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quickStyle4.xml" ContentType="application/vnd.openxmlformats-officedocument.drawingml.diagramStyl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notesSlides/notesSlide9.xml" ContentType="application/vnd.openxmlformats-officedocument.presentationml.notesSlide+xml"/>
  <Override PartName="/ppt/diagrams/data4.xml" ContentType="application/vnd.openxmlformats-officedocument.drawingml.diagramData+xml"/>
  <Override PartName="/ppt/notesSlides/notesSlide12.xml" ContentType="application/vnd.openxmlformats-officedocument.presentationml.notesSlide+xml"/>
  <Override PartName="/ppt/notesSlides/notesSlide6.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diagrams/data3.xml" ContentType="application/vnd.openxmlformats-officedocument.drawingml.diagramData+xml"/>
  <Override PartName="/ppt/notesSlides/notesSlide10.xml" ContentType="application/vnd.openxmlformats-officedocument.presentationml.notesSlide+xml"/>
  <Override PartName="/ppt/diagrams/colors5.xml" ContentType="application/vnd.openxmlformats-officedocument.drawingml.diagramColors+xml"/>
  <Override PartName="/ppt/diagrams/colors6.xml" ContentType="application/vnd.openxmlformats-officedocument.drawingml.diagramColors+xml"/>
  <Override PartName="/ppt/diagrams/drawing6.xml" ContentType="application/vnd.ms-office.drawingml.diagramDrawing+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diagrams/drawing5.xml" ContentType="application/vnd.ms-office.drawingml.diagramDrawing+xml"/>
  <Override PartName="/ppt/diagrams/drawing4.xml" ContentType="application/vnd.ms-office.drawingml.diagramDrawing+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diagrams/layout4.xml" ContentType="application/vnd.openxmlformats-officedocument.drawingml.diagram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diagrams/data5.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97" r:id="rId2"/>
    <p:sldId id="393" r:id="rId3"/>
    <p:sldId id="354" r:id="rId4"/>
    <p:sldId id="355" r:id="rId5"/>
    <p:sldId id="352" r:id="rId6"/>
    <p:sldId id="365" r:id="rId7"/>
    <p:sldId id="394" r:id="rId8"/>
    <p:sldId id="395" r:id="rId9"/>
    <p:sldId id="397" r:id="rId10"/>
    <p:sldId id="398" r:id="rId11"/>
    <p:sldId id="356" r:id="rId12"/>
    <p:sldId id="399" r:id="rId13"/>
    <p:sldId id="357" r:id="rId14"/>
    <p:sldId id="389" r:id="rId15"/>
  </p:sldIdLst>
  <p:sldSz cx="12190413" cy="6859588"/>
  <p:notesSz cx="6858000" cy="9144000"/>
  <p:defaultTextStyle>
    <a:defPPr>
      <a:defRPr lang="zh-CN"/>
    </a:defPPr>
    <a:lvl1pPr marL="0" algn="l" defTabSz="1218892" rtl="0" eaLnBrk="1" latinLnBrk="0" hangingPunct="1">
      <a:defRPr sz="2400" kern="1200">
        <a:solidFill>
          <a:schemeClr val="tx1"/>
        </a:solidFill>
        <a:latin typeface="+mn-lt"/>
        <a:ea typeface="+mn-ea"/>
        <a:cs typeface="+mn-cs"/>
      </a:defRPr>
    </a:lvl1pPr>
    <a:lvl2pPr marL="609445" algn="l" defTabSz="1218892" rtl="0" eaLnBrk="1" latinLnBrk="0" hangingPunct="1">
      <a:defRPr sz="2400" kern="1200">
        <a:solidFill>
          <a:schemeClr val="tx1"/>
        </a:solidFill>
        <a:latin typeface="+mn-lt"/>
        <a:ea typeface="+mn-ea"/>
        <a:cs typeface="+mn-cs"/>
      </a:defRPr>
    </a:lvl2pPr>
    <a:lvl3pPr marL="1218892" algn="l" defTabSz="1218892" rtl="0" eaLnBrk="1" latinLnBrk="0" hangingPunct="1">
      <a:defRPr sz="2400" kern="1200">
        <a:solidFill>
          <a:schemeClr val="tx1"/>
        </a:solidFill>
        <a:latin typeface="+mn-lt"/>
        <a:ea typeface="+mn-ea"/>
        <a:cs typeface="+mn-cs"/>
      </a:defRPr>
    </a:lvl3pPr>
    <a:lvl4pPr marL="1828338" algn="l" defTabSz="1218892" rtl="0" eaLnBrk="1" latinLnBrk="0" hangingPunct="1">
      <a:defRPr sz="2400" kern="1200">
        <a:solidFill>
          <a:schemeClr val="tx1"/>
        </a:solidFill>
        <a:latin typeface="+mn-lt"/>
        <a:ea typeface="+mn-ea"/>
        <a:cs typeface="+mn-cs"/>
      </a:defRPr>
    </a:lvl4pPr>
    <a:lvl5pPr marL="2437784" algn="l" defTabSz="1218892" rtl="0" eaLnBrk="1" latinLnBrk="0" hangingPunct="1">
      <a:defRPr sz="2400" kern="1200">
        <a:solidFill>
          <a:schemeClr val="tx1"/>
        </a:solidFill>
        <a:latin typeface="+mn-lt"/>
        <a:ea typeface="+mn-ea"/>
        <a:cs typeface="+mn-cs"/>
      </a:defRPr>
    </a:lvl5pPr>
    <a:lvl6pPr marL="3047231" algn="l" defTabSz="1218892" rtl="0" eaLnBrk="1" latinLnBrk="0" hangingPunct="1">
      <a:defRPr sz="2400" kern="1200">
        <a:solidFill>
          <a:schemeClr val="tx1"/>
        </a:solidFill>
        <a:latin typeface="+mn-lt"/>
        <a:ea typeface="+mn-ea"/>
        <a:cs typeface="+mn-cs"/>
      </a:defRPr>
    </a:lvl6pPr>
    <a:lvl7pPr marL="3656676" algn="l" defTabSz="1218892" rtl="0" eaLnBrk="1" latinLnBrk="0" hangingPunct="1">
      <a:defRPr sz="2400" kern="1200">
        <a:solidFill>
          <a:schemeClr val="tx1"/>
        </a:solidFill>
        <a:latin typeface="+mn-lt"/>
        <a:ea typeface="+mn-ea"/>
        <a:cs typeface="+mn-cs"/>
      </a:defRPr>
    </a:lvl7pPr>
    <a:lvl8pPr marL="4266123" algn="l" defTabSz="1218892" rtl="0" eaLnBrk="1" latinLnBrk="0" hangingPunct="1">
      <a:defRPr sz="2400" kern="1200">
        <a:solidFill>
          <a:schemeClr val="tx1"/>
        </a:solidFill>
        <a:latin typeface="+mn-lt"/>
        <a:ea typeface="+mn-ea"/>
        <a:cs typeface="+mn-cs"/>
      </a:defRPr>
    </a:lvl8pPr>
    <a:lvl9pPr marL="4875569" algn="l" defTabSz="1218892"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99D000"/>
    <a:srgbClr val="FF9900"/>
    <a:srgbClr val="BA08C8"/>
    <a:srgbClr val="FF6600"/>
    <a:srgbClr val="8064A2"/>
    <a:srgbClr val="8B4307"/>
    <a:srgbClr val="FF3300"/>
    <a:srgbClr val="FF6699"/>
    <a:srgbClr val="A5002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9419" autoAdjust="0"/>
    <p:restoredTop sz="78782" autoAdjust="0"/>
  </p:normalViewPr>
  <p:slideViewPr>
    <p:cSldViewPr>
      <p:cViewPr>
        <p:scale>
          <a:sx n="70" d="100"/>
          <a:sy n="70" d="100"/>
        </p:scale>
        <p:origin x="-72" y="-72"/>
      </p:cViewPr>
      <p:guideLst>
        <p:guide orient="horz" pos="2161"/>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8CAD1A-13E0-4F3F-87BD-A82DBACD1CE1}" type="doc">
      <dgm:prSet loTypeId="urn:microsoft.com/office/officeart/2005/8/layout/radial4" loCatId="relationship" qsTypeId="urn:microsoft.com/office/officeart/2005/8/quickstyle/simple2" qsCatId="simple" csTypeId="urn:microsoft.com/office/officeart/2005/8/colors/colorful1#1" csCatId="colorful" phldr="1"/>
      <dgm:spPr/>
      <dgm:t>
        <a:bodyPr/>
        <a:lstStyle/>
        <a:p>
          <a:endParaRPr lang="zh-CN" altLang="en-US"/>
        </a:p>
      </dgm:t>
    </dgm:pt>
    <dgm:pt modelId="{27379669-F41C-4CF4-ADAD-8FCB965FC9F0}">
      <dgm:prSet phldrT="[文本]" custT="1"/>
      <dgm:spPr/>
      <dgm:t>
        <a:bodyPr/>
        <a:lstStyle/>
        <a:p>
          <a:r>
            <a:rPr lang="en-US" altLang="zh-CN" sz="2400" b="1" dirty="0" smtClean="0">
              <a:latin typeface="微软雅黑" pitchFamily="34" charset="-122"/>
              <a:ea typeface="微软雅黑" pitchFamily="34" charset="-122"/>
            </a:rPr>
            <a:t>Tmall</a:t>
          </a:r>
          <a:r>
            <a:rPr lang="zh-CN" altLang="en-US" sz="2400" b="1" dirty="0" smtClean="0">
              <a:latin typeface="微软雅黑" pitchFamily="34" charset="-122"/>
              <a:ea typeface="微软雅黑" pitchFamily="34" charset="-122"/>
            </a:rPr>
            <a:t>天猫</a:t>
          </a:r>
          <a:endParaRPr lang="zh-CN" altLang="en-US" sz="2400" b="1" dirty="0">
            <a:latin typeface="微软雅黑" pitchFamily="34" charset="-122"/>
            <a:ea typeface="微软雅黑" pitchFamily="34" charset="-122"/>
          </a:endParaRPr>
        </a:p>
      </dgm:t>
    </dgm:pt>
    <dgm:pt modelId="{C01EC3AB-BBDA-487E-B934-77152383C9F4}" type="parTrans" cxnId="{F2BAACC0-6BB7-421A-BA94-C59106286009}">
      <dgm:prSet/>
      <dgm:spPr/>
      <dgm:t>
        <a:bodyPr/>
        <a:lstStyle/>
        <a:p>
          <a:endParaRPr lang="zh-CN" altLang="en-US" sz="1800" b="0">
            <a:latin typeface="微软雅黑" pitchFamily="34" charset="-122"/>
            <a:ea typeface="微软雅黑" pitchFamily="34" charset="-122"/>
          </a:endParaRPr>
        </a:p>
      </dgm:t>
    </dgm:pt>
    <dgm:pt modelId="{3A1F868E-86A4-4E40-A165-6F7ABE0405C0}" type="sibTrans" cxnId="{F2BAACC0-6BB7-421A-BA94-C59106286009}">
      <dgm:prSet/>
      <dgm:spPr/>
      <dgm:t>
        <a:bodyPr/>
        <a:lstStyle/>
        <a:p>
          <a:endParaRPr lang="zh-CN" altLang="en-US" sz="1800" b="0">
            <a:latin typeface="微软雅黑" pitchFamily="34" charset="-122"/>
            <a:ea typeface="微软雅黑" pitchFamily="34" charset="-122"/>
          </a:endParaRPr>
        </a:p>
      </dgm:t>
    </dgm:pt>
    <dgm:pt modelId="{3C54D111-3B81-4703-A783-267AEF41F3AA}">
      <dgm:prSet phldrT="[文本]" custT="1"/>
      <dgm:spPr/>
      <dgm:t>
        <a:bodyPr/>
        <a:lstStyle/>
        <a:p>
          <a:r>
            <a:rPr lang="zh-CN" altLang="en-US" sz="1400" b="0" dirty="0" smtClean="0">
              <a:latin typeface="微软雅黑" pitchFamily="34" charset="-122"/>
              <a:ea typeface="微软雅黑" pitchFamily="34" charset="-122"/>
            </a:rPr>
            <a:t>阿里系直系</a:t>
          </a:r>
          <a:endParaRPr lang="zh-CN" altLang="en-US" sz="1400" b="0" dirty="0">
            <a:latin typeface="微软雅黑" pitchFamily="34" charset="-122"/>
            <a:ea typeface="微软雅黑" pitchFamily="34" charset="-122"/>
          </a:endParaRPr>
        </a:p>
      </dgm:t>
    </dgm:pt>
    <dgm:pt modelId="{937729A4-D9E1-4B75-BD1D-AA9E3A881D51}" type="parTrans" cxnId="{AFAC7250-618C-4ED7-AB4F-B47C93D55B03}">
      <dgm:prSet/>
      <dgm:spPr/>
      <dgm:t>
        <a:bodyPr/>
        <a:lstStyle/>
        <a:p>
          <a:endParaRPr lang="zh-CN" altLang="en-US" sz="1800" b="0">
            <a:latin typeface="微软雅黑" pitchFamily="34" charset="-122"/>
            <a:ea typeface="微软雅黑" pitchFamily="34" charset="-122"/>
          </a:endParaRPr>
        </a:p>
      </dgm:t>
    </dgm:pt>
    <dgm:pt modelId="{5B9E4440-F3C4-4D5E-AC64-EEA31E574F34}" type="sibTrans" cxnId="{AFAC7250-618C-4ED7-AB4F-B47C93D55B03}">
      <dgm:prSet/>
      <dgm:spPr/>
      <dgm:t>
        <a:bodyPr/>
        <a:lstStyle/>
        <a:p>
          <a:endParaRPr lang="zh-CN" altLang="en-US" sz="1800" b="0">
            <a:latin typeface="微软雅黑" pitchFamily="34" charset="-122"/>
            <a:ea typeface="微软雅黑" pitchFamily="34" charset="-122"/>
          </a:endParaRPr>
        </a:p>
      </dgm:t>
    </dgm:pt>
    <dgm:pt modelId="{E504B8C8-D572-4C18-9C42-E37366153547}">
      <dgm:prSet phldrT="[文本]" custT="1"/>
      <dgm:spPr/>
      <dgm:t>
        <a:bodyPr/>
        <a:lstStyle/>
        <a:p>
          <a:r>
            <a:rPr lang="zh-CN" altLang="en-US" sz="1400" b="0" dirty="0" smtClean="0">
              <a:latin typeface="微软雅黑" pitchFamily="34" charset="-122"/>
              <a:ea typeface="微软雅黑" pitchFamily="34" charset="-122"/>
            </a:rPr>
            <a:t>用户基础</a:t>
          </a:r>
          <a:endParaRPr lang="zh-CN" altLang="en-US" sz="1400" b="0" dirty="0">
            <a:latin typeface="微软雅黑" pitchFamily="34" charset="-122"/>
            <a:ea typeface="微软雅黑" pitchFamily="34" charset="-122"/>
          </a:endParaRPr>
        </a:p>
      </dgm:t>
    </dgm:pt>
    <dgm:pt modelId="{C4FFF673-9D2E-49FB-B8CD-159AA7C56908}" type="parTrans" cxnId="{FE0A9CE4-FCCB-44D8-A8CA-C5231E9350FC}">
      <dgm:prSet/>
      <dgm:spPr/>
      <dgm:t>
        <a:bodyPr/>
        <a:lstStyle/>
        <a:p>
          <a:endParaRPr lang="zh-CN" altLang="en-US" sz="1800" b="0">
            <a:latin typeface="微软雅黑" pitchFamily="34" charset="-122"/>
            <a:ea typeface="微软雅黑" pitchFamily="34" charset="-122"/>
          </a:endParaRPr>
        </a:p>
      </dgm:t>
    </dgm:pt>
    <dgm:pt modelId="{D75F9F47-316F-4165-943F-49CE492BC602}" type="sibTrans" cxnId="{FE0A9CE4-FCCB-44D8-A8CA-C5231E9350FC}">
      <dgm:prSet/>
      <dgm:spPr/>
      <dgm:t>
        <a:bodyPr/>
        <a:lstStyle/>
        <a:p>
          <a:endParaRPr lang="zh-CN" altLang="en-US" sz="1800" b="0">
            <a:latin typeface="微软雅黑" pitchFamily="34" charset="-122"/>
            <a:ea typeface="微软雅黑" pitchFamily="34" charset="-122"/>
          </a:endParaRPr>
        </a:p>
      </dgm:t>
    </dgm:pt>
    <dgm:pt modelId="{F0E4F97F-3E89-4570-B0CF-148B6A06D215}">
      <dgm:prSet phldrT="[文本]" custT="1"/>
      <dgm:spPr/>
      <dgm:t>
        <a:bodyPr/>
        <a:lstStyle/>
        <a:p>
          <a:r>
            <a:rPr lang="zh-CN" altLang="en-US" sz="1400" b="0" dirty="0" smtClean="0">
              <a:latin typeface="微软雅黑" pitchFamily="34" charset="-122"/>
              <a:ea typeface="微软雅黑" pitchFamily="34" charset="-122"/>
            </a:rPr>
            <a:t>支付宝</a:t>
          </a:r>
          <a:endParaRPr lang="zh-CN" altLang="en-US" sz="1400" b="0" dirty="0">
            <a:latin typeface="微软雅黑" pitchFamily="34" charset="-122"/>
            <a:ea typeface="微软雅黑" pitchFamily="34" charset="-122"/>
          </a:endParaRPr>
        </a:p>
      </dgm:t>
    </dgm:pt>
    <dgm:pt modelId="{4271616D-DE52-4049-AE48-3E4614EDAC86}" type="parTrans" cxnId="{A41546DA-86EF-4421-A87F-1DA83650A828}">
      <dgm:prSet/>
      <dgm:spPr/>
      <dgm:t>
        <a:bodyPr/>
        <a:lstStyle/>
        <a:p>
          <a:endParaRPr lang="zh-CN" altLang="en-US" sz="1800" b="0">
            <a:latin typeface="微软雅黑" pitchFamily="34" charset="-122"/>
            <a:ea typeface="微软雅黑" pitchFamily="34" charset="-122"/>
          </a:endParaRPr>
        </a:p>
      </dgm:t>
    </dgm:pt>
    <dgm:pt modelId="{D070E4E9-9317-4642-A578-DA3F94C38D79}" type="sibTrans" cxnId="{A41546DA-86EF-4421-A87F-1DA83650A828}">
      <dgm:prSet/>
      <dgm:spPr/>
      <dgm:t>
        <a:bodyPr/>
        <a:lstStyle/>
        <a:p>
          <a:endParaRPr lang="zh-CN" altLang="en-US" sz="1800" b="0">
            <a:latin typeface="微软雅黑" pitchFamily="34" charset="-122"/>
            <a:ea typeface="微软雅黑" pitchFamily="34" charset="-122"/>
          </a:endParaRPr>
        </a:p>
      </dgm:t>
    </dgm:pt>
    <dgm:pt modelId="{7E068F0E-254F-40F4-A231-D37CBF57E78A}">
      <dgm:prSet phldrT="[文本]" custT="1"/>
      <dgm:spPr/>
      <dgm:t>
        <a:bodyPr/>
        <a:lstStyle/>
        <a:p>
          <a:r>
            <a:rPr lang="zh-CN" altLang="en-US" sz="1400" b="0" dirty="0" smtClean="0">
              <a:latin typeface="微软雅黑" pitchFamily="34" charset="-122"/>
              <a:ea typeface="微软雅黑" pitchFamily="34" charset="-122"/>
            </a:rPr>
            <a:t>现金流周转</a:t>
          </a:r>
          <a:endParaRPr lang="zh-CN" altLang="en-US" sz="1400" b="0" dirty="0">
            <a:latin typeface="微软雅黑" pitchFamily="34" charset="-122"/>
            <a:ea typeface="微软雅黑" pitchFamily="34" charset="-122"/>
          </a:endParaRPr>
        </a:p>
      </dgm:t>
    </dgm:pt>
    <dgm:pt modelId="{EDD2F7E7-7163-45F6-89AB-B962891A0814}" type="parTrans" cxnId="{08216BCF-AB59-4614-8928-1FE58E76B840}">
      <dgm:prSet/>
      <dgm:spPr/>
      <dgm:t>
        <a:bodyPr/>
        <a:lstStyle/>
        <a:p>
          <a:endParaRPr lang="zh-CN" altLang="en-US" sz="1800" b="0">
            <a:latin typeface="微软雅黑" pitchFamily="34" charset="-122"/>
            <a:ea typeface="微软雅黑" pitchFamily="34" charset="-122"/>
          </a:endParaRPr>
        </a:p>
      </dgm:t>
    </dgm:pt>
    <dgm:pt modelId="{FA6D92A1-4C8F-4EF0-BC4E-7EDD92B83770}" type="sibTrans" cxnId="{08216BCF-AB59-4614-8928-1FE58E76B840}">
      <dgm:prSet/>
      <dgm:spPr/>
      <dgm:t>
        <a:bodyPr/>
        <a:lstStyle/>
        <a:p>
          <a:endParaRPr lang="zh-CN" altLang="en-US" sz="1800" b="0">
            <a:latin typeface="微软雅黑" pitchFamily="34" charset="-122"/>
            <a:ea typeface="微软雅黑" pitchFamily="34" charset="-122"/>
          </a:endParaRPr>
        </a:p>
      </dgm:t>
    </dgm:pt>
    <dgm:pt modelId="{9B0667CF-2554-4C70-9686-877CC0BE64CE}">
      <dgm:prSet phldrT="[文本]" custT="1"/>
      <dgm:spPr/>
      <dgm:t>
        <a:bodyPr/>
        <a:lstStyle/>
        <a:p>
          <a:r>
            <a:rPr lang="zh-CN" altLang="en-US" sz="1400" b="0" dirty="0" smtClean="0">
              <a:latin typeface="微软雅黑" pitchFamily="34" charset="-122"/>
              <a:ea typeface="微软雅黑" pitchFamily="34" charset="-122"/>
            </a:rPr>
            <a:t>变动销售机会</a:t>
          </a:r>
          <a:endParaRPr lang="zh-CN" altLang="en-US" sz="1400" b="0" dirty="0">
            <a:latin typeface="微软雅黑" pitchFamily="34" charset="-122"/>
            <a:ea typeface="微软雅黑" pitchFamily="34" charset="-122"/>
          </a:endParaRPr>
        </a:p>
      </dgm:t>
    </dgm:pt>
    <dgm:pt modelId="{A1CF58AE-5921-4717-B0E4-C83637C04AA1}" type="parTrans" cxnId="{2C2A3A9B-CD17-4DD8-8B8C-22DB673C86EF}">
      <dgm:prSet/>
      <dgm:spPr/>
      <dgm:t>
        <a:bodyPr/>
        <a:lstStyle/>
        <a:p>
          <a:endParaRPr lang="zh-CN" altLang="en-US" sz="1800" b="0">
            <a:latin typeface="微软雅黑" pitchFamily="34" charset="-122"/>
            <a:ea typeface="微软雅黑" pitchFamily="34" charset="-122"/>
          </a:endParaRPr>
        </a:p>
      </dgm:t>
    </dgm:pt>
    <dgm:pt modelId="{C32142DA-92F1-4991-A13F-F5A664C90579}" type="sibTrans" cxnId="{2C2A3A9B-CD17-4DD8-8B8C-22DB673C86EF}">
      <dgm:prSet/>
      <dgm:spPr/>
      <dgm:t>
        <a:bodyPr/>
        <a:lstStyle/>
        <a:p>
          <a:endParaRPr lang="zh-CN" altLang="en-US" sz="1800" b="0">
            <a:latin typeface="微软雅黑" pitchFamily="34" charset="-122"/>
            <a:ea typeface="微软雅黑" pitchFamily="34" charset="-122"/>
          </a:endParaRPr>
        </a:p>
      </dgm:t>
    </dgm:pt>
    <dgm:pt modelId="{C5F9E084-3AE6-4A1C-93C2-3DA157303DDB}" type="pres">
      <dgm:prSet presAssocID="{818CAD1A-13E0-4F3F-87BD-A82DBACD1CE1}" presName="cycle" presStyleCnt="0">
        <dgm:presLayoutVars>
          <dgm:chMax val="1"/>
          <dgm:dir/>
          <dgm:animLvl val="ctr"/>
          <dgm:resizeHandles val="exact"/>
        </dgm:presLayoutVars>
      </dgm:prSet>
      <dgm:spPr/>
      <dgm:t>
        <a:bodyPr/>
        <a:lstStyle/>
        <a:p>
          <a:endParaRPr lang="zh-CN" altLang="en-US"/>
        </a:p>
      </dgm:t>
    </dgm:pt>
    <dgm:pt modelId="{AA0FD9EF-9B77-44D7-94E1-5720F79BD140}" type="pres">
      <dgm:prSet presAssocID="{27379669-F41C-4CF4-ADAD-8FCB965FC9F0}" presName="centerShape" presStyleLbl="node0" presStyleIdx="0" presStyleCnt="1"/>
      <dgm:spPr/>
      <dgm:t>
        <a:bodyPr/>
        <a:lstStyle/>
        <a:p>
          <a:endParaRPr lang="zh-CN" altLang="en-US"/>
        </a:p>
      </dgm:t>
    </dgm:pt>
    <dgm:pt modelId="{9B23686A-3BF8-4FDA-A103-ABBA6D193203}" type="pres">
      <dgm:prSet presAssocID="{937729A4-D9E1-4B75-BD1D-AA9E3A881D51}" presName="parTrans" presStyleLbl="bgSibTrans2D1" presStyleIdx="0" presStyleCnt="5"/>
      <dgm:spPr/>
      <dgm:t>
        <a:bodyPr/>
        <a:lstStyle/>
        <a:p>
          <a:endParaRPr lang="zh-CN" altLang="en-US"/>
        </a:p>
      </dgm:t>
    </dgm:pt>
    <dgm:pt modelId="{F4044308-19DB-4175-9494-FADEA42A82DB}" type="pres">
      <dgm:prSet presAssocID="{3C54D111-3B81-4703-A783-267AEF41F3AA}" presName="node" presStyleLbl="node1" presStyleIdx="0" presStyleCnt="5">
        <dgm:presLayoutVars>
          <dgm:bulletEnabled val="1"/>
        </dgm:presLayoutVars>
      </dgm:prSet>
      <dgm:spPr/>
      <dgm:t>
        <a:bodyPr/>
        <a:lstStyle/>
        <a:p>
          <a:endParaRPr lang="zh-CN" altLang="en-US"/>
        </a:p>
      </dgm:t>
    </dgm:pt>
    <dgm:pt modelId="{8C8BA28D-AEA5-46C9-925E-77B64DA18980}" type="pres">
      <dgm:prSet presAssocID="{C4FFF673-9D2E-49FB-B8CD-159AA7C56908}" presName="parTrans" presStyleLbl="bgSibTrans2D1" presStyleIdx="1" presStyleCnt="5"/>
      <dgm:spPr/>
      <dgm:t>
        <a:bodyPr/>
        <a:lstStyle/>
        <a:p>
          <a:endParaRPr lang="zh-CN" altLang="en-US"/>
        </a:p>
      </dgm:t>
    </dgm:pt>
    <dgm:pt modelId="{B88D02EC-3284-4240-AD75-7C88AF8BBD4F}" type="pres">
      <dgm:prSet presAssocID="{E504B8C8-D572-4C18-9C42-E37366153547}" presName="node" presStyleLbl="node1" presStyleIdx="1" presStyleCnt="5">
        <dgm:presLayoutVars>
          <dgm:bulletEnabled val="1"/>
        </dgm:presLayoutVars>
      </dgm:prSet>
      <dgm:spPr/>
      <dgm:t>
        <a:bodyPr/>
        <a:lstStyle/>
        <a:p>
          <a:endParaRPr lang="zh-CN" altLang="en-US"/>
        </a:p>
      </dgm:t>
    </dgm:pt>
    <dgm:pt modelId="{B65A2054-D081-4950-8B4F-48CE0BD67EBF}" type="pres">
      <dgm:prSet presAssocID="{4271616D-DE52-4049-AE48-3E4614EDAC86}" presName="parTrans" presStyleLbl="bgSibTrans2D1" presStyleIdx="2" presStyleCnt="5"/>
      <dgm:spPr/>
      <dgm:t>
        <a:bodyPr/>
        <a:lstStyle/>
        <a:p>
          <a:endParaRPr lang="zh-CN" altLang="en-US"/>
        </a:p>
      </dgm:t>
    </dgm:pt>
    <dgm:pt modelId="{63143155-2B4F-478C-B11D-02827E9B730E}" type="pres">
      <dgm:prSet presAssocID="{F0E4F97F-3E89-4570-B0CF-148B6A06D215}" presName="node" presStyleLbl="node1" presStyleIdx="2" presStyleCnt="5">
        <dgm:presLayoutVars>
          <dgm:bulletEnabled val="1"/>
        </dgm:presLayoutVars>
      </dgm:prSet>
      <dgm:spPr/>
      <dgm:t>
        <a:bodyPr/>
        <a:lstStyle/>
        <a:p>
          <a:endParaRPr lang="zh-CN" altLang="en-US"/>
        </a:p>
      </dgm:t>
    </dgm:pt>
    <dgm:pt modelId="{9F58775A-813D-4C50-B0B1-A7EF7AB9C39A}" type="pres">
      <dgm:prSet presAssocID="{EDD2F7E7-7163-45F6-89AB-B962891A0814}" presName="parTrans" presStyleLbl="bgSibTrans2D1" presStyleIdx="3" presStyleCnt="5"/>
      <dgm:spPr/>
      <dgm:t>
        <a:bodyPr/>
        <a:lstStyle/>
        <a:p>
          <a:endParaRPr lang="zh-CN" altLang="en-US"/>
        </a:p>
      </dgm:t>
    </dgm:pt>
    <dgm:pt modelId="{C549750B-92ED-4D1D-91DB-0A2C32D383DA}" type="pres">
      <dgm:prSet presAssocID="{7E068F0E-254F-40F4-A231-D37CBF57E78A}" presName="node" presStyleLbl="node1" presStyleIdx="3" presStyleCnt="5">
        <dgm:presLayoutVars>
          <dgm:bulletEnabled val="1"/>
        </dgm:presLayoutVars>
      </dgm:prSet>
      <dgm:spPr/>
      <dgm:t>
        <a:bodyPr/>
        <a:lstStyle/>
        <a:p>
          <a:endParaRPr lang="zh-CN" altLang="en-US"/>
        </a:p>
      </dgm:t>
    </dgm:pt>
    <dgm:pt modelId="{ED9E1B14-34B9-4592-9B46-0CF68A1D65FB}" type="pres">
      <dgm:prSet presAssocID="{A1CF58AE-5921-4717-B0E4-C83637C04AA1}" presName="parTrans" presStyleLbl="bgSibTrans2D1" presStyleIdx="4" presStyleCnt="5"/>
      <dgm:spPr/>
      <dgm:t>
        <a:bodyPr/>
        <a:lstStyle/>
        <a:p>
          <a:endParaRPr lang="zh-CN" altLang="en-US"/>
        </a:p>
      </dgm:t>
    </dgm:pt>
    <dgm:pt modelId="{2614F0A8-7B7B-4637-B2B4-8E9FB8059081}" type="pres">
      <dgm:prSet presAssocID="{9B0667CF-2554-4C70-9686-877CC0BE64CE}" presName="node" presStyleLbl="node1" presStyleIdx="4" presStyleCnt="5">
        <dgm:presLayoutVars>
          <dgm:bulletEnabled val="1"/>
        </dgm:presLayoutVars>
      </dgm:prSet>
      <dgm:spPr/>
      <dgm:t>
        <a:bodyPr/>
        <a:lstStyle/>
        <a:p>
          <a:endParaRPr lang="zh-CN" altLang="en-US"/>
        </a:p>
      </dgm:t>
    </dgm:pt>
  </dgm:ptLst>
  <dgm:cxnLst>
    <dgm:cxn modelId="{D16E6070-31DD-4ED2-B669-99E160F85D4C}" type="presOf" srcId="{4271616D-DE52-4049-AE48-3E4614EDAC86}" destId="{B65A2054-D081-4950-8B4F-48CE0BD67EBF}" srcOrd="0" destOrd="0" presId="urn:microsoft.com/office/officeart/2005/8/layout/radial4"/>
    <dgm:cxn modelId="{C5C2904C-6EEC-45D3-A0A5-4180FA39950D}" type="presOf" srcId="{F0E4F97F-3E89-4570-B0CF-148B6A06D215}" destId="{63143155-2B4F-478C-B11D-02827E9B730E}" srcOrd="0" destOrd="0" presId="urn:microsoft.com/office/officeart/2005/8/layout/radial4"/>
    <dgm:cxn modelId="{FE0A9CE4-FCCB-44D8-A8CA-C5231E9350FC}" srcId="{27379669-F41C-4CF4-ADAD-8FCB965FC9F0}" destId="{E504B8C8-D572-4C18-9C42-E37366153547}" srcOrd="1" destOrd="0" parTransId="{C4FFF673-9D2E-49FB-B8CD-159AA7C56908}" sibTransId="{D75F9F47-316F-4165-943F-49CE492BC602}"/>
    <dgm:cxn modelId="{A46E8AD4-199D-42C1-B8B0-376B316793AF}" type="presOf" srcId="{C4FFF673-9D2E-49FB-B8CD-159AA7C56908}" destId="{8C8BA28D-AEA5-46C9-925E-77B64DA18980}" srcOrd="0" destOrd="0" presId="urn:microsoft.com/office/officeart/2005/8/layout/radial4"/>
    <dgm:cxn modelId="{7614CC21-7BA6-4D9D-8B58-F7940366E0A5}" type="presOf" srcId="{937729A4-D9E1-4B75-BD1D-AA9E3A881D51}" destId="{9B23686A-3BF8-4FDA-A103-ABBA6D193203}" srcOrd="0" destOrd="0" presId="urn:microsoft.com/office/officeart/2005/8/layout/radial4"/>
    <dgm:cxn modelId="{AC9CA687-7CDE-4067-8642-647589552F18}" type="presOf" srcId="{7E068F0E-254F-40F4-A231-D37CBF57E78A}" destId="{C549750B-92ED-4D1D-91DB-0A2C32D383DA}" srcOrd="0" destOrd="0" presId="urn:microsoft.com/office/officeart/2005/8/layout/radial4"/>
    <dgm:cxn modelId="{91B3EEAD-22C5-444B-B221-693DB7775E4A}" type="presOf" srcId="{E504B8C8-D572-4C18-9C42-E37366153547}" destId="{B88D02EC-3284-4240-AD75-7C88AF8BBD4F}" srcOrd="0" destOrd="0" presId="urn:microsoft.com/office/officeart/2005/8/layout/radial4"/>
    <dgm:cxn modelId="{2C2A3A9B-CD17-4DD8-8B8C-22DB673C86EF}" srcId="{27379669-F41C-4CF4-ADAD-8FCB965FC9F0}" destId="{9B0667CF-2554-4C70-9686-877CC0BE64CE}" srcOrd="4" destOrd="0" parTransId="{A1CF58AE-5921-4717-B0E4-C83637C04AA1}" sibTransId="{C32142DA-92F1-4991-A13F-F5A664C90579}"/>
    <dgm:cxn modelId="{AFAC7250-618C-4ED7-AB4F-B47C93D55B03}" srcId="{27379669-F41C-4CF4-ADAD-8FCB965FC9F0}" destId="{3C54D111-3B81-4703-A783-267AEF41F3AA}" srcOrd="0" destOrd="0" parTransId="{937729A4-D9E1-4B75-BD1D-AA9E3A881D51}" sibTransId="{5B9E4440-F3C4-4D5E-AC64-EEA31E574F34}"/>
    <dgm:cxn modelId="{A41546DA-86EF-4421-A87F-1DA83650A828}" srcId="{27379669-F41C-4CF4-ADAD-8FCB965FC9F0}" destId="{F0E4F97F-3E89-4570-B0CF-148B6A06D215}" srcOrd="2" destOrd="0" parTransId="{4271616D-DE52-4049-AE48-3E4614EDAC86}" sibTransId="{D070E4E9-9317-4642-A578-DA3F94C38D79}"/>
    <dgm:cxn modelId="{3EF98C52-35A4-45A0-A70D-33D2100DFF1A}" type="presOf" srcId="{818CAD1A-13E0-4F3F-87BD-A82DBACD1CE1}" destId="{C5F9E084-3AE6-4A1C-93C2-3DA157303DDB}" srcOrd="0" destOrd="0" presId="urn:microsoft.com/office/officeart/2005/8/layout/radial4"/>
    <dgm:cxn modelId="{1D1A6AD1-A59A-4A7C-982B-8CDE65E755B5}" type="presOf" srcId="{3C54D111-3B81-4703-A783-267AEF41F3AA}" destId="{F4044308-19DB-4175-9494-FADEA42A82DB}" srcOrd="0" destOrd="0" presId="urn:microsoft.com/office/officeart/2005/8/layout/radial4"/>
    <dgm:cxn modelId="{57B11296-241E-4D5A-AA6C-B8CD1DA5AB1E}" type="presOf" srcId="{EDD2F7E7-7163-45F6-89AB-B962891A0814}" destId="{9F58775A-813D-4C50-B0B1-A7EF7AB9C39A}" srcOrd="0" destOrd="0" presId="urn:microsoft.com/office/officeart/2005/8/layout/radial4"/>
    <dgm:cxn modelId="{F2BAACC0-6BB7-421A-BA94-C59106286009}" srcId="{818CAD1A-13E0-4F3F-87BD-A82DBACD1CE1}" destId="{27379669-F41C-4CF4-ADAD-8FCB965FC9F0}" srcOrd="0" destOrd="0" parTransId="{C01EC3AB-BBDA-487E-B934-77152383C9F4}" sibTransId="{3A1F868E-86A4-4E40-A165-6F7ABE0405C0}"/>
    <dgm:cxn modelId="{08216BCF-AB59-4614-8928-1FE58E76B840}" srcId="{27379669-F41C-4CF4-ADAD-8FCB965FC9F0}" destId="{7E068F0E-254F-40F4-A231-D37CBF57E78A}" srcOrd="3" destOrd="0" parTransId="{EDD2F7E7-7163-45F6-89AB-B962891A0814}" sibTransId="{FA6D92A1-4C8F-4EF0-BC4E-7EDD92B83770}"/>
    <dgm:cxn modelId="{B3533942-1574-4E67-8BC8-201200B4446B}" type="presOf" srcId="{27379669-F41C-4CF4-ADAD-8FCB965FC9F0}" destId="{AA0FD9EF-9B77-44D7-94E1-5720F79BD140}" srcOrd="0" destOrd="0" presId="urn:microsoft.com/office/officeart/2005/8/layout/radial4"/>
    <dgm:cxn modelId="{597F0011-038A-42D3-BDB5-4ECB53A2D4A3}" type="presOf" srcId="{9B0667CF-2554-4C70-9686-877CC0BE64CE}" destId="{2614F0A8-7B7B-4637-B2B4-8E9FB8059081}" srcOrd="0" destOrd="0" presId="urn:microsoft.com/office/officeart/2005/8/layout/radial4"/>
    <dgm:cxn modelId="{93A45A1A-C25F-45E3-B85F-936B97BB2A20}" type="presOf" srcId="{A1CF58AE-5921-4717-B0E4-C83637C04AA1}" destId="{ED9E1B14-34B9-4592-9B46-0CF68A1D65FB}" srcOrd="0" destOrd="0" presId="urn:microsoft.com/office/officeart/2005/8/layout/radial4"/>
    <dgm:cxn modelId="{671CE3AD-715A-4E3C-90AB-BCE8DDCBFE2B}" type="presParOf" srcId="{C5F9E084-3AE6-4A1C-93C2-3DA157303DDB}" destId="{AA0FD9EF-9B77-44D7-94E1-5720F79BD140}" srcOrd="0" destOrd="0" presId="urn:microsoft.com/office/officeart/2005/8/layout/radial4"/>
    <dgm:cxn modelId="{F635681D-0730-4313-8C33-C51F08716D0E}" type="presParOf" srcId="{C5F9E084-3AE6-4A1C-93C2-3DA157303DDB}" destId="{9B23686A-3BF8-4FDA-A103-ABBA6D193203}" srcOrd="1" destOrd="0" presId="urn:microsoft.com/office/officeart/2005/8/layout/radial4"/>
    <dgm:cxn modelId="{B6C9E4EC-6F84-41E7-91F8-3704EF0B55B8}" type="presParOf" srcId="{C5F9E084-3AE6-4A1C-93C2-3DA157303DDB}" destId="{F4044308-19DB-4175-9494-FADEA42A82DB}" srcOrd="2" destOrd="0" presId="urn:microsoft.com/office/officeart/2005/8/layout/radial4"/>
    <dgm:cxn modelId="{240D4B7F-8EB3-4811-8295-60F8A2E0F48C}" type="presParOf" srcId="{C5F9E084-3AE6-4A1C-93C2-3DA157303DDB}" destId="{8C8BA28D-AEA5-46C9-925E-77B64DA18980}" srcOrd="3" destOrd="0" presId="urn:microsoft.com/office/officeart/2005/8/layout/radial4"/>
    <dgm:cxn modelId="{920D9DFF-E250-490D-A11B-374C6C1682F4}" type="presParOf" srcId="{C5F9E084-3AE6-4A1C-93C2-3DA157303DDB}" destId="{B88D02EC-3284-4240-AD75-7C88AF8BBD4F}" srcOrd="4" destOrd="0" presId="urn:microsoft.com/office/officeart/2005/8/layout/radial4"/>
    <dgm:cxn modelId="{D6978934-2A15-4858-A6D7-36A18A0DEE4D}" type="presParOf" srcId="{C5F9E084-3AE6-4A1C-93C2-3DA157303DDB}" destId="{B65A2054-D081-4950-8B4F-48CE0BD67EBF}" srcOrd="5" destOrd="0" presId="urn:microsoft.com/office/officeart/2005/8/layout/radial4"/>
    <dgm:cxn modelId="{A62DB279-4B2A-43DD-8BCD-E2169A88C2E3}" type="presParOf" srcId="{C5F9E084-3AE6-4A1C-93C2-3DA157303DDB}" destId="{63143155-2B4F-478C-B11D-02827E9B730E}" srcOrd="6" destOrd="0" presId="urn:microsoft.com/office/officeart/2005/8/layout/radial4"/>
    <dgm:cxn modelId="{07DCDBCC-BA45-4CE1-82C5-C730C94A3365}" type="presParOf" srcId="{C5F9E084-3AE6-4A1C-93C2-3DA157303DDB}" destId="{9F58775A-813D-4C50-B0B1-A7EF7AB9C39A}" srcOrd="7" destOrd="0" presId="urn:microsoft.com/office/officeart/2005/8/layout/radial4"/>
    <dgm:cxn modelId="{B0EE36E9-27CA-4387-86D0-1CB17DEB562F}" type="presParOf" srcId="{C5F9E084-3AE6-4A1C-93C2-3DA157303DDB}" destId="{C549750B-92ED-4D1D-91DB-0A2C32D383DA}" srcOrd="8" destOrd="0" presId="urn:microsoft.com/office/officeart/2005/8/layout/radial4"/>
    <dgm:cxn modelId="{87BDF9C5-B470-4B4F-811F-060C6313BFF0}" type="presParOf" srcId="{C5F9E084-3AE6-4A1C-93C2-3DA157303DDB}" destId="{ED9E1B14-34B9-4592-9B46-0CF68A1D65FB}" srcOrd="9" destOrd="0" presId="urn:microsoft.com/office/officeart/2005/8/layout/radial4"/>
    <dgm:cxn modelId="{6C533F6F-9EEB-410D-A836-3367C0EDCA3E}" type="presParOf" srcId="{C5F9E084-3AE6-4A1C-93C2-3DA157303DDB}" destId="{2614F0A8-7B7B-4637-B2B4-8E9FB8059081}" srcOrd="10" destOrd="0" presId="urn:microsoft.com/office/officeart/2005/8/layout/radial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8CAD1A-13E0-4F3F-87BD-A82DBACD1CE1}" type="doc">
      <dgm:prSet loTypeId="urn:microsoft.com/office/officeart/2005/8/layout/radial4" loCatId="relationship" qsTypeId="urn:microsoft.com/office/officeart/2005/8/quickstyle/simple2" qsCatId="simple" csTypeId="urn:microsoft.com/office/officeart/2005/8/colors/colorful1#2" csCatId="colorful" phldr="1"/>
      <dgm:spPr/>
      <dgm:t>
        <a:bodyPr/>
        <a:lstStyle/>
        <a:p>
          <a:endParaRPr lang="zh-CN" altLang="en-US"/>
        </a:p>
      </dgm:t>
    </dgm:pt>
    <dgm:pt modelId="{27379669-F41C-4CF4-ADAD-8FCB965FC9F0}">
      <dgm:prSet phldrT="[文本]" custT="1"/>
      <dgm:spPr/>
      <dgm:t>
        <a:bodyPr/>
        <a:lstStyle/>
        <a:p>
          <a:r>
            <a:rPr lang="en-US" altLang="zh-CN" sz="1800" b="1" dirty="0" smtClean="0">
              <a:latin typeface="微软雅黑" pitchFamily="34" charset="-122"/>
              <a:ea typeface="微软雅黑" pitchFamily="34" charset="-122"/>
            </a:rPr>
            <a:t>Amazon</a:t>
          </a:r>
          <a:r>
            <a:rPr lang="zh-CN" altLang="en-US" sz="1800" b="1" dirty="0" smtClean="0">
              <a:latin typeface="微软雅黑" pitchFamily="34" charset="-122"/>
              <a:ea typeface="微软雅黑" pitchFamily="34" charset="-122"/>
            </a:rPr>
            <a:t>中国</a:t>
          </a:r>
          <a:endParaRPr lang="zh-CN" altLang="en-US" sz="1800" b="1" dirty="0">
            <a:latin typeface="微软雅黑" pitchFamily="34" charset="-122"/>
            <a:ea typeface="微软雅黑" pitchFamily="34" charset="-122"/>
          </a:endParaRPr>
        </a:p>
      </dgm:t>
    </dgm:pt>
    <dgm:pt modelId="{C01EC3AB-BBDA-487E-B934-77152383C9F4}" type="parTrans" cxnId="{F2BAACC0-6BB7-421A-BA94-C59106286009}">
      <dgm:prSet/>
      <dgm:spPr/>
      <dgm:t>
        <a:bodyPr/>
        <a:lstStyle/>
        <a:p>
          <a:endParaRPr lang="zh-CN" altLang="en-US" sz="1800" b="0">
            <a:latin typeface="微软雅黑" pitchFamily="34" charset="-122"/>
            <a:ea typeface="微软雅黑" pitchFamily="34" charset="-122"/>
          </a:endParaRPr>
        </a:p>
      </dgm:t>
    </dgm:pt>
    <dgm:pt modelId="{3A1F868E-86A4-4E40-A165-6F7ABE0405C0}" type="sibTrans" cxnId="{F2BAACC0-6BB7-421A-BA94-C59106286009}">
      <dgm:prSet/>
      <dgm:spPr/>
      <dgm:t>
        <a:bodyPr/>
        <a:lstStyle/>
        <a:p>
          <a:endParaRPr lang="zh-CN" altLang="en-US" sz="1800" b="0">
            <a:latin typeface="微软雅黑" pitchFamily="34" charset="-122"/>
            <a:ea typeface="微软雅黑" pitchFamily="34" charset="-122"/>
          </a:endParaRPr>
        </a:p>
      </dgm:t>
    </dgm:pt>
    <dgm:pt modelId="{3C54D111-3B81-4703-A783-267AEF41F3AA}">
      <dgm:prSet phldrT="[文本]" custT="1"/>
      <dgm:spPr/>
      <dgm:t>
        <a:bodyPr/>
        <a:lstStyle/>
        <a:p>
          <a:r>
            <a:rPr lang="zh-CN" altLang="en-US" sz="1400" b="0" dirty="0" smtClean="0">
              <a:latin typeface="微软雅黑" pitchFamily="34" charset="-122"/>
              <a:ea typeface="微软雅黑" pitchFamily="34" charset="-122"/>
            </a:rPr>
            <a:t>品牌基础优势</a:t>
          </a:r>
          <a:endParaRPr lang="zh-CN" altLang="en-US" sz="1400" b="0" dirty="0">
            <a:latin typeface="微软雅黑" pitchFamily="34" charset="-122"/>
            <a:ea typeface="微软雅黑" pitchFamily="34" charset="-122"/>
          </a:endParaRPr>
        </a:p>
      </dgm:t>
    </dgm:pt>
    <dgm:pt modelId="{937729A4-D9E1-4B75-BD1D-AA9E3A881D51}" type="parTrans" cxnId="{AFAC7250-618C-4ED7-AB4F-B47C93D55B03}">
      <dgm:prSet/>
      <dgm:spPr/>
      <dgm:t>
        <a:bodyPr/>
        <a:lstStyle/>
        <a:p>
          <a:endParaRPr lang="zh-CN" altLang="en-US" sz="1800" b="0">
            <a:latin typeface="微软雅黑" pitchFamily="34" charset="-122"/>
            <a:ea typeface="微软雅黑" pitchFamily="34" charset="-122"/>
          </a:endParaRPr>
        </a:p>
      </dgm:t>
    </dgm:pt>
    <dgm:pt modelId="{5B9E4440-F3C4-4D5E-AC64-EEA31E574F34}" type="sibTrans" cxnId="{AFAC7250-618C-4ED7-AB4F-B47C93D55B03}">
      <dgm:prSet/>
      <dgm:spPr/>
      <dgm:t>
        <a:bodyPr/>
        <a:lstStyle/>
        <a:p>
          <a:endParaRPr lang="zh-CN" altLang="en-US" sz="1800" b="0">
            <a:latin typeface="微软雅黑" pitchFamily="34" charset="-122"/>
            <a:ea typeface="微软雅黑" pitchFamily="34" charset="-122"/>
          </a:endParaRPr>
        </a:p>
      </dgm:t>
    </dgm:pt>
    <dgm:pt modelId="{E504B8C8-D572-4C18-9C42-E37366153547}">
      <dgm:prSet phldrT="[文本]" custT="1"/>
      <dgm:spPr/>
      <dgm:t>
        <a:bodyPr/>
        <a:lstStyle/>
        <a:p>
          <a:r>
            <a:rPr lang="zh-CN" altLang="en-US" sz="1400" b="0" dirty="0" smtClean="0">
              <a:latin typeface="微软雅黑" pitchFamily="34" charset="-122"/>
              <a:ea typeface="微软雅黑" pitchFamily="34" charset="-122"/>
            </a:rPr>
            <a:t>用户体验</a:t>
          </a:r>
          <a:endParaRPr lang="zh-CN" altLang="en-US" sz="1400" b="0" dirty="0">
            <a:latin typeface="微软雅黑" pitchFamily="34" charset="-122"/>
            <a:ea typeface="微软雅黑" pitchFamily="34" charset="-122"/>
          </a:endParaRPr>
        </a:p>
      </dgm:t>
    </dgm:pt>
    <dgm:pt modelId="{C4FFF673-9D2E-49FB-B8CD-159AA7C56908}" type="parTrans" cxnId="{FE0A9CE4-FCCB-44D8-A8CA-C5231E9350FC}">
      <dgm:prSet/>
      <dgm:spPr/>
      <dgm:t>
        <a:bodyPr/>
        <a:lstStyle/>
        <a:p>
          <a:endParaRPr lang="zh-CN" altLang="en-US" sz="1800" b="0">
            <a:latin typeface="微软雅黑" pitchFamily="34" charset="-122"/>
            <a:ea typeface="微软雅黑" pitchFamily="34" charset="-122"/>
          </a:endParaRPr>
        </a:p>
      </dgm:t>
    </dgm:pt>
    <dgm:pt modelId="{D75F9F47-316F-4165-943F-49CE492BC602}" type="sibTrans" cxnId="{FE0A9CE4-FCCB-44D8-A8CA-C5231E9350FC}">
      <dgm:prSet/>
      <dgm:spPr/>
      <dgm:t>
        <a:bodyPr/>
        <a:lstStyle/>
        <a:p>
          <a:endParaRPr lang="zh-CN" altLang="en-US" sz="1800" b="0">
            <a:latin typeface="微软雅黑" pitchFamily="34" charset="-122"/>
            <a:ea typeface="微软雅黑" pitchFamily="34" charset="-122"/>
          </a:endParaRPr>
        </a:p>
      </dgm:t>
    </dgm:pt>
    <dgm:pt modelId="{F0E4F97F-3E89-4570-B0CF-148B6A06D215}">
      <dgm:prSet phldrT="[文本]" custT="1"/>
      <dgm:spPr/>
      <dgm:t>
        <a:bodyPr/>
        <a:lstStyle/>
        <a:p>
          <a:r>
            <a:rPr lang="en-US" altLang="zh-CN" sz="1400" b="0" dirty="0" smtClean="0">
              <a:latin typeface="微软雅黑" pitchFamily="34" charset="-122"/>
              <a:ea typeface="微软雅黑" pitchFamily="34" charset="-122"/>
            </a:rPr>
            <a:t>IT</a:t>
          </a:r>
          <a:r>
            <a:rPr lang="zh-CN" altLang="en-US" sz="1400" b="0" dirty="0" smtClean="0">
              <a:latin typeface="微软雅黑" pitchFamily="34" charset="-122"/>
              <a:ea typeface="微软雅黑" pitchFamily="34" charset="-122"/>
            </a:rPr>
            <a:t>和仓储系统</a:t>
          </a:r>
          <a:endParaRPr lang="zh-CN" altLang="en-US" sz="1400" b="0" dirty="0">
            <a:latin typeface="微软雅黑" pitchFamily="34" charset="-122"/>
            <a:ea typeface="微软雅黑" pitchFamily="34" charset="-122"/>
          </a:endParaRPr>
        </a:p>
      </dgm:t>
    </dgm:pt>
    <dgm:pt modelId="{4271616D-DE52-4049-AE48-3E4614EDAC86}" type="parTrans" cxnId="{A41546DA-86EF-4421-A87F-1DA83650A828}">
      <dgm:prSet/>
      <dgm:spPr/>
      <dgm:t>
        <a:bodyPr/>
        <a:lstStyle/>
        <a:p>
          <a:endParaRPr lang="zh-CN" altLang="en-US" sz="1800" b="0">
            <a:latin typeface="微软雅黑" pitchFamily="34" charset="-122"/>
            <a:ea typeface="微软雅黑" pitchFamily="34" charset="-122"/>
          </a:endParaRPr>
        </a:p>
      </dgm:t>
    </dgm:pt>
    <dgm:pt modelId="{D070E4E9-9317-4642-A578-DA3F94C38D79}" type="sibTrans" cxnId="{A41546DA-86EF-4421-A87F-1DA83650A828}">
      <dgm:prSet/>
      <dgm:spPr/>
      <dgm:t>
        <a:bodyPr/>
        <a:lstStyle/>
        <a:p>
          <a:endParaRPr lang="zh-CN" altLang="en-US" sz="1800" b="0">
            <a:latin typeface="微软雅黑" pitchFamily="34" charset="-122"/>
            <a:ea typeface="微软雅黑" pitchFamily="34" charset="-122"/>
          </a:endParaRPr>
        </a:p>
      </dgm:t>
    </dgm:pt>
    <dgm:pt modelId="{C5F9E084-3AE6-4A1C-93C2-3DA157303DDB}" type="pres">
      <dgm:prSet presAssocID="{818CAD1A-13E0-4F3F-87BD-A82DBACD1CE1}" presName="cycle" presStyleCnt="0">
        <dgm:presLayoutVars>
          <dgm:chMax val="1"/>
          <dgm:dir/>
          <dgm:animLvl val="ctr"/>
          <dgm:resizeHandles val="exact"/>
        </dgm:presLayoutVars>
      </dgm:prSet>
      <dgm:spPr/>
      <dgm:t>
        <a:bodyPr/>
        <a:lstStyle/>
        <a:p>
          <a:endParaRPr lang="zh-CN" altLang="en-US"/>
        </a:p>
      </dgm:t>
    </dgm:pt>
    <dgm:pt modelId="{AA0FD9EF-9B77-44D7-94E1-5720F79BD140}" type="pres">
      <dgm:prSet presAssocID="{27379669-F41C-4CF4-ADAD-8FCB965FC9F0}" presName="centerShape" presStyleLbl="node0" presStyleIdx="0" presStyleCnt="1"/>
      <dgm:spPr/>
      <dgm:t>
        <a:bodyPr/>
        <a:lstStyle/>
        <a:p>
          <a:endParaRPr lang="zh-CN" altLang="en-US"/>
        </a:p>
      </dgm:t>
    </dgm:pt>
    <dgm:pt modelId="{9B23686A-3BF8-4FDA-A103-ABBA6D193203}" type="pres">
      <dgm:prSet presAssocID="{937729A4-D9E1-4B75-BD1D-AA9E3A881D51}" presName="parTrans" presStyleLbl="bgSibTrans2D1" presStyleIdx="0" presStyleCnt="3"/>
      <dgm:spPr/>
      <dgm:t>
        <a:bodyPr/>
        <a:lstStyle/>
        <a:p>
          <a:endParaRPr lang="zh-CN" altLang="en-US"/>
        </a:p>
      </dgm:t>
    </dgm:pt>
    <dgm:pt modelId="{F4044308-19DB-4175-9494-FADEA42A82DB}" type="pres">
      <dgm:prSet presAssocID="{3C54D111-3B81-4703-A783-267AEF41F3AA}" presName="node" presStyleLbl="node1" presStyleIdx="0" presStyleCnt="3">
        <dgm:presLayoutVars>
          <dgm:bulletEnabled val="1"/>
        </dgm:presLayoutVars>
      </dgm:prSet>
      <dgm:spPr/>
      <dgm:t>
        <a:bodyPr/>
        <a:lstStyle/>
        <a:p>
          <a:endParaRPr lang="zh-CN" altLang="en-US"/>
        </a:p>
      </dgm:t>
    </dgm:pt>
    <dgm:pt modelId="{8C8BA28D-AEA5-46C9-925E-77B64DA18980}" type="pres">
      <dgm:prSet presAssocID="{C4FFF673-9D2E-49FB-B8CD-159AA7C56908}" presName="parTrans" presStyleLbl="bgSibTrans2D1" presStyleIdx="1" presStyleCnt="3"/>
      <dgm:spPr/>
      <dgm:t>
        <a:bodyPr/>
        <a:lstStyle/>
        <a:p>
          <a:endParaRPr lang="zh-CN" altLang="en-US"/>
        </a:p>
      </dgm:t>
    </dgm:pt>
    <dgm:pt modelId="{B88D02EC-3284-4240-AD75-7C88AF8BBD4F}" type="pres">
      <dgm:prSet presAssocID="{E504B8C8-D572-4C18-9C42-E37366153547}" presName="node" presStyleLbl="node1" presStyleIdx="1" presStyleCnt="3">
        <dgm:presLayoutVars>
          <dgm:bulletEnabled val="1"/>
        </dgm:presLayoutVars>
      </dgm:prSet>
      <dgm:spPr/>
      <dgm:t>
        <a:bodyPr/>
        <a:lstStyle/>
        <a:p>
          <a:endParaRPr lang="zh-CN" altLang="en-US"/>
        </a:p>
      </dgm:t>
    </dgm:pt>
    <dgm:pt modelId="{B65A2054-D081-4950-8B4F-48CE0BD67EBF}" type="pres">
      <dgm:prSet presAssocID="{4271616D-DE52-4049-AE48-3E4614EDAC86}" presName="parTrans" presStyleLbl="bgSibTrans2D1" presStyleIdx="2" presStyleCnt="3"/>
      <dgm:spPr/>
      <dgm:t>
        <a:bodyPr/>
        <a:lstStyle/>
        <a:p>
          <a:endParaRPr lang="zh-CN" altLang="en-US"/>
        </a:p>
      </dgm:t>
    </dgm:pt>
    <dgm:pt modelId="{63143155-2B4F-478C-B11D-02827E9B730E}" type="pres">
      <dgm:prSet presAssocID="{F0E4F97F-3E89-4570-B0CF-148B6A06D215}" presName="node" presStyleLbl="node1" presStyleIdx="2" presStyleCnt="3">
        <dgm:presLayoutVars>
          <dgm:bulletEnabled val="1"/>
        </dgm:presLayoutVars>
      </dgm:prSet>
      <dgm:spPr/>
      <dgm:t>
        <a:bodyPr/>
        <a:lstStyle/>
        <a:p>
          <a:endParaRPr lang="zh-CN" altLang="en-US"/>
        </a:p>
      </dgm:t>
    </dgm:pt>
  </dgm:ptLst>
  <dgm:cxnLst>
    <dgm:cxn modelId="{FA0CD90C-5B4E-4B2C-B5B9-F58F159C37AD}" type="presOf" srcId="{C4FFF673-9D2E-49FB-B8CD-159AA7C56908}" destId="{8C8BA28D-AEA5-46C9-925E-77B64DA18980}" srcOrd="0" destOrd="0" presId="urn:microsoft.com/office/officeart/2005/8/layout/radial4"/>
    <dgm:cxn modelId="{AFAC7250-618C-4ED7-AB4F-B47C93D55B03}" srcId="{27379669-F41C-4CF4-ADAD-8FCB965FC9F0}" destId="{3C54D111-3B81-4703-A783-267AEF41F3AA}" srcOrd="0" destOrd="0" parTransId="{937729A4-D9E1-4B75-BD1D-AA9E3A881D51}" sibTransId="{5B9E4440-F3C4-4D5E-AC64-EEA31E574F34}"/>
    <dgm:cxn modelId="{65632996-F41D-4831-984D-9A6DB380E9AF}" type="presOf" srcId="{4271616D-DE52-4049-AE48-3E4614EDAC86}" destId="{B65A2054-D081-4950-8B4F-48CE0BD67EBF}" srcOrd="0" destOrd="0" presId="urn:microsoft.com/office/officeart/2005/8/layout/radial4"/>
    <dgm:cxn modelId="{A41546DA-86EF-4421-A87F-1DA83650A828}" srcId="{27379669-F41C-4CF4-ADAD-8FCB965FC9F0}" destId="{F0E4F97F-3E89-4570-B0CF-148B6A06D215}" srcOrd="2" destOrd="0" parTransId="{4271616D-DE52-4049-AE48-3E4614EDAC86}" sibTransId="{D070E4E9-9317-4642-A578-DA3F94C38D79}"/>
    <dgm:cxn modelId="{FE0A9CE4-FCCB-44D8-A8CA-C5231E9350FC}" srcId="{27379669-F41C-4CF4-ADAD-8FCB965FC9F0}" destId="{E504B8C8-D572-4C18-9C42-E37366153547}" srcOrd="1" destOrd="0" parTransId="{C4FFF673-9D2E-49FB-B8CD-159AA7C56908}" sibTransId="{D75F9F47-316F-4165-943F-49CE492BC602}"/>
    <dgm:cxn modelId="{743C69FE-10F2-473C-8425-6A4AA0C062AB}" type="presOf" srcId="{3C54D111-3B81-4703-A783-267AEF41F3AA}" destId="{F4044308-19DB-4175-9494-FADEA42A82DB}" srcOrd="0" destOrd="0" presId="urn:microsoft.com/office/officeart/2005/8/layout/radial4"/>
    <dgm:cxn modelId="{6DDF3D93-6B80-4466-97FF-089F23071D56}" type="presOf" srcId="{937729A4-D9E1-4B75-BD1D-AA9E3A881D51}" destId="{9B23686A-3BF8-4FDA-A103-ABBA6D193203}" srcOrd="0" destOrd="0" presId="urn:microsoft.com/office/officeart/2005/8/layout/radial4"/>
    <dgm:cxn modelId="{C85104F4-78BB-4B10-8AB3-6289DD8AA759}" type="presOf" srcId="{E504B8C8-D572-4C18-9C42-E37366153547}" destId="{B88D02EC-3284-4240-AD75-7C88AF8BBD4F}" srcOrd="0" destOrd="0" presId="urn:microsoft.com/office/officeart/2005/8/layout/radial4"/>
    <dgm:cxn modelId="{F2BAACC0-6BB7-421A-BA94-C59106286009}" srcId="{818CAD1A-13E0-4F3F-87BD-A82DBACD1CE1}" destId="{27379669-F41C-4CF4-ADAD-8FCB965FC9F0}" srcOrd="0" destOrd="0" parTransId="{C01EC3AB-BBDA-487E-B934-77152383C9F4}" sibTransId="{3A1F868E-86A4-4E40-A165-6F7ABE0405C0}"/>
    <dgm:cxn modelId="{DC39F743-BB55-47E2-BF35-60E8CB1CB614}" type="presOf" srcId="{F0E4F97F-3E89-4570-B0CF-148B6A06D215}" destId="{63143155-2B4F-478C-B11D-02827E9B730E}" srcOrd="0" destOrd="0" presId="urn:microsoft.com/office/officeart/2005/8/layout/radial4"/>
    <dgm:cxn modelId="{26B2AECB-3BA1-400D-A318-98EEB8CC876A}" type="presOf" srcId="{818CAD1A-13E0-4F3F-87BD-A82DBACD1CE1}" destId="{C5F9E084-3AE6-4A1C-93C2-3DA157303DDB}" srcOrd="0" destOrd="0" presId="urn:microsoft.com/office/officeart/2005/8/layout/radial4"/>
    <dgm:cxn modelId="{3E48E34B-1589-4C06-BAFF-9C6D2FBFA0C6}" type="presOf" srcId="{27379669-F41C-4CF4-ADAD-8FCB965FC9F0}" destId="{AA0FD9EF-9B77-44D7-94E1-5720F79BD140}" srcOrd="0" destOrd="0" presId="urn:microsoft.com/office/officeart/2005/8/layout/radial4"/>
    <dgm:cxn modelId="{6B6307B3-0DDF-46DE-8BFF-CB6B83D1EA46}" type="presParOf" srcId="{C5F9E084-3AE6-4A1C-93C2-3DA157303DDB}" destId="{AA0FD9EF-9B77-44D7-94E1-5720F79BD140}" srcOrd="0" destOrd="0" presId="urn:microsoft.com/office/officeart/2005/8/layout/radial4"/>
    <dgm:cxn modelId="{5FABA0C6-867F-4635-A906-7FCE739FEDA4}" type="presParOf" srcId="{C5F9E084-3AE6-4A1C-93C2-3DA157303DDB}" destId="{9B23686A-3BF8-4FDA-A103-ABBA6D193203}" srcOrd="1" destOrd="0" presId="urn:microsoft.com/office/officeart/2005/8/layout/radial4"/>
    <dgm:cxn modelId="{919A8FD6-52A9-48EA-82C9-5BB0823D2F16}" type="presParOf" srcId="{C5F9E084-3AE6-4A1C-93C2-3DA157303DDB}" destId="{F4044308-19DB-4175-9494-FADEA42A82DB}" srcOrd="2" destOrd="0" presId="urn:microsoft.com/office/officeart/2005/8/layout/radial4"/>
    <dgm:cxn modelId="{1D4F57DB-AB1A-4247-BA6C-1AD402373A87}" type="presParOf" srcId="{C5F9E084-3AE6-4A1C-93C2-3DA157303DDB}" destId="{8C8BA28D-AEA5-46C9-925E-77B64DA18980}" srcOrd="3" destOrd="0" presId="urn:microsoft.com/office/officeart/2005/8/layout/radial4"/>
    <dgm:cxn modelId="{A3398334-8F14-4132-9872-6A32CC4A52D1}" type="presParOf" srcId="{C5F9E084-3AE6-4A1C-93C2-3DA157303DDB}" destId="{B88D02EC-3284-4240-AD75-7C88AF8BBD4F}" srcOrd="4" destOrd="0" presId="urn:microsoft.com/office/officeart/2005/8/layout/radial4"/>
    <dgm:cxn modelId="{E36EBE16-C870-4F18-9CB6-219682B4399E}" type="presParOf" srcId="{C5F9E084-3AE6-4A1C-93C2-3DA157303DDB}" destId="{B65A2054-D081-4950-8B4F-48CE0BD67EBF}" srcOrd="5" destOrd="0" presId="urn:microsoft.com/office/officeart/2005/8/layout/radial4"/>
    <dgm:cxn modelId="{E5D59F9B-7D13-4383-9EE2-88DDE5ADF14E}" type="presParOf" srcId="{C5F9E084-3AE6-4A1C-93C2-3DA157303DDB}" destId="{63143155-2B4F-478C-B11D-02827E9B730E}" srcOrd="6" destOrd="0" presId="urn:microsoft.com/office/officeart/2005/8/layout/radial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8CAD1A-13E0-4F3F-87BD-A82DBACD1CE1}" type="doc">
      <dgm:prSet loTypeId="urn:microsoft.com/office/officeart/2005/8/layout/radial4" loCatId="relationship" qsTypeId="urn:microsoft.com/office/officeart/2005/8/quickstyle/simple2" qsCatId="simple" csTypeId="urn:microsoft.com/office/officeart/2005/8/colors/colorful1#3" csCatId="colorful" phldr="1"/>
      <dgm:spPr/>
      <dgm:t>
        <a:bodyPr/>
        <a:lstStyle/>
        <a:p>
          <a:endParaRPr lang="zh-CN" altLang="en-US"/>
        </a:p>
      </dgm:t>
    </dgm:pt>
    <dgm:pt modelId="{27379669-F41C-4CF4-ADAD-8FCB965FC9F0}">
      <dgm:prSet phldrT="[文本]" custT="1"/>
      <dgm:spPr/>
      <dgm:t>
        <a:bodyPr/>
        <a:lstStyle/>
        <a:p>
          <a:r>
            <a:rPr lang="zh-CN" altLang="en-US" sz="2800" b="1" dirty="0" smtClean="0">
              <a:latin typeface="微软雅黑" pitchFamily="34" charset="-122"/>
              <a:ea typeface="微软雅黑" pitchFamily="34" charset="-122"/>
            </a:rPr>
            <a:t>唯品会</a:t>
          </a:r>
          <a:endParaRPr lang="zh-CN" altLang="en-US" sz="2800" b="1" dirty="0">
            <a:latin typeface="微软雅黑" pitchFamily="34" charset="-122"/>
            <a:ea typeface="微软雅黑" pitchFamily="34" charset="-122"/>
          </a:endParaRPr>
        </a:p>
      </dgm:t>
    </dgm:pt>
    <dgm:pt modelId="{C01EC3AB-BBDA-487E-B934-77152383C9F4}" type="parTrans" cxnId="{F2BAACC0-6BB7-421A-BA94-C59106286009}">
      <dgm:prSet/>
      <dgm:spPr/>
      <dgm:t>
        <a:bodyPr/>
        <a:lstStyle/>
        <a:p>
          <a:endParaRPr lang="zh-CN" altLang="en-US" sz="1800" b="0">
            <a:latin typeface="微软雅黑" pitchFamily="34" charset="-122"/>
            <a:ea typeface="微软雅黑" pitchFamily="34" charset="-122"/>
          </a:endParaRPr>
        </a:p>
      </dgm:t>
    </dgm:pt>
    <dgm:pt modelId="{3A1F868E-86A4-4E40-A165-6F7ABE0405C0}" type="sibTrans" cxnId="{F2BAACC0-6BB7-421A-BA94-C59106286009}">
      <dgm:prSet/>
      <dgm:spPr/>
      <dgm:t>
        <a:bodyPr/>
        <a:lstStyle/>
        <a:p>
          <a:endParaRPr lang="zh-CN" altLang="en-US" sz="1800" b="0">
            <a:latin typeface="微软雅黑" pitchFamily="34" charset="-122"/>
            <a:ea typeface="微软雅黑" pitchFamily="34" charset="-122"/>
          </a:endParaRPr>
        </a:p>
      </dgm:t>
    </dgm:pt>
    <dgm:pt modelId="{3C54D111-3B81-4703-A783-267AEF41F3AA}">
      <dgm:prSet phldrT="[文本]" custT="1"/>
      <dgm:spPr/>
      <dgm:t>
        <a:bodyPr/>
        <a:lstStyle/>
        <a:p>
          <a:r>
            <a:rPr lang="zh-CN" altLang="en-US" sz="1400" b="0" dirty="0" smtClean="0">
              <a:latin typeface="微软雅黑" pitchFamily="34" charset="-122"/>
              <a:ea typeface="微软雅黑" pitchFamily="34" charset="-122"/>
            </a:rPr>
            <a:t>商业模式蓝海</a:t>
          </a:r>
          <a:endParaRPr lang="zh-CN" altLang="en-US" sz="1400" b="0" dirty="0">
            <a:latin typeface="微软雅黑" pitchFamily="34" charset="-122"/>
            <a:ea typeface="微软雅黑" pitchFamily="34" charset="-122"/>
          </a:endParaRPr>
        </a:p>
      </dgm:t>
    </dgm:pt>
    <dgm:pt modelId="{937729A4-D9E1-4B75-BD1D-AA9E3A881D51}" type="parTrans" cxnId="{AFAC7250-618C-4ED7-AB4F-B47C93D55B03}">
      <dgm:prSet/>
      <dgm:spPr/>
      <dgm:t>
        <a:bodyPr/>
        <a:lstStyle/>
        <a:p>
          <a:endParaRPr lang="zh-CN" altLang="en-US" sz="1800" b="0">
            <a:latin typeface="微软雅黑" pitchFamily="34" charset="-122"/>
            <a:ea typeface="微软雅黑" pitchFamily="34" charset="-122"/>
          </a:endParaRPr>
        </a:p>
      </dgm:t>
    </dgm:pt>
    <dgm:pt modelId="{5B9E4440-F3C4-4D5E-AC64-EEA31E574F34}" type="sibTrans" cxnId="{AFAC7250-618C-4ED7-AB4F-B47C93D55B03}">
      <dgm:prSet/>
      <dgm:spPr/>
      <dgm:t>
        <a:bodyPr/>
        <a:lstStyle/>
        <a:p>
          <a:endParaRPr lang="zh-CN" altLang="en-US" sz="1800" b="0">
            <a:latin typeface="微软雅黑" pitchFamily="34" charset="-122"/>
            <a:ea typeface="微软雅黑" pitchFamily="34" charset="-122"/>
          </a:endParaRPr>
        </a:p>
      </dgm:t>
    </dgm:pt>
    <dgm:pt modelId="{E504B8C8-D572-4C18-9C42-E37366153547}">
      <dgm:prSet phldrT="[文本]" custT="1"/>
      <dgm:spPr/>
      <dgm:t>
        <a:bodyPr/>
        <a:lstStyle/>
        <a:p>
          <a:r>
            <a:rPr lang="zh-CN" altLang="en-US" sz="1400" b="0" dirty="0" smtClean="0">
              <a:latin typeface="微软雅黑" pitchFamily="34" charset="-122"/>
              <a:ea typeface="微软雅黑" pitchFamily="34" charset="-122"/>
            </a:rPr>
            <a:t>供应链优势</a:t>
          </a:r>
          <a:endParaRPr lang="zh-CN" altLang="en-US" sz="1400" b="0" dirty="0">
            <a:latin typeface="微软雅黑" pitchFamily="34" charset="-122"/>
            <a:ea typeface="微软雅黑" pitchFamily="34" charset="-122"/>
          </a:endParaRPr>
        </a:p>
      </dgm:t>
    </dgm:pt>
    <dgm:pt modelId="{C4FFF673-9D2E-49FB-B8CD-159AA7C56908}" type="parTrans" cxnId="{FE0A9CE4-FCCB-44D8-A8CA-C5231E9350FC}">
      <dgm:prSet/>
      <dgm:spPr/>
      <dgm:t>
        <a:bodyPr/>
        <a:lstStyle/>
        <a:p>
          <a:endParaRPr lang="zh-CN" altLang="en-US" sz="1800" b="0">
            <a:latin typeface="微软雅黑" pitchFamily="34" charset="-122"/>
            <a:ea typeface="微软雅黑" pitchFamily="34" charset="-122"/>
          </a:endParaRPr>
        </a:p>
      </dgm:t>
    </dgm:pt>
    <dgm:pt modelId="{D75F9F47-316F-4165-943F-49CE492BC602}" type="sibTrans" cxnId="{FE0A9CE4-FCCB-44D8-A8CA-C5231E9350FC}">
      <dgm:prSet/>
      <dgm:spPr/>
      <dgm:t>
        <a:bodyPr/>
        <a:lstStyle/>
        <a:p>
          <a:endParaRPr lang="zh-CN" altLang="en-US" sz="1800" b="0">
            <a:latin typeface="微软雅黑" pitchFamily="34" charset="-122"/>
            <a:ea typeface="微软雅黑" pitchFamily="34" charset="-122"/>
          </a:endParaRPr>
        </a:p>
      </dgm:t>
    </dgm:pt>
    <dgm:pt modelId="{F0E4F97F-3E89-4570-B0CF-148B6A06D215}">
      <dgm:prSet phldrT="[文本]" custT="1"/>
      <dgm:spPr/>
      <dgm:t>
        <a:bodyPr/>
        <a:lstStyle/>
        <a:p>
          <a:r>
            <a:rPr lang="zh-CN" altLang="en-US" sz="1400" b="0" dirty="0" smtClean="0">
              <a:latin typeface="微软雅黑" pitchFamily="34" charset="-122"/>
              <a:ea typeface="微软雅黑" pitchFamily="34" charset="-122"/>
            </a:rPr>
            <a:t>效应模式</a:t>
          </a:r>
          <a:endParaRPr lang="zh-CN" altLang="en-US" sz="1400" b="0" dirty="0">
            <a:latin typeface="微软雅黑" pitchFamily="34" charset="-122"/>
            <a:ea typeface="微软雅黑" pitchFamily="34" charset="-122"/>
          </a:endParaRPr>
        </a:p>
      </dgm:t>
    </dgm:pt>
    <dgm:pt modelId="{4271616D-DE52-4049-AE48-3E4614EDAC86}" type="parTrans" cxnId="{A41546DA-86EF-4421-A87F-1DA83650A828}">
      <dgm:prSet/>
      <dgm:spPr/>
      <dgm:t>
        <a:bodyPr/>
        <a:lstStyle/>
        <a:p>
          <a:endParaRPr lang="zh-CN" altLang="en-US" sz="1800" b="0">
            <a:latin typeface="微软雅黑" pitchFamily="34" charset="-122"/>
            <a:ea typeface="微软雅黑" pitchFamily="34" charset="-122"/>
          </a:endParaRPr>
        </a:p>
      </dgm:t>
    </dgm:pt>
    <dgm:pt modelId="{D070E4E9-9317-4642-A578-DA3F94C38D79}" type="sibTrans" cxnId="{A41546DA-86EF-4421-A87F-1DA83650A828}">
      <dgm:prSet/>
      <dgm:spPr/>
      <dgm:t>
        <a:bodyPr/>
        <a:lstStyle/>
        <a:p>
          <a:endParaRPr lang="zh-CN" altLang="en-US" sz="1800" b="0">
            <a:latin typeface="微软雅黑" pitchFamily="34" charset="-122"/>
            <a:ea typeface="微软雅黑" pitchFamily="34" charset="-122"/>
          </a:endParaRPr>
        </a:p>
      </dgm:t>
    </dgm:pt>
    <dgm:pt modelId="{C5F9E084-3AE6-4A1C-93C2-3DA157303DDB}" type="pres">
      <dgm:prSet presAssocID="{818CAD1A-13E0-4F3F-87BD-A82DBACD1CE1}" presName="cycle" presStyleCnt="0">
        <dgm:presLayoutVars>
          <dgm:chMax val="1"/>
          <dgm:dir/>
          <dgm:animLvl val="ctr"/>
          <dgm:resizeHandles val="exact"/>
        </dgm:presLayoutVars>
      </dgm:prSet>
      <dgm:spPr/>
      <dgm:t>
        <a:bodyPr/>
        <a:lstStyle/>
        <a:p>
          <a:endParaRPr lang="zh-CN" altLang="en-US"/>
        </a:p>
      </dgm:t>
    </dgm:pt>
    <dgm:pt modelId="{AA0FD9EF-9B77-44D7-94E1-5720F79BD140}" type="pres">
      <dgm:prSet presAssocID="{27379669-F41C-4CF4-ADAD-8FCB965FC9F0}" presName="centerShape" presStyleLbl="node0" presStyleIdx="0" presStyleCnt="1"/>
      <dgm:spPr/>
      <dgm:t>
        <a:bodyPr/>
        <a:lstStyle/>
        <a:p>
          <a:endParaRPr lang="zh-CN" altLang="en-US"/>
        </a:p>
      </dgm:t>
    </dgm:pt>
    <dgm:pt modelId="{9B23686A-3BF8-4FDA-A103-ABBA6D193203}" type="pres">
      <dgm:prSet presAssocID="{937729A4-D9E1-4B75-BD1D-AA9E3A881D51}" presName="parTrans" presStyleLbl="bgSibTrans2D1" presStyleIdx="0" presStyleCnt="3"/>
      <dgm:spPr/>
      <dgm:t>
        <a:bodyPr/>
        <a:lstStyle/>
        <a:p>
          <a:endParaRPr lang="zh-CN" altLang="en-US"/>
        </a:p>
      </dgm:t>
    </dgm:pt>
    <dgm:pt modelId="{F4044308-19DB-4175-9494-FADEA42A82DB}" type="pres">
      <dgm:prSet presAssocID="{3C54D111-3B81-4703-A783-267AEF41F3AA}" presName="node" presStyleLbl="node1" presStyleIdx="0" presStyleCnt="3">
        <dgm:presLayoutVars>
          <dgm:bulletEnabled val="1"/>
        </dgm:presLayoutVars>
      </dgm:prSet>
      <dgm:spPr/>
      <dgm:t>
        <a:bodyPr/>
        <a:lstStyle/>
        <a:p>
          <a:endParaRPr lang="zh-CN" altLang="en-US"/>
        </a:p>
      </dgm:t>
    </dgm:pt>
    <dgm:pt modelId="{8C8BA28D-AEA5-46C9-925E-77B64DA18980}" type="pres">
      <dgm:prSet presAssocID="{C4FFF673-9D2E-49FB-B8CD-159AA7C56908}" presName="parTrans" presStyleLbl="bgSibTrans2D1" presStyleIdx="1" presStyleCnt="3"/>
      <dgm:spPr/>
      <dgm:t>
        <a:bodyPr/>
        <a:lstStyle/>
        <a:p>
          <a:endParaRPr lang="zh-CN" altLang="en-US"/>
        </a:p>
      </dgm:t>
    </dgm:pt>
    <dgm:pt modelId="{B88D02EC-3284-4240-AD75-7C88AF8BBD4F}" type="pres">
      <dgm:prSet presAssocID="{E504B8C8-D572-4C18-9C42-E37366153547}" presName="node" presStyleLbl="node1" presStyleIdx="1" presStyleCnt="3">
        <dgm:presLayoutVars>
          <dgm:bulletEnabled val="1"/>
        </dgm:presLayoutVars>
      </dgm:prSet>
      <dgm:spPr/>
      <dgm:t>
        <a:bodyPr/>
        <a:lstStyle/>
        <a:p>
          <a:endParaRPr lang="zh-CN" altLang="en-US"/>
        </a:p>
      </dgm:t>
    </dgm:pt>
    <dgm:pt modelId="{B65A2054-D081-4950-8B4F-48CE0BD67EBF}" type="pres">
      <dgm:prSet presAssocID="{4271616D-DE52-4049-AE48-3E4614EDAC86}" presName="parTrans" presStyleLbl="bgSibTrans2D1" presStyleIdx="2" presStyleCnt="3"/>
      <dgm:spPr/>
      <dgm:t>
        <a:bodyPr/>
        <a:lstStyle/>
        <a:p>
          <a:endParaRPr lang="zh-CN" altLang="en-US"/>
        </a:p>
      </dgm:t>
    </dgm:pt>
    <dgm:pt modelId="{63143155-2B4F-478C-B11D-02827E9B730E}" type="pres">
      <dgm:prSet presAssocID="{F0E4F97F-3E89-4570-B0CF-148B6A06D215}" presName="node" presStyleLbl="node1" presStyleIdx="2" presStyleCnt="3">
        <dgm:presLayoutVars>
          <dgm:bulletEnabled val="1"/>
        </dgm:presLayoutVars>
      </dgm:prSet>
      <dgm:spPr/>
      <dgm:t>
        <a:bodyPr/>
        <a:lstStyle/>
        <a:p>
          <a:endParaRPr lang="zh-CN" altLang="en-US"/>
        </a:p>
      </dgm:t>
    </dgm:pt>
  </dgm:ptLst>
  <dgm:cxnLst>
    <dgm:cxn modelId="{58DFBEC7-D092-4576-AE7C-D624DB666433}" type="presOf" srcId="{E504B8C8-D572-4C18-9C42-E37366153547}" destId="{B88D02EC-3284-4240-AD75-7C88AF8BBD4F}" srcOrd="0" destOrd="0" presId="urn:microsoft.com/office/officeart/2005/8/layout/radial4"/>
    <dgm:cxn modelId="{56836555-624F-4ECD-B278-251F305BB4BD}" type="presOf" srcId="{C4FFF673-9D2E-49FB-B8CD-159AA7C56908}" destId="{8C8BA28D-AEA5-46C9-925E-77B64DA18980}" srcOrd="0" destOrd="0" presId="urn:microsoft.com/office/officeart/2005/8/layout/radial4"/>
    <dgm:cxn modelId="{AFAC7250-618C-4ED7-AB4F-B47C93D55B03}" srcId="{27379669-F41C-4CF4-ADAD-8FCB965FC9F0}" destId="{3C54D111-3B81-4703-A783-267AEF41F3AA}" srcOrd="0" destOrd="0" parTransId="{937729A4-D9E1-4B75-BD1D-AA9E3A881D51}" sibTransId="{5B9E4440-F3C4-4D5E-AC64-EEA31E574F34}"/>
    <dgm:cxn modelId="{FDB53B25-8A05-4AED-B9A0-97A79CBAD00F}" type="presOf" srcId="{937729A4-D9E1-4B75-BD1D-AA9E3A881D51}" destId="{9B23686A-3BF8-4FDA-A103-ABBA6D193203}" srcOrd="0" destOrd="0" presId="urn:microsoft.com/office/officeart/2005/8/layout/radial4"/>
    <dgm:cxn modelId="{ADA6067C-3392-4F6D-ABA9-4F72B135A80B}" type="presOf" srcId="{818CAD1A-13E0-4F3F-87BD-A82DBACD1CE1}" destId="{C5F9E084-3AE6-4A1C-93C2-3DA157303DDB}" srcOrd="0" destOrd="0" presId="urn:microsoft.com/office/officeart/2005/8/layout/radial4"/>
    <dgm:cxn modelId="{110C69E4-B86A-4574-99C2-75E823F376CF}" type="presOf" srcId="{3C54D111-3B81-4703-A783-267AEF41F3AA}" destId="{F4044308-19DB-4175-9494-FADEA42A82DB}" srcOrd="0" destOrd="0" presId="urn:microsoft.com/office/officeart/2005/8/layout/radial4"/>
    <dgm:cxn modelId="{A41546DA-86EF-4421-A87F-1DA83650A828}" srcId="{27379669-F41C-4CF4-ADAD-8FCB965FC9F0}" destId="{F0E4F97F-3E89-4570-B0CF-148B6A06D215}" srcOrd="2" destOrd="0" parTransId="{4271616D-DE52-4049-AE48-3E4614EDAC86}" sibTransId="{D070E4E9-9317-4642-A578-DA3F94C38D79}"/>
    <dgm:cxn modelId="{FE0A9CE4-FCCB-44D8-A8CA-C5231E9350FC}" srcId="{27379669-F41C-4CF4-ADAD-8FCB965FC9F0}" destId="{E504B8C8-D572-4C18-9C42-E37366153547}" srcOrd="1" destOrd="0" parTransId="{C4FFF673-9D2E-49FB-B8CD-159AA7C56908}" sibTransId="{D75F9F47-316F-4165-943F-49CE492BC602}"/>
    <dgm:cxn modelId="{0667F829-D562-450E-B5F1-65275CF68262}" type="presOf" srcId="{4271616D-DE52-4049-AE48-3E4614EDAC86}" destId="{B65A2054-D081-4950-8B4F-48CE0BD67EBF}" srcOrd="0" destOrd="0" presId="urn:microsoft.com/office/officeart/2005/8/layout/radial4"/>
    <dgm:cxn modelId="{C8D29A24-9ECB-4CFD-BD35-881CD25B54A0}" type="presOf" srcId="{27379669-F41C-4CF4-ADAD-8FCB965FC9F0}" destId="{AA0FD9EF-9B77-44D7-94E1-5720F79BD140}" srcOrd="0" destOrd="0" presId="urn:microsoft.com/office/officeart/2005/8/layout/radial4"/>
    <dgm:cxn modelId="{F2BAACC0-6BB7-421A-BA94-C59106286009}" srcId="{818CAD1A-13E0-4F3F-87BD-A82DBACD1CE1}" destId="{27379669-F41C-4CF4-ADAD-8FCB965FC9F0}" srcOrd="0" destOrd="0" parTransId="{C01EC3AB-BBDA-487E-B934-77152383C9F4}" sibTransId="{3A1F868E-86A4-4E40-A165-6F7ABE0405C0}"/>
    <dgm:cxn modelId="{09A66B21-E984-4456-927A-FC17150C3DAF}" type="presOf" srcId="{F0E4F97F-3E89-4570-B0CF-148B6A06D215}" destId="{63143155-2B4F-478C-B11D-02827E9B730E}" srcOrd="0" destOrd="0" presId="urn:microsoft.com/office/officeart/2005/8/layout/radial4"/>
    <dgm:cxn modelId="{F062432A-6EFC-4797-A1AB-5E7F5E9A2425}" type="presParOf" srcId="{C5F9E084-3AE6-4A1C-93C2-3DA157303DDB}" destId="{AA0FD9EF-9B77-44D7-94E1-5720F79BD140}" srcOrd="0" destOrd="0" presId="urn:microsoft.com/office/officeart/2005/8/layout/radial4"/>
    <dgm:cxn modelId="{C40AFF84-9251-4839-8451-893D4162B4E8}" type="presParOf" srcId="{C5F9E084-3AE6-4A1C-93C2-3DA157303DDB}" destId="{9B23686A-3BF8-4FDA-A103-ABBA6D193203}" srcOrd="1" destOrd="0" presId="urn:microsoft.com/office/officeart/2005/8/layout/radial4"/>
    <dgm:cxn modelId="{5D2AE7A3-5172-4A57-8F89-3A0CD4295E54}" type="presParOf" srcId="{C5F9E084-3AE6-4A1C-93C2-3DA157303DDB}" destId="{F4044308-19DB-4175-9494-FADEA42A82DB}" srcOrd="2" destOrd="0" presId="urn:microsoft.com/office/officeart/2005/8/layout/radial4"/>
    <dgm:cxn modelId="{62FFC92F-7CB0-4AC4-B267-CEFE06C6D6DB}" type="presParOf" srcId="{C5F9E084-3AE6-4A1C-93C2-3DA157303DDB}" destId="{8C8BA28D-AEA5-46C9-925E-77B64DA18980}" srcOrd="3" destOrd="0" presId="urn:microsoft.com/office/officeart/2005/8/layout/radial4"/>
    <dgm:cxn modelId="{99134FF3-C214-4F9E-AEEA-54A4E224435C}" type="presParOf" srcId="{C5F9E084-3AE6-4A1C-93C2-3DA157303DDB}" destId="{B88D02EC-3284-4240-AD75-7C88AF8BBD4F}" srcOrd="4" destOrd="0" presId="urn:microsoft.com/office/officeart/2005/8/layout/radial4"/>
    <dgm:cxn modelId="{F05E6FB8-287E-41A2-BDAB-883150FA6DD8}" type="presParOf" srcId="{C5F9E084-3AE6-4A1C-93C2-3DA157303DDB}" destId="{B65A2054-D081-4950-8B4F-48CE0BD67EBF}" srcOrd="5" destOrd="0" presId="urn:microsoft.com/office/officeart/2005/8/layout/radial4"/>
    <dgm:cxn modelId="{8995E01C-D7F1-4ADE-8495-F9CAB6BC26BA}" type="presParOf" srcId="{C5F9E084-3AE6-4A1C-93C2-3DA157303DDB}" destId="{63143155-2B4F-478C-B11D-02827E9B730E}" srcOrd="6" destOrd="0" presId="urn:microsoft.com/office/officeart/2005/8/layout/radial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8CAD1A-13E0-4F3F-87BD-A82DBACD1CE1}" type="doc">
      <dgm:prSet loTypeId="urn:microsoft.com/office/officeart/2005/8/layout/radial4" loCatId="relationship" qsTypeId="urn:microsoft.com/office/officeart/2005/8/quickstyle/simple2" qsCatId="simple" csTypeId="urn:microsoft.com/office/officeart/2005/8/colors/colorful1#4" csCatId="colorful" phldr="1"/>
      <dgm:spPr/>
      <dgm:t>
        <a:bodyPr/>
        <a:lstStyle/>
        <a:p>
          <a:endParaRPr lang="zh-CN" altLang="en-US"/>
        </a:p>
      </dgm:t>
    </dgm:pt>
    <dgm:pt modelId="{27379669-F41C-4CF4-ADAD-8FCB965FC9F0}">
      <dgm:prSet phldrT="[文本]" custT="1"/>
      <dgm:spPr/>
      <dgm:t>
        <a:bodyPr/>
        <a:lstStyle/>
        <a:p>
          <a:r>
            <a:rPr lang="zh-CN" altLang="en-US" sz="2000" b="1" dirty="0" smtClean="0">
              <a:latin typeface="微软雅黑" pitchFamily="34" charset="-122"/>
              <a:ea typeface="微软雅黑" pitchFamily="34" charset="-122"/>
            </a:rPr>
            <a:t>京东商城</a:t>
          </a:r>
          <a:endParaRPr lang="zh-CN" altLang="en-US" sz="2000" b="1" dirty="0">
            <a:latin typeface="微软雅黑" pitchFamily="34" charset="-122"/>
            <a:ea typeface="微软雅黑" pitchFamily="34" charset="-122"/>
          </a:endParaRPr>
        </a:p>
      </dgm:t>
    </dgm:pt>
    <dgm:pt modelId="{C01EC3AB-BBDA-487E-B934-77152383C9F4}" type="parTrans" cxnId="{F2BAACC0-6BB7-421A-BA94-C59106286009}">
      <dgm:prSet/>
      <dgm:spPr/>
      <dgm:t>
        <a:bodyPr/>
        <a:lstStyle/>
        <a:p>
          <a:endParaRPr lang="zh-CN" altLang="en-US" sz="1800" b="0">
            <a:latin typeface="微软雅黑" pitchFamily="34" charset="-122"/>
            <a:ea typeface="微软雅黑" pitchFamily="34" charset="-122"/>
          </a:endParaRPr>
        </a:p>
      </dgm:t>
    </dgm:pt>
    <dgm:pt modelId="{3A1F868E-86A4-4E40-A165-6F7ABE0405C0}" type="sibTrans" cxnId="{F2BAACC0-6BB7-421A-BA94-C59106286009}">
      <dgm:prSet/>
      <dgm:spPr/>
      <dgm:t>
        <a:bodyPr/>
        <a:lstStyle/>
        <a:p>
          <a:endParaRPr lang="zh-CN" altLang="en-US" sz="1800" b="0">
            <a:latin typeface="微软雅黑" pitchFamily="34" charset="-122"/>
            <a:ea typeface="微软雅黑" pitchFamily="34" charset="-122"/>
          </a:endParaRPr>
        </a:p>
      </dgm:t>
    </dgm:pt>
    <dgm:pt modelId="{3C54D111-3B81-4703-A783-267AEF41F3AA}">
      <dgm:prSet phldrT="[文本]" custT="1"/>
      <dgm:spPr/>
      <dgm:t>
        <a:bodyPr/>
        <a:lstStyle/>
        <a:p>
          <a:r>
            <a:rPr lang="zh-CN" altLang="en-US" sz="1400" b="0" dirty="0" smtClean="0">
              <a:latin typeface="微软雅黑" pitchFamily="34" charset="-122"/>
              <a:ea typeface="微软雅黑" pitchFamily="34" charset="-122"/>
            </a:rPr>
            <a:t>价格因素</a:t>
          </a:r>
          <a:endParaRPr lang="zh-CN" altLang="en-US" sz="1400" b="0" dirty="0">
            <a:latin typeface="微软雅黑" pitchFamily="34" charset="-122"/>
            <a:ea typeface="微软雅黑" pitchFamily="34" charset="-122"/>
          </a:endParaRPr>
        </a:p>
      </dgm:t>
    </dgm:pt>
    <dgm:pt modelId="{937729A4-D9E1-4B75-BD1D-AA9E3A881D51}" type="parTrans" cxnId="{AFAC7250-618C-4ED7-AB4F-B47C93D55B03}">
      <dgm:prSet/>
      <dgm:spPr/>
      <dgm:t>
        <a:bodyPr/>
        <a:lstStyle/>
        <a:p>
          <a:endParaRPr lang="zh-CN" altLang="en-US" sz="1800" b="0">
            <a:latin typeface="微软雅黑" pitchFamily="34" charset="-122"/>
            <a:ea typeface="微软雅黑" pitchFamily="34" charset="-122"/>
          </a:endParaRPr>
        </a:p>
      </dgm:t>
    </dgm:pt>
    <dgm:pt modelId="{5B9E4440-F3C4-4D5E-AC64-EEA31E574F34}" type="sibTrans" cxnId="{AFAC7250-618C-4ED7-AB4F-B47C93D55B03}">
      <dgm:prSet/>
      <dgm:spPr/>
      <dgm:t>
        <a:bodyPr/>
        <a:lstStyle/>
        <a:p>
          <a:endParaRPr lang="zh-CN" altLang="en-US" sz="1800" b="0">
            <a:latin typeface="微软雅黑" pitchFamily="34" charset="-122"/>
            <a:ea typeface="微软雅黑" pitchFamily="34" charset="-122"/>
          </a:endParaRPr>
        </a:p>
      </dgm:t>
    </dgm:pt>
    <dgm:pt modelId="{E504B8C8-D572-4C18-9C42-E37366153547}">
      <dgm:prSet phldrT="[文本]" custT="1"/>
      <dgm:spPr/>
      <dgm:t>
        <a:bodyPr/>
        <a:lstStyle/>
        <a:p>
          <a:r>
            <a:rPr lang="zh-CN" altLang="en-US" sz="1400" b="0" dirty="0" smtClean="0">
              <a:latin typeface="微软雅黑" pitchFamily="34" charset="-122"/>
              <a:ea typeface="微软雅黑" pitchFamily="34" charset="-122"/>
            </a:rPr>
            <a:t>物流系统</a:t>
          </a:r>
          <a:endParaRPr lang="zh-CN" altLang="en-US" sz="1400" b="0" dirty="0">
            <a:latin typeface="微软雅黑" pitchFamily="34" charset="-122"/>
            <a:ea typeface="微软雅黑" pitchFamily="34" charset="-122"/>
          </a:endParaRPr>
        </a:p>
      </dgm:t>
    </dgm:pt>
    <dgm:pt modelId="{C4FFF673-9D2E-49FB-B8CD-159AA7C56908}" type="parTrans" cxnId="{FE0A9CE4-FCCB-44D8-A8CA-C5231E9350FC}">
      <dgm:prSet/>
      <dgm:spPr/>
      <dgm:t>
        <a:bodyPr/>
        <a:lstStyle/>
        <a:p>
          <a:endParaRPr lang="zh-CN" altLang="en-US" sz="1800" b="0">
            <a:latin typeface="微软雅黑" pitchFamily="34" charset="-122"/>
            <a:ea typeface="微软雅黑" pitchFamily="34" charset="-122"/>
          </a:endParaRPr>
        </a:p>
      </dgm:t>
    </dgm:pt>
    <dgm:pt modelId="{D75F9F47-316F-4165-943F-49CE492BC602}" type="sibTrans" cxnId="{FE0A9CE4-FCCB-44D8-A8CA-C5231E9350FC}">
      <dgm:prSet/>
      <dgm:spPr/>
      <dgm:t>
        <a:bodyPr/>
        <a:lstStyle/>
        <a:p>
          <a:endParaRPr lang="zh-CN" altLang="en-US" sz="1800" b="0">
            <a:latin typeface="微软雅黑" pitchFamily="34" charset="-122"/>
            <a:ea typeface="微软雅黑" pitchFamily="34" charset="-122"/>
          </a:endParaRPr>
        </a:p>
      </dgm:t>
    </dgm:pt>
    <dgm:pt modelId="{F0E4F97F-3E89-4570-B0CF-148B6A06D215}">
      <dgm:prSet phldrT="[文本]" custT="1"/>
      <dgm:spPr/>
      <dgm:t>
        <a:bodyPr/>
        <a:lstStyle/>
        <a:p>
          <a:r>
            <a:rPr lang="zh-CN" altLang="en-US" sz="1400" b="0" dirty="0" smtClean="0">
              <a:latin typeface="微软雅黑" pitchFamily="34" charset="-122"/>
              <a:ea typeface="微软雅黑" pitchFamily="34" charset="-122"/>
            </a:rPr>
            <a:t>领域广</a:t>
          </a:r>
          <a:endParaRPr lang="zh-CN" altLang="en-US" sz="1400" b="0" dirty="0">
            <a:latin typeface="微软雅黑" pitchFamily="34" charset="-122"/>
            <a:ea typeface="微软雅黑" pitchFamily="34" charset="-122"/>
          </a:endParaRPr>
        </a:p>
      </dgm:t>
    </dgm:pt>
    <dgm:pt modelId="{4271616D-DE52-4049-AE48-3E4614EDAC86}" type="parTrans" cxnId="{A41546DA-86EF-4421-A87F-1DA83650A828}">
      <dgm:prSet/>
      <dgm:spPr/>
      <dgm:t>
        <a:bodyPr/>
        <a:lstStyle/>
        <a:p>
          <a:endParaRPr lang="zh-CN" altLang="en-US" sz="1800" b="0">
            <a:latin typeface="微软雅黑" pitchFamily="34" charset="-122"/>
            <a:ea typeface="微软雅黑" pitchFamily="34" charset="-122"/>
          </a:endParaRPr>
        </a:p>
      </dgm:t>
    </dgm:pt>
    <dgm:pt modelId="{D070E4E9-9317-4642-A578-DA3F94C38D79}" type="sibTrans" cxnId="{A41546DA-86EF-4421-A87F-1DA83650A828}">
      <dgm:prSet/>
      <dgm:spPr/>
      <dgm:t>
        <a:bodyPr/>
        <a:lstStyle/>
        <a:p>
          <a:endParaRPr lang="zh-CN" altLang="en-US" sz="1800" b="0">
            <a:latin typeface="微软雅黑" pitchFamily="34" charset="-122"/>
            <a:ea typeface="微软雅黑" pitchFamily="34" charset="-122"/>
          </a:endParaRPr>
        </a:p>
      </dgm:t>
    </dgm:pt>
    <dgm:pt modelId="{F4CBB0DE-89DF-49F1-AC7C-695A6912FD9F}">
      <dgm:prSet phldrT="[文本]" custT="1"/>
      <dgm:spPr/>
      <dgm:t>
        <a:bodyPr/>
        <a:lstStyle/>
        <a:p>
          <a:r>
            <a:rPr lang="zh-CN" altLang="en-US" sz="1400" b="0" dirty="0" smtClean="0">
              <a:latin typeface="微软雅黑" pitchFamily="34" charset="-122"/>
              <a:ea typeface="微软雅黑" pitchFamily="34" charset="-122"/>
            </a:rPr>
            <a:t>用户基础</a:t>
          </a:r>
          <a:endParaRPr lang="zh-CN" altLang="en-US" sz="1400" b="0" dirty="0">
            <a:latin typeface="微软雅黑" pitchFamily="34" charset="-122"/>
            <a:ea typeface="微软雅黑" pitchFamily="34" charset="-122"/>
          </a:endParaRPr>
        </a:p>
      </dgm:t>
    </dgm:pt>
    <dgm:pt modelId="{65AC3E14-DC11-4791-9553-C060CEA204F4}" type="parTrans" cxnId="{51AE55B8-0B82-4AEC-8297-D40F46ED070B}">
      <dgm:prSet/>
      <dgm:spPr/>
      <dgm:t>
        <a:bodyPr/>
        <a:lstStyle/>
        <a:p>
          <a:endParaRPr lang="zh-CN" altLang="en-US"/>
        </a:p>
      </dgm:t>
    </dgm:pt>
    <dgm:pt modelId="{21612EE2-5CC7-42D8-842B-1314F0DC1332}" type="sibTrans" cxnId="{51AE55B8-0B82-4AEC-8297-D40F46ED070B}">
      <dgm:prSet/>
      <dgm:spPr/>
      <dgm:t>
        <a:bodyPr/>
        <a:lstStyle/>
        <a:p>
          <a:endParaRPr lang="zh-CN" altLang="en-US"/>
        </a:p>
      </dgm:t>
    </dgm:pt>
    <dgm:pt modelId="{BF0F62F5-AF6C-4326-84BF-034DB82E6410}">
      <dgm:prSet phldrT="[文本]" custT="1"/>
      <dgm:spPr/>
      <dgm:t>
        <a:bodyPr/>
        <a:lstStyle/>
        <a:p>
          <a:r>
            <a:rPr lang="zh-CN" altLang="en-US" sz="1400" b="0" dirty="0" smtClean="0">
              <a:latin typeface="微软雅黑" pitchFamily="34" charset="-122"/>
              <a:ea typeface="微软雅黑" pitchFamily="34" charset="-122"/>
            </a:rPr>
            <a:t>钱多，肯烧</a:t>
          </a:r>
          <a:endParaRPr lang="zh-CN" altLang="en-US" sz="1400" b="0" dirty="0">
            <a:latin typeface="微软雅黑" pitchFamily="34" charset="-122"/>
            <a:ea typeface="微软雅黑" pitchFamily="34" charset="-122"/>
          </a:endParaRPr>
        </a:p>
      </dgm:t>
    </dgm:pt>
    <dgm:pt modelId="{0B66BC52-705E-46DF-A136-58F73A0053C4}" type="parTrans" cxnId="{C2C3A637-535D-4162-AAAC-7DB509F14420}">
      <dgm:prSet/>
      <dgm:spPr/>
      <dgm:t>
        <a:bodyPr/>
        <a:lstStyle/>
        <a:p>
          <a:endParaRPr lang="zh-CN" altLang="en-US"/>
        </a:p>
      </dgm:t>
    </dgm:pt>
    <dgm:pt modelId="{20F555BE-DA47-4287-8D4E-8D43F1F84388}" type="sibTrans" cxnId="{C2C3A637-535D-4162-AAAC-7DB509F14420}">
      <dgm:prSet/>
      <dgm:spPr/>
      <dgm:t>
        <a:bodyPr/>
        <a:lstStyle/>
        <a:p>
          <a:endParaRPr lang="zh-CN" altLang="en-US"/>
        </a:p>
      </dgm:t>
    </dgm:pt>
    <dgm:pt modelId="{7F12556A-0284-4B72-A7F1-0E1B9D0C5AFA}">
      <dgm:prSet phldrT="[文本]" custT="1"/>
      <dgm:spPr/>
      <dgm:t>
        <a:bodyPr/>
        <a:lstStyle/>
        <a:p>
          <a:endParaRPr lang="zh-CN" altLang="en-US" sz="1400" b="0" dirty="0">
            <a:latin typeface="微软雅黑" pitchFamily="34" charset="-122"/>
            <a:ea typeface="微软雅黑" pitchFamily="34" charset="-122"/>
          </a:endParaRPr>
        </a:p>
      </dgm:t>
    </dgm:pt>
    <dgm:pt modelId="{7ED86508-B504-4BE5-BC53-302C2E57869D}" type="parTrans" cxnId="{800D3B5B-3AC4-4222-81CC-6E1D01A3EC11}">
      <dgm:prSet/>
      <dgm:spPr/>
      <dgm:t>
        <a:bodyPr/>
        <a:lstStyle/>
        <a:p>
          <a:endParaRPr lang="zh-CN" altLang="en-US"/>
        </a:p>
      </dgm:t>
    </dgm:pt>
    <dgm:pt modelId="{213215A6-609A-4DB4-AA56-181E918D3C88}" type="sibTrans" cxnId="{800D3B5B-3AC4-4222-81CC-6E1D01A3EC11}">
      <dgm:prSet/>
      <dgm:spPr/>
      <dgm:t>
        <a:bodyPr/>
        <a:lstStyle/>
        <a:p>
          <a:endParaRPr lang="zh-CN" altLang="en-US"/>
        </a:p>
      </dgm:t>
    </dgm:pt>
    <dgm:pt modelId="{C5F9E084-3AE6-4A1C-93C2-3DA157303DDB}" type="pres">
      <dgm:prSet presAssocID="{818CAD1A-13E0-4F3F-87BD-A82DBACD1CE1}" presName="cycle" presStyleCnt="0">
        <dgm:presLayoutVars>
          <dgm:chMax val="1"/>
          <dgm:dir/>
          <dgm:animLvl val="ctr"/>
          <dgm:resizeHandles val="exact"/>
        </dgm:presLayoutVars>
      </dgm:prSet>
      <dgm:spPr/>
      <dgm:t>
        <a:bodyPr/>
        <a:lstStyle/>
        <a:p>
          <a:endParaRPr lang="zh-CN" altLang="en-US"/>
        </a:p>
      </dgm:t>
    </dgm:pt>
    <dgm:pt modelId="{AA0FD9EF-9B77-44D7-94E1-5720F79BD140}" type="pres">
      <dgm:prSet presAssocID="{27379669-F41C-4CF4-ADAD-8FCB965FC9F0}" presName="centerShape" presStyleLbl="node0" presStyleIdx="0" presStyleCnt="1"/>
      <dgm:spPr/>
      <dgm:t>
        <a:bodyPr/>
        <a:lstStyle/>
        <a:p>
          <a:endParaRPr lang="zh-CN" altLang="en-US"/>
        </a:p>
      </dgm:t>
    </dgm:pt>
    <dgm:pt modelId="{9B23686A-3BF8-4FDA-A103-ABBA6D193203}" type="pres">
      <dgm:prSet presAssocID="{937729A4-D9E1-4B75-BD1D-AA9E3A881D51}" presName="parTrans" presStyleLbl="bgSibTrans2D1" presStyleIdx="0" presStyleCnt="5"/>
      <dgm:spPr/>
      <dgm:t>
        <a:bodyPr/>
        <a:lstStyle/>
        <a:p>
          <a:endParaRPr lang="zh-CN" altLang="en-US"/>
        </a:p>
      </dgm:t>
    </dgm:pt>
    <dgm:pt modelId="{F4044308-19DB-4175-9494-FADEA42A82DB}" type="pres">
      <dgm:prSet presAssocID="{3C54D111-3B81-4703-A783-267AEF41F3AA}" presName="node" presStyleLbl="node1" presStyleIdx="0" presStyleCnt="5">
        <dgm:presLayoutVars>
          <dgm:bulletEnabled val="1"/>
        </dgm:presLayoutVars>
      </dgm:prSet>
      <dgm:spPr/>
      <dgm:t>
        <a:bodyPr/>
        <a:lstStyle/>
        <a:p>
          <a:endParaRPr lang="zh-CN" altLang="en-US"/>
        </a:p>
      </dgm:t>
    </dgm:pt>
    <dgm:pt modelId="{8C8BA28D-AEA5-46C9-925E-77B64DA18980}" type="pres">
      <dgm:prSet presAssocID="{C4FFF673-9D2E-49FB-B8CD-159AA7C56908}" presName="parTrans" presStyleLbl="bgSibTrans2D1" presStyleIdx="1" presStyleCnt="5"/>
      <dgm:spPr/>
      <dgm:t>
        <a:bodyPr/>
        <a:lstStyle/>
        <a:p>
          <a:endParaRPr lang="zh-CN" altLang="en-US"/>
        </a:p>
      </dgm:t>
    </dgm:pt>
    <dgm:pt modelId="{B88D02EC-3284-4240-AD75-7C88AF8BBD4F}" type="pres">
      <dgm:prSet presAssocID="{E504B8C8-D572-4C18-9C42-E37366153547}" presName="node" presStyleLbl="node1" presStyleIdx="1" presStyleCnt="5">
        <dgm:presLayoutVars>
          <dgm:bulletEnabled val="1"/>
        </dgm:presLayoutVars>
      </dgm:prSet>
      <dgm:spPr/>
      <dgm:t>
        <a:bodyPr/>
        <a:lstStyle/>
        <a:p>
          <a:endParaRPr lang="zh-CN" altLang="en-US"/>
        </a:p>
      </dgm:t>
    </dgm:pt>
    <dgm:pt modelId="{B65A2054-D081-4950-8B4F-48CE0BD67EBF}" type="pres">
      <dgm:prSet presAssocID="{4271616D-DE52-4049-AE48-3E4614EDAC86}" presName="parTrans" presStyleLbl="bgSibTrans2D1" presStyleIdx="2" presStyleCnt="5"/>
      <dgm:spPr/>
      <dgm:t>
        <a:bodyPr/>
        <a:lstStyle/>
        <a:p>
          <a:endParaRPr lang="zh-CN" altLang="en-US"/>
        </a:p>
      </dgm:t>
    </dgm:pt>
    <dgm:pt modelId="{63143155-2B4F-478C-B11D-02827E9B730E}" type="pres">
      <dgm:prSet presAssocID="{F0E4F97F-3E89-4570-B0CF-148B6A06D215}" presName="node" presStyleLbl="node1" presStyleIdx="2" presStyleCnt="5">
        <dgm:presLayoutVars>
          <dgm:bulletEnabled val="1"/>
        </dgm:presLayoutVars>
      </dgm:prSet>
      <dgm:spPr/>
      <dgm:t>
        <a:bodyPr/>
        <a:lstStyle/>
        <a:p>
          <a:endParaRPr lang="zh-CN" altLang="en-US"/>
        </a:p>
      </dgm:t>
    </dgm:pt>
    <dgm:pt modelId="{13062266-C6CD-49F3-82A1-42F56DFF5BB4}" type="pres">
      <dgm:prSet presAssocID="{65AC3E14-DC11-4791-9553-C060CEA204F4}" presName="parTrans" presStyleLbl="bgSibTrans2D1" presStyleIdx="3" presStyleCnt="5"/>
      <dgm:spPr/>
      <dgm:t>
        <a:bodyPr/>
        <a:lstStyle/>
        <a:p>
          <a:endParaRPr lang="zh-CN" altLang="en-US"/>
        </a:p>
      </dgm:t>
    </dgm:pt>
    <dgm:pt modelId="{ED980E2E-4A3C-4A5C-B9E3-35A48666B235}" type="pres">
      <dgm:prSet presAssocID="{F4CBB0DE-89DF-49F1-AC7C-695A6912FD9F}" presName="node" presStyleLbl="node1" presStyleIdx="3" presStyleCnt="5">
        <dgm:presLayoutVars>
          <dgm:bulletEnabled val="1"/>
        </dgm:presLayoutVars>
      </dgm:prSet>
      <dgm:spPr/>
      <dgm:t>
        <a:bodyPr/>
        <a:lstStyle/>
        <a:p>
          <a:endParaRPr lang="zh-CN" altLang="en-US"/>
        </a:p>
      </dgm:t>
    </dgm:pt>
    <dgm:pt modelId="{7E85A558-EE67-4527-BD2F-D0D0284B0AC2}" type="pres">
      <dgm:prSet presAssocID="{0B66BC52-705E-46DF-A136-58F73A0053C4}" presName="parTrans" presStyleLbl="bgSibTrans2D1" presStyleIdx="4" presStyleCnt="5"/>
      <dgm:spPr/>
      <dgm:t>
        <a:bodyPr/>
        <a:lstStyle/>
        <a:p>
          <a:endParaRPr lang="zh-CN" altLang="en-US"/>
        </a:p>
      </dgm:t>
    </dgm:pt>
    <dgm:pt modelId="{FDED9D39-93E7-4DB4-BCD9-42671EBF2CFF}" type="pres">
      <dgm:prSet presAssocID="{BF0F62F5-AF6C-4326-84BF-034DB82E6410}" presName="node" presStyleLbl="node1" presStyleIdx="4" presStyleCnt="5">
        <dgm:presLayoutVars>
          <dgm:bulletEnabled val="1"/>
        </dgm:presLayoutVars>
      </dgm:prSet>
      <dgm:spPr/>
      <dgm:t>
        <a:bodyPr/>
        <a:lstStyle/>
        <a:p>
          <a:endParaRPr lang="zh-CN" altLang="en-US"/>
        </a:p>
      </dgm:t>
    </dgm:pt>
  </dgm:ptLst>
  <dgm:cxnLst>
    <dgm:cxn modelId="{E4917A45-ACC0-4BFE-A269-1C06E16BAB87}" type="presOf" srcId="{27379669-F41C-4CF4-ADAD-8FCB965FC9F0}" destId="{AA0FD9EF-9B77-44D7-94E1-5720F79BD140}" srcOrd="0" destOrd="0" presId="urn:microsoft.com/office/officeart/2005/8/layout/radial4"/>
    <dgm:cxn modelId="{EA13115D-93E5-4899-BDD3-8B224105E404}" type="presOf" srcId="{E504B8C8-D572-4C18-9C42-E37366153547}" destId="{B88D02EC-3284-4240-AD75-7C88AF8BBD4F}" srcOrd="0" destOrd="0" presId="urn:microsoft.com/office/officeart/2005/8/layout/radial4"/>
    <dgm:cxn modelId="{63725B83-0610-480A-99B5-CF7EBA328571}" type="presOf" srcId="{4271616D-DE52-4049-AE48-3E4614EDAC86}" destId="{B65A2054-D081-4950-8B4F-48CE0BD67EBF}" srcOrd="0" destOrd="0" presId="urn:microsoft.com/office/officeart/2005/8/layout/radial4"/>
    <dgm:cxn modelId="{FE0A9CE4-FCCB-44D8-A8CA-C5231E9350FC}" srcId="{27379669-F41C-4CF4-ADAD-8FCB965FC9F0}" destId="{E504B8C8-D572-4C18-9C42-E37366153547}" srcOrd="1" destOrd="0" parTransId="{C4FFF673-9D2E-49FB-B8CD-159AA7C56908}" sibTransId="{D75F9F47-316F-4165-943F-49CE492BC602}"/>
    <dgm:cxn modelId="{C2C3A637-535D-4162-AAAC-7DB509F14420}" srcId="{27379669-F41C-4CF4-ADAD-8FCB965FC9F0}" destId="{BF0F62F5-AF6C-4326-84BF-034DB82E6410}" srcOrd="4" destOrd="0" parTransId="{0B66BC52-705E-46DF-A136-58F73A0053C4}" sibTransId="{20F555BE-DA47-4287-8D4E-8D43F1F84388}"/>
    <dgm:cxn modelId="{51AE55B8-0B82-4AEC-8297-D40F46ED070B}" srcId="{27379669-F41C-4CF4-ADAD-8FCB965FC9F0}" destId="{F4CBB0DE-89DF-49F1-AC7C-695A6912FD9F}" srcOrd="3" destOrd="0" parTransId="{65AC3E14-DC11-4791-9553-C060CEA204F4}" sibTransId="{21612EE2-5CC7-42D8-842B-1314F0DC1332}"/>
    <dgm:cxn modelId="{267A2855-EF20-4E9C-8ACD-0EE065C967F5}" type="presOf" srcId="{C4FFF673-9D2E-49FB-B8CD-159AA7C56908}" destId="{8C8BA28D-AEA5-46C9-925E-77B64DA18980}" srcOrd="0" destOrd="0" presId="urn:microsoft.com/office/officeart/2005/8/layout/radial4"/>
    <dgm:cxn modelId="{800D3B5B-3AC4-4222-81CC-6E1D01A3EC11}" srcId="{818CAD1A-13E0-4F3F-87BD-A82DBACD1CE1}" destId="{7F12556A-0284-4B72-A7F1-0E1B9D0C5AFA}" srcOrd="1" destOrd="0" parTransId="{7ED86508-B504-4BE5-BC53-302C2E57869D}" sibTransId="{213215A6-609A-4DB4-AA56-181E918D3C88}"/>
    <dgm:cxn modelId="{8914A40A-3032-4FE0-89AF-FE0DC21B95FA}" type="presOf" srcId="{F4CBB0DE-89DF-49F1-AC7C-695A6912FD9F}" destId="{ED980E2E-4A3C-4A5C-B9E3-35A48666B235}" srcOrd="0" destOrd="0" presId="urn:microsoft.com/office/officeart/2005/8/layout/radial4"/>
    <dgm:cxn modelId="{AFAC7250-618C-4ED7-AB4F-B47C93D55B03}" srcId="{27379669-F41C-4CF4-ADAD-8FCB965FC9F0}" destId="{3C54D111-3B81-4703-A783-267AEF41F3AA}" srcOrd="0" destOrd="0" parTransId="{937729A4-D9E1-4B75-BD1D-AA9E3A881D51}" sibTransId="{5B9E4440-F3C4-4D5E-AC64-EEA31E574F34}"/>
    <dgm:cxn modelId="{A41546DA-86EF-4421-A87F-1DA83650A828}" srcId="{27379669-F41C-4CF4-ADAD-8FCB965FC9F0}" destId="{F0E4F97F-3E89-4570-B0CF-148B6A06D215}" srcOrd="2" destOrd="0" parTransId="{4271616D-DE52-4049-AE48-3E4614EDAC86}" sibTransId="{D070E4E9-9317-4642-A578-DA3F94C38D79}"/>
    <dgm:cxn modelId="{09167C31-A989-4234-AAF6-7331AE64DA2B}" type="presOf" srcId="{0B66BC52-705E-46DF-A136-58F73A0053C4}" destId="{7E85A558-EE67-4527-BD2F-D0D0284B0AC2}" srcOrd="0" destOrd="0" presId="urn:microsoft.com/office/officeart/2005/8/layout/radial4"/>
    <dgm:cxn modelId="{E031ECAA-D903-4B6A-A234-B04A3BC8E433}" type="presOf" srcId="{BF0F62F5-AF6C-4326-84BF-034DB82E6410}" destId="{FDED9D39-93E7-4DB4-BCD9-42671EBF2CFF}" srcOrd="0" destOrd="0" presId="urn:microsoft.com/office/officeart/2005/8/layout/radial4"/>
    <dgm:cxn modelId="{F2BAACC0-6BB7-421A-BA94-C59106286009}" srcId="{818CAD1A-13E0-4F3F-87BD-A82DBACD1CE1}" destId="{27379669-F41C-4CF4-ADAD-8FCB965FC9F0}" srcOrd="0" destOrd="0" parTransId="{C01EC3AB-BBDA-487E-B934-77152383C9F4}" sibTransId="{3A1F868E-86A4-4E40-A165-6F7ABE0405C0}"/>
    <dgm:cxn modelId="{82DE3076-4B81-478B-954A-EE65DF395806}" type="presOf" srcId="{818CAD1A-13E0-4F3F-87BD-A82DBACD1CE1}" destId="{C5F9E084-3AE6-4A1C-93C2-3DA157303DDB}" srcOrd="0" destOrd="0" presId="urn:microsoft.com/office/officeart/2005/8/layout/radial4"/>
    <dgm:cxn modelId="{D8944AB8-34CF-4201-9D9A-51A1EEB77DE5}" type="presOf" srcId="{937729A4-D9E1-4B75-BD1D-AA9E3A881D51}" destId="{9B23686A-3BF8-4FDA-A103-ABBA6D193203}" srcOrd="0" destOrd="0" presId="urn:microsoft.com/office/officeart/2005/8/layout/radial4"/>
    <dgm:cxn modelId="{DC4576C8-8A29-43B9-8363-0D944D9D0D9E}" type="presOf" srcId="{F0E4F97F-3E89-4570-B0CF-148B6A06D215}" destId="{63143155-2B4F-478C-B11D-02827E9B730E}" srcOrd="0" destOrd="0" presId="urn:microsoft.com/office/officeart/2005/8/layout/radial4"/>
    <dgm:cxn modelId="{ADEE5DAA-0CB5-4ADD-9F4E-7CC650FF452C}" type="presOf" srcId="{65AC3E14-DC11-4791-9553-C060CEA204F4}" destId="{13062266-C6CD-49F3-82A1-42F56DFF5BB4}" srcOrd="0" destOrd="0" presId="urn:microsoft.com/office/officeart/2005/8/layout/radial4"/>
    <dgm:cxn modelId="{E6CE0916-57E7-4CD8-92E0-32775CA282E3}" type="presOf" srcId="{3C54D111-3B81-4703-A783-267AEF41F3AA}" destId="{F4044308-19DB-4175-9494-FADEA42A82DB}" srcOrd="0" destOrd="0" presId="urn:microsoft.com/office/officeart/2005/8/layout/radial4"/>
    <dgm:cxn modelId="{E022544A-47B7-47BA-BBD6-998ED9F39CFB}" type="presParOf" srcId="{C5F9E084-3AE6-4A1C-93C2-3DA157303DDB}" destId="{AA0FD9EF-9B77-44D7-94E1-5720F79BD140}" srcOrd="0" destOrd="0" presId="urn:microsoft.com/office/officeart/2005/8/layout/radial4"/>
    <dgm:cxn modelId="{1CB929CF-7882-41B0-BEE5-7F90DC9BA522}" type="presParOf" srcId="{C5F9E084-3AE6-4A1C-93C2-3DA157303DDB}" destId="{9B23686A-3BF8-4FDA-A103-ABBA6D193203}" srcOrd="1" destOrd="0" presId="urn:microsoft.com/office/officeart/2005/8/layout/radial4"/>
    <dgm:cxn modelId="{0B42A6BE-EB04-48DB-B09B-9B5F25EFD212}" type="presParOf" srcId="{C5F9E084-3AE6-4A1C-93C2-3DA157303DDB}" destId="{F4044308-19DB-4175-9494-FADEA42A82DB}" srcOrd="2" destOrd="0" presId="urn:microsoft.com/office/officeart/2005/8/layout/radial4"/>
    <dgm:cxn modelId="{63AC882D-D4A3-4B48-BACF-23738F0F0DF2}" type="presParOf" srcId="{C5F9E084-3AE6-4A1C-93C2-3DA157303DDB}" destId="{8C8BA28D-AEA5-46C9-925E-77B64DA18980}" srcOrd="3" destOrd="0" presId="urn:microsoft.com/office/officeart/2005/8/layout/radial4"/>
    <dgm:cxn modelId="{11C3E106-34E0-46F7-A861-0119325780C7}" type="presParOf" srcId="{C5F9E084-3AE6-4A1C-93C2-3DA157303DDB}" destId="{B88D02EC-3284-4240-AD75-7C88AF8BBD4F}" srcOrd="4" destOrd="0" presId="urn:microsoft.com/office/officeart/2005/8/layout/radial4"/>
    <dgm:cxn modelId="{6BA4D0C3-2CFE-4B96-8ED6-DC31DB389870}" type="presParOf" srcId="{C5F9E084-3AE6-4A1C-93C2-3DA157303DDB}" destId="{B65A2054-D081-4950-8B4F-48CE0BD67EBF}" srcOrd="5" destOrd="0" presId="urn:microsoft.com/office/officeart/2005/8/layout/radial4"/>
    <dgm:cxn modelId="{A3921346-EBC0-4A18-BDE2-743DCC89AC5D}" type="presParOf" srcId="{C5F9E084-3AE6-4A1C-93C2-3DA157303DDB}" destId="{63143155-2B4F-478C-B11D-02827E9B730E}" srcOrd="6" destOrd="0" presId="urn:microsoft.com/office/officeart/2005/8/layout/radial4"/>
    <dgm:cxn modelId="{3DDB544F-816D-4B1D-A1E8-6451DF37A36C}" type="presParOf" srcId="{C5F9E084-3AE6-4A1C-93C2-3DA157303DDB}" destId="{13062266-C6CD-49F3-82A1-42F56DFF5BB4}" srcOrd="7" destOrd="0" presId="urn:microsoft.com/office/officeart/2005/8/layout/radial4"/>
    <dgm:cxn modelId="{BD6FDF02-05A1-4859-8AB5-18F807756F26}" type="presParOf" srcId="{C5F9E084-3AE6-4A1C-93C2-3DA157303DDB}" destId="{ED980E2E-4A3C-4A5C-B9E3-35A48666B235}" srcOrd="8" destOrd="0" presId="urn:microsoft.com/office/officeart/2005/8/layout/radial4"/>
    <dgm:cxn modelId="{4AA5B9BE-DCF7-478D-9964-757B072D4944}" type="presParOf" srcId="{C5F9E084-3AE6-4A1C-93C2-3DA157303DDB}" destId="{7E85A558-EE67-4527-BD2F-D0D0284B0AC2}" srcOrd="9" destOrd="0" presId="urn:microsoft.com/office/officeart/2005/8/layout/radial4"/>
    <dgm:cxn modelId="{9821E390-39F9-49AF-87CE-2C86E704518C}" type="presParOf" srcId="{C5F9E084-3AE6-4A1C-93C2-3DA157303DDB}" destId="{FDED9D39-93E7-4DB4-BCD9-42671EBF2CFF}" srcOrd="10" destOrd="0" presId="urn:microsoft.com/office/officeart/2005/8/layout/radial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8CAD1A-13E0-4F3F-87BD-A82DBACD1CE1}" type="doc">
      <dgm:prSet loTypeId="urn:microsoft.com/office/officeart/2005/8/layout/radial4" loCatId="relationship" qsTypeId="urn:microsoft.com/office/officeart/2005/8/quickstyle/simple2" qsCatId="simple" csTypeId="urn:microsoft.com/office/officeart/2005/8/colors/colorful1#5" csCatId="colorful" phldr="1"/>
      <dgm:spPr/>
      <dgm:t>
        <a:bodyPr/>
        <a:lstStyle/>
        <a:p>
          <a:endParaRPr lang="zh-CN" altLang="en-US"/>
        </a:p>
      </dgm:t>
    </dgm:pt>
    <dgm:pt modelId="{27379669-F41C-4CF4-ADAD-8FCB965FC9F0}">
      <dgm:prSet phldrT="[文本]" custT="1"/>
      <dgm:spPr/>
      <dgm:t>
        <a:bodyPr/>
        <a:lstStyle/>
        <a:p>
          <a:r>
            <a:rPr lang="zh-CN" altLang="en-US" sz="2000" b="1" dirty="0" smtClean="0">
              <a:latin typeface="微软雅黑" pitchFamily="34" charset="-122"/>
              <a:ea typeface="微软雅黑" pitchFamily="34" charset="-122"/>
            </a:rPr>
            <a:t>苏宁易购</a:t>
          </a:r>
          <a:endParaRPr lang="zh-CN" altLang="en-US" sz="2000" b="1" dirty="0">
            <a:latin typeface="微软雅黑" pitchFamily="34" charset="-122"/>
            <a:ea typeface="微软雅黑" pitchFamily="34" charset="-122"/>
          </a:endParaRPr>
        </a:p>
      </dgm:t>
    </dgm:pt>
    <dgm:pt modelId="{C01EC3AB-BBDA-487E-B934-77152383C9F4}" type="parTrans" cxnId="{F2BAACC0-6BB7-421A-BA94-C59106286009}">
      <dgm:prSet/>
      <dgm:spPr/>
      <dgm:t>
        <a:bodyPr/>
        <a:lstStyle/>
        <a:p>
          <a:endParaRPr lang="zh-CN" altLang="en-US" sz="1800" b="0">
            <a:latin typeface="微软雅黑" pitchFamily="34" charset="-122"/>
            <a:ea typeface="微软雅黑" pitchFamily="34" charset="-122"/>
          </a:endParaRPr>
        </a:p>
      </dgm:t>
    </dgm:pt>
    <dgm:pt modelId="{3A1F868E-86A4-4E40-A165-6F7ABE0405C0}" type="sibTrans" cxnId="{F2BAACC0-6BB7-421A-BA94-C59106286009}">
      <dgm:prSet/>
      <dgm:spPr/>
      <dgm:t>
        <a:bodyPr/>
        <a:lstStyle/>
        <a:p>
          <a:endParaRPr lang="zh-CN" altLang="en-US" sz="1800" b="0">
            <a:latin typeface="微软雅黑" pitchFamily="34" charset="-122"/>
            <a:ea typeface="微软雅黑" pitchFamily="34" charset="-122"/>
          </a:endParaRPr>
        </a:p>
      </dgm:t>
    </dgm:pt>
    <dgm:pt modelId="{3C54D111-3B81-4703-A783-267AEF41F3AA}">
      <dgm:prSet phldrT="[文本]" custT="1"/>
      <dgm:spPr/>
      <dgm:t>
        <a:bodyPr/>
        <a:lstStyle/>
        <a:p>
          <a:r>
            <a:rPr lang="zh-CN" altLang="en-US" sz="1400" b="0" dirty="0" smtClean="0">
              <a:latin typeface="微软雅黑" pitchFamily="34" charset="-122"/>
              <a:ea typeface="微软雅黑" pitchFamily="34" charset="-122"/>
            </a:rPr>
            <a:t>传统零售基因</a:t>
          </a:r>
          <a:endParaRPr lang="zh-CN" altLang="en-US" sz="1400" b="0" dirty="0">
            <a:latin typeface="微软雅黑" pitchFamily="34" charset="-122"/>
            <a:ea typeface="微软雅黑" pitchFamily="34" charset="-122"/>
          </a:endParaRPr>
        </a:p>
      </dgm:t>
    </dgm:pt>
    <dgm:pt modelId="{937729A4-D9E1-4B75-BD1D-AA9E3A881D51}" type="parTrans" cxnId="{AFAC7250-618C-4ED7-AB4F-B47C93D55B03}">
      <dgm:prSet/>
      <dgm:spPr/>
      <dgm:t>
        <a:bodyPr/>
        <a:lstStyle/>
        <a:p>
          <a:endParaRPr lang="zh-CN" altLang="en-US" sz="1800" b="0">
            <a:latin typeface="微软雅黑" pitchFamily="34" charset="-122"/>
            <a:ea typeface="微软雅黑" pitchFamily="34" charset="-122"/>
          </a:endParaRPr>
        </a:p>
      </dgm:t>
    </dgm:pt>
    <dgm:pt modelId="{5B9E4440-F3C4-4D5E-AC64-EEA31E574F34}" type="sibTrans" cxnId="{AFAC7250-618C-4ED7-AB4F-B47C93D55B03}">
      <dgm:prSet/>
      <dgm:spPr/>
      <dgm:t>
        <a:bodyPr/>
        <a:lstStyle/>
        <a:p>
          <a:endParaRPr lang="zh-CN" altLang="en-US" sz="1800" b="0">
            <a:latin typeface="微软雅黑" pitchFamily="34" charset="-122"/>
            <a:ea typeface="微软雅黑" pitchFamily="34" charset="-122"/>
          </a:endParaRPr>
        </a:p>
      </dgm:t>
    </dgm:pt>
    <dgm:pt modelId="{E504B8C8-D572-4C18-9C42-E37366153547}">
      <dgm:prSet phldrT="[文本]" custT="1"/>
      <dgm:spPr/>
      <dgm:t>
        <a:bodyPr/>
        <a:lstStyle/>
        <a:p>
          <a:r>
            <a:rPr lang="zh-CN" altLang="en-US" sz="1400" b="0" dirty="0" smtClean="0">
              <a:latin typeface="微软雅黑" pitchFamily="34" charset="-122"/>
              <a:ea typeface="微软雅黑" pitchFamily="34" charset="-122"/>
            </a:rPr>
            <a:t>价格优势</a:t>
          </a:r>
          <a:endParaRPr lang="zh-CN" altLang="en-US" sz="1400" b="0" dirty="0">
            <a:latin typeface="微软雅黑" pitchFamily="34" charset="-122"/>
            <a:ea typeface="微软雅黑" pitchFamily="34" charset="-122"/>
          </a:endParaRPr>
        </a:p>
      </dgm:t>
    </dgm:pt>
    <dgm:pt modelId="{C4FFF673-9D2E-49FB-B8CD-159AA7C56908}" type="parTrans" cxnId="{FE0A9CE4-FCCB-44D8-A8CA-C5231E9350FC}">
      <dgm:prSet/>
      <dgm:spPr/>
      <dgm:t>
        <a:bodyPr/>
        <a:lstStyle/>
        <a:p>
          <a:endParaRPr lang="zh-CN" altLang="en-US" sz="1800" b="0">
            <a:latin typeface="微软雅黑" pitchFamily="34" charset="-122"/>
            <a:ea typeface="微软雅黑" pitchFamily="34" charset="-122"/>
          </a:endParaRPr>
        </a:p>
      </dgm:t>
    </dgm:pt>
    <dgm:pt modelId="{D75F9F47-316F-4165-943F-49CE492BC602}" type="sibTrans" cxnId="{FE0A9CE4-FCCB-44D8-A8CA-C5231E9350FC}">
      <dgm:prSet/>
      <dgm:spPr/>
      <dgm:t>
        <a:bodyPr/>
        <a:lstStyle/>
        <a:p>
          <a:endParaRPr lang="zh-CN" altLang="en-US" sz="1800" b="0">
            <a:latin typeface="微软雅黑" pitchFamily="34" charset="-122"/>
            <a:ea typeface="微软雅黑" pitchFamily="34" charset="-122"/>
          </a:endParaRPr>
        </a:p>
      </dgm:t>
    </dgm:pt>
    <dgm:pt modelId="{F0E4F97F-3E89-4570-B0CF-148B6A06D215}">
      <dgm:prSet phldrT="[文本]" custT="1"/>
      <dgm:spPr/>
      <dgm:t>
        <a:bodyPr/>
        <a:lstStyle/>
        <a:p>
          <a:r>
            <a:rPr lang="zh-CN" altLang="en-US" sz="1400" b="0" dirty="0" smtClean="0">
              <a:latin typeface="微软雅黑" pitchFamily="34" charset="-122"/>
              <a:ea typeface="微软雅黑" pitchFamily="34" charset="-122"/>
            </a:rPr>
            <a:t>资金充足</a:t>
          </a:r>
          <a:endParaRPr lang="zh-CN" altLang="en-US" sz="1400" b="0" dirty="0">
            <a:latin typeface="微软雅黑" pitchFamily="34" charset="-122"/>
            <a:ea typeface="微软雅黑" pitchFamily="34" charset="-122"/>
          </a:endParaRPr>
        </a:p>
      </dgm:t>
    </dgm:pt>
    <dgm:pt modelId="{4271616D-DE52-4049-AE48-3E4614EDAC86}" type="parTrans" cxnId="{A41546DA-86EF-4421-A87F-1DA83650A828}">
      <dgm:prSet/>
      <dgm:spPr/>
      <dgm:t>
        <a:bodyPr/>
        <a:lstStyle/>
        <a:p>
          <a:endParaRPr lang="zh-CN" altLang="en-US" sz="1800" b="0">
            <a:latin typeface="微软雅黑" pitchFamily="34" charset="-122"/>
            <a:ea typeface="微软雅黑" pitchFamily="34" charset="-122"/>
          </a:endParaRPr>
        </a:p>
      </dgm:t>
    </dgm:pt>
    <dgm:pt modelId="{D070E4E9-9317-4642-A578-DA3F94C38D79}" type="sibTrans" cxnId="{A41546DA-86EF-4421-A87F-1DA83650A828}">
      <dgm:prSet/>
      <dgm:spPr/>
      <dgm:t>
        <a:bodyPr/>
        <a:lstStyle/>
        <a:p>
          <a:endParaRPr lang="zh-CN" altLang="en-US" sz="1800" b="0">
            <a:latin typeface="微软雅黑" pitchFamily="34" charset="-122"/>
            <a:ea typeface="微软雅黑" pitchFamily="34" charset="-122"/>
          </a:endParaRPr>
        </a:p>
      </dgm:t>
    </dgm:pt>
    <dgm:pt modelId="{F4CBB0DE-89DF-49F1-AC7C-695A6912FD9F}">
      <dgm:prSet phldrT="[文本]" custT="1"/>
      <dgm:spPr/>
      <dgm:t>
        <a:bodyPr/>
        <a:lstStyle/>
        <a:p>
          <a:r>
            <a:rPr lang="zh-CN" altLang="en-US" sz="1400" b="0" dirty="0" smtClean="0">
              <a:latin typeface="微软雅黑" pitchFamily="34" charset="-122"/>
              <a:ea typeface="微软雅黑" pitchFamily="34" charset="-122"/>
            </a:rPr>
            <a:t>领跑</a:t>
          </a:r>
          <a:r>
            <a:rPr lang="en-US" altLang="zh-CN" sz="1400" b="0" dirty="0" smtClean="0">
              <a:latin typeface="微软雅黑" pitchFamily="34" charset="-122"/>
              <a:ea typeface="微软雅黑" pitchFamily="34" charset="-122"/>
            </a:rPr>
            <a:t>020</a:t>
          </a:r>
          <a:endParaRPr lang="zh-CN" altLang="en-US" sz="1400" b="0" dirty="0">
            <a:latin typeface="微软雅黑" pitchFamily="34" charset="-122"/>
            <a:ea typeface="微软雅黑" pitchFamily="34" charset="-122"/>
          </a:endParaRPr>
        </a:p>
      </dgm:t>
    </dgm:pt>
    <dgm:pt modelId="{65AC3E14-DC11-4791-9553-C060CEA204F4}" type="parTrans" cxnId="{51AE55B8-0B82-4AEC-8297-D40F46ED070B}">
      <dgm:prSet/>
      <dgm:spPr/>
      <dgm:t>
        <a:bodyPr/>
        <a:lstStyle/>
        <a:p>
          <a:endParaRPr lang="zh-CN" altLang="en-US"/>
        </a:p>
      </dgm:t>
    </dgm:pt>
    <dgm:pt modelId="{21612EE2-5CC7-42D8-842B-1314F0DC1332}" type="sibTrans" cxnId="{51AE55B8-0B82-4AEC-8297-D40F46ED070B}">
      <dgm:prSet/>
      <dgm:spPr/>
      <dgm:t>
        <a:bodyPr/>
        <a:lstStyle/>
        <a:p>
          <a:endParaRPr lang="zh-CN" altLang="en-US"/>
        </a:p>
      </dgm:t>
    </dgm:pt>
    <dgm:pt modelId="{7F12556A-0284-4B72-A7F1-0E1B9D0C5AFA}">
      <dgm:prSet phldrT="[文本]" custT="1"/>
      <dgm:spPr/>
      <dgm:t>
        <a:bodyPr/>
        <a:lstStyle/>
        <a:p>
          <a:endParaRPr lang="zh-CN" altLang="en-US" sz="1400" b="0" dirty="0">
            <a:latin typeface="微软雅黑" pitchFamily="34" charset="-122"/>
            <a:ea typeface="微软雅黑" pitchFamily="34" charset="-122"/>
          </a:endParaRPr>
        </a:p>
      </dgm:t>
    </dgm:pt>
    <dgm:pt modelId="{7ED86508-B504-4BE5-BC53-302C2E57869D}" type="parTrans" cxnId="{800D3B5B-3AC4-4222-81CC-6E1D01A3EC11}">
      <dgm:prSet/>
      <dgm:spPr/>
      <dgm:t>
        <a:bodyPr/>
        <a:lstStyle/>
        <a:p>
          <a:endParaRPr lang="zh-CN" altLang="en-US"/>
        </a:p>
      </dgm:t>
    </dgm:pt>
    <dgm:pt modelId="{213215A6-609A-4DB4-AA56-181E918D3C88}" type="sibTrans" cxnId="{800D3B5B-3AC4-4222-81CC-6E1D01A3EC11}">
      <dgm:prSet/>
      <dgm:spPr/>
      <dgm:t>
        <a:bodyPr/>
        <a:lstStyle/>
        <a:p>
          <a:endParaRPr lang="zh-CN" altLang="en-US"/>
        </a:p>
      </dgm:t>
    </dgm:pt>
    <dgm:pt modelId="{C5F9E084-3AE6-4A1C-93C2-3DA157303DDB}" type="pres">
      <dgm:prSet presAssocID="{818CAD1A-13E0-4F3F-87BD-A82DBACD1CE1}" presName="cycle" presStyleCnt="0">
        <dgm:presLayoutVars>
          <dgm:chMax val="1"/>
          <dgm:dir/>
          <dgm:animLvl val="ctr"/>
          <dgm:resizeHandles val="exact"/>
        </dgm:presLayoutVars>
      </dgm:prSet>
      <dgm:spPr/>
      <dgm:t>
        <a:bodyPr/>
        <a:lstStyle/>
        <a:p>
          <a:endParaRPr lang="zh-CN" altLang="en-US"/>
        </a:p>
      </dgm:t>
    </dgm:pt>
    <dgm:pt modelId="{AA0FD9EF-9B77-44D7-94E1-5720F79BD140}" type="pres">
      <dgm:prSet presAssocID="{27379669-F41C-4CF4-ADAD-8FCB965FC9F0}" presName="centerShape" presStyleLbl="node0" presStyleIdx="0" presStyleCnt="1"/>
      <dgm:spPr/>
      <dgm:t>
        <a:bodyPr/>
        <a:lstStyle/>
        <a:p>
          <a:endParaRPr lang="zh-CN" altLang="en-US"/>
        </a:p>
      </dgm:t>
    </dgm:pt>
    <dgm:pt modelId="{9B23686A-3BF8-4FDA-A103-ABBA6D193203}" type="pres">
      <dgm:prSet presAssocID="{937729A4-D9E1-4B75-BD1D-AA9E3A881D51}" presName="parTrans" presStyleLbl="bgSibTrans2D1" presStyleIdx="0" presStyleCnt="4"/>
      <dgm:spPr/>
      <dgm:t>
        <a:bodyPr/>
        <a:lstStyle/>
        <a:p>
          <a:endParaRPr lang="zh-CN" altLang="en-US"/>
        </a:p>
      </dgm:t>
    </dgm:pt>
    <dgm:pt modelId="{F4044308-19DB-4175-9494-FADEA42A82DB}" type="pres">
      <dgm:prSet presAssocID="{3C54D111-3B81-4703-A783-267AEF41F3AA}" presName="node" presStyleLbl="node1" presStyleIdx="0" presStyleCnt="4">
        <dgm:presLayoutVars>
          <dgm:bulletEnabled val="1"/>
        </dgm:presLayoutVars>
      </dgm:prSet>
      <dgm:spPr/>
      <dgm:t>
        <a:bodyPr/>
        <a:lstStyle/>
        <a:p>
          <a:endParaRPr lang="zh-CN" altLang="en-US"/>
        </a:p>
      </dgm:t>
    </dgm:pt>
    <dgm:pt modelId="{8C8BA28D-AEA5-46C9-925E-77B64DA18980}" type="pres">
      <dgm:prSet presAssocID="{C4FFF673-9D2E-49FB-B8CD-159AA7C56908}" presName="parTrans" presStyleLbl="bgSibTrans2D1" presStyleIdx="1" presStyleCnt="4"/>
      <dgm:spPr/>
      <dgm:t>
        <a:bodyPr/>
        <a:lstStyle/>
        <a:p>
          <a:endParaRPr lang="zh-CN" altLang="en-US"/>
        </a:p>
      </dgm:t>
    </dgm:pt>
    <dgm:pt modelId="{B88D02EC-3284-4240-AD75-7C88AF8BBD4F}" type="pres">
      <dgm:prSet presAssocID="{E504B8C8-D572-4C18-9C42-E37366153547}" presName="node" presStyleLbl="node1" presStyleIdx="1" presStyleCnt="4">
        <dgm:presLayoutVars>
          <dgm:bulletEnabled val="1"/>
        </dgm:presLayoutVars>
      </dgm:prSet>
      <dgm:spPr/>
      <dgm:t>
        <a:bodyPr/>
        <a:lstStyle/>
        <a:p>
          <a:endParaRPr lang="zh-CN" altLang="en-US"/>
        </a:p>
      </dgm:t>
    </dgm:pt>
    <dgm:pt modelId="{B65A2054-D081-4950-8B4F-48CE0BD67EBF}" type="pres">
      <dgm:prSet presAssocID="{4271616D-DE52-4049-AE48-3E4614EDAC86}" presName="parTrans" presStyleLbl="bgSibTrans2D1" presStyleIdx="2" presStyleCnt="4"/>
      <dgm:spPr/>
      <dgm:t>
        <a:bodyPr/>
        <a:lstStyle/>
        <a:p>
          <a:endParaRPr lang="zh-CN" altLang="en-US"/>
        </a:p>
      </dgm:t>
    </dgm:pt>
    <dgm:pt modelId="{63143155-2B4F-478C-B11D-02827E9B730E}" type="pres">
      <dgm:prSet presAssocID="{F0E4F97F-3E89-4570-B0CF-148B6A06D215}" presName="node" presStyleLbl="node1" presStyleIdx="2" presStyleCnt="4">
        <dgm:presLayoutVars>
          <dgm:bulletEnabled val="1"/>
        </dgm:presLayoutVars>
      </dgm:prSet>
      <dgm:spPr/>
      <dgm:t>
        <a:bodyPr/>
        <a:lstStyle/>
        <a:p>
          <a:endParaRPr lang="zh-CN" altLang="en-US"/>
        </a:p>
      </dgm:t>
    </dgm:pt>
    <dgm:pt modelId="{13062266-C6CD-49F3-82A1-42F56DFF5BB4}" type="pres">
      <dgm:prSet presAssocID="{65AC3E14-DC11-4791-9553-C060CEA204F4}" presName="parTrans" presStyleLbl="bgSibTrans2D1" presStyleIdx="3" presStyleCnt="4"/>
      <dgm:spPr/>
      <dgm:t>
        <a:bodyPr/>
        <a:lstStyle/>
        <a:p>
          <a:endParaRPr lang="zh-CN" altLang="en-US"/>
        </a:p>
      </dgm:t>
    </dgm:pt>
    <dgm:pt modelId="{ED980E2E-4A3C-4A5C-B9E3-35A48666B235}" type="pres">
      <dgm:prSet presAssocID="{F4CBB0DE-89DF-49F1-AC7C-695A6912FD9F}" presName="node" presStyleLbl="node1" presStyleIdx="3" presStyleCnt="4">
        <dgm:presLayoutVars>
          <dgm:bulletEnabled val="1"/>
        </dgm:presLayoutVars>
      </dgm:prSet>
      <dgm:spPr/>
      <dgm:t>
        <a:bodyPr/>
        <a:lstStyle/>
        <a:p>
          <a:endParaRPr lang="zh-CN" altLang="en-US"/>
        </a:p>
      </dgm:t>
    </dgm:pt>
  </dgm:ptLst>
  <dgm:cxnLst>
    <dgm:cxn modelId="{1C198A3D-DCB8-49DE-973E-373A57228A0F}" type="presOf" srcId="{E504B8C8-D572-4C18-9C42-E37366153547}" destId="{B88D02EC-3284-4240-AD75-7C88AF8BBD4F}" srcOrd="0" destOrd="0" presId="urn:microsoft.com/office/officeart/2005/8/layout/radial4"/>
    <dgm:cxn modelId="{F915149C-3B34-4F62-A720-7BBC79223689}" type="presOf" srcId="{F0E4F97F-3E89-4570-B0CF-148B6A06D215}" destId="{63143155-2B4F-478C-B11D-02827E9B730E}" srcOrd="0" destOrd="0" presId="urn:microsoft.com/office/officeart/2005/8/layout/radial4"/>
    <dgm:cxn modelId="{68DCF2F2-E83A-4BF7-9C31-CF89AAE60B2E}" type="presOf" srcId="{937729A4-D9E1-4B75-BD1D-AA9E3A881D51}" destId="{9B23686A-3BF8-4FDA-A103-ABBA6D193203}" srcOrd="0" destOrd="0" presId="urn:microsoft.com/office/officeart/2005/8/layout/radial4"/>
    <dgm:cxn modelId="{FE0A9CE4-FCCB-44D8-A8CA-C5231E9350FC}" srcId="{27379669-F41C-4CF4-ADAD-8FCB965FC9F0}" destId="{E504B8C8-D572-4C18-9C42-E37366153547}" srcOrd="1" destOrd="0" parTransId="{C4FFF673-9D2E-49FB-B8CD-159AA7C56908}" sibTransId="{D75F9F47-316F-4165-943F-49CE492BC602}"/>
    <dgm:cxn modelId="{51AE55B8-0B82-4AEC-8297-D40F46ED070B}" srcId="{27379669-F41C-4CF4-ADAD-8FCB965FC9F0}" destId="{F4CBB0DE-89DF-49F1-AC7C-695A6912FD9F}" srcOrd="3" destOrd="0" parTransId="{65AC3E14-DC11-4791-9553-C060CEA204F4}" sibTransId="{21612EE2-5CC7-42D8-842B-1314F0DC1332}"/>
    <dgm:cxn modelId="{800D3B5B-3AC4-4222-81CC-6E1D01A3EC11}" srcId="{818CAD1A-13E0-4F3F-87BD-A82DBACD1CE1}" destId="{7F12556A-0284-4B72-A7F1-0E1B9D0C5AFA}" srcOrd="1" destOrd="0" parTransId="{7ED86508-B504-4BE5-BC53-302C2E57869D}" sibTransId="{213215A6-609A-4DB4-AA56-181E918D3C88}"/>
    <dgm:cxn modelId="{B6C3FA6D-1F69-43F5-BA82-3343619BF1CF}" type="presOf" srcId="{C4FFF673-9D2E-49FB-B8CD-159AA7C56908}" destId="{8C8BA28D-AEA5-46C9-925E-77B64DA18980}" srcOrd="0" destOrd="0" presId="urn:microsoft.com/office/officeart/2005/8/layout/radial4"/>
    <dgm:cxn modelId="{C6E1F288-36BA-4B6E-8C12-BEBD841C0B6C}" type="presOf" srcId="{818CAD1A-13E0-4F3F-87BD-A82DBACD1CE1}" destId="{C5F9E084-3AE6-4A1C-93C2-3DA157303DDB}" srcOrd="0" destOrd="0" presId="urn:microsoft.com/office/officeart/2005/8/layout/radial4"/>
    <dgm:cxn modelId="{817CA3A2-2209-46BB-B818-3385B706A362}" type="presOf" srcId="{4271616D-DE52-4049-AE48-3E4614EDAC86}" destId="{B65A2054-D081-4950-8B4F-48CE0BD67EBF}" srcOrd="0" destOrd="0" presId="urn:microsoft.com/office/officeart/2005/8/layout/radial4"/>
    <dgm:cxn modelId="{AFAC7250-618C-4ED7-AB4F-B47C93D55B03}" srcId="{27379669-F41C-4CF4-ADAD-8FCB965FC9F0}" destId="{3C54D111-3B81-4703-A783-267AEF41F3AA}" srcOrd="0" destOrd="0" parTransId="{937729A4-D9E1-4B75-BD1D-AA9E3A881D51}" sibTransId="{5B9E4440-F3C4-4D5E-AC64-EEA31E574F34}"/>
    <dgm:cxn modelId="{A41546DA-86EF-4421-A87F-1DA83650A828}" srcId="{27379669-F41C-4CF4-ADAD-8FCB965FC9F0}" destId="{F0E4F97F-3E89-4570-B0CF-148B6A06D215}" srcOrd="2" destOrd="0" parTransId="{4271616D-DE52-4049-AE48-3E4614EDAC86}" sibTransId="{D070E4E9-9317-4642-A578-DA3F94C38D79}"/>
    <dgm:cxn modelId="{A85B8FD6-667C-4431-A481-93021A987770}" type="presOf" srcId="{F4CBB0DE-89DF-49F1-AC7C-695A6912FD9F}" destId="{ED980E2E-4A3C-4A5C-B9E3-35A48666B235}" srcOrd="0" destOrd="0" presId="urn:microsoft.com/office/officeart/2005/8/layout/radial4"/>
    <dgm:cxn modelId="{A179438C-CAEB-4E4C-A659-1C0D61B86975}" type="presOf" srcId="{27379669-F41C-4CF4-ADAD-8FCB965FC9F0}" destId="{AA0FD9EF-9B77-44D7-94E1-5720F79BD140}" srcOrd="0" destOrd="0" presId="urn:microsoft.com/office/officeart/2005/8/layout/radial4"/>
    <dgm:cxn modelId="{F2BAACC0-6BB7-421A-BA94-C59106286009}" srcId="{818CAD1A-13E0-4F3F-87BD-A82DBACD1CE1}" destId="{27379669-F41C-4CF4-ADAD-8FCB965FC9F0}" srcOrd="0" destOrd="0" parTransId="{C01EC3AB-BBDA-487E-B934-77152383C9F4}" sibTransId="{3A1F868E-86A4-4E40-A165-6F7ABE0405C0}"/>
    <dgm:cxn modelId="{C1063B93-F0D9-4680-B663-8B486F442794}" type="presOf" srcId="{65AC3E14-DC11-4791-9553-C060CEA204F4}" destId="{13062266-C6CD-49F3-82A1-42F56DFF5BB4}" srcOrd="0" destOrd="0" presId="urn:microsoft.com/office/officeart/2005/8/layout/radial4"/>
    <dgm:cxn modelId="{5282E715-0814-4561-B087-87CAD0F80F67}" type="presOf" srcId="{3C54D111-3B81-4703-A783-267AEF41F3AA}" destId="{F4044308-19DB-4175-9494-FADEA42A82DB}" srcOrd="0" destOrd="0" presId="urn:microsoft.com/office/officeart/2005/8/layout/radial4"/>
    <dgm:cxn modelId="{3418DCF1-45E2-4E5A-A291-3E9526B9FBAD}" type="presParOf" srcId="{C5F9E084-3AE6-4A1C-93C2-3DA157303DDB}" destId="{AA0FD9EF-9B77-44D7-94E1-5720F79BD140}" srcOrd="0" destOrd="0" presId="urn:microsoft.com/office/officeart/2005/8/layout/radial4"/>
    <dgm:cxn modelId="{62F117C6-9E7F-422B-80B5-A0EEC3FCBCC4}" type="presParOf" srcId="{C5F9E084-3AE6-4A1C-93C2-3DA157303DDB}" destId="{9B23686A-3BF8-4FDA-A103-ABBA6D193203}" srcOrd="1" destOrd="0" presId="urn:microsoft.com/office/officeart/2005/8/layout/radial4"/>
    <dgm:cxn modelId="{57838603-0714-4843-A662-6CAD6D7EFB13}" type="presParOf" srcId="{C5F9E084-3AE6-4A1C-93C2-3DA157303DDB}" destId="{F4044308-19DB-4175-9494-FADEA42A82DB}" srcOrd="2" destOrd="0" presId="urn:microsoft.com/office/officeart/2005/8/layout/radial4"/>
    <dgm:cxn modelId="{B7C1F22B-D4A5-49C1-A76E-32BCF56E4AC5}" type="presParOf" srcId="{C5F9E084-3AE6-4A1C-93C2-3DA157303DDB}" destId="{8C8BA28D-AEA5-46C9-925E-77B64DA18980}" srcOrd="3" destOrd="0" presId="urn:microsoft.com/office/officeart/2005/8/layout/radial4"/>
    <dgm:cxn modelId="{1149E221-1E1E-4BDE-BA5B-6A45BFA51A3D}" type="presParOf" srcId="{C5F9E084-3AE6-4A1C-93C2-3DA157303DDB}" destId="{B88D02EC-3284-4240-AD75-7C88AF8BBD4F}" srcOrd="4" destOrd="0" presId="urn:microsoft.com/office/officeart/2005/8/layout/radial4"/>
    <dgm:cxn modelId="{997E817D-4AA0-418C-AC93-EB4931386869}" type="presParOf" srcId="{C5F9E084-3AE6-4A1C-93C2-3DA157303DDB}" destId="{B65A2054-D081-4950-8B4F-48CE0BD67EBF}" srcOrd="5" destOrd="0" presId="urn:microsoft.com/office/officeart/2005/8/layout/radial4"/>
    <dgm:cxn modelId="{A895E1E2-CF3E-4392-84BD-2EFF8ADC62B1}" type="presParOf" srcId="{C5F9E084-3AE6-4A1C-93C2-3DA157303DDB}" destId="{63143155-2B4F-478C-B11D-02827E9B730E}" srcOrd="6" destOrd="0" presId="urn:microsoft.com/office/officeart/2005/8/layout/radial4"/>
    <dgm:cxn modelId="{DAA3FB8F-2B68-4BC5-B5E0-97E24449C939}" type="presParOf" srcId="{C5F9E084-3AE6-4A1C-93C2-3DA157303DDB}" destId="{13062266-C6CD-49F3-82A1-42F56DFF5BB4}" srcOrd="7" destOrd="0" presId="urn:microsoft.com/office/officeart/2005/8/layout/radial4"/>
    <dgm:cxn modelId="{2AE4911B-A11C-4250-B742-C2F44CFB79D1}" type="presParOf" srcId="{C5F9E084-3AE6-4A1C-93C2-3DA157303DDB}" destId="{ED980E2E-4A3C-4A5C-B9E3-35A48666B235}" srcOrd="8" destOrd="0" presId="urn:microsoft.com/office/officeart/2005/8/layout/radial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94F739D-4C17-44A3-9702-E2C62D263678}" type="doc">
      <dgm:prSet loTypeId="urn:microsoft.com/office/officeart/2005/8/layout/radial6" loCatId="relationship" qsTypeId="urn:microsoft.com/office/officeart/2005/8/quickstyle/simple2" qsCatId="simple" csTypeId="urn:microsoft.com/office/officeart/2005/8/colors/colorful1#6" csCatId="colorful" phldr="1"/>
      <dgm:spPr/>
      <dgm:t>
        <a:bodyPr/>
        <a:lstStyle/>
        <a:p>
          <a:endParaRPr lang="zh-CN" altLang="en-US"/>
        </a:p>
      </dgm:t>
    </dgm:pt>
    <dgm:pt modelId="{248F7F0F-156D-404D-8676-9586B853AA29}">
      <dgm:prSet phldrT="[文本]" custT="1"/>
      <dgm:spPr/>
      <dgm:t>
        <a:bodyPr/>
        <a:lstStyle/>
        <a:p>
          <a:endParaRPr lang="zh-CN" altLang="en-US" sz="2800" dirty="0">
            <a:latin typeface="微软雅黑" pitchFamily="34" charset="-122"/>
            <a:ea typeface="微软雅黑" pitchFamily="34" charset="-122"/>
          </a:endParaRPr>
        </a:p>
      </dgm:t>
    </dgm:pt>
    <dgm:pt modelId="{787A2DF8-6A49-490C-85C9-0518081D523A}" type="parTrans" cxnId="{7760ED86-7824-4326-941F-21DD26EACF8B}">
      <dgm:prSet/>
      <dgm:spPr/>
      <dgm:t>
        <a:bodyPr/>
        <a:lstStyle/>
        <a:p>
          <a:endParaRPr lang="zh-CN" altLang="en-US" sz="1600">
            <a:latin typeface="微软雅黑" pitchFamily="34" charset="-122"/>
            <a:ea typeface="微软雅黑" pitchFamily="34" charset="-122"/>
          </a:endParaRPr>
        </a:p>
      </dgm:t>
    </dgm:pt>
    <dgm:pt modelId="{9456C80D-8B3F-41EA-A511-DD438F79644E}" type="sibTrans" cxnId="{7760ED86-7824-4326-941F-21DD26EACF8B}">
      <dgm:prSet/>
      <dgm:spPr/>
      <dgm:t>
        <a:bodyPr/>
        <a:lstStyle/>
        <a:p>
          <a:endParaRPr lang="zh-CN" altLang="en-US" sz="1600">
            <a:latin typeface="微软雅黑" pitchFamily="34" charset="-122"/>
            <a:ea typeface="微软雅黑" pitchFamily="34" charset="-122"/>
          </a:endParaRPr>
        </a:p>
      </dgm:t>
    </dgm:pt>
    <dgm:pt modelId="{A683F16F-2E4A-4D69-A782-A42B018D6F79}">
      <dgm:prSet phldrT="[文本]" custT="1"/>
      <dgm:spPr/>
      <dgm:t>
        <a:bodyPr/>
        <a:lstStyle/>
        <a:p>
          <a:endParaRPr lang="zh-CN" altLang="en-US" sz="1800" dirty="0">
            <a:latin typeface="微软雅黑" pitchFamily="34" charset="-122"/>
            <a:ea typeface="微软雅黑" pitchFamily="34" charset="-122"/>
          </a:endParaRPr>
        </a:p>
      </dgm:t>
    </dgm:pt>
    <dgm:pt modelId="{9F11770E-F92D-4BEF-94B5-03FFEE78E923}" type="parTrans" cxnId="{332A1DEC-A523-44F0-83A9-A849D06217FD}">
      <dgm:prSet/>
      <dgm:spPr/>
      <dgm:t>
        <a:bodyPr/>
        <a:lstStyle/>
        <a:p>
          <a:endParaRPr lang="zh-CN" altLang="en-US" sz="1600">
            <a:latin typeface="微软雅黑" pitchFamily="34" charset="-122"/>
            <a:ea typeface="微软雅黑" pitchFamily="34" charset="-122"/>
          </a:endParaRPr>
        </a:p>
      </dgm:t>
    </dgm:pt>
    <dgm:pt modelId="{65AD1578-BE51-478E-83CC-9F50256424F8}" type="sibTrans" cxnId="{332A1DEC-A523-44F0-83A9-A849D06217FD}">
      <dgm:prSet>
        <dgm:style>
          <a:lnRef idx="3">
            <a:schemeClr val="lt1"/>
          </a:lnRef>
          <a:fillRef idx="1">
            <a:schemeClr val="accent4"/>
          </a:fillRef>
          <a:effectRef idx="1">
            <a:schemeClr val="accent4"/>
          </a:effectRef>
          <a:fontRef idx="minor">
            <a:schemeClr val="lt1"/>
          </a:fontRef>
        </dgm:style>
      </dgm:prSet>
      <dgm:spPr>
        <a:ln>
          <a:noFill/>
        </a:ln>
      </dgm:spPr>
      <dgm:t>
        <a:bodyPr/>
        <a:lstStyle/>
        <a:p>
          <a:endParaRPr lang="zh-CN" altLang="en-US" sz="1600">
            <a:latin typeface="微软雅黑" pitchFamily="34" charset="-122"/>
            <a:ea typeface="微软雅黑" pitchFamily="34" charset="-122"/>
          </a:endParaRPr>
        </a:p>
      </dgm:t>
    </dgm:pt>
    <dgm:pt modelId="{4EED4D61-6F9B-4F2B-8B62-2E8F0581ECF3}">
      <dgm:prSet phldrT="[文本]" custT="1">
        <dgm:style>
          <a:lnRef idx="3">
            <a:schemeClr val="lt1"/>
          </a:lnRef>
          <a:fillRef idx="1">
            <a:schemeClr val="accent4"/>
          </a:fillRef>
          <a:effectRef idx="1">
            <a:schemeClr val="accent4"/>
          </a:effectRef>
          <a:fontRef idx="minor">
            <a:schemeClr val="lt1"/>
          </a:fontRef>
        </dgm:style>
      </dgm:prSet>
      <dgm:spPr/>
      <dgm:t>
        <a:bodyPr/>
        <a:lstStyle/>
        <a:p>
          <a:endParaRPr lang="zh-CN" altLang="en-US" sz="1800" dirty="0">
            <a:latin typeface="微软雅黑" pitchFamily="34" charset="-122"/>
            <a:ea typeface="微软雅黑" pitchFamily="34" charset="-122"/>
          </a:endParaRPr>
        </a:p>
      </dgm:t>
    </dgm:pt>
    <dgm:pt modelId="{AC17A476-62F8-4014-B1BD-CF23944848B9}" type="parTrans" cxnId="{F7C2E6E5-5BAB-41A4-9014-CCB1D0BFD61F}">
      <dgm:prSet/>
      <dgm:spPr/>
      <dgm:t>
        <a:bodyPr/>
        <a:lstStyle/>
        <a:p>
          <a:endParaRPr lang="zh-CN" altLang="en-US" sz="1600">
            <a:latin typeface="微软雅黑" pitchFamily="34" charset="-122"/>
            <a:ea typeface="微软雅黑" pitchFamily="34" charset="-122"/>
          </a:endParaRPr>
        </a:p>
      </dgm:t>
    </dgm:pt>
    <dgm:pt modelId="{F63018DB-838D-4EF2-A9F3-07D471DF1666}" type="sibTrans" cxnId="{F7C2E6E5-5BAB-41A4-9014-CCB1D0BFD61F}">
      <dgm:prSet/>
      <dgm:spPr/>
      <dgm:t>
        <a:bodyPr/>
        <a:lstStyle/>
        <a:p>
          <a:endParaRPr lang="zh-CN" altLang="en-US" sz="1600">
            <a:latin typeface="微软雅黑" pitchFamily="34" charset="-122"/>
            <a:ea typeface="微软雅黑" pitchFamily="34" charset="-122"/>
          </a:endParaRPr>
        </a:p>
      </dgm:t>
    </dgm:pt>
    <dgm:pt modelId="{4C928756-997F-4C8F-A45F-C461F9BCA09E}">
      <dgm:prSet phldrT="[文本]" custT="1">
        <dgm:style>
          <a:lnRef idx="3">
            <a:schemeClr val="lt1"/>
          </a:lnRef>
          <a:fillRef idx="1">
            <a:schemeClr val="accent3"/>
          </a:fillRef>
          <a:effectRef idx="1">
            <a:schemeClr val="accent3"/>
          </a:effectRef>
          <a:fontRef idx="minor">
            <a:schemeClr val="lt1"/>
          </a:fontRef>
        </dgm:style>
      </dgm:prSet>
      <dgm:spPr/>
      <dgm:t>
        <a:bodyPr/>
        <a:lstStyle/>
        <a:p>
          <a:endParaRPr lang="zh-CN" altLang="en-US" sz="1800" dirty="0">
            <a:latin typeface="微软雅黑" pitchFamily="34" charset="-122"/>
            <a:ea typeface="微软雅黑" pitchFamily="34" charset="-122"/>
          </a:endParaRPr>
        </a:p>
      </dgm:t>
    </dgm:pt>
    <dgm:pt modelId="{A98165CC-582C-4D2B-A166-264966C32EAB}" type="parTrans" cxnId="{35D64402-8EF3-4F92-873D-16F04C68AB86}">
      <dgm:prSet/>
      <dgm:spPr/>
      <dgm:t>
        <a:bodyPr/>
        <a:lstStyle/>
        <a:p>
          <a:endParaRPr lang="zh-CN" altLang="en-US" sz="1600">
            <a:latin typeface="微软雅黑" pitchFamily="34" charset="-122"/>
            <a:ea typeface="微软雅黑" pitchFamily="34" charset="-122"/>
          </a:endParaRPr>
        </a:p>
      </dgm:t>
    </dgm:pt>
    <dgm:pt modelId="{42595D52-200B-4C31-8F50-93EFBCD0D2DF}" type="sibTrans" cxnId="{35D64402-8EF3-4F92-873D-16F04C68AB86}">
      <dgm:prSet>
        <dgm:style>
          <a:lnRef idx="3">
            <a:schemeClr val="lt1"/>
          </a:lnRef>
          <a:fillRef idx="1">
            <a:schemeClr val="accent2"/>
          </a:fillRef>
          <a:effectRef idx="1">
            <a:schemeClr val="accent2"/>
          </a:effectRef>
          <a:fontRef idx="minor">
            <a:schemeClr val="lt1"/>
          </a:fontRef>
        </dgm:style>
      </dgm:prSet>
      <dgm:spPr>
        <a:ln>
          <a:noFill/>
        </a:ln>
      </dgm:spPr>
      <dgm:t>
        <a:bodyPr/>
        <a:lstStyle/>
        <a:p>
          <a:endParaRPr lang="zh-CN" altLang="en-US" sz="1600">
            <a:latin typeface="微软雅黑" pitchFamily="34" charset="-122"/>
            <a:ea typeface="微软雅黑" pitchFamily="34" charset="-122"/>
          </a:endParaRPr>
        </a:p>
      </dgm:t>
    </dgm:pt>
    <dgm:pt modelId="{8416585F-FB05-47B5-9877-6F4D41123F41}">
      <dgm:prSet phldrT="[文本]"/>
      <dgm:spPr/>
      <dgm:t>
        <a:bodyPr/>
        <a:lstStyle/>
        <a:p>
          <a:endParaRPr lang="zh-CN" altLang="en-US" sz="1600" dirty="0">
            <a:latin typeface="微软雅黑" pitchFamily="34" charset="-122"/>
            <a:ea typeface="微软雅黑" pitchFamily="34" charset="-122"/>
          </a:endParaRPr>
        </a:p>
      </dgm:t>
    </dgm:pt>
    <dgm:pt modelId="{FF7250F2-02BF-4A63-8FFC-C97811622F30}" type="parTrans" cxnId="{30373D50-00FD-4743-A379-E06C0D134F15}">
      <dgm:prSet/>
      <dgm:spPr/>
      <dgm:t>
        <a:bodyPr/>
        <a:lstStyle/>
        <a:p>
          <a:endParaRPr lang="zh-CN" altLang="en-US" sz="1600">
            <a:latin typeface="微软雅黑" pitchFamily="34" charset="-122"/>
            <a:ea typeface="微软雅黑" pitchFamily="34" charset="-122"/>
          </a:endParaRPr>
        </a:p>
      </dgm:t>
    </dgm:pt>
    <dgm:pt modelId="{D4CC9372-B674-4E4B-9500-FCA131A7592C}" type="sibTrans" cxnId="{30373D50-00FD-4743-A379-E06C0D134F15}">
      <dgm:prSet/>
      <dgm:spPr/>
      <dgm:t>
        <a:bodyPr/>
        <a:lstStyle/>
        <a:p>
          <a:endParaRPr lang="zh-CN" altLang="en-US" sz="1600">
            <a:latin typeface="微软雅黑" pitchFamily="34" charset="-122"/>
            <a:ea typeface="微软雅黑" pitchFamily="34" charset="-122"/>
          </a:endParaRPr>
        </a:p>
      </dgm:t>
    </dgm:pt>
    <dgm:pt modelId="{47E4290D-E6D6-4155-9998-107629521CBB}">
      <dgm:prSet phldrT="[文本]" custT="1">
        <dgm:style>
          <a:lnRef idx="3">
            <a:schemeClr val="lt1"/>
          </a:lnRef>
          <a:fillRef idx="1">
            <a:schemeClr val="accent3"/>
          </a:fillRef>
          <a:effectRef idx="1">
            <a:schemeClr val="accent3"/>
          </a:effectRef>
          <a:fontRef idx="minor">
            <a:schemeClr val="lt1"/>
          </a:fontRef>
        </dgm:style>
      </dgm:prSet>
      <dgm:spPr/>
      <dgm:t>
        <a:bodyPr/>
        <a:lstStyle/>
        <a:p>
          <a:endParaRPr lang="zh-CN" altLang="en-US" sz="1800" dirty="0">
            <a:latin typeface="微软雅黑" pitchFamily="34" charset="-122"/>
            <a:ea typeface="微软雅黑" pitchFamily="34" charset="-122"/>
          </a:endParaRPr>
        </a:p>
      </dgm:t>
    </dgm:pt>
    <dgm:pt modelId="{B343DB45-C396-4F8C-9049-0B54BE318113}" type="parTrans" cxnId="{FD67CEA1-08F7-4455-AB27-6917BE2DABC5}">
      <dgm:prSet/>
      <dgm:spPr/>
      <dgm:t>
        <a:bodyPr/>
        <a:lstStyle/>
        <a:p>
          <a:endParaRPr lang="zh-CN" altLang="en-US"/>
        </a:p>
      </dgm:t>
    </dgm:pt>
    <dgm:pt modelId="{5BF1259A-861E-4EFA-B2B3-92030CEDD397}" type="sibTrans" cxnId="{FD67CEA1-08F7-4455-AB27-6917BE2DABC5}">
      <dgm:prSet/>
      <dgm:spPr/>
      <dgm:t>
        <a:bodyPr/>
        <a:lstStyle/>
        <a:p>
          <a:endParaRPr lang="zh-CN" altLang="en-US"/>
        </a:p>
      </dgm:t>
    </dgm:pt>
    <dgm:pt modelId="{3A8E13DC-E094-46BF-8710-D1FCC69FDD74}">
      <dgm:prSet phldrT="[文本]" custT="1">
        <dgm:style>
          <a:lnRef idx="3">
            <a:schemeClr val="lt1"/>
          </a:lnRef>
          <a:fillRef idx="1">
            <a:schemeClr val="accent3"/>
          </a:fillRef>
          <a:effectRef idx="1">
            <a:schemeClr val="accent3"/>
          </a:effectRef>
          <a:fontRef idx="minor">
            <a:schemeClr val="lt1"/>
          </a:fontRef>
        </dgm:style>
      </dgm:prSet>
      <dgm:spPr/>
      <dgm:t>
        <a:bodyPr/>
        <a:lstStyle/>
        <a:p>
          <a:endParaRPr lang="zh-CN" altLang="en-US" sz="1800" dirty="0">
            <a:latin typeface="微软雅黑" pitchFamily="34" charset="-122"/>
            <a:ea typeface="微软雅黑" pitchFamily="34" charset="-122"/>
          </a:endParaRPr>
        </a:p>
      </dgm:t>
    </dgm:pt>
    <dgm:pt modelId="{CB1974E3-879C-49AC-A8A1-A99353853108}" type="parTrans" cxnId="{D3CD7994-E66E-4CEE-B5DD-E09041BA5951}">
      <dgm:prSet/>
      <dgm:spPr/>
      <dgm:t>
        <a:bodyPr/>
        <a:lstStyle/>
        <a:p>
          <a:endParaRPr lang="zh-CN" altLang="en-US"/>
        </a:p>
      </dgm:t>
    </dgm:pt>
    <dgm:pt modelId="{82EA2DB5-F632-4034-9BAD-6CAFA9E4F260}" type="sibTrans" cxnId="{D3CD7994-E66E-4CEE-B5DD-E09041BA5951}">
      <dgm:prSet/>
      <dgm:spPr/>
      <dgm:t>
        <a:bodyPr/>
        <a:lstStyle/>
        <a:p>
          <a:endParaRPr lang="zh-CN" altLang="en-US"/>
        </a:p>
      </dgm:t>
    </dgm:pt>
    <dgm:pt modelId="{76496D41-1582-4ECE-83A3-F102A9BA9433}" type="pres">
      <dgm:prSet presAssocID="{C94F739D-4C17-44A3-9702-E2C62D263678}" presName="Name0" presStyleCnt="0">
        <dgm:presLayoutVars>
          <dgm:chMax val="1"/>
          <dgm:dir/>
          <dgm:animLvl val="ctr"/>
          <dgm:resizeHandles val="exact"/>
        </dgm:presLayoutVars>
      </dgm:prSet>
      <dgm:spPr/>
      <dgm:t>
        <a:bodyPr/>
        <a:lstStyle/>
        <a:p>
          <a:endParaRPr lang="zh-CN" altLang="en-US"/>
        </a:p>
      </dgm:t>
    </dgm:pt>
    <dgm:pt modelId="{C5952035-C34B-487D-94B1-BD0AA3508552}" type="pres">
      <dgm:prSet presAssocID="{248F7F0F-156D-404D-8676-9586B853AA29}" presName="centerShape" presStyleLbl="node0" presStyleIdx="0" presStyleCnt="1"/>
      <dgm:spPr/>
      <dgm:t>
        <a:bodyPr/>
        <a:lstStyle/>
        <a:p>
          <a:endParaRPr lang="zh-CN" altLang="en-US"/>
        </a:p>
      </dgm:t>
    </dgm:pt>
    <dgm:pt modelId="{C095F6F4-F850-49B8-AF78-8208E37F416D}" type="pres">
      <dgm:prSet presAssocID="{A683F16F-2E4A-4D69-A782-A42B018D6F79}" presName="node" presStyleLbl="node1" presStyleIdx="0" presStyleCnt="5">
        <dgm:presLayoutVars>
          <dgm:bulletEnabled val="1"/>
        </dgm:presLayoutVars>
      </dgm:prSet>
      <dgm:spPr/>
      <dgm:t>
        <a:bodyPr/>
        <a:lstStyle/>
        <a:p>
          <a:endParaRPr lang="zh-CN" altLang="en-US"/>
        </a:p>
      </dgm:t>
    </dgm:pt>
    <dgm:pt modelId="{74A277E5-E818-4DF5-97EF-CE36CF31767D}" type="pres">
      <dgm:prSet presAssocID="{A683F16F-2E4A-4D69-A782-A42B018D6F79}" presName="dummy" presStyleCnt="0"/>
      <dgm:spPr/>
    </dgm:pt>
    <dgm:pt modelId="{1B35B9BE-A7E4-43E5-930E-5C292A3A14AC}" type="pres">
      <dgm:prSet presAssocID="{65AD1578-BE51-478E-83CC-9F50256424F8}" presName="sibTrans" presStyleLbl="sibTrans2D1" presStyleIdx="0" presStyleCnt="5"/>
      <dgm:spPr/>
      <dgm:t>
        <a:bodyPr/>
        <a:lstStyle/>
        <a:p>
          <a:endParaRPr lang="zh-CN" altLang="en-US"/>
        </a:p>
      </dgm:t>
    </dgm:pt>
    <dgm:pt modelId="{07F8D06B-6BDF-4A43-ADCE-AD0B753A9564}" type="pres">
      <dgm:prSet presAssocID="{4EED4D61-6F9B-4F2B-8B62-2E8F0581ECF3}" presName="node" presStyleLbl="node1" presStyleIdx="1" presStyleCnt="5">
        <dgm:presLayoutVars>
          <dgm:bulletEnabled val="1"/>
        </dgm:presLayoutVars>
      </dgm:prSet>
      <dgm:spPr/>
      <dgm:t>
        <a:bodyPr/>
        <a:lstStyle/>
        <a:p>
          <a:endParaRPr lang="zh-CN" altLang="en-US"/>
        </a:p>
      </dgm:t>
    </dgm:pt>
    <dgm:pt modelId="{992E4C73-C331-4844-B7AD-29E6836A4798}" type="pres">
      <dgm:prSet presAssocID="{4EED4D61-6F9B-4F2B-8B62-2E8F0581ECF3}" presName="dummy" presStyleCnt="0"/>
      <dgm:spPr/>
    </dgm:pt>
    <dgm:pt modelId="{F15BDF0B-345D-40A9-BAD3-E43E58B47B10}" type="pres">
      <dgm:prSet presAssocID="{F63018DB-838D-4EF2-A9F3-07D471DF1666}" presName="sibTrans" presStyleLbl="sibTrans2D1" presStyleIdx="1" presStyleCnt="5"/>
      <dgm:spPr/>
      <dgm:t>
        <a:bodyPr/>
        <a:lstStyle/>
        <a:p>
          <a:endParaRPr lang="zh-CN" altLang="en-US"/>
        </a:p>
      </dgm:t>
    </dgm:pt>
    <dgm:pt modelId="{E71BF8E9-3D3C-4A54-836D-B63AE41C5935}" type="pres">
      <dgm:prSet presAssocID="{4C928756-997F-4C8F-A45F-C461F9BCA09E}" presName="node" presStyleLbl="node1" presStyleIdx="2" presStyleCnt="5">
        <dgm:presLayoutVars>
          <dgm:bulletEnabled val="1"/>
        </dgm:presLayoutVars>
      </dgm:prSet>
      <dgm:spPr/>
      <dgm:t>
        <a:bodyPr/>
        <a:lstStyle/>
        <a:p>
          <a:endParaRPr lang="zh-CN" altLang="en-US"/>
        </a:p>
      </dgm:t>
    </dgm:pt>
    <dgm:pt modelId="{A93ACDB8-5293-4D90-A3D6-FF6E1AA19ED4}" type="pres">
      <dgm:prSet presAssocID="{4C928756-997F-4C8F-A45F-C461F9BCA09E}" presName="dummy" presStyleCnt="0"/>
      <dgm:spPr/>
    </dgm:pt>
    <dgm:pt modelId="{4D1278F0-F1CA-4868-885D-9FBCE8B1EF6D}" type="pres">
      <dgm:prSet presAssocID="{42595D52-200B-4C31-8F50-93EFBCD0D2DF}" presName="sibTrans" presStyleLbl="sibTrans2D1" presStyleIdx="2" presStyleCnt="5"/>
      <dgm:spPr/>
      <dgm:t>
        <a:bodyPr/>
        <a:lstStyle/>
        <a:p>
          <a:endParaRPr lang="zh-CN" altLang="en-US"/>
        </a:p>
      </dgm:t>
    </dgm:pt>
    <dgm:pt modelId="{E39178EE-A21F-4825-84AC-B24C0B05F195}" type="pres">
      <dgm:prSet presAssocID="{3A8E13DC-E094-46BF-8710-D1FCC69FDD74}" presName="node" presStyleLbl="node1" presStyleIdx="3" presStyleCnt="5">
        <dgm:presLayoutVars>
          <dgm:bulletEnabled val="1"/>
        </dgm:presLayoutVars>
      </dgm:prSet>
      <dgm:spPr/>
      <dgm:t>
        <a:bodyPr/>
        <a:lstStyle/>
        <a:p>
          <a:endParaRPr lang="zh-CN" altLang="en-US"/>
        </a:p>
      </dgm:t>
    </dgm:pt>
    <dgm:pt modelId="{8BEDD8A8-3D31-4739-B0C4-019B278E571D}" type="pres">
      <dgm:prSet presAssocID="{3A8E13DC-E094-46BF-8710-D1FCC69FDD74}" presName="dummy" presStyleCnt="0"/>
      <dgm:spPr/>
    </dgm:pt>
    <dgm:pt modelId="{4C0A815A-48C2-45A8-B622-630F175E3E45}" type="pres">
      <dgm:prSet presAssocID="{82EA2DB5-F632-4034-9BAD-6CAFA9E4F260}" presName="sibTrans" presStyleLbl="sibTrans2D1" presStyleIdx="3" presStyleCnt="5"/>
      <dgm:spPr/>
      <dgm:t>
        <a:bodyPr/>
        <a:lstStyle/>
        <a:p>
          <a:endParaRPr lang="zh-CN" altLang="en-US"/>
        </a:p>
      </dgm:t>
    </dgm:pt>
    <dgm:pt modelId="{A2331D7D-F38A-4DD7-915B-A17DED92BF7F}" type="pres">
      <dgm:prSet presAssocID="{47E4290D-E6D6-4155-9998-107629521CBB}" presName="node" presStyleLbl="node1" presStyleIdx="4" presStyleCnt="5">
        <dgm:presLayoutVars>
          <dgm:bulletEnabled val="1"/>
        </dgm:presLayoutVars>
      </dgm:prSet>
      <dgm:spPr/>
      <dgm:t>
        <a:bodyPr/>
        <a:lstStyle/>
        <a:p>
          <a:endParaRPr lang="zh-CN" altLang="en-US"/>
        </a:p>
      </dgm:t>
    </dgm:pt>
    <dgm:pt modelId="{824E74DA-FEF0-4366-9465-9DD15209D781}" type="pres">
      <dgm:prSet presAssocID="{47E4290D-E6D6-4155-9998-107629521CBB}" presName="dummy" presStyleCnt="0"/>
      <dgm:spPr/>
    </dgm:pt>
    <dgm:pt modelId="{20E775A8-75AF-4FFC-A964-E6085990906E}" type="pres">
      <dgm:prSet presAssocID="{5BF1259A-861E-4EFA-B2B3-92030CEDD397}" presName="sibTrans" presStyleLbl="sibTrans2D1" presStyleIdx="4" presStyleCnt="5"/>
      <dgm:spPr/>
      <dgm:t>
        <a:bodyPr/>
        <a:lstStyle/>
        <a:p>
          <a:endParaRPr lang="zh-CN" altLang="en-US"/>
        </a:p>
      </dgm:t>
    </dgm:pt>
  </dgm:ptLst>
  <dgm:cxnLst>
    <dgm:cxn modelId="{7739BBA5-7869-4A88-A093-75800395D372}" type="presOf" srcId="{C94F739D-4C17-44A3-9702-E2C62D263678}" destId="{76496D41-1582-4ECE-83A3-F102A9BA9433}" srcOrd="0" destOrd="0" presId="urn:microsoft.com/office/officeart/2005/8/layout/radial6"/>
    <dgm:cxn modelId="{FD67CEA1-08F7-4455-AB27-6917BE2DABC5}" srcId="{248F7F0F-156D-404D-8676-9586B853AA29}" destId="{47E4290D-E6D6-4155-9998-107629521CBB}" srcOrd="4" destOrd="0" parTransId="{B343DB45-C396-4F8C-9049-0B54BE318113}" sibTransId="{5BF1259A-861E-4EFA-B2B3-92030CEDD397}"/>
    <dgm:cxn modelId="{E38CBCAE-44B8-4D2F-AB5D-E16BCB44EE98}" type="presOf" srcId="{42595D52-200B-4C31-8F50-93EFBCD0D2DF}" destId="{4D1278F0-F1CA-4868-885D-9FBCE8B1EF6D}" srcOrd="0" destOrd="0" presId="urn:microsoft.com/office/officeart/2005/8/layout/radial6"/>
    <dgm:cxn modelId="{F0008B94-D4FE-40DB-9EC9-4C96FD7CCFC4}" type="presOf" srcId="{5BF1259A-861E-4EFA-B2B3-92030CEDD397}" destId="{20E775A8-75AF-4FFC-A964-E6085990906E}" srcOrd="0" destOrd="0" presId="urn:microsoft.com/office/officeart/2005/8/layout/radial6"/>
    <dgm:cxn modelId="{332A1DEC-A523-44F0-83A9-A849D06217FD}" srcId="{248F7F0F-156D-404D-8676-9586B853AA29}" destId="{A683F16F-2E4A-4D69-A782-A42B018D6F79}" srcOrd="0" destOrd="0" parTransId="{9F11770E-F92D-4BEF-94B5-03FFEE78E923}" sibTransId="{65AD1578-BE51-478E-83CC-9F50256424F8}"/>
    <dgm:cxn modelId="{58CC6144-DD35-4C5C-9588-B5BD2E29BA61}" type="presOf" srcId="{65AD1578-BE51-478E-83CC-9F50256424F8}" destId="{1B35B9BE-A7E4-43E5-930E-5C292A3A14AC}" srcOrd="0" destOrd="0" presId="urn:microsoft.com/office/officeart/2005/8/layout/radial6"/>
    <dgm:cxn modelId="{F7C2E6E5-5BAB-41A4-9014-CCB1D0BFD61F}" srcId="{248F7F0F-156D-404D-8676-9586B853AA29}" destId="{4EED4D61-6F9B-4F2B-8B62-2E8F0581ECF3}" srcOrd="1" destOrd="0" parTransId="{AC17A476-62F8-4014-B1BD-CF23944848B9}" sibTransId="{F63018DB-838D-4EF2-A9F3-07D471DF1666}"/>
    <dgm:cxn modelId="{35D64402-8EF3-4F92-873D-16F04C68AB86}" srcId="{248F7F0F-156D-404D-8676-9586B853AA29}" destId="{4C928756-997F-4C8F-A45F-C461F9BCA09E}" srcOrd="2" destOrd="0" parTransId="{A98165CC-582C-4D2B-A166-264966C32EAB}" sibTransId="{42595D52-200B-4C31-8F50-93EFBCD0D2DF}"/>
    <dgm:cxn modelId="{5671EBF2-4101-4AE7-A12A-51A32F0E3F46}" type="presOf" srcId="{4EED4D61-6F9B-4F2B-8B62-2E8F0581ECF3}" destId="{07F8D06B-6BDF-4A43-ADCE-AD0B753A9564}" srcOrd="0" destOrd="0" presId="urn:microsoft.com/office/officeart/2005/8/layout/radial6"/>
    <dgm:cxn modelId="{D3CD7994-E66E-4CEE-B5DD-E09041BA5951}" srcId="{248F7F0F-156D-404D-8676-9586B853AA29}" destId="{3A8E13DC-E094-46BF-8710-D1FCC69FDD74}" srcOrd="3" destOrd="0" parTransId="{CB1974E3-879C-49AC-A8A1-A99353853108}" sibTransId="{82EA2DB5-F632-4034-9BAD-6CAFA9E4F260}"/>
    <dgm:cxn modelId="{ADB9A0C7-9A4A-4D53-98BC-9F9ACA814733}" type="presOf" srcId="{3A8E13DC-E094-46BF-8710-D1FCC69FDD74}" destId="{E39178EE-A21F-4825-84AC-B24C0B05F195}" srcOrd="0" destOrd="0" presId="urn:microsoft.com/office/officeart/2005/8/layout/radial6"/>
    <dgm:cxn modelId="{8F330C8F-10E2-4295-877A-FBBFEF75C68B}" type="presOf" srcId="{47E4290D-E6D6-4155-9998-107629521CBB}" destId="{A2331D7D-F38A-4DD7-915B-A17DED92BF7F}" srcOrd="0" destOrd="0" presId="urn:microsoft.com/office/officeart/2005/8/layout/radial6"/>
    <dgm:cxn modelId="{624130D3-AA46-42F0-A67E-B3A72BC4BCB6}" type="presOf" srcId="{F63018DB-838D-4EF2-A9F3-07D471DF1666}" destId="{F15BDF0B-345D-40A9-BAD3-E43E58B47B10}" srcOrd="0" destOrd="0" presId="urn:microsoft.com/office/officeart/2005/8/layout/radial6"/>
    <dgm:cxn modelId="{7760ED86-7824-4326-941F-21DD26EACF8B}" srcId="{C94F739D-4C17-44A3-9702-E2C62D263678}" destId="{248F7F0F-156D-404D-8676-9586B853AA29}" srcOrd="0" destOrd="0" parTransId="{787A2DF8-6A49-490C-85C9-0518081D523A}" sibTransId="{9456C80D-8B3F-41EA-A511-DD438F79644E}"/>
    <dgm:cxn modelId="{30373D50-00FD-4743-A379-E06C0D134F15}" srcId="{C94F739D-4C17-44A3-9702-E2C62D263678}" destId="{8416585F-FB05-47B5-9877-6F4D41123F41}" srcOrd="1" destOrd="0" parTransId="{FF7250F2-02BF-4A63-8FFC-C97811622F30}" sibTransId="{D4CC9372-B674-4E4B-9500-FCA131A7592C}"/>
    <dgm:cxn modelId="{DDC12CF6-5065-48DF-9E3B-DD920BC3C6A9}" type="presOf" srcId="{A683F16F-2E4A-4D69-A782-A42B018D6F79}" destId="{C095F6F4-F850-49B8-AF78-8208E37F416D}" srcOrd="0" destOrd="0" presId="urn:microsoft.com/office/officeart/2005/8/layout/radial6"/>
    <dgm:cxn modelId="{A2DE02E7-FDE5-400D-9D9F-C0ED397D8B78}" type="presOf" srcId="{248F7F0F-156D-404D-8676-9586B853AA29}" destId="{C5952035-C34B-487D-94B1-BD0AA3508552}" srcOrd="0" destOrd="0" presId="urn:microsoft.com/office/officeart/2005/8/layout/radial6"/>
    <dgm:cxn modelId="{E6B907AA-F6A4-419E-A0F5-F2DA5A6703DE}" type="presOf" srcId="{4C928756-997F-4C8F-A45F-C461F9BCA09E}" destId="{E71BF8E9-3D3C-4A54-836D-B63AE41C5935}" srcOrd="0" destOrd="0" presId="urn:microsoft.com/office/officeart/2005/8/layout/radial6"/>
    <dgm:cxn modelId="{FA4AF3BF-B57A-460E-A70A-F3EF0B38EBB1}" type="presOf" srcId="{82EA2DB5-F632-4034-9BAD-6CAFA9E4F260}" destId="{4C0A815A-48C2-45A8-B622-630F175E3E45}" srcOrd="0" destOrd="0" presId="urn:microsoft.com/office/officeart/2005/8/layout/radial6"/>
    <dgm:cxn modelId="{6D54E6D4-08B9-4610-969C-D5E455033A24}" type="presParOf" srcId="{76496D41-1582-4ECE-83A3-F102A9BA9433}" destId="{C5952035-C34B-487D-94B1-BD0AA3508552}" srcOrd="0" destOrd="0" presId="urn:microsoft.com/office/officeart/2005/8/layout/radial6"/>
    <dgm:cxn modelId="{C6531EF6-7901-48B1-8904-D2607557E767}" type="presParOf" srcId="{76496D41-1582-4ECE-83A3-F102A9BA9433}" destId="{C095F6F4-F850-49B8-AF78-8208E37F416D}" srcOrd="1" destOrd="0" presId="urn:microsoft.com/office/officeart/2005/8/layout/radial6"/>
    <dgm:cxn modelId="{6B1D559E-83B4-450F-BE89-DF70BA9D98E0}" type="presParOf" srcId="{76496D41-1582-4ECE-83A3-F102A9BA9433}" destId="{74A277E5-E818-4DF5-97EF-CE36CF31767D}" srcOrd="2" destOrd="0" presId="urn:microsoft.com/office/officeart/2005/8/layout/radial6"/>
    <dgm:cxn modelId="{65774E3F-D04B-43DB-A974-918A7B09F627}" type="presParOf" srcId="{76496D41-1582-4ECE-83A3-F102A9BA9433}" destId="{1B35B9BE-A7E4-43E5-930E-5C292A3A14AC}" srcOrd="3" destOrd="0" presId="urn:microsoft.com/office/officeart/2005/8/layout/radial6"/>
    <dgm:cxn modelId="{B388EB1E-D2A6-47B1-B403-95820436C739}" type="presParOf" srcId="{76496D41-1582-4ECE-83A3-F102A9BA9433}" destId="{07F8D06B-6BDF-4A43-ADCE-AD0B753A9564}" srcOrd="4" destOrd="0" presId="urn:microsoft.com/office/officeart/2005/8/layout/radial6"/>
    <dgm:cxn modelId="{081D9E7F-E853-47F0-AB3D-CCBEE67F0A09}" type="presParOf" srcId="{76496D41-1582-4ECE-83A3-F102A9BA9433}" destId="{992E4C73-C331-4844-B7AD-29E6836A4798}" srcOrd="5" destOrd="0" presId="urn:microsoft.com/office/officeart/2005/8/layout/radial6"/>
    <dgm:cxn modelId="{14716DA2-FA00-42EF-B9BA-CBE1C67A6902}" type="presParOf" srcId="{76496D41-1582-4ECE-83A3-F102A9BA9433}" destId="{F15BDF0B-345D-40A9-BAD3-E43E58B47B10}" srcOrd="6" destOrd="0" presId="urn:microsoft.com/office/officeart/2005/8/layout/radial6"/>
    <dgm:cxn modelId="{63EC8607-6FD0-4504-95C2-D542ECEDA92D}" type="presParOf" srcId="{76496D41-1582-4ECE-83A3-F102A9BA9433}" destId="{E71BF8E9-3D3C-4A54-836D-B63AE41C5935}" srcOrd="7" destOrd="0" presId="urn:microsoft.com/office/officeart/2005/8/layout/radial6"/>
    <dgm:cxn modelId="{7E99CA6A-CA7E-45BD-B5A4-B724D5910A42}" type="presParOf" srcId="{76496D41-1582-4ECE-83A3-F102A9BA9433}" destId="{A93ACDB8-5293-4D90-A3D6-FF6E1AA19ED4}" srcOrd="8" destOrd="0" presId="urn:microsoft.com/office/officeart/2005/8/layout/radial6"/>
    <dgm:cxn modelId="{E0C03E5F-FE1D-4237-AFCF-E19AC95850BA}" type="presParOf" srcId="{76496D41-1582-4ECE-83A3-F102A9BA9433}" destId="{4D1278F0-F1CA-4868-885D-9FBCE8B1EF6D}" srcOrd="9" destOrd="0" presId="urn:microsoft.com/office/officeart/2005/8/layout/radial6"/>
    <dgm:cxn modelId="{35D23FB7-2B70-4D26-AF33-C46174AD3D3B}" type="presParOf" srcId="{76496D41-1582-4ECE-83A3-F102A9BA9433}" destId="{E39178EE-A21F-4825-84AC-B24C0B05F195}" srcOrd="10" destOrd="0" presId="urn:microsoft.com/office/officeart/2005/8/layout/radial6"/>
    <dgm:cxn modelId="{091F23AD-833A-44AB-B101-81467F519698}" type="presParOf" srcId="{76496D41-1582-4ECE-83A3-F102A9BA9433}" destId="{8BEDD8A8-3D31-4739-B0C4-019B278E571D}" srcOrd="11" destOrd="0" presId="urn:microsoft.com/office/officeart/2005/8/layout/radial6"/>
    <dgm:cxn modelId="{E6580077-C038-42A8-8621-97A9FA9B04BB}" type="presParOf" srcId="{76496D41-1582-4ECE-83A3-F102A9BA9433}" destId="{4C0A815A-48C2-45A8-B622-630F175E3E45}" srcOrd="12" destOrd="0" presId="urn:microsoft.com/office/officeart/2005/8/layout/radial6"/>
    <dgm:cxn modelId="{2011522C-8802-4A1C-9A6C-82DC1469DE56}" type="presParOf" srcId="{76496D41-1582-4ECE-83A3-F102A9BA9433}" destId="{A2331D7D-F38A-4DD7-915B-A17DED92BF7F}" srcOrd="13" destOrd="0" presId="urn:microsoft.com/office/officeart/2005/8/layout/radial6"/>
    <dgm:cxn modelId="{45CEFB87-5D7D-4DE2-AF8A-B2D735900268}" type="presParOf" srcId="{76496D41-1582-4ECE-83A3-F102A9BA9433}" destId="{824E74DA-FEF0-4366-9465-9DD15209D781}" srcOrd="14" destOrd="0" presId="urn:microsoft.com/office/officeart/2005/8/layout/radial6"/>
    <dgm:cxn modelId="{63067B0E-A13E-4A1B-AC54-ACBF741C4AB3}" type="presParOf" srcId="{76496D41-1582-4ECE-83A3-F102A9BA9433}" destId="{20E775A8-75AF-4FFC-A964-E6085990906E}" srcOrd="15" destOrd="0" presId="urn:microsoft.com/office/officeart/2005/8/layout/radial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FD9EF-9B77-44D7-94E1-5720F79BD140}">
      <dsp:nvSpPr>
        <dsp:cNvPr id="0" name=""/>
        <dsp:cNvSpPr/>
      </dsp:nvSpPr>
      <dsp:spPr>
        <a:xfrm>
          <a:off x="2043652" y="2360673"/>
          <a:ext cx="1416325" cy="141632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b="1" kern="1200" dirty="0" smtClean="0">
              <a:latin typeface="微软雅黑" pitchFamily="34" charset="-122"/>
              <a:ea typeface="微软雅黑" pitchFamily="34" charset="-122"/>
            </a:rPr>
            <a:t>Tmall</a:t>
          </a:r>
          <a:r>
            <a:rPr lang="zh-CN" altLang="en-US" sz="2400" b="1" kern="1200" dirty="0" smtClean="0">
              <a:latin typeface="微软雅黑" pitchFamily="34" charset="-122"/>
              <a:ea typeface="微软雅黑" pitchFamily="34" charset="-122"/>
            </a:rPr>
            <a:t>天猫</a:t>
          </a:r>
          <a:endParaRPr lang="zh-CN" altLang="en-US" sz="2400" b="1" kern="1200" dirty="0">
            <a:latin typeface="微软雅黑" pitchFamily="34" charset="-122"/>
            <a:ea typeface="微软雅黑" pitchFamily="34" charset="-122"/>
          </a:endParaRPr>
        </a:p>
      </dsp:txBody>
      <dsp:txXfrm>
        <a:off x="2251068" y="2568089"/>
        <a:ext cx="1001493" cy="1001493"/>
      </dsp:txXfrm>
    </dsp:sp>
    <dsp:sp modelId="{9B23686A-3BF8-4FDA-A103-ABBA6D193203}">
      <dsp:nvSpPr>
        <dsp:cNvPr id="0" name=""/>
        <dsp:cNvSpPr/>
      </dsp:nvSpPr>
      <dsp:spPr>
        <a:xfrm rot="10800000">
          <a:off x="673175" y="2867010"/>
          <a:ext cx="1295100" cy="403652"/>
        </a:xfrm>
        <a:prstGeom prst="leftArrow">
          <a:avLst>
            <a:gd name="adj1" fmla="val 60000"/>
            <a:gd name="adj2" fmla="val 5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F4044308-19DB-4175-9494-FADEA42A82DB}">
      <dsp:nvSpPr>
        <dsp:cNvPr id="0" name=""/>
        <dsp:cNvSpPr/>
      </dsp:nvSpPr>
      <dsp:spPr>
        <a:xfrm>
          <a:off x="421" y="2530632"/>
          <a:ext cx="1345508" cy="1076407"/>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b="0" kern="1200" dirty="0" smtClean="0">
              <a:latin typeface="微软雅黑" pitchFamily="34" charset="-122"/>
              <a:ea typeface="微软雅黑" pitchFamily="34" charset="-122"/>
            </a:rPr>
            <a:t>阿里系直系</a:t>
          </a:r>
          <a:endParaRPr lang="zh-CN" altLang="en-US" sz="1400" b="0" kern="1200" dirty="0">
            <a:latin typeface="微软雅黑" pitchFamily="34" charset="-122"/>
            <a:ea typeface="微软雅黑" pitchFamily="34" charset="-122"/>
          </a:endParaRPr>
        </a:p>
      </dsp:txBody>
      <dsp:txXfrm>
        <a:off x="31948" y="2562159"/>
        <a:ext cx="1282454" cy="1013353"/>
      </dsp:txXfrm>
    </dsp:sp>
    <dsp:sp modelId="{8C8BA28D-AEA5-46C9-925E-77B64DA18980}">
      <dsp:nvSpPr>
        <dsp:cNvPr id="0" name=""/>
        <dsp:cNvSpPr/>
      </dsp:nvSpPr>
      <dsp:spPr>
        <a:xfrm rot="13500000">
          <a:off x="1092332" y="1855077"/>
          <a:ext cx="1295100" cy="403652"/>
        </a:xfrm>
        <a:prstGeom prst="leftArrow">
          <a:avLst>
            <a:gd name="adj1" fmla="val 60000"/>
            <a:gd name="adj2" fmla="val 50000"/>
          </a:avLst>
        </a:prstGeom>
        <a:solidFill>
          <a:schemeClr val="accent3">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B88D02EC-3284-4240-AD75-7C88AF8BBD4F}">
      <dsp:nvSpPr>
        <dsp:cNvPr id="0" name=""/>
        <dsp:cNvSpPr/>
      </dsp:nvSpPr>
      <dsp:spPr>
        <a:xfrm>
          <a:off x="609240" y="1060812"/>
          <a:ext cx="1345508" cy="1076407"/>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b="0" kern="1200" dirty="0" smtClean="0">
              <a:latin typeface="微软雅黑" pitchFamily="34" charset="-122"/>
              <a:ea typeface="微软雅黑" pitchFamily="34" charset="-122"/>
            </a:rPr>
            <a:t>用户基础</a:t>
          </a:r>
          <a:endParaRPr lang="zh-CN" altLang="en-US" sz="1400" b="0" kern="1200" dirty="0">
            <a:latin typeface="微软雅黑" pitchFamily="34" charset="-122"/>
            <a:ea typeface="微软雅黑" pitchFamily="34" charset="-122"/>
          </a:endParaRPr>
        </a:p>
      </dsp:txBody>
      <dsp:txXfrm>
        <a:off x="640767" y="1092339"/>
        <a:ext cx="1282454" cy="1013353"/>
      </dsp:txXfrm>
    </dsp:sp>
    <dsp:sp modelId="{B65A2054-D081-4950-8B4F-48CE0BD67EBF}">
      <dsp:nvSpPr>
        <dsp:cNvPr id="0" name=""/>
        <dsp:cNvSpPr/>
      </dsp:nvSpPr>
      <dsp:spPr>
        <a:xfrm rot="16200000">
          <a:off x="2104265" y="1435920"/>
          <a:ext cx="1295100" cy="403652"/>
        </a:xfrm>
        <a:prstGeom prst="leftArrow">
          <a:avLst>
            <a:gd name="adj1" fmla="val 60000"/>
            <a:gd name="adj2" fmla="val 50000"/>
          </a:avLst>
        </a:prstGeom>
        <a:solidFill>
          <a:schemeClr val="accent4">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63143155-2B4F-478C-B11D-02827E9B730E}">
      <dsp:nvSpPr>
        <dsp:cNvPr id="0" name=""/>
        <dsp:cNvSpPr/>
      </dsp:nvSpPr>
      <dsp:spPr>
        <a:xfrm>
          <a:off x="2079061" y="451993"/>
          <a:ext cx="1345508" cy="1076407"/>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b="0" kern="1200" dirty="0" smtClean="0">
              <a:latin typeface="微软雅黑" pitchFamily="34" charset="-122"/>
              <a:ea typeface="微软雅黑" pitchFamily="34" charset="-122"/>
            </a:rPr>
            <a:t>支付宝</a:t>
          </a:r>
          <a:endParaRPr lang="zh-CN" altLang="en-US" sz="1400" b="0" kern="1200" dirty="0">
            <a:latin typeface="微软雅黑" pitchFamily="34" charset="-122"/>
            <a:ea typeface="微软雅黑" pitchFamily="34" charset="-122"/>
          </a:endParaRPr>
        </a:p>
      </dsp:txBody>
      <dsp:txXfrm>
        <a:off x="2110588" y="483520"/>
        <a:ext cx="1282454" cy="1013353"/>
      </dsp:txXfrm>
    </dsp:sp>
    <dsp:sp modelId="{9F58775A-813D-4C50-B0B1-A7EF7AB9C39A}">
      <dsp:nvSpPr>
        <dsp:cNvPr id="0" name=""/>
        <dsp:cNvSpPr/>
      </dsp:nvSpPr>
      <dsp:spPr>
        <a:xfrm rot="18900000">
          <a:off x="3116197" y="1855077"/>
          <a:ext cx="1295100" cy="403652"/>
        </a:xfrm>
        <a:prstGeom prst="leftArrow">
          <a:avLst>
            <a:gd name="adj1" fmla="val 60000"/>
            <a:gd name="adj2" fmla="val 50000"/>
          </a:avLst>
        </a:prstGeom>
        <a:solidFill>
          <a:schemeClr val="accent5">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C549750B-92ED-4D1D-91DB-0A2C32D383DA}">
      <dsp:nvSpPr>
        <dsp:cNvPr id="0" name=""/>
        <dsp:cNvSpPr/>
      </dsp:nvSpPr>
      <dsp:spPr>
        <a:xfrm>
          <a:off x="3548881" y="1060812"/>
          <a:ext cx="1345508" cy="1076407"/>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b="0" kern="1200" dirty="0" smtClean="0">
              <a:latin typeface="微软雅黑" pitchFamily="34" charset="-122"/>
              <a:ea typeface="微软雅黑" pitchFamily="34" charset="-122"/>
            </a:rPr>
            <a:t>现金流周转</a:t>
          </a:r>
          <a:endParaRPr lang="zh-CN" altLang="en-US" sz="1400" b="0" kern="1200" dirty="0">
            <a:latin typeface="微软雅黑" pitchFamily="34" charset="-122"/>
            <a:ea typeface="微软雅黑" pitchFamily="34" charset="-122"/>
          </a:endParaRPr>
        </a:p>
      </dsp:txBody>
      <dsp:txXfrm>
        <a:off x="3580408" y="1092339"/>
        <a:ext cx="1282454" cy="1013353"/>
      </dsp:txXfrm>
    </dsp:sp>
    <dsp:sp modelId="{ED9E1B14-34B9-4592-9B46-0CF68A1D65FB}">
      <dsp:nvSpPr>
        <dsp:cNvPr id="0" name=""/>
        <dsp:cNvSpPr/>
      </dsp:nvSpPr>
      <dsp:spPr>
        <a:xfrm>
          <a:off x="3535354" y="2867010"/>
          <a:ext cx="1295100" cy="403652"/>
        </a:xfrm>
        <a:prstGeom prst="leftArrow">
          <a:avLst>
            <a:gd name="adj1" fmla="val 60000"/>
            <a:gd name="adj2" fmla="val 50000"/>
          </a:avLst>
        </a:prstGeom>
        <a:solidFill>
          <a:schemeClr val="accent6">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2614F0A8-7B7B-4637-B2B4-8E9FB8059081}">
      <dsp:nvSpPr>
        <dsp:cNvPr id="0" name=""/>
        <dsp:cNvSpPr/>
      </dsp:nvSpPr>
      <dsp:spPr>
        <a:xfrm>
          <a:off x="4157700" y="2530632"/>
          <a:ext cx="1345508" cy="1076407"/>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b="0" kern="1200" dirty="0" smtClean="0">
              <a:latin typeface="微软雅黑" pitchFamily="34" charset="-122"/>
              <a:ea typeface="微软雅黑" pitchFamily="34" charset="-122"/>
            </a:rPr>
            <a:t>变动销售机会</a:t>
          </a:r>
          <a:endParaRPr lang="zh-CN" altLang="en-US" sz="1400" b="0" kern="1200" dirty="0">
            <a:latin typeface="微软雅黑" pitchFamily="34" charset="-122"/>
            <a:ea typeface="微软雅黑" pitchFamily="34" charset="-122"/>
          </a:endParaRPr>
        </a:p>
      </dsp:txBody>
      <dsp:txXfrm>
        <a:off x="4189227" y="2562159"/>
        <a:ext cx="1282454" cy="10133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FD9EF-9B77-44D7-94E1-5720F79BD140}">
      <dsp:nvSpPr>
        <dsp:cNvPr id="0" name=""/>
        <dsp:cNvSpPr/>
      </dsp:nvSpPr>
      <dsp:spPr>
        <a:xfrm>
          <a:off x="1883273" y="2315536"/>
          <a:ext cx="1737083" cy="1737083"/>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smtClean="0">
              <a:latin typeface="微软雅黑" pitchFamily="34" charset="-122"/>
              <a:ea typeface="微软雅黑" pitchFamily="34" charset="-122"/>
            </a:rPr>
            <a:t>Amazon</a:t>
          </a:r>
          <a:r>
            <a:rPr lang="zh-CN" altLang="en-US" sz="1800" b="1" kern="1200" dirty="0" smtClean="0">
              <a:latin typeface="微软雅黑" pitchFamily="34" charset="-122"/>
              <a:ea typeface="微软雅黑" pitchFamily="34" charset="-122"/>
            </a:rPr>
            <a:t>中国</a:t>
          </a:r>
          <a:endParaRPr lang="zh-CN" altLang="en-US" sz="1800" b="1" kern="1200" dirty="0">
            <a:latin typeface="微软雅黑" pitchFamily="34" charset="-122"/>
            <a:ea typeface="微软雅黑" pitchFamily="34" charset="-122"/>
          </a:endParaRPr>
        </a:p>
      </dsp:txBody>
      <dsp:txXfrm>
        <a:off x="2137663" y="2569926"/>
        <a:ext cx="1228303" cy="1228303"/>
      </dsp:txXfrm>
    </dsp:sp>
    <dsp:sp modelId="{9B23686A-3BF8-4FDA-A103-ABBA6D193203}">
      <dsp:nvSpPr>
        <dsp:cNvPr id="0" name=""/>
        <dsp:cNvSpPr/>
      </dsp:nvSpPr>
      <dsp:spPr>
        <a:xfrm rot="12900000">
          <a:off x="702373" y="1990858"/>
          <a:ext cx="1397724" cy="495068"/>
        </a:xfrm>
        <a:prstGeom prst="leftArrow">
          <a:avLst>
            <a:gd name="adj1" fmla="val 60000"/>
            <a:gd name="adj2" fmla="val 5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F4044308-19DB-4175-9494-FADEA42A82DB}">
      <dsp:nvSpPr>
        <dsp:cNvPr id="0" name=""/>
        <dsp:cNvSpPr/>
      </dsp:nvSpPr>
      <dsp:spPr>
        <a:xfrm>
          <a:off x="3647" y="1177450"/>
          <a:ext cx="1650229" cy="1320183"/>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b="0" kern="1200" dirty="0" smtClean="0">
              <a:latin typeface="微软雅黑" pitchFamily="34" charset="-122"/>
              <a:ea typeface="微软雅黑" pitchFamily="34" charset="-122"/>
            </a:rPr>
            <a:t>品牌基础优势</a:t>
          </a:r>
          <a:endParaRPr lang="zh-CN" altLang="en-US" sz="1400" b="0" kern="1200" dirty="0">
            <a:latin typeface="微软雅黑" pitchFamily="34" charset="-122"/>
            <a:ea typeface="微软雅黑" pitchFamily="34" charset="-122"/>
          </a:endParaRPr>
        </a:p>
      </dsp:txBody>
      <dsp:txXfrm>
        <a:off x="42314" y="1216117"/>
        <a:ext cx="1572895" cy="1242849"/>
      </dsp:txXfrm>
    </dsp:sp>
    <dsp:sp modelId="{8C8BA28D-AEA5-46C9-925E-77B64DA18980}">
      <dsp:nvSpPr>
        <dsp:cNvPr id="0" name=""/>
        <dsp:cNvSpPr/>
      </dsp:nvSpPr>
      <dsp:spPr>
        <a:xfrm rot="16200000">
          <a:off x="2052953" y="1287791"/>
          <a:ext cx="1397724" cy="495068"/>
        </a:xfrm>
        <a:prstGeom prst="leftArrow">
          <a:avLst>
            <a:gd name="adj1" fmla="val 60000"/>
            <a:gd name="adj2" fmla="val 50000"/>
          </a:avLst>
        </a:prstGeom>
        <a:solidFill>
          <a:schemeClr val="accent3">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B88D02EC-3284-4240-AD75-7C88AF8BBD4F}">
      <dsp:nvSpPr>
        <dsp:cNvPr id="0" name=""/>
        <dsp:cNvSpPr/>
      </dsp:nvSpPr>
      <dsp:spPr>
        <a:xfrm>
          <a:off x="1926700" y="176371"/>
          <a:ext cx="1650229" cy="1320183"/>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b="0" kern="1200" dirty="0" smtClean="0">
              <a:latin typeface="微软雅黑" pitchFamily="34" charset="-122"/>
              <a:ea typeface="微软雅黑" pitchFamily="34" charset="-122"/>
            </a:rPr>
            <a:t>用户体验</a:t>
          </a:r>
          <a:endParaRPr lang="zh-CN" altLang="en-US" sz="1400" b="0" kern="1200" dirty="0">
            <a:latin typeface="微软雅黑" pitchFamily="34" charset="-122"/>
            <a:ea typeface="微软雅黑" pitchFamily="34" charset="-122"/>
          </a:endParaRPr>
        </a:p>
      </dsp:txBody>
      <dsp:txXfrm>
        <a:off x="1965367" y="215038"/>
        <a:ext cx="1572895" cy="1242849"/>
      </dsp:txXfrm>
    </dsp:sp>
    <dsp:sp modelId="{B65A2054-D081-4950-8B4F-48CE0BD67EBF}">
      <dsp:nvSpPr>
        <dsp:cNvPr id="0" name=""/>
        <dsp:cNvSpPr/>
      </dsp:nvSpPr>
      <dsp:spPr>
        <a:xfrm rot="19500000">
          <a:off x="3403532" y="1990858"/>
          <a:ext cx="1397724" cy="495068"/>
        </a:xfrm>
        <a:prstGeom prst="leftArrow">
          <a:avLst>
            <a:gd name="adj1" fmla="val 60000"/>
            <a:gd name="adj2" fmla="val 50000"/>
          </a:avLst>
        </a:prstGeom>
        <a:solidFill>
          <a:schemeClr val="accent4">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63143155-2B4F-478C-B11D-02827E9B730E}">
      <dsp:nvSpPr>
        <dsp:cNvPr id="0" name=""/>
        <dsp:cNvSpPr/>
      </dsp:nvSpPr>
      <dsp:spPr>
        <a:xfrm>
          <a:off x="3849754" y="1177450"/>
          <a:ext cx="1650229" cy="1320183"/>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altLang="zh-CN" sz="1400" b="0" kern="1200" dirty="0" smtClean="0">
              <a:latin typeface="微软雅黑" pitchFamily="34" charset="-122"/>
              <a:ea typeface="微软雅黑" pitchFamily="34" charset="-122"/>
            </a:rPr>
            <a:t>IT</a:t>
          </a:r>
          <a:r>
            <a:rPr lang="zh-CN" altLang="en-US" sz="1400" b="0" kern="1200" dirty="0" smtClean="0">
              <a:latin typeface="微软雅黑" pitchFamily="34" charset="-122"/>
              <a:ea typeface="微软雅黑" pitchFamily="34" charset="-122"/>
            </a:rPr>
            <a:t>和仓储系统</a:t>
          </a:r>
          <a:endParaRPr lang="zh-CN" altLang="en-US" sz="1400" b="0" kern="1200" dirty="0">
            <a:latin typeface="微软雅黑" pitchFamily="34" charset="-122"/>
            <a:ea typeface="微软雅黑" pitchFamily="34" charset="-122"/>
          </a:endParaRPr>
        </a:p>
      </dsp:txBody>
      <dsp:txXfrm>
        <a:off x="3888421" y="1216117"/>
        <a:ext cx="1572895" cy="12428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FD9EF-9B77-44D7-94E1-5720F79BD140}">
      <dsp:nvSpPr>
        <dsp:cNvPr id="0" name=""/>
        <dsp:cNvSpPr/>
      </dsp:nvSpPr>
      <dsp:spPr>
        <a:xfrm>
          <a:off x="1883273" y="2315536"/>
          <a:ext cx="1737083" cy="1737083"/>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b="1" kern="1200" dirty="0" smtClean="0">
              <a:latin typeface="微软雅黑" pitchFamily="34" charset="-122"/>
              <a:ea typeface="微软雅黑" pitchFamily="34" charset="-122"/>
            </a:rPr>
            <a:t>唯品会</a:t>
          </a:r>
          <a:endParaRPr lang="zh-CN" altLang="en-US" sz="2800" b="1" kern="1200" dirty="0">
            <a:latin typeface="微软雅黑" pitchFamily="34" charset="-122"/>
            <a:ea typeface="微软雅黑" pitchFamily="34" charset="-122"/>
          </a:endParaRPr>
        </a:p>
      </dsp:txBody>
      <dsp:txXfrm>
        <a:off x="2137663" y="2569926"/>
        <a:ext cx="1228303" cy="1228303"/>
      </dsp:txXfrm>
    </dsp:sp>
    <dsp:sp modelId="{9B23686A-3BF8-4FDA-A103-ABBA6D193203}">
      <dsp:nvSpPr>
        <dsp:cNvPr id="0" name=""/>
        <dsp:cNvSpPr/>
      </dsp:nvSpPr>
      <dsp:spPr>
        <a:xfrm rot="12900000">
          <a:off x="702373" y="1990858"/>
          <a:ext cx="1397724" cy="495068"/>
        </a:xfrm>
        <a:prstGeom prst="leftArrow">
          <a:avLst>
            <a:gd name="adj1" fmla="val 60000"/>
            <a:gd name="adj2" fmla="val 5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F4044308-19DB-4175-9494-FADEA42A82DB}">
      <dsp:nvSpPr>
        <dsp:cNvPr id="0" name=""/>
        <dsp:cNvSpPr/>
      </dsp:nvSpPr>
      <dsp:spPr>
        <a:xfrm>
          <a:off x="3647" y="1177450"/>
          <a:ext cx="1650229" cy="1320183"/>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b="0" kern="1200" dirty="0" smtClean="0">
              <a:latin typeface="微软雅黑" pitchFamily="34" charset="-122"/>
              <a:ea typeface="微软雅黑" pitchFamily="34" charset="-122"/>
            </a:rPr>
            <a:t>商业模式蓝海</a:t>
          </a:r>
          <a:endParaRPr lang="zh-CN" altLang="en-US" sz="1400" b="0" kern="1200" dirty="0">
            <a:latin typeface="微软雅黑" pitchFamily="34" charset="-122"/>
            <a:ea typeface="微软雅黑" pitchFamily="34" charset="-122"/>
          </a:endParaRPr>
        </a:p>
      </dsp:txBody>
      <dsp:txXfrm>
        <a:off x="42314" y="1216117"/>
        <a:ext cx="1572895" cy="1242849"/>
      </dsp:txXfrm>
    </dsp:sp>
    <dsp:sp modelId="{8C8BA28D-AEA5-46C9-925E-77B64DA18980}">
      <dsp:nvSpPr>
        <dsp:cNvPr id="0" name=""/>
        <dsp:cNvSpPr/>
      </dsp:nvSpPr>
      <dsp:spPr>
        <a:xfrm rot="16200000">
          <a:off x="2052953" y="1287791"/>
          <a:ext cx="1397724" cy="495068"/>
        </a:xfrm>
        <a:prstGeom prst="leftArrow">
          <a:avLst>
            <a:gd name="adj1" fmla="val 60000"/>
            <a:gd name="adj2" fmla="val 50000"/>
          </a:avLst>
        </a:prstGeom>
        <a:solidFill>
          <a:schemeClr val="accent3">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B88D02EC-3284-4240-AD75-7C88AF8BBD4F}">
      <dsp:nvSpPr>
        <dsp:cNvPr id="0" name=""/>
        <dsp:cNvSpPr/>
      </dsp:nvSpPr>
      <dsp:spPr>
        <a:xfrm>
          <a:off x="1926700" y="176371"/>
          <a:ext cx="1650229" cy="1320183"/>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b="0" kern="1200" dirty="0" smtClean="0">
              <a:latin typeface="微软雅黑" pitchFamily="34" charset="-122"/>
              <a:ea typeface="微软雅黑" pitchFamily="34" charset="-122"/>
            </a:rPr>
            <a:t>供应链优势</a:t>
          </a:r>
          <a:endParaRPr lang="zh-CN" altLang="en-US" sz="1400" b="0" kern="1200" dirty="0">
            <a:latin typeface="微软雅黑" pitchFamily="34" charset="-122"/>
            <a:ea typeface="微软雅黑" pitchFamily="34" charset="-122"/>
          </a:endParaRPr>
        </a:p>
      </dsp:txBody>
      <dsp:txXfrm>
        <a:off x="1965367" y="215038"/>
        <a:ext cx="1572895" cy="1242849"/>
      </dsp:txXfrm>
    </dsp:sp>
    <dsp:sp modelId="{B65A2054-D081-4950-8B4F-48CE0BD67EBF}">
      <dsp:nvSpPr>
        <dsp:cNvPr id="0" name=""/>
        <dsp:cNvSpPr/>
      </dsp:nvSpPr>
      <dsp:spPr>
        <a:xfrm rot="19500000">
          <a:off x="3403532" y="1990858"/>
          <a:ext cx="1397724" cy="495068"/>
        </a:xfrm>
        <a:prstGeom prst="leftArrow">
          <a:avLst>
            <a:gd name="adj1" fmla="val 60000"/>
            <a:gd name="adj2" fmla="val 50000"/>
          </a:avLst>
        </a:prstGeom>
        <a:solidFill>
          <a:schemeClr val="accent4">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63143155-2B4F-478C-B11D-02827E9B730E}">
      <dsp:nvSpPr>
        <dsp:cNvPr id="0" name=""/>
        <dsp:cNvSpPr/>
      </dsp:nvSpPr>
      <dsp:spPr>
        <a:xfrm>
          <a:off x="3849754" y="1177450"/>
          <a:ext cx="1650229" cy="1320183"/>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b="0" kern="1200" dirty="0" smtClean="0">
              <a:latin typeface="微软雅黑" pitchFamily="34" charset="-122"/>
              <a:ea typeface="微软雅黑" pitchFamily="34" charset="-122"/>
            </a:rPr>
            <a:t>效应模式</a:t>
          </a:r>
          <a:endParaRPr lang="zh-CN" altLang="en-US" sz="1400" b="0" kern="1200" dirty="0">
            <a:latin typeface="微软雅黑" pitchFamily="34" charset="-122"/>
            <a:ea typeface="微软雅黑" pitchFamily="34" charset="-122"/>
          </a:endParaRPr>
        </a:p>
      </dsp:txBody>
      <dsp:txXfrm>
        <a:off x="3888421" y="1216117"/>
        <a:ext cx="1572895" cy="12428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FD9EF-9B77-44D7-94E1-5720F79BD140}">
      <dsp:nvSpPr>
        <dsp:cNvPr id="0" name=""/>
        <dsp:cNvSpPr/>
      </dsp:nvSpPr>
      <dsp:spPr>
        <a:xfrm>
          <a:off x="2043652" y="2360673"/>
          <a:ext cx="1416325" cy="141632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微软雅黑" pitchFamily="34" charset="-122"/>
              <a:ea typeface="微软雅黑" pitchFamily="34" charset="-122"/>
            </a:rPr>
            <a:t>京东商城</a:t>
          </a:r>
          <a:endParaRPr lang="zh-CN" altLang="en-US" sz="2000" b="1" kern="1200" dirty="0">
            <a:latin typeface="微软雅黑" pitchFamily="34" charset="-122"/>
            <a:ea typeface="微软雅黑" pitchFamily="34" charset="-122"/>
          </a:endParaRPr>
        </a:p>
      </dsp:txBody>
      <dsp:txXfrm>
        <a:off x="2251068" y="2568089"/>
        <a:ext cx="1001493" cy="1001493"/>
      </dsp:txXfrm>
    </dsp:sp>
    <dsp:sp modelId="{9B23686A-3BF8-4FDA-A103-ABBA6D193203}">
      <dsp:nvSpPr>
        <dsp:cNvPr id="0" name=""/>
        <dsp:cNvSpPr/>
      </dsp:nvSpPr>
      <dsp:spPr>
        <a:xfrm rot="10800000">
          <a:off x="673175" y="2867010"/>
          <a:ext cx="1295100" cy="403652"/>
        </a:xfrm>
        <a:prstGeom prst="leftArrow">
          <a:avLst>
            <a:gd name="adj1" fmla="val 60000"/>
            <a:gd name="adj2" fmla="val 5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F4044308-19DB-4175-9494-FADEA42A82DB}">
      <dsp:nvSpPr>
        <dsp:cNvPr id="0" name=""/>
        <dsp:cNvSpPr/>
      </dsp:nvSpPr>
      <dsp:spPr>
        <a:xfrm>
          <a:off x="421" y="2530632"/>
          <a:ext cx="1345508" cy="1076407"/>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b="0" kern="1200" dirty="0" smtClean="0">
              <a:latin typeface="微软雅黑" pitchFamily="34" charset="-122"/>
              <a:ea typeface="微软雅黑" pitchFamily="34" charset="-122"/>
            </a:rPr>
            <a:t>价格因素</a:t>
          </a:r>
          <a:endParaRPr lang="zh-CN" altLang="en-US" sz="1400" b="0" kern="1200" dirty="0">
            <a:latin typeface="微软雅黑" pitchFamily="34" charset="-122"/>
            <a:ea typeface="微软雅黑" pitchFamily="34" charset="-122"/>
          </a:endParaRPr>
        </a:p>
      </dsp:txBody>
      <dsp:txXfrm>
        <a:off x="31948" y="2562159"/>
        <a:ext cx="1282454" cy="1013353"/>
      </dsp:txXfrm>
    </dsp:sp>
    <dsp:sp modelId="{8C8BA28D-AEA5-46C9-925E-77B64DA18980}">
      <dsp:nvSpPr>
        <dsp:cNvPr id="0" name=""/>
        <dsp:cNvSpPr/>
      </dsp:nvSpPr>
      <dsp:spPr>
        <a:xfrm rot="13500000">
          <a:off x="1092332" y="1855077"/>
          <a:ext cx="1295100" cy="403652"/>
        </a:xfrm>
        <a:prstGeom prst="leftArrow">
          <a:avLst>
            <a:gd name="adj1" fmla="val 60000"/>
            <a:gd name="adj2" fmla="val 50000"/>
          </a:avLst>
        </a:prstGeom>
        <a:solidFill>
          <a:schemeClr val="accent3">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B88D02EC-3284-4240-AD75-7C88AF8BBD4F}">
      <dsp:nvSpPr>
        <dsp:cNvPr id="0" name=""/>
        <dsp:cNvSpPr/>
      </dsp:nvSpPr>
      <dsp:spPr>
        <a:xfrm>
          <a:off x="609240" y="1060812"/>
          <a:ext cx="1345508" cy="1076407"/>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b="0" kern="1200" dirty="0" smtClean="0">
              <a:latin typeface="微软雅黑" pitchFamily="34" charset="-122"/>
              <a:ea typeface="微软雅黑" pitchFamily="34" charset="-122"/>
            </a:rPr>
            <a:t>物流系统</a:t>
          </a:r>
          <a:endParaRPr lang="zh-CN" altLang="en-US" sz="1400" b="0" kern="1200" dirty="0">
            <a:latin typeface="微软雅黑" pitchFamily="34" charset="-122"/>
            <a:ea typeface="微软雅黑" pitchFamily="34" charset="-122"/>
          </a:endParaRPr>
        </a:p>
      </dsp:txBody>
      <dsp:txXfrm>
        <a:off x="640767" y="1092339"/>
        <a:ext cx="1282454" cy="1013353"/>
      </dsp:txXfrm>
    </dsp:sp>
    <dsp:sp modelId="{B65A2054-D081-4950-8B4F-48CE0BD67EBF}">
      <dsp:nvSpPr>
        <dsp:cNvPr id="0" name=""/>
        <dsp:cNvSpPr/>
      </dsp:nvSpPr>
      <dsp:spPr>
        <a:xfrm rot="16200000">
          <a:off x="2104265" y="1435920"/>
          <a:ext cx="1295100" cy="403652"/>
        </a:xfrm>
        <a:prstGeom prst="leftArrow">
          <a:avLst>
            <a:gd name="adj1" fmla="val 60000"/>
            <a:gd name="adj2" fmla="val 50000"/>
          </a:avLst>
        </a:prstGeom>
        <a:solidFill>
          <a:schemeClr val="accent4">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63143155-2B4F-478C-B11D-02827E9B730E}">
      <dsp:nvSpPr>
        <dsp:cNvPr id="0" name=""/>
        <dsp:cNvSpPr/>
      </dsp:nvSpPr>
      <dsp:spPr>
        <a:xfrm>
          <a:off x="2079061" y="451993"/>
          <a:ext cx="1345508" cy="1076407"/>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b="0" kern="1200" dirty="0" smtClean="0">
              <a:latin typeface="微软雅黑" pitchFamily="34" charset="-122"/>
              <a:ea typeface="微软雅黑" pitchFamily="34" charset="-122"/>
            </a:rPr>
            <a:t>领域广</a:t>
          </a:r>
          <a:endParaRPr lang="zh-CN" altLang="en-US" sz="1400" b="0" kern="1200" dirty="0">
            <a:latin typeface="微软雅黑" pitchFamily="34" charset="-122"/>
            <a:ea typeface="微软雅黑" pitchFamily="34" charset="-122"/>
          </a:endParaRPr>
        </a:p>
      </dsp:txBody>
      <dsp:txXfrm>
        <a:off x="2110588" y="483520"/>
        <a:ext cx="1282454" cy="1013353"/>
      </dsp:txXfrm>
    </dsp:sp>
    <dsp:sp modelId="{13062266-C6CD-49F3-82A1-42F56DFF5BB4}">
      <dsp:nvSpPr>
        <dsp:cNvPr id="0" name=""/>
        <dsp:cNvSpPr/>
      </dsp:nvSpPr>
      <dsp:spPr>
        <a:xfrm rot="18900000">
          <a:off x="3116197" y="1855077"/>
          <a:ext cx="1295100" cy="403652"/>
        </a:xfrm>
        <a:prstGeom prst="leftArrow">
          <a:avLst>
            <a:gd name="adj1" fmla="val 60000"/>
            <a:gd name="adj2" fmla="val 50000"/>
          </a:avLst>
        </a:prstGeom>
        <a:solidFill>
          <a:schemeClr val="accent5">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ED980E2E-4A3C-4A5C-B9E3-35A48666B235}">
      <dsp:nvSpPr>
        <dsp:cNvPr id="0" name=""/>
        <dsp:cNvSpPr/>
      </dsp:nvSpPr>
      <dsp:spPr>
        <a:xfrm>
          <a:off x="3548881" y="1060812"/>
          <a:ext cx="1345508" cy="1076407"/>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b="0" kern="1200" dirty="0" smtClean="0">
              <a:latin typeface="微软雅黑" pitchFamily="34" charset="-122"/>
              <a:ea typeface="微软雅黑" pitchFamily="34" charset="-122"/>
            </a:rPr>
            <a:t>用户基础</a:t>
          </a:r>
          <a:endParaRPr lang="zh-CN" altLang="en-US" sz="1400" b="0" kern="1200" dirty="0">
            <a:latin typeface="微软雅黑" pitchFamily="34" charset="-122"/>
            <a:ea typeface="微软雅黑" pitchFamily="34" charset="-122"/>
          </a:endParaRPr>
        </a:p>
      </dsp:txBody>
      <dsp:txXfrm>
        <a:off x="3580408" y="1092339"/>
        <a:ext cx="1282454" cy="1013353"/>
      </dsp:txXfrm>
    </dsp:sp>
    <dsp:sp modelId="{7E85A558-EE67-4527-BD2F-D0D0284B0AC2}">
      <dsp:nvSpPr>
        <dsp:cNvPr id="0" name=""/>
        <dsp:cNvSpPr/>
      </dsp:nvSpPr>
      <dsp:spPr>
        <a:xfrm>
          <a:off x="3535354" y="2867010"/>
          <a:ext cx="1295100" cy="403652"/>
        </a:xfrm>
        <a:prstGeom prst="leftArrow">
          <a:avLst>
            <a:gd name="adj1" fmla="val 60000"/>
            <a:gd name="adj2" fmla="val 50000"/>
          </a:avLst>
        </a:prstGeom>
        <a:solidFill>
          <a:schemeClr val="accent6">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FDED9D39-93E7-4DB4-BCD9-42671EBF2CFF}">
      <dsp:nvSpPr>
        <dsp:cNvPr id="0" name=""/>
        <dsp:cNvSpPr/>
      </dsp:nvSpPr>
      <dsp:spPr>
        <a:xfrm>
          <a:off x="4157700" y="2530632"/>
          <a:ext cx="1345508" cy="1076407"/>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b="0" kern="1200" dirty="0" smtClean="0">
              <a:latin typeface="微软雅黑" pitchFamily="34" charset="-122"/>
              <a:ea typeface="微软雅黑" pitchFamily="34" charset="-122"/>
            </a:rPr>
            <a:t>钱多，肯烧</a:t>
          </a:r>
          <a:endParaRPr lang="zh-CN" altLang="en-US" sz="1400" b="0" kern="1200" dirty="0">
            <a:latin typeface="微软雅黑" pitchFamily="34" charset="-122"/>
            <a:ea typeface="微软雅黑" pitchFamily="34" charset="-122"/>
          </a:endParaRPr>
        </a:p>
      </dsp:txBody>
      <dsp:txXfrm>
        <a:off x="4189227" y="2562159"/>
        <a:ext cx="1282454" cy="10133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FD9EF-9B77-44D7-94E1-5720F79BD140}">
      <dsp:nvSpPr>
        <dsp:cNvPr id="0" name=""/>
        <dsp:cNvSpPr/>
      </dsp:nvSpPr>
      <dsp:spPr>
        <a:xfrm>
          <a:off x="2008825" y="2241760"/>
          <a:ext cx="1485980" cy="1485980"/>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微软雅黑" pitchFamily="34" charset="-122"/>
              <a:ea typeface="微软雅黑" pitchFamily="34" charset="-122"/>
            </a:rPr>
            <a:t>苏宁易购</a:t>
          </a:r>
          <a:endParaRPr lang="zh-CN" altLang="en-US" sz="2000" b="1" kern="1200" dirty="0">
            <a:latin typeface="微软雅黑" pitchFamily="34" charset="-122"/>
            <a:ea typeface="微软雅黑" pitchFamily="34" charset="-122"/>
          </a:endParaRPr>
        </a:p>
      </dsp:txBody>
      <dsp:txXfrm>
        <a:off x="2226442" y="2459377"/>
        <a:ext cx="1050746" cy="1050746"/>
      </dsp:txXfrm>
    </dsp:sp>
    <dsp:sp modelId="{9B23686A-3BF8-4FDA-A103-ABBA6D193203}">
      <dsp:nvSpPr>
        <dsp:cNvPr id="0" name=""/>
        <dsp:cNvSpPr/>
      </dsp:nvSpPr>
      <dsp:spPr>
        <a:xfrm rot="11700000">
          <a:off x="684640" y="2393083"/>
          <a:ext cx="1298620" cy="423504"/>
        </a:xfrm>
        <a:prstGeom prst="leftArrow">
          <a:avLst>
            <a:gd name="adj1" fmla="val 60000"/>
            <a:gd name="adj2" fmla="val 5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F4044308-19DB-4175-9494-FADEA42A82DB}">
      <dsp:nvSpPr>
        <dsp:cNvPr id="0" name=""/>
        <dsp:cNvSpPr/>
      </dsp:nvSpPr>
      <dsp:spPr>
        <a:xfrm>
          <a:off x="924" y="1872108"/>
          <a:ext cx="1411681" cy="1129345"/>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b="0" kern="1200" dirty="0" smtClean="0">
              <a:latin typeface="微软雅黑" pitchFamily="34" charset="-122"/>
              <a:ea typeface="微软雅黑" pitchFamily="34" charset="-122"/>
            </a:rPr>
            <a:t>传统零售基因</a:t>
          </a:r>
          <a:endParaRPr lang="zh-CN" altLang="en-US" sz="1400" b="0" kern="1200" dirty="0">
            <a:latin typeface="微软雅黑" pitchFamily="34" charset="-122"/>
            <a:ea typeface="微软雅黑" pitchFamily="34" charset="-122"/>
          </a:endParaRPr>
        </a:p>
      </dsp:txBody>
      <dsp:txXfrm>
        <a:off x="34001" y="1905185"/>
        <a:ext cx="1345527" cy="1063191"/>
      </dsp:txXfrm>
    </dsp:sp>
    <dsp:sp modelId="{8C8BA28D-AEA5-46C9-925E-77B64DA18980}">
      <dsp:nvSpPr>
        <dsp:cNvPr id="0" name=""/>
        <dsp:cNvSpPr/>
      </dsp:nvSpPr>
      <dsp:spPr>
        <a:xfrm rot="14700000">
          <a:off x="1482151" y="1442646"/>
          <a:ext cx="1298620" cy="423504"/>
        </a:xfrm>
        <a:prstGeom prst="leftArrow">
          <a:avLst>
            <a:gd name="adj1" fmla="val 60000"/>
            <a:gd name="adj2" fmla="val 50000"/>
          </a:avLst>
        </a:prstGeom>
        <a:solidFill>
          <a:schemeClr val="accent3">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B88D02EC-3284-4240-AD75-7C88AF8BBD4F}">
      <dsp:nvSpPr>
        <dsp:cNvPr id="0" name=""/>
        <dsp:cNvSpPr/>
      </dsp:nvSpPr>
      <dsp:spPr>
        <a:xfrm>
          <a:off x="1151210" y="501250"/>
          <a:ext cx="1411681" cy="1129345"/>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b="0" kern="1200" dirty="0" smtClean="0">
              <a:latin typeface="微软雅黑" pitchFamily="34" charset="-122"/>
              <a:ea typeface="微软雅黑" pitchFamily="34" charset="-122"/>
            </a:rPr>
            <a:t>价格优势</a:t>
          </a:r>
          <a:endParaRPr lang="zh-CN" altLang="en-US" sz="1400" b="0" kern="1200" dirty="0">
            <a:latin typeface="微软雅黑" pitchFamily="34" charset="-122"/>
            <a:ea typeface="微软雅黑" pitchFamily="34" charset="-122"/>
          </a:endParaRPr>
        </a:p>
      </dsp:txBody>
      <dsp:txXfrm>
        <a:off x="1184287" y="534327"/>
        <a:ext cx="1345527" cy="1063191"/>
      </dsp:txXfrm>
    </dsp:sp>
    <dsp:sp modelId="{B65A2054-D081-4950-8B4F-48CE0BD67EBF}">
      <dsp:nvSpPr>
        <dsp:cNvPr id="0" name=""/>
        <dsp:cNvSpPr/>
      </dsp:nvSpPr>
      <dsp:spPr>
        <a:xfrm rot="17700000">
          <a:off x="2722858" y="1442646"/>
          <a:ext cx="1298620" cy="423504"/>
        </a:xfrm>
        <a:prstGeom prst="leftArrow">
          <a:avLst>
            <a:gd name="adj1" fmla="val 60000"/>
            <a:gd name="adj2" fmla="val 50000"/>
          </a:avLst>
        </a:prstGeom>
        <a:solidFill>
          <a:schemeClr val="accent4">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63143155-2B4F-478C-B11D-02827E9B730E}">
      <dsp:nvSpPr>
        <dsp:cNvPr id="0" name=""/>
        <dsp:cNvSpPr/>
      </dsp:nvSpPr>
      <dsp:spPr>
        <a:xfrm>
          <a:off x="2940738" y="501250"/>
          <a:ext cx="1411681" cy="1129345"/>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b="0" kern="1200" dirty="0" smtClean="0">
              <a:latin typeface="微软雅黑" pitchFamily="34" charset="-122"/>
              <a:ea typeface="微软雅黑" pitchFamily="34" charset="-122"/>
            </a:rPr>
            <a:t>资金充足</a:t>
          </a:r>
          <a:endParaRPr lang="zh-CN" altLang="en-US" sz="1400" b="0" kern="1200" dirty="0">
            <a:latin typeface="微软雅黑" pitchFamily="34" charset="-122"/>
            <a:ea typeface="微软雅黑" pitchFamily="34" charset="-122"/>
          </a:endParaRPr>
        </a:p>
      </dsp:txBody>
      <dsp:txXfrm>
        <a:off x="2973815" y="534327"/>
        <a:ext cx="1345527" cy="1063191"/>
      </dsp:txXfrm>
    </dsp:sp>
    <dsp:sp modelId="{13062266-C6CD-49F3-82A1-42F56DFF5BB4}">
      <dsp:nvSpPr>
        <dsp:cNvPr id="0" name=""/>
        <dsp:cNvSpPr/>
      </dsp:nvSpPr>
      <dsp:spPr>
        <a:xfrm rot="20700000">
          <a:off x="3520369" y="2393083"/>
          <a:ext cx="1298620" cy="423504"/>
        </a:xfrm>
        <a:prstGeom prst="leftArrow">
          <a:avLst>
            <a:gd name="adj1" fmla="val 60000"/>
            <a:gd name="adj2" fmla="val 50000"/>
          </a:avLst>
        </a:prstGeom>
        <a:solidFill>
          <a:schemeClr val="accent5">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ED980E2E-4A3C-4A5C-B9E3-35A48666B235}">
      <dsp:nvSpPr>
        <dsp:cNvPr id="0" name=""/>
        <dsp:cNvSpPr/>
      </dsp:nvSpPr>
      <dsp:spPr>
        <a:xfrm>
          <a:off x="4091025" y="1872108"/>
          <a:ext cx="1411681" cy="1129345"/>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b="0" kern="1200" dirty="0" smtClean="0">
              <a:latin typeface="微软雅黑" pitchFamily="34" charset="-122"/>
              <a:ea typeface="微软雅黑" pitchFamily="34" charset="-122"/>
            </a:rPr>
            <a:t>领跑</a:t>
          </a:r>
          <a:r>
            <a:rPr lang="en-US" altLang="zh-CN" sz="1400" b="0" kern="1200" dirty="0" smtClean="0">
              <a:latin typeface="微软雅黑" pitchFamily="34" charset="-122"/>
              <a:ea typeface="微软雅黑" pitchFamily="34" charset="-122"/>
            </a:rPr>
            <a:t>020</a:t>
          </a:r>
          <a:endParaRPr lang="zh-CN" altLang="en-US" sz="1400" b="0" kern="1200" dirty="0">
            <a:latin typeface="微软雅黑" pitchFamily="34" charset="-122"/>
            <a:ea typeface="微软雅黑" pitchFamily="34" charset="-122"/>
          </a:endParaRPr>
        </a:p>
      </dsp:txBody>
      <dsp:txXfrm>
        <a:off x="4124102" y="1905185"/>
        <a:ext cx="1345527" cy="10631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E775A8-75AF-4FFC-A964-E6085990906E}">
      <dsp:nvSpPr>
        <dsp:cNvPr id="0" name=""/>
        <dsp:cNvSpPr/>
      </dsp:nvSpPr>
      <dsp:spPr>
        <a:xfrm>
          <a:off x="694941" y="600305"/>
          <a:ext cx="4010717" cy="4010717"/>
        </a:xfrm>
        <a:prstGeom prst="blockArc">
          <a:avLst>
            <a:gd name="adj1" fmla="val 11880000"/>
            <a:gd name="adj2" fmla="val 16200000"/>
            <a:gd name="adj3" fmla="val 4639"/>
          </a:avLst>
        </a:prstGeom>
        <a:solidFill>
          <a:schemeClr val="accent6">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4C0A815A-48C2-45A8-B622-630F175E3E45}">
      <dsp:nvSpPr>
        <dsp:cNvPr id="0" name=""/>
        <dsp:cNvSpPr/>
      </dsp:nvSpPr>
      <dsp:spPr>
        <a:xfrm>
          <a:off x="694941" y="600305"/>
          <a:ext cx="4010717" cy="4010717"/>
        </a:xfrm>
        <a:prstGeom prst="blockArc">
          <a:avLst>
            <a:gd name="adj1" fmla="val 7560000"/>
            <a:gd name="adj2" fmla="val 11880000"/>
            <a:gd name="adj3" fmla="val 4639"/>
          </a:avLst>
        </a:prstGeom>
        <a:solidFill>
          <a:schemeClr val="accent5">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4D1278F0-F1CA-4868-885D-9FBCE8B1EF6D}">
      <dsp:nvSpPr>
        <dsp:cNvPr id="0" name=""/>
        <dsp:cNvSpPr/>
      </dsp:nvSpPr>
      <dsp:spPr>
        <a:xfrm>
          <a:off x="694941" y="600305"/>
          <a:ext cx="4010717" cy="4010717"/>
        </a:xfrm>
        <a:prstGeom prst="blockArc">
          <a:avLst>
            <a:gd name="adj1" fmla="val 3240000"/>
            <a:gd name="adj2" fmla="val 7560000"/>
            <a:gd name="adj3" fmla="val 4639"/>
          </a:avLst>
        </a:prstGeom>
        <a:solidFill>
          <a:schemeClr val="accent2"/>
        </a:solidFill>
        <a:ln w="38100" cap="flat" cmpd="sng" algn="ctr">
          <a:no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sp>
    <dsp:sp modelId="{F15BDF0B-345D-40A9-BAD3-E43E58B47B10}">
      <dsp:nvSpPr>
        <dsp:cNvPr id="0" name=""/>
        <dsp:cNvSpPr/>
      </dsp:nvSpPr>
      <dsp:spPr>
        <a:xfrm>
          <a:off x="694941" y="600305"/>
          <a:ext cx="4010717" cy="4010717"/>
        </a:xfrm>
        <a:prstGeom prst="blockArc">
          <a:avLst>
            <a:gd name="adj1" fmla="val 20520000"/>
            <a:gd name="adj2" fmla="val 3240000"/>
            <a:gd name="adj3" fmla="val 4639"/>
          </a:avLst>
        </a:prstGeom>
        <a:solidFill>
          <a:schemeClr val="accent3">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1B35B9BE-A7E4-43E5-930E-5C292A3A14AC}">
      <dsp:nvSpPr>
        <dsp:cNvPr id="0" name=""/>
        <dsp:cNvSpPr/>
      </dsp:nvSpPr>
      <dsp:spPr>
        <a:xfrm>
          <a:off x="694941" y="600305"/>
          <a:ext cx="4010717" cy="4010717"/>
        </a:xfrm>
        <a:prstGeom prst="blockArc">
          <a:avLst>
            <a:gd name="adj1" fmla="val 16200000"/>
            <a:gd name="adj2" fmla="val 20520000"/>
            <a:gd name="adj3" fmla="val 4639"/>
          </a:avLst>
        </a:prstGeom>
        <a:solidFill>
          <a:schemeClr val="accent4"/>
        </a:solidFill>
        <a:ln w="38100" cap="flat" cmpd="sng" algn="ctr">
          <a:no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sp>
    <dsp:sp modelId="{C5952035-C34B-487D-94B1-BD0AA3508552}">
      <dsp:nvSpPr>
        <dsp:cNvPr id="0" name=""/>
        <dsp:cNvSpPr/>
      </dsp:nvSpPr>
      <dsp:spPr>
        <a:xfrm>
          <a:off x="1777345" y="1682709"/>
          <a:ext cx="1845908" cy="1845908"/>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dirty="0">
            <a:latin typeface="微软雅黑" pitchFamily="34" charset="-122"/>
            <a:ea typeface="微软雅黑" pitchFamily="34" charset="-122"/>
          </a:endParaRPr>
        </a:p>
      </dsp:txBody>
      <dsp:txXfrm>
        <a:off x="2047672" y="1953036"/>
        <a:ext cx="1305254" cy="1305254"/>
      </dsp:txXfrm>
    </dsp:sp>
    <dsp:sp modelId="{C095F6F4-F850-49B8-AF78-8208E37F416D}">
      <dsp:nvSpPr>
        <dsp:cNvPr id="0" name=""/>
        <dsp:cNvSpPr/>
      </dsp:nvSpPr>
      <dsp:spPr>
        <a:xfrm>
          <a:off x="2054232" y="754"/>
          <a:ext cx="1292135" cy="1292135"/>
        </a:xfrm>
        <a:prstGeom prst="ellipse">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zh-CN" altLang="en-US" sz="1800" kern="1200" dirty="0">
            <a:latin typeface="微软雅黑" pitchFamily="34" charset="-122"/>
            <a:ea typeface="微软雅黑" pitchFamily="34" charset="-122"/>
          </a:endParaRPr>
        </a:p>
      </dsp:txBody>
      <dsp:txXfrm>
        <a:off x="2243461" y="189983"/>
        <a:ext cx="913677" cy="913677"/>
      </dsp:txXfrm>
    </dsp:sp>
    <dsp:sp modelId="{07F8D06B-6BDF-4A43-ADCE-AD0B753A9564}">
      <dsp:nvSpPr>
        <dsp:cNvPr id="0" name=""/>
        <dsp:cNvSpPr/>
      </dsp:nvSpPr>
      <dsp:spPr>
        <a:xfrm>
          <a:off x="3917201" y="1354280"/>
          <a:ext cx="1292135" cy="1292135"/>
        </a:xfrm>
        <a:prstGeom prst="ellipse">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zh-CN" altLang="en-US" sz="1800" kern="1200" dirty="0">
            <a:latin typeface="微软雅黑" pitchFamily="34" charset="-122"/>
            <a:ea typeface="微软雅黑" pitchFamily="34" charset="-122"/>
          </a:endParaRPr>
        </a:p>
      </dsp:txBody>
      <dsp:txXfrm>
        <a:off x="4106430" y="1543509"/>
        <a:ext cx="913677" cy="913677"/>
      </dsp:txXfrm>
    </dsp:sp>
    <dsp:sp modelId="{E71BF8E9-3D3C-4A54-836D-B63AE41C5935}">
      <dsp:nvSpPr>
        <dsp:cNvPr id="0" name=""/>
        <dsp:cNvSpPr/>
      </dsp:nvSpPr>
      <dsp:spPr>
        <a:xfrm>
          <a:off x="3205610" y="3544332"/>
          <a:ext cx="1292135" cy="1292135"/>
        </a:xfrm>
        <a:prstGeom prst="ellipse">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zh-CN" altLang="en-US" sz="1800" kern="1200" dirty="0">
            <a:latin typeface="微软雅黑" pitchFamily="34" charset="-122"/>
            <a:ea typeface="微软雅黑" pitchFamily="34" charset="-122"/>
          </a:endParaRPr>
        </a:p>
      </dsp:txBody>
      <dsp:txXfrm>
        <a:off x="3394839" y="3733561"/>
        <a:ext cx="913677" cy="913677"/>
      </dsp:txXfrm>
    </dsp:sp>
    <dsp:sp modelId="{E39178EE-A21F-4825-84AC-B24C0B05F195}">
      <dsp:nvSpPr>
        <dsp:cNvPr id="0" name=""/>
        <dsp:cNvSpPr/>
      </dsp:nvSpPr>
      <dsp:spPr>
        <a:xfrm>
          <a:off x="902853" y="3544332"/>
          <a:ext cx="1292135" cy="1292135"/>
        </a:xfrm>
        <a:prstGeom prst="ellipse">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zh-CN" altLang="en-US" sz="1800" kern="1200" dirty="0">
            <a:latin typeface="微软雅黑" pitchFamily="34" charset="-122"/>
            <a:ea typeface="微软雅黑" pitchFamily="34" charset="-122"/>
          </a:endParaRPr>
        </a:p>
      </dsp:txBody>
      <dsp:txXfrm>
        <a:off x="1092082" y="3733561"/>
        <a:ext cx="913677" cy="913677"/>
      </dsp:txXfrm>
    </dsp:sp>
    <dsp:sp modelId="{A2331D7D-F38A-4DD7-915B-A17DED92BF7F}">
      <dsp:nvSpPr>
        <dsp:cNvPr id="0" name=""/>
        <dsp:cNvSpPr/>
      </dsp:nvSpPr>
      <dsp:spPr>
        <a:xfrm>
          <a:off x="191262" y="1354280"/>
          <a:ext cx="1292135" cy="1292135"/>
        </a:xfrm>
        <a:prstGeom prst="ellipse">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zh-CN" altLang="en-US" sz="1800" kern="1200" dirty="0">
            <a:latin typeface="微软雅黑" pitchFamily="34" charset="-122"/>
            <a:ea typeface="微软雅黑" pitchFamily="34" charset="-122"/>
          </a:endParaRPr>
        </a:p>
      </dsp:txBody>
      <dsp:txXfrm>
        <a:off x="380491" y="1543509"/>
        <a:ext cx="913677" cy="913677"/>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4E72AF-1621-4FE4-994C-ACDB5857D570}" type="datetimeFigureOut">
              <a:rPr lang="en-US" smtClean="0"/>
              <a:pPr/>
              <a:t>9/27/2013</a:t>
            </a:fld>
            <a:endParaRPr 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E65CFA-19E8-49E0-B060-DF0F168321FD}" type="slidenum">
              <a:rPr lang="en-US" smtClean="0"/>
              <a:pPr/>
              <a:t>‹#›</a:t>
            </a:fld>
            <a:endParaRPr lang="en-US"/>
          </a:p>
        </p:txBody>
      </p:sp>
    </p:spTree>
    <p:extLst>
      <p:ext uri="{BB962C8B-B14F-4D97-AF65-F5344CB8AC3E}">
        <p14:creationId xmlns:p14="http://schemas.microsoft.com/office/powerpoint/2010/main" xmlns="" val="4249627821"/>
      </p:ext>
    </p:extLst>
  </p:cSld>
  <p:clrMap bg1="lt1" tx1="dk1" bg2="lt2" tx2="dk2" accent1="accent1" accent2="accent2" accent3="accent3" accent4="accent4" accent5="accent5" accent6="accent6" hlink="hlink" folHlink="folHlink"/>
  <p:notesStyle>
    <a:lvl1pPr marL="0" algn="l" defTabSz="1218892" rtl="0" eaLnBrk="1" latinLnBrk="0" hangingPunct="1">
      <a:defRPr sz="1600" kern="1200">
        <a:solidFill>
          <a:schemeClr val="tx1"/>
        </a:solidFill>
        <a:latin typeface="+mn-lt"/>
        <a:ea typeface="+mn-ea"/>
        <a:cs typeface="+mn-cs"/>
      </a:defRPr>
    </a:lvl1pPr>
    <a:lvl2pPr marL="609445" algn="l" defTabSz="1218892" rtl="0" eaLnBrk="1" latinLnBrk="0" hangingPunct="1">
      <a:defRPr sz="1600" kern="1200">
        <a:solidFill>
          <a:schemeClr val="tx1"/>
        </a:solidFill>
        <a:latin typeface="+mn-lt"/>
        <a:ea typeface="+mn-ea"/>
        <a:cs typeface="+mn-cs"/>
      </a:defRPr>
    </a:lvl2pPr>
    <a:lvl3pPr marL="1218892" algn="l" defTabSz="1218892" rtl="0" eaLnBrk="1" latinLnBrk="0" hangingPunct="1">
      <a:defRPr sz="1600" kern="1200">
        <a:solidFill>
          <a:schemeClr val="tx1"/>
        </a:solidFill>
        <a:latin typeface="+mn-lt"/>
        <a:ea typeface="+mn-ea"/>
        <a:cs typeface="+mn-cs"/>
      </a:defRPr>
    </a:lvl3pPr>
    <a:lvl4pPr marL="1828338" algn="l" defTabSz="1218892" rtl="0" eaLnBrk="1" latinLnBrk="0" hangingPunct="1">
      <a:defRPr sz="1600" kern="1200">
        <a:solidFill>
          <a:schemeClr val="tx1"/>
        </a:solidFill>
        <a:latin typeface="+mn-lt"/>
        <a:ea typeface="+mn-ea"/>
        <a:cs typeface="+mn-cs"/>
      </a:defRPr>
    </a:lvl4pPr>
    <a:lvl5pPr marL="2437784" algn="l" defTabSz="1218892" rtl="0" eaLnBrk="1" latinLnBrk="0" hangingPunct="1">
      <a:defRPr sz="1600" kern="1200">
        <a:solidFill>
          <a:schemeClr val="tx1"/>
        </a:solidFill>
        <a:latin typeface="+mn-lt"/>
        <a:ea typeface="+mn-ea"/>
        <a:cs typeface="+mn-cs"/>
      </a:defRPr>
    </a:lvl5pPr>
    <a:lvl6pPr marL="3047231" algn="l" defTabSz="1218892" rtl="0" eaLnBrk="1" latinLnBrk="0" hangingPunct="1">
      <a:defRPr sz="1600" kern="1200">
        <a:solidFill>
          <a:schemeClr val="tx1"/>
        </a:solidFill>
        <a:latin typeface="+mn-lt"/>
        <a:ea typeface="+mn-ea"/>
        <a:cs typeface="+mn-cs"/>
      </a:defRPr>
    </a:lvl6pPr>
    <a:lvl7pPr marL="3656676" algn="l" defTabSz="1218892" rtl="0" eaLnBrk="1" latinLnBrk="0" hangingPunct="1">
      <a:defRPr sz="1600" kern="1200">
        <a:solidFill>
          <a:schemeClr val="tx1"/>
        </a:solidFill>
        <a:latin typeface="+mn-lt"/>
        <a:ea typeface="+mn-ea"/>
        <a:cs typeface="+mn-cs"/>
      </a:defRPr>
    </a:lvl7pPr>
    <a:lvl8pPr marL="4266123" algn="l" defTabSz="1218892" rtl="0" eaLnBrk="1" latinLnBrk="0" hangingPunct="1">
      <a:defRPr sz="1600" kern="1200">
        <a:solidFill>
          <a:schemeClr val="tx1"/>
        </a:solidFill>
        <a:latin typeface="+mn-lt"/>
        <a:ea typeface="+mn-ea"/>
        <a:cs typeface="+mn-cs"/>
      </a:defRPr>
    </a:lvl8pPr>
    <a:lvl9pPr marL="4875569" algn="l" defTabSz="121889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E65CFA-19E8-49E0-B060-DF0F168321FD}" type="slidenum">
              <a:rPr lang="en-US" smtClean="0"/>
              <a:pPr/>
              <a:t>1</a:t>
            </a:fld>
            <a:endParaRPr lang="en-US"/>
          </a:p>
        </p:txBody>
      </p:sp>
    </p:spTree>
    <p:extLst>
      <p:ext uri="{BB962C8B-B14F-4D97-AF65-F5344CB8AC3E}">
        <p14:creationId xmlns:p14="http://schemas.microsoft.com/office/powerpoint/2010/main" xmlns="" val="3047013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E65CFA-19E8-49E0-B060-DF0F168321FD}" type="slidenum">
              <a:rPr lang="en-US" smtClean="0"/>
              <a:pPr/>
              <a:t>10</a:t>
            </a:fld>
            <a:endParaRPr lang="en-US"/>
          </a:p>
        </p:txBody>
      </p:sp>
    </p:spTree>
    <p:extLst>
      <p:ext uri="{BB962C8B-B14F-4D97-AF65-F5344CB8AC3E}">
        <p14:creationId xmlns:p14="http://schemas.microsoft.com/office/powerpoint/2010/main" xmlns="" val="1698995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E65CFA-19E8-49E0-B060-DF0F168321FD}" type="slidenum">
              <a:rPr lang="en-US" smtClean="0"/>
              <a:pPr/>
              <a:t>11</a:t>
            </a:fld>
            <a:endParaRPr lang="en-US"/>
          </a:p>
        </p:txBody>
      </p:sp>
    </p:spTree>
    <p:extLst>
      <p:ext uri="{BB962C8B-B14F-4D97-AF65-F5344CB8AC3E}">
        <p14:creationId xmlns:p14="http://schemas.microsoft.com/office/powerpoint/2010/main" xmlns="" val="3305690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noProof="0" dirty="0" smtClean="0"/>
              <a:t>包含关系 </a:t>
            </a:r>
            <a:r>
              <a:rPr lang="en-US" altLang="zh-CN" noProof="0" dirty="0" smtClean="0"/>
              <a:t>92% </a:t>
            </a:r>
            <a:r>
              <a:rPr lang="zh-CN" altLang="en-US" noProof="0" dirty="0" smtClean="0"/>
              <a:t>两条路走路的巨人</a:t>
            </a:r>
            <a:endParaRPr lang="en-US" altLang="zh-CN" noProof="0" dirty="0" smtClean="0"/>
          </a:p>
          <a:p>
            <a:endParaRPr lang="zh-CN" altLang="en-US" noProof="0" dirty="0"/>
          </a:p>
        </p:txBody>
      </p:sp>
      <p:sp>
        <p:nvSpPr>
          <p:cNvPr id="4" name="灯片编号占位符 3"/>
          <p:cNvSpPr>
            <a:spLocks noGrp="1"/>
          </p:cNvSpPr>
          <p:nvPr>
            <p:ph type="sldNum" sz="quarter" idx="10"/>
          </p:nvPr>
        </p:nvSpPr>
        <p:spPr/>
        <p:txBody>
          <a:bodyPr/>
          <a:lstStyle/>
          <a:p>
            <a:fld id="{28E65CFA-19E8-49E0-B060-DF0F168321FD}" type="slidenum">
              <a:rPr lang="en-US" smtClean="0"/>
              <a:pPr/>
              <a:t>12</a:t>
            </a:fld>
            <a:endParaRPr lang="en-US"/>
          </a:p>
        </p:txBody>
      </p:sp>
    </p:spTree>
    <p:extLst>
      <p:ext uri="{BB962C8B-B14F-4D97-AF65-F5344CB8AC3E}">
        <p14:creationId xmlns:p14="http://schemas.microsoft.com/office/powerpoint/2010/main" xmlns="" val="4033709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在各家生态体系完善以后，天猫的优势开始降低，市场份额将减少，但是由于强大的用户基础和阿里作为后盾，至少能保持前</a:t>
            </a:r>
            <a:r>
              <a:rPr lang="en-US" altLang="zh-CN" dirty="0" smtClean="0"/>
              <a:t>2</a:t>
            </a:r>
          </a:p>
          <a:p>
            <a:r>
              <a:rPr lang="zh-CN" altLang="en-US" dirty="0" smtClean="0"/>
              <a:t>京东如果能在这次布局生态体系中取得胜利，在规模上和领域上的支持，将会具备冲击</a:t>
            </a:r>
            <a:r>
              <a:rPr lang="en-US" altLang="zh-CN" dirty="0" smtClean="0"/>
              <a:t>B2C</a:t>
            </a:r>
            <a:r>
              <a:rPr lang="zh-CN" altLang="en-US" dirty="0" smtClean="0"/>
              <a:t>首位的宝座的自个，如果失败，资金链断裂，京东市场份额将极度缩水。</a:t>
            </a:r>
            <a:endParaRPr lang="en-US" altLang="zh-CN" dirty="0" smtClean="0"/>
          </a:p>
          <a:p>
            <a:r>
              <a:rPr lang="zh-CN" altLang="en-US" dirty="0" smtClean="0"/>
              <a:t>苏宁易购，亚马逊，唯品会，应该能保证前</a:t>
            </a:r>
            <a:r>
              <a:rPr lang="en-US" altLang="zh-CN" dirty="0" smtClean="0"/>
              <a:t>5</a:t>
            </a:r>
            <a:r>
              <a:rPr lang="en-US" altLang="zh-CN" baseline="0" dirty="0" smtClean="0"/>
              <a:t> </a:t>
            </a:r>
            <a:r>
              <a:rPr lang="zh-CN" altLang="en-US" baseline="0" dirty="0" smtClean="0"/>
              <a:t>市场份额逐渐增加。其中以苏宁易购增长速率最快，唯品会其次，亚马逊，稳扎稳打。腾讯方面，微信的存在，具备很大变数，变化情况有待观察。</a:t>
            </a:r>
            <a:endParaRPr lang="zh-CN" altLang="en-US" dirty="0"/>
          </a:p>
        </p:txBody>
      </p:sp>
      <p:sp>
        <p:nvSpPr>
          <p:cNvPr id="4" name="灯片编号占位符 3"/>
          <p:cNvSpPr>
            <a:spLocks noGrp="1"/>
          </p:cNvSpPr>
          <p:nvPr>
            <p:ph type="sldNum" sz="quarter" idx="10"/>
          </p:nvPr>
        </p:nvSpPr>
        <p:spPr/>
        <p:txBody>
          <a:bodyPr/>
          <a:lstStyle/>
          <a:p>
            <a:fld id="{28E65CFA-19E8-49E0-B060-DF0F168321FD}" type="slidenum">
              <a:rPr lang="en-US" smtClean="0"/>
              <a:pPr/>
              <a:t>13</a:t>
            </a:fld>
            <a:endParaRPr lang="en-US"/>
          </a:p>
        </p:txBody>
      </p:sp>
    </p:spTree>
    <p:extLst>
      <p:ext uri="{BB962C8B-B14F-4D97-AF65-F5344CB8AC3E}">
        <p14:creationId xmlns:p14="http://schemas.microsoft.com/office/powerpoint/2010/main" xmlns="" val="3140329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企业级易信</a:t>
            </a:r>
            <a:endParaRPr lang="en-US" altLang="zh-CN" dirty="0" smtClean="0"/>
          </a:p>
          <a:p>
            <a:r>
              <a:rPr lang="zh-CN" altLang="en-US" dirty="0" smtClean="0"/>
              <a:t>种大米的刘强东和养猪的丁磊</a:t>
            </a:r>
            <a:endParaRPr lang="en-US" altLang="zh-CN" dirty="0" smtClean="0"/>
          </a:p>
          <a:p>
            <a:r>
              <a:rPr lang="zh-CN" altLang="en-US" dirty="0" smtClean="0"/>
              <a:t>六年的合作伙伴，使用率不高</a:t>
            </a:r>
            <a:endParaRPr lang="en-US" altLang="zh-CN" dirty="0" smtClean="0"/>
          </a:p>
          <a:p>
            <a:r>
              <a:rPr lang="zh-CN" altLang="en-US" dirty="0" smtClean="0"/>
              <a:t>千分之几的占有率</a:t>
            </a:r>
            <a:endParaRPr lang="zh-CN" altLang="en-US" dirty="0"/>
          </a:p>
        </p:txBody>
      </p:sp>
      <p:sp>
        <p:nvSpPr>
          <p:cNvPr id="4" name="灯片编号占位符 3"/>
          <p:cNvSpPr>
            <a:spLocks noGrp="1"/>
          </p:cNvSpPr>
          <p:nvPr>
            <p:ph type="sldNum" sz="quarter" idx="10"/>
          </p:nvPr>
        </p:nvSpPr>
        <p:spPr/>
        <p:txBody>
          <a:bodyPr/>
          <a:lstStyle/>
          <a:p>
            <a:fld id="{28E65CFA-19E8-49E0-B060-DF0F168321FD}" type="slidenum">
              <a:rPr lang="en-US" smtClean="0"/>
              <a:pPr/>
              <a:t>2</a:t>
            </a:fld>
            <a:endParaRPr lang="en-US"/>
          </a:p>
        </p:txBody>
      </p:sp>
    </p:spTree>
    <p:extLst>
      <p:ext uri="{BB962C8B-B14F-4D97-AF65-F5344CB8AC3E}">
        <p14:creationId xmlns:p14="http://schemas.microsoft.com/office/powerpoint/2010/main" xmlns="" val="3946820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日均</a:t>
            </a:r>
            <a:r>
              <a:rPr lang="en-US" altLang="zh-CN" dirty="0" smtClean="0"/>
              <a:t>1600</a:t>
            </a:r>
            <a:r>
              <a:rPr lang="zh-CN" altLang="en-US" dirty="0" smtClean="0"/>
              <a:t>单。增长率</a:t>
            </a:r>
            <a:r>
              <a:rPr lang="en-US" altLang="zh-CN" dirty="0" smtClean="0"/>
              <a:t>500% </a:t>
            </a:r>
            <a:r>
              <a:rPr lang="zh-CN" altLang="en-US" dirty="0" smtClean="0"/>
              <a:t>客户端</a:t>
            </a:r>
            <a:r>
              <a:rPr lang="en-US" altLang="zh-CN" dirty="0" err="1" smtClean="0"/>
              <a:t>50W</a:t>
            </a:r>
            <a:endParaRPr lang="en-US" altLang="zh-CN" dirty="0" smtClean="0"/>
          </a:p>
          <a:p>
            <a:r>
              <a:rPr lang="zh-CN" altLang="en-US" dirty="0" smtClean="0"/>
              <a:t>阿里入股新浪。</a:t>
            </a:r>
            <a:r>
              <a:rPr lang="en-US" altLang="zh-CN" dirty="0" smtClean="0"/>
              <a:t>6</a:t>
            </a:r>
            <a:r>
              <a:rPr lang="zh-CN" altLang="en-US" dirty="0" smtClean="0"/>
              <a:t>亿美元</a:t>
            </a:r>
            <a:r>
              <a:rPr lang="zh-CN" altLang="en-US" baseline="0" dirty="0" smtClean="0"/>
              <a:t> </a:t>
            </a:r>
            <a:r>
              <a:rPr lang="en-US" altLang="zh-CN" baseline="0" dirty="0" smtClean="0"/>
              <a:t>18%</a:t>
            </a:r>
            <a:r>
              <a:rPr lang="zh-CN" altLang="en-US" baseline="0" dirty="0" smtClean="0"/>
              <a:t>股份</a:t>
            </a:r>
            <a:endParaRPr lang="en-US" altLang="zh-CN" baseline="0" dirty="0" smtClean="0"/>
          </a:p>
          <a:p>
            <a:r>
              <a:rPr lang="zh-CN" altLang="en-US" baseline="0" dirty="0" smtClean="0"/>
              <a:t>，社交网络这一社区特点在精准化营销方面有着得天独厚的优势，客户特点鲜明，转化率高</a:t>
            </a:r>
            <a:endParaRPr lang="zh-CN" altLang="en-US" dirty="0"/>
          </a:p>
        </p:txBody>
      </p:sp>
      <p:sp>
        <p:nvSpPr>
          <p:cNvPr id="4" name="灯片编号占位符 3"/>
          <p:cNvSpPr>
            <a:spLocks noGrp="1"/>
          </p:cNvSpPr>
          <p:nvPr>
            <p:ph type="sldNum" sz="quarter" idx="10"/>
          </p:nvPr>
        </p:nvSpPr>
        <p:spPr/>
        <p:txBody>
          <a:bodyPr/>
          <a:lstStyle/>
          <a:p>
            <a:fld id="{28E65CFA-19E8-49E0-B060-DF0F168321FD}" type="slidenum">
              <a:rPr lang="en-US" smtClean="0"/>
              <a:pPr/>
              <a:t>3</a:t>
            </a:fld>
            <a:endParaRPr lang="en-US"/>
          </a:p>
        </p:txBody>
      </p:sp>
    </p:spTree>
    <p:extLst>
      <p:ext uri="{BB962C8B-B14F-4D97-AF65-F5344CB8AC3E}">
        <p14:creationId xmlns:p14="http://schemas.microsoft.com/office/powerpoint/2010/main" xmlns="" val="738727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快速的增长，未成熟，必然带来竞争空间</a:t>
            </a:r>
            <a:endParaRPr lang="en-US" altLang="zh-CN" dirty="0" smtClean="0"/>
          </a:p>
          <a:p>
            <a:r>
              <a:rPr lang="zh-CN" altLang="en-US" dirty="0" smtClean="0"/>
              <a:t>去年占社零</a:t>
            </a:r>
            <a:r>
              <a:rPr lang="en-US" altLang="zh-CN" dirty="0" smtClean="0"/>
              <a:t>5%</a:t>
            </a:r>
            <a:r>
              <a:rPr lang="en-US" altLang="zh-CN" baseline="0" dirty="0" smtClean="0"/>
              <a:t> 8% </a:t>
            </a:r>
            <a:r>
              <a:rPr lang="zh-CN" altLang="en-US" baseline="0" dirty="0" smtClean="0"/>
              <a:t>王健林和马云打赌</a:t>
            </a:r>
            <a:endParaRPr lang="en-US" altLang="zh-CN" baseline="0" dirty="0" smtClean="0"/>
          </a:p>
          <a:p>
            <a:r>
              <a:rPr lang="zh-CN" altLang="en-US" baseline="0" dirty="0" smtClean="0"/>
              <a:t>营销手段和必然发展趋势的结合，质量（国民</a:t>
            </a:r>
            <a:r>
              <a:rPr lang="en-US" altLang="zh-CN" baseline="0" dirty="0" smtClean="0"/>
              <a:t>GDP</a:t>
            </a:r>
            <a:r>
              <a:rPr lang="zh-CN" altLang="en-US" baseline="0" dirty="0" smtClean="0"/>
              <a:t>在涨）， 价格战为首要驱动因素（</a:t>
            </a:r>
            <a:r>
              <a:rPr lang="en-US" altLang="zh-CN" baseline="0" dirty="0" smtClean="0"/>
              <a:t>08</a:t>
            </a:r>
            <a:r>
              <a:rPr lang="zh-CN" altLang="en-US" baseline="0" dirty="0" smtClean="0"/>
              <a:t>年 涨了）</a:t>
            </a:r>
            <a:endParaRPr lang="zh-CN" altLang="en-US" dirty="0"/>
          </a:p>
        </p:txBody>
      </p:sp>
      <p:sp>
        <p:nvSpPr>
          <p:cNvPr id="4" name="灯片编号占位符 3"/>
          <p:cNvSpPr>
            <a:spLocks noGrp="1"/>
          </p:cNvSpPr>
          <p:nvPr>
            <p:ph type="sldNum" sz="quarter" idx="10"/>
          </p:nvPr>
        </p:nvSpPr>
        <p:spPr/>
        <p:txBody>
          <a:bodyPr/>
          <a:lstStyle/>
          <a:p>
            <a:fld id="{28E65CFA-19E8-49E0-B060-DF0F168321FD}" type="slidenum">
              <a:rPr lang="en-US" smtClean="0"/>
              <a:pPr/>
              <a:t>4</a:t>
            </a:fld>
            <a:endParaRPr lang="en-US"/>
          </a:p>
        </p:txBody>
      </p:sp>
    </p:spTree>
    <p:extLst>
      <p:ext uri="{BB962C8B-B14F-4D97-AF65-F5344CB8AC3E}">
        <p14:creationId xmlns:p14="http://schemas.microsoft.com/office/powerpoint/2010/main" xmlns="" val="4171778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为什么不选国美 同质竞争 丛林法则</a:t>
            </a:r>
            <a:endParaRPr lang="en-US" altLang="zh-CN" dirty="0" smtClean="0"/>
          </a:p>
          <a:p>
            <a:r>
              <a:rPr lang="zh-CN" altLang="en-US" dirty="0" smtClean="0"/>
              <a:t>传统零售市场的四种模式 集市，</a:t>
            </a:r>
            <a:r>
              <a:rPr lang="en-US" altLang="zh-CN" dirty="0" err="1" smtClean="0"/>
              <a:t>shoppingmall</a:t>
            </a:r>
            <a:r>
              <a:rPr lang="en-US" altLang="zh-CN" dirty="0" smtClean="0"/>
              <a:t>,</a:t>
            </a:r>
            <a:r>
              <a:rPr lang="zh-CN" altLang="en-US" dirty="0" smtClean="0"/>
              <a:t>特卖，连锁</a:t>
            </a:r>
            <a:endParaRPr lang="zh-CN" altLang="en-US" dirty="0"/>
          </a:p>
        </p:txBody>
      </p:sp>
      <p:sp>
        <p:nvSpPr>
          <p:cNvPr id="4" name="灯片编号占位符 3"/>
          <p:cNvSpPr>
            <a:spLocks noGrp="1"/>
          </p:cNvSpPr>
          <p:nvPr>
            <p:ph type="sldNum" sz="quarter" idx="10"/>
          </p:nvPr>
        </p:nvSpPr>
        <p:spPr/>
        <p:txBody>
          <a:bodyPr/>
          <a:lstStyle/>
          <a:p>
            <a:fld id="{28E65CFA-19E8-49E0-B060-DF0F168321FD}" type="slidenum">
              <a:rPr lang="en-US" smtClean="0"/>
              <a:pPr/>
              <a:t>5</a:t>
            </a:fld>
            <a:endParaRPr lang="en-US"/>
          </a:p>
        </p:txBody>
      </p:sp>
    </p:spTree>
    <p:extLst>
      <p:ext uri="{BB962C8B-B14F-4D97-AF65-F5344CB8AC3E}">
        <p14:creationId xmlns:p14="http://schemas.microsoft.com/office/powerpoint/2010/main" xmlns="" val="440248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一个企业的愿景包含了企业的定位和核心竞争力</a:t>
            </a:r>
            <a:r>
              <a:rPr lang="zh-CN" altLang="en-US" baseline="0" dirty="0" smtClean="0"/>
              <a:t> 腾讯 中国在线生活第一品牌</a:t>
            </a:r>
            <a:endParaRPr lang="en-US" altLang="zh-CN" baseline="0" dirty="0" smtClean="0"/>
          </a:p>
          <a:p>
            <a:r>
              <a:rPr lang="zh-CN" altLang="en-US" baseline="0" dirty="0" smtClean="0"/>
              <a:t>估值</a:t>
            </a:r>
            <a:r>
              <a:rPr lang="en-US" altLang="zh-CN" baseline="0" dirty="0" err="1" smtClean="0"/>
              <a:t>780E</a:t>
            </a:r>
            <a:r>
              <a:rPr lang="zh-CN" altLang="en-US" baseline="0" dirty="0" smtClean="0"/>
              <a:t>以上，净利润率为</a:t>
            </a:r>
            <a:r>
              <a:rPr lang="en-US" altLang="zh-CN" baseline="0" dirty="0" smtClean="0"/>
              <a:t>27% </a:t>
            </a:r>
            <a:r>
              <a:rPr lang="zh-CN" altLang="en-US" baseline="0" dirty="0" smtClean="0"/>
              <a:t>拆分没有，品牌效应，溢价估值</a:t>
            </a:r>
            <a:endParaRPr lang="en-US" altLang="zh-CN" baseline="0" dirty="0" smtClean="0"/>
          </a:p>
          <a:p>
            <a:r>
              <a:rPr lang="zh-CN" altLang="en-US" baseline="0" dirty="0" smtClean="0"/>
              <a:t>现金回笼速度企业规模，天猫的现金流归属店家，</a:t>
            </a:r>
            <a:endParaRPr lang="en-US" altLang="zh-CN" baseline="0" dirty="0" smtClean="0"/>
          </a:p>
          <a:p>
            <a:r>
              <a:rPr lang="zh-CN" altLang="en-US" baseline="0" dirty="0" smtClean="0"/>
              <a:t>电子商务公司最大的挑战是变动销售机会和固定成本的匹配</a:t>
            </a:r>
            <a:endParaRPr lang="en-US" altLang="zh-CN" baseline="0" dirty="0" smtClean="0"/>
          </a:p>
          <a:p>
            <a:r>
              <a:rPr lang="zh-CN" altLang="en-US" baseline="0" dirty="0" smtClean="0"/>
              <a:t>自循环完善电商生态体系的同时带来了更多的交易机会</a:t>
            </a:r>
            <a:endParaRPr lang="zh-CN" altLang="en-US" dirty="0"/>
          </a:p>
        </p:txBody>
      </p:sp>
      <p:sp>
        <p:nvSpPr>
          <p:cNvPr id="4" name="灯片编号占位符 3"/>
          <p:cNvSpPr>
            <a:spLocks noGrp="1"/>
          </p:cNvSpPr>
          <p:nvPr>
            <p:ph type="sldNum" sz="quarter" idx="10"/>
          </p:nvPr>
        </p:nvSpPr>
        <p:spPr/>
        <p:txBody>
          <a:bodyPr/>
          <a:lstStyle/>
          <a:p>
            <a:fld id="{28E65CFA-19E8-49E0-B060-DF0F168321FD}" type="slidenum">
              <a:rPr lang="en-US" smtClean="0"/>
              <a:pPr/>
              <a:t>6</a:t>
            </a:fld>
            <a:endParaRPr lang="en-US"/>
          </a:p>
        </p:txBody>
      </p:sp>
    </p:spTree>
    <p:extLst>
      <p:ext uri="{BB962C8B-B14F-4D97-AF65-F5344CB8AC3E}">
        <p14:creationId xmlns:p14="http://schemas.microsoft.com/office/powerpoint/2010/main" xmlns="" val="2895637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没有跟风价格战</a:t>
            </a:r>
            <a:r>
              <a:rPr lang="zh-CN" altLang="en-US" baseline="0" dirty="0" smtClean="0"/>
              <a:t> 增长率保持在</a:t>
            </a:r>
            <a:r>
              <a:rPr lang="en-US" altLang="zh-CN" baseline="0" dirty="0" smtClean="0"/>
              <a:t>100</a:t>
            </a:r>
            <a:r>
              <a:rPr lang="zh-CN" altLang="en-US" baseline="0" dirty="0" smtClean="0"/>
              <a:t>左右</a:t>
            </a:r>
            <a:r>
              <a:rPr lang="en-US" altLang="zh-CN" baseline="0" dirty="0" smtClean="0"/>
              <a:t>%</a:t>
            </a:r>
          </a:p>
          <a:p>
            <a:r>
              <a:rPr lang="zh-CN" altLang="en-US" baseline="0" dirty="0" smtClean="0"/>
              <a:t>分节奏的 包含作用</a:t>
            </a:r>
            <a:endParaRPr lang="en-US" altLang="zh-CN" baseline="0" dirty="0" smtClean="0"/>
          </a:p>
          <a:p>
            <a:r>
              <a:rPr lang="zh-CN" altLang="en-US" baseline="0" dirty="0" smtClean="0"/>
              <a:t>当价格战，营销等软件对用户吸引力逐渐降低的时候，用户体验才会真正的浮出水面，迎来亚马逊中国的春天</a:t>
            </a:r>
            <a:endParaRPr lang="en-US" altLang="zh-CN" baseline="0" dirty="0" smtClean="0"/>
          </a:p>
          <a:p>
            <a:r>
              <a:rPr lang="zh-CN" altLang="en-US" baseline="0" dirty="0" smtClean="0"/>
              <a:t>换句话说  当中国</a:t>
            </a:r>
            <a:r>
              <a:rPr lang="en-US" altLang="zh-CN" baseline="0" dirty="0" err="1" smtClean="0"/>
              <a:t>B2C</a:t>
            </a:r>
            <a:r>
              <a:rPr lang="zh-CN" altLang="en-US" baseline="0" dirty="0" smtClean="0"/>
              <a:t>市场环境成熟以后，才是亚马逊发力的时候的时候</a:t>
            </a:r>
            <a:endParaRPr lang="en-US" altLang="zh-CN" baseline="0" dirty="0" smtClean="0"/>
          </a:p>
          <a:p>
            <a:r>
              <a:rPr lang="zh-CN" altLang="en-US" baseline="0" dirty="0" smtClean="0"/>
              <a:t>服务支撑体系完善</a:t>
            </a:r>
            <a:endParaRPr lang="zh-CN" altLang="en-US" dirty="0"/>
          </a:p>
        </p:txBody>
      </p:sp>
      <p:sp>
        <p:nvSpPr>
          <p:cNvPr id="4" name="灯片编号占位符 3"/>
          <p:cNvSpPr>
            <a:spLocks noGrp="1"/>
          </p:cNvSpPr>
          <p:nvPr>
            <p:ph type="sldNum" sz="quarter" idx="10"/>
          </p:nvPr>
        </p:nvSpPr>
        <p:spPr/>
        <p:txBody>
          <a:bodyPr/>
          <a:lstStyle/>
          <a:p>
            <a:fld id="{28E65CFA-19E8-49E0-B060-DF0F168321FD}" type="slidenum">
              <a:rPr lang="en-US" smtClean="0"/>
              <a:pPr/>
              <a:t>7</a:t>
            </a:fld>
            <a:endParaRPr lang="en-US"/>
          </a:p>
        </p:txBody>
      </p:sp>
    </p:spTree>
    <p:extLst>
      <p:ext uri="{BB962C8B-B14F-4D97-AF65-F5344CB8AC3E}">
        <p14:creationId xmlns:p14="http://schemas.microsoft.com/office/powerpoint/2010/main" xmlns="" val="409528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所有的技术优势，渠道优势等，最终都归结到一点伤，商业模式，</a:t>
            </a:r>
            <a:endParaRPr lang="en-US" altLang="zh-CN" dirty="0" smtClean="0"/>
          </a:p>
          <a:p>
            <a:r>
              <a:rPr lang="zh-CN" altLang="en-US" dirty="0" smtClean="0"/>
              <a:t>七天换库存，</a:t>
            </a:r>
            <a:r>
              <a:rPr lang="en-US" altLang="zh-CN" dirty="0" smtClean="0"/>
              <a:t>SKU</a:t>
            </a:r>
            <a:r>
              <a:rPr lang="zh-CN" altLang="en-US" dirty="0" smtClean="0"/>
              <a:t>管理</a:t>
            </a:r>
            <a:endParaRPr lang="en-US" altLang="zh-CN" dirty="0" smtClean="0"/>
          </a:p>
          <a:p>
            <a:r>
              <a:rPr lang="zh-CN" altLang="en-US" dirty="0" smtClean="0"/>
              <a:t>特定阶段的人群，</a:t>
            </a:r>
            <a:endParaRPr lang="en-US" altLang="zh-CN" dirty="0" smtClean="0"/>
          </a:p>
          <a:p>
            <a:r>
              <a:rPr lang="zh-CN" altLang="en-US" dirty="0" smtClean="0"/>
              <a:t>派杰提高增持评级</a:t>
            </a:r>
            <a:r>
              <a:rPr lang="zh-CN" altLang="en-US" baseline="0" dirty="0" smtClean="0"/>
              <a:t> </a:t>
            </a:r>
            <a:r>
              <a:rPr lang="en-US" altLang="zh-CN" baseline="0" dirty="0" smtClean="0"/>
              <a:t>51</a:t>
            </a:r>
            <a:r>
              <a:rPr lang="zh-CN" altLang="en-US" baseline="0" dirty="0" smtClean="0"/>
              <a:t>美元</a:t>
            </a:r>
            <a:endParaRPr lang="en-US" altLang="zh-CN" baseline="0" dirty="0" smtClean="0"/>
          </a:p>
          <a:p>
            <a:r>
              <a:rPr lang="en-US" altLang="zh-CN" baseline="0" dirty="0" err="1" smtClean="0"/>
              <a:t>2012Q2</a:t>
            </a:r>
            <a:r>
              <a:rPr lang="zh-CN" altLang="en-US" baseline="0" dirty="0" smtClean="0"/>
              <a:t>季度报表出来后，美国人才懂得这种模式在中国是多么的受欢迎  在中国 价格是网购第一驱动因素，</a:t>
            </a:r>
            <a:r>
              <a:rPr lang="en-US" altLang="zh-CN" baseline="0" dirty="0" smtClean="0"/>
              <a:t>2008</a:t>
            </a:r>
            <a:r>
              <a:rPr lang="zh-CN" altLang="en-US" baseline="0" dirty="0" smtClean="0"/>
              <a:t>年看得出来</a:t>
            </a:r>
            <a:endParaRPr lang="en-US" altLang="zh-CN" baseline="0" dirty="0" smtClean="0"/>
          </a:p>
          <a:p>
            <a:r>
              <a:rPr lang="zh-CN" altLang="en-US" baseline="0" dirty="0" smtClean="0"/>
              <a:t>服装行业</a:t>
            </a:r>
            <a:r>
              <a:rPr lang="en-US" altLang="zh-CN" baseline="0" dirty="0" err="1" smtClean="0"/>
              <a:t>2WE</a:t>
            </a:r>
            <a:r>
              <a:rPr lang="en-US" altLang="zh-CN" baseline="0" dirty="0" smtClean="0"/>
              <a:t> 20%</a:t>
            </a:r>
            <a:r>
              <a:rPr lang="zh-CN" altLang="en-US" baseline="0" dirty="0" smtClean="0"/>
              <a:t>库存量 </a:t>
            </a:r>
            <a:r>
              <a:rPr lang="en-US" altLang="zh-CN" baseline="0" dirty="0" err="1" smtClean="0"/>
              <a:t>4000E</a:t>
            </a:r>
            <a:r>
              <a:rPr lang="en-US" altLang="zh-CN" baseline="0" dirty="0" smtClean="0"/>
              <a:t> </a:t>
            </a:r>
            <a:r>
              <a:rPr lang="zh-CN" altLang="en-US" baseline="0" dirty="0" smtClean="0"/>
              <a:t>并未触及天花板。模式创新空间大。一旦特卖深入人心，房产，汽车。</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28E65CFA-19E8-49E0-B060-DF0F168321FD}" type="slidenum">
              <a:rPr lang="en-US" smtClean="0"/>
              <a:pPr/>
              <a:t>8</a:t>
            </a:fld>
            <a:endParaRPr lang="en-US"/>
          </a:p>
        </p:txBody>
      </p:sp>
    </p:spTree>
    <p:extLst>
      <p:ext uri="{BB962C8B-B14F-4D97-AF65-F5344CB8AC3E}">
        <p14:creationId xmlns:p14="http://schemas.microsoft.com/office/powerpoint/2010/main" xmlns="" val="3977844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价格方面，货源</a:t>
            </a:r>
            <a:r>
              <a:rPr lang="en-US" altLang="zh-CN" dirty="0" smtClean="0"/>
              <a:t>30%</a:t>
            </a:r>
            <a:r>
              <a:rPr lang="zh-CN" altLang="en-US" dirty="0" smtClean="0"/>
              <a:t>代理商</a:t>
            </a:r>
            <a:r>
              <a:rPr lang="zh-CN" altLang="en-US" baseline="0" dirty="0" smtClean="0"/>
              <a:t> </a:t>
            </a:r>
            <a:r>
              <a:rPr lang="en-US" altLang="zh-CN" baseline="0" dirty="0" smtClean="0"/>
              <a:t>40%</a:t>
            </a:r>
            <a:r>
              <a:rPr lang="zh-CN" altLang="en-US" baseline="0" dirty="0" smtClean="0"/>
              <a:t>炒货 </a:t>
            </a:r>
            <a:r>
              <a:rPr lang="en-US" altLang="zh-CN" baseline="0" dirty="0" smtClean="0"/>
              <a:t>30%</a:t>
            </a:r>
            <a:r>
              <a:rPr lang="zh-CN" altLang="en-US" baseline="0" dirty="0" smtClean="0"/>
              <a:t>直接， 烧钱扩大规模</a:t>
            </a:r>
            <a:endParaRPr lang="en-US" altLang="zh-CN" dirty="0" smtClean="0"/>
          </a:p>
          <a:p>
            <a:r>
              <a:rPr lang="en-US" altLang="zh-CN" dirty="0" smtClean="0"/>
              <a:t>13</a:t>
            </a:r>
            <a:r>
              <a:rPr lang="zh-CN" altLang="en-US" dirty="0" smtClean="0"/>
              <a:t>年 营收大概在</a:t>
            </a:r>
            <a:r>
              <a:rPr lang="en-US" altLang="zh-CN" dirty="0" err="1" smtClean="0"/>
              <a:t>1100E</a:t>
            </a:r>
            <a:r>
              <a:rPr lang="zh-CN" altLang="en-US" dirty="0" smtClean="0"/>
              <a:t>左右 </a:t>
            </a:r>
            <a:r>
              <a:rPr lang="en-US" altLang="zh-CN" dirty="0" smtClean="0"/>
              <a:t>12</a:t>
            </a:r>
            <a:r>
              <a:rPr lang="zh-CN" altLang="en-US" dirty="0" smtClean="0"/>
              <a:t>年亏损</a:t>
            </a:r>
            <a:r>
              <a:rPr lang="en-US" altLang="zh-CN" dirty="0" err="1" smtClean="0"/>
              <a:t>20E</a:t>
            </a:r>
            <a:r>
              <a:rPr lang="en-US" altLang="zh-CN" baseline="0" dirty="0" smtClean="0"/>
              <a:t> </a:t>
            </a:r>
          </a:p>
          <a:p>
            <a:r>
              <a:rPr lang="en-US" altLang="zh-CN" baseline="0" dirty="0" smtClean="0"/>
              <a:t>13</a:t>
            </a:r>
            <a:r>
              <a:rPr lang="zh-CN" altLang="en-US" baseline="0" dirty="0" smtClean="0"/>
              <a:t>年开始 京东在为盈利做准备 毛利率上调，</a:t>
            </a:r>
            <a:r>
              <a:rPr lang="en-US" altLang="zh-CN" baseline="0" dirty="0" smtClean="0"/>
              <a:t>IPO</a:t>
            </a:r>
            <a:r>
              <a:rPr lang="zh-CN" altLang="en-US" baseline="0" dirty="0" smtClean="0"/>
              <a:t>渠道和融资渠道关闭。价格不再便宜</a:t>
            </a:r>
            <a:endParaRPr lang="en-US" altLang="zh-CN" baseline="0" dirty="0" smtClean="0"/>
          </a:p>
          <a:p>
            <a:r>
              <a:rPr lang="zh-CN" altLang="en-US" baseline="0" dirty="0" smtClean="0"/>
              <a:t>物流系统</a:t>
            </a:r>
            <a:endParaRPr lang="en-US" altLang="zh-CN" baseline="0" dirty="0" smtClean="0"/>
          </a:p>
          <a:p>
            <a:r>
              <a:rPr lang="zh-CN" altLang="en-US" baseline="0" dirty="0" smtClean="0"/>
              <a:t>领域广，但是利用率不高，说白了 也是用钱砸出来的</a:t>
            </a:r>
            <a:endParaRPr lang="en-US" altLang="zh-CN" baseline="0" dirty="0" smtClean="0"/>
          </a:p>
          <a:p>
            <a:r>
              <a:rPr lang="zh-CN" altLang="en-US" baseline="0" dirty="0" smtClean="0"/>
              <a:t>用户基础，有，但是这样的用户基础不能保证盈利</a:t>
            </a:r>
            <a:endParaRPr lang="en-US" altLang="zh-CN" baseline="0" dirty="0" smtClean="0"/>
          </a:p>
          <a:p>
            <a:r>
              <a:rPr lang="zh-CN" altLang="en-US" baseline="0" dirty="0" smtClean="0"/>
              <a:t>建立生态圈，不受制与他人更加为了降低固定成本和费用率，增加赢利点，提高盈利空间</a:t>
            </a:r>
            <a:endParaRPr lang="en-US" altLang="zh-CN" baseline="0" dirty="0" smtClean="0"/>
          </a:p>
          <a:p>
            <a:r>
              <a:rPr lang="zh-CN" altLang="en-US" baseline="0" dirty="0" smtClean="0"/>
              <a:t>钱多，保证了自营</a:t>
            </a:r>
            <a:r>
              <a:rPr lang="en-US" altLang="zh-CN" baseline="0" dirty="0" err="1" smtClean="0"/>
              <a:t>B2C</a:t>
            </a:r>
            <a:r>
              <a:rPr lang="en-US" altLang="zh-CN" baseline="0" dirty="0" smtClean="0"/>
              <a:t> 50%</a:t>
            </a:r>
            <a:r>
              <a:rPr lang="zh-CN" altLang="en-US" baseline="0" dirty="0" smtClean="0"/>
              <a:t>以上的份额</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28E65CFA-19E8-49E0-B060-DF0F168321FD}" type="slidenum">
              <a:rPr lang="en-US" smtClean="0"/>
              <a:pPr/>
              <a:t>9</a:t>
            </a:fld>
            <a:endParaRPr lang="en-US"/>
          </a:p>
        </p:txBody>
      </p:sp>
    </p:spTree>
    <p:extLst>
      <p:ext uri="{BB962C8B-B14F-4D97-AF65-F5344CB8AC3E}">
        <p14:creationId xmlns:p14="http://schemas.microsoft.com/office/powerpoint/2010/main" xmlns="" val="3097385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544265" indent="0" algn="ctr">
              <a:buNone/>
              <a:defRPr>
                <a:solidFill>
                  <a:schemeClr val="tx1">
                    <a:tint val="75000"/>
                  </a:schemeClr>
                </a:solidFill>
              </a:defRPr>
            </a:lvl2pPr>
            <a:lvl3pPr marL="1088529" indent="0" algn="ctr">
              <a:buNone/>
              <a:defRPr>
                <a:solidFill>
                  <a:schemeClr val="tx1">
                    <a:tint val="75000"/>
                  </a:schemeClr>
                </a:solidFill>
              </a:defRPr>
            </a:lvl3pPr>
            <a:lvl4pPr marL="1632794" indent="0" algn="ctr">
              <a:buNone/>
              <a:defRPr>
                <a:solidFill>
                  <a:schemeClr val="tx1">
                    <a:tint val="75000"/>
                  </a:schemeClr>
                </a:solidFill>
              </a:defRPr>
            </a:lvl4pPr>
            <a:lvl5pPr marL="2177058" indent="0" algn="ctr">
              <a:buNone/>
              <a:defRPr>
                <a:solidFill>
                  <a:schemeClr val="tx1">
                    <a:tint val="75000"/>
                  </a:schemeClr>
                </a:solidFill>
              </a:defRPr>
            </a:lvl5pPr>
            <a:lvl6pPr marL="2721323" indent="0" algn="ctr">
              <a:buNone/>
              <a:defRPr>
                <a:solidFill>
                  <a:schemeClr val="tx1">
                    <a:tint val="75000"/>
                  </a:schemeClr>
                </a:solidFill>
              </a:defRPr>
            </a:lvl6pPr>
            <a:lvl7pPr marL="3265588" indent="0" algn="ctr">
              <a:buNone/>
              <a:defRPr>
                <a:solidFill>
                  <a:schemeClr val="tx1">
                    <a:tint val="75000"/>
                  </a:schemeClr>
                </a:solidFill>
              </a:defRPr>
            </a:lvl7pPr>
            <a:lvl8pPr marL="3809852" indent="0" algn="ctr">
              <a:buNone/>
              <a:defRPr>
                <a:solidFill>
                  <a:schemeClr val="tx1">
                    <a:tint val="75000"/>
                  </a:schemeClr>
                </a:solidFill>
              </a:defRPr>
            </a:lvl8pPr>
            <a:lvl9pPr marL="4354117"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14E8910B-C851-4AD9-A40F-7A51A5264EFE}" type="datetimeFigureOut">
              <a:rPr lang="zh-CN" altLang="en-US">
                <a:solidFill>
                  <a:prstClr val="black">
                    <a:tint val="75000"/>
                  </a:prstClr>
                </a:solidFill>
              </a:rPr>
              <a:pPr>
                <a:defRPr/>
              </a:pPr>
              <a:t>2013-09-27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C13D190E-7469-4648-B169-F71D50CE1B0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768109658"/>
      </p:ext>
    </p:extLst>
  </p:cSld>
  <p:clrMapOvr>
    <a:masterClrMapping/>
  </p:clrMapOvr>
  <p:transition>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D0B2A8B-C4C2-4C93-B65F-12EBAC94FCAD}" type="datetimeFigureOut">
              <a:rPr lang="zh-CN" altLang="en-US">
                <a:solidFill>
                  <a:prstClr val="black">
                    <a:tint val="75000"/>
                  </a:prstClr>
                </a:solidFill>
              </a:rPr>
              <a:pPr>
                <a:defRPr/>
              </a:pPr>
              <a:t>2013-09-27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FF39AA19-66CE-4E3D-9BF2-EE4CDF4F3E62}"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347301207"/>
      </p:ext>
    </p:extLst>
  </p:cSld>
  <p:clrMapOvr>
    <a:masterClrMapping/>
  </p:clrMapOvr>
  <p:transition>
    <p:fade thruBlk="1"/>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50" y="274703"/>
            <a:ext cx="2742843" cy="585288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274703"/>
            <a:ext cx="8025355" cy="585288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72A5E85-2147-42E5-BC8C-FB71FC27CB59}" type="datetimeFigureOut">
              <a:rPr lang="zh-CN" altLang="en-US">
                <a:solidFill>
                  <a:prstClr val="black">
                    <a:tint val="75000"/>
                  </a:prstClr>
                </a:solidFill>
              </a:rPr>
              <a:pPr>
                <a:defRPr/>
              </a:pPr>
              <a:t>2013-09-27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CB9C4E2B-3A0C-4465-8213-EB847A52CDE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309126071"/>
      </p:ext>
    </p:extLst>
  </p:cSld>
  <p:clrMapOvr>
    <a:masterClrMapping/>
  </p:clrMapOvr>
  <p:transition>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TextBox 6"/>
          <p:cNvSpPr txBox="1"/>
          <p:nvPr userDrawn="1"/>
        </p:nvSpPr>
        <p:spPr>
          <a:xfrm>
            <a:off x="10344769" y="6094090"/>
            <a:ext cx="1235174" cy="461665"/>
          </a:xfrm>
          <a:prstGeom prst="rect">
            <a:avLst/>
          </a:prstGeom>
          <a:noFill/>
          <a:effectLst>
            <a:reflection blurRad="6350" stA="50000" endA="300" endPos="38500" dist="50800" dir="5400000" sy="-100000" algn="bl" rotWithShape="0"/>
          </a:effectLst>
        </p:spPr>
        <p:txBody>
          <a:bodyPr wrap="square" rtlCol="0">
            <a:spAutoFit/>
          </a:bodyPr>
          <a:lstStyle/>
          <a:p>
            <a:pPr algn="ctr"/>
            <a:r>
              <a:rPr lang="en-US" altLang="zh-CN" dirty="0" smtClean="0">
                <a:solidFill>
                  <a:srgbClr val="FFFF66"/>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dirty="0">
              <a:solidFill>
                <a:srgbClr val="FFFF66"/>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cxnSp>
        <p:nvCxnSpPr>
          <p:cNvPr id="8" name="直接连接符 7"/>
          <p:cNvCxnSpPr/>
          <p:nvPr userDrawn="1"/>
        </p:nvCxnSpPr>
        <p:spPr>
          <a:xfrm>
            <a:off x="0" y="6526138"/>
            <a:ext cx="101996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flipV="1">
            <a:off x="10199662" y="6094090"/>
            <a:ext cx="0" cy="4318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V="1">
            <a:off x="10283799" y="6236965"/>
            <a:ext cx="0" cy="28892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23" name="矩形 22"/>
          <p:cNvSpPr/>
          <p:nvPr userDrawn="1"/>
        </p:nvSpPr>
        <p:spPr>
          <a:xfrm>
            <a:off x="118541" y="68461"/>
            <a:ext cx="360000" cy="360000"/>
          </a:xfrm>
          <a:prstGeom prst="rect">
            <a:avLst/>
          </a:prstGeom>
          <a:noFill/>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24" name="矩形 23"/>
          <p:cNvSpPr/>
          <p:nvPr userDrawn="1"/>
        </p:nvSpPr>
        <p:spPr>
          <a:xfrm>
            <a:off x="395288" y="394690"/>
            <a:ext cx="165600" cy="165600"/>
          </a:xfrm>
          <a:prstGeom prst="rect">
            <a:avLst/>
          </a:prstGeom>
          <a:noFill/>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微软雅黑"/>
              <a:cs typeface="+mn-cs"/>
            </a:endParaRPr>
          </a:p>
        </p:txBody>
      </p:sp>
    </p:spTree>
    <p:extLst>
      <p:ext uri="{BB962C8B-B14F-4D97-AF65-F5344CB8AC3E}">
        <p14:creationId xmlns:p14="http://schemas.microsoft.com/office/powerpoint/2010/main" xmlns="" val="3729452710"/>
      </p:ext>
    </p:extLst>
  </p:cSld>
  <p:clrMapOvr>
    <a:masterClrMapping/>
  </p:clrMapOvr>
  <p:transition>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1"/>
            <a:ext cx="10361851" cy="1362391"/>
          </a:xfrm>
        </p:spPr>
        <p:txBody>
          <a:bodyPr anchor="t"/>
          <a:lstStyle>
            <a:lvl1pPr algn="l">
              <a:defRPr sz="48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400">
                <a:solidFill>
                  <a:schemeClr val="tx1">
                    <a:tint val="75000"/>
                  </a:schemeClr>
                </a:solidFill>
              </a:defRPr>
            </a:lvl1pPr>
            <a:lvl2pPr marL="544265" indent="0">
              <a:buNone/>
              <a:defRPr sz="2100">
                <a:solidFill>
                  <a:schemeClr val="tx1">
                    <a:tint val="75000"/>
                  </a:schemeClr>
                </a:solidFill>
              </a:defRPr>
            </a:lvl2pPr>
            <a:lvl3pPr marL="1088529" indent="0">
              <a:buNone/>
              <a:defRPr sz="1900">
                <a:solidFill>
                  <a:schemeClr val="tx1">
                    <a:tint val="75000"/>
                  </a:schemeClr>
                </a:solidFill>
              </a:defRPr>
            </a:lvl3pPr>
            <a:lvl4pPr marL="1632794" indent="0">
              <a:buNone/>
              <a:defRPr sz="1700">
                <a:solidFill>
                  <a:schemeClr val="tx1">
                    <a:tint val="75000"/>
                  </a:schemeClr>
                </a:solidFill>
              </a:defRPr>
            </a:lvl4pPr>
            <a:lvl5pPr marL="2177058" indent="0">
              <a:buNone/>
              <a:defRPr sz="1700">
                <a:solidFill>
                  <a:schemeClr val="tx1">
                    <a:tint val="75000"/>
                  </a:schemeClr>
                </a:solidFill>
              </a:defRPr>
            </a:lvl5pPr>
            <a:lvl6pPr marL="2721323" indent="0">
              <a:buNone/>
              <a:defRPr sz="1700">
                <a:solidFill>
                  <a:schemeClr val="tx1">
                    <a:tint val="75000"/>
                  </a:schemeClr>
                </a:solidFill>
              </a:defRPr>
            </a:lvl6pPr>
            <a:lvl7pPr marL="3265588" indent="0">
              <a:buNone/>
              <a:defRPr sz="1700">
                <a:solidFill>
                  <a:schemeClr val="tx1">
                    <a:tint val="75000"/>
                  </a:schemeClr>
                </a:solidFill>
              </a:defRPr>
            </a:lvl7pPr>
            <a:lvl8pPr marL="3809852" indent="0">
              <a:buNone/>
              <a:defRPr sz="1700">
                <a:solidFill>
                  <a:schemeClr val="tx1">
                    <a:tint val="75000"/>
                  </a:schemeClr>
                </a:solidFill>
              </a:defRPr>
            </a:lvl8pPr>
            <a:lvl9pPr marL="4354117" indent="0">
              <a:buNone/>
              <a:defRPr sz="17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63C1F93-25A9-4CF7-ABF0-E880C1E72D9B}" type="datetimeFigureOut">
              <a:rPr lang="zh-CN" altLang="en-US">
                <a:solidFill>
                  <a:prstClr val="black">
                    <a:tint val="75000"/>
                  </a:prstClr>
                </a:solidFill>
              </a:rPr>
              <a:pPr>
                <a:defRPr/>
              </a:pPr>
              <a:t>2013-09-27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ECBACB5C-FFCE-4DC4-A954-F992F246C16C}"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591448584"/>
      </p:ext>
    </p:extLst>
  </p:cSld>
  <p:clrMapOvr>
    <a:masterClrMapping/>
  </p:clrMapOvr>
  <p:transition>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21" y="1600572"/>
            <a:ext cx="5384099" cy="4527011"/>
          </a:xfrm>
        </p:spPr>
        <p:txBody>
          <a:bodyPr/>
          <a:lstStyle>
            <a:lvl1pPr>
              <a:defRPr sz="34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6794" y="1600572"/>
            <a:ext cx="5384099" cy="4527011"/>
          </a:xfrm>
        </p:spPr>
        <p:txBody>
          <a:bodyPr/>
          <a:lstStyle>
            <a:lvl1pPr>
              <a:defRPr sz="34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CBC9083C-4B7E-4637-81A2-CE3D2B5CD5B3}" type="datetimeFigureOut">
              <a:rPr lang="zh-CN" altLang="en-US">
                <a:solidFill>
                  <a:prstClr val="black">
                    <a:tint val="75000"/>
                  </a:prstClr>
                </a:solidFill>
              </a:rPr>
              <a:pPr>
                <a:defRPr/>
              </a:pPr>
              <a:t>2013-09-27</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320A748E-F78C-4747-B34C-5DB3C2D7949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775343156"/>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469"/>
            <a:ext cx="5386216" cy="639910"/>
          </a:xfrm>
        </p:spPr>
        <p:txBody>
          <a:bodyPr anchor="b"/>
          <a:lstStyle>
            <a:lvl1pPr marL="0" indent="0">
              <a:buNone/>
              <a:defRPr sz="2800" b="1"/>
            </a:lvl1pPr>
            <a:lvl2pPr marL="544265" indent="0">
              <a:buNone/>
              <a:defRPr sz="2400" b="1"/>
            </a:lvl2pPr>
            <a:lvl3pPr marL="1088529" indent="0">
              <a:buNone/>
              <a:defRPr sz="2100" b="1"/>
            </a:lvl3pPr>
            <a:lvl4pPr marL="1632794" indent="0">
              <a:buNone/>
              <a:defRPr sz="1900" b="1"/>
            </a:lvl4pPr>
            <a:lvl5pPr marL="2177058" indent="0">
              <a:buNone/>
              <a:defRPr sz="1900" b="1"/>
            </a:lvl5pPr>
            <a:lvl6pPr marL="2721323" indent="0">
              <a:buNone/>
              <a:defRPr sz="1900" b="1"/>
            </a:lvl6pPr>
            <a:lvl7pPr marL="3265588" indent="0">
              <a:buNone/>
              <a:defRPr sz="1900" b="1"/>
            </a:lvl7pPr>
            <a:lvl8pPr marL="3809852" indent="0">
              <a:buNone/>
              <a:defRPr sz="1900" b="1"/>
            </a:lvl8pPr>
            <a:lvl9pPr marL="4354117" indent="0">
              <a:buNone/>
              <a:defRPr sz="19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5379"/>
            <a:ext cx="5386216" cy="3952203"/>
          </a:xfrm>
        </p:spPr>
        <p:txBody>
          <a:bodyPr/>
          <a:lstStyle>
            <a:lvl1pPr>
              <a:defRPr sz="28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1" y="1535469"/>
            <a:ext cx="5388332" cy="639910"/>
          </a:xfrm>
        </p:spPr>
        <p:txBody>
          <a:bodyPr anchor="b"/>
          <a:lstStyle>
            <a:lvl1pPr marL="0" indent="0">
              <a:buNone/>
              <a:defRPr sz="2800" b="1"/>
            </a:lvl1pPr>
            <a:lvl2pPr marL="544265" indent="0">
              <a:buNone/>
              <a:defRPr sz="2400" b="1"/>
            </a:lvl2pPr>
            <a:lvl3pPr marL="1088529" indent="0">
              <a:buNone/>
              <a:defRPr sz="2100" b="1"/>
            </a:lvl3pPr>
            <a:lvl4pPr marL="1632794" indent="0">
              <a:buNone/>
              <a:defRPr sz="1900" b="1"/>
            </a:lvl4pPr>
            <a:lvl5pPr marL="2177058" indent="0">
              <a:buNone/>
              <a:defRPr sz="1900" b="1"/>
            </a:lvl5pPr>
            <a:lvl6pPr marL="2721323" indent="0">
              <a:buNone/>
              <a:defRPr sz="1900" b="1"/>
            </a:lvl6pPr>
            <a:lvl7pPr marL="3265588" indent="0">
              <a:buNone/>
              <a:defRPr sz="1900" b="1"/>
            </a:lvl7pPr>
            <a:lvl8pPr marL="3809852" indent="0">
              <a:buNone/>
              <a:defRPr sz="1900" b="1"/>
            </a:lvl8pPr>
            <a:lvl9pPr marL="4354117" indent="0">
              <a:buNone/>
              <a:defRPr sz="1900" b="1"/>
            </a:lvl9pPr>
          </a:lstStyle>
          <a:p>
            <a:pPr lvl="0"/>
            <a:r>
              <a:rPr lang="zh-CN" altLang="en-US" smtClean="0"/>
              <a:t>单击此处编辑母版文本样式</a:t>
            </a:r>
          </a:p>
        </p:txBody>
      </p:sp>
      <p:sp>
        <p:nvSpPr>
          <p:cNvPr id="6" name="内容占位符 5"/>
          <p:cNvSpPr>
            <a:spLocks noGrp="1"/>
          </p:cNvSpPr>
          <p:nvPr>
            <p:ph sz="quarter" idx="4"/>
          </p:nvPr>
        </p:nvSpPr>
        <p:spPr>
          <a:xfrm>
            <a:off x="6192561" y="2175379"/>
            <a:ext cx="5388332" cy="3952203"/>
          </a:xfrm>
        </p:spPr>
        <p:txBody>
          <a:bodyPr/>
          <a:lstStyle>
            <a:lvl1pPr>
              <a:defRPr sz="28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F88FDE1-95A5-4370-BFA8-E2062A31B485}" type="datetimeFigureOut">
              <a:rPr lang="zh-CN" altLang="en-US">
                <a:solidFill>
                  <a:prstClr val="black">
                    <a:tint val="75000"/>
                  </a:prstClr>
                </a:solidFill>
              </a:rPr>
              <a:pPr>
                <a:defRPr/>
              </a:pPr>
              <a:t>2013-09-27</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4EDB1BDB-3CB2-4138-BF5F-04B83AE52220}"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913227394"/>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90CF1DB-37CE-43DF-BB1F-80A399A015A2}" type="datetimeFigureOut">
              <a:rPr lang="zh-CN" altLang="en-US">
                <a:solidFill>
                  <a:prstClr val="black">
                    <a:tint val="75000"/>
                  </a:prstClr>
                </a:solidFill>
              </a:rPr>
              <a:pPr>
                <a:defRPr/>
              </a:pPr>
              <a:t>2013-09-27</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3BD8F0F1-DA00-457A-AD3E-48E6AE560068}"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112243051"/>
      </p:ext>
    </p:extLst>
  </p:cSld>
  <p:clrMapOvr>
    <a:masterClrMapping/>
  </p:clrMapOvr>
  <p:transition>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667945458"/>
      </p:ext>
    </p:extLst>
  </p:cSld>
  <p:clrMapOvr>
    <a:masterClrMapping/>
  </p:clrMapOvr>
  <p:transition>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2" y="273113"/>
            <a:ext cx="4010562" cy="1162320"/>
          </a:xfrm>
        </p:spPr>
        <p:txBody>
          <a:bodyPr anchor="b"/>
          <a:lstStyle>
            <a:lvl1pPr algn="l">
              <a:defRPr sz="24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114"/>
            <a:ext cx="6814779" cy="5854469"/>
          </a:xfrm>
        </p:spPr>
        <p:txBody>
          <a:bodyPr/>
          <a:lstStyle>
            <a:lvl1pPr>
              <a:defRPr sz="3800"/>
            </a:lvl1pPr>
            <a:lvl2pPr>
              <a:defRPr sz="3400"/>
            </a:lvl2pPr>
            <a:lvl3pPr>
              <a:defRPr sz="28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2" y="1435433"/>
            <a:ext cx="4010562" cy="4692149"/>
          </a:xfrm>
        </p:spPr>
        <p:txBody>
          <a:bodyPr/>
          <a:lstStyle>
            <a:lvl1pPr marL="0" indent="0">
              <a:buNone/>
              <a:defRPr sz="1700"/>
            </a:lvl1pPr>
            <a:lvl2pPr marL="544265" indent="0">
              <a:buNone/>
              <a:defRPr sz="1400"/>
            </a:lvl2pPr>
            <a:lvl3pPr marL="1088529" indent="0">
              <a:buNone/>
              <a:defRPr sz="1200"/>
            </a:lvl3pPr>
            <a:lvl4pPr marL="1632794" indent="0">
              <a:buNone/>
              <a:defRPr sz="1100"/>
            </a:lvl4pPr>
            <a:lvl5pPr marL="2177058" indent="0">
              <a:buNone/>
              <a:defRPr sz="1100"/>
            </a:lvl5pPr>
            <a:lvl6pPr marL="2721323" indent="0">
              <a:buNone/>
              <a:defRPr sz="1100"/>
            </a:lvl6pPr>
            <a:lvl7pPr marL="3265588" indent="0">
              <a:buNone/>
              <a:defRPr sz="1100"/>
            </a:lvl7pPr>
            <a:lvl8pPr marL="3809852" indent="0">
              <a:buNone/>
              <a:defRPr sz="1100"/>
            </a:lvl8pPr>
            <a:lvl9pPr marL="4354117" indent="0">
              <a:buNone/>
              <a:defRPr sz="11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07E3EAD-9ED6-4940-8953-2C4E47EACCA2}" type="datetimeFigureOut">
              <a:rPr lang="zh-CN" altLang="en-US">
                <a:solidFill>
                  <a:prstClr val="black">
                    <a:tint val="75000"/>
                  </a:prstClr>
                </a:solidFill>
              </a:rPr>
              <a:pPr>
                <a:defRPr/>
              </a:pPr>
              <a:t>2013-09-27</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98675BBF-EA5B-4B26-867B-B22883E6B20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009113881"/>
      </p:ext>
    </p:extLst>
  </p:cSld>
  <p:clrMapOvr>
    <a:masterClrMapping/>
  </p:clrMapOvr>
  <p:transition>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7" y="4801712"/>
            <a:ext cx="7314248" cy="566869"/>
          </a:xfrm>
        </p:spPr>
        <p:txBody>
          <a:bodyPr anchor="b"/>
          <a:lstStyle>
            <a:lvl1pPr algn="l">
              <a:defRPr sz="24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7" y="612917"/>
            <a:ext cx="7314248" cy="4115753"/>
          </a:xfrm>
        </p:spPr>
        <p:txBody>
          <a:bodyPr rtlCol="0">
            <a:normAutofit/>
          </a:bodyPr>
          <a:lstStyle>
            <a:lvl1pPr marL="0" indent="0">
              <a:buNone/>
              <a:defRPr sz="3800"/>
            </a:lvl1pPr>
            <a:lvl2pPr marL="544265" indent="0">
              <a:buNone/>
              <a:defRPr sz="3400"/>
            </a:lvl2pPr>
            <a:lvl3pPr marL="1088529" indent="0">
              <a:buNone/>
              <a:defRPr sz="2800"/>
            </a:lvl3pPr>
            <a:lvl4pPr marL="1632794" indent="0">
              <a:buNone/>
              <a:defRPr sz="2400"/>
            </a:lvl4pPr>
            <a:lvl5pPr marL="2177058" indent="0">
              <a:buNone/>
              <a:defRPr sz="2400"/>
            </a:lvl5pPr>
            <a:lvl6pPr marL="2721323" indent="0">
              <a:buNone/>
              <a:defRPr sz="2400"/>
            </a:lvl6pPr>
            <a:lvl7pPr marL="3265588" indent="0">
              <a:buNone/>
              <a:defRPr sz="2400"/>
            </a:lvl7pPr>
            <a:lvl8pPr marL="3809852" indent="0">
              <a:buNone/>
              <a:defRPr sz="2400"/>
            </a:lvl8pPr>
            <a:lvl9pPr marL="4354117" indent="0">
              <a:buNone/>
              <a:defRPr sz="2400"/>
            </a:lvl9pPr>
          </a:lstStyle>
          <a:p>
            <a:pPr lvl="0"/>
            <a:endParaRPr lang="zh-CN" altLang="en-US" noProof="0"/>
          </a:p>
        </p:txBody>
      </p:sp>
      <p:sp>
        <p:nvSpPr>
          <p:cNvPr id="4" name="文本占位符 3"/>
          <p:cNvSpPr>
            <a:spLocks noGrp="1"/>
          </p:cNvSpPr>
          <p:nvPr>
            <p:ph type="body" sz="half" idx="2"/>
          </p:nvPr>
        </p:nvSpPr>
        <p:spPr>
          <a:xfrm>
            <a:off x="2389407" y="5368582"/>
            <a:ext cx="7314248" cy="805048"/>
          </a:xfrm>
        </p:spPr>
        <p:txBody>
          <a:bodyPr/>
          <a:lstStyle>
            <a:lvl1pPr marL="0" indent="0">
              <a:buNone/>
              <a:defRPr sz="1700"/>
            </a:lvl1pPr>
            <a:lvl2pPr marL="544265" indent="0">
              <a:buNone/>
              <a:defRPr sz="1400"/>
            </a:lvl2pPr>
            <a:lvl3pPr marL="1088529" indent="0">
              <a:buNone/>
              <a:defRPr sz="1200"/>
            </a:lvl3pPr>
            <a:lvl4pPr marL="1632794" indent="0">
              <a:buNone/>
              <a:defRPr sz="1100"/>
            </a:lvl4pPr>
            <a:lvl5pPr marL="2177058" indent="0">
              <a:buNone/>
              <a:defRPr sz="1100"/>
            </a:lvl5pPr>
            <a:lvl6pPr marL="2721323" indent="0">
              <a:buNone/>
              <a:defRPr sz="1100"/>
            </a:lvl6pPr>
            <a:lvl7pPr marL="3265588" indent="0">
              <a:buNone/>
              <a:defRPr sz="1100"/>
            </a:lvl7pPr>
            <a:lvl8pPr marL="3809852" indent="0">
              <a:buNone/>
              <a:defRPr sz="1100"/>
            </a:lvl8pPr>
            <a:lvl9pPr marL="4354117" indent="0">
              <a:buNone/>
              <a:defRPr sz="11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3EC8A30-9833-4715-B4AF-F29C32DDE9CD}" type="datetimeFigureOut">
              <a:rPr lang="zh-CN" altLang="en-US">
                <a:solidFill>
                  <a:prstClr val="black">
                    <a:tint val="75000"/>
                  </a:prstClr>
                </a:solidFill>
              </a:rPr>
              <a:pPr>
                <a:defRPr/>
              </a:pPr>
              <a:t>2013-09-27</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8750C1D1-6BD7-4C4F-80BD-07C233CD21E6}"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209631849"/>
      </p:ext>
    </p:extLst>
  </p:cSld>
  <p:clrMapOvr>
    <a:masterClrMapping/>
  </p:clrMapOvr>
  <p:transition>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lumMod val="75000"/>
                <a:lumOff val="25000"/>
              </a:schemeClr>
            </a:gs>
            <a:gs pos="100000">
              <a:schemeClr val="tx1">
                <a:lumMod val="85000"/>
                <a:lumOff val="15000"/>
              </a:schemeClr>
            </a:gs>
          </a:gsLst>
          <a:lin ang="5400000" scaled="0"/>
          <a:tileRect/>
        </a:gra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10058" y="275230"/>
            <a:ext cx="10970297" cy="11432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08853" tIns="54426" rIns="108853" bIns="54426"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610058" y="1599966"/>
            <a:ext cx="10970297" cy="4527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08853" tIns="54426" rIns="108853" bIns="54426"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 name="日期占位符 3"/>
          <p:cNvSpPr>
            <a:spLocks noGrp="1"/>
          </p:cNvSpPr>
          <p:nvPr>
            <p:ph type="dt" sz="half" idx="2"/>
          </p:nvPr>
        </p:nvSpPr>
        <p:spPr>
          <a:xfrm>
            <a:off x="610058" y="6357520"/>
            <a:ext cx="2843355" cy="365966"/>
          </a:xfrm>
          <a:prstGeom prst="rect">
            <a:avLst/>
          </a:prstGeom>
        </p:spPr>
        <p:txBody>
          <a:bodyPr vert="horz" lIns="108853" tIns="54426" rIns="108853" bIns="54426" rtlCol="0" anchor="ctr"/>
          <a:lstStyle>
            <a:lvl1pPr algn="l" defTabSz="1088529" fontAlgn="auto">
              <a:spcBef>
                <a:spcPts val="0"/>
              </a:spcBef>
              <a:spcAft>
                <a:spcPts val="0"/>
              </a:spcAft>
              <a:defRPr sz="1400" smtClean="0">
                <a:solidFill>
                  <a:schemeClr val="tx1">
                    <a:tint val="75000"/>
                  </a:schemeClr>
                </a:solidFill>
                <a:latin typeface="+mn-lt"/>
                <a:ea typeface="+mn-ea"/>
              </a:defRPr>
            </a:lvl1pPr>
          </a:lstStyle>
          <a:p>
            <a:pPr>
              <a:defRPr/>
            </a:pPr>
            <a:fld id="{497E2F1B-98B9-4171-9285-DF191A9EF1CC}" type="datetimeFigureOut">
              <a:rPr lang="zh-CN" altLang="en-US">
                <a:solidFill>
                  <a:prstClr val="black">
                    <a:tint val="75000"/>
                  </a:prstClr>
                </a:solidFill>
              </a:rPr>
              <a:pPr>
                <a:defRPr/>
              </a:pPr>
              <a:t>2013-09-27</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596" y="6357520"/>
            <a:ext cx="3859222" cy="365966"/>
          </a:xfrm>
          <a:prstGeom prst="rect">
            <a:avLst/>
          </a:prstGeom>
        </p:spPr>
        <p:txBody>
          <a:bodyPr vert="horz" lIns="108853" tIns="54426" rIns="108853" bIns="54426" rtlCol="0" anchor="ctr"/>
          <a:lstStyle>
            <a:lvl1pPr algn="ctr" defTabSz="1088529" fontAlgn="auto">
              <a:spcBef>
                <a:spcPts val="0"/>
              </a:spcBef>
              <a:spcAft>
                <a:spcPts val="0"/>
              </a:spcAft>
              <a:defRPr sz="14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000" y="6357520"/>
            <a:ext cx="2843355" cy="365966"/>
          </a:xfrm>
          <a:prstGeom prst="rect">
            <a:avLst/>
          </a:prstGeom>
        </p:spPr>
        <p:txBody>
          <a:bodyPr vert="horz" lIns="108853" tIns="54426" rIns="108853" bIns="54426" rtlCol="0" anchor="ctr"/>
          <a:lstStyle>
            <a:lvl1pPr algn="r" defTabSz="1088529" fontAlgn="auto">
              <a:spcBef>
                <a:spcPts val="0"/>
              </a:spcBef>
              <a:spcAft>
                <a:spcPts val="0"/>
              </a:spcAft>
              <a:defRPr sz="1400" smtClean="0">
                <a:solidFill>
                  <a:schemeClr val="tx1">
                    <a:tint val="75000"/>
                  </a:schemeClr>
                </a:solidFill>
                <a:latin typeface="+mn-lt"/>
                <a:ea typeface="+mn-ea"/>
              </a:defRPr>
            </a:lvl1pPr>
          </a:lstStyle>
          <a:p>
            <a:pPr>
              <a:defRPr/>
            </a:pPr>
            <a:fld id="{D439B9A0-7CC3-47E5-ABED-8AA023B92FD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9557359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timing>
    <p:tnLst>
      <p:par>
        <p:cTn id="1" dur="indefinite" restart="never" nodeType="tmRoot"/>
      </p:par>
    </p:tnLst>
  </p:timing>
  <p:txStyles>
    <p:titleStyle>
      <a:lvl1pPr algn="ctr" defTabSz="1087690" rtl="0" fontAlgn="base">
        <a:spcBef>
          <a:spcPct val="0"/>
        </a:spcBef>
        <a:spcAft>
          <a:spcPct val="0"/>
        </a:spcAft>
        <a:defRPr sz="5200" kern="1200">
          <a:solidFill>
            <a:schemeClr val="tx1"/>
          </a:solidFill>
          <a:latin typeface="+mj-lt"/>
          <a:ea typeface="+mj-ea"/>
          <a:cs typeface="+mj-cs"/>
        </a:defRPr>
      </a:lvl1pPr>
      <a:lvl2pPr algn="ctr" defTabSz="1087690" rtl="0" fontAlgn="base">
        <a:spcBef>
          <a:spcPct val="0"/>
        </a:spcBef>
        <a:spcAft>
          <a:spcPct val="0"/>
        </a:spcAft>
        <a:defRPr sz="5200">
          <a:solidFill>
            <a:schemeClr val="tx1"/>
          </a:solidFill>
          <a:latin typeface="Calibri" pitchFamily="34" charset="0"/>
          <a:ea typeface="宋体" pitchFamily="2" charset="-122"/>
        </a:defRPr>
      </a:lvl2pPr>
      <a:lvl3pPr algn="ctr" defTabSz="1087690" rtl="0" fontAlgn="base">
        <a:spcBef>
          <a:spcPct val="0"/>
        </a:spcBef>
        <a:spcAft>
          <a:spcPct val="0"/>
        </a:spcAft>
        <a:defRPr sz="5200">
          <a:solidFill>
            <a:schemeClr val="tx1"/>
          </a:solidFill>
          <a:latin typeface="Calibri" pitchFamily="34" charset="0"/>
          <a:ea typeface="宋体" pitchFamily="2" charset="-122"/>
        </a:defRPr>
      </a:lvl3pPr>
      <a:lvl4pPr algn="ctr" defTabSz="1087690" rtl="0" fontAlgn="base">
        <a:spcBef>
          <a:spcPct val="0"/>
        </a:spcBef>
        <a:spcAft>
          <a:spcPct val="0"/>
        </a:spcAft>
        <a:defRPr sz="5200">
          <a:solidFill>
            <a:schemeClr val="tx1"/>
          </a:solidFill>
          <a:latin typeface="Calibri" pitchFamily="34" charset="0"/>
          <a:ea typeface="宋体" pitchFamily="2" charset="-122"/>
        </a:defRPr>
      </a:lvl4pPr>
      <a:lvl5pPr algn="ctr" defTabSz="1087690" rtl="0" fontAlgn="base">
        <a:spcBef>
          <a:spcPct val="0"/>
        </a:spcBef>
        <a:spcAft>
          <a:spcPct val="0"/>
        </a:spcAft>
        <a:defRPr sz="5200">
          <a:solidFill>
            <a:schemeClr val="tx1"/>
          </a:solidFill>
          <a:latin typeface="Calibri" pitchFamily="34" charset="0"/>
          <a:ea typeface="宋体" pitchFamily="2" charset="-122"/>
        </a:defRPr>
      </a:lvl5pPr>
      <a:lvl6pPr marL="403159" algn="ctr" defTabSz="1087690" rtl="0" fontAlgn="base">
        <a:spcBef>
          <a:spcPct val="0"/>
        </a:spcBef>
        <a:spcAft>
          <a:spcPct val="0"/>
        </a:spcAft>
        <a:defRPr sz="5200">
          <a:solidFill>
            <a:schemeClr val="tx1"/>
          </a:solidFill>
          <a:latin typeface="Calibri" pitchFamily="34" charset="0"/>
          <a:ea typeface="宋体" pitchFamily="2" charset="-122"/>
        </a:defRPr>
      </a:lvl6pPr>
      <a:lvl7pPr marL="806318" algn="ctr" defTabSz="1087690" rtl="0" fontAlgn="base">
        <a:spcBef>
          <a:spcPct val="0"/>
        </a:spcBef>
        <a:spcAft>
          <a:spcPct val="0"/>
        </a:spcAft>
        <a:defRPr sz="5200">
          <a:solidFill>
            <a:schemeClr val="tx1"/>
          </a:solidFill>
          <a:latin typeface="Calibri" pitchFamily="34" charset="0"/>
          <a:ea typeface="宋体" pitchFamily="2" charset="-122"/>
        </a:defRPr>
      </a:lvl7pPr>
      <a:lvl8pPr marL="1209477" algn="ctr" defTabSz="1087690" rtl="0" fontAlgn="base">
        <a:spcBef>
          <a:spcPct val="0"/>
        </a:spcBef>
        <a:spcAft>
          <a:spcPct val="0"/>
        </a:spcAft>
        <a:defRPr sz="5200">
          <a:solidFill>
            <a:schemeClr val="tx1"/>
          </a:solidFill>
          <a:latin typeface="Calibri" pitchFamily="34" charset="0"/>
          <a:ea typeface="宋体" pitchFamily="2" charset="-122"/>
        </a:defRPr>
      </a:lvl8pPr>
      <a:lvl9pPr marL="1612636" algn="ctr" defTabSz="1087690" rtl="0" fontAlgn="base">
        <a:spcBef>
          <a:spcPct val="0"/>
        </a:spcBef>
        <a:spcAft>
          <a:spcPct val="0"/>
        </a:spcAft>
        <a:defRPr sz="5200">
          <a:solidFill>
            <a:schemeClr val="tx1"/>
          </a:solidFill>
          <a:latin typeface="Calibri" pitchFamily="34" charset="0"/>
          <a:ea typeface="宋体" pitchFamily="2" charset="-122"/>
        </a:defRPr>
      </a:lvl9pPr>
    </p:titleStyle>
    <p:bodyStyle>
      <a:lvl1pPr marL="407359" indent="-407359" algn="l" defTabSz="1087690" rtl="0" fontAlgn="base">
        <a:spcBef>
          <a:spcPct val="20000"/>
        </a:spcBef>
        <a:spcAft>
          <a:spcPct val="0"/>
        </a:spcAft>
        <a:buFont typeface="Arial" pitchFamily="34" charset="0"/>
        <a:buChar char="•"/>
        <a:defRPr sz="3800" kern="1200">
          <a:solidFill>
            <a:schemeClr val="tx1"/>
          </a:solidFill>
          <a:latin typeface="+mn-lt"/>
          <a:ea typeface="+mn-ea"/>
          <a:cs typeface="+mn-cs"/>
        </a:defRPr>
      </a:lvl1pPr>
      <a:lvl2pPr marL="883311" indent="-340166" algn="l" defTabSz="1087690" rtl="0" fontAlgn="base">
        <a:spcBef>
          <a:spcPct val="20000"/>
        </a:spcBef>
        <a:spcAft>
          <a:spcPct val="0"/>
        </a:spcAft>
        <a:buFont typeface="Arial" pitchFamily="34" charset="0"/>
        <a:buChar char="–"/>
        <a:defRPr sz="3400" kern="1200">
          <a:solidFill>
            <a:schemeClr val="tx1"/>
          </a:solidFill>
          <a:latin typeface="+mn-lt"/>
          <a:ea typeface="+mn-ea"/>
          <a:cs typeface="+mn-cs"/>
        </a:defRPr>
      </a:lvl2pPr>
      <a:lvl3pPr marL="1360661" indent="-271572" algn="l" defTabSz="1087690"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903806" indent="-271572" algn="l" defTabSz="1087690"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448351" indent="-271572" algn="l" defTabSz="1087690"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993455" indent="-272132" algn="l" defTabSz="1088529"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720" indent="-272132" algn="l" defTabSz="1088529"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984" indent="-272132" algn="l" defTabSz="1088529"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249" indent="-272132" algn="l" defTabSz="1088529"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88529" rtl="0" eaLnBrk="1" latinLnBrk="0" hangingPunct="1">
        <a:defRPr sz="2100" kern="1200">
          <a:solidFill>
            <a:schemeClr val="tx1"/>
          </a:solidFill>
          <a:latin typeface="+mn-lt"/>
          <a:ea typeface="+mn-ea"/>
          <a:cs typeface="+mn-cs"/>
        </a:defRPr>
      </a:lvl1pPr>
      <a:lvl2pPr marL="544265" algn="l" defTabSz="1088529" rtl="0" eaLnBrk="1" latinLnBrk="0" hangingPunct="1">
        <a:defRPr sz="2100" kern="1200">
          <a:solidFill>
            <a:schemeClr val="tx1"/>
          </a:solidFill>
          <a:latin typeface="+mn-lt"/>
          <a:ea typeface="+mn-ea"/>
          <a:cs typeface="+mn-cs"/>
        </a:defRPr>
      </a:lvl2pPr>
      <a:lvl3pPr marL="1088529" algn="l" defTabSz="1088529" rtl="0" eaLnBrk="1" latinLnBrk="0" hangingPunct="1">
        <a:defRPr sz="2100" kern="1200">
          <a:solidFill>
            <a:schemeClr val="tx1"/>
          </a:solidFill>
          <a:latin typeface="+mn-lt"/>
          <a:ea typeface="+mn-ea"/>
          <a:cs typeface="+mn-cs"/>
        </a:defRPr>
      </a:lvl3pPr>
      <a:lvl4pPr marL="1632794" algn="l" defTabSz="1088529" rtl="0" eaLnBrk="1" latinLnBrk="0" hangingPunct="1">
        <a:defRPr sz="2100" kern="1200">
          <a:solidFill>
            <a:schemeClr val="tx1"/>
          </a:solidFill>
          <a:latin typeface="+mn-lt"/>
          <a:ea typeface="+mn-ea"/>
          <a:cs typeface="+mn-cs"/>
        </a:defRPr>
      </a:lvl4pPr>
      <a:lvl5pPr marL="2177058" algn="l" defTabSz="1088529" rtl="0" eaLnBrk="1" latinLnBrk="0" hangingPunct="1">
        <a:defRPr sz="2100" kern="1200">
          <a:solidFill>
            <a:schemeClr val="tx1"/>
          </a:solidFill>
          <a:latin typeface="+mn-lt"/>
          <a:ea typeface="+mn-ea"/>
          <a:cs typeface="+mn-cs"/>
        </a:defRPr>
      </a:lvl5pPr>
      <a:lvl6pPr marL="2721323" algn="l" defTabSz="1088529" rtl="0" eaLnBrk="1" latinLnBrk="0" hangingPunct="1">
        <a:defRPr sz="2100" kern="1200">
          <a:solidFill>
            <a:schemeClr val="tx1"/>
          </a:solidFill>
          <a:latin typeface="+mn-lt"/>
          <a:ea typeface="+mn-ea"/>
          <a:cs typeface="+mn-cs"/>
        </a:defRPr>
      </a:lvl6pPr>
      <a:lvl7pPr marL="3265588" algn="l" defTabSz="1088529" rtl="0" eaLnBrk="1" latinLnBrk="0" hangingPunct="1">
        <a:defRPr sz="2100" kern="1200">
          <a:solidFill>
            <a:schemeClr val="tx1"/>
          </a:solidFill>
          <a:latin typeface="+mn-lt"/>
          <a:ea typeface="+mn-ea"/>
          <a:cs typeface="+mn-cs"/>
        </a:defRPr>
      </a:lvl7pPr>
      <a:lvl8pPr marL="3809852" algn="l" defTabSz="1088529" rtl="0" eaLnBrk="1" latinLnBrk="0" hangingPunct="1">
        <a:defRPr sz="2100" kern="1200">
          <a:solidFill>
            <a:schemeClr val="tx1"/>
          </a:solidFill>
          <a:latin typeface="+mn-lt"/>
          <a:ea typeface="+mn-ea"/>
          <a:cs typeface="+mn-cs"/>
        </a:defRPr>
      </a:lvl8pPr>
      <a:lvl9pPr marL="4354117" algn="l" defTabSz="1088529"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notesSlide" Target="../notesSlides/notesSlide1.xml"/><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slideLayout" Target="../slideLayouts/slideLayout7.xml"/><Relationship Id="rId16" Type="http://schemas.openxmlformats.org/officeDocument/2006/relationships/image" Target="../media/image13.png"/><Relationship Id="rId1" Type="http://schemas.openxmlformats.org/officeDocument/2006/relationships/tags" Target="../tags/tag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gif"/><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24.jpeg"/><Relationship Id="rId13" Type="http://schemas.microsoft.com/office/2007/relationships/diagramDrawing" Target="../diagrams/drawing6.xml"/><Relationship Id="rId3" Type="http://schemas.openxmlformats.org/officeDocument/2006/relationships/diagramData" Target="../diagrams/data6.xml"/><Relationship Id="rId7" Type="http://schemas.openxmlformats.org/officeDocument/2006/relationships/image" Target="../media/image21.jpeg"/><Relationship Id="rId12"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image" Target="../media/image27.jpeg"/><Relationship Id="rId5" Type="http://schemas.openxmlformats.org/officeDocument/2006/relationships/diagramQuickStyle" Target="../diagrams/quickStyle6.xml"/><Relationship Id="rId10" Type="http://schemas.openxmlformats.org/officeDocument/2006/relationships/image" Target="../media/image26.jpeg"/><Relationship Id="rId4" Type="http://schemas.openxmlformats.org/officeDocument/2006/relationships/diagramLayout" Target="../diagrams/layout6.xml"/><Relationship Id="rId9" Type="http://schemas.openxmlformats.org/officeDocument/2006/relationships/image" Target="../media/image2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ChangeArrowheads="1"/>
          </p:cNvSpPr>
          <p:nvPr/>
        </p:nvSpPr>
        <p:spPr bwMode="auto">
          <a:xfrm>
            <a:off x="4511030" y="2353047"/>
            <a:ext cx="5491310" cy="10047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0622" tIns="40311" rIns="80622" bIns="40311">
            <a:spAutoFit/>
          </a:bodyPr>
          <a:lstStyle/>
          <a:p>
            <a:pPr defTabSz="1087647" fontAlgn="base">
              <a:spcBef>
                <a:spcPct val="0"/>
              </a:spcBef>
              <a:spcAft>
                <a:spcPct val="0"/>
              </a:spcAft>
            </a:pPr>
            <a:r>
              <a:rPr lang="zh-CN" altLang="en-US" sz="6000" b="1" dirty="0">
                <a:solidFill>
                  <a:prstClr val="white"/>
                </a:solidFill>
                <a:latin typeface="微软雅黑" pitchFamily="34" charset="-122"/>
                <a:ea typeface="微软雅黑" pitchFamily="34" charset="-122"/>
              </a:rPr>
              <a:t>看</a:t>
            </a:r>
            <a:r>
              <a:rPr lang="en-US" altLang="zh-CN" sz="6000" b="1" dirty="0">
                <a:solidFill>
                  <a:prstClr val="white"/>
                </a:solidFill>
                <a:latin typeface="微软雅黑" pitchFamily="34" charset="-122"/>
                <a:ea typeface="微软雅黑" pitchFamily="34" charset="-122"/>
              </a:rPr>
              <a:t>B2C</a:t>
            </a:r>
            <a:r>
              <a:rPr lang="zh-CN" altLang="en-US" sz="6000" b="1" dirty="0">
                <a:solidFill>
                  <a:prstClr val="white"/>
                </a:solidFill>
                <a:latin typeface="微软雅黑" pitchFamily="34" charset="-122"/>
                <a:ea typeface="微软雅黑" pitchFamily="34" charset="-122"/>
              </a:rPr>
              <a:t>生态格局</a:t>
            </a:r>
            <a:endParaRPr lang="en-US" altLang="zh-CN" sz="6000" b="1" dirty="0">
              <a:solidFill>
                <a:prstClr val="white"/>
              </a:solidFill>
              <a:latin typeface="微软雅黑" pitchFamily="34" charset="-122"/>
              <a:ea typeface="微软雅黑" pitchFamily="34" charset="-122"/>
            </a:endParaRPr>
          </a:p>
        </p:txBody>
      </p:sp>
      <p:sp>
        <p:nvSpPr>
          <p:cNvPr id="3" name="TextBox 2"/>
          <p:cNvSpPr txBox="1">
            <a:spLocks noChangeArrowheads="1"/>
          </p:cNvSpPr>
          <p:nvPr/>
        </p:nvSpPr>
        <p:spPr bwMode="auto">
          <a:xfrm>
            <a:off x="4583038" y="3583244"/>
            <a:ext cx="3746410" cy="4946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8839" tIns="54419" rIns="108839" bIns="54419">
            <a:spAutoFit/>
          </a:bodyPr>
          <a:lstStyle>
            <a:lvl1pPr>
              <a:defRPr sz="24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marL="1143000" indent="-228600">
              <a:defRPr sz="2400">
                <a:solidFill>
                  <a:schemeClr val="tx1"/>
                </a:solidFill>
                <a:latin typeface="Calibri" pitchFamily="34" charset="0"/>
                <a:ea typeface="宋体" pitchFamily="2" charset="-122"/>
              </a:defRPr>
            </a:lvl3pPr>
            <a:lvl4pPr marL="1600200" indent="-228600">
              <a:defRPr sz="2400">
                <a:solidFill>
                  <a:schemeClr val="tx1"/>
                </a:solidFill>
                <a:latin typeface="Calibri" pitchFamily="34" charset="0"/>
                <a:ea typeface="宋体" pitchFamily="2" charset="-122"/>
              </a:defRPr>
            </a:lvl4pPr>
            <a:lvl5pPr marL="2057400" indent="-228600">
              <a:defRPr sz="2400">
                <a:solidFill>
                  <a:schemeClr val="tx1"/>
                </a:solidFill>
                <a:latin typeface="Calibri" pitchFamily="34" charset="0"/>
                <a:ea typeface="宋体" pitchFamily="2" charset="-122"/>
              </a:defRPr>
            </a:lvl5pPr>
            <a:lvl6pPr marL="2514600" indent="-228600" defTabSz="1233488" fontAlgn="base">
              <a:spcBef>
                <a:spcPct val="0"/>
              </a:spcBef>
              <a:spcAft>
                <a:spcPct val="0"/>
              </a:spcAft>
              <a:defRPr sz="2400">
                <a:solidFill>
                  <a:schemeClr val="tx1"/>
                </a:solidFill>
                <a:latin typeface="Calibri" pitchFamily="34" charset="0"/>
                <a:ea typeface="宋体" pitchFamily="2" charset="-122"/>
              </a:defRPr>
            </a:lvl6pPr>
            <a:lvl7pPr marL="2971800" indent="-228600" defTabSz="1233488" fontAlgn="base">
              <a:spcBef>
                <a:spcPct val="0"/>
              </a:spcBef>
              <a:spcAft>
                <a:spcPct val="0"/>
              </a:spcAft>
              <a:defRPr sz="2400">
                <a:solidFill>
                  <a:schemeClr val="tx1"/>
                </a:solidFill>
                <a:latin typeface="Calibri" pitchFamily="34" charset="0"/>
                <a:ea typeface="宋体" pitchFamily="2" charset="-122"/>
              </a:defRPr>
            </a:lvl7pPr>
            <a:lvl8pPr marL="3429000" indent="-228600" defTabSz="1233488" fontAlgn="base">
              <a:spcBef>
                <a:spcPct val="0"/>
              </a:spcBef>
              <a:spcAft>
                <a:spcPct val="0"/>
              </a:spcAft>
              <a:defRPr sz="2400">
                <a:solidFill>
                  <a:schemeClr val="tx1"/>
                </a:solidFill>
                <a:latin typeface="Calibri" pitchFamily="34" charset="0"/>
                <a:ea typeface="宋体" pitchFamily="2" charset="-122"/>
              </a:defRPr>
            </a:lvl8pPr>
            <a:lvl9pPr marL="3886200" indent="-228600" defTabSz="1233488" fontAlgn="base">
              <a:spcBef>
                <a:spcPct val="0"/>
              </a:spcBef>
              <a:spcAft>
                <a:spcPct val="0"/>
              </a:spcAft>
              <a:defRPr sz="2400">
                <a:solidFill>
                  <a:schemeClr val="tx1"/>
                </a:solidFill>
                <a:latin typeface="Calibri" pitchFamily="34" charset="0"/>
                <a:ea typeface="宋体" pitchFamily="2" charset="-122"/>
              </a:defRPr>
            </a:lvl9pPr>
          </a:lstStyle>
          <a:p>
            <a:pPr defTabSz="1087647" fontAlgn="base">
              <a:spcBef>
                <a:spcPct val="0"/>
              </a:spcBef>
              <a:spcAft>
                <a:spcPct val="0"/>
              </a:spcAft>
            </a:pPr>
            <a:r>
              <a:rPr lang="zh-CN" altLang="en-US" sz="2500" dirty="0" smtClean="0">
                <a:solidFill>
                  <a:schemeClr val="tx2">
                    <a:lumMod val="60000"/>
                    <a:lumOff val="40000"/>
                  </a:schemeClr>
                </a:solidFill>
                <a:latin typeface="Broadway" pitchFamily="82" charset="0"/>
                <a:ea typeface="微软雅黑" pitchFamily="34" charset="-122"/>
              </a:rPr>
              <a:t>电子商务研究所学术活动</a:t>
            </a:r>
            <a:endParaRPr lang="zh-CN" altLang="en-US" sz="2500" dirty="0">
              <a:solidFill>
                <a:schemeClr val="tx2">
                  <a:lumMod val="60000"/>
                  <a:lumOff val="40000"/>
                </a:schemeClr>
              </a:solidFill>
              <a:latin typeface="Broadway" pitchFamily="82" charset="0"/>
              <a:ea typeface="微软雅黑" pitchFamily="34" charset="-122"/>
            </a:endParaRPr>
          </a:p>
        </p:txBody>
      </p:sp>
      <p:sp>
        <p:nvSpPr>
          <p:cNvPr id="5" name="TextBox 4"/>
          <p:cNvSpPr txBox="1">
            <a:spLocks noChangeArrowheads="1"/>
          </p:cNvSpPr>
          <p:nvPr/>
        </p:nvSpPr>
        <p:spPr bwMode="auto">
          <a:xfrm>
            <a:off x="4567272" y="1701602"/>
            <a:ext cx="5857875" cy="354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700" dirty="0" smtClean="0">
                <a:solidFill>
                  <a:srgbClr val="FC6204"/>
                </a:solidFill>
                <a:latin typeface="微软雅黑" pitchFamily="34" charset="-122"/>
                <a:ea typeface="微软雅黑" pitchFamily="34" charset="-122"/>
                <a:cs typeface="Tahoma" pitchFamily="34" charset="0"/>
              </a:rPr>
              <a:t>从京东频频封杀</a:t>
            </a:r>
            <a:endParaRPr lang="en-US" altLang="zh-CN" sz="1700" dirty="0">
              <a:solidFill>
                <a:srgbClr val="FC6204"/>
              </a:solidFill>
              <a:latin typeface="微软雅黑" pitchFamily="34" charset="-122"/>
              <a:ea typeface="微软雅黑" pitchFamily="34" charset="-122"/>
              <a:cs typeface="Tahoma" pitchFamily="34" charset="0"/>
            </a:endParaRPr>
          </a:p>
        </p:txBody>
      </p:sp>
      <p:sp>
        <p:nvSpPr>
          <p:cNvPr id="6" name="Text Box 62"/>
          <p:cNvSpPr txBox="1">
            <a:spLocks noChangeArrowheads="1"/>
          </p:cNvSpPr>
          <p:nvPr/>
        </p:nvSpPr>
        <p:spPr bwMode="auto">
          <a:xfrm>
            <a:off x="9696371" y="5965088"/>
            <a:ext cx="1511403" cy="338554"/>
          </a:xfrm>
          <a:prstGeom prst="rect">
            <a:avLst/>
          </a:prstGeom>
          <a:noFill/>
          <a:effectLst>
            <a:reflection blurRad="6350" stA="50000" endA="300" endPos="38500" dist="50800" dir="5400000" sy="-100000" algn="bl" rotWithShape="0"/>
          </a:effectLst>
        </p:spPr>
        <p:txBody>
          <a:bodyPr wrap="square" rtlCol="0">
            <a:spAutoFit/>
          </a:bodyPr>
          <a:lstStyle>
            <a:defPPr>
              <a:defRPr lang="zh-CN"/>
            </a:defPPr>
            <a:lvl1pPr marL="0" defTabSz="914400" eaLnBrk="1" latinLnBrk="0" hangingPunct="1">
              <a:defRPr sz="1800">
                <a:solidFill>
                  <a:schemeClr val="bg2">
                    <a:lumMod val="25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vl2pPr defTabSz="914400" eaLnBrk="1" latinLnBrk="0" hangingPunct="1">
              <a:defRPr sz="1800">
                <a:latin typeface="+mn-lt"/>
                <a:ea typeface="+mn-ea"/>
              </a:defRPr>
            </a:lvl2pPr>
            <a:lvl3pPr defTabSz="914400" eaLnBrk="1" latinLnBrk="0" hangingPunct="1">
              <a:defRPr sz="1800">
                <a:latin typeface="+mn-lt"/>
                <a:ea typeface="+mn-ea"/>
              </a:defRPr>
            </a:lvl3pPr>
            <a:lvl4pPr defTabSz="914400" eaLnBrk="1" latinLnBrk="0" hangingPunct="1">
              <a:defRPr sz="1800">
                <a:latin typeface="+mn-lt"/>
                <a:ea typeface="+mn-ea"/>
              </a:defRPr>
            </a:lvl4pPr>
            <a:lvl5pPr defTabSz="914400" eaLnBrk="1" latinLnBrk="0" hangingPunct="1">
              <a:defRPr sz="1800">
                <a:latin typeface="+mn-lt"/>
                <a:ea typeface="+mn-ea"/>
              </a:defRPr>
            </a:lvl5pPr>
            <a:lvl6pPr>
              <a:defRPr sz="1800">
                <a:latin typeface="+mn-lt"/>
                <a:ea typeface="+mn-ea"/>
              </a:defRPr>
            </a:lvl6pPr>
            <a:lvl7pPr>
              <a:defRPr sz="1800">
                <a:latin typeface="+mn-lt"/>
                <a:ea typeface="+mn-ea"/>
              </a:defRPr>
            </a:lvl7pPr>
            <a:lvl8pPr>
              <a:defRPr sz="1800">
                <a:latin typeface="+mn-lt"/>
                <a:ea typeface="+mn-ea"/>
              </a:defRPr>
            </a:lvl8pPr>
            <a:lvl9pPr>
              <a:defRPr sz="1800">
                <a:latin typeface="+mn-lt"/>
                <a:ea typeface="+mn-ea"/>
              </a:defRPr>
            </a:lvl9pPr>
          </a:lstStyle>
          <a:p>
            <a:r>
              <a:rPr lang="zh-CN" altLang="en-US" sz="1600" dirty="0" smtClean="0">
                <a:solidFill>
                  <a:srgbClr val="00B0F0"/>
                </a:solidFill>
                <a:latin typeface="微软雅黑" pitchFamily="34" charset="-122"/>
                <a:ea typeface="微软雅黑" pitchFamily="34" charset="-122"/>
              </a:rPr>
              <a:t>演讲：苏豪</a:t>
            </a:r>
            <a:endParaRPr lang="en-GB" altLang="zh-CN" sz="1600" dirty="0">
              <a:solidFill>
                <a:schemeClr val="bg1">
                  <a:lumMod val="65000"/>
                </a:schemeClr>
              </a:solidFill>
              <a:latin typeface="微软雅黑" pitchFamily="34" charset="-122"/>
              <a:ea typeface="微软雅黑" pitchFamily="34" charset="-122"/>
            </a:endParaRPr>
          </a:p>
        </p:txBody>
      </p:sp>
      <p:pic>
        <p:nvPicPr>
          <p:cNvPr id="7" name="Picture 9" descr="E:\仝德志文件，勿删！\03-参考文档\！PPT图片及版面资源\06-PPT精选插图\05-头像\嘿嘿.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9191550" y="5886608"/>
            <a:ext cx="495514" cy="495514"/>
          </a:xfrm>
          <a:prstGeom prst="rect">
            <a:avLst/>
          </a:prstGeom>
          <a:ln>
            <a:noFill/>
          </a:ln>
          <a:effectLst>
            <a:outerShdw blurRad="63500" sx="102000" sy="102000" algn="ctr" rotWithShape="0">
              <a:schemeClr val="bg1">
                <a:alpha val="40000"/>
              </a:schemeClr>
            </a:outerShdw>
          </a:effectLst>
          <a:extLst>
            <a:ext uri="{909E8E84-426E-40DD-AFC4-6F175D3DCCD1}">
              <a14:hiddenFill xmlns:a14="http://schemas.microsoft.com/office/drawing/2010/main" xmlns="">
                <a:solidFill>
                  <a:srgbClr val="FFFFFF"/>
                </a:solidFill>
              </a14:hiddenFill>
            </a:ext>
          </a:extLst>
        </p:spPr>
      </p:pic>
      <p:grpSp>
        <p:nvGrpSpPr>
          <p:cNvPr id="8" name="组合 7"/>
          <p:cNvGrpSpPr/>
          <p:nvPr/>
        </p:nvGrpSpPr>
        <p:grpSpPr>
          <a:xfrm>
            <a:off x="8975526" y="2349674"/>
            <a:ext cx="511552" cy="355744"/>
            <a:chOff x="6410291" y="4700483"/>
            <a:chExt cx="511552" cy="355744"/>
          </a:xfrm>
          <a:effectLst>
            <a:outerShdw blurRad="63500" sx="102000" sy="102000" algn="ctr" rotWithShape="0">
              <a:schemeClr val="bg1">
                <a:alpha val="40000"/>
              </a:schemeClr>
            </a:outerShdw>
          </a:effectLst>
        </p:grpSpPr>
        <p:sp>
          <p:nvSpPr>
            <p:cNvPr id="9" name="二十四角星 8"/>
            <p:cNvSpPr/>
            <p:nvPr/>
          </p:nvSpPr>
          <p:spPr>
            <a:xfrm>
              <a:off x="6411097" y="4700483"/>
              <a:ext cx="355744" cy="355744"/>
            </a:xfrm>
            <a:prstGeom prst="star24">
              <a:avLst/>
            </a:prstGeom>
            <a:solidFill>
              <a:srgbClr val="0070C0"/>
            </a:solidFill>
            <a:ln w="12700">
              <a:noFill/>
            </a:ln>
            <a:effectLst/>
          </p:spPr>
          <p:txBody>
            <a:bodyPr wrap="square" rtlCol="0" anchor="ctr">
              <a:spAutoFit/>
            </a:bodyPr>
            <a:lstStyle/>
            <a:p>
              <a:pPr algn="ctr"/>
              <a:endParaRPr lang="zh-CN" altLang="en-US" sz="1600" b="1">
                <a:solidFill>
                  <a:prstClr val="white"/>
                </a:solidFill>
                <a:cs typeface="Lao UI" pitchFamily="34" charset="0"/>
              </a:endParaRPr>
            </a:p>
          </p:txBody>
        </p:sp>
        <p:sp>
          <p:nvSpPr>
            <p:cNvPr id="10" name="TextBox 9"/>
            <p:cNvSpPr txBox="1"/>
            <p:nvPr/>
          </p:nvSpPr>
          <p:spPr>
            <a:xfrm rot="20430396">
              <a:off x="6410291" y="4731432"/>
              <a:ext cx="511552" cy="246221"/>
            </a:xfrm>
            <a:prstGeom prst="rect">
              <a:avLst/>
            </a:prstGeom>
            <a:noFill/>
          </p:spPr>
          <p:txBody>
            <a:bodyPr wrap="square" rtlCol="0">
              <a:spAutoFit/>
            </a:bodyPr>
            <a:lstStyle/>
            <a:p>
              <a:r>
                <a:rPr lang="en-US" altLang="zh-CN" sz="1000" dirty="0">
                  <a:solidFill>
                    <a:prstClr val="white"/>
                  </a:solidFill>
                </a:rPr>
                <a:t>V1</a:t>
              </a:r>
              <a:endParaRPr lang="zh-CN" altLang="en-US" sz="1000" dirty="0">
                <a:solidFill>
                  <a:prstClr val="white"/>
                </a:solidFill>
              </a:endParaRPr>
            </a:p>
          </p:txBody>
        </p:sp>
      </p:grpSp>
      <p:pic>
        <p:nvPicPr>
          <p:cNvPr id="11" name="图片 10"/>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4655046" y="3429794"/>
            <a:ext cx="5904000" cy="14370"/>
          </a:xfrm>
          <a:prstGeom prst="rect">
            <a:avLst/>
          </a:prstGeom>
        </p:spPr>
      </p:pic>
      <p:grpSp>
        <p:nvGrpSpPr>
          <p:cNvPr id="12" name="组合 19"/>
          <p:cNvGrpSpPr>
            <a:grpSpLocks/>
          </p:cNvGrpSpPr>
          <p:nvPr/>
        </p:nvGrpSpPr>
        <p:grpSpPr bwMode="auto">
          <a:xfrm>
            <a:off x="5378325" y="1533227"/>
            <a:ext cx="2803525" cy="2803525"/>
            <a:chOff x="3170321" y="673768"/>
            <a:chExt cx="2803358" cy="2803358"/>
          </a:xfrm>
        </p:grpSpPr>
        <p:grpSp>
          <p:nvGrpSpPr>
            <p:cNvPr id="13" name="组合 13"/>
            <p:cNvGrpSpPr>
              <a:grpSpLocks/>
            </p:cNvGrpSpPr>
            <p:nvPr/>
          </p:nvGrpSpPr>
          <p:grpSpPr bwMode="auto">
            <a:xfrm>
              <a:off x="3170321" y="673768"/>
              <a:ext cx="2803358" cy="2803358"/>
              <a:chOff x="3236195" y="673768"/>
              <a:chExt cx="2803358" cy="2803358"/>
            </a:xfrm>
          </p:grpSpPr>
          <p:sp>
            <p:nvSpPr>
              <p:cNvPr id="20" name="椭圆 19"/>
              <p:cNvSpPr/>
              <p:nvPr/>
            </p:nvSpPr>
            <p:spPr>
              <a:xfrm>
                <a:off x="3236195" y="673768"/>
                <a:ext cx="2803358" cy="2803358"/>
              </a:xfrm>
              <a:prstGeom prst="ellipse">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grpSp>
            <p:nvGrpSpPr>
              <p:cNvPr id="21" name="组合 9"/>
              <p:cNvGrpSpPr>
                <a:grpSpLocks/>
              </p:cNvGrpSpPr>
              <p:nvPr/>
            </p:nvGrpSpPr>
            <p:grpSpPr bwMode="auto">
              <a:xfrm>
                <a:off x="4576914" y="850232"/>
                <a:ext cx="121921" cy="2465270"/>
                <a:chOff x="4444867" y="850232"/>
                <a:chExt cx="121921" cy="2465270"/>
              </a:xfrm>
            </p:grpSpPr>
            <p:pic>
              <p:nvPicPr>
                <p:cNvPr id="25" name="图片 6" descr="1.png"/>
                <p:cNvPicPr>
                  <a:picLocks noChangeAspect="1"/>
                </p:cNvPicPr>
                <p:nvPr/>
              </p:nvPicPr>
              <p:blipFill>
                <a:blip r:embed="rId6">
                  <a:extLst>
                    <a:ext uri="{28A0092B-C50C-407E-A947-70E740481C1C}">
                      <a14:useLocalDpi xmlns:a14="http://schemas.microsoft.com/office/drawing/2010/main" xmlns="" val="0"/>
                    </a:ext>
                  </a:extLst>
                </a:blip>
                <a:srcRect l="18074" t="17886" r="79657" b="75504"/>
                <a:stretch>
                  <a:fillRect/>
                </a:stretch>
              </p:blipFill>
              <p:spPr bwMode="auto">
                <a:xfrm>
                  <a:off x="4444867" y="3064042"/>
                  <a:ext cx="121920" cy="251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 name="图片 8" descr="1.png"/>
                <p:cNvPicPr>
                  <a:picLocks noChangeAspect="1"/>
                </p:cNvPicPr>
                <p:nvPr/>
              </p:nvPicPr>
              <p:blipFill>
                <a:blip r:embed="rId6">
                  <a:extLst>
                    <a:ext uri="{28A0092B-C50C-407E-A947-70E740481C1C}">
                      <a14:useLocalDpi xmlns:a14="http://schemas.microsoft.com/office/drawing/2010/main" xmlns="" val="0"/>
                    </a:ext>
                  </a:extLst>
                </a:blip>
                <a:srcRect l="18074" t="17886" r="79657" b="75504"/>
                <a:stretch>
                  <a:fillRect/>
                </a:stretch>
              </p:blipFill>
              <p:spPr bwMode="auto">
                <a:xfrm>
                  <a:off x="4444868" y="850232"/>
                  <a:ext cx="121920" cy="251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2" name="组合 10"/>
              <p:cNvGrpSpPr>
                <a:grpSpLocks/>
              </p:cNvGrpSpPr>
              <p:nvPr/>
            </p:nvGrpSpPr>
            <p:grpSpPr bwMode="auto">
              <a:xfrm rot="5400000">
                <a:off x="4576914" y="850231"/>
                <a:ext cx="121920" cy="2465271"/>
                <a:chOff x="4444867" y="850231"/>
                <a:chExt cx="121920" cy="2465271"/>
              </a:xfrm>
            </p:grpSpPr>
            <p:pic>
              <p:nvPicPr>
                <p:cNvPr id="23" name="图片 11" descr="1.png"/>
                <p:cNvPicPr>
                  <a:picLocks noChangeAspect="1"/>
                </p:cNvPicPr>
                <p:nvPr/>
              </p:nvPicPr>
              <p:blipFill>
                <a:blip r:embed="rId6">
                  <a:extLst>
                    <a:ext uri="{28A0092B-C50C-407E-A947-70E740481C1C}">
                      <a14:useLocalDpi xmlns:a14="http://schemas.microsoft.com/office/drawing/2010/main" xmlns="" val="0"/>
                    </a:ext>
                  </a:extLst>
                </a:blip>
                <a:srcRect l="18074" t="17886" r="79657" b="75504"/>
                <a:stretch>
                  <a:fillRect/>
                </a:stretch>
              </p:blipFill>
              <p:spPr bwMode="auto">
                <a:xfrm>
                  <a:off x="4444867" y="3064042"/>
                  <a:ext cx="121920" cy="251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图片 12" descr="1.png"/>
                <p:cNvPicPr>
                  <a:picLocks noChangeAspect="1"/>
                </p:cNvPicPr>
                <p:nvPr/>
              </p:nvPicPr>
              <p:blipFill>
                <a:blip r:embed="rId6">
                  <a:extLst>
                    <a:ext uri="{28A0092B-C50C-407E-A947-70E740481C1C}">
                      <a14:useLocalDpi xmlns:a14="http://schemas.microsoft.com/office/drawing/2010/main" xmlns="" val="0"/>
                    </a:ext>
                  </a:extLst>
                </a:blip>
                <a:srcRect l="18074" t="17886" r="79657" b="75504"/>
                <a:stretch>
                  <a:fillRect/>
                </a:stretch>
              </p:blipFill>
              <p:spPr bwMode="auto">
                <a:xfrm>
                  <a:off x="4444867" y="850231"/>
                  <a:ext cx="121920" cy="251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grpSp>
          <p:nvGrpSpPr>
            <p:cNvPr id="14" name="组合 15"/>
            <p:cNvGrpSpPr>
              <a:grpSpLocks/>
            </p:cNvGrpSpPr>
            <p:nvPr/>
          </p:nvGrpSpPr>
          <p:grpSpPr bwMode="auto">
            <a:xfrm>
              <a:off x="3724977" y="1350343"/>
              <a:ext cx="1624664" cy="1556888"/>
              <a:chOff x="3724977" y="1350343"/>
              <a:chExt cx="1624664" cy="1556888"/>
            </a:xfrm>
          </p:grpSpPr>
          <p:pic>
            <p:nvPicPr>
              <p:cNvPr id="18" name="图片 7" descr="1.png"/>
              <p:cNvPicPr>
                <a:picLocks noChangeAspect="1"/>
              </p:cNvPicPr>
              <p:nvPr/>
            </p:nvPicPr>
            <p:blipFill>
              <a:blip r:embed="rId6">
                <a:extLst>
                  <a:ext uri="{28A0092B-C50C-407E-A947-70E740481C1C}">
                    <a14:useLocalDpi xmlns:a14="http://schemas.microsoft.com/office/drawing/2010/main" xmlns="" val="0"/>
                  </a:ext>
                </a:extLst>
              </a:blip>
              <a:srcRect l="13693" t="6248" r="83614" b="90147"/>
              <a:stretch>
                <a:fillRect/>
              </a:stretch>
            </p:blipFill>
            <p:spPr bwMode="auto">
              <a:xfrm>
                <a:off x="3724977" y="1350343"/>
                <a:ext cx="144780" cy="137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图片 14" descr="1.png"/>
              <p:cNvPicPr>
                <a:picLocks noChangeAspect="1"/>
              </p:cNvPicPr>
              <p:nvPr/>
            </p:nvPicPr>
            <p:blipFill>
              <a:blip r:embed="rId6">
                <a:extLst>
                  <a:ext uri="{28A0092B-C50C-407E-A947-70E740481C1C}">
                    <a14:useLocalDpi xmlns:a14="http://schemas.microsoft.com/office/drawing/2010/main" xmlns="" val="0"/>
                  </a:ext>
                </a:extLst>
              </a:blip>
              <a:srcRect l="13693" t="6248" r="83614" b="90147"/>
              <a:stretch>
                <a:fillRect/>
              </a:stretch>
            </p:blipFill>
            <p:spPr bwMode="auto">
              <a:xfrm>
                <a:off x="5204861" y="2770071"/>
                <a:ext cx="144780" cy="137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5" name="组合 16"/>
            <p:cNvGrpSpPr>
              <a:grpSpLocks/>
            </p:cNvGrpSpPr>
            <p:nvPr/>
          </p:nvGrpSpPr>
          <p:grpSpPr bwMode="auto">
            <a:xfrm flipH="1">
              <a:off x="3749033" y="1350343"/>
              <a:ext cx="1624664" cy="1556888"/>
              <a:chOff x="3724977" y="1350343"/>
              <a:chExt cx="1624664" cy="1556888"/>
            </a:xfrm>
          </p:grpSpPr>
          <p:pic>
            <p:nvPicPr>
              <p:cNvPr id="16" name="图片 17" descr="1.png"/>
              <p:cNvPicPr>
                <a:picLocks noChangeAspect="1"/>
              </p:cNvPicPr>
              <p:nvPr/>
            </p:nvPicPr>
            <p:blipFill>
              <a:blip r:embed="rId6">
                <a:extLst>
                  <a:ext uri="{28A0092B-C50C-407E-A947-70E740481C1C}">
                    <a14:useLocalDpi xmlns:a14="http://schemas.microsoft.com/office/drawing/2010/main" xmlns="" val="0"/>
                  </a:ext>
                </a:extLst>
              </a:blip>
              <a:srcRect l="13693" t="6248" r="83614" b="90147"/>
              <a:stretch>
                <a:fillRect/>
              </a:stretch>
            </p:blipFill>
            <p:spPr bwMode="auto">
              <a:xfrm>
                <a:off x="3724977" y="1350343"/>
                <a:ext cx="144780" cy="137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图片 18" descr="1.png"/>
              <p:cNvPicPr>
                <a:picLocks noChangeAspect="1"/>
              </p:cNvPicPr>
              <p:nvPr/>
            </p:nvPicPr>
            <p:blipFill>
              <a:blip r:embed="rId6">
                <a:extLst>
                  <a:ext uri="{28A0092B-C50C-407E-A947-70E740481C1C}">
                    <a14:useLocalDpi xmlns:a14="http://schemas.microsoft.com/office/drawing/2010/main" xmlns="" val="0"/>
                  </a:ext>
                </a:extLst>
              </a:blip>
              <a:srcRect l="13693" t="6248" r="83614" b="90147"/>
              <a:stretch>
                <a:fillRect/>
              </a:stretch>
            </p:blipFill>
            <p:spPr bwMode="auto">
              <a:xfrm>
                <a:off x="5204861" y="2770071"/>
                <a:ext cx="144780" cy="137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grpSp>
        <p:nvGrpSpPr>
          <p:cNvPr id="27" name="组合 22"/>
          <p:cNvGrpSpPr>
            <a:grpSpLocks/>
          </p:cNvGrpSpPr>
          <p:nvPr/>
        </p:nvGrpSpPr>
        <p:grpSpPr bwMode="auto">
          <a:xfrm>
            <a:off x="6745163" y="1996778"/>
            <a:ext cx="73025" cy="1882775"/>
            <a:chOff x="4535905" y="1179094"/>
            <a:chExt cx="72190" cy="1883444"/>
          </a:xfrm>
        </p:grpSpPr>
        <p:sp>
          <p:nvSpPr>
            <p:cNvPr id="28" name="圆角矩形 27"/>
            <p:cNvSpPr/>
            <p:nvPr/>
          </p:nvSpPr>
          <p:spPr>
            <a:xfrm>
              <a:off x="4535905" y="1179094"/>
              <a:ext cx="72190" cy="944898"/>
            </a:xfrm>
            <a:prstGeom prst="roundRect">
              <a:avLst>
                <a:gd name="adj" fmla="val 50000"/>
              </a:avLst>
            </a:prstGeom>
            <a:ln/>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zh-CN" altLang="en-US"/>
            </a:p>
          </p:txBody>
        </p:sp>
        <p:sp>
          <p:nvSpPr>
            <p:cNvPr id="29" name="圆角矩形 28"/>
            <p:cNvSpPr/>
            <p:nvPr/>
          </p:nvSpPr>
          <p:spPr>
            <a:xfrm>
              <a:off x="4535905" y="2117639"/>
              <a:ext cx="72190" cy="944899"/>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30" name="组合 23"/>
          <p:cNvGrpSpPr>
            <a:grpSpLocks/>
          </p:cNvGrpSpPr>
          <p:nvPr/>
        </p:nvGrpSpPr>
        <p:grpSpPr bwMode="auto">
          <a:xfrm rot="5400000">
            <a:off x="6745957" y="2345234"/>
            <a:ext cx="71437" cy="1171575"/>
            <a:chOff x="4535905" y="1179094"/>
            <a:chExt cx="72190" cy="1883444"/>
          </a:xfrm>
        </p:grpSpPr>
        <p:sp>
          <p:nvSpPr>
            <p:cNvPr id="31" name="圆角矩形 30"/>
            <p:cNvSpPr/>
            <p:nvPr/>
          </p:nvSpPr>
          <p:spPr>
            <a:xfrm>
              <a:off x="4535905" y="1179094"/>
              <a:ext cx="72190" cy="944274"/>
            </a:xfrm>
            <a:prstGeom prst="roundRect">
              <a:avLst>
                <a:gd name="adj" fmla="val 50000"/>
              </a:avLst>
            </a:pr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p>
          </p:txBody>
        </p:sp>
        <p:sp>
          <p:nvSpPr>
            <p:cNvPr id="32" name="圆角矩形 31"/>
            <p:cNvSpPr/>
            <p:nvPr/>
          </p:nvSpPr>
          <p:spPr>
            <a:xfrm>
              <a:off x="4535905" y="2118264"/>
              <a:ext cx="72190" cy="944274"/>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33" name="矩形 32"/>
          <p:cNvSpPr>
            <a:spLocks noChangeArrowheads="1"/>
          </p:cNvSpPr>
          <p:nvPr/>
        </p:nvSpPr>
        <p:spPr bwMode="auto">
          <a:xfrm>
            <a:off x="4540385" y="2349674"/>
            <a:ext cx="5875301" cy="10047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0622" tIns="40311" rIns="80622" bIns="40311">
            <a:spAutoFit/>
          </a:bodyPr>
          <a:lstStyle/>
          <a:p>
            <a:pPr defTabSz="1087647" fontAlgn="base">
              <a:spcBef>
                <a:spcPct val="0"/>
              </a:spcBef>
              <a:spcAft>
                <a:spcPct val="0"/>
              </a:spcAft>
            </a:pPr>
            <a:r>
              <a:rPr lang="zh-CN" altLang="en-US" sz="6000" b="1" dirty="0" smtClean="0">
                <a:solidFill>
                  <a:prstClr val="white"/>
                </a:solidFill>
                <a:latin typeface="微软雅黑" pitchFamily="34" charset="-122"/>
                <a:ea typeface="微软雅黑" pitchFamily="34" charset="-122"/>
              </a:rPr>
              <a:t>看</a:t>
            </a:r>
            <a:r>
              <a:rPr lang="en-US" altLang="zh-CN" sz="6000" b="1" dirty="0" smtClean="0">
                <a:solidFill>
                  <a:prstClr val="white"/>
                </a:solidFill>
                <a:latin typeface="微软雅黑" pitchFamily="34" charset="-122"/>
                <a:ea typeface="微软雅黑" pitchFamily="34" charset="-122"/>
              </a:rPr>
              <a:t>B2C</a:t>
            </a:r>
            <a:r>
              <a:rPr lang="zh-CN" altLang="en-US" sz="6000" b="1" dirty="0" smtClean="0">
                <a:solidFill>
                  <a:prstClr val="white"/>
                </a:solidFill>
                <a:latin typeface="微软雅黑" pitchFamily="34" charset="-122"/>
                <a:ea typeface="微软雅黑" pitchFamily="34" charset="-122"/>
              </a:rPr>
              <a:t>生态格局</a:t>
            </a:r>
            <a:endParaRPr lang="en-US" altLang="zh-CN" sz="6000" b="1" dirty="0">
              <a:solidFill>
                <a:prstClr val="white"/>
              </a:solidFill>
              <a:latin typeface="微软雅黑" pitchFamily="34" charset="-122"/>
              <a:ea typeface="微软雅黑" pitchFamily="34" charset="-122"/>
            </a:endParaRPr>
          </a:p>
        </p:txBody>
      </p:sp>
      <p:pic>
        <p:nvPicPr>
          <p:cNvPr id="34" name="Picture 2" descr="PPECLOGO-eff-0-1"/>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4729825" y="2275419"/>
            <a:ext cx="1060349" cy="798789"/>
          </a:xfrm>
          <a:prstGeom prst="rect">
            <a:avLst/>
          </a:prstGeom>
          <a:noFill/>
          <a:extLst>
            <a:ext uri="{909E8E84-426E-40DD-AFC4-6F175D3DCCD1}">
              <a14:hiddenFill xmlns:a14="http://schemas.microsoft.com/office/drawing/2010/main" xmlns="">
                <a:solidFill>
                  <a:srgbClr val="FFFFFF"/>
                </a:solidFill>
              </a14:hiddenFill>
            </a:ext>
          </a:extLst>
        </p:spPr>
      </p:pic>
      <p:pic>
        <p:nvPicPr>
          <p:cNvPr id="35" name="Picture 3" descr="PPECLOGO-eff-0-2"/>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9128458" y="2235101"/>
            <a:ext cx="981730" cy="750913"/>
          </a:xfrm>
          <a:prstGeom prst="rect">
            <a:avLst/>
          </a:prstGeom>
          <a:noFill/>
          <a:extLst>
            <a:ext uri="{909E8E84-426E-40DD-AFC4-6F175D3DCCD1}">
              <a14:hiddenFill xmlns:a14="http://schemas.microsoft.com/office/drawing/2010/main" xmlns="">
                <a:solidFill>
                  <a:srgbClr val="FFFFFF"/>
                </a:solidFill>
              </a14:hiddenFill>
            </a:ext>
          </a:extLst>
        </p:spPr>
      </p:pic>
      <p:pic>
        <p:nvPicPr>
          <p:cNvPr id="36" name="Picture 4" descr="PPECLOGO-eff-0-3"/>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1623363" y="836589"/>
            <a:ext cx="3013731" cy="2376211"/>
          </a:xfrm>
          <a:prstGeom prst="rect">
            <a:avLst/>
          </a:prstGeom>
          <a:noFill/>
          <a:extLst>
            <a:ext uri="{909E8E84-426E-40DD-AFC4-6F175D3DCCD1}">
              <a14:hiddenFill xmlns:a14="http://schemas.microsoft.com/office/drawing/2010/main" xmlns="">
                <a:solidFill>
                  <a:srgbClr val="FFFFFF"/>
                </a:solidFill>
              </a14:hiddenFill>
            </a:ext>
          </a:extLst>
        </p:spPr>
      </p:pic>
      <p:pic>
        <p:nvPicPr>
          <p:cNvPr id="37" name="Picture 5" descr="PPECLOGO-eff-0-1"/>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5050348" y="3159881"/>
            <a:ext cx="524127" cy="395616"/>
          </a:xfrm>
          <a:prstGeom prst="rect">
            <a:avLst/>
          </a:prstGeom>
          <a:noFill/>
          <a:extLst>
            <a:ext uri="{909E8E84-426E-40DD-AFC4-6F175D3DCCD1}">
              <a14:hiddenFill xmlns:a14="http://schemas.microsoft.com/office/drawing/2010/main" xmlns="">
                <a:solidFill>
                  <a:srgbClr val="FFFFFF"/>
                </a:solidFill>
              </a14:hiddenFill>
            </a:ext>
          </a:extLst>
        </p:spPr>
      </p:pic>
      <p:pic>
        <p:nvPicPr>
          <p:cNvPr id="38" name="Picture 6" descr="PPECLOGO-eff-0-1"/>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7959252" y="2293056"/>
            <a:ext cx="401158" cy="302381"/>
          </a:xfrm>
          <a:prstGeom prst="rect">
            <a:avLst/>
          </a:prstGeom>
          <a:noFill/>
          <a:extLst>
            <a:ext uri="{909E8E84-426E-40DD-AFC4-6F175D3DCCD1}">
              <a14:hiddenFill xmlns:a14="http://schemas.microsoft.com/office/drawing/2010/main" xmlns="">
                <a:solidFill>
                  <a:srgbClr val="FFFFFF"/>
                </a:solidFill>
              </a14:hiddenFill>
            </a:ext>
          </a:extLst>
        </p:spPr>
      </p:pic>
      <p:pic>
        <p:nvPicPr>
          <p:cNvPr id="39" name="Picture 8" descr="PPECLOGO-eff-0-2"/>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5860729" y="1962959"/>
            <a:ext cx="981731" cy="750913"/>
          </a:xfrm>
          <a:prstGeom prst="rect">
            <a:avLst/>
          </a:prstGeom>
          <a:noFill/>
          <a:extLst>
            <a:ext uri="{909E8E84-426E-40DD-AFC4-6F175D3DCCD1}">
              <a14:hiddenFill xmlns:a14="http://schemas.microsoft.com/office/drawing/2010/main" xmlns="">
                <a:solidFill>
                  <a:srgbClr val="FFFFFF"/>
                </a:solidFill>
              </a14:hiddenFill>
            </a:ext>
          </a:extLst>
        </p:spPr>
      </p:pic>
      <p:pic>
        <p:nvPicPr>
          <p:cNvPr id="40" name="Picture 9" descr="PPECLOGO-eff-5-4"/>
          <p:cNvPicPr>
            <a:picLocks noChangeAspect="1" noChangeArrowheads="1"/>
          </p:cNvPicPr>
          <p:nvPr/>
        </p:nvPicPr>
        <p:blipFill>
          <a:blip r:embed="rId12">
            <a:extLst>
              <a:ext uri="{28A0092B-C50C-407E-A947-70E740481C1C}">
                <a14:useLocalDpi xmlns:a14="http://schemas.microsoft.com/office/drawing/2010/main" xmlns="" val="0"/>
              </a:ext>
            </a:extLst>
          </a:blip>
          <a:srcRect/>
          <a:stretch>
            <a:fillRect/>
          </a:stretch>
        </p:blipFill>
        <p:spPr bwMode="auto">
          <a:xfrm>
            <a:off x="3844854" y="2595438"/>
            <a:ext cx="1477636" cy="1123849"/>
          </a:xfrm>
          <a:prstGeom prst="rect">
            <a:avLst/>
          </a:prstGeom>
          <a:noFill/>
          <a:extLst>
            <a:ext uri="{909E8E84-426E-40DD-AFC4-6F175D3DCCD1}">
              <a14:hiddenFill xmlns:a14="http://schemas.microsoft.com/office/drawing/2010/main" xmlns="">
                <a:solidFill>
                  <a:srgbClr val="FFFFFF"/>
                </a:solidFill>
              </a14:hiddenFill>
            </a:ext>
          </a:extLst>
        </p:spPr>
      </p:pic>
      <p:pic>
        <p:nvPicPr>
          <p:cNvPr id="41" name="Picture 10" descr="PPECLOGO-eff-5-2"/>
          <p:cNvPicPr>
            <a:picLocks noChangeAspect="1" noChangeArrowheads="1"/>
          </p:cNvPicPr>
          <p:nvPr/>
        </p:nvPicPr>
        <p:blipFill>
          <a:blip r:embed="rId13">
            <a:extLst>
              <a:ext uri="{28A0092B-C50C-407E-A947-70E740481C1C}">
                <a14:useLocalDpi xmlns:a14="http://schemas.microsoft.com/office/drawing/2010/main" xmlns="" val="0"/>
              </a:ext>
            </a:extLst>
          </a:blip>
          <a:srcRect/>
          <a:stretch>
            <a:fillRect/>
          </a:stretch>
        </p:blipFill>
        <p:spPr bwMode="auto">
          <a:xfrm>
            <a:off x="5935316" y="2834824"/>
            <a:ext cx="1834444" cy="1436309"/>
          </a:xfrm>
          <a:prstGeom prst="rect">
            <a:avLst/>
          </a:prstGeom>
          <a:noFill/>
          <a:extLst>
            <a:ext uri="{909E8E84-426E-40DD-AFC4-6F175D3DCCD1}">
              <a14:hiddenFill xmlns:a14="http://schemas.microsoft.com/office/drawing/2010/main" xmlns="">
                <a:solidFill>
                  <a:srgbClr val="FFFFFF"/>
                </a:solidFill>
              </a14:hiddenFill>
            </a:ext>
          </a:extLst>
        </p:spPr>
      </p:pic>
      <p:pic>
        <p:nvPicPr>
          <p:cNvPr id="42" name="Picture 11" descr="PPECLOGO-eff-5-4"/>
          <p:cNvPicPr>
            <a:picLocks noChangeAspect="1" noChangeArrowheads="1"/>
          </p:cNvPicPr>
          <p:nvPr/>
        </p:nvPicPr>
        <p:blipFill>
          <a:blip r:embed="rId12">
            <a:extLst>
              <a:ext uri="{28A0092B-C50C-407E-A947-70E740481C1C}">
                <a14:useLocalDpi xmlns:a14="http://schemas.microsoft.com/office/drawing/2010/main" xmlns="" val="0"/>
              </a:ext>
            </a:extLst>
          </a:blip>
          <a:srcRect/>
          <a:stretch>
            <a:fillRect/>
          </a:stretch>
        </p:blipFill>
        <p:spPr bwMode="auto">
          <a:xfrm>
            <a:off x="10469014" y="2114148"/>
            <a:ext cx="1116794" cy="851707"/>
          </a:xfrm>
          <a:prstGeom prst="rect">
            <a:avLst/>
          </a:prstGeom>
          <a:noFill/>
          <a:extLst>
            <a:ext uri="{909E8E84-426E-40DD-AFC4-6F175D3DCCD1}">
              <a14:hiddenFill xmlns:a14="http://schemas.microsoft.com/office/drawing/2010/main" xmlns="">
                <a:solidFill>
                  <a:srgbClr val="FFFFFF"/>
                </a:solidFill>
              </a14:hiddenFill>
            </a:ext>
          </a:extLst>
        </p:spPr>
      </p:pic>
      <p:pic>
        <p:nvPicPr>
          <p:cNvPr id="43" name="Picture 12" descr="PPECLOGO-eff-0-1"/>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8525712" y="3013730"/>
            <a:ext cx="522112" cy="393095"/>
          </a:xfrm>
          <a:prstGeom prst="rect">
            <a:avLst/>
          </a:prstGeom>
          <a:noFill/>
          <a:extLst>
            <a:ext uri="{909E8E84-426E-40DD-AFC4-6F175D3DCCD1}">
              <a14:hiddenFill xmlns:a14="http://schemas.microsoft.com/office/drawing/2010/main" xmlns="">
                <a:solidFill>
                  <a:srgbClr val="FFFFFF"/>
                </a:solidFill>
              </a14:hiddenFill>
            </a:ext>
          </a:extLst>
        </p:spPr>
      </p:pic>
      <p:pic>
        <p:nvPicPr>
          <p:cNvPr id="44" name="Picture 13" descr="PPECLOGO-eff-0-1"/>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11837792" y="1753810"/>
            <a:ext cx="522110" cy="393095"/>
          </a:xfrm>
          <a:prstGeom prst="rect">
            <a:avLst/>
          </a:prstGeom>
          <a:noFill/>
          <a:extLst>
            <a:ext uri="{909E8E84-426E-40DD-AFC4-6F175D3DCCD1}">
              <a14:hiddenFill xmlns:a14="http://schemas.microsoft.com/office/drawing/2010/main" xmlns="">
                <a:solidFill>
                  <a:srgbClr val="FFFFFF"/>
                </a:solidFill>
              </a14:hiddenFill>
            </a:ext>
          </a:extLst>
        </p:spPr>
      </p:pic>
      <p:pic>
        <p:nvPicPr>
          <p:cNvPr id="45" name="Picture 14" descr="PPECLOGO-eff2-1-2"/>
          <p:cNvPicPr>
            <a:picLocks noChangeAspect="1" noChangeArrowheads="1"/>
          </p:cNvPicPr>
          <p:nvPr/>
        </p:nvPicPr>
        <p:blipFill>
          <a:blip r:embed="rId15">
            <a:extLst>
              <a:ext uri="{28A0092B-C50C-407E-A947-70E740481C1C}">
                <a14:useLocalDpi xmlns:a14="http://schemas.microsoft.com/office/drawing/2010/main" xmlns="" val="0"/>
              </a:ext>
            </a:extLst>
          </a:blip>
          <a:srcRect/>
          <a:stretch>
            <a:fillRect/>
          </a:stretch>
        </p:blipFill>
        <p:spPr bwMode="auto">
          <a:xfrm>
            <a:off x="2637349" y="2184704"/>
            <a:ext cx="1697365" cy="1428749"/>
          </a:xfrm>
          <a:prstGeom prst="rect">
            <a:avLst/>
          </a:prstGeom>
          <a:noFill/>
          <a:extLst>
            <a:ext uri="{909E8E84-426E-40DD-AFC4-6F175D3DCCD1}">
              <a14:hiddenFill xmlns:a14="http://schemas.microsoft.com/office/drawing/2010/main" xmlns="">
                <a:solidFill>
                  <a:srgbClr val="FFFFFF"/>
                </a:solidFill>
              </a14:hiddenFill>
            </a:ext>
          </a:extLst>
        </p:spPr>
      </p:pic>
      <p:pic>
        <p:nvPicPr>
          <p:cNvPr id="46" name="Picture 15" descr="PPECLOGO-eff2-1-3"/>
          <p:cNvPicPr>
            <a:picLocks noChangeAspect="1" noChangeArrowheads="1"/>
          </p:cNvPicPr>
          <p:nvPr/>
        </p:nvPicPr>
        <p:blipFill>
          <a:blip r:embed="rId16">
            <a:extLst>
              <a:ext uri="{28A0092B-C50C-407E-A947-70E740481C1C}">
                <a14:useLocalDpi xmlns:a14="http://schemas.microsoft.com/office/drawing/2010/main" xmlns="" val="0"/>
              </a:ext>
            </a:extLst>
          </a:blip>
          <a:srcRect/>
          <a:stretch>
            <a:fillRect/>
          </a:stretch>
        </p:blipFill>
        <p:spPr bwMode="auto">
          <a:xfrm>
            <a:off x="4566538" y="2174625"/>
            <a:ext cx="437445" cy="365376"/>
          </a:xfrm>
          <a:prstGeom prst="rect">
            <a:avLst/>
          </a:prstGeom>
          <a:noFill/>
          <a:extLst>
            <a:ext uri="{909E8E84-426E-40DD-AFC4-6F175D3DCCD1}">
              <a14:hiddenFill xmlns:a14="http://schemas.microsoft.com/office/drawing/2010/main" xmlns="">
                <a:solidFill>
                  <a:srgbClr val="FFFFFF"/>
                </a:solidFill>
              </a14:hiddenFill>
            </a:ext>
          </a:extLst>
        </p:spPr>
      </p:pic>
      <p:pic>
        <p:nvPicPr>
          <p:cNvPr id="47" name="Picture 16" descr="PPECLOGO-eff2-1-4"/>
          <p:cNvPicPr>
            <a:picLocks noChangeAspect="1" noChangeArrowheads="1"/>
          </p:cNvPicPr>
          <p:nvPr/>
        </p:nvPicPr>
        <p:blipFill>
          <a:blip r:embed="rId17">
            <a:extLst>
              <a:ext uri="{28A0092B-C50C-407E-A947-70E740481C1C}">
                <a14:useLocalDpi xmlns:a14="http://schemas.microsoft.com/office/drawing/2010/main" xmlns="" val="0"/>
              </a:ext>
            </a:extLst>
          </a:blip>
          <a:srcRect/>
          <a:stretch>
            <a:fillRect/>
          </a:stretch>
        </p:blipFill>
        <p:spPr bwMode="auto">
          <a:xfrm>
            <a:off x="9102252" y="2713871"/>
            <a:ext cx="703540" cy="587123"/>
          </a:xfrm>
          <a:prstGeom prst="rect">
            <a:avLst/>
          </a:prstGeom>
          <a:noFill/>
          <a:extLst>
            <a:ext uri="{909E8E84-426E-40DD-AFC4-6F175D3DCCD1}">
              <a14:hiddenFill xmlns:a14="http://schemas.microsoft.com/office/drawing/2010/main" xmlns="">
                <a:solidFill>
                  <a:srgbClr val="FFFFFF"/>
                </a:solidFill>
              </a14:hiddenFill>
            </a:ext>
          </a:extLst>
        </p:spPr>
      </p:pic>
      <p:pic>
        <p:nvPicPr>
          <p:cNvPr id="48" name="Picture 17" descr="PPECLOGO-eff2-1-3"/>
          <p:cNvPicPr>
            <a:picLocks noChangeAspect="1" noChangeArrowheads="1"/>
          </p:cNvPicPr>
          <p:nvPr/>
        </p:nvPicPr>
        <p:blipFill>
          <a:blip r:embed="rId16">
            <a:extLst>
              <a:ext uri="{28A0092B-C50C-407E-A947-70E740481C1C}">
                <a14:useLocalDpi xmlns:a14="http://schemas.microsoft.com/office/drawing/2010/main" xmlns="" val="0"/>
              </a:ext>
            </a:extLst>
          </a:blip>
          <a:srcRect/>
          <a:stretch>
            <a:fillRect/>
          </a:stretch>
        </p:blipFill>
        <p:spPr bwMode="auto">
          <a:xfrm>
            <a:off x="9821920" y="2298095"/>
            <a:ext cx="360841" cy="302381"/>
          </a:xfrm>
          <a:prstGeom prst="rect">
            <a:avLst/>
          </a:prstGeom>
          <a:noFill/>
          <a:extLst>
            <a:ext uri="{909E8E84-426E-40DD-AFC4-6F175D3DCCD1}">
              <a14:hiddenFill xmlns:a14="http://schemas.microsoft.com/office/drawing/2010/main" xmlns="">
                <a:solidFill>
                  <a:srgbClr val="FFFFFF"/>
                </a:solidFill>
              </a14:hiddenFill>
            </a:ext>
          </a:extLst>
        </p:spPr>
      </p:pic>
      <p:pic>
        <p:nvPicPr>
          <p:cNvPr id="49" name="Picture 18" descr="PPECLOGO-eff2-1-3"/>
          <p:cNvPicPr>
            <a:picLocks noChangeAspect="1" noChangeArrowheads="1"/>
          </p:cNvPicPr>
          <p:nvPr/>
        </p:nvPicPr>
        <p:blipFill>
          <a:blip r:embed="rId16">
            <a:extLst>
              <a:ext uri="{28A0092B-C50C-407E-A947-70E740481C1C}">
                <a14:useLocalDpi xmlns:a14="http://schemas.microsoft.com/office/drawing/2010/main" xmlns="" val="0"/>
              </a:ext>
            </a:extLst>
          </a:blip>
          <a:srcRect/>
          <a:stretch>
            <a:fillRect/>
          </a:stretch>
        </p:blipFill>
        <p:spPr bwMode="auto">
          <a:xfrm>
            <a:off x="10327902" y="2834823"/>
            <a:ext cx="282222" cy="236865"/>
          </a:xfrm>
          <a:prstGeom prst="rect">
            <a:avLst/>
          </a:prstGeom>
          <a:noFill/>
          <a:extLst>
            <a:ext uri="{909E8E84-426E-40DD-AFC4-6F175D3DCCD1}">
              <a14:hiddenFill xmlns:a14="http://schemas.microsoft.com/office/drawing/2010/main" xmlns="">
                <a:solidFill>
                  <a:srgbClr val="FFFFFF"/>
                </a:solidFill>
              </a14:hiddenFill>
            </a:ext>
          </a:extLst>
        </p:spPr>
      </p:pic>
      <p:pic>
        <p:nvPicPr>
          <p:cNvPr id="50" name="Picture 7" descr="PPECLOGO-eff-0-1"/>
          <p:cNvPicPr>
            <a:picLocks noChangeAspect="1" noChangeArrowheads="1"/>
          </p:cNvPicPr>
          <p:nvPr/>
        </p:nvPicPr>
        <p:blipFill>
          <a:blip r:embed="rId18" cstate="print">
            <a:extLst>
              <a:ext uri="{28A0092B-C50C-407E-A947-70E740481C1C}">
                <a14:useLocalDpi xmlns:a14="http://schemas.microsoft.com/office/drawing/2010/main" xmlns="" val="0"/>
              </a:ext>
            </a:extLst>
          </a:blip>
          <a:srcRect/>
          <a:stretch>
            <a:fillRect/>
          </a:stretch>
        </p:blipFill>
        <p:spPr bwMode="auto">
          <a:xfrm>
            <a:off x="6221570" y="2377447"/>
            <a:ext cx="197556" cy="148672"/>
          </a:xfrm>
          <a:prstGeom prst="rect">
            <a:avLst/>
          </a:prstGeom>
          <a:noFill/>
          <a:extLst>
            <a:ext uri="{909E8E84-426E-40DD-AFC4-6F175D3DCCD1}">
              <a14:hiddenFill xmlns:a14="http://schemas.microsoft.com/office/drawing/2010/main" xmlns="">
                <a:solidFill>
                  <a:srgbClr val="FFFFFF"/>
                </a:solidFill>
              </a14:hiddenFill>
            </a:ext>
          </a:extLst>
        </p:spPr>
      </p:pic>
    </p:spTree>
    <p:custDataLst>
      <p:tags r:id="rId1"/>
    </p:custDataLst>
    <p:extLst>
      <p:ext uri="{BB962C8B-B14F-4D97-AF65-F5344CB8AC3E}">
        <p14:creationId xmlns:p14="http://schemas.microsoft.com/office/powerpoint/2010/main" xmlns="" val="93220082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par>
                                <p:cTn id="23" presetID="10"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10" presetClass="entr" presetSubtype="0" fill="hold"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par>
                                <p:cTn id="29" presetID="10"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500"/>
                                        <p:tgtEl>
                                          <p:spTgt spid="42"/>
                                        </p:tgtEl>
                                      </p:cBhvr>
                                    </p:animEffect>
                                  </p:childTnLst>
                                </p:cTn>
                              </p:par>
                              <p:par>
                                <p:cTn id="32" presetID="10" presetClass="entr" presetSubtype="0" fill="hold"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par>
                                <p:cTn id="35" presetID="10"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500"/>
                                        <p:tgtEl>
                                          <p:spTgt spid="4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4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3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3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3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3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3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4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4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4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4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3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40"/>
                                        </p:tgtEl>
                                      </p:cBhvr>
                                    </p:animEffect>
                                    <p:set>
                                      <p:cBhvr>
                                        <p:cTn id="62" dur="1" fill="hold">
                                          <p:stCondLst>
                                            <p:cond delay="499"/>
                                          </p:stCondLst>
                                        </p:cTn>
                                        <p:tgtEl>
                                          <p:spTgt spid="4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41"/>
                                        </p:tgtEl>
                                      </p:cBhvr>
                                    </p:animEffect>
                                    <p:set>
                                      <p:cBhvr>
                                        <p:cTn id="65" dur="1" fill="hold">
                                          <p:stCondLst>
                                            <p:cond delay="499"/>
                                          </p:stCondLst>
                                        </p:cTn>
                                        <p:tgtEl>
                                          <p:spTgt spid="4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43"/>
                                        </p:tgtEl>
                                      </p:cBhvr>
                                    </p:animEffect>
                                    <p:set>
                                      <p:cBhvr>
                                        <p:cTn id="68" dur="1" fill="hold">
                                          <p:stCondLst>
                                            <p:cond delay="499"/>
                                          </p:stCondLst>
                                        </p:cTn>
                                        <p:tgtEl>
                                          <p:spTgt spid="4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37"/>
                                        </p:tgtEl>
                                      </p:cBhvr>
                                    </p:animEffect>
                                    <p:set>
                                      <p:cBhvr>
                                        <p:cTn id="71" dur="1" fill="hold">
                                          <p:stCondLst>
                                            <p:cond delay="499"/>
                                          </p:stCondLst>
                                        </p:cTn>
                                        <p:tgtEl>
                                          <p:spTgt spid="3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39"/>
                                        </p:tgtEl>
                                      </p:cBhvr>
                                    </p:animEffect>
                                    <p:set>
                                      <p:cBhvr>
                                        <p:cTn id="74" dur="1" fill="hold">
                                          <p:stCondLst>
                                            <p:cond delay="499"/>
                                          </p:stCondLst>
                                        </p:cTn>
                                        <p:tgtEl>
                                          <p:spTgt spid="3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35"/>
                                        </p:tgtEl>
                                      </p:cBhvr>
                                    </p:animEffect>
                                    <p:set>
                                      <p:cBhvr>
                                        <p:cTn id="77" dur="1" fill="hold">
                                          <p:stCondLst>
                                            <p:cond delay="499"/>
                                          </p:stCondLst>
                                        </p:cTn>
                                        <p:tgtEl>
                                          <p:spTgt spid="3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42"/>
                                        </p:tgtEl>
                                      </p:cBhvr>
                                    </p:animEffect>
                                    <p:set>
                                      <p:cBhvr>
                                        <p:cTn id="80" dur="1" fill="hold">
                                          <p:stCondLst>
                                            <p:cond delay="499"/>
                                          </p:stCondLst>
                                        </p:cTn>
                                        <p:tgtEl>
                                          <p:spTgt spid="4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44"/>
                                        </p:tgtEl>
                                      </p:cBhvr>
                                    </p:animEffect>
                                    <p:set>
                                      <p:cBhvr>
                                        <p:cTn id="83" dur="1" fill="hold">
                                          <p:stCondLst>
                                            <p:cond delay="499"/>
                                          </p:stCondLst>
                                        </p:cTn>
                                        <p:tgtEl>
                                          <p:spTgt spid="4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36"/>
                                        </p:tgtEl>
                                      </p:cBhvr>
                                    </p:animEffect>
                                    <p:set>
                                      <p:cBhvr>
                                        <p:cTn id="86" dur="1" fill="hold">
                                          <p:stCondLst>
                                            <p:cond delay="499"/>
                                          </p:stCondLst>
                                        </p:cTn>
                                        <p:tgtEl>
                                          <p:spTgt spid="3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34"/>
                                        </p:tgtEl>
                                      </p:cBhvr>
                                    </p:animEffect>
                                    <p:set>
                                      <p:cBhvr>
                                        <p:cTn id="89" dur="1" fill="hold">
                                          <p:stCondLst>
                                            <p:cond delay="499"/>
                                          </p:stCondLst>
                                        </p:cTn>
                                        <p:tgtEl>
                                          <p:spTgt spid="3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38"/>
                                        </p:tgtEl>
                                      </p:cBhvr>
                                    </p:animEffect>
                                    <p:set>
                                      <p:cBhvr>
                                        <p:cTn id="92" dur="1" fill="hold">
                                          <p:stCondLst>
                                            <p:cond delay="499"/>
                                          </p:stCondLst>
                                        </p:cTn>
                                        <p:tgtEl>
                                          <p:spTgt spid="3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45"/>
                                        </p:tgtEl>
                                        <p:attrNameLst>
                                          <p:attrName>style.visibility</p:attrName>
                                        </p:attrNameLst>
                                      </p:cBhvr>
                                      <p:to>
                                        <p:strVal val="visible"/>
                                      </p:to>
                                    </p:set>
                                    <p:animEffect transition="in" filter="fade">
                                      <p:cBhvr>
                                        <p:cTn id="95" dur="100"/>
                                        <p:tgtEl>
                                          <p:spTgt spid="45"/>
                                        </p:tgtEl>
                                      </p:cBhvr>
                                    </p:animEffect>
                                  </p:childTnLst>
                                </p:cTn>
                              </p:par>
                              <p:par>
                                <p:cTn id="96" presetID="10" presetClass="entr" presetSubtype="0" fill="hold" nodeType="withEffect">
                                  <p:stCondLst>
                                    <p:cond delay="600"/>
                                  </p:stCondLst>
                                  <p:childTnLst>
                                    <p:set>
                                      <p:cBhvr>
                                        <p:cTn id="97" dur="1" fill="hold">
                                          <p:stCondLst>
                                            <p:cond delay="0"/>
                                          </p:stCondLst>
                                        </p:cTn>
                                        <p:tgtEl>
                                          <p:spTgt spid="46"/>
                                        </p:tgtEl>
                                        <p:attrNameLst>
                                          <p:attrName>style.visibility</p:attrName>
                                        </p:attrNameLst>
                                      </p:cBhvr>
                                      <p:to>
                                        <p:strVal val="visible"/>
                                      </p:to>
                                    </p:set>
                                    <p:animEffect transition="in" filter="fade">
                                      <p:cBhvr>
                                        <p:cTn id="98" dur="100"/>
                                        <p:tgtEl>
                                          <p:spTgt spid="46"/>
                                        </p:tgtEl>
                                      </p:cBhvr>
                                    </p:animEffect>
                                  </p:childTnLst>
                                </p:cTn>
                              </p:par>
                              <p:par>
                                <p:cTn id="99" presetID="10" presetClass="entr" presetSubtype="0" fill="hold" nodeType="withEffect">
                                  <p:stCondLst>
                                    <p:cond delay="200"/>
                                  </p:stCondLst>
                                  <p:childTnLst>
                                    <p:set>
                                      <p:cBhvr>
                                        <p:cTn id="100" dur="1" fill="hold">
                                          <p:stCondLst>
                                            <p:cond delay="0"/>
                                          </p:stCondLst>
                                        </p:cTn>
                                        <p:tgtEl>
                                          <p:spTgt spid="47"/>
                                        </p:tgtEl>
                                        <p:attrNameLst>
                                          <p:attrName>style.visibility</p:attrName>
                                        </p:attrNameLst>
                                      </p:cBhvr>
                                      <p:to>
                                        <p:strVal val="visible"/>
                                      </p:to>
                                    </p:set>
                                    <p:animEffect transition="in" filter="fade">
                                      <p:cBhvr>
                                        <p:cTn id="101" dur="100"/>
                                        <p:tgtEl>
                                          <p:spTgt spid="4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48"/>
                                        </p:tgtEl>
                                        <p:attrNameLst>
                                          <p:attrName>style.visibility</p:attrName>
                                        </p:attrNameLst>
                                      </p:cBhvr>
                                      <p:to>
                                        <p:strVal val="visible"/>
                                      </p:to>
                                    </p:set>
                                    <p:animEffect transition="in" filter="fade">
                                      <p:cBhvr>
                                        <p:cTn id="104" dur="100"/>
                                        <p:tgtEl>
                                          <p:spTgt spid="4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49"/>
                                        </p:tgtEl>
                                        <p:attrNameLst>
                                          <p:attrName>style.visibility</p:attrName>
                                        </p:attrNameLst>
                                      </p:cBhvr>
                                      <p:to>
                                        <p:strVal val="visible"/>
                                      </p:to>
                                    </p:set>
                                    <p:animEffect transition="in" filter="fade">
                                      <p:cBhvr>
                                        <p:cTn id="107" dur="100"/>
                                        <p:tgtEl>
                                          <p:spTgt spid="49"/>
                                        </p:tgtEl>
                                      </p:cBhvr>
                                    </p:animEffect>
                                  </p:childTnLst>
                                </p:cTn>
                              </p:par>
                              <p:par>
                                <p:cTn id="108" presetID="53" presetClass="exit" presetSubtype="0" fill="hold" nodeType="withEffect">
                                  <p:stCondLst>
                                    <p:cond delay="100"/>
                                  </p:stCondLst>
                                  <p:childTnLst>
                                    <p:anim calcmode="lin" valueType="num">
                                      <p:cBhvr>
                                        <p:cTn id="109" dur="1000"/>
                                        <p:tgtEl>
                                          <p:spTgt spid="45"/>
                                        </p:tgtEl>
                                        <p:attrNameLst>
                                          <p:attrName>ppt_w</p:attrName>
                                        </p:attrNameLst>
                                      </p:cBhvr>
                                      <p:tavLst>
                                        <p:tav tm="0">
                                          <p:val>
                                            <p:strVal val="ppt_w"/>
                                          </p:val>
                                        </p:tav>
                                        <p:tav tm="100000">
                                          <p:val>
                                            <p:fltVal val="0"/>
                                          </p:val>
                                        </p:tav>
                                      </p:tavLst>
                                    </p:anim>
                                    <p:anim calcmode="lin" valueType="num">
                                      <p:cBhvr>
                                        <p:cTn id="110" dur="1000"/>
                                        <p:tgtEl>
                                          <p:spTgt spid="45"/>
                                        </p:tgtEl>
                                        <p:attrNameLst>
                                          <p:attrName>ppt_h</p:attrName>
                                        </p:attrNameLst>
                                      </p:cBhvr>
                                      <p:tavLst>
                                        <p:tav tm="0">
                                          <p:val>
                                            <p:strVal val="ppt_h"/>
                                          </p:val>
                                        </p:tav>
                                        <p:tav tm="100000">
                                          <p:val>
                                            <p:fltVal val="0"/>
                                          </p:val>
                                        </p:tav>
                                      </p:tavLst>
                                    </p:anim>
                                    <p:animEffect transition="out" filter="fade">
                                      <p:cBhvr>
                                        <p:cTn id="111" dur="1000"/>
                                        <p:tgtEl>
                                          <p:spTgt spid="45"/>
                                        </p:tgtEl>
                                      </p:cBhvr>
                                    </p:animEffect>
                                    <p:set>
                                      <p:cBhvr>
                                        <p:cTn id="112" dur="1" fill="hold">
                                          <p:stCondLst>
                                            <p:cond delay="999"/>
                                          </p:stCondLst>
                                        </p:cTn>
                                        <p:tgtEl>
                                          <p:spTgt spid="45"/>
                                        </p:tgtEl>
                                        <p:attrNameLst>
                                          <p:attrName>style.visibility</p:attrName>
                                        </p:attrNameLst>
                                      </p:cBhvr>
                                      <p:to>
                                        <p:strVal val="hidden"/>
                                      </p:to>
                                    </p:set>
                                  </p:childTnLst>
                                </p:cTn>
                              </p:par>
                              <p:par>
                                <p:cTn id="113" presetID="53" presetClass="exit" presetSubtype="0" fill="hold" nodeType="withEffect">
                                  <p:stCondLst>
                                    <p:cond delay="700"/>
                                  </p:stCondLst>
                                  <p:childTnLst>
                                    <p:anim calcmode="lin" valueType="num">
                                      <p:cBhvr>
                                        <p:cTn id="114" dur="500"/>
                                        <p:tgtEl>
                                          <p:spTgt spid="46"/>
                                        </p:tgtEl>
                                        <p:attrNameLst>
                                          <p:attrName>ppt_w</p:attrName>
                                        </p:attrNameLst>
                                      </p:cBhvr>
                                      <p:tavLst>
                                        <p:tav tm="0">
                                          <p:val>
                                            <p:strVal val="ppt_w"/>
                                          </p:val>
                                        </p:tav>
                                        <p:tav tm="100000">
                                          <p:val>
                                            <p:fltVal val="0"/>
                                          </p:val>
                                        </p:tav>
                                      </p:tavLst>
                                    </p:anim>
                                    <p:anim calcmode="lin" valueType="num">
                                      <p:cBhvr>
                                        <p:cTn id="115" dur="500"/>
                                        <p:tgtEl>
                                          <p:spTgt spid="46"/>
                                        </p:tgtEl>
                                        <p:attrNameLst>
                                          <p:attrName>ppt_h</p:attrName>
                                        </p:attrNameLst>
                                      </p:cBhvr>
                                      <p:tavLst>
                                        <p:tav tm="0">
                                          <p:val>
                                            <p:strVal val="ppt_h"/>
                                          </p:val>
                                        </p:tav>
                                        <p:tav tm="100000">
                                          <p:val>
                                            <p:fltVal val="0"/>
                                          </p:val>
                                        </p:tav>
                                      </p:tavLst>
                                    </p:anim>
                                    <p:animEffect transition="out" filter="fade">
                                      <p:cBhvr>
                                        <p:cTn id="116" dur="500"/>
                                        <p:tgtEl>
                                          <p:spTgt spid="46"/>
                                        </p:tgtEl>
                                      </p:cBhvr>
                                    </p:animEffect>
                                    <p:set>
                                      <p:cBhvr>
                                        <p:cTn id="117" dur="1" fill="hold">
                                          <p:stCondLst>
                                            <p:cond delay="499"/>
                                          </p:stCondLst>
                                        </p:cTn>
                                        <p:tgtEl>
                                          <p:spTgt spid="46"/>
                                        </p:tgtEl>
                                        <p:attrNameLst>
                                          <p:attrName>style.visibility</p:attrName>
                                        </p:attrNameLst>
                                      </p:cBhvr>
                                      <p:to>
                                        <p:strVal val="hidden"/>
                                      </p:to>
                                    </p:set>
                                  </p:childTnLst>
                                </p:cTn>
                              </p:par>
                              <p:par>
                                <p:cTn id="118" presetID="53" presetClass="exit" presetSubtype="0" fill="hold" nodeType="withEffect">
                                  <p:stCondLst>
                                    <p:cond delay="300"/>
                                  </p:stCondLst>
                                  <p:childTnLst>
                                    <p:anim calcmode="lin" valueType="num">
                                      <p:cBhvr>
                                        <p:cTn id="119" dur="500"/>
                                        <p:tgtEl>
                                          <p:spTgt spid="47"/>
                                        </p:tgtEl>
                                        <p:attrNameLst>
                                          <p:attrName>ppt_w</p:attrName>
                                        </p:attrNameLst>
                                      </p:cBhvr>
                                      <p:tavLst>
                                        <p:tav tm="0">
                                          <p:val>
                                            <p:strVal val="ppt_w"/>
                                          </p:val>
                                        </p:tav>
                                        <p:tav tm="100000">
                                          <p:val>
                                            <p:fltVal val="0"/>
                                          </p:val>
                                        </p:tav>
                                      </p:tavLst>
                                    </p:anim>
                                    <p:anim calcmode="lin" valueType="num">
                                      <p:cBhvr>
                                        <p:cTn id="120" dur="500"/>
                                        <p:tgtEl>
                                          <p:spTgt spid="47"/>
                                        </p:tgtEl>
                                        <p:attrNameLst>
                                          <p:attrName>ppt_h</p:attrName>
                                        </p:attrNameLst>
                                      </p:cBhvr>
                                      <p:tavLst>
                                        <p:tav tm="0">
                                          <p:val>
                                            <p:strVal val="ppt_h"/>
                                          </p:val>
                                        </p:tav>
                                        <p:tav tm="100000">
                                          <p:val>
                                            <p:fltVal val="0"/>
                                          </p:val>
                                        </p:tav>
                                      </p:tavLst>
                                    </p:anim>
                                    <p:animEffect transition="out" filter="fade">
                                      <p:cBhvr>
                                        <p:cTn id="121" dur="500"/>
                                        <p:tgtEl>
                                          <p:spTgt spid="47"/>
                                        </p:tgtEl>
                                      </p:cBhvr>
                                    </p:animEffect>
                                    <p:set>
                                      <p:cBhvr>
                                        <p:cTn id="122" dur="1" fill="hold">
                                          <p:stCondLst>
                                            <p:cond delay="499"/>
                                          </p:stCondLst>
                                        </p:cTn>
                                        <p:tgtEl>
                                          <p:spTgt spid="47"/>
                                        </p:tgtEl>
                                        <p:attrNameLst>
                                          <p:attrName>style.visibility</p:attrName>
                                        </p:attrNameLst>
                                      </p:cBhvr>
                                      <p:to>
                                        <p:strVal val="hidden"/>
                                      </p:to>
                                    </p:set>
                                  </p:childTnLst>
                                </p:cTn>
                              </p:par>
                              <p:par>
                                <p:cTn id="123" presetID="53" presetClass="exit" presetSubtype="0" fill="hold" nodeType="withEffect">
                                  <p:stCondLst>
                                    <p:cond delay="1900"/>
                                  </p:stCondLst>
                                  <p:childTnLst>
                                    <p:anim calcmode="lin" valueType="num">
                                      <p:cBhvr>
                                        <p:cTn id="124" dur="500"/>
                                        <p:tgtEl>
                                          <p:spTgt spid="48"/>
                                        </p:tgtEl>
                                        <p:attrNameLst>
                                          <p:attrName>ppt_w</p:attrName>
                                        </p:attrNameLst>
                                      </p:cBhvr>
                                      <p:tavLst>
                                        <p:tav tm="0">
                                          <p:val>
                                            <p:strVal val="ppt_w"/>
                                          </p:val>
                                        </p:tav>
                                        <p:tav tm="100000">
                                          <p:val>
                                            <p:fltVal val="0"/>
                                          </p:val>
                                        </p:tav>
                                      </p:tavLst>
                                    </p:anim>
                                    <p:anim calcmode="lin" valueType="num">
                                      <p:cBhvr>
                                        <p:cTn id="125" dur="500"/>
                                        <p:tgtEl>
                                          <p:spTgt spid="48"/>
                                        </p:tgtEl>
                                        <p:attrNameLst>
                                          <p:attrName>ppt_h</p:attrName>
                                        </p:attrNameLst>
                                      </p:cBhvr>
                                      <p:tavLst>
                                        <p:tav tm="0">
                                          <p:val>
                                            <p:strVal val="ppt_h"/>
                                          </p:val>
                                        </p:tav>
                                        <p:tav tm="100000">
                                          <p:val>
                                            <p:fltVal val="0"/>
                                          </p:val>
                                        </p:tav>
                                      </p:tavLst>
                                    </p:anim>
                                    <p:animEffect transition="out" filter="fade">
                                      <p:cBhvr>
                                        <p:cTn id="126" dur="500"/>
                                        <p:tgtEl>
                                          <p:spTgt spid="48"/>
                                        </p:tgtEl>
                                      </p:cBhvr>
                                    </p:animEffect>
                                    <p:set>
                                      <p:cBhvr>
                                        <p:cTn id="127" dur="1" fill="hold">
                                          <p:stCondLst>
                                            <p:cond delay="499"/>
                                          </p:stCondLst>
                                        </p:cTn>
                                        <p:tgtEl>
                                          <p:spTgt spid="48"/>
                                        </p:tgtEl>
                                        <p:attrNameLst>
                                          <p:attrName>style.visibility</p:attrName>
                                        </p:attrNameLst>
                                      </p:cBhvr>
                                      <p:to>
                                        <p:strVal val="hidden"/>
                                      </p:to>
                                    </p:set>
                                  </p:childTnLst>
                                </p:cTn>
                              </p:par>
                              <p:par>
                                <p:cTn id="128" presetID="53" presetClass="exit" presetSubtype="0" fill="hold" nodeType="withEffect">
                                  <p:stCondLst>
                                    <p:cond delay="2300"/>
                                  </p:stCondLst>
                                  <p:childTnLst>
                                    <p:anim calcmode="lin" valueType="num">
                                      <p:cBhvr>
                                        <p:cTn id="129" dur="500"/>
                                        <p:tgtEl>
                                          <p:spTgt spid="49"/>
                                        </p:tgtEl>
                                        <p:attrNameLst>
                                          <p:attrName>ppt_w</p:attrName>
                                        </p:attrNameLst>
                                      </p:cBhvr>
                                      <p:tavLst>
                                        <p:tav tm="0">
                                          <p:val>
                                            <p:strVal val="ppt_w"/>
                                          </p:val>
                                        </p:tav>
                                        <p:tav tm="100000">
                                          <p:val>
                                            <p:fltVal val="0"/>
                                          </p:val>
                                        </p:tav>
                                      </p:tavLst>
                                    </p:anim>
                                    <p:anim calcmode="lin" valueType="num">
                                      <p:cBhvr>
                                        <p:cTn id="130" dur="500"/>
                                        <p:tgtEl>
                                          <p:spTgt spid="49"/>
                                        </p:tgtEl>
                                        <p:attrNameLst>
                                          <p:attrName>ppt_h</p:attrName>
                                        </p:attrNameLst>
                                      </p:cBhvr>
                                      <p:tavLst>
                                        <p:tav tm="0">
                                          <p:val>
                                            <p:strVal val="ppt_h"/>
                                          </p:val>
                                        </p:tav>
                                        <p:tav tm="100000">
                                          <p:val>
                                            <p:fltVal val="0"/>
                                          </p:val>
                                        </p:tav>
                                      </p:tavLst>
                                    </p:anim>
                                    <p:animEffect transition="out" filter="fade">
                                      <p:cBhvr>
                                        <p:cTn id="131" dur="500"/>
                                        <p:tgtEl>
                                          <p:spTgt spid="49"/>
                                        </p:tgtEl>
                                      </p:cBhvr>
                                    </p:animEffect>
                                    <p:set>
                                      <p:cBhvr>
                                        <p:cTn id="132" dur="1" fill="hold">
                                          <p:stCondLst>
                                            <p:cond delay="499"/>
                                          </p:stCondLst>
                                        </p:cTn>
                                        <p:tgtEl>
                                          <p:spTgt spid="49"/>
                                        </p:tgtEl>
                                        <p:attrNameLst>
                                          <p:attrName>style.visibility</p:attrName>
                                        </p:attrNameLst>
                                      </p:cBhvr>
                                      <p:to>
                                        <p:strVal val="hidden"/>
                                      </p:to>
                                    </p:set>
                                  </p:childTnLst>
                                </p:cTn>
                              </p:par>
                            </p:childTnLst>
                          </p:cTn>
                        </p:par>
                        <p:par>
                          <p:cTn id="133" fill="hold">
                            <p:stCondLst>
                              <p:cond delay="3000"/>
                            </p:stCondLst>
                            <p:childTnLst>
                              <p:par>
                                <p:cTn id="134" presetID="23" presetClass="entr" presetSubtype="16" fill="hold" nodeType="afterEffect">
                                  <p:stCondLst>
                                    <p:cond delay="0"/>
                                  </p:stCondLst>
                                  <p:childTnLst>
                                    <p:set>
                                      <p:cBhvr>
                                        <p:cTn id="135" dur="1" fill="hold">
                                          <p:stCondLst>
                                            <p:cond delay="0"/>
                                          </p:stCondLst>
                                        </p:cTn>
                                        <p:tgtEl>
                                          <p:spTgt spid="12"/>
                                        </p:tgtEl>
                                        <p:attrNameLst>
                                          <p:attrName>style.visibility</p:attrName>
                                        </p:attrNameLst>
                                      </p:cBhvr>
                                      <p:to>
                                        <p:strVal val="visible"/>
                                      </p:to>
                                    </p:set>
                                    <p:anim calcmode="lin" valueType="num">
                                      <p:cBhvr>
                                        <p:cTn id="136" dur="500" fill="hold"/>
                                        <p:tgtEl>
                                          <p:spTgt spid="12"/>
                                        </p:tgtEl>
                                        <p:attrNameLst>
                                          <p:attrName>ppt_w</p:attrName>
                                        </p:attrNameLst>
                                      </p:cBhvr>
                                      <p:tavLst>
                                        <p:tav tm="0">
                                          <p:val>
                                            <p:fltVal val="0"/>
                                          </p:val>
                                        </p:tav>
                                        <p:tav tm="100000">
                                          <p:val>
                                            <p:strVal val="#ppt_w"/>
                                          </p:val>
                                        </p:tav>
                                      </p:tavLst>
                                    </p:anim>
                                    <p:anim calcmode="lin" valueType="num">
                                      <p:cBhvr>
                                        <p:cTn id="137" dur="500" fill="hold"/>
                                        <p:tgtEl>
                                          <p:spTgt spid="12"/>
                                        </p:tgtEl>
                                        <p:attrNameLst>
                                          <p:attrName>ppt_h</p:attrName>
                                        </p:attrNameLst>
                                      </p:cBhvr>
                                      <p:tavLst>
                                        <p:tav tm="0">
                                          <p:val>
                                            <p:fltVal val="0"/>
                                          </p:val>
                                        </p:tav>
                                        <p:tav tm="100000">
                                          <p:val>
                                            <p:strVal val="#ppt_h"/>
                                          </p:val>
                                        </p:tav>
                                      </p:tavLst>
                                    </p:anim>
                                  </p:childTnLst>
                                </p:cTn>
                              </p:par>
                              <p:par>
                                <p:cTn id="138" presetID="23" presetClass="entr" presetSubtype="16" fill="hold" nodeType="withEffect">
                                  <p:stCondLst>
                                    <p:cond delay="0"/>
                                  </p:stCondLst>
                                  <p:childTnLst>
                                    <p:set>
                                      <p:cBhvr>
                                        <p:cTn id="139" dur="1" fill="hold">
                                          <p:stCondLst>
                                            <p:cond delay="0"/>
                                          </p:stCondLst>
                                        </p:cTn>
                                        <p:tgtEl>
                                          <p:spTgt spid="27"/>
                                        </p:tgtEl>
                                        <p:attrNameLst>
                                          <p:attrName>style.visibility</p:attrName>
                                        </p:attrNameLst>
                                      </p:cBhvr>
                                      <p:to>
                                        <p:strVal val="visible"/>
                                      </p:to>
                                    </p:set>
                                    <p:anim calcmode="lin" valueType="num">
                                      <p:cBhvr>
                                        <p:cTn id="140" dur="500" fill="hold"/>
                                        <p:tgtEl>
                                          <p:spTgt spid="27"/>
                                        </p:tgtEl>
                                        <p:attrNameLst>
                                          <p:attrName>ppt_w</p:attrName>
                                        </p:attrNameLst>
                                      </p:cBhvr>
                                      <p:tavLst>
                                        <p:tav tm="0">
                                          <p:val>
                                            <p:fltVal val="0"/>
                                          </p:val>
                                        </p:tav>
                                        <p:tav tm="100000">
                                          <p:val>
                                            <p:strVal val="#ppt_w"/>
                                          </p:val>
                                        </p:tav>
                                      </p:tavLst>
                                    </p:anim>
                                    <p:anim calcmode="lin" valueType="num">
                                      <p:cBhvr>
                                        <p:cTn id="141" dur="500" fill="hold"/>
                                        <p:tgtEl>
                                          <p:spTgt spid="27"/>
                                        </p:tgtEl>
                                        <p:attrNameLst>
                                          <p:attrName>ppt_h</p:attrName>
                                        </p:attrNameLst>
                                      </p:cBhvr>
                                      <p:tavLst>
                                        <p:tav tm="0">
                                          <p:val>
                                            <p:fltVal val="0"/>
                                          </p:val>
                                        </p:tav>
                                        <p:tav tm="100000">
                                          <p:val>
                                            <p:strVal val="#ppt_h"/>
                                          </p:val>
                                        </p:tav>
                                      </p:tavLst>
                                    </p:anim>
                                  </p:childTnLst>
                                </p:cTn>
                              </p:par>
                              <p:par>
                                <p:cTn id="142" presetID="23" presetClass="entr" presetSubtype="16" fill="hold" nodeType="withEffect">
                                  <p:stCondLst>
                                    <p:cond delay="0"/>
                                  </p:stCondLst>
                                  <p:childTnLst>
                                    <p:set>
                                      <p:cBhvr>
                                        <p:cTn id="143" dur="1" fill="hold">
                                          <p:stCondLst>
                                            <p:cond delay="0"/>
                                          </p:stCondLst>
                                        </p:cTn>
                                        <p:tgtEl>
                                          <p:spTgt spid="30"/>
                                        </p:tgtEl>
                                        <p:attrNameLst>
                                          <p:attrName>style.visibility</p:attrName>
                                        </p:attrNameLst>
                                      </p:cBhvr>
                                      <p:to>
                                        <p:strVal val="visible"/>
                                      </p:to>
                                    </p:set>
                                    <p:anim calcmode="lin" valueType="num">
                                      <p:cBhvr>
                                        <p:cTn id="144" dur="500" fill="hold"/>
                                        <p:tgtEl>
                                          <p:spTgt spid="30"/>
                                        </p:tgtEl>
                                        <p:attrNameLst>
                                          <p:attrName>ppt_w</p:attrName>
                                        </p:attrNameLst>
                                      </p:cBhvr>
                                      <p:tavLst>
                                        <p:tav tm="0">
                                          <p:val>
                                            <p:fltVal val="0"/>
                                          </p:val>
                                        </p:tav>
                                        <p:tav tm="100000">
                                          <p:val>
                                            <p:strVal val="#ppt_w"/>
                                          </p:val>
                                        </p:tav>
                                      </p:tavLst>
                                    </p:anim>
                                    <p:anim calcmode="lin" valueType="num">
                                      <p:cBhvr>
                                        <p:cTn id="145" dur="500" fill="hold"/>
                                        <p:tgtEl>
                                          <p:spTgt spid="30"/>
                                        </p:tgtEl>
                                        <p:attrNameLst>
                                          <p:attrName>ppt_h</p:attrName>
                                        </p:attrNameLst>
                                      </p:cBhvr>
                                      <p:tavLst>
                                        <p:tav tm="0">
                                          <p:val>
                                            <p:fltVal val="0"/>
                                          </p:val>
                                        </p:tav>
                                        <p:tav tm="100000">
                                          <p:val>
                                            <p:strVal val="#ppt_h"/>
                                          </p:val>
                                        </p:tav>
                                      </p:tavLst>
                                    </p:anim>
                                  </p:childTnLst>
                                </p:cTn>
                              </p:par>
                            </p:childTnLst>
                          </p:cTn>
                        </p:par>
                        <p:par>
                          <p:cTn id="146" fill="hold">
                            <p:stCondLst>
                              <p:cond delay="3500"/>
                            </p:stCondLst>
                            <p:childTnLst>
                              <p:par>
                                <p:cTn id="147" presetID="8" presetClass="emph" presetSubtype="0" fill="hold" nodeType="afterEffect">
                                  <p:stCondLst>
                                    <p:cond delay="0"/>
                                  </p:stCondLst>
                                  <p:childTnLst>
                                    <p:animRot by="64800000">
                                      <p:cBhvr>
                                        <p:cTn id="148" dur="1300" fill="hold"/>
                                        <p:tgtEl>
                                          <p:spTgt spid="27"/>
                                        </p:tgtEl>
                                        <p:attrNameLst>
                                          <p:attrName>r</p:attrName>
                                        </p:attrNameLst>
                                      </p:cBhvr>
                                    </p:animRot>
                                  </p:childTnLst>
                                </p:cTn>
                              </p:par>
                              <p:par>
                                <p:cTn id="149" presetID="8" presetClass="emph" presetSubtype="0" fill="hold" nodeType="withEffect">
                                  <p:stCondLst>
                                    <p:cond delay="0"/>
                                  </p:stCondLst>
                                  <p:childTnLst>
                                    <p:animRot by="4500000">
                                      <p:cBhvr>
                                        <p:cTn id="150" dur="1300" fill="hold"/>
                                        <p:tgtEl>
                                          <p:spTgt spid="30"/>
                                        </p:tgtEl>
                                        <p:attrNameLst>
                                          <p:attrName>r</p:attrName>
                                        </p:attrNameLst>
                                      </p:cBhvr>
                                    </p:animRot>
                                  </p:childTnLst>
                                </p:cTn>
                              </p:par>
                            </p:childTnLst>
                          </p:cTn>
                        </p:par>
                        <p:par>
                          <p:cTn id="151" fill="hold">
                            <p:stCondLst>
                              <p:cond delay="4800"/>
                            </p:stCondLst>
                            <p:childTnLst>
                              <p:par>
                                <p:cTn id="152" presetID="35" presetClass="path" presetSubtype="0" accel="50000" decel="50000" fill="hold" nodeType="afterEffect">
                                  <p:stCondLst>
                                    <p:cond delay="0"/>
                                  </p:stCondLst>
                                  <p:childTnLst>
                                    <p:animMotion origin="layout" path="M -4.92771E-6 -1.46161E-6 L -0.35143 -1.46161E-6 " pathEditMode="relative" rAng="0" ptsTypes="AA">
                                      <p:cBhvr>
                                        <p:cTn id="153" dur="2000" fill="hold"/>
                                        <p:tgtEl>
                                          <p:spTgt spid="12"/>
                                        </p:tgtEl>
                                        <p:attrNameLst>
                                          <p:attrName>ppt_x</p:attrName>
                                          <p:attrName>ppt_y</p:attrName>
                                        </p:attrNameLst>
                                      </p:cBhvr>
                                      <p:rCtr x="-17572" y="0"/>
                                    </p:animMotion>
                                  </p:childTnLst>
                                </p:cTn>
                              </p:par>
                              <p:par>
                                <p:cTn id="154" presetID="35" presetClass="path" presetSubtype="0" accel="50000" decel="50000" fill="hold" nodeType="withEffect">
                                  <p:stCondLst>
                                    <p:cond delay="0"/>
                                  </p:stCondLst>
                                  <p:childTnLst>
                                    <p:animMotion origin="layout" path="M -4.92771E-6 1.78538E-6 L -0.35143 1.78538E-6 " pathEditMode="relative" rAng="0" ptsTypes="AA">
                                      <p:cBhvr>
                                        <p:cTn id="155" dur="2000" fill="hold"/>
                                        <p:tgtEl>
                                          <p:spTgt spid="27"/>
                                        </p:tgtEl>
                                        <p:attrNameLst>
                                          <p:attrName>ppt_x</p:attrName>
                                          <p:attrName>ppt_y</p:attrName>
                                        </p:attrNameLst>
                                      </p:cBhvr>
                                      <p:rCtr x="-17572" y="0"/>
                                    </p:animMotion>
                                  </p:childTnLst>
                                </p:cTn>
                              </p:par>
                              <p:par>
                                <p:cTn id="156" presetID="35" presetClass="path" presetSubtype="0" accel="50000" decel="50000" fill="hold" nodeType="withEffect">
                                  <p:stCondLst>
                                    <p:cond delay="0"/>
                                  </p:stCondLst>
                                  <p:childTnLst>
                                    <p:animMotion origin="layout" path="M -4.66849E-6 -1.87789E-6 L -0.3513 -1.87789E-6 " pathEditMode="relative" rAng="0" ptsTypes="AA">
                                      <p:cBhvr>
                                        <p:cTn id="157" dur="2000" fill="hold"/>
                                        <p:tgtEl>
                                          <p:spTgt spid="30"/>
                                        </p:tgtEl>
                                        <p:attrNameLst>
                                          <p:attrName>ppt_x</p:attrName>
                                          <p:attrName>ppt_y</p:attrName>
                                        </p:attrNameLst>
                                      </p:cBhvr>
                                      <p:rCtr x="-17572" y="0"/>
                                    </p:animMotion>
                                  </p:childTnLst>
                                </p:cTn>
                              </p:par>
                            </p:childTnLst>
                          </p:cTn>
                        </p:par>
                        <p:par>
                          <p:cTn id="158" fill="hold">
                            <p:stCondLst>
                              <p:cond delay="6800"/>
                            </p:stCondLst>
                            <p:childTnLst>
                              <p:par>
                                <p:cTn id="159" presetID="39" presetClass="entr" presetSubtype="0" accel="100000" fill="hold" grpId="0" nodeType="afterEffect">
                                  <p:stCondLst>
                                    <p:cond delay="0"/>
                                  </p:stCondLst>
                                  <p:iterate type="lt">
                                    <p:tmPct val="10000"/>
                                  </p:iterate>
                                  <p:childTnLst>
                                    <p:set>
                                      <p:cBhvr>
                                        <p:cTn id="160" dur="1" fill="hold">
                                          <p:stCondLst>
                                            <p:cond delay="0"/>
                                          </p:stCondLst>
                                        </p:cTn>
                                        <p:tgtEl>
                                          <p:spTgt spid="33"/>
                                        </p:tgtEl>
                                        <p:attrNameLst>
                                          <p:attrName>style.visibility</p:attrName>
                                        </p:attrNameLst>
                                      </p:cBhvr>
                                      <p:to>
                                        <p:strVal val="visible"/>
                                      </p:to>
                                    </p:set>
                                    <p:anim calcmode="lin" valueType="num">
                                      <p:cBhvr>
                                        <p:cTn id="161" dur="300" fill="hold"/>
                                        <p:tgtEl>
                                          <p:spTgt spid="33"/>
                                        </p:tgtEl>
                                        <p:attrNameLst>
                                          <p:attrName>ppt_h</p:attrName>
                                        </p:attrNameLst>
                                      </p:cBhvr>
                                      <p:tavLst>
                                        <p:tav tm="0">
                                          <p:val>
                                            <p:strVal val="#ppt_h/20"/>
                                          </p:val>
                                        </p:tav>
                                        <p:tav tm="50000">
                                          <p:val>
                                            <p:strVal val="#ppt_h/20"/>
                                          </p:val>
                                        </p:tav>
                                        <p:tav tm="100000">
                                          <p:val>
                                            <p:strVal val="#ppt_h"/>
                                          </p:val>
                                        </p:tav>
                                      </p:tavLst>
                                    </p:anim>
                                    <p:anim calcmode="lin" valueType="num">
                                      <p:cBhvr>
                                        <p:cTn id="162" dur="300" fill="hold"/>
                                        <p:tgtEl>
                                          <p:spTgt spid="33"/>
                                        </p:tgtEl>
                                        <p:attrNameLst>
                                          <p:attrName>ppt_w</p:attrName>
                                        </p:attrNameLst>
                                      </p:cBhvr>
                                      <p:tavLst>
                                        <p:tav tm="0">
                                          <p:val>
                                            <p:strVal val="#ppt_w+.3"/>
                                          </p:val>
                                        </p:tav>
                                        <p:tav tm="50000">
                                          <p:val>
                                            <p:strVal val="#ppt_w+.3"/>
                                          </p:val>
                                        </p:tav>
                                        <p:tav tm="100000">
                                          <p:val>
                                            <p:strVal val="#ppt_w"/>
                                          </p:val>
                                        </p:tav>
                                      </p:tavLst>
                                    </p:anim>
                                    <p:anim calcmode="lin" valueType="num">
                                      <p:cBhvr>
                                        <p:cTn id="163" dur="300" fill="hold"/>
                                        <p:tgtEl>
                                          <p:spTgt spid="33"/>
                                        </p:tgtEl>
                                        <p:attrNameLst>
                                          <p:attrName>ppt_x</p:attrName>
                                        </p:attrNameLst>
                                      </p:cBhvr>
                                      <p:tavLst>
                                        <p:tav tm="0">
                                          <p:val>
                                            <p:strVal val="#ppt_x-.3"/>
                                          </p:val>
                                        </p:tav>
                                        <p:tav tm="50000">
                                          <p:val>
                                            <p:strVal val="#ppt_x"/>
                                          </p:val>
                                        </p:tav>
                                        <p:tav tm="100000">
                                          <p:val>
                                            <p:strVal val="#ppt_x"/>
                                          </p:val>
                                        </p:tav>
                                      </p:tavLst>
                                    </p:anim>
                                    <p:anim calcmode="lin" valueType="num">
                                      <p:cBhvr>
                                        <p:cTn id="164" dur="300" fill="hold"/>
                                        <p:tgtEl>
                                          <p:spTgt spid="33"/>
                                        </p:tgtEl>
                                        <p:attrNameLst>
                                          <p:attrName>ppt_y</p:attrName>
                                        </p:attrNameLst>
                                      </p:cBhvr>
                                      <p:tavLst>
                                        <p:tav tm="0">
                                          <p:val>
                                            <p:strVal val="#ppt_y"/>
                                          </p:val>
                                        </p:tav>
                                        <p:tav tm="100000">
                                          <p:val>
                                            <p:strVal val="#ppt_y"/>
                                          </p:val>
                                        </p:tav>
                                      </p:tavLst>
                                    </p:anim>
                                  </p:childTnLst>
                                </p:cTn>
                              </p:par>
                            </p:childTnLst>
                          </p:cTn>
                        </p:par>
                        <p:par>
                          <p:cTn id="165" fill="hold">
                            <p:stCondLst>
                              <p:cond delay="7310"/>
                            </p:stCondLst>
                            <p:childTnLst>
                              <p:par>
                                <p:cTn id="166" presetID="50" presetClass="exit" presetSubtype="0" accel="100000" fill="hold" grpId="1" nodeType="afterEffect">
                                  <p:stCondLst>
                                    <p:cond delay="0"/>
                                  </p:stCondLst>
                                  <p:iterate type="lt">
                                    <p:tmPct val="0"/>
                                  </p:iterate>
                                  <p:childTnLst>
                                    <p:anim calcmode="lin" valueType="num">
                                      <p:cBhvr>
                                        <p:cTn id="167" dur="500"/>
                                        <p:tgtEl>
                                          <p:spTgt spid="33"/>
                                        </p:tgtEl>
                                        <p:attrNameLst>
                                          <p:attrName>ppt_w</p:attrName>
                                        </p:attrNameLst>
                                      </p:cBhvr>
                                      <p:tavLst>
                                        <p:tav tm="0">
                                          <p:val>
                                            <p:strVal val="ppt_w"/>
                                          </p:val>
                                        </p:tav>
                                        <p:tav tm="100000">
                                          <p:val>
                                            <p:strVal val="ppt_w+.3"/>
                                          </p:val>
                                        </p:tav>
                                      </p:tavLst>
                                    </p:anim>
                                    <p:anim calcmode="lin" valueType="num">
                                      <p:cBhvr>
                                        <p:cTn id="168" dur="500"/>
                                        <p:tgtEl>
                                          <p:spTgt spid="33"/>
                                        </p:tgtEl>
                                        <p:attrNameLst>
                                          <p:attrName>ppt_h</p:attrName>
                                        </p:attrNameLst>
                                      </p:cBhvr>
                                      <p:tavLst>
                                        <p:tav tm="0">
                                          <p:val>
                                            <p:strVal val="ppt_h"/>
                                          </p:val>
                                        </p:tav>
                                        <p:tav tm="100000">
                                          <p:val>
                                            <p:strVal val="ppt_h"/>
                                          </p:val>
                                        </p:tav>
                                      </p:tavLst>
                                    </p:anim>
                                    <p:animEffect transition="out" filter="fade">
                                      <p:cBhvr>
                                        <p:cTn id="169" dur="500"/>
                                        <p:tgtEl>
                                          <p:spTgt spid="33"/>
                                        </p:tgtEl>
                                      </p:cBhvr>
                                    </p:animEffect>
                                    <p:set>
                                      <p:cBhvr>
                                        <p:cTn id="170" dur="1" fill="hold">
                                          <p:stCondLst>
                                            <p:cond delay="499"/>
                                          </p:stCondLst>
                                        </p:cTn>
                                        <p:tgtEl>
                                          <p:spTgt spid="33"/>
                                        </p:tgtEl>
                                        <p:attrNameLst>
                                          <p:attrName>style.visibility</p:attrName>
                                        </p:attrNameLst>
                                      </p:cBhvr>
                                      <p:to>
                                        <p:strVal val="hidden"/>
                                      </p:to>
                                    </p:set>
                                  </p:childTnLst>
                                </p:cTn>
                              </p:par>
                              <p:par>
                                <p:cTn id="171" presetID="10" presetClass="entr" presetSubtype="0" fill="hold" grpId="0" nodeType="withEffect">
                                  <p:stCondLst>
                                    <p:cond delay="0"/>
                                  </p:stCondLst>
                                  <p:childTnLst>
                                    <p:set>
                                      <p:cBhvr>
                                        <p:cTn id="172" dur="1" fill="hold">
                                          <p:stCondLst>
                                            <p:cond delay="0"/>
                                          </p:stCondLst>
                                        </p:cTn>
                                        <p:tgtEl>
                                          <p:spTgt spid="4"/>
                                        </p:tgtEl>
                                        <p:attrNameLst>
                                          <p:attrName>style.visibility</p:attrName>
                                        </p:attrNameLst>
                                      </p:cBhvr>
                                      <p:to>
                                        <p:strVal val="visible"/>
                                      </p:to>
                                    </p:set>
                                    <p:animEffect transition="in" filter="fade">
                                      <p:cBhvr>
                                        <p:cTn id="173" dur="1000"/>
                                        <p:tgtEl>
                                          <p:spTgt spid="4"/>
                                        </p:tgtEl>
                                      </p:cBhvr>
                                    </p:animEffect>
                                  </p:childTnLst>
                                </p:cTn>
                              </p:par>
                              <p:par>
                                <p:cTn id="174" presetID="26" presetClass="emph" presetSubtype="0" fill="hold" grpId="1" nodeType="withEffect">
                                  <p:stCondLst>
                                    <p:cond delay="0"/>
                                  </p:stCondLst>
                                  <p:childTnLst>
                                    <p:animEffect transition="out" filter="fade">
                                      <p:cBhvr>
                                        <p:cTn id="175" dur="1000" tmFilter="0, 0; .2, .5; .8, .5; 1, 0"/>
                                        <p:tgtEl>
                                          <p:spTgt spid="4"/>
                                        </p:tgtEl>
                                      </p:cBhvr>
                                    </p:animEffect>
                                    <p:animScale>
                                      <p:cBhvr>
                                        <p:cTn id="176" dur="500" autoRev="1" fill="hold"/>
                                        <p:tgtEl>
                                          <p:spTgt spid="4"/>
                                        </p:tgtEl>
                                      </p:cBhvr>
                                      <p:by x="105000" y="105000"/>
                                    </p:animScale>
                                  </p:childTnLst>
                                </p:cTn>
                              </p:par>
                            </p:childTnLst>
                          </p:cTn>
                        </p:par>
                        <p:par>
                          <p:cTn id="177" fill="hold">
                            <p:stCondLst>
                              <p:cond delay="8310"/>
                            </p:stCondLst>
                            <p:childTnLst>
                              <p:par>
                                <p:cTn id="178" presetID="10" presetClass="entr" presetSubtype="0" fill="hold" nodeType="afterEffect">
                                  <p:stCondLst>
                                    <p:cond delay="0"/>
                                  </p:stCondLst>
                                  <p:childTnLst>
                                    <p:set>
                                      <p:cBhvr>
                                        <p:cTn id="179" dur="1" fill="hold">
                                          <p:stCondLst>
                                            <p:cond delay="0"/>
                                          </p:stCondLst>
                                        </p:cTn>
                                        <p:tgtEl>
                                          <p:spTgt spid="11"/>
                                        </p:tgtEl>
                                        <p:attrNameLst>
                                          <p:attrName>style.visibility</p:attrName>
                                        </p:attrNameLst>
                                      </p:cBhvr>
                                      <p:to>
                                        <p:strVal val="visible"/>
                                      </p:to>
                                    </p:set>
                                    <p:animEffect transition="in" filter="fade">
                                      <p:cBhvr>
                                        <p:cTn id="180" dur="500"/>
                                        <p:tgtEl>
                                          <p:spTgt spid="11"/>
                                        </p:tgtEl>
                                      </p:cBhvr>
                                    </p:animEffect>
                                  </p:childTnLst>
                                </p:cTn>
                              </p:par>
                            </p:childTnLst>
                          </p:cTn>
                        </p:par>
                        <p:par>
                          <p:cTn id="181" fill="hold">
                            <p:stCondLst>
                              <p:cond delay="8810"/>
                            </p:stCondLst>
                            <p:childTnLst>
                              <p:par>
                                <p:cTn id="182" presetID="12" presetClass="entr" presetSubtype="1" fill="hold" grpId="0" nodeType="afterEffect">
                                  <p:stCondLst>
                                    <p:cond delay="0"/>
                                  </p:stCondLst>
                                  <p:childTnLst>
                                    <p:set>
                                      <p:cBhvr>
                                        <p:cTn id="183" dur="1" fill="hold">
                                          <p:stCondLst>
                                            <p:cond delay="0"/>
                                          </p:stCondLst>
                                        </p:cTn>
                                        <p:tgtEl>
                                          <p:spTgt spid="5"/>
                                        </p:tgtEl>
                                        <p:attrNameLst>
                                          <p:attrName>style.visibility</p:attrName>
                                        </p:attrNameLst>
                                      </p:cBhvr>
                                      <p:to>
                                        <p:strVal val="visible"/>
                                      </p:to>
                                    </p:set>
                                    <p:anim calcmode="lin" valueType="num">
                                      <p:cBhvr additive="base">
                                        <p:cTn id="184" dur="1000"/>
                                        <p:tgtEl>
                                          <p:spTgt spid="5"/>
                                        </p:tgtEl>
                                        <p:attrNameLst>
                                          <p:attrName>ppt_y</p:attrName>
                                        </p:attrNameLst>
                                      </p:cBhvr>
                                      <p:tavLst>
                                        <p:tav tm="0">
                                          <p:val>
                                            <p:strVal val="#ppt_y-#ppt_h*1.125000"/>
                                          </p:val>
                                        </p:tav>
                                        <p:tav tm="100000">
                                          <p:val>
                                            <p:strVal val="#ppt_y"/>
                                          </p:val>
                                        </p:tav>
                                      </p:tavLst>
                                    </p:anim>
                                    <p:animEffect transition="in" filter="wipe(down)">
                                      <p:cBhvr>
                                        <p:cTn id="185" dur="1000"/>
                                        <p:tgtEl>
                                          <p:spTgt spid="5"/>
                                        </p:tgtEl>
                                      </p:cBhvr>
                                    </p:animEffect>
                                  </p:childTnLst>
                                </p:cTn>
                              </p:par>
                            </p:childTnLst>
                          </p:cTn>
                        </p:par>
                        <p:par>
                          <p:cTn id="186" fill="hold">
                            <p:stCondLst>
                              <p:cond delay="9810"/>
                            </p:stCondLst>
                            <p:childTnLst>
                              <p:par>
                                <p:cTn id="187" presetID="22" presetClass="entr" presetSubtype="8" fill="hold" grpId="0" nodeType="afterEffect">
                                  <p:stCondLst>
                                    <p:cond delay="0"/>
                                  </p:stCondLst>
                                  <p:childTnLst>
                                    <p:set>
                                      <p:cBhvr>
                                        <p:cTn id="188" dur="1" fill="hold">
                                          <p:stCondLst>
                                            <p:cond delay="0"/>
                                          </p:stCondLst>
                                        </p:cTn>
                                        <p:tgtEl>
                                          <p:spTgt spid="3"/>
                                        </p:tgtEl>
                                        <p:attrNameLst>
                                          <p:attrName>style.visibility</p:attrName>
                                        </p:attrNameLst>
                                      </p:cBhvr>
                                      <p:to>
                                        <p:strVal val="visible"/>
                                      </p:to>
                                    </p:set>
                                    <p:animEffect transition="in" filter="wipe(left)">
                                      <p:cBhvr>
                                        <p:cTn id="189" dur="500"/>
                                        <p:tgtEl>
                                          <p:spTgt spid="3"/>
                                        </p:tgtEl>
                                      </p:cBhvr>
                                    </p:animEffect>
                                  </p:childTnLst>
                                </p:cTn>
                              </p:par>
                            </p:childTnLst>
                          </p:cTn>
                        </p:par>
                        <p:par>
                          <p:cTn id="190" fill="hold">
                            <p:stCondLst>
                              <p:cond delay="10310"/>
                            </p:stCondLst>
                            <p:childTnLst>
                              <p:par>
                                <p:cTn id="191" presetID="22" presetClass="entr" presetSubtype="8" fill="hold" grpId="0" nodeType="afterEffect">
                                  <p:stCondLst>
                                    <p:cond delay="0"/>
                                  </p:stCondLst>
                                  <p:childTnLst>
                                    <p:set>
                                      <p:cBhvr>
                                        <p:cTn id="192" dur="1" fill="hold">
                                          <p:stCondLst>
                                            <p:cond delay="0"/>
                                          </p:stCondLst>
                                        </p:cTn>
                                        <p:tgtEl>
                                          <p:spTgt spid="6"/>
                                        </p:tgtEl>
                                        <p:attrNameLst>
                                          <p:attrName>style.visibility</p:attrName>
                                        </p:attrNameLst>
                                      </p:cBhvr>
                                      <p:to>
                                        <p:strVal val="visible"/>
                                      </p:to>
                                    </p:set>
                                    <p:animEffect transition="in" filter="wipe(left)">
                                      <p:cBhvr>
                                        <p:cTn id="193" dur="500"/>
                                        <p:tgtEl>
                                          <p:spTgt spid="6"/>
                                        </p:tgtEl>
                                      </p:cBhvr>
                                    </p:animEffect>
                                  </p:childTnLst>
                                </p:cTn>
                              </p:par>
                              <p:par>
                                <p:cTn id="194" presetID="17" presetClass="entr" presetSubtype="10" fill="hold" nodeType="withEffect">
                                  <p:stCondLst>
                                    <p:cond delay="0"/>
                                  </p:stCondLst>
                                  <p:childTnLst>
                                    <p:set>
                                      <p:cBhvr>
                                        <p:cTn id="195" dur="1" fill="hold">
                                          <p:stCondLst>
                                            <p:cond delay="0"/>
                                          </p:stCondLst>
                                        </p:cTn>
                                        <p:tgtEl>
                                          <p:spTgt spid="7"/>
                                        </p:tgtEl>
                                        <p:attrNameLst>
                                          <p:attrName>style.visibility</p:attrName>
                                        </p:attrNameLst>
                                      </p:cBhvr>
                                      <p:to>
                                        <p:strVal val="visible"/>
                                      </p:to>
                                    </p:set>
                                    <p:anim calcmode="lin" valueType="num">
                                      <p:cBhvr>
                                        <p:cTn id="196" dur="500" fill="hold"/>
                                        <p:tgtEl>
                                          <p:spTgt spid="7"/>
                                        </p:tgtEl>
                                        <p:attrNameLst>
                                          <p:attrName>ppt_w</p:attrName>
                                        </p:attrNameLst>
                                      </p:cBhvr>
                                      <p:tavLst>
                                        <p:tav tm="0">
                                          <p:val>
                                            <p:fltVal val="0"/>
                                          </p:val>
                                        </p:tav>
                                        <p:tav tm="100000">
                                          <p:val>
                                            <p:strVal val="#ppt_w"/>
                                          </p:val>
                                        </p:tav>
                                      </p:tavLst>
                                    </p:anim>
                                    <p:anim calcmode="lin" valueType="num">
                                      <p:cBhvr>
                                        <p:cTn id="197" dur="500" fill="hold"/>
                                        <p:tgtEl>
                                          <p:spTgt spid="7"/>
                                        </p:tgtEl>
                                        <p:attrNameLst>
                                          <p:attrName>ppt_h</p:attrName>
                                        </p:attrNameLst>
                                      </p:cBhvr>
                                      <p:tavLst>
                                        <p:tav tm="0">
                                          <p:val>
                                            <p:strVal val="#ppt_h"/>
                                          </p:val>
                                        </p:tav>
                                        <p:tav tm="100000">
                                          <p:val>
                                            <p:strVal val="#ppt_h"/>
                                          </p:val>
                                        </p:tav>
                                      </p:tavLst>
                                    </p:anim>
                                  </p:childTnLst>
                                </p:cTn>
                              </p:par>
                            </p:childTnLst>
                          </p:cTn>
                        </p:par>
                        <p:par>
                          <p:cTn id="198" fill="hold">
                            <p:stCondLst>
                              <p:cond delay="10810"/>
                            </p:stCondLst>
                            <p:childTnLst>
                              <p:par>
                                <p:cTn id="199" presetID="25" presetClass="entr" presetSubtype="0" fill="hold" nodeType="afterEffect">
                                  <p:stCondLst>
                                    <p:cond delay="0"/>
                                  </p:stCondLst>
                                  <p:childTnLst>
                                    <p:set>
                                      <p:cBhvr>
                                        <p:cTn id="200" dur="1" fill="hold">
                                          <p:stCondLst>
                                            <p:cond delay="0"/>
                                          </p:stCondLst>
                                        </p:cTn>
                                        <p:tgtEl>
                                          <p:spTgt spid="8"/>
                                        </p:tgtEl>
                                        <p:attrNameLst>
                                          <p:attrName>style.visibility</p:attrName>
                                        </p:attrNameLst>
                                      </p:cBhvr>
                                      <p:to>
                                        <p:strVal val="visible"/>
                                      </p:to>
                                    </p:set>
                                    <p:anim calcmode="lin" valueType="num">
                                      <p:cBhvr>
                                        <p:cTn id="201"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202"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203"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204" dur="1000" fill="hold"/>
                                        <p:tgtEl>
                                          <p:spTgt spid="8"/>
                                        </p:tgtEl>
                                        <p:attrNameLst>
                                          <p:attrName>ppt_h</p:attrName>
                                        </p:attrNameLst>
                                      </p:cBhvr>
                                      <p:tavLst>
                                        <p:tav tm="0">
                                          <p:val>
                                            <p:strVal val="#ppt_h"/>
                                          </p:val>
                                        </p:tav>
                                        <p:tav tm="100000">
                                          <p:val>
                                            <p:strVal val="#ppt_h"/>
                                          </p:val>
                                        </p:tav>
                                      </p:tavLst>
                                    </p:anim>
                                    <p:anim calcmode="lin" valueType="num">
                                      <p:cBhvr>
                                        <p:cTn id="205"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206"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207"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208" dur="1000" decel="50000">
                                          <p:stCondLst>
                                            <p:cond delay="0"/>
                                          </p:stCondLst>
                                        </p:cTn>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5" grpId="0"/>
      <p:bldP spid="6" grpId="0"/>
      <p:bldP spid="33" grpId="0"/>
      <p:bldP spid="3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4"/>
          <p:cNvSpPr>
            <a:spLocks noChangeArrowheads="1"/>
          </p:cNvSpPr>
          <p:nvPr/>
        </p:nvSpPr>
        <p:spPr bwMode="auto">
          <a:xfrm>
            <a:off x="215506" y="926931"/>
            <a:ext cx="5951708" cy="669414"/>
          </a:xfrm>
          <a:prstGeom prst="rect">
            <a:avLst/>
          </a:prstGeom>
          <a:noFill/>
          <a:ln w="9525">
            <a:noFill/>
            <a:miter lim="800000"/>
            <a:headEnd/>
            <a:tailEnd/>
          </a:ln>
        </p:spPr>
        <p:txBody>
          <a:bodyPr wrap="square">
            <a:spAutoFit/>
          </a:bodyPr>
          <a:lstStyle/>
          <a:p>
            <a:pPr>
              <a:lnSpc>
                <a:spcPct val="150000"/>
              </a:lnSpc>
              <a:spcBef>
                <a:spcPts val="200"/>
              </a:spcBef>
              <a:spcAft>
                <a:spcPts val="60"/>
              </a:spcAft>
            </a:pPr>
            <a:r>
              <a:rPr lang="zh-CN" altLang="en-US" sz="2500" dirty="0" smtClean="0">
                <a:solidFill>
                  <a:srgbClr val="99D000"/>
                </a:solidFill>
                <a:latin typeface="Broadway" pitchFamily="82" charset="0"/>
                <a:ea typeface="微软雅黑" pitchFamily="34" charset="-122"/>
              </a:rPr>
              <a:t>京东为布局生态圈</a:t>
            </a:r>
            <a:endParaRPr lang="zh-CN" altLang="en-US" sz="1600" dirty="0">
              <a:solidFill>
                <a:srgbClr val="99D000"/>
              </a:solidFill>
              <a:latin typeface="微软雅黑" pitchFamily="34" charset="-122"/>
              <a:ea typeface="微软雅黑" pitchFamily="34" charset="-122"/>
            </a:endParaRPr>
          </a:p>
        </p:txBody>
      </p:sp>
      <p:grpSp>
        <p:nvGrpSpPr>
          <p:cNvPr id="16" name="组合 15"/>
          <p:cNvGrpSpPr/>
          <p:nvPr/>
        </p:nvGrpSpPr>
        <p:grpSpPr>
          <a:xfrm>
            <a:off x="255019" y="3241876"/>
            <a:ext cx="2880000" cy="534101"/>
            <a:chOff x="255019" y="3889948"/>
            <a:chExt cx="2880000" cy="534101"/>
          </a:xfrm>
        </p:grpSpPr>
        <p:sp>
          <p:nvSpPr>
            <p:cNvPr id="5" name="燕尾形 4"/>
            <p:cNvSpPr/>
            <p:nvPr/>
          </p:nvSpPr>
          <p:spPr bwMode="auto">
            <a:xfrm>
              <a:off x="255019" y="3889948"/>
              <a:ext cx="2880000" cy="108000"/>
            </a:xfrm>
            <a:prstGeom prst="chevron">
              <a:avLst/>
            </a:prstGeom>
            <a:ln>
              <a:headEnd type="oval" w="med" len="med"/>
              <a:tailEnd/>
            </a:ln>
            <a:extLst/>
          </p:spPr>
          <p:style>
            <a:lnRef idx="1">
              <a:schemeClr val="accent3"/>
            </a:lnRef>
            <a:fillRef idx="3">
              <a:schemeClr val="accent3"/>
            </a:fillRef>
            <a:effectRef idx="2">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 name="矩形 11"/>
            <p:cNvSpPr>
              <a:spLocks noChangeArrowheads="1"/>
            </p:cNvSpPr>
            <p:nvPr/>
          </p:nvSpPr>
          <p:spPr bwMode="auto">
            <a:xfrm>
              <a:off x="262558" y="4005858"/>
              <a:ext cx="2872461" cy="418191"/>
            </a:xfrm>
            <a:prstGeom prst="rect">
              <a:avLst/>
            </a:prstGeom>
            <a:noFill/>
            <a:ln w="9525">
              <a:noFill/>
              <a:miter lim="800000"/>
              <a:headEnd/>
              <a:tailEnd/>
            </a:ln>
          </p:spPr>
          <p:txBody>
            <a:bodyPr wrap="square">
              <a:spAutoFit/>
            </a:bodyPr>
            <a:lstStyle/>
            <a:p>
              <a:pPr algn="ctr">
                <a:lnSpc>
                  <a:spcPct val="150000"/>
                </a:lnSpc>
                <a:spcBef>
                  <a:spcPts val="200"/>
                </a:spcBef>
                <a:spcAft>
                  <a:spcPts val="60"/>
                </a:spcAft>
              </a:pPr>
              <a:r>
                <a:rPr lang="zh-CN" altLang="en-US" sz="1600" dirty="0" smtClean="0">
                  <a:solidFill>
                    <a:srgbClr val="99D000"/>
                  </a:solidFill>
                  <a:latin typeface="微软雅黑" pitchFamily="34" charset="-122"/>
                  <a:ea typeface="微软雅黑" pitchFamily="34" charset="-122"/>
                </a:rPr>
                <a:t>封杀微信</a:t>
              </a:r>
              <a:endParaRPr lang="zh-CN" altLang="en-US" sz="1600" dirty="0">
                <a:solidFill>
                  <a:srgbClr val="99D000"/>
                </a:solidFill>
                <a:latin typeface="微软雅黑" pitchFamily="34" charset="-122"/>
                <a:ea typeface="微软雅黑" pitchFamily="34" charset="-122"/>
              </a:endParaRPr>
            </a:p>
          </p:txBody>
        </p:sp>
      </p:grpSp>
      <p:grpSp>
        <p:nvGrpSpPr>
          <p:cNvPr id="17" name="组合 16"/>
          <p:cNvGrpSpPr/>
          <p:nvPr/>
        </p:nvGrpSpPr>
        <p:grpSpPr>
          <a:xfrm>
            <a:off x="3214886" y="3249786"/>
            <a:ext cx="2880320" cy="526191"/>
            <a:chOff x="3214886" y="3897858"/>
            <a:chExt cx="2880320" cy="526191"/>
          </a:xfrm>
        </p:grpSpPr>
        <p:sp>
          <p:nvSpPr>
            <p:cNvPr id="3" name="燕尾形 2"/>
            <p:cNvSpPr/>
            <p:nvPr/>
          </p:nvSpPr>
          <p:spPr bwMode="auto">
            <a:xfrm>
              <a:off x="3214886" y="3897858"/>
              <a:ext cx="2880000" cy="108000"/>
            </a:xfrm>
            <a:prstGeom prst="chevron">
              <a:avLst/>
            </a:prstGeom>
            <a:ln>
              <a:headEnd type="oval" w="med" len="med"/>
              <a:tailEnd/>
            </a:ln>
            <a:extLst/>
          </p:spPr>
          <p:style>
            <a:lnRef idx="1">
              <a:schemeClr val="accent5"/>
            </a:lnRef>
            <a:fillRef idx="3">
              <a:schemeClr val="accent5"/>
            </a:fillRef>
            <a:effectRef idx="2">
              <a:schemeClr val="accent5"/>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 name="矩形 12"/>
            <p:cNvSpPr>
              <a:spLocks noChangeArrowheads="1"/>
            </p:cNvSpPr>
            <p:nvPr/>
          </p:nvSpPr>
          <p:spPr bwMode="auto">
            <a:xfrm>
              <a:off x="3222745" y="4005858"/>
              <a:ext cx="2872461" cy="418191"/>
            </a:xfrm>
            <a:prstGeom prst="rect">
              <a:avLst/>
            </a:prstGeom>
            <a:noFill/>
            <a:ln w="9525">
              <a:noFill/>
              <a:miter lim="800000"/>
              <a:headEnd/>
              <a:tailEnd/>
            </a:ln>
          </p:spPr>
          <p:txBody>
            <a:bodyPr wrap="square">
              <a:spAutoFit/>
            </a:bodyPr>
            <a:lstStyle/>
            <a:p>
              <a:pPr algn="ctr">
                <a:lnSpc>
                  <a:spcPct val="150000"/>
                </a:lnSpc>
                <a:spcBef>
                  <a:spcPts val="200"/>
                </a:spcBef>
                <a:spcAft>
                  <a:spcPts val="60"/>
                </a:spcAft>
              </a:pPr>
              <a:r>
                <a:rPr lang="zh-CN" altLang="en-US" sz="1600" dirty="0" smtClean="0">
                  <a:solidFill>
                    <a:srgbClr val="00B0F0"/>
                  </a:solidFill>
                  <a:latin typeface="微软雅黑" pitchFamily="34" charset="-122"/>
                  <a:ea typeface="微软雅黑" pitchFamily="34" charset="-122"/>
                </a:rPr>
                <a:t>封杀财付通</a:t>
              </a:r>
              <a:endParaRPr lang="en-US" altLang="zh-CN" sz="1600" dirty="0">
                <a:solidFill>
                  <a:srgbClr val="00B0F0"/>
                </a:solidFill>
                <a:latin typeface="微软雅黑" pitchFamily="34" charset="-122"/>
                <a:ea typeface="微软雅黑" pitchFamily="34" charset="-122"/>
              </a:endParaRPr>
            </a:p>
          </p:txBody>
        </p:sp>
      </p:grpSp>
      <p:grpSp>
        <p:nvGrpSpPr>
          <p:cNvPr id="18" name="组合 17"/>
          <p:cNvGrpSpPr/>
          <p:nvPr/>
        </p:nvGrpSpPr>
        <p:grpSpPr>
          <a:xfrm>
            <a:off x="6167214" y="3249786"/>
            <a:ext cx="2880320" cy="526191"/>
            <a:chOff x="6167214" y="3897858"/>
            <a:chExt cx="2880320" cy="526191"/>
          </a:xfrm>
        </p:grpSpPr>
        <p:sp>
          <p:nvSpPr>
            <p:cNvPr id="4" name="燕尾形 3"/>
            <p:cNvSpPr/>
            <p:nvPr/>
          </p:nvSpPr>
          <p:spPr bwMode="auto">
            <a:xfrm>
              <a:off x="6167214" y="3897858"/>
              <a:ext cx="2880000" cy="108000"/>
            </a:xfrm>
            <a:prstGeom prst="chevron">
              <a:avLst/>
            </a:prstGeom>
            <a:ln>
              <a:headEnd type="oval" w="med" len="med"/>
              <a:tailEnd/>
            </a:ln>
            <a:extLst/>
          </p:spPr>
          <p:style>
            <a:lnRef idx="1">
              <a:schemeClr val="accent4"/>
            </a:lnRef>
            <a:fillRef idx="3">
              <a:schemeClr val="accent4"/>
            </a:fillRef>
            <a:effectRef idx="2">
              <a:schemeClr val="accent4"/>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 name="矩形 13"/>
            <p:cNvSpPr>
              <a:spLocks noChangeArrowheads="1"/>
            </p:cNvSpPr>
            <p:nvPr/>
          </p:nvSpPr>
          <p:spPr bwMode="auto">
            <a:xfrm>
              <a:off x="6175073" y="4005858"/>
              <a:ext cx="2872461" cy="418191"/>
            </a:xfrm>
            <a:prstGeom prst="rect">
              <a:avLst/>
            </a:prstGeom>
            <a:noFill/>
            <a:ln w="9525">
              <a:noFill/>
              <a:miter lim="800000"/>
              <a:headEnd/>
              <a:tailEnd/>
            </a:ln>
          </p:spPr>
          <p:txBody>
            <a:bodyPr wrap="square">
              <a:spAutoFit/>
            </a:bodyPr>
            <a:lstStyle/>
            <a:p>
              <a:pPr algn="ctr">
                <a:lnSpc>
                  <a:spcPct val="150000"/>
                </a:lnSpc>
                <a:spcBef>
                  <a:spcPts val="200"/>
                </a:spcBef>
                <a:spcAft>
                  <a:spcPts val="60"/>
                </a:spcAft>
              </a:pPr>
              <a:r>
                <a:rPr lang="zh-CN" altLang="en-US" sz="1600" dirty="0" smtClean="0">
                  <a:solidFill>
                    <a:srgbClr val="BA08C8"/>
                  </a:solidFill>
                  <a:latin typeface="微软雅黑" pitchFamily="34" charset="-122"/>
                  <a:ea typeface="微软雅黑" pitchFamily="34" charset="-122"/>
                </a:rPr>
                <a:t>封杀新浪</a:t>
              </a:r>
              <a:endParaRPr lang="en-US" altLang="zh-CN" sz="1600" dirty="0">
                <a:solidFill>
                  <a:srgbClr val="BA08C8"/>
                </a:solidFill>
                <a:latin typeface="微软雅黑" pitchFamily="34" charset="-122"/>
                <a:ea typeface="微软雅黑" pitchFamily="34" charset="-122"/>
              </a:endParaRPr>
            </a:p>
          </p:txBody>
        </p:sp>
      </p:grpSp>
      <p:grpSp>
        <p:nvGrpSpPr>
          <p:cNvPr id="19" name="组合 18"/>
          <p:cNvGrpSpPr/>
          <p:nvPr/>
        </p:nvGrpSpPr>
        <p:grpSpPr>
          <a:xfrm>
            <a:off x="9119542" y="3244151"/>
            <a:ext cx="2880320" cy="545683"/>
            <a:chOff x="9119542" y="3892223"/>
            <a:chExt cx="2880320" cy="545683"/>
          </a:xfrm>
        </p:grpSpPr>
        <p:sp>
          <p:nvSpPr>
            <p:cNvPr id="6" name="燕尾形 5"/>
            <p:cNvSpPr/>
            <p:nvPr/>
          </p:nvSpPr>
          <p:spPr bwMode="auto">
            <a:xfrm>
              <a:off x="9119542" y="3892223"/>
              <a:ext cx="2880000" cy="108000"/>
            </a:xfrm>
            <a:prstGeom prst="chevron">
              <a:avLst/>
            </a:prstGeom>
            <a:ln>
              <a:headEnd type="oval" w="med" len="med"/>
              <a:tailEnd/>
            </a:ln>
            <a:extLst/>
          </p:spPr>
          <p:style>
            <a:lnRef idx="1">
              <a:schemeClr val="accent6"/>
            </a:lnRef>
            <a:fillRef idx="3">
              <a:schemeClr val="accent6"/>
            </a:fillRef>
            <a:effectRef idx="2">
              <a:schemeClr val="accent6"/>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 name="矩形 14"/>
            <p:cNvSpPr>
              <a:spLocks noChangeArrowheads="1"/>
            </p:cNvSpPr>
            <p:nvPr/>
          </p:nvSpPr>
          <p:spPr bwMode="auto">
            <a:xfrm>
              <a:off x="9127401" y="4019715"/>
              <a:ext cx="2872461" cy="418191"/>
            </a:xfrm>
            <a:prstGeom prst="rect">
              <a:avLst/>
            </a:prstGeom>
            <a:noFill/>
            <a:ln w="9525">
              <a:noFill/>
              <a:miter lim="800000"/>
              <a:headEnd/>
              <a:tailEnd/>
            </a:ln>
          </p:spPr>
          <p:txBody>
            <a:bodyPr wrap="square">
              <a:spAutoFit/>
            </a:bodyPr>
            <a:lstStyle/>
            <a:p>
              <a:pPr algn="ctr">
                <a:lnSpc>
                  <a:spcPct val="150000"/>
                </a:lnSpc>
                <a:spcBef>
                  <a:spcPts val="200"/>
                </a:spcBef>
                <a:spcAft>
                  <a:spcPts val="60"/>
                </a:spcAft>
              </a:pPr>
              <a:r>
                <a:rPr lang="zh-CN" altLang="en-US" sz="1600" dirty="0" smtClean="0">
                  <a:solidFill>
                    <a:srgbClr val="FF6600"/>
                  </a:solidFill>
                  <a:latin typeface="微软雅黑" pitchFamily="34" charset="-122"/>
                  <a:ea typeface="微软雅黑" pitchFamily="34" charset="-122"/>
                </a:rPr>
                <a:t>开放平台，拉拢供应商</a:t>
              </a:r>
              <a:endParaRPr lang="en-US" altLang="zh-CN" sz="1600" dirty="0">
                <a:solidFill>
                  <a:srgbClr val="FF6600"/>
                </a:solidFill>
                <a:latin typeface="微软雅黑" pitchFamily="34" charset="-122"/>
                <a:ea typeface="微软雅黑" pitchFamily="34" charset="-122"/>
              </a:endParaRPr>
            </a:p>
          </p:txBody>
        </p:sp>
      </p:grpSp>
      <p:sp>
        <p:nvSpPr>
          <p:cNvPr id="8" name="TextBox 7"/>
          <p:cNvSpPr txBox="1"/>
          <p:nvPr/>
        </p:nvSpPr>
        <p:spPr>
          <a:xfrm>
            <a:off x="1330977" y="2609094"/>
            <a:ext cx="728084" cy="461665"/>
          </a:xfrm>
          <a:prstGeom prst="rect">
            <a:avLst/>
          </a:prstGeom>
          <a:noFill/>
        </p:spPr>
        <p:txBody>
          <a:bodyPr wrap="none" rtlCol="0">
            <a:spAutoFit/>
          </a:bodyPr>
          <a:lstStyle/>
          <a:p>
            <a:r>
              <a:rPr lang="en-US" altLang="zh-CN" dirty="0" smtClean="0">
                <a:solidFill>
                  <a:srgbClr val="99D000"/>
                </a:solidFill>
              </a:rPr>
              <a:t>8.26</a:t>
            </a:r>
            <a:endParaRPr lang="zh-CN" altLang="en-US" dirty="0">
              <a:solidFill>
                <a:srgbClr val="99D000"/>
              </a:solidFill>
            </a:endParaRPr>
          </a:p>
        </p:txBody>
      </p:sp>
      <p:sp>
        <p:nvSpPr>
          <p:cNvPr id="23" name="TextBox 22"/>
          <p:cNvSpPr txBox="1"/>
          <p:nvPr/>
        </p:nvSpPr>
        <p:spPr>
          <a:xfrm>
            <a:off x="4294933" y="2628380"/>
            <a:ext cx="728084" cy="461665"/>
          </a:xfrm>
          <a:prstGeom prst="rect">
            <a:avLst/>
          </a:prstGeom>
          <a:noFill/>
        </p:spPr>
        <p:txBody>
          <a:bodyPr wrap="none" rtlCol="0">
            <a:spAutoFit/>
          </a:bodyPr>
          <a:lstStyle/>
          <a:p>
            <a:r>
              <a:rPr lang="en-US" altLang="zh-CN" dirty="0" smtClean="0">
                <a:solidFill>
                  <a:srgbClr val="00B0F0"/>
                </a:solidFill>
              </a:rPr>
              <a:t>8.29</a:t>
            </a:r>
            <a:endParaRPr lang="zh-CN" altLang="en-US" dirty="0">
              <a:solidFill>
                <a:srgbClr val="00B0F0"/>
              </a:solidFill>
            </a:endParaRPr>
          </a:p>
        </p:txBody>
      </p:sp>
      <p:sp>
        <p:nvSpPr>
          <p:cNvPr id="24" name="TextBox 23"/>
          <p:cNvSpPr txBox="1"/>
          <p:nvPr/>
        </p:nvSpPr>
        <p:spPr>
          <a:xfrm>
            <a:off x="7243172" y="2628379"/>
            <a:ext cx="728084" cy="461665"/>
          </a:xfrm>
          <a:prstGeom prst="rect">
            <a:avLst/>
          </a:prstGeom>
          <a:noFill/>
        </p:spPr>
        <p:txBody>
          <a:bodyPr wrap="none" rtlCol="0">
            <a:spAutoFit/>
          </a:bodyPr>
          <a:lstStyle/>
          <a:p>
            <a:r>
              <a:rPr lang="en-US" altLang="zh-CN" dirty="0" smtClean="0">
                <a:solidFill>
                  <a:srgbClr val="BA08C8"/>
                </a:solidFill>
              </a:rPr>
              <a:t>8.30</a:t>
            </a:r>
            <a:endParaRPr lang="zh-CN" altLang="en-US" dirty="0">
              <a:solidFill>
                <a:srgbClr val="BA08C8"/>
              </a:solidFill>
            </a:endParaRPr>
          </a:p>
        </p:txBody>
      </p:sp>
      <p:grpSp>
        <p:nvGrpSpPr>
          <p:cNvPr id="25" name="组合 24"/>
          <p:cNvGrpSpPr/>
          <p:nvPr/>
        </p:nvGrpSpPr>
        <p:grpSpPr>
          <a:xfrm>
            <a:off x="795019" y="4149994"/>
            <a:ext cx="1800000" cy="1719401"/>
            <a:chOff x="4373028" y="3510593"/>
            <a:chExt cx="1800000" cy="1719401"/>
          </a:xfrm>
        </p:grpSpPr>
        <p:sp>
          <p:nvSpPr>
            <p:cNvPr id="26" name="下箭头 25"/>
            <p:cNvSpPr/>
            <p:nvPr/>
          </p:nvSpPr>
          <p:spPr bwMode="auto">
            <a:xfrm>
              <a:off x="5066781" y="3510593"/>
              <a:ext cx="468000" cy="468000"/>
            </a:xfrm>
            <a:prstGeom prst="downArrow">
              <a:avLst/>
            </a:prstGeom>
            <a:ln>
              <a:solidFill>
                <a:schemeClr val="bg1"/>
              </a:solidFill>
            </a:ln>
            <a:extLst/>
          </p:spPr>
          <p:style>
            <a:lnRef idx="1">
              <a:schemeClr val="accent3"/>
            </a:lnRef>
            <a:fillRef idx="3">
              <a:schemeClr val="accent3"/>
            </a:fillRef>
            <a:effectRef idx="2">
              <a:schemeClr val="accent3"/>
            </a:effectRef>
            <a:fontRef idx="minor">
              <a:schemeClr val="lt1"/>
            </a:fontRef>
          </p:style>
          <p:txBody>
            <a:bodyPr spcFirstLastPara="0" vert="horz" wrap="square" lIns="114791" tIns="114791" rIns="114791" bIns="114791" numCol="1" spcCol="1270" anchor="ctr" anchorCtr="0">
              <a:noAutofit/>
            </a:bodyPr>
            <a:lstStyle/>
            <a:p>
              <a:pPr algn="ctr" defTabSz="1689100">
                <a:lnSpc>
                  <a:spcPct val="90000"/>
                </a:lnSpc>
                <a:spcBef>
                  <a:spcPct val="0"/>
                </a:spcBef>
                <a:spcAft>
                  <a:spcPct val="35000"/>
                </a:spcAft>
              </a:pPr>
              <a:endParaRPr lang="zh-CN" altLang="en-US" sz="3800">
                <a:solidFill>
                  <a:srgbClr val="FFFFFF"/>
                </a:solidFill>
                <a:latin typeface="Arial"/>
                <a:ea typeface="宋体"/>
              </a:endParaRPr>
            </a:p>
          </p:txBody>
        </p:sp>
        <p:sp>
          <p:nvSpPr>
            <p:cNvPr id="27" name="TextBox 26"/>
            <p:cNvSpPr txBox="1"/>
            <p:nvPr/>
          </p:nvSpPr>
          <p:spPr>
            <a:xfrm>
              <a:off x="4373028" y="4149994"/>
              <a:ext cx="1800000" cy="1080000"/>
            </a:xfrm>
            <a:prstGeom prst="rect">
              <a:avLst/>
            </a:prstGeom>
            <a:ln w="12700"/>
          </p:spPr>
          <p:style>
            <a:lnRef idx="3">
              <a:schemeClr val="lt1"/>
            </a:lnRef>
            <a:fillRef idx="1">
              <a:schemeClr val="accent3"/>
            </a:fillRef>
            <a:effectRef idx="1">
              <a:schemeClr val="accent3"/>
            </a:effectRef>
            <a:fontRef idx="minor">
              <a:schemeClr val="lt1"/>
            </a:fontRef>
          </p:style>
          <p:txBody>
            <a:bodyPr spcFirstLastPara="0" vert="horz" wrap="square" lIns="215069" tIns="215069" rIns="215069" bIns="215069" numCol="1" spcCol="1270" anchor="ctr" anchorCtr="0">
              <a:noAutofit/>
            </a:bodyPr>
            <a:lstStyle>
              <a:defPPr>
                <a:defRPr lang="zh-CN"/>
              </a:defPPr>
              <a:lvl1pPr lvl="0" algn="ctr" defTabSz="1066800">
                <a:lnSpc>
                  <a:spcPct val="90000"/>
                </a:lnSpc>
                <a:spcBef>
                  <a:spcPct val="0"/>
                </a:spcBef>
                <a:spcAft>
                  <a:spcPct val="35000"/>
                </a:spcAft>
                <a:defRPr>
                  <a:solidFill>
                    <a:srgbClr val="FFFFFF"/>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spcBef>
                  <a:spcPts val="0"/>
                </a:spcBef>
                <a:defRPr/>
              </a:pPr>
              <a:r>
                <a:rPr lang="zh-CN" altLang="en-US" sz="1400" kern="0" dirty="0" smtClean="0">
                  <a:solidFill>
                    <a:srgbClr val="FFFF00"/>
                  </a:solidFill>
                </a:rPr>
                <a:t>布局移动互联网</a:t>
              </a:r>
              <a:endParaRPr lang="zh-CN" altLang="en-US" sz="1400" kern="0" dirty="0">
                <a:solidFill>
                  <a:srgbClr val="FFFF00"/>
                </a:solidFill>
              </a:endParaRPr>
            </a:p>
          </p:txBody>
        </p:sp>
      </p:grpSp>
      <p:grpSp>
        <p:nvGrpSpPr>
          <p:cNvPr id="28" name="组合 27"/>
          <p:cNvGrpSpPr/>
          <p:nvPr/>
        </p:nvGrpSpPr>
        <p:grpSpPr>
          <a:xfrm>
            <a:off x="3758975" y="4149994"/>
            <a:ext cx="1800000" cy="1728191"/>
            <a:chOff x="190550" y="3501803"/>
            <a:chExt cx="1800000" cy="1728191"/>
          </a:xfrm>
        </p:grpSpPr>
        <p:sp>
          <p:nvSpPr>
            <p:cNvPr id="29" name="下箭头 28"/>
            <p:cNvSpPr/>
            <p:nvPr/>
          </p:nvSpPr>
          <p:spPr bwMode="auto">
            <a:xfrm>
              <a:off x="856550" y="3501803"/>
              <a:ext cx="468000" cy="468000"/>
            </a:xfrm>
            <a:prstGeom prst="downArrow">
              <a:avLst/>
            </a:prstGeom>
            <a:ln>
              <a:solidFill>
                <a:schemeClr val="bg1"/>
              </a:solidFill>
            </a:ln>
            <a:extLst/>
          </p:spPr>
          <p:style>
            <a:lnRef idx="1">
              <a:schemeClr val="accent1"/>
            </a:lnRef>
            <a:fillRef idx="3">
              <a:schemeClr val="accent1"/>
            </a:fillRef>
            <a:effectRef idx="2">
              <a:schemeClr val="accent1"/>
            </a:effectRef>
            <a:fontRef idx="minor">
              <a:schemeClr val="lt1"/>
            </a:fontRef>
          </p:style>
          <p:txBody>
            <a:bodyPr spcFirstLastPara="0" vert="horz" wrap="square" lIns="96902" tIns="150599" rIns="96902" bIns="150599" numCol="1" spcCol="1270" anchor="ctr" anchorCtr="0">
              <a:noAutofit/>
            </a:bodyPr>
            <a:lstStyle/>
            <a:p>
              <a:pPr algn="ctr" defTabSz="1422400">
                <a:lnSpc>
                  <a:spcPct val="90000"/>
                </a:lnSpc>
                <a:spcBef>
                  <a:spcPct val="0"/>
                </a:spcBef>
                <a:spcAft>
                  <a:spcPct val="35000"/>
                </a:spcAft>
              </a:pPr>
              <a:endParaRPr lang="zh-CN" altLang="en-US" sz="3200">
                <a:latin typeface="Arial"/>
                <a:ea typeface="宋体"/>
              </a:endParaRPr>
            </a:p>
          </p:txBody>
        </p:sp>
        <p:sp>
          <p:nvSpPr>
            <p:cNvPr id="30" name="TextBox 29"/>
            <p:cNvSpPr txBox="1"/>
            <p:nvPr/>
          </p:nvSpPr>
          <p:spPr>
            <a:xfrm>
              <a:off x="190550" y="4149994"/>
              <a:ext cx="1800000" cy="1080000"/>
            </a:xfrm>
            <a:prstGeom prst="rect">
              <a:avLst/>
            </a:prstGeom>
            <a:ln w="12700"/>
          </p:spPr>
          <p:style>
            <a:lnRef idx="3">
              <a:schemeClr val="lt1"/>
            </a:lnRef>
            <a:fillRef idx="1">
              <a:schemeClr val="accent1"/>
            </a:fillRef>
            <a:effectRef idx="1">
              <a:schemeClr val="accent1"/>
            </a:effectRef>
            <a:fontRef idx="minor">
              <a:schemeClr val="lt1"/>
            </a:fontRef>
          </p:style>
          <p:txBody>
            <a:bodyPr spcFirstLastPara="0" vert="horz" wrap="square" lIns="215069" tIns="215069" rIns="215069" bIns="215069" numCol="1" spcCol="1270" anchor="ctr" anchorCtr="0">
              <a:noAutofit/>
            </a:bodyPr>
            <a:lstStyle>
              <a:defPPr>
                <a:defRPr lang="zh-CN"/>
              </a:defPPr>
              <a:lvl1pPr lvl="0" algn="ctr" defTabSz="1066800">
                <a:lnSpc>
                  <a:spcPct val="90000"/>
                </a:lnSpc>
                <a:spcBef>
                  <a:spcPct val="0"/>
                </a:spcBef>
                <a:spcAft>
                  <a:spcPct val="35000"/>
                </a:spcAft>
                <a:defRPr>
                  <a:solidFill>
                    <a:srgbClr val="FFFFFF"/>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spcBef>
                  <a:spcPts val="0"/>
                </a:spcBef>
                <a:defRPr/>
              </a:pPr>
              <a:r>
                <a:rPr lang="zh-CN" altLang="en-US" sz="1400" dirty="0" smtClean="0">
                  <a:solidFill>
                    <a:srgbClr val="FFFF00"/>
                  </a:solidFill>
                </a:rPr>
                <a:t>布局第三方支付</a:t>
              </a:r>
              <a:endParaRPr lang="zh-CN" altLang="en-US" sz="1400" dirty="0">
                <a:solidFill>
                  <a:srgbClr val="FFFF00"/>
                </a:solidFill>
              </a:endParaRPr>
            </a:p>
          </p:txBody>
        </p:sp>
      </p:grpSp>
      <p:grpSp>
        <p:nvGrpSpPr>
          <p:cNvPr id="34" name="组合 33"/>
          <p:cNvGrpSpPr/>
          <p:nvPr/>
        </p:nvGrpSpPr>
        <p:grpSpPr>
          <a:xfrm>
            <a:off x="6707214" y="4149025"/>
            <a:ext cx="1800000" cy="1719401"/>
            <a:chOff x="6462552" y="3510593"/>
            <a:chExt cx="1800000" cy="1719401"/>
          </a:xfrm>
        </p:grpSpPr>
        <p:sp>
          <p:nvSpPr>
            <p:cNvPr id="35" name="下箭头 34"/>
            <p:cNvSpPr/>
            <p:nvPr/>
          </p:nvSpPr>
          <p:spPr bwMode="auto">
            <a:xfrm>
              <a:off x="7156305" y="3510593"/>
              <a:ext cx="468000" cy="468000"/>
            </a:xfrm>
            <a:prstGeom prst="downArrow">
              <a:avLst/>
            </a:prstGeom>
            <a:ln>
              <a:solidFill>
                <a:schemeClr val="bg1"/>
              </a:solidFill>
              <a:headEnd type="oval" w="med" len="med"/>
              <a:tailEnd/>
            </a:ln>
            <a:extLst/>
          </p:spPr>
          <p:style>
            <a:lnRef idx="1">
              <a:schemeClr val="accent4"/>
            </a:lnRef>
            <a:fillRef idx="3">
              <a:schemeClr val="accent4"/>
            </a:fillRef>
            <a:effectRef idx="2">
              <a:schemeClr val="accent4"/>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 name="TextBox 35"/>
            <p:cNvSpPr txBox="1"/>
            <p:nvPr/>
          </p:nvSpPr>
          <p:spPr>
            <a:xfrm>
              <a:off x="6462552" y="4149994"/>
              <a:ext cx="1800000" cy="1080000"/>
            </a:xfrm>
            <a:prstGeom prst="rect">
              <a:avLst/>
            </a:prstGeom>
            <a:ln w="12700"/>
          </p:spPr>
          <p:style>
            <a:lnRef idx="3">
              <a:schemeClr val="lt1"/>
            </a:lnRef>
            <a:fillRef idx="1">
              <a:schemeClr val="accent4"/>
            </a:fillRef>
            <a:effectRef idx="1">
              <a:schemeClr val="accent4"/>
            </a:effectRef>
            <a:fontRef idx="minor">
              <a:schemeClr val="lt1"/>
            </a:fontRef>
          </p:style>
          <p:txBody>
            <a:bodyPr spcFirstLastPara="0" vert="horz" wrap="square" lIns="215069" tIns="215069" rIns="215069" bIns="215069" numCol="1" spcCol="1270" anchor="ctr" anchorCtr="0">
              <a:noAutofit/>
            </a:bodyPr>
            <a:lstStyle>
              <a:defPPr>
                <a:defRPr lang="zh-CN"/>
              </a:defPPr>
              <a:lvl1pPr lvl="0" algn="ctr" defTabSz="1066800">
                <a:lnSpc>
                  <a:spcPct val="90000"/>
                </a:lnSpc>
                <a:spcBef>
                  <a:spcPct val="0"/>
                </a:spcBef>
                <a:spcAft>
                  <a:spcPct val="35000"/>
                </a:spcAft>
                <a:defRPr>
                  <a:solidFill>
                    <a:srgbClr val="FFFFFF"/>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spcBef>
                  <a:spcPts val="0"/>
                </a:spcBef>
                <a:defRPr/>
              </a:pPr>
              <a:r>
                <a:rPr lang="zh-CN" altLang="en-US" sz="1400" kern="0" dirty="0" smtClean="0">
                  <a:solidFill>
                    <a:srgbClr val="FFFF00"/>
                  </a:solidFill>
                </a:rPr>
                <a:t>布局大数据</a:t>
              </a:r>
              <a:endParaRPr lang="zh-CN" altLang="en-US" sz="1400" kern="0" dirty="0">
                <a:solidFill>
                  <a:srgbClr val="FFFF00"/>
                </a:solidFill>
              </a:endParaRPr>
            </a:p>
          </p:txBody>
        </p:sp>
      </p:grpSp>
      <p:grpSp>
        <p:nvGrpSpPr>
          <p:cNvPr id="40" name="组合 39"/>
          <p:cNvGrpSpPr/>
          <p:nvPr/>
        </p:nvGrpSpPr>
        <p:grpSpPr>
          <a:xfrm>
            <a:off x="9663631" y="4158890"/>
            <a:ext cx="1800000" cy="1719401"/>
            <a:chOff x="6462552" y="3510593"/>
            <a:chExt cx="1800000" cy="1719401"/>
          </a:xfrm>
        </p:grpSpPr>
        <p:sp>
          <p:nvSpPr>
            <p:cNvPr id="41" name="下箭头 40"/>
            <p:cNvSpPr/>
            <p:nvPr/>
          </p:nvSpPr>
          <p:spPr bwMode="auto">
            <a:xfrm>
              <a:off x="7156305" y="3510593"/>
              <a:ext cx="468000" cy="468000"/>
            </a:xfrm>
            <a:prstGeom prst="downArrow">
              <a:avLst/>
            </a:prstGeom>
            <a:ln>
              <a:headEnd type="oval" w="med" len="med"/>
              <a:tailEnd/>
            </a:ln>
            <a:extLst/>
          </p:spPr>
          <p:style>
            <a:lnRef idx="3">
              <a:schemeClr val="lt1"/>
            </a:lnRef>
            <a:fillRef idx="1">
              <a:schemeClr val="accent6"/>
            </a:fillRef>
            <a:effectRef idx="1">
              <a:schemeClr val="accent6"/>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2" name="TextBox 41"/>
            <p:cNvSpPr txBox="1"/>
            <p:nvPr/>
          </p:nvSpPr>
          <p:spPr>
            <a:xfrm>
              <a:off x="6462552" y="4149994"/>
              <a:ext cx="1800000" cy="1080000"/>
            </a:xfrm>
            <a:prstGeom prst="rect">
              <a:avLst/>
            </a:prstGeom>
            <a:ln/>
          </p:spPr>
          <p:style>
            <a:lnRef idx="3">
              <a:schemeClr val="lt1"/>
            </a:lnRef>
            <a:fillRef idx="1">
              <a:schemeClr val="accent6"/>
            </a:fillRef>
            <a:effectRef idx="1">
              <a:schemeClr val="accent6"/>
            </a:effectRef>
            <a:fontRef idx="minor">
              <a:schemeClr val="lt1"/>
            </a:fontRef>
          </p:style>
          <p:txBody>
            <a:bodyPr spcFirstLastPara="0" vert="horz" wrap="square" lIns="215069" tIns="215069" rIns="215069" bIns="215069" numCol="1" spcCol="1270" anchor="ctr" anchorCtr="0">
              <a:noAutofit/>
            </a:bodyPr>
            <a:lstStyle>
              <a:defPPr>
                <a:defRPr lang="zh-CN"/>
              </a:defPPr>
              <a:lvl1pPr lvl="0" algn="ctr" defTabSz="1066800">
                <a:lnSpc>
                  <a:spcPct val="90000"/>
                </a:lnSpc>
                <a:spcBef>
                  <a:spcPct val="0"/>
                </a:spcBef>
                <a:spcAft>
                  <a:spcPct val="35000"/>
                </a:spcAft>
                <a:defRPr>
                  <a:solidFill>
                    <a:srgbClr val="FFFFFF"/>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spcBef>
                  <a:spcPts val="0"/>
                </a:spcBef>
                <a:defRPr/>
              </a:pPr>
              <a:r>
                <a:rPr lang="zh-CN" altLang="en-US" sz="1400" kern="0" dirty="0" smtClean="0">
                  <a:solidFill>
                    <a:srgbClr val="FFFF66"/>
                  </a:solidFill>
                </a:rPr>
                <a:t>重构产业价值链</a:t>
              </a:r>
              <a:endParaRPr lang="zh-CN" altLang="en-US" sz="1400" kern="0" dirty="0">
                <a:solidFill>
                  <a:srgbClr val="FFFF66"/>
                </a:solidFill>
              </a:endParaRPr>
            </a:p>
          </p:txBody>
        </p:sp>
      </p:grpSp>
      <p:sp>
        <p:nvSpPr>
          <p:cNvPr id="33" name="TextBox 32"/>
          <p:cNvSpPr txBox="1"/>
          <p:nvPr/>
        </p:nvSpPr>
        <p:spPr>
          <a:xfrm>
            <a:off x="10195500" y="2609094"/>
            <a:ext cx="572593" cy="461665"/>
          </a:xfrm>
          <a:prstGeom prst="rect">
            <a:avLst/>
          </a:prstGeom>
          <a:noFill/>
        </p:spPr>
        <p:txBody>
          <a:bodyPr wrap="none" rtlCol="0">
            <a:spAutoFit/>
          </a:bodyPr>
          <a:lstStyle/>
          <a:p>
            <a:r>
              <a:rPr lang="en-US" altLang="zh-CN" dirty="0" smtClean="0">
                <a:solidFill>
                  <a:srgbClr val="FF9900"/>
                </a:solidFill>
              </a:rPr>
              <a:t>8.8</a:t>
            </a:r>
            <a:endParaRPr lang="zh-CN" altLang="en-US" dirty="0">
              <a:solidFill>
                <a:srgbClr val="FF9900"/>
              </a:solidFill>
            </a:endParaRPr>
          </a:p>
        </p:txBody>
      </p:sp>
      <p:sp>
        <p:nvSpPr>
          <p:cNvPr id="2" name="左弧形箭头 1"/>
          <p:cNvSpPr/>
          <p:nvPr/>
        </p:nvSpPr>
        <p:spPr bwMode="auto">
          <a:xfrm>
            <a:off x="2059061" y="3789834"/>
            <a:ext cx="2365914" cy="2880320"/>
          </a:xfrm>
          <a:prstGeom prst="curvedRightArrow">
            <a:avLst/>
          </a:prstGeom>
          <a:ln>
            <a:headEnd type="oval" w="med" len="med"/>
            <a:tailEnd/>
          </a:ln>
          <a:extLst/>
        </p:spPr>
        <p:style>
          <a:lnRef idx="0">
            <a:schemeClr val="accent5"/>
          </a:lnRef>
          <a:fillRef idx="3">
            <a:schemeClr val="accent5"/>
          </a:fillRef>
          <a:effectRef idx="3">
            <a:schemeClr val="accent5"/>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1" i="0" u="none" strike="noStrike" kern="0" normalizeH="0" baseline="0" noProof="0">
              <a:ln w="18000">
                <a:solidFill>
                  <a:schemeClr val="accent2">
                    <a:satMod val="140000"/>
                  </a:schemeClr>
                </a:solidFill>
                <a:prstDash val="solid"/>
                <a:miter lim="800000"/>
              </a:ln>
              <a:noFill/>
              <a:effectLst>
                <a:outerShdw blurRad="25500" dist="23000" dir="7020000" algn="tl">
                  <a:srgbClr val="000000">
                    <a:alpha val="50000"/>
                  </a:srgbClr>
                </a:outerShdw>
              </a:effectLst>
              <a:uLnTx/>
              <a:uFillTx/>
            </a:endParaRPr>
          </a:p>
        </p:txBody>
      </p:sp>
      <p:sp>
        <p:nvSpPr>
          <p:cNvPr id="37" name="左弧形箭头 36"/>
          <p:cNvSpPr/>
          <p:nvPr/>
        </p:nvSpPr>
        <p:spPr bwMode="auto">
          <a:xfrm flipH="1">
            <a:off x="7888880" y="3775977"/>
            <a:ext cx="2468504" cy="2880320"/>
          </a:xfrm>
          <a:prstGeom prst="curvedRightArrow">
            <a:avLst/>
          </a:prstGeom>
          <a:ln>
            <a:headEnd type="oval" w="med" len="med"/>
            <a:tailEnd/>
          </a:ln>
          <a:extLst/>
        </p:spPr>
        <p:style>
          <a:lnRef idx="0">
            <a:schemeClr val="accent5"/>
          </a:lnRef>
          <a:fillRef idx="3">
            <a:schemeClr val="accent5"/>
          </a:fillRef>
          <a:effectRef idx="3">
            <a:schemeClr val="accent5"/>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1" i="0" u="none" strike="noStrike" kern="0" normalizeH="0" baseline="0" noProof="0">
              <a:ln w="18000">
                <a:solidFill>
                  <a:schemeClr val="accent2">
                    <a:satMod val="140000"/>
                  </a:schemeClr>
                </a:solidFill>
                <a:prstDash val="solid"/>
                <a:miter lim="800000"/>
              </a:ln>
              <a:noFill/>
              <a:effectLst>
                <a:outerShdw blurRad="25500" dist="23000" dir="7020000" algn="tl">
                  <a:srgbClr val="000000">
                    <a:alpha val="50000"/>
                  </a:srgbClr>
                </a:outerShdw>
              </a:effectLst>
              <a:uLnTx/>
              <a:uFillTx/>
            </a:endParaRPr>
          </a:p>
        </p:txBody>
      </p:sp>
      <p:sp>
        <p:nvSpPr>
          <p:cNvPr id="38" name="燕尾形 37"/>
          <p:cNvSpPr/>
          <p:nvPr/>
        </p:nvSpPr>
        <p:spPr>
          <a:xfrm rot="5400000">
            <a:off x="10847733" y="2997747"/>
            <a:ext cx="1512169" cy="360040"/>
          </a:xfrm>
          <a:prstGeom prst="chevron">
            <a:avLst>
              <a:gd name="adj" fmla="val 36111"/>
            </a:avLst>
          </a:prstGeom>
          <a:solidFill>
            <a:srgbClr val="F88A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1400" dirty="0">
                <a:solidFill>
                  <a:schemeClr val="bg1"/>
                </a:solidFill>
                <a:latin typeface="微软雅黑" pitchFamily="34" charset="-122"/>
                <a:ea typeface="微软雅黑" pitchFamily="34" charset="-122"/>
              </a:rPr>
              <a:t>京东商城</a:t>
            </a:r>
          </a:p>
        </p:txBody>
      </p:sp>
      <p:sp>
        <p:nvSpPr>
          <p:cNvPr id="39" name="五边形 38"/>
          <p:cNvSpPr/>
          <p:nvPr/>
        </p:nvSpPr>
        <p:spPr>
          <a:xfrm rot="5400000">
            <a:off x="10355110" y="1064962"/>
            <a:ext cx="2497415" cy="360040"/>
          </a:xfrm>
          <a:prstGeom prst="homePlate">
            <a:avLst>
              <a:gd name="adj" fmla="val 353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lstStyle/>
          <a:p>
            <a:pPr algn="ctr"/>
            <a:r>
              <a:rPr lang="zh-CN" altLang="en-US" sz="1400" dirty="0" smtClean="0">
                <a:solidFill>
                  <a:schemeClr val="bg1"/>
                </a:solidFill>
                <a:latin typeface="微软雅黑" pitchFamily="34" charset="-122"/>
                <a:ea typeface="微软雅黑" pitchFamily="34" charset="-122"/>
              </a:rPr>
              <a:t>电子商务生态格局</a:t>
            </a:r>
            <a:endParaRPr lang="zh-CN" altLang="en-US" sz="1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3423120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7"/>
                                        </p:tgtEl>
                                        <p:attrNameLst>
                                          <p:attrName>style.visibility</p:attrName>
                                        </p:attrNameLst>
                                      </p:cBhvr>
                                      <p:to>
                                        <p:strVal val="visible"/>
                                      </p:to>
                                    </p:set>
                                    <p:anim calcmode="discrete" valueType="clr">
                                      <p:cBhvr override="childStyle">
                                        <p:cTn id="7" dur="17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8" dur="170"/>
                                        <p:tgtEl>
                                          <p:spTgt spid="7"/>
                                        </p:tgtEl>
                                        <p:attrNameLst>
                                          <p:attrName>fillcolor</p:attrName>
                                        </p:attrNameLst>
                                      </p:cBhvr>
                                      <p:tavLst>
                                        <p:tav tm="0">
                                          <p:val>
                                            <p:clrVal>
                                              <a:schemeClr val="accent2"/>
                                            </p:clrVal>
                                          </p:val>
                                        </p:tav>
                                        <p:tav tm="50000">
                                          <p:val>
                                            <p:clrVal>
                                              <a:schemeClr val="hlink"/>
                                            </p:clrVal>
                                          </p:val>
                                        </p:tav>
                                      </p:tavLst>
                                    </p:anim>
                                    <p:set>
                                      <p:cBhvr>
                                        <p:cTn id="9" dur="170"/>
                                        <p:tgtEl>
                                          <p:spTgt spid="7"/>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par>
                          <p:cTn id="16" fill="hold">
                            <p:stCondLst>
                              <p:cond delay="500"/>
                            </p:stCondLst>
                            <p:childTnLst>
                              <p:par>
                                <p:cTn id="17" presetID="2" presetClass="entr" presetSubtype="4"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2" presetClass="entr" presetSubtype="4"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ppt_x"/>
                                          </p:val>
                                        </p:tav>
                                        <p:tav tm="100000">
                                          <p:val>
                                            <p:strVal val="#ppt_x"/>
                                          </p:val>
                                        </p:tav>
                                      </p:tavLst>
                                    </p:anim>
                                    <p:anim calcmode="lin" valueType="num">
                                      <p:cBhvr additive="base">
                                        <p:cTn id="25" dur="500" fill="hold"/>
                                        <p:tgtEl>
                                          <p:spTgt spid="24"/>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2" presetClass="entr" presetSubtype="4"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ppt_x"/>
                                          </p:val>
                                        </p:tav>
                                        <p:tav tm="100000">
                                          <p:val>
                                            <p:strVal val="#ppt_x"/>
                                          </p:val>
                                        </p:tav>
                                      </p:tavLst>
                                    </p:anim>
                                    <p:anim calcmode="lin" valueType="num">
                                      <p:cBhvr additive="base">
                                        <p:cTn id="3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0-#ppt_w/2"/>
                                          </p:val>
                                        </p:tav>
                                        <p:tav tm="100000">
                                          <p:val>
                                            <p:strVal val="#ppt_x"/>
                                          </p:val>
                                        </p:tav>
                                      </p:tavLst>
                                    </p:anim>
                                    <p:anim calcmode="lin" valueType="num">
                                      <p:cBhvr additive="base">
                                        <p:cTn id="36" dur="500" fill="hold"/>
                                        <p:tgtEl>
                                          <p:spTgt spid="16"/>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47" presetClass="entr" presetSubtype="0"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1000"/>
                                        <p:tgtEl>
                                          <p:spTgt spid="25"/>
                                        </p:tgtEl>
                                      </p:cBhvr>
                                    </p:animEffect>
                                    <p:anim calcmode="lin" valueType="num">
                                      <p:cBhvr>
                                        <p:cTn id="41" dur="1000" fill="hold"/>
                                        <p:tgtEl>
                                          <p:spTgt spid="25"/>
                                        </p:tgtEl>
                                        <p:attrNameLst>
                                          <p:attrName>ppt_x</p:attrName>
                                        </p:attrNameLst>
                                      </p:cBhvr>
                                      <p:tavLst>
                                        <p:tav tm="0">
                                          <p:val>
                                            <p:strVal val="#ppt_x"/>
                                          </p:val>
                                        </p:tav>
                                        <p:tav tm="100000">
                                          <p:val>
                                            <p:strVal val="#ppt_x"/>
                                          </p:val>
                                        </p:tav>
                                      </p:tavLst>
                                    </p:anim>
                                    <p:anim calcmode="lin" valueType="num">
                                      <p:cBhvr>
                                        <p:cTn id="4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0-#ppt_w/2"/>
                                          </p:val>
                                        </p:tav>
                                        <p:tav tm="100000">
                                          <p:val>
                                            <p:strVal val="#ppt_x"/>
                                          </p:val>
                                        </p:tav>
                                      </p:tavLst>
                                    </p:anim>
                                    <p:anim calcmode="lin" valueType="num">
                                      <p:cBhvr additive="base">
                                        <p:cTn id="48" dur="500" fill="hold"/>
                                        <p:tgtEl>
                                          <p:spTgt spid="17"/>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47" presetClass="entr" presetSubtype="0" fill="hold" nodeType="after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1000"/>
                                        <p:tgtEl>
                                          <p:spTgt spid="28"/>
                                        </p:tgtEl>
                                      </p:cBhvr>
                                    </p:animEffect>
                                    <p:anim calcmode="lin" valueType="num">
                                      <p:cBhvr>
                                        <p:cTn id="53" dur="1000" fill="hold"/>
                                        <p:tgtEl>
                                          <p:spTgt spid="28"/>
                                        </p:tgtEl>
                                        <p:attrNameLst>
                                          <p:attrName>ppt_x</p:attrName>
                                        </p:attrNameLst>
                                      </p:cBhvr>
                                      <p:tavLst>
                                        <p:tav tm="0">
                                          <p:val>
                                            <p:strVal val="#ppt_x"/>
                                          </p:val>
                                        </p:tav>
                                        <p:tav tm="100000">
                                          <p:val>
                                            <p:strVal val="#ppt_x"/>
                                          </p:val>
                                        </p:tav>
                                      </p:tavLst>
                                    </p:anim>
                                    <p:anim calcmode="lin" valueType="num">
                                      <p:cBhvr>
                                        <p:cTn id="5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0-#ppt_w/2"/>
                                          </p:val>
                                        </p:tav>
                                        <p:tav tm="100000">
                                          <p:val>
                                            <p:strVal val="#ppt_x"/>
                                          </p:val>
                                        </p:tav>
                                      </p:tavLst>
                                    </p:anim>
                                    <p:anim calcmode="lin" valueType="num">
                                      <p:cBhvr additive="base">
                                        <p:cTn id="60" dur="500" fill="hold"/>
                                        <p:tgtEl>
                                          <p:spTgt spid="18"/>
                                        </p:tgtEl>
                                        <p:attrNameLst>
                                          <p:attrName>ppt_y</p:attrName>
                                        </p:attrNameLst>
                                      </p:cBhvr>
                                      <p:tavLst>
                                        <p:tav tm="0">
                                          <p:val>
                                            <p:strVal val="#ppt_y"/>
                                          </p:val>
                                        </p:tav>
                                        <p:tav tm="100000">
                                          <p:val>
                                            <p:strVal val="#ppt_y"/>
                                          </p:val>
                                        </p:tav>
                                      </p:tavLst>
                                    </p:anim>
                                  </p:childTnLst>
                                </p:cTn>
                              </p:par>
                            </p:childTnLst>
                          </p:cTn>
                        </p:par>
                        <p:par>
                          <p:cTn id="61" fill="hold">
                            <p:stCondLst>
                              <p:cond delay="500"/>
                            </p:stCondLst>
                            <p:childTnLst>
                              <p:par>
                                <p:cTn id="62" presetID="47" presetClass="entr" presetSubtype="0" fill="hold" nodeType="after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1000"/>
                                        <p:tgtEl>
                                          <p:spTgt spid="34"/>
                                        </p:tgtEl>
                                      </p:cBhvr>
                                    </p:animEffect>
                                    <p:anim calcmode="lin" valueType="num">
                                      <p:cBhvr>
                                        <p:cTn id="65" dur="1000" fill="hold"/>
                                        <p:tgtEl>
                                          <p:spTgt spid="34"/>
                                        </p:tgtEl>
                                        <p:attrNameLst>
                                          <p:attrName>ppt_x</p:attrName>
                                        </p:attrNameLst>
                                      </p:cBhvr>
                                      <p:tavLst>
                                        <p:tav tm="0">
                                          <p:val>
                                            <p:strVal val="#ppt_x"/>
                                          </p:val>
                                        </p:tav>
                                        <p:tav tm="100000">
                                          <p:val>
                                            <p:strVal val="#ppt_x"/>
                                          </p:val>
                                        </p:tav>
                                      </p:tavLst>
                                    </p:anim>
                                    <p:anim calcmode="lin" valueType="num">
                                      <p:cBhvr>
                                        <p:cTn id="6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500" fill="hold"/>
                                        <p:tgtEl>
                                          <p:spTgt spid="19"/>
                                        </p:tgtEl>
                                        <p:attrNameLst>
                                          <p:attrName>ppt_x</p:attrName>
                                        </p:attrNameLst>
                                      </p:cBhvr>
                                      <p:tavLst>
                                        <p:tav tm="0">
                                          <p:val>
                                            <p:strVal val="0-#ppt_w/2"/>
                                          </p:val>
                                        </p:tav>
                                        <p:tav tm="100000">
                                          <p:val>
                                            <p:strVal val="#ppt_x"/>
                                          </p:val>
                                        </p:tav>
                                      </p:tavLst>
                                    </p:anim>
                                    <p:anim calcmode="lin" valueType="num">
                                      <p:cBhvr additive="base">
                                        <p:cTn id="72" dur="500" fill="hold"/>
                                        <p:tgtEl>
                                          <p:spTgt spid="19"/>
                                        </p:tgtEl>
                                        <p:attrNameLst>
                                          <p:attrName>ppt_y</p:attrName>
                                        </p:attrNameLst>
                                      </p:cBhvr>
                                      <p:tavLst>
                                        <p:tav tm="0">
                                          <p:val>
                                            <p:strVal val="#ppt_y"/>
                                          </p:val>
                                        </p:tav>
                                        <p:tav tm="100000">
                                          <p:val>
                                            <p:strVal val="#ppt_y"/>
                                          </p:val>
                                        </p:tav>
                                      </p:tavLst>
                                    </p:anim>
                                  </p:childTnLst>
                                </p:cTn>
                              </p:par>
                            </p:childTnLst>
                          </p:cTn>
                        </p:par>
                        <p:par>
                          <p:cTn id="73" fill="hold">
                            <p:stCondLst>
                              <p:cond delay="500"/>
                            </p:stCondLst>
                            <p:childTnLst>
                              <p:par>
                                <p:cTn id="74" presetID="47" presetClass="entr" presetSubtype="0" fill="hold" nodeType="after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fade">
                                      <p:cBhvr>
                                        <p:cTn id="76" dur="1000"/>
                                        <p:tgtEl>
                                          <p:spTgt spid="40"/>
                                        </p:tgtEl>
                                      </p:cBhvr>
                                    </p:animEffect>
                                    <p:anim calcmode="lin" valueType="num">
                                      <p:cBhvr>
                                        <p:cTn id="77" dur="1000" fill="hold"/>
                                        <p:tgtEl>
                                          <p:spTgt spid="40"/>
                                        </p:tgtEl>
                                        <p:attrNameLst>
                                          <p:attrName>ppt_x</p:attrName>
                                        </p:attrNameLst>
                                      </p:cBhvr>
                                      <p:tavLst>
                                        <p:tav tm="0">
                                          <p:val>
                                            <p:strVal val="#ppt_x"/>
                                          </p:val>
                                        </p:tav>
                                        <p:tav tm="100000">
                                          <p:val>
                                            <p:strVal val="#ppt_x"/>
                                          </p:val>
                                        </p:tav>
                                      </p:tavLst>
                                    </p:anim>
                                    <p:anim calcmode="lin" valueType="num">
                                      <p:cBhvr>
                                        <p:cTn id="7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64" presetClass="path" presetSubtype="0" accel="50000" decel="50000" fill="hold" grpId="1" nodeType="clickEffect">
                                  <p:stCondLst>
                                    <p:cond delay="0"/>
                                  </p:stCondLst>
                                  <p:childTnLst>
                                    <p:animMotion origin="layout" path="M 0 0 L 0 -0.25 E" pathEditMode="relative" ptsTypes="">
                                      <p:cBhvr>
                                        <p:cTn id="82" dur="2000" fill="hold"/>
                                        <p:tgtEl>
                                          <p:spTgt spid="8"/>
                                        </p:tgtEl>
                                        <p:attrNameLst>
                                          <p:attrName>ppt_x</p:attrName>
                                          <p:attrName>ppt_y</p:attrName>
                                        </p:attrNameLst>
                                      </p:cBhvr>
                                    </p:animMotion>
                                  </p:childTnLst>
                                </p:cTn>
                              </p:par>
                              <p:par>
                                <p:cTn id="83" presetID="64" presetClass="path" presetSubtype="0" accel="50000" decel="50000" fill="hold" grpId="1" nodeType="withEffect">
                                  <p:stCondLst>
                                    <p:cond delay="0"/>
                                  </p:stCondLst>
                                  <p:childTnLst>
                                    <p:animMotion origin="layout" path="M 0 0 L 0 -0.25 E" pathEditMode="relative" ptsTypes="">
                                      <p:cBhvr>
                                        <p:cTn id="84" dur="2000" fill="hold"/>
                                        <p:tgtEl>
                                          <p:spTgt spid="23"/>
                                        </p:tgtEl>
                                        <p:attrNameLst>
                                          <p:attrName>ppt_x</p:attrName>
                                          <p:attrName>ppt_y</p:attrName>
                                        </p:attrNameLst>
                                      </p:cBhvr>
                                    </p:animMotion>
                                  </p:childTnLst>
                                </p:cTn>
                              </p:par>
                              <p:par>
                                <p:cTn id="85" presetID="64" presetClass="path" presetSubtype="0" accel="50000" decel="50000" fill="hold" grpId="1" nodeType="withEffect">
                                  <p:stCondLst>
                                    <p:cond delay="0"/>
                                  </p:stCondLst>
                                  <p:childTnLst>
                                    <p:animMotion origin="layout" path="M 0 0 L 0 -0.25 E" pathEditMode="relative" ptsTypes="">
                                      <p:cBhvr>
                                        <p:cTn id="86" dur="2000" fill="hold"/>
                                        <p:tgtEl>
                                          <p:spTgt spid="24"/>
                                        </p:tgtEl>
                                        <p:attrNameLst>
                                          <p:attrName>ppt_x</p:attrName>
                                          <p:attrName>ppt_y</p:attrName>
                                        </p:attrNameLst>
                                      </p:cBhvr>
                                    </p:animMotion>
                                  </p:childTnLst>
                                </p:cTn>
                              </p:par>
                              <p:par>
                                <p:cTn id="87" presetID="64" presetClass="path" presetSubtype="0" accel="50000" decel="50000" fill="hold" grpId="1" nodeType="withEffect">
                                  <p:stCondLst>
                                    <p:cond delay="0"/>
                                  </p:stCondLst>
                                  <p:childTnLst>
                                    <p:animMotion origin="layout" path="M 0 0 L 0 -0.25 E" pathEditMode="relative" ptsTypes="">
                                      <p:cBhvr>
                                        <p:cTn id="88" dur="2000" fill="hold"/>
                                        <p:tgtEl>
                                          <p:spTgt spid="33"/>
                                        </p:tgtEl>
                                        <p:attrNameLst>
                                          <p:attrName>ppt_x</p:attrName>
                                          <p:attrName>ppt_y</p:attrName>
                                        </p:attrNameLst>
                                      </p:cBhvr>
                                    </p:animMotion>
                                  </p:childTnLst>
                                </p:cTn>
                              </p:par>
                              <p:par>
                                <p:cTn id="89" presetID="64" presetClass="path" presetSubtype="0" accel="50000" decel="50000" fill="hold" nodeType="withEffect">
                                  <p:stCondLst>
                                    <p:cond delay="0"/>
                                  </p:stCondLst>
                                  <p:childTnLst>
                                    <p:animMotion origin="layout" path="M 0 0 L 0 -0.25 E" pathEditMode="relative" ptsTypes="">
                                      <p:cBhvr>
                                        <p:cTn id="90" dur="2000" fill="hold"/>
                                        <p:tgtEl>
                                          <p:spTgt spid="16"/>
                                        </p:tgtEl>
                                        <p:attrNameLst>
                                          <p:attrName>ppt_x</p:attrName>
                                          <p:attrName>ppt_y</p:attrName>
                                        </p:attrNameLst>
                                      </p:cBhvr>
                                    </p:animMotion>
                                  </p:childTnLst>
                                </p:cTn>
                              </p:par>
                              <p:par>
                                <p:cTn id="91" presetID="64" presetClass="path" presetSubtype="0" accel="50000" decel="50000" fill="hold" nodeType="withEffect">
                                  <p:stCondLst>
                                    <p:cond delay="0"/>
                                  </p:stCondLst>
                                  <p:childTnLst>
                                    <p:animMotion origin="layout" path="M 0 0 L 0 -0.25 E" pathEditMode="relative" ptsTypes="">
                                      <p:cBhvr>
                                        <p:cTn id="92" dur="2000" fill="hold"/>
                                        <p:tgtEl>
                                          <p:spTgt spid="25"/>
                                        </p:tgtEl>
                                        <p:attrNameLst>
                                          <p:attrName>ppt_x</p:attrName>
                                          <p:attrName>ppt_y</p:attrName>
                                        </p:attrNameLst>
                                      </p:cBhvr>
                                    </p:animMotion>
                                  </p:childTnLst>
                                </p:cTn>
                              </p:par>
                              <p:par>
                                <p:cTn id="93" presetID="64" presetClass="path" presetSubtype="0" accel="50000" decel="50000" fill="hold" nodeType="withEffect">
                                  <p:stCondLst>
                                    <p:cond delay="0"/>
                                  </p:stCondLst>
                                  <p:childTnLst>
                                    <p:animMotion origin="layout" path="M 0 0 L 0 -0.25 E" pathEditMode="relative" ptsTypes="">
                                      <p:cBhvr>
                                        <p:cTn id="94" dur="2000" fill="hold"/>
                                        <p:tgtEl>
                                          <p:spTgt spid="17"/>
                                        </p:tgtEl>
                                        <p:attrNameLst>
                                          <p:attrName>ppt_x</p:attrName>
                                          <p:attrName>ppt_y</p:attrName>
                                        </p:attrNameLst>
                                      </p:cBhvr>
                                    </p:animMotion>
                                  </p:childTnLst>
                                </p:cTn>
                              </p:par>
                              <p:par>
                                <p:cTn id="95" presetID="64" presetClass="path" presetSubtype="0" accel="50000" decel="50000" fill="hold" nodeType="withEffect">
                                  <p:stCondLst>
                                    <p:cond delay="0"/>
                                  </p:stCondLst>
                                  <p:childTnLst>
                                    <p:animMotion origin="layout" path="M 0 0 L 0 -0.25 E" pathEditMode="relative" ptsTypes="">
                                      <p:cBhvr>
                                        <p:cTn id="96" dur="2000" fill="hold"/>
                                        <p:tgtEl>
                                          <p:spTgt spid="28"/>
                                        </p:tgtEl>
                                        <p:attrNameLst>
                                          <p:attrName>ppt_x</p:attrName>
                                          <p:attrName>ppt_y</p:attrName>
                                        </p:attrNameLst>
                                      </p:cBhvr>
                                    </p:animMotion>
                                  </p:childTnLst>
                                </p:cTn>
                              </p:par>
                              <p:par>
                                <p:cTn id="97" presetID="64" presetClass="path" presetSubtype="0" accel="50000" decel="50000" fill="hold" nodeType="withEffect">
                                  <p:stCondLst>
                                    <p:cond delay="0"/>
                                  </p:stCondLst>
                                  <p:childTnLst>
                                    <p:animMotion origin="layout" path="M 0 0 L 0 -0.25 E" pathEditMode="relative" ptsTypes="">
                                      <p:cBhvr>
                                        <p:cTn id="98" dur="2000" fill="hold"/>
                                        <p:tgtEl>
                                          <p:spTgt spid="18"/>
                                        </p:tgtEl>
                                        <p:attrNameLst>
                                          <p:attrName>ppt_x</p:attrName>
                                          <p:attrName>ppt_y</p:attrName>
                                        </p:attrNameLst>
                                      </p:cBhvr>
                                    </p:animMotion>
                                  </p:childTnLst>
                                </p:cTn>
                              </p:par>
                              <p:par>
                                <p:cTn id="99" presetID="64" presetClass="path" presetSubtype="0" accel="50000" decel="50000" fill="hold" nodeType="withEffect">
                                  <p:stCondLst>
                                    <p:cond delay="0"/>
                                  </p:stCondLst>
                                  <p:childTnLst>
                                    <p:animMotion origin="layout" path="M 0 0 L 0 -0.25 E" pathEditMode="relative" ptsTypes="">
                                      <p:cBhvr>
                                        <p:cTn id="100" dur="2000" fill="hold"/>
                                        <p:tgtEl>
                                          <p:spTgt spid="34"/>
                                        </p:tgtEl>
                                        <p:attrNameLst>
                                          <p:attrName>ppt_x</p:attrName>
                                          <p:attrName>ppt_y</p:attrName>
                                        </p:attrNameLst>
                                      </p:cBhvr>
                                    </p:animMotion>
                                  </p:childTnLst>
                                </p:cTn>
                              </p:par>
                              <p:par>
                                <p:cTn id="101" presetID="64" presetClass="path" presetSubtype="0" accel="50000" decel="50000" fill="hold" nodeType="withEffect">
                                  <p:stCondLst>
                                    <p:cond delay="0"/>
                                  </p:stCondLst>
                                  <p:childTnLst>
                                    <p:animMotion origin="layout" path="M 0 0 L 0 -0.25 E" pathEditMode="relative" ptsTypes="">
                                      <p:cBhvr>
                                        <p:cTn id="102" dur="2000" fill="hold"/>
                                        <p:tgtEl>
                                          <p:spTgt spid="19"/>
                                        </p:tgtEl>
                                        <p:attrNameLst>
                                          <p:attrName>ppt_x</p:attrName>
                                          <p:attrName>ppt_y</p:attrName>
                                        </p:attrNameLst>
                                      </p:cBhvr>
                                    </p:animMotion>
                                  </p:childTnLst>
                                </p:cTn>
                              </p:par>
                              <p:par>
                                <p:cTn id="103" presetID="64" presetClass="path" presetSubtype="0" accel="50000" decel="50000" fill="hold" nodeType="withEffect">
                                  <p:stCondLst>
                                    <p:cond delay="0"/>
                                  </p:stCondLst>
                                  <p:childTnLst>
                                    <p:animMotion origin="layout" path="M 0 0 L 0 -0.25 E" pathEditMode="relative" ptsTypes="">
                                      <p:cBhvr>
                                        <p:cTn id="104" dur="2000" fill="hold"/>
                                        <p:tgtEl>
                                          <p:spTgt spid="40"/>
                                        </p:tgtEl>
                                        <p:attrNameLst>
                                          <p:attrName>ppt_x</p:attrName>
                                          <p:attrName>ppt_y</p:attrName>
                                        </p:attrNameLst>
                                      </p:cBhvr>
                                    </p:animMotion>
                                  </p:childTnLst>
                                </p:cTn>
                              </p:par>
                            </p:childTnLst>
                          </p:cTn>
                        </p:par>
                        <p:par>
                          <p:cTn id="105" fill="hold">
                            <p:stCondLst>
                              <p:cond delay="2000"/>
                            </p:stCondLst>
                            <p:childTnLst>
                              <p:par>
                                <p:cTn id="106" presetID="42" presetClass="entr" presetSubtype="0" fill="hold" grpId="0" nodeType="after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fade">
                                      <p:cBhvr>
                                        <p:cTn id="108" dur="500"/>
                                        <p:tgtEl>
                                          <p:spTgt spid="37"/>
                                        </p:tgtEl>
                                      </p:cBhvr>
                                    </p:animEffect>
                                    <p:anim calcmode="lin" valueType="num">
                                      <p:cBhvr>
                                        <p:cTn id="109" dur="500" fill="hold"/>
                                        <p:tgtEl>
                                          <p:spTgt spid="37"/>
                                        </p:tgtEl>
                                        <p:attrNameLst>
                                          <p:attrName>ppt_x</p:attrName>
                                        </p:attrNameLst>
                                      </p:cBhvr>
                                      <p:tavLst>
                                        <p:tav tm="0">
                                          <p:val>
                                            <p:strVal val="#ppt_x"/>
                                          </p:val>
                                        </p:tav>
                                        <p:tav tm="100000">
                                          <p:val>
                                            <p:strVal val="#ppt_x"/>
                                          </p:val>
                                        </p:tav>
                                      </p:tavLst>
                                    </p:anim>
                                    <p:anim calcmode="lin" valueType="num">
                                      <p:cBhvr>
                                        <p:cTn id="110" dur="500" fill="hold"/>
                                        <p:tgtEl>
                                          <p:spTgt spid="37"/>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2"/>
                                        </p:tgtEl>
                                        <p:attrNameLst>
                                          <p:attrName>style.visibility</p:attrName>
                                        </p:attrNameLst>
                                      </p:cBhvr>
                                      <p:to>
                                        <p:strVal val="visible"/>
                                      </p:to>
                                    </p:set>
                                    <p:animEffect transition="in" filter="fade">
                                      <p:cBhvr>
                                        <p:cTn id="113" dur="500"/>
                                        <p:tgtEl>
                                          <p:spTgt spid="2"/>
                                        </p:tgtEl>
                                      </p:cBhvr>
                                    </p:animEffect>
                                    <p:anim calcmode="lin" valueType="num">
                                      <p:cBhvr>
                                        <p:cTn id="114" dur="500" fill="hold"/>
                                        <p:tgtEl>
                                          <p:spTgt spid="2"/>
                                        </p:tgtEl>
                                        <p:attrNameLst>
                                          <p:attrName>ppt_x</p:attrName>
                                        </p:attrNameLst>
                                      </p:cBhvr>
                                      <p:tavLst>
                                        <p:tav tm="0">
                                          <p:val>
                                            <p:strVal val="#ppt_x"/>
                                          </p:val>
                                        </p:tav>
                                        <p:tav tm="100000">
                                          <p:val>
                                            <p:strVal val="#ppt_x"/>
                                          </p:val>
                                        </p:tav>
                                      </p:tavLst>
                                    </p:anim>
                                    <p:anim calcmode="lin" valueType="num">
                                      <p:cBhvr>
                                        <p:cTn id="115" dur="500" fill="hold"/>
                                        <p:tgtEl>
                                          <p:spTgt spid="2"/>
                                        </p:tgtEl>
                                        <p:attrNameLst>
                                          <p:attrName>ppt_y</p:attrName>
                                        </p:attrNameLst>
                                      </p:cBhvr>
                                      <p:tavLst>
                                        <p:tav tm="0">
                                          <p:val>
                                            <p:strVal val="#ppt_y+.1"/>
                                          </p:val>
                                        </p:tav>
                                        <p:tav tm="100000">
                                          <p:val>
                                            <p:strVal val="#ppt_y"/>
                                          </p:val>
                                        </p:tav>
                                      </p:tavLst>
                                    </p:anim>
                                  </p:childTnLst>
                                </p:cTn>
                              </p:par>
                              <p:par>
                                <p:cTn id="116" presetID="50" presetClass="path" presetSubtype="0" accel="50000" decel="50000" fill="hold" grpId="1" nodeType="withEffect">
                                  <p:stCondLst>
                                    <p:cond delay="0"/>
                                  </p:stCondLst>
                                  <p:iterate type="lt">
                                    <p:tmPct val="0"/>
                                  </p:iterate>
                                  <p:childTnLst>
                                    <p:animMotion origin="layout" path="M -0.01185 -0.01133 L 0.17494 -0.01133 C 0.25896 -0.01133 0.36239 0.1413 0.36239 0.26665 L 0.36239 0.54579 " pathEditMode="relative" rAng="0" ptsTypes="FfFF">
                                      <p:cBhvr>
                                        <p:cTn id="117" dur="1000" fill="hold"/>
                                        <p:tgtEl>
                                          <p:spTgt spid="7"/>
                                        </p:tgtEl>
                                        <p:attrNameLst>
                                          <p:attrName>ppt_x</p:attrName>
                                          <p:attrName>ppt_y</p:attrName>
                                        </p:attrNameLst>
                                      </p:cBhvr>
                                      <p:rCtr x="18705" y="278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23" grpId="0"/>
      <p:bldP spid="23" grpId="1"/>
      <p:bldP spid="24" grpId="0"/>
      <p:bldP spid="24" grpId="1"/>
      <p:bldP spid="33" grpId="0"/>
      <p:bldP spid="33" grpId="1"/>
      <p:bldP spid="2" grpId="0" animBg="1"/>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0571" y="333450"/>
            <a:ext cx="2340299" cy="307777"/>
          </a:xfrm>
          <a:prstGeom prst="rect">
            <a:avLst/>
          </a:prstGeom>
          <a:noFill/>
        </p:spPr>
        <p:txBody>
          <a:bodyPr wrap="square" lIns="0" rtlCol="0">
            <a:spAutoFit/>
          </a:bodyPr>
          <a:lstStyle/>
          <a:p>
            <a:r>
              <a:rPr lang="zh-CN" altLang="en-US" sz="1400" dirty="0" smtClean="0">
                <a:solidFill>
                  <a:srgbClr val="92D050"/>
                </a:solidFill>
                <a:latin typeface="微软雅黑" pitchFamily="34" charset="-122"/>
                <a:ea typeface="微软雅黑" pitchFamily="34" charset="-122"/>
              </a:rPr>
              <a:t>京东生态圈进程</a:t>
            </a:r>
            <a:endParaRPr lang="zh-CN" altLang="en-US" sz="1400" dirty="0">
              <a:solidFill>
                <a:srgbClr val="92D050"/>
              </a:solidFill>
              <a:latin typeface="微软雅黑" pitchFamily="34" charset="-122"/>
              <a:ea typeface="微软雅黑" pitchFamily="34" charset="-122"/>
            </a:endParaRPr>
          </a:p>
        </p:txBody>
      </p:sp>
      <p:cxnSp>
        <p:nvCxnSpPr>
          <p:cNvPr id="3" name="直接连接符 2"/>
          <p:cNvCxnSpPr/>
          <p:nvPr/>
        </p:nvCxnSpPr>
        <p:spPr>
          <a:xfrm flipH="1">
            <a:off x="0" y="5878066"/>
            <a:ext cx="5709695" cy="0"/>
          </a:xfrm>
          <a:prstGeom prst="line">
            <a:avLst/>
          </a:prstGeom>
          <a:noFill/>
          <a:ln w="9525" cap="flat" cmpd="sng">
            <a:solidFill>
              <a:srgbClr val="DC9F0B"/>
            </a:solidFill>
            <a:prstDash val="dash"/>
            <a:round/>
            <a:headEnd type="oval" w="med" len="med"/>
            <a:tailEnd type="none"/>
          </a:ln>
          <a:extLst>
            <a:ext uri="{909E8E84-426E-40DD-AFC4-6F175D3DCCD1}">
              <a14:hiddenFill xmlns:a14="http://schemas.microsoft.com/office/drawing/2010/main" xmlns="">
                <a:noFill/>
              </a14:hiddenFill>
            </a:ext>
          </a:extLst>
        </p:spPr>
      </p:cxnSp>
      <p:pic>
        <p:nvPicPr>
          <p:cNvPr id="1028" name="Picture 4"/>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7118126" y="790520"/>
            <a:ext cx="3657600" cy="2137664"/>
          </a:xfrm>
          <a:prstGeom prst="rect">
            <a:avLst/>
          </a:prstGeom>
          <a:noFill/>
          <a:ln w="28575">
            <a:solidFill>
              <a:schemeClr val="accent6">
                <a:lumMod val="60000"/>
                <a:lumOff val="4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7118126" y="3642773"/>
            <a:ext cx="3657600" cy="1960701"/>
          </a:xfrm>
          <a:prstGeom prst="rect">
            <a:avLst/>
          </a:prstGeom>
          <a:noFill/>
          <a:ln w="28575">
            <a:solidFill>
              <a:schemeClr val="accent6">
                <a:lumMod val="60000"/>
                <a:lumOff val="4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sp>
        <p:nvSpPr>
          <p:cNvPr id="15" name="直接连接符 2"/>
          <p:cNvSpPr>
            <a:spLocks noChangeShapeType="1"/>
          </p:cNvSpPr>
          <p:nvPr/>
        </p:nvSpPr>
        <p:spPr bwMode="auto">
          <a:xfrm flipV="1">
            <a:off x="5735166" y="1053530"/>
            <a:ext cx="0" cy="4824536"/>
          </a:xfrm>
          <a:prstGeom prst="line">
            <a:avLst/>
          </a:prstGeom>
          <a:noFill/>
          <a:ln w="9525" cap="flat" cmpd="sng">
            <a:solidFill>
              <a:srgbClr val="DC9F0B"/>
            </a:solidFill>
            <a:prstDash val="dash"/>
            <a:round/>
            <a:headEnd type="oval" w="med" len="med"/>
            <a:tailEnd type="oval"/>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818807" y="1845618"/>
            <a:ext cx="492443" cy="3380606"/>
          </a:xfrm>
          <a:prstGeom prst="rect">
            <a:avLst/>
          </a:prstGeom>
          <a:noFill/>
        </p:spPr>
        <p:txBody>
          <a:bodyPr vert="eaVert" wrap="square" rtlCol="0">
            <a:spAutoFit/>
          </a:bodyPr>
          <a:lstStyle/>
          <a:p>
            <a:pPr algn="ctr"/>
            <a:r>
              <a:rPr lang="zh-CN" altLang="en-US" sz="2000" kern="0" spc="180" dirty="0" smtClean="0">
                <a:solidFill>
                  <a:srgbClr val="FF6600"/>
                </a:solidFill>
                <a:latin typeface="微软雅黑" pitchFamily="34" charset="-122"/>
                <a:ea typeface="微软雅黑" pitchFamily="34" charset="-122"/>
              </a:rPr>
              <a:t>生态圈概念</a:t>
            </a:r>
            <a:endParaRPr lang="en-US" altLang="zh-CN" sz="2000" kern="0" spc="180" dirty="0">
              <a:solidFill>
                <a:srgbClr val="FF6600"/>
              </a:solidFill>
              <a:latin typeface="微软雅黑" pitchFamily="34" charset="-122"/>
              <a:ea typeface="微软雅黑" pitchFamily="34" charset="-122"/>
            </a:endParaRPr>
          </a:p>
        </p:txBody>
      </p:sp>
      <p:sp>
        <p:nvSpPr>
          <p:cNvPr id="17" name="矩形 4"/>
          <p:cNvSpPr>
            <a:spLocks noChangeArrowheads="1"/>
          </p:cNvSpPr>
          <p:nvPr/>
        </p:nvSpPr>
        <p:spPr bwMode="auto">
          <a:xfrm>
            <a:off x="334566" y="1957884"/>
            <a:ext cx="4788571" cy="3488134"/>
          </a:xfrm>
          <a:prstGeom prst="rect">
            <a:avLst/>
          </a:prstGeom>
          <a:noFill/>
          <a:ln w="9525">
            <a:noFill/>
            <a:miter lim="800000"/>
            <a:headEnd/>
            <a:tailEnd/>
          </a:ln>
        </p:spPr>
        <p:txBody>
          <a:bodyPr wrap="square">
            <a:spAutoFit/>
          </a:bodyPr>
          <a:lstStyle/>
          <a:p>
            <a:pPr>
              <a:lnSpc>
                <a:spcPct val="150000"/>
              </a:lnSpc>
            </a:pPr>
            <a:r>
              <a:rPr lang="en-US" altLang="zh-CN" sz="1600" dirty="0">
                <a:solidFill>
                  <a:srgbClr val="A6A6A6"/>
                </a:solidFill>
                <a:latin typeface="微软雅黑" pitchFamily="34" charset="-122"/>
                <a:ea typeface="微软雅黑" pitchFamily="34" charset="-122"/>
              </a:rPr>
              <a:t>1)</a:t>
            </a:r>
            <a:r>
              <a:rPr lang="zh-CN" altLang="en-US" sz="1600" dirty="0" smtClean="0">
                <a:solidFill>
                  <a:srgbClr val="A6A6A6"/>
                </a:solidFill>
                <a:latin typeface="微软雅黑" pitchFamily="34" charset="-122"/>
                <a:ea typeface="微软雅黑" pitchFamily="34" charset="-122"/>
              </a:rPr>
              <a:t>保证最低流量获取成本</a:t>
            </a:r>
            <a:endParaRPr lang="zh-CN" altLang="en-US" sz="1600" dirty="0">
              <a:solidFill>
                <a:srgbClr val="A6A6A6"/>
              </a:solidFill>
              <a:latin typeface="微软雅黑" pitchFamily="34" charset="-122"/>
              <a:ea typeface="微软雅黑" pitchFamily="34" charset="-122"/>
            </a:endParaRPr>
          </a:p>
          <a:p>
            <a:pPr>
              <a:lnSpc>
                <a:spcPct val="150000"/>
              </a:lnSpc>
            </a:pPr>
            <a:r>
              <a:rPr lang="en-US" altLang="zh-CN" sz="1600" dirty="0">
                <a:solidFill>
                  <a:srgbClr val="A6A6A6"/>
                </a:solidFill>
                <a:latin typeface="微软雅黑" pitchFamily="34" charset="-122"/>
                <a:ea typeface="微软雅黑" pitchFamily="34" charset="-122"/>
              </a:rPr>
              <a:t>2)</a:t>
            </a:r>
            <a:r>
              <a:rPr lang="zh-CN" altLang="en-US" sz="1600" dirty="0">
                <a:solidFill>
                  <a:srgbClr val="A6A6A6"/>
                </a:solidFill>
                <a:latin typeface="微软雅黑" pitchFamily="34" charset="-122"/>
                <a:ea typeface="微软雅黑" pitchFamily="34" charset="-122"/>
              </a:rPr>
              <a:t>内部营销系统</a:t>
            </a:r>
          </a:p>
          <a:p>
            <a:pPr>
              <a:lnSpc>
                <a:spcPct val="150000"/>
              </a:lnSpc>
            </a:pPr>
            <a:r>
              <a:rPr lang="en-US" altLang="zh-CN" sz="1600" dirty="0">
                <a:solidFill>
                  <a:srgbClr val="A6A6A6"/>
                </a:solidFill>
                <a:latin typeface="微软雅黑" pitchFamily="34" charset="-122"/>
                <a:ea typeface="微软雅黑" pitchFamily="34" charset="-122"/>
              </a:rPr>
              <a:t>3)</a:t>
            </a:r>
            <a:r>
              <a:rPr lang="zh-CN" altLang="en-US" sz="1600" dirty="0">
                <a:solidFill>
                  <a:srgbClr val="A6A6A6"/>
                </a:solidFill>
                <a:latin typeface="微软雅黑" pitchFamily="34" charset="-122"/>
                <a:ea typeface="微软雅黑" pitchFamily="34" charset="-122"/>
              </a:rPr>
              <a:t>交易系统</a:t>
            </a:r>
          </a:p>
          <a:p>
            <a:pPr>
              <a:lnSpc>
                <a:spcPct val="150000"/>
              </a:lnSpc>
            </a:pPr>
            <a:r>
              <a:rPr lang="en-US" altLang="zh-CN" sz="1600" dirty="0">
                <a:solidFill>
                  <a:srgbClr val="A6A6A6"/>
                </a:solidFill>
                <a:latin typeface="微软雅黑" pitchFamily="34" charset="-122"/>
                <a:ea typeface="微软雅黑" pitchFamily="34" charset="-122"/>
              </a:rPr>
              <a:t>4)</a:t>
            </a:r>
            <a:r>
              <a:rPr lang="zh-CN" altLang="en-US" sz="1600" dirty="0">
                <a:solidFill>
                  <a:srgbClr val="A6A6A6"/>
                </a:solidFill>
                <a:latin typeface="微软雅黑" pitchFamily="34" charset="-122"/>
                <a:ea typeface="微软雅黑" pitchFamily="34" charset="-122"/>
              </a:rPr>
              <a:t>支付系统</a:t>
            </a:r>
          </a:p>
          <a:p>
            <a:pPr>
              <a:lnSpc>
                <a:spcPct val="150000"/>
              </a:lnSpc>
            </a:pPr>
            <a:r>
              <a:rPr lang="en-US" altLang="zh-CN" sz="1600" dirty="0">
                <a:solidFill>
                  <a:srgbClr val="A6A6A6"/>
                </a:solidFill>
                <a:latin typeface="微软雅黑" pitchFamily="34" charset="-122"/>
                <a:ea typeface="微软雅黑" pitchFamily="34" charset="-122"/>
              </a:rPr>
              <a:t>5)</a:t>
            </a:r>
            <a:r>
              <a:rPr lang="zh-CN" altLang="en-US" sz="1600" dirty="0">
                <a:solidFill>
                  <a:srgbClr val="A6A6A6"/>
                </a:solidFill>
                <a:latin typeface="微软雅黑" pitchFamily="34" charset="-122"/>
                <a:ea typeface="微软雅黑" pitchFamily="34" charset="-122"/>
              </a:rPr>
              <a:t>物流系统</a:t>
            </a:r>
          </a:p>
          <a:p>
            <a:pPr>
              <a:lnSpc>
                <a:spcPct val="150000"/>
              </a:lnSpc>
            </a:pPr>
            <a:r>
              <a:rPr lang="en-US" altLang="zh-CN" sz="1600" dirty="0">
                <a:solidFill>
                  <a:srgbClr val="A6A6A6"/>
                </a:solidFill>
                <a:latin typeface="微软雅黑" pitchFamily="34" charset="-122"/>
                <a:ea typeface="微软雅黑" pitchFamily="34" charset="-122"/>
              </a:rPr>
              <a:t>6)</a:t>
            </a:r>
            <a:r>
              <a:rPr lang="zh-CN" altLang="en-US" sz="1600" dirty="0">
                <a:solidFill>
                  <a:srgbClr val="A6A6A6"/>
                </a:solidFill>
                <a:latin typeface="微软雅黑" pitchFamily="34" charset="-122"/>
                <a:ea typeface="微软雅黑" pitchFamily="34" charset="-122"/>
              </a:rPr>
              <a:t>金融信贷系统</a:t>
            </a:r>
          </a:p>
          <a:p>
            <a:pPr>
              <a:lnSpc>
                <a:spcPct val="150000"/>
              </a:lnSpc>
            </a:pPr>
            <a:r>
              <a:rPr lang="en-US" altLang="zh-CN" sz="1600" dirty="0">
                <a:solidFill>
                  <a:srgbClr val="A6A6A6"/>
                </a:solidFill>
                <a:latin typeface="微软雅黑" pitchFamily="34" charset="-122"/>
                <a:ea typeface="微软雅黑" pitchFamily="34" charset="-122"/>
              </a:rPr>
              <a:t>7)</a:t>
            </a:r>
            <a:r>
              <a:rPr lang="zh-CN" altLang="en-US" sz="1600" dirty="0">
                <a:solidFill>
                  <a:srgbClr val="A6A6A6"/>
                </a:solidFill>
                <a:latin typeface="微软雅黑" pitchFamily="34" charset="-122"/>
                <a:ea typeface="微软雅黑" pitchFamily="34" charset="-122"/>
              </a:rPr>
              <a:t>服务</a:t>
            </a:r>
            <a:r>
              <a:rPr lang="zh-CN" altLang="en-US" sz="1600" dirty="0" smtClean="0">
                <a:solidFill>
                  <a:srgbClr val="A6A6A6"/>
                </a:solidFill>
                <a:latin typeface="微软雅黑" pitchFamily="34" charset="-122"/>
                <a:ea typeface="微软雅黑" pitchFamily="34" charset="-122"/>
              </a:rPr>
              <a:t>支撑平台</a:t>
            </a:r>
            <a:endParaRPr lang="en-US" altLang="zh-CN" sz="1600" dirty="0">
              <a:solidFill>
                <a:srgbClr val="A6A6A6"/>
              </a:solidFill>
              <a:latin typeface="微软雅黑" pitchFamily="34" charset="-122"/>
              <a:ea typeface="微软雅黑" pitchFamily="34" charset="-122"/>
            </a:endParaRPr>
          </a:p>
          <a:p>
            <a:pPr>
              <a:lnSpc>
                <a:spcPct val="150000"/>
              </a:lnSpc>
            </a:pPr>
            <a:r>
              <a:rPr lang="en-US" altLang="zh-CN" sz="1600" dirty="0">
                <a:solidFill>
                  <a:srgbClr val="A6A6A6"/>
                </a:solidFill>
                <a:latin typeface="微软雅黑" pitchFamily="34" charset="-122"/>
                <a:ea typeface="微软雅黑" pitchFamily="34" charset="-122"/>
              </a:rPr>
              <a:t>8)</a:t>
            </a:r>
            <a:r>
              <a:rPr lang="zh-CN" altLang="en-US" sz="1600" dirty="0">
                <a:solidFill>
                  <a:srgbClr val="A6A6A6"/>
                </a:solidFill>
                <a:latin typeface="微软雅黑" pitchFamily="34" charset="-122"/>
                <a:ea typeface="微软雅黑" pitchFamily="34" charset="-122"/>
              </a:rPr>
              <a:t>数据和会员管理系统</a:t>
            </a:r>
          </a:p>
          <a:p>
            <a:pPr indent="457200">
              <a:lnSpc>
                <a:spcPct val="150000"/>
              </a:lnSpc>
              <a:spcBef>
                <a:spcPts val="200"/>
              </a:spcBef>
              <a:spcAft>
                <a:spcPts val="60"/>
              </a:spcAft>
            </a:pPr>
            <a:endParaRPr lang="zh-CN" altLang="en-US" sz="1800" b="1" dirty="0">
              <a:solidFill>
                <a:srgbClr val="99D000"/>
              </a:solidFill>
              <a:latin typeface="微软雅黑" pitchFamily="34" charset="-122"/>
              <a:ea typeface="微软雅黑" pitchFamily="34" charset="-122"/>
            </a:endParaRPr>
          </a:p>
        </p:txBody>
      </p:sp>
      <p:cxnSp>
        <p:nvCxnSpPr>
          <p:cNvPr id="18" name="直接连接符 17"/>
          <p:cNvCxnSpPr/>
          <p:nvPr/>
        </p:nvCxnSpPr>
        <p:spPr>
          <a:xfrm flipH="1">
            <a:off x="25471" y="1053530"/>
            <a:ext cx="5709695" cy="0"/>
          </a:xfrm>
          <a:prstGeom prst="line">
            <a:avLst/>
          </a:prstGeom>
          <a:noFill/>
          <a:ln w="9525" cap="flat" cmpd="sng">
            <a:solidFill>
              <a:srgbClr val="DC9F0B"/>
            </a:solidFill>
            <a:prstDash val="dash"/>
            <a:round/>
            <a:headEnd type="oval" w="med" len="med"/>
            <a:tailEnd type="none"/>
          </a:ln>
          <a:extLst>
            <a:ext uri="{909E8E84-426E-40DD-AFC4-6F175D3DCCD1}">
              <a14:hiddenFill xmlns:a14="http://schemas.microsoft.com/office/drawing/2010/main" xmlns="">
                <a:noFill/>
              </a14:hiddenFill>
            </a:ext>
          </a:extLst>
        </p:spPr>
      </p:cxnSp>
      <p:sp>
        <p:nvSpPr>
          <p:cNvPr id="13" name="燕尾形 12"/>
          <p:cNvSpPr/>
          <p:nvPr/>
        </p:nvSpPr>
        <p:spPr>
          <a:xfrm rot="5400000">
            <a:off x="10847733" y="2997747"/>
            <a:ext cx="1512169" cy="360040"/>
          </a:xfrm>
          <a:prstGeom prst="chevron">
            <a:avLst>
              <a:gd name="adj" fmla="val 36111"/>
            </a:avLst>
          </a:prstGeom>
          <a:solidFill>
            <a:srgbClr val="F88A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1400" dirty="0">
                <a:solidFill>
                  <a:schemeClr val="bg1"/>
                </a:solidFill>
                <a:latin typeface="微软雅黑" pitchFamily="34" charset="-122"/>
                <a:ea typeface="微软雅黑" pitchFamily="34" charset="-122"/>
              </a:rPr>
              <a:t>京东商城</a:t>
            </a:r>
          </a:p>
        </p:txBody>
      </p:sp>
      <p:sp>
        <p:nvSpPr>
          <p:cNvPr id="20" name="五边形 19"/>
          <p:cNvSpPr/>
          <p:nvPr/>
        </p:nvSpPr>
        <p:spPr>
          <a:xfrm rot="5400000">
            <a:off x="10355110" y="1064962"/>
            <a:ext cx="2497415" cy="360040"/>
          </a:xfrm>
          <a:prstGeom prst="homePlate">
            <a:avLst>
              <a:gd name="adj" fmla="val 353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lstStyle/>
          <a:p>
            <a:pPr algn="ctr"/>
            <a:r>
              <a:rPr lang="zh-CN" altLang="en-US" sz="1400" dirty="0" smtClean="0">
                <a:solidFill>
                  <a:schemeClr val="bg1"/>
                </a:solidFill>
                <a:latin typeface="微软雅黑" pitchFamily="34" charset="-122"/>
                <a:ea typeface="微软雅黑" pitchFamily="34" charset="-122"/>
              </a:rPr>
              <a:t>电子商务生态格局</a:t>
            </a:r>
            <a:endParaRPr lang="zh-CN" altLang="en-US" sz="1400" dirty="0">
              <a:solidFill>
                <a:schemeClr val="bg1"/>
              </a:solidFill>
              <a:latin typeface="微软雅黑" pitchFamily="34" charset="-122"/>
              <a:ea typeface="微软雅黑" pitchFamily="34" charset="-122"/>
            </a:endParaRPr>
          </a:p>
        </p:txBody>
      </p:sp>
      <p:sp>
        <p:nvSpPr>
          <p:cNvPr id="5" name="TextBox 4"/>
          <p:cNvSpPr txBox="1"/>
          <p:nvPr/>
        </p:nvSpPr>
        <p:spPr>
          <a:xfrm>
            <a:off x="622598" y="1413570"/>
            <a:ext cx="1005403" cy="418191"/>
          </a:xfrm>
          <a:prstGeom prst="rect">
            <a:avLst/>
          </a:prstGeom>
          <a:noFill/>
        </p:spPr>
        <p:txBody>
          <a:bodyPr wrap="none" rtlCol="0">
            <a:spAutoFit/>
          </a:bodyPr>
          <a:lstStyle/>
          <a:p>
            <a:pPr>
              <a:lnSpc>
                <a:spcPct val="150000"/>
              </a:lnSpc>
            </a:pPr>
            <a:r>
              <a:rPr lang="zh-CN" altLang="en-US" sz="1600" dirty="0">
                <a:solidFill>
                  <a:srgbClr val="FFFF00"/>
                </a:solidFill>
                <a:latin typeface="微软雅黑" pitchFamily="34" charset="-122"/>
                <a:ea typeface="微软雅黑" pitchFamily="34" charset="-122"/>
              </a:rPr>
              <a:t>阿里巴巴</a:t>
            </a:r>
          </a:p>
        </p:txBody>
      </p:sp>
      <p:sp>
        <p:nvSpPr>
          <p:cNvPr id="21" name="TextBox 20"/>
          <p:cNvSpPr txBox="1"/>
          <p:nvPr/>
        </p:nvSpPr>
        <p:spPr>
          <a:xfrm>
            <a:off x="3707365" y="1434194"/>
            <a:ext cx="1005403" cy="418191"/>
          </a:xfrm>
          <a:prstGeom prst="rect">
            <a:avLst/>
          </a:prstGeom>
          <a:noFill/>
        </p:spPr>
        <p:txBody>
          <a:bodyPr wrap="none" rtlCol="0">
            <a:spAutoFit/>
          </a:bodyPr>
          <a:lstStyle/>
          <a:p>
            <a:pPr>
              <a:lnSpc>
                <a:spcPct val="150000"/>
              </a:lnSpc>
            </a:pPr>
            <a:r>
              <a:rPr lang="zh-CN" altLang="en-US" sz="1600" dirty="0">
                <a:solidFill>
                  <a:srgbClr val="FFFF00"/>
                </a:solidFill>
                <a:latin typeface="微软雅黑" pitchFamily="34" charset="-122"/>
                <a:ea typeface="微软雅黑" pitchFamily="34" charset="-122"/>
              </a:rPr>
              <a:t>京东商城</a:t>
            </a:r>
          </a:p>
        </p:txBody>
      </p:sp>
      <p:pic>
        <p:nvPicPr>
          <p:cNvPr id="6" name="图片 5"/>
          <p:cNvPicPr>
            <a:picLocks noChangeAspect="1"/>
          </p:cNvPicPr>
          <p:nvPr/>
        </p:nvPicPr>
        <p:blipFill rotWithShape="1">
          <a:blip r:embed="rId5" cstate="print">
            <a:extLst>
              <a:ext uri="{28A0092B-C50C-407E-A947-70E740481C1C}">
                <a14:useLocalDpi xmlns:a14="http://schemas.microsoft.com/office/drawing/2010/main" xmlns="" val="0"/>
              </a:ext>
            </a:extLst>
          </a:blip>
          <a:srcRect b="33314"/>
          <a:stretch/>
        </p:blipFill>
        <p:spPr>
          <a:xfrm>
            <a:off x="4155082" y="2781722"/>
            <a:ext cx="211932" cy="212789"/>
          </a:xfrm>
          <a:prstGeom prst="rect">
            <a:avLst/>
          </a:prstGeom>
        </p:spPr>
      </p:pic>
      <p:pic>
        <p:nvPicPr>
          <p:cNvPr id="7" name="图片 6"/>
          <p:cNvPicPr>
            <a:picLocks noChangeAspect="1"/>
          </p:cNvPicPr>
          <p:nvPr/>
        </p:nvPicPr>
        <p:blipFill rotWithShape="1">
          <a:blip r:embed="rId6" cstate="print">
            <a:extLst>
              <a:ext uri="{28A0092B-C50C-407E-A947-70E740481C1C}">
                <a14:useLocalDpi xmlns:a14="http://schemas.microsoft.com/office/drawing/2010/main" xmlns="" val="0"/>
              </a:ext>
            </a:extLst>
          </a:blip>
          <a:srcRect l="23661" t="19469" r="23116" b="20160"/>
          <a:stretch/>
        </p:blipFill>
        <p:spPr>
          <a:xfrm>
            <a:off x="4134876" y="2133650"/>
            <a:ext cx="232138" cy="200621"/>
          </a:xfrm>
          <a:prstGeom prst="rect">
            <a:avLst/>
          </a:prstGeom>
        </p:spPr>
      </p:pic>
      <p:pic>
        <p:nvPicPr>
          <p:cNvPr id="22" name="图片 21"/>
          <p:cNvPicPr>
            <a:picLocks noChangeAspect="1"/>
          </p:cNvPicPr>
          <p:nvPr/>
        </p:nvPicPr>
        <p:blipFill rotWithShape="1">
          <a:blip r:embed="rId6" cstate="print">
            <a:extLst>
              <a:ext uri="{28A0092B-C50C-407E-A947-70E740481C1C}">
                <a14:useLocalDpi xmlns:a14="http://schemas.microsoft.com/office/drawing/2010/main" xmlns="" val="0"/>
              </a:ext>
            </a:extLst>
          </a:blip>
          <a:srcRect l="23661" t="19469" r="23116" b="20160"/>
          <a:stretch/>
        </p:blipFill>
        <p:spPr>
          <a:xfrm>
            <a:off x="4134876" y="2421682"/>
            <a:ext cx="232138" cy="200621"/>
          </a:xfrm>
          <a:prstGeom prst="rect">
            <a:avLst/>
          </a:prstGeom>
        </p:spPr>
      </p:pic>
      <p:pic>
        <p:nvPicPr>
          <p:cNvPr id="23" name="图片 22"/>
          <p:cNvPicPr>
            <a:picLocks noChangeAspect="1"/>
          </p:cNvPicPr>
          <p:nvPr/>
        </p:nvPicPr>
        <p:blipFill rotWithShape="1">
          <a:blip r:embed="rId5" cstate="print">
            <a:extLst>
              <a:ext uri="{28A0092B-C50C-407E-A947-70E740481C1C}">
                <a14:useLocalDpi xmlns:a14="http://schemas.microsoft.com/office/drawing/2010/main" xmlns="" val="0"/>
              </a:ext>
            </a:extLst>
          </a:blip>
          <a:srcRect b="33314"/>
          <a:stretch/>
        </p:blipFill>
        <p:spPr>
          <a:xfrm>
            <a:off x="4155082" y="3144997"/>
            <a:ext cx="211932" cy="212789"/>
          </a:xfrm>
          <a:prstGeom prst="rect">
            <a:avLst/>
          </a:prstGeom>
        </p:spPr>
      </p:pic>
      <p:pic>
        <p:nvPicPr>
          <p:cNvPr id="24" name="图片 23"/>
          <p:cNvPicPr>
            <a:picLocks noChangeAspect="1"/>
          </p:cNvPicPr>
          <p:nvPr/>
        </p:nvPicPr>
        <p:blipFill rotWithShape="1">
          <a:blip r:embed="rId5" cstate="print">
            <a:extLst>
              <a:ext uri="{28A0092B-C50C-407E-A947-70E740481C1C}">
                <a14:useLocalDpi xmlns:a14="http://schemas.microsoft.com/office/drawing/2010/main" xmlns="" val="0"/>
              </a:ext>
            </a:extLst>
          </a:blip>
          <a:srcRect b="33314"/>
          <a:stretch/>
        </p:blipFill>
        <p:spPr>
          <a:xfrm>
            <a:off x="4155082" y="3505037"/>
            <a:ext cx="211932" cy="212789"/>
          </a:xfrm>
          <a:prstGeom prst="rect">
            <a:avLst/>
          </a:prstGeom>
        </p:spPr>
      </p:pic>
      <p:pic>
        <p:nvPicPr>
          <p:cNvPr id="25" name="图片 24"/>
          <p:cNvPicPr>
            <a:picLocks noChangeAspect="1"/>
          </p:cNvPicPr>
          <p:nvPr/>
        </p:nvPicPr>
        <p:blipFill rotWithShape="1">
          <a:blip r:embed="rId5" cstate="print">
            <a:extLst>
              <a:ext uri="{28A0092B-C50C-407E-A947-70E740481C1C}">
                <a14:useLocalDpi xmlns:a14="http://schemas.microsoft.com/office/drawing/2010/main" xmlns="" val="0"/>
              </a:ext>
            </a:extLst>
          </a:blip>
          <a:srcRect b="33314"/>
          <a:stretch/>
        </p:blipFill>
        <p:spPr>
          <a:xfrm>
            <a:off x="4155082" y="3865077"/>
            <a:ext cx="211932" cy="212789"/>
          </a:xfrm>
          <a:prstGeom prst="rect">
            <a:avLst/>
          </a:prstGeom>
        </p:spPr>
      </p:pic>
      <p:pic>
        <p:nvPicPr>
          <p:cNvPr id="26" name="图片 25"/>
          <p:cNvPicPr>
            <a:picLocks noChangeAspect="1"/>
          </p:cNvPicPr>
          <p:nvPr/>
        </p:nvPicPr>
        <p:blipFill rotWithShape="1">
          <a:blip r:embed="rId5" cstate="print">
            <a:extLst>
              <a:ext uri="{28A0092B-C50C-407E-A947-70E740481C1C}">
                <a14:useLocalDpi xmlns:a14="http://schemas.microsoft.com/office/drawing/2010/main" xmlns="" val="0"/>
              </a:ext>
            </a:extLst>
          </a:blip>
          <a:srcRect b="33314"/>
          <a:stretch/>
        </p:blipFill>
        <p:spPr>
          <a:xfrm>
            <a:off x="4155082" y="4297125"/>
            <a:ext cx="211932" cy="212789"/>
          </a:xfrm>
          <a:prstGeom prst="rect">
            <a:avLst/>
          </a:prstGeom>
        </p:spPr>
      </p:pic>
      <p:pic>
        <p:nvPicPr>
          <p:cNvPr id="27" name="图片 26"/>
          <p:cNvPicPr>
            <a:picLocks noChangeAspect="1"/>
          </p:cNvPicPr>
          <p:nvPr/>
        </p:nvPicPr>
        <p:blipFill rotWithShape="1">
          <a:blip r:embed="rId5" cstate="print">
            <a:extLst>
              <a:ext uri="{28A0092B-C50C-407E-A947-70E740481C1C}">
                <a14:useLocalDpi xmlns:a14="http://schemas.microsoft.com/office/drawing/2010/main" xmlns="" val="0"/>
              </a:ext>
            </a:extLst>
          </a:blip>
          <a:srcRect b="33314"/>
          <a:stretch/>
        </p:blipFill>
        <p:spPr>
          <a:xfrm>
            <a:off x="4155082" y="4657165"/>
            <a:ext cx="211932" cy="212789"/>
          </a:xfrm>
          <a:prstGeom prst="rect">
            <a:avLst/>
          </a:prstGeom>
        </p:spPr>
      </p:pic>
      <p:sp>
        <p:nvSpPr>
          <p:cNvPr id="9" name="TextBox 8"/>
          <p:cNvSpPr txBox="1"/>
          <p:nvPr/>
        </p:nvSpPr>
        <p:spPr>
          <a:xfrm>
            <a:off x="943747" y="5215185"/>
            <a:ext cx="3262432" cy="461665"/>
          </a:xfrm>
          <a:prstGeom prst="rect">
            <a:avLst/>
          </a:prstGeom>
          <a:noFill/>
        </p:spPr>
        <p:txBody>
          <a:bodyPr wrap="none" rtlCol="0">
            <a:spAutoFit/>
          </a:bodyPr>
          <a:lstStyle/>
          <a:p>
            <a:r>
              <a:rPr lang="zh-CN" altLang="en-US" dirty="0" smtClean="0">
                <a:solidFill>
                  <a:srgbClr val="99D000"/>
                </a:solidFill>
              </a:rPr>
              <a:t>赶超阿里，还需努力！</a:t>
            </a:r>
            <a:endParaRPr lang="zh-CN" altLang="en-US" dirty="0">
              <a:solidFill>
                <a:srgbClr val="99D000"/>
              </a:solidFill>
            </a:endParaRPr>
          </a:p>
        </p:txBody>
      </p:sp>
    </p:spTree>
    <p:extLst>
      <p:ext uri="{BB962C8B-B14F-4D97-AF65-F5344CB8AC3E}">
        <p14:creationId xmlns:p14="http://schemas.microsoft.com/office/powerpoint/2010/main" xmlns="" val="380122422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250"/>
                                        <p:tgtEl>
                                          <p:spTgt spid="1028"/>
                                        </p:tgtEl>
                                      </p:cBhvr>
                                    </p:animEffect>
                                  </p:childTnLst>
                                </p:cTn>
                              </p:par>
                              <p:par>
                                <p:cTn id="8" presetID="2" presetClass="entr" presetSubtype="8"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 calcmode="lin" valueType="num">
                                      <p:cBhvr additive="base">
                                        <p:cTn id="10" dur="1000" fill="hold"/>
                                        <p:tgtEl>
                                          <p:spTgt spid="1028"/>
                                        </p:tgtEl>
                                        <p:attrNameLst>
                                          <p:attrName>ppt_x</p:attrName>
                                        </p:attrNameLst>
                                      </p:cBhvr>
                                      <p:tavLst>
                                        <p:tav tm="0">
                                          <p:val>
                                            <p:strVal val="0-#ppt_w/2"/>
                                          </p:val>
                                        </p:tav>
                                        <p:tav tm="100000">
                                          <p:val>
                                            <p:strVal val="#ppt_x"/>
                                          </p:val>
                                        </p:tav>
                                      </p:tavLst>
                                    </p:anim>
                                    <p:anim calcmode="lin" valueType="num">
                                      <p:cBhvr additive="base">
                                        <p:cTn id="11" dur="1000" fill="hold"/>
                                        <p:tgtEl>
                                          <p:spTgt spid="1028"/>
                                        </p:tgtEl>
                                        <p:attrNameLst>
                                          <p:attrName>ppt_y</p:attrName>
                                        </p:attrNameLst>
                                      </p:cBhvr>
                                      <p:tavLst>
                                        <p:tav tm="0">
                                          <p:val>
                                            <p:strVal val="#ppt_y"/>
                                          </p:val>
                                        </p:tav>
                                        <p:tav tm="100000">
                                          <p:val>
                                            <p:strVal val="#ppt_y"/>
                                          </p:val>
                                        </p:tav>
                                      </p:tavLst>
                                    </p:anim>
                                  </p:childTnLst>
                                </p:cTn>
                              </p:par>
                              <p:par>
                                <p:cTn id="12" presetID="8" presetClass="emph" presetSubtype="0" fill="hold" nodeType="withEffect">
                                  <p:stCondLst>
                                    <p:cond delay="0"/>
                                  </p:stCondLst>
                                  <p:childTnLst>
                                    <p:animRot by="21600000">
                                      <p:cBhvr>
                                        <p:cTn id="13" dur="1000" fill="hold"/>
                                        <p:tgtEl>
                                          <p:spTgt spid="1028"/>
                                        </p:tgtEl>
                                        <p:attrNameLst>
                                          <p:attrName>r</p:attrName>
                                        </p:attrNameLst>
                                      </p:cBhvr>
                                    </p:animRot>
                                  </p:childTnLst>
                                </p:cTn>
                              </p:par>
                              <p:par>
                                <p:cTn id="14" presetID="10" presetClass="entr" presetSubtype="0" fill="hold" nodeType="withEffect">
                                  <p:stCondLst>
                                    <p:cond delay="0"/>
                                  </p:stCondLst>
                                  <p:childTnLst>
                                    <p:set>
                                      <p:cBhvr>
                                        <p:cTn id="15" dur="1" fill="hold">
                                          <p:stCondLst>
                                            <p:cond delay="0"/>
                                          </p:stCondLst>
                                        </p:cTn>
                                        <p:tgtEl>
                                          <p:spTgt spid="1029"/>
                                        </p:tgtEl>
                                        <p:attrNameLst>
                                          <p:attrName>style.visibility</p:attrName>
                                        </p:attrNameLst>
                                      </p:cBhvr>
                                      <p:to>
                                        <p:strVal val="visible"/>
                                      </p:to>
                                    </p:set>
                                    <p:animEffect transition="in" filter="fade">
                                      <p:cBhvr>
                                        <p:cTn id="16" dur="1250"/>
                                        <p:tgtEl>
                                          <p:spTgt spid="1029"/>
                                        </p:tgtEl>
                                      </p:cBhvr>
                                    </p:animEffect>
                                  </p:childTnLst>
                                </p:cTn>
                              </p:par>
                              <p:par>
                                <p:cTn id="17" presetID="2" presetClass="entr" presetSubtype="8" fill="hold" nodeType="withEffect">
                                  <p:stCondLst>
                                    <p:cond delay="0"/>
                                  </p:stCondLst>
                                  <p:childTnLst>
                                    <p:set>
                                      <p:cBhvr>
                                        <p:cTn id="18" dur="1" fill="hold">
                                          <p:stCondLst>
                                            <p:cond delay="0"/>
                                          </p:stCondLst>
                                        </p:cTn>
                                        <p:tgtEl>
                                          <p:spTgt spid="1029"/>
                                        </p:tgtEl>
                                        <p:attrNameLst>
                                          <p:attrName>style.visibility</p:attrName>
                                        </p:attrNameLst>
                                      </p:cBhvr>
                                      <p:to>
                                        <p:strVal val="visible"/>
                                      </p:to>
                                    </p:set>
                                    <p:anim calcmode="lin" valueType="num">
                                      <p:cBhvr additive="base">
                                        <p:cTn id="19" dur="1000" fill="hold"/>
                                        <p:tgtEl>
                                          <p:spTgt spid="1029"/>
                                        </p:tgtEl>
                                        <p:attrNameLst>
                                          <p:attrName>ppt_x</p:attrName>
                                        </p:attrNameLst>
                                      </p:cBhvr>
                                      <p:tavLst>
                                        <p:tav tm="0">
                                          <p:val>
                                            <p:strVal val="0-#ppt_w/2"/>
                                          </p:val>
                                        </p:tav>
                                        <p:tav tm="100000">
                                          <p:val>
                                            <p:strVal val="#ppt_x"/>
                                          </p:val>
                                        </p:tav>
                                      </p:tavLst>
                                    </p:anim>
                                    <p:anim calcmode="lin" valueType="num">
                                      <p:cBhvr additive="base">
                                        <p:cTn id="20" dur="1000" fill="hold"/>
                                        <p:tgtEl>
                                          <p:spTgt spid="1029"/>
                                        </p:tgtEl>
                                        <p:attrNameLst>
                                          <p:attrName>ppt_y</p:attrName>
                                        </p:attrNameLst>
                                      </p:cBhvr>
                                      <p:tavLst>
                                        <p:tav tm="0">
                                          <p:val>
                                            <p:strVal val="#ppt_y"/>
                                          </p:val>
                                        </p:tav>
                                        <p:tav tm="100000">
                                          <p:val>
                                            <p:strVal val="#ppt_y"/>
                                          </p:val>
                                        </p:tav>
                                      </p:tavLst>
                                    </p:anim>
                                  </p:childTnLst>
                                </p:cTn>
                              </p:par>
                              <p:par>
                                <p:cTn id="21" presetID="8" presetClass="emph" presetSubtype="0" fill="hold" nodeType="withEffect">
                                  <p:stCondLst>
                                    <p:cond delay="0"/>
                                  </p:stCondLst>
                                  <p:childTnLst>
                                    <p:animRot by="21600000">
                                      <p:cBhvr>
                                        <p:cTn id="22" dur="1000" fill="hold"/>
                                        <p:tgtEl>
                                          <p:spTgt spid="1029"/>
                                        </p:tgtEl>
                                        <p:attrNameLst>
                                          <p:attrName>r</p:attrName>
                                        </p:attrNameLst>
                                      </p:cBhvr>
                                    </p:animRot>
                                  </p:childTnLst>
                                </p:cTn>
                              </p:par>
                            </p:childTnLst>
                          </p:cTn>
                        </p:par>
                        <p:par>
                          <p:cTn id="23" fill="hold">
                            <p:stCondLst>
                              <p:cond delay="1250"/>
                            </p:stCondLst>
                            <p:childTnLst>
                              <p:par>
                                <p:cTn id="24" presetID="22" presetClass="entr" presetSubtype="4"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par>
                          <p:cTn id="27" fill="hold">
                            <p:stCondLst>
                              <p:cond delay="1750"/>
                            </p:stCondLst>
                            <p:childTnLst>
                              <p:par>
                                <p:cTn id="28" presetID="2" presetClass="entr" presetSubtype="4"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500" fill="hold"/>
                                        <p:tgtEl>
                                          <p:spTgt spid="16"/>
                                        </p:tgtEl>
                                        <p:attrNameLst>
                                          <p:attrName>ppt_x</p:attrName>
                                        </p:attrNameLst>
                                      </p:cBhvr>
                                      <p:tavLst>
                                        <p:tav tm="0">
                                          <p:val>
                                            <p:strVal val="#ppt_x"/>
                                          </p:val>
                                        </p:tav>
                                        <p:tav tm="100000">
                                          <p:val>
                                            <p:strVal val="#ppt_x"/>
                                          </p:val>
                                        </p:tav>
                                      </p:tavLst>
                                    </p:anim>
                                    <p:anim calcmode="lin" valueType="num">
                                      <p:cBhvr additive="base">
                                        <p:cTn id="31" dur="500" fill="hold"/>
                                        <p:tgtEl>
                                          <p:spTgt spid="16"/>
                                        </p:tgtEl>
                                        <p:attrNameLst>
                                          <p:attrName>ppt_y</p:attrName>
                                        </p:attrNameLst>
                                      </p:cBhvr>
                                      <p:tavLst>
                                        <p:tav tm="0">
                                          <p:val>
                                            <p:strVal val="1+#ppt_h/2"/>
                                          </p:val>
                                        </p:tav>
                                        <p:tav tm="100000">
                                          <p:val>
                                            <p:strVal val="#ppt_y"/>
                                          </p:val>
                                        </p:tav>
                                      </p:tavLst>
                                    </p:anim>
                                  </p:childTnLst>
                                </p:cTn>
                              </p:par>
                            </p:childTnLst>
                          </p:cTn>
                        </p:par>
                        <p:par>
                          <p:cTn id="32" fill="hold">
                            <p:stCondLst>
                              <p:cond delay="2750"/>
                            </p:stCondLst>
                            <p:childTnLst>
                              <p:par>
                                <p:cTn id="33" presetID="22" presetClass="entr" presetSubtype="2"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right)">
                                      <p:cBhvr>
                                        <p:cTn id="35" dur="500"/>
                                        <p:tgtEl>
                                          <p:spTgt spid="18"/>
                                        </p:tgtEl>
                                      </p:cBhvr>
                                    </p:animEffect>
                                  </p:childTnLst>
                                </p:cTn>
                              </p:par>
                            </p:childTnLst>
                          </p:cTn>
                        </p:par>
                        <p:par>
                          <p:cTn id="36" fill="hold">
                            <p:stCondLst>
                              <p:cond delay="3250"/>
                            </p:stCondLst>
                            <p:childTnLst>
                              <p:par>
                                <p:cTn id="37" presetID="47" presetClass="entr" presetSubtype="0"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additive="base">
                                        <p:cTn id="46" dur="500" fill="hold"/>
                                        <p:tgtEl>
                                          <p:spTgt spid="6"/>
                                        </p:tgtEl>
                                        <p:attrNameLst>
                                          <p:attrName>ppt_x</p:attrName>
                                        </p:attrNameLst>
                                      </p:cBhvr>
                                      <p:tavLst>
                                        <p:tav tm="0">
                                          <p:val>
                                            <p:strVal val="0-#ppt_w/2"/>
                                          </p:val>
                                        </p:tav>
                                        <p:tav tm="100000">
                                          <p:val>
                                            <p:strVal val="#ppt_x"/>
                                          </p:val>
                                        </p:tav>
                                      </p:tavLst>
                                    </p:anim>
                                    <p:anim calcmode="lin" valueType="num">
                                      <p:cBhvr additive="base">
                                        <p:cTn id="47" dur="500" fill="hold"/>
                                        <p:tgtEl>
                                          <p:spTgt spid="6"/>
                                        </p:tgtEl>
                                        <p:attrNameLst>
                                          <p:attrName>ppt_y</p:attrName>
                                        </p:attrNameLst>
                                      </p:cBhvr>
                                      <p:tavLst>
                                        <p:tav tm="0">
                                          <p:val>
                                            <p:strVal val="#ppt_y"/>
                                          </p:val>
                                        </p:tav>
                                        <p:tav tm="100000">
                                          <p:val>
                                            <p:strVal val="#ppt_y"/>
                                          </p:val>
                                        </p:tav>
                                      </p:tavLst>
                                    </p:anim>
                                  </p:childTnLst>
                                </p:cTn>
                              </p:par>
                              <p:par>
                                <p:cTn id="48" presetID="2" presetClass="entr" presetSubtype="8" fill="hold" nodeType="with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additive="base">
                                        <p:cTn id="50" dur="500" fill="hold"/>
                                        <p:tgtEl>
                                          <p:spTgt spid="7"/>
                                        </p:tgtEl>
                                        <p:attrNameLst>
                                          <p:attrName>ppt_x</p:attrName>
                                        </p:attrNameLst>
                                      </p:cBhvr>
                                      <p:tavLst>
                                        <p:tav tm="0">
                                          <p:val>
                                            <p:strVal val="0-#ppt_w/2"/>
                                          </p:val>
                                        </p:tav>
                                        <p:tav tm="100000">
                                          <p:val>
                                            <p:strVal val="#ppt_x"/>
                                          </p:val>
                                        </p:tav>
                                      </p:tavLst>
                                    </p:anim>
                                    <p:anim calcmode="lin" valueType="num">
                                      <p:cBhvr additive="base">
                                        <p:cTn id="51" dur="500" fill="hold"/>
                                        <p:tgtEl>
                                          <p:spTgt spid="7"/>
                                        </p:tgtEl>
                                        <p:attrNameLst>
                                          <p:attrName>ppt_y</p:attrName>
                                        </p:attrNameLst>
                                      </p:cBhvr>
                                      <p:tavLst>
                                        <p:tav tm="0">
                                          <p:val>
                                            <p:strVal val="#ppt_y"/>
                                          </p:val>
                                        </p:tav>
                                        <p:tav tm="100000">
                                          <p:val>
                                            <p:strVal val="#ppt_y"/>
                                          </p:val>
                                        </p:tav>
                                      </p:tavLst>
                                    </p:anim>
                                  </p:childTnLst>
                                </p:cTn>
                              </p:par>
                              <p:par>
                                <p:cTn id="52" presetID="2" presetClass="entr" presetSubtype="8"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additive="base">
                                        <p:cTn id="54" dur="500" fill="hold"/>
                                        <p:tgtEl>
                                          <p:spTgt spid="22"/>
                                        </p:tgtEl>
                                        <p:attrNameLst>
                                          <p:attrName>ppt_x</p:attrName>
                                        </p:attrNameLst>
                                      </p:cBhvr>
                                      <p:tavLst>
                                        <p:tav tm="0">
                                          <p:val>
                                            <p:strVal val="0-#ppt_w/2"/>
                                          </p:val>
                                        </p:tav>
                                        <p:tav tm="100000">
                                          <p:val>
                                            <p:strVal val="#ppt_x"/>
                                          </p:val>
                                        </p:tav>
                                      </p:tavLst>
                                    </p:anim>
                                    <p:anim calcmode="lin" valueType="num">
                                      <p:cBhvr additive="base">
                                        <p:cTn id="55" dur="500" fill="hold"/>
                                        <p:tgtEl>
                                          <p:spTgt spid="22"/>
                                        </p:tgtEl>
                                        <p:attrNameLst>
                                          <p:attrName>ppt_y</p:attrName>
                                        </p:attrNameLst>
                                      </p:cBhvr>
                                      <p:tavLst>
                                        <p:tav tm="0">
                                          <p:val>
                                            <p:strVal val="#ppt_y"/>
                                          </p:val>
                                        </p:tav>
                                        <p:tav tm="100000">
                                          <p:val>
                                            <p:strVal val="#ppt_y"/>
                                          </p:val>
                                        </p:tav>
                                      </p:tavLst>
                                    </p:anim>
                                  </p:childTnLst>
                                </p:cTn>
                              </p:par>
                              <p:par>
                                <p:cTn id="56" presetID="2" presetClass="entr" presetSubtype="8" fill="hold" nodeType="withEffect">
                                  <p:stCondLst>
                                    <p:cond delay="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0-#ppt_w/2"/>
                                          </p:val>
                                        </p:tav>
                                        <p:tav tm="100000">
                                          <p:val>
                                            <p:strVal val="#ppt_x"/>
                                          </p:val>
                                        </p:tav>
                                      </p:tavLst>
                                    </p:anim>
                                    <p:anim calcmode="lin" valueType="num">
                                      <p:cBhvr additive="base">
                                        <p:cTn id="59" dur="500" fill="hold"/>
                                        <p:tgtEl>
                                          <p:spTgt spid="23"/>
                                        </p:tgtEl>
                                        <p:attrNameLst>
                                          <p:attrName>ppt_y</p:attrName>
                                        </p:attrNameLst>
                                      </p:cBhvr>
                                      <p:tavLst>
                                        <p:tav tm="0">
                                          <p:val>
                                            <p:strVal val="#ppt_y"/>
                                          </p:val>
                                        </p:tav>
                                        <p:tav tm="100000">
                                          <p:val>
                                            <p:strVal val="#ppt_y"/>
                                          </p:val>
                                        </p:tav>
                                      </p:tavLst>
                                    </p:anim>
                                  </p:childTnLst>
                                </p:cTn>
                              </p:par>
                              <p:par>
                                <p:cTn id="60" presetID="2" presetClass="entr" presetSubtype="8" fill="hold" nodeType="with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additive="base">
                                        <p:cTn id="62" dur="500" fill="hold"/>
                                        <p:tgtEl>
                                          <p:spTgt spid="24"/>
                                        </p:tgtEl>
                                        <p:attrNameLst>
                                          <p:attrName>ppt_x</p:attrName>
                                        </p:attrNameLst>
                                      </p:cBhvr>
                                      <p:tavLst>
                                        <p:tav tm="0">
                                          <p:val>
                                            <p:strVal val="0-#ppt_w/2"/>
                                          </p:val>
                                        </p:tav>
                                        <p:tav tm="100000">
                                          <p:val>
                                            <p:strVal val="#ppt_x"/>
                                          </p:val>
                                        </p:tav>
                                      </p:tavLst>
                                    </p:anim>
                                    <p:anim calcmode="lin" valueType="num">
                                      <p:cBhvr additive="base">
                                        <p:cTn id="63" dur="500" fill="hold"/>
                                        <p:tgtEl>
                                          <p:spTgt spid="24"/>
                                        </p:tgtEl>
                                        <p:attrNameLst>
                                          <p:attrName>ppt_y</p:attrName>
                                        </p:attrNameLst>
                                      </p:cBhvr>
                                      <p:tavLst>
                                        <p:tav tm="0">
                                          <p:val>
                                            <p:strVal val="#ppt_y"/>
                                          </p:val>
                                        </p:tav>
                                        <p:tav tm="100000">
                                          <p:val>
                                            <p:strVal val="#ppt_y"/>
                                          </p:val>
                                        </p:tav>
                                      </p:tavLst>
                                    </p:anim>
                                  </p:childTnLst>
                                </p:cTn>
                              </p:par>
                              <p:par>
                                <p:cTn id="64" presetID="2" presetClass="entr" presetSubtype="8"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 calcmode="lin" valueType="num">
                                      <p:cBhvr additive="base">
                                        <p:cTn id="66" dur="500" fill="hold"/>
                                        <p:tgtEl>
                                          <p:spTgt spid="25"/>
                                        </p:tgtEl>
                                        <p:attrNameLst>
                                          <p:attrName>ppt_x</p:attrName>
                                        </p:attrNameLst>
                                      </p:cBhvr>
                                      <p:tavLst>
                                        <p:tav tm="0">
                                          <p:val>
                                            <p:strVal val="0-#ppt_w/2"/>
                                          </p:val>
                                        </p:tav>
                                        <p:tav tm="100000">
                                          <p:val>
                                            <p:strVal val="#ppt_x"/>
                                          </p:val>
                                        </p:tav>
                                      </p:tavLst>
                                    </p:anim>
                                    <p:anim calcmode="lin" valueType="num">
                                      <p:cBhvr additive="base">
                                        <p:cTn id="67" dur="500" fill="hold"/>
                                        <p:tgtEl>
                                          <p:spTgt spid="25"/>
                                        </p:tgtEl>
                                        <p:attrNameLst>
                                          <p:attrName>ppt_y</p:attrName>
                                        </p:attrNameLst>
                                      </p:cBhvr>
                                      <p:tavLst>
                                        <p:tav tm="0">
                                          <p:val>
                                            <p:strVal val="#ppt_y"/>
                                          </p:val>
                                        </p:tav>
                                        <p:tav tm="100000">
                                          <p:val>
                                            <p:strVal val="#ppt_y"/>
                                          </p:val>
                                        </p:tav>
                                      </p:tavLst>
                                    </p:anim>
                                  </p:childTnLst>
                                </p:cTn>
                              </p:par>
                              <p:par>
                                <p:cTn id="68" presetID="2" presetClass="entr" presetSubtype="8" fill="hold" nodeType="withEffect">
                                  <p:stCondLst>
                                    <p:cond delay="0"/>
                                  </p:stCondLst>
                                  <p:childTnLst>
                                    <p:set>
                                      <p:cBhvr>
                                        <p:cTn id="69" dur="1" fill="hold">
                                          <p:stCondLst>
                                            <p:cond delay="0"/>
                                          </p:stCondLst>
                                        </p:cTn>
                                        <p:tgtEl>
                                          <p:spTgt spid="26"/>
                                        </p:tgtEl>
                                        <p:attrNameLst>
                                          <p:attrName>style.visibility</p:attrName>
                                        </p:attrNameLst>
                                      </p:cBhvr>
                                      <p:to>
                                        <p:strVal val="visible"/>
                                      </p:to>
                                    </p:set>
                                    <p:anim calcmode="lin" valueType="num">
                                      <p:cBhvr additive="base">
                                        <p:cTn id="70" dur="500" fill="hold"/>
                                        <p:tgtEl>
                                          <p:spTgt spid="26"/>
                                        </p:tgtEl>
                                        <p:attrNameLst>
                                          <p:attrName>ppt_x</p:attrName>
                                        </p:attrNameLst>
                                      </p:cBhvr>
                                      <p:tavLst>
                                        <p:tav tm="0">
                                          <p:val>
                                            <p:strVal val="0-#ppt_w/2"/>
                                          </p:val>
                                        </p:tav>
                                        <p:tav tm="100000">
                                          <p:val>
                                            <p:strVal val="#ppt_x"/>
                                          </p:val>
                                        </p:tav>
                                      </p:tavLst>
                                    </p:anim>
                                    <p:anim calcmode="lin" valueType="num">
                                      <p:cBhvr additive="base">
                                        <p:cTn id="71" dur="500" fill="hold"/>
                                        <p:tgtEl>
                                          <p:spTgt spid="26"/>
                                        </p:tgtEl>
                                        <p:attrNameLst>
                                          <p:attrName>ppt_y</p:attrName>
                                        </p:attrNameLst>
                                      </p:cBhvr>
                                      <p:tavLst>
                                        <p:tav tm="0">
                                          <p:val>
                                            <p:strVal val="#ppt_y"/>
                                          </p:val>
                                        </p:tav>
                                        <p:tav tm="100000">
                                          <p:val>
                                            <p:strVal val="#ppt_y"/>
                                          </p:val>
                                        </p:tav>
                                      </p:tavLst>
                                    </p:anim>
                                  </p:childTnLst>
                                </p:cTn>
                              </p:par>
                              <p:par>
                                <p:cTn id="72" presetID="2" presetClass="entr" presetSubtype="8" fill="hold" nodeType="withEffect">
                                  <p:stCondLst>
                                    <p:cond delay="0"/>
                                  </p:stCondLst>
                                  <p:childTnLst>
                                    <p:set>
                                      <p:cBhvr>
                                        <p:cTn id="73" dur="1" fill="hold">
                                          <p:stCondLst>
                                            <p:cond delay="0"/>
                                          </p:stCondLst>
                                        </p:cTn>
                                        <p:tgtEl>
                                          <p:spTgt spid="27"/>
                                        </p:tgtEl>
                                        <p:attrNameLst>
                                          <p:attrName>style.visibility</p:attrName>
                                        </p:attrNameLst>
                                      </p:cBhvr>
                                      <p:to>
                                        <p:strVal val="visible"/>
                                      </p:to>
                                    </p:set>
                                    <p:anim calcmode="lin" valueType="num">
                                      <p:cBhvr additive="base">
                                        <p:cTn id="74" dur="500" fill="hold"/>
                                        <p:tgtEl>
                                          <p:spTgt spid="27"/>
                                        </p:tgtEl>
                                        <p:attrNameLst>
                                          <p:attrName>ppt_x</p:attrName>
                                        </p:attrNameLst>
                                      </p:cBhvr>
                                      <p:tavLst>
                                        <p:tav tm="0">
                                          <p:val>
                                            <p:strVal val="0-#ppt_w/2"/>
                                          </p:val>
                                        </p:tav>
                                        <p:tav tm="100000">
                                          <p:val>
                                            <p:strVal val="#ppt_x"/>
                                          </p:val>
                                        </p:tav>
                                      </p:tavLst>
                                    </p:anim>
                                    <p:anim calcmode="lin" valueType="num">
                                      <p:cBhvr additive="base">
                                        <p:cTn id="75"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fade">
                                      <p:cBhvr>
                                        <p:cTn id="8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直接连接符 45"/>
          <p:cNvCxnSpPr/>
          <p:nvPr/>
        </p:nvCxnSpPr>
        <p:spPr>
          <a:xfrm flipH="1">
            <a:off x="10127654" y="1220588"/>
            <a:ext cx="2062760" cy="0"/>
          </a:xfrm>
          <a:prstGeom prst="line">
            <a:avLst/>
          </a:prstGeom>
          <a:noFill/>
          <a:ln w="9525" cap="flat" cmpd="sng">
            <a:solidFill>
              <a:srgbClr val="DC9F0B"/>
            </a:solidFill>
            <a:prstDash val="dash"/>
            <a:round/>
            <a:headEnd type="none" w="med" len="med"/>
            <a:tailEnd type="oval"/>
          </a:ln>
          <a:extLst>
            <a:ext uri="{909E8E84-426E-40DD-AFC4-6F175D3DCCD1}">
              <a14:hiddenFill xmlns:a14="http://schemas.microsoft.com/office/drawing/2010/main" xmlns="">
                <a:noFill/>
              </a14:hiddenFill>
            </a:ext>
          </a:extLst>
        </p:spPr>
      </p:cxnSp>
      <p:sp>
        <p:nvSpPr>
          <p:cNvPr id="2" name="燕尾形 1"/>
          <p:cNvSpPr/>
          <p:nvPr/>
        </p:nvSpPr>
        <p:spPr>
          <a:xfrm rot="5400000">
            <a:off x="10847733" y="2997747"/>
            <a:ext cx="1512169" cy="360040"/>
          </a:xfrm>
          <a:prstGeom prst="chevron">
            <a:avLst>
              <a:gd name="adj" fmla="val 36111"/>
            </a:avLst>
          </a:prstGeom>
          <a:solidFill>
            <a:srgbClr val="F88A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1400" dirty="0">
                <a:solidFill>
                  <a:schemeClr val="bg1"/>
                </a:solidFill>
                <a:latin typeface="微软雅黑" pitchFamily="34" charset="-122"/>
                <a:ea typeface="微软雅黑" pitchFamily="34" charset="-122"/>
              </a:rPr>
              <a:t>苏宁易购</a:t>
            </a:r>
          </a:p>
        </p:txBody>
      </p:sp>
      <p:sp>
        <p:nvSpPr>
          <p:cNvPr id="4" name="TextBox 3"/>
          <p:cNvSpPr txBox="1"/>
          <p:nvPr/>
        </p:nvSpPr>
        <p:spPr>
          <a:xfrm>
            <a:off x="730571" y="333450"/>
            <a:ext cx="2916363" cy="307777"/>
          </a:xfrm>
          <a:prstGeom prst="rect">
            <a:avLst/>
          </a:prstGeom>
          <a:noFill/>
        </p:spPr>
        <p:txBody>
          <a:bodyPr wrap="square" lIns="0" rtlCol="0">
            <a:spAutoFit/>
          </a:bodyPr>
          <a:lstStyle/>
          <a:p>
            <a:r>
              <a:rPr lang="zh-CN" altLang="en-US" sz="1400" dirty="0" smtClean="0">
                <a:solidFill>
                  <a:srgbClr val="92D050"/>
                </a:solidFill>
                <a:latin typeface="微软雅黑" pitchFamily="34" charset="-122"/>
                <a:ea typeface="微软雅黑" pitchFamily="34" charset="-122"/>
              </a:rPr>
              <a:t>电子商务生态格局之京东商城</a:t>
            </a:r>
            <a:endParaRPr lang="zh-CN" altLang="en-US" sz="1400" dirty="0">
              <a:solidFill>
                <a:srgbClr val="92D050"/>
              </a:solidFill>
              <a:latin typeface="微软雅黑" pitchFamily="34" charset="-122"/>
              <a:ea typeface="微软雅黑" pitchFamily="34" charset="-122"/>
            </a:endParaRPr>
          </a:p>
        </p:txBody>
      </p:sp>
      <p:sp>
        <p:nvSpPr>
          <p:cNvPr id="5" name="五边形 4"/>
          <p:cNvSpPr/>
          <p:nvPr/>
        </p:nvSpPr>
        <p:spPr>
          <a:xfrm rot="5400000">
            <a:off x="10355110" y="1064962"/>
            <a:ext cx="2497415" cy="360040"/>
          </a:xfrm>
          <a:prstGeom prst="homePlate">
            <a:avLst>
              <a:gd name="adj" fmla="val 353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lstStyle/>
          <a:p>
            <a:pPr algn="ctr"/>
            <a:r>
              <a:rPr lang="zh-CN" altLang="en-US" sz="1400" dirty="0" smtClean="0">
                <a:solidFill>
                  <a:schemeClr val="bg1"/>
                </a:solidFill>
                <a:latin typeface="微软雅黑" pitchFamily="34" charset="-122"/>
                <a:ea typeface="微软雅黑" pitchFamily="34" charset="-122"/>
              </a:rPr>
              <a:t>电子商务生态格局</a:t>
            </a:r>
            <a:endParaRPr lang="zh-CN" altLang="en-US" sz="1400" dirty="0">
              <a:solidFill>
                <a:schemeClr val="bg1"/>
              </a:solidFill>
              <a:latin typeface="微软雅黑" pitchFamily="34" charset="-122"/>
              <a:ea typeface="微软雅黑" pitchFamily="34" charset="-122"/>
            </a:endParaRPr>
          </a:p>
        </p:txBody>
      </p:sp>
      <p:cxnSp>
        <p:nvCxnSpPr>
          <p:cNvPr id="47" name="直接连接符 46"/>
          <p:cNvCxnSpPr/>
          <p:nvPr/>
        </p:nvCxnSpPr>
        <p:spPr>
          <a:xfrm>
            <a:off x="10127654" y="1341562"/>
            <a:ext cx="0" cy="3888432"/>
          </a:xfrm>
          <a:prstGeom prst="line">
            <a:avLst/>
          </a:prstGeom>
          <a:noFill/>
          <a:ln w="9525" cap="flat" cmpd="sng" algn="ctr">
            <a:solidFill>
              <a:srgbClr val="FC6204"/>
            </a:solidFill>
            <a:prstDash val="dash"/>
            <a:headEnd type="oval"/>
            <a:tailEnd type="oval"/>
          </a:ln>
          <a:effectLst/>
        </p:spPr>
      </p:cxnSp>
      <p:sp>
        <p:nvSpPr>
          <p:cNvPr id="48" name="TextBox 47"/>
          <p:cNvSpPr txBox="1"/>
          <p:nvPr/>
        </p:nvSpPr>
        <p:spPr>
          <a:xfrm>
            <a:off x="10211327" y="1701602"/>
            <a:ext cx="492443" cy="4104456"/>
          </a:xfrm>
          <a:prstGeom prst="rect">
            <a:avLst/>
          </a:prstGeom>
          <a:noFill/>
        </p:spPr>
        <p:txBody>
          <a:bodyPr vert="eaVert" wrap="square" rtlCol="0">
            <a:spAutoFit/>
          </a:bodyPr>
          <a:lstStyle/>
          <a:p>
            <a:r>
              <a:rPr lang="zh-CN" altLang="en-US" sz="2000" kern="0" spc="200" dirty="0" smtClean="0">
                <a:solidFill>
                  <a:srgbClr val="00C4F0"/>
                </a:solidFill>
                <a:latin typeface="微软雅黑" pitchFamily="34" charset="-122"/>
                <a:ea typeface="微软雅黑" pitchFamily="34" charset="-122"/>
              </a:rPr>
              <a:t>做离消费者最近的电商</a:t>
            </a:r>
            <a:endParaRPr lang="zh-CN" altLang="en-US" sz="2000" kern="0" spc="200" dirty="0">
              <a:solidFill>
                <a:srgbClr val="00C4F0"/>
              </a:solidFill>
              <a:latin typeface="微软雅黑" pitchFamily="34" charset="-122"/>
              <a:ea typeface="微软雅黑" pitchFamily="34" charset="-122"/>
            </a:endParaRPr>
          </a:p>
        </p:txBody>
      </p:sp>
      <p:sp>
        <p:nvSpPr>
          <p:cNvPr id="49" name="矩形 4"/>
          <p:cNvSpPr>
            <a:spLocks noChangeArrowheads="1"/>
          </p:cNvSpPr>
          <p:nvPr/>
        </p:nvSpPr>
        <p:spPr bwMode="auto">
          <a:xfrm>
            <a:off x="6973218" y="1773610"/>
            <a:ext cx="2866404" cy="3862596"/>
          </a:xfrm>
          <a:prstGeom prst="rect">
            <a:avLst/>
          </a:prstGeom>
          <a:noFill/>
          <a:ln w="9525">
            <a:noFill/>
            <a:miter lim="800000"/>
            <a:headEnd/>
            <a:tailEnd/>
          </a:ln>
        </p:spPr>
        <p:txBody>
          <a:bodyPr wrap="square">
            <a:spAutoFit/>
          </a:bodyPr>
          <a:lstStyle/>
          <a:p>
            <a:pPr indent="457200">
              <a:lnSpc>
                <a:spcPct val="150000"/>
              </a:lnSpc>
              <a:spcBef>
                <a:spcPts val="200"/>
              </a:spcBef>
              <a:spcAft>
                <a:spcPts val="60"/>
              </a:spcAft>
            </a:pPr>
            <a:r>
              <a:rPr lang="zh-CN" altLang="en-US" sz="1600" dirty="0" smtClean="0">
                <a:solidFill>
                  <a:srgbClr val="A6A6A6"/>
                </a:solidFill>
                <a:latin typeface="微软雅黑" pitchFamily="34" charset="-122"/>
                <a:ea typeface="微软雅黑" pitchFamily="34" charset="-122"/>
              </a:rPr>
              <a:t>由传统零售巨头转型而来的</a:t>
            </a:r>
            <a:r>
              <a:rPr lang="zh-CN" altLang="en-US" sz="1600" dirty="0">
                <a:solidFill>
                  <a:srgbClr val="A6A6A6"/>
                </a:solidFill>
                <a:latin typeface="微软雅黑" pitchFamily="34" charset="-122"/>
                <a:ea typeface="微软雅黑" pitchFamily="34" charset="-122"/>
              </a:rPr>
              <a:t>苏宁易</a:t>
            </a:r>
            <a:r>
              <a:rPr lang="zh-CN" altLang="en-US" sz="1600" dirty="0" smtClean="0">
                <a:solidFill>
                  <a:srgbClr val="A6A6A6"/>
                </a:solidFill>
                <a:latin typeface="微软雅黑" pitchFamily="34" charset="-122"/>
                <a:ea typeface="微软雅黑" pitchFamily="34" charset="-122"/>
              </a:rPr>
              <a:t>购，因其传统零售基因的存在，在</a:t>
            </a:r>
            <a:r>
              <a:rPr lang="en-US" altLang="zh-CN" sz="1600" dirty="0" smtClean="0">
                <a:solidFill>
                  <a:srgbClr val="A6A6A6"/>
                </a:solidFill>
                <a:latin typeface="微软雅黑" pitchFamily="34" charset="-122"/>
                <a:ea typeface="微软雅黑" pitchFamily="34" charset="-122"/>
              </a:rPr>
              <a:t>B2C</a:t>
            </a:r>
            <a:r>
              <a:rPr lang="zh-CN" altLang="en-US" sz="1600" dirty="0" smtClean="0">
                <a:solidFill>
                  <a:srgbClr val="A6A6A6"/>
                </a:solidFill>
                <a:latin typeface="微软雅黑" pitchFamily="34" charset="-122"/>
                <a:ea typeface="微软雅黑" pitchFamily="34" charset="-122"/>
              </a:rPr>
              <a:t>的后台和价格方面都具备绝对优势，又由于传统门店规模的存在，不存在资金短缺的问题，在探究</a:t>
            </a:r>
            <a:r>
              <a:rPr lang="en-US" altLang="zh-CN" sz="1600" dirty="0" smtClean="0">
                <a:solidFill>
                  <a:srgbClr val="A6A6A6"/>
                </a:solidFill>
                <a:latin typeface="微软雅黑" pitchFamily="34" charset="-122"/>
                <a:ea typeface="微软雅黑" pitchFamily="34" charset="-122"/>
              </a:rPr>
              <a:t>O2O</a:t>
            </a:r>
            <a:r>
              <a:rPr lang="zh-CN" altLang="en-US" sz="1600" dirty="0" smtClean="0">
                <a:solidFill>
                  <a:srgbClr val="A6A6A6"/>
                </a:solidFill>
                <a:latin typeface="微软雅黑" pitchFamily="34" charset="-122"/>
                <a:ea typeface="微软雅黑" pitchFamily="34" charset="-122"/>
              </a:rPr>
              <a:t>新模式上占据绝对优势，并且开始统筹自我生态圈</a:t>
            </a:r>
            <a:endParaRPr lang="en-US" altLang="zh-CN" sz="1600" dirty="0">
              <a:solidFill>
                <a:srgbClr val="A6A6A6"/>
              </a:solidFill>
              <a:latin typeface="微软雅黑" pitchFamily="34" charset="-122"/>
              <a:ea typeface="微软雅黑" pitchFamily="34" charset="-122"/>
            </a:endParaRPr>
          </a:p>
          <a:p>
            <a:pPr marL="285750" indent="-285750">
              <a:lnSpc>
                <a:spcPct val="150000"/>
              </a:lnSpc>
              <a:spcBef>
                <a:spcPts val="200"/>
              </a:spcBef>
              <a:spcAft>
                <a:spcPts val="60"/>
              </a:spcAft>
              <a:buFont typeface="Wingdings" pitchFamily="2" charset="2"/>
              <a:buChar char="u"/>
            </a:pPr>
            <a:r>
              <a:rPr lang="zh-CN" altLang="en-US" sz="1600" dirty="0" smtClean="0">
                <a:solidFill>
                  <a:srgbClr val="FFFF66"/>
                </a:solidFill>
                <a:latin typeface="微软雅黑" pitchFamily="34" charset="-122"/>
                <a:ea typeface="微软雅黑" pitchFamily="34" charset="-122"/>
              </a:rPr>
              <a:t>传统零售基因</a:t>
            </a:r>
            <a:endParaRPr lang="en-US" altLang="zh-CN" sz="1600" dirty="0">
              <a:solidFill>
                <a:srgbClr val="FFFF66"/>
              </a:solidFill>
              <a:latin typeface="微软雅黑" pitchFamily="34" charset="-122"/>
              <a:ea typeface="微软雅黑" pitchFamily="34" charset="-122"/>
            </a:endParaRPr>
          </a:p>
          <a:p>
            <a:pPr marL="285750" indent="-285750">
              <a:lnSpc>
                <a:spcPct val="150000"/>
              </a:lnSpc>
              <a:spcBef>
                <a:spcPts val="200"/>
              </a:spcBef>
              <a:spcAft>
                <a:spcPts val="60"/>
              </a:spcAft>
              <a:buFont typeface="Wingdings" pitchFamily="2" charset="2"/>
              <a:buChar char="u"/>
            </a:pPr>
            <a:r>
              <a:rPr lang="zh-CN" altLang="en-US" sz="1600" dirty="0" smtClean="0">
                <a:solidFill>
                  <a:srgbClr val="FFFF66"/>
                </a:solidFill>
                <a:latin typeface="微软雅黑" pitchFamily="34" charset="-122"/>
                <a:ea typeface="微软雅黑" pitchFamily="34" charset="-122"/>
              </a:rPr>
              <a:t>领跑</a:t>
            </a:r>
            <a:r>
              <a:rPr lang="en-US" altLang="zh-CN" sz="1600" dirty="0" smtClean="0">
                <a:solidFill>
                  <a:srgbClr val="FFFF66"/>
                </a:solidFill>
                <a:latin typeface="微软雅黑" pitchFamily="34" charset="-122"/>
                <a:ea typeface="微软雅黑" pitchFamily="34" charset="-122"/>
              </a:rPr>
              <a:t>020</a:t>
            </a:r>
            <a:endParaRPr lang="en-US" altLang="zh-CN" sz="1600" dirty="0">
              <a:solidFill>
                <a:srgbClr val="FFFF66"/>
              </a:solidFill>
              <a:latin typeface="微软雅黑" pitchFamily="34" charset="-122"/>
              <a:ea typeface="微软雅黑" pitchFamily="34" charset="-122"/>
            </a:endParaRPr>
          </a:p>
        </p:txBody>
      </p:sp>
      <p:graphicFrame>
        <p:nvGraphicFramePr>
          <p:cNvPr id="3" name="图示 2"/>
          <p:cNvGraphicFramePr/>
          <p:nvPr>
            <p:extLst>
              <p:ext uri="{D42A27DB-BD31-4B8C-83A1-F6EECF244321}">
                <p14:modId xmlns:p14="http://schemas.microsoft.com/office/powerpoint/2010/main" xmlns="" val="2862976293"/>
              </p:ext>
            </p:extLst>
          </p:nvPr>
        </p:nvGraphicFramePr>
        <p:xfrm>
          <a:off x="838622" y="1269554"/>
          <a:ext cx="5503631" cy="42289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553605996"/>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1000"/>
                                        <p:tgtEl>
                                          <p:spTgt spid="48"/>
                                        </p:tgtEl>
                                      </p:cBhvr>
                                    </p:animEffect>
                                    <p:anim calcmode="lin" valueType="num">
                                      <p:cBhvr>
                                        <p:cTn id="11" dur="1000" fill="hold"/>
                                        <p:tgtEl>
                                          <p:spTgt spid="48"/>
                                        </p:tgtEl>
                                        <p:attrNameLst>
                                          <p:attrName>ppt_x</p:attrName>
                                        </p:attrNameLst>
                                      </p:cBhvr>
                                      <p:tavLst>
                                        <p:tav tm="0">
                                          <p:val>
                                            <p:strVal val="#ppt_x"/>
                                          </p:val>
                                        </p:tav>
                                        <p:tav tm="100000">
                                          <p:val>
                                            <p:strVal val="#ppt_x"/>
                                          </p:val>
                                        </p:tav>
                                      </p:tavLst>
                                    </p:anim>
                                    <p:anim calcmode="lin" valueType="num">
                                      <p:cBhvr>
                                        <p:cTn id="12" dur="1000" fill="hold"/>
                                        <p:tgtEl>
                                          <p:spTgt spid="48"/>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1000"/>
                                        <p:tgtEl>
                                          <p:spTgt spid="49"/>
                                        </p:tgtEl>
                                      </p:cBhvr>
                                    </p:animEffect>
                                    <p:anim calcmode="lin" valueType="num">
                                      <p:cBhvr>
                                        <p:cTn id="17" dur="1000" fill="hold"/>
                                        <p:tgtEl>
                                          <p:spTgt spid="49"/>
                                        </p:tgtEl>
                                        <p:attrNameLst>
                                          <p:attrName>ppt_x</p:attrName>
                                        </p:attrNameLst>
                                      </p:cBhvr>
                                      <p:tavLst>
                                        <p:tav tm="0">
                                          <p:val>
                                            <p:strVal val="#ppt_x"/>
                                          </p:val>
                                        </p:tav>
                                        <p:tav tm="100000">
                                          <p:val>
                                            <p:strVal val="#ppt_x"/>
                                          </p:val>
                                        </p:tav>
                                      </p:tavLst>
                                    </p:anim>
                                    <p:anim calcmode="lin" valueType="num">
                                      <p:cBhvr>
                                        <p:cTn id="18"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graphicEl>
                                              <a:dgm id="{AA0FD9EF-9B77-44D7-94E1-5720F79BD140}"/>
                                            </p:graphicEl>
                                          </p:spTgt>
                                        </p:tgtEl>
                                        <p:attrNameLst>
                                          <p:attrName>style.visibility</p:attrName>
                                        </p:attrNameLst>
                                      </p:cBhvr>
                                      <p:to>
                                        <p:strVal val="visible"/>
                                      </p:to>
                                    </p:set>
                                    <p:animEffect transition="in" filter="fade">
                                      <p:cBhvr>
                                        <p:cTn id="23" dur="500"/>
                                        <p:tgtEl>
                                          <p:spTgt spid="3">
                                            <p:graphicEl>
                                              <a:dgm id="{AA0FD9EF-9B77-44D7-94E1-5720F79BD140}"/>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graphicEl>
                                              <a:dgm id="{9B23686A-3BF8-4FDA-A103-ABBA6D193203}"/>
                                            </p:graphicEl>
                                          </p:spTgt>
                                        </p:tgtEl>
                                        <p:attrNameLst>
                                          <p:attrName>style.visibility</p:attrName>
                                        </p:attrNameLst>
                                      </p:cBhvr>
                                      <p:to>
                                        <p:strVal val="visible"/>
                                      </p:to>
                                    </p:set>
                                    <p:animEffect transition="in" filter="fade">
                                      <p:cBhvr>
                                        <p:cTn id="28" dur="500"/>
                                        <p:tgtEl>
                                          <p:spTgt spid="3">
                                            <p:graphicEl>
                                              <a:dgm id="{9B23686A-3BF8-4FDA-A103-ABBA6D193203}"/>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graphicEl>
                                              <a:dgm id="{F4044308-19DB-4175-9494-FADEA42A82DB}"/>
                                            </p:graphicEl>
                                          </p:spTgt>
                                        </p:tgtEl>
                                        <p:attrNameLst>
                                          <p:attrName>style.visibility</p:attrName>
                                        </p:attrNameLst>
                                      </p:cBhvr>
                                      <p:to>
                                        <p:strVal val="visible"/>
                                      </p:to>
                                    </p:set>
                                    <p:animEffect transition="in" filter="fade">
                                      <p:cBhvr>
                                        <p:cTn id="31" dur="500"/>
                                        <p:tgtEl>
                                          <p:spTgt spid="3">
                                            <p:graphicEl>
                                              <a:dgm id="{F4044308-19DB-4175-9494-FADEA42A82DB}"/>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graphicEl>
                                              <a:dgm id="{8C8BA28D-AEA5-46C9-925E-77B64DA18980}"/>
                                            </p:graphicEl>
                                          </p:spTgt>
                                        </p:tgtEl>
                                        <p:attrNameLst>
                                          <p:attrName>style.visibility</p:attrName>
                                        </p:attrNameLst>
                                      </p:cBhvr>
                                      <p:to>
                                        <p:strVal val="visible"/>
                                      </p:to>
                                    </p:set>
                                    <p:animEffect transition="in" filter="fade">
                                      <p:cBhvr>
                                        <p:cTn id="36" dur="500"/>
                                        <p:tgtEl>
                                          <p:spTgt spid="3">
                                            <p:graphicEl>
                                              <a:dgm id="{8C8BA28D-AEA5-46C9-925E-77B64DA18980}"/>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graphicEl>
                                              <a:dgm id="{B88D02EC-3284-4240-AD75-7C88AF8BBD4F}"/>
                                            </p:graphicEl>
                                          </p:spTgt>
                                        </p:tgtEl>
                                        <p:attrNameLst>
                                          <p:attrName>style.visibility</p:attrName>
                                        </p:attrNameLst>
                                      </p:cBhvr>
                                      <p:to>
                                        <p:strVal val="visible"/>
                                      </p:to>
                                    </p:set>
                                    <p:animEffect transition="in" filter="fade">
                                      <p:cBhvr>
                                        <p:cTn id="39" dur="500"/>
                                        <p:tgtEl>
                                          <p:spTgt spid="3">
                                            <p:graphicEl>
                                              <a:dgm id="{B88D02EC-3284-4240-AD75-7C88AF8BBD4F}"/>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graphicEl>
                                              <a:dgm id="{B65A2054-D081-4950-8B4F-48CE0BD67EBF}"/>
                                            </p:graphicEl>
                                          </p:spTgt>
                                        </p:tgtEl>
                                        <p:attrNameLst>
                                          <p:attrName>style.visibility</p:attrName>
                                        </p:attrNameLst>
                                      </p:cBhvr>
                                      <p:to>
                                        <p:strVal val="visible"/>
                                      </p:to>
                                    </p:set>
                                    <p:animEffect transition="in" filter="fade">
                                      <p:cBhvr>
                                        <p:cTn id="44" dur="500"/>
                                        <p:tgtEl>
                                          <p:spTgt spid="3">
                                            <p:graphicEl>
                                              <a:dgm id="{B65A2054-D081-4950-8B4F-48CE0BD67EBF}"/>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graphicEl>
                                              <a:dgm id="{63143155-2B4F-478C-B11D-02827E9B730E}"/>
                                            </p:graphicEl>
                                          </p:spTgt>
                                        </p:tgtEl>
                                        <p:attrNameLst>
                                          <p:attrName>style.visibility</p:attrName>
                                        </p:attrNameLst>
                                      </p:cBhvr>
                                      <p:to>
                                        <p:strVal val="visible"/>
                                      </p:to>
                                    </p:set>
                                    <p:animEffect transition="in" filter="fade">
                                      <p:cBhvr>
                                        <p:cTn id="47" dur="500"/>
                                        <p:tgtEl>
                                          <p:spTgt spid="3">
                                            <p:graphicEl>
                                              <a:dgm id="{63143155-2B4F-478C-B11D-02827E9B730E}"/>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graphicEl>
                                              <a:dgm id="{13062266-C6CD-49F3-82A1-42F56DFF5BB4}"/>
                                            </p:graphicEl>
                                          </p:spTgt>
                                        </p:tgtEl>
                                        <p:attrNameLst>
                                          <p:attrName>style.visibility</p:attrName>
                                        </p:attrNameLst>
                                      </p:cBhvr>
                                      <p:to>
                                        <p:strVal val="visible"/>
                                      </p:to>
                                    </p:set>
                                    <p:animEffect transition="in" filter="fade">
                                      <p:cBhvr>
                                        <p:cTn id="52" dur="500"/>
                                        <p:tgtEl>
                                          <p:spTgt spid="3">
                                            <p:graphicEl>
                                              <a:dgm id="{13062266-C6CD-49F3-82A1-42F56DFF5BB4}"/>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graphicEl>
                                              <a:dgm id="{ED980E2E-4A3C-4A5C-B9E3-35A48666B235}"/>
                                            </p:graphicEl>
                                          </p:spTgt>
                                        </p:tgtEl>
                                        <p:attrNameLst>
                                          <p:attrName>style.visibility</p:attrName>
                                        </p:attrNameLst>
                                      </p:cBhvr>
                                      <p:to>
                                        <p:strVal val="visible"/>
                                      </p:to>
                                    </p:set>
                                    <p:animEffect transition="in" filter="fade">
                                      <p:cBhvr>
                                        <p:cTn id="55" dur="500"/>
                                        <p:tgtEl>
                                          <p:spTgt spid="3">
                                            <p:graphicEl>
                                              <a:dgm id="{ED980E2E-4A3C-4A5C-B9E3-35A48666B235}"/>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49">
                                            <p:txEl>
                                              <p:pRg st="1" end="1"/>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4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Graphic spid="3" grpId="0" uiExpand="1">
        <p:bldSub>
          <a:bldDgm bld="lvl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49"/>
          <p:cNvCxnSpPr/>
          <p:nvPr/>
        </p:nvCxnSpPr>
        <p:spPr>
          <a:xfrm flipH="1">
            <a:off x="9310093" y="1701602"/>
            <a:ext cx="2854849" cy="0"/>
          </a:xfrm>
          <a:prstGeom prst="line">
            <a:avLst/>
          </a:prstGeom>
          <a:noFill/>
          <a:ln w="9525" cap="flat" cmpd="sng">
            <a:solidFill>
              <a:srgbClr val="DC9F0B"/>
            </a:solidFill>
            <a:prstDash val="dash"/>
            <a:round/>
            <a:headEnd type="none" w="med" len="med"/>
            <a:tailEnd type="oval"/>
          </a:ln>
          <a:extLst>
            <a:ext uri="{909E8E84-426E-40DD-AFC4-6F175D3DCCD1}">
              <a14:hiddenFill xmlns:a14="http://schemas.microsoft.com/office/drawing/2010/main" xmlns="">
                <a:noFill/>
              </a14:hiddenFill>
            </a:ext>
          </a:extLst>
        </p:spPr>
      </p:cxnSp>
      <p:sp>
        <p:nvSpPr>
          <p:cNvPr id="48" name="TextBox 47"/>
          <p:cNvSpPr txBox="1"/>
          <p:nvPr/>
        </p:nvSpPr>
        <p:spPr>
          <a:xfrm>
            <a:off x="730571" y="333450"/>
            <a:ext cx="2340299" cy="307777"/>
          </a:xfrm>
          <a:prstGeom prst="rect">
            <a:avLst/>
          </a:prstGeom>
          <a:noFill/>
        </p:spPr>
        <p:txBody>
          <a:bodyPr wrap="square" lIns="0" rtlCol="0">
            <a:spAutoFit/>
          </a:bodyPr>
          <a:lstStyle/>
          <a:p>
            <a:r>
              <a:rPr lang="zh-CN" altLang="en-US" sz="1400" dirty="0" smtClean="0">
                <a:solidFill>
                  <a:srgbClr val="92D050"/>
                </a:solidFill>
                <a:latin typeface="微软雅黑" pitchFamily="34" charset="-122"/>
                <a:ea typeface="微软雅黑" pitchFamily="34" charset="-122"/>
              </a:rPr>
              <a:t>优势分析</a:t>
            </a:r>
            <a:endParaRPr lang="zh-CN" altLang="en-US" sz="1400" dirty="0">
              <a:solidFill>
                <a:srgbClr val="92D050"/>
              </a:solidFill>
              <a:latin typeface="微软雅黑" pitchFamily="34" charset="-122"/>
              <a:ea typeface="微软雅黑" pitchFamily="34" charset="-122"/>
            </a:endParaRPr>
          </a:p>
        </p:txBody>
      </p:sp>
      <p:sp>
        <p:nvSpPr>
          <p:cNvPr id="49" name="五边形 48"/>
          <p:cNvSpPr/>
          <p:nvPr/>
        </p:nvSpPr>
        <p:spPr>
          <a:xfrm rot="5400000">
            <a:off x="10355110" y="1064962"/>
            <a:ext cx="2497415" cy="360040"/>
          </a:xfrm>
          <a:prstGeom prst="homePlate">
            <a:avLst>
              <a:gd name="adj" fmla="val 353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lstStyle/>
          <a:p>
            <a:pPr algn="ctr"/>
            <a:r>
              <a:rPr lang="zh-CN" altLang="en-US" sz="1400" dirty="0" smtClean="0">
                <a:solidFill>
                  <a:schemeClr val="bg1"/>
                </a:solidFill>
                <a:latin typeface="微软雅黑" pitchFamily="34" charset="-122"/>
                <a:ea typeface="微软雅黑" pitchFamily="34" charset="-122"/>
              </a:rPr>
              <a:t>电子商务生态格局</a:t>
            </a:r>
            <a:endParaRPr lang="zh-CN" altLang="en-US" sz="1400" dirty="0">
              <a:solidFill>
                <a:schemeClr val="bg1"/>
              </a:solidFill>
              <a:latin typeface="微软雅黑" pitchFamily="34" charset="-122"/>
              <a:ea typeface="微软雅黑" pitchFamily="34" charset="-122"/>
            </a:endParaRPr>
          </a:p>
        </p:txBody>
      </p:sp>
      <p:sp>
        <p:nvSpPr>
          <p:cNvPr id="81" name="矩形 80"/>
          <p:cNvSpPr>
            <a:spLocks noChangeArrowheads="1"/>
          </p:cNvSpPr>
          <p:nvPr/>
        </p:nvSpPr>
        <p:spPr bwMode="auto">
          <a:xfrm>
            <a:off x="9335643" y="1125538"/>
            <a:ext cx="1440083" cy="499624"/>
          </a:xfrm>
          <a:prstGeom prst="rect">
            <a:avLst/>
          </a:prstGeom>
          <a:noFill/>
          <a:ln w="9525">
            <a:noFill/>
            <a:miter lim="800000"/>
            <a:headEnd/>
            <a:tailEnd/>
          </a:ln>
        </p:spPr>
        <p:txBody>
          <a:bodyPr wrap="square">
            <a:spAutoFit/>
          </a:bodyPr>
          <a:lstStyle/>
          <a:p>
            <a:pPr>
              <a:lnSpc>
                <a:spcPct val="150000"/>
              </a:lnSpc>
              <a:spcBef>
                <a:spcPts val="200"/>
              </a:spcBef>
              <a:spcAft>
                <a:spcPts val="60"/>
              </a:spcAft>
            </a:pPr>
            <a:r>
              <a:rPr lang="zh-CN" altLang="en-US" sz="2000" dirty="0">
                <a:solidFill>
                  <a:schemeClr val="accent6">
                    <a:lumMod val="75000"/>
                  </a:schemeClr>
                </a:solidFill>
                <a:latin typeface="微软雅黑" pitchFamily="34" charset="-122"/>
                <a:ea typeface="微软雅黑" pitchFamily="34" charset="-122"/>
              </a:rPr>
              <a:t>优势</a:t>
            </a:r>
            <a:r>
              <a:rPr lang="zh-CN" altLang="en-US" sz="2000" dirty="0" smtClean="0">
                <a:solidFill>
                  <a:schemeClr val="accent6">
                    <a:lumMod val="75000"/>
                  </a:schemeClr>
                </a:solidFill>
                <a:latin typeface="微软雅黑" pitchFamily="34" charset="-122"/>
                <a:ea typeface="微软雅黑" pitchFamily="34" charset="-122"/>
              </a:rPr>
              <a:t>分析</a:t>
            </a:r>
            <a:endParaRPr lang="zh-CN" altLang="en-US" sz="2000" dirty="0">
              <a:solidFill>
                <a:schemeClr val="accent6">
                  <a:lumMod val="75000"/>
                </a:schemeClr>
              </a:solidFill>
              <a:latin typeface="微软雅黑" pitchFamily="34" charset="-122"/>
              <a:ea typeface="微软雅黑" pitchFamily="34" charset="-122"/>
            </a:endParaRPr>
          </a:p>
        </p:txBody>
      </p:sp>
      <p:graphicFrame>
        <p:nvGraphicFramePr>
          <p:cNvPr id="3" name="图示 2"/>
          <p:cNvGraphicFramePr/>
          <p:nvPr>
            <p:extLst>
              <p:ext uri="{D42A27DB-BD31-4B8C-83A1-F6EECF244321}">
                <p14:modId xmlns:p14="http://schemas.microsoft.com/office/powerpoint/2010/main" xmlns="" val="3748544626"/>
              </p:ext>
            </p:extLst>
          </p:nvPr>
        </p:nvGraphicFramePr>
        <p:xfrm>
          <a:off x="3142878" y="1053530"/>
          <a:ext cx="5400600" cy="48692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图片 3"/>
          <p:cNvPicPr>
            <a:picLocks noChangeAspect="1"/>
          </p:cNvPicPr>
          <p:nvPr/>
        </p:nvPicPr>
        <p:blipFill rotWithShape="1">
          <a:blip r:embed="rId7">
            <a:extLst>
              <a:ext uri="{28A0092B-C50C-407E-A947-70E740481C1C}">
                <a14:useLocalDpi xmlns:a14="http://schemas.microsoft.com/office/drawing/2010/main" xmlns="" val="0"/>
              </a:ext>
            </a:extLst>
          </a:blip>
          <a:srcRect l="18548" t="22225" r="18051" b="28798"/>
          <a:stretch/>
        </p:blipFill>
        <p:spPr>
          <a:xfrm>
            <a:off x="5087094" y="1356030"/>
            <a:ext cx="1549023" cy="641445"/>
          </a:xfrm>
          <a:prstGeom prst="rect">
            <a:avLst/>
          </a:prstGeom>
        </p:spPr>
      </p:pic>
      <p:pic>
        <p:nvPicPr>
          <p:cNvPr id="5" name="图片 4"/>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3214886" y="2781722"/>
            <a:ext cx="1587500" cy="685800"/>
          </a:xfrm>
          <a:prstGeom prst="rect">
            <a:avLst/>
          </a:prstGeom>
        </p:spPr>
      </p:pic>
      <p:pic>
        <p:nvPicPr>
          <p:cNvPr id="6" name="图片 5"/>
          <p:cNvPicPr>
            <a:picLocks noChangeAspect="1"/>
          </p:cNvPicPr>
          <p:nvPr/>
        </p:nvPicPr>
        <p:blipFill rotWithShape="1">
          <a:blip r:embed="rId9">
            <a:extLst>
              <a:ext uri="{28A0092B-C50C-407E-A947-70E740481C1C}">
                <a14:useLocalDpi xmlns:a14="http://schemas.microsoft.com/office/drawing/2010/main" xmlns="" val="0"/>
              </a:ext>
            </a:extLst>
          </a:blip>
          <a:srcRect l="6948" t="21557" r="12608" b="35243"/>
          <a:stretch/>
        </p:blipFill>
        <p:spPr>
          <a:xfrm>
            <a:off x="6939885" y="2853730"/>
            <a:ext cx="1787857" cy="613792"/>
          </a:xfrm>
          <a:prstGeom prst="rect">
            <a:avLst/>
          </a:prstGeom>
        </p:spPr>
      </p:pic>
      <p:pic>
        <p:nvPicPr>
          <p:cNvPr id="7" name="图片 6"/>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3862958" y="5013970"/>
            <a:ext cx="1551914" cy="525785"/>
          </a:xfrm>
          <a:prstGeom prst="rect">
            <a:avLst/>
          </a:prstGeom>
        </p:spPr>
      </p:pic>
      <p:pic>
        <p:nvPicPr>
          <p:cNvPr id="8" name="图片 7"/>
          <p:cNvPicPr>
            <a:picLocks noChangeAspect="1"/>
          </p:cNvPicPr>
          <p:nvPr/>
        </p:nvPicPr>
        <p:blipFill>
          <a:blip r:embed="rId11">
            <a:extLst>
              <a:ext uri="{28A0092B-C50C-407E-A947-70E740481C1C}">
                <a14:useLocalDpi xmlns:a14="http://schemas.microsoft.com/office/drawing/2010/main" xmlns="" val="0"/>
              </a:ext>
            </a:extLst>
          </a:blip>
          <a:stretch>
            <a:fillRect/>
          </a:stretch>
        </p:blipFill>
        <p:spPr>
          <a:xfrm>
            <a:off x="6527254" y="4788135"/>
            <a:ext cx="977454" cy="977454"/>
          </a:xfrm>
          <a:prstGeom prst="rect">
            <a:avLst/>
          </a:prstGeom>
        </p:spPr>
      </p:pic>
      <p:cxnSp>
        <p:nvCxnSpPr>
          <p:cNvPr id="10" name="直接连接符 9"/>
          <p:cNvCxnSpPr/>
          <p:nvPr/>
        </p:nvCxnSpPr>
        <p:spPr>
          <a:xfrm flipV="1">
            <a:off x="5861605" y="545910"/>
            <a:ext cx="6932" cy="435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4943078" y="545910"/>
            <a:ext cx="918528" cy="18372"/>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081143" y="333450"/>
            <a:ext cx="3005951" cy="400110"/>
          </a:xfrm>
          <a:prstGeom prst="rect">
            <a:avLst/>
          </a:prstGeom>
          <a:noFill/>
        </p:spPr>
        <p:txBody>
          <a:bodyPr wrap="none" rtlCol="0">
            <a:spAutoFit/>
          </a:bodyPr>
          <a:lstStyle/>
          <a:p>
            <a:r>
              <a:rPr lang="zh-CN" altLang="en-US" sz="2000" kern="0" spc="200" dirty="0">
                <a:solidFill>
                  <a:srgbClr val="00C4F0"/>
                </a:solidFill>
                <a:latin typeface="微软雅黑" pitchFamily="34" charset="-122"/>
                <a:ea typeface="微软雅黑" pitchFamily="34" charset="-122"/>
              </a:rPr>
              <a:t>立志中国最大零售集团</a:t>
            </a:r>
          </a:p>
        </p:txBody>
      </p:sp>
      <p:sp>
        <p:nvSpPr>
          <p:cNvPr id="40" name="TextBox 39"/>
          <p:cNvSpPr txBox="1"/>
          <p:nvPr/>
        </p:nvSpPr>
        <p:spPr>
          <a:xfrm>
            <a:off x="1426299" y="1775937"/>
            <a:ext cx="492443" cy="3024336"/>
          </a:xfrm>
          <a:prstGeom prst="rect">
            <a:avLst/>
          </a:prstGeom>
          <a:noFill/>
        </p:spPr>
        <p:txBody>
          <a:bodyPr vert="eaVert" wrap="square" rtlCol="0">
            <a:spAutoFit/>
          </a:bodyPr>
          <a:lstStyle/>
          <a:p>
            <a:pPr algn="ctr"/>
            <a:r>
              <a:rPr lang="zh-CN" altLang="en-US" sz="2000" kern="0" spc="200" dirty="0" smtClean="0">
                <a:solidFill>
                  <a:srgbClr val="00C4F0"/>
                </a:solidFill>
                <a:latin typeface="微软雅黑" pitchFamily="34" charset="-122"/>
                <a:ea typeface="微软雅黑" pitchFamily="34" charset="-122"/>
              </a:rPr>
              <a:t>做中国的百年老店</a:t>
            </a:r>
            <a:endParaRPr lang="en-US" altLang="zh-CN" sz="2000" kern="0" spc="200" dirty="0">
              <a:solidFill>
                <a:srgbClr val="00C4F0"/>
              </a:solidFill>
              <a:latin typeface="微软雅黑" pitchFamily="34" charset="-122"/>
              <a:ea typeface="微软雅黑" pitchFamily="34" charset="-122"/>
            </a:endParaRPr>
          </a:p>
        </p:txBody>
      </p:sp>
      <p:cxnSp>
        <p:nvCxnSpPr>
          <p:cNvPr id="19" name="直接连接符 18"/>
          <p:cNvCxnSpPr/>
          <p:nvPr/>
        </p:nvCxnSpPr>
        <p:spPr>
          <a:xfrm flipH="1">
            <a:off x="1765533" y="3160626"/>
            <a:ext cx="14493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900720" y="5276862"/>
            <a:ext cx="1962238"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62558" y="5731113"/>
            <a:ext cx="3005951" cy="400110"/>
          </a:xfrm>
          <a:prstGeom prst="rect">
            <a:avLst/>
          </a:prstGeom>
          <a:noFill/>
        </p:spPr>
        <p:txBody>
          <a:bodyPr wrap="none" rtlCol="0">
            <a:spAutoFit/>
          </a:bodyPr>
          <a:lstStyle/>
          <a:p>
            <a:r>
              <a:rPr lang="zh-CN" altLang="en-US" sz="2000" kern="0" spc="200" dirty="0">
                <a:solidFill>
                  <a:srgbClr val="00C4F0"/>
                </a:solidFill>
                <a:latin typeface="微软雅黑" pitchFamily="34" charset="-122"/>
                <a:ea typeface="微软雅黑" pitchFamily="34" charset="-122"/>
              </a:rPr>
              <a:t>做离消费者最近的电</a:t>
            </a:r>
            <a:r>
              <a:rPr lang="zh-CN" altLang="en-US" sz="2000" kern="0" spc="200" dirty="0" smtClean="0">
                <a:solidFill>
                  <a:srgbClr val="00C4F0"/>
                </a:solidFill>
                <a:latin typeface="微软雅黑" pitchFamily="34" charset="-122"/>
                <a:ea typeface="微软雅黑" pitchFamily="34" charset="-122"/>
              </a:rPr>
              <a:t>商</a:t>
            </a:r>
            <a:endParaRPr lang="zh-CN" altLang="en-US" sz="2000" kern="0" spc="200" dirty="0">
              <a:solidFill>
                <a:srgbClr val="00C4F0"/>
              </a:solidFill>
              <a:latin typeface="微软雅黑" pitchFamily="34" charset="-122"/>
              <a:ea typeface="微软雅黑" pitchFamily="34" charset="-122"/>
            </a:endParaRPr>
          </a:p>
        </p:txBody>
      </p:sp>
      <p:cxnSp>
        <p:nvCxnSpPr>
          <p:cNvPr id="25" name="直接连接符 24"/>
          <p:cNvCxnSpPr/>
          <p:nvPr/>
        </p:nvCxnSpPr>
        <p:spPr>
          <a:xfrm>
            <a:off x="1900720" y="5276862"/>
            <a:ext cx="0" cy="685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endCxn id="6" idx="3"/>
          </p:cNvCxnSpPr>
          <p:nvPr/>
        </p:nvCxnSpPr>
        <p:spPr>
          <a:xfrm flipH="1">
            <a:off x="8727742" y="3160626"/>
            <a:ext cx="1255897"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9911630" y="1701602"/>
            <a:ext cx="492443" cy="3024336"/>
          </a:xfrm>
          <a:prstGeom prst="rect">
            <a:avLst/>
          </a:prstGeom>
          <a:noFill/>
        </p:spPr>
        <p:txBody>
          <a:bodyPr vert="eaVert" wrap="square" rtlCol="0">
            <a:spAutoFit/>
          </a:bodyPr>
          <a:lstStyle/>
          <a:p>
            <a:pPr algn="ctr"/>
            <a:r>
              <a:rPr lang="zh-CN" altLang="en-US" sz="2000" kern="0" spc="200" dirty="0" smtClean="0">
                <a:solidFill>
                  <a:srgbClr val="00C4F0"/>
                </a:solidFill>
                <a:latin typeface="微软雅黑" pitchFamily="34" charset="-122"/>
                <a:ea typeface="微软雅黑" pitchFamily="34" charset="-122"/>
              </a:rPr>
              <a:t>打造电商生态系统</a:t>
            </a:r>
            <a:endParaRPr lang="en-US" altLang="zh-CN" sz="2000" kern="0" spc="200" dirty="0">
              <a:solidFill>
                <a:srgbClr val="00C4F0"/>
              </a:solidFill>
              <a:latin typeface="微软雅黑" pitchFamily="34" charset="-122"/>
              <a:ea typeface="微软雅黑" pitchFamily="34" charset="-122"/>
            </a:endParaRPr>
          </a:p>
        </p:txBody>
      </p:sp>
      <p:cxnSp>
        <p:nvCxnSpPr>
          <p:cNvPr id="55" name="直接连接符 54"/>
          <p:cNvCxnSpPr/>
          <p:nvPr/>
        </p:nvCxnSpPr>
        <p:spPr>
          <a:xfrm flipH="1">
            <a:off x="7647622" y="5276862"/>
            <a:ext cx="2264008"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284543" y="5539755"/>
            <a:ext cx="3283271" cy="400110"/>
          </a:xfrm>
          <a:prstGeom prst="rect">
            <a:avLst/>
          </a:prstGeom>
          <a:noFill/>
        </p:spPr>
        <p:txBody>
          <a:bodyPr wrap="none" rtlCol="0">
            <a:spAutoFit/>
          </a:bodyPr>
          <a:lstStyle/>
          <a:p>
            <a:r>
              <a:rPr lang="zh-CN" altLang="en-US" sz="2000" kern="0" spc="200" dirty="0">
                <a:solidFill>
                  <a:srgbClr val="00C4F0"/>
                </a:solidFill>
                <a:latin typeface="微软雅黑" pitchFamily="34" charset="-122"/>
                <a:ea typeface="微软雅黑" pitchFamily="34" charset="-122"/>
              </a:rPr>
              <a:t>打造</a:t>
            </a:r>
            <a:r>
              <a:rPr lang="en-US" altLang="zh-CN" sz="2000" kern="0" spc="200" dirty="0">
                <a:solidFill>
                  <a:srgbClr val="00C4F0"/>
                </a:solidFill>
                <a:latin typeface="微软雅黑" pitchFamily="34" charset="-122"/>
                <a:ea typeface="微软雅黑" pitchFamily="34" charset="-122"/>
              </a:rPr>
              <a:t>B2C</a:t>
            </a:r>
            <a:r>
              <a:rPr lang="zh-CN" altLang="en-US" sz="2000" kern="0" spc="200" dirty="0">
                <a:solidFill>
                  <a:srgbClr val="00C4F0"/>
                </a:solidFill>
                <a:latin typeface="微软雅黑" pitchFamily="34" charset="-122"/>
                <a:ea typeface="微软雅黑" pitchFamily="34" charset="-122"/>
              </a:rPr>
              <a:t>特卖网上第一</a:t>
            </a:r>
            <a:r>
              <a:rPr lang="zh-CN" altLang="en-US" sz="2000" kern="0" spc="200" dirty="0" smtClean="0">
                <a:solidFill>
                  <a:srgbClr val="00C4F0"/>
                </a:solidFill>
                <a:latin typeface="微软雅黑" pitchFamily="34" charset="-122"/>
                <a:ea typeface="微软雅黑" pitchFamily="34" charset="-122"/>
              </a:rPr>
              <a:t>店</a:t>
            </a:r>
            <a:endParaRPr lang="en-US" altLang="zh-CN" sz="2000" kern="0" spc="200" dirty="0">
              <a:solidFill>
                <a:srgbClr val="00C4F0"/>
              </a:solidFill>
              <a:latin typeface="微软雅黑" pitchFamily="34" charset="-122"/>
              <a:ea typeface="微软雅黑" pitchFamily="34" charset="-122"/>
            </a:endParaRPr>
          </a:p>
        </p:txBody>
      </p:sp>
      <p:cxnSp>
        <p:nvCxnSpPr>
          <p:cNvPr id="34" name="直接连接符 33"/>
          <p:cNvCxnSpPr/>
          <p:nvPr/>
        </p:nvCxnSpPr>
        <p:spPr>
          <a:xfrm>
            <a:off x="9911630" y="5276862"/>
            <a:ext cx="0" cy="342541"/>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717408" y="333450"/>
            <a:ext cx="2441694" cy="400110"/>
          </a:xfrm>
          <a:prstGeom prst="rect">
            <a:avLst/>
          </a:prstGeom>
          <a:noFill/>
        </p:spPr>
        <p:txBody>
          <a:bodyPr wrap="none" rtlCol="0">
            <a:spAutoFit/>
          </a:bodyPr>
          <a:lstStyle/>
          <a:p>
            <a:r>
              <a:rPr lang="zh-CN" altLang="en-US" sz="2000" kern="0" spc="200" dirty="0" smtClean="0">
                <a:solidFill>
                  <a:srgbClr val="00C4F0"/>
                </a:solidFill>
                <a:latin typeface="微软雅黑" pitchFamily="34" charset="-122"/>
                <a:ea typeface="微软雅黑" pitchFamily="34" charset="-122"/>
              </a:rPr>
              <a:t>用钱烧出来的规模</a:t>
            </a:r>
            <a:endParaRPr lang="zh-CN" altLang="en-US" sz="2000" kern="0" spc="200" dirty="0">
              <a:solidFill>
                <a:srgbClr val="00C4F0"/>
              </a:solidFill>
              <a:latin typeface="微软雅黑" pitchFamily="34" charset="-122"/>
              <a:ea typeface="微软雅黑" pitchFamily="34" charset="-122"/>
            </a:endParaRPr>
          </a:p>
        </p:txBody>
      </p:sp>
      <p:sp>
        <p:nvSpPr>
          <p:cNvPr id="64" name="TextBox 63"/>
          <p:cNvSpPr txBox="1"/>
          <p:nvPr/>
        </p:nvSpPr>
        <p:spPr>
          <a:xfrm>
            <a:off x="1414686" y="1701602"/>
            <a:ext cx="492443" cy="3250171"/>
          </a:xfrm>
          <a:prstGeom prst="rect">
            <a:avLst/>
          </a:prstGeom>
          <a:noFill/>
        </p:spPr>
        <p:txBody>
          <a:bodyPr vert="eaVert" wrap="square" rtlCol="0">
            <a:spAutoFit/>
          </a:bodyPr>
          <a:lstStyle/>
          <a:p>
            <a:pPr algn="ctr"/>
            <a:r>
              <a:rPr lang="zh-CN" altLang="en-US" sz="2000" kern="0" spc="200" dirty="0" smtClean="0">
                <a:solidFill>
                  <a:srgbClr val="00C4F0"/>
                </a:solidFill>
                <a:latin typeface="微软雅黑" pitchFamily="34" charset="-122"/>
                <a:ea typeface="微软雅黑" pitchFamily="34" charset="-122"/>
              </a:rPr>
              <a:t>硬件带来的良好客户体验</a:t>
            </a:r>
            <a:endParaRPr lang="en-US" altLang="zh-CN" sz="2000" kern="0" spc="200" dirty="0">
              <a:solidFill>
                <a:srgbClr val="00C4F0"/>
              </a:solidFill>
              <a:latin typeface="微软雅黑" pitchFamily="34" charset="-122"/>
              <a:ea typeface="微软雅黑" pitchFamily="34" charset="-122"/>
            </a:endParaRPr>
          </a:p>
        </p:txBody>
      </p:sp>
      <p:sp>
        <p:nvSpPr>
          <p:cNvPr id="65" name="TextBox 64"/>
          <p:cNvSpPr txBox="1"/>
          <p:nvPr/>
        </p:nvSpPr>
        <p:spPr>
          <a:xfrm>
            <a:off x="694606" y="5734050"/>
            <a:ext cx="2441694" cy="400110"/>
          </a:xfrm>
          <a:prstGeom prst="rect">
            <a:avLst/>
          </a:prstGeom>
          <a:noFill/>
        </p:spPr>
        <p:txBody>
          <a:bodyPr wrap="none" rtlCol="0">
            <a:spAutoFit/>
          </a:bodyPr>
          <a:lstStyle/>
          <a:p>
            <a:r>
              <a:rPr lang="zh-CN" altLang="en-US" sz="2000" kern="0" spc="200" dirty="0" smtClean="0">
                <a:solidFill>
                  <a:srgbClr val="00C4F0"/>
                </a:solidFill>
                <a:latin typeface="微软雅黑" pitchFamily="34" charset="-122"/>
                <a:ea typeface="微软雅黑" pitchFamily="34" charset="-122"/>
              </a:rPr>
              <a:t>传统零售基因强大</a:t>
            </a:r>
            <a:endParaRPr lang="zh-CN" altLang="en-US" sz="2000" kern="0" spc="200" dirty="0">
              <a:solidFill>
                <a:srgbClr val="00C4F0"/>
              </a:solidFill>
              <a:latin typeface="微软雅黑" pitchFamily="34" charset="-122"/>
              <a:ea typeface="微软雅黑" pitchFamily="34" charset="-122"/>
            </a:endParaRPr>
          </a:p>
        </p:txBody>
      </p:sp>
      <p:sp>
        <p:nvSpPr>
          <p:cNvPr id="66" name="TextBox 65"/>
          <p:cNvSpPr txBox="1"/>
          <p:nvPr/>
        </p:nvSpPr>
        <p:spPr>
          <a:xfrm>
            <a:off x="8898289" y="5518026"/>
            <a:ext cx="1877437" cy="400110"/>
          </a:xfrm>
          <a:prstGeom prst="rect">
            <a:avLst/>
          </a:prstGeom>
          <a:noFill/>
        </p:spPr>
        <p:txBody>
          <a:bodyPr wrap="none" rtlCol="0">
            <a:spAutoFit/>
          </a:bodyPr>
          <a:lstStyle/>
          <a:p>
            <a:r>
              <a:rPr lang="zh-CN" altLang="en-US" sz="2000" kern="0" spc="200" dirty="0" smtClean="0">
                <a:solidFill>
                  <a:srgbClr val="00C4F0"/>
                </a:solidFill>
                <a:latin typeface="微软雅黑" pitchFamily="34" charset="-122"/>
                <a:ea typeface="微软雅黑" pitchFamily="34" charset="-122"/>
              </a:rPr>
              <a:t>商业模式蓝海</a:t>
            </a:r>
            <a:endParaRPr lang="en-US" altLang="zh-CN" sz="2000" kern="0" spc="200" dirty="0">
              <a:solidFill>
                <a:srgbClr val="00C4F0"/>
              </a:solidFill>
              <a:latin typeface="微软雅黑" pitchFamily="34" charset="-122"/>
              <a:ea typeface="微软雅黑" pitchFamily="34" charset="-122"/>
            </a:endParaRPr>
          </a:p>
        </p:txBody>
      </p:sp>
      <p:sp>
        <p:nvSpPr>
          <p:cNvPr id="67" name="TextBox 66"/>
          <p:cNvSpPr txBox="1"/>
          <p:nvPr/>
        </p:nvSpPr>
        <p:spPr>
          <a:xfrm>
            <a:off x="9911631" y="1997474"/>
            <a:ext cx="492443" cy="2728463"/>
          </a:xfrm>
          <a:prstGeom prst="rect">
            <a:avLst/>
          </a:prstGeom>
          <a:noFill/>
        </p:spPr>
        <p:txBody>
          <a:bodyPr vert="eaVert" wrap="square" rtlCol="0">
            <a:spAutoFit/>
          </a:bodyPr>
          <a:lstStyle/>
          <a:p>
            <a:pPr algn="ctr"/>
            <a:r>
              <a:rPr lang="zh-CN" altLang="en-US" sz="2000" kern="0" spc="200" dirty="0" smtClean="0">
                <a:solidFill>
                  <a:srgbClr val="00C4F0"/>
                </a:solidFill>
                <a:latin typeface="微软雅黑" pitchFamily="34" charset="-122"/>
                <a:ea typeface="微软雅黑" pitchFamily="34" charset="-122"/>
              </a:rPr>
              <a:t>完善的电商生态圈</a:t>
            </a:r>
            <a:endParaRPr lang="en-US" altLang="zh-CN" sz="2000" kern="0" spc="200" dirty="0">
              <a:solidFill>
                <a:srgbClr val="00C4F0"/>
              </a:solidFill>
              <a:latin typeface="微软雅黑" pitchFamily="34" charset="-122"/>
              <a:ea typeface="微软雅黑" pitchFamily="34" charset="-122"/>
            </a:endParaRPr>
          </a:p>
        </p:txBody>
      </p:sp>
      <p:pic>
        <p:nvPicPr>
          <p:cNvPr id="36" name="图片 35"/>
          <p:cNvPicPr>
            <a:picLocks noChangeAspect="1"/>
          </p:cNvPicPr>
          <p:nvPr/>
        </p:nvPicPr>
        <p:blipFill rotWithShape="1">
          <a:blip r:embed="rId12">
            <a:extLst>
              <a:ext uri="{28A0092B-C50C-407E-A947-70E740481C1C}">
                <a14:useLocalDpi xmlns:a14="http://schemas.microsoft.com/office/drawing/2010/main" xmlns="" val="0"/>
              </a:ext>
            </a:extLst>
          </a:blip>
          <a:srcRect l="3951" r="6418" b="25546"/>
          <a:stretch/>
        </p:blipFill>
        <p:spPr>
          <a:xfrm>
            <a:off x="1699795" y="709677"/>
            <a:ext cx="7151427" cy="5304055"/>
          </a:xfrm>
          <a:prstGeom prst="rect">
            <a:avLst/>
          </a:prstGeom>
        </p:spPr>
      </p:pic>
    </p:spTree>
    <p:extLst>
      <p:ext uri="{BB962C8B-B14F-4D97-AF65-F5344CB8AC3E}">
        <p14:creationId xmlns:p14="http://schemas.microsoft.com/office/powerpoint/2010/main" xmlns="" val="426626648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anim calcmode="lin" valueType="num">
                                      <p:cBhvr>
                                        <p:cTn id="8" dur="1000" fill="hold"/>
                                        <p:tgtEl>
                                          <p:spTgt spid="81"/>
                                        </p:tgtEl>
                                        <p:attrNameLst>
                                          <p:attrName>ppt_x</p:attrName>
                                        </p:attrNameLst>
                                      </p:cBhvr>
                                      <p:tavLst>
                                        <p:tav tm="0">
                                          <p:val>
                                            <p:strVal val="#ppt_x"/>
                                          </p:val>
                                        </p:tav>
                                        <p:tav tm="100000">
                                          <p:val>
                                            <p:strVal val="#ppt_x"/>
                                          </p:val>
                                        </p:tav>
                                      </p:tavLst>
                                    </p:anim>
                                    <p:anim calcmode="lin" valueType="num">
                                      <p:cBhvr>
                                        <p:cTn id="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par>
                                <p:cTn id="15" presetID="14" presetClass="entr" presetSubtype="1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par>
                          <p:cTn id="22" fill="hold">
                            <p:stCondLst>
                              <p:cond delay="1000"/>
                            </p:stCondLst>
                            <p:childTnLst>
                              <p:par>
                                <p:cTn id="23" presetID="14" presetClass="entr" presetSubtype="10"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randombar(horizontal)">
                                      <p:cBhvr>
                                        <p:cTn id="25" dur="500"/>
                                        <p:tgtEl>
                                          <p:spTgt spid="19"/>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par>
                          <p:cTn id="30" fill="hold">
                            <p:stCondLst>
                              <p:cond delay="2000"/>
                            </p:stCondLst>
                            <p:childTnLst>
                              <p:par>
                                <p:cTn id="31" presetID="14" presetClass="entr" presetSubtype="10" fill="hold"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randombar(horizontal)">
                                      <p:cBhvr>
                                        <p:cTn id="33" dur="500"/>
                                        <p:tgtEl>
                                          <p:spTgt spid="21"/>
                                        </p:tgtEl>
                                      </p:cBhvr>
                                    </p:animEffect>
                                  </p:childTnLst>
                                </p:cTn>
                              </p:par>
                              <p:par>
                                <p:cTn id="34" presetID="14" presetClass="entr" presetSubtype="5"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randombar(vertical)">
                                      <p:cBhvr>
                                        <p:cTn id="36" dur="500"/>
                                        <p:tgtEl>
                                          <p:spTgt spid="25"/>
                                        </p:tgtEl>
                                      </p:cBhvr>
                                    </p:animEffect>
                                  </p:childTnLst>
                                </p:cTn>
                              </p:par>
                            </p:childTnLst>
                          </p:cTn>
                        </p:par>
                        <p:par>
                          <p:cTn id="37" fill="hold">
                            <p:stCondLst>
                              <p:cond delay="2500"/>
                            </p:stCondLst>
                            <p:childTnLst>
                              <p:par>
                                <p:cTn id="38" presetID="10" presetClass="entr" presetSubtype="0" fill="hold" grpId="0" nodeType="after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par>
                          <p:cTn id="41" fill="hold">
                            <p:stCondLst>
                              <p:cond delay="3000"/>
                            </p:stCondLst>
                            <p:childTnLst>
                              <p:par>
                                <p:cTn id="42" presetID="14" presetClass="entr" presetSubtype="10" fill="hold" nodeType="after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randombar(horizontal)">
                                      <p:cBhvr>
                                        <p:cTn id="44" dur="500"/>
                                        <p:tgtEl>
                                          <p:spTgt spid="55"/>
                                        </p:tgtEl>
                                      </p:cBhvr>
                                    </p:animEffect>
                                  </p:childTnLst>
                                </p:cTn>
                              </p:par>
                              <p:par>
                                <p:cTn id="45" presetID="14" presetClass="entr" presetSubtype="5"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randombar(vertical)">
                                      <p:cBhvr>
                                        <p:cTn id="47" dur="500"/>
                                        <p:tgtEl>
                                          <p:spTgt spid="34"/>
                                        </p:tgtEl>
                                      </p:cBhvr>
                                    </p:animEffect>
                                  </p:childTnLst>
                                </p:cTn>
                              </p:par>
                            </p:childTnLst>
                          </p:cTn>
                        </p:par>
                        <p:par>
                          <p:cTn id="48" fill="hold">
                            <p:stCondLst>
                              <p:cond delay="3500"/>
                            </p:stCondLst>
                            <p:childTnLst>
                              <p:par>
                                <p:cTn id="49" presetID="10" presetClass="entr" presetSubtype="0"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par>
                          <p:cTn id="52" fill="hold">
                            <p:stCondLst>
                              <p:cond delay="4000"/>
                            </p:stCondLst>
                            <p:childTnLst>
                              <p:par>
                                <p:cTn id="53" presetID="14" presetClass="entr" presetSubtype="10" fill="hold" nodeType="after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randombar(horizontal)">
                                      <p:cBhvr>
                                        <p:cTn id="55" dur="500"/>
                                        <p:tgtEl>
                                          <p:spTgt spid="51"/>
                                        </p:tgtEl>
                                      </p:cBhvr>
                                    </p:animEffect>
                                  </p:childTnLst>
                                </p:cTn>
                              </p:par>
                            </p:childTnLst>
                          </p:cTn>
                        </p:par>
                        <p:par>
                          <p:cTn id="56" fill="hold">
                            <p:stCondLst>
                              <p:cond delay="4500"/>
                            </p:stCondLst>
                            <p:childTnLst>
                              <p:par>
                                <p:cTn id="57" presetID="10" presetClass="entr" presetSubtype="0" fill="hold" grpId="0"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fade">
                                      <p:cBhvr>
                                        <p:cTn id="59" dur="500"/>
                                        <p:tgtEl>
                                          <p:spTgt spid="53"/>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17"/>
                                        </p:tgtEl>
                                        <p:attrNameLst>
                                          <p:attrName>style.visibility</p:attrName>
                                        </p:attrNameLst>
                                      </p:cBhvr>
                                      <p:to>
                                        <p:strVal val="hidden"/>
                                      </p:to>
                                    </p:set>
                                  </p:childTnLst>
                                </p:cTn>
                              </p:par>
                            </p:childTnLst>
                          </p:cTn>
                        </p:par>
                        <p:par>
                          <p:cTn id="64" fill="hold">
                            <p:stCondLst>
                              <p:cond delay="0"/>
                            </p:stCondLst>
                            <p:childTnLst>
                              <p:par>
                                <p:cTn id="65" presetID="10" presetClass="entr" presetSubtype="0" fill="hold" grpId="0" nodeType="after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fade">
                                      <p:cBhvr>
                                        <p:cTn id="67" dur="500"/>
                                        <p:tgtEl>
                                          <p:spTgt spid="63"/>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40"/>
                                        </p:tgtEl>
                                        <p:attrNameLst>
                                          <p:attrName>style.visibility</p:attrName>
                                        </p:attrNameLst>
                                      </p:cBhvr>
                                      <p:to>
                                        <p:strVal val="hidden"/>
                                      </p:to>
                                    </p:set>
                                  </p:childTnLst>
                                </p:cTn>
                              </p:par>
                            </p:childTnLst>
                          </p:cTn>
                        </p:par>
                        <p:par>
                          <p:cTn id="72" fill="hold">
                            <p:stCondLst>
                              <p:cond delay="0"/>
                            </p:stCondLst>
                            <p:childTnLst>
                              <p:par>
                                <p:cTn id="73" presetID="10" presetClass="entr" presetSubtype="0" fill="hold" grpId="0" nodeType="after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fade">
                                      <p:cBhvr>
                                        <p:cTn id="75" dur="500"/>
                                        <p:tgtEl>
                                          <p:spTgt spid="64"/>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22"/>
                                        </p:tgtEl>
                                        <p:attrNameLst>
                                          <p:attrName>style.visibility</p:attrName>
                                        </p:attrNameLst>
                                      </p:cBhvr>
                                      <p:to>
                                        <p:strVal val="hidden"/>
                                      </p:to>
                                    </p:set>
                                  </p:childTnLst>
                                </p:cTn>
                              </p:par>
                            </p:childTnLst>
                          </p:cTn>
                        </p:par>
                        <p:par>
                          <p:cTn id="80" fill="hold">
                            <p:stCondLst>
                              <p:cond delay="0"/>
                            </p:stCondLst>
                            <p:childTnLst>
                              <p:par>
                                <p:cTn id="81" presetID="10" presetClass="entr" presetSubtype="0" fill="hold" grpId="0" nodeType="afterEffect">
                                  <p:stCondLst>
                                    <p:cond delay="0"/>
                                  </p:stCondLst>
                                  <p:childTnLst>
                                    <p:set>
                                      <p:cBhvr>
                                        <p:cTn id="82" dur="1" fill="hold">
                                          <p:stCondLst>
                                            <p:cond delay="0"/>
                                          </p:stCondLst>
                                        </p:cTn>
                                        <p:tgtEl>
                                          <p:spTgt spid="65"/>
                                        </p:tgtEl>
                                        <p:attrNameLst>
                                          <p:attrName>style.visibility</p:attrName>
                                        </p:attrNameLst>
                                      </p:cBhvr>
                                      <p:to>
                                        <p:strVal val="visible"/>
                                      </p:to>
                                    </p:set>
                                    <p:animEffect transition="in" filter="fade">
                                      <p:cBhvr>
                                        <p:cTn id="83" dur="500"/>
                                        <p:tgtEl>
                                          <p:spTgt spid="65"/>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31"/>
                                        </p:tgtEl>
                                        <p:attrNameLst>
                                          <p:attrName>style.visibility</p:attrName>
                                        </p:attrNameLst>
                                      </p:cBhvr>
                                      <p:to>
                                        <p:strVal val="hidden"/>
                                      </p:to>
                                    </p:set>
                                  </p:childTnLst>
                                </p:cTn>
                              </p:par>
                            </p:childTnLst>
                          </p:cTn>
                        </p:par>
                        <p:par>
                          <p:cTn id="88" fill="hold">
                            <p:stCondLst>
                              <p:cond delay="0"/>
                            </p:stCondLst>
                            <p:childTnLst>
                              <p:par>
                                <p:cTn id="89" presetID="10" presetClass="entr" presetSubtype="0" fill="hold" grpId="0" nodeType="afterEffect">
                                  <p:stCondLst>
                                    <p:cond delay="0"/>
                                  </p:stCondLst>
                                  <p:childTnLst>
                                    <p:set>
                                      <p:cBhvr>
                                        <p:cTn id="90" dur="1" fill="hold">
                                          <p:stCondLst>
                                            <p:cond delay="0"/>
                                          </p:stCondLst>
                                        </p:cTn>
                                        <p:tgtEl>
                                          <p:spTgt spid="66"/>
                                        </p:tgtEl>
                                        <p:attrNameLst>
                                          <p:attrName>style.visibility</p:attrName>
                                        </p:attrNameLst>
                                      </p:cBhvr>
                                      <p:to>
                                        <p:strVal val="visible"/>
                                      </p:to>
                                    </p:set>
                                    <p:animEffect transition="in" filter="fade">
                                      <p:cBhvr>
                                        <p:cTn id="91" dur="500"/>
                                        <p:tgtEl>
                                          <p:spTgt spid="66"/>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1" nodeType="clickEffect">
                                  <p:stCondLst>
                                    <p:cond delay="0"/>
                                  </p:stCondLst>
                                  <p:childTnLst>
                                    <p:set>
                                      <p:cBhvr>
                                        <p:cTn id="95" dur="1" fill="hold">
                                          <p:stCondLst>
                                            <p:cond delay="0"/>
                                          </p:stCondLst>
                                        </p:cTn>
                                        <p:tgtEl>
                                          <p:spTgt spid="53"/>
                                        </p:tgtEl>
                                        <p:attrNameLst>
                                          <p:attrName>style.visibility</p:attrName>
                                        </p:attrNameLst>
                                      </p:cBhvr>
                                      <p:to>
                                        <p:strVal val="hidden"/>
                                      </p:to>
                                    </p:set>
                                  </p:childTnLst>
                                </p:cTn>
                              </p:par>
                            </p:childTnLst>
                          </p:cTn>
                        </p:par>
                        <p:par>
                          <p:cTn id="96" fill="hold">
                            <p:stCondLst>
                              <p:cond delay="0"/>
                            </p:stCondLst>
                            <p:childTnLst>
                              <p:par>
                                <p:cTn id="97" presetID="10" presetClass="entr" presetSubtype="0" fill="hold" grpId="0" nodeType="after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fade">
                                      <p:cBhvr>
                                        <p:cTn id="99" dur="500"/>
                                        <p:tgtEl>
                                          <p:spTgt spid="67"/>
                                        </p:tgtEl>
                                      </p:cBhvr>
                                    </p:animEffect>
                                  </p:childTnLst>
                                </p:cTn>
                              </p:par>
                            </p:childTnLst>
                          </p:cTn>
                        </p:par>
                      </p:childTnLst>
                    </p:cTn>
                  </p:par>
                  <p:par>
                    <p:cTn id="100" fill="hold">
                      <p:stCondLst>
                        <p:cond delay="indefinite"/>
                      </p:stCondLst>
                      <p:childTnLst>
                        <p:par>
                          <p:cTn id="101" fill="hold">
                            <p:stCondLst>
                              <p:cond delay="0"/>
                            </p:stCondLst>
                            <p:childTnLst>
                              <p:par>
                                <p:cTn id="102" presetID="8" presetClass="emph" presetSubtype="0" fill="hold" grpId="1" nodeType="clickEffect">
                                  <p:stCondLst>
                                    <p:cond delay="0"/>
                                  </p:stCondLst>
                                  <p:childTnLst>
                                    <p:animRot by="21600000">
                                      <p:cBhvr>
                                        <p:cTn id="103" dur="2000" fill="hold"/>
                                        <p:tgtEl>
                                          <p:spTgt spid="3"/>
                                        </p:tgtEl>
                                        <p:attrNameLst>
                                          <p:attrName>r</p:attrName>
                                        </p:attrNameLst>
                                      </p:cBhvr>
                                    </p:animRot>
                                  </p:childTnLst>
                                </p:cTn>
                              </p:par>
                              <p:par>
                                <p:cTn id="104" presetID="8" presetClass="emph" presetSubtype="0" fill="hold" nodeType="withEffect">
                                  <p:stCondLst>
                                    <p:cond delay="0"/>
                                  </p:stCondLst>
                                  <p:childTnLst>
                                    <p:animRot by="21600000">
                                      <p:cBhvr>
                                        <p:cTn id="105" dur="2000" fill="hold"/>
                                        <p:tgtEl>
                                          <p:spTgt spid="7"/>
                                        </p:tgtEl>
                                        <p:attrNameLst>
                                          <p:attrName>r</p:attrName>
                                        </p:attrNameLst>
                                      </p:cBhvr>
                                    </p:animRot>
                                  </p:childTnLst>
                                </p:cTn>
                              </p:par>
                              <p:par>
                                <p:cTn id="106" presetID="8" presetClass="emph" presetSubtype="0" fill="hold" nodeType="withEffect">
                                  <p:stCondLst>
                                    <p:cond delay="0"/>
                                  </p:stCondLst>
                                  <p:childTnLst>
                                    <p:animRot by="21600000">
                                      <p:cBhvr>
                                        <p:cTn id="107" dur="2000" fill="hold"/>
                                        <p:tgtEl>
                                          <p:spTgt spid="5"/>
                                        </p:tgtEl>
                                        <p:attrNameLst>
                                          <p:attrName>r</p:attrName>
                                        </p:attrNameLst>
                                      </p:cBhvr>
                                    </p:animRot>
                                  </p:childTnLst>
                                </p:cTn>
                              </p:par>
                              <p:par>
                                <p:cTn id="108" presetID="8" presetClass="emph" presetSubtype="0" fill="hold" nodeType="withEffect">
                                  <p:stCondLst>
                                    <p:cond delay="0"/>
                                  </p:stCondLst>
                                  <p:childTnLst>
                                    <p:animRot by="21600000">
                                      <p:cBhvr>
                                        <p:cTn id="109" dur="2000" fill="hold"/>
                                        <p:tgtEl>
                                          <p:spTgt spid="4"/>
                                        </p:tgtEl>
                                        <p:attrNameLst>
                                          <p:attrName>r</p:attrName>
                                        </p:attrNameLst>
                                      </p:cBhvr>
                                    </p:animRot>
                                  </p:childTnLst>
                                </p:cTn>
                              </p:par>
                              <p:par>
                                <p:cTn id="110" presetID="8" presetClass="emph" presetSubtype="0" fill="hold" nodeType="withEffect">
                                  <p:stCondLst>
                                    <p:cond delay="0"/>
                                  </p:stCondLst>
                                  <p:childTnLst>
                                    <p:animRot by="21600000">
                                      <p:cBhvr>
                                        <p:cTn id="111" dur="2000" fill="hold"/>
                                        <p:tgtEl>
                                          <p:spTgt spid="6"/>
                                        </p:tgtEl>
                                        <p:attrNameLst>
                                          <p:attrName>r</p:attrName>
                                        </p:attrNameLst>
                                      </p:cBhvr>
                                    </p:animRot>
                                  </p:childTnLst>
                                </p:cTn>
                              </p:par>
                              <p:par>
                                <p:cTn id="112" presetID="8" presetClass="emph" presetSubtype="0" fill="hold" nodeType="withEffect">
                                  <p:stCondLst>
                                    <p:cond delay="0"/>
                                  </p:stCondLst>
                                  <p:childTnLst>
                                    <p:animRot by="21600000">
                                      <p:cBhvr>
                                        <p:cTn id="113" dur="2000" fill="hold"/>
                                        <p:tgtEl>
                                          <p:spTgt spid="8"/>
                                        </p:tgtEl>
                                        <p:attrNameLst>
                                          <p:attrName>r</p:attrName>
                                        </p:attrNameLst>
                                      </p:cBhvr>
                                    </p:animRot>
                                  </p:childTnLst>
                                </p:cTn>
                              </p:par>
                              <p:par>
                                <p:cTn id="114" presetID="63" presetClass="path" presetSubtype="0" accel="50000" decel="50000" fill="hold" nodeType="withEffect">
                                  <p:stCondLst>
                                    <p:cond delay="0"/>
                                  </p:stCondLst>
                                  <p:childTnLst>
                                    <p:animMotion origin="layout" path="M -4.51999E-6 -4.13506E-6 L 0.14759 0.06545 " pathEditMode="relative" rAng="0" ptsTypes="AA">
                                      <p:cBhvr>
                                        <p:cTn id="115" dur="2000" fill="hold"/>
                                        <p:tgtEl>
                                          <p:spTgt spid="5"/>
                                        </p:tgtEl>
                                        <p:attrNameLst>
                                          <p:attrName>ppt_x</p:attrName>
                                          <p:attrName>ppt_y</p:attrName>
                                        </p:attrNameLst>
                                      </p:cBhvr>
                                      <p:rCtr x="7373" y="3261"/>
                                    </p:animMotion>
                                  </p:childTnLst>
                                </p:cTn>
                              </p:par>
                              <p:par>
                                <p:cTn id="116" presetID="42" presetClass="path" presetSubtype="0" accel="50000" decel="50000" fill="hold" nodeType="withEffect">
                                  <p:stCondLst>
                                    <p:cond delay="0"/>
                                  </p:stCondLst>
                                  <p:childTnLst>
                                    <p:animMotion origin="layout" path="M 0 0 L 0 0.25 E" pathEditMode="relative" ptsTypes="">
                                      <p:cBhvr>
                                        <p:cTn id="117" dur="2000" fill="hold"/>
                                        <p:tgtEl>
                                          <p:spTgt spid="4"/>
                                        </p:tgtEl>
                                        <p:attrNameLst>
                                          <p:attrName>ppt_x</p:attrName>
                                          <p:attrName>ppt_y</p:attrName>
                                        </p:attrNameLst>
                                      </p:cBhvr>
                                    </p:animMotion>
                                  </p:childTnLst>
                                </p:cTn>
                              </p:par>
                              <p:par>
                                <p:cTn id="118" presetID="35" presetClass="path" presetSubtype="0" accel="50000" decel="50000" fill="hold" nodeType="withEffect">
                                  <p:stCondLst>
                                    <p:cond delay="0"/>
                                  </p:stCondLst>
                                  <p:childTnLst>
                                    <p:animMotion origin="layout" path="M 7.69832E-7 -3.284E-6 L -0.15449 0.04973 " pathEditMode="relative" rAng="0" ptsTypes="AA">
                                      <p:cBhvr>
                                        <p:cTn id="119" dur="2000" fill="hold"/>
                                        <p:tgtEl>
                                          <p:spTgt spid="6"/>
                                        </p:tgtEl>
                                        <p:attrNameLst>
                                          <p:attrName>ppt_x</p:attrName>
                                          <p:attrName>ppt_y</p:attrName>
                                        </p:attrNameLst>
                                      </p:cBhvr>
                                      <p:rCtr x="-7724" y="2475"/>
                                    </p:animMotion>
                                  </p:childTnLst>
                                </p:cTn>
                              </p:par>
                              <p:par>
                                <p:cTn id="120" presetID="35" presetClass="path" presetSubtype="0" accel="50000" decel="50000" fill="hold" nodeType="withEffect">
                                  <p:stCondLst>
                                    <p:cond delay="0"/>
                                  </p:stCondLst>
                                  <p:childTnLst>
                                    <p:animMotion origin="layout" path="M 4.52521E-6 -2.65495E-6 L -0.08728 -0.2271 " pathEditMode="relative" rAng="0" ptsTypes="AA">
                                      <p:cBhvr>
                                        <p:cTn id="121" dur="2000" fill="hold"/>
                                        <p:tgtEl>
                                          <p:spTgt spid="8"/>
                                        </p:tgtEl>
                                        <p:attrNameLst>
                                          <p:attrName>ppt_x</p:attrName>
                                          <p:attrName>ppt_y</p:attrName>
                                        </p:attrNameLst>
                                      </p:cBhvr>
                                      <p:rCtr x="-4364" y="-11355"/>
                                    </p:animMotion>
                                  </p:childTnLst>
                                </p:cTn>
                              </p:par>
                              <p:par>
                                <p:cTn id="122" presetID="64" presetClass="path" presetSubtype="0" accel="50000" decel="50000" fill="hold" nodeType="withEffect">
                                  <p:stCondLst>
                                    <p:cond delay="0"/>
                                  </p:stCondLst>
                                  <p:childTnLst>
                                    <p:animMotion origin="layout" path="M 2.57132E-6 -2.65495E-6 L 0.10173 -0.23751 " pathEditMode="relative" rAng="0" ptsTypes="AA">
                                      <p:cBhvr>
                                        <p:cTn id="123" dur="2000" fill="hold"/>
                                        <p:tgtEl>
                                          <p:spTgt spid="7"/>
                                        </p:tgtEl>
                                        <p:attrNameLst>
                                          <p:attrName>ppt_x</p:attrName>
                                          <p:attrName>ppt_y</p:attrName>
                                        </p:attrNameLst>
                                      </p:cBhvr>
                                      <p:rCtr x="5080" y="-11887"/>
                                    </p:animMotion>
                                  </p:childTnLst>
                                </p:cTn>
                              </p:par>
                            </p:childTnLst>
                          </p:cTn>
                        </p:par>
                        <p:par>
                          <p:cTn id="124" fill="hold">
                            <p:stCondLst>
                              <p:cond delay="2000"/>
                            </p:stCondLst>
                            <p:childTnLst>
                              <p:par>
                                <p:cTn id="125" presetID="53" presetClass="exit" presetSubtype="32" fill="hold" grpId="2" nodeType="afterEffect">
                                  <p:stCondLst>
                                    <p:cond delay="0"/>
                                  </p:stCondLst>
                                  <p:childTnLst>
                                    <p:anim calcmode="lin" valueType="num">
                                      <p:cBhvr>
                                        <p:cTn id="126" dur="500"/>
                                        <p:tgtEl>
                                          <p:spTgt spid="3"/>
                                        </p:tgtEl>
                                        <p:attrNameLst>
                                          <p:attrName>ppt_w</p:attrName>
                                        </p:attrNameLst>
                                      </p:cBhvr>
                                      <p:tavLst>
                                        <p:tav tm="0">
                                          <p:val>
                                            <p:strVal val="ppt_w"/>
                                          </p:val>
                                        </p:tav>
                                        <p:tav tm="100000">
                                          <p:val>
                                            <p:fltVal val="0"/>
                                          </p:val>
                                        </p:tav>
                                      </p:tavLst>
                                    </p:anim>
                                    <p:anim calcmode="lin" valueType="num">
                                      <p:cBhvr>
                                        <p:cTn id="127" dur="500"/>
                                        <p:tgtEl>
                                          <p:spTgt spid="3"/>
                                        </p:tgtEl>
                                        <p:attrNameLst>
                                          <p:attrName>ppt_h</p:attrName>
                                        </p:attrNameLst>
                                      </p:cBhvr>
                                      <p:tavLst>
                                        <p:tav tm="0">
                                          <p:val>
                                            <p:strVal val="ppt_h"/>
                                          </p:val>
                                        </p:tav>
                                        <p:tav tm="100000">
                                          <p:val>
                                            <p:fltVal val="0"/>
                                          </p:val>
                                        </p:tav>
                                      </p:tavLst>
                                    </p:anim>
                                    <p:animEffect transition="out" filter="fade">
                                      <p:cBhvr>
                                        <p:cTn id="128" dur="500"/>
                                        <p:tgtEl>
                                          <p:spTgt spid="3"/>
                                        </p:tgtEl>
                                      </p:cBhvr>
                                    </p:animEffect>
                                    <p:set>
                                      <p:cBhvr>
                                        <p:cTn id="129" dur="1" fill="hold">
                                          <p:stCondLst>
                                            <p:cond delay="499"/>
                                          </p:stCondLst>
                                        </p:cTn>
                                        <p:tgtEl>
                                          <p:spTgt spid="3"/>
                                        </p:tgtEl>
                                        <p:attrNameLst>
                                          <p:attrName>style.visibility</p:attrName>
                                        </p:attrNameLst>
                                      </p:cBhvr>
                                      <p:to>
                                        <p:strVal val="hidden"/>
                                      </p:to>
                                    </p:set>
                                  </p:childTnLst>
                                </p:cTn>
                              </p:par>
                              <p:par>
                                <p:cTn id="130" presetID="53" presetClass="exit" presetSubtype="32" fill="hold" nodeType="withEffect">
                                  <p:stCondLst>
                                    <p:cond delay="0"/>
                                  </p:stCondLst>
                                  <p:childTnLst>
                                    <p:anim calcmode="lin" valueType="num">
                                      <p:cBhvr>
                                        <p:cTn id="131" dur="500"/>
                                        <p:tgtEl>
                                          <p:spTgt spid="7"/>
                                        </p:tgtEl>
                                        <p:attrNameLst>
                                          <p:attrName>ppt_w</p:attrName>
                                        </p:attrNameLst>
                                      </p:cBhvr>
                                      <p:tavLst>
                                        <p:tav tm="0">
                                          <p:val>
                                            <p:strVal val="ppt_w"/>
                                          </p:val>
                                        </p:tav>
                                        <p:tav tm="100000">
                                          <p:val>
                                            <p:fltVal val="0"/>
                                          </p:val>
                                        </p:tav>
                                      </p:tavLst>
                                    </p:anim>
                                    <p:anim calcmode="lin" valueType="num">
                                      <p:cBhvr>
                                        <p:cTn id="132" dur="500"/>
                                        <p:tgtEl>
                                          <p:spTgt spid="7"/>
                                        </p:tgtEl>
                                        <p:attrNameLst>
                                          <p:attrName>ppt_h</p:attrName>
                                        </p:attrNameLst>
                                      </p:cBhvr>
                                      <p:tavLst>
                                        <p:tav tm="0">
                                          <p:val>
                                            <p:strVal val="ppt_h"/>
                                          </p:val>
                                        </p:tav>
                                        <p:tav tm="100000">
                                          <p:val>
                                            <p:fltVal val="0"/>
                                          </p:val>
                                        </p:tav>
                                      </p:tavLst>
                                    </p:anim>
                                    <p:animEffect transition="out" filter="fade">
                                      <p:cBhvr>
                                        <p:cTn id="133" dur="500"/>
                                        <p:tgtEl>
                                          <p:spTgt spid="7"/>
                                        </p:tgtEl>
                                      </p:cBhvr>
                                    </p:animEffect>
                                    <p:set>
                                      <p:cBhvr>
                                        <p:cTn id="134" dur="1" fill="hold">
                                          <p:stCondLst>
                                            <p:cond delay="499"/>
                                          </p:stCondLst>
                                        </p:cTn>
                                        <p:tgtEl>
                                          <p:spTgt spid="7"/>
                                        </p:tgtEl>
                                        <p:attrNameLst>
                                          <p:attrName>style.visibility</p:attrName>
                                        </p:attrNameLst>
                                      </p:cBhvr>
                                      <p:to>
                                        <p:strVal val="hidden"/>
                                      </p:to>
                                    </p:set>
                                  </p:childTnLst>
                                </p:cTn>
                              </p:par>
                              <p:par>
                                <p:cTn id="135" presetID="53" presetClass="exit" presetSubtype="32" fill="hold" nodeType="withEffect">
                                  <p:stCondLst>
                                    <p:cond delay="0"/>
                                  </p:stCondLst>
                                  <p:childTnLst>
                                    <p:anim calcmode="lin" valueType="num">
                                      <p:cBhvr>
                                        <p:cTn id="136" dur="500"/>
                                        <p:tgtEl>
                                          <p:spTgt spid="5"/>
                                        </p:tgtEl>
                                        <p:attrNameLst>
                                          <p:attrName>ppt_w</p:attrName>
                                        </p:attrNameLst>
                                      </p:cBhvr>
                                      <p:tavLst>
                                        <p:tav tm="0">
                                          <p:val>
                                            <p:strVal val="ppt_w"/>
                                          </p:val>
                                        </p:tav>
                                        <p:tav tm="100000">
                                          <p:val>
                                            <p:fltVal val="0"/>
                                          </p:val>
                                        </p:tav>
                                      </p:tavLst>
                                    </p:anim>
                                    <p:anim calcmode="lin" valueType="num">
                                      <p:cBhvr>
                                        <p:cTn id="137" dur="500"/>
                                        <p:tgtEl>
                                          <p:spTgt spid="5"/>
                                        </p:tgtEl>
                                        <p:attrNameLst>
                                          <p:attrName>ppt_h</p:attrName>
                                        </p:attrNameLst>
                                      </p:cBhvr>
                                      <p:tavLst>
                                        <p:tav tm="0">
                                          <p:val>
                                            <p:strVal val="ppt_h"/>
                                          </p:val>
                                        </p:tav>
                                        <p:tav tm="100000">
                                          <p:val>
                                            <p:fltVal val="0"/>
                                          </p:val>
                                        </p:tav>
                                      </p:tavLst>
                                    </p:anim>
                                    <p:animEffect transition="out" filter="fade">
                                      <p:cBhvr>
                                        <p:cTn id="138" dur="500"/>
                                        <p:tgtEl>
                                          <p:spTgt spid="5"/>
                                        </p:tgtEl>
                                      </p:cBhvr>
                                    </p:animEffect>
                                    <p:set>
                                      <p:cBhvr>
                                        <p:cTn id="139" dur="1" fill="hold">
                                          <p:stCondLst>
                                            <p:cond delay="499"/>
                                          </p:stCondLst>
                                        </p:cTn>
                                        <p:tgtEl>
                                          <p:spTgt spid="5"/>
                                        </p:tgtEl>
                                        <p:attrNameLst>
                                          <p:attrName>style.visibility</p:attrName>
                                        </p:attrNameLst>
                                      </p:cBhvr>
                                      <p:to>
                                        <p:strVal val="hidden"/>
                                      </p:to>
                                    </p:set>
                                  </p:childTnLst>
                                </p:cTn>
                              </p:par>
                              <p:par>
                                <p:cTn id="140" presetID="53" presetClass="exit" presetSubtype="32" fill="hold" nodeType="withEffect">
                                  <p:stCondLst>
                                    <p:cond delay="0"/>
                                  </p:stCondLst>
                                  <p:childTnLst>
                                    <p:anim calcmode="lin" valueType="num">
                                      <p:cBhvr>
                                        <p:cTn id="141" dur="500"/>
                                        <p:tgtEl>
                                          <p:spTgt spid="4"/>
                                        </p:tgtEl>
                                        <p:attrNameLst>
                                          <p:attrName>ppt_w</p:attrName>
                                        </p:attrNameLst>
                                      </p:cBhvr>
                                      <p:tavLst>
                                        <p:tav tm="0">
                                          <p:val>
                                            <p:strVal val="ppt_w"/>
                                          </p:val>
                                        </p:tav>
                                        <p:tav tm="100000">
                                          <p:val>
                                            <p:fltVal val="0"/>
                                          </p:val>
                                        </p:tav>
                                      </p:tavLst>
                                    </p:anim>
                                    <p:anim calcmode="lin" valueType="num">
                                      <p:cBhvr>
                                        <p:cTn id="142" dur="500"/>
                                        <p:tgtEl>
                                          <p:spTgt spid="4"/>
                                        </p:tgtEl>
                                        <p:attrNameLst>
                                          <p:attrName>ppt_h</p:attrName>
                                        </p:attrNameLst>
                                      </p:cBhvr>
                                      <p:tavLst>
                                        <p:tav tm="0">
                                          <p:val>
                                            <p:strVal val="ppt_h"/>
                                          </p:val>
                                        </p:tav>
                                        <p:tav tm="100000">
                                          <p:val>
                                            <p:fltVal val="0"/>
                                          </p:val>
                                        </p:tav>
                                      </p:tavLst>
                                    </p:anim>
                                    <p:animEffect transition="out" filter="fade">
                                      <p:cBhvr>
                                        <p:cTn id="143" dur="500"/>
                                        <p:tgtEl>
                                          <p:spTgt spid="4"/>
                                        </p:tgtEl>
                                      </p:cBhvr>
                                    </p:animEffect>
                                    <p:set>
                                      <p:cBhvr>
                                        <p:cTn id="144" dur="1" fill="hold">
                                          <p:stCondLst>
                                            <p:cond delay="499"/>
                                          </p:stCondLst>
                                        </p:cTn>
                                        <p:tgtEl>
                                          <p:spTgt spid="4"/>
                                        </p:tgtEl>
                                        <p:attrNameLst>
                                          <p:attrName>style.visibility</p:attrName>
                                        </p:attrNameLst>
                                      </p:cBhvr>
                                      <p:to>
                                        <p:strVal val="hidden"/>
                                      </p:to>
                                    </p:set>
                                  </p:childTnLst>
                                </p:cTn>
                              </p:par>
                              <p:par>
                                <p:cTn id="145" presetID="53" presetClass="exit" presetSubtype="32" fill="hold" nodeType="withEffect">
                                  <p:stCondLst>
                                    <p:cond delay="0"/>
                                  </p:stCondLst>
                                  <p:childTnLst>
                                    <p:anim calcmode="lin" valueType="num">
                                      <p:cBhvr>
                                        <p:cTn id="146" dur="500"/>
                                        <p:tgtEl>
                                          <p:spTgt spid="6"/>
                                        </p:tgtEl>
                                        <p:attrNameLst>
                                          <p:attrName>ppt_w</p:attrName>
                                        </p:attrNameLst>
                                      </p:cBhvr>
                                      <p:tavLst>
                                        <p:tav tm="0">
                                          <p:val>
                                            <p:strVal val="ppt_w"/>
                                          </p:val>
                                        </p:tav>
                                        <p:tav tm="100000">
                                          <p:val>
                                            <p:fltVal val="0"/>
                                          </p:val>
                                        </p:tav>
                                      </p:tavLst>
                                    </p:anim>
                                    <p:anim calcmode="lin" valueType="num">
                                      <p:cBhvr>
                                        <p:cTn id="147" dur="500"/>
                                        <p:tgtEl>
                                          <p:spTgt spid="6"/>
                                        </p:tgtEl>
                                        <p:attrNameLst>
                                          <p:attrName>ppt_h</p:attrName>
                                        </p:attrNameLst>
                                      </p:cBhvr>
                                      <p:tavLst>
                                        <p:tav tm="0">
                                          <p:val>
                                            <p:strVal val="ppt_h"/>
                                          </p:val>
                                        </p:tav>
                                        <p:tav tm="100000">
                                          <p:val>
                                            <p:fltVal val="0"/>
                                          </p:val>
                                        </p:tav>
                                      </p:tavLst>
                                    </p:anim>
                                    <p:animEffect transition="out" filter="fade">
                                      <p:cBhvr>
                                        <p:cTn id="148" dur="500"/>
                                        <p:tgtEl>
                                          <p:spTgt spid="6"/>
                                        </p:tgtEl>
                                      </p:cBhvr>
                                    </p:animEffect>
                                    <p:set>
                                      <p:cBhvr>
                                        <p:cTn id="149" dur="1" fill="hold">
                                          <p:stCondLst>
                                            <p:cond delay="499"/>
                                          </p:stCondLst>
                                        </p:cTn>
                                        <p:tgtEl>
                                          <p:spTgt spid="6"/>
                                        </p:tgtEl>
                                        <p:attrNameLst>
                                          <p:attrName>style.visibility</p:attrName>
                                        </p:attrNameLst>
                                      </p:cBhvr>
                                      <p:to>
                                        <p:strVal val="hidden"/>
                                      </p:to>
                                    </p:set>
                                  </p:childTnLst>
                                </p:cTn>
                              </p:par>
                              <p:par>
                                <p:cTn id="150" presetID="53" presetClass="exit" presetSubtype="32" fill="hold" nodeType="withEffect">
                                  <p:stCondLst>
                                    <p:cond delay="0"/>
                                  </p:stCondLst>
                                  <p:childTnLst>
                                    <p:anim calcmode="lin" valueType="num">
                                      <p:cBhvr>
                                        <p:cTn id="151" dur="500"/>
                                        <p:tgtEl>
                                          <p:spTgt spid="8"/>
                                        </p:tgtEl>
                                        <p:attrNameLst>
                                          <p:attrName>ppt_w</p:attrName>
                                        </p:attrNameLst>
                                      </p:cBhvr>
                                      <p:tavLst>
                                        <p:tav tm="0">
                                          <p:val>
                                            <p:strVal val="ppt_w"/>
                                          </p:val>
                                        </p:tav>
                                        <p:tav tm="100000">
                                          <p:val>
                                            <p:fltVal val="0"/>
                                          </p:val>
                                        </p:tav>
                                      </p:tavLst>
                                    </p:anim>
                                    <p:anim calcmode="lin" valueType="num">
                                      <p:cBhvr>
                                        <p:cTn id="152" dur="500"/>
                                        <p:tgtEl>
                                          <p:spTgt spid="8"/>
                                        </p:tgtEl>
                                        <p:attrNameLst>
                                          <p:attrName>ppt_h</p:attrName>
                                        </p:attrNameLst>
                                      </p:cBhvr>
                                      <p:tavLst>
                                        <p:tav tm="0">
                                          <p:val>
                                            <p:strVal val="ppt_h"/>
                                          </p:val>
                                        </p:tav>
                                        <p:tav tm="100000">
                                          <p:val>
                                            <p:fltVal val="0"/>
                                          </p:val>
                                        </p:tav>
                                      </p:tavLst>
                                    </p:anim>
                                    <p:animEffect transition="out" filter="fade">
                                      <p:cBhvr>
                                        <p:cTn id="153" dur="500"/>
                                        <p:tgtEl>
                                          <p:spTgt spid="8"/>
                                        </p:tgtEl>
                                      </p:cBhvr>
                                    </p:animEffect>
                                    <p:set>
                                      <p:cBhvr>
                                        <p:cTn id="154" dur="1" fill="hold">
                                          <p:stCondLst>
                                            <p:cond delay="499"/>
                                          </p:stCondLst>
                                        </p:cTn>
                                        <p:tgtEl>
                                          <p:spTgt spid="8"/>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10"/>
                                        </p:tgtEl>
                                        <p:attrNameLst>
                                          <p:attrName>style.visibility</p:attrName>
                                        </p:attrNameLst>
                                      </p:cBhvr>
                                      <p:to>
                                        <p:strVal val="hidden"/>
                                      </p:to>
                                    </p:set>
                                  </p:childTnLst>
                                </p:cTn>
                              </p:par>
                              <p:par>
                                <p:cTn id="157" presetID="1" presetClass="exit" presetSubtype="0" fill="hold" nodeType="withEffect">
                                  <p:stCondLst>
                                    <p:cond delay="0"/>
                                  </p:stCondLst>
                                  <p:childTnLst>
                                    <p:set>
                                      <p:cBhvr>
                                        <p:cTn id="158" dur="1" fill="hold">
                                          <p:stCondLst>
                                            <p:cond delay="0"/>
                                          </p:stCondLst>
                                        </p:cTn>
                                        <p:tgtEl>
                                          <p:spTgt spid="14"/>
                                        </p:tgtEl>
                                        <p:attrNameLst>
                                          <p:attrName>style.visibility</p:attrName>
                                        </p:attrNameLst>
                                      </p:cBhvr>
                                      <p:to>
                                        <p:strVal val="hidden"/>
                                      </p:to>
                                    </p:set>
                                  </p:childTnLst>
                                </p:cTn>
                              </p:par>
                              <p:par>
                                <p:cTn id="159" presetID="1" presetClass="exit" presetSubtype="0" fill="hold" grpId="2" nodeType="withEffect">
                                  <p:stCondLst>
                                    <p:cond delay="0"/>
                                  </p:stCondLst>
                                  <p:childTnLst>
                                    <p:set>
                                      <p:cBhvr>
                                        <p:cTn id="160" dur="1" fill="hold">
                                          <p:stCondLst>
                                            <p:cond delay="0"/>
                                          </p:stCondLst>
                                        </p:cTn>
                                        <p:tgtEl>
                                          <p:spTgt spid="17"/>
                                        </p:tgtEl>
                                        <p:attrNameLst>
                                          <p:attrName>style.visibility</p:attrName>
                                        </p:attrNameLst>
                                      </p:cBhvr>
                                      <p:to>
                                        <p:strVal val="hidden"/>
                                      </p:to>
                                    </p:set>
                                  </p:childTnLst>
                                </p:cTn>
                              </p:par>
                              <p:par>
                                <p:cTn id="161" presetID="1" presetClass="exit" presetSubtype="0" fill="hold" nodeType="withEffect">
                                  <p:stCondLst>
                                    <p:cond delay="0"/>
                                  </p:stCondLst>
                                  <p:childTnLst>
                                    <p:set>
                                      <p:cBhvr>
                                        <p:cTn id="162" dur="1" fill="hold">
                                          <p:stCondLst>
                                            <p:cond delay="0"/>
                                          </p:stCondLst>
                                        </p:cTn>
                                        <p:tgtEl>
                                          <p:spTgt spid="19"/>
                                        </p:tgtEl>
                                        <p:attrNameLst>
                                          <p:attrName>style.visibility</p:attrName>
                                        </p:attrNameLst>
                                      </p:cBhvr>
                                      <p:to>
                                        <p:strVal val="hidden"/>
                                      </p:to>
                                    </p:set>
                                  </p:childTnLst>
                                </p:cTn>
                              </p:par>
                              <p:par>
                                <p:cTn id="163" presetID="1" presetClass="exit" presetSubtype="0" fill="hold" grpId="2" nodeType="withEffect">
                                  <p:stCondLst>
                                    <p:cond delay="0"/>
                                  </p:stCondLst>
                                  <p:childTnLst>
                                    <p:set>
                                      <p:cBhvr>
                                        <p:cTn id="164" dur="1" fill="hold">
                                          <p:stCondLst>
                                            <p:cond delay="0"/>
                                          </p:stCondLst>
                                        </p:cTn>
                                        <p:tgtEl>
                                          <p:spTgt spid="40"/>
                                        </p:tgtEl>
                                        <p:attrNameLst>
                                          <p:attrName>style.visibility</p:attrName>
                                        </p:attrNameLst>
                                      </p:cBhvr>
                                      <p:to>
                                        <p:strVal val="hidden"/>
                                      </p:to>
                                    </p:set>
                                  </p:childTnLst>
                                </p:cTn>
                              </p:par>
                              <p:par>
                                <p:cTn id="165" presetID="1" presetClass="exit" presetSubtype="0" fill="hold" nodeType="withEffect">
                                  <p:stCondLst>
                                    <p:cond delay="0"/>
                                  </p:stCondLst>
                                  <p:childTnLst>
                                    <p:set>
                                      <p:cBhvr>
                                        <p:cTn id="166" dur="1" fill="hold">
                                          <p:stCondLst>
                                            <p:cond delay="0"/>
                                          </p:stCondLst>
                                        </p:cTn>
                                        <p:tgtEl>
                                          <p:spTgt spid="21"/>
                                        </p:tgtEl>
                                        <p:attrNameLst>
                                          <p:attrName>style.visibility</p:attrName>
                                        </p:attrNameLst>
                                      </p:cBhvr>
                                      <p:to>
                                        <p:strVal val="hidden"/>
                                      </p:to>
                                    </p:set>
                                  </p:childTnLst>
                                </p:cTn>
                              </p:par>
                              <p:par>
                                <p:cTn id="167" presetID="1" presetClass="exit" presetSubtype="0" fill="hold" nodeType="withEffect">
                                  <p:stCondLst>
                                    <p:cond delay="0"/>
                                  </p:stCondLst>
                                  <p:childTnLst>
                                    <p:set>
                                      <p:cBhvr>
                                        <p:cTn id="168" dur="1" fill="hold">
                                          <p:stCondLst>
                                            <p:cond delay="0"/>
                                          </p:stCondLst>
                                        </p:cTn>
                                        <p:tgtEl>
                                          <p:spTgt spid="25"/>
                                        </p:tgtEl>
                                        <p:attrNameLst>
                                          <p:attrName>style.visibility</p:attrName>
                                        </p:attrNameLst>
                                      </p:cBhvr>
                                      <p:to>
                                        <p:strVal val="hidden"/>
                                      </p:to>
                                    </p:set>
                                  </p:childTnLst>
                                </p:cTn>
                              </p:par>
                              <p:par>
                                <p:cTn id="169" presetID="1" presetClass="exit" presetSubtype="0" fill="hold" grpId="2" nodeType="withEffect">
                                  <p:stCondLst>
                                    <p:cond delay="0"/>
                                  </p:stCondLst>
                                  <p:childTnLst>
                                    <p:set>
                                      <p:cBhvr>
                                        <p:cTn id="170" dur="1" fill="hold">
                                          <p:stCondLst>
                                            <p:cond delay="0"/>
                                          </p:stCondLst>
                                        </p:cTn>
                                        <p:tgtEl>
                                          <p:spTgt spid="22"/>
                                        </p:tgtEl>
                                        <p:attrNameLst>
                                          <p:attrName>style.visibility</p:attrName>
                                        </p:attrNameLst>
                                      </p:cBhvr>
                                      <p:to>
                                        <p:strVal val="hidden"/>
                                      </p:to>
                                    </p:set>
                                  </p:childTnLst>
                                </p:cTn>
                              </p:par>
                              <p:par>
                                <p:cTn id="171" presetID="1" presetClass="exit" presetSubtype="0" fill="hold" nodeType="withEffect">
                                  <p:stCondLst>
                                    <p:cond delay="0"/>
                                  </p:stCondLst>
                                  <p:childTnLst>
                                    <p:set>
                                      <p:cBhvr>
                                        <p:cTn id="172" dur="1" fill="hold">
                                          <p:stCondLst>
                                            <p:cond delay="0"/>
                                          </p:stCondLst>
                                        </p:cTn>
                                        <p:tgtEl>
                                          <p:spTgt spid="55"/>
                                        </p:tgtEl>
                                        <p:attrNameLst>
                                          <p:attrName>style.visibility</p:attrName>
                                        </p:attrNameLst>
                                      </p:cBhvr>
                                      <p:to>
                                        <p:strVal val="hidden"/>
                                      </p:to>
                                    </p:set>
                                  </p:childTnLst>
                                </p:cTn>
                              </p:par>
                              <p:par>
                                <p:cTn id="173" presetID="1" presetClass="exit" presetSubtype="0" fill="hold" nodeType="withEffect">
                                  <p:stCondLst>
                                    <p:cond delay="0"/>
                                  </p:stCondLst>
                                  <p:childTnLst>
                                    <p:set>
                                      <p:cBhvr>
                                        <p:cTn id="174" dur="1" fill="hold">
                                          <p:stCondLst>
                                            <p:cond delay="0"/>
                                          </p:stCondLst>
                                        </p:cTn>
                                        <p:tgtEl>
                                          <p:spTgt spid="34"/>
                                        </p:tgtEl>
                                        <p:attrNameLst>
                                          <p:attrName>style.visibility</p:attrName>
                                        </p:attrNameLst>
                                      </p:cBhvr>
                                      <p:to>
                                        <p:strVal val="hidden"/>
                                      </p:to>
                                    </p:set>
                                  </p:childTnLst>
                                </p:cTn>
                              </p:par>
                              <p:par>
                                <p:cTn id="175" presetID="1" presetClass="exit" presetSubtype="0" fill="hold" grpId="2" nodeType="withEffect">
                                  <p:stCondLst>
                                    <p:cond delay="0"/>
                                  </p:stCondLst>
                                  <p:childTnLst>
                                    <p:set>
                                      <p:cBhvr>
                                        <p:cTn id="176" dur="1" fill="hold">
                                          <p:stCondLst>
                                            <p:cond delay="0"/>
                                          </p:stCondLst>
                                        </p:cTn>
                                        <p:tgtEl>
                                          <p:spTgt spid="31"/>
                                        </p:tgtEl>
                                        <p:attrNameLst>
                                          <p:attrName>style.visibility</p:attrName>
                                        </p:attrNameLst>
                                      </p:cBhvr>
                                      <p:to>
                                        <p:strVal val="hidden"/>
                                      </p:to>
                                    </p:set>
                                  </p:childTnLst>
                                </p:cTn>
                              </p:par>
                              <p:par>
                                <p:cTn id="177" presetID="1" presetClass="exit" presetSubtype="0" fill="hold" nodeType="withEffect">
                                  <p:stCondLst>
                                    <p:cond delay="0"/>
                                  </p:stCondLst>
                                  <p:childTnLst>
                                    <p:set>
                                      <p:cBhvr>
                                        <p:cTn id="178" dur="1" fill="hold">
                                          <p:stCondLst>
                                            <p:cond delay="0"/>
                                          </p:stCondLst>
                                        </p:cTn>
                                        <p:tgtEl>
                                          <p:spTgt spid="51"/>
                                        </p:tgtEl>
                                        <p:attrNameLst>
                                          <p:attrName>style.visibility</p:attrName>
                                        </p:attrNameLst>
                                      </p:cBhvr>
                                      <p:to>
                                        <p:strVal val="hidden"/>
                                      </p:to>
                                    </p:set>
                                  </p:childTnLst>
                                </p:cTn>
                              </p:par>
                              <p:par>
                                <p:cTn id="179" presetID="1" presetClass="exit" presetSubtype="0" fill="hold" grpId="2" nodeType="withEffect">
                                  <p:stCondLst>
                                    <p:cond delay="0"/>
                                  </p:stCondLst>
                                  <p:childTnLst>
                                    <p:set>
                                      <p:cBhvr>
                                        <p:cTn id="180" dur="1" fill="hold">
                                          <p:stCondLst>
                                            <p:cond delay="0"/>
                                          </p:stCondLst>
                                        </p:cTn>
                                        <p:tgtEl>
                                          <p:spTgt spid="53"/>
                                        </p:tgtEl>
                                        <p:attrNameLst>
                                          <p:attrName>style.visibility</p:attrName>
                                        </p:attrNameLst>
                                      </p:cBhvr>
                                      <p:to>
                                        <p:strVal val="hidden"/>
                                      </p:to>
                                    </p:set>
                                  </p:childTnLst>
                                </p:cTn>
                              </p:par>
                              <p:par>
                                <p:cTn id="181" presetID="1" presetClass="exit" presetSubtype="0" fill="hold" grpId="1" nodeType="withEffect">
                                  <p:stCondLst>
                                    <p:cond delay="0"/>
                                  </p:stCondLst>
                                  <p:childTnLst>
                                    <p:set>
                                      <p:cBhvr>
                                        <p:cTn id="182" dur="1" fill="hold">
                                          <p:stCondLst>
                                            <p:cond delay="0"/>
                                          </p:stCondLst>
                                        </p:cTn>
                                        <p:tgtEl>
                                          <p:spTgt spid="63"/>
                                        </p:tgtEl>
                                        <p:attrNameLst>
                                          <p:attrName>style.visibility</p:attrName>
                                        </p:attrNameLst>
                                      </p:cBhvr>
                                      <p:to>
                                        <p:strVal val="hidden"/>
                                      </p:to>
                                    </p:set>
                                  </p:childTnLst>
                                </p:cTn>
                              </p:par>
                              <p:par>
                                <p:cTn id="183" presetID="1" presetClass="exit" presetSubtype="0" fill="hold" grpId="1" nodeType="withEffect">
                                  <p:stCondLst>
                                    <p:cond delay="0"/>
                                  </p:stCondLst>
                                  <p:childTnLst>
                                    <p:set>
                                      <p:cBhvr>
                                        <p:cTn id="184" dur="1" fill="hold">
                                          <p:stCondLst>
                                            <p:cond delay="0"/>
                                          </p:stCondLst>
                                        </p:cTn>
                                        <p:tgtEl>
                                          <p:spTgt spid="64"/>
                                        </p:tgtEl>
                                        <p:attrNameLst>
                                          <p:attrName>style.visibility</p:attrName>
                                        </p:attrNameLst>
                                      </p:cBhvr>
                                      <p:to>
                                        <p:strVal val="hidden"/>
                                      </p:to>
                                    </p:set>
                                  </p:childTnLst>
                                </p:cTn>
                              </p:par>
                              <p:par>
                                <p:cTn id="185" presetID="1" presetClass="exit" presetSubtype="0" fill="hold" grpId="1" nodeType="withEffect">
                                  <p:stCondLst>
                                    <p:cond delay="0"/>
                                  </p:stCondLst>
                                  <p:childTnLst>
                                    <p:set>
                                      <p:cBhvr>
                                        <p:cTn id="186" dur="1" fill="hold">
                                          <p:stCondLst>
                                            <p:cond delay="0"/>
                                          </p:stCondLst>
                                        </p:cTn>
                                        <p:tgtEl>
                                          <p:spTgt spid="65"/>
                                        </p:tgtEl>
                                        <p:attrNameLst>
                                          <p:attrName>style.visibility</p:attrName>
                                        </p:attrNameLst>
                                      </p:cBhvr>
                                      <p:to>
                                        <p:strVal val="hidden"/>
                                      </p:to>
                                    </p:set>
                                  </p:childTnLst>
                                </p:cTn>
                              </p:par>
                              <p:par>
                                <p:cTn id="187" presetID="1" presetClass="exit" presetSubtype="0" fill="hold" grpId="1" nodeType="withEffect">
                                  <p:stCondLst>
                                    <p:cond delay="0"/>
                                  </p:stCondLst>
                                  <p:childTnLst>
                                    <p:set>
                                      <p:cBhvr>
                                        <p:cTn id="188" dur="1" fill="hold">
                                          <p:stCondLst>
                                            <p:cond delay="0"/>
                                          </p:stCondLst>
                                        </p:cTn>
                                        <p:tgtEl>
                                          <p:spTgt spid="66"/>
                                        </p:tgtEl>
                                        <p:attrNameLst>
                                          <p:attrName>style.visibility</p:attrName>
                                        </p:attrNameLst>
                                      </p:cBhvr>
                                      <p:to>
                                        <p:strVal val="hidden"/>
                                      </p:to>
                                    </p:set>
                                  </p:childTnLst>
                                </p:cTn>
                              </p:par>
                              <p:par>
                                <p:cTn id="189" presetID="1" presetClass="exit" presetSubtype="0" fill="hold" grpId="1" nodeType="withEffect">
                                  <p:stCondLst>
                                    <p:cond delay="0"/>
                                  </p:stCondLst>
                                  <p:childTnLst>
                                    <p:set>
                                      <p:cBhvr>
                                        <p:cTn id="190" dur="1" fill="hold">
                                          <p:stCondLst>
                                            <p:cond delay="0"/>
                                          </p:stCondLst>
                                        </p:cTn>
                                        <p:tgtEl>
                                          <p:spTgt spid="67"/>
                                        </p:tgtEl>
                                        <p:attrNameLst>
                                          <p:attrName>style.visibility</p:attrName>
                                        </p:attrNameLst>
                                      </p:cBhvr>
                                      <p:to>
                                        <p:strVal val="hidden"/>
                                      </p:to>
                                    </p:set>
                                  </p:childTnLst>
                                </p:cTn>
                              </p:par>
                            </p:childTnLst>
                          </p:cTn>
                        </p:par>
                        <p:par>
                          <p:cTn id="191" fill="hold">
                            <p:stCondLst>
                              <p:cond delay="2500"/>
                            </p:stCondLst>
                            <p:childTnLst>
                              <p:par>
                                <p:cTn id="192" presetID="53" presetClass="entr" presetSubtype="16" fill="hold" nodeType="afterEffect">
                                  <p:stCondLst>
                                    <p:cond delay="0"/>
                                  </p:stCondLst>
                                  <p:childTnLst>
                                    <p:set>
                                      <p:cBhvr>
                                        <p:cTn id="193" dur="1" fill="hold">
                                          <p:stCondLst>
                                            <p:cond delay="0"/>
                                          </p:stCondLst>
                                        </p:cTn>
                                        <p:tgtEl>
                                          <p:spTgt spid="36"/>
                                        </p:tgtEl>
                                        <p:attrNameLst>
                                          <p:attrName>style.visibility</p:attrName>
                                        </p:attrNameLst>
                                      </p:cBhvr>
                                      <p:to>
                                        <p:strVal val="visible"/>
                                      </p:to>
                                    </p:set>
                                    <p:anim calcmode="lin" valueType="num">
                                      <p:cBhvr>
                                        <p:cTn id="194" dur="500" fill="hold"/>
                                        <p:tgtEl>
                                          <p:spTgt spid="36"/>
                                        </p:tgtEl>
                                        <p:attrNameLst>
                                          <p:attrName>ppt_w</p:attrName>
                                        </p:attrNameLst>
                                      </p:cBhvr>
                                      <p:tavLst>
                                        <p:tav tm="0">
                                          <p:val>
                                            <p:fltVal val="0"/>
                                          </p:val>
                                        </p:tav>
                                        <p:tav tm="100000">
                                          <p:val>
                                            <p:strVal val="#ppt_w"/>
                                          </p:val>
                                        </p:tav>
                                      </p:tavLst>
                                    </p:anim>
                                    <p:anim calcmode="lin" valueType="num">
                                      <p:cBhvr>
                                        <p:cTn id="195" dur="500" fill="hold"/>
                                        <p:tgtEl>
                                          <p:spTgt spid="36"/>
                                        </p:tgtEl>
                                        <p:attrNameLst>
                                          <p:attrName>ppt_h</p:attrName>
                                        </p:attrNameLst>
                                      </p:cBhvr>
                                      <p:tavLst>
                                        <p:tav tm="0">
                                          <p:val>
                                            <p:fltVal val="0"/>
                                          </p:val>
                                        </p:tav>
                                        <p:tav tm="100000">
                                          <p:val>
                                            <p:strVal val="#ppt_h"/>
                                          </p:val>
                                        </p:tav>
                                      </p:tavLst>
                                    </p:anim>
                                    <p:animEffect transition="in" filter="fade">
                                      <p:cBhvr>
                                        <p:cTn id="19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Graphic spid="3" grpId="1">
        <p:bldAsOne/>
      </p:bldGraphic>
      <p:bldGraphic spid="3" grpId="2">
        <p:bldAsOne/>
      </p:bldGraphic>
      <p:bldP spid="17" grpId="0"/>
      <p:bldP spid="17" grpId="1"/>
      <p:bldP spid="17" grpId="2"/>
      <p:bldP spid="40" grpId="0"/>
      <p:bldP spid="40" grpId="1"/>
      <p:bldP spid="40" grpId="2"/>
      <p:bldP spid="22" grpId="0"/>
      <p:bldP spid="22" grpId="1"/>
      <p:bldP spid="22" grpId="2"/>
      <p:bldP spid="53" grpId="0"/>
      <p:bldP spid="53" grpId="1"/>
      <p:bldP spid="53" grpId="2"/>
      <p:bldP spid="31" grpId="0"/>
      <p:bldP spid="31" grpId="1"/>
      <p:bldP spid="31" grpId="2"/>
      <p:bldP spid="63" grpId="0"/>
      <p:bldP spid="63" grpId="1"/>
      <p:bldP spid="64" grpId="0"/>
      <p:bldP spid="64" grpId="1"/>
      <p:bldP spid="65" grpId="0"/>
      <p:bldP spid="65" grpId="1"/>
      <p:bldP spid="66" grpId="0"/>
      <p:bldP spid="66" grpId="1"/>
      <p:bldP spid="67" grpId="0"/>
      <p:bldP spid="6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 1"/>
          <p:cNvSpPr/>
          <p:nvPr/>
        </p:nvSpPr>
        <p:spPr>
          <a:xfrm rot="5400000">
            <a:off x="10775725" y="3069756"/>
            <a:ext cx="1656185" cy="360040"/>
          </a:xfrm>
          <a:prstGeom prst="chevron">
            <a:avLst>
              <a:gd name="adj" fmla="val 36111"/>
            </a:avLst>
          </a:prstGeom>
          <a:solidFill>
            <a:srgbClr val="F88A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1400" dirty="0" smtClean="0">
                <a:solidFill>
                  <a:schemeClr val="bg1"/>
                </a:solidFill>
                <a:latin typeface="微软雅黑" pitchFamily="34" charset="-122"/>
                <a:ea typeface="微软雅黑" pitchFamily="34" charset="-122"/>
              </a:rPr>
              <a:t>结语</a:t>
            </a:r>
            <a:endParaRPr lang="zh-CN" altLang="en-US" sz="1400" dirty="0">
              <a:solidFill>
                <a:schemeClr val="bg1"/>
              </a:solidFill>
              <a:latin typeface="微软雅黑" pitchFamily="34" charset="-122"/>
              <a:ea typeface="微软雅黑" pitchFamily="34" charset="-122"/>
            </a:endParaRPr>
          </a:p>
        </p:txBody>
      </p:sp>
      <p:sp>
        <p:nvSpPr>
          <p:cNvPr id="4" name="TextBox 3"/>
          <p:cNvSpPr txBox="1"/>
          <p:nvPr/>
        </p:nvSpPr>
        <p:spPr>
          <a:xfrm>
            <a:off x="730571" y="333450"/>
            <a:ext cx="2340299" cy="307777"/>
          </a:xfrm>
          <a:prstGeom prst="rect">
            <a:avLst/>
          </a:prstGeom>
          <a:noFill/>
        </p:spPr>
        <p:txBody>
          <a:bodyPr wrap="square" lIns="0" rtlCol="0">
            <a:spAutoFit/>
          </a:bodyPr>
          <a:lstStyle/>
          <a:p>
            <a:r>
              <a:rPr lang="zh-CN" altLang="en-US" sz="1400" dirty="0">
                <a:solidFill>
                  <a:srgbClr val="92D050"/>
                </a:solidFill>
                <a:latin typeface="微软雅黑" pitchFamily="34" charset="-122"/>
                <a:ea typeface="微软雅黑" pitchFamily="34" charset="-122"/>
              </a:rPr>
              <a:t>结语</a:t>
            </a:r>
          </a:p>
        </p:txBody>
      </p:sp>
      <p:sp>
        <p:nvSpPr>
          <p:cNvPr id="5" name="五边形 4"/>
          <p:cNvSpPr/>
          <p:nvPr/>
        </p:nvSpPr>
        <p:spPr>
          <a:xfrm rot="5400000">
            <a:off x="10355110" y="1064962"/>
            <a:ext cx="2497415" cy="360040"/>
          </a:xfrm>
          <a:prstGeom prst="homePlate">
            <a:avLst>
              <a:gd name="adj" fmla="val 353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lstStyle/>
          <a:p>
            <a:pPr algn="ctr"/>
            <a:r>
              <a:rPr lang="zh-CN" altLang="en-US" sz="1400" dirty="0" smtClean="0">
                <a:solidFill>
                  <a:schemeClr val="bg1"/>
                </a:solidFill>
                <a:latin typeface="微软雅黑" pitchFamily="34" charset="-122"/>
                <a:ea typeface="微软雅黑" pitchFamily="34" charset="-122"/>
              </a:rPr>
              <a:t>电子商务生态格局</a:t>
            </a:r>
            <a:endParaRPr lang="zh-CN" altLang="en-US" sz="1400" dirty="0">
              <a:solidFill>
                <a:schemeClr val="bg1"/>
              </a:solidFill>
              <a:latin typeface="微软雅黑" pitchFamily="34" charset="-122"/>
              <a:ea typeface="微软雅黑" pitchFamily="34" charset="-122"/>
            </a:endParaRPr>
          </a:p>
        </p:txBody>
      </p:sp>
      <p:grpSp>
        <p:nvGrpSpPr>
          <p:cNvPr id="7" name="组合 6"/>
          <p:cNvGrpSpPr/>
          <p:nvPr/>
        </p:nvGrpSpPr>
        <p:grpSpPr>
          <a:xfrm>
            <a:off x="1408228" y="3336319"/>
            <a:ext cx="8215370" cy="642942"/>
            <a:chOff x="1408228" y="3336319"/>
            <a:chExt cx="8215370" cy="642942"/>
          </a:xfrm>
        </p:grpSpPr>
        <p:grpSp>
          <p:nvGrpSpPr>
            <p:cNvPr id="3" name="组合 2"/>
            <p:cNvGrpSpPr/>
            <p:nvPr/>
          </p:nvGrpSpPr>
          <p:grpSpPr>
            <a:xfrm>
              <a:off x="1408228" y="3336319"/>
              <a:ext cx="8215370" cy="642942"/>
              <a:chOff x="1408228" y="3336319"/>
              <a:chExt cx="8215370" cy="642942"/>
            </a:xfrm>
          </p:grpSpPr>
          <p:sp>
            <p:nvSpPr>
              <p:cNvPr id="23" name="직사각형 1"/>
              <p:cNvSpPr/>
              <p:nvPr/>
            </p:nvSpPr>
            <p:spPr>
              <a:xfrm>
                <a:off x="1408228" y="3407757"/>
                <a:ext cx="1643074" cy="500066"/>
              </a:xfrm>
              <a:prstGeom prst="rect">
                <a:avLst/>
              </a:prstGeom>
              <a:gradFill>
                <a:gsLst>
                  <a:gs pos="0">
                    <a:srgbClr val="94AAF0"/>
                  </a:gs>
                  <a:gs pos="50000">
                    <a:srgbClr val="6282E8"/>
                  </a:gs>
                  <a:gs pos="100000">
                    <a:srgbClr val="1E4CE0"/>
                  </a:gs>
                </a:gsLst>
                <a:lin ang="5400000" scaled="0"/>
              </a:gradFill>
              <a:ln w="12700" cap="flat" cmpd="sng" algn="ctr">
                <a:solidFill>
                  <a:sysClr val="window" lastClr="FFFFFF"/>
                </a:solidFill>
                <a:prstDash val="solid"/>
              </a:ln>
              <a:effectLst>
                <a:outerShdw blurRad="190500" dist="2540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FFFFFF"/>
                  </a:solidFill>
                  <a:effectLst/>
                  <a:uLnTx/>
                  <a:uFillTx/>
                  <a:latin typeface="微软雅黑"/>
                  <a:cs typeface="+mn-cs"/>
                </a:endParaRPr>
              </a:p>
            </p:txBody>
          </p:sp>
          <p:sp>
            <p:nvSpPr>
              <p:cNvPr id="24" name="직사각형 2"/>
              <p:cNvSpPr/>
              <p:nvPr/>
            </p:nvSpPr>
            <p:spPr>
              <a:xfrm>
                <a:off x="3051302" y="3407757"/>
                <a:ext cx="1643074" cy="500066"/>
              </a:xfrm>
              <a:prstGeom prst="rect">
                <a:avLst/>
              </a:prstGeom>
              <a:gradFill>
                <a:gsLst>
                  <a:gs pos="0">
                    <a:srgbClr val="94AAF0"/>
                  </a:gs>
                  <a:gs pos="50000">
                    <a:srgbClr val="6282E8"/>
                  </a:gs>
                  <a:gs pos="100000">
                    <a:srgbClr val="1E4CE0"/>
                  </a:gs>
                </a:gsLst>
                <a:lin ang="5400000" scaled="0"/>
              </a:gradFill>
              <a:ln w="12700" cap="flat" cmpd="sng" algn="ctr">
                <a:solidFill>
                  <a:sysClr val="window" lastClr="FFFFFF"/>
                </a:solidFill>
                <a:prstDash val="solid"/>
              </a:ln>
              <a:effectLst>
                <a:outerShdw blurRad="190500" dist="2540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FFFFFF"/>
                  </a:solidFill>
                  <a:effectLst/>
                  <a:uLnTx/>
                  <a:uFillTx/>
                  <a:latin typeface="微软雅黑"/>
                  <a:cs typeface="+mn-cs"/>
                </a:endParaRPr>
              </a:p>
            </p:txBody>
          </p:sp>
          <p:sp>
            <p:nvSpPr>
              <p:cNvPr id="25" name="직사각형 3"/>
              <p:cNvSpPr/>
              <p:nvPr/>
            </p:nvSpPr>
            <p:spPr>
              <a:xfrm>
                <a:off x="4694376" y="3407757"/>
                <a:ext cx="1643074" cy="500066"/>
              </a:xfrm>
              <a:prstGeom prst="rect">
                <a:avLst/>
              </a:prstGeom>
              <a:gradFill>
                <a:gsLst>
                  <a:gs pos="0">
                    <a:srgbClr val="94AAF0"/>
                  </a:gs>
                  <a:gs pos="50000">
                    <a:srgbClr val="6282E8"/>
                  </a:gs>
                  <a:gs pos="100000">
                    <a:srgbClr val="1E4CE0"/>
                  </a:gs>
                </a:gsLst>
                <a:lin ang="5400000" scaled="0"/>
              </a:gradFill>
              <a:ln w="12700" cap="flat" cmpd="sng" algn="ctr">
                <a:solidFill>
                  <a:sysClr val="window" lastClr="FFFFFF"/>
                </a:solidFill>
                <a:prstDash val="solid"/>
              </a:ln>
              <a:effectLst>
                <a:outerShdw blurRad="190500" dist="2540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FFFFFF"/>
                  </a:solidFill>
                  <a:effectLst/>
                  <a:uLnTx/>
                  <a:uFillTx/>
                  <a:latin typeface="微软雅黑"/>
                  <a:cs typeface="+mn-cs"/>
                </a:endParaRPr>
              </a:p>
            </p:txBody>
          </p:sp>
          <p:sp>
            <p:nvSpPr>
              <p:cNvPr id="26" name="직사각형 4"/>
              <p:cNvSpPr/>
              <p:nvPr/>
            </p:nvSpPr>
            <p:spPr>
              <a:xfrm>
                <a:off x="6337450" y="3407757"/>
                <a:ext cx="1643074" cy="500066"/>
              </a:xfrm>
              <a:prstGeom prst="rect">
                <a:avLst/>
              </a:prstGeom>
              <a:gradFill>
                <a:gsLst>
                  <a:gs pos="0">
                    <a:srgbClr val="94AAF0"/>
                  </a:gs>
                  <a:gs pos="50000">
                    <a:srgbClr val="6282E8"/>
                  </a:gs>
                  <a:gs pos="100000">
                    <a:srgbClr val="1E4CE0"/>
                  </a:gs>
                </a:gsLst>
                <a:lin ang="5400000" scaled="0"/>
              </a:gradFill>
              <a:ln w="12700" cap="flat" cmpd="sng" algn="ctr">
                <a:solidFill>
                  <a:sysClr val="window" lastClr="FFFFFF"/>
                </a:solidFill>
                <a:prstDash val="solid"/>
              </a:ln>
              <a:effectLst>
                <a:outerShdw blurRad="190500" dist="2540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FFFFFF"/>
                  </a:solidFill>
                  <a:effectLst/>
                  <a:uLnTx/>
                  <a:uFillTx/>
                  <a:latin typeface="微软雅黑"/>
                  <a:cs typeface="+mn-cs"/>
                </a:endParaRPr>
              </a:p>
            </p:txBody>
          </p:sp>
          <p:sp>
            <p:nvSpPr>
              <p:cNvPr id="27" name="직사각형 5"/>
              <p:cNvSpPr/>
              <p:nvPr/>
            </p:nvSpPr>
            <p:spPr>
              <a:xfrm>
                <a:off x="7980524" y="3407757"/>
                <a:ext cx="1643074" cy="500066"/>
              </a:xfrm>
              <a:prstGeom prst="rect">
                <a:avLst/>
              </a:prstGeom>
              <a:gradFill>
                <a:gsLst>
                  <a:gs pos="0">
                    <a:srgbClr val="FFB3B3"/>
                  </a:gs>
                  <a:gs pos="50000">
                    <a:srgbClr val="FF5353"/>
                  </a:gs>
                  <a:gs pos="100000">
                    <a:srgbClr val="B00000"/>
                  </a:gs>
                </a:gsLst>
                <a:lin ang="5400000" scaled="0"/>
              </a:gradFill>
              <a:ln w="12700" cap="flat" cmpd="sng" algn="ctr">
                <a:solidFill>
                  <a:sysClr val="window" lastClr="FFFFFF"/>
                </a:solidFill>
                <a:prstDash val="solid"/>
              </a:ln>
              <a:effectLst>
                <a:outerShdw blurRad="190500" dist="2540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FFFFFF"/>
                  </a:solidFill>
                  <a:effectLst/>
                  <a:uLnTx/>
                  <a:uFillTx/>
                  <a:latin typeface="微软雅黑"/>
                  <a:cs typeface="+mn-cs"/>
                </a:endParaRPr>
              </a:p>
            </p:txBody>
          </p:sp>
          <p:sp>
            <p:nvSpPr>
              <p:cNvPr id="28" name="타원 6"/>
              <p:cNvSpPr/>
              <p:nvPr/>
            </p:nvSpPr>
            <p:spPr>
              <a:xfrm>
                <a:off x="1479666" y="3336319"/>
                <a:ext cx="142876" cy="142876"/>
              </a:xfrm>
              <a:prstGeom prst="ellipse">
                <a:avLst/>
              </a:prstGeom>
              <a:gradFill>
                <a:gsLst>
                  <a:gs pos="0">
                    <a:srgbClr val="FFC000"/>
                  </a:gs>
                  <a:gs pos="50000">
                    <a:srgbClr val="D2A000"/>
                  </a:gs>
                </a:gsLst>
                <a:lin ang="2700000" scaled="0"/>
              </a:gradFill>
              <a:ln w="31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FFFFFF"/>
                  </a:solidFill>
                  <a:effectLst/>
                  <a:uLnTx/>
                  <a:uFillTx/>
                  <a:latin typeface="微软雅黑"/>
                  <a:cs typeface="+mn-cs"/>
                </a:endParaRPr>
              </a:p>
            </p:txBody>
          </p:sp>
          <p:sp>
            <p:nvSpPr>
              <p:cNvPr id="29" name="타원 7"/>
              <p:cNvSpPr/>
              <p:nvPr/>
            </p:nvSpPr>
            <p:spPr>
              <a:xfrm>
                <a:off x="3194178" y="3836385"/>
                <a:ext cx="142876" cy="142876"/>
              </a:xfrm>
              <a:prstGeom prst="ellipse">
                <a:avLst/>
              </a:prstGeom>
              <a:gradFill>
                <a:gsLst>
                  <a:gs pos="0">
                    <a:srgbClr val="FFC000"/>
                  </a:gs>
                  <a:gs pos="50000">
                    <a:srgbClr val="D2A000"/>
                  </a:gs>
                </a:gsLst>
                <a:lin ang="2700000" scaled="0"/>
              </a:gradFill>
              <a:ln w="31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FFFFFF"/>
                  </a:solidFill>
                  <a:effectLst/>
                  <a:uLnTx/>
                  <a:uFillTx/>
                  <a:latin typeface="微软雅黑"/>
                  <a:cs typeface="+mn-cs"/>
                </a:endParaRPr>
              </a:p>
            </p:txBody>
          </p:sp>
          <p:sp>
            <p:nvSpPr>
              <p:cNvPr id="31" name="타원 8"/>
              <p:cNvSpPr/>
              <p:nvPr/>
            </p:nvSpPr>
            <p:spPr>
              <a:xfrm>
                <a:off x="4765814" y="3336319"/>
                <a:ext cx="142876" cy="142876"/>
              </a:xfrm>
              <a:prstGeom prst="ellipse">
                <a:avLst/>
              </a:prstGeom>
              <a:gradFill>
                <a:gsLst>
                  <a:gs pos="0">
                    <a:srgbClr val="FFC000"/>
                  </a:gs>
                  <a:gs pos="50000">
                    <a:srgbClr val="D2A000"/>
                  </a:gs>
                </a:gsLst>
                <a:lin ang="2700000" scaled="0"/>
              </a:gradFill>
              <a:ln w="31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FFFFFF"/>
                  </a:solidFill>
                  <a:effectLst/>
                  <a:uLnTx/>
                  <a:uFillTx/>
                  <a:latin typeface="微软雅黑"/>
                  <a:cs typeface="+mn-cs"/>
                </a:endParaRPr>
              </a:p>
            </p:txBody>
          </p:sp>
          <p:sp>
            <p:nvSpPr>
              <p:cNvPr id="32" name="타원 9"/>
              <p:cNvSpPr/>
              <p:nvPr/>
            </p:nvSpPr>
            <p:spPr>
              <a:xfrm>
                <a:off x="6408888" y="3836385"/>
                <a:ext cx="142876" cy="142876"/>
              </a:xfrm>
              <a:prstGeom prst="ellipse">
                <a:avLst/>
              </a:prstGeom>
              <a:gradFill>
                <a:gsLst>
                  <a:gs pos="0">
                    <a:srgbClr val="FFC000"/>
                  </a:gs>
                  <a:gs pos="50000">
                    <a:srgbClr val="D2A000"/>
                  </a:gs>
                </a:gsLst>
                <a:lin ang="2700000" scaled="0"/>
              </a:gradFill>
              <a:ln w="31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FFFFFF"/>
                  </a:solidFill>
                  <a:effectLst/>
                  <a:uLnTx/>
                  <a:uFillTx/>
                  <a:latin typeface="微软雅黑"/>
                  <a:cs typeface="+mn-cs"/>
                </a:endParaRPr>
              </a:p>
            </p:txBody>
          </p:sp>
          <p:sp>
            <p:nvSpPr>
              <p:cNvPr id="35" name="직사각형 22"/>
              <p:cNvSpPr/>
              <p:nvPr/>
            </p:nvSpPr>
            <p:spPr>
              <a:xfrm>
                <a:off x="1479666" y="3407757"/>
                <a:ext cx="1500198" cy="500066"/>
              </a:xfrm>
              <a:prstGeom prst="rect">
                <a:avLst/>
              </a:prstGeom>
              <a:noFill/>
              <a:ln w="31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800" kern="0" dirty="0" smtClean="0">
                    <a:solidFill>
                      <a:srgbClr val="FFFFFF"/>
                    </a:solidFill>
                    <a:effectLst>
                      <a:outerShdw blurRad="38100" dist="38100" dir="2700000" algn="tl">
                        <a:srgbClr val="000000">
                          <a:alpha val="43137"/>
                        </a:srgbClr>
                      </a:outerShdw>
                    </a:effectLst>
                    <a:latin typeface="微软雅黑"/>
                    <a:ea typeface="微软雅黑"/>
                  </a:rPr>
                  <a:t>谢</a:t>
                </a:r>
                <a:endParaRPr kumimoji="0" lang="ko-KR" altLang="en-US" sz="180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a:cs typeface="+mn-cs"/>
                </a:endParaRPr>
              </a:p>
            </p:txBody>
          </p:sp>
          <p:sp>
            <p:nvSpPr>
              <p:cNvPr id="36" name="직사각형 23"/>
              <p:cNvSpPr/>
              <p:nvPr/>
            </p:nvSpPr>
            <p:spPr>
              <a:xfrm>
                <a:off x="3122740" y="3407757"/>
                <a:ext cx="1500198" cy="500066"/>
              </a:xfrm>
              <a:prstGeom prst="rect">
                <a:avLst/>
              </a:prstGeom>
              <a:noFill/>
              <a:ln w="31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800" kern="0" dirty="0">
                    <a:solidFill>
                      <a:srgbClr val="FFFFFF"/>
                    </a:solidFill>
                    <a:effectLst>
                      <a:outerShdw blurRad="38100" dist="38100" dir="2700000" algn="tl">
                        <a:srgbClr val="000000">
                          <a:alpha val="43137"/>
                        </a:srgbClr>
                      </a:outerShdw>
                    </a:effectLst>
                    <a:latin typeface="微软雅黑"/>
                    <a:ea typeface="微软雅黑"/>
                  </a:rPr>
                  <a:t>谢</a:t>
                </a:r>
                <a:endParaRPr kumimoji="0" lang="ko-KR" altLang="en-US" sz="180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a:cs typeface="+mn-cs"/>
                </a:endParaRPr>
              </a:p>
            </p:txBody>
          </p:sp>
          <p:sp>
            <p:nvSpPr>
              <p:cNvPr id="37" name="직사각형 24"/>
              <p:cNvSpPr/>
              <p:nvPr/>
            </p:nvSpPr>
            <p:spPr>
              <a:xfrm>
                <a:off x="4765814" y="3407757"/>
                <a:ext cx="1500198" cy="500066"/>
              </a:xfrm>
              <a:prstGeom prst="rect">
                <a:avLst/>
              </a:prstGeom>
              <a:noFill/>
              <a:ln w="31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800" kern="0" dirty="0" smtClean="0">
                    <a:solidFill>
                      <a:srgbClr val="FFFFFF"/>
                    </a:solidFill>
                    <a:effectLst>
                      <a:outerShdw blurRad="38100" dist="38100" dir="2700000" algn="tl">
                        <a:srgbClr val="000000">
                          <a:alpha val="43137"/>
                        </a:srgbClr>
                      </a:outerShdw>
                    </a:effectLst>
                    <a:latin typeface="微软雅黑"/>
                    <a:ea typeface="微软雅黑"/>
                  </a:rPr>
                  <a:t>观</a:t>
                </a:r>
                <a:endParaRPr kumimoji="0" lang="ko-KR" altLang="en-US" sz="180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a:cs typeface="+mn-cs"/>
                </a:endParaRPr>
              </a:p>
            </p:txBody>
          </p:sp>
          <p:sp>
            <p:nvSpPr>
              <p:cNvPr id="38" name="직사각형 25"/>
              <p:cNvSpPr/>
              <p:nvPr/>
            </p:nvSpPr>
            <p:spPr>
              <a:xfrm>
                <a:off x="6408888" y="3407757"/>
                <a:ext cx="1500198" cy="500066"/>
              </a:xfrm>
              <a:prstGeom prst="rect">
                <a:avLst/>
              </a:prstGeom>
              <a:noFill/>
              <a:ln w="31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800" kern="0" noProof="0" dirty="0" smtClean="0">
                    <a:solidFill>
                      <a:srgbClr val="FFFFFF"/>
                    </a:solidFill>
                    <a:effectLst>
                      <a:outerShdw blurRad="38100" dist="38100" dir="2700000" algn="tl">
                        <a:srgbClr val="000000">
                          <a:alpha val="43137"/>
                        </a:srgbClr>
                      </a:outerShdw>
                    </a:effectLst>
                    <a:latin typeface="微软雅黑"/>
                    <a:ea typeface="微软雅黑"/>
                  </a:rPr>
                  <a:t>赏</a:t>
                </a:r>
                <a:endParaRPr kumimoji="0" lang="ko-KR" altLang="en-US" sz="180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a:cs typeface="+mn-cs"/>
                </a:endParaRPr>
              </a:p>
            </p:txBody>
          </p:sp>
        </p:grpSp>
        <p:sp>
          <p:nvSpPr>
            <p:cNvPr id="39" name="직사각형 26"/>
            <p:cNvSpPr/>
            <p:nvPr/>
          </p:nvSpPr>
          <p:spPr>
            <a:xfrm>
              <a:off x="8051962" y="3407757"/>
              <a:ext cx="1500198" cy="500066"/>
            </a:xfrm>
            <a:prstGeom prst="rect">
              <a:avLst/>
            </a:prstGeom>
            <a:noFill/>
            <a:ln w="31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800" b="1" kern="0" dirty="0">
                  <a:solidFill>
                    <a:srgbClr val="FFFFFF"/>
                  </a:solidFill>
                  <a:effectLst>
                    <a:outerShdw blurRad="38100" dist="38100" dir="2700000" algn="tl">
                      <a:srgbClr val="000000">
                        <a:alpha val="43137"/>
                      </a:srgbClr>
                    </a:outerShdw>
                  </a:effectLst>
                  <a:latin typeface="微软雅黑" pitchFamily="34" charset="-122"/>
                </a:rPr>
                <a:t>敬请点评</a:t>
              </a:r>
              <a:endParaRPr kumimoji="0" lang="ko-KR" altLang="en-US" sz="18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itchFamily="34" charset="-122"/>
              </a:endParaRPr>
            </a:p>
          </p:txBody>
        </p:sp>
      </p:grpSp>
      <p:cxnSp>
        <p:nvCxnSpPr>
          <p:cNvPr id="46" name="直接连接符 45"/>
          <p:cNvCxnSpPr/>
          <p:nvPr/>
        </p:nvCxnSpPr>
        <p:spPr>
          <a:xfrm flipH="1">
            <a:off x="10127654" y="1220588"/>
            <a:ext cx="2062760" cy="0"/>
          </a:xfrm>
          <a:prstGeom prst="line">
            <a:avLst/>
          </a:prstGeom>
          <a:noFill/>
          <a:ln w="9525" cap="flat" cmpd="sng">
            <a:solidFill>
              <a:srgbClr val="DC9F0B"/>
            </a:solidFill>
            <a:prstDash val="dash"/>
            <a:round/>
            <a:headEnd type="none" w="med" len="med"/>
            <a:tailEnd type="oval"/>
          </a:ln>
          <a:extLst>
            <a:ext uri="{909E8E84-426E-40DD-AFC4-6F175D3DCCD1}">
              <a14:hiddenFill xmlns:a14="http://schemas.microsoft.com/office/drawing/2010/main" xmlns="">
                <a:noFill/>
              </a14:hiddenFill>
            </a:ext>
          </a:extLst>
        </p:spPr>
      </p:cxnSp>
      <p:cxnSp>
        <p:nvCxnSpPr>
          <p:cNvPr id="47" name="直接连接符 46"/>
          <p:cNvCxnSpPr/>
          <p:nvPr/>
        </p:nvCxnSpPr>
        <p:spPr>
          <a:xfrm>
            <a:off x="10127654" y="1341562"/>
            <a:ext cx="0" cy="4321238"/>
          </a:xfrm>
          <a:prstGeom prst="line">
            <a:avLst/>
          </a:prstGeom>
          <a:noFill/>
          <a:ln w="9525" cap="flat" cmpd="sng" algn="ctr">
            <a:solidFill>
              <a:srgbClr val="FC6204"/>
            </a:solidFill>
            <a:prstDash val="dash"/>
            <a:headEnd type="oval"/>
            <a:tailEnd type="oval"/>
          </a:ln>
          <a:effectLst/>
        </p:spPr>
      </p:cxnSp>
      <p:sp>
        <p:nvSpPr>
          <p:cNvPr id="48" name="TextBox 47"/>
          <p:cNvSpPr txBox="1"/>
          <p:nvPr/>
        </p:nvSpPr>
        <p:spPr>
          <a:xfrm>
            <a:off x="10211291" y="1701602"/>
            <a:ext cx="492443" cy="3024336"/>
          </a:xfrm>
          <a:prstGeom prst="rect">
            <a:avLst/>
          </a:prstGeom>
          <a:noFill/>
        </p:spPr>
        <p:txBody>
          <a:bodyPr vert="eaVert" wrap="square" rtlCol="0">
            <a:spAutoFit/>
          </a:bodyPr>
          <a:lstStyle/>
          <a:p>
            <a:pPr algn="ctr"/>
            <a:r>
              <a:rPr lang="zh-CN" altLang="en-US" sz="2000" kern="0" spc="200" dirty="0" smtClean="0">
                <a:solidFill>
                  <a:srgbClr val="00C4F0"/>
                </a:solidFill>
                <a:latin typeface="微软雅黑" pitchFamily="34" charset="-122"/>
                <a:ea typeface="微软雅黑" pitchFamily="34" charset="-122"/>
              </a:rPr>
              <a:t>演讲到此结束！</a:t>
            </a:r>
            <a:endParaRPr lang="en-US" altLang="zh-CN" sz="2000" kern="0" spc="200" dirty="0">
              <a:solidFill>
                <a:srgbClr val="00C4F0"/>
              </a:solidFill>
              <a:latin typeface="微软雅黑" pitchFamily="34" charset="-122"/>
              <a:ea typeface="微软雅黑" pitchFamily="34" charset="-122"/>
            </a:endParaRPr>
          </a:p>
        </p:txBody>
      </p:sp>
      <p:cxnSp>
        <p:nvCxnSpPr>
          <p:cNvPr id="49" name="直接连接符 48"/>
          <p:cNvCxnSpPr/>
          <p:nvPr/>
        </p:nvCxnSpPr>
        <p:spPr>
          <a:xfrm flipH="1">
            <a:off x="10262219" y="5662800"/>
            <a:ext cx="1928194" cy="0"/>
          </a:xfrm>
          <a:prstGeom prst="line">
            <a:avLst/>
          </a:prstGeom>
          <a:noFill/>
          <a:ln w="9525" cap="flat" cmpd="sng">
            <a:solidFill>
              <a:srgbClr val="DC9F0B"/>
            </a:solidFill>
            <a:prstDash val="dash"/>
            <a:round/>
            <a:headEnd type="none" w="med" len="med"/>
            <a:tailEnd type="oval"/>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xmlns="" val="1584861982"/>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1000"/>
                                        <p:tgtEl>
                                          <p:spTgt spid="48"/>
                                        </p:tgtEl>
                                      </p:cBhvr>
                                    </p:animEffect>
                                    <p:anim calcmode="lin" valueType="num">
                                      <p:cBhvr>
                                        <p:cTn id="14" dur="1000" fill="hold"/>
                                        <p:tgtEl>
                                          <p:spTgt spid="48"/>
                                        </p:tgtEl>
                                        <p:attrNameLst>
                                          <p:attrName>ppt_x</p:attrName>
                                        </p:attrNameLst>
                                      </p:cBhvr>
                                      <p:tavLst>
                                        <p:tav tm="0">
                                          <p:val>
                                            <p:strVal val="#ppt_x"/>
                                          </p:val>
                                        </p:tav>
                                        <p:tav tm="100000">
                                          <p:val>
                                            <p:strVal val="#ppt_x"/>
                                          </p:val>
                                        </p:tav>
                                      </p:tavLst>
                                    </p:anim>
                                    <p:anim calcmode="lin" valueType="num">
                                      <p:cBhvr>
                                        <p:cTn id="15" dur="1000" fill="hold"/>
                                        <p:tgtEl>
                                          <p:spTgt spid="4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3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4"/>
          <p:cNvSpPr>
            <a:spLocks noChangeArrowheads="1"/>
          </p:cNvSpPr>
          <p:nvPr/>
        </p:nvSpPr>
        <p:spPr bwMode="auto">
          <a:xfrm>
            <a:off x="215506" y="926931"/>
            <a:ext cx="5951708" cy="669414"/>
          </a:xfrm>
          <a:prstGeom prst="rect">
            <a:avLst/>
          </a:prstGeom>
          <a:noFill/>
          <a:ln w="9525">
            <a:noFill/>
            <a:miter lim="800000"/>
            <a:headEnd/>
            <a:tailEnd/>
          </a:ln>
        </p:spPr>
        <p:txBody>
          <a:bodyPr wrap="square">
            <a:spAutoFit/>
          </a:bodyPr>
          <a:lstStyle/>
          <a:p>
            <a:pPr>
              <a:lnSpc>
                <a:spcPct val="150000"/>
              </a:lnSpc>
              <a:spcBef>
                <a:spcPts val="200"/>
              </a:spcBef>
              <a:spcAft>
                <a:spcPts val="60"/>
              </a:spcAft>
            </a:pPr>
            <a:r>
              <a:rPr lang="zh-CN" altLang="en-US" sz="2500" dirty="0">
                <a:solidFill>
                  <a:srgbClr val="99D000"/>
                </a:solidFill>
                <a:latin typeface="Broadway" pitchFamily="82" charset="0"/>
                <a:ea typeface="微软雅黑" pitchFamily="34" charset="-122"/>
              </a:rPr>
              <a:t>京</a:t>
            </a:r>
            <a:r>
              <a:rPr lang="zh-CN" altLang="en-US" sz="2500" dirty="0" smtClean="0">
                <a:solidFill>
                  <a:srgbClr val="99D000"/>
                </a:solidFill>
                <a:latin typeface="Broadway" pitchFamily="82" charset="0"/>
                <a:ea typeface="微软雅黑" pitchFamily="34" charset="-122"/>
              </a:rPr>
              <a:t>东高频率封杀动作</a:t>
            </a:r>
            <a:endParaRPr lang="zh-CN" altLang="en-US" sz="1600" dirty="0">
              <a:solidFill>
                <a:srgbClr val="99D000"/>
              </a:solidFill>
              <a:latin typeface="微软雅黑" pitchFamily="34" charset="-122"/>
              <a:ea typeface="微软雅黑" pitchFamily="34" charset="-122"/>
            </a:endParaRPr>
          </a:p>
        </p:txBody>
      </p:sp>
      <p:grpSp>
        <p:nvGrpSpPr>
          <p:cNvPr id="16" name="组合 15"/>
          <p:cNvGrpSpPr/>
          <p:nvPr/>
        </p:nvGrpSpPr>
        <p:grpSpPr>
          <a:xfrm>
            <a:off x="255019" y="3241876"/>
            <a:ext cx="2880000" cy="534101"/>
            <a:chOff x="255019" y="3889948"/>
            <a:chExt cx="2880000" cy="534101"/>
          </a:xfrm>
        </p:grpSpPr>
        <p:sp>
          <p:nvSpPr>
            <p:cNvPr id="5" name="燕尾形 4"/>
            <p:cNvSpPr/>
            <p:nvPr/>
          </p:nvSpPr>
          <p:spPr bwMode="auto">
            <a:xfrm>
              <a:off x="255019" y="3889948"/>
              <a:ext cx="2880000" cy="108000"/>
            </a:xfrm>
            <a:prstGeom prst="chevron">
              <a:avLst/>
            </a:prstGeom>
            <a:ln>
              <a:headEnd type="oval" w="med" len="med"/>
              <a:tailEnd/>
            </a:ln>
            <a:extLst/>
          </p:spPr>
          <p:style>
            <a:lnRef idx="1">
              <a:schemeClr val="accent3"/>
            </a:lnRef>
            <a:fillRef idx="3">
              <a:schemeClr val="accent3"/>
            </a:fillRef>
            <a:effectRef idx="2">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 name="矩形 11"/>
            <p:cNvSpPr>
              <a:spLocks noChangeArrowheads="1"/>
            </p:cNvSpPr>
            <p:nvPr/>
          </p:nvSpPr>
          <p:spPr bwMode="auto">
            <a:xfrm>
              <a:off x="262558" y="4005858"/>
              <a:ext cx="2872461" cy="418191"/>
            </a:xfrm>
            <a:prstGeom prst="rect">
              <a:avLst/>
            </a:prstGeom>
            <a:noFill/>
            <a:ln w="9525">
              <a:noFill/>
              <a:miter lim="800000"/>
              <a:headEnd/>
              <a:tailEnd/>
            </a:ln>
          </p:spPr>
          <p:txBody>
            <a:bodyPr wrap="square">
              <a:spAutoFit/>
            </a:bodyPr>
            <a:lstStyle/>
            <a:p>
              <a:pPr algn="ctr">
                <a:lnSpc>
                  <a:spcPct val="150000"/>
                </a:lnSpc>
                <a:spcBef>
                  <a:spcPts val="200"/>
                </a:spcBef>
                <a:spcAft>
                  <a:spcPts val="60"/>
                </a:spcAft>
              </a:pPr>
              <a:r>
                <a:rPr lang="zh-CN" altLang="en-US" sz="1600" dirty="0" smtClean="0">
                  <a:solidFill>
                    <a:srgbClr val="99D000"/>
                  </a:solidFill>
                  <a:latin typeface="微软雅黑" pitchFamily="34" charset="-122"/>
                  <a:ea typeface="微软雅黑" pitchFamily="34" charset="-122"/>
                </a:rPr>
                <a:t>封杀微信</a:t>
              </a:r>
              <a:endParaRPr lang="zh-CN" altLang="en-US" sz="1600" dirty="0">
                <a:solidFill>
                  <a:srgbClr val="99D000"/>
                </a:solidFill>
                <a:latin typeface="微软雅黑" pitchFamily="34" charset="-122"/>
                <a:ea typeface="微软雅黑" pitchFamily="34" charset="-122"/>
              </a:endParaRPr>
            </a:p>
          </p:txBody>
        </p:sp>
      </p:grpSp>
      <p:grpSp>
        <p:nvGrpSpPr>
          <p:cNvPr id="17" name="组合 16"/>
          <p:cNvGrpSpPr/>
          <p:nvPr/>
        </p:nvGrpSpPr>
        <p:grpSpPr>
          <a:xfrm>
            <a:off x="3214886" y="3249786"/>
            <a:ext cx="2880320" cy="526191"/>
            <a:chOff x="3214886" y="3897858"/>
            <a:chExt cx="2880320" cy="526191"/>
          </a:xfrm>
        </p:grpSpPr>
        <p:sp>
          <p:nvSpPr>
            <p:cNvPr id="3" name="燕尾形 2"/>
            <p:cNvSpPr/>
            <p:nvPr/>
          </p:nvSpPr>
          <p:spPr bwMode="auto">
            <a:xfrm>
              <a:off x="3214886" y="3897858"/>
              <a:ext cx="2880000" cy="108000"/>
            </a:xfrm>
            <a:prstGeom prst="chevron">
              <a:avLst/>
            </a:prstGeom>
            <a:ln>
              <a:headEnd type="oval" w="med" len="med"/>
              <a:tailEnd/>
            </a:ln>
            <a:extLst/>
          </p:spPr>
          <p:style>
            <a:lnRef idx="1">
              <a:schemeClr val="accent5"/>
            </a:lnRef>
            <a:fillRef idx="3">
              <a:schemeClr val="accent5"/>
            </a:fillRef>
            <a:effectRef idx="2">
              <a:schemeClr val="accent5"/>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 name="矩形 12"/>
            <p:cNvSpPr>
              <a:spLocks noChangeArrowheads="1"/>
            </p:cNvSpPr>
            <p:nvPr/>
          </p:nvSpPr>
          <p:spPr bwMode="auto">
            <a:xfrm>
              <a:off x="3222745" y="4005858"/>
              <a:ext cx="2872461" cy="418191"/>
            </a:xfrm>
            <a:prstGeom prst="rect">
              <a:avLst/>
            </a:prstGeom>
            <a:noFill/>
            <a:ln w="9525">
              <a:noFill/>
              <a:miter lim="800000"/>
              <a:headEnd/>
              <a:tailEnd/>
            </a:ln>
          </p:spPr>
          <p:txBody>
            <a:bodyPr wrap="square">
              <a:spAutoFit/>
            </a:bodyPr>
            <a:lstStyle/>
            <a:p>
              <a:pPr algn="ctr">
                <a:lnSpc>
                  <a:spcPct val="150000"/>
                </a:lnSpc>
                <a:spcBef>
                  <a:spcPts val="200"/>
                </a:spcBef>
                <a:spcAft>
                  <a:spcPts val="60"/>
                </a:spcAft>
              </a:pPr>
              <a:r>
                <a:rPr lang="zh-CN" altLang="en-US" sz="1600" dirty="0" smtClean="0">
                  <a:solidFill>
                    <a:srgbClr val="00B0F0"/>
                  </a:solidFill>
                  <a:latin typeface="微软雅黑" pitchFamily="34" charset="-122"/>
                  <a:ea typeface="微软雅黑" pitchFamily="34" charset="-122"/>
                </a:rPr>
                <a:t>封杀财付通</a:t>
              </a:r>
              <a:endParaRPr lang="en-US" altLang="zh-CN" sz="1600" dirty="0">
                <a:solidFill>
                  <a:srgbClr val="00B0F0"/>
                </a:solidFill>
                <a:latin typeface="微软雅黑" pitchFamily="34" charset="-122"/>
                <a:ea typeface="微软雅黑" pitchFamily="34" charset="-122"/>
              </a:endParaRPr>
            </a:p>
          </p:txBody>
        </p:sp>
      </p:grpSp>
      <p:grpSp>
        <p:nvGrpSpPr>
          <p:cNvPr id="18" name="组合 17"/>
          <p:cNvGrpSpPr/>
          <p:nvPr/>
        </p:nvGrpSpPr>
        <p:grpSpPr>
          <a:xfrm>
            <a:off x="6167214" y="3249786"/>
            <a:ext cx="2880320" cy="526191"/>
            <a:chOff x="6167214" y="3897858"/>
            <a:chExt cx="2880320" cy="526191"/>
          </a:xfrm>
        </p:grpSpPr>
        <p:sp>
          <p:nvSpPr>
            <p:cNvPr id="4" name="燕尾形 3"/>
            <p:cNvSpPr/>
            <p:nvPr/>
          </p:nvSpPr>
          <p:spPr bwMode="auto">
            <a:xfrm>
              <a:off x="6167214" y="3897858"/>
              <a:ext cx="2880000" cy="108000"/>
            </a:xfrm>
            <a:prstGeom prst="chevron">
              <a:avLst/>
            </a:prstGeom>
            <a:ln>
              <a:headEnd type="oval" w="med" len="med"/>
              <a:tailEnd/>
            </a:ln>
            <a:extLst/>
          </p:spPr>
          <p:style>
            <a:lnRef idx="1">
              <a:schemeClr val="accent4"/>
            </a:lnRef>
            <a:fillRef idx="3">
              <a:schemeClr val="accent4"/>
            </a:fillRef>
            <a:effectRef idx="2">
              <a:schemeClr val="accent4"/>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 name="矩形 13"/>
            <p:cNvSpPr>
              <a:spLocks noChangeArrowheads="1"/>
            </p:cNvSpPr>
            <p:nvPr/>
          </p:nvSpPr>
          <p:spPr bwMode="auto">
            <a:xfrm>
              <a:off x="6175073" y="4005858"/>
              <a:ext cx="2872461" cy="418191"/>
            </a:xfrm>
            <a:prstGeom prst="rect">
              <a:avLst/>
            </a:prstGeom>
            <a:noFill/>
            <a:ln w="9525">
              <a:noFill/>
              <a:miter lim="800000"/>
              <a:headEnd/>
              <a:tailEnd/>
            </a:ln>
          </p:spPr>
          <p:txBody>
            <a:bodyPr wrap="square">
              <a:spAutoFit/>
            </a:bodyPr>
            <a:lstStyle/>
            <a:p>
              <a:pPr algn="ctr">
                <a:lnSpc>
                  <a:spcPct val="150000"/>
                </a:lnSpc>
                <a:spcBef>
                  <a:spcPts val="200"/>
                </a:spcBef>
                <a:spcAft>
                  <a:spcPts val="60"/>
                </a:spcAft>
              </a:pPr>
              <a:r>
                <a:rPr lang="zh-CN" altLang="en-US" sz="1600" dirty="0" smtClean="0">
                  <a:solidFill>
                    <a:srgbClr val="BA08C8"/>
                  </a:solidFill>
                  <a:latin typeface="微软雅黑" pitchFamily="34" charset="-122"/>
                  <a:ea typeface="微软雅黑" pitchFamily="34" charset="-122"/>
                </a:rPr>
                <a:t>封杀新浪</a:t>
              </a:r>
              <a:endParaRPr lang="en-US" altLang="zh-CN" sz="1600" dirty="0">
                <a:solidFill>
                  <a:srgbClr val="BA08C8"/>
                </a:solidFill>
                <a:latin typeface="微软雅黑" pitchFamily="34" charset="-122"/>
                <a:ea typeface="微软雅黑" pitchFamily="34" charset="-122"/>
              </a:endParaRPr>
            </a:p>
          </p:txBody>
        </p:sp>
      </p:grpSp>
      <p:grpSp>
        <p:nvGrpSpPr>
          <p:cNvPr id="19" name="组合 18"/>
          <p:cNvGrpSpPr/>
          <p:nvPr/>
        </p:nvGrpSpPr>
        <p:grpSpPr>
          <a:xfrm>
            <a:off x="9119542" y="3244151"/>
            <a:ext cx="2880320" cy="545683"/>
            <a:chOff x="9119542" y="3892223"/>
            <a:chExt cx="2880320" cy="545683"/>
          </a:xfrm>
        </p:grpSpPr>
        <p:sp>
          <p:nvSpPr>
            <p:cNvPr id="6" name="燕尾形 5"/>
            <p:cNvSpPr/>
            <p:nvPr/>
          </p:nvSpPr>
          <p:spPr bwMode="auto">
            <a:xfrm>
              <a:off x="9119542" y="3892223"/>
              <a:ext cx="2880000" cy="108000"/>
            </a:xfrm>
            <a:prstGeom prst="chevron">
              <a:avLst/>
            </a:prstGeom>
            <a:ln>
              <a:headEnd type="oval" w="med" len="med"/>
              <a:tailEnd/>
            </a:ln>
            <a:extLst/>
          </p:spPr>
          <p:style>
            <a:lnRef idx="1">
              <a:schemeClr val="accent6"/>
            </a:lnRef>
            <a:fillRef idx="3">
              <a:schemeClr val="accent6"/>
            </a:fillRef>
            <a:effectRef idx="2">
              <a:schemeClr val="accent6"/>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 name="矩形 14"/>
            <p:cNvSpPr>
              <a:spLocks noChangeArrowheads="1"/>
            </p:cNvSpPr>
            <p:nvPr/>
          </p:nvSpPr>
          <p:spPr bwMode="auto">
            <a:xfrm>
              <a:off x="9127401" y="4019715"/>
              <a:ext cx="2872461" cy="418191"/>
            </a:xfrm>
            <a:prstGeom prst="rect">
              <a:avLst/>
            </a:prstGeom>
            <a:noFill/>
            <a:ln w="9525">
              <a:noFill/>
              <a:miter lim="800000"/>
              <a:headEnd/>
              <a:tailEnd/>
            </a:ln>
          </p:spPr>
          <p:txBody>
            <a:bodyPr wrap="square">
              <a:spAutoFit/>
            </a:bodyPr>
            <a:lstStyle/>
            <a:p>
              <a:pPr algn="ctr">
                <a:lnSpc>
                  <a:spcPct val="150000"/>
                </a:lnSpc>
                <a:spcBef>
                  <a:spcPts val="200"/>
                </a:spcBef>
                <a:spcAft>
                  <a:spcPts val="60"/>
                </a:spcAft>
              </a:pPr>
              <a:r>
                <a:rPr lang="zh-CN" altLang="en-US" sz="1600" dirty="0" smtClean="0">
                  <a:solidFill>
                    <a:srgbClr val="FF6600"/>
                  </a:solidFill>
                  <a:latin typeface="微软雅黑" pitchFamily="34" charset="-122"/>
                  <a:ea typeface="微软雅黑" pitchFamily="34" charset="-122"/>
                </a:rPr>
                <a:t>京东你想干嘛！</a:t>
              </a:r>
              <a:endParaRPr lang="en-US" altLang="zh-CN" sz="1600" dirty="0">
                <a:solidFill>
                  <a:srgbClr val="FF6600"/>
                </a:solidFill>
                <a:latin typeface="微软雅黑" pitchFamily="34" charset="-122"/>
                <a:ea typeface="微软雅黑" pitchFamily="34" charset="-122"/>
              </a:endParaRPr>
            </a:p>
          </p:txBody>
        </p:sp>
      </p:grpSp>
      <p:grpSp>
        <p:nvGrpSpPr>
          <p:cNvPr id="20" name="组合 19"/>
          <p:cNvGrpSpPr>
            <a:grpSpLocks/>
          </p:cNvGrpSpPr>
          <p:nvPr/>
        </p:nvGrpSpPr>
        <p:grpSpPr bwMode="auto">
          <a:xfrm>
            <a:off x="8759894" y="2061642"/>
            <a:ext cx="735013" cy="733425"/>
            <a:chOff x="8874590" y="4650953"/>
            <a:chExt cx="734554" cy="734554"/>
          </a:xfrm>
        </p:grpSpPr>
        <p:sp>
          <p:nvSpPr>
            <p:cNvPr id="21" name="泪滴形 20"/>
            <p:cNvSpPr/>
            <p:nvPr/>
          </p:nvSpPr>
          <p:spPr>
            <a:xfrm rot="8100000">
              <a:off x="8874590" y="4650953"/>
              <a:ext cx="734554" cy="734554"/>
            </a:xfrm>
            <a:prstGeom prst="teardrop">
              <a:avLst>
                <a:gd name="adj" fmla="val 155556"/>
              </a:avLst>
            </a:prstGeom>
          </p:spPr>
          <p:style>
            <a:lnRef idx="0">
              <a:schemeClr val="accent6"/>
            </a:lnRef>
            <a:fillRef idx="3">
              <a:schemeClr val="accent6"/>
            </a:fillRef>
            <a:effectRef idx="3">
              <a:schemeClr val="accent6"/>
            </a:effectRef>
            <a:fontRef idx="minor">
              <a:schemeClr val="lt1"/>
            </a:fontRef>
          </p:style>
          <p:txBody>
            <a:bodyPr anchor="ctr"/>
            <a:lstStyle/>
            <a:p>
              <a:pPr algn="ctr" defTabSz="1234440" fontAlgn="auto">
                <a:spcBef>
                  <a:spcPts val="0"/>
                </a:spcBef>
                <a:spcAft>
                  <a:spcPts val="0"/>
                </a:spcAft>
                <a:defRPr/>
              </a:pPr>
              <a:endParaRPr lang="zh-CN" altLang="en-US"/>
            </a:p>
          </p:txBody>
        </p:sp>
        <p:sp>
          <p:nvSpPr>
            <p:cNvPr id="22" name="等腰三角形 21"/>
            <p:cNvSpPr/>
            <p:nvPr/>
          </p:nvSpPr>
          <p:spPr>
            <a:xfrm rot="5400000">
              <a:off x="9100242" y="4850861"/>
              <a:ext cx="394306" cy="341099"/>
            </a:xfrm>
            <a:prstGeom prst="triangl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4440" fontAlgn="auto">
                <a:spcBef>
                  <a:spcPts val="0"/>
                </a:spcBef>
                <a:spcAft>
                  <a:spcPts val="0"/>
                </a:spcAft>
                <a:defRPr/>
              </a:pPr>
              <a:endParaRPr lang="zh-CN" altLang="en-US"/>
            </a:p>
          </p:txBody>
        </p:sp>
      </p:grpSp>
      <p:sp>
        <p:nvSpPr>
          <p:cNvPr id="8" name="TextBox 7"/>
          <p:cNvSpPr txBox="1"/>
          <p:nvPr/>
        </p:nvSpPr>
        <p:spPr>
          <a:xfrm>
            <a:off x="1330977" y="2609094"/>
            <a:ext cx="728084" cy="461665"/>
          </a:xfrm>
          <a:prstGeom prst="rect">
            <a:avLst/>
          </a:prstGeom>
          <a:noFill/>
        </p:spPr>
        <p:txBody>
          <a:bodyPr wrap="none" rtlCol="0">
            <a:spAutoFit/>
          </a:bodyPr>
          <a:lstStyle/>
          <a:p>
            <a:r>
              <a:rPr lang="en-US" altLang="zh-CN" dirty="0" smtClean="0">
                <a:solidFill>
                  <a:srgbClr val="99D000"/>
                </a:solidFill>
              </a:rPr>
              <a:t>8.26</a:t>
            </a:r>
            <a:endParaRPr lang="zh-CN" altLang="en-US" dirty="0">
              <a:solidFill>
                <a:srgbClr val="99D000"/>
              </a:solidFill>
            </a:endParaRPr>
          </a:p>
        </p:txBody>
      </p:sp>
      <p:sp>
        <p:nvSpPr>
          <p:cNvPr id="23" name="TextBox 22"/>
          <p:cNvSpPr txBox="1"/>
          <p:nvPr/>
        </p:nvSpPr>
        <p:spPr>
          <a:xfrm>
            <a:off x="4294933" y="2628380"/>
            <a:ext cx="728084" cy="461665"/>
          </a:xfrm>
          <a:prstGeom prst="rect">
            <a:avLst/>
          </a:prstGeom>
          <a:noFill/>
        </p:spPr>
        <p:txBody>
          <a:bodyPr wrap="none" rtlCol="0">
            <a:spAutoFit/>
          </a:bodyPr>
          <a:lstStyle/>
          <a:p>
            <a:r>
              <a:rPr lang="en-US" altLang="zh-CN" dirty="0" smtClean="0">
                <a:solidFill>
                  <a:srgbClr val="00B0F0"/>
                </a:solidFill>
              </a:rPr>
              <a:t>8.29</a:t>
            </a:r>
            <a:endParaRPr lang="zh-CN" altLang="en-US" dirty="0">
              <a:solidFill>
                <a:srgbClr val="00B0F0"/>
              </a:solidFill>
            </a:endParaRPr>
          </a:p>
        </p:txBody>
      </p:sp>
      <p:sp>
        <p:nvSpPr>
          <p:cNvPr id="24" name="TextBox 23"/>
          <p:cNvSpPr txBox="1"/>
          <p:nvPr/>
        </p:nvSpPr>
        <p:spPr>
          <a:xfrm>
            <a:off x="7243172" y="2628379"/>
            <a:ext cx="728084" cy="461665"/>
          </a:xfrm>
          <a:prstGeom prst="rect">
            <a:avLst/>
          </a:prstGeom>
          <a:noFill/>
        </p:spPr>
        <p:txBody>
          <a:bodyPr wrap="none" rtlCol="0">
            <a:spAutoFit/>
          </a:bodyPr>
          <a:lstStyle/>
          <a:p>
            <a:r>
              <a:rPr lang="en-US" altLang="zh-CN" dirty="0" smtClean="0">
                <a:solidFill>
                  <a:srgbClr val="BA08C8"/>
                </a:solidFill>
              </a:rPr>
              <a:t>8.30</a:t>
            </a:r>
            <a:endParaRPr lang="zh-CN" altLang="en-US" dirty="0">
              <a:solidFill>
                <a:srgbClr val="BA08C8"/>
              </a:solidFill>
            </a:endParaRPr>
          </a:p>
        </p:txBody>
      </p:sp>
      <p:grpSp>
        <p:nvGrpSpPr>
          <p:cNvPr id="25" name="组合 24"/>
          <p:cNvGrpSpPr/>
          <p:nvPr/>
        </p:nvGrpSpPr>
        <p:grpSpPr>
          <a:xfrm>
            <a:off x="795019" y="4149994"/>
            <a:ext cx="1800000" cy="1719401"/>
            <a:chOff x="4373028" y="3510593"/>
            <a:chExt cx="1800000" cy="1719401"/>
          </a:xfrm>
        </p:grpSpPr>
        <p:sp>
          <p:nvSpPr>
            <p:cNvPr id="26" name="下箭头 25"/>
            <p:cNvSpPr/>
            <p:nvPr/>
          </p:nvSpPr>
          <p:spPr bwMode="auto">
            <a:xfrm>
              <a:off x="5066781" y="3510593"/>
              <a:ext cx="468000" cy="468000"/>
            </a:xfrm>
            <a:prstGeom prst="downArrow">
              <a:avLst/>
            </a:prstGeom>
            <a:ln>
              <a:solidFill>
                <a:schemeClr val="bg1"/>
              </a:solidFill>
            </a:ln>
            <a:extLst/>
          </p:spPr>
          <p:style>
            <a:lnRef idx="1">
              <a:schemeClr val="accent3"/>
            </a:lnRef>
            <a:fillRef idx="3">
              <a:schemeClr val="accent3"/>
            </a:fillRef>
            <a:effectRef idx="2">
              <a:schemeClr val="accent3"/>
            </a:effectRef>
            <a:fontRef idx="minor">
              <a:schemeClr val="lt1"/>
            </a:fontRef>
          </p:style>
          <p:txBody>
            <a:bodyPr spcFirstLastPara="0" vert="horz" wrap="square" lIns="114791" tIns="114791" rIns="114791" bIns="114791" numCol="1" spcCol="1270" anchor="ctr" anchorCtr="0">
              <a:noAutofit/>
            </a:bodyPr>
            <a:lstStyle/>
            <a:p>
              <a:pPr algn="ctr" defTabSz="1689100">
                <a:lnSpc>
                  <a:spcPct val="90000"/>
                </a:lnSpc>
                <a:spcBef>
                  <a:spcPct val="0"/>
                </a:spcBef>
                <a:spcAft>
                  <a:spcPct val="35000"/>
                </a:spcAft>
              </a:pPr>
              <a:endParaRPr lang="zh-CN" altLang="en-US" sz="3800">
                <a:solidFill>
                  <a:srgbClr val="FFFFFF"/>
                </a:solidFill>
                <a:latin typeface="Arial"/>
                <a:ea typeface="宋体"/>
              </a:endParaRPr>
            </a:p>
          </p:txBody>
        </p:sp>
        <p:sp>
          <p:nvSpPr>
            <p:cNvPr id="27" name="TextBox 26"/>
            <p:cNvSpPr txBox="1"/>
            <p:nvPr/>
          </p:nvSpPr>
          <p:spPr>
            <a:xfrm>
              <a:off x="4373028" y="4149994"/>
              <a:ext cx="1800000" cy="1080000"/>
            </a:xfrm>
            <a:prstGeom prst="rect">
              <a:avLst/>
            </a:prstGeom>
            <a:ln w="12700"/>
          </p:spPr>
          <p:style>
            <a:lnRef idx="3">
              <a:schemeClr val="lt1"/>
            </a:lnRef>
            <a:fillRef idx="1">
              <a:schemeClr val="accent3"/>
            </a:fillRef>
            <a:effectRef idx="1">
              <a:schemeClr val="accent3"/>
            </a:effectRef>
            <a:fontRef idx="minor">
              <a:schemeClr val="lt1"/>
            </a:fontRef>
          </p:style>
          <p:txBody>
            <a:bodyPr spcFirstLastPara="0" vert="horz" wrap="square" lIns="215069" tIns="215069" rIns="215069" bIns="215069" numCol="1" spcCol="1270" anchor="ctr" anchorCtr="0">
              <a:noAutofit/>
            </a:bodyPr>
            <a:lstStyle>
              <a:defPPr>
                <a:defRPr lang="zh-CN"/>
              </a:defPPr>
              <a:lvl1pPr lvl="0" algn="ctr" defTabSz="1066800">
                <a:lnSpc>
                  <a:spcPct val="90000"/>
                </a:lnSpc>
                <a:spcBef>
                  <a:spcPct val="0"/>
                </a:spcBef>
                <a:spcAft>
                  <a:spcPct val="35000"/>
                </a:spcAft>
                <a:defRPr>
                  <a:solidFill>
                    <a:srgbClr val="FFFFFF"/>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spcBef>
                  <a:spcPts val="0"/>
                </a:spcBef>
                <a:defRPr/>
              </a:pPr>
              <a:r>
                <a:rPr lang="zh-CN" altLang="en-US" sz="1400" kern="0" dirty="0" smtClean="0">
                  <a:solidFill>
                    <a:srgbClr val="FFFFFF">
                      <a:lumMod val="95000"/>
                    </a:srgbClr>
                  </a:solidFill>
                </a:rPr>
                <a:t>公司员工即时移动通讯仅限</a:t>
              </a:r>
              <a:r>
                <a:rPr lang="zh-CN" altLang="en-US" sz="1400" kern="0" dirty="0" smtClean="0">
                  <a:solidFill>
                    <a:srgbClr val="FFFF00"/>
                  </a:solidFill>
                </a:rPr>
                <a:t>易信</a:t>
              </a:r>
              <a:endParaRPr lang="zh-CN" altLang="en-US" sz="1400" kern="0" dirty="0">
                <a:solidFill>
                  <a:srgbClr val="FFFF00"/>
                </a:solidFill>
              </a:endParaRPr>
            </a:p>
          </p:txBody>
        </p:sp>
      </p:grpSp>
      <p:grpSp>
        <p:nvGrpSpPr>
          <p:cNvPr id="28" name="组合 27"/>
          <p:cNvGrpSpPr/>
          <p:nvPr/>
        </p:nvGrpSpPr>
        <p:grpSpPr>
          <a:xfrm>
            <a:off x="3758975" y="4149994"/>
            <a:ext cx="1800000" cy="1728191"/>
            <a:chOff x="190550" y="3501803"/>
            <a:chExt cx="1800000" cy="1728191"/>
          </a:xfrm>
        </p:grpSpPr>
        <p:sp>
          <p:nvSpPr>
            <p:cNvPr id="29" name="下箭头 28"/>
            <p:cNvSpPr/>
            <p:nvPr/>
          </p:nvSpPr>
          <p:spPr bwMode="auto">
            <a:xfrm>
              <a:off x="856550" y="3501803"/>
              <a:ext cx="468000" cy="468000"/>
            </a:xfrm>
            <a:prstGeom prst="downArrow">
              <a:avLst/>
            </a:prstGeom>
            <a:ln>
              <a:solidFill>
                <a:schemeClr val="bg1"/>
              </a:solidFill>
            </a:ln>
            <a:extLst/>
          </p:spPr>
          <p:style>
            <a:lnRef idx="1">
              <a:schemeClr val="accent1"/>
            </a:lnRef>
            <a:fillRef idx="3">
              <a:schemeClr val="accent1"/>
            </a:fillRef>
            <a:effectRef idx="2">
              <a:schemeClr val="accent1"/>
            </a:effectRef>
            <a:fontRef idx="minor">
              <a:schemeClr val="lt1"/>
            </a:fontRef>
          </p:style>
          <p:txBody>
            <a:bodyPr spcFirstLastPara="0" vert="horz" wrap="square" lIns="96902" tIns="150599" rIns="96902" bIns="150599" numCol="1" spcCol="1270" anchor="ctr" anchorCtr="0">
              <a:noAutofit/>
            </a:bodyPr>
            <a:lstStyle/>
            <a:p>
              <a:pPr algn="ctr" defTabSz="1422400">
                <a:lnSpc>
                  <a:spcPct val="90000"/>
                </a:lnSpc>
                <a:spcBef>
                  <a:spcPct val="0"/>
                </a:spcBef>
                <a:spcAft>
                  <a:spcPct val="35000"/>
                </a:spcAft>
              </a:pPr>
              <a:endParaRPr lang="zh-CN" altLang="en-US" sz="3200">
                <a:latin typeface="Arial"/>
                <a:ea typeface="宋体"/>
              </a:endParaRPr>
            </a:p>
          </p:txBody>
        </p:sp>
        <p:sp>
          <p:nvSpPr>
            <p:cNvPr id="30" name="TextBox 29"/>
            <p:cNvSpPr txBox="1"/>
            <p:nvPr/>
          </p:nvSpPr>
          <p:spPr>
            <a:xfrm>
              <a:off x="190550" y="4149994"/>
              <a:ext cx="1800000" cy="1080000"/>
            </a:xfrm>
            <a:prstGeom prst="rect">
              <a:avLst/>
            </a:prstGeom>
            <a:ln w="12700"/>
          </p:spPr>
          <p:style>
            <a:lnRef idx="3">
              <a:schemeClr val="lt1"/>
            </a:lnRef>
            <a:fillRef idx="1">
              <a:schemeClr val="accent1"/>
            </a:fillRef>
            <a:effectRef idx="1">
              <a:schemeClr val="accent1"/>
            </a:effectRef>
            <a:fontRef idx="minor">
              <a:schemeClr val="lt1"/>
            </a:fontRef>
          </p:style>
          <p:txBody>
            <a:bodyPr spcFirstLastPara="0" vert="horz" wrap="square" lIns="215069" tIns="215069" rIns="215069" bIns="215069" numCol="1" spcCol="1270" anchor="ctr" anchorCtr="0">
              <a:noAutofit/>
            </a:bodyPr>
            <a:lstStyle>
              <a:defPPr>
                <a:defRPr lang="zh-CN"/>
              </a:defPPr>
              <a:lvl1pPr lvl="0" algn="ctr" defTabSz="1066800">
                <a:lnSpc>
                  <a:spcPct val="90000"/>
                </a:lnSpc>
                <a:spcBef>
                  <a:spcPct val="0"/>
                </a:spcBef>
                <a:spcAft>
                  <a:spcPct val="35000"/>
                </a:spcAft>
                <a:defRPr>
                  <a:solidFill>
                    <a:srgbClr val="FFFFFF"/>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spcBef>
                  <a:spcPts val="0"/>
                </a:spcBef>
                <a:defRPr/>
              </a:pPr>
              <a:r>
                <a:rPr lang="zh-CN" altLang="en-US" sz="1400" dirty="0" smtClean="0">
                  <a:solidFill>
                    <a:srgbClr val="FFFF00"/>
                  </a:solidFill>
                </a:rPr>
                <a:t>财付通</a:t>
              </a:r>
              <a:r>
                <a:rPr lang="zh-CN" altLang="en-US" sz="1400" dirty="0" smtClean="0"/>
                <a:t>支付在京东支付平台消失</a:t>
              </a:r>
              <a:endParaRPr lang="zh-CN" altLang="en-US" sz="1400" dirty="0"/>
            </a:p>
          </p:txBody>
        </p:sp>
      </p:grpSp>
      <p:grpSp>
        <p:nvGrpSpPr>
          <p:cNvPr id="34" name="组合 33"/>
          <p:cNvGrpSpPr/>
          <p:nvPr/>
        </p:nvGrpSpPr>
        <p:grpSpPr>
          <a:xfrm>
            <a:off x="6707214" y="4149025"/>
            <a:ext cx="1800000" cy="1719401"/>
            <a:chOff x="6462552" y="3510593"/>
            <a:chExt cx="1800000" cy="1719401"/>
          </a:xfrm>
        </p:grpSpPr>
        <p:sp>
          <p:nvSpPr>
            <p:cNvPr id="35" name="下箭头 34"/>
            <p:cNvSpPr/>
            <p:nvPr/>
          </p:nvSpPr>
          <p:spPr bwMode="auto">
            <a:xfrm>
              <a:off x="7156305" y="3510593"/>
              <a:ext cx="468000" cy="468000"/>
            </a:xfrm>
            <a:prstGeom prst="downArrow">
              <a:avLst/>
            </a:prstGeom>
            <a:ln>
              <a:solidFill>
                <a:schemeClr val="bg1"/>
              </a:solidFill>
              <a:headEnd type="oval" w="med" len="med"/>
              <a:tailEnd/>
            </a:ln>
            <a:extLst/>
          </p:spPr>
          <p:style>
            <a:lnRef idx="1">
              <a:schemeClr val="accent4"/>
            </a:lnRef>
            <a:fillRef idx="3">
              <a:schemeClr val="accent4"/>
            </a:fillRef>
            <a:effectRef idx="2">
              <a:schemeClr val="accent4"/>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 name="TextBox 35"/>
            <p:cNvSpPr txBox="1"/>
            <p:nvPr/>
          </p:nvSpPr>
          <p:spPr>
            <a:xfrm>
              <a:off x="6462552" y="4149994"/>
              <a:ext cx="1800000" cy="1080000"/>
            </a:xfrm>
            <a:prstGeom prst="rect">
              <a:avLst/>
            </a:prstGeom>
            <a:ln w="12700"/>
          </p:spPr>
          <p:style>
            <a:lnRef idx="3">
              <a:schemeClr val="lt1"/>
            </a:lnRef>
            <a:fillRef idx="1">
              <a:schemeClr val="accent4"/>
            </a:fillRef>
            <a:effectRef idx="1">
              <a:schemeClr val="accent4"/>
            </a:effectRef>
            <a:fontRef idx="minor">
              <a:schemeClr val="lt1"/>
            </a:fontRef>
          </p:style>
          <p:txBody>
            <a:bodyPr spcFirstLastPara="0" vert="horz" wrap="square" lIns="215069" tIns="215069" rIns="215069" bIns="215069" numCol="1" spcCol="1270" anchor="ctr" anchorCtr="0">
              <a:noAutofit/>
            </a:bodyPr>
            <a:lstStyle>
              <a:defPPr>
                <a:defRPr lang="zh-CN"/>
              </a:defPPr>
              <a:lvl1pPr lvl="0" algn="ctr" defTabSz="1066800">
                <a:lnSpc>
                  <a:spcPct val="90000"/>
                </a:lnSpc>
                <a:spcBef>
                  <a:spcPct val="0"/>
                </a:spcBef>
                <a:spcAft>
                  <a:spcPct val="35000"/>
                </a:spcAft>
                <a:defRPr>
                  <a:solidFill>
                    <a:srgbClr val="FFFFFF"/>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spcBef>
                  <a:spcPts val="0"/>
                </a:spcBef>
                <a:defRPr/>
              </a:pPr>
              <a:r>
                <a:rPr lang="zh-CN" altLang="en-US" sz="1400" kern="0" dirty="0" smtClean="0">
                  <a:solidFill>
                    <a:srgbClr val="FFFFFF">
                      <a:lumMod val="95000"/>
                    </a:srgbClr>
                  </a:solidFill>
                </a:rPr>
                <a:t>无法</a:t>
              </a:r>
              <a:r>
                <a:rPr lang="zh-CN" altLang="en-US" sz="1400" kern="0" dirty="0" smtClean="0">
                  <a:solidFill>
                    <a:srgbClr val="FFFF00"/>
                  </a:solidFill>
                </a:rPr>
                <a:t>新浪微博账户</a:t>
              </a:r>
              <a:r>
                <a:rPr lang="zh-CN" altLang="en-US" sz="1400" kern="0" dirty="0" smtClean="0">
                  <a:solidFill>
                    <a:srgbClr val="FFFFFF">
                      <a:lumMod val="95000"/>
                    </a:srgbClr>
                  </a:solidFill>
                </a:rPr>
                <a:t>登录京东</a:t>
              </a:r>
              <a:endParaRPr lang="zh-CN" altLang="en-US" sz="1400" kern="0" dirty="0">
                <a:solidFill>
                  <a:srgbClr val="FFFFFF">
                    <a:lumMod val="95000"/>
                  </a:srgbClr>
                </a:solidFill>
              </a:endParaRPr>
            </a:p>
          </p:txBody>
        </p:sp>
      </p:grpSp>
      <p:grpSp>
        <p:nvGrpSpPr>
          <p:cNvPr id="40" name="组合 39"/>
          <p:cNvGrpSpPr/>
          <p:nvPr/>
        </p:nvGrpSpPr>
        <p:grpSpPr>
          <a:xfrm>
            <a:off x="9663631" y="4158890"/>
            <a:ext cx="1800000" cy="1719401"/>
            <a:chOff x="6462552" y="3510593"/>
            <a:chExt cx="1800000" cy="1719401"/>
          </a:xfrm>
        </p:grpSpPr>
        <p:sp>
          <p:nvSpPr>
            <p:cNvPr id="41" name="下箭头 40"/>
            <p:cNvSpPr/>
            <p:nvPr/>
          </p:nvSpPr>
          <p:spPr bwMode="auto">
            <a:xfrm>
              <a:off x="7156305" y="3510593"/>
              <a:ext cx="468000" cy="468000"/>
            </a:xfrm>
            <a:prstGeom prst="downArrow">
              <a:avLst/>
            </a:prstGeom>
            <a:ln>
              <a:headEnd type="oval" w="med" len="med"/>
              <a:tailEnd/>
            </a:ln>
            <a:extLst/>
          </p:spPr>
          <p:style>
            <a:lnRef idx="3">
              <a:schemeClr val="lt1"/>
            </a:lnRef>
            <a:fillRef idx="1">
              <a:schemeClr val="accent6"/>
            </a:fillRef>
            <a:effectRef idx="1">
              <a:schemeClr val="accent6"/>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2" name="TextBox 41"/>
            <p:cNvSpPr txBox="1"/>
            <p:nvPr/>
          </p:nvSpPr>
          <p:spPr>
            <a:xfrm>
              <a:off x="6462552" y="4149994"/>
              <a:ext cx="1800000" cy="1080000"/>
            </a:xfrm>
            <a:prstGeom prst="rect">
              <a:avLst/>
            </a:prstGeom>
            <a:ln/>
          </p:spPr>
          <p:style>
            <a:lnRef idx="3">
              <a:schemeClr val="lt1"/>
            </a:lnRef>
            <a:fillRef idx="1">
              <a:schemeClr val="accent6"/>
            </a:fillRef>
            <a:effectRef idx="1">
              <a:schemeClr val="accent6"/>
            </a:effectRef>
            <a:fontRef idx="minor">
              <a:schemeClr val="lt1"/>
            </a:fontRef>
          </p:style>
          <p:txBody>
            <a:bodyPr spcFirstLastPara="0" vert="horz" wrap="square" lIns="215069" tIns="215069" rIns="215069" bIns="215069" numCol="1" spcCol="1270" anchor="ctr" anchorCtr="0">
              <a:noAutofit/>
            </a:bodyPr>
            <a:lstStyle>
              <a:defPPr>
                <a:defRPr lang="zh-CN"/>
              </a:defPPr>
              <a:lvl1pPr lvl="0" algn="ctr" defTabSz="1066800">
                <a:lnSpc>
                  <a:spcPct val="90000"/>
                </a:lnSpc>
                <a:spcBef>
                  <a:spcPct val="0"/>
                </a:spcBef>
                <a:spcAft>
                  <a:spcPct val="35000"/>
                </a:spcAft>
                <a:defRPr>
                  <a:solidFill>
                    <a:srgbClr val="FFFFFF"/>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spcBef>
                  <a:spcPts val="0"/>
                </a:spcBef>
                <a:defRPr/>
              </a:pPr>
              <a:r>
                <a:rPr lang="zh-CN" altLang="en-US" sz="1400" kern="0" dirty="0" smtClean="0">
                  <a:solidFill>
                    <a:srgbClr val="FFFFFF">
                      <a:lumMod val="95000"/>
                    </a:srgbClr>
                  </a:solidFill>
                </a:rPr>
                <a:t>“</a:t>
              </a:r>
              <a:r>
                <a:rPr lang="zh-CN" altLang="en-US" sz="1400" kern="0" dirty="0" smtClean="0">
                  <a:solidFill>
                    <a:srgbClr val="FFFF00"/>
                  </a:solidFill>
                </a:rPr>
                <a:t>莽夫</a:t>
              </a:r>
              <a:r>
                <a:rPr lang="zh-CN" altLang="en-US" sz="1400" kern="0" dirty="0" smtClean="0">
                  <a:solidFill>
                    <a:srgbClr val="FFFFFF">
                      <a:lumMod val="95000"/>
                    </a:srgbClr>
                  </a:solidFill>
                </a:rPr>
                <a:t>”刘强东</a:t>
              </a:r>
              <a:endParaRPr lang="zh-CN" altLang="en-US" sz="1400" kern="0" dirty="0">
                <a:solidFill>
                  <a:srgbClr val="FFFFFF">
                    <a:lumMod val="95000"/>
                  </a:srgbClr>
                </a:solidFill>
              </a:endParaRPr>
            </a:p>
          </p:txBody>
        </p:sp>
      </p:grpSp>
    </p:spTree>
    <p:extLst>
      <p:ext uri="{BB962C8B-B14F-4D97-AF65-F5344CB8AC3E}">
        <p14:creationId xmlns:p14="http://schemas.microsoft.com/office/powerpoint/2010/main" xmlns="" val="227911802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7"/>
                                        </p:tgtEl>
                                        <p:attrNameLst>
                                          <p:attrName>style.visibility</p:attrName>
                                        </p:attrNameLst>
                                      </p:cBhvr>
                                      <p:to>
                                        <p:strVal val="visible"/>
                                      </p:to>
                                    </p:set>
                                    <p:anim calcmode="discrete" valueType="clr">
                                      <p:cBhvr override="childStyle">
                                        <p:cTn id="7" dur="17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8" dur="170"/>
                                        <p:tgtEl>
                                          <p:spTgt spid="7"/>
                                        </p:tgtEl>
                                        <p:attrNameLst>
                                          <p:attrName>fillcolor</p:attrName>
                                        </p:attrNameLst>
                                      </p:cBhvr>
                                      <p:tavLst>
                                        <p:tav tm="0">
                                          <p:val>
                                            <p:clrVal>
                                              <a:schemeClr val="accent2"/>
                                            </p:clrVal>
                                          </p:val>
                                        </p:tav>
                                        <p:tav tm="50000">
                                          <p:val>
                                            <p:clrVal>
                                              <a:schemeClr val="hlink"/>
                                            </p:clrVal>
                                          </p:val>
                                        </p:tav>
                                      </p:tavLst>
                                    </p:anim>
                                    <p:set>
                                      <p:cBhvr>
                                        <p:cTn id="9" dur="170"/>
                                        <p:tgtEl>
                                          <p:spTgt spid="7"/>
                                        </p:tgtEl>
                                        <p:attrNameLst>
                                          <p:attrName>fill.type</p:attrName>
                                        </p:attrNameLst>
                                      </p:cBhvr>
                                      <p:to>
                                        <p:strVal val="solid"/>
                                      </p:to>
                                    </p:set>
                                  </p:childTnLst>
                                </p:cTn>
                              </p:par>
                            </p:childTnLst>
                          </p:cTn>
                        </p:par>
                        <p:par>
                          <p:cTn id="10" fill="hold">
                            <p:stCondLst>
                              <p:cond delay="850"/>
                            </p:stCondLst>
                            <p:childTnLst>
                              <p:par>
                                <p:cTn id="11" presetID="2" presetClass="entr" presetSubtype="4"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1350"/>
                            </p:stCondLst>
                            <p:childTnLst>
                              <p:par>
                                <p:cTn id="16" presetID="2" presetClass="entr" presetSubtype="4" fill="hold" grpId="0" nodeType="after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ppt_x"/>
                                          </p:val>
                                        </p:tav>
                                        <p:tav tm="100000">
                                          <p:val>
                                            <p:strVal val="#ppt_x"/>
                                          </p:val>
                                        </p:tav>
                                      </p:tavLst>
                                    </p:anim>
                                    <p:anim calcmode="lin" valueType="num">
                                      <p:cBhvr additive="base">
                                        <p:cTn id="19" dur="500" fill="hold"/>
                                        <p:tgtEl>
                                          <p:spTgt spid="23"/>
                                        </p:tgtEl>
                                        <p:attrNameLst>
                                          <p:attrName>ppt_y</p:attrName>
                                        </p:attrNameLst>
                                      </p:cBhvr>
                                      <p:tavLst>
                                        <p:tav tm="0">
                                          <p:val>
                                            <p:strVal val="1+#ppt_h/2"/>
                                          </p:val>
                                        </p:tav>
                                        <p:tav tm="100000">
                                          <p:val>
                                            <p:strVal val="#ppt_y"/>
                                          </p:val>
                                        </p:tav>
                                      </p:tavLst>
                                    </p:anim>
                                  </p:childTnLst>
                                </p:cTn>
                              </p:par>
                            </p:childTnLst>
                          </p:cTn>
                        </p:par>
                        <p:par>
                          <p:cTn id="20" fill="hold">
                            <p:stCondLst>
                              <p:cond delay="1850"/>
                            </p:stCondLst>
                            <p:childTnLst>
                              <p:par>
                                <p:cTn id="21" presetID="2" presetClass="entr" presetSubtype="4"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ppt_x"/>
                                          </p:val>
                                        </p:tav>
                                        <p:tav tm="100000">
                                          <p:val>
                                            <p:strVal val="#ppt_x"/>
                                          </p:val>
                                        </p:tav>
                                      </p:tavLst>
                                    </p:anim>
                                    <p:anim calcmode="lin" valueType="num">
                                      <p:cBhvr additive="base">
                                        <p:cTn id="2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0-#ppt_w/2"/>
                                          </p:val>
                                        </p:tav>
                                        <p:tav tm="100000">
                                          <p:val>
                                            <p:strVal val="#ppt_x"/>
                                          </p:val>
                                        </p:tav>
                                      </p:tavLst>
                                    </p:anim>
                                    <p:anim calcmode="lin" valueType="num">
                                      <p:cBhvr additive="base">
                                        <p:cTn id="30" dur="500" fill="hold"/>
                                        <p:tgtEl>
                                          <p:spTgt spid="16"/>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47" presetClass="entr" presetSubtype="0" fill="hold" nodeType="after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1000"/>
                                        <p:tgtEl>
                                          <p:spTgt spid="25"/>
                                        </p:tgtEl>
                                      </p:cBhvr>
                                    </p:animEffect>
                                    <p:anim calcmode="lin" valueType="num">
                                      <p:cBhvr>
                                        <p:cTn id="35" dur="1000" fill="hold"/>
                                        <p:tgtEl>
                                          <p:spTgt spid="25"/>
                                        </p:tgtEl>
                                        <p:attrNameLst>
                                          <p:attrName>ppt_x</p:attrName>
                                        </p:attrNameLst>
                                      </p:cBhvr>
                                      <p:tavLst>
                                        <p:tav tm="0">
                                          <p:val>
                                            <p:strVal val="#ppt_x"/>
                                          </p:val>
                                        </p:tav>
                                        <p:tav tm="100000">
                                          <p:val>
                                            <p:strVal val="#ppt_x"/>
                                          </p:val>
                                        </p:tav>
                                      </p:tavLst>
                                    </p:anim>
                                    <p:anim calcmode="lin" valueType="num">
                                      <p:cBhvr>
                                        <p:cTn id="3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0-#ppt_w/2"/>
                                          </p:val>
                                        </p:tav>
                                        <p:tav tm="100000">
                                          <p:val>
                                            <p:strVal val="#ppt_x"/>
                                          </p:val>
                                        </p:tav>
                                      </p:tavLst>
                                    </p:anim>
                                    <p:anim calcmode="lin" valueType="num">
                                      <p:cBhvr additive="base">
                                        <p:cTn id="42" dur="500" fill="hold"/>
                                        <p:tgtEl>
                                          <p:spTgt spid="17"/>
                                        </p:tgtEl>
                                        <p:attrNameLst>
                                          <p:attrName>ppt_y</p:attrName>
                                        </p:attrNameLst>
                                      </p:cBhvr>
                                      <p:tavLst>
                                        <p:tav tm="0">
                                          <p:val>
                                            <p:strVal val="#ppt_y"/>
                                          </p:val>
                                        </p:tav>
                                        <p:tav tm="100000">
                                          <p:val>
                                            <p:strVal val="#ppt_y"/>
                                          </p:val>
                                        </p:tav>
                                      </p:tavLst>
                                    </p:anim>
                                  </p:childTnLst>
                                </p:cTn>
                              </p:par>
                            </p:childTnLst>
                          </p:cTn>
                        </p:par>
                        <p:par>
                          <p:cTn id="43" fill="hold">
                            <p:stCondLst>
                              <p:cond delay="500"/>
                            </p:stCondLst>
                            <p:childTnLst>
                              <p:par>
                                <p:cTn id="44" presetID="47" presetClass="entr" presetSubtype="0"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1000"/>
                                        <p:tgtEl>
                                          <p:spTgt spid="28"/>
                                        </p:tgtEl>
                                      </p:cBhvr>
                                    </p:animEffect>
                                    <p:anim calcmode="lin" valueType="num">
                                      <p:cBhvr>
                                        <p:cTn id="47" dur="1000" fill="hold"/>
                                        <p:tgtEl>
                                          <p:spTgt spid="28"/>
                                        </p:tgtEl>
                                        <p:attrNameLst>
                                          <p:attrName>ppt_x</p:attrName>
                                        </p:attrNameLst>
                                      </p:cBhvr>
                                      <p:tavLst>
                                        <p:tav tm="0">
                                          <p:val>
                                            <p:strVal val="#ppt_x"/>
                                          </p:val>
                                        </p:tav>
                                        <p:tav tm="100000">
                                          <p:val>
                                            <p:strVal val="#ppt_x"/>
                                          </p:val>
                                        </p:tav>
                                      </p:tavLst>
                                    </p:anim>
                                    <p:anim calcmode="lin" valueType="num">
                                      <p:cBhvr>
                                        <p:cTn id="4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additive="base">
                                        <p:cTn id="53" dur="500" fill="hold"/>
                                        <p:tgtEl>
                                          <p:spTgt spid="18"/>
                                        </p:tgtEl>
                                        <p:attrNameLst>
                                          <p:attrName>ppt_x</p:attrName>
                                        </p:attrNameLst>
                                      </p:cBhvr>
                                      <p:tavLst>
                                        <p:tav tm="0">
                                          <p:val>
                                            <p:strVal val="0-#ppt_w/2"/>
                                          </p:val>
                                        </p:tav>
                                        <p:tav tm="100000">
                                          <p:val>
                                            <p:strVal val="#ppt_x"/>
                                          </p:val>
                                        </p:tav>
                                      </p:tavLst>
                                    </p:anim>
                                    <p:anim calcmode="lin" valueType="num">
                                      <p:cBhvr additive="base">
                                        <p:cTn id="54" dur="500" fill="hold"/>
                                        <p:tgtEl>
                                          <p:spTgt spid="18"/>
                                        </p:tgtEl>
                                        <p:attrNameLst>
                                          <p:attrName>ppt_y</p:attrName>
                                        </p:attrNameLst>
                                      </p:cBhvr>
                                      <p:tavLst>
                                        <p:tav tm="0">
                                          <p:val>
                                            <p:strVal val="#ppt_y"/>
                                          </p:val>
                                        </p:tav>
                                        <p:tav tm="100000">
                                          <p:val>
                                            <p:strVal val="#ppt_y"/>
                                          </p:val>
                                        </p:tav>
                                      </p:tavLst>
                                    </p:anim>
                                  </p:childTnLst>
                                </p:cTn>
                              </p:par>
                            </p:childTnLst>
                          </p:cTn>
                        </p:par>
                        <p:par>
                          <p:cTn id="55" fill="hold">
                            <p:stCondLst>
                              <p:cond delay="500"/>
                            </p:stCondLst>
                            <p:childTnLst>
                              <p:par>
                                <p:cTn id="56" presetID="47" presetClass="entr" presetSubtype="0" fill="hold" nodeType="after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1000"/>
                                        <p:tgtEl>
                                          <p:spTgt spid="34"/>
                                        </p:tgtEl>
                                      </p:cBhvr>
                                    </p:animEffect>
                                    <p:anim calcmode="lin" valueType="num">
                                      <p:cBhvr>
                                        <p:cTn id="59" dur="1000" fill="hold"/>
                                        <p:tgtEl>
                                          <p:spTgt spid="34"/>
                                        </p:tgtEl>
                                        <p:attrNameLst>
                                          <p:attrName>ppt_x</p:attrName>
                                        </p:attrNameLst>
                                      </p:cBhvr>
                                      <p:tavLst>
                                        <p:tav tm="0">
                                          <p:val>
                                            <p:strVal val="#ppt_x"/>
                                          </p:val>
                                        </p:tav>
                                        <p:tav tm="100000">
                                          <p:val>
                                            <p:strVal val="#ppt_x"/>
                                          </p:val>
                                        </p:tav>
                                      </p:tavLst>
                                    </p:anim>
                                    <p:anim calcmode="lin" valueType="num">
                                      <p:cBhvr>
                                        <p:cTn id="60"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nodeType="clickEffect">
                                  <p:stCondLst>
                                    <p:cond delay="0"/>
                                  </p:stCondLst>
                                  <p:childTnLst>
                                    <p:set>
                                      <p:cBhvr>
                                        <p:cTn id="64" dur="1" fill="hold">
                                          <p:stCondLst>
                                            <p:cond delay="0"/>
                                          </p:stCondLst>
                                        </p:cTn>
                                        <p:tgtEl>
                                          <p:spTgt spid="19"/>
                                        </p:tgtEl>
                                        <p:attrNameLst>
                                          <p:attrName>style.visibility</p:attrName>
                                        </p:attrNameLst>
                                      </p:cBhvr>
                                      <p:to>
                                        <p:strVal val="visible"/>
                                      </p:to>
                                    </p:set>
                                    <p:anim calcmode="lin" valueType="num">
                                      <p:cBhvr additive="base">
                                        <p:cTn id="65" dur="500" fill="hold"/>
                                        <p:tgtEl>
                                          <p:spTgt spid="19"/>
                                        </p:tgtEl>
                                        <p:attrNameLst>
                                          <p:attrName>ppt_x</p:attrName>
                                        </p:attrNameLst>
                                      </p:cBhvr>
                                      <p:tavLst>
                                        <p:tav tm="0">
                                          <p:val>
                                            <p:strVal val="0-#ppt_w/2"/>
                                          </p:val>
                                        </p:tav>
                                        <p:tav tm="100000">
                                          <p:val>
                                            <p:strVal val="#ppt_x"/>
                                          </p:val>
                                        </p:tav>
                                      </p:tavLst>
                                    </p:anim>
                                    <p:anim calcmode="lin" valueType="num">
                                      <p:cBhvr additive="base">
                                        <p:cTn id="66" dur="500" fill="hold"/>
                                        <p:tgtEl>
                                          <p:spTgt spid="19"/>
                                        </p:tgtEl>
                                        <p:attrNameLst>
                                          <p:attrName>ppt_y</p:attrName>
                                        </p:attrNameLst>
                                      </p:cBhvr>
                                      <p:tavLst>
                                        <p:tav tm="0">
                                          <p:val>
                                            <p:strVal val="#ppt_y"/>
                                          </p:val>
                                        </p:tav>
                                        <p:tav tm="100000">
                                          <p:val>
                                            <p:strVal val="#ppt_y"/>
                                          </p:val>
                                        </p:tav>
                                      </p:tavLst>
                                    </p:anim>
                                  </p:childTnLst>
                                </p:cTn>
                              </p:par>
                              <p:par>
                                <p:cTn id="67" presetID="42" presetClass="entr" presetSubtype="0" fill="hold" nodeType="withEffect">
                                  <p:stCondLst>
                                    <p:cond delay="50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anim calcmode="lin" valueType="num">
                                      <p:cBhvr>
                                        <p:cTn id="70" dur="500" fill="hold"/>
                                        <p:tgtEl>
                                          <p:spTgt spid="20"/>
                                        </p:tgtEl>
                                        <p:attrNameLst>
                                          <p:attrName>ppt_x</p:attrName>
                                        </p:attrNameLst>
                                      </p:cBhvr>
                                      <p:tavLst>
                                        <p:tav tm="0">
                                          <p:val>
                                            <p:strVal val="#ppt_x"/>
                                          </p:val>
                                        </p:tav>
                                        <p:tav tm="100000">
                                          <p:val>
                                            <p:strVal val="#ppt_x"/>
                                          </p:val>
                                        </p:tav>
                                      </p:tavLst>
                                    </p:anim>
                                    <p:anim calcmode="lin" valueType="num">
                                      <p:cBhvr>
                                        <p:cTn id="71" dur="500" fill="hold"/>
                                        <p:tgtEl>
                                          <p:spTgt spid="20"/>
                                        </p:tgtEl>
                                        <p:attrNameLst>
                                          <p:attrName>ppt_y</p:attrName>
                                        </p:attrNameLst>
                                      </p:cBhvr>
                                      <p:tavLst>
                                        <p:tav tm="0">
                                          <p:val>
                                            <p:strVal val="#ppt_y+.1"/>
                                          </p:val>
                                        </p:tav>
                                        <p:tav tm="100000">
                                          <p:val>
                                            <p:strVal val="#ppt_y"/>
                                          </p:val>
                                        </p:tav>
                                      </p:tavLst>
                                    </p:anim>
                                  </p:childTnLst>
                                </p:cTn>
                              </p:par>
                            </p:childTnLst>
                          </p:cTn>
                        </p:par>
                        <p:par>
                          <p:cTn id="72" fill="hold">
                            <p:stCondLst>
                              <p:cond delay="1000"/>
                            </p:stCondLst>
                            <p:childTnLst>
                              <p:par>
                                <p:cTn id="73" presetID="47" presetClass="entr" presetSubtype="0" fill="hold" nodeType="after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fade">
                                      <p:cBhvr>
                                        <p:cTn id="75" dur="1000"/>
                                        <p:tgtEl>
                                          <p:spTgt spid="40"/>
                                        </p:tgtEl>
                                      </p:cBhvr>
                                    </p:animEffect>
                                    <p:anim calcmode="lin" valueType="num">
                                      <p:cBhvr>
                                        <p:cTn id="76" dur="1000" fill="hold"/>
                                        <p:tgtEl>
                                          <p:spTgt spid="40"/>
                                        </p:tgtEl>
                                        <p:attrNameLst>
                                          <p:attrName>ppt_x</p:attrName>
                                        </p:attrNameLst>
                                      </p:cBhvr>
                                      <p:tavLst>
                                        <p:tav tm="0">
                                          <p:val>
                                            <p:strVal val="#ppt_x"/>
                                          </p:val>
                                        </p:tav>
                                        <p:tav tm="100000">
                                          <p:val>
                                            <p:strVal val="#ppt_x"/>
                                          </p:val>
                                        </p:tav>
                                      </p:tavLst>
                                    </p:anim>
                                    <p:anim calcmode="lin" valueType="num">
                                      <p:cBhvr>
                                        <p:cTn id="77"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3"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7"/>
          <p:cNvSpPr>
            <a:spLocks/>
          </p:cNvSpPr>
          <p:nvPr/>
        </p:nvSpPr>
        <p:spPr bwMode="auto">
          <a:xfrm rot="10800000" flipH="1" flipV="1">
            <a:off x="2966680" y="1903450"/>
            <a:ext cx="2336438" cy="2318432"/>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ysClr val="window" lastClr="FFFFFF">
                <a:lumMod val="65000"/>
              </a:sysClr>
            </a:solidFill>
            <a:prstDash val="sysDot"/>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2" name="Text Box 28"/>
          <p:cNvSpPr txBox="1">
            <a:spLocks noChangeArrowheads="1"/>
          </p:cNvSpPr>
          <p:nvPr/>
        </p:nvSpPr>
        <p:spPr bwMode="auto">
          <a:xfrm>
            <a:off x="5447134" y="1629594"/>
            <a:ext cx="4824536" cy="32008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square">
            <a:spAutoFit/>
          </a:bodyPr>
          <a:lstStyle>
            <a:lvl1pPr eaLnBrk="0" hangingPunct="0">
              <a:defRPr kumimoji="1">
                <a:solidFill>
                  <a:schemeClr val="tx1"/>
                </a:solidFill>
                <a:latin typeface="굴림" pitchFamily="34" charset="-127"/>
                <a:ea typeface="굴림" pitchFamily="34" charset="-127"/>
              </a:defRPr>
            </a:lvl1pPr>
            <a:lvl2pPr marL="742950" indent="-285750" eaLnBrk="0" hangingPunct="0">
              <a:defRPr kumimoji="1">
                <a:solidFill>
                  <a:schemeClr val="tx1"/>
                </a:solidFill>
                <a:latin typeface="굴림" pitchFamily="34" charset="-127"/>
                <a:ea typeface="굴림" pitchFamily="34" charset="-127"/>
              </a:defRPr>
            </a:lvl2pPr>
            <a:lvl3pPr marL="1143000" indent="-228600" eaLnBrk="0" hangingPunct="0">
              <a:defRPr kumimoji="1">
                <a:solidFill>
                  <a:schemeClr val="tx1"/>
                </a:solidFill>
                <a:latin typeface="굴림" pitchFamily="34" charset="-127"/>
                <a:ea typeface="굴림" pitchFamily="34" charset="-127"/>
              </a:defRPr>
            </a:lvl3pPr>
            <a:lvl4pPr marL="1600200" indent="-228600" eaLnBrk="0" hangingPunct="0">
              <a:defRPr kumimoji="1">
                <a:solidFill>
                  <a:schemeClr val="tx1"/>
                </a:solidFill>
                <a:latin typeface="굴림" pitchFamily="34" charset="-127"/>
                <a:ea typeface="굴림" pitchFamily="34" charset="-127"/>
              </a:defRPr>
            </a:lvl4pPr>
            <a:lvl5pPr marL="2057400" indent="-228600" eaLnBrk="0" hangingPunct="0">
              <a:defRPr kumimoji="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9pPr>
          </a:lstStyle>
          <a:p>
            <a:pPr marL="0" marR="0" lvl="0" indent="0" defTabSz="914400" eaLnBrk="1" fontAlgn="auto" latinLnBrk="0" hangingPunct="1">
              <a:lnSpc>
                <a:spcPct val="150000"/>
              </a:lnSpc>
              <a:spcBef>
                <a:spcPts val="600"/>
              </a:spcBef>
              <a:spcAft>
                <a:spcPts val="0"/>
              </a:spcAft>
              <a:buClrTx/>
              <a:buSzTx/>
              <a:buFontTx/>
              <a:buNone/>
              <a:tabLst/>
              <a:defRPr/>
            </a:pPr>
            <a:r>
              <a:rPr lang="zh-CN" altLang="en-US" sz="2000" b="1" kern="0" dirty="0">
                <a:solidFill>
                  <a:srgbClr val="FFB400"/>
                </a:solidFill>
                <a:latin typeface="微软雅黑"/>
                <a:ea typeface="微软雅黑"/>
              </a:rPr>
              <a:t>微信</a:t>
            </a:r>
            <a:endParaRPr kumimoji="1" lang="en-US" altLang="zh-CN" sz="2000" b="1" i="0" u="none" strike="noStrike" kern="0" cap="none" spc="0" normalizeH="0" baseline="0" noProof="0" dirty="0" smtClean="0">
              <a:ln>
                <a:noFill/>
              </a:ln>
              <a:solidFill>
                <a:srgbClr val="FFB400"/>
              </a:solidFill>
              <a:effectLst/>
              <a:uLnTx/>
              <a:uFillTx/>
              <a:latin typeface="微软雅黑"/>
              <a:ea typeface="微软雅黑"/>
            </a:endParaRPr>
          </a:p>
          <a:p>
            <a:pPr marL="0" marR="0" lvl="0" indent="0" defTabSz="914400" eaLnBrk="1" fontAlgn="auto" latinLnBrk="0" hangingPunct="1">
              <a:lnSpc>
                <a:spcPct val="150000"/>
              </a:lnSpc>
              <a:spcBef>
                <a:spcPts val="0"/>
              </a:spcBef>
              <a:spcAft>
                <a:spcPts val="0"/>
              </a:spcAft>
              <a:buClrTx/>
              <a:buSzTx/>
              <a:buFontTx/>
              <a:buNone/>
              <a:tabLst/>
              <a:defRPr/>
            </a:pPr>
            <a:r>
              <a:rPr lang="zh-CN" altLang="en-US" sz="1600" kern="0" noProof="0" dirty="0" smtClean="0">
                <a:solidFill>
                  <a:sysClr val="window" lastClr="FFFFFF">
                    <a:lumMod val="95000"/>
                  </a:sysClr>
                </a:solidFill>
                <a:latin typeface="微软雅黑"/>
                <a:ea typeface="微软雅黑"/>
              </a:rPr>
              <a:t>微信</a:t>
            </a:r>
            <a:r>
              <a:rPr lang="en-US" altLang="zh-CN" sz="1600" kern="0" noProof="0" dirty="0" smtClean="0">
                <a:solidFill>
                  <a:sysClr val="window" lastClr="FFFFFF">
                    <a:lumMod val="95000"/>
                  </a:sysClr>
                </a:solidFill>
                <a:latin typeface="微软雅黑"/>
                <a:ea typeface="微软雅黑"/>
              </a:rPr>
              <a:t>5.0</a:t>
            </a:r>
            <a:r>
              <a:rPr lang="zh-CN" altLang="en-US" sz="1600" kern="0" noProof="0" dirty="0" smtClean="0">
                <a:solidFill>
                  <a:sysClr val="window" lastClr="FFFFFF">
                    <a:lumMod val="95000"/>
                  </a:sysClr>
                </a:solidFill>
                <a:latin typeface="微软雅黑"/>
                <a:ea typeface="微软雅黑"/>
              </a:rPr>
              <a:t>支付上线，易迅触动京东核心利益</a:t>
            </a:r>
            <a:endParaRPr kumimoji="1" lang="en-US" altLang="ko-KR" sz="1100" b="0" i="0" u="none" strike="noStrike" kern="0" cap="none" spc="0" normalizeH="0" baseline="0" noProof="0" dirty="0" smtClean="0">
              <a:ln>
                <a:noFill/>
              </a:ln>
              <a:solidFill>
                <a:srgbClr val="9E9E9E"/>
              </a:solidFill>
              <a:effectLst/>
              <a:uLnTx/>
              <a:uFillTx/>
              <a:latin typeface="Arial" charset="0"/>
              <a:ea typeface="굴림" pitchFamily="34" charset="-127"/>
            </a:endParaRPr>
          </a:p>
          <a:p>
            <a:pPr marL="0" marR="0" lvl="0" indent="0" defTabSz="914400" eaLnBrk="1" fontAlgn="auto" latinLnBrk="0" hangingPunct="1">
              <a:lnSpc>
                <a:spcPct val="150000"/>
              </a:lnSpc>
              <a:spcBef>
                <a:spcPts val="0"/>
              </a:spcBef>
              <a:spcAft>
                <a:spcPts val="600"/>
              </a:spcAft>
              <a:buClrTx/>
              <a:buSzTx/>
              <a:buFontTx/>
              <a:buNone/>
              <a:tabLst/>
              <a:defRPr/>
            </a:pPr>
            <a:r>
              <a:rPr lang="zh-CN" altLang="en-US" sz="2000" b="1" kern="0" dirty="0">
                <a:solidFill>
                  <a:srgbClr val="FFC000"/>
                </a:solidFill>
                <a:latin typeface="微软雅黑"/>
                <a:ea typeface="微软雅黑"/>
              </a:rPr>
              <a:t>财付通</a:t>
            </a:r>
            <a:endParaRPr kumimoji="1" lang="en-US" altLang="zh-CN" sz="2000" b="1" i="0" u="none" strike="noStrike" kern="0" cap="none" spc="0" normalizeH="0" baseline="0" noProof="0" dirty="0">
              <a:ln>
                <a:noFill/>
              </a:ln>
              <a:solidFill>
                <a:srgbClr val="FFC000"/>
              </a:solidFill>
              <a:effectLst/>
              <a:uLnTx/>
              <a:uFillTx/>
              <a:latin typeface="微软雅黑"/>
              <a:ea typeface="微软雅黑"/>
            </a:endParaRPr>
          </a:p>
          <a:p>
            <a:pPr lvl="0" defTabSz="914400" eaLnBrk="1" hangingPunct="1">
              <a:lnSpc>
                <a:spcPct val="150000"/>
              </a:lnSpc>
              <a:defRPr/>
            </a:pPr>
            <a:r>
              <a:rPr lang="zh-CN" altLang="en-US" sz="1600" kern="0" dirty="0" smtClean="0">
                <a:solidFill>
                  <a:sysClr val="window" lastClr="FFFFFF">
                    <a:lumMod val="95000"/>
                  </a:sysClr>
                </a:solidFill>
                <a:latin typeface="微软雅黑"/>
                <a:ea typeface="微软雅黑"/>
              </a:rPr>
              <a:t>猜测：微支付是披着马甲的财付通。</a:t>
            </a:r>
            <a:endParaRPr kumimoji="1" lang="en-US" altLang="en-US" sz="1600" b="0" i="0" u="none" strike="noStrike" kern="0" cap="none" spc="0" normalizeH="0" baseline="0" noProof="0" dirty="0" smtClean="0">
              <a:ln>
                <a:noFill/>
              </a:ln>
              <a:solidFill>
                <a:sysClr val="window" lastClr="FFFFFF">
                  <a:lumMod val="95000"/>
                </a:sysClr>
              </a:solidFill>
              <a:effectLst/>
              <a:uLnTx/>
              <a:uFillTx/>
              <a:latin typeface="微软雅黑"/>
              <a:ea typeface="微软雅黑"/>
            </a:endParaRPr>
          </a:p>
          <a:p>
            <a:pPr lvl="0" defTabSz="914400" eaLnBrk="1" hangingPunct="1">
              <a:lnSpc>
                <a:spcPct val="150000"/>
              </a:lnSpc>
              <a:spcAft>
                <a:spcPts val="600"/>
              </a:spcAft>
              <a:defRPr/>
            </a:pPr>
            <a:r>
              <a:rPr lang="zh-CN" altLang="en-US" sz="2000" b="1" kern="0" dirty="0">
                <a:solidFill>
                  <a:srgbClr val="FFC000"/>
                </a:solidFill>
                <a:latin typeface="微软雅黑"/>
                <a:ea typeface="微软雅黑"/>
              </a:rPr>
              <a:t>新</a:t>
            </a:r>
            <a:r>
              <a:rPr lang="zh-CN" altLang="en-US" sz="2000" b="1" kern="0" dirty="0" smtClean="0">
                <a:solidFill>
                  <a:srgbClr val="FFC000"/>
                </a:solidFill>
                <a:latin typeface="微软雅黑"/>
                <a:ea typeface="微软雅黑"/>
              </a:rPr>
              <a:t>浪微博</a:t>
            </a:r>
            <a:endParaRPr lang="en-US" altLang="zh-CN" sz="2000" b="1" kern="0" dirty="0" smtClean="0">
              <a:solidFill>
                <a:srgbClr val="FFC000"/>
              </a:solidFill>
              <a:latin typeface="微软雅黑"/>
              <a:ea typeface="微软雅黑"/>
            </a:endParaRPr>
          </a:p>
          <a:p>
            <a:pPr lvl="0" defTabSz="914400" eaLnBrk="1" hangingPunct="1">
              <a:lnSpc>
                <a:spcPct val="150000"/>
              </a:lnSpc>
              <a:defRPr/>
            </a:pPr>
            <a:r>
              <a:rPr lang="zh-CN" altLang="en-US" sz="1600" kern="0" dirty="0" smtClean="0">
                <a:solidFill>
                  <a:sysClr val="window" lastClr="FFFFFF">
                    <a:lumMod val="95000"/>
                  </a:sysClr>
                </a:solidFill>
                <a:latin typeface="微软雅黑"/>
                <a:ea typeface="微软雅黑"/>
              </a:rPr>
              <a:t>猜测：与阿里决裂</a:t>
            </a:r>
            <a:r>
              <a:rPr lang="en-US" altLang="zh-CN" sz="1600" kern="0" dirty="0" smtClean="0">
                <a:solidFill>
                  <a:sysClr val="window" lastClr="FFFFFF">
                    <a:lumMod val="95000"/>
                  </a:sysClr>
                </a:solidFill>
                <a:latin typeface="微软雅黑"/>
                <a:ea typeface="微软雅黑"/>
              </a:rPr>
              <a:t/>
            </a:r>
            <a:br>
              <a:rPr lang="en-US" altLang="zh-CN" sz="1600" kern="0" dirty="0" smtClean="0">
                <a:solidFill>
                  <a:sysClr val="window" lastClr="FFFFFF">
                    <a:lumMod val="95000"/>
                  </a:sysClr>
                </a:solidFill>
                <a:latin typeface="微软雅黑"/>
                <a:ea typeface="微软雅黑"/>
              </a:rPr>
            </a:br>
            <a:endParaRPr lang="en-US" altLang="zh-CN" sz="2000" b="1" kern="0" dirty="0" smtClean="0">
              <a:solidFill>
                <a:srgbClr val="FFC000"/>
              </a:solidFill>
              <a:latin typeface="微软雅黑"/>
              <a:ea typeface="微软雅黑"/>
            </a:endParaRPr>
          </a:p>
        </p:txBody>
      </p:sp>
      <p:cxnSp>
        <p:nvCxnSpPr>
          <p:cNvPr id="23" name="直接连接符 22"/>
          <p:cNvCxnSpPr/>
          <p:nvPr/>
        </p:nvCxnSpPr>
        <p:spPr>
          <a:xfrm>
            <a:off x="5303118" y="1413570"/>
            <a:ext cx="0" cy="3312368"/>
          </a:xfrm>
          <a:prstGeom prst="line">
            <a:avLst/>
          </a:prstGeom>
          <a:noFill/>
          <a:ln w="9525" cap="flat" cmpd="sng" algn="ctr">
            <a:solidFill>
              <a:sysClr val="window" lastClr="FFFFFF">
                <a:lumMod val="65000"/>
              </a:sysClr>
            </a:solidFill>
            <a:prstDash val="sysDash"/>
          </a:ln>
          <a:effectLst/>
        </p:spPr>
      </p:cxnSp>
      <p:sp>
        <p:nvSpPr>
          <p:cNvPr id="31" name="五边形 30"/>
          <p:cNvSpPr/>
          <p:nvPr/>
        </p:nvSpPr>
        <p:spPr>
          <a:xfrm rot="5400000">
            <a:off x="10355110" y="1064962"/>
            <a:ext cx="2497415" cy="360040"/>
          </a:xfrm>
          <a:prstGeom prst="homePlate">
            <a:avLst>
              <a:gd name="adj" fmla="val 353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lstStyle/>
          <a:p>
            <a:pPr algn="ctr"/>
            <a:r>
              <a:rPr lang="zh-CN" altLang="en-US" sz="1400" dirty="0">
                <a:solidFill>
                  <a:schemeClr val="bg1"/>
                </a:solidFill>
                <a:latin typeface="微软雅黑" pitchFamily="34" charset="-122"/>
                <a:ea typeface="微软雅黑" pitchFamily="34" charset="-122"/>
              </a:rPr>
              <a:t>京</a:t>
            </a:r>
            <a:r>
              <a:rPr lang="zh-CN" altLang="en-US" sz="1400" dirty="0" smtClean="0">
                <a:solidFill>
                  <a:schemeClr val="bg1"/>
                </a:solidFill>
                <a:latin typeface="微软雅黑" pitchFamily="34" charset="-122"/>
                <a:ea typeface="微软雅黑" pitchFamily="34" charset="-122"/>
              </a:rPr>
              <a:t>东封杀背后</a:t>
            </a:r>
            <a:endParaRPr lang="zh-CN" altLang="en-US" sz="1400" dirty="0">
              <a:solidFill>
                <a:schemeClr val="bg1"/>
              </a:solidFill>
              <a:latin typeface="微软雅黑" pitchFamily="34" charset="-122"/>
              <a:ea typeface="微软雅黑" pitchFamily="34" charset="-122"/>
            </a:endParaRPr>
          </a:p>
        </p:txBody>
      </p:sp>
      <p:grpSp>
        <p:nvGrpSpPr>
          <p:cNvPr id="24" name="组合 23"/>
          <p:cNvGrpSpPr/>
          <p:nvPr/>
        </p:nvGrpSpPr>
        <p:grpSpPr>
          <a:xfrm>
            <a:off x="334566" y="1821747"/>
            <a:ext cx="2559888" cy="3840295"/>
            <a:chOff x="9263558" y="1631814"/>
            <a:chExt cx="2559888" cy="3840295"/>
          </a:xfrm>
        </p:grpSpPr>
        <p:pic>
          <p:nvPicPr>
            <p:cNvPr id="25" name="Picture 5"/>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9263558" y="1631814"/>
              <a:ext cx="2520000" cy="3136513"/>
            </a:xfrm>
            <a:prstGeom prst="rect">
              <a:avLst/>
            </a:prstGeom>
            <a:noFill/>
            <a:ln w="28575">
              <a:solidFill>
                <a:schemeClr val="accent6">
                  <a:lumMod val="60000"/>
                  <a:lumOff val="4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grpSp>
          <p:nvGrpSpPr>
            <p:cNvPr id="26" name="组合 25"/>
            <p:cNvGrpSpPr/>
            <p:nvPr/>
          </p:nvGrpSpPr>
          <p:grpSpPr>
            <a:xfrm>
              <a:off x="9291620" y="4922840"/>
              <a:ext cx="2531826" cy="549269"/>
              <a:chOff x="9291620" y="4922840"/>
              <a:chExt cx="2531826" cy="549269"/>
            </a:xfrm>
          </p:grpSpPr>
          <p:sp>
            <p:nvSpPr>
              <p:cNvPr id="27" name="TextBox 26">
                <a:hlinkClick r:id="" action="ppaction://hlinkshowjump?jump=nextslide"/>
              </p:cNvPr>
              <p:cNvSpPr txBox="1"/>
              <p:nvPr/>
            </p:nvSpPr>
            <p:spPr>
              <a:xfrm>
                <a:off x="9303445" y="5046158"/>
                <a:ext cx="2520001" cy="353943"/>
              </a:xfrm>
              <a:prstGeom prst="rect">
                <a:avLst/>
              </a:prstGeom>
              <a:noFill/>
            </p:spPr>
            <p:txBody>
              <a:bodyPr wrap="square">
                <a:spAutoFit/>
              </a:bodyPr>
              <a:lstStyle/>
              <a:p>
                <a:pPr algn="ctr" defTabSz="1285829">
                  <a:defRPr/>
                </a:pPr>
                <a:r>
                  <a:rPr lang="zh-CN" altLang="en-US" sz="1700" dirty="0">
                    <a:solidFill>
                      <a:prstClr val="white"/>
                    </a:solidFill>
                    <a:latin typeface="微软雅黑" pitchFamily="34" charset="-122"/>
                    <a:ea typeface="微软雅黑" pitchFamily="34" charset="-122"/>
                  </a:rPr>
                  <a:t>京</a:t>
                </a:r>
                <a:r>
                  <a:rPr lang="zh-CN" altLang="en-US" sz="1700" dirty="0" smtClean="0">
                    <a:solidFill>
                      <a:prstClr val="white"/>
                    </a:solidFill>
                    <a:latin typeface="微软雅黑" pitchFamily="34" charset="-122"/>
                    <a:ea typeface="微软雅黑" pitchFamily="34" charset="-122"/>
                  </a:rPr>
                  <a:t>东封杀背后</a:t>
                </a:r>
                <a:endParaRPr lang="en-US" altLang="zh-CN" sz="1700" dirty="0">
                  <a:solidFill>
                    <a:prstClr val="white"/>
                  </a:solidFill>
                  <a:latin typeface="微软雅黑" pitchFamily="34" charset="-122"/>
                  <a:ea typeface="微软雅黑" pitchFamily="34" charset="-122"/>
                </a:endParaRPr>
              </a:p>
            </p:txBody>
          </p:sp>
          <p:cxnSp>
            <p:nvCxnSpPr>
              <p:cNvPr id="28" name="直接连接符 27"/>
              <p:cNvCxnSpPr/>
              <p:nvPr/>
            </p:nvCxnSpPr>
            <p:spPr>
              <a:xfrm flipV="1">
                <a:off x="9291620" y="4922840"/>
                <a:ext cx="2507533" cy="1"/>
              </a:xfrm>
              <a:prstGeom prst="line">
                <a:avLst/>
              </a:prstGeom>
              <a:noFill/>
              <a:ln w="9525" cap="flat" cmpd="sng" algn="ctr">
                <a:solidFill>
                  <a:srgbClr val="00B0F0"/>
                </a:solidFill>
                <a:prstDash val="dash"/>
              </a:ln>
              <a:effectLst/>
            </p:spPr>
          </p:cxnSp>
          <p:cxnSp>
            <p:nvCxnSpPr>
              <p:cNvPr id="29" name="直接连接符 28"/>
              <p:cNvCxnSpPr/>
              <p:nvPr/>
            </p:nvCxnSpPr>
            <p:spPr>
              <a:xfrm flipV="1">
                <a:off x="9303445" y="5472108"/>
                <a:ext cx="2507533" cy="1"/>
              </a:xfrm>
              <a:prstGeom prst="line">
                <a:avLst/>
              </a:prstGeom>
              <a:noFill/>
              <a:ln w="9525" cap="flat" cmpd="sng" algn="ctr">
                <a:solidFill>
                  <a:srgbClr val="00B0F0"/>
                </a:solidFill>
                <a:prstDash val="dash"/>
              </a:ln>
              <a:effectLst/>
            </p:spPr>
          </p:cxnSp>
        </p:grpSp>
      </p:grpSp>
      <p:sp>
        <p:nvSpPr>
          <p:cNvPr id="2" name="TextBox 1"/>
          <p:cNvSpPr txBox="1"/>
          <p:nvPr/>
        </p:nvSpPr>
        <p:spPr>
          <a:xfrm>
            <a:off x="2984987" y="2817322"/>
            <a:ext cx="6186309" cy="825419"/>
          </a:xfrm>
          <a:prstGeom prst="rect">
            <a:avLst/>
          </a:prstGeom>
          <a:noFill/>
        </p:spPr>
        <p:txBody>
          <a:bodyPr wrap="none" rtlCol="0">
            <a:spAutoFit/>
          </a:bodyPr>
          <a:lstStyle/>
          <a:p>
            <a:pPr defTabSz="914400">
              <a:lnSpc>
                <a:spcPct val="150000"/>
              </a:lnSpc>
              <a:spcAft>
                <a:spcPts val="600"/>
              </a:spcAft>
              <a:defRPr/>
            </a:pPr>
            <a:r>
              <a:rPr kumimoji="1" lang="zh-CN" altLang="en-US" sz="3600" b="1" kern="0" dirty="0">
                <a:solidFill>
                  <a:srgbClr val="FFC000"/>
                </a:solidFill>
                <a:latin typeface="微软雅黑"/>
                <a:ea typeface="微软雅黑"/>
              </a:rPr>
              <a:t>预知后续详情，请听以下分解</a:t>
            </a:r>
          </a:p>
        </p:txBody>
      </p:sp>
    </p:spTree>
    <p:extLst>
      <p:ext uri="{BB962C8B-B14F-4D97-AF65-F5344CB8AC3E}">
        <p14:creationId xmlns:p14="http://schemas.microsoft.com/office/powerpoint/2010/main" xmlns="" val="40610015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2"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14" presetClass="entr" presetSubtype="10" fill="hold" grpId="2"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randombar(horizontal)">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56" presetClass="path" presetSubtype="0" accel="50000" decel="50000" fill="hold" nodeType="clickEffect">
                                  <p:stCondLst>
                                    <p:cond delay="0"/>
                                  </p:stCondLst>
                                  <p:childTnLst>
                                    <p:animMotion origin="layout" path="M -2.17663E-6 0 L 0.80058 -0.36748 " pathEditMode="relative" rAng="0" ptsTypes="AA">
                                      <p:cBhvr>
                                        <p:cTn id="19" dur="500" fill="hold"/>
                                        <p:tgtEl>
                                          <p:spTgt spid="24"/>
                                        </p:tgtEl>
                                        <p:attrNameLst>
                                          <p:attrName>ppt_x</p:attrName>
                                          <p:attrName>ppt_y</p:attrName>
                                        </p:attrNameLst>
                                      </p:cBhvr>
                                      <p:rCtr x="40029" y="-18386"/>
                                    </p:animMotion>
                                  </p:childTnLst>
                                </p:cTn>
                              </p:par>
                              <p:par>
                                <p:cTn id="20" presetID="53" presetClass="exit" presetSubtype="0" fill="hold" nodeType="withEffect">
                                  <p:stCondLst>
                                    <p:cond delay="0"/>
                                  </p:stCondLst>
                                  <p:childTnLst>
                                    <p:anim calcmode="lin" valueType="num">
                                      <p:cBhvr>
                                        <p:cTn id="21" dur="500"/>
                                        <p:tgtEl>
                                          <p:spTgt spid="24"/>
                                        </p:tgtEl>
                                        <p:attrNameLst>
                                          <p:attrName>ppt_w</p:attrName>
                                        </p:attrNameLst>
                                      </p:cBhvr>
                                      <p:tavLst>
                                        <p:tav tm="0">
                                          <p:val>
                                            <p:strVal val="ppt_w"/>
                                          </p:val>
                                        </p:tav>
                                        <p:tav tm="100000">
                                          <p:val>
                                            <p:fltVal val="0"/>
                                          </p:val>
                                        </p:tav>
                                      </p:tavLst>
                                    </p:anim>
                                    <p:anim calcmode="lin" valueType="num">
                                      <p:cBhvr>
                                        <p:cTn id="22" dur="500"/>
                                        <p:tgtEl>
                                          <p:spTgt spid="24"/>
                                        </p:tgtEl>
                                        <p:attrNameLst>
                                          <p:attrName>ppt_h</p:attrName>
                                        </p:attrNameLst>
                                      </p:cBhvr>
                                      <p:tavLst>
                                        <p:tav tm="0">
                                          <p:val>
                                            <p:strVal val="ppt_h"/>
                                          </p:val>
                                        </p:tav>
                                        <p:tav tm="100000">
                                          <p:val>
                                            <p:fltVal val="0"/>
                                          </p:val>
                                        </p:tav>
                                      </p:tavLst>
                                    </p:anim>
                                    <p:animEffect transition="out" filter="fade">
                                      <p:cBhvr>
                                        <p:cTn id="23" dur="500"/>
                                        <p:tgtEl>
                                          <p:spTgt spid="24"/>
                                        </p:tgtEl>
                                      </p:cBhvr>
                                    </p:animEffect>
                                    <p:set>
                                      <p:cBhvr>
                                        <p:cTn id="24" dur="1" fill="hold">
                                          <p:stCondLst>
                                            <p:cond delay="499"/>
                                          </p:stCondLst>
                                        </p:cTn>
                                        <p:tgtEl>
                                          <p:spTgt spid="24"/>
                                        </p:tgtEl>
                                        <p:attrNameLst>
                                          <p:attrName>style.visibility</p:attrName>
                                        </p:attrNameLst>
                                      </p:cBhvr>
                                      <p:to>
                                        <p:strVal val="hidden"/>
                                      </p:to>
                                    </p:set>
                                  </p:childTnLst>
                                </p:cTn>
                              </p:par>
                              <p:par>
                                <p:cTn id="25" presetID="56" presetClass="path" presetSubtype="0" accel="50000" decel="50000" fill="hold" grpId="0" nodeType="withEffect">
                                  <p:stCondLst>
                                    <p:cond delay="0"/>
                                  </p:stCondLst>
                                  <p:childTnLst>
                                    <p:animMotion origin="layout" path="M 4.74274E-6 -4.7086E-6 L 0.59802 -0.324 " pathEditMode="relative" rAng="0" ptsTypes="AA">
                                      <p:cBhvr>
                                        <p:cTn id="26" dur="500" fill="hold"/>
                                        <p:tgtEl>
                                          <p:spTgt spid="21"/>
                                        </p:tgtEl>
                                        <p:attrNameLst>
                                          <p:attrName>ppt_x</p:attrName>
                                          <p:attrName>ppt_y</p:attrName>
                                        </p:attrNameLst>
                                      </p:cBhvr>
                                      <p:rCtr x="29894" y="-16212"/>
                                    </p:animMotion>
                                  </p:childTnLst>
                                </p:cTn>
                              </p:par>
                              <p:par>
                                <p:cTn id="27" presetID="53" presetClass="exit" presetSubtype="0" fill="hold" grpId="1" nodeType="withEffect">
                                  <p:stCondLst>
                                    <p:cond delay="0"/>
                                  </p:stCondLst>
                                  <p:childTnLst>
                                    <p:anim calcmode="lin" valueType="num">
                                      <p:cBhvr>
                                        <p:cTn id="28" dur="500"/>
                                        <p:tgtEl>
                                          <p:spTgt spid="21"/>
                                        </p:tgtEl>
                                        <p:attrNameLst>
                                          <p:attrName>ppt_w</p:attrName>
                                        </p:attrNameLst>
                                      </p:cBhvr>
                                      <p:tavLst>
                                        <p:tav tm="0">
                                          <p:val>
                                            <p:strVal val="ppt_w"/>
                                          </p:val>
                                        </p:tav>
                                        <p:tav tm="100000">
                                          <p:val>
                                            <p:fltVal val="0"/>
                                          </p:val>
                                        </p:tav>
                                      </p:tavLst>
                                    </p:anim>
                                    <p:anim calcmode="lin" valueType="num">
                                      <p:cBhvr>
                                        <p:cTn id="29" dur="500"/>
                                        <p:tgtEl>
                                          <p:spTgt spid="21"/>
                                        </p:tgtEl>
                                        <p:attrNameLst>
                                          <p:attrName>ppt_h</p:attrName>
                                        </p:attrNameLst>
                                      </p:cBhvr>
                                      <p:tavLst>
                                        <p:tav tm="0">
                                          <p:val>
                                            <p:strVal val="ppt_h"/>
                                          </p:val>
                                        </p:tav>
                                        <p:tav tm="100000">
                                          <p:val>
                                            <p:fltVal val="0"/>
                                          </p:val>
                                        </p:tav>
                                      </p:tavLst>
                                    </p:anim>
                                    <p:animEffect transition="out" filter="fade">
                                      <p:cBhvr>
                                        <p:cTn id="30" dur="500"/>
                                        <p:tgtEl>
                                          <p:spTgt spid="21"/>
                                        </p:tgtEl>
                                      </p:cBhvr>
                                    </p:animEffect>
                                    <p:set>
                                      <p:cBhvr>
                                        <p:cTn id="31" dur="1" fill="hold">
                                          <p:stCondLst>
                                            <p:cond delay="499"/>
                                          </p:stCondLst>
                                        </p:cTn>
                                        <p:tgtEl>
                                          <p:spTgt spid="21"/>
                                        </p:tgtEl>
                                        <p:attrNameLst>
                                          <p:attrName>style.visibility</p:attrName>
                                        </p:attrNameLst>
                                      </p:cBhvr>
                                      <p:to>
                                        <p:strVal val="hidden"/>
                                      </p:to>
                                    </p:set>
                                  </p:childTnLst>
                                </p:cTn>
                              </p:par>
                              <p:par>
                                <p:cTn id="32" presetID="56" presetClass="path" presetSubtype="0" accel="50000" decel="50000" fill="hold" nodeType="withEffect">
                                  <p:stCondLst>
                                    <p:cond delay="0"/>
                                  </p:stCondLst>
                                  <p:childTnLst>
                                    <p:animMotion origin="layout" path="M 3.95988E-6 2.22017E-7 L 0.50215 -0.32493 " pathEditMode="relative" rAng="0" ptsTypes="AA">
                                      <p:cBhvr>
                                        <p:cTn id="33" dur="500" fill="hold"/>
                                        <p:tgtEl>
                                          <p:spTgt spid="23"/>
                                        </p:tgtEl>
                                        <p:attrNameLst>
                                          <p:attrName>ppt_x</p:attrName>
                                          <p:attrName>ppt_y</p:attrName>
                                        </p:attrNameLst>
                                      </p:cBhvr>
                                      <p:rCtr x="25101" y="-16258"/>
                                    </p:animMotion>
                                  </p:childTnLst>
                                </p:cTn>
                              </p:par>
                              <p:par>
                                <p:cTn id="34" presetID="53" presetClass="exit" presetSubtype="0" fill="hold" nodeType="withEffect">
                                  <p:stCondLst>
                                    <p:cond delay="0"/>
                                  </p:stCondLst>
                                  <p:childTnLst>
                                    <p:anim calcmode="lin" valueType="num">
                                      <p:cBhvr>
                                        <p:cTn id="35" dur="500"/>
                                        <p:tgtEl>
                                          <p:spTgt spid="23"/>
                                        </p:tgtEl>
                                        <p:attrNameLst>
                                          <p:attrName>ppt_w</p:attrName>
                                        </p:attrNameLst>
                                      </p:cBhvr>
                                      <p:tavLst>
                                        <p:tav tm="0">
                                          <p:val>
                                            <p:strVal val="ppt_w"/>
                                          </p:val>
                                        </p:tav>
                                        <p:tav tm="100000">
                                          <p:val>
                                            <p:fltVal val="0"/>
                                          </p:val>
                                        </p:tav>
                                      </p:tavLst>
                                    </p:anim>
                                    <p:anim calcmode="lin" valueType="num">
                                      <p:cBhvr>
                                        <p:cTn id="36" dur="500"/>
                                        <p:tgtEl>
                                          <p:spTgt spid="23"/>
                                        </p:tgtEl>
                                        <p:attrNameLst>
                                          <p:attrName>ppt_h</p:attrName>
                                        </p:attrNameLst>
                                      </p:cBhvr>
                                      <p:tavLst>
                                        <p:tav tm="0">
                                          <p:val>
                                            <p:strVal val="ppt_h"/>
                                          </p:val>
                                        </p:tav>
                                        <p:tav tm="100000">
                                          <p:val>
                                            <p:fltVal val="0"/>
                                          </p:val>
                                        </p:tav>
                                      </p:tavLst>
                                    </p:anim>
                                    <p:animEffect transition="out" filter="fade">
                                      <p:cBhvr>
                                        <p:cTn id="37" dur="500"/>
                                        <p:tgtEl>
                                          <p:spTgt spid="23"/>
                                        </p:tgtEl>
                                      </p:cBhvr>
                                    </p:animEffect>
                                    <p:set>
                                      <p:cBhvr>
                                        <p:cTn id="38" dur="1" fill="hold">
                                          <p:stCondLst>
                                            <p:cond delay="499"/>
                                          </p:stCondLst>
                                        </p:cTn>
                                        <p:tgtEl>
                                          <p:spTgt spid="23"/>
                                        </p:tgtEl>
                                        <p:attrNameLst>
                                          <p:attrName>style.visibility</p:attrName>
                                        </p:attrNameLst>
                                      </p:cBhvr>
                                      <p:to>
                                        <p:strVal val="hidden"/>
                                      </p:to>
                                    </p:set>
                                  </p:childTnLst>
                                </p:cTn>
                              </p:par>
                              <p:par>
                                <p:cTn id="39" presetID="56" presetClass="path" presetSubtype="0" accel="50000" decel="50000" fill="hold" grpId="0" nodeType="withEffect">
                                  <p:stCondLst>
                                    <p:cond delay="0"/>
                                  </p:stCondLst>
                                  <p:childTnLst>
                                    <p:animMotion origin="layout" path="M 2.64166E-6 3.74653E-6 L 0.34571 -0.33858 " pathEditMode="relative" rAng="0" ptsTypes="AA">
                                      <p:cBhvr>
                                        <p:cTn id="40" dur="500" fill="hold"/>
                                        <p:tgtEl>
                                          <p:spTgt spid="22"/>
                                        </p:tgtEl>
                                        <p:attrNameLst>
                                          <p:attrName>ppt_x</p:attrName>
                                          <p:attrName>ppt_y</p:attrName>
                                        </p:attrNameLst>
                                      </p:cBhvr>
                                      <p:rCtr x="17285" y="-16929"/>
                                    </p:animMotion>
                                  </p:childTnLst>
                                </p:cTn>
                              </p:par>
                              <p:par>
                                <p:cTn id="41" presetID="53" presetClass="exit" presetSubtype="0" fill="hold" grpId="1" nodeType="withEffect">
                                  <p:stCondLst>
                                    <p:cond delay="0"/>
                                  </p:stCondLst>
                                  <p:childTnLst>
                                    <p:anim calcmode="lin" valueType="num">
                                      <p:cBhvr>
                                        <p:cTn id="42" dur="500"/>
                                        <p:tgtEl>
                                          <p:spTgt spid="22"/>
                                        </p:tgtEl>
                                        <p:attrNameLst>
                                          <p:attrName>ppt_w</p:attrName>
                                        </p:attrNameLst>
                                      </p:cBhvr>
                                      <p:tavLst>
                                        <p:tav tm="0">
                                          <p:val>
                                            <p:strVal val="ppt_w"/>
                                          </p:val>
                                        </p:tav>
                                        <p:tav tm="100000">
                                          <p:val>
                                            <p:fltVal val="0"/>
                                          </p:val>
                                        </p:tav>
                                      </p:tavLst>
                                    </p:anim>
                                    <p:anim calcmode="lin" valueType="num">
                                      <p:cBhvr>
                                        <p:cTn id="43" dur="500"/>
                                        <p:tgtEl>
                                          <p:spTgt spid="22"/>
                                        </p:tgtEl>
                                        <p:attrNameLst>
                                          <p:attrName>ppt_h</p:attrName>
                                        </p:attrNameLst>
                                      </p:cBhvr>
                                      <p:tavLst>
                                        <p:tav tm="0">
                                          <p:val>
                                            <p:strVal val="ppt_h"/>
                                          </p:val>
                                        </p:tav>
                                        <p:tav tm="100000">
                                          <p:val>
                                            <p:fltVal val="0"/>
                                          </p:val>
                                        </p:tav>
                                      </p:tavLst>
                                    </p:anim>
                                    <p:animEffect transition="out" filter="fade">
                                      <p:cBhvr>
                                        <p:cTn id="44" dur="500"/>
                                        <p:tgtEl>
                                          <p:spTgt spid="22"/>
                                        </p:tgtEl>
                                      </p:cBhvr>
                                    </p:animEffect>
                                    <p:set>
                                      <p:cBhvr>
                                        <p:cTn id="45" dur="1" fill="hold">
                                          <p:stCondLst>
                                            <p:cond delay="499"/>
                                          </p:stCondLst>
                                        </p:cTn>
                                        <p:tgtEl>
                                          <p:spTgt spid="22"/>
                                        </p:tgtEl>
                                        <p:attrNameLst>
                                          <p:attrName>style.visibility</p:attrName>
                                        </p:attrNameLst>
                                      </p:cBhvr>
                                      <p:to>
                                        <p:strVal val="hidden"/>
                                      </p:to>
                                    </p:set>
                                  </p:childTnLst>
                                </p:cTn>
                              </p:par>
                              <p:par>
                                <p:cTn id="46" presetID="53" presetClass="entr" presetSubtype="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p:cTn id="48" dur="500" fill="hold"/>
                                        <p:tgtEl>
                                          <p:spTgt spid="31"/>
                                        </p:tgtEl>
                                        <p:attrNameLst>
                                          <p:attrName>ppt_w</p:attrName>
                                        </p:attrNameLst>
                                      </p:cBhvr>
                                      <p:tavLst>
                                        <p:tav tm="0">
                                          <p:val>
                                            <p:fltVal val="0"/>
                                          </p:val>
                                        </p:tav>
                                        <p:tav tm="100000">
                                          <p:val>
                                            <p:strVal val="#ppt_w"/>
                                          </p:val>
                                        </p:tav>
                                      </p:tavLst>
                                    </p:anim>
                                    <p:anim calcmode="lin" valueType="num">
                                      <p:cBhvr>
                                        <p:cTn id="49" dur="500" fill="hold"/>
                                        <p:tgtEl>
                                          <p:spTgt spid="31"/>
                                        </p:tgtEl>
                                        <p:attrNameLst>
                                          <p:attrName>ppt_h</p:attrName>
                                        </p:attrNameLst>
                                      </p:cBhvr>
                                      <p:tavLst>
                                        <p:tav tm="0">
                                          <p:val>
                                            <p:fltVal val="0"/>
                                          </p:val>
                                        </p:tav>
                                        <p:tav tm="100000">
                                          <p:val>
                                            <p:strVal val="#ppt_h"/>
                                          </p:val>
                                        </p:tav>
                                      </p:tavLst>
                                    </p:anim>
                                    <p:animEffect transition="in" filter="fade">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1" grpId="2" animBg="1"/>
      <p:bldP spid="22" grpId="0"/>
      <p:bldP spid="22" grpId="1"/>
      <p:bldP spid="22" grpId="2"/>
      <p:bldP spid="31"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6094090"/>
            <a:ext cx="11579943" cy="461665"/>
            <a:chOff x="0" y="6094090"/>
            <a:chExt cx="11579943" cy="461665"/>
          </a:xfrm>
        </p:grpSpPr>
        <p:sp>
          <p:nvSpPr>
            <p:cNvPr id="4" name="TextBox 3"/>
            <p:cNvSpPr txBox="1"/>
            <p:nvPr/>
          </p:nvSpPr>
          <p:spPr>
            <a:xfrm>
              <a:off x="10344769" y="6094090"/>
              <a:ext cx="1235174" cy="461665"/>
            </a:xfrm>
            <a:prstGeom prst="rect">
              <a:avLst/>
            </a:prstGeom>
            <a:noFill/>
            <a:effectLst>
              <a:reflection blurRad="6350" stA="50000" endA="300" endPos="38500" dist="50800" dir="5400000" sy="-100000" algn="bl" rotWithShape="0"/>
            </a:effectLst>
          </p:spPr>
          <p:txBody>
            <a:bodyPr wrap="square" rtlCol="0">
              <a:spAutoFit/>
            </a:bodyPr>
            <a:lstStyle/>
            <a:p>
              <a:pPr algn="ctr"/>
              <a:r>
                <a:rPr lang="en-US" altLang="zh-CN" dirty="0" smtClean="0">
                  <a:solidFill>
                    <a:srgbClr val="FFFF66"/>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dirty="0">
                <a:solidFill>
                  <a:srgbClr val="FFFF66"/>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cxnSp>
          <p:nvCxnSpPr>
            <p:cNvPr id="5" name="直接连接符 4"/>
            <p:cNvCxnSpPr/>
            <p:nvPr/>
          </p:nvCxnSpPr>
          <p:spPr>
            <a:xfrm>
              <a:off x="0" y="6526138"/>
              <a:ext cx="101996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0199662" y="6094090"/>
              <a:ext cx="0" cy="4318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10283799" y="6236965"/>
              <a:ext cx="0" cy="28892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16" name="五边形 15"/>
          <p:cNvSpPr/>
          <p:nvPr/>
        </p:nvSpPr>
        <p:spPr>
          <a:xfrm rot="5400000">
            <a:off x="10355110" y="1064962"/>
            <a:ext cx="2497415" cy="360040"/>
          </a:xfrm>
          <a:prstGeom prst="homePlate">
            <a:avLst>
              <a:gd name="adj" fmla="val 353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lstStyle/>
          <a:p>
            <a:pPr algn="ctr"/>
            <a:r>
              <a:rPr lang="zh-CN" altLang="en-US" sz="1400" dirty="0" smtClean="0">
                <a:solidFill>
                  <a:schemeClr val="bg1"/>
                </a:solidFill>
                <a:latin typeface="微软雅黑" pitchFamily="34" charset="-122"/>
                <a:ea typeface="微软雅黑" pitchFamily="34" charset="-122"/>
              </a:rPr>
              <a:t>电子商务生态圈</a:t>
            </a:r>
            <a:endParaRPr lang="zh-CN" altLang="en-US" sz="1400" dirty="0">
              <a:solidFill>
                <a:schemeClr val="bg1"/>
              </a:solidFill>
              <a:latin typeface="微软雅黑" pitchFamily="34" charset="-122"/>
              <a:ea typeface="微软雅黑" pitchFamily="34" charset="-122"/>
            </a:endParaRPr>
          </a:p>
        </p:txBody>
      </p:sp>
      <p:pic>
        <p:nvPicPr>
          <p:cNvPr id="24" name="Picture 4"/>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574633" y="2680062"/>
            <a:ext cx="3347356" cy="3006725"/>
          </a:xfrm>
          <a:prstGeom prst="rect">
            <a:avLst/>
          </a:prstGeom>
          <a:noFill/>
          <a:ln w="28575">
            <a:solidFill>
              <a:schemeClr val="accent6">
                <a:lumMod val="60000"/>
                <a:lumOff val="4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sp>
        <p:nvSpPr>
          <p:cNvPr id="25" name="直接连接符 2"/>
          <p:cNvSpPr>
            <a:spLocks noChangeShapeType="1"/>
          </p:cNvSpPr>
          <p:nvPr/>
        </p:nvSpPr>
        <p:spPr bwMode="auto">
          <a:xfrm flipH="1">
            <a:off x="550590" y="1651660"/>
            <a:ext cx="4156374" cy="0"/>
          </a:xfrm>
          <a:prstGeom prst="line">
            <a:avLst/>
          </a:prstGeom>
          <a:noFill/>
          <a:ln w="9525" cap="flat" cmpd="sng">
            <a:solidFill>
              <a:srgbClr val="DC9F0B"/>
            </a:solidFill>
            <a:prstDash val="dash"/>
            <a:round/>
            <a:headEnd type="oval" w="med" len="med"/>
            <a:tailEnd type="oval"/>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6" name="矩形 25"/>
          <p:cNvSpPr>
            <a:spLocks noChangeArrowheads="1"/>
          </p:cNvSpPr>
          <p:nvPr/>
        </p:nvSpPr>
        <p:spPr bwMode="auto">
          <a:xfrm>
            <a:off x="910707" y="1147604"/>
            <a:ext cx="3816347" cy="499624"/>
          </a:xfrm>
          <a:prstGeom prst="rect">
            <a:avLst/>
          </a:prstGeom>
          <a:noFill/>
          <a:ln w="9525">
            <a:noFill/>
            <a:miter lim="800000"/>
            <a:headEnd/>
            <a:tailEnd/>
          </a:ln>
        </p:spPr>
        <p:txBody>
          <a:bodyPr wrap="square">
            <a:spAutoFit/>
          </a:bodyPr>
          <a:lstStyle/>
          <a:p>
            <a:pPr algn="r">
              <a:lnSpc>
                <a:spcPct val="150000"/>
              </a:lnSpc>
              <a:spcBef>
                <a:spcPts val="200"/>
              </a:spcBef>
              <a:spcAft>
                <a:spcPts val="60"/>
              </a:spcAft>
            </a:pPr>
            <a:r>
              <a:rPr lang="zh-CN" altLang="en-US" sz="2000" dirty="0" smtClean="0">
                <a:solidFill>
                  <a:srgbClr val="00B0F0"/>
                </a:solidFill>
                <a:latin typeface="微软雅黑" pitchFamily="34" charset="-122"/>
                <a:ea typeface="微软雅黑" pitchFamily="34" charset="-122"/>
              </a:rPr>
              <a:t>电商规模</a:t>
            </a:r>
            <a:endParaRPr lang="zh-CN" altLang="en-US" sz="2000" dirty="0">
              <a:solidFill>
                <a:srgbClr val="00B0F0"/>
              </a:solidFill>
              <a:latin typeface="微软雅黑" pitchFamily="34" charset="-122"/>
              <a:ea typeface="微软雅黑" pitchFamily="34" charset="-122"/>
            </a:endParaRPr>
          </a:p>
        </p:txBody>
      </p:sp>
      <p:sp>
        <p:nvSpPr>
          <p:cNvPr id="27" name="TextBox 26"/>
          <p:cNvSpPr txBox="1"/>
          <p:nvPr/>
        </p:nvSpPr>
        <p:spPr>
          <a:xfrm>
            <a:off x="730571" y="333450"/>
            <a:ext cx="2340299" cy="307777"/>
          </a:xfrm>
          <a:prstGeom prst="rect">
            <a:avLst/>
          </a:prstGeom>
          <a:noFill/>
        </p:spPr>
        <p:txBody>
          <a:bodyPr wrap="square" lIns="0" rtlCol="0">
            <a:spAutoFit/>
          </a:bodyPr>
          <a:lstStyle/>
          <a:p>
            <a:r>
              <a:rPr lang="zh-CN" altLang="en-US" sz="1400" dirty="0" smtClean="0">
                <a:solidFill>
                  <a:srgbClr val="92D050"/>
                </a:solidFill>
                <a:latin typeface="微软雅黑" pitchFamily="34" charset="-122"/>
                <a:ea typeface="微软雅黑" pitchFamily="34" charset="-122"/>
              </a:rPr>
              <a:t>电子商务生态圈</a:t>
            </a:r>
            <a:endParaRPr lang="zh-CN" altLang="en-US" sz="1400" dirty="0">
              <a:solidFill>
                <a:srgbClr val="92D050"/>
              </a:solidFill>
              <a:latin typeface="微软雅黑" pitchFamily="34" charset="-122"/>
              <a:ea typeface="微软雅黑" pitchFamily="34" charset="-122"/>
            </a:endParaRPr>
          </a:p>
        </p:txBody>
      </p:sp>
      <p:grpSp>
        <p:nvGrpSpPr>
          <p:cNvPr id="28" name="组合 27"/>
          <p:cNvGrpSpPr/>
          <p:nvPr/>
        </p:nvGrpSpPr>
        <p:grpSpPr>
          <a:xfrm>
            <a:off x="4655046" y="2425452"/>
            <a:ext cx="535149" cy="3380606"/>
            <a:chOff x="4799062" y="2277666"/>
            <a:chExt cx="535149" cy="3380606"/>
          </a:xfrm>
        </p:grpSpPr>
        <p:sp>
          <p:nvSpPr>
            <p:cNvPr id="29" name="TextBox 28"/>
            <p:cNvSpPr txBox="1"/>
            <p:nvPr/>
          </p:nvSpPr>
          <p:spPr>
            <a:xfrm>
              <a:off x="4841768" y="2277666"/>
              <a:ext cx="492443" cy="3380606"/>
            </a:xfrm>
            <a:prstGeom prst="rect">
              <a:avLst/>
            </a:prstGeom>
            <a:noFill/>
          </p:spPr>
          <p:txBody>
            <a:bodyPr vert="eaVert" wrap="square" rtlCol="0">
              <a:spAutoFit/>
            </a:bodyPr>
            <a:lstStyle/>
            <a:p>
              <a:pPr algn="ctr"/>
              <a:r>
                <a:rPr lang="zh-CN" altLang="en-US" sz="2000" kern="0" dirty="0" smtClean="0">
                  <a:solidFill>
                    <a:srgbClr val="FF6600"/>
                  </a:solidFill>
                  <a:latin typeface="微软雅黑" pitchFamily="34" charset="-122"/>
                  <a:ea typeface="微软雅黑" pitchFamily="34" charset="-122"/>
                </a:rPr>
                <a:t>数据来说话</a:t>
              </a:r>
              <a:endParaRPr lang="en-US" altLang="zh-CN" sz="2000" kern="0" dirty="0">
                <a:solidFill>
                  <a:srgbClr val="FF6600"/>
                </a:solidFill>
                <a:latin typeface="微软雅黑" pitchFamily="34" charset="-122"/>
                <a:ea typeface="微软雅黑" pitchFamily="34" charset="-122"/>
              </a:endParaRPr>
            </a:p>
          </p:txBody>
        </p:sp>
        <p:grpSp>
          <p:nvGrpSpPr>
            <p:cNvPr id="30" name="组合 29"/>
            <p:cNvGrpSpPr/>
            <p:nvPr/>
          </p:nvGrpSpPr>
          <p:grpSpPr>
            <a:xfrm>
              <a:off x="4799062" y="2442216"/>
              <a:ext cx="504057" cy="3075810"/>
              <a:chOff x="4799062" y="2484105"/>
              <a:chExt cx="504057" cy="3075810"/>
            </a:xfrm>
          </p:grpSpPr>
          <p:cxnSp>
            <p:nvCxnSpPr>
              <p:cNvPr id="31" name="直接连接符 30"/>
              <p:cNvCxnSpPr/>
              <p:nvPr/>
            </p:nvCxnSpPr>
            <p:spPr>
              <a:xfrm flipV="1">
                <a:off x="4799062" y="2484105"/>
                <a:ext cx="1" cy="3066225"/>
              </a:xfrm>
              <a:prstGeom prst="line">
                <a:avLst/>
              </a:prstGeom>
              <a:noFill/>
              <a:ln w="12700" cap="flat" cmpd="sng" algn="ctr">
                <a:solidFill>
                  <a:srgbClr val="00B0F0"/>
                </a:solidFill>
                <a:prstDash val="dash"/>
              </a:ln>
              <a:effectLst/>
            </p:spPr>
          </p:cxnSp>
          <p:cxnSp>
            <p:nvCxnSpPr>
              <p:cNvPr id="32" name="直接连接符 31"/>
              <p:cNvCxnSpPr/>
              <p:nvPr/>
            </p:nvCxnSpPr>
            <p:spPr>
              <a:xfrm flipV="1">
                <a:off x="5303118" y="2493690"/>
                <a:ext cx="1" cy="3066225"/>
              </a:xfrm>
              <a:prstGeom prst="line">
                <a:avLst/>
              </a:prstGeom>
              <a:noFill/>
              <a:ln w="12700" cap="flat" cmpd="sng" algn="ctr">
                <a:solidFill>
                  <a:srgbClr val="00B0F0"/>
                </a:solidFill>
                <a:prstDash val="dash"/>
              </a:ln>
              <a:effectLst/>
            </p:spPr>
          </p:cxnSp>
        </p:grpSp>
      </p:grpSp>
      <p:pic>
        <p:nvPicPr>
          <p:cNvPr id="33" name="Picture 2"/>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9695606" y="3187048"/>
            <a:ext cx="2029492" cy="2029492"/>
          </a:xfrm>
          <a:prstGeom prst="rect">
            <a:avLst/>
          </a:prstGeom>
          <a:noFill/>
          <a:ln w="28575">
            <a:solidFill>
              <a:schemeClr val="accent6">
                <a:lumMod val="60000"/>
                <a:lumOff val="4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sp>
        <p:nvSpPr>
          <p:cNvPr id="34" name="矩形 4"/>
          <p:cNvSpPr>
            <a:spLocks noChangeArrowheads="1"/>
          </p:cNvSpPr>
          <p:nvPr/>
        </p:nvSpPr>
        <p:spPr bwMode="auto">
          <a:xfrm>
            <a:off x="5591150" y="2997448"/>
            <a:ext cx="3960440" cy="2754600"/>
          </a:xfrm>
          <a:prstGeom prst="rect">
            <a:avLst/>
          </a:prstGeom>
          <a:noFill/>
          <a:ln w="9525">
            <a:noFill/>
            <a:miter lim="800000"/>
            <a:headEnd/>
            <a:tailEnd/>
          </a:ln>
        </p:spPr>
        <p:txBody>
          <a:bodyPr wrap="square">
            <a:spAutoFit/>
          </a:bodyPr>
          <a:lstStyle/>
          <a:p>
            <a:pPr marL="285750" indent="-285750">
              <a:lnSpc>
                <a:spcPct val="150000"/>
              </a:lnSpc>
              <a:spcBef>
                <a:spcPts val="200"/>
              </a:spcBef>
              <a:spcAft>
                <a:spcPts val="60"/>
              </a:spcAft>
              <a:buFont typeface="Wingdings" pitchFamily="2" charset="2"/>
              <a:buChar char="u"/>
            </a:pPr>
            <a:r>
              <a:rPr lang="en-US" altLang="zh-CN" sz="1600" dirty="0">
                <a:solidFill>
                  <a:srgbClr val="A6A6A6"/>
                </a:solidFill>
                <a:latin typeface="微软雅黑" pitchFamily="34" charset="-122"/>
                <a:ea typeface="微软雅黑" pitchFamily="34" charset="-122"/>
              </a:rPr>
              <a:t>2013Q2</a:t>
            </a:r>
            <a:r>
              <a:rPr lang="zh-CN" altLang="en-US" sz="1600" dirty="0">
                <a:solidFill>
                  <a:srgbClr val="A6A6A6"/>
                </a:solidFill>
                <a:latin typeface="微软雅黑" pitchFamily="34" charset="-122"/>
                <a:ea typeface="微软雅黑" pitchFamily="34" charset="-122"/>
              </a:rPr>
              <a:t>中国网络购物市场交易规模达</a:t>
            </a:r>
            <a:r>
              <a:rPr lang="en-US" altLang="zh-CN" sz="1600" dirty="0">
                <a:solidFill>
                  <a:srgbClr val="A6A6A6"/>
                </a:solidFill>
                <a:latin typeface="微软雅黑" pitchFamily="34" charset="-122"/>
                <a:ea typeface="微软雅黑" pitchFamily="34" charset="-122"/>
              </a:rPr>
              <a:t>4371.3</a:t>
            </a:r>
            <a:r>
              <a:rPr lang="zh-CN" altLang="en-US" sz="1600" dirty="0">
                <a:solidFill>
                  <a:srgbClr val="A6A6A6"/>
                </a:solidFill>
                <a:latin typeface="微软雅黑" pitchFamily="34" charset="-122"/>
                <a:ea typeface="微软雅黑" pitchFamily="34" charset="-122"/>
              </a:rPr>
              <a:t>亿元较</a:t>
            </a:r>
            <a:r>
              <a:rPr lang="en-US" altLang="zh-CN" sz="1600" dirty="0">
                <a:solidFill>
                  <a:srgbClr val="A6A6A6"/>
                </a:solidFill>
                <a:latin typeface="微软雅黑" pitchFamily="34" charset="-122"/>
                <a:ea typeface="微软雅黑" pitchFamily="34" charset="-122"/>
              </a:rPr>
              <a:t>2013Q1</a:t>
            </a:r>
            <a:r>
              <a:rPr lang="zh-CN" altLang="en-US" sz="1600" dirty="0">
                <a:solidFill>
                  <a:srgbClr val="A6A6A6"/>
                </a:solidFill>
                <a:latin typeface="微软雅黑" pitchFamily="34" charset="-122"/>
                <a:ea typeface="微软雅黑" pitchFamily="34" charset="-122"/>
              </a:rPr>
              <a:t>增长</a:t>
            </a:r>
            <a:r>
              <a:rPr lang="en-US" altLang="zh-CN" sz="1600" dirty="0">
                <a:solidFill>
                  <a:srgbClr val="A6A6A6"/>
                </a:solidFill>
                <a:latin typeface="微软雅黑" pitchFamily="34" charset="-122"/>
                <a:ea typeface="微软雅黑" pitchFamily="34" charset="-122"/>
              </a:rPr>
              <a:t>24.2%</a:t>
            </a:r>
            <a:r>
              <a:rPr lang="zh-CN" altLang="en-US" sz="1600" dirty="0">
                <a:solidFill>
                  <a:srgbClr val="A6A6A6"/>
                </a:solidFill>
                <a:latin typeface="微软雅黑" pitchFamily="34" charset="-122"/>
                <a:ea typeface="微软雅黑" pitchFamily="34" charset="-122"/>
              </a:rPr>
              <a:t>，而与</a:t>
            </a:r>
            <a:r>
              <a:rPr lang="en-US" altLang="zh-CN" sz="1600" dirty="0">
                <a:solidFill>
                  <a:srgbClr val="A6A6A6"/>
                </a:solidFill>
                <a:latin typeface="微软雅黑" pitchFamily="34" charset="-122"/>
                <a:ea typeface="微软雅黑" pitchFamily="34" charset="-122"/>
              </a:rPr>
              <a:t>2012</a:t>
            </a:r>
            <a:r>
              <a:rPr lang="zh-CN" altLang="en-US" sz="1600" dirty="0">
                <a:solidFill>
                  <a:srgbClr val="A6A6A6"/>
                </a:solidFill>
                <a:latin typeface="微软雅黑" pitchFamily="34" charset="-122"/>
                <a:ea typeface="微软雅黑" pitchFamily="34" charset="-122"/>
              </a:rPr>
              <a:t>年同期相比则增长</a:t>
            </a:r>
            <a:r>
              <a:rPr lang="en-US" altLang="zh-CN" sz="1600" dirty="0">
                <a:solidFill>
                  <a:srgbClr val="A6A6A6"/>
                </a:solidFill>
                <a:latin typeface="微软雅黑" pitchFamily="34" charset="-122"/>
                <a:ea typeface="微软雅黑" pitchFamily="34" charset="-122"/>
              </a:rPr>
              <a:t>45.3</a:t>
            </a:r>
            <a:r>
              <a:rPr lang="en-US" altLang="zh-CN" sz="1600" dirty="0" smtClean="0">
                <a:solidFill>
                  <a:srgbClr val="A6A6A6"/>
                </a:solidFill>
                <a:latin typeface="微软雅黑" pitchFamily="34" charset="-122"/>
                <a:ea typeface="微软雅黑" pitchFamily="34" charset="-122"/>
              </a:rPr>
              <a:t>%</a:t>
            </a:r>
          </a:p>
          <a:p>
            <a:pPr marL="285750" indent="-285750">
              <a:lnSpc>
                <a:spcPct val="150000"/>
              </a:lnSpc>
              <a:spcBef>
                <a:spcPts val="200"/>
              </a:spcBef>
              <a:spcAft>
                <a:spcPts val="60"/>
              </a:spcAft>
              <a:buFont typeface="Wingdings" pitchFamily="2" charset="2"/>
              <a:buChar char="u"/>
            </a:pPr>
            <a:r>
              <a:rPr lang="en-US" altLang="zh-CN" sz="1600" dirty="0" smtClean="0">
                <a:solidFill>
                  <a:srgbClr val="A6A6A6"/>
                </a:solidFill>
                <a:latin typeface="微软雅黑" pitchFamily="34" charset="-122"/>
                <a:ea typeface="微软雅黑" pitchFamily="34" charset="-122"/>
              </a:rPr>
              <a:t>2013Q2</a:t>
            </a:r>
            <a:r>
              <a:rPr lang="zh-CN" altLang="en-US" sz="1600" dirty="0" smtClean="0">
                <a:solidFill>
                  <a:srgbClr val="A6A6A6"/>
                </a:solidFill>
                <a:latin typeface="微软雅黑" pitchFamily="34" charset="-122"/>
                <a:ea typeface="微软雅黑" pitchFamily="34" charset="-122"/>
              </a:rPr>
              <a:t>网络</a:t>
            </a:r>
            <a:r>
              <a:rPr lang="zh-CN" altLang="en-US" sz="1600" dirty="0">
                <a:solidFill>
                  <a:srgbClr val="A6A6A6"/>
                </a:solidFill>
                <a:latin typeface="微软雅黑" pitchFamily="34" charset="-122"/>
                <a:ea typeface="微软雅黑" pitchFamily="34" charset="-122"/>
              </a:rPr>
              <a:t>购物在社会消费品零售总额中的占比为</a:t>
            </a:r>
            <a:r>
              <a:rPr lang="en-US" altLang="zh-CN" sz="1600" dirty="0">
                <a:solidFill>
                  <a:srgbClr val="A6A6A6"/>
                </a:solidFill>
                <a:latin typeface="微软雅黑" pitchFamily="34" charset="-122"/>
                <a:ea typeface="微软雅黑" pitchFamily="34" charset="-122"/>
              </a:rPr>
              <a:t>7.3</a:t>
            </a:r>
            <a:r>
              <a:rPr lang="en-US" altLang="zh-CN" sz="1600" dirty="0" smtClean="0">
                <a:solidFill>
                  <a:srgbClr val="A6A6A6"/>
                </a:solidFill>
                <a:latin typeface="微软雅黑" pitchFamily="34" charset="-122"/>
                <a:ea typeface="微软雅黑" pitchFamily="34" charset="-122"/>
              </a:rPr>
              <a:t>%</a:t>
            </a:r>
            <a:endParaRPr lang="en-US" altLang="zh-CN" sz="1600" dirty="0">
              <a:solidFill>
                <a:srgbClr val="A6A6A6"/>
              </a:solidFill>
              <a:latin typeface="微软雅黑" pitchFamily="34" charset="-122"/>
              <a:ea typeface="微软雅黑" pitchFamily="34" charset="-122"/>
            </a:endParaRPr>
          </a:p>
          <a:p>
            <a:pPr marL="285750" indent="-285750">
              <a:lnSpc>
                <a:spcPct val="150000"/>
              </a:lnSpc>
              <a:spcBef>
                <a:spcPts val="200"/>
              </a:spcBef>
              <a:spcAft>
                <a:spcPts val="60"/>
              </a:spcAft>
              <a:buFont typeface="Wingdings" pitchFamily="2" charset="2"/>
              <a:buChar char="u"/>
            </a:pPr>
            <a:r>
              <a:rPr lang="en-US" altLang="zh-CN" sz="1600" dirty="0">
                <a:solidFill>
                  <a:srgbClr val="A6A6A6"/>
                </a:solidFill>
                <a:latin typeface="微软雅黑" pitchFamily="34" charset="-122"/>
                <a:ea typeface="微软雅黑" pitchFamily="34" charset="-122"/>
              </a:rPr>
              <a:t>B2C</a:t>
            </a:r>
            <a:r>
              <a:rPr lang="zh-CN" altLang="en-US" sz="1600" dirty="0">
                <a:solidFill>
                  <a:srgbClr val="A6A6A6"/>
                </a:solidFill>
                <a:latin typeface="微软雅黑" pitchFamily="34" charset="-122"/>
                <a:ea typeface="微软雅黑" pitchFamily="34" charset="-122"/>
              </a:rPr>
              <a:t>占比</a:t>
            </a:r>
            <a:r>
              <a:rPr lang="en-US" altLang="zh-CN" sz="1600" dirty="0">
                <a:solidFill>
                  <a:srgbClr val="A6A6A6"/>
                </a:solidFill>
                <a:latin typeface="微软雅黑" pitchFamily="34" charset="-122"/>
                <a:ea typeface="微软雅黑" pitchFamily="34" charset="-122"/>
              </a:rPr>
              <a:t>36.1%</a:t>
            </a:r>
            <a:r>
              <a:rPr lang="zh-CN" altLang="en-US" sz="1600" dirty="0">
                <a:solidFill>
                  <a:srgbClr val="A6A6A6"/>
                </a:solidFill>
                <a:latin typeface="微软雅黑" pitchFamily="34" charset="-122"/>
                <a:ea typeface="微软雅黑" pitchFamily="34" charset="-122"/>
              </a:rPr>
              <a:t>，较上一季度提高</a:t>
            </a:r>
            <a:r>
              <a:rPr lang="en-US" altLang="zh-CN" sz="1600" dirty="0">
                <a:solidFill>
                  <a:srgbClr val="A6A6A6"/>
                </a:solidFill>
                <a:latin typeface="微软雅黑" pitchFamily="34" charset="-122"/>
                <a:ea typeface="微软雅黑" pitchFamily="34" charset="-122"/>
              </a:rPr>
              <a:t>2</a:t>
            </a:r>
            <a:r>
              <a:rPr lang="zh-CN" altLang="en-US" sz="1600" dirty="0">
                <a:solidFill>
                  <a:srgbClr val="A6A6A6"/>
                </a:solidFill>
                <a:latin typeface="微软雅黑" pitchFamily="34" charset="-122"/>
                <a:ea typeface="微软雅黑" pitchFamily="34" charset="-122"/>
              </a:rPr>
              <a:t>个百分点</a:t>
            </a:r>
          </a:p>
        </p:txBody>
      </p:sp>
      <p:sp>
        <p:nvSpPr>
          <p:cNvPr id="35" name="直接连接符 2"/>
          <p:cNvSpPr>
            <a:spLocks noChangeShapeType="1"/>
          </p:cNvSpPr>
          <p:nvPr/>
        </p:nvSpPr>
        <p:spPr bwMode="auto">
          <a:xfrm>
            <a:off x="5591150" y="2680062"/>
            <a:ext cx="4032448" cy="0"/>
          </a:xfrm>
          <a:prstGeom prst="line">
            <a:avLst/>
          </a:prstGeom>
          <a:noFill/>
          <a:ln w="9525" cap="flat" cmpd="sng">
            <a:solidFill>
              <a:srgbClr val="DC9F0B"/>
            </a:solidFill>
            <a:prstDash val="dash"/>
            <a:round/>
            <a:headEnd type="oval" w="med" len="me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 name="矩形 35"/>
          <p:cNvSpPr>
            <a:spLocks noChangeArrowheads="1"/>
          </p:cNvSpPr>
          <p:nvPr/>
        </p:nvSpPr>
        <p:spPr bwMode="auto">
          <a:xfrm>
            <a:off x="5591150" y="2137420"/>
            <a:ext cx="3816347" cy="499624"/>
          </a:xfrm>
          <a:prstGeom prst="rect">
            <a:avLst/>
          </a:prstGeom>
          <a:noFill/>
          <a:ln w="9525">
            <a:noFill/>
            <a:miter lim="800000"/>
            <a:headEnd/>
            <a:tailEnd/>
          </a:ln>
        </p:spPr>
        <p:txBody>
          <a:bodyPr wrap="square">
            <a:spAutoFit/>
          </a:bodyPr>
          <a:lstStyle/>
          <a:p>
            <a:pPr>
              <a:lnSpc>
                <a:spcPct val="150000"/>
              </a:lnSpc>
              <a:spcBef>
                <a:spcPts val="200"/>
              </a:spcBef>
              <a:spcAft>
                <a:spcPts val="60"/>
              </a:spcAft>
            </a:pPr>
            <a:r>
              <a:rPr lang="zh-CN" altLang="en-US" sz="2000" kern="0" dirty="0" smtClean="0">
                <a:solidFill>
                  <a:srgbClr val="FFFF00"/>
                </a:solidFill>
                <a:latin typeface="微软雅黑" pitchFamily="34" charset="-122"/>
                <a:ea typeface="微软雅黑" pitchFamily="34" charset="-122"/>
              </a:rPr>
              <a:t>艾瑞数据分析：</a:t>
            </a:r>
            <a:endParaRPr lang="zh-CN" altLang="en-US" sz="2000" dirty="0">
              <a:solidFill>
                <a:srgbClr val="FFFF00"/>
              </a:solidFill>
              <a:latin typeface="微软雅黑" pitchFamily="34" charset="-122"/>
              <a:ea typeface="微软雅黑" pitchFamily="34" charset="-122"/>
            </a:endParaRPr>
          </a:p>
        </p:txBody>
      </p:sp>
      <p:sp>
        <p:nvSpPr>
          <p:cNvPr id="37" name="直接连接符 2"/>
          <p:cNvSpPr>
            <a:spLocks noChangeShapeType="1"/>
          </p:cNvSpPr>
          <p:nvPr/>
        </p:nvSpPr>
        <p:spPr bwMode="auto">
          <a:xfrm flipV="1">
            <a:off x="550590" y="1773610"/>
            <a:ext cx="0" cy="834917"/>
          </a:xfrm>
          <a:prstGeom prst="line">
            <a:avLst/>
          </a:prstGeom>
          <a:noFill/>
          <a:ln w="9525" cap="flat" cmpd="sng">
            <a:solidFill>
              <a:srgbClr val="DC9F0B"/>
            </a:solidFill>
            <a:prstDash val="dash"/>
            <a:round/>
            <a:headEnd type="none" w="med" len="med"/>
            <a:tailEnd type="oval"/>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xmlns="" val="19311158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childTnLst>
                          </p:cTn>
                        </p:par>
                        <p:par>
                          <p:cTn id="17" fill="hold">
                            <p:stCondLst>
                              <p:cond delay="1000"/>
                            </p:stCondLst>
                            <p:childTnLst>
                              <p:par>
                                <p:cTn id="18" presetID="47" presetClass="entr" presetSubtype="0"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1000"/>
                                        <p:tgtEl>
                                          <p:spTgt spid="26"/>
                                        </p:tgtEl>
                                      </p:cBhvr>
                                    </p:animEffect>
                                    <p:anim calcmode="lin" valueType="num">
                                      <p:cBhvr>
                                        <p:cTn id="21" dur="1000" fill="hold"/>
                                        <p:tgtEl>
                                          <p:spTgt spid="26"/>
                                        </p:tgtEl>
                                        <p:attrNameLst>
                                          <p:attrName>ppt_x</p:attrName>
                                        </p:attrNameLst>
                                      </p:cBhvr>
                                      <p:tavLst>
                                        <p:tav tm="0">
                                          <p:val>
                                            <p:strVal val="#ppt_x"/>
                                          </p:val>
                                        </p:tav>
                                        <p:tav tm="100000">
                                          <p:val>
                                            <p:strVal val="#ppt_x"/>
                                          </p:val>
                                        </p:tav>
                                      </p:tavLst>
                                    </p:anim>
                                    <p:anim calcmode="lin" valueType="num">
                                      <p:cBhvr>
                                        <p:cTn id="22" dur="1000" fill="hold"/>
                                        <p:tgtEl>
                                          <p:spTgt spid="26"/>
                                        </p:tgtEl>
                                        <p:attrNameLst>
                                          <p:attrName>ppt_y</p:attrName>
                                        </p:attrNameLst>
                                      </p:cBhvr>
                                      <p:tavLst>
                                        <p:tav tm="0">
                                          <p:val>
                                            <p:strVal val="#ppt_y-.1"/>
                                          </p:val>
                                        </p:tav>
                                        <p:tav tm="100000">
                                          <p:val>
                                            <p:strVal val="#ppt_y"/>
                                          </p:val>
                                        </p:tav>
                                      </p:tavLst>
                                    </p:anim>
                                  </p:childTnLst>
                                </p:cTn>
                              </p:par>
                              <p:par>
                                <p:cTn id="23" presetID="22" presetClass="entr" presetSubtype="1"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up)">
                                      <p:cBhvr>
                                        <p:cTn id="25" dur="500"/>
                                        <p:tgtEl>
                                          <p:spTgt spid="37"/>
                                        </p:tgtEl>
                                      </p:cBhvr>
                                    </p:animEffect>
                                  </p:childTnLst>
                                </p:cTn>
                              </p:par>
                              <p:par>
                                <p:cTn id="26" presetID="42"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1000"/>
                                        <p:tgtEl>
                                          <p:spTgt spid="24"/>
                                        </p:tgtEl>
                                      </p:cBhvr>
                                    </p:animEffect>
                                    <p:anim calcmode="lin" valueType="num">
                                      <p:cBhvr>
                                        <p:cTn id="29" dur="1000" fill="hold"/>
                                        <p:tgtEl>
                                          <p:spTgt spid="24"/>
                                        </p:tgtEl>
                                        <p:attrNameLst>
                                          <p:attrName>ppt_x</p:attrName>
                                        </p:attrNameLst>
                                      </p:cBhvr>
                                      <p:tavLst>
                                        <p:tav tm="0">
                                          <p:val>
                                            <p:strVal val="#ppt_x"/>
                                          </p:val>
                                        </p:tav>
                                        <p:tav tm="100000">
                                          <p:val>
                                            <p:strVal val="#ppt_x"/>
                                          </p:val>
                                        </p:tav>
                                      </p:tavLst>
                                    </p:anim>
                                    <p:anim calcmode="lin" valueType="num">
                                      <p:cBhvr>
                                        <p:cTn id="3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500" fill="hold"/>
                                        <p:tgtEl>
                                          <p:spTgt spid="28"/>
                                        </p:tgtEl>
                                        <p:attrNameLst>
                                          <p:attrName>ppt_x</p:attrName>
                                        </p:attrNameLst>
                                      </p:cBhvr>
                                      <p:tavLst>
                                        <p:tav tm="0">
                                          <p:val>
                                            <p:strVal val="#ppt_x"/>
                                          </p:val>
                                        </p:tav>
                                        <p:tav tm="100000">
                                          <p:val>
                                            <p:strVal val="#ppt_x"/>
                                          </p:val>
                                        </p:tav>
                                      </p:tavLst>
                                    </p:anim>
                                    <p:anim calcmode="lin" valueType="num">
                                      <p:cBhvr additive="base">
                                        <p:cTn id="36" dur="500" fill="hold"/>
                                        <p:tgtEl>
                                          <p:spTgt spid="28"/>
                                        </p:tgtEl>
                                        <p:attrNameLst>
                                          <p:attrName>ppt_y</p:attrName>
                                        </p:attrNameLst>
                                      </p:cBhvr>
                                      <p:tavLst>
                                        <p:tav tm="0">
                                          <p:val>
                                            <p:strVal val="0-#ppt_h/2"/>
                                          </p:val>
                                        </p:tav>
                                        <p:tav tm="100000">
                                          <p:val>
                                            <p:strVal val="#ppt_y"/>
                                          </p:val>
                                        </p:tav>
                                      </p:tavLst>
                                    </p:anim>
                                  </p:childTnLst>
                                </p:cTn>
                              </p:par>
                              <p:par>
                                <p:cTn id="37" presetID="47"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1000"/>
                                        <p:tgtEl>
                                          <p:spTgt spid="33"/>
                                        </p:tgtEl>
                                      </p:cBhvr>
                                    </p:animEffect>
                                    <p:anim calcmode="lin" valueType="num">
                                      <p:cBhvr>
                                        <p:cTn id="40" dur="1000" fill="hold"/>
                                        <p:tgtEl>
                                          <p:spTgt spid="33"/>
                                        </p:tgtEl>
                                        <p:attrNameLst>
                                          <p:attrName>ppt_x</p:attrName>
                                        </p:attrNameLst>
                                      </p:cBhvr>
                                      <p:tavLst>
                                        <p:tav tm="0">
                                          <p:val>
                                            <p:strVal val="#ppt_x"/>
                                          </p:val>
                                        </p:tav>
                                        <p:tav tm="100000">
                                          <p:val>
                                            <p:strVal val="#ppt_x"/>
                                          </p:val>
                                        </p:tav>
                                      </p:tavLst>
                                    </p:anim>
                                    <p:anim calcmode="lin" valueType="num">
                                      <p:cBhvr>
                                        <p:cTn id="41" dur="1000" fill="hold"/>
                                        <p:tgtEl>
                                          <p:spTgt spid="33"/>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22" presetClass="entr" presetSubtype="2" fill="hold" grpId="0" nodeType="after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wipe(right)">
                                      <p:cBhvr>
                                        <p:cTn id="45" dur="500"/>
                                        <p:tgtEl>
                                          <p:spTgt spid="35"/>
                                        </p:tgtEl>
                                      </p:cBhvr>
                                    </p:animEffect>
                                  </p:childTnLst>
                                </p:cTn>
                              </p:par>
                            </p:childTnLst>
                          </p:cTn>
                        </p:par>
                        <p:par>
                          <p:cTn id="46" fill="hold">
                            <p:stCondLst>
                              <p:cond delay="1500"/>
                            </p:stCondLst>
                            <p:childTnLst>
                              <p:par>
                                <p:cTn id="47" presetID="42" presetClass="entr" presetSubtype="0" fill="hold" grpId="0" nodeType="after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1000"/>
                                        <p:tgtEl>
                                          <p:spTgt spid="36"/>
                                        </p:tgtEl>
                                      </p:cBhvr>
                                    </p:animEffect>
                                    <p:anim calcmode="lin" valueType="num">
                                      <p:cBhvr>
                                        <p:cTn id="50" dur="1000" fill="hold"/>
                                        <p:tgtEl>
                                          <p:spTgt spid="36"/>
                                        </p:tgtEl>
                                        <p:attrNameLst>
                                          <p:attrName>ppt_x</p:attrName>
                                        </p:attrNameLst>
                                      </p:cBhvr>
                                      <p:tavLst>
                                        <p:tav tm="0">
                                          <p:val>
                                            <p:strVal val="#ppt_x"/>
                                          </p:val>
                                        </p:tav>
                                        <p:tav tm="100000">
                                          <p:val>
                                            <p:strVal val="#ppt_x"/>
                                          </p:val>
                                        </p:tav>
                                      </p:tavLst>
                                    </p:anim>
                                    <p:anim calcmode="lin" valueType="num">
                                      <p:cBhvr>
                                        <p:cTn id="51" dur="1000" fill="hold"/>
                                        <p:tgtEl>
                                          <p:spTgt spid="36"/>
                                        </p:tgtEl>
                                        <p:attrNameLst>
                                          <p:attrName>ppt_y</p:attrName>
                                        </p:attrNameLst>
                                      </p:cBhvr>
                                      <p:tavLst>
                                        <p:tav tm="0">
                                          <p:val>
                                            <p:strVal val="#ppt_y+.1"/>
                                          </p:val>
                                        </p:tav>
                                        <p:tav tm="100000">
                                          <p:val>
                                            <p:strVal val="#ppt_y"/>
                                          </p:val>
                                        </p:tav>
                                      </p:tavLst>
                                    </p:anim>
                                  </p:childTnLst>
                                </p:cTn>
                              </p:par>
                            </p:childTnLst>
                          </p:cTn>
                        </p:par>
                        <p:par>
                          <p:cTn id="52" fill="hold">
                            <p:stCondLst>
                              <p:cond delay="2500"/>
                            </p:stCondLst>
                            <p:childTnLst>
                              <p:par>
                                <p:cTn id="53" presetID="47" presetClass="entr" presetSubtype="0" fill="hold" grpId="0" nodeType="after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1000"/>
                                        <p:tgtEl>
                                          <p:spTgt spid="34"/>
                                        </p:tgtEl>
                                      </p:cBhvr>
                                    </p:animEffect>
                                    <p:anim calcmode="lin" valueType="num">
                                      <p:cBhvr>
                                        <p:cTn id="56" dur="1000" fill="hold"/>
                                        <p:tgtEl>
                                          <p:spTgt spid="34"/>
                                        </p:tgtEl>
                                        <p:attrNameLst>
                                          <p:attrName>ppt_x</p:attrName>
                                        </p:attrNameLst>
                                      </p:cBhvr>
                                      <p:tavLst>
                                        <p:tav tm="0">
                                          <p:val>
                                            <p:strVal val="#ppt_x"/>
                                          </p:val>
                                        </p:tav>
                                        <p:tav tm="100000">
                                          <p:val>
                                            <p:strVal val="#ppt_x"/>
                                          </p:val>
                                        </p:tav>
                                      </p:tavLst>
                                    </p:anim>
                                    <p:anim calcmode="lin" valueType="num">
                                      <p:cBhvr>
                                        <p:cTn id="5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34" grpId="0"/>
      <p:bldP spid="35" grpId="0" animBg="1"/>
      <p:bldP spid="36" grpId="0"/>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Box 77"/>
          <p:cNvSpPr txBox="1"/>
          <p:nvPr/>
        </p:nvSpPr>
        <p:spPr>
          <a:xfrm>
            <a:off x="730571" y="333450"/>
            <a:ext cx="2340299" cy="307777"/>
          </a:xfrm>
          <a:prstGeom prst="rect">
            <a:avLst/>
          </a:prstGeom>
          <a:noFill/>
        </p:spPr>
        <p:txBody>
          <a:bodyPr wrap="square" lIns="0" rtlCol="0">
            <a:spAutoFit/>
          </a:bodyPr>
          <a:lstStyle/>
          <a:p>
            <a:r>
              <a:rPr lang="en-US" altLang="zh-CN" sz="1400" dirty="0" smtClean="0">
                <a:solidFill>
                  <a:srgbClr val="92D050"/>
                </a:solidFill>
                <a:latin typeface="微软雅黑" pitchFamily="34" charset="-122"/>
                <a:ea typeface="微软雅黑" pitchFamily="34" charset="-122"/>
              </a:rPr>
              <a:t>B2C</a:t>
            </a:r>
            <a:r>
              <a:rPr lang="zh-CN" altLang="en-US" sz="1400" dirty="0" smtClean="0">
                <a:solidFill>
                  <a:srgbClr val="92D050"/>
                </a:solidFill>
                <a:latin typeface="微软雅黑" pitchFamily="34" charset="-122"/>
                <a:ea typeface="微软雅黑" pitchFamily="34" charset="-122"/>
              </a:rPr>
              <a:t>电子商务生态圈</a:t>
            </a:r>
            <a:endParaRPr lang="zh-CN" altLang="en-US" sz="1400" dirty="0">
              <a:solidFill>
                <a:srgbClr val="92D050"/>
              </a:solidFill>
              <a:latin typeface="微软雅黑" pitchFamily="34" charset="-122"/>
              <a:ea typeface="微软雅黑" pitchFamily="34" charset="-122"/>
            </a:endParaRPr>
          </a:p>
        </p:txBody>
      </p:sp>
      <p:sp>
        <p:nvSpPr>
          <p:cNvPr id="174" name="五边形 173"/>
          <p:cNvSpPr/>
          <p:nvPr/>
        </p:nvSpPr>
        <p:spPr>
          <a:xfrm rot="5400000">
            <a:off x="10355110" y="1064962"/>
            <a:ext cx="2497415" cy="360040"/>
          </a:xfrm>
          <a:prstGeom prst="homePlate">
            <a:avLst>
              <a:gd name="adj" fmla="val 353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lstStyle/>
          <a:p>
            <a:pPr algn="ctr"/>
            <a:r>
              <a:rPr lang="zh-CN" altLang="en-US" sz="1400" dirty="0" smtClean="0">
                <a:solidFill>
                  <a:schemeClr val="bg1"/>
                </a:solidFill>
                <a:latin typeface="微软雅黑" pitchFamily="34" charset="-122"/>
                <a:ea typeface="微软雅黑" pitchFamily="34" charset="-122"/>
              </a:rPr>
              <a:t>电子商务生态圈</a:t>
            </a:r>
            <a:endParaRPr lang="zh-CN" altLang="en-US" sz="1400" dirty="0">
              <a:solidFill>
                <a:schemeClr val="bg1"/>
              </a:solidFill>
              <a:latin typeface="微软雅黑" pitchFamily="34" charset="-122"/>
              <a:ea typeface="微软雅黑" pitchFamily="34" charset="-122"/>
            </a:endParaRPr>
          </a:p>
        </p:txBody>
      </p:sp>
      <p:sp>
        <p:nvSpPr>
          <p:cNvPr id="205" name="Line 18"/>
          <p:cNvSpPr>
            <a:spLocks noChangeShapeType="1"/>
          </p:cNvSpPr>
          <p:nvPr/>
        </p:nvSpPr>
        <p:spPr bwMode="auto">
          <a:xfrm>
            <a:off x="2898193" y="5103254"/>
            <a:ext cx="1737613" cy="0"/>
          </a:xfrm>
          <a:prstGeom prst="line">
            <a:avLst/>
          </a:prstGeom>
          <a:noFill/>
          <a:ln w="12700" cap="rnd">
            <a:solidFill>
              <a:srgbClr val="00B0F0"/>
            </a:solidFill>
            <a:prstDash val="dash"/>
            <a:round/>
            <a:headEnd/>
            <a:tailEnd type="oval" w="med" len="med"/>
          </a:ln>
          <a:extLst>
            <a:ext uri="{909E8E84-426E-40DD-AFC4-6F175D3DCCD1}">
              <a14:hiddenFill xmlns:a14="http://schemas.microsoft.com/office/drawing/2010/main" xmlns="">
                <a:noFill/>
              </a14:hiddenFill>
            </a:ext>
          </a:extLst>
        </p:spPr>
        <p:txBody>
          <a:bodyPr/>
          <a:lstStyle/>
          <a:p>
            <a:endParaRPr lang="zh-CN" altLang="en-US">
              <a:latin typeface="微软雅黑" pitchFamily="34" charset="-122"/>
            </a:endParaRPr>
          </a:p>
        </p:txBody>
      </p:sp>
      <p:sp>
        <p:nvSpPr>
          <p:cNvPr id="206" name="直接连接符 2"/>
          <p:cNvSpPr>
            <a:spLocks noChangeShapeType="1"/>
          </p:cNvSpPr>
          <p:nvPr/>
        </p:nvSpPr>
        <p:spPr bwMode="auto">
          <a:xfrm flipV="1">
            <a:off x="4635806" y="1862044"/>
            <a:ext cx="0" cy="3119206"/>
          </a:xfrm>
          <a:prstGeom prst="line">
            <a:avLst/>
          </a:prstGeom>
          <a:noFill/>
          <a:ln w="9525" cap="flat" cmpd="sng">
            <a:solidFill>
              <a:srgbClr val="DC9F0B"/>
            </a:solidFill>
            <a:prstDash val="dash"/>
            <a:round/>
            <a:headEnd type="oval" w="med" len="med"/>
            <a:tailEnd type="oval"/>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cxnSp>
        <p:nvCxnSpPr>
          <p:cNvPr id="211" name="直接连接符 210"/>
          <p:cNvCxnSpPr/>
          <p:nvPr/>
        </p:nvCxnSpPr>
        <p:spPr>
          <a:xfrm flipH="1">
            <a:off x="4779822" y="1862044"/>
            <a:ext cx="3456384" cy="0"/>
          </a:xfrm>
          <a:prstGeom prst="line">
            <a:avLst/>
          </a:prstGeom>
          <a:noFill/>
          <a:ln w="9525" cap="flat" cmpd="sng">
            <a:solidFill>
              <a:srgbClr val="DC9F0B"/>
            </a:solidFill>
            <a:prstDash val="dash"/>
            <a:round/>
            <a:headEnd type="oval" w="med" len="med"/>
            <a:tailEnd type="oval"/>
          </a:ln>
          <a:extLst>
            <a:ext uri="{909E8E84-426E-40DD-AFC4-6F175D3DCCD1}">
              <a14:hiddenFill xmlns:a14="http://schemas.microsoft.com/office/drawing/2010/main" xmlns="">
                <a:noFill/>
              </a14:hiddenFill>
            </a:ext>
          </a:extLst>
        </p:spPr>
      </p:cxnSp>
      <p:sp>
        <p:nvSpPr>
          <p:cNvPr id="219" name="矩形 218"/>
          <p:cNvSpPr>
            <a:spLocks noChangeArrowheads="1"/>
          </p:cNvSpPr>
          <p:nvPr/>
        </p:nvSpPr>
        <p:spPr bwMode="auto">
          <a:xfrm>
            <a:off x="4707814" y="1345994"/>
            <a:ext cx="3816347" cy="499624"/>
          </a:xfrm>
          <a:prstGeom prst="rect">
            <a:avLst/>
          </a:prstGeom>
          <a:noFill/>
          <a:ln w="9525">
            <a:noFill/>
            <a:miter lim="800000"/>
            <a:headEnd/>
            <a:tailEnd/>
          </a:ln>
        </p:spPr>
        <p:txBody>
          <a:bodyPr wrap="square">
            <a:spAutoFit/>
          </a:bodyPr>
          <a:lstStyle/>
          <a:p>
            <a:pPr>
              <a:lnSpc>
                <a:spcPct val="150000"/>
              </a:lnSpc>
              <a:spcBef>
                <a:spcPts val="200"/>
              </a:spcBef>
              <a:spcAft>
                <a:spcPts val="60"/>
              </a:spcAft>
            </a:pPr>
            <a:r>
              <a:rPr lang="en-US" altLang="zh-CN" sz="2000" kern="0" dirty="0" smtClean="0">
                <a:solidFill>
                  <a:srgbClr val="00C4F0"/>
                </a:solidFill>
                <a:latin typeface="微软雅黑" pitchFamily="34" charset="-122"/>
                <a:ea typeface="微软雅黑" pitchFamily="34" charset="-122"/>
              </a:rPr>
              <a:t>B2C</a:t>
            </a:r>
            <a:r>
              <a:rPr lang="zh-CN" altLang="en-US" sz="2000" kern="0" dirty="0" smtClean="0">
                <a:solidFill>
                  <a:srgbClr val="00C4F0"/>
                </a:solidFill>
                <a:latin typeface="微软雅黑" pitchFamily="34" charset="-122"/>
                <a:ea typeface="微软雅黑" pitchFamily="34" charset="-122"/>
              </a:rPr>
              <a:t>市场规模</a:t>
            </a:r>
            <a:endParaRPr lang="zh-CN" altLang="en-US" sz="2000" dirty="0">
              <a:solidFill>
                <a:schemeClr val="accent6">
                  <a:lumMod val="75000"/>
                </a:schemeClr>
              </a:solidFill>
              <a:latin typeface="微软雅黑" pitchFamily="34" charset="-122"/>
              <a:ea typeface="微软雅黑" pitchFamily="34" charset="-122"/>
            </a:endParaRPr>
          </a:p>
        </p:txBody>
      </p:sp>
      <p:sp>
        <p:nvSpPr>
          <p:cNvPr id="220" name="矩形 4"/>
          <p:cNvSpPr>
            <a:spLocks noChangeArrowheads="1"/>
          </p:cNvSpPr>
          <p:nvPr/>
        </p:nvSpPr>
        <p:spPr bwMode="auto">
          <a:xfrm>
            <a:off x="4995846" y="1989634"/>
            <a:ext cx="3024336" cy="2308324"/>
          </a:xfrm>
          <a:prstGeom prst="rect">
            <a:avLst/>
          </a:prstGeom>
          <a:noFill/>
          <a:ln w="9525">
            <a:noFill/>
            <a:miter lim="800000"/>
            <a:headEnd/>
            <a:tailEnd/>
          </a:ln>
        </p:spPr>
        <p:txBody>
          <a:bodyPr wrap="square">
            <a:spAutoFit/>
          </a:bodyPr>
          <a:lstStyle/>
          <a:p>
            <a:pPr indent="457200">
              <a:lnSpc>
                <a:spcPct val="150000"/>
              </a:lnSpc>
              <a:spcBef>
                <a:spcPts val="200"/>
              </a:spcBef>
              <a:spcAft>
                <a:spcPts val="60"/>
              </a:spcAft>
            </a:pPr>
            <a:r>
              <a:rPr lang="en-US" altLang="zh-CN" sz="1600" dirty="0" smtClean="0">
                <a:solidFill>
                  <a:srgbClr val="A6A6A6"/>
                </a:solidFill>
                <a:latin typeface="微软雅黑" pitchFamily="34" charset="-122"/>
                <a:ea typeface="微软雅黑" pitchFamily="34" charset="-122"/>
              </a:rPr>
              <a:t>2013Q2</a:t>
            </a:r>
            <a:r>
              <a:rPr lang="zh-CN" altLang="en-US" sz="1600" dirty="0">
                <a:solidFill>
                  <a:srgbClr val="A6A6A6"/>
                </a:solidFill>
                <a:latin typeface="微软雅黑" pitchFamily="34" charset="-122"/>
                <a:ea typeface="微软雅黑" pitchFamily="34" charset="-122"/>
              </a:rPr>
              <a:t>中国网络购物市场中</a:t>
            </a:r>
            <a:r>
              <a:rPr lang="en-US" altLang="zh-CN" sz="1600" dirty="0" smtClean="0">
                <a:solidFill>
                  <a:srgbClr val="A6A6A6"/>
                </a:solidFill>
                <a:latin typeface="微软雅黑" pitchFamily="34" charset="-122"/>
                <a:ea typeface="微软雅黑" pitchFamily="34" charset="-122"/>
              </a:rPr>
              <a:t>B2C</a:t>
            </a:r>
            <a:r>
              <a:rPr lang="zh-CN" altLang="en-US" sz="1600" dirty="0" smtClean="0">
                <a:solidFill>
                  <a:srgbClr val="A6A6A6"/>
                </a:solidFill>
                <a:latin typeface="微软雅黑" pitchFamily="34" charset="-122"/>
                <a:ea typeface="微软雅黑" pitchFamily="34" charset="-122"/>
              </a:rPr>
              <a:t>交易</a:t>
            </a:r>
            <a:r>
              <a:rPr lang="zh-CN" altLang="en-US" sz="1600" dirty="0">
                <a:solidFill>
                  <a:srgbClr val="A6A6A6"/>
                </a:solidFill>
                <a:latin typeface="微软雅黑" pitchFamily="34" charset="-122"/>
                <a:ea typeface="微软雅黑" pitchFamily="34" charset="-122"/>
              </a:rPr>
              <a:t>规模为</a:t>
            </a:r>
            <a:r>
              <a:rPr lang="en-US" altLang="zh-CN" sz="1600" dirty="0">
                <a:solidFill>
                  <a:srgbClr val="A6A6A6"/>
                </a:solidFill>
                <a:latin typeface="微软雅黑" pitchFamily="34" charset="-122"/>
                <a:ea typeface="微软雅黑" pitchFamily="34" charset="-122"/>
              </a:rPr>
              <a:t>1576.1</a:t>
            </a:r>
            <a:r>
              <a:rPr lang="zh-CN" altLang="en-US" sz="1600" dirty="0">
                <a:solidFill>
                  <a:srgbClr val="A6A6A6"/>
                </a:solidFill>
                <a:latin typeface="微软雅黑" pitchFamily="34" charset="-122"/>
                <a:ea typeface="微软雅黑" pitchFamily="34" charset="-122"/>
              </a:rPr>
              <a:t>亿元</a:t>
            </a:r>
            <a:r>
              <a:rPr lang="zh-CN" altLang="en-US" sz="1600" dirty="0" smtClean="0">
                <a:solidFill>
                  <a:srgbClr val="A6A6A6"/>
                </a:solidFill>
                <a:latin typeface="微软雅黑" pitchFamily="34" charset="-122"/>
                <a:ea typeface="微软雅黑" pitchFamily="34" charset="-122"/>
              </a:rPr>
              <a:t>，</a:t>
            </a:r>
            <a:r>
              <a:rPr lang="en-US" altLang="zh-CN" sz="1600" dirty="0" smtClean="0">
                <a:solidFill>
                  <a:srgbClr val="A6A6A6"/>
                </a:solidFill>
                <a:latin typeface="微软雅黑" pitchFamily="34" charset="-122"/>
                <a:ea typeface="微软雅黑" pitchFamily="34" charset="-122"/>
              </a:rPr>
              <a:t>C2C</a:t>
            </a:r>
            <a:r>
              <a:rPr lang="zh-CN" altLang="en-US" sz="1600" dirty="0">
                <a:solidFill>
                  <a:srgbClr val="A6A6A6"/>
                </a:solidFill>
                <a:latin typeface="微软雅黑" pitchFamily="34" charset="-122"/>
                <a:ea typeface="微软雅黑" pitchFamily="34" charset="-122"/>
              </a:rPr>
              <a:t>的占比进一步缩小</a:t>
            </a:r>
            <a:r>
              <a:rPr lang="en-US" altLang="zh-CN" sz="1600" dirty="0">
                <a:solidFill>
                  <a:srgbClr val="A6A6A6"/>
                </a:solidFill>
                <a:latin typeface="微软雅黑" pitchFamily="34" charset="-122"/>
                <a:ea typeface="微软雅黑" pitchFamily="34" charset="-122"/>
              </a:rPr>
              <a:t>;</a:t>
            </a:r>
            <a:r>
              <a:rPr lang="zh-CN" altLang="en-US" sz="1600" dirty="0">
                <a:solidFill>
                  <a:srgbClr val="A6A6A6"/>
                </a:solidFill>
                <a:latin typeface="微软雅黑" pitchFamily="34" charset="-122"/>
                <a:ea typeface="微软雅黑" pitchFamily="34" charset="-122"/>
              </a:rPr>
              <a:t>从增速来看，二季度</a:t>
            </a:r>
            <a:r>
              <a:rPr lang="en-US" altLang="zh-CN" sz="1600" dirty="0">
                <a:solidFill>
                  <a:srgbClr val="A6A6A6"/>
                </a:solidFill>
                <a:latin typeface="微软雅黑" pitchFamily="34" charset="-122"/>
                <a:ea typeface="微软雅黑" pitchFamily="34" charset="-122"/>
              </a:rPr>
              <a:t>B2C</a:t>
            </a:r>
            <a:r>
              <a:rPr lang="zh-CN" altLang="en-US" sz="1600" dirty="0">
                <a:solidFill>
                  <a:srgbClr val="A6A6A6"/>
                </a:solidFill>
                <a:latin typeface="微软雅黑" pitchFamily="34" charset="-122"/>
                <a:ea typeface="微软雅黑" pitchFamily="34" charset="-122"/>
              </a:rPr>
              <a:t>网购市场的同比增长为</a:t>
            </a:r>
            <a:r>
              <a:rPr lang="en-US" altLang="zh-CN" sz="1600" dirty="0">
                <a:solidFill>
                  <a:srgbClr val="A6A6A6"/>
                </a:solidFill>
                <a:latin typeface="微软雅黑" pitchFamily="34" charset="-122"/>
                <a:ea typeface="微软雅黑" pitchFamily="34" charset="-122"/>
              </a:rPr>
              <a:t>77.4%</a:t>
            </a:r>
            <a:r>
              <a:rPr lang="zh-CN" altLang="en-US" sz="1600" dirty="0">
                <a:solidFill>
                  <a:srgbClr val="A6A6A6"/>
                </a:solidFill>
                <a:latin typeface="微软雅黑" pitchFamily="34" charset="-122"/>
                <a:ea typeface="微软雅黑" pitchFamily="34" charset="-122"/>
              </a:rPr>
              <a:t>，为</a:t>
            </a:r>
            <a:r>
              <a:rPr lang="en-US" altLang="zh-CN" sz="1600" dirty="0">
                <a:solidFill>
                  <a:srgbClr val="A6A6A6"/>
                </a:solidFill>
                <a:latin typeface="微软雅黑" pitchFamily="34" charset="-122"/>
                <a:ea typeface="微软雅黑" pitchFamily="34" charset="-122"/>
              </a:rPr>
              <a:t>C2C</a:t>
            </a:r>
            <a:r>
              <a:rPr lang="zh-CN" altLang="en-US" sz="1600" dirty="0">
                <a:solidFill>
                  <a:srgbClr val="A6A6A6"/>
                </a:solidFill>
                <a:latin typeface="微软雅黑" pitchFamily="34" charset="-122"/>
                <a:ea typeface="微软雅黑" pitchFamily="34" charset="-122"/>
              </a:rPr>
              <a:t>网购市场增速的</a:t>
            </a:r>
            <a:r>
              <a:rPr lang="en-US" altLang="zh-CN" sz="1600" dirty="0">
                <a:solidFill>
                  <a:srgbClr val="A6A6A6"/>
                </a:solidFill>
                <a:latin typeface="微软雅黑" pitchFamily="34" charset="-122"/>
                <a:ea typeface="微软雅黑" pitchFamily="34" charset="-122"/>
              </a:rPr>
              <a:t>2.4</a:t>
            </a:r>
            <a:r>
              <a:rPr lang="zh-CN" altLang="en-US" sz="1600" dirty="0">
                <a:solidFill>
                  <a:srgbClr val="A6A6A6"/>
                </a:solidFill>
                <a:latin typeface="微软雅黑" pitchFamily="34" charset="-122"/>
                <a:ea typeface="微软雅黑" pitchFamily="34" charset="-122"/>
              </a:rPr>
              <a:t>倍</a:t>
            </a:r>
            <a:r>
              <a:rPr lang="zh-CN" altLang="en-US" sz="1600" dirty="0" smtClean="0">
                <a:solidFill>
                  <a:srgbClr val="A6A6A6"/>
                </a:solidFill>
                <a:latin typeface="微软雅黑" pitchFamily="34" charset="-122"/>
                <a:ea typeface="微软雅黑" pitchFamily="34" charset="-122"/>
              </a:rPr>
              <a:t>。</a:t>
            </a:r>
            <a:endParaRPr lang="zh-CN" altLang="en-US" sz="1600" dirty="0">
              <a:solidFill>
                <a:srgbClr val="A6A6A6"/>
              </a:solidFill>
              <a:latin typeface="微软雅黑" pitchFamily="34" charset="-122"/>
              <a:ea typeface="微软雅黑" pitchFamily="34" charset="-122"/>
            </a:endParaRPr>
          </a:p>
        </p:txBody>
      </p:sp>
      <p:sp>
        <p:nvSpPr>
          <p:cNvPr id="221" name="直接连接符 2"/>
          <p:cNvSpPr>
            <a:spLocks noChangeShapeType="1"/>
          </p:cNvSpPr>
          <p:nvPr/>
        </p:nvSpPr>
        <p:spPr bwMode="auto">
          <a:xfrm flipV="1">
            <a:off x="8236206" y="1989634"/>
            <a:ext cx="0" cy="2486171"/>
          </a:xfrm>
          <a:prstGeom prst="line">
            <a:avLst/>
          </a:prstGeom>
          <a:noFill/>
          <a:ln w="9525" cap="flat" cmpd="sng">
            <a:solidFill>
              <a:srgbClr val="DC9F0B"/>
            </a:solidFill>
            <a:prstDash val="dash"/>
            <a:round/>
            <a:headEnd type="oval" w="med" len="med"/>
            <a:tailEnd type="oval"/>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cxnSp>
        <p:nvCxnSpPr>
          <p:cNvPr id="223" name="直接连接符 222"/>
          <p:cNvCxnSpPr/>
          <p:nvPr/>
        </p:nvCxnSpPr>
        <p:spPr>
          <a:xfrm flipH="1">
            <a:off x="6363998" y="4493027"/>
            <a:ext cx="1769138" cy="0"/>
          </a:xfrm>
          <a:prstGeom prst="line">
            <a:avLst/>
          </a:prstGeom>
          <a:noFill/>
          <a:ln w="9525" cap="flat" cmpd="sng">
            <a:solidFill>
              <a:srgbClr val="DC9F0B"/>
            </a:solidFill>
            <a:prstDash val="dash"/>
            <a:round/>
            <a:headEnd type="oval" w="med" len="med"/>
            <a:tailEnd type="oval"/>
          </a:ln>
          <a:extLst>
            <a:ext uri="{909E8E84-426E-40DD-AFC4-6F175D3DCCD1}">
              <a14:hiddenFill xmlns:a14="http://schemas.microsoft.com/office/drawing/2010/main" xmlns="">
                <a:noFill/>
              </a14:hiddenFill>
            </a:ext>
          </a:extLst>
        </p:spPr>
      </p:cxnSp>
      <p:sp>
        <p:nvSpPr>
          <p:cNvPr id="229" name="直接连接符 2"/>
          <p:cNvSpPr>
            <a:spLocks noChangeShapeType="1"/>
          </p:cNvSpPr>
          <p:nvPr/>
        </p:nvSpPr>
        <p:spPr bwMode="auto">
          <a:xfrm flipV="1">
            <a:off x="6363998" y="4581921"/>
            <a:ext cx="0" cy="521332"/>
          </a:xfrm>
          <a:prstGeom prst="line">
            <a:avLst/>
          </a:prstGeom>
          <a:noFill/>
          <a:ln w="9525" cap="flat" cmpd="sng">
            <a:solidFill>
              <a:srgbClr val="DC9F0B"/>
            </a:solidFill>
            <a:prstDash val="dash"/>
            <a:round/>
            <a:headEnd type="oval" w="med" len="med"/>
            <a:tailEnd type="oval"/>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cxnSp>
        <p:nvCxnSpPr>
          <p:cNvPr id="230" name="直接连接符 229"/>
          <p:cNvCxnSpPr/>
          <p:nvPr/>
        </p:nvCxnSpPr>
        <p:spPr>
          <a:xfrm flipH="1">
            <a:off x="6480718" y="5103254"/>
            <a:ext cx="5709695" cy="0"/>
          </a:xfrm>
          <a:prstGeom prst="line">
            <a:avLst/>
          </a:prstGeom>
          <a:noFill/>
          <a:ln w="9525" cap="flat" cmpd="sng">
            <a:solidFill>
              <a:srgbClr val="DC9F0B"/>
            </a:solidFill>
            <a:prstDash val="dash"/>
            <a:round/>
            <a:headEnd type="none" w="med" len="med"/>
            <a:tailEnd type="oval"/>
          </a:ln>
          <a:extLst>
            <a:ext uri="{909E8E84-426E-40DD-AFC4-6F175D3DCCD1}">
              <a14:hiddenFill xmlns:a14="http://schemas.microsoft.com/office/drawing/2010/main" xmlns="">
                <a:noFill/>
              </a14:hiddenFill>
            </a:ext>
          </a:extLst>
        </p:spPr>
      </p:cxnSp>
      <p:sp>
        <p:nvSpPr>
          <p:cNvPr id="232" name="矩形 231"/>
          <p:cNvSpPr>
            <a:spLocks noChangeArrowheads="1"/>
          </p:cNvSpPr>
          <p:nvPr/>
        </p:nvSpPr>
        <p:spPr bwMode="auto">
          <a:xfrm>
            <a:off x="6508014" y="4509914"/>
            <a:ext cx="4968475" cy="499624"/>
          </a:xfrm>
          <a:prstGeom prst="rect">
            <a:avLst/>
          </a:prstGeom>
          <a:noFill/>
          <a:ln w="9525">
            <a:noFill/>
            <a:miter lim="800000"/>
            <a:headEnd/>
            <a:tailEnd/>
          </a:ln>
        </p:spPr>
        <p:txBody>
          <a:bodyPr wrap="square">
            <a:spAutoFit/>
          </a:bodyPr>
          <a:lstStyle/>
          <a:p>
            <a:pPr>
              <a:lnSpc>
                <a:spcPct val="150000"/>
              </a:lnSpc>
              <a:spcBef>
                <a:spcPts val="200"/>
              </a:spcBef>
              <a:spcAft>
                <a:spcPts val="60"/>
              </a:spcAft>
            </a:pPr>
            <a:r>
              <a:rPr lang="zh-CN" altLang="en-US" sz="2000" dirty="0" smtClean="0">
                <a:solidFill>
                  <a:schemeClr val="accent6">
                    <a:lumMod val="75000"/>
                  </a:schemeClr>
                </a:solidFill>
                <a:latin typeface="微软雅黑" pitchFamily="34" charset="-122"/>
                <a:ea typeface="微软雅黑" pitchFamily="34" charset="-122"/>
              </a:rPr>
              <a:t>各</a:t>
            </a:r>
            <a:r>
              <a:rPr lang="en-US" altLang="zh-CN" sz="2000" dirty="0" smtClean="0">
                <a:solidFill>
                  <a:schemeClr val="accent6">
                    <a:lumMod val="75000"/>
                  </a:schemeClr>
                </a:solidFill>
                <a:latin typeface="微软雅黑" pitchFamily="34" charset="-122"/>
                <a:ea typeface="微软雅黑" pitchFamily="34" charset="-122"/>
              </a:rPr>
              <a:t>B2C</a:t>
            </a:r>
            <a:r>
              <a:rPr lang="zh-CN" altLang="en-US" sz="2000" dirty="0" smtClean="0">
                <a:solidFill>
                  <a:schemeClr val="accent6">
                    <a:lumMod val="75000"/>
                  </a:schemeClr>
                </a:solidFill>
                <a:latin typeface="微软雅黑" pitchFamily="34" charset="-122"/>
                <a:ea typeface="微软雅黑" pitchFamily="34" charset="-122"/>
              </a:rPr>
              <a:t>网站市场份额对比</a:t>
            </a:r>
            <a:endParaRPr lang="zh-CN" altLang="en-US" sz="2000" dirty="0">
              <a:solidFill>
                <a:schemeClr val="accent6">
                  <a:lumMod val="75000"/>
                </a:schemeClr>
              </a:solidFill>
              <a:latin typeface="微软雅黑" pitchFamily="34" charset="-122"/>
              <a:ea typeface="微软雅黑" pitchFamily="34" charset="-122"/>
            </a:endParaRPr>
          </a:p>
        </p:txBody>
      </p:sp>
      <p:pic>
        <p:nvPicPr>
          <p:cNvPr id="2" name="图片 1"/>
          <p:cNvPicPr>
            <a:picLocks noChangeAspect="1"/>
          </p:cNvPicPr>
          <p:nvPr/>
        </p:nvPicPr>
        <p:blipFill rotWithShape="1">
          <a:blip r:embed="rId3">
            <a:extLst>
              <a:ext uri="{28A0092B-C50C-407E-A947-70E740481C1C}">
                <a14:useLocalDpi xmlns:a14="http://schemas.microsoft.com/office/drawing/2010/main" xmlns="" val="0"/>
              </a:ext>
            </a:extLst>
          </a:blip>
          <a:srcRect l="5031" r="9386" b="23610"/>
          <a:stretch/>
        </p:blipFill>
        <p:spPr>
          <a:xfrm>
            <a:off x="190550" y="1796838"/>
            <a:ext cx="4107976" cy="3273841"/>
          </a:xfrm>
          <a:prstGeom prst="rect">
            <a:avLst/>
          </a:prstGeom>
          <a:ln>
            <a:noFill/>
          </a:ln>
          <a:effectLst>
            <a:softEdge rad="112500"/>
          </a:effectLst>
        </p:spPr>
      </p:pic>
      <p:sp>
        <p:nvSpPr>
          <p:cNvPr id="175" name="矩形 4"/>
          <p:cNvSpPr>
            <a:spLocks noChangeArrowheads="1"/>
          </p:cNvSpPr>
          <p:nvPr/>
        </p:nvSpPr>
        <p:spPr bwMode="auto">
          <a:xfrm>
            <a:off x="8391384" y="1862044"/>
            <a:ext cx="2600366" cy="2500685"/>
          </a:xfrm>
          <a:prstGeom prst="rect">
            <a:avLst/>
          </a:prstGeom>
          <a:noFill/>
          <a:ln w="9525">
            <a:noFill/>
            <a:miter lim="800000"/>
            <a:headEnd/>
            <a:tailEnd/>
          </a:ln>
        </p:spPr>
        <p:txBody>
          <a:bodyPr wrap="square">
            <a:spAutoFit/>
          </a:bodyPr>
          <a:lstStyle/>
          <a:p>
            <a:pPr indent="457200">
              <a:lnSpc>
                <a:spcPct val="150000"/>
              </a:lnSpc>
              <a:spcBef>
                <a:spcPts val="200"/>
              </a:spcBef>
              <a:spcAft>
                <a:spcPts val="60"/>
              </a:spcAft>
            </a:pPr>
            <a:r>
              <a:rPr lang="zh-CN" altLang="en-US" sz="1600" dirty="0" smtClean="0">
                <a:solidFill>
                  <a:srgbClr val="A6A6A6"/>
                </a:solidFill>
                <a:latin typeface="微软雅黑" pitchFamily="34" charset="-122"/>
                <a:ea typeface="微软雅黑" pitchFamily="34" charset="-122"/>
              </a:rPr>
              <a:t>天猫</a:t>
            </a:r>
            <a:r>
              <a:rPr lang="en-US" altLang="zh-CN" sz="1600" dirty="0" smtClean="0">
                <a:solidFill>
                  <a:srgbClr val="A6A6A6"/>
                </a:solidFill>
                <a:latin typeface="微软雅黑" pitchFamily="34" charset="-122"/>
                <a:ea typeface="微软雅黑" pitchFamily="34" charset="-122"/>
              </a:rPr>
              <a:t>	 50.8%</a:t>
            </a:r>
          </a:p>
          <a:p>
            <a:pPr indent="457200">
              <a:lnSpc>
                <a:spcPct val="150000"/>
              </a:lnSpc>
              <a:spcBef>
                <a:spcPts val="200"/>
              </a:spcBef>
              <a:spcAft>
                <a:spcPts val="60"/>
              </a:spcAft>
            </a:pPr>
            <a:r>
              <a:rPr lang="zh-CN" altLang="en-US" sz="1600" dirty="0">
                <a:solidFill>
                  <a:srgbClr val="A6A6A6"/>
                </a:solidFill>
                <a:latin typeface="微软雅黑" pitchFamily="34" charset="-122"/>
                <a:ea typeface="微软雅黑" pitchFamily="34" charset="-122"/>
              </a:rPr>
              <a:t>京</a:t>
            </a:r>
            <a:r>
              <a:rPr lang="zh-CN" altLang="en-US" sz="1600" dirty="0" smtClean="0">
                <a:solidFill>
                  <a:srgbClr val="A6A6A6"/>
                </a:solidFill>
                <a:latin typeface="微软雅黑" pitchFamily="34" charset="-122"/>
                <a:ea typeface="微软雅黑" pitchFamily="34" charset="-122"/>
              </a:rPr>
              <a:t>东</a:t>
            </a:r>
            <a:r>
              <a:rPr lang="en-US" altLang="zh-CN" sz="1600" dirty="0" smtClean="0">
                <a:solidFill>
                  <a:srgbClr val="A6A6A6"/>
                </a:solidFill>
                <a:latin typeface="微软雅黑" pitchFamily="34" charset="-122"/>
                <a:ea typeface="微软雅黑" pitchFamily="34" charset="-122"/>
              </a:rPr>
              <a:t>	</a:t>
            </a:r>
            <a:r>
              <a:rPr lang="en-US" altLang="zh-CN" sz="1600" dirty="0">
                <a:solidFill>
                  <a:srgbClr val="A6A6A6"/>
                </a:solidFill>
                <a:latin typeface="微软雅黑" pitchFamily="34" charset="-122"/>
                <a:ea typeface="微软雅黑" pitchFamily="34" charset="-122"/>
              </a:rPr>
              <a:t> </a:t>
            </a:r>
            <a:r>
              <a:rPr lang="en-US" altLang="zh-CN" sz="1600" dirty="0" smtClean="0">
                <a:solidFill>
                  <a:srgbClr val="A6A6A6"/>
                </a:solidFill>
                <a:latin typeface="微软雅黑" pitchFamily="34" charset="-122"/>
                <a:ea typeface="微软雅黑" pitchFamily="34" charset="-122"/>
              </a:rPr>
              <a:t>17.1%</a:t>
            </a:r>
          </a:p>
          <a:p>
            <a:pPr indent="457200">
              <a:lnSpc>
                <a:spcPct val="150000"/>
              </a:lnSpc>
              <a:spcBef>
                <a:spcPts val="200"/>
              </a:spcBef>
              <a:spcAft>
                <a:spcPts val="60"/>
              </a:spcAft>
            </a:pPr>
            <a:r>
              <a:rPr lang="zh-CN" altLang="en-US" sz="1600" dirty="0" smtClean="0">
                <a:solidFill>
                  <a:srgbClr val="A6A6A6"/>
                </a:solidFill>
                <a:latin typeface="微软雅黑" pitchFamily="34" charset="-122"/>
                <a:ea typeface="微软雅黑" pitchFamily="34" charset="-122"/>
              </a:rPr>
              <a:t>腾讯</a:t>
            </a:r>
            <a:r>
              <a:rPr lang="en-US" altLang="zh-CN" sz="1600" dirty="0" smtClean="0">
                <a:solidFill>
                  <a:srgbClr val="A6A6A6"/>
                </a:solidFill>
                <a:latin typeface="微软雅黑" pitchFamily="34" charset="-122"/>
                <a:ea typeface="微软雅黑" pitchFamily="34" charset="-122"/>
              </a:rPr>
              <a:t>	 5.6%</a:t>
            </a:r>
          </a:p>
          <a:p>
            <a:pPr indent="457200">
              <a:lnSpc>
                <a:spcPct val="150000"/>
              </a:lnSpc>
              <a:spcBef>
                <a:spcPts val="200"/>
              </a:spcBef>
              <a:spcAft>
                <a:spcPts val="60"/>
              </a:spcAft>
            </a:pPr>
            <a:r>
              <a:rPr lang="zh-CN" altLang="en-US" sz="1600" dirty="0" smtClean="0">
                <a:solidFill>
                  <a:srgbClr val="A6A6A6"/>
                </a:solidFill>
                <a:latin typeface="微软雅黑" pitchFamily="34" charset="-122"/>
                <a:ea typeface="微软雅黑" pitchFamily="34" charset="-122"/>
              </a:rPr>
              <a:t>苏宁易购</a:t>
            </a:r>
            <a:r>
              <a:rPr lang="en-US" altLang="zh-CN" sz="1600" dirty="0" smtClean="0">
                <a:solidFill>
                  <a:srgbClr val="A6A6A6"/>
                </a:solidFill>
                <a:latin typeface="微软雅黑" pitchFamily="34" charset="-122"/>
                <a:ea typeface="微软雅黑" pitchFamily="34" charset="-122"/>
              </a:rPr>
              <a:t>5.0%</a:t>
            </a:r>
          </a:p>
          <a:p>
            <a:pPr indent="457200">
              <a:lnSpc>
                <a:spcPct val="150000"/>
              </a:lnSpc>
              <a:spcBef>
                <a:spcPts val="200"/>
              </a:spcBef>
              <a:spcAft>
                <a:spcPts val="60"/>
              </a:spcAft>
            </a:pPr>
            <a:r>
              <a:rPr lang="zh-CN" altLang="en-US" sz="1600" dirty="0" smtClean="0">
                <a:solidFill>
                  <a:srgbClr val="A6A6A6"/>
                </a:solidFill>
                <a:latin typeface="微软雅黑" pitchFamily="34" charset="-122"/>
                <a:ea typeface="微软雅黑" pitchFamily="34" charset="-122"/>
              </a:rPr>
              <a:t>亚</a:t>
            </a:r>
            <a:r>
              <a:rPr lang="zh-CN" altLang="en-US" sz="1600" dirty="0">
                <a:solidFill>
                  <a:srgbClr val="A6A6A6"/>
                </a:solidFill>
                <a:latin typeface="微软雅黑" pitchFamily="34" charset="-122"/>
                <a:ea typeface="微软雅黑" pitchFamily="34" charset="-122"/>
              </a:rPr>
              <a:t>马</a:t>
            </a:r>
            <a:r>
              <a:rPr lang="zh-CN" altLang="en-US" sz="1600" dirty="0" smtClean="0">
                <a:solidFill>
                  <a:srgbClr val="A6A6A6"/>
                </a:solidFill>
                <a:latin typeface="微软雅黑" pitchFamily="34" charset="-122"/>
                <a:ea typeface="微软雅黑" pitchFamily="34" charset="-122"/>
              </a:rPr>
              <a:t>逊</a:t>
            </a:r>
            <a:r>
              <a:rPr lang="en-US" altLang="zh-CN" sz="1600" dirty="0">
                <a:solidFill>
                  <a:srgbClr val="A6A6A6"/>
                </a:solidFill>
                <a:latin typeface="微软雅黑" pitchFamily="34" charset="-122"/>
                <a:ea typeface="微软雅黑" pitchFamily="34" charset="-122"/>
              </a:rPr>
              <a:t>	 </a:t>
            </a:r>
            <a:r>
              <a:rPr lang="en-US" altLang="zh-CN" sz="1600" dirty="0" smtClean="0">
                <a:solidFill>
                  <a:srgbClr val="A6A6A6"/>
                </a:solidFill>
                <a:latin typeface="微软雅黑" pitchFamily="34" charset="-122"/>
                <a:ea typeface="微软雅黑" pitchFamily="34" charset="-122"/>
              </a:rPr>
              <a:t>2.2%</a:t>
            </a:r>
          </a:p>
          <a:p>
            <a:pPr indent="457200">
              <a:lnSpc>
                <a:spcPct val="150000"/>
              </a:lnSpc>
              <a:spcBef>
                <a:spcPts val="200"/>
              </a:spcBef>
              <a:spcAft>
                <a:spcPts val="60"/>
              </a:spcAft>
            </a:pPr>
            <a:r>
              <a:rPr lang="zh-CN" altLang="en-US" sz="1600" dirty="0" smtClean="0">
                <a:solidFill>
                  <a:srgbClr val="A6A6A6"/>
                </a:solidFill>
                <a:latin typeface="微软雅黑" pitchFamily="34" charset="-122"/>
                <a:ea typeface="微软雅黑" pitchFamily="34" charset="-122"/>
              </a:rPr>
              <a:t>唯</a:t>
            </a:r>
            <a:r>
              <a:rPr lang="zh-CN" altLang="en-US" sz="1600" dirty="0">
                <a:solidFill>
                  <a:srgbClr val="A6A6A6"/>
                </a:solidFill>
                <a:latin typeface="微软雅黑" pitchFamily="34" charset="-122"/>
                <a:ea typeface="微软雅黑" pitchFamily="34" charset="-122"/>
              </a:rPr>
              <a:t>品</a:t>
            </a:r>
            <a:r>
              <a:rPr lang="zh-CN" altLang="en-US" sz="1600" dirty="0" smtClean="0">
                <a:solidFill>
                  <a:srgbClr val="A6A6A6"/>
                </a:solidFill>
                <a:latin typeface="微软雅黑" pitchFamily="34" charset="-122"/>
                <a:ea typeface="微软雅黑" pitchFamily="34" charset="-122"/>
              </a:rPr>
              <a:t>会</a:t>
            </a:r>
            <a:r>
              <a:rPr lang="en-US" altLang="zh-CN" sz="1600" dirty="0" smtClean="0">
                <a:solidFill>
                  <a:srgbClr val="A6A6A6"/>
                </a:solidFill>
                <a:latin typeface="微软雅黑" pitchFamily="34" charset="-122"/>
                <a:ea typeface="微软雅黑" pitchFamily="34" charset="-122"/>
              </a:rPr>
              <a:t>	</a:t>
            </a:r>
            <a:r>
              <a:rPr lang="en-US" altLang="zh-CN" sz="1600" dirty="0">
                <a:solidFill>
                  <a:srgbClr val="A6A6A6"/>
                </a:solidFill>
                <a:latin typeface="微软雅黑" pitchFamily="34" charset="-122"/>
                <a:ea typeface="微软雅黑" pitchFamily="34" charset="-122"/>
              </a:rPr>
              <a:t> </a:t>
            </a:r>
            <a:r>
              <a:rPr lang="en-US" altLang="zh-CN" sz="1600" dirty="0" smtClean="0">
                <a:solidFill>
                  <a:srgbClr val="A6A6A6"/>
                </a:solidFill>
                <a:latin typeface="微软雅黑" pitchFamily="34" charset="-122"/>
                <a:ea typeface="微软雅黑" pitchFamily="34" charset="-122"/>
              </a:rPr>
              <a:t>2.0%</a:t>
            </a:r>
            <a:endParaRPr lang="zh-CN" altLang="en-US" sz="1600" dirty="0">
              <a:solidFill>
                <a:srgbClr val="A6A6A6"/>
              </a:solidFill>
              <a:latin typeface="微软雅黑" pitchFamily="34" charset="-122"/>
              <a:ea typeface="微软雅黑" pitchFamily="34" charset="-122"/>
            </a:endParaRPr>
          </a:p>
        </p:txBody>
      </p:sp>
    </p:spTree>
    <p:extLst>
      <p:ext uri="{BB962C8B-B14F-4D97-AF65-F5344CB8AC3E}">
        <p14:creationId xmlns:p14="http://schemas.microsoft.com/office/powerpoint/2010/main" xmlns="" val="162079653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205"/>
                                        </p:tgtEl>
                                        <p:attrNameLst>
                                          <p:attrName>style.visibility</p:attrName>
                                        </p:attrNameLst>
                                      </p:cBhvr>
                                      <p:to>
                                        <p:strVal val="visible"/>
                                      </p:to>
                                    </p:set>
                                    <p:animEffect transition="in" filter="wipe(left)">
                                      <p:cBhvr>
                                        <p:cTn id="10" dur="500"/>
                                        <p:tgtEl>
                                          <p:spTgt spid="205"/>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206"/>
                                        </p:tgtEl>
                                        <p:attrNameLst>
                                          <p:attrName>style.visibility</p:attrName>
                                        </p:attrNameLst>
                                      </p:cBhvr>
                                      <p:to>
                                        <p:strVal val="visible"/>
                                      </p:to>
                                    </p:set>
                                    <p:animEffect transition="in" filter="wipe(down)">
                                      <p:cBhvr>
                                        <p:cTn id="14" dur="500"/>
                                        <p:tgtEl>
                                          <p:spTgt spid="206"/>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211"/>
                                        </p:tgtEl>
                                        <p:attrNameLst>
                                          <p:attrName>style.visibility</p:attrName>
                                        </p:attrNameLst>
                                      </p:cBhvr>
                                      <p:to>
                                        <p:strVal val="visible"/>
                                      </p:to>
                                    </p:set>
                                    <p:animEffect transition="in" filter="wipe(left)">
                                      <p:cBhvr>
                                        <p:cTn id="18" dur="500"/>
                                        <p:tgtEl>
                                          <p:spTgt spid="211"/>
                                        </p:tgtEl>
                                      </p:cBhvr>
                                    </p:animEffect>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219"/>
                                        </p:tgtEl>
                                        <p:attrNameLst>
                                          <p:attrName>style.visibility</p:attrName>
                                        </p:attrNameLst>
                                      </p:cBhvr>
                                      <p:to>
                                        <p:strVal val="visible"/>
                                      </p:to>
                                    </p:set>
                                    <p:animEffect transition="in" filter="fade">
                                      <p:cBhvr>
                                        <p:cTn id="22" dur="1000"/>
                                        <p:tgtEl>
                                          <p:spTgt spid="219"/>
                                        </p:tgtEl>
                                      </p:cBhvr>
                                    </p:animEffect>
                                    <p:anim calcmode="lin" valueType="num">
                                      <p:cBhvr>
                                        <p:cTn id="23" dur="1000" fill="hold"/>
                                        <p:tgtEl>
                                          <p:spTgt spid="219"/>
                                        </p:tgtEl>
                                        <p:attrNameLst>
                                          <p:attrName>ppt_x</p:attrName>
                                        </p:attrNameLst>
                                      </p:cBhvr>
                                      <p:tavLst>
                                        <p:tav tm="0">
                                          <p:val>
                                            <p:strVal val="#ppt_x"/>
                                          </p:val>
                                        </p:tav>
                                        <p:tav tm="100000">
                                          <p:val>
                                            <p:strVal val="#ppt_x"/>
                                          </p:val>
                                        </p:tav>
                                      </p:tavLst>
                                    </p:anim>
                                    <p:anim calcmode="lin" valueType="num">
                                      <p:cBhvr>
                                        <p:cTn id="24" dur="1000" fill="hold"/>
                                        <p:tgtEl>
                                          <p:spTgt spid="219"/>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221"/>
                                        </p:tgtEl>
                                        <p:attrNameLst>
                                          <p:attrName>style.visibility</p:attrName>
                                        </p:attrNameLst>
                                      </p:cBhvr>
                                      <p:to>
                                        <p:strVal val="visible"/>
                                      </p:to>
                                    </p:set>
                                    <p:animEffect transition="in" filter="wipe(up)">
                                      <p:cBhvr>
                                        <p:cTn id="28" dur="500"/>
                                        <p:tgtEl>
                                          <p:spTgt spid="221"/>
                                        </p:tgtEl>
                                      </p:cBhvr>
                                    </p:animEffect>
                                  </p:childTnLst>
                                </p:cTn>
                              </p:par>
                            </p:childTnLst>
                          </p:cTn>
                        </p:par>
                        <p:par>
                          <p:cTn id="29" fill="hold">
                            <p:stCondLst>
                              <p:cond delay="3000"/>
                            </p:stCondLst>
                            <p:childTnLst>
                              <p:par>
                                <p:cTn id="30" presetID="22" presetClass="entr" presetSubtype="8" fill="hold" nodeType="afterEffect">
                                  <p:stCondLst>
                                    <p:cond delay="0"/>
                                  </p:stCondLst>
                                  <p:childTnLst>
                                    <p:set>
                                      <p:cBhvr>
                                        <p:cTn id="31" dur="1" fill="hold">
                                          <p:stCondLst>
                                            <p:cond delay="0"/>
                                          </p:stCondLst>
                                        </p:cTn>
                                        <p:tgtEl>
                                          <p:spTgt spid="223"/>
                                        </p:tgtEl>
                                        <p:attrNameLst>
                                          <p:attrName>style.visibility</p:attrName>
                                        </p:attrNameLst>
                                      </p:cBhvr>
                                      <p:to>
                                        <p:strVal val="visible"/>
                                      </p:to>
                                    </p:set>
                                    <p:animEffect transition="in" filter="wipe(left)">
                                      <p:cBhvr>
                                        <p:cTn id="32" dur="500"/>
                                        <p:tgtEl>
                                          <p:spTgt spid="223"/>
                                        </p:tgtEl>
                                      </p:cBhvr>
                                    </p:animEffect>
                                  </p:childTnLst>
                                </p:cTn>
                              </p:par>
                            </p:childTnLst>
                          </p:cTn>
                        </p:par>
                        <p:par>
                          <p:cTn id="33" fill="hold">
                            <p:stCondLst>
                              <p:cond delay="3500"/>
                            </p:stCondLst>
                            <p:childTnLst>
                              <p:par>
                                <p:cTn id="34" presetID="47" presetClass="entr" presetSubtype="0" fill="hold" grpId="0" nodeType="afterEffect">
                                  <p:stCondLst>
                                    <p:cond delay="0"/>
                                  </p:stCondLst>
                                  <p:childTnLst>
                                    <p:set>
                                      <p:cBhvr>
                                        <p:cTn id="35" dur="1" fill="hold">
                                          <p:stCondLst>
                                            <p:cond delay="0"/>
                                          </p:stCondLst>
                                        </p:cTn>
                                        <p:tgtEl>
                                          <p:spTgt spid="220"/>
                                        </p:tgtEl>
                                        <p:attrNameLst>
                                          <p:attrName>style.visibility</p:attrName>
                                        </p:attrNameLst>
                                      </p:cBhvr>
                                      <p:to>
                                        <p:strVal val="visible"/>
                                      </p:to>
                                    </p:set>
                                    <p:animEffect transition="in" filter="fade">
                                      <p:cBhvr>
                                        <p:cTn id="36" dur="1000"/>
                                        <p:tgtEl>
                                          <p:spTgt spid="220"/>
                                        </p:tgtEl>
                                      </p:cBhvr>
                                    </p:animEffect>
                                    <p:anim calcmode="lin" valueType="num">
                                      <p:cBhvr>
                                        <p:cTn id="37" dur="1000" fill="hold"/>
                                        <p:tgtEl>
                                          <p:spTgt spid="220"/>
                                        </p:tgtEl>
                                        <p:attrNameLst>
                                          <p:attrName>ppt_x</p:attrName>
                                        </p:attrNameLst>
                                      </p:cBhvr>
                                      <p:tavLst>
                                        <p:tav tm="0">
                                          <p:val>
                                            <p:strVal val="#ppt_x"/>
                                          </p:val>
                                        </p:tav>
                                        <p:tav tm="100000">
                                          <p:val>
                                            <p:strVal val="#ppt_x"/>
                                          </p:val>
                                        </p:tav>
                                      </p:tavLst>
                                    </p:anim>
                                    <p:anim calcmode="lin" valueType="num">
                                      <p:cBhvr>
                                        <p:cTn id="38" dur="1000" fill="hold"/>
                                        <p:tgtEl>
                                          <p:spTgt spid="22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29"/>
                                        </p:tgtEl>
                                        <p:attrNameLst>
                                          <p:attrName>style.visibility</p:attrName>
                                        </p:attrNameLst>
                                      </p:cBhvr>
                                      <p:to>
                                        <p:strVal val="visible"/>
                                      </p:to>
                                    </p:set>
                                    <p:animEffect transition="in" filter="wipe(down)">
                                      <p:cBhvr>
                                        <p:cTn id="43" dur="500"/>
                                        <p:tgtEl>
                                          <p:spTgt spid="229"/>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230"/>
                                        </p:tgtEl>
                                        <p:attrNameLst>
                                          <p:attrName>style.visibility</p:attrName>
                                        </p:attrNameLst>
                                      </p:cBhvr>
                                      <p:to>
                                        <p:strVal val="visible"/>
                                      </p:to>
                                    </p:set>
                                    <p:animEffect transition="in" filter="wipe(left)">
                                      <p:cBhvr>
                                        <p:cTn id="47" dur="500"/>
                                        <p:tgtEl>
                                          <p:spTgt spid="230"/>
                                        </p:tgtEl>
                                      </p:cBhvr>
                                    </p:animEffect>
                                  </p:childTnLst>
                                </p:cTn>
                              </p:par>
                            </p:childTnLst>
                          </p:cTn>
                        </p:par>
                        <p:par>
                          <p:cTn id="48" fill="hold">
                            <p:stCondLst>
                              <p:cond delay="1000"/>
                            </p:stCondLst>
                            <p:childTnLst>
                              <p:par>
                                <p:cTn id="49" presetID="42" presetClass="entr" presetSubtype="0" fill="hold" grpId="0" nodeType="afterEffect">
                                  <p:stCondLst>
                                    <p:cond delay="0"/>
                                  </p:stCondLst>
                                  <p:childTnLst>
                                    <p:set>
                                      <p:cBhvr>
                                        <p:cTn id="50" dur="1" fill="hold">
                                          <p:stCondLst>
                                            <p:cond delay="0"/>
                                          </p:stCondLst>
                                        </p:cTn>
                                        <p:tgtEl>
                                          <p:spTgt spid="232"/>
                                        </p:tgtEl>
                                        <p:attrNameLst>
                                          <p:attrName>style.visibility</p:attrName>
                                        </p:attrNameLst>
                                      </p:cBhvr>
                                      <p:to>
                                        <p:strVal val="visible"/>
                                      </p:to>
                                    </p:set>
                                    <p:animEffect transition="in" filter="fade">
                                      <p:cBhvr>
                                        <p:cTn id="51" dur="1000"/>
                                        <p:tgtEl>
                                          <p:spTgt spid="232"/>
                                        </p:tgtEl>
                                      </p:cBhvr>
                                    </p:animEffect>
                                    <p:anim calcmode="lin" valueType="num">
                                      <p:cBhvr>
                                        <p:cTn id="52" dur="1000" fill="hold"/>
                                        <p:tgtEl>
                                          <p:spTgt spid="232"/>
                                        </p:tgtEl>
                                        <p:attrNameLst>
                                          <p:attrName>ppt_x</p:attrName>
                                        </p:attrNameLst>
                                      </p:cBhvr>
                                      <p:tavLst>
                                        <p:tav tm="0">
                                          <p:val>
                                            <p:strVal val="#ppt_x"/>
                                          </p:val>
                                        </p:tav>
                                        <p:tav tm="100000">
                                          <p:val>
                                            <p:strVal val="#ppt_x"/>
                                          </p:val>
                                        </p:tav>
                                      </p:tavLst>
                                    </p:anim>
                                    <p:anim calcmode="lin" valueType="num">
                                      <p:cBhvr>
                                        <p:cTn id="53" dur="1000" fill="hold"/>
                                        <p:tgtEl>
                                          <p:spTgt spid="232"/>
                                        </p:tgtEl>
                                        <p:attrNameLst>
                                          <p:attrName>ppt_y</p:attrName>
                                        </p:attrNameLst>
                                      </p:cBhvr>
                                      <p:tavLst>
                                        <p:tav tm="0">
                                          <p:val>
                                            <p:strVal val="#ppt_y+.1"/>
                                          </p:val>
                                        </p:tav>
                                        <p:tav tm="100000">
                                          <p:val>
                                            <p:strVal val="#ppt_y"/>
                                          </p:val>
                                        </p:tav>
                                      </p:tavLst>
                                    </p:anim>
                                  </p:childTnLst>
                                </p:cTn>
                              </p:par>
                            </p:childTnLst>
                          </p:cTn>
                        </p:par>
                        <p:par>
                          <p:cTn id="54" fill="hold">
                            <p:stCondLst>
                              <p:cond delay="2000"/>
                            </p:stCondLst>
                            <p:childTnLst>
                              <p:par>
                                <p:cTn id="55" presetID="1" presetClass="entr" presetSubtype="0" fill="hold" grpId="0" nodeType="afterEffect">
                                  <p:stCondLst>
                                    <p:cond delay="0"/>
                                  </p:stCondLst>
                                  <p:childTnLst>
                                    <p:set>
                                      <p:cBhvr>
                                        <p:cTn id="56" dur="1" fill="hold">
                                          <p:stCondLst>
                                            <p:cond delay="0"/>
                                          </p:stCondLst>
                                        </p:cTn>
                                        <p:tgtEl>
                                          <p:spTgt spid="175"/>
                                        </p:tgtEl>
                                        <p:attrNameLst>
                                          <p:attrName>style.visibility</p:attrName>
                                        </p:attrNameLst>
                                      </p:cBhvr>
                                      <p:to>
                                        <p:strVal val="visible"/>
                                      </p:to>
                                    </p:set>
                                  </p:childTnLst>
                                </p:cTn>
                              </p:par>
                            </p:childTnLst>
                          </p:cTn>
                        </p:par>
                        <p:par>
                          <p:cTn id="57" fill="hold">
                            <p:stCondLst>
                              <p:cond delay="2000"/>
                            </p:stCondLst>
                            <p:childTnLst>
                              <p:par>
                                <p:cTn id="58" presetID="2" presetClass="entr" presetSubtype="4" fill="hold" nodeType="afterEffect">
                                  <p:stCondLst>
                                    <p:cond delay="0"/>
                                  </p:stCondLst>
                                  <p:childTnLst>
                                    <p:set>
                                      <p:cBhvr>
                                        <p:cTn id="59" dur="1" fill="hold">
                                          <p:stCondLst>
                                            <p:cond delay="0"/>
                                          </p:stCondLst>
                                        </p:cTn>
                                        <p:tgtEl>
                                          <p:spTgt spid="175">
                                            <p:txEl>
                                              <p:pRg st="0" end="0"/>
                                            </p:txEl>
                                          </p:spTgt>
                                        </p:tgtEl>
                                        <p:attrNameLst>
                                          <p:attrName>style.visibility</p:attrName>
                                        </p:attrNameLst>
                                      </p:cBhvr>
                                      <p:to>
                                        <p:strVal val="visible"/>
                                      </p:to>
                                    </p:set>
                                    <p:anim calcmode="lin" valueType="num">
                                      <p:cBhvr additive="base">
                                        <p:cTn id="60" dur="500" fill="hold"/>
                                        <p:tgtEl>
                                          <p:spTgt spid="175">
                                            <p:txEl>
                                              <p:pRg st="0" end="0"/>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75">
                                            <p:txEl>
                                              <p:pRg st="0" end="0"/>
                                            </p:txEl>
                                          </p:spTgt>
                                        </p:tgtEl>
                                        <p:attrNameLst>
                                          <p:attrName>ppt_y</p:attrName>
                                        </p:attrNameLst>
                                      </p:cBhvr>
                                      <p:tavLst>
                                        <p:tav tm="0">
                                          <p:val>
                                            <p:strVal val="1+#ppt_h/2"/>
                                          </p:val>
                                        </p:tav>
                                        <p:tav tm="100000">
                                          <p:val>
                                            <p:strVal val="#ppt_y"/>
                                          </p:val>
                                        </p:tav>
                                      </p:tavLst>
                                    </p:anim>
                                  </p:childTnLst>
                                </p:cTn>
                              </p:par>
                            </p:childTnLst>
                          </p:cTn>
                        </p:par>
                        <p:par>
                          <p:cTn id="62" fill="hold">
                            <p:stCondLst>
                              <p:cond delay="2500"/>
                            </p:stCondLst>
                            <p:childTnLst>
                              <p:par>
                                <p:cTn id="63" presetID="2" presetClass="entr" presetSubtype="4" fill="hold" nodeType="afterEffect">
                                  <p:stCondLst>
                                    <p:cond delay="0"/>
                                  </p:stCondLst>
                                  <p:childTnLst>
                                    <p:set>
                                      <p:cBhvr>
                                        <p:cTn id="64" dur="1" fill="hold">
                                          <p:stCondLst>
                                            <p:cond delay="0"/>
                                          </p:stCondLst>
                                        </p:cTn>
                                        <p:tgtEl>
                                          <p:spTgt spid="175">
                                            <p:txEl>
                                              <p:pRg st="1" end="1"/>
                                            </p:txEl>
                                          </p:spTgt>
                                        </p:tgtEl>
                                        <p:attrNameLst>
                                          <p:attrName>style.visibility</p:attrName>
                                        </p:attrNameLst>
                                      </p:cBhvr>
                                      <p:to>
                                        <p:strVal val="visible"/>
                                      </p:to>
                                    </p:set>
                                    <p:anim calcmode="lin" valueType="num">
                                      <p:cBhvr additive="base">
                                        <p:cTn id="65" dur="500" fill="hold"/>
                                        <p:tgtEl>
                                          <p:spTgt spid="175">
                                            <p:txEl>
                                              <p:pRg st="1" end="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5">
                                            <p:txEl>
                                              <p:pRg st="1" end="1"/>
                                            </p:txEl>
                                          </p:spTgt>
                                        </p:tgtEl>
                                        <p:attrNameLst>
                                          <p:attrName>ppt_y</p:attrName>
                                        </p:attrNameLst>
                                      </p:cBhvr>
                                      <p:tavLst>
                                        <p:tav tm="0">
                                          <p:val>
                                            <p:strVal val="1+#ppt_h/2"/>
                                          </p:val>
                                        </p:tav>
                                        <p:tav tm="100000">
                                          <p:val>
                                            <p:strVal val="#ppt_y"/>
                                          </p:val>
                                        </p:tav>
                                      </p:tavLst>
                                    </p:anim>
                                  </p:childTnLst>
                                </p:cTn>
                              </p:par>
                            </p:childTnLst>
                          </p:cTn>
                        </p:par>
                        <p:par>
                          <p:cTn id="67" fill="hold">
                            <p:stCondLst>
                              <p:cond delay="3000"/>
                            </p:stCondLst>
                            <p:childTnLst>
                              <p:par>
                                <p:cTn id="68" presetID="2" presetClass="entr" presetSubtype="4" fill="hold" nodeType="afterEffect">
                                  <p:stCondLst>
                                    <p:cond delay="0"/>
                                  </p:stCondLst>
                                  <p:childTnLst>
                                    <p:set>
                                      <p:cBhvr>
                                        <p:cTn id="69" dur="1" fill="hold">
                                          <p:stCondLst>
                                            <p:cond delay="0"/>
                                          </p:stCondLst>
                                        </p:cTn>
                                        <p:tgtEl>
                                          <p:spTgt spid="175">
                                            <p:txEl>
                                              <p:pRg st="2" end="2"/>
                                            </p:txEl>
                                          </p:spTgt>
                                        </p:tgtEl>
                                        <p:attrNameLst>
                                          <p:attrName>style.visibility</p:attrName>
                                        </p:attrNameLst>
                                      </p:cBhvr>
                                      <p:to>
                                        <p:strVal val="visible"/>
                                      </p:to>
                                    </p:set>
                                    <p:anim calcmode="lin" valueType="num">
                                      <p:cBhvr additive="base">
                                        <p:cTn id="70" dur="500" fill="hold"/>
                                        <p:tgtEl>
                                          <p:spTgt spid="175">
                                            <p:txEl>
                                              <p:pRg st="2" end="2"/>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175">
                                            <p:txEl>
                                              <p:pRg st="2" end="2"/>
                                            </p:txEl>
                                          </p:spTgt>
                                        </p:tgtEl>
                                        <p:attrNameLst>
                                          <p:attrName>ppt_y</p:attrName>
                                        </p:attrNameLst>
                                      </p:cBhvr>
                                      <p:tavLst>
                                        <p:tav tm="0">
                                          <p:val>
                                            <p:strVal val="1+#ppt_h/2"/>
                                          </p:val>
                                        </p:tav>
                                        <p:tav tm="100000">
                                          <p:val>
                                            <p:strVal val="#ppt_y"/>
                                          </p:val>
                                        </p:tav>
                                      </p:tavLst>
                                    </p:anim>
                                  </p:childTnLst>
                                </p:cTn>
                              </p:par>
                            </p:childTnLst>
                          </p:cTn>
                        </p:par>
                        <p:par>
                          <p:cTn id="72" fill="hold">
                            <p:stCondLst>
                              <p:cond delay="3500"/>
                            </p:stCondLst>
                            <p:childTnLst>
                              <p:par>
                                <p:cTn id="73" presetID="2" presetClass="entr" presetSubtype="4" fill="hold" nodeType="afterEffect">
                                  <p:stCondLst>
                                    <p:cond delay="0"/>
                                  </p:stCondLst>
                                  <p:childTnLst>
                                    <p:set>
                                      <p:cBhvr>
                                        <p:cTn id="74" dur="1" fill="hold">
                                          <p:stCondLst>
                                            <p:cond delay="0"/>
                                          </p:stCondLst>
                                        </p:cTn>
                                        <p:tgtEl>
                                          <p:spTgt spid="175">
                                            <p:txEl>
                                              <p:pRg st="3" end="3"/>
                                            </p:txEl>
                                          </p:spTgt>
                                        </p:tgtEl>
                                        <p:attrNameLst>
                                          <p:attrName>style.visibility</p:attrName>
                                        </p:attrNameLst>
                                      </p:cBhvr>
                                      <p:to>
                                        <p:strVal val="visible"/>
                                      </p:to>
                                    </p:set>
                                    <p:anim calcmode="lin" valueType="num">
                                      <p:cBhvr additive="base">
                                        <p:cTn id="75" dur="500" fill="hold"/>
                                        <p:tgtEl>
                                          <p:spTgt spid="175">
                                            <p:txEl>
                                              <p:pRg st="3" end="3"/>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175">
                                            <p:txEl>
                                              <p:pRg st="3" end="3"/>
                                            </p:txEl>
                                          </p:spTgt>
                                        </p:tgtEl>
                                        <p:attrNameLst>
                                          <p:attrName>ppt_y</p:attrName>
                                        </p:attrNameLst>
                                      </p:cBhvr>
                                      <p:tavLst>
                                        <p:tav tm="0">
                                          <p:val>
                                            <p:strVal val="1+#ppt_h/2"/>
                                          </p:val>
                                        </p:tav>
                                        <p:tav tm="100000">
                                          <p:val>
                                            <p:strVal val="#ppt_y"/>
                                          </p:val>
                                        </p:tav>
                                      </p:tavLst>
                                    </p:anim>
                                  </p:childTnLst>
                                </p:cTn>
                              </p:par>
                            </p:childTnLst>
                          </p:cTn>
                        </p:par>
                        <p:par>
                          <p:cTn id="77" fill="hold">
                            <p:stCondLst>
                              <p:cond delay="4000"/>
                            </p:stCondLst>
                            <p:childTnLst>
                              <p:par>
                                <p:cTn id="78" presetID="2" presetClass="entr" presetSubtype="4" fill="hold" nodeType="afterEffect">
                                  <p:stCondLst>
                                    <p:cond delay="0"/>
                                  </p:stCondLst>
                                  <p:childTnLst>
                                    <p:set>
                                      <p:cBhvr>
                                        <p:cTn id="79" dur="1" fill="hold">
                                          <p:stCondLst>
                                            <p:cond delay="0"/>
                                          </p:stCondLst>
                                        </p:cTn>
                                        <p:tgtEl>
                                          <p:spTgt spid="175">
                                            <p:txEl>
                                              <p:pRg st="4" end="4"/>
                                            </p:txEl>
                                          </p:spTgt>
                                        </p:tgtEl>
                                        <p:attrNameLst>
                                          <p:attrName>style.visibility</p:attrName>
                                        </p:attrNameLst>
                                      </p:cBhvr>
                                      <p:to>
                                        <p:strVal val="visible"/>
                                      </p:to>
                                    </p:set>
                                    <p:anim calcmode="lin" valueType="num">
                                      <p:cBhvr additive="base">
                                        <p:cTn id="80" dur="500" fill="hold"/>
                                        <p:tgtEl>
                                          <p:spTgt spid="175">
                                            <p:txEl>
                                              <p:pRg st="4" end="4"/>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175">
                                            <p:txEl>
                                              <p:pRg st="4" end="4"/>
                                            </p:txEl>
                                          </p:spTgt>
                                        </p:tgtEl>
                                        <p:attrNameLst>
                                          <p:attrName>ppt_y</p:attrName>
                                        </p:attrNameLst>
                                      </p:cBhvr>
                                      <p:tavLst>
                                        <p:tav tm="0">
                                          <p:val>
                                            <p:strVal val="1+#ppt_h/2"/>
                                          </p:val>
                                        </p:tav>
                                        <p:tav tm="100000">
                                          <p:val>
                                            <p:strVal val="#ppt_y"/>
                                          </p:val>
                                        </p:tav>
                                      </p:tavLst>
                                    </p:anim>
                                  </p:childTnLst>
                                </p:cTn>
                              </p:par>
                            </p:childTnLst>
                          </p:cTn>
                        </p:par>
                        <p:par>
                          <p:cTn id="82" fill="hold">
                            <p:stCondLst>
                              <p:cond delay="4500"/>
                            </p:stCondLst>
                            <p:childTnLst>
                              <p:par>
                                <p:cTn id="83" presetID="2" presetClass="entr" presetSubtype="4" fill="hold" nodeType="afterEffect">
                                  <p:stCondLst>
                                    <p:cond delay="0"/>
                                  </p:stCondLst>
                                  <p:childTnLst>
                                    <p:set>
                                      <p:cBhvr>
                                        <p:cTn id="84" dur="1" fill="hold">
                                          <p:stCondLst>
                                            <p:cond delay="0"/>
                                          </p:stCondLst>
                                        </p:cTn>
                                        <p:tgtEl>
                                          <p:spTgt spid="175">
                                            <p:txEl>
                                              <p:pRg st="5" end="5"/>
                                            </p:txEl>
                                          </p:spTgt>
                                        </p:tgtEl>
                                        <p:attrNameLst>
                                          <p:attrName>style.visibility</p:attrName>
                                        </p:attrNameLst>
                                      </p:cBhvr>
                                      <p:to>
                                        <p:strVal val="visible"/>
                                      </p:to>
                                    </p:set>
                                    <p:anim calcmode="lin" valueType="num">
                                      <p:cBhvr additive="base">
                                        <p:cTn id="85" dur="500" fill="hold"/>
                                        <p:tgtEl>
                                          <p:spTgt spid="175">
                                            <p:txEl>
                                              <p:pRg st="5" end="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175">
                                            <p:txEl>
                                              <p:pRg st="2" end="2"/>
                                            </p:txEl>
                                          </p:spTgt>
                                        </p:tgtEl>
                                        <p:attrNameLst>
                                          <p:attrName>style.visibility</p:attrName>
                                        </p:attrNameLst>
                                      </p:cBhvr>
                                      <p:to>
                                        <p:strVal val="hidden"/>
                                      </p:to>
                                    </p:set>
                                  </p:childTnLst>
                                </p:cTn>
                              </p:par>
                            </p:childTnLst>
                          </p:cTn>
                        </p:par>
                        <p:par>
                          <p:cTn id="91" fill="hold">
                            <p:stCondLst>
                              <p:cond delay="0"/>
                            </p:stCondLst>
                            <p:childTnLst>
                              <p:par>
                                <p:cTn id="92" presetID="42" presetClass="path" presetSubtype="0" accel="50000" decel="50000" fill="hold" nodeType="afterEffect">
                                  <p:stCondLst>
                                    <p:cond delay="0"/>
                                  </p:stCondLst>
                                  <p:childTnLst>
                                    <p:animMotion origin="layout" path="M -7.034E-8 -2.91397E-6 L 0.00065 -0.11262 " pathEditMode="relative" rAng="0" ptsTypes="AA">
                                      <p:cBhvr>
                                        <p:cTn id="93" dur="500" fill="hold"/>
                                        <p:tgtEl>
                                          <p:spTgt spid="175">
                                            <p:txEl>
                                              <p:pRg st="4" end="4"/>
                                            </p:txEl>
                                          </p:spTgt>
                                        </p:tgtEl>
                                        <p:attrNameLst>
                                          <p:attrName>ppt_x</p:attrName>
                                          <p:attrName>ppt_y</p:attrName>
                                        </p:attrNameLst>
                                      </p:cBhvr>
                                      <p:rCtr x="26" y="-5643"/>
                                    </p:animMotion>
                                  </p:childTnLst>
                                </p:cTn>
                              </p:par>
                              <p:par>
                                <p:cTn id="94" presetID="42" presetClass="path" presetSubtype="0" accel="50000" decel="50000" fill="hold" nodeType="withEffect">
                                  <p:stCondLst>
                                    <p:cond delay="0"/>
                                  </p:stCondLst>
                                  <p:childTnLst>
                                    <p:animMotion origin="layout" path="M -1.36642E-6 4.19056E-6 L -1.36642E-6 -0.11541 " pathEditMode="relative" rAng="0" ptsTypes="AA">
                                      <p:cBhvr>
                                        <p:cTn id="95" dur="500" fill="hold"/>
                                        <p:tgtEl>
                                          <p:spTgt spid="175">
                                            <p:txEl>
                                              <p:pRg st="5" end="5"/>
                                            </p:txEl>
                                          </p:spTgt>
                                        </p:tgtEl>
                                        <p:attrNameLst>
                                          <p:attrName>ppt_x</p:attrName>
                                          <p:attrName>ppt_y</p:attrName>
                                        </p:attrNameLst>
                                      </p:cBhvr>
                                      <p:rCtr x="0" y="-5782"/>
                                    </p:animMotion>
                                  </p:childTnLst>
                                </p:cTn>
                              </p:par>
                              <p:par>
                                <p:cTn id="96" presetID="42" presetClass="path" presetSubtype="0" accel="50000" decel="50000" fill="hold" nodeType="withEffect">
                                  <p:stCondLst>
                                    <p:cond delay="0"/>
                                  </p:stCondLst>
                                  <p:childTnLst>
                                    <p:animMotion origin="layout" path="M 0.00039 0.00139 L -0.00065 0.06568 " pathEditMode="relative" rAng="0" ptsTypes="AA">
                                      <p:cBhvr>
                                        <p:cTn id="97" dur="500" fill="hold"/>
                                        <p:tgtEl>
                                          <p:spTgt spid="175">
                                            <p:txEl>
                                              <p:pRg st="3" end="3"/>
                                            </p:txEl>
                                          </p:spTgt>
                                        </p:tgtEl>
                                        <p:attrNameLst>
                                          <p:attrName>ppt_x</p:attrName>
                                          <p:attrName>ppt_y</p:attrName>
                                        </p:attrNameLst>
                                      </p:cBhvr>
                                      <p:rCtr x="-52" y="32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animBg="1"/>
      <p:bldP spid="206" grpId="0" animBg="1"/>
      <p:bldP spid="219" grpId="0"/>
      <p:bldP spid="220" grpId="0"/>
      <p:bldP spid="221" grpId="0" animBg="1"/>
      <p:bldP spid="229" grpId="0" animBg="1"/>
      <p:bldP spid="232" grpId="0"/>
      <p:bldP spid="1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直接连接符 45"/>
          <p:cNvCxnSpPr/>
          <p:nvPr/>
        </p:nvCxnSpPr>
        <p:spPr>
          <a:xfrm flipH="1">
            <a:off x="10127654" y="1220588"/>
            <a:ext cx="2062760" cy="0"/>
          </a:xfrm>
          <a:prstGeom prst="line">
            <a:avLst/>
          </a:prstGeom>
          <a:noFill/>
          <a:ln w="9525" cap="flat" cmpd="sng">
            <a:solidFill>
              <a:srgbClr val="DC9F0B"/>
            </a:solidFill>
            <a:prstDash val="dash"/>
            <a:round/>
            <a:headEnd type="none" w="med" len="med"/>
            <a:tailEnd type="oval"/>
          </a:ln>
          <a:extLst>
            <a:ext uri="{909E8E84-426E-40DD-AFC4-6F175D3DCCD1}">
              <a14:hiddenFill xmlns:a14="http://schemas.microsoft.com/office/drawing/2010/main" xmlns="">
                <a:noFill/>
              </a14:hiddenFill>
            </a:ext>
          </a:extLst>
        </p:spPr>
      </p:cxnSp>
      <p:sp>
        <p:nvSpPr>
          <p:cNvPr id="2" name="燕尾形 1"/>
          <p:cNvSpPr/>
          <p:nvPr/>
        </p:nvSpPr>
        <p:spPr>
          <a:xfrm rot="5400000">
            <a:off x="10847733" y="2997747"/>
            <a:ext cx="1512169" cy="360040"/>
          </a:xfrm>
          <a:prstGeom prst="chevron">
            <a:avLst>
              <a:gd name="adj" fmla="val 36111"/>
            </a:avLst>
          </a:prstGeom>
          <a:solidFill>
            <a:srgbClr val="F88A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1400" dirty="0">
                <a:solidFill>
                  <a:schemeClr val="bg1"/>
                </a:solidFill>
                <a:latin typeface="微软雅黑" pitchFamily="34" charset="-122"/>
                <a:ea typeface="微软雅黑" pitchFamily="34" charset="-122"/>
              </a:rPr>
              <a:t>天猫</a:t>
            </a:r>
          </a:p>
        </p:txBody>
      </p:sp>
      <p:sp>
        <p:nvSpPr>
          <p:cNvPr id="4" name="TextBox 3"/>
          <p:cNvSpPr txBox="1"/>
          <p:nvPr/>
        </p:nvSpPr>
        <p:spPr>
          <a:xfrm>
            <a:off x="730571" y="333450"/>
            <a:ext cx="2340299" cy="307777"/>
          </a:xfrm>
          <a:prstGeom prst="rect">
            <a:avLst/>
          </a:prstGeom>
          <a:noFill/>
        </p:spPr>
        <p:txBody>
          <a:bodyPr wrap="square" lIns="0" rtlCol="0">
            <a:spAutoFit/>
          </a:bodyPr>
          <a:lstStyle/>
          <a:p>
            <a:r>
              <a:rPr lang="zh-CN" altLang="en-US" sz="1400" dirty="0" smtClean="0">
                <a:solidFill>
                  <a:srgbClr val="92D050"/>
                </a:solidFill>
                <a:latin typeface="微软雅黑" pitchFamily="34" charset="-122"/>
                <a:ea typeface="微软雅黑" pitchFamily="34" charset="-122"/>
              </a:rPr>
              <a:t>电子商务生态格局之天猫</a:t>
            </a:r>
            <a:endParaRPr lang="zh-CN" altLang="en-US" sz="1400" dirty="0">
              <a:solidFill>
                <a:srgbClr val="92D050"/>
              </a:solidFill>
              <a:latin typeface="微软雅黑" pitchFamily="34" charset="-122"/>
              <a:ea typeface="微软雅黑" pitchFamily="34" charset="-122"/>
            </a:endParaRPr>
          </a:p>
        </p:txBody>
      </p:sp>
      <p:sp>
        <p:nvSpPr>
          <p:cNvPr id="5" name="五边形 4"/>
          <p:cNvSpPr/>
          <p:nvPr/>
        </p:nvSpPr>
        <p:spPr>
          <a:xfrm rot="5400000">
            <a:off x="10355110" y="1064962"/>
            <a:ext cx="2497415" cy="360040"/>
          </a:xfrm>
          <a:prstGeom prst="homePlate">
            <a:avLst>
              <a:gd name="adj" fmla="val 353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lstStyle/>
          <a:p>
            <a:pPr algn="ctr"/>
            <a:r>
              <a:rPr lang="zh-CN" altLang="en-US" sz="1400" dirty="0" smtClean="0">
                <a:solidFill>
                  <a:schemeClr val="bg1"/>
                </a:solidFill>
                <a:latin typeface="微软雅黑" pitchFamily="34" charset="-122"/>
                <a:ea typeface="微软雅黑" pitchFamily="34" charset="-122"/>
              </a:rPr>
              <a:t>电子商务生态格局</a:t>
            </a:r>
            <a:endParaRPr lang="zh-CN" altLang="en-US" sz="1400" dirty="0">
              <a:solidFill>
                <a:schemeClr val="bg1"/>
              </a:solidFill>
              <a:latin typeface="微软雅黑" pitchFamily="34" charset="-122"/>
              <a:ea typeface="微软雅黑" pitchFamily="34" charset="-122"/>
            </a:endParaRPr>
          </a:p>
        </p:txBody>
      </p:sp>
      <p:cxnSp>
        <p:nvCxnSpPr>
          <p:cNvPr id="47" name="直接连接符 46"/>
          <p:cNvCxnSpPr/>
          <p:nvPr/>
        </p:nvCxnSpPr>
        <p:spPr>
          <a:xfrm>
            <a:off x="10127654" y="1341562"/>
            <a:ext cx="0" cy="3888432"/>
          </a:xfrm>
          <a:prstGeom prst="line">
            <a:avLst/>
          </a:prstGeom>
          <a:noFill/>
          <a:ln w="9525" cap="flat" cmpd="sng" algn="ctr">
            <a:solidFill>
              <a:srgbClr val="FC6204"/>
            </a:solidFill>
            <a:prstDash val="dash"/>
            <a:headEnd type="oval"/>
            <a:tailEnd type="oval"/>
          </a:ln>
          <a:effectLst/>
        </p:spPr>
      </p:cxnSp>
      <p:sp>
        <p:nvSpPr>
          <p:cNvPr id="48" name="TextBox 47"/>
          <p:cNvSpPr txBox="1"/>
          <p:nvPr/>
        </p:nvSpPr>
        <p:spPr>
          <a:xfrm>
            <a:off x="10211292" y="1701602"/>
            <a:ext cx="492443" cy="3024336"/>
          </a:xfrm>
          <a:prstGeom prst="rect">
            <a:avLst/>
          </a:prstGeom>
          <a:noFill/>
        </p:spPr>
        <p:txBody>
          <a:bodyPr vert="eaVert" wrap="square" rtlCol="0">
            <a:spAutoFit/>
          </a:bodyPr>
          <a:lstStyle/>
          <a:p>
            <a:pPr algn="ctr"/>
            <a:r>
              <a:rPr lang="zh-CN" altLang="en-US" sz="2000" kern="0" spc="200" dirty="0" smtClean="0">
                <a:solidFill>
                  <a:srgbClr val="00C4F0"/>
                </a:solidFill>
                <a:latin typeface="微软雅黑" pitchFamily="34" charset="-122"/>
                <a:ea typeface="微软雅黑" pitchFamily="34" charset="-122"/>
              </a:rPr>
              <a:t>打造电商生态系统</a:t>
            </a:r>
            <a:endParaRPr lang="en-US" altLang="zh-CN" sz="2000" kern="0" spc="200" dirty="0">
              <a:solidFill>
                <a:srgbClr val="00C4F0"/>
              </a:solidFill>
              <a:latin typeface="微软雅黑" pitchFamily="34" charset="-122"/>
              <a:ea typeface="微软雅黑" pitchFamily="34" charset="-122"/>
            </a:endParaRPr>
          </a:p>
        </p:txBody>
      </p:sp>
      <p:sp>
        <p:nvSpPr>
          <p:cNvPr id="49" name="矩形 4"/>
          <p:cNvSpPr>
            <a:spLocks noChangeArrowheads="1"/>
          </p:cNvSpPr>
          <p:nvPr/>
        </p:nvSpPr>
        <p:spPr bwMode="auto">
          <a:xfrm>
            <a:off x="6973218" y="1773610"/>
            <a:ext cx="2866404" cy="3493264"/>
          </a:xfrm>
          <a:prstGeom prst="rect">
            <a:avLst/>
          </a:prstGeom>
          <a:noFill/>
          <a:ln w="9525">
            <a:noFill/>
            <a:miter lim="800000"/>
            <a:headEnd/>
            <a:tailEnd/>
          </a:ln>
        </p:spPr>
        <p:txBody>
          <a:bodyPr wrap="square">
            <a:spAutoFit/>
          </a:bodyPr>
          <a:lstStyle/>
          <a:p>
            <a:pPr indent="457200">
              <a:lnSpc>
                <a:spcPct val="150000"/>
              </a:lnSpc>
              <a:spcBef>
                <a:spcPts val="200"/>
              </a:spcBef>
              <a:spcAft>
                <a:spcPts val="60"/>
              </a:spcAft>
            </a:pPr>
            <a:r>
              <a:rPr lang="zh-CN" altLang="en-US" sz="1600" dirty="0" smtClean="0">
                <a:solidFill>
                  <a:srgbClr val="A6A6A6"/>
                </a:solidFill>
                <a:latin typeface="微软雅黑" pitchFamily="34" charset="-122"/>
                <a:ea typeface="微软雅黑" pitchFamily="34" charset="-122"/>
              </a:rPr>
              <a:t>天猫作为阿里系的直系亲属，可以粗略的看成是淘宝集市的升级版，本着打造电商生态系统的愿景，以绝对优势领跑于</a:t>
            </a:r>
            <a:r>
              <a:rPr lang="en-US" altLang="zh-CN" sz="1600" dirty="0" smtClean="0">
                <a:solidFill>
                  <a:srgbClr val="A6A6A6"/>
                </a:solidFill>
                <a:latin typeface="微软雅黑" pitchFamily="34" charset="-122"/>
                <a:ea typeface="微软雅黑" pitchFamily="34" charset="-122"/>
              </a:rPr>
              <a:t>B2C</a:t>
            </a:r>
            <a:r>
              <a:rPr lang="zh-CN" altLang="en-US" sz="1600" dirty="0" smtClean="0">
                <a:solidFill>
                  <a:srgbClr val="A6A6A6"/>
                </a:solidFill>
                <a:latin typeface="微软雅黑" pitchFamily="34" charset="-122"/>
                <a:ea typeface="微软雅黑" pitchFamily="34" charset="-122"/>
              </a:rPr>
              <a:t>市场，在用户基础，支付，物流，现金流周转，变动销售机会都有一定的优势。</a:t>
            </a:r>
            <a:endParaRPr lang="en-US" altLang="zh-CN" sz="1600" dirty="0">
              <a:solidFill>
                <a:srgbClr val="A6A6A6"/>
              </a:solidFill>
              <a:latin typeface="微软雅黑" pitchFamily="34" charset="-122"/>
              <a:ea typeface="微软雅黑" pitchFamily="34" charset="-122"/>
            </a:endParaRPr>
          </a:p>
          <a:p>
            <a:pPr marL="285750" indent="-285750">
              <a:lnSpc>
                <a:spcPct val="150000"/>
              </a:lnSpc>
              <a:spcBef>
                <a:spcPts val="200"/>
              </a:spcBef>
              <a:spcAft>
                <a:spcPts val="60"/>
              </a:spcAft>
              <a:buFont typeface="Wingdings" pitchFamily="2" charset="2"/>
              <a:buChar char="u"/>
            </a:pPr>
            <a:r>
              <a:rPr lang="en-US" altLang="zh-CN" sz="1600" dirty="0" smtClean="0">
                <a:solidFill>
                  <a:srgbClr val="FFFF66"/>
                </a:solidFill>
                <a:latin typeface="微软雅黑" pitchFamily="34" charset="-122"/>
                <a:ea typeface="微软雅黑" pitchFamily="34" charset="-122"/>
              </a:rPr>
              <a:t>8E</a:t>
            </a:r>
            <a:r>
              <a:rPr lang="zh-CN" altLang="en-US" sz="1600" dirty="0" smtClean="0">
                <a:solidFill>
                  <a:srgbClr val="FFFF66"/>
                </a:solidFill>
                <a:latin typeface="微软雅黑" pitchFamily="34" charset="-122"/>
                <a:ea typeface="微软雅黑" pitchFamily="34" charset="-122"/>
              </a:rPr>
              <a:t>基础用户</a:t>
            </a:r>
            <a:endParaRPr lang="en-US" altLang="zh-CN" sz="1600" dirty="0" smtClean="0">
              <a:solidFill>
                <a:srgbClr val="FFFF66"/>
              </a:solidFill>
              <a:latin typeface="微软雅黑" pitchFamily="34" charset="-122"/>
              <a:ea typeface="微软雅黑" pitchFamily="34" charset="-122"/>
            </a:endParaRPr>
          </a:p>
          <a:p>
            <a:pPr marL="285750" indent="-285750">
              <a:lnSpc>
                <a:spcPct val="150000"/>
              </a:lnSpc>
              <a:spcBef>
                <a:spcPts val="200"/>
              </a:spcBef>
              <a:spcAft>
                <a:spcPts val="60"/>
              </a:spcAft>
              <a:buFont typeface="Wingdings" pitchFamily="2" charset="2"/>
              <a:buChar char="u"/>
            </a:pPr>
            <a:r>
              <a:rPr lang="zh-CN" altLang="en-US" sz="1600" dirty="0" smtClean="0">
                <a:solidFill>
                  <a:srgbClr val="FFFF66"/>
                </a:solidFill>
                <a:latin typeface="微软雅黑" pitchFamily="34" charset="-122"/>
                <a:ea typeface="微软雅黑" pitchFamily="34" charset="-122"/>
              </a:rPr>
              <a:t>完善的生态系统</a:t>
            </a:r>
            <a:endParaRPr lang="en-US" altLang="zh-CN" sz="1600" dirty="0" smtClean="0">
              <a:solidFill>
                <a:srgbClr val="FFFF66"/>
              </a:solidFill>
              <a:latin typeface="微软雅黑" pitchFamily="34" charset="-122"/>
              <a:ea typeface="微软雅黑" pitchFamily="34" charset="-122"/>
            </a:endParaRPr>
          </a:p>
        </p:txBody>
      </p:sp>
      <p:graphicFrame>
        <p:nvGraphicFramePr>
          <p:cNvPr id="3" name="图示 2"/>
          <p:cNvGraphicFramePr/>
          <p:nvPr>
            <p:extLst>
              <p:ext uri="{D42A27DB-BD31-4B8C-83A1-F6EECF244321}">
                <p14:modId xmlns:p14="http://schemas.microsoft.com/office/powerpoint/2010/main" xmlns="" val="2313984774"/>
              </p:ext>
            </p:extLst>
          </p:nvPr>
        </p:nvGraphicFramePr>
        <p:xfrm>
          <a:off x="838622" y="1269554"/>
          <a:ext cx="5503631" cy="42289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900644836"/>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1000"/>
                                        <p:tgtEl>
                                          <p:spTgt spid="48"/>
                                        </p:tgtEl>
                                      </p:cBhvr>
                                    </p:animEffect>
                                    <p:anim calcmode="lin" valueType="num">
                                      <p:cBhvr>
                                        <p:cTn id="11" dur="1000" fill="hold"/>
                                        <p:tgtEl>
                                          <p:spTgt spid="48"/>
                                        </p:tgtEl>
                                        <p:attrNameLst>
                                          <p:attrName>ppt_x</p:attrName>
                                        </p:attrNameLst>
                                      </p:cBhvr>
                                      <p:tavLst>
                                        <p:tav tm="0">
                                          <p:val>
                                            <p:strVal val="#ppt_x"/>
                                          </p:val>
                                        </p:tav>
                                        <p:tav tm="100000">
                                          <p:val>
                                            <p:strVal val="#ppt_x"/>
                                          </p:val>
                                        </p:tav>
                                      </p:tavLst>
                                    </p:anim>
                                    <p:anim calcmode="lin" valueType="num">
                                      <p:cBhvr>
                                        <p:cTn id="12" dur="1000" fill="hold"/>
                                        <p:tgtEl>
                                          <p:spTgt spid="48"/>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1000"/>
                                        <p:tgtEl>
                                          <p:spTgt spid="49"/>
                                        </p:tgtEl>
                                      </p:cBhvr>
                                    </p:animEffect>
                                    <p:anim calcmode="lin" valueType="num">
                                      <p:cBhvr>
                                        <p:cTn id="17" dur="1000" fill="hold"/>
                                        <p:tgtEl>
                                          <p:spTgt spid="49"/>
                                        </p:tgtEl>
                                        <p:attrNameLst>
                                          <p:attrName>ppt_x</p:attrName>
                                        </p:attrNameLst>
                                      </p:cBhvr>
                                      <p:tavLst>
                                        <p:tav tm="0">
                                          <p:val>
                                            <p:strVal val="#ppt_x"/>
                                          </p:val>
                                        </p:tav>
                                        <p:tav tm="100000">
                                          <p:val>
                                            <p:strVal val="#ppt_x"/>
                                          </p:val>
                                        </p:tav>
                                      </p:tavLst>
                                    </p:anim>
                                    <p:anim calcmode="lin" valueType="num">
                                      <p:cBhvr>
                                        <p:cTn id="18"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
                                            <p:graphicEl>
                                              <a:dgm id="{AA0FD9EF-9B77-44D7-94E1-5720F79BD140}"/>
                                            </p:graphicEl>
                                          </p:spTgt>
                                        </p:tgtEl>
                                        <p:attrNameLst>
                                          <p:attrName>style.visibility</p:attrName>
                                        </p:attrNameLst>
                                      </p:cBhvr>
                                      <p:to>
                                        <p:strVal val="visible"/>
                                      </p:to>
                                    </p:set>
                                    <p:anim calcmode="lin" valueType="num">
                                      <p:cBhvr additive="base">
                                        <p:cTn id="23" dur="500" fill="hold"/>
                                        <p:tgtEl>
                                          <p:spTgt spid="3">
                                            <p:graphicEl>
                                              <a:dgm id="{AA0FD9EF-9B77-44D7-94E1-5720F79BD140}"/>
                                            </p:graphic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graphicEl>
                                              <a:dgm id="{AA0FD9EF-9B77-44D7-94E1-5720F79BD140}"/>
                                            </p:graphic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
                                            <p:graphicEl>
                                              <a:dgm id="{9B23686A-3BF8-4FDA-A103-ABBA6D193203}"/>
                                            </p:graphicEl>
                                          </p:spTgt>
                                        </p:tgtEl>
                                        <p:attrNameLst>
                                          <p:attrName>style.visibility</p:attrName>
                                        </p:attrNameLst>
                                      </p:cBhvr>
                                      <p:to>
                                        <p:strVal val="visible"/>
                                      </p:to>
                                    </p:set>
                                    <p:anim calcmode="lin" valueType="num">
                                      <p:cBhvr additive="base">
                                        <p:cTn id="29" dur="500" fill="hold"/>
                                        <p:tgtEl>
                                          <p:spTgt spid="3">
                                            <p:graphicEl>
                                              <a:dgm id="{9B23686A-3BF8-4FDA-A103-ABBA6D193203}"/>
                                            </p:graphic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graphicEl>
                                              <a:dgm id="{9B23686A-3BF8-4FDA-A103-ABBA6D193203}"/>
                                            </p:graphic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3">
                                            <p:graphicEl>
                                              <a:dgm id="{F4044308-19DB-4175-9494-FADEA42A82DB}"/>
                                            </p:graphicEl>
                                          </p:spTgt>
                                        </p:tgtEl>
                                        <p:attrNameLst>
                                          <p:attrName>style.visibility</p:attrName>
                                        </p:attrNameLst>
                                      </p:cBhvr>
                                      <p:to>
                                        <p:strVal val="visible"/>
                                      </p:to>
                                    </p:set>
                                    <p:anim calcmode="lin" valueType="num">
                                      <p:cBhvr additive="base">
                                        <p:cTn id="33" dur="500" fill="hold"/>
                                        <p:tgtEl>
                                          <p:spTgt spid="3">
                                            <p:graphicEl>
                                              <a:dgm id="{F4044308-19DB-4175-9494-FADEA42A82DB}"/>
                                            </p:graphic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
                                            <p:graphicEl>
                                              <a:dgm id="{F4044308-19DB-4175-9494-FADEA42A82DB}"/>
                                            </p:graphic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3">
                                            <p:graphicEl>
                                              <a:dgm id="{8C8BA28D-AEA5-46C9-925E-77B64DA18980}"/>
                                            </p:graphicEl>
                                          </p:spTgt>
                                        </p:tgtEl>
                                        <p:attrNameLst>
                                          <p:attrName>style.visibility</p:attrName>
                                        </p:attrNameLst>
                                      </p:cBhvr>
                                      <p:to>
                                        <p:strVal val="visible"/>
                                      </p:to>
                                    </p:set>
                                    <p:anim calcmode="lin" valueType="num">
                                      <p:cBhvr additive="base">
                                        <p:cTn id="39" dur="500" fill="hold"/>
                                        <p:tgtEl>
                                          <p:spTgt spid="3">
                                            <p:graphicEl>
                                              <a:dgm id="{8C8BA28D-AEA5-46C9-925E-77B64DA18980}"/>
                                            </p:graphic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
                                            <p:graphicEl>
                                              <a:dgm id="{8C8BA28D-AEA5-46C9-925E-77B64DA18980}"/>
                                            </p:graphic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
                                            <p:graphicEl>
                                              <a:dgm id="{B88D02EC-3284-4240-AD75-7C88AF8BBD4F}"/>
                                            </p:graphicEl>
                                          </p:spTgt>
                                        </p:tgtEl>
                                        <p:attrNameLst>
                                          <p:attrName>style.visibility</p:attrName>
                                        </p:attrNameLst>
                                      </p:cBhvr>
                                      <p:to>
                                        <p:strVal val="visible"/>
                                      </p:to>
                                    </p:set>
                                    <p:anim calcmode="lin" valueType="num">
                                      <p:cBhvr additive="base">
                                        <p:cTn id="43" dur="500" fill="hold"/>
                                        <p:tgtEl>
                                          <p:spTgt spid="3">
                                            <p:graphicEl>
                                              <a:dgm id="{B88D02EC-3284-4240-AD75-7C88AF8BBD4F}"/>
                                            </p:graphic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graphicEl>
                                              <a:dgm id="{B88D02EC-3284-4240-AD75-7C88AF8BBD4F}"/>
                                            </p:graphic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graphicEl>
                                              <a:dgm id="{B65A2054-D081-4950-8B4F-48CE0BD67EBF}"/>
                                            </p:graphicEl>
                                          </p:spTgt>
                                        </p:tgtEl>
                                        <p:attrNameLst>
                                          <p:attrName>style.visibility</p:attrName>
                                        </p:attrNameLst>
                                      </p:cBhvr>
                                      <p:to>
                                        <p:strVal val="visible"/>
                                      </p:to>
                                    </p:set>
                                    <p:anim calcmode="lin" valueType="num">
                                      <p:cBhvr additive="base">
                                        <p:cTn id="49" dur="500" fill="hold"/>
                                        <p:tgtEl>
                                          <p:spTgt spid="3">
                                            <p:graphicEl>
                                              <a:dgm id="{B65A2054-D081-4950-8B4F-48CE0BD67EBF}"/>
                                            </p:graphic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graphicEl>
                                              <a:dgm id="{B65A2054-D081-4950-8B4F-48CE0BD67EBF}"/>
                                            </p:graphicEl>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3">
                                            <p:graphicEl>
                                              <a:dgm id="{63143155-2B4F-478C-B11D-02827E9B730E}"/>
                                            </p:graphicEl>
                                          </p:spTgt>
                                        </p:tgtEl>
                                        <p:attrNameLst>
                                          <p:attrName>style.visibility</p:attrName>
                                        </p:attrNameLst>
                                      </p:cBhvr>
                                      <p:to>
                                        <p:strVal val="visible"/>
                                      </p:to>
                                    </p:set>
                                    <p:anim calcmode="lin" valueType="num">
                                      <p:cBhvr additive="base">
                                        <p:cTn id="53" dur="500" fill="hold"/>
                                        <p:tgtEl>
                                          <p:spTgt spid="3">
                                            <p:graphicEl>
                                              <a:dgm id="{63143155-2B4F-478C-B11D-02827E9B730E}"/>
                                            </p:graphic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3">
                                            <p:graphicEl>
                                              <a:dgm id="{63143155-2B4F-478C-B11D-02827E9B730E}"/>
                                            </p:graphic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3">
                                            <p:graphicEl>
                                              <a:dgm id="{9F58775A-813D-4C50-B0B1-A7EF7AB9C39A}"/>
                                            </p:graphicEl>
                                          </p:spTgt>
                                        </p:tgtEl>
                                        <p:attrNameLst>
                                          <p:attrName>style.visibility</p:attrName>
                                        </p:attrNameLst>
                                      </p:cBhvr>
                                      <p:to>
                                        <p:strVal val="visible"/>
                                      </p:to>
                                    </p:set>
                                    <p:anim calcmode="lin" valueType="num">
                                      <p:cBhvr additive="base">
                                        <p:cTn id="59" dur="500" fill="hold"/>
                                        <p:tgtEl>
                                          <p:spTgt spid="3">
                                            <p:graphicEl>
                                              <a:dgm id="{9F58775A-813D-4C50-B0B1-A7EF7AB9C39A}"/>
                                            </p:graphic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3">
                                            <p:graphicEl>
                                              <a:dgm id="{9F58775A-813D-4C50-B0B1-A7EF7AB9C39A}"/>
                                            </p:graphicEl>
                                          </p:spTgt>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3">
                                            <p:graphicEl>
                                              <a:dgm id="{C549750B-92ED-4D1D-91DB-0A2C32D383DA}"/>
                                            </p:graphicEl>
                                          </p:spTgt>
                                        </p:tgtEl>
                                        <p:attrNameLst>
                                          <p:attrName>style.visibility</p:attrName>
                                        </p:attrNameLst>
                                      </p:cBhvr>
                                      <p:to>
                                        <p:strVal val="visible"/>
                                      </p:to>
                                    </p:set>
                                    <p:anim calcmode="lin" valueType="num">
                                      <p:cBhvr additive="base">
                                        <p:cTn id="63" dur="500" fill="hold"/>
                                        <p:tgtEl>
                                          <p:spTgt spid="3">
                                            <p:graphicEl>
                                              <a:dgm id="{C549750B-92ED-4D1D-91DB-0A2C32D383DA}"/>
                                            </p:graphic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3">
                                            <p:graphicEl>
                                              <a:dgm id="{C549750B-92ED-4D1D-91DB-0A2C32D383DA}"/>
                                            </p:graphicEl>
                                          </p:spTgt>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3">
                                            <p:graphicEl>
                                              <a:dgm id="{ED9E1B14-34B9-4592-9B46-0CF68A1D65FB}"/>
                                            </p:graphicEl>
                                          </p:spTgt>
                                        </p:tgtEl>
                                        <p:attrNameLst>
                                          <p:attrName>style.visibility</p:attrName>
                                        </p:attrNameLst>
                                      </p:cBhvr>
                                      <p:to>
                                        <p:strVal val="visible"/>
                                      </p:to>
                                    </p:set>
                                    <p:anim calcmode="lin" valueType="num">
                                      <p:cBhvr additive="base">
                                        <p:cTn id="69" dur="500" fill="hold"/>
                                        <p:tgtEl>
                                          <p:spTgt spid="3">
                                            <p:graphicEl>
                                              <a:dgm id="{ED9E1B14-34B9-4592-9B46-0CF68A1D65FB}"/>
                                            </p:graphic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3">
                                            <p:graphicEl>
                                              <a:dgm id="{ED9E1B14-34B9-4592-9B46-0CF68A1D65FB}"/>
                                            </p:graphicEl>
                                          </p:spTgt>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3">
                                            <p:graphicEl>
                                              <a:dgm id="{2614F0A8-7B7B-4637-B2B4-8E9FB8059081}"/>
                                            </p:graphicEl>
                                          </p:spTgt>
                                        </p:tgtEl>
                                        <p:attrNameLst>
                                          <p:attrName>style.visibility</p:attrName>
                                        </p:attrNameLst>
                                      </p:cBhvr>
                                      <p:to>
                                        <p:strVal val="visible"/>
                                      </p:to>
                                    </p:set>
                                    <p:anim calcmode="lin" valueType="num">
                                      <p:cBhvr additive="base">
                                        <p:cTn id="73" dur="500" fill="hold"/>
                                        <p:tgtEl>
                                          <p:spTgt spid="3">
                                            <p:graphicEl>
                                              <a:dgm id="{2614F0A8-7B7B-4637-B2B4-8E9FB8059081}"/>
                                            </p:graphic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
                                            <p:graphicEl>
                                              <a:dgm id="{2614F0A8-7B7B-4637-B2B4-8E9FB8059081}"/>
                                            </p:graphic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9">
                                            <p:txEl>
                                              <p:pRg st="1" end="1"/>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Graphic spid="3" grpId="0"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直接连接符 45"/>
          <p:cNvCxnSpPr/>
          <p:nvPr/>
        </p:nvCxnSpPr>
        <p:spPr>
          <a:xfrm flipH="1">
            <a:off x="10127654" y="1220588"/>
            <a:ext cx="2062760" cy="0"/>
          </a:xfrm>
          <a:prstGeom prst="line">
            <a:avLst/>
          </a:prstGeom>
          <a:noFill/>
          <a:ln w="9525" cap="flat" cmpd="sng">
            <a:solidFill>
              <a:srgbClr val="DC9F0B"/>
            </a:solidFill>
            <a:prstDash val="dash"/>
            <a:round/>
            <a:headEnd type="none" w="med" len="med"/>
            <a:tailEnd type="oval"/>
          </a:ln>
          <a:extLst>
            <a:ext uri="{909E8E84-426E-40DD-AFC4-6F175D3DCCD1}">
              <a14:hiddenFill xmlns:a14="http://schemas.microsoft.com/office/drawing/2010/main" xmlns="">
                <a:noFill/>
              </a14:hiddenFill>
            </a:ext>
          </a:extLst>
        </p:spPr>
      </p:cxnSp>
      <p:sp>
        <p:nvSpPr>
          <p:cNvPr id="2" name="燕尾形 1"/>
          <p:cNvSpPr/>
          <p:nvPr/>
        </p:nvSpPr>
        <p:spPr>
          <a:xfrm rot="5400000">
            <a:off x="10847733" y="2997747"/>
            <a:ext cx="1512169" cy="360040"/>
          </a:xfrm>
          <a:prstGeom prst="chevron">
            <a:avLst>
              <a:gd name="adj" fmla="val 36111"/>
            </a:avLst>
          </a:prstGeom>
          <a:solidFill>
            <a:srgbClr val="F88A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1400" dirty="0">
                <a:solidFill>
                  <a:schemeClr val="bg1"/>
                </a:solidFill>
                <a:latin typeface="微软雅黑" pitchFamily="34" charset="-122"/>
                <a:ea typeface="微软雅黑" pitchFamily="34" charset="-122"/>
              </a:rPr>
              <a:t>亚马</a:t>
            </a:r>
            <a:r>
              <a:rPr lang="zh-CN" altLang="en-US" sz="1400" dirty="0" smtClean="0">
                <a:solidFill>
                  <a:schemeClr val="bg1"/>
                </a:solidFill>
                <a:latin typeface="微软雅黑" pitchFamily="34" charset="-122"/>
                <a:ea typeface="微软雅黑" pitchFamily="34" charset="-122"/>
              </a:rPr>
              <a:t>逊中国</a:t>
            </a:r>
            <a:endParaRPr lang="zh-CN" altLang="en-US" sz="1400" dirty="0">
              <a:solidFill>
                <a:schemeClr val="bg1"/>
              </a:solidFill>
              <a:latin typeface="微软雅黑" pitchFamily="34" charset="-122"/>
              <a:ea typeface="微软雅黑" pitchFamily="34" charset="-122"/>
            </a:endParaRPr>
          </a:p>
        </p:txBody>
      </p:sp>
      <p:sp>
        <p:nvSpPr>
          <p:cNvPr id="4" name="TextBox 3"/>
          <p:cNvSpPr txBox="1"/>
          <p:nvPr/>
        </p:nvSpPr>
        <p:spPr>
          <a:xfrm>
            <a:off x="730571" y="333450"/>
            <a:ext cx="2916363" cy="307777"/>
          </a:xfrm>
          <a:prstGeom prst="rect">
            <a:avLst/>
          </a:prstGeom>
          <a:noFill/>
        </p:spPr>
        <p:txBody>
          <a:bodyPr wrap="square" lIns="0" rtlCol="0">
            <a:spAutoFit/>
          </a:bodyPr>
          <a:lstStyle/>
          <a:p>
            <a:r>
              <a:rPr lang="zh-CN" altLang="en-US" sz="1400" dirty="0" smtClean="0">
                <a:solidFill>
                  <a:srgbClr val="92D050"/>
                </a:solidFill>
                <a:latin typeface="微软雅黑" pitchFamily="34" charset="-122"/>
                <a:ea typeface="微软雅黑" pitchFamily="34" charset="-122"/>
              </a:rPr>
              <a:t>电子商务生态格局之亚马逊中国</a:t>
            </a:r>
            <a:endParaRPr lang="zh-CN" altLang="en-US" sz="1400" dirty="0">
              <a:solidFill>
                <a:srgbClr val="92D050"/>
              </a:solidFill>
              <a:latin typeface="微软雅黑" pitchFamily="34" charset="-122"/>
              <a:ea typeface="微软雅黑" pitchFamily="34" charset="-122"/>
            </a:endParaRPr>
          </a:p>
        </p:txBody>
      </p:sp>
      <p:sp>
        <p:nvSpPr>
          <p:cNvPr id="5" name="五边形 4"/>
          <p:cNvSpPr/>
          <p:nvPr/>
        </p:nvSpPr>
        <p:spPr>
          <a:xfrm rot="5400000">
            <a:off x="10355110" y="1064962"/>
            <a:ext cx="2497415" cy="360040"/>
          </a:xfrm>
          <a:prstGeom prst="homePlate">
            <a:avLst>
              <a:gd name="adj" fmla="val 353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lstStyle/>
          <a:p>
            <a:pPr algn="ctr"/>
            <a:r>
              <a:rPr lang="zh-CN" altLang="en-US" sz="1400" dirty="0" smtClean="0">
                <a:solidFill>
                  <a:schemeClr val="bg1"/>
                </a:solidFill>
                <a:latin typeface="微软雅黑" pitchFamily="34" charset="-122"/>
                <a:ea typeface="微软雅黑" pitchFamily="34" charset="-122"/>
              </a:rPr>
              <a:t>电子商务生态格局</a:t>
            </a:r>
            <a:endParaRPr lang="zh-CN" altLang="en-US" sz="1400" dirty="0">
              <a:solidFill>
                <a:schemeClr val="bg1"/>
              </a:solidFill>
              <a:latin typeface="微软雅黑" pitchFamily="34" charset="-122"/>
              <a:ea typeface="微软雅黑" pitchFamily="34" charset="-122"/>
            </a:endParaRPr>
          </a:p>
        </p:txBody>
      </p:sp>
      <p:cxnSp>
        <p:nvCxnSpPr>
          <p:cNvPr id="47" name="直接连接符 46"/>
          <p:cNvCxnSpPr/>
          <p:nvPr/>
        </p:nvCxnSpPr>
        <p:spPr>
          <a:xfrm>
            <a:off x="10127654" y="1341562"/>
            <a:ext cx="0" cy="3888432"/>
          </a:xfrm>
          <a:prstGeom prst="line">
            <a:avLst/>
          </a:prstGeom>
          <a:noFill/>
          <a:ln w="9525" cap="flat" cmpd="sng" algn="ctr">
            <a:solidFill>
              <a:srgbClr val="FC6204"/>
            </a:solidFill>
            <a:prstDash val="dash"/>
            <a:headEnd type="oval"/>
            <a:tailEnd type="oval"/>
          </a:ln>
          <a:effectLst/>
        </p:spPr>
      </p:cxnSp>
      <p:sp>
        <p:nvSpPr>
          <p:cNvPr id="48" name="TextBox 47"/>
          <p:cNvSpPr txBox="1"/>
          <p:nvPr/>
        </p:nvSpPr>
        <p:spPr>
          <a:xfrm>
            <a:off x="10211298" y="1701602"/>
            <a:ext cx="492443" cy="3024336"/>
          </a:xfrm>
          <a:prstGeom prst="rect">
            <a:avLst/>
          </a:prstGeom>
          <a:noFill/>
        </p:spPr>
        <p:txBody>
          <a:bodyPr vert="eaVert" wrap="square" rtlCol="0">
            <a:spAutoFit/>
          </a:bodyPr>
          <a:lstStyle/>
          <a:p>
            <a:pPr algn="ctr"/>
            <a:r>
              <a:rPr lang="zh-CN" altLang="en-US" sz="2000" kern="0" spc="200" dirty="0" smtClean="0">
                <a:solidFill>
                  <a:srgbClr val="00C4F0"/>
                </a:solidFill>
                <a:latin typeface="微软雅黑" pitchFamily="34" charset="-122"/>
                <a:ea typeface="微软雅黑" pitchFamily="34" charset="-122"/>
              </a:rPr>
              <a:t>做中国的百年老店</a:t>
            </a:r>
            <a:endParaRPr lang="en-US" altLang="zh-CN" sz="2000" kern="0" spc="200" dirty="0">
              <a:solidFill>
                <a:srgbClr val="00C4F0"/>
              </a:solidFill>
              <a:latin typeface="微软雅黑" pitchFamily="34" charset="-122"/>
              <a:ea typeface="微软雅黑" pitchFamily="34" charset="-122"/>
            </a:endParaRPr>
          </a:p>
        </p:txBody>
      </p:sp>
      <p:sp>
        <p:nvSpPr>
          <p:cNvPr id="49" name="矩形 4"/>
          <p:cNvSpPr>
            <a:spLocks noChangeArrowheads="1"/>
          </p:cNvSpPr>
          <p:nvPr/>
        </p:nvSpPr>
        <p:spPr bwMode="auto">
          <a:xfrm>
            <a:off x="6973218" y="1773610"/>
            <a:ext cx="2866404" cy="3862596"/>
          </a:xfrm>
          <a:prstGeom prst="rect">
            <a:avLst/>
          </a:prstGeom>
          <a:noFill/>
          <a:ln w="9525">
            <a:noFill/>
            <a:miter lim="800000"/>
            <a:headEnd/>
            <a:tailEnd/>
          </a:ln>
        </p:spPr>
        <p:txBody>
          <a:bodyPr wrap="square">
            <a:spAutoFit/>
          </a:bodyPr>
          <a:lstStyle/>
          <a:p>
            <a:pPr indent="457200">
              <a:lnSpc>
                <a:spcPct val="150000"/>
              </a:lnSpc>
              <a:spcBef>
                <a:spcPts val="200"/>
              </a:spcBef>
              <a:spcAft>
                <a:spcPts val="60"/>
              </a:spcAft>
            </a:pPr>
            <a:r>
              <a:rPr lang="zh-CN" altLang="en-US" sz="1600" dirty="0" smtClean="0">
                <a:solidFill>
                  <a:srgbClr val="A6A6A6"/>
                </a:solidFill>
                <a:latin typeface="微软雅黑" pitchFamily="34" charset="-122"/>
                <a:ea typeface="微软雅黑" pitchFamily="34" charset="-122"/>
              </a:rPr>
              <a:t>亚马逊中国作为亚马逊在中国的子公司，在</a:t>
            </a:r>
            <a:r>
              <a:rPr lang="zh-CN" altLang="en-US" sz="1600" dirty="0">
                <a:solidFill>
                  <a:srgbClr val="A6A6A6"/>
                </a:solidFill>
                <a:latin typeface="微软雅黑" pitchFamily="34" charset="-122"/>
                <a:ea typeface="微软雅黑" pitchFamily="34" charset="-122"/>
              </a:rPr>
              <a:t>完成</a:t>
            </a:r>
            <a:r>
              <a:rPr lang="en-US" altLang="zh-CN" sz="1600" dirty="0">
                <a:solidFill>
                  <a:srgbClr val="A6A6A6"/>
                </a:solidFill>
                <a:latin typeface="微软雅黑" pitchFamily="34" charset="-122"/>
                <a:ea typeface="微软雅黑" pitchFamily="34" charset="-122"/>
              </a:rPr>
              <a:t>IT</a:t>
            </a:r>
            <a:r>
              <a:rPr lang="zh-CN" altLang="en-US" sz="1600" dirty="0">
                <a:solidFill>
                  <a:srgbClr val="A6A6A6"/>
                </a:solidFill>
                <a:latin typeface="微软雅黑" pitchFamily="34" charset="-122"/>
                <a:ea typeface="微软雅黑" pitchFamily="34" charset="-122"/>
              </a:rPr>
              <a:t>系统和仓储系统与亚马逊全球的同步对接，却没有如预期般加速前行，</a:t>
            </a:r>
            <a:r>
              <a:rPr lang="en-US" altLang="zh-CN" sz="1600" dirty="0">
                <a:solidFill>
                  <a:srgbClr val="A6A6A6"/>
                </a:solidFill>
                <a:latin typeface="微软雅黑" pitchFamily="34" charset="-122"/>
                <a:ea typeface="微软雅黑" pitchFamily="34" charset="-122"/>
              </a:rPr>
              <a:t>7</a:t>
            </a:r>
            <a:r>
              <a:rPr lang="zh-CN" altLang="en-US" sz="1600" dirty="0">
                <a:solidFill>
                  <a:srgbClr val="A6A6A6"/>
                </a:solidFill>
                <a:latin typeface="微软雅黑" pitchFamily="34" charset="-122"/>
                <a:ea typeface="微软雅黑" pitchFamily="34" charset="-122"/>
              </a:rPr>
              <a:t>年来，在这个浮躁的电商市场，亚马逊罕有地保持着自己的节奏，却一步步拱手让出</a:t>
            </a:r>
            <a:r>
              <a:rPr lang="en-US" altLang="zh-CN" sz="1600" dirty="0">
                <a:solidFill>
                  <a:srgbClr val="A6A6A6"/>
                </a:solidFill>
                <a:latin typeface="微软雅黑" pitchFamily="34" charset="-122"/>
                <a:ea typeface="微软雅黑" pitchFamily="34" charset="-122"/>
              </a:rPr>
              <a:t>B2C</a:t>
            </a:r>
            <a:r>
              <a:rPr lang="zh-CN" altLang="en-US" sz="1600" dirty="0">
                <a:solidFill>
                  <a:srgbClr val="A6A6A6"/>
                </a:solidFill>
                <a:latin typeface="微软雅黑" pitchFamily="34" charset="-122"/>
                <a:ea typeface="微软雅黑" pitchFamily="34" charset="-122"/>
              </a:rPr>
              <a:t>前三名的</a:t>
            </a:r>
            <a:r>
              <a:rPr lang="zh-CN" altLang="en-US" sz="1600" dirty="0" smtClean="0">
                <a:solidFill>
                  <a:srgbClr val="A6A6A6"/>
                </a:solidFill>
                <a:latin typeface="微软雅黑" pitchFamily="34" charset="-122"/>
                <a:ea typeface="微软雅黑" pitchFamily="34" charset="-122"/>
              </a:rPr>
              <a:t>位置。</a:t>
            </a:r>
            <a:endParaRPr lang="en-US" altLang="zh-CN" sz="1600" dirty="0">
              <a:solidFill>
                <a:srgbClr val="A6A6A6"/>
              </a:solidFill>
              <a:latin typeface="微软雅黑" pitchFamily="34" charset="-122"/>
              <a:ea typeface="微软雅黑" pitchFamily="34" charset="-122"/>
            </a:endParaRPr>
          </a:p>
          <a:p>
            <a:pPr marL="285750" indent="-285750">
              <a:lnSpc>
                <a:spcPct val="150000"/>
              </a:lnSpc>
              <a:spcBef>
                <a:spcPts val="200"/>
              </a:spcBef>
              <a:spcAft>
                <a:spcPts val="60"/>
              </a:spcAft>
              <a:buFont typeface="Wingdings" pitchFamily="2" charset="2"/>
              <a:buChar char="u"/>
            </a:pPr>
            <a:r>
              <a:rPr lang="zh-CN" altLang="en-US" sz="1600" dirty="0" smtClean="0">
                <a:solidFill>
                  <a:srgbClr val="FFFF66"/>
                </a:solidFill>
                <a:latin typeface="微软雅黑" pitchFamily="34" charset="-122"/>
                <a:ea typeface="微软雅黑" pitchFamily="34" charset="-122"/>
              </a:rPr>
              <a:t>用户体验</a:t>
            </a:r>
            <a:endParaRPr lang="en-US" altLang="zh-CN" sz="1600" dirty="0">
              <a:solidFill>
                <a:srgbClr val="FFFF66"/>
              </a:solidFill>
              <a:latin typeface="微软雅黑" pitchFamily="34" charset="-122"/>
              <a:ea typeface="微软雅黑" pitchFamily="34" charset="-122"/>
            </a:endParaRPr>
          </a:p>
          <a:p>
            <a:pPr marL="285750" indent="-285750">
              <a:lnSpc>
                <a:spcPct val="150000"/>
              </a:lnSpc>
              <a:spcBef>
                <a:spcPts val="200"/>
              </a:spcBef>
              <a:spcAft>
                <a:spcPts val="60"/>
              </a:spcAft>
              <a:buFont typeface="Wingdings" pitchFamily="2" charset="2"/>
              <a:buChar char="u"/>
            </a:pPr>
            <a:r>
              <a:rPr lang="zh-CN" altLang="en-US" sz="1600" dirty="0" smtClean="0">
                <a:solidFill>
                  <a:srgbClr val="FFFF66"/>
                </a:solidFill>
                <a:latin typeface="微软雅黑" pitchFamily="34" charset="-122"/>
                <a:ea typeface="微软雅黑" pitchFamily="34" charset="-122"/>
              </a:rPr>
              <a:t>过硬的硬件</a:t>
            </a:r>
            <a:endParaRPr lang="en-US" altLang="zh-CN" sz="1600" dirty="0">
              <a:solidFill>
                <a:srgbClr val="FFFF66"/>
              </a:solidFill>
              <a:latin typeface="微软雅黑" pitchFamily="34" charset="-122"/>
              <a:ea typeface="微软雅黑" pitchFamily="34" charset="-122"/>
            </a:endParaRPr>
          </a:p>
        </p:txBody>
      </p:sp>
      <p:graphicFrame>
        <p:nvGraphicFramePr>
          <p:cNvPr id="3" name="图示 2"/>
          <p:cNvGraphicFramePr/>
          <p:nvPr>
            <p:extLst>
              <p:ext uri="{D42A27DB-BD31-4B8C-83A1-F6EECF244321}">
                <p14:modId xmlns:p14="http://schemas.microsoft.com/office/powerpoint/2010/main" xmlns="" val="2771902660"/>
              </p:ext>
            </p:extLst>
          </p:nvPr>
        </p:nvGraphicFramePr>
        <p:xfrm>
          <a:off x="838622" y="1505058"/>
          <a:ext cx="5503631" cy="42289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002035716"/>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1000"/>
                                        <p:tgtEl>
                                          <p:spTgt spid="48"/>
                                        </p:tgtEl>
                                      </p:cBhvr>
                                    </p:animEffect>
                                    <p:anim calcmode="lin" valueType="num">
                                      <p:cBhvr>
                                        <p:cTn id="11" dur="1000" fill="hold"/>
                                        <p:tgtEl>
                                          <p:spTgt spid="48"/>
                                        </p:tgtEl>
                                        <p:attrNameLst>
                                          <p:attrName>ppt_x</p:attrName>
                                        </p:attrNameLst>
                                      </p:cBhvr>
                                      <p:tavLst>
                                        <p:tav tm="0">
                                          <p:val>
                                            <p:strVal val="#ppt_x"/>
                                          </p:val>
                                        </p:tav>
                                        <p:tav tm="100000">
                                          <p:val>
                                            <p:strVal val="#ppt_x"/>
                                          </p:val>
                                        </p:tav>
                                      </p:tavLst>
                                    </p:anim>
                                    <p:anim calcmode="lin" valueType="num">
                                      <p:cBhvr>
                                        <p:cTn id="12" dur="1000" fill="hold"/>
                                        <p:tgtEl>
                                          <p:spTgt spid="48"/>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1000"/>
                                        <p:tgtEl>
                                          <p:spTgt spid="49"/>
                                        </p:tgtEl>
                                      </p:cBhvr>
                                    </p:animEffect>
                                    <p:anim calcmode="lin" valueType="num">
                                      <p:cBhvr>
                                        <p:cTn id="17" dur="1000" fill="hold"/>
                                        <p:tgtEl>
                                          <p:spTgt spid="49"/>
                                        </p:tgtEl>
                                        <p:attrNameLst>
                                          <p:attrName>ppt_x</p:attrName>
                                        </p:attrNameLst>
                                      </p:cBhvr>
                                      <p:tavLst>
                                        <p:tav tm="0">
                                          <p:val>
                                            <p:strVal val="#ppt_x"/>
                                          </p:val>
                                        </p:tav>
                                        <p:tav tm="100000">
                                          <p:val>
                                            <p:strVal val="#ppt_x"/>
                                          </p:val>
                                        </p:tav>
                                      </p:tavLst>
                                    </p:anim>
                                    <p:anim calcmode="lin" valueType="num">
                                      <p:cBhvr>
                                        <p:cTn id="18"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
                                            <p:graphicEl>
                                              <a:dgm id="{AA0FD9EF-9B77-44D7-94E1-5720F79BD140}"/>
                                            </p:graphicEl>
                                          </p:spTgt>
                                        </p:tgtEl>
                                        <p:attrNameLst>
                                          <p:attrName>style.visibility</p:attrName>
                                        </p:attrNameLst>
                                      </p:cBhvr>
                                      <p:to>
                                        <p:strVal val="visible"/>
                                      </p:to>
                                    </p:set>
                                    <p:anim calcmode="lin" valueType="num">
                                      <p:cBhvr additive="base">
                                        <p:cTn id="23" dur="500" fill="hold"/>
                                        <p:tgtEl>
                                          <p:spTgt spid="3">
                                            <p:graphicEl>
                                              <a:dgm id="{AA0FD9EF-9B77-44D7-94E1-5720F79BD140}"/>
                                            </p:graphic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graphicEl>
                                              <a:dgm id="{AA0FD9EF-9B77-44D7-94E1-5720F79BD140}"/>
                                            </p:graphic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
                                            <p:graphicEl>
                                              <a:dgm id="{9B23686A-3BF8-4FDA-A103-ABBA6D193203}"/>
                                            </p:graphicEl>
                                          </p:spTgt>
                                        </p:tgtEl>
                                        <p:attrNameLst>
                                          <p:attrName>style.visibility</p:attrName>
                                        </p:attrNameLst>
                                      </p:cBhvr>
                                      <p:to>
                                        <p:strVal val="visible"/>
                                      </p:to>
                                    </p:set>
                                    <p:anim calcmode="lin" valueType="num">
                                      <p:cBhvr additive="base">
                                        <p:cTn id="29" dur="500" fill="hold"/>
                                        <p:tgtEl>
                                          <p:spTgt spid="3">
                                            <p:graphicEl>
                                              <a:dgm id="{9B23686A-3BF8-4FDA-A103-ABBA6D193203}"/>
                                            </p:graphic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graphicEl>
                                              <a:dgm id="{9B23686A-3BF8-4FDA-A103-ABBA6D193203}"/>
                                            </p:graphic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3">
                                            <p:graphicEl>
                                              <a:dgm id="{F4044308-19DB-4175-9494-FADEA42A82DB}"/>
                                            </p:graphicEl>
                                          </p:spTgt>
                                        </p:tgtEl>
                                        <p:attrNameLst>
                                          <p:attrName>style.visibility</p:attrName>
                                        </p:attrNameLst>
                                      </p:cBhvr>
                                      <p:to>
                                        <p:strVal val="visible"/>
                                      </p:to>
                                    </p:set>
                                    <p:anim calcmode="lin" valueType="num">
                                      <p:cBhvr additive="base">
                                        <p:cTn id="33" dur="500" fill="hold"/>
                                        <p:tgtEl>
                                          <p:spTgt spid="3">
                                            <p:graphicEl>
                                              <a:dgm id="{F4044308-19DB-4175-9494-FADEA42A82DB}"/>
                                            </p:graphic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
                                            <p:graphicEl>
                                              <a:dgm id="{F4044308-19DB-4175-9494-FADEA42A82DB}"/>
                                            </p:graphic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3">
                                            <p:graphicEl>
                                              <a:dgm id="{8C8BA28D-AEA5-46C9-925E-77B64DA18980}"/>
                                            </p:graphicEl>
                                          </p:spTgt>
                                        </p:tgtEl>
                                        <p:attrNameLst>
                                          <p:attrName>style.visibility</p:attrName>
                                        </p:attrNameLst>
                                      </p:cBhvr>
                                      <p:to>
                                        <p:strVal val="visible"/>
                                      </p:to>
                                    </p:set>
                                    <p:anim calcmode="lin" valueType="num">
                                      <p:cBhvr additive="base">
                                        <p:cTn id="39" dur="500" fill="hold"/>
                                        <p:tgtEl>
                                          <p:spTgt spid="3">
                                            <p:graphicEl>
                                              <a:dgm id="{8C8BA28D-AEA5-46C9-925E-77B64DA18980}"/>
                                            </p:graphic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
                                            <p:graphicEl>
                                              <a:dgm id="{8C8BA28D-AEA5-46C9-925E-77B64DA18980}"/>
                                            </p:graphic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
                                            <p:graphicEl>
                                              <a:dgm id="{B88D02EC-3284-4240-AD75-7C88AF8BBD4F}"/>
                                            </p:graphicEl>
                                          </p:spTgt>
                                        </p:tgtEl>
                                        <p:attrNameLst>
                                          <p:attrName>style.visibility</p:attrName>
                                        </p:attrNameLst>
                                      </p:cBhvr>
                                      <p:to>
                                        <p:strVal val="visible"/>
                                      </p:to>
                                    </p:set>
                                    <p:anim calcmode="lin" valueType="num">
                                      <p:cBhvr additive="base">
                                        <p:cTn id="43" dur="500" fill="hold"/>
                                        <p:tgtEl>
                                          <p:spTgt spid="3">
                                            <p:graphicEl>
                                              <a:dgm id="{B88D02EC-3284-4240-AD75-7C88AF8BBD4F}"/>
                                            </p:graphic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graphicEl>
                                              <a:dgm id="{B88D02EC-3284-4240-AD75-7C88AF8BBD4F}"/>
                                            </p:graphic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graphicEl>
                                              <a:dgm id="{B65A2054-D081-4950-8B4F-48CE0BD67EBF}"/>
                                            </p:graphicEl>
                                          </p:spTgt>
                                        </p:tgtEl>
                                        <p:attrNameLst>
                                          <p:attrName>style.visibility</p:attrName>
                                        </p:attrNameLst>
                                      </p:cBhvr>
                                      <p:to>
                                        <p:strVal val="visible"/>
                                      </p:to>
                                    </p:set>
                                    <p:anim calcmode="lin" valueType="num">
                                      <p:cBhvr additive="base">
                                        <p:cTn id="49" dur="500" fill="hold"/>
                                        <p:tgtEl>
                                          <p:spTgt spid="3">
                                            <p:graphicEl>
                                              <a:dgm id="{B65A2054-D081-4950-8B4F-48CE0BD67EBF}"/>
                                            </p:graphic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graphicEl>
                                              <a:dgm id="{B65A2054-D081-4950-8B4F-48CE0BD67EBF}"/>
                                            </p:graphicEl>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3">
                                            <p:graphicEl>
                                              <a:dgm id="{63143155-2B4F-478C-B11D-02827E9B730E}"/>
                                            </p:graphicEl>
                                          </p:spTgt>
                                        </p:tgtEl>
                                        <p:attrNameLst>
                                          <p:attrName>style.visibility</p:attrName>
                                        </p:attrNameLst>
                                      </p:cBhvr>
                                      <p:to>
                                        <p:strVal val="visible"/>
                                      </p:to>
                                    </p:set>
                                    <p:anim calcmode="lin" valueType="num">
                                      <p:cBhvr additive="base">
                                        <p:cTn id="53" dur="500" fill="hold"/>
                                        <p:tgtEl>
                                          <p:spTgt spid="3">
                                            <p:graphicEl>
                                              <a:dgm id="{63143155-2B4F-478C-B11D-02827E9B730E}"/>
                                            </p:graphic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3">
                                            <p:graphicEl>
                                              <a:dgm id="{63143155-2B4F-478C-B11D-02827E9B730E}"/>
                                            </p:graphic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9">
                                            <p:txEl>
                                              <p:pRg st="1" end="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Graphic spid="3"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直接连接符 45"/>
          <p:cNvCxnSpPr/>
          <p:nvPr/>
        </p:nvCxnSpPr>
        <p:spPr>
          <a:xfrm flipH="1">
            <a:off x="10127654" y="1220588"/>
            <a:ext cx="2062760" cy="0"/>
          </a:xfrm>
          <a:prstGeom prst="line">
            <a:avLst/>
          </a:prstGeom>
          <a:noFill/>
          <a:ln w="9525" cap="flat" cmpd="sng">
            <a:solidFill>
              <a:srgbClr val="DC9F0B"/>
            </a:solidFill>
            <a:prstDash val="dash"/>
            <a:round/>
            <a:headEnd type="none" w="med" len="med"/>
            <a:tailEnd type="oval"/>
          </a:ln>
          <a:extLst>
            <a:ext uri="{909E8E84-426E-40DD-AFC4-6F175D3DCCD1}">
              <a14:hiddenFill xmlns:a14="http://schemas.microsoft.com/office/drawing/2010/main" xmlns="">
                <a:noFill/>
              </a14:hiddenFill>
            </a:ext>
          </a:extLst>
        </p:spPr>
      </p:cxnSp>
      <p:sp>
        <p:nvSpPr>
          <p:cNvPr id="2" name="燕尾形 1"/>
          <p:cNvSpPr/>
          <p:nvPr/>
        </p:nvSpPr>
        <p:spPr>
          <a:xfrm rot="5400000">
            <a:off x="10847733" y="2997747"/>
            <a:ext cx="1512169" cy="360040"/>
          </a:xfrm>
          <a:prstGeom prst="chevron">
            <a:avLst>
              <a:gd name="adj" fmla="val 36111"/>
            </a:avLst>
          </a:prstGeom>
          <a:solidFill>
            <a:srgbClr val="F88A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1400" dirty="0">
                <a:solidFill>
                  <a:schemeClr val="bg1"/>
                </a:solidFill>
                <a:latin typeface="微软雅黑" pitchFamily="34" charset="-122"/>
                <a:ea typeface="微软雅黑" pitchFamily="34" charset="-122"/>
              </a:rPr>
              <a:t>唯品会</a:t>
            </a:r>
          </a:p>
        </p:txBody>
      </p:sp>
      <p:sp>
        <p:nvSpPr>
          <p:cNvPr id="4" name="TextBox 3"/>
          <p:cNvSpPr txBox="1"/>
          <p:nvPr/>
        </p:nvSpPr>
        <p:spPr>
          <a:xfrm>
            <a:off x="730571" y="333450"/>
            <a:ext cx="2916363" cy="307777"/>
          </a:xfrm>
          <a:prstGeom prst="rect">
            <a:avLst/>
          </a:prstGeom>
          <a:noFill/>
        </p:spPr>
        <p:txBody>
          <a:bodyPr wrap="square" lIns="0" rtlCol="0">
            <a:spAutoFit/>
          </a:bodyPr>
          <a:lstStyle/>
          <a:p>
            <a:r>
              <a:rPr lang="zh-CN" altLang="en-US" sz="1400" dirty="0" smtClean="0">
                <a:solidFill>
                  <a:srgbClr val="92D050"/>
                </a:solidFill>
                <a:latin typeface="微软雅黑" pitchFamily="34" charset="-122"/>
                <a:ea typeface="微软雅黑" pitchFamily="34" charset="-122"/>
              </a:rPr>
              <a:t>电子商务生态格局之唯品会</a:t>
            </a:r>
            <a:endParaRPr lang="zh-CN" altLang="en-US" sz="1400" dirty="0">
              <a:solidFill>
                <a:srgbClr val="92D050"/>
              </a:solidFill>
              <a:latin typeface="微软雅黑" pitchFamily="34" charset="-122"/>
              <a:ea typeface="微软雅黑" pitchFamily="34" charset="-122"/>
            </a:endParaRPr>
          </a:p>
        </p:txBody>
      </p:sp>
      <p:sp>
        <p:nvSpPr>
          <p:cNvPr id="5" name="五边形 4"/>
          <p:cNvSpPr/>
          <p:nvPr/>
        </p:nvSpPr>
        <p:spPr>
          <a:xfrm rot="5400000">
            <a:off x="10355110" y="1064962"/>
            <a:ext cx="2497415" cy="360040"/>
          </a:xfrm>
          <a:prstGeom prst="homePlate">
            <a:avLst>
              <a:gd name="adj" fmla="val 353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lstStyle/>
          <a:p>
            <a:pPr algn="ctr"/>
            <a:r>
              <a:rPr lang="zh-CN" altLang="en-US" sz="1400" dirty="0" smtClean="0">
                <a:solidFill>
                  <a:schemeClr val="bg1"/>
                </a:solidFill>
                <a:latin typeface="微软雅黑" pitchFamily="34" charset="-122"/>
                <a:ea typeface="微软雅黑" pitchFamily="34" charset="-122"/>
              </a:rPr>
              <a:t>电子商务生态格局</a:t>
            </a:r>
            <a:endParaRPr lang="zh-CN" altLang="en-US" sz="1400" dirty="0">
              <a:solidFill>
                <a:schemeClr val="bg1"/>
              </a:solidFill>
              <a:latin typeface="微软雅黑" pitchFamily="34" charset="-122"/>
              <a:ea typeface="微软雅黑" pitchFamily="34" charset="-122"/>
            </a:endParaRPr>
          </a:p>
        </p:txBody>
      </p:sp>
      <p:cxnSp>
        <p:nvCxnSpPr>
          <p:cNvPr id="47" name="直接连接符 46"/>
          <p:cNvCxnSpPr/>
          <p:nvPr/>
        </p:nvCxnSpPr>
        <p:spPr>
          <a:xfrm>
            <a:off x="10127654" y="1341562"/>
            <a:ext cx="0" cy="3888432"/>
          </a:xfrm>
          <a:prstGeom prst="line">
            <a:avLst/>
          </a:prstGeom>
          <a:noFill/>
          <a:ln w="9525" cap="flat" cmpd="sng" algn="ctr">
            <a:solidFill>
              <a:srgbClr val="FC6204"/>
            </a:solidFill>
            <a:prstDash val="dash"/>
            <a:headEnd type="oval"/>
            <a:tailEnd type="oval"/>
          </a:ln>
          <a:effectLst/>
        </p:spPr>
      </p:cxnSp>
      <p:sp>
        <p:nvSpPr>
          <p:cNvPr id="48" name="TextBox 47"/>
          <p:cNvSpPr txBox="1"/>
          <p:nvPr/>
        </p:nvSpPr>
        <p:spPr>
          <a:xfrm>
            <a:off x="10211309" y="1701602"/>
            <a:ext cx="492443" cy="3384376"/>
          </a:xfrm>
          <a:prstGeom prst="rect">
            <a:avLst/>
          </a:prstGeom>
          <a:noFill/>
        </p:spPr>
        <p:txBody>
          <a:bodyPr vert="eaVert" wrap="square" rtlCol="0">
            <a:spAutoFit/>
          </a:bodyPr>
          <a:lstStyle/>
          <a:p>
            <a:pPr algn="ctr"/>
            <a:r>
              <a:rPr lang="zh-CN" altLang="en-US" sz="2000" kern="0" spc="200" dirty="0" smtClean="0">
                <a:solidFill>
                  <a:srgbClr val="00C4F0"/>
                </a:solidFill>
                <a:latin typeface="微软雅黑" pitchFamily="34" charset="-122"/>
                <a:ea typeface="微软雅黑" pitchFamily="34" charset="-122"/>
              </a:rPr>
              <a:t>打造</a:t>
            </a:r>
            <a:r>
              <a:rPr lang="en-US" altLang="zh-CN" sz="2000" kern="0" spc="200" dirty="0" smtClean="0">
                <a:solidFill>
                  <a:srgbClr val="00C4F0"/>
                </a:solidFill>
                <a:latin typeface="微软雅黑" pitchFamily="34" charset="-122"/>
                <a:ea typeface="微软雅黑" pitchFamily="34" charset="-122"/>
              </a:rPr>
              <a:t>B2C</a:t>
            </a:r>
            <a:r>
              <a:rPr lang="zh-CN" altLang="en-US" sz="2000" kern="0" spc="200" dirty="0" smtClean="0">
                <a:solidFill>
                  <a:srgbClr val="00C4F0"/>
                </a:solidFill>
                <a:latin typeface="微软雅黑" pitchFamily="34" charset="-122"/>
                <a:ea typeface="微软雅黑" pitchFamily="34" charset="-122"/>
              </a:rPr>
              <a:t>特卖网上第一店</a:t>
            </a:r>
            <a:endParaRPr lang="en-US" altLang="zh-CN" sz="2000" kern="0" spc="200" dirty="0">
              <a:solidFill>
                <a:srgbClr val="00C4F0"/>
              </a:solidFill>
              <a:latin typeface="微软雅黑" pitchFamily="34" charset="-122"/>
              <a:ea typeface="微软雅黑" pitchFamily="34" charset="-122"/>
            </a:endParaRPr>
          </a:p>
        </p:txBody>
      </p:sp>
      <p:sp>
        <p:nvSpPr>
          <p:cNvPr id="49" name="矩形 4"/>
          <p:cNvSpPr>
            <a:spLocks noChangeArrowheads="1"/>
          </p:cNvSpPr>
          <p:nvPr/>
        </p:nvSpPr>
        <p:spPr bwMode="auto">
          <a:xfrm>
            <a:off x="6973218" y="1773610"/>
            <a:ext cx="2866404" cy="4231928"/>
          </a:xfrm>
          <a:prstGeom prst="rect">
            <a:avLst/>
          </a:prstGeom>
          <a:noFill/>
          <a:ln w="9525">
            <a:noFill/>
            <a:miter lim="800000"/>
            <a:headEnd/>
            <a:tailEnd/>
          </a:ln>
        </p:spPr>
        <p:txBody>
          <a:bodyPr wrap="square">
            <a:spAutoFit/>
          </a:bodyPr>
          <a:lstStyle/>
          <a:p>
            <a:pPr indent="457200">
              <a:lnSpc>
                <a:spcPct val="150000"/>
              </a:lnSpc>
              <a:spcBef>
                <a:spcPts val="200"/>
              </a:spcBef>
              <a:spcAft>
                <a:spcPts val="60"/>
              </a:spcAft>
            </a:pPr>
            <a:r>
              <a:rPr lang="zh-CN" altLang="en-US" sz="1600" dirty="0" smtClean="0">
                <a:solidFill>
                  <a:srgbClr val="A6A6A6"/>
                </a:solidFill>
                <a:latin typeface="微软雅黑" pitchFamily="34" charset="-122"/>
                <a:ea typeface="微软雅黑" pitchFamily="34" charset="-122"/>
              </a:rPr>
              <a:t>唯品会作为中国</a:t>
            </a:r>
            <a:r>
              <a:rPr lang="en-US" altLang="zh-CN" sz="1600" dirty="0" smtClean="0">
                <a:solidFill>
                  <a:srgbClr val="A6A6A6"/>
                </a:solidFill>
                <a:latin typeface="微软雅黑" pitchFamily="34" charset="-122"/>
                <a:ea typeface="微软雅黑" pitchFamily="34" charset="-122"/>
              </a:rPr>
              <a:t>B2C</a:t>
            </a:r>
            <a:r>
              <a:rPr lang="zh-CN" altLang="en-US" sz="1600" dirty="0">
                <a:solidFill>
                  <a:srgbClr val="A6A6A6"/>
                </a:solidFill>
                <a:latin typeface="微软雅黑" pitchFamily="34" charset="-122"/>
                <a:ea typeface="微软雅黑" pitchFamily="34" charset="-122"/>
              </a:rPr>
              <a:t>网上</a:t>
            </a:r>
            <a:r>
              <a:rPr lang="zh-CN" altLang="en-US" sz="1600" dirty="0" smtClean="0">
                <a:solidFill>
                  <a:srgbClr val="A6A6A6"/>
                </a:solidFill>
                <a:latin typeface="微软雅黑" pitchFamily="34" charset="-122"/>
                <a:ea typeface="微软雅黑" pitchFamily="34" charset="-122"/>
              </a:rPr>
              <a:t>特卖领跑企业，</a:t>
            </a:r>
            <a:r>
              <a:rPr lang="zh-CN" altLang="en-US" sz="1600" dirty="0" smtClean="0">
                <a:solidFill>
                  <a:srgbClr val="FFFF66"/>
                </a:solidFill>
                <a:latin typeface="微软雅黑" pitchFamily="34" charset="-122"/>
                <a:ea typeface="微软雅黑" pitchFamily="34" charset="-122"/>
              </a:rPr>
              <a:t>在商业模式上呈蓝海</a:t>
            </a:r>
            <a:r>
              <a:rPr lang="zh-CN" altLang="en-US" sz="1600" dirty="0" smtClean="0">
                <a:solidFill>
                  <a:srgbClr val="A6A6A6"/>
                </a:solidFill>
                <a:latin typeface="微软雅黑" pitchFamily="34" charset="-122"/>
                <a:ea typeface="微软雅黑" pitchFamily="34" charset="-122"/>
              </a:rPr>
              <a:t>，在</a:t>
            </a:r>
            <a:r>
              <a:rPr lang="en-US" altLang="zh-CN" sz="1600" dirty="0" smtClean="0">
                <a:solidFill>
                  <a:srgbClr val="A6A6A6"/>
                </a:solidFill>
                <a:latin typeface="微软雅黑" pitchFamily="34" charset="-122"/>
                <a:ea typeface="微软雅黑" pitchFamily="34" charset="-122"/>
              </a:rPr>
              <a:t>2012</a:t>
            </a:r>
            <a:r>
              <a:rPr lang="zh-CN" altLang="en-US" sz="1600" dirty="0" smtClean="0">
                <a:solidFill>
                  <a:srgbClr val="A6A6A6"/>
                </a:solidFill>
                <a:latin typeface="微软雅黑" pitchFamily="34" charset="-122"/>
                <a:ea typeface="微软雅黑" pitchFamily="34" charset="-122"/>
              </a:rPr>
              <a:t>年上市以后，相继实现盈亏逆转和市值</a:t>
            </a:r>
            <a:r>
              <a:rPr lang="zh-CN" altLang="en-US" sz="1600" dirty="0">
                <a:solidFill>
                  <a:srgbClr val="A6A6A6"/>
                </a:solidFill>
                <a:latin typeface="微软雅黑" pitchFamily="34" charset="-122"/>
                <a:ea typeface="微软雅黑" pitchFamily="34" charset="-122"/>
              </a:rPr>
              <a:t>高</a:t>
            </a:r>
            <a:r>
              <a:rPr lang="zh-CN" altLang="en-US" sz="1600" dirty="0" smtClean="0">
                <a:solidFill>
                  <a:srgbClr val="A6A6A6"/>
                </a:solidFill>
                <a:latin typeface="微软雅黑" pitchFamily="34" charset="-122"/>
                <a:ea typeface="微软雅黑" pitchFamily="34" charset="-122"/>
              </a:rPr>
              <a:t>达</a:t>
            </a:r>
            <a:r>
              <a:rPr lang="en-US" altLang="zh-CN" sz="1600" dirty="0" smtClean="0">
                <a:solidFill>
                  <a:srgbClr val="A6A6A6"/>
                </a:solidFill>
                <a:latin typeface="微软雅黑" pitchFamily="34" charset="-122"/>
                <a:ea typeface="微软雅黑" pitchFamily="34" charset="-122"/>
              </a:rPr>
              <a:t>18</a:t>
            </a:r>
            <a:r>
              <a:rPr lang="zh-CN" altLang="en-US" sz="1600" dirty="0" smtClean="0">
                <a:solidFill>
                  <a:srgbClr val="A6A6A6"/>
                </a:solidFill>
                <a:latin typeface="微软雅黑" pitchFamily="34" charset="-122"/>
                <a:ea typeface="微软雅黑" pitchFamily="34" charset="-122"/>
              </a:rPr>
              <a:t>亿美元的壮举，由供应链优势带来的闪购和无库存模式很大程度上提高了唯品会净利率水平，在中国的大环境下口碑效应明显。</a:t>
            </a:r>
            <a:endParaRPr lang="en-US" altLang="zh-CN" sz="1600" dirty="0">
              <a:solidFill>
                <a:srgbClr val="A6A6A6"/>
              </a:solidFill>
              <a:latin typeface="微软雅黑" pitchFamily="34" charset="-122"/>
              <a:ea typeface="微软雅黑" pitchFamily="34" charset="-122"/>
            </a:endParaRPr>
          </a:p>
          <a:p>
            <a:pPr marL="285750" indent="-285750">
              <a:lnSpc>
                <a:spcPct val="150000"/>
              </a:lnSpc>
              <a:spcBef>
                <a:spcPts val="200"/>
              </a:spcBef>
              <a:spcAft>
                <a:spcPts val="60"/>
              </a:spcAft>
              <a:buFont typeface="Wingdings" pitchFamily="2" charset="2"/>
              <a:buChar char="u"/>
            </a:pPr>
            <a:r>
              <a:rPr lang="zh-CN" altLang="en-US" sz="1600" dirty="0" smtClean="0">
                <a:solidFill>
                  <a:srgbClr val="FFFF66"/>
                </a:solidFill>
                <a:latin typeface="微软雅黑" pitchFamily="34" charset="-122"/>
                <a:ea typeface="微软雅黑" pitchFamily="34" charset="-122"/>
              </a:rPr>
              <a:t>商业模式</a:t>
            </a:r>
            <a:endParaRPr lang="en-US" altLang="zh-CN" sz="1600" dirty="0">
              <a:solidFill>
                <a:srgbClr val="FFFF66"/>
              </a:solidFill>
              <a:latin typeface="微软雅黑" pitchFamily="34" charset="-122"/>
              <a:ea typeface="微软雅黑" pitchFamily="34" charset="-122"/>
            </a:endParaRPr>
          </a:p>
          <a:p>
            <a:pPr marL="285750" indent="-285750">
              <a:lnSpc>
                <a:spcPct val="150000"/>
              </a:lnSpc>
              <a:spcBef>
                <a:spcPts val="200"/>
              </a:spcBef>
              <a:spcAft>
                <a:spcPts val="60"/>
              </a:spcAft>
              <a:buFont typeface="Wingdings" pitchFamily="2" charset="2"/>
              <a:buChar char="u"/>
            </a:pPr>
            <a:r>
              <a:rPr lang="zh-CN" altLang="en-US" sz="1600" dirty="0" smtClean="0">
                <a:solidFill>
                  <a:srgbClr val="FFFF66"/>
                </a:solidFill>
                <a:latin typeface="微软雅黑" pitchFamily="34" charset="-122"/>
                <a:ea typeface="微软雅黑" pitchFamily="34" charset="-122"/>
              </a:rPr>
              <a:t>效应模式</a:t>
            </a:r>
            <a:endParaRPr lang="en-US" altLang="zh-CN" sz="1600" dirty="0">
              <a:solidFill>
                <a:srgbClr val="FFFF66"/>
              </a:solidFill>
              <a:latin typeface="微软雅黑" pitchFamily="34" charset="-122"/>
              <a:ea typeface="微软雅黑" pitchFamily="34" charset="-122"/>
            </a:endParaRPr>
          </a:p>
        </p:txBody>
      </p:sp>
      <p:graphicFrame>
        <p:nvGraphicFramePr>
          <p:cNvPr id="3" name="图示 2"/>
          <p:cNvGraphicFramePr/>
          <p:nvPr>
            <p:extLst>
              <p:ext uri="{D42A27DB-BD31-4B8C-83A1-F6EECF244321}">
                <p14:modId xmlns:p14="http://schemas.microsoft.com/office/powerpoint/2010/main" xmlns="" val="98192468"/>
              </p:ext>
            </p:extLst>
          </p:nvPr>
        </p:nvGraphicFramePr>
        <p:xfrm>
          <a:off x="838622" y="1269554"/>
          <a:ext cx="5503631" cy="42289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565896973"/>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1000"/>
                                        <p:tgtEl>
                                          <p:spTgt spid="48"/>
                                        </p:tgtEl>
                                      </p:cBhvr>
                                    </p:animEffect>
                                    <p:anim calcmode="lin" valueType="num">
                                      <p:cBhvr>
                                        <p:cTn id="11" dur="1000" fill="hold"/>
                                        <p:tgtEl>
                                          <p:spTgt spid="48"/>
                                        </p:tgtEl>
                                        <p:attrNameLst>
                                          <p:attrName>ppt_x</p:attrName>
                                        </p:attrNameLst>
                                      </p:cBhvr>
                                      <p:tavLst>
                                        <p:tav tm="0">
                                          <p:val>
                                            <p:strVal val="#ppt_x"/>
                                          </p:val>
                                        </p:tav>
                                        <p:tav tm="100000">
                                          <p:val>
                                            <p:strVal val="#ppt_x"/>
                                          </p:val>
                                        </p:tav>
                                      </p:tavLst>
                                    </p:anim>
                                    <p:anim calcmode="lin" valueType="num">
                                      <p:cBhvr>
                                        <p:cTn id="12" dur="1000" fill="hold"/>
                                        <p:tgtEl>
                                          <p:spTgt spid="48"/>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1000"/>
                                        <p:tgtEl>
                                          <p:spTgt spid="49"/>
                                        </p:tgtEl>
                                      </p:cBhvr>
                                    </p:animEffect>
                                    <p:anim calcmode="lin" valueType="num">
                                      <p:cBhvr>
                                        <p:cTn id="17" dur="1000" fill="hold"/>
                                        <p:tgtEl>
                                          <p:spTgt spid="49"/>
                                        </p:tgtEl>
                                        <p:attrNameLst>
                                          <p:attrName>ppt_x</p:attrName>
                                        </p:attrNameLst>
                                      </p:cBhvr>
                                      <p:tavLst>
                                        <p:tav tm="0">
                                          <p:val>
                                            <p:strVal val="#ppt_x"/>
                                          </p:val>
                                        </p:tav>
                                        <p:tav tm="100000">
                                          <p:val>
                                            <p:strVal val="#ppt_x"/>
                                          </p:val>
                                        </p:tav>
                                      </p:tavLst>
                                    </p:anim>
                                    <p:anim calcmode="lin" valueType="num">
                                      <p:cBhvr>
                                        <p:cTn id="18"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heel(1)">
                                      <p:cBhvr>
                                        <p:cTn id="23" dur="20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9">
                                            <p:txEl>
                                              <p:pRg st="1" end="1"/>
                                            </p:txEl>
                                          </p:spTgt>
                                        </p:tgtEl>
                                        <p:attrNameLst>
                                          <p:attrName>style.visibility</p:attrName>
                                        </p:attrNameLst>
                                      </p:cBhvr>
                                      <p:to>
                                        <p:strVal val="visible"/>
                                      </p:to>
                                    </p:set>
                                    <p:animEffect transition="in" filter="fade">
                                      <p:cBhvr>
                                        <p:cTn id="28" dur="500"/>
                                        <p:tgtEl>
                                          <p:spTgt spid="49">
                                            <p:txEl>
                                              <p:p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9">
                                            <p:txEl>
                                              <p:pRg st="2" end="2"/>
                                            </p:txEl>
                                          </p:spTgt>
                                        </p:tgtEl>
                                        <p:attrNameLst>
                                          <p:attrName>style.visibility</p:attrName>
                                        </p:attrNameLst>
                                      </p:cBhvr>
                                      <p:to>
                                        <p:strVal val="visible"/>
                                      </p:to>
                                    </p:set>
                                    <p:animEffect transition="in" filter="fade">
                                      <p:cBhvr>
                                        <p:cTn id="31" dur="500"/>
                                        <p:tgtEl>
                                          <p:spTgt spid="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Graphic spid="3"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直接连接符 45"/>
          <p:cNvCxnSpPr/>
          <p:nvPr/>
        </p:nvCxnSpPr>
        <p:spPr>
          <a:xfrm flipH="1">
            <a:off x="10127654" y="1220588"/>
            <a:ext cx="2062760" cy="0"/>
          </a:xfrm>
          <a:prstGeom prst="line">
            <a:avLst/>
          </a:prstGeom>
          <a:noFill/>
          <a:ln w="9525" cap="flat" cmpd="sng">
            <a:solidFill>
              <a:srgbClr val="DC9F0B"/>
            </a:solidFill>
            <a:prstDash val="dash"/>
            <a:round/>
            <a:headEnd type="none" w="med" len="med"/>
            <a:tailEnd type="oval"/>
          </a:ln>
          <a:extLst>
            <a:ext uri="{909E8E84-426E-40DD-AFC4-6F175D3DCCD1}">
              <a14:hiddenFill xmlns:a14="http://schemas.microsoft.com/office/drawing/2010/main" xmlns="">
                <a:noFill/>
              </a14:hiddenFill>
            </a:ext>
          </a:extLst>
        </p:spPr>
      </p:cxnSp>
      <p:sp>
        <p:nvSpPr>
          <p:cNvPr id="2" name="燕尾形 1"/>
          <p:cNvSpPr/>
          <p:nvPr/>
        </p:nvSpPr>
        <p:spPr>
          <a:xfrm rot="5400000">
            <a:off x="10847733" y="2997747"/>
            <a:ext cx="1512169" cy="360040"/>
          </a:xfrm>
          <a:prstGeom prst="chevron">
            <a:avLst>
              <a:gd name="adj" fmla="val 36111"/>
            </a:avLst>
          </a:prstGeom>
          <a:solidFill>
            <a:srgbClr val="F88A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1400" dirty="0">
                <a:solidFill>
                  <a:schemeClr val="bg1"/>
                </a:solidFill>
                <a:latin typeface="微软雅黑" pitchFamily="34" charset="-122"/>
                <a:ea typeface="微软雅黑" pitchFamily="34" charset="-122"/>
              </a:rPr>
              <a:t>京东商城</a:t>
            </a:r>
          </a:p>
        </p:txBody>
      </p:sp>
      <p:sp>
        <p:nvSpPr>
          <p:cNvPr id="4" name="TextBox 3"/>
          <p:cNvSpPr txBox="1"/>
          <p:nvPr/>
        </p:nvSpPr>
        <p:spPr>
          <a:xfrm>
            <a:off x="730571" y="333450"/>
            <a:ext cx="2916363" cy="307777"/>
          </a:xfrm>
          <a:prstGeom prst="rect">
            <a:avLst/>
          </a:prstGeom>
          <a:noFill/>
        </p:spPr>
        <p:txBody>
          <a:bodyPr wrap="square" lIns="0" rtlCol="0">
            <a:spAutoFit/>
          </a:bodyPr>
          <a:lstStyle/>
          <a:p>
            <a:r>
              <a:rPr lang="zh-CN" altLang="en-US" sz="1400" dirty="0" smtClean="0">
                <a:solidFill>
                  <a:srgbClr val="92D050"/>
                </a:solidFill>
                <a:latin typeface="微软雅黑" pitchFamily="34" charset="-122"/>
                <a:ea typeface="微软雅黑" pitchFamily="34" charset="-122"/>
              </a:rPr>
              <a:t>电子商务生态格局之京东商城</a:t>
            </a:r>
            <a:endParaRPr lang="zh-CN" altLang="en-US" sz="1400" dirty="0">
              <a:solidFill>
                <a:srgbClr val="92D050"/>
              </a:solidFill>
              <a:latin typeface="微软雅黑" pitchFamily="34" charset="-122"/>
              <a:ea typeface="微软雅黑" pitchFamily="34" charset="-122"/>
            </a:endParaRPr>
          </a:p>
        </p:txBody>
      </p:sp>
      <p:sp>
        <p:nvSpPr>
          <p:cNvPr id="5" name="五边形 4"/>
          <p:cNvSpPr/>
          <p:nvPr/>
        </p:nvSpPr>
        <p:spPr>
          <a:xfrm rot="5400000">
            <a:off x="10355110" y="1064962"/>
            <a:ext cx="2497415" cy="360040"/>
          </a:xfrm>
          <a:prstGeom prst="homePlate">
            <a:avLst>
              <a:gd name="adj" fmla="val 353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lstStyle/>
          <a:p>
            <a:pPr algn="ctr"/>
            <a:r>
              <a:rPr lang="zh-CN" altLang="en-US" sz="1400" dirty="0" smtClean="0">
                <a:solidFill>
                  <a:schemeClr val="bg1"/>
                </a:solidFill>
                <a:latin typeface="微软雅黑" pitchFamily="34" charset="-122"/>
                <a:ea typeface="微软雅黑" pitchFamily="34" charset="-122"/>
              </a:rPr>
              <a:t>电子商务生态格局</a:t>
            </a:r>
            <a:endParaRPr lang="zh-CN" altLang="en-US" sz="1400" dirty="0">
              <a:solidFill>
                <a:schemeClr val="bg1"/>
              </a:solidFill>
              <a:latin typeface="微软雅黑" pitchFamily="34" charset="-122"/>
              <a:ea typeface="微软雅黑" pitchFamily="34" charset="-122"/>
            </a:endParaRPr>
          </a:p>
        </p:txBody>
      </p:sp>
      <p:cxnSp>
        <p:nvCxnSpPr>
          <p:cNvPr id="47" name="直接连接符 46"/>
          <p:cNvCxnSpPr/>
          <p:nvPr/>
        </p:nvCxnSpPr>
        <p:spPr>
          <a:xfrm>
            <a:off x="10127654" y="1341562"/>
            <a:ext cx="0" cy="3888432"/>
          </a:xfrm>
          <a:prstGeom prst="line">
            <a:avLst/>
          </a:prstGeom>
          <a:noFill/>
          <a:ln w="9525" cap="flat" cmpd="sng" algn="ctr">
            <a:solidFill>
              <a:srgbClr val="FC6204"/>
            </a:solidFill>
            <a:prstDash val="dash"/>
            <a:headEnd type="oval"/>
            <a:tailEnd type="oval"/>
          </a:ln>
          <a:effectLst/>
        </p:spPr>
      </p:cxnSp>
      <p:sp>
        <p:nvSpPr>
          <p:cNvPr id="48" name="TextBox 47"/>
          <p:cNvSpPr txBox="1"/>
          <p:nvPr/>
        </p:nvSpPr>
        <p:spPr>
          <a:xfrm>
            <a:off x="10211320" y="1701602"/>
            <a:ext cx="492443" cy="4104456"/>
          </a:xfrm>
          <a:prstGeom prst="rect">
            <a:avLst/>
          </a:prstGeom>
          <a:noFill/>
        </p:spPr>
        <p:txBody>
          <a:bodyPr vert="eaVert" wrap="square" rtlCol="0">
            <a:spAutoFit/>
          </a:bodyPr>
          <a:lstStyle/>
          <a:p>
            <a:r>
              <a:rPr lang="zh-CN" altLang="en-US" sz="2000" kern="0" spc="200" dirty="0" smtClean="0">
                <a:solidFill>
                  <a:srgbClr val="00C4F0"/>
                </a:solidFill>
                <a:latin typeface="微软雅黑" pitchFamily="34" charset="-122"/>
                <a:ea typeface="微软雅黑" pitchFamily="34" charset="-122"/>
              </a:rPr>
              <a:t>立志</a:t>
            </a:r>
            <a:r>
              <a:rPr lang="zh-CN" altLang="en-US" sz="2000" kern="0" spc="200" dirty="0">
                <a:solidFill>
                  <a:srgbClr val="00C4F0"/>
                </a:solidFill>
                <a:latin typeface="微软雅黑" pitchFamily="34" charset="-122"/>
                <a:ea typeface="微软雅黑" pitchFamily="34" charset="-122"/>
              </a:rPr>
              <a:t>中国最大零售集团</a:t>
            </a:r>
          </a:p>
        </p:txBody>
      </p:sp>
      <p:sp>
        <p:nvSpPr>
          <p:cNvPr id="49" name="矩形 4"/>
          <p:cNvSpPr>
            <a:spLocks noChangeArrowheads="1"/>
          </p:cNvSpPr>
          <p:nvPr/>
        </p:nvSpPr>
        <p:spPr bwMode="auto">
          <a:xfrm>
            <a:off x="6973218" y="1773610"/>
            <a:ext cx="2866404" cy="3493264"/>
          </a:xfrm>
          <a:prstGeom prst="rect">
            <a:avLst/>
          </a:prstGeom>
          <a:noFill/>
          <a:ln w="9525">
            <a:noFill/>
            <a:miter lim="800000"/>
            <a:headEnd/>
            <a:tailEnd/>
          </a:ln>
        </p:spPr>
        <p:txBody>
          <a:bodyPr wrap="square">
            <a:spAutoFit/>
          </a:bodyPr>
          <a:lstStyle/>
          <a:p>
            <a:pPr indent="457200">
              <a:lnSpc>
                <a:spcPct val="150000"/>
              </a:lnSpc>
              <a:spcBef>
                <a:spcPts val="200"/>
              </a:spcBef>
              <a:spcAft>
                <a:spcPts val="60"/>
              </a:spcAft>
            </a:pPr>
            <a:r>
              <a:rPr lang="zh-CN" altLang="en-US" sz="1600" dirty="0">
                <a:solidFill>
                  <a:srgbClr val="A6A6A6"/>
                </a:solidFill>
                <a:latin typeface="微软雅黑" pitchFamily="34" charset="-122"/>
                <a:ea typeface="微软雅黑" pitchFamily="34" charset="-122"/>
              </a:rPr>
              <a:t>自电商十年，京东商城是最大另类，野蛮的增长速度令其赚得成功光环，不盈利靠资本驱动的模式又令其招致空前的质疑，如今，陷入价格战包围圈成为“众矢之的”的京东又蒙上些许悲情</a:t>
            </a:r>
            <a:r>
              <a:rPr lang="zh-CN" altLang="en-US" sz="1600" dirty="0" smtClean="0">
                <a:solidFill>
                  <a:srgbClr val="A6A6A6"/>
                </a:solidFill>
                <a:latin typeface="微软雅黑" pitchFamily="34" charset="-122"/>
                <a:ea typeface="微软雅黑" pitchFamily="34" charset="-122"/>
              </a:rPr>
              <a:t>色彩</a:t>
            </a:r>
            <a:endParaRPr lang="en-US" altLang="zh-CN" sz="1600" dirty="0">
              <a:solidFill>
                <a:srgbClr val="A6A6A6"/>
              </a:solidFill>
              <a:latin typeface="微软雅黑" pitchFamily="34" charset="-122"/>
              <a:ea typeface="微软雅黑" pitchFamily="34" charset="-122"/>
            </a:endParaRPr>
          </a:p>
          <a:p>
            <a:pPr marL="285750" indent="-285750">
              <a:lnSpc>
                <a:spcPct val="150000"/>
              </a:lnSpc>
              <a:spcBef>
                <a:spcPts val="200"/>
              </a:spcBef>
              <a:spcAft>
                <a:spcPts val="60"/>
              </a:spcAft>
              <a:buFont typeface="Wingdings" pitchFamily="2" charset="2"/>
              <a:buChar char="u"/>
            </a:pPr>
            <a:r>
              <a:rPr lang="zh-CN" altLang="en-US" sz="1600" dirty="0" smtClean="0">
                <a:solidFill>
                  <a:srgbClr val="FFFF66"/>
                </a:solidFill>
                <a:latin typeface="微软雅黑" pitchFamily="34" charset="-122"/>
                <a:ea typeface="微软雅黑" pitchFamily="34" charset="-122"/>
              </a:rPr>
              <a:t>钱多，肯烧</a:t>
            </a:r>
            <a:endParaRPr lang="en-US" altLang="zh-CN" sz="1600" dirty="0" smtClean="0">
              <a:solidFill>
                <a:srgbClr val="FFFF66"/>
              </a:solidFill>
              <a:latin typeface="微软雅黑" pitchFamily="34" charset="-122"/>
              <a:ea typeface="微软雅黑" pitchFamily="34" charset="-122"/>
            </a:endParaRPr>
          </a:p>
          <a:p>
            <a:pPr marL="285750" indent="-285750">
              <a:lnSpc>
                <a:spcPct val="150000"/>
              </a:lnSpc>
              <a:spcBef>
                <a:spcPts val="200"/>
              </a:spcBef>
              <a:spcAft>
                <a:spcPts val="60"/>
              </a:spcAft>
              <a:buFont typeface="Wingdings" pitchFamily="2" charset="2"/>
              <a:buChar char="u"/>
            </a:pPr>
            <a:r>
              <a:rPr lang="zh-CN" altLang="en-US" sz="1600" dirty="0" smtClean="0">
                <a:solidFill>
                  <a:srgbClr val="FFFF66"/>
                </a:solidFill>
                <a:latin typeface="微软雅黑" pitchFamily="34" charset="-122"/>
                <a:ea typeface="微软雅黑" pitchFamily="34" charset="-122"/>
              </a:rPr>
              <a:t>物流系统</a:t>
            </a:r>
            <a:endParaRPr lang="en-US" altLang="zh-CN" sz="1600" dirty="0">
              <a:solidFill>
                <a:srgbClr val="FFFF66"/>
              </a:solidFill>
              <a:latin typeface="微软雅黑" pitchFamily="34" charset="-122"/>
              <a:ea typeface="微软雅黑" pitchFamily="34" charset="-122"/>
            </a:endParaRPr>
          </a:p>
        </p:txBody>
      </p:sp>
      <p:graphicFrame>
        <p:nvGraphicFramePr>
          <p:cNvPr id="3" name="图示 2"/>
          <p:cNvGraphicFramePr/>
          <p:nvPr>
            <p:extLst>
              <p:ext uri="{D42A27DB-BD31-4B8C-83A1-F6EECF244321}">
                <p14:modId xmlns:p14="http://schemas.microsoft.com/office/powerpoint/2010/main" xmlns="" val="2143506128"/>
              </p:ext>
            </p:extLst>
          </p:nvPr>
        </p:nvGraphicFramePr>
        <p:xfrm>
          <a:off x="838622" y="1269554"/>
          <a:ext cx="5503631" cy="42289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5519142" y="765498"/>
            <a:ext cx="4416594" cy="400110"/>
          </a:xfrm>
          <a:prstGeom prst="rect">
            <a:avLst/>
          </a:prstGeom>
          <a:noFill/>
        </p:spPr>
        <p:txBody>
          <a:bodyPr wrap="none" rtlCol="0">
            <a:spAutoFit/>
          </a:bodyPr>
          <a:lstStyle/>
          <a:p>
            <a:r>
              <a:rPr lang="zh-CN" altLang="en-US" sz="2000" kern="0" spc="200" dirty="0" smtClean="0">
                <a:solidFill>
                  <a:srgbClr val="00C4F0"/>
                </a:solidFill>
                <a:latin typeface="微软雅黑" pitchFamily="34" charset="-122"/>
                <a:ea typeface="微软雅黑" pitchFamily="34" charset="-122"/>
              </a:rPr>
              <a:t>个人观点：立志</a:t>
            </a:r>
            <a:r>
              <a:rPr lang="zh-CN" altLang="en-US" sz="2000" kern="0" spc="200" dirty="0">
                <a:solidFill>
                  <a:srgbClr val="00C4F0"/>
                </a:solidFill>
                <a:latin typeface="微软雅黑" pitchFamily="34" charset="-122"/>
                <a:ea typeface="微软雅黑" pitchFamily="34" charset="-122"/>
              </a:rPr>
              <a:t>中国亚马逊的</a:t>
            </a:r>
            <a:r>
              <a:rPr lang="zh-CN" altLang="en-US" sz="2000" kern="0" spc="200" dirty="0" smtClean="0">
                <a:solidFill>
                  <a:srgbClr val="00C4F0"/>
                </a:solidFill>
                <a:latin typeface="微软雅黑" pitchFamily="34" charset="-122"/>
                <a:ea typeface="微软雅黑" pitchFamily="34" charset="-122"/>
              </a:rPr>
              <a:t>悲伤</a:t>
            </a:r>
            <a:endParaRPr lang="en-US" altLang="zh-CN" sz="2000" kern="0" spc="200" dirty="0">
              <a:solidFill>
                <a:srgbClr val="00C4F0"/>
              </a:solidFill>
              <a:latin typeface="微软雅黑" pitchFamily="34" charset="-122"/>
              <a:ea typeface="微软雅黑" pitchFamily="34" charset="-122"/>
            </a:endParaRPr>
          </a:p>
        </p:txBody>
      </p:sp>
    </p:spTree>
    <p:extLst>
      <p:ext uri="{BB962C8B-B14F-4D97-AF65-F5344CB8AC3E}">
        <p14:creationId xmlns:p14="http://schemas.microsoft.com/office/powerpoint/2010/main" xmlns="" val="2695933050"/>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1000"/>
                                        <p:tgtEl>
                                          <p:spTgt spid="48"/>
                                        </p:tgtEl>
                                      </p:cBhvr>
                                    </p:animEffect>
                                    <p:anim calcmode="lin" valueType="num">
                                      <p:cBhvr>
                                        <p:cTn id="11" dur="1000" fill="hold"/>
                                        <p:tgtEl>
                                          <p:spTgt spid="48"/>
                                        </p:tgtEl>
                                        <p:attrNameLst>
                                          <p:attrName>ppt_x</p:attrName>
                                        </p:attrNameLst>
                                      </p:cBhvr>
                                      <p:tavLst>
                                        <p:tav tm="0">
                                          <p:val>
                                            <p:strVal val="#ppt_x"/>
                                          </p:val>
                                        </p:tav>
                                        <p:tav tm="100000">
                                          <p:val>
                                            <p:strVal val="#ppt_x"/>
                                          </p:val>
                                        </p:tav>
                                      </p:tavLst>
                                    </p:anim>
                                    <p:anim calcmode="lin" valueType="num">
                                      <p:cBhvr>
                                        <p:cTn id="12" dur="1000" fill="hold"/>
                                        <p:tgtEl>
                                          <p:spTgt spid="48"/>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1000"/>
                                        <p:tgtEl>
                                          <p:spTgt spid="49"/>
                                        </p:tgtEl>
                                      </p:cBhvr>
                                    </p:animEffect>
                                    <p:anim calcmode="lin" valueType="num">
                                      <p:cBhvr>
                                        <p:cTn id="17" dur="1000" fill="hold"/>
                                        <p:tgtEl>
                                          <p:spTgt spid="49"/>
                                        </p:tgtEl>
                                        <p:attrNameLst>
                                          <p:attrName>ppt_x</p:attrName>
                                        </p:attrNameLst>
                                      </p:cBhvr>
                                      <p:tavLst>
                                        <p:tav tm="0">
                                          <p:val>
                                            <p:strVal val="#ppt_x"/>
                                          </p:val>
                                        </p:tav>
                                        <p:tav tm="100000">
                                          <p:val>
                                            <p:strVal val="#ppt_x"/>
                                          </p:val>
                                        </p:tav>
                                      </p:tavLst>
                                    </p:anim>
                                    <p:anim calcmode="lin" valueType="num">
                                      <p:cBhvr>
                                        <p:cTn id="18" dur="1000" fill="hold"/>
                                        <p:tgtEl>
                                          <p:spTgt spid="49"/>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3">
                                            <p:graphicEl>
                                              <a:dgm id="{AA0FD9EF-9B77-44D7-94E1-5720F79BD140}"/>
                                            </p:graphicEl>
                                          </p:spTgt>
                                        </p:tgtEl>
                                        <p:attrNameLst>
                                          <p:attrName>style.visibility</p:attrName>
                                        </p:attrNameLst>
                                      </p:cBhvr>
                                      <p:to>
                                        <p:strVal val="visible"/>
                                      </p:to>
                                    </p:set>
                                    <p:animEffect transition="in" filter="fade">
                                      <p:cBhvr>
                                        <p:cTn id="22" dur="500"/>
                                        <p:tgtEl>
                                          <p:spTgt spid="3">
                                            <p:graphicEl>
                                              <a:dgm id="{AA0FD9EF-9B77-44D7-94E1-5720F79BD140}"/>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graphicEl>
                                              <a:dgm id="{9B23686A-3BF8-4FDA-A103-ABBA6D193203}"/>
                                            </p:graphicEl>
                                          </p:spTgt>
                                        </p:tgtEl>
                                        <p:attrNameLst>
                                          <p:attrName>style.visibility</p:attrName>
                                        </p:attrNameLst>
                                      </p:cBhvr>
                                      <p:to>
                                        <p:strVal val="visible"/>
                                      </p:to>
                                    </p:set>
                                    <p:animEffect transition="in" filter="fade">
                                      <p:cBhvr>
                                        <p:cTn id="27" dur="500"/>
                                        <p:tgtEl>
                                          <p:spTgt spid="3">
                                            <p:graphicEl>
                                              <a:dgm id="{9B23686A-3BF8-4FDA-A103-ABBA6D193203}"/>
                                            </p:graphic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graphicEl>
                                              <a:dgm id="{F4044308-19DB-4175-9494-FADEA42A82DB}"/>
                                            </p:graphicEl>
                                          </p:spTgt>
                                        </p:tgtEl>
                                        <p:attrNameLst>
                                          <p:attrName>style.visibility</p:attrName>
                                        </p:attrNameLst>
                                      </p:cBhvr>
                                      <p:to>
                                        <p:strVal val="visible"/>
                                      </p:to>
                                    </p:set>
                                    <p:animEffect transition="in" filter="fade">
                                      <p:cBhvr>
                                        <p:cTn id="30" dur="500"/>
                                        <p:tgtEl>
                                          <p:spTgt spid="3">
                                            <p:graphicEl>
                                              <a:dgm id="{F4044308-19DB-4175-9494-FADEA42A82DB}"/>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
                                            <p:graphicEl>
                                              <a:dgm id="{9B23686A-3BF8-4FDA-A103-ABBA6D193203}"/>
                                            </p:graphicEl>
                                          </p:spTgt>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
                                            <p:graphicEl>
                                              <a:dgm id="{F4044308-19DB-4175-9494-FADEA42A82DB}"/>
                                            </p:graphicEl>
                                          </p:spTgt>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graphicEl>
                                              <a:dgm id="{8C8BA28D-AEA5-46C9-925E-77B64DA18980}"/>
                                            </p:graphicEl>
                                          </p:spTgt>
                                        </p:tgtEl>
                                        <p:attrNameLst>
                                          <p:attrName>style.visibility</p:attrName>
                                        </p:attrNameLst>
                                      </p:cBhvr>
                                      <p:to>
                                        <p:strVal val="visible"/>
                                      </p:to>
                                    </p:set>
                                    <p:animEffect transition="in" filter="fade">
                                      <p:cBhvr>
                                        <p:cTn id="41" dur="500"/>
                                        <p:tgtEl>
                                          <p:spTgt spid="3">
                                            <p:graphicEl>
                                              <a:dgm id="{8C8BA28D-AEA5-46C9-925E-77B64DA18980}"/>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graphicEl>
                                              <a:dgm id="{B88D02EC-3284-4240-AD75-7C88AF8BBD4F}"/>
                                            </p:graphicEl>
                                          </p:spTgt>
                                        </p:tgtEl>
                                        <p:attrNameLst>
                                          <p:attrName>style.visibility</p:attrName>
                                        </p:attrNameLst>
                                      </p:cBhvr>
                                      <p:to>
                                        <p:strVal val="visible"/>
                                      </p:to>
                                    </p:set>
                                    <p:animEffect transition="in" filter="fade">
                                      <p:cBhvr>
                                        <p:cTn id="44" dur="500"/>
                                        <p:tgtEl>
                                          <p:spTgt spid="3">
                                            <p:graphicEl>
                                              <a:dgm id="{B88D02EC-3284-4240-AD75-7C88AF8BBD4F}"/>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graphicEl>
                                              <a:dgm id="{B65A2054-D081-4950-8B4F-48CE0BD67EBF}"/>
                                            </p:graphicEl>
                                          </p:spTgt>
                                        </p:tgtEl>
                                        <p:attrNameLst>
                                          <p:attrName>style.visibility</p:attrName>
                                        </p:attrNameLst>
                                      </p:cBhvr>
                                      <p:to>
                                        <p:strVal val="visible"/>
                                      </p:to>
                                    </p:set>
                                    <p:animEffect transition="in" filter="fade">
                                      <p:cBhvr>
                                        <p:cTn id="49" dur="500"/>
                                        <p:tgtEl>
                                          <p:spTgt spid="3">
                                            <p:graphicEl>
                                              <a:dgm id="{B65A2054-D081-4950-8B4F-48CE0BD67EBF}"/>
                                            </p:graphic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graphicEl>
                                              <a:dgm id="{63143155-2B4F-478C-B11D-02827E9B730E}"/>
                                            </p:graphicEl>
                                          </p:spTgt>
                                        </p:tgtEl>
                                        <p:attrNameLst>
                                          <p:attrName>style.visibility</p:attrName>
                                        </p:attrNameLst>
                                      </p:cBhvr>
                                      <p:to>
                                        <p:strVal val="visible"/>
                                      </p:to>
                                    </p:set>
                                    <p:animEffect transition="in" filter="fade">
                                      <p:cBhvr>
                                        <p:cTn id="52" dur="500"/>
                                        <p:tgtEl>
                                          <p:spTgt spid="3">
                                            <p:graphicEl>
                                              <a:dgm id="{63143155-2B4F-478C-B11D-02827E9B730E}"/>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graphicEl>
                                              <a:dgm id="{13062266-C6CD-49F3-82A1-42F56DFF5BB4}"/>
                                            </p:graphicEl>
                                          </p:spTgt>
                                        </p:tgtEl>
                                        <p:attrNameLst>
                                          <p:attrName>style.visibility</p:attrName>
                                        </p:attrNameLst>
                                      </p:cBhvr>
                                      <p:to>
                                        <p:strVal val="visible"/>
                                      </p:to>
                                    </p:set>
                                    <p:animEffect transition="in" filter="fade">
                                      <p:cBhvr>
                                        <p:cTn id="57" dur="500"/>
                                        <p:tgtEl>
                                          <p:spTgt spid="3">
                                            <p:graphicEl>
                                              <a:dgm id="{13062266-C6CD-49F3-82A1-42F56DFF5BB4}"/>
                                            </p:graphic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
                                            <p:graphicEl>
                                              <a:dgm id="{ED980E2E-4A3C-4A5C-B9E3-35A48666B235}"/>
                                            </p:graphicEl>
                                          </p:spTgt>
                                        </p:tgtEl>
                                        <p:attrNameLst>
                                          <p:attrName>style.visibility</p:attrName>
                                        </p:attrNameLst>
                                      </p:cBhvr>
                                      <p:to>
                                        <p:strVal val="visible"/>
                                      </p:to>
                                    </p:set>
                                    <p:animEffect transition="in" filter="fade">
                                      <p:cBhvr>
                                        <p:cTn id="60" dur="500"/>
                                        <p:tgtEl>
                                          <p:spTgt spid="3">
                                            <p:graphicEl>
                                              <a:dgm id="{ED980E2E-4A3C-4A5C-B9E3-35A48666B235}"/>
                                            </p:graphicEl>
                                          </p:spTgt>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3">
                                            <p:graphicEl>
                                              <a:dgm id="{13062266-C6CD-49F3-82A1-42F56DFF5BB4}"/>
                                            </p:graphicEl>
                                          </p:spTgt>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3">
                                            <p:graphicEl>
                                              <a:dgm id="{ED980E2E-4A3C-4A5C-B9E3-35A48666B235}"/>
                                            </p:graphicEl>
                                          </p:spTgt>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
                                            <p:graphicEl>
                                              <a:dgm id="{7E85A558-EE67-4527-BD2F-D0D0284B0AC2}"/>
                                            </p:graphicEl>
                                          </p:spTgt>
                                        </p:tgtEl>
                                        <p:attrNameLst>
                                          <p:attrName>style.visibility</p:attrName>
                                        </p:attrNameLst>
                                      </p:cBhvr>
                                      <p:to>
                                        <p:strVal val="visible"/>
                                      </p:to>
                                    </p:set>
                                    <p:animEffect transition="in" filter="fade">
                                      <p:cBhvr>
                                        <p:cTn id="71" dur="500"/>
                                        <p:tgtEl>
                                          <p:spTgt spid="3">
                                            <p:graphicEl>
                                              <a:dgm id="{7E85A558-EE67-4527-BD2F-D0D0284B0AC2}"/>
                                            </p:graphic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
                                            <p:graphicEl>
                                              <a:dgm id="{FDED9D39-93E7-4DB4-BCD9-42671EBF2CFF}"/>
                                            </p:graphicEl>
                                          </p:spTgt>
                                        </p:tgtEl>
                                        <p:attrNameLst>
                                          <p:attrName>style.visibility</p:attrName>
                                        </p:attrNameLst>
                                      </p:cBhvr>
                                      <p:to>
                                        <p:strVal val="visible"/>
                                      </p:to>
                                    </p:set>
                                    <p:animEffect transition="in" filter="fade">
                                      <p:cBhvr>
                                        <p:cTn id="74" dur="500"/>
                                        <p:tgtEl>
                                          <p:spTgt spid="3">
                                            <p:graphicEl>
                                              <a:dgm id="{FDED9D39-93E7-4DB4-BCD9-42671EBF2CFF}"/>
                                            </p:graphic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49">
                                            <p:txEl>
                                              <p:pRg st="1" end="1"/>
                                            </p:txEl>
                                          </p:spTgt>
                                        </p:tgtEl>
                                        <p:attrNameLst>
                                          <p:attrName>style.visibility</p:attrName>
                                        </p:attrNameLst>
                                      </p:cBhvr>
                                      <p:to>
                                        <p:strVal val="visible"/>
                                      </p:to>
                                    </p:set>
                                    <p:animEffect transition="in" filter="fade">
                                      <p:cBhvr>
                                        <p:cTn id="79" dur="500"/>
                                        <p:tgtEl>
                                          <p:spTgt spid="49">
                                            <p:txEl>
                                              <p:pRg st="1" end="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9">
                                            <p:txEl>
                                              <p:pRg st="2" end="2"/>
                                            </p:txEl>
                                          </p:spTgt>
                                        </p:tgtEl>
                                        <p:attrNameLst>
                                          <p:attrName>style.visibility</p:attrName>
                                        </p:attrNameLst>
                                      </p:cBhvr>
                                      <p:to>
                                        <p:strVal val="visible"/>
                                      </p:to>
                                    </p:set>
                                    <p:animEffect transition="in" filter="fade">
                                      <p:cBhvr>
                                        <p:cTn id="82" dur="500"/>
                                        <p:tgtEl>
                                          <p:spTgt spid="49">
                                            <p:txEl>
                                              <p:p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fade">
                                      <p:cBhvr>
                                        <p:cTn id="8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Graphic spid="3" grpId="0" uiExpand="1">
        <p:bldSub>
          <a:bldDgm bld="lvlOne"/>
        </p:bldSub>
      </p:bldGraphic>
      <p:bldGraphic spid="3" grpId="1" uiExpand="1">
        <p:bldSub>
          <a:bldDgm bld="lvlOne"/>
        </p:bldSub>
      </p:bldGraphic>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solidFill>
            <a:srgbClr val="DC9F0B"/>
          </a:solidFill>
          <a:round/>
          <a:headEnd type="oval" w="med" len="med"/>
          <a:tailEnd/>
        </a:ln>
        <a:extLst>
          <a:ext uri="{909E8E84-426E-40DD-AFC4-6F175D3DCCD1}">
            <a14:hiddenFill xmlns:a14="http://schemas.microsoft.com/office/drawing/2010/main" xmlns="">
              <a:noFill/>
            </a14:hiddenFill>
          </a:ext>
        </a:extLst>
      </a:spPr>
      <a:bodyPr/>
      <a:lstStyle>
        <a:defPPr marL="0" marR="0" indent="0"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a:ln>
              <a:noFill/>
            </a:ln>
            <a:solidFill>
              <a:sysClr val="windowText" lastClr="000000"/>
            </a:solidFill>
            <a:effectLst/>
            <a:uLnTx/>
            <a:uFillTx/>
          </a:defRPr>
        </a:defPPr>
      </a:lst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3521</TotalTime>
  <Words>1648</Words>
  <Application>Microsoft Office PowerPoint</Application>
  <PresentationFormat>自定义</PresentationFormat>
  <Paragraphs>213</Paragraphs>
  <Slides>14</Slides>
  <Notes>13</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1_Office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微软用户</cp:lastModifiedBy>
  <cp:revision>652</cp:revision>
  <dcterms:created xsi:type="dcterms:W3CDTF">2012-06-23T13:32:53Z</dcterms:created>
  <dcterms:modified xsi:type="dcterms:W3CDTF">2013-09-27T09:15:38Z</dcterms:modified>
</cp:coreProperties>
</file>