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74" r:id="rId3"/>
    <p:sldId id="275" r:id="rId4"/>
    <p:sldId id="276" r:id="rId5"/>
    <p:sldId id="277" r:id="rId6"/>
    <p:sldId id="257" r:id="rId7"/>
    <p:sldId id="261" r:id="rId8"/>
    <p:sldId id="262" r:id="rId9"/>
    <p:sldId id="263" r:id="rId10"/>
    <p:sldId id="270" r:id="rId11"/>
    <p:sldId id="279" r:id="rId12"/>
    <p:sldId id="271" r:id="rId13"/>
    <p:sldId id="281" r:id="rId14"/>
    <p:sldId id="280" r:id="rId15"/>
    <p:sldId id="282" r:id="rId16"/>
    <p:sldId id="283" r:id="rId17"/>
    <p:sldId id="284" r:id="rId18"/>
    <p:sldId id="285" r:id="rId19"/>
    <p:sldId id="260" r:id="rId20"/>
    <p:sldId id="269" r:id="rId21"/>
    <p:sldId id="268"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1241"/>
    <a:srgbClr val="FA06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09" autoAdjust="0"/>
    <p:restoredTop sz="83407" autoAdjust="0"/>
  </p:normalViewPr>
  <p:slideViewPr>
    <p:cSldViewPr>
      <p:cViewPr varScale="1">
        <p:scale>
          <a:sx n="74" d="100"/>
          <a:sy n="74" d="100"/>
        </p:scale>
        <p:origin x="-15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7D268-C69D-4534-9096-6BF514E78FB8}" type="doc">
      <dgm:prSet loTypeId="urn:microsoft.com/office/officeart/2009/layout/CircleArrowProcess" loCatId="cycle" qsTypeId="urn:microsoft.com/office/officeart/2005/8/quickstyle/3d5" qsCatId="3D" csTypeId="urn:microsoft.com/office/officeart/2005/8/colors/accent3_5" csCatId="accent3" phldr="1"/>
      <dgm:spPr/>
      <dgm:t>
        <a:bodyPr/>
        <a:lstStyle/>
        <a:p>
          <a:endParaRPr lang="zh-CN" altLang="en-US"/>
        </a:p>
      </dgm:t>
    </dgm:pt>
    <dgm:pt modelId="{7BA44CAE-76C7-4978-985C-04F0A1DCFAA1}">
      <dgm:prSet phldrT="[文本]"/>
      <dgm:spPr/>
      <dgm:t>
        <a:bodyPr/>
        <a:lstStyle/>
        <a:p>
          <a:r>
            <a:rPr lang="zh-CN" altLang="en-US" dirty="0" smtClean="0"/>
            <a:t>特色</a:t>
          </a:r>
          <a:endParaRPr lang="zh-CN" altLang="en-US" dirty="0"/>
        </a:p>
      </dgm:t>
    </dgm:pt>
    <dgm:pt modelId="{4227B6D9-7192-4266-A402-DD921295346A}" type="parTrans" cxnId="{39C46710-64C1-4E38-A2C7-3009523BE8BF}">
      <dgm:prSet/>
      <dgm:spPr/>
      <dgm:t>
        <a:bodyPr/>
        <a:lstStyle/>
        <a:p>
          <a:endParaRPr lang="zh-CN" altLang="en-US"/>
        </a:p>
      </dgm:t>
    </dgm:pt>
    <dgm:pt modelId="{A4DC72A7-766F-40FF-BA76-F0BCF8A40E33}" type="sibTrans" cxnId="{39C46710-64C1-4E38-A2C7-3009523BE8BF}">
      <dgm:prSet/>
      <dgm:spPr/>
      <dgm:t>
        <a:bodyPr/>
        <a:lstStyle/>
        <a:p>
          <a:endParaRPr lang="zh-CN" altLang="en-US"/>
        </a:p>
      </dgm:t>
    </dgm:pt>
    <dgm:pt modelId="{29BEC567-B502-4526-8256-CC56E8725861}">
      <dgm:prSet phldrT="[文本]"/>
      <dgm:spPr/>
      <dgm:t>
        <a:bodyPr/>
        <a:lstStyle/>
        <a:p>
          <a:r>
            <a:rPr lang="zh-CN" altLang="en-US" dirty="0" smtClean="0"/>
            <a:t>作用</a:t>
          </a:r>
          <a:endParaRPr lang="zh-CN" altLang="en-US" dirty="0"/>
        </a:p>
      </dgm:t>
    </dgm:pt>
    <dgm:pt modelId="{9922A429-CB3E-4243-A872-DCC7358BE5C7}" type="parTrans" cxnId="{908DF926-DDC4-413D-953B-2F07F78EB8B5}">
      <dgm:prSet/>
      <dgm:spPr/>
      <dgm:t>
        <a:bodyPr/>
        <a:lstStyle/>
        <a:p>
          <a:endParaRPr lang="zh-CN" altLang="en-US"/>
        </a:p>
      </dgm:t>
    </dgm:pt>
    <dgm:pt modelId="{3B8FCBF8-C36A-478E-A694-610FB5057CDA}" type="sibTrans" cxnId="{908DF926-DDC4-413D-953B-2F07F78EB8B5}">
      <dgm:prSet/>
      <dgm:spPr/>
      <dgm:t>
        <a:bodyPr/>
        <a:lstStyle/>
        <a:p>
          <a:endParaRPr lang="zh-CN" altLang="en-US"/>
        </a:p>
      </dgm:t>
    </dgm:pt>
    <dgm:pt modelId="{29243C74-F812-43E2-A403-8920B6F4B104}" type="pres">
      <dgm:prSet presAssocID="{6917D268-C69D-4534-9096-6BF514E78FB8}" presName="Name0" presStyleCnt="0">
        <dgm:presLayoutVars>
          <dgm:chMax val="7"/>
          <dgm:chPref val="7"/>
          <dgm:dir/>
          <dgm:animLvl val="lvl"/>
        </dgm:presLayoutVars>
      </dgm:prSet>
      <dgm:spPr/>
      <dgm:t>
        <a:bodyPr/>
        <a:lstStyle/>
        <a:p>
          <a:endParaRPr lang="zh-CN" altLang="en-US"/>
        </a:p>
      </dgm:t>
    </dgm:pt>
    <dgm:pt modelId="{DA3DEC6A-C131-45B7-BEE4-0DCA369294EA}" type="pres">
      <dgm:prSet presAssocID="{7BA44CAE-76C7-4978-985C-04F0A1DCFAA1}" presName="Accent1" presStyleCnt="0"/>
      <dgm:spPr/>
    </dgm:pt>
    <dgm:pt modelId="{883D9B3E-78D3-4609-8AE1-B869DC7B7B83}" type="pres">
      <dgm:prSet presAssocID="{7BA44CAE-76C7-4978-985C-04F0A1DCFAA1}" presName="Accent" presStyleLbl="node1" presStyleIdx="0" presStyleCnt="2"/>
      <dgm:spPr/>
    </dgm:pt>
    <dgm:pt modelId="{5A8A5ECF-1180-4DC6-8107-EECA6BF91BA9}" type="pres">
      <dgm:prSet presAssocID="{7BA44CAE-76C7-4978-985C-04F0A1DCFAA1}" presName="Parent1" presStyleLbl="revTx" presStyleIdx="0" presStyleCnt="2">
        <dgm:presLayoutVars>
          <dgm:chMax val="1"/>
          <dgm:chPref val="1"/>
          <dgm:bulletEnabled val="1"/>
        </dgm:presLayoutVars>
      </dgm:prSet>
      <dgm:spPr/>
      <dgm:t>
        <a:bodyPr/>
        <a:lstStyle/>
        <a:p>
          <a:endParaRPr lang="zh-CN" altLang="en-US"/>
        </a:p>
      </dgm:t>
    </dgm:pt>
    <dgm:pt modelId="{85B494AF-8AD4-4B0F-8FF9-34A4DDDD96CF}" type="pres">
      <dgm:prSet presAssocID="{29BEC567-B502-4526-8256-CC56E8725861}" presName="Accent2" presStyleCnt="0"/>
      <dgm:spPr/>
    </dgm:pt>
    <dgm:pt modelId="{6E5ACF69-C125-4F4B-A819-92E81E957130}" type="pres">
      <dgm:prSet presAssocID="{29BEC567-B502-4526-8256-CC56E8725861}" presName="Accent" presStyleLbl="node1" presStyleIdx="1" presStyleCnt="2"/>
      <dgm:spPr/>
    </dgm:pt>
    <dgm:pt modelId="{4A219601-ABB9-49B7-B2CE-57B8560A4699}" type="pres">
      <dgm:prSet presAssocID="{29BEC567-B502-4526-8256-CC56E8725861}" presName="Parent2" presStyleLbl="revTx" presStyleIdx="1" presStyleCnt="2">
        <dgm:presLayoutVars>
          <dgm:chMax val="1"/>
          <dgm:chPref val="1"/>
          <dgm:bulletEnabled val="1"/>
        </dgm:presLayoutVars>
      </dgm:prSet>
      <dgm:spPr/>
      <dgm:t>
        <a:bodyPr/>
        <a:lstStyle/>
        <a:p>
          <a:endParaRPr lang="zh-CN" altLang="en-US"/>
        </a:p>
      </dgm:t>
    </dgm:pt>
  </dgm:ptLst>
  <dgm:cxnLst>
    <dgm:cxn modelId="{90547C59-5B9F-4A84-8B89-57B8F0A6314F}" type="presOf" srcId="{29BEC567-B502-4526-8256-CC56E8725861}" destId="{4A219601-ABB9-49B7-B2CE-57B8560A4699}" srcOrd="0" destOrd="0" presId="urn:microsoft.com/office/officeart/2009/layout/CircleArrowProcess"/>
    <dgm:cxn modelId="{39C46710-64C1-4E38-A2C7-3009523BE8BF}" srcId="{6917D268-C69D-4534-9096-6BF514E78FB8}" destId="{7BA44CAE-76C7-4978-985C-04F0A1DCFAA1}" srcOrd="0" destOrd="0" parTransId="{4227B6D9-7192-4266-A402-DD921295346A}" sibTransId="{A4DC72A7-766F-40FF-BA76-F0BCF8A40E33}"/>
    <dgm:cxn modelId="{908DF926-DDC4-413D-953B-2F07F78EB8B5}" srcId="{6917D268-C69D-4534-9096-6BF514E78FB8}" destId="{29BEC567-B502-4526-8256-CC56E8725861}" srcOrd="1" destOrd="0" parTransId="{9922A429-CB3E-4243-A872-DCC7358BE5C7}" sibTransId="{3B8FCBF8-C36A-478E-A694-610FB5057CDA}"/>
    <dgm:cxn modelId="{420DF4D3-EEE7-4C90-A458-88007146F0E5}" type="presOf" srcId="{6917D268-C69D-4534-9096-6BF514E78FB8}" destId="{29243C74-F812-43E2-A403-8920B6F4B104}" srcOrd="0" destOrd="0" presId="urn:microsoft.com/office/officeart/2009/layout/CircleArrowProcess"/>
    <dgm:cxn modelId="{855582B8-1B33-4FD3-9FA4-33C89D96E9FF}" type="presOf" srcId="{7BA44CAE-76C7-4978-985C-04F0A1DCFAA1}" destId="{5A8A5ECF-1180-4DC6-8107-EECA6BF91BA9}" srcOrd="0" destOrd="0" presId="urn:microsoft.com/office/officeart/2009/layout/CircleArrowProcess"/>
    <dgm:cxn modelId="{4B5D64F5-1E46-47EA-8716-72FBC8BCBEC8}" type="presParOf" srcId="{29243C74-F812-43E2-A403-8920B6F4B104}" destId="{DA3DEC6A-C131-45B7-BEE4-0DCA369294EA}" srcOrd="0" destOrd="0" presId="urn:microsoft.com/office/officeart/2009/layout/CircleArrowProcess"/>
    <dgm:cxn modelId="{E8A9C84D-0941-4037-8625-F6A616B7240A}" type="presParOf" srcId="{DA3DEC6A-C131-45B7-BEE4-0DCA369294EA}" destId="{883D9B3E-78D3-4609-8AE1-B869DC7B7B83}" srcOrd="0" destOrd="0" presId="urn:microsoft.com/office/officeart/2009/layout/CircleArrowProcess"/>
    <dgm:cxn modelId="{84A722E1-92F5-4B23-B66E-1E55EF95B564}" type="presParOf" srcId="{29243C74-F812-43E2-A403-8920B6F4B104}" destId="{5A8A5ECF-1180-4DC6-8107-EECA6BF91BA9}" srcOrd="1" destOrd="0" presId="urn:microsoft.com/office/officeart/2009/layout/CircleArrowProcess"/>
    <dgm:cxn modelId="{EB1B7166-20D7-4A8B-8935-29256C4D8B25}" type="presParOf" srcId="{29243C74-F812-43E2-A403-8920B6F4B104}" destId="{85B494AF-8AD4-4B0F-8FF9-34A4DDDD96CF}" srcOrd="2" destOrd="0" presId="urn:microsoft.com/office/officeart/2009/layout/CircleArrowProcess"/>
    <dgm:cxn modelId="{DF4CB4CF-CA2B-46E7-A83B-42747BFF2699}" type="presParOf" srcId="{85B494AF-8AD4-4B0F-8FF9-34A4DDDD96CF}" destId="{6E5ACF69-C125-4F4B-A819-92E81E957130}" srcOrd="0" destOrd="0" presId="urn:microsoft.com/office/officeart/2009/layout/CircleArrowProcess"/>
    <dgm:cxn modelId="{F2B8AA70-B9BB-4B64-B395-2AEAE00A04B2}" type="presParOf" srcId="{29243C74-F812-43E2-A403-8920B6F4B104}" destId="{4A219601-ABB9-49B7-B2CE-57B8560A4699}"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D9B3E-78D3-4609-8AE1-B869DC7B7B83}">
      <dsp:nvSpPr>
        <dsp:cNvPr id="0" name=""/>
        <dsp:cNvSpPr/>
      </dsp:nvSpPr>
      <dsp:spPr>
        <a:xfrm>
          <a:off x="853744" y="468825"/>
          <a:ext cx="1689201" cy="1689249"/>
        </a:xfrm>
        <a:prstGeom prst="circularArrow">
          <a:avLst>
            <a:gd name="adj1" fmla="val 10980"/>
            <a:gd name="adj2" fmla="val 1142322"/>
            <a:gd name="adj3" fmla="val 4500000"/>
            <a:gd name="adj4" fmla="val 10800000"/>
            <a:gd name="adj5" fmla="val 12500"/>
          </a:avLst>
        </a:prstGeom>
        <a:solidFill>
          <a:schemeClr val="accent3">
            <a:alpha val="9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A8A5ECF-1180-4DC6-8107-EECA6BF91BA9}">
      <dsp:nvSpPr>
        <dsp:cNvPr id="0" name=""/>
        <dsp:cNvSpPr/>
      </dsp:nvSpPr>
      <dsp:spPr>
        <a:xfrm>
          <a:off x="1226820" y="1080402"/>
          <a:ext cx="942441" cy="47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特色</a:t>
          </a:r>
          <a:endParaRPr lang="zh-CN" altLang="en-US" sz="2900" kern="1200" dirty="0"/>
        </a:p>
      </dsp:txBody>
      <dsp:txXfrm>
        <a:off x="1226820" y="1080402"/>
        <a:ext cx="942441" cy="471165"/>
      </dsp:txXfrm>
    </dsp:sp>
    <dsp:sp modelId="{6E5ACF69-C125-4F4B-A819-92E81E957130}">
      <dsp:nvSpPr>
        <dsp:cNvPr id="0" name=""/>
        <dsp:cNvSpPr/>
      </dsp:nvSpPr>
      <dsp:spPr>
        <a:xfrm>
          <a:off x="505053" y="1551567"/>
          <a:ext cx="1451152" cy="1451766"/>
        </a:xfrm>
        <a:prstGeom prst="blockArc">
          <a:avLst>
            <a:gd name="adj1" fmla="val 0"/>
            <a:gd name="adj2" fmla="val 18900000"/>
            <a:gd name="adj3" fmla="val 12740"/>
          </a:avLst>
        </a:prstGeom>
        <a:solidFill>
          <a:schemeClr val="accent3">
            <a:alpha val="90000"/>
            <a:hueOff val="0"/>
            <a:satOff val="0"/>
            <a:lumOff val="0"/>
            <a:alphaOff val="-40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A219601-ABB9-49B7-B2CE-57B8560A4699}">
      <dsp:nvSpPr>
        <dsp:cNvPr id="0" name=""/>
        <dsp:cNvSpPr/>
      </dsp:nvSpPr>
      <dsp:spPr>
        <a:xfrm>
          <a:off x="755599" y="2052893"/>
          <a:ext cx="942441" cy="471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作用</a:t>
          </a:r>
          <a:endParaRPr lang="zh-CN" altLang="en-US" sz="2900" kern="1200" dirty="0"/>
        </a:p>
      </dsp:txBody>
      <dsp:txXfrm>
        <a:off x="755599" y="2052893"/>
        <a:ext cx="942441" cy="47116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FB7BFE0-B84C-4DDB-B0DA-DDB616795187}" type="datetimeFigureOut">
              <a:rPr lang="zh-CN" altLang="en-US"/>
              <a:pPr>
                <a:defRPr/>
              </a:pPr>
              <a:t>2013-09-27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F6DBFCCC-A11A-42AC-A418-DFAAC1828142}" type="slidenum">
              <a:rPr lang="zh-CN" altLang="en-US"/>
              <a:pPr>
                <a:defRPr/>
              </a:pPr>
              <a:t>‹#›</a:t>
            </a:fld>
            <a:endParaRPr lang="zh-CN" altLang="en-US"/>
          </a:p>
        </p:txBody>
      </p:sp>
    </p:spTree>
    <p:extLst>
      <p:ext uri="{BB962C8B-B14F-4D97-AF65-F5344CB8AC3E}">
        <p14:creationId xmlns:p14="http://schemas.microsoft.com/office/powerpoint/2010/main" val="26017647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21050.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bwMode="auto">
          <a:noFill/>
          <a:ln>
            <a:solidFill>
              <a:srgbClr val="000000"/>
            </a:solidFill>
            <a:miter lim="800000"/>
            <a:headEnd/>
            <a:tailEnd/>
          </a:ln>
        </p:spPr>
      </p:sp>
      <p:sp>
        <p:nvSpPr>
          <p:cNvPr id="17410"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zh-CN" altLang="en-US" dirty="0" smtClean="0">
                <a:latin typeface="Times New Roman" pitchFamily="18" charset="0"/>
                <a:cs typeface="Times New Roman" pitchFamily="18" charset="0"/>
              </a:rPr>
              <a:t>早期得到很大的应用，随着搜索引擎时代的到来，网站分类目录逐步推出了人们的视线，但分类目录收录能提高搜索引擎中网站权重。</a:t>
            </a:r>
            <a:endParaRPr lang="en-US" altLang="zh-CN" dirty="0" smtClean="0">
              <a:latin typeface="Times New Roman" pitchFamily="18" charset="0"/>
              <a:cs typeface="Times New Roman" pitchFamily="18" charset="0"/>
            </a:endParaRPr>
          </a:p>
          <a:p>
            <a:pPr>
              <a:spcBef>
                <a:spcPct val="0"/>
              </a:spcBef>
            </a:pPr>
            <a:r>
              <a:rPr lang="zh-CN" altLang="en-US" dirty="0" smtClean="0"/>
              <a:t>早期做网页的人，做好网页都会提交网站到</a:t>
            </a:r>
            <a:r>
              <a:rPr lang="en-US" altLang="zh-CN" dirty="0" smtClean="0"/>
              <a:t>Yahoo</a:t>
            </a:r>
            <a:r>
              <a:rPr lang="zh-CN" altLang="en-US" dirty="0" smtClean="0"/>
              <a:t>搜索引擎、</a:t>
            </a:r>
            <a:r>
              <a:rPr lang="en-US" altLang="zh-CN" dirty="0" smtClean="0"/>
              <a:t>Google</a:t>
            </a:r>
            <a:r>
              <a:rPr lang="zh-CN" altLang="en-US" dirty="0" smtClean="0"/>
              <a:t>搜索引擎等等，只是这种提交网址到各大搜索引擎的作业，在现在看来这样做似乎是非常落伍的一件事情，因为现在的自然搜索排名都有自己的一套演算法，对于这种网页目录的参考已经是越来越低了，像</a:t>
            </a:r>
            <a:r>
              <a:rPr lang="en-US" altLang="zh-CN" dirty="0" smtClean="0"/>
              <a:t>Google</a:t>
            </a:r>
            <a:r>
              <a:rPr lang="zh-CN" altLang="en-US" dirty="0" smtClean="0"/>
              <a:t>网页目录也已经停止服务，并告知大家有需要，请至「</a:t>
            </a:r>
            <a:r>
              <a:rPr lang="en-US" altLang="zh-CN" dirty="0" smtClean="0"/>
              <a:t>DMOZ</a:t>
            </a:r>
            <a:r>
              <a:rPr lang="zh-CN" altLang="en-US" dirty="0" smtClean="0"/>
              <a:t>」查询。因为他们认为，透过网页搜索机制才是大家真正需要的。</a:t>
            </a:r>
            <a:endParaRPr lang="en-US" altLang="zh-CN" dirty="0" smtClean="0">
              <a:latin typeface="Times New Roman" pitchFamily="18" charset="0"/>
              <a:cs typeface="Times New Roman" pitchFamily="18" charset="0"/>
            </a:endParaRPr>
          </a:p>
          <a:p>
            <a:pPr>
              <a:spcBef>
                <a:spcPct val="0"/>
              </a:spcBef>
            </a:pPr>
            <a:endParaRPr lang="zh-CN" altLang="en-US" dirty="0" smtClean="0">
              <a:latin typeface="Times New Roman" pitchFamily="18" charset="0"/>
              <a:cs typeface="Times New Roman" pitchFamily="18" charset="0"/>
            </a:endParaRPr>
          </a:p>
          <a:p>
            <a:pPr>
              <a:spcBef>
                <a:spcPct val="0"/>
              </a:spcBef>
            </a:pPr>
            <a:endParaRPr lang="zh-CN" altLang="en-US" dirty="0" smtClean="0"/>
          </a:p>
        </p:txBody>
      </p:sp>
      <p:sp>
        <p:nvSpPr>
          <p:cNvPr id="17411"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B2AE40-348E-46A9-B82B-BA6BC15105BB}" type="slidenum">
              <a:rPr lang="zh-CN" altLang="en-US"/>
              <a:pPr fontAlgn="base">
                <a:spcBef>
                  <a:spcPct val="0"/>
                </a:spcBef>
                <a:spcAft>
                  <a:spcPct val="0"/>
                </a:spcAft>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17</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18</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bwMode="auto">
          <a:noFill/>
          <a:ln>
            <a:solidFill>
              <a:srgbClr val="000000"/>
            </a:solidFill>
            <a:miter lim="800000"/>
            <a:headEnd/>
            <a:tailEnd/>
          </a:ln>
        </p:spPr>
      </p:sp>
      <p:sp>
        <p:nvSpPr>
          <p:cNvPr id="19458"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dirty="0" smtClean="0"/>
          </a:p>
        </p:txBody>
      </p:sp>
      <p:sp>
        <p:nvSpPr>
          <p:cNvPr id="19459"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603FA80-6D38-4E59-A294-FF308B5C952E}" type="slidenum">
              <a:rPr lang="zh-CN" altLang="en-US"/>
              <a:pPr fontAlgn="base">
                <a:spcBef>
                  <a:spcPct val="0"/>
                </a:spcBef>
                <a:spcAft>
                  <a:spcPct val="0"/>
                </a:spcAft>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zh-CN" altLang="en-US" dirty="0" smtClean="0"/>
              <a:t>在历史上，</a:t>
            </a:r>
            <a:r>
              <a:rPr lang="en-US" altLang="zh-CN" dirty="0" smtClean="0"/>
              <a:t>Yahoo!</a:t>
            </a:r>
            <a:r>
              <a:rPr lang="zh-CN" altLang="en-US" dirty="0" smtClean="0"/>
              <a:t>目录曾经是免费的，而且免费了很长的一段时间，现在的</a:t>
            </a:r>
            <a:r>
              <a:rPr lang="en-US" altLang="zh-CN" dirty="0" smtClean="0"/>
              <a:t>Yahoo!</a:t>
            </a:r>
            <a:r>
              <a:rPr lang="zh-CN" altLang="en-US" dirty="0" smtClean="0"/>
              <a:t>只向非营利性组织提供免费的目录列表服务；对营利性组织开始收取目录年费。目前来讲向</a:t>
            </a:r>
            <a:r>
              <a:rPr lang="en-US" altLang="zh-CN" dirty="0" smtClean="0"/>
              <a:t>yahoo</a:t>
            </a:r>
            <a:r>
              <a:rPr lang="zh-CN" altLang="en-US" dirty="0" smtClean="0"/>
              <a:t>目录提交一次的费用大概是</a:t>
            </a:r>
            <a:r>
              <a:rPr lang="en-US" altLang="zh-CN" dirty="0" smtClean="0"/>
              <a:t>300</a:t>
            </a:r>
            <a:r>
              <a:rPr lang="zh-CN" altLang="en-US" dirty="0" smtClean="0"/>
              <a:t>美元左右，这个只是审核的费用，不保证一定被收录，如果不被收录这个钱也不会被退还的，一旦站点被收录列表，如果你的站点比较受欢迎，那么你的站点就会在相应的字母排序靠前显示，当然也可以通过赞助商链接提高赞助排名。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dirty="0" smtClean="0"/>
              <a:t>1</a:t>
            </a:r>
            <a:r>
              <a:rPr lang="zh-CN" altLang="en-US" dirty="0" smtClean="0"/>
              <a:t>、</a:t>
            </a:r>
            <a:r>
              <a:rPr lang="en-US" altLang="zh-CN" dirty="0" smtClean="0"/>
              <a:t>ODP</a:t>
            </a:r>
            <a:r>
              <a:rPr lang="zh-CN" altLang="en-US" dirty="0" smtClean="0"/>
              <a:t>被创建的目的是为了解决最广泛地收集、最便捷地检索、最普遍地利用资源的理念与少数参与者无法处理急剧膨胀的网络信息之间的矛盾。 </a:t>
            </a:r>
            <a:endParaRPr lang="en-US" altLang="zh-CN" dirty="0" smtClean="0"/>
          </a:p>
          <a:p>
            <a:endParaRPr lang="en-US" altLang="zh-CN" dirty="0" smtClean="0"/>
          </a:p>
          <a:p>
            <a:r>
              <a:rPr lang="zh-CN" altLang="en-US" dirty="0" smtClean="0"/>
              <a:t>特色：</a:t>
            </a:r>
            <a:r>
              <a:rPr lang="en-US" altLang="zh-CN" sz="1200" b="0" i="0" kern="1200" dirty="0" smtClean="0">
                <a:solidFill>
                  <a:schemeClr val="tx1"/>
                </a:solidFill>
                <a:effectLst/>
                <a:latin typeface="+mn-lt"/>
                <a:ea typeface="+mn-ea"/>
                <a:cs typeface="+mn-cs"/>
              </a:rPr>
              <a:t>ODP</a:t>
            </a:r>
            <a:r>
              <a:rPr lang="zh-CN" altLang="en-US" sz="1200" b="0" i="0" kern="1200" dirty="0" smtClean="0">
                <a:solidFill>
                  <a:schemeClr val="tx1"/>
                </a:solidFill>
                <a:effectLst/>
                <a:latin typeface="+mn-lt"/>
                <a:ea typeface="+mn-ea"/>
                <a:cs typeface="+mn-cs"/>
              </a:rPr>
              <a:t>根据志愿编辑的特点，建立了一整套编辑管理体系和标引规范，可以通过网络用户的直接参与，改进</a:t>
            </a:r>
            <a:r>
              <a:rPr lang="zh-CN" altLang="en-US" sz="1200" b="0" i="0" u="none" strike="noStrike" kern="1200" dirty="0" smtClean="0">
                <a:solidFill>
                  <a:schemeClr val="tx1"/>
                </a:solidFill>
                <a:effectLst/>
                <a:latin typeface="+mn-lt"/>
                <a:ea typeface="+mn-ea"/>
                <a:cs typeface="+mn-cs"/>
                <a:hlinkClick r:id="rId3"/>
              </a:rPr>
              <a:t>网络资源</a:t>
            </a:r>
            <a:r>
              <a:rPr lang="zh-CN" altLang="en-US" sz="1200" b="0" i="0" kern="1200" dirty="0" smtClean="0">
                <a:solidFill>
                  <a:schemeClr val="tx1"/>
                </a:solidFill>
                <a:effectLst/>
                <a:latin typeface="+mn-lt"/>
                <a:ea typeface="+mn-ea"/>
                <a:cs typeface="+mn-cs"/>
              </a:rPr>
              <a:t>的组织。</a:t>
            </a:r>
            <a:endParaRPr lang="zh-CN" altLang="en-US" dirty="0" smtClean="0"/>
          </a:p>
          <a:p>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latin typeface="Times New Roman" pitchFamily="18" charset="0"/>
                <a:cs typeface="Times New Roman" pitchFamily="18" charset="0"/>
              </a:rPr>
              <a:t>‘</a:t>
            </a:r>
            <a:r>
              <a:rPr lang="en-US" altLang="zh-CN" sz="1200" dirty="0" smtClean="0">
                <a:latin typeface="Times New Roman" pitchFamily="18" charset="0"/>
                <a:cs typeface="Times New Roman" pitchFamily="18" charset="0"/>
              </a:rPr>
              <a:t>News</a:t>
            </a:r>
            <a:r>
              <a:rPr lang="zh-CN" altLang="en-US" sz="1200" dirty="0" smtClean="0">
                <a:latin typeface="Times New Roman" pitchFamily="18" charset="0"/>
                <a:cs typeface="Times New Roman" pitchFamily="18" charset="0"/>
              </a:rPr>
              <a:t>’符号连接最少，因为新闻迷们偏向于知道他们感兴趣的话题的详细信息，‘</a:t>
            </a:r>
            <a:r>
              <a:rPr lang="en-US" altLang="zh-CN" sz="1200" dirty="0" smtClean="0">
                <a:latin typeface="Times New Roman" pitchFamily="18" charset="0"/>
                <a:cs typeface="Times New Roman" pitchFamily="18" charset="0"/>
              </a:rPr>
              <a:t>Kids and Teens</a:t>
            </a:r>
            <a:r>
              <a:rPr lang="zh-CN" altLang="en-US" sz="1200" dirty="0" smtClean="0">
                <a:latin typeface="Times New Roman" pitchFamily="18" charset="0"/>
                <a:cs typeface="Times New Roman" pitchFamily="18" charset="0"/>
              </a:rPr>
              <a:t>’的捷径链接比例最高，因为青少年们有“三分钟热度”的特性。</a:t>
            </a:r>
          </a:p>
          <a:p>
            <a:pPr indent="457200"/>
            <a:r>
              <a:rPr lang="zh-CN" altLang="en-US" sz="1200" dirty="0" smtClean="0">
                <a:latin typeface="Times New Roman" pitchFamily="18" charset="0"/>
                <a:cs typeface="Times New Roman" pitchFamily="18" charset="0"/>
              </a:rPr>
              <a:t>在</a:t>
            </a:r>
            <a:r>
              <a:rPr lang="en-US" altLang="zh-CN" sz="1200" dirty="0" smtClean="0">
                <a:latin typeface="Times New Roman" pitchFamily="18" charset="0"/>
                <a:cs typeface="Times New Roman" pitchFamily="18" charset="0"/>
              </a:rPr>
              <a:t>ODP</a:t>
            </a:r>
            <a:r>
              <a:rPr lang="zh-CN" altLang="en-US" sz="1200" dirty="0" smtClean="0">
                <a:latin typeface="Times New Roman" pitchFamily="18" charset="0"/>
                <a:cs typeface="Times New Roman" pitchFamily="18" charset="0"/>
              </a:rPr>
              <a:t>中，</a:t>
            </a:r>
            <a:r>
              <a:rPr lang="en-US" altLang="zh-CN" sz="1200" dirty="0" smtClean="0">
                <a:latin typeface="Times New Roman" pitchFamily="18" charset="0"/>
                <a:cs typeface="Times New Roman" pitchFamily="18" charset="0"/>
              </a:rPr>
              <a:t>97%</a:t>
            </a:r>
            <a:r>
              <a:rPr lang="zh-CN" altLang="en-US" sz="1200" dirty="0" smtClean="0">
                <a:latin typeface="Times New Roman" pitchFamily="18" charset="0"/>
                <a:cs typeface="Times New Roman" pitchFamily="18" charset="0"/>
              </a:rPr>
              <a:t>以上的符号链接是多分类链接，说明相较于起始与结束在同一个类别的捷径链接和反向链接，用户在对兴趣目标定位错误后，大多选择使用多分类链接找到其真正的兴趣所在。</a:t>
            </a:r>
            <a:endParaRPr lang="en-US" altLang="zh-CN" sz="1200" dirty="0" smtClean="0">
              <a:latin typeface="Times New Roman" pitchFamily="18" charset="0"/>
              <a:cs typeface="Times New Roman" pitchFamily="18" charset="0"/>
            </a:endParaRPr>
          </a:p>
          <a:p>
            <a:pPr indent="457200"/>
            <a:r>
              <a:rPr lang="zh-CN" altLang="en-US" sz="1200" dirty="0" smtClean="0">
                <a:latin typeface="Times New Roman" pitchFamily="18" charset="0"/>
                <a:cs typeface="Times New Roman" pitchFamily="18" charset="0"/>
              </a:rPr>
              <a:t>此外，内部多分类链接多于外部多分类链接。‘</a:t>
            </a:r>
            <a:r>
              <a:rPr lang="en-US" altLang="zh-CN" sz="1200" dirty="0" smtClean="0">
                <a:latin typeface="Times New Roman" pitchFamily="18" charset="0"/>
                <a:cs typeface="Times New Roman" pitchFamily="18" charset="0"/>
              </a:rPr>
              <a:t>News</a:t>
            </a:r>
            <a:r>
              <a:rPr lang="zh-CN" altLang="en-US" sz="1200" dirty="0" smtClean="0">
                <a:latin typeface="Times New Roman" pitchFamily="18" charset="0"/>
                <a:cs typeface="Times New Roman" pitchFamily="18" charset="0"/>
              </a:rPr>
              <a:t>’和‘</a:t>
            </a:r>
            <a:r>
              <a:rPr lang="en-US" altLang="zh-CN" sz="1200" dirty="0" smtClean="0">
                <a:latin typeface="Times New Roman" pitchFamily="18" charset="0"/>
                <a:cs typeface="Times New Roman" pitchFamily="18" charset="0"/>
              </a:rPr>
              <a:t>References</a:t>
            </a:r>
            <a:r>
              <a:rPr lang="zh-CN" altLang="en-US" sz="1200" dirty="0" smtClean="0">
                <a:latin typeface="Times New Roman" pitchFamily="18" charset="0"/>
                <a:cs typeface="Times New Roman" pitchFamily="18" charset="0"/>
              </a:rPr>
              <a:t>’外部多分类链接比例较高，‘</a:t>
            </a:r>
            <a:r>
              <a:rPr lang="en-US" altLang="zh-CN" sz="1200" dirty="0" smtClean="0">
                <a:latin typeface="Times New Roman" pitchFamily="18" charset="0"/>
                <a:cs typeface="Times New Roman" pitchFamily="18" charset="0"/>
              </a:rPr>
              <a:t>Adult</a:t>
            </a:r>
            <a:r>
              <a:rPr lang="zh-CN" altLang="en-US" sz="1200" dirty="0" smtClean="0">
                <a:latin typeface="Times New Roman" pitchFamily="18" charset="0"/>
                <a:cs typeface="Times New Roman" pitchFamily="18" charset="0"/>
              </a:rPr>
              <a:t>’等内部多分类链接比例较高。</a:t>
            </a:r>
          </a:p>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12</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13</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14</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15</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简化</a:t>
            </a:r>
            <a:r>
              <a:rPr lang="en-US" altLang="zh-CN" dirty="0" smtClean="0"/>
              <a:t>ODP</a:t>
            </a:r>
            <a:r>
              <a:rPr lang="zh-CN" altLang="en-US" dirty="0" smtClean="0"/>
              <a:t>目录从以下两个方面进行</a:t>
            </a:r>
            <a:r>
              <a:rPr lang="en-US" altLang="zh-CN" dirty="0" smtClean="0"/>
              <a:t>:</a:t>
            </a:r>
            <a:r>
              <a:rPr lang="zh-CN" altLang="en-US" dirty="0" smtClean="0"/>
              <a:t>一是仅保留用户需要的分支</a:t>
            </a:r>
            <a:r>
              <a:rPr lang="en-US" altLang="zh-CN" dirty="0" smtClean="0"/>
              <a:t>,ODP</a:t>
            </a:r>
            <a:r>
              <a:rPr lang="zh-CN" altLang="en-US" dirty="0" smtClean="0"/>
              <a:t>具有庞大的目录结构</a:t>
            </a:r>
            <a:r>
              <a:rPr lang="en-US" altLang="zh-CN" dirty="0" smtClean="0"/>
              <a:t>,</a:t>
            </a:r>
            <a:r>
              <a:rPr lang="zh-CN" altLang="en-US" dirty="0" smtClean="0"/>
              <a:t>对于用户涉及的分支予以保留</a:t>
            </a:r>
            <a:r>
              <a:rPr lang="en-US" altLang="zh-CN" dirty="0" smtClean="0"/>
              <a:t>,</a:t>
            </a:r>
            <a:r>
              <a:rPr lang="zh-CN" altLang="en-US" dirty="0" smtClean="0"/>
              <a:t>移除用户不涉及的分支目录</a:t>
            </a:r>
            <a:r>
              <a:rPr lang="en-US" altLang="zh-CN" dirty="0" smtClean="0"/>
              <a:t>;</a:t>
            </a:r>
            <a:r>
              <a:rPr lang="zh-CN" altLang="en-US" dirty="0" smtClean="0"/>
              <a:t>二是消除交叉连接</a:t>
            </a:r>
            <a:r>
              <a:rPr lang="en-US" altLang="zh-CN" dirty="0" smtClean="0"/>
              <a:t>,</a:t>
            </a:r>
            <a:r>
              <a:rPr lang="zh-CN" altLang="en-US" dirty="0" smtClean="0"/>
              <a:t>若</a:t>
            </a:r>
            <a:r>
              <a:rPr lang="en-US" altLang="zh-CN" dirty="0" smtClean="0"/>
              <a:t>ODP</a:t>
            </a:r>
            <a:r>
              <a:rPr lang="zh-CN" altLang="en-US" dirty="0" smtClean="0"/>
              <a:t>中一个目录结点被链接到多个父目录结点</a:t>
            </a:r>
            <a:r>
              <a:rPr lang="en-US" altLang="zh-CN" dirty="0" smtClean="0"/>
              <a:t>,</a:t>
            </a:r>
            <a:r>
              <a:rPr lang="zh-CN" altLang="en-US" dirty="0" smtClean="0"/>
              <a:t>则保留主要路径的目录链接。</a:t>
            </a:r>
            <a:endParaRPr lang="zh-CN" altLang="en-US" dirty="0"/>
          </a:p>
        </p:txBody>
      </p:sp>
      <p:sp>
        <p:nvSpPr>
          <p:cNvPr id="4" name="灯片编号占位符 3"/>
          <p:cNvSpPr>
            <a:spLocks noGrp="1"/>
          </p:cNvSpPr>
          <p:nvPr>
            <p:ph type="sldNum" sz="quarter" idx="10"/>
          </p:nvPr>
        </p:nvSpPr>
        <p:spPr/>
        <p:txBody>
          <a:bodyPr/>
          <a:lstStyle/>
          <a:p>
            <a:pPr>
              <a:defRPr/>
            </a:pPr>
            <a:fld id="{F6DBFCCC-A11A-42AC-A418-DFAAC1828142}" type="slidenum">
              <a:rPr lang="zh-CN" altLang="en-US" smtClean="0"/>
              <a:pPr>
                <a:defRPr/>
              </a:pPr>
              <a:t>16</a:t>
            </a:fld>
            <a:endParaRPr lang="zh-CN" altLang="en-US"/>
          </a:p>
        </p:txBody>
      </p:sp>
    </p:spTree>
    <p:extLst>
      <p:ext uri="{BB962C8B-B14F-4D97-AF65-F5344CB8AC3E}">
        <p14:creationId xmlns:p14="http://schemas.microsoft.com/office/powerpoint/2010/main" val="288698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12"/>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6"/>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9"/>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矩形 10"/>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zh-CN" altLang="en-US" smtClean="0"/>
              <a:t>单击此处编辑母版标题样式</a:t>
            </a:r>
            <a:endParaRPr lang="en-US"/>
          </a:p>
        </p:txBody>
      </p:sp>
      <p:sp>
        <p:nvSpPr>
          <p:cNvPr id="11" name="日期占位符 27"/>
          <p:cNvSpPr>
            <a:spLocks noGrp="1"/>
          </p:cNvSpPr>
          <p:nvPr>
            <p:ph type="dt" sz="half" idx="10"/>
          </p:nvPr>
        </p:nvSpPr>
        <p:spPr/>
        <p:txBody>
          <a:bodyPr/>
          <a:lstStyle>
            <a:lvl1pPr>
              <a:defRPr/>
            </a:lvl1pPr>
          </a:lstStyle>
          <a:p>
            <a:pPr>
              <a:defRPr/>
            </a:pPr>
            <a:fld id="{D5996BCE-5A74-47E4-8DE6-2422465402BE}" type="datetimeFigureOut">
              <a:rPr lang="zh-CN" altLang="en-US"/>
              <a:pPr>
                <a:defRPr/>
              </a:pPr>
              <a:t>2013-09-27</a:t>
            </a:fld>
            <a:endParaRPr lang="zh-CN" altLang="en-US"/>
          </a:p>
        </p:txBody>
      </p:sp>
      <p:sp>
        <p:nvSpPr>
          <p:cNvPr id="12" name="页脚占位符 16"/>
          <p:cNvSpPr>
            <a:spLocks noGrp="1"/>
          </p:cNvSpPr>
          <p:nvPr>
            <p:ph type="ftr" sz="quarter" idx="11"/>
          </p:nvPr>
        </p:nvSpPr>
        <p:spPr/>
        <p:txBody>
          <a:bodyPr/>
          <a:lstStyle>
            <a:lvl1pPr>
              <a:defRPr/>
            </a:lvl1pPr>
          </a:lstStyle>
          <a:p>
            <a:pPr>
              <a:defRPr/>
            </a:pPr>
            <a:endParaRPr lang="zh-CN" altLang="en-US"/>
          </a:p>
        </p:txBody>
      </p:sp>
      <p:sp>
        <p:nvSpPr>
          <p:cNvPr id="13" name="灯片编号占位符 28"/>
          <p:cNvSpPr>
            <a:spLocks noGrp="1"/>
          </p:cNvSpPr>
          <p:nvPr>
            <p:ph type="sldNum" sz="quarter" idx="12"/>
          </p:nvPr>
        </p:nvSpPr>
        <p:spPr/>
        <p:txBody>
          <a:bodyPr/>
          <a:lstStyle>
            <a:lvl1pPr>
              <a:defRPr sz="1400" smtClean="0">
                <a:solidFill>
                  <a:srgbClr val="FFFFFF"/>
                </a:solidFill>
              </a:defRPr>
            </a:lvl1pPr>
          </a:lstStyle>
          <a:p>
            <a:pPr>
              <a:defRPr/>
            </a:pPr>
            <a:fld id="{613E6E3B-88D3-4376-8BC1-B3EE5B45C5F2}"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64B3FE18-783C-48A8-9009-9464094B45A8}" type="datetimeFigureOut">
              <a:rPr lang="zh-CN" altLang="en-US"/>
              <a:pPr>
                <a:defRPr/>
              </a:pPr>
              <a:t>2013-09-27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16540429-8DEA-4648-AFF9-01C5AEFBCD6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C5B0B477-3DD7-4B65-8F85-F27C19B50575}" type="datetimeFigureOut">
              <a:rPr lang="zh-CN" altLang="en-US"/>
              <a:pPr>
                <a:defRPr/>
              </a:pPr>
              <a:t>2013-09-27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1ADCCFB0-A95D-46B0-915A-7216C02C84F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914400" y="1447800"/>
            <a:ext cx="7772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86EDD267-CBB3-4012-B9B4-6F673C1AB936}" type="datetimeFigureOut">
              <a:rPr lang="zh-CN" altLang="en-US"/>
              <a:pPr>
                <a:defRPr/>
              </a:pPr>
              <a:t>2013-09-27</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46C05193-6246-491C-9A71-F437CC72137D}"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6"/>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7"/>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矩形 8"/>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722313" y="952500"/>
            <a:ext cx="7772400" cy="1362075"/>
          </a:xfrm>
        </p:spPr>
        <p:txBody>
          <a:bodyPr/>
          <a:lstStyle>
            <a:lvl1pPr algn="l">
              <a:buNone/>
              <a:defRPr sz="4000" b="0" cap="none"/>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9" name="日期占位符 3"/>
          <p:cNvSpPr>
            <a:spLocks noGrp="1"/>
          </p:cNvSpPr>
          <p:nvPr>
            <p:ph type="dt" sz="half" idx="10"/>
          </p:nvPr>
        </p:nvSpPr>
        <p:spPr/>
        <p:txBody>
          <a:bodyPr/>
          <a:lstStyle>
            <a:lvl1pPr>
              <a:defRPr/>
            </a:lvl1pPr>
          </a:lstStyle>
          <a:p>
            <a:pPr>
              <a:defRPr/>
            </a:pPr>
            <a:fld id="{64DCB8BF-A352-4B4D-93A9-19DC68DE6BDD}" type="datetimeFigureOut">
              <a:rPr lang="zh-CN" altLang="en-US"/>
              <a:pPr>
                <a:defRPr/>
              </a:pPr>
              <a:t>2013-09-27</a:t>
            </a:fld>
            <a:endParaRPr lang="zh-CN" altLang="en-US"/>
          </a:p>
        </p:txBody>
      </p:sp>
      <p:sp>
        <p:nvSpPr>
          <p:cNvPr id="10" name="页脚占位符 4"/>
          <p:cNvSpPr>
            <a:spLocks noGrp="1"/>
          </p:cNvSpPr>
          <p:nvPr>
            <p:ph type="ftr" sz="quarter" idx="11"/>
          </p:nvPr>
        </p:nvSpPr>
        <p:spPr>
          <a:xfrm>
            <a:off x="800100" y="6172200"/>
            <a:ext cx="4000500" cy="457200"/>
          </a:xfrm>
        </p:spPr>
        <p:txBody>
          <a:bodyPr/>
          <a:lstStyle>
            <a:lvl1pPr>
              <a:defRPr/>
            </a:lvl1pPr>
          </a:lstStyle>
          <a:p>
            <a:pPr>
              <a:defRPr/>
            </a:pPr>
            <a:endParaRPr lang="zh-CN" altLang="en-US"/>
          </a:p>
        </p:txBody>
      </p:sp>
      <p:sp>
        <p:nvSpPr>
          <p:cNvPr id="11" name="灯片编号占位符 5"/>
          <p:cNvSpPr>
            <a:spLocks noGrp="1"/>
          </p:cNvSpPr>
          <p:nvPr>
            <p:ph type="sldNum" sz="quarter" idx="12"/>
          </p:nvPr>
        </p:nvSpPr>
        <p:spPr>
          <a:xfrm>
            <a:off x="146050" y="6208713"/>
            <a:ext cx="457200" cy="457200"/>
          </a:xfrm>
        </p:spPr>
        <p:txBody>
          <a:bodyPr/>
          <a:lstStyle>
            <a:lvl1pPr>
              <a:defRPr/>
            </a:lvl1pPr>
          </a:lstStyle>
          <a:p>
            <a:pPr>
              <a:defRPr/>
            </a:pPr>
            <a:fld id="{AECE1A63-2B26-40F4-B021-58119D478C57}"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D85719D-010D-4DA5-8049-02D9D747FEEE}" type="datetimeFigureOut">
              <a:rPr lang="zh-CN" altLang="en-US"/>
              <a:pPr>
                <a:defRPr/>
              </a:pPr>
              <a:t>2013-09-27</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9ED1D693-1C31-4914-A4C0-8FAC9C8C33B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11" name="内容占位符 10"/>
          <p:cNvSpPr>
            <a:spLocks noGrp="1"/>
          </p:cNvSpPr>
          <p:nvPr>
            <p:ph sz="half" idx="2"/>
          </p:nvPr>
        </p:nvSpPr>
        <p:spPr>
          <a:xfrm>
            <a:off x="9144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13"/>
          <p:cNvSpPr>
            <a:spLocks noGrp="1"/>
          </p:cNvSpPr>
          <p:nvPr>
            <p:ph type="dt" sz="half" idx="10"/>
          </p:nvPr>
        </p:nvSpPr>
        <p:spPr/>
        <p:txBody>
          <a:bodyPr/>
          <a:lstStyle>
            <a:lvl1pPr>
              <a:defRPr/>
            </a:lvl1pPr>
          </a:lstStyle>
          <a:p>
            <a:pPr>
              <a:defRPr/>
            </a:pPr>
            <a:fld id="{D47FEE82-18FA-4370-BE14-2756A9B84635}" type="datetimeFigureOut">
              <a:rPr lang="zh-CN" altLang="en-US"/>
              <a:pPr>
                <a:defRPr/>
              </a:pPr>
              <a:t>2013-09-27</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026F0915-E237-4D72-BB61-22374C19A23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13"/>
          <p:cNvSpPr>
            <a:spLocks noGrp="1"/>
          </p:cNvSpPr>
          <p:nvPr>
            <p:ph type="dt" sz="half" idx="10"/>
          </p:nvPr>
        </p:nvSpPr>
        <p:spPr/>
        <p:txBody>
          <a:bodyPr/>
          <a:lstStyle>
            <a:lvl1pPr>
              <a:defRPr/>
            </a:lvl1pPr>
          </a:lstStyle>
          <a:p>
            <a:pPr>
              <a:defRPr/>
            </a:pPr>
            <a:fld id="{ED2FAEB5-84CE-4148-8ABB-0651C1D060BB}" type="datetimeFigureOut">
              <a:rPr lang="zh-CN" altLang="en-US"/>
              <a:pPr>
                <a:defRPr/>
              </a:pPr>
              <a:t>2013-09-27</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22"/>
          <p:cNvSpPr>
            <a:spLocks noGrp="1"/>
          </p:cNvSpPr>
          <p:nvPr>
            <p:ph type="sldNum" sz="quarter" idx="12"/>
          </p:nvPr>
        </p:nvSpPr>
        <p:spPr/>
        <p:txBody>
          <a:bodyPr/>
          <a:lstStyle>
            <a:lvl1pPr>
              <a:defRPr/>
            </a:lvl1pPr>
          </a:lstStyle>
          <a:p>
            <a:pPr>
              <a:defRPr/>
            </a:pPr>
            <a:fld id="{6980490F-AB47-4448-B63D-D8FE4FD6EF7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8682882E-84FB-49C3-992A-0573EA22D10E}" type="datetimeFigureOut">
              <a:rPr lang="zh-CN" altLang="en-US"/>
              <a:pPr>
                <a:defRPr/>
              </a:pPr>
              <a:t>2013-09-27</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99D983F1-4596-428D-BCFE-D7F25C207D3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圆角矩形 8"/>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273050"/>
            <a:ext cx="7772400" cy="1143000"/>
          </a:xfrm>
        </p:spPr>
        <p:txBody>
          <a:bodyPr/>
          <a:lstStyle>
            <a:lvl1pPr algn="l">
              <a:buNone/>
              <a:defRPr sz="4000" b="0"/>
            </a:lvl1pPr>
          </a:lstStyle>
          <a:p>
            <a:r>
              <a:rPr lang="zh-CN" altLang="en-US" smtClean="0"/>
              <a:t>单击此处编辑母版标题样式</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1" name="内容占位符 10"/>
          <p:cNvSpPr>
            <a:spLocks noGrp="1"/>
          </p:cNvSpPr>
          <p:nvPr>
            <p:ph sz="quarter" idx="1"/>
          </p:nvPr>
        </p:nvSpPr>
        <p:spPr>
          <a:xfrm>
            <a:off x="2971800" y="1600200"/>
            <a:ext cx="57150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fld id="{99B66DC3-F3FE-42E2-817E-7E06E6A544F1}" type="datetimeFigureOut">
              <a:rPr lang="zh-CN" altLang="en-US"/>
              <a:pPr>
                <a:defRPr/>
              </a:pPr>
              <a:t>2013-09-27</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zh-CN" altLang="en-US"/>
          </a:p>
        </p:txBody>
      </p:sp>
      <p:sp>
        <p:nvSpPr>
          <p:cNvPr id="9" name="灯片编号占位符 6"/>
          <p:cNvSpPr>
            <a:spLocks noGrp="1"/>
          </p:cNvSpPr>
          <p:nvPr>
            <p:ph type="sldNum" sz="quarter" idx="12"/>
          </p:nvPr>
        </p:nvSpPr>
        <p:spPr/>
        <p:txBody>
          <a:bodyPr/>
          <a:lstStyle>
            <a:lvl1pPr>
              <a:defRPr/>
            </a:lvl1pPr>
          </a:lstStyle>
          <a:p>
            <a:pPr>
              <a:defRPr/>
            </a:pPr>
            <a:fld id="{FD6BDF2B-8D10-4F07-98C6-52E39FD6E42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10"/>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11"/>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12"/>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pPr>
              <a:defRPr/>
            </a:pPr>
            <a:fld id="{F369006E-79A4-423E-B5CD-AD4B30A2E510}" type="datetimeFigureOut">
              <a:rPr lang="zh-CN" altLang="en-US"/>
              <a:pPr>
                <a:defRPr/>
              </a:pPr>
              <a:t>2013-09-27</a:t>
            </a:fld>
            <a:endParaRPr lang="zh-CN" altLang="en-US"/>
          </a:p>
        </p:txBody>
      </p:sp>
      <p:sp>
        <p:nvSpPr>
          <p:cNvPr id="9" name="页脚占位符 5"/>
          <p:cNvSpPr>
            <a:spLocks noGrp="1"/>
          </p:cNvSpPr>
          <p:nvPr>
            <p:ph type="ftr" sz="quarter" idx="11"/>
          </p:nvPr>
        </p:nvSpPr>
        <p:spPr>
          <a:xfrm>
            <a:off x="914400" y="6172200"/>
            <a:ext cx="3886200" cy="457200"/>
          </a:xfrm>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a:xfrm>
            <a:off x="146050" y="6208713"/>
            <a:ext cx="457200" cy="457200"/>
          </a:xfrm>
        </p:spPr>
        <p:txBody>
          <a:bodyPr/>
          <a:lstStyle>
            <a:lvl1pPr>
              <a:defRPr/>
            </a:lvl1pPr>
          </a:lstStyle>
          <a:p>
            <a:pPr>
              <a:defRPr/>
            </a:pPr>
            <a:fld id="{A3481091-4A48-4990-B9C0-31303A2D3F38}"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标题占位符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ea typeface="+mn-ea"/>
              </a:defRPr>
            </a:lvl1pPr>
          </a:lstStyle>
          <a:p>
            <a:pPr>
              <a:defRPr/>
            </a:pPr>
            <a:fld id="{5BB429C8-1A3D-401E-B2E7-3265132596AE}" type="datetimeFigureOut">
              <a:rPr lang="zh-CN" altLang="en-US"/>
              <a:pPr>
                <a:defRPr/>
              </a:pPr>
              <a:t>2013-09-27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B4497FE2-1927-4D79-8EA4-5210A5097CD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8" r:id="rId1"/>
    <p:sldLayoutId id="2147483707" r:id="rId2"/>
    <p:sldLayoutId id="2147483709" r:id="rId3"/>
    <p:sldLayoutId id="2147483706" r:id="rId4"/>
    <p:sldLayoutId id="2147483705" r:id="rId5"/>
    <p:sldLayoutId id="2147483704" r:id="rId6"/>
    <p:sldLayoutId id="2147483703" r:id="rId7"/>
    <p:sldLayoutId id="2147483710" r:id="rId8"/>
    <p:sldLayoutId id="2147483711" r:id="rId9"/>
    <p:sldLayoutId id="2147483702" r:id="rId10"/>
    <p:sldLayoutId id="2147483701" r:id="rId11"/>
  </p:sldLayoutIdLst>
  <p:txStyles>
    <p:titleStyle>
      <a:lvl1pPr algn="l" rtl="0" fontAlgn="base">
        <a:spcBef>
          <a:spcPct val="0"/>
        </a:spcBef>
        <a:spcAft>
          <a:spcPct val="0"/>
        </a:spcAft>
        <a:defRPr sz="4000" kern="1200">
          <a:solidFill>
            <a:schemeClr val="tx2"/>
          </a:solidFill>
          <a:latin typeface="+mj-lt"/>
          <a:ea typeface="+mj-ea"/>
          <a:cs typeface="幼圆"/>
        </a:defRPr>
      </a:lvl1pPr>
      <a:lvl2pPr algn="l" rtl="0" fontAlgn="base">
        <a:spcBef>
          <a:spcPct val="0"/>
        </a:spcBef>
        <a:spcAft>
          <a:spcPct val="0"/>
        </a:spcAft>
        <a:defRPr sz="4000">
          <a:solidFill>
            <a:schemeClr val="tx2"/>
          </a:solidFill>
          <a:latin typeface="Franklin Gothic Book"/>
          <a:ea typeface="幼圆"/>
          <a:cs typeface="幼圆"/>
        </a:defRPr>
      </a:lvl2pPr>
      <a:lvl3pPr algn="l" rtl="0" fontAlgn="base">
        <a:spcBef>
          <a:spcPct val="0"/>
        </a:spcBef>
        <a:spcAft>
          <a:spcPct val="0"/>
        </a:spcAft>
        <a:defRPr sz="4000">
          <a:solidFill>
            <a:schemeClr val="tx2"/>
          </a:solidFill>
          <a:latin typeface="Franklin Gothic Book"/>
          <a:ea typeface="幼圆"/>
          <a:cs typeface="幼圆"/>
        </a:defRPr>
      </a:lvl3pPr>
      <a:lvl4pPr algn="l" rtl="0" fontAlgn="base">
        <a:spcBef>
          <a:spcPct val="0"/>
        </a:spcBef>
        <a:spcAft>
          <a:spcPct val="0"/>
        </a:spcAft>
        <a:defRPr sz="4000">
          <a:solidFill>
            <a:schemeClr val="tx2"/>
          </a:solidFill>
          <a:latin typeface="Franklin Gothic Book"/>
          <a:ea typeface="幼圆"/>
          <a:cs typeface="幼圆"/>
        </a:defRPr>
      </a:lvl4pPr>
      <a:lvl5pPr algn="l" rtl="0" fontAlgn="base">
        <a:spcBef>
          <a:spcPct val="0"/>
        </a:spcBef>
        <a:spcAft>
          <a:spcPct val="0"/>
        </a:spcAft>
        <a:defRPr sz="4000">
          <a:solidFill>
            <a:schemeClr val="tx2"/>
          </a:solidFill>
          <a:latin typeface="Franklin Gothic Book"/>
          <a:ea typeface="幼圆"/>
          <a:cs typeface="幼圆"/>
        </a:defRPr>
      </a:lvl5pPr>
      <a:lvl6pPr marL="457200" algn="l" rtl="0" fontAlgn="base">
        <a:spcBef>
          <a:spcPct val="0"/>
        </a:spcBef>
        <a:spcAft>
          <a:spcPct val="0"/>
        </a:spcAft>
        <a:defRPr sz="4000">
          <a:solidFill>
            <a:schemeClr val="tx2"/>
          </a:solidFill>
          <a:latin typeface="Franklin Gothic Book"/>
          <a:ea typeface="幼圆"/>
          <a:cs typeface="幼圆"/>
        </a:defRPr>
      </a:lvl6pPr>
      <a:lvl7pPr marL="914400" algn="l" rtl="0" fontAlgn="base">
        <a:spcBef>
          <a:spcPct val="0"/>
        </a:spcBef>
        <a:spcAft>
          <a:spcPct val="0"/>
        </a:spcAft>
        <a:defRPr sz="4000">
          <a:solidFill>
            <a:schemeClr val="tx2"/>
          </a:solidFill>
          <a:latin typeface="Franklin Gothic Book"/>
          <a:ea typeface="幼圆"/>
          <a:cs typeface="幼圆"/>
        </a:defRPr>
      </a:lvl7pPr>
      <a:lvl8pPr marL="1371600" algn="l" rtl="0" fontAlgn="base">
        <a:spcBef>
          <a:spcPct val="0"/>
        </a:spcBef>
        <a:spcAft>
          <a:spcPct val="0"/>
        </a:spcAft>
        <a:defRPr sz="4000">
          <a:solidFill>
            <a:schemeClr val="tx2"/>
          </a:solidFill>
          <a:latin typeface="Franklin Gothic Book"/>
          <a:ea typeface="幼圆"/>
          <a:cs typeface="幼圆"/>
        </a:defRPr>
      </a:lvl8pPr>
      <a:lvl9pPr marL="1828800" algn="l" rtl="0" fontAlgn="base">
        <a:spcBef>
          <a:spcPct val="0"/>
        </a:spcBef>
        <a:spcAft>
          <a:spcPct val="0"/>
        </a:spcAft>
        <a:defRPr sz="4000">
          <a:solidFill>
            <a:schemeClr val="tx2"/>
          </a:solidFill>
          <a:latin typeface="Franklin Gothic Book"/>
          <a:ea typeface="幼圆"/>
          <a:cs typeface="幼圆"/>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rdf.dmoz.org/"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a:bodyPr>
          <a:lstStyle/>
          <a:p>
            <a:pPr fontAlgn="auto">
              <a:spcBef>
                <a:spcPts val="580"/>
              </a:spcBef>
              <a:spcAft>
                <a:spcPts val="0"/>
              </a:spcAft>
              <a:buFont typeface="Wingdings 2"/>
              <a:buNone/>
              <a:defRPr/>
            </a:pPr>
            <a:r>
              <a:rPr lang="en-US" altLang="zh-CN" b="1" dirty="0" smtClean="0">
                <a:effectLst>
                  <a:outerShdw blurRad="38100" dist="38100" dir="2700000" algn="tl">
                    <a:srgbClr val="000000">
                      <a:alpha val="43137"/>
                    </a:srgbClr>
                  </a:outerShdw>
                </a:effectLst>
              </a:rPr>
              <a:t>ODP-</a:t>
            </a:r>
            <a:r>
              <a:rPr lang="zh-CN" altLang="en-US" b="1" dirty="0" smtClean="0">
                <a:effectLst>
                  <a:outerShdw blurRad="38100" dist="38100" dir="2700000" algn="tl">
                    <a:srgbClr val="000000">
                      <a:alpha val="43137"/>
                    </a:srgbClr>
                  </a:outerShdw>
                </a:effectLst>
              </a:rPr>
              <a:t>开放目录计划</a:t>
            </a:r>
            <a:endParaRPr lang="zh-CN" altLang="en-US" b="1" dirty="0">
              <a:effectLst>
                <a:outerShdw blurRad="38100" dist="38100" dir="2700000" algn="tl">
                  <a:srgbClr val="000000">
                    <a:alpha val="43137"/>
                  </a:srgbClr>
                </a:outerShdw>
              </a:effectLst>
            </a:endParaRPr>
          </a:p>
        </p:txBody>
      </p:sp>
      <p:sp>
        <p:nvSpPr>
          <p:cNvPr id="2" name="标题 1"/>
          <p:cNvSpPr>
            <a:spLocks noGrp="1"/>
          </p:cNvSpPr>
          <p:nvPr>
            <p:ph type="ctrTitle"/>
          </p:nvPr>
        </p:nvSpPr>
        <p:spPr>
          <a:xfrm>
            <a:off x="457200" y="1506538"/>
            <a:ext cx="8229600" cy="1470025"/>
          </a:xfrm>
        </p:spPr>
        <p:txBody>
          <a:bodyPr>
            <a:normAutofit/>
          </a:bodyPr>
          <a:lstStyle/>
          <a:p>
            <a:pPr fontAlgn="auto">
              <a:spcAft>
                <a:spcPts val="0"/>
              </a:spcAft>
              <a:defRPr/>
            </a:pPr>
            <a:r>
              <a:rPr altLang="zh-CN" b="1" smtClean="0">
                <a:effectLst>
                  <a:outerShdw blurRad="38100" dist="38100" dir="2700000" algn="tl">
                    <a:srgbClr val="000000">
                      <a:alpha val="43137"/>
                    </a:srgbClr>
                  </a:outerShdw>
                </a:effectLst>
                <a:latin typeface="Times New Roman" pitchFamily="18" charset="0"/>
                <a:cs typeface="Times New Roman" pitchFamily="18" charset="0"/>
              </a:rPr>
              <a:t>ODP-Open Directory Project</a:t>
            </a:r>
            <a:endParaRPr lang="zh-CN" altLang="en-US" b="1">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1"/>
          <p:cNvSpPr txBox="1">
            <a:spLocks noChangeArrowheads="1"/>
          </p:cNvSpPr>
          <p:nvPr/>
        </p:nvSpPr>
        <p:spPr bwMode="auto">
          <a:xfrm>
            <a:off x="31750" y="476250"/>
            <a:ext cx="7343775" cy="400050"/>
          </a:xfrm>
          <a:prstGeom prst="rect">
            <a:avLst/>
          </a:prstGeom>
          <a:noFill/>
          <a:ln w="9525">
            <a:noFill/>
            <a:miter lim="800000"/>
            <a:headEnd/>
            <a:tailEnd/>
          </a:ln>
        </p:spPr>
        <p:txBody>
          <a:bodyPr>
            <a:spAutoFit/>
          </a:bodyPr>
          <a:lstStyle/>
          <a:p>
            <a:pPr indent="457200"/>
            <a:r>
              <a:rPr lang="en-US" altLang="zh-CN" sz="2000">
                <a:latin typeface="Times New Roman" pitchFamily="18" charset="0"/>
                <a:cs typeface="Times New Roman" pitchFamily="18" charset="0"/>
              </a:rPr>
              <a:t>multiclassification</a:t>
            </a:r>
            <a:r>
              <a:rPr lang="zh-CN" altLang="en-US" sz="2000">
                <a:latin typeface="Times New Roman" pitchFamily="18" charset="0"/>
                <a:cs typeface="Times New Roman" pitchFamily="18" charset="0"/>
              </a:rPr>
              <a:t>和‘</a:t>
            </a:r>
            <a:r>
              <a:rPr lang="en-US" altLang="zh-CN" sz="2000">
                <a:latin typeface="Times New Roman" pitchFamily="18" charset="0"/>
                <a:cs typeface="Times New Roman" pitchFamily="18" charset="0"/>
              </a:rPr>
              <a:t>see also</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cross-references</a:t>
            </a:r>
            <a:r>
              <a:rPr lang="zh-CN" altLang="en-US" sz="2000">
                <a:latin typeface="Times New Roman" pitchFamily="18" charset="0"/>
                <a:cs typeface="Times New Roman" pitchFamily="18" charset="0"/>
              </a:rPr>
              <a:t>的异同：</a:t>
            </a:r>
          </a:p>
        </p:txBody>
      </p:sp>
      <p:sp>
        <p:nvSpPr>
          <p:cNvPr id="3" name="TextBox 2"/>
          <p:cNvSpPr txBox="1">
            <a:spLocks noChangeArrowheads="1"/>
          </p:cNvSpPr>
          <p:nvPr/>
        </p:nvSpPr>
        <p:spPr bwMode="auto">
          <a:xfrm>
            <a:off x="611188" y="1341438"/>
            <a:ext cx="7632700" cy="396875"/>
          </a:xfrm>
          <a:prstGeom prst="rect">
            <a:avLst/>
          </a:prstGeom>
          <a:noFill/>
          <a:ln w="9525">
            <a:noFill/>
            <a:miter lim="800000"/>
            <a:headEnd/>
            <a:tailEnd/>
          </a:ln>
        </p:spPr>
        <p:txBody>
          <a:bodyPr>
            <a:spAutoFit/>
          </a:bodyPr>
          <a:lstStyle/>
          <a:p>
            <a:pPr indent="457200"/>
            <a:r>
              <a:rPr lang="zh-CN" altLang="en-US" sz="2000" dirty="0" smtClean="0">
                <a:solidFill>
                  <a:srgbClr val="FF0000"/>
                </a:solidFill>
                <a:latin typeface="Times New Roman" pitchFamily="18" charset="0"/>
                <a:cs typeface="Times New Roman" pitchFamily="18" charset="0"/>
              </a:rPr>
              <a:t>同</a:t>
            </a:r>
            <a:r>
              <a:rPr lang="zh-CN" altLang="en-US" sz="2000" dirty="0">
                <a:solidFill>
                  <a:srgbClr val="FF0000"/>
                </a:solidFill>
                <a:latin typeface="Times New Roman" pitchFamily="18" charset="0"/>
                <a:cs typeface="Times New Roman" pitchFamily="18" charset="0"/>
              </a:rPr>
              <a:t>：</a:t>
            </a:r>
            <a:r>
              <a:rPr lang="zh-CN" altLang="en-US" sz="2000" dirty="0">
                <a:latin typeface="Times New Roman" pitchFamily="18" charset="0"/>
                <a:cs typeface="Times New Roman" pitchFamily="18" charset="0"/>
              </a:rPr>
              <a:t>两者都是</a:t>
            </a:r>
            <a:r>
              <a:rPr lang="en-US" altLang="zh-CN" sz="2000" dirty="0">
                <a:latin typeface="Times New Roman" pitchFamily="18" charset="0"/>
                <a:cs typeface="Times New Roman" pitchFamily="18" charset="0"/>
              </a:rPr>
              <a:t>transversal links</a:t>
            </a:r>
            <a:r>
              <a:rPr lang="zh-CN" altLang="en-US" sz="2000" dirty="0">
                <a:latin typeface="Times New Roman" pitchFamily="18" charset="0"/>
                <a:cs typeface="Times New Roman" pitchFamily="18" charset="0"/>
              </a:rPr>
              <a:t>（横向链接）</a:t>
            </a:r>
          </a:p>
        </p:txBody>
      </p:sp>
      <p:sp>
        <p:nvSpPr>
          <p:cNvPr id="5" name="TextBox 4"/>
          <p:cNvSpPr txBox="1">
            <a:spLocks noChangeArrowheads="1"/>
          </p:cNvSpPr>
          <p:nvPr/>
        </p:nvSpPr>
        <p:spPr bwMode="auto">
          <a:xfrm>
            <a:off x="1042988" y="2308225"/>
            <a:ext cx="6913562" cy="2862263"/>
          </a:xfrm>
          <a:prstGeom prst="rect">
            <a:avLst/>
          </a:prstGeom>
          <a:noFill/>
          <a:ln w="9525">
            <a:noFill/>
            <a:miter lim="800000"/>
            <a:headEnd/>
            <a:tailEnd/>
          </a:ln>
        </p:spPr>
        <p:txBody>
          <a:bodyPr>
            <a:spAutoFit/>
          </a:bodyPr>
          <a:lstStyle/>
          <a:p>
            <a:r>
              <a:rPr lang="zh-CN" altLang="en-US" sz="2000">
                <a:solidFill>
                  <a:srgbClr val="FF0000"/>
                </a:solidFill>
                <a:latin typeface="Times New Roman" pitchFamily="18" charset="0"/>
                <a:cs typeface="Times New Roman" pitchFamily="18" charset="0"/>
              </a:rPr>
              <a:t>异：</a:t>
            </a:r>
            <a:r>
              <a:rPr lang="en-US" altLang="zh-CN" sz="2000">
                <a:latin typeface="Times New Roman" pitchFamily="18" charset="0"/>
                <a:cs typeface="Times New Roman" pitchFamily="18" charset="0"/>
              </a:rPr>
              <a:t>1</a:t>
            </a:r>
            <a:r>
              <a:rPr lang="zh-CN" altLang="en-US" sz="2000">
                <a:latin typeface="Times New Roman" pitchFamily="18" charset="0"/>
                <a:cs typeface="Times New Roman" pitchFamily="18" charset="0"/>
              </a:rPr>
              <a:t>、在</a:t>
            </a:r>
            <a:r>
              <a:rPr lang="en-US" altLang="zh-CN" sz="2000">
                <a:latin typeface="Times New Roman" pitchFamily="18" charset="0"/>
                <a:cs typeface="Times New Roman" pitchFamily="18" charset="0"/>
              </a:rPr>
              <a:t>RDF</a:t>
            </a:r>
            <a:r>
              <a:rPr lang="zh-CN" altLang="en-US" sz="2000">
                <a:latin typeface="Times New Roman" pitchFamily="18" charset="0"/>
                <a:cs typeface="Times New Roman" pitchFamily="18" charset="0"/>
              </a:rPr>
              <a:t>文件中，</a:t>
            </a:r>
            <a:r>
              <a:rPr lang="en-US" altLang="zh-CN" sz="2000">
                <a:latin typeface="Times New Roman" pitchFamily="18" charset="0"/>
                <a:cs typeface="Times New Roman" pitchFamily="18" charset="0"/>
              </a:rPr>
              <a:t>multiclassification</a:t>
            </a:r>
            <a:r>
              <a:rPr lang="zh-CN" altLang="en-US" sz="2000">
                <a:latin typeface="Times New Roman" pitchFamily="18" charset="0"/>
                <a:cs typeface="Times New Roman" pitchFamily="18" charset="0"/>
              </a:rPr>
              <a:t>由</a:t>
            </a:r>
            <a:r>
              <a:rPr lang="en-US" altLang="zh-CN" sz="2000">
                <a:latin typeface="Times New Roman" pitchFamily="18" charset="0"/>
                <a:cs typeface="Times New Roman" pitchFamily="18" charset="0"/>
              </a:rPr>
              <a:t>&lt;symbolic/&gt;</a:t>
            </a:r>
            <a:r>
              <a:rPr lang="zh-CN" altLang="en-US" sz="2000">
                <a:latin typeface="Times New Roman" pitchFamily="18" charset="0"/>
                <a:cs typeface="Times New Roman" pitchFamily="18" charset="0"/>
              </a:rPr>
              <a:t>标识，而</a:t>
            </a:r>
            <a:r>
              <a:rPr lang="en-US" altLang="zh-CN" sz="2000">
                <a:latin typeface="Times New Roman" pitchFamily="18" charset="0"/>
                <a:cs typeface="Times New Roman" pitchFamily="18" charset="0"/>
              </a:rPr>
              <a:t>cross-references</a:t>
            </a:r>
            <a:r>
              <a:rPr lang="zh-CN" altLang="en-US" sz="2000">
                <a:latin typeface="Times New Roman" pitchFamily="18" charset="0"/>
                <a:cs typeface="Times New Roman" pitchFamily="18" charset="0"/>
              </a:rPr>
              <a:t>由</a:t>
            </a:r>
            <a:r>
              <a:rPr lang="en-US" altLang="zh-CN" sz="2000">
                <a:latin typeface="Times New Roman" pitchFamily="18" charset="0"/>
                <a:cs typeface="Times New Roman" pitchFamily="18" charset="0"/>
              </a:rPr>
              <a:t>&lt;related/&gt;</a:t>
            </a:r>
            <a:r>
              <a:rPr lang="zh-CN" altLang="en-US" sz="2000">
                <a:latin typeface="Times New Roman" pitchFamily="18" charset="0"/>
                <a:cs typeface="Times New Roman" pitchFamily="18" charset="0"/>
              </a:rPr>
              <a:t>标识；</a:t>
            </a:r>
            <a:endParaRPr lang="en-US" altLang="zh-CN" sz="2000">
              <a:latin typeface="Times New Roman" pitchFamily="18" charset="0"/>
              <a:cs typeface="Times New Roman" pitchFamily="18" charset="0"/>
            </a:endParaRPr>
          </a:p>
          <a:p>
            <a:r>
              <a:rPr lang="en-US" altLang="zh-CN" sz="2000">
                <a:latin typeface="Times New Roman" pitchFamily="18" charset="0"/>
                <a:cs typeface="Times New Roman" pitchFamily="18" charset="0"/>
              </a:rPr>
              <a:t>        2</a:t>
            </a:r>
            <a:r>
              <a:rPr lang="zh-CN" altLang="en-US" sz="2000">
                <a:latin typeface="Times New Roman" pitchFamily="18" charset="0"/>
                <a:cs typeface="Times New Roman" pitchFamily="18" charset="0"/>
              </a:rPr>
              <a:t>、在</a:t>
            </a:r>
            <a:r>
              <a:rPr lang="en-US" altLang="zh-CN" sz="2000">
                <a:latin typeface="Times New Roman" pitchFamily="18" charset="0"/>
                <a:cs typeface="Times New Roman" pitchFamily="18" charset="0"/>
              </a:rPr>
              <a:t>ODP</a:t>
            </a:r>
            <a:r>
              <a:rPr lang="zh-CN" altLang="en-US" sz="2000">
                <a:latin typeface="Times New Roman" pitchFamily="18" charset="0"/>
                <a:cs typeface="Times New Roman" pitchFamily="18" charset="0"/>
              </a:rPr>
              <a:t>目录中，</a:t>
            </a:r>
            <a:r>
              <a:rPr lang="en-US" altLang="zh-CN" sz="2000">
                <a:latin typeface="Times New Roman" pitchFamily="18" charset="0"/>
                <a:cs typeface="Times New Roman" pitchFamily="18" charset="0"/>
              </a:rPr>
              <a:t>multiclassification</a:t>
            </a:r>
            <a:r>
              <a:rPr lang="zh-CN" altLang="en-US" sz="2000">
                <a:latin typeface="Times New Roman" pitchFamily="18" charset="0"/>
                <a:cs typeface="Times New Roman" pitchFamily="18" charset="0"/>
              </a:rPr>
              <a:t>有明确的标签</a:t>
            </a:r>
            <a:r>
              <a:rPr lang="en-US" altLang="zh-CN" sz="2000">
                <a:latin typeface="Times New Roman" pitchFamily="18" charset="0"/>
                <a:cs typeface="Times New Roman" pitchFamily="18" charset="0"/>
              </a:rPr>
              <a:t>@</a:t>
            </a:r>
            <a:r>
              <a:rPr lang="zh-CN" altLang="en-US" sz="2000">
                <a:latin typeface="Times New Roman" pitchFamily="18" charset="0"/>
                <a:cs typeface="Times New Roman" pitchFamily="18" charset="0"/>
              </a:rPr>
              <a:t>，如‘</a:t>
            </a:r>
            <a:r>
              <a:rPr lang="en-US" altLang="zh-CN" sz="2000">
                <a:latin typeface="Times New Roman" pitchFamily="18" charset="0"/>
                <a:cs typeface="Times New Roman" pitchFamily="18" charset="0"/>
              </a:rPr>
              <a:t>Antiques@</a:t>
            </a:r>
            <a:r>
              <a:rPr lang="zh-CN" altLang="en-US" sz="2000">
                <a:latin typeface="Times New Roman" pitchFamily="18" charset="0"/>
                <a:cs typeface="Times New Roman" pitchFamily="18" charset="0"/>
              </a:rPr>
              <a:t>’，而</a:t>
            </a:r>
            <a:r>
              <a:rPr lang="en-US" altLang="zh-CN" sz="2000">
                <a:latin typeface="Times New Roman" pitchFamily="18" charset="0"/>
                <a:cs typeface="Times New Roman" pitchFamily="18" charset="0"/>
              </a:rPr>
              <a:t>cross-references</a:t>
            </a:r>
            <a:r>
              <a:rPr lang="zh-CN" altLang="en-US" sz="2000">
                <a:latin typeface="Times New Roman" pitchFamily="18" charset="0"/>
                <a:cs typeface="Times New Roman" pitchFamily="18" charset="0"/>
              </a:rPr>
              <a:t>则仅仅能表示其指向，如‘</a:t>
            </a:r>
            <a:r>
              <a:rPr lang="en-US" altLang="zh-CN" sz="2000">
                <a:latin typeface="Times New Roman" pitchFamily="18" charset="0"/>
                <a:cs typeface="Times New Roman" pitchFamily="18" charset="0"/>
              </a:rPr>
              <a:t>Home:Consumer Information:Travel</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a:t>
            </a:r>
          </a:p>
          <a:p>
            <a:r>
              <a:rPr lang="en-US" altLang="zh-CN" sz="2000">
                <a:latin typeface="Times New Roman" pitchFamily="18" charset="0"/>
                <a:cs typeface="Times New Roman" pitchFamily="18" charset="0"/>
              </a:rPr>
              <a:t>       3</a:t>
            </a:r>
            <a:r>
              <a:rPr lang="zh-CN" altLang="en-US" sz="2000">
                <a:latin typeface="Times New Roman" pitchFamily="18" charset="0"/>
                <a:cs typeface="Times New Roman" pitchFamily="18" charset="0"/>
              </a:rPr>
              <a:t>、</a:t>
            </a:r>
            <a:r>
              <a:rPr lang="en-US" altLang="zh-CN" sz="2000">
                <a:latin typeface="Times New Roman" pitchFamily="18" charset="0"/>
                <a:cs typeface="Times New Roman" pitchFamily="18" charset="0"/>
              </a:rPr>
              <a:t>cross-references</a:t>
            </a:r>
            <a:r>
              <a:rPr lang="zh-CN" altLang="en-US" sz="2000">
                <a:latin typeface="Times New Roman" pitchFamily="18" charset="0"/>
                <a:cs typeface="Times New Roman" pitchFamily="18" charset="0"/>
              </a:rPr>
              <a:t>把跳跃的路径呈现给用户，因此在用户选择相应的‘</a:t>
            </a:r>
            <a:r>
              <a:rPr lang="en-US" altLang="zh-CN" sz="2000">
                <a:latin typeface="Times New Roman" pitchFamily="18" charset="0"/>
                <a:cs typeface="Times New Roman" pitchFamily="18" charset="0"/>
              </a:rPr>
              <a:t>see also</a:t>
            </a:r>
            <a:r>
              <a:rPr lang="zh-CN" altLang="en-US" sz="2000">
                <a:latin typeface="Times New Roman" pitchFamily="18" charset="0"/>
                <a:cs typeface="Times New Roman" pitchFamily="18" charset="0"/>
              </a:rPr>
              <a:t>’链接前，用户是清楚他们将会跳跃至目录的哪个位置，而选择</a:t>
            </a:r>
            <a:r>
              <a:rPr lang="en-US" altLang="zh-CN" sz="2000">
                <a:latin typeface="Times New Roman" pitchFamily="18" charset="0"/>
                <a:cs typeface="Times New Roman" pitchFamily="18" charset="0"/>
              </a:rPr>
              <a:t>multiclassification</a:t>
            </a:r>
            <a:r>
              <a:rPr lang="zh-CN" altLang="en-US" sz="2000">
                <a:latin typeface="Times New Roman" pitchFamily="18" charset="0"/>
                <a:cs typeface="Times New Roman" pitchFamily="18" charset="0"/>
              </a:rPr>
              <a:t>的用户在到达目标地址前是不确定将会跳跃到整个目录的哪个位置的。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auto">
              <a:spcAft>
                <a:spcPts val="0"/>
              </a:spcAft>
              <a:defRPr/>
            </a:pPr>
            <a:r>
              <a:rPr lang="en-US" altLang="zh-CN" b="1" dirty="0" smtClean="0">
                <a:effectLst>
                  <a:outerShdw blurRad="38100" dist="38100" dir="2700000" algn="tl">
                    <a:srgbClr val="000000">
                      <a:alpha val="43137"/>
                    </a:srgbClr>
                  </a:outerShdw>
                </a:effectLst>
                <a:cs typeface="+mj-cs"/>
              </a:rPr>
              <a:t>ODP</a:t>
            </a:r>
            <a:r>
              <a:rPr lang="zh-CN" altLang="en-US" b="1" dirty="0" smtClean="0">
                <a:effectLst>
                  <a:outerShdw blurRad="38100" dist="38100" dir="2700000" algn="tl">
                    <a:srgbClr val="000000">
                      <a:alpha val="43137"/>
                    </a:srgbClr>
                  </a:outerShdw>
                </a:effectLst>
                <a:cs typeface="+mj-cs"/>
              </a:rPr>
              <a:t>相关研究</a:t>
            </a:r>
            <a:endParaRPr lang="zh-CN" altLang="en-US" b="1" dirty="0">
              <a:effectLst>
                <a:outerShdw blurRad="38100" dist="38100" dir="2700000" algn="tl">
                  <a:srgbClr val="000000">
                    <a:alpha val="43137"/>
                  </a:srgbClr>
                </a:outerShdw>
              </a:effectLst>
              <a:cs typeface="+mj-cs"/>
            </a:endParaRPr>
          </a:p>
        </p:txBody>
      </p:sp>
      <p:sp>
        <p:nvSpPr>
          <p:cNvPr id="3" name="文本占位符 2"/>
          <p:cNvSpPr>
            <a:spLocks noGrp="1"/>
          </p:cNvSpPr>
          <p:nvPr>
            <p:ph type="body" idx="1"/>
          </p:nvPr>
        </p:nvSpPr>
        <p:spPr/>
        <p:txBody>
          <a:bodyPr>
            <a:normAutofit/>
          </a:bodyPr>
          <a:lstStyle/>
          <a:p>
            <a:pPr fontAlgn="auto">
              <a:spcBef>
                <a:spcPts val="580"/>
              </a:spcBef>
              <a:spcAft>
                <a:spcPts val="0"/>
              </a:spcAft>
              <a:buFont typeface="Wingdings 2"/>
              <a:buNone/>
              <a:defRPr/>
            </a:pPr>
            <a:r>
              <a:rPr lang="en-US" altLang="zh-CN" b="1" dirty="0" smtClean="0">
                <a:effectLst>
                  <a:outerShdw blurRad="38100" dist="38100" dir="2700000" algn="tl">
                    <a:srgbClr val="000000">
                      <a:alpha val="43137"/>
                    </a:srgbClr>
                  </a:outerShdw>
                </a:effectLst>
              </a:rPr>
              <a:t>Related work of ODP</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5669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650885"/>
            <a:ext cx="6192688" cy="892552"/>
          </a:xfrm>
          <a:prstGeom prst="rect">
            <a:avLst/>
          </a:prstGeom>
          <a:noFill/>
        </p:spPr>
        <p:txBody>
          <a:bodyPr wrap="square" rtlCol="0">
            <a:spAutoFit/>
          </a:bodyPr>
          <a:lstStyle/>
          <a:p>
            <a:pPr indent="457200">
              <a:lnSpc>
                <a:spcPct val="130000"/>
              </a:lnSpc>
            </a:pPr>
            <a:r>
              <a:rPr lang="en-US" altLang="zh-CN" sz="2000" b="1" dirty="0" smtClean="0">
                <a:solidFill>
                  <a:schemeClr val="accent1"/>
                </a:solidFill>
                <a:latin typeface="Times New Roman" pitchFamily="18" charset="0"/>
                <a:cs typeface="Times New Roman" pitchFamily="18" charset="0"/>
              </a:rPr>
              <a:t>[2008]Symbolic </a:t>
            </a:r>
            <a:r>
              <a:rPr lang="en-US" altLang="zh-CN" sz="2000" b="1" dirty="0">
                <a:solidFill>
                  <a:schemeClr val="accent1"/>
                </a:solidFill>
                <a:latin typeface="Times New Roman" pitchFamily="18" charset="0"/>
                <a:cs typeface="Times New Roman" pitchFamily="18" charset="0"/>
              </a:rPr>
              <a:t>links in the Open Directory </a:t>
            </a:r>
            <a:r>
              <a:rPr lang="en-US" altLang="zh-CN" sz="2000" b="1" dirty="0" smtClean="0">
                <a:solidFill>
                  <a:schemeClr val="accent1"/>
                </a:solidFill>
                <a:latin typeface="Times New Roman" pitchFamily="18" charset="0"/>
                <a:cs typeface="Times New Roman" pitchFamily="18" charset="0"/>
              </a:rPr>
              <a:t>Project</a:t>
            </a:r>
          </a:p>
          <a:p>
            <a:pPr indent="457200">
              <a:lnSpc>
                <a:spcPct val="130000"/>
              </a:lnSpc>
            </a:pPr>
            <a:r>
              <a:rPr lang="en-US" altLang="zh-CN" sz="2000" b="1" dirty="0">
                <a:solidFill>
                  <a:schemeClr val="accent1"/>
                </a:solidFill>
                <a:latin typeface="Times New Roman" pitchFamily="18" charset="0"/>
                <a:cs typeface="Times New Roman" pitchFamily="18" charset="0"/>
              </a:rPr>
              <a:t> </a:t>
            </a:r>
            <a:r>
              <a:rPr lang="en-US" altLang="zh-CN" sz="2000" b="1" dirty="0" smtClean="0">
                <a:solidFill>
                  <a:schemeClr val="accent1"/>
                </a:solidFill>
                <a:latin typeface="Times New Roman" pitchFamily="18" charset="0"/>
                <a:cs typeface="Times New Roman" pitchFamily="18" charset="0"/>
              </a:rPr>
              <a:t>        </a:t>
            </a:r>
            <a:r>
              <a:rPr lang="zh-CN" altLang="en-US" sz="2000" b="1" dirty="0" smtClean="0">
                <a:solidFill>
                  <a:schemeClr val="accent1"/>
                </a:solidFill>
                <a:latin typeface="Times New Roman" pitchFamily="18" charset="0"/>
                <a:cs typeface="Times New Roman" pitchFamily="18" charset="0"/>
              </a:rPr>
              <a:t>（</a:t>
            </a:r>
            <a:r>
              <a:rPr lang="en-US" altLang="zh-CN" sz="2000" b="1" dirty="0" smtClean="0">
                <a:solidFill>
                  <a:schemeClr val="accent1"/>
                </a:solidFill>
                <a:latin typeface="Times New Roman" pitchFamily="18" charset="0"/>
                <a:cs typeface="Times New Roman" pitchFamily="18" charset="0"/>
              </a:rPr>
              <a:t>ODP</a:t>
            </a:r>
            <a:r>
              <a:rPr lang="zh-CN" altLang="en-US" sz="2000" b="1" dirty="0" smtClean="0">
                <a:solidFill>
                  <a:schemeClr val="accent1"/>
                </a:solidFill>
                <a:latin typeface="Times New Roman" pitchFamily="18" charset="0"/>
                <a:cs typeface="Times New Roman" pitchFamily="18" charset="0"/>
              </a:rPr>
              <a:t>中的符号链接）</a:t>
            </a:r>
            <a:endParaRPr lang="zh-CN" altLang="en-US" sz="2000" b="1" dirty="0">
              <a:solidFill>
                <a:schemeClr val="accent1"/>
              </a:solidFill>
              <a:latin typeface="Times New Roman" pitchFamily="18" charset="0"/>
              <a:cs typeface="Times New Roman" pitchFamily="18" charset="0"/>
            </a:endParaRPr>
          </a:p>
        </p:txBody>
      </p:sp>
      <p:sp>
        <p:nvSpPr>
          <p:cNvPr id="7" name="TextBox 1"/>
          <p:cNvSpPr txBox="1">
            <a:spLocks noChangeArrowheads="1"/>
          </p:cNvSpPr>
          <p:nvPr/>
        </p:nvSpPr>
        <p:spPr bwMode="auto">
          <a:xfrm>
            <a:off x="1079548" y="1484784"/>
            <a:ext cx="7272338" cy="5250733"/>
          </a:xfrm>
          <a:prstGeom prst="rect">
            <a:avLst/>
          </a:prstGeom>
          <a:noFill/>
          <a:ln w="9525">
            <a:noFill/>
            <a:miter lim="800000"/>
            <a:headEnd/>
            <a:tailEnd/>
          </a:ln>
        </p:spPr>
        <p:txBody>
          <a:bodyPr>
            <a:spAutoFit/>
          </a:bodyPr>
          <a:lstStyle/>
          <a:p>
            <a:pPr indent="457200">
              <a:lnSpc>
                <a:spcPct val="130000"/>
              </a:lnSpc>
            </a:pP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中只有很少的符号连接是</a:t>
            </a:r>
            <a:r>
              <a:rPr lang="en-US" altLang="zh-CN" sz="2000" dirty="0">
                <a:latin typeface="Times New Roman" pitchFamily="18" charset="0"/>
                <a:cs typeface="Times New Roman" pitchFamily="18" charset="0"/>
              </a:rPr>
              <a:t>shortcuts</a:t>
            </a:r>
            <a:r>
              <a:rPr lang="zh-CN" altLang="en-US" sz="2000" dirty="0">
                <a:latin typeface="Times New Roman" pitchFamily="18" charset="0"/>
                <a:cs typeface="Times New Roman" pitchFamily="18" charset="0"/>
              </a:rPr>
              <a:t>和</a:t>
            </a:r>
            <a:r>
              <a:rPr lang="en-US" altLang="zh-CN" sz="2000" dirty="0">
                <a:latin typeface="Times New Roman" pitchFamily="18" charset="0"/>
                <a:cs typeface="Times New Roman" pitchFamily="18" charset="0"/>
              </a:rPr>
              <a:t>backlinks</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shortcuts</a:t>
            </a:r>
            <a:r>
              <a:rPr lang="zh-CN" altLang="en-US" sz="2000" dirty="0">
                <a:latin typeface="Times New Roman" pitchFamily="18" charset="0"/>
                <a:cs typeface="Times New Roman" pitchFamily="18" charset="0"/>
              </a:rPr>
              <a:t>长度范围是</a:t>
            </a:r>
            <a:r>
              <a:rPr lang="en-US" altLang="zh-CN" sz="2000" dirty="0">
                <a:latin typeface="Times New Roman" pitchFamily="18" charset="0"/>
                <a:cs typeface="Times New Roman" pitchFamily="18" charset="0"/>
              </a:rPr>
              <a:t>1-14</a:t>
            </a:r>
            <a:r>
              <a:rPr lang="zh-CN" altLang="en-US" sz="2000" dirty="0">
                <a:latin typeface="Times New Roman" pitchFamily="18" charset="0"/>
                <a:cs typeface="Times New Roman" pitchFamily="18" charset="0"/>
              </a:rPr>
              <a:t>，而大多数</a:t>
            </a:r>
            <a:r>
              <a:rPr lang="en-US" altLang="zh-CN" sz="2000" dirty="0">
                <a:latin typeface="Times New Roman" pitchFamily="18" charset="0"/>
                <a:cs typeface="Times New Roman" pitchFamily="18" charset="0"/>
              </a:rPr>
              <a:t>backlinks</a:t>
            </a:r>
            <a:r>
              <a:rPr lang="zh-CN" altLang="en-US" sz="2000" dirty="0">
                <a:latin typeface="Times New Roman" pitchFamily="18" charset="0"/>
                <a:cs typeface="Times New Roman" pitchFamily="18" charset="0"/>
              </a:rPr>
              <a:t>长度范围是</a:t>
            </a:r>
            <a:r>
              <a:rPr lang="en-US" altLang="zh-CN" sz="2000" dirty="0">
                <a:latin typeface="Times New Roman" pitchFamily="18" charset="0"/>
                <a:cs typeface="Times New Roman" pitchFamily="18" charset="0"/>
              </a:rPr>
              <a:t>1-3</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中</a:t>
            </a:r>
            <a:r>
              <a:rPr lang="en-US" altLang="zh-CN" sz="2000" dirty="0">
                <a:latin typeface="Times New Roman" pitchFamily="18" charset="0"/>
                <a:cs typeface="Times New Roman" pitchFamily="18" charset="0"/>
              </a:rPr>
              <a:t>97%</a:t>
            </a:r>
            <a:r>
              <a:rPr lang="zh-CN" altLang="en-US" sz="2000" dirty="0">
                <a:latin typeface="Times New Roman" pitchFamily="18" charset="0"/>
                <a:cs typeface="Times New Roman" pitchFamily="18" charset="0"/>
              </a:rPr>
              <a:t>以上的链接是</a:t>
            </a:r>
            <a:r>
              <a:rPr lang="en-US" altLang="zh-CN" sz="2000" dirty="0" err="1">
                <a:latin typeface="Times New Roman" pitchFamily="18" charset="0"/>
                <a:cs typeface="Times New Roman" pitchFamily="18" charset="0"/>
              </a:rPr>
              <a:t>multiclassification</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89%</a:t>
            </a:r>
            <a:r>
              <a:rPr lang="zh-CN" altLang="en-US" sz="2000" dirty="0">
                <a:latin typeface="Times New Roman" pitchFamily="18" charset="0"/>
                <a:cs typeface="Times New Roman" pitchFamily="18" charset="0"/>
              </a:rPr>
              <a:t>的多分类链接是内部多分类链接；</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4</a:t>
            </a:r>
            <a:r>
              <a:rPr lang="zh-CN" altLang="en-US"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虽然外部多分类链接仅占近</a:t>
            </a:r>
            <a:r>
              <a:rPr lang="en-US" altLang="zh-CN" sz="2000" dirty="0">
                <a:latin typeface="Times New Roman" pitchFamily="18" charset="0"/>
                <a:cs typeface="Times New Roman" pitchFamily="18" charset="0"/>
              </a:rPr>
              <a:t>11%</a:t>
            </a:r>
            <a:r>
              <a:rPr lang="zh-CN" altLang="en-US" sz="2000" dirty="0">
                <a:latin typeface="Times New Roman" pitchFamily="18" charset="0"/>
                <a:cs typeface="Times New Roman" pitchFamily="18" charset="0"/>
              </a:rPr>
              <a:t>，但是这些链接覆盖了</a:t>
            </a:r>
            <a:r>
              <a:rPr lang="en-US" altLang="zh-CN" sz="2000" dirty="0">
                <a:latin typeface="Times New Roman" pitchFamily="18" charset="0"/>
                <a:cs typeface="Times New Roman" pitchFamily="18" charset="0"/>
              </a:rPr>
              <a:t>77%</a:t>
            </a:r>
            <a:r>
              <a:rPr lang="zh-CN" altLang="en-US" sz="2000" dirty="0">
                <a:latin typeface="Times New Roman" pitchFamily="18" charset="0"/>
                <a:cs typeface="Times New Roman" pitchFamily="18" charset="0"/>
              </a:rPr>
              <a:t>的一级目录链接；</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5</a:t>
            </a:r>
            <a:r>
              <a:rPr lang="zh-CN" altLang="en-US"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虽然内部多分类链接所占比例很高，但是仅有</a:t>
            </a:r>
            <a:r>
              <a:rPr lang="en-US" altLang="zh-CN" sz="2000" dirty="0">
                <a:latin typeface="Times New Roman" pitchFamily="18" charset="0"/>
                <a:cs typeface="Times New Roman" pitchFamily="18" charset="0"/>
              </a:rPr>
              <a:t>10%</a:t>
            </a:r>
            <a:r>
              <a:rPr lang="zh-CN" altLang="en-US" sz="2000" dirty="0">
                <a:latin typeface="Times New Roman" pitchFamily="18" charset="0"/>
                <a:cs typeface="Times New Roman" pitchFamily="18" charset="0"/>
              </a:rPr>
              <a:t>的该类节点链接了同级子类，因此</a:t>
            </a:r>
            <a:r>
              <a:rPr lang="en-US" altLang="zh-CN" sz="2000" dirty="0">
                <a:latin typeface="Times New Roman" pitchFamily="18" charset="0"/>
                <a:cs typeface="Times New Roman" pitchFamily="18" charset="0"/>
              </a:rPr>
              <a:t>77%</a:t>
            </a:r>
            <a:r>
              <a:rPr lang="zh-CN" altLang="en-US" sz="2000" dirty="0">
                <a:latin typeface="Times New Roman" pitchFamily="18" charset="0"/>
                <a:cs typeface="Times New Roman" pitchFamily="18" charset="0"/>
              </a:rPr>
              <a:t>以上的符号连接至少共享同一话题前两级。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12" y="650885"/>
            <a:ext cx="8928992" cy="892552"/>
          </a:xfrm>
          <a:prstGeom prst="rect">
            <a:avLst/>
          </a:prstGeom>
          <a:noFill/>
        </p:spPr>
        <p:txBody>
          <a:bodyPr wrap="square" rtlCol="0">
            <a:spAutoFit/>
          </a:bodyPr>
          <a:lstStyle/>
          <a:p>
            <a:pPr indent="457200">
              <a:lnSpc>
                <a:spcPct val="130000"/>
              </a:lnSpc>
            </a:pPr>
            <a:r>
              <a:rPr lang="en-US" altLang="zh-CN" sz="2000" b="1" dirty="0" smtClean="0">
                <a:solidFill>
                  <a:schemeClr val="accent1"/>
                </a:solidFill>
                <a:latin typeface="Times New Roman" pitchFamily="18" charset="0"/>
                <a:cs typeface="Times New Roman" pitchFamily="18" charset="0"/>
              </a:rPr>
              <a:t>[2012]Generating ontologies with basic level concepts from folksonomies</a:t>
            </a:r>
          </a:p>
          <a:p>
            <a:pPr indent="457200">
              <a:lnSpc>
                <a:spcPct val="130000"/>
              </a:lnSpc>
            </a:pPr>
            <a:r>
              <a:rPr lang="zh-CN" altLang="en-US" sz="2000" b="1" dirty="0" smtClean="0">
                <a:solidFill>
                  <a:schemeClr val="accent1"/>
                </a:solidFill>
                <a:latin typeface="Times New Roman" pitchFamily="18" charset="0"/>
                <a:cs typeface="Times New Roman" pitchFamily="18" charset="0"/>
              </a:rPr>
              <a:t>        （使用基层概念从通俗分类中生成本体）</a:t>
            </a:r>
            <a:endParaRPr lang="zh-CN" altLang="en-US" sz="2000" b="1" dirty="0">
              <a:solidFill>
                <a:schemeClr val="accent1"/>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493842"/>
            <a:ext cx="6238080" cy="4780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470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650885"/>
            <a:ext cx="8424936" cy="1292662"/>
          </a:xfrm>
          <a:prstGeom prst="rect">
            <a:avLst/>
          </a:prstGeom>
          <a:noFill/>
        </p:spPr>
        <p:txBody>
          <a:bodyPr wrap="square" rtlCol="0">
            <a:spAutoFit/>
          </a:bodyPr>
          <a:lstStyle/>
          <a:p>
            <a:pPr indent="457200">
              <a:lnSpc>
                <a:spcPct val="130000"/>
              </a:lnSpc>
            </a:pPr>
            <a:r>
              <a:rPr lang="en-US" altLang="zh-CN" sz="2000" b="1" dirty="0" smtClean="0">
                <a:solidFill>
                  <a:schemeClr val="accent1"/>
                </a:solidFill>
                <a:latin typeface="Times New Roman" pitchFamily="18" charset="0"/>
                <a:cs typeface="Times New Roman" pitchFamily="18" charset="0"/>
              </a:rPr>
              <a:t>[2013]An </a:t>
            </a:r>
            <a:r>
              <a:rPr lang="en-US" altLang="zh-CN" sz="2000" b="1" dirty="0">
                <a:solidFill>
                  <a:schemeClr val="accent1"/>
                </a:solidFill>
                <a:latin typeface="Times New Roman" pitchFamily="18" charset="0"/>
                <a:cs typeface="Times New Roman" pitchFamily="18" charset="0"/>
              </a:rPr>
              <a:t>Ontology Based Model for User Profile Building Using </a:t>
            </a:r>
            <a:r>
              <a:rPr lang="en-US" altLang="zh-CN" sz="2000" b="1" dirty="0" smtClean="0">
                <a:solidFill>
                  <a:schemeClr val="accent1"/>
                </a:solidFill>
                <a:latin typeface="Times New Roman" pitchFamily="18" charset="0"/>
                <a:cs typeface="Times New Roman" pitchFamily="18" charset="0"/>
              </a:rPr>
              <a:t>Web</a:t>
            </a:r>
          </a:p>
          <a:p>
            <a:pPr indent="457200">
              <a:lnSpc>
                <a:spcPct val="130000"/>
              </a:lnSpc>
            </a:pPr>
            <a:r>
              <a:rPr lang="en-US" altLang="zh-CN" sz="2000" b="1" dirty="0">
                <a:solidFill>
                  <a:schemeClr val="accent1"/>
                </a:solidFill>
                <a:latin typeface="Times New Roman" pitchFamily="18" charset="0"/>
                <a:cs typeface="Times New Roman" pitchFamily="18" charset="0"/>
              </a:rPr>
              <a:t> </a:t>
            </a:r>
            <a:r>
              <a:rPr lang="en-US" altLang="zh-CN" sz="2000" b="1" dirty="0" smtClean="0">
                <a:solidFill>
                  <a:schemeClr val="accent1"/>
                </a:solidFill>
                <a:latin typeface="Times New Roman" pitchFamily="18" charset="0"/>
                <a:cs typeface="Times New Roman" pitchFamily="18" charset="0"/>
              </a:rPr>
              <a:t>          Page </a:t>
            </a:r>
            <a:r>
              <a:rPr lang="en-US" altLang="zh-CN" sz="2000" b="1" dirty="0">
                <a:solidFill>
                  <a:schemeClr val="accent1"/>
                </a:solidFill>
                <a:latin typeface="Times New Roman" pitchFamily="18" charset="0"/>
                <a:cs typeface="Times New Roman" pitchFamily="18" charset="0"/>
              </a:rPr>
              <a:t>Segment Evaluation</a:t>
            </a:r>
          </a:p>
          <a:p>
            <a:pPr indent="457200">
              <a:lnSpc>
                <a:spcPct val="130000"/>
              </a:lnSpc>
            </a:pPr>
            <a:r>
              <a:rPr lang="en-US" altLang="zh-CN" sz="2000" b="1" dirty="0">
                <a:solidFill>
                  <a:schemeClr val="accent1"/>
                </a:solidFill>
                <a:latin typeface="Times New Roman" pitchFamily="18" charset="0"/>
                <a:cs typeface="Times New Roman" pitchFamily="18" charset="0"/>
              </a:rPr>
              <a:t>         </a:t>
            </a:r>
            <a:r>
              <a:rPr lang="zh-CN" altLang="en-US" sz="2000" b="1" dirty="0">
                <a:solidFill>
                  <a:schemeClr val="accent1"/>
                </a:solidFill>
                <a:latin typeface="Times New Roman" pitchFamily="18" charset="0"/>
                <a:cs typeface="Times New Roman" pitchFamily="18" charset="0"/>
              </a:rPr>
              <a:t>（网页分割评价下的基于本体的用户文件</a:t>
            </a:r>
            <a:r>
              <a:rPr lang="zh-CN" altLang="en-US" sz="2000" b="1" dirty="0" smtClean="0">
                <a:solidFill>
                  <a:schemeClr val="accent1"/>
                </a:solidFill>
                <a:latin typeface="Times New Roman" pitchFamily="18" charset="0"/>
                <a:cs typeface="Times New Roman" pitchFamily="18" charset="0"/>
              </a:rPr>
              <a:t>建模）</a:t>
            </a:r>
            <a:endParaRPr lang="zh-CN" altLang="en-US" sz="2000" b="1" dirty="0">
              <a:solidFill>
                <a:schemeClr val="accent1"/>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91899"/>
            <a:ext cx="5367313" cy="422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0259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658303"/>
            <a:ext cx="6192688" cy="492443"/>
          </a:xfrm>
          <a:prstGeom prst="rect">
            <a:avLst/>
          </a:prstGeom>
          <a:noFill/>
        </p:spPr>
        <p:txBody>
          <a:bodyPr wrap="square" rtlCol="0">
            <a:spAutoFit/>
          </a:bodyPr>
          <a:lstStyle/>
          <a:p>
            <a:pPr indent="457200">
              <a:lnSpc>
                <a:spcPct val="130000"/>
              </a:lnSpc>
            </a:pPr>
            <a:r>
              <a:rPr lang="zh-CN" altLang="en-US" sz="2000" b="1" dirty="0">
                <a:solidFill>
                  <a:schemeClr val="accent1"/>
                </a:solidFill>
                <a:latin typeface="Times New Roman" pitchFamily="18" charset="0"/>
                <a:cs typeface="Times New Roman" pitchFamily="18" charset="0"/>
              </a:rPr>
              <a:t>基于分类和聚类相结合的个性化检索方法</a:t>
            </a:r>
            <a:r>
              <a:rPr lang="zh-CN" altLang="en-US" sz="2000" b="1" dirty="0" smtClean="0">
                <a:solidFill>
                  <a:schemeClr val="accent1"/>
                </a:solidFill>
                <a:latin typeface="Times New Roman" pitchFamily="18" charset="0"/>
                <a:cs typeface="Times New Roman" pitchFamily="18" charset="0"/>
              </a:rPr>
              <a:t>研究</a:t>
            </a:r>
            <a:endParaRPr lang="zh-CN" altLang="en-US" sz="2000" b="1" dirty="0">
              <a:solidFill>
                <a:schemeClr val="accent1"/>
              </a:solidFill>
              <a:latin typeface="Times New Roman" pitchFamily="18" charset="0"/>
              <a:cs typeface="Times New Roman" pitchFamily="18" charset="0"/>
            </a:endParaRPr>
          </a:p>
        </p:txBody>
      </p:sp>
      <p:sp>
        <p:nvSpPr>
          <p:cNvPr id="5" name="TextBox 4"/>
          <p:cNvSpPr txBox="1"/>
          <p:nvPr/>
        </p:nvSpPr>
        <p:spPr>
          <a:xfrm>
            <a:off x="827584" y="1340768"/>
            <a:ext cx="7272808" cy="4801314"/>
          </a:xfrm>
          <a:prstGeom prst="rect">
            <a:avLst/>
          </a:prstGeom>
          <a:noFill/>
        </p:spPr>
        <p:txBody>
          <a:bodyPr wrap="square" rtlCol="0">
            <a:spAutoFit/>
          </a:bodyPr>
          <a:lstStyle/>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通过对历史访问页面进行聚类来产生初步的用户兴趣分类。</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建立一条对应规则</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对于满足该规则的类</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将其类名映射为</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目录名</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并在最终结果中显示</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目录名，对于不满足规则的类</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直接使用聚类产生的类名</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marL="342900">
              <a:lnSpc>
                <a:spcPct val="130000"/>
              </a:lnSpc>
            </a:pPr>
            <a:endParaRPr lang="en-US" altLang="zh-CN" sz="2000" dirty="0">
              <a:latin typeface="Times New Roman" pitchFamily="18" charset="0"/>
              <a:cs typeface="Times New Roman" pitchFamily="18" charset="0"/>
            </a:endParaRPr>
          </a:p>
          <a:p>
            <a:pPr marL="342900">
              <a:lnSpc>
                <a:spcPct val="130000"/>
              </a:lnSpc>
            </a:pPr>
            <a:r>
              <a:rPr lang="en-US" altLang="zh-CN" sz="2000" dirty="0">
                <a:latin typeface="Times New Roman" pitchFamily="18" charset="0"/>
                <a:cs typeface="Times New Roman" pitchFamily="18" charset="0"/>
              </a:rPr>
              <a:t> </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提出</a:t>
            </a:r>
            <a:r>
              <a:rPr lang="zh-CN" altLang="en-US" sz="2000" dirty="0">
                <a:latin typeface="Times New Roman" pitchFamily="18" charset="0"/>
                <a:cs typeface="Times New Roman" pitchFamily="18" charset="0"/>
              </a:rPr>
              <a:t>的方法考虑到了用户自身兴趣</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且分类名称更加有意义</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使用户能够快速定位到 自己感兴趣的类别</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且在不同的查询中有较高的准确率</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尤其在短查询和查询意图不明确时效果更加明显。</a:t>
            </a:r>
            <a:endParaRPr lang="en-US" altLang="zh-CN" sz="2000" dirty="0">
              <a:latin typeface="Times New Roman" pitchFamily="18" charset="0"/>
              <a:cs typeface="Times New Roman" pitchFamily="18" charset="0"/>
            </a:endParaRPr>
          </a:p>
          <a:p>
            <a:pPr marL="342900" indent="-342900">
              <a:buFont typeface="Wingdings" pitchFamily="2" charset="2"/>
              <a:buChar char="Ø"/>
            </a:pPr>
            <a:endParaRPr lang="en-US" altLang="zh-C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909723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1720" y="658303"/>
            <a:ext cx="4608512" cy="492443"/>
          </a:xfrm>
          <a:prstGeom prst="rect">
            <a:avLst/>
          </a:prstGeom>
          <a:noFill/>
        </p:spPr>
        <p:txBody>
          <a:bodyPr wrap="square" rtlCol="0">
            <a:spAutoFit/>
          </a:bodyPr>
          <a:lstStyle/>
          <a:p>
            <a:pPr indent="457200">
              <a:lnSpc>
                <a:spcPct val="130000"/>
              </a:lnSpc>
            </a:pPr>
            <a:r>
              <a:rPr lang="zh-CN" altLang="en-US" sz="2000" b="1" dirty="0" smtClean="0">
                <a:solidFill>
                  <a:schemeClr val="accent1"/>
                </a:solidFill>
                <a:latin typeface="Times New Roman" pitchFamily="18" charset="0"/>
                <a:cs typeface="Times New Roman" pitchFamily="18" charset="0"/>
              </a:rPr>
              <a:t>基于简化</a:t>
            </a:r>
            <a:r>
              <a:rPr lang="en-US" altLang="zh-CN" sz="2000" b="1" dirty="0" smtClean="0">
                <a:solidFill>
                  <a:schemeClr val="accent1"/>
                </a:solidFill>
                <a:latin typeface="Times New Roman" pitchFamily="18" charset="0"/>
                <a:cs typeface="Times New Roman" pitchFamily="18" charset="0"/>
              </a:rPr>
              <a:t>ODP</a:t>
            </a:r>
            <a:r>
              <a:rPr lang="zh-CN" altLang="en-US" sz="2000" b="1" dirty="0" smtClean="0">
                <a:solidFill>
                  <a:schemeClr val="accent1"/>
                </a:solidFill>
                <a:latin typeface="Times New Roman" pitchFamily="18" charset="0"/>
                <a:cs typeface="Times New Roman" pitchFamily="18" charset="0"/>
              </a:rPr>
              <a:t>的用户兴趣模型</a:t>
            </a:r>
            <a:endParaRPr lang="zh-CN" altLang="en-US" sz="2000" b="1" dirty="0">
              <a:solidFill>
                <a:schemeClr val="accent1"/>
              </a:solidFill>
              <a:latin typeface="Times New Roman" pitchFamily="18" charset="0"/>
              <a:cs typeface="Times New Roman" pitchFamily="18" charset="0"/>
            </a:endParaRPr>
          </a:p>
        </p:txBody>
      </p:sp>
      <p:sp>
        <p:nvSpPr>
          <p:cNvPr id="5" name="TextBox 4"/>
          <p:cNvSpPr txBox="1"/>
          <p:nvPr/>
        </p:nvSpPr>
        <p:spPr>
          <a:xfrm>
            <a:off x="877947" y="1844824"/>
            <a:ext cx="7272808" cy="3293209"/>
          </a:xfrm>
          <a:prstGeom prst="rect">
            <a:avLst/>
          </a:prstGeom>
          <a:noFill/>
        </p:spPr>
        <p:txBody>
          <a:bodyPr wrap="square" rtlCol="0">
            <a:spAutoFit/>
          </a:bodyPr>
          <a:lstStyle/>
          <a:p>
            <a:pPr indent="457200">
              <a:lnSpc>
                <a:spcPct val="130000"/>
              </a:lnSpc>
            </a:pPr>
            <a:r>
              <a:rPr lang="zh-CN" altLang="en-US" sz="2000" dirty="0" smtClean="0">
                <a:latin typeface="Times New Roman" pitchFamily="18" charset="0"/>
                <a:cs typeface="Times New Roman" pitchFamily="18" charset="0"/>
              </a:rPr>
              <a:t> 通过</a:t>
            </a:r>
            <a:r>
              <a:rPr lang="zh-CN" altLang="en-US" sz="2000" dirty="0">
                <a:latin typeface="Times New Roman" pitchFamily="18" charset="0"/>
                <a:cs typeface="Times New Roman" pitchFamily="18" charset="0"/>
              </a:rPr>
              <a:t>利用简化的</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目录层次结构进行训练以建立基本的用户兴趣树型结构</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并在模型使用过程中通过用户的隐式操作反馈</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对用户兴趣模型进行动态更新以反映用户不断变化的兴趣偏好。</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zh-CN" altLang="en-US" sz="2000" dirty="0" smtClean="0">
                <a:latin typeface="Times New Roman" pitchFamily="18" charset="0"/>
                <a:cs typeface="Times New Roman" pitchFamily="18" charset="0"/>
              </a:rPr>
              <a:t>这</a:t>
            </a:r>
            <a:r>
              <a:rPr lang="zh-CN" altLang="en-US" sz="2000" dirty="0">
                <a:latin typeface="Times New Roman" pitchFamily="18" charset="0"/>
                <a:cs typeface="Times New Roman" pitchFamily="18" charset="0"/>
              </a:rPr>
              <a:t>一用户兴趣建模方法以简化的</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结构为参考框架</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并以用户个人的搜索行为作为模型修正和更新的依据</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实现消除词条歧义并且表达用户个人兴趣偏好的目的。</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920364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06139" y="658302"/>
            <a:ext cx="3816424" cy="492443"/>
          </a:xfrm>
          <a:prstGeom prst="rect">
            <a:avLst/>
          </a:prstGeom>
          <a:noFill/>
        </p:spPr>
        <p:txBody>
          <a:bodyPr wrap="square" rtlCol="0">
            <a:spAutoFit/>
          </a:bodyPr>
          <a:lstStyle/>
          <a:p>
            <a:pPr indent="457200">
              <a:lnSpc>
                <a:spcPct val="130000"/>
              </a:lnSpc>
            </a:pPr>
            <a:r>
              <a:rPr lang="zh-CN" altLang="en-US" sz="2000" b="1" dirty="0" smtClean="0">
                <a:solidFill>
                  <a:schemeClr val="accent1"/>
                </a:solidFill>
                <a:latin typeface="Times New Roman" pitchFamily="18" charset="0"/>
                <a:cs typeface="Times New Roman" pitchFamily="18" charset="0"/>
              </a:rPr>
              <a:t>开放目录及其优化研究</a:t>
            </a:r>
            <a:endParaRPr lang="zh-CN" altLang="en-US" sz="2000" b="1" dirty="0">
              <a:solidFill>
                <a:schemeClr val="accent1"/>
              </a:solidFill>
              <a:latin typeface="Times New Roman" pitchFamily="18" charset="0"/>
              <a:cs typeface="Times New Roman" pitchFamily="18" charset="0"/>
            </a:endParaRPr>
          </a:p>
        </p:txBody>
      </p:sp>
      <p:sp>
        <p:nvSpPr>
          <p:cNvPr id="5" name="TextBox 4"/>
          <p:cNvSpPr txBox="1"/>
          <p:nvPr/>
        </p:nvSpPr>
        <p:spPr>
          <a:xfrm>
            <a:off x="1742043" y="1556792"/>
            <a:ext cx="5544616" cy="4050404"/>
          </a:xfrm>
          <a:prstGeom prst="rect">
            <a:avLst/>
          </a:prstGeom>
          <a:noFill/>
        </p:spPr>
        <p:txBody>
          <a:bodyPr wrap="square" rtlCol="0">
            <a:spAutoFit/>
          </a:bodyPr>
          <a:lstStyle/>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信息资源开发由众智向群智优化</a:t>
            </a: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信息资源组织向深层次优化</a:t>
            </a: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信息资源描述由单一模板向多模板优化</a:t>
            </a: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数据开放利用由精英模式向大众模式优化</a:t>
            </a: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endParaRPr lang="en-US" altLang="zh-CN" sz="2000" dirty="0">
              <a:latin typeface="Times New Roman" pitchFamily="18" charset="0"/>
              <a:cs typeface="Times New Roman" pitchFamily="18" charset="0"/>
            </a:endParaRPr>
          </a:p>
          <a:p>
            <a:pPr marL="342900" indent="457200">
              <a:lnSpc>
                <a:spcPct val="130000"/>
              </a:lnSpc>
              <a:buFont typeface="Wingdings" pitchFamily="2" charset="2"/>
              <a:buChar char="Ø"/>
            </a:pPr>
            <a:r>
              <a:rPr lang="zh-CN" altLang="en-US" sz="2000" dirty="0">
                <a:latin typeface="Times New Roman" pitchFamily="18" charset="0"/>
                <a:cs typeface="Times New Roman" pitchFamily="18" charset="0"/>
              </a:rPr>
              <a:t>开放目录从综合性向专题性优化</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642387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684426"/>
            <a:ext cx="5422245" cy="492443"/>
          </a:xfrm>
          <a:prstGeom prst="rect">
            <a:avLst/>
          </a:prstGeom>
          <a:noFill/>
        </p:spPr>
        <p:txBody>
          <a:bodyPr wrap="square" rtlCol="0">
            <a:spAutoFit/>
          </a:bodyPr>
          <a:lstStyle/>
          <a:p>
            <a:pPr indent="457200">
              <a:lnSpc>
                <a:spcPct val="130000"/>
              </a:lnSpc>
            </a:pPr>
            <a:r>
              <a:rPr lang="zh-CN" altLang="en-US" sz="2000" b="1" dirty="0">
                <a:solidFill>
                  <a:schemeClr val="accent1"/>
                </a:solidFill>
                <a:latin typeface="Times New Roman" pitchFamily="18" charset="0"/>
                <a:cs typeface="Times New Roman" pitchFamily="18" charset="0"/>
              </a:rPr>
              <a:t>计算机领域术语的自动获取与层次构建</a:t>
            </a:r>
          </a:p>
        </p:txBody>
      </p:sp>
      <p:sp>
        <p:nvSpPr>
          <p:cNvPr id="5" name="TextBox 4"/>
          <p:cNvSpPr txBox="1"/>
          <p:nvPr/>
        </p:nvSpPr>
        <p:spPr>
          <a:xfrm>
            <a:off x="1403648" y="1860846"/>
            <a:ext cx="6336704" cy="2492990"/>
          </a:xfrm>
          <a:prstGeom prst="rect">
            <a:avLst/>
          </a:prstGeom>
          <a:noFill/>
        </p:spPr>
        <p:txBody>
          <a:bodyPr wrap="square" rtlCol="0">
            <a:spAutoFit/>
          </a:bodyPr>
          <a:lstStyle/>
          <a:p>
            <a:pPr indent="457200">
              <a:lnSpc>
                <a:spcPct val="130000"/>
              </a:lnSpc>
            </a:pPr>
            <a:r>
              <a:rPr lang="zh-CN" altLang="en-US" sz="2000" dirty="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设计</a:t>
            </a:r>
            <a:r>
              <a:rPr lang="zh-CN" altLang="en-US" sz="2000" dirty="0">
                <a:latin typeface="Times New Roman" pitchFamily="18" charset="0"/>
                <a:cs typeface="Times New Roman" pitchFamily="18" charset="0"/>
              </a:rPr>
              <a:t>了一种能够自动获取计算机领域术语的方案，提出基于规则与统计相结合的抽取方法，使用亚马逊网站的计算机类图书作为语料库，通过分词、去停止词预处理以及词频统计的方法提取出计算机类领域术语，并插入到由 </a:t>
            </a:r>
            <a:r>
              <a:rPr lang="en-US" altLang="zh-CN" sz="2000" dirty="0">
                <a:latin typeface="Times New Roman" pitchFamily="18" charset="0"/>
                <a:cs typeface="Times New Roman" pitchFamily="18" charset="0"/>
              </a:rPr>
              <a:t>ODP </a:t>
            </a:r>
            <a:r>
              <a:rPr lang="zh-CN" altLang="en-US" sz="2000" dirty="0">
                <a:latin typeface="Times New Roman" pitchFamily="18" charset="0"/>
                <a:cs typeface="Times New Roman" pitchFamily="18" charset="0"/>
              </a:rPr>
              <a:t>构建的树中，形成计算机领域术语的层次结构</a:t>
            </a:r>
            <a:r>
              <a:rPr lang="zh-CN" altLang="en-US" sz="2000" dirty="0" smtClean="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8186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auto">
              <a:spcAft>
                <a:spcPts val="0"/>
              </a:spcAft>
              <a:defRPr/>
            </a:pPr>
            <a:r>
              <a:rPr lang="zh-CN" altLang="en-US" b="1" dirty="0" smtClean="0">
                <a:effectLst>
                  <a:outerShdw blurRad="38100" dist="38100" dir="2700000" algn="tl">
                    <a:srgbClr val="000000">
                      <a:alpha val="43137"/>
                    </a:srgbClr>
                  </a:outerShdw>
                </a:effectLst>
                <a:cs typeface="+mj-cs"/>
              </a:rPr>
              <a:t>总结</a:t>
            </a:r>
            <a:endParaRPr lang="zh-CN" altLang="en-US" b="1" dirty="0">
              <a:effectLst>
                <a:outerShdw blurRad="38100" dist="38100" dir="2700000" algn="tl">
                  <a:srgbClr val="000000">
                    <a:alpha val="43137"/>
                  </a:srgbClr>
                </a:outerShdw>
              </a:effectLst>
              <a:cs typeface="+mj-cs"/>
            </a:endParaRPr>
          </a:p>
        </p:txBody>
      </p:sp>
      <p:sp>
        <p:nvSpPr>
          <p:cNvPr id="3" name="文本占位符 2"/>
          <p:cNvSpPr>
            <a:spLocks noGrp="1"/>
          </p:cNvSpPr>
          <p:nvPr>
            <p:ph type="body" idx="1"/>
          </p:nvPr>
        </p:nvSpPr>
        <p:spPr/>
        <p:txBody>
          <a:bodyPr>
            <a:normAutofit/>
          </a:bodyPr>
          <a:lstStyle/>
          <a:p>
            <a:pPr fontAlgn="auto">
              <a:spcBef>
                <a:spcPts val="580"/>
              </a:spcBef>
              <a:spcAft>
                <a:spcPts val="0"/>
              </a:spcAft>
              <a:buFont typeface="Wingdings 2"/>
              <a:buNone/>
              <a:defRPr/>
            </a:pPr>
            <a:r>
              <a:rPr lang="en-US" altLang="zh-CN" b="1" dirty="0" smtClean="0">
                <a:effectLst>
                  <a:outerShdw blurRad="38100" dist="38100" dir="2700000" algn="tl">
                    <a:srgbClr val="000000">
                      <a:alpha val="43137"/>
                    </a:srgbClr>
                  </a:outerShdw>
                </a:effectLst>
              </a:rPr>
              <a:t>Conclusion</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auto">
              <a:spcAft>
                <a:spcPts val="0"/>
              </a:spcAft>
              <a:defRPr/>
            </a:pPr>
            <a:r>
              <a:rPr lang="zh-CN" altLang="en-US" b="1" dirty="0">
                <a:effectLst>
                  <a:outerShdw blurRad="38100" dist="38100" dir="2700000" algn="tl">
                    <a:srgbClr val="000000">
                      <a:alpha val="43137"/>
                    </a:srgbClr>
                  </a:outerShdw>
                </a:effectLst>
                <a:cs typeface="+mj-cs"/>
              </a:rPr>
              <a:t>什么是网站分类目录？</a:t>
            </a:r>
          </a:p>
        </p:txBody>
      </p:sp>
      <p:sp>
        <p:nvSpPr>
          <p:cNvPr id="3" name="文本占位符 2"/>
          <p:cNvSpPr>
            <a:spLocks noGrp="1"/>
          </p:cNvSpPr>
          <p:nvPr>
            <p:ph type="body" idx="1"/>
          </p:nvPr>
        </p:nvSpPr>
        <p:spPr/>
        <p:txBody>
          <a:bodyPr>
            <a:normAutofit/>
          </a:bodyPr>
          <a:lstStyle/>
          <a:p>
            <a:pPr fontAlgn="auto">
              <a:spcBef>
                <a:spcPts val="580"/>
              </a:spcBef>
              <a:spcAft>
                <a:spcPts val="0"/>
              </a:spcAft>
              <a:buFont typeface="Wingdings 2"/>
              <a:buNone/>
              <a:defRPr/>
            </a:pPr>
            <a:r>
              <a:rPr lang="en-US" altLang="zh-CN" b="1" dirty="0">
                <a:effectLst>
                  <a:outerShdw blurRad="38100" dist="38100" dir="2700000" algn="tl">
                    <a:srgbClr val="000000">
                      <a:alpha val="43137"/>
                    </a:srgbClr>
                  </a:outerShdw>
                </a:effectLst>
              </a:rPr>
              <a:t>What is Web Site Directory?</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Box 1"/>
          <p:cNvSpPr txBox="1">
            <a:spLocks noChangeArrowheads="1"/>
          </p:cNvSpPr>
          <p:nvPr/>
        </p:nvSpPr>
        <p:spPr bwMode="auto">
          <a:xfrm>
            <a:off x="837960" y="1124744"/>
            <a:ext cx="7777163" cy="4401205"/>
          </a:xfrm>
          <a:prstGeom prst="rect">
            <a:avLst/>
          </a:prstGeom>
          <a:noFill/>
          <a:ln w="9525">
            <a:noFill/>
            <a:miter lim="800000"/>
            <a:headEnd/>
            <a:tailEnd/>
          </a:ln>
        </p:spPr>
        <p:txBody>
          <a:bodyPr>
            <a:spAutoFit/>
          </a:bodyPr>
          <a:lstStyle/>
          <a:p>
            <a:pPr indent="457200"/>
            <a:r>
              <a:rPr lang="zh-CN" altLang="en-US" sz="2000" dirty="0">
                <a:latin typeface="Times New Roman" pitchFamily="18" charset="0"/>
                <a:cs typeface="Times New Roman" pitchFamily="18" charset="0"/>
              </a:rPr>
              <a:t>网络目录是搜索网络信息的三大主流范例</a:t>
            </a:r>
            <a:r>
              <a:rPr lang="zh-CN" altLang="en-US" sz="2000" dirty="0" smtClean="0">
                <a:latin typeface="Times New Roman" pitchFamily="18" charset="0"/>
                <a:cs typeface="Times New Roman" pitchFamily="18" charset="0"/>
              </a:rPr>
              <a:t>之一。</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之所以能发展到今天的程度，主要是因为</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真正体现了互联网精神，顺应了互联网的发展规律</a:t>
            </a:r>
            <a:r>
              <a:rPr lang="zh-CN" altLang="en-US" sz="2000" dirty="0" smtClean="0">
                <a:latin typeface="Times New Roman" pitchFamily="18" charset="0"/>
                <a:cs typeface="Times New Roman" pitchFamily="18" charset="0"/>
              </a:rPr>
              <a:t>。可以说，</a:t>
            </a:r>
            <a:r>
              <a:rPr lang="en-US" altLang="zh-CN" sz="2000" dirty="0" smtClean="0">
                <a:latin typeface="Times New Roman" pitchFamily="18" charset="0"/>
                <a:cs typeface="Times New Roman" pitchFamily="18" charset="0"/>
              </a:rPr>
              <a:t>ODP</a:t>
            </a:r>
            <a:r>
              <a:rPr lang="zh-CN" altLang="en-US" sz="2000" dirty="0" smtClean="0">
                <a:latin typeface="Times New Roman" pitchFamily="18" charset="0"/>
                <a:cs typeface="Times New Roman" pitchFamily="18" charset="0"/>
              </a:rPr>
              <a:t>在一定意义上是</a:t>
            </a:r>
            <a:r>
              <a:rPr lang="zh-CN" altLang="en-US" sz="2000" dirty="0"/>
              <a:t>互联网的</a:t>
            </a:r>
            <a:r>
              <a:rPr lang="zh-CN" altLang="en-US" sz="2000" dirty="0" smtClean="0"/>
              <a:t>“共和国”。</a:t>
            </a:r>
            <a:endParaRPr lang="en-US" altLang="zh-CN" sz="2000" dirty="0" smtClean="0"/>
          </a:p>
          <a:p>
            <a:pPr indent="457200"/>
            <a:endParaRPr lang="en-US" altLang="zh-CN" sz="2000" dirty="0"/>
          </a:p>
          <a:p>
            <a:pPr indent="457200"/>
            <a:r>
              <a:rPr lang="zh-CN" altLang="en-US" sz="2000" dirty="0" smtClean="0">
                <a:latin typeface="Times New Roman" pitchFamily="18" charset="0"/>
                <a:cs typeface="Times New Roman" pitchFamily="18" charset="0"/>
              </a:rPr>
              <a:t>有关</a:t>
            </a:r>
            <a:r>
              <a:rPr lang="en-US" altLang="zh-CN" sz="2000" dirty="0" smtClean="0">
                <a:latin typeface="Times New Roman" pitchFamily="18" charset="0"/>
                <a:cs typeface="Times New Roman" pitchFamily="18" charset="0"/>
              </a:rPr>
              <a:t>ODP</a:t>
            </a:r>
            <a:r>
              <a:rPr lang="zh-CN" altLang="en-US" sz="2000" dirty="0" smtClean="0">
                <a:latin typeface="Times New Roman" pitchFamily="18" charset="0"/>
                <a:cs typeface="Times New Roman" pitchFamily="18" charset="0"/>
              </a:rPr>
              <a:t>结构的研究中，虽然网络</a:t>
            </a:r>
            <a:r>
              <a:rPr lang="zh-CN" altLang="en-US" sz="2000" dirty="0">
                <a:latin typeface="Times New Roman" pitchFamily="18" charset="0"/>
                <a:cs typeface="Times New Roman" pitchFamily="18" charset="0"/>
              </a:rPr>
              <a:t>目录中的符号链接被广泛应用，但相关研究却十分稀缺</a:t>
            </a:r>
            <a:r>
              <a:rPr lang="zh-CN" altLang="en-US" sz="2000" dirty="0" smtClean="0">
                <a:latin typeface="Times New Roman" pitchFamily="18" charset="0"/>
                <a:cs typeface="Times New Roman" pitchFamily="18" charset="0"/>
              </a:rPr>
              <a:t>。由于符号</a:t>
            </a:r>
            <a:r>
              <a:rPr lang="zh-CN" altLang="en-US" sz="2000" dirty="0">
                <a:latin typeface="Times New Roman" pitchFamily="18" charset="0"/>
                <a:cs typeface="Times New Roman" pitchFamily="18" charset="0"/>
              </a:rPr>
              <a:t>链接可类比于黄页，起到编排“网站户口本”的</a:t>
            </a:r>
            <a:r>
              <a:rPr lang="zh-CN" altLang="en-US" sz="2000" dirty="0" smtClean="0">
                <a:latin typeface="Times New Roman" pitchFamily="18" charset="0"/>
                <a:cs typeface="Times New Roman" pitchFamily="18" charset="0"/>
              </a:rPr>
              <a:t>作用，因此，加强这方面的研究是十分必要的。</a:t>
            </a:r>
            <a:endParaRPr lang="en-US" altLang="zh-CN" sz="2000" dirty="0">
              <a:latin typeface="Times New Roman" pitchFamily="18" charset="0"/>
              <a:cs typeface="Times New Roman" pitchFamily="18" charset="0"/>
            </a:endParaRPr>
          </a:p>
          <a:p>
            <a:pPr indent="457200"/>
            <a:endParaRPr lang="en-US" altLang="zh-CN" sz="2000" dirty="0" smtClean="0"/>
          </a:p>
          <a:p>
            <a:pPr indent="457200"/>
            <a:r>
              <a:rPr lang="zh-CN" altLang="en-US" sz="2000" dirty="0" smtClean="0">
                <a:latin typeface="Times New Roman" pitchFamily="18" charset="0"/>
                <a:cs typeface="Times New Roman" pitchFamily="18" charset="0"/>
              </a:rPr>
              <a:t>有关</a:t>
            </a:r>
            <a:r>
              <a:rPr lang="en-US" altLang="zh-CN" sz="2000" dirty="0" smtClean="0">
                <a:latin typeface="Times New Roman" pitchFamily="18" charset="0"/>
                <a:cs typeface="Times New Roman" pitchFamily="18" charset="0"/>
              </a:rPr>
              <a:t>ODP</a:t>
            </a:r>
            <a:r>
              <a:rPr lang="zh-CN" altLang="en-US" sz="2000" dirty="0" smtClean="0">
                <a:latin typeface="Times New Roman" pitchFamily="18" charset="0"/>
                <a:cs typeface="Times New Roman" pitchFamily="18" charset="0"/>
              </a:rPr>
              <a:t>应用的研究中，基于其人工编纂特性，大多数研究将其作为一个基准来衡量建立的用户兴趣模型等相关模型是否合理可行。由于用户</a:t>
            </a:r>
            <a:r>
              <a:rPr lang="zh-CN" altLang="en-US" sz="2000" dirty="0">
                <a:latin typeface="Times New Roman" pitchFamily="18" charset="0"/>
                <a:cs typeface="Times New Roman" pitchFamily="18" charset="0"/>
              </a:rPr>
              <a:t>在与网络目录交互的过程</a:t>
            </a:r>
            <a:r>
              <a:rPr lang="zh-CN" altLang="en-US" sz="2000" dirty="0" smtClean="0">
                <a:latin typeface="Times New Roman" pitchFamily="18" charset="0"/>
                <a:cs typeface="Times New Roman" pitchFamily="18" charset="0"/>
              </a:rPr>
              <a:t>中可以逐渐</a:t>
            </a:r>
            <a:r>
              <a:rPr lang="zh-CN" altLang="en-US" sz="2000" dirty="0">
                <a:latin typeface="Times New Roman" pitchFamily="18" charset="0"/>
                <a:cs typeface="Times New Roman" pitchFamily="18" charset="0"/>
              </a:rPr>
              <a:t>深入目录</a:t>
            </a:r>
            <a:r>
              <a:rPr lang="zh-CN" altLang="en-US" sz="2000" dirty="0" smtClean="0">
                <a:latin typeface="Times New Roman" pitchFamily="18" charset="0"/>
                <a:cs typeface="Times New Roman" pitchFamily="18" charset="0"/>
              </a:rPr>
              <a:t>分类从而找到</a:t>
            </a:r>
            <a:r>
              <a:rPr lang="zh-CN" altLang="en-US" sz="2000" dirty="0">
                <a:latin typeface="Times New Roman" pitchFamily="18" charset="0"/>
                <a:cs typeface="Times New Roman" pitchFamily="18" charset="0"/>
              </a:rPr>
              <a:t>自己感兴趣的</a:t>
            </a:r>
            <a:r>
              <a:rPr lang="zh-CN" altLang="en-US" sz="2000" dirty="0" smtClean="0">
                <a:latin typeface="Times New Roman" pitchFamily="18" charset="0"/>
                <a:cs typeface="Times New Roman" pitchFamily="18" charset="0"/>
              </a:rPr>
              <a:t>网站，参考</a:t>
            </a: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建立初步用户兴趣图谱是合理可行的。</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61" y="404664"/>
            <a:ext cx="784232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61" y="5733256"/>
            <a:ext cx="7851206" cy="72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6865">
                                            <p:txEl>
                                              <p:pRg st="0" end="0"/>
                                            </p:txEl>
                                          </p:spTgt>
                                        </p:tgtEl>
                                        <p:attrNameLst>
                                          <p:attrName>style.visibility</p:attrName>
                                        </p:attrNameLst>
                                      </p:cBhvr>
                                      <p:to>
                                        <p:strVal val="visible"/>
                                      </p:to>
                                    </p:set>
                                    <p:anim calcmode="lin" valueType="num">
                                      <p:cBhvr>
                                        <p:cTn id="7" dur="1000" fill="hold"/>
                                        <p:tgtEl>
                                          <p:spTgt spid="3686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686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686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686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6865">
                                            <p:txEl>
                                              <p:pRg st="2" end="2"/>
                                            </p:txEl>
                                          </p:spTgt>
                                        </p:tgtEl>
                                        <p:attrNameLst>
                                          <p:attrName>style.visibility</p:attrName>
                                        </p:attrNameLst>
                                      </p:cBhvr>
                                      <p:to>
                                        <p:strVal val="visible"/>
                                      </p:to>
                                    </p:set>
                                    <p:anim calcmode="lin" valueType="num">
                                      <p:cBhvr>
                                        <p:cTn id="15" dur="1000" fill="hold"/>
                                        <p:tgtEl>
                                          <p:spTgt spid="3686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6865">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6865">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686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6865">
                                            <p:txEl>
                                              <p:pRg st="4" end="4"/>
                                            </p:txEl>
                                          </p:spTgt>
                                        </p:tgtEl>
                                        <p:attrNameLst>
                                          <p:attrName>style.visibility</p:attrName>
                                        </p:attrNameLst>
                                      </p:cBhvr>
                                      <p:to>
                                        <p:strVal val="visible"/>
                                      </p:to>
                                    </p:set>
                                    <p:anim calcmode="lin" valueType="num">
                                      <p:cBhvr>
                                        <p:cTn id="23" dur="1000" fill="hold"/>
                                        <p:tgtEl>
                                          <p:spTgt spid="36865">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36865">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36865">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368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64786" y="2276872"/>
            <a:ext cx="3640741" cy="1569660"/>
          </a:xfrm>
          <a:prstGeom prst="rect">
            <a:avLst/>
          </a:prstGeom>
          <a:noFill/>
        </p:spPr>
        <p:txBody>
          <a:bodyPr wrap="none">
            <a:spAutoFit/>
          </a:bodyPr>
          <a:lstStyle/>
          <a:p>
            <a:pPr algn="ctr" fontAlgn="auto">
              <a:spcBef>
                <a:spcPts val="0"/>
              </a:spcBef>
              <a:spcAft>
                <a:spcPts val="0"/>
              </a:spcAft>
              <a:defRPr/>
            </a:pPr>
            <a:r>
              <a:rPr lang="en-US" altLang="zh-CN" sz="9600" b="1" spc="50" dirty="0">
                <a:ln w="13500">
                  <a:solidFill>
                    <a:schemeClr val="accent1">
                      <a:shade val="2500"/>
                      <a:alpha val="6500"/>
                    </a:schemeClr>
                  </a:solidFill>
                  <a:prstDash val="solid"/>
                </a:ln>
                <a:solidFill>
                  <a:schemeClr val="accent1">
                    <a:lumMod val="75000"/>
                    <a:alpha val="95000"/>
                  </a:schemeClr>
                </a:solidFill>
                <a:effectLst>
                  <a:innerShdw blurRad="50900" dist="38500" dir="13500000">
                    <a:srgbClr val="000000">
                      <a:alpha val="60000"/>
                    </a:srgbClr>
                  </a:innerShdw>
                </a:effectLst>
                <a:latin typeface="Vladimir Script" pitchFamily="66" charset="0"/>
                <a:ea typeface="+mn-ea"/>
              </a:rPr>
              <a:t>Thanks!</a:t>
            </a:r>
            <a:endParaRPr lang="zh-CN" altLang="en-US" sz="9600" b="1" spc="50" dirty="0">
              <a:ln w="13500">
                <a:solidFill>
                  <a:schemeClr val="accent1">
                    <a:shade val="2500"/>
                    <a:alpha val="6500"/>
                  </a:schemeClr>
                </a:solidFill>
                <a:prstDash val="solid"/>
              </a:ln>
              <a:solidFill>
                <a:schemeClr val="accent1">
                  <a:lumMod val="75000"/>
                  <a:alpha val="95000"/>
                </a:schemeClr>
              </a:solidFill>
              <a:effectLst>
                <a:innerShdw blurRad="50900" dist="38500" dir="13500000">
                  <a:srgbClr val="000000">
                    <a:alpha val="60000"/>
                  </a:srgbClr>
                </a:innerShdw>
              </a:effectLst>
              <a:latin typeface="Vladimir Script" pitchFamily="66"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979488" y="2060575"/>
            <a:ext cx="7354887" cy="4402138"/>
          </a:xfrm>
          <a:prstGeom prst="rect">
            <a:avLst/>
          </a:prstGeom>
          <a:noFill/>
          <a:ln w="9525">
            <a:noFill/>
            <a:miter lim="800000"/>
            <a:headEnd/>
            <a:tailEnd/>
          </a:ln>
        </p:spPr>
        <p:txBody>
          <a:bodyPr>
            <a:spAutoFit/>
          </a:bodyPr>
          <a:lstStyle/>
          <a:p>
            <a:pPr indent="457200">
              <a:lnSpc>
                <a:spcPct val="130000"/>
              </a:lnSpc>
            </a:pPr>
            <a:r>
              <a:rPr lang="en-US" altLang="zh-CN" sz="2000" dirty="0">
                <a:latin typeface="Times New Roman" pitchFamily="18" charset="0"/>
                <a:cs typeface="Times New Roman" pitchFamily="18" charset="0"/>
              </a:rPr>
              <a:t>1</a:t>
            </a:r>
            <a:r>
              <a:rPr lang="zh-CN" altLang="en-US" sz="2000" dirty="0">
                <a:latin typeface="Times New Roman" pitchFamily="18" charset="0"/>
                <a:cs typeface="Times New Roman" pitchFamily="18" charset="0"/>
              </a:rPr>
              <a:t>、网站分类目录是指通过人工的方式收集网站资源，并把这些拥有一定价值的网站资源资源通过人工的方式对他们的主题进行整理组织之后，存放到相应的目录下面，从而形成的网站分类目录的体系。</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2</a:t>
            </a:r>
            <a:r>
              <a:rPr lang="zh-CN" altLang="en-US" sz="2000" dirty="0">
                <a:latin typeface="Times New Roman" pitchFamily="18" charset="0"/>
                <a:cs typeface="Times New Roman" pitchFamily="18" charset="0"/>
              </a:rPr>
              <a:t>、网站分类目录是把互联网上网址网站信息收集整理在一起</a:t>
            </a:r>
            <a:r>
              <a:rPr lang="zh-CN" altLang="en-US" sz="2000" dirty="0" smtClean="0">
                <a:latin typeface="Times New Roman" pitchFamily="18" charset="0"/>
                <a:cs typeface="Times New Roman" pitchFamily="18" charset="0"/>
              </a:rPr>
              <a:t>，</a:t>
            </a:r>
            <a:r>
              <a:rPr lang="zh-CN" altLang="en-US" sz="2000" dirty="0">
                <a:latin typeface="Times New Roman" pitchFamily="18" charset="0"/>
                <a:cs typeface="Times New Roman" pitchFamily="18" charset="0"/>
              </a:rPr>
              <a:t>按照</a:t>
            </a:r>
            <a:r>
              <a:rPr lang="zh-CN" altLang="en-US" sz="2000" dirty="0" smtClean="0">
                <a:latin typeface="Times New Roman" pitchFamily="18" charset="0"/>
                <a:cs typeface="Times New Roman" pitchFamily="18" charset="0"/>
              </a:rPr>
              <a:t>不同</a:t>
            </a:r>
            <a:r>
              <a:rPr lang="zh-CN" altLang="en-US" sz="2000" dirty="0">
                <a:latin typeface="Times New Roman" pitchFamily="18" charset="0"/>
                <a:cs typeface="Times New Roman" pitchFamily="18" charset="0"/>
              </a:rPr>
              <a:t>的分类、主题，放在相应的目录中。</a:t>
            </a:r>
            <a:endParaRPr lang="en-US" altLang="zh-CN" sz="2000" dirty="0">
              <a:latin typeface="Times New Roman" pitchFamily="18" charset="0"/>
              <a:cs typeface="Times New Roman" pitchFamily="18" charset="0"/>
            </a:endParaRPr>
          </a:p>
          <a:p>
            <a:pPr indent="457200">
              <a:lnSpc>
                <a:spcPct val="130000"/>
              </a:lnSpc>
            </a:pP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3</a:t>
            </a:r>
            <a:r>
              <a:rPr lang="zh-CN" altLang="en-US" sz="2000" dirty="0">
                <a:latin typeface="Times New Roman" pitchFamily="18" charset="0"/>
                <a:cs typeface="Times New Roman" pitchFamily="18" charset="0"/>
              </a:rPr>
              <a:t>、网站分类目录就是根据不同</a:t>
            </a:r>
            <a:r>
              <a:rPr lang="zh-CN" altLang="en-US" sz="2000" dirty="0" smtClean="0">
                <a:latin typeface="Times New Roman" pitchFamily="18" charset="0"/>
                <a:cs typeface="Times New Roman" pitchFamily="18" charset="0"/>
              </a:rPr>
              <a:t>类别、主题</a:t>
            </a:r>
            <a:r>
              <a:rPr lang="zh-CN" altLang="en-US" sz="2000" dirty="0">
                <a:latin typeface="Times New Roman" pitchFamily="18" charset="0"/>
                <a:cs typeface="Times New Roman" pitchFamily="18" charset="0"/>
              </a:rPr>
              <a:t>将站点归档到不同的目录下。</a:t>
            </a:r>
            <a:endParaRPr lang="en-US" altLang="zh-CN" sz="2000" dirty="0">
              <a:latin typeface="Times New Roman" pitchFamily="18" charset="0"/>
              <a:cs typeface="Times New Roman" pitchFamily="18" charset="0"/>
            </a:endParaRPr>
          </a:p>
          <a:p>
            <a:pPr indent="457200"/>
            <a:endParaRPr lang="en-US" altLang="zh-CN" sz="2000" dirty="0">
              <a:latin typeface="Times New Roman" pitchFamily="18" charset="0"/>
              <a:cs typeface="Times New Roman" pitchFamily="18" charset="0"/>
            </a:endParaRPr>
          </a:p>
        </p:txBody>
      </p:sp>
      <p:sp>
        <p:nvSpPr>
          <p:cNvPr id="8" name="矩形 7"/>
          <p:cNvSpPr/>
          <p:nvPr/>
        </p:nvSpPr>
        <p:spPr>
          <a:xfrm>
            <a:off x="822794" y="764704"/>
            <a:ext cx="3679213" cy="923330"/>
          </a:xfrm>
          <a:prstGeom prst="rect">
            <a:avLst/>
          </a:prstGeom>
          <a:noFill/>
        </p:spPr>
        <p:txBody>
          <a:bodyPr wrap="none">
            <a:spAutoFit/>
          </a:bodyPr>
          <a:lstStyle/>
          <a:p>
            <a:pPr algn="ctr" fontAlgn="auto">
              <a:spcBef>
                <a:spcPts val="0"/>
              </a:spcBef>
              <a:spcAft>
                <a:spcPts val="0"/>
              </a:spcAft>
              <a:defRPr/>
            </a:pP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rPr>
              <a:t>Definition</a:t>
            </a:r>
            <a:endPar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矩形 7"/>
          <p:cNvSpPr/>
          <p:nvPr/>
        </p:nvSpPr>
        <p:spPr>
          <a:xfrm>
            <a:off x="4027686" y="4983013"/>
            <a:ext cx="4378123" cy="923331"/>
          </a:xfrm>
          <a:prstGeom prst="rect">
            <a:avLst/>
          </a:prstGeom>
          <a:noFill/>
        </p:spPr>
        <p:txBody>
          <a:bodyPr wrap="none">
            <a:spAutoFit/>
          </a:bodyPr>
          <a:lstStyle/>
          <a:p>
            <a:pPr algn="ctr" fontAlgn="auto">
              <a:spcBef>
                <a:spcPts val="0"/>
              </a:spcBef>
              <a:spcAft>
                <a:spcPts val="0"/>
              </a:spcAft>
              <a:defRPr/>
            </a:pP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rPr>
              <a:t>Significance</a:t>
            </a:r>
            <a:endPar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endParaRPr>
          </a:p>
        </p:txBody>
      </p:sp>
      <p:sp>
        <p:nvSpPr>
          <p:cNvPr id="4" name="TextBox 3"/>
          <p:cNvSpPr txBox="1"/>
          <p:nvPr/>
        </p:nvSpPr>
        <p:spPr>
          <a:xfrm>
            <a:off x="468313" y="544513"/>
            <a:ext cx="7991475" cy="4314825"/>
          </a:xfrm>
          <a:prstGeom prst="rect">
            <a:avLst/>
          </a:prstGeom>
          <a:noFill/>
        </p:spPr>
        <p:txBody>
          <a:bodyPr>
            <a:spAutoFit/>
          </a:bodyPr>
          <a:lstStyle/>
          <a:p>
            <a:pPr indent="457200">
              <a:lnSpc>
                <a:spcPct val="130000"/>
              </a:lnSpc>
            </a:pPr>
            <a:r>
              <a:rPr lang="zh-CN" altLang="en-US" sz="2000" b="1" dirty="0">
                <a:solidFill>
                  <a:schemeClr val="accent1"/>
                </a:solidFill>
                <a:latin typeface="Times New Roman" pitchFamily="18" charset="0"/>
                <a:cs typeface="Times New Roman" pitchFamily="18" charset="0"/>
              </a:rPr>
              <a:t>从搜索引擎的角度来看</a:t>
            </a:r>
            <a:endParaRPr lang="en-US" altLang="zh-CN" sz="2000" b="1" dirty="0">
              <a:solidFill>
                <a:schemeClr val="accent1"/>
              </a:solidFill>
              <a:latin typeface="Times New Roman" pitchFamily="18" charset="0"/>
              <a:cs typeface="Times New Roman" pitchFamily="18" charset="0"/>
            </a:endParaRPr>
          </a:p>
          <a:p>
            <a:pPr indent="457200">
              <a:lnSpc>
                <a:spcPct val="130000"/>
              </a:lnSpc>
            </a:pPr>
            <a:r>
              <a:rPr lang="zh-CN" altLang="en-US" sz="2000" dirty="0">
                <a:latin typeface="Perpetua"/>
              </a:rPr>
              <a:t> 来自分类目录的外链无疑是一条高质量的外链，可以很好的提升站点的权重，极大提升网站的</a:t>
            </a:r>
            <a:r>
              <a:rPr lang="en-US" altLang="zh-CN" sz="2000" dirty="0">
                <a:latin typeface="Perpetua"/>
              </a:rPr>
              <a:t>PR</a:t>
            </a:r>
            <a:r>
              <a:rPr lang="zh-CN" altLang="en-US" sz="2000" dirty="0">
                <a:latin typeface="Perpetua"/>
              </a:rPr>
              <a:t>值。</a:t>
            </a:r>
            <a:endParaRPr lang="en-US" altLang="zh-CN" sz="2000" b="1" dirty="0">
              <a:latin typeface="Times New Roman" pitchFamily="18" charset="0"/>
              <a:cs typeface="Times New Roman" pitchFamily="18" charset="0"/>
            </a:endParaRPr>
          </a:p>
          <a:p>
            <a:pPr indent="457200">
              <a:lnSpc>
                <a:spcPct val="130000"/>
              </a:lnSpc>
              <a:spcBef>
                <a:spcPts val="1000"/>
              </a:spcBef>
            </a:pPr>
            <a:r>
              <a:rPr lang="zh-CN" altLang="en-US" sz="2000" b="1" dirty="0">
                <a:solidFill>
                  <a:schemeClr val="accent1"/>
                </a:solidFill>
                <a:latin typeface="Times New Roman" pitchFamily="18" charset="0"/>
                <a:cs typeface="Times New Roman" pitchFamily="18" charset="0"/>
              </a:rPr>
              <a:t>从网站推广的角度来看</a:t>
            </a:r>
            <a:endParaRPr lang="en-US" altLang="zh-CN" sz="2000" b="1" dirty="0">
              <a:solidFill>
                <a:schemeClr val="accent1"/>
              </a:solidFill>
              <a:latin typeface="Times New Roman" pitchFamily="18" charset="0"/>
              <a:cs typeface="Times New Roman" pitchFamily="18" charset="0"/>
            </a:endParaRPr>
          </a:p>
          <a:p>
            <a:pPr marL="800100" lvl="1" indent="-342900">
              <a:lnSpc>
                <a:spcPct val="130000"/>
              </a:lnSpc>
              <a:buFont typeface="Wingdings" pitchFamily="2" charset="2"/>
              <a:buChar char="Ø"/>
            </a:pPr>
            <a:r>
              <a:rPr lang="zh-CN" altLang="en-US" sz="2000" dirty="0">
                <a:latin typeface="Perpetua"/>
              </a:rPr>
              <a:t>流量大</a:t>
            </a:r>
            <a:endParaRPr lang="en-US" altLang="zh-CN" sz="2000" dirty="0">
              <a:latin typeface="Perpetua"/>
            </a:endParaRPr>
          </a:p>
          <a:p>
            <a:pPr marL="800100" lvl="1" indent="-342900">
              <a:lnSpc>
                <a:spcPct val="130000"/>
              </a:lnSpc>
              <a:buFont typeface="Wingdings" pitchFamily="2" charset="2"/>
              <a:buChar char="Ø"/>
            </a:pPr>
            <a:r>
              <a:rPr lang="zh-CN" altLang="en-US" sz="2000" dirty="0">
                <a:latin typeface="Perpetua"/>
              </a:rPr>
              <a:t>品牌效应</a:t>
            </a:r>
            <a:endParaRPr lang="en-US" altLang="zh-CN" sz="2000" dirty="0">
              <a:latin typeface="Perpetua"/>
            </a:endParaRPr>
          </a:p>
          <a:p>
            <a:pPr marL="800100" lvl="1" indent="-342900">
              <a:lnSpc>
                <a:spcPct val="130000"/>
              </a:lnSpc>
              <a:buFont typeface="Wingdings" pitchFamily="2" charset="2"/>
              <a:buChar char="Ø"/>
            </a:pPr>
            <a:r>
              <a:rPr lang="zh-CN" altLang="en-US" sz="2000" dirty="0">
                <a:latin typeface="Perpetua"/>
              </a:rPr>
              <a:t>直接调用</a:t>
            </a:r>
            <a:endParaRPr lang="en-US" altLang="zh-CN" sz="2000" dirty="0">
              <a:latin typeface="Perpetua"/>
            </a:endParaRPr>
          </a:p>
          <a:p>
            <a:pPr marL="800100" lvl="1" indent="-342900">
              <a:lnSpc>
                <a:spcPct val="130000"/>
              </a:lnSpc>
              <a:spcBef>
                <a:spcPts val="1000"/>
              </a:spcBef>
            </a:pPr>
            <a:r>
              <a:rPr lang="zh-CN" altLang="en-US" sz="2000" b="1" dirty="0">
                <a:solidFill>
                  <a:schemeClr val="accent1"/>
                </a:solidFill>
                <a:latin typeface="Times New Roman" pitchFamily="18" charset="0"/>
                <a:cs typeface="Times New Roman" pitchFamily="18" charset="0"/>
              </a:rPr>
              <a:t>从竞合关系的角度来看</a:t>
            </a:r>
            <a:endParaRPr lang="en-US" altLang="zh-CN" sz="2000" b="1" dirty="0">
              <a:solidFill>
                <a:schemeClr val="accent1"/>
              </a:solidFill>
              <a:latin typeface="Times New Roman" pitchFamily="18" charset="0"/>
              <a:cs typeface="Times New Roman" pitchFamily="18" charset="0"/>
            </a:endParaRPr>
          </a:p>
          <a:p>
            <a:pPr marL="800100" lvl="1" indent="-342900">
              <a:lnSpc>
                <a:spcPct val="130000"/>
              </a:lnSpc>
            </a:pPr>
            <a:r>
              <a:rPr lang="zh-CN" altLang="en-US" sz="2000" dirty="0">
                <a:latin typeface="Perpetua"/>
              </a:rPr>
              <a:t>分类目录中的网站是站长获取同行信息的重要来源。</a:t>
            </a:r>
            <a:endParaRPr lang="en-US" altLang="zh-CN" sz="2000" b="1" dirty="0">
              <a:solidFill>
                <a:schemeClr val="accent1"/>
              </a:solidFill>
              <a:latin typeface="Times New Roman" pitchFamily="18" charset="0"/>
              <a:cs typeface="Times New Roman" pitchFamily="18" charset="0"/>
            </a:endParaRPr>
          </a:p>
          <a:p>
            <a:pPr marL="800100" lvl="1" indent="-342900">
              <a:lnSpc>
                <a:spcPct val="130000"/>
              </a:lnSpc>
            </a:pPr>
            <a:endParaRPr lang="en-US" altLang="zh-CN" sz="2000" dirty="0">
              <a:latin typeface="Perpetu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5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24" dur="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25" dur="5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26" dur="5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27" dur="500"/>
                                        <p:tgtEl>
                                          <p:spTgt spid="4">
                                            <p:txEl>
                                              <p:pRg st="2" end="2"/>
                                            </p:txEl>
                                          </p:spTgt>
                                        </p:tgtEl>
                                      </p:cBhvr>
                                    </p:animEffect>
                                  </p:childTnLst>
                                </p:cTn>
                              </p:par>
                              <p:par>
                                <p:cTn id="28" presetID="54" presetClass="entr" presetSubtype="0" accel="10000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p:cTn id="30" dur="5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31" dur="5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32" dur="5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33" dur="5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34" dur="500"/>
                                        <p:tgtEl>
                                          <p:spTgt spid="4">
                                            <p:txEl>
                                              <p:pRg st="3" end="3"/>
                                            </p:txEl>
                                          </p:spTgt>
                                        </p:tgtEl>
                                      </p:cBhvr>
                                    </p:animEffect>
                                  </p:childTnLst>
                                </p:cTn>
                              </p:par>
                              <p:par>
                                <p:cTn id="35" presetID="54" presetClass="entr" presetSubtype="0" accel="10000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p:cTn id="37"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38"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39"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41" dur="500"/>
                                        <p:tgtEl>
                                          <p:spTgt spid="4">
                                            <p:txEl>
                                              <p:pRg st="4" end="4"/>
                                            </p:txEl>
                                          </p:spTgt>
                                        </p:tgtEl>
                                      </p:cBhvr>
                                    </p:animEffect>
                                  </p:childTnLst>
                                </p:cTn>
                              </p:par>
                              <p:par>
                                <p:cTn id="42" presetID="54" presetClass="entr" presetSubtype="0" accel="100000"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p:cTn id="44" dur="5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45" dur="5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46" dur="5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47" dur="5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4" presetClass="entr" presetSubtype="0" accel="10000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p:cTn id="53"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54"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55"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56"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57" dur="500"/>
                                        <p:tgtEl>
                                          <p:spTgt spid="4">
                                            <p:txEl>
                                              <p:pRg st="6" end="6"/>
                                            </p:txEl>
                                          </p:spTgt>
                                        </p:tgtEl>
                                      </p:cBhvr>
                                    </p:animEffect>
                                  </p:childTnLst>
                                </p:cTn>
                              </p:par>
                              <p:par>
                                <p:cTn id="58" presetID="54" presetClass="entr" presetSubtype="0" accel="100000" fill="hold" nodeType="with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 calcmode="lin" valueType="num">
                                      <p:cBhvr>
                                        <p:cTn id="60" dur="500" fill="hold"/>
                                        <p:tgtEl>
                                          <p:spTgt spid="4">
                                            <p:txEl>
                                              <p:pRg st="7" end="7"/>
                                            </p:txEl>
                                          </p:spTgt>
                                        </p:tgtEl>
                                        <p:attrNameLst>
                                          <p:attrName>ppt_w</p:attrName>
                                        </p:attrNameLst>
                                      </p:cBhvr>
                                      <p:tavLst>
                                        <p:tav tm="0">
                                          <p:val>
                                            <p:strVal val="#ppt_w*0.05"/>
                                          </p:val>
                                        </p:tav>
                                        <p:tav tm="100000">
                                          <p:val>
                                            <p:strVal val="#ppt_w"/>
                                          </p:val>
                                        </p:tav>
                                      </p:tavLst>
                                    </p:anim>
                                    <p:anim calcmode="lin" valueType="num">
                                      <p:cBhvr>
                                        <p:cTn id="61" dur="500" fill="hold"/>
                                        <p:tgtEl>
                                          <p:spTgt spid="4">
                                            <p:txEl>
                                              <p:pRg st="7" end="7"/>
                                            </p:txEl>
                                          </p:spTgt>
                                        </p:tgtEl>
                                        <p:attrNameLst>
                                          <p:attrName>ppt_h</p:attrName>
                                        </p:attrNameLst>
                                      </p:cBhvr>
                                      <p:tavLst>
                                        <p:tav tm="0">
                                          <p:val>
                                            <p:strVal val="#ppt_h"/>
                                          </p:val>
                                        </p:tav>
                                        <p:tav tm="100000">
                                          <p:val>
                                            <p:strVal val="#ppt_h"/>
                                          </p:val>
                                        </p:tav>
                                      </p:tavLst>
                                    </p:anim>
                                    <p:anim calcmode="lin" valueType="num">
                                      <p:cBhvr>
                                        <p:cTn id="62" dur="500" fill="hold"/>
                                        <p:tgtEl>
                                          <p:spTgt spid="4">
                                            <p:txEl>
                                              <p:pRg st="7" end="7"/>
                                            </p:txEl>
                                          </p:spTgt>
                                        </p:tgtEl>
                                        <p:attrNameLst>
                                          <p:attrName>ppt_x</p:attrName>
                                        </p:attrNameLst>
                                      </p:cBhvr>
                                      <p:tavLst>
                                        <p:tav tm="0">
                                          <p:val>
                                            <p:strVal val="#ppt_x-.2"/>
                                          </p:val>
                                        </p:tav>
                                        <p:tav tm="100000">
                                          <p:val>
                                            <p:strVal val="#ppt_x"/>
                                          </p:val>
                                        </p:tav>
                                      </p:tavLst>
                                    </p:anim>
                                    <p:anim calcmode="lin" valueType="num">
                                      <p:cBhvr>
                                        <p:cTn id="63" dur="500" fill="hold"/>
                                        <p:tgtEl>
                                          <p:spTgt spid="4">
                                            <p:txEl>
                                              <p:pRg st="7" end="7"/>
                                            </p:txEl>
                                          </p:spTgt>
                                        </p:tgtEl>
                                        <p:attrNameLst>
                                          <p:attrName>ppt_y</p:attrName>
                                        </p:attrNameLst>
                                      </p:cBhvr>
                                      <p:tavLst>
                                        <p:tav tm="0">
                                          <p:val>
                                            <p:strVal val="#ppt_y"/>
                                          </p:val>
                                        </p:tav>
                                        <p:tav tm="100000">
                                          <p:val>
                                            <p:strVal val="#ppt_y"/>
                                          </p:val>
                                        </p:tav>
                                      </p:tavLst>
                                    </p:anim>
                                    <p:animEffect transition="in" filter="fade">
                                      <p:cBhvr>
                                        <p:cTn id="6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01402" y="801804"/>
            <a:ext cx="2980304" cy="923329"/>
          </a:xfrm>
          <a:prstGeom prst="rect">
            <a:avLst/>
          </a:prstGeom>
          <a:noFill/>
        </p:spPr>
        <p:txBody>
          <a:bodyPr wrap="none">
            <a:spAutoFit/>
          </a:bodyPr>
          <a:lstStyle/>
          <a:p>
            <a:pPr algn="ctr" fontAlgn="auto">
              <a:spcBef>
                <a:spcPts val="0"/>
              </a:spcBef>
              <a:spcAft>
                <a:spcPts val="0"/>
              </a:spcAft>
              <a:defRPr/>
            </a:pPr>
            <a:r>
              <a:rPr lang="en-US" altLang="zh-CN"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rPr>
              <a:t>Examples</a:t>
            </a:r>
            <a:endParaRPr lang="zh-CN" alt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mn-lt"/>
              <a:ea typeface="+mn-ea"/>
            </a:endParaRPr>
          </a:p>
        </p:txBody>
      </p:sp>
      <p:pic>
        <p:nvPicPr>
          <p:cNvPr id="20483" name="Picture 3"/>
          <p:cNvPicPr>
            <a:picLocks noChangeAspect="1" noChangeArrowheads="1"/>
          </p:cNvPicPr>
          <p:nvPr/>
        </p:nvPicPr>
        <p:blipFill>
          <a:blip r:embed="rId3"/>
          <a:srcRect/>
          <a:stretch>
            <a:fillRect/>
          </a:stretch>
        </p:blipFill>
        <p:spPr bwMode="auto">
          <a:xfrm>
            <a:off x="757238" y="476250"/>
            <a:ext cx="3814762" cy="2998788"/>
          </a:xfrm>
          <a:prstGeom prst="rect">
            <a:avLst/>
          </a:prstGeom>
          <a:noFill/>
          <a:ln w="9525">
            <a:noFill/>
            <a:miter lim="800000"/>
            <a:headEnd/>
            <a:tailEnd/>
          </a:ln>
          <a:effectLst/>
        </p:spPr>
      </p:pic>
      <p:pic>
        <p:nvPicPr>
          <p:cNvPr id="20484" name="Picture 4"/>
          <p:cNvPicPr>
            <a:picLocks noChangeAspect="1" noChangeArrowheads="1"/>
          </p:cNvPicPr>
          <p:nvPr/>
        </p:nvPicPr>
        <p:blipFill>
          <a:blip r:embed="rId4"/>
          <a:srcRect/>
          <a:stretch>
            <a:fillRect/>
          </a:stretch>
        </p:blipFill>
        <p:spPr bwMode="auto">
          <a:xfrm>
            <a:off x="755650" y="3225800"/>
            <a:ext cx="3816350" cy="3433763"/>
          </a:xfrm>
          <a:prstGeom prst="rect">
            <a:avLst/>
          </a:prstGeom>
          <a:noFill/>
          <a:ln w="9525">
            <a:noFill/>
            <a:miter lim="800000"/>
            <a:headEnd/>
            <a:tailEnd/>
          </a:ln>
          <a:effectLst/>
        </p:spPr>
      </p:pic>
      <p:pic>
        <p:nvPicPr>
          <p:cNvPr id="20485" name="Picture 5"/>
          <p:cNvPicPr>
            <a:picLocks noChangeAspect="1" noChangeArrowheads="1"/>
          </p:cNvPicPr>
          <p:nvPr/>
        </p:nvPicPr>
        <p:blipFill>
          <a:blip r:embed="rId3"/>
          <a:srcRect/>
          <a:stretch>
            <a:fillRect/>
          </a:stretch>
        </p:blipFill>
        <p:spPr bwMode="auto">
          <a:xfrm>
            <a:off x="757238" y="549275"/>
            <a:ext cx="3814762" cy="2998788"/>
          </a:xfrm>
          <a:prstGeom prst="rect">
            <a:avLst/>
          </a:prstGeom>
          <a:noFill/>
          <a:ln w="9525">
            <a:noFill/>
            <a:miter lim="800000"/>
            <a:headEnd/>
            <a:tailEnd/>
          </a:ln>
          <a:effectLst/>
        </p:spPr>
      </p:pic>
      <p:pic>
        <p:nvPicPr>
          <p:cNvPr id="20486" name="Picture 6"/>
          <p:cNvPicPr>
            <a:picLocks noChangeAspect="1" noChangeArrowheads="1"/>
          </p:cNvPicPr>
          <p:nvPr/>
        </p:nvPicPr>
        <p:blipFill>
          <a:blip r:embed="rId4"/>
          <a:srcRect/>
          <a:stretch>
            <a:fillRect/>
          </a:stretch>
        </p:blipFill>
        <p:spPr bwMode="auto">
          <a:xfrm>
            <a:off x="755650" y="3317875"/>
            <a:ext cx="3816350" cy="3433763"/>
          </a:xfrm>
          <a:prstGeom prst="rect">
            <a:avLst/>
          </a:prstGeom>
          <a:noFill/>
          <a:ln w="9525">
            <a:noFill/>
            <a:miter lim="800000"/>
            <a:headEnd/>
            <a:tailEnd/>
          </a:ln>
          <a:effectLst/>
        </p:spPr>
      </p:pic>
      <p:pic>
        <p:nvPicPr>
          <p:cNvPr id="20487" name="Picture 7"/>
          <p:cNvPicPr>
            <a:picLocks noChangeAspect="1" noChangeArrowheads="1"/>
          </p:cNvPicPr>
          <p:nvPr/>
        </p:nvPicPr>
        <p:blipFill>
          <a:blip r:embed="rId3"/>
          <a:srcRect/>
          <a:stretch>
            <a:fillRect/>
          </a:stretch>
        </p:blipFill>
        <p:spPr bwMode="auto">
          <a:xfrm>
            <a:off x="755650" y="115888"/>
            <a:ext cx="3816350" cy="2998787"/>
          </a:xfrm>
          <a:prstGeom prst="rect">
            <a:avLst/>
          </a:prstGeom>
          <a:noFill/>
          <a:ln w="9525">
            <a:noFill/>
            <a:miter lim="800000"/>
            <a:headEnd/>
            <a:tailEnd/>
          </a:ln>
          <a:effectLst/>
        </p:spPr>
      </p:pic>
      <p:pic>
        <p:nvPicPr>
          <p:cNvPr id="20488" name="Picture 8"/>
          <p:cNvPicPr>
            <a:picLocks noChangeAspect="1" noChangeArrowheads="1"/>
          </p:cNvPicPr>
          <p:nvPr/>
        </p:nvPicPr>
        <p:blipFill>
          <a:blip r:embed="rId4"/>
          <a:srcRect/>
          <a:stretch>
            <a:fillRect/>
          </a:stretch>
        </p:blipFill>
        <p:spPr bwMode="auto">
          <a:xfrm>
            <a:off x="755650" y="3317875"/>
            <a:ext cx="3816350" cy="3433763"/>
          </a:xfrm>
          <a:prstGeom prst="rect">
            <a:avLst/>
          </a:prstGeom>
          <a:noFill/>
          <a:ln w="9525">
            <a:noFill/>
            <a:miter lim="800000"/>
            <a:headEnd/>
            <a:tailEnd/>
          </a:ln>
          <a:effectLst/>
        </p:spPr>
      </p:pic>
      <p:pic>
        <p:nvPicPr>
          <p:cNvPr id="20490" name="Picture 10"/>
          <p:cNvPicPr>
            <a:picLocks noChangeAspect="1" noChangeArrowheads="1"/>
          </p:cNvPicPr>
          <p:nvPr/>
        </p:nvPicPr>
        <p:blipFill>
          <a:blip r:embed="rId5"/>
          <a:srcRect/>
          <a:stretch>
            <a:fillRect/>
          </a:stretch>
        </p:blipFill>
        <p:spPr bwMode="auto">
          <a:xfrm>
            <a:off x="539750" y="1700213"/>
            <a:ext cx="8407400" cy="3660775"/>
          </a:xfrm>
          <a:prstGeom prst="rect">
            <a:avLst/>
          </a:prstGeom>
          <a:noFill/>
          <a:ln w="9525">
            <a:noFill/>
            <a:miter lim="800000"/>
            <a:headEnd/>
            <a:tailEnd/>
          </a:ln>
          <a:effectLst/>
        </p:spPr>
      </p:pic>
      <p:pic>
        <p:nvPicPr>
          <p:cNvPr id="20491" name="Picture 11"/>
          <p:cNvPicPr>
            <a:picLocks noChangeAspect="1" noChangeArrowheads="1"/>
          </p:cNvPicPr>
          <p:nvPr/>
        </p:nvPicPr>
        <p:blipFill>
          <a:blip r:embed="rId6"/>
          <a:srcRect/>
          <a:stretch>
            <a:fillRect/>
          </a:stretch>
        </p:blipFill>
        <p:spPr bwMode="auto">
          <a:xfrm>
            <a:off x="539750" y="4292600"/>
            <a:ext cx="4176713" cy="2300288"/>
          </a:xfrm>
          <a:prstGeom prst="rect">
            <a:avLst/>
          </a:prstGeom>
          <a:noFill/>
          <a:ln w="9525">
            <a:noFill/>
            <a:miter lim="800000"/>
            <a:headEnd/>
            <a:tailEnd/>
          </a:ln>
          <a:effectLst/>
        </p:spPr>
      </p:pic>
      <p:pic>
        <p:nvPicPr>
          <p:cNvPr id="20493" name="Picture 13"/>
          <p:cNvPicPr>
            <a:picLocks noChangeAspect="1" noChangeArrowheads="1"/>
          </p:cNvPicPr>
          <p:nvPr/>
        </p:nvPicPr>
        <p:blipFill>
          <a:blip r:embed="rId7"/>
          <a:srcRect/>
          <a:stretch>
            <a:fillRect/>
          </a:stretch>
        </p:blipFill>
        <p:spPr bwMode="auto">
          <a:xfrm>
            <a:off x="4787900" y="4365625"/>
            <a:ext cx="4105275" cy="22320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220" y="2276872"/>
            <a:ext cx="8304485" cy="3595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552" y="188640"/>
            <a:ext cx="8317147"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04" y="1758966"/>
            <a:ext cx="8340111" cy="425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504" y="1758966"/>
            <a:ext cx="8346649" cy="425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20483"/>
                                        </p:tgtEl>
                                        <p:attrNameLst>
                                          <p:attrName>ppt_x</p:attrName>
                                        </p:attrNameLst>
                                      </p:cBhvr>
                                      <p:tavLst>
                                        <p:tav tm="0">
                                          <p:val>
                                            <p:strVal val="ppt_x"/>
                                          </p:val>
                                        </p:tav>
                                        <p:tav tm="100000">
                                          <p:val>
                                            <p:strVal val="ppt_x-.2"/>
                                          </p:val>
                                        </p:tav>
                                      </p:tavLst>
                                    </p:anim>
                                    <p:anim calcmode="lin" valueType="num">
                                      <p:cBhvr>
                                        <p:cTn id="7" dur="1000"/>
                                        <p:tgtEl>
                                          <p:spTgt spid="20483"/>
                                        </p:tgtEl>
                                        <p:attrNameLst>
                                          <p:attrName>ppt_y</p:attrName>
                                        </p:attrNameLst>
                                      </p:cBhvr>
                                      <p:tavLst>
                                        <p:tav tm="0">
                                          <p:val>
                                            <p:strVal val="ppt_y"/>
                                          </p:val>
                                        </p:tav>
                                        <p:tav tm="100000">
                                          <p:val>
                                            <p:strVal val="ppt_y"/>
                                          </p:val>
                                        </p:tav>
                                      </p:tavLst>
                                    </p:anim>
                                    <p:animEffect transition="out" filter="fade">
                                      <p:cBhvr>
                                        <p:cTn id="8" dur="1000"/>
                                        <p:tgtEl>
                                          <p:spTgt spid="20483"/>
                                        </p:tgtEl>
                                      </p:cBhvr>
                                    </p:animEffect>
                                    <p:set>
                                      <p:cBhvr>
                                        <p:cTn id="9" dur="1" fill="hold">
                                          <p:stCondLst>
                                            <p:cond delay="999"/>
                                          </p:stCondLst>
                                        </p:cTn>
                                        <p:tgtEl>
                                          <p:spTgt spid="20483"/>
                                        </p:tgtEl>
                                        <p:attrNameLst>
                                          <p:attrName>style.visibility</p:attrName>
                                        </p:attrNameLst>
                                      </p:cBhvr>
                                      <p:to>
                                        <p:strVal val="hidden"/>
                                      </p:to>
                                    </p:set>
                                  </p:childTnLst>
                                </p:cTn>
                              </p:par>
                              <p:par>
                                <p:cTn id="10" presetID="29" presetClass="exit" presetSubtype="0" fill="hold" nodeType="withEffect">
                                  <p:stCondLst>
                                    <p:cond delay="0"/>
                                  </p:stCondLst>
                                  <p:childTnLst>
                                    <p:anim calcmode="lin" valueType="num">
                                      <p:cBhvr>
                                        <p:cTn id="11" dur="1000"/>
                                        <p:tgtEl>
                                          <p:spTgt spid="20484"/>
                                        </p:tgtEl>
                                        <p:attrNameLst>
                                          <p:attrName>ppt_x</p:attrName>
                                        </p:attrNameLst>
                                      </p:cBhvr>
                                      <p:tavLst>
                                        <p:tav tm="0">
                                          <p:val>
                                            <p:strVal val="ppt_x"/>
                                          </p:val>
                                        </p:tav>
                                        <p:tav tm="100000">
                                          <p:val>
                                            <p:strVal val="ppt_x-.2"/>
                                          </p:val>
                                        </p:tav>
                                      </p:tavLst>
                                    </p:anim>
                                    <p:anim calcmode="lin" valueType="num">
                                      <p:cBhvr>
                                        <p:cTn id="12" dur="1000"/>
                                        <p:tgtEl>
                                          <p:spTgt spid="20484"/>
                                        </p:tgtEl>
                                        <p:attrNameLst>
                                          <p:attrName>ppt_y</p:attrName>
                                        </p:attrNameLst>
                                      </p:cBhvr>
                                      <p:tavLst>
                                        <p:tav tm="0">
                                          <p:val>
                                            <p:strVal val="ppt_y"/>
                                          </p:val>
                                        </p:tav>
                                        <p:tav tm="100000">
                                          <p:val>
                                            <p:strVal val="ppt_y"/>
                                          </p:val>
                                        </p:tav>
                                      </p:tavLst>
                                    </p:anim>
                                    <p:animEffect transition="out" filter="fade">
                                      <p:cBhvr>
                                        <p:cTn id="13" dur="1000"/>
                                        <p:tgtEl>
                                          <p:spTgt spid="20484"/>
                                        </p:tgtEl>
                                      </p:cBhvr>
                                    </p:animEffect>
                                    <p:set>
                                      <p:cBhvr>
                                        <p:cTn id="14" dur="1" fill="hold">
                                          <p:stCondLst>
                                            <p:cond delay="999"/>
                                          </p:stCondLst>
                                        </p:cTn>
                                        <p:tgtEl>
                                          <p:spTgt spid="20484"/>
                                        </p:tgtEl>
                                        <p:attrNameLst>
                                          <p:attrName>style.visibility</p:attrName>
                                        </p:attrNameLst>
                                      </p:cBhvr>
                                      <p:to>
                                        <p:strVal val="hidden"/>
                                      </p:to>
                                    </p:set>
                                  </p:childTnLst>
                                </p:cTn>
                              </p:par>
                              <p:par>
                                <p:cTn id="15" presetID="29" presetClass="exit" presetSubtype="0" fill="hold" nodeType="withEffect">
                                  <p:stCondLst>
                                    <p:cond delay="0"/>
                                  </p:stCondLst>
                                  <p:childTnLst>
                                    <p:anim calcmode="lin" valueType="num">
                                      <p:cBhvr>
                                        <p:cTn id="16" dur="1000"/>
                                        <p:tgtEl>
                                          <p:spTgt spid="20485"/>
                                        </p:tgtEl>
                                        <p:attrNameLst>
                                          <p:attrName>ppt_x</p:attrName>
                                        </p:attrNameLst>
                                      </p:cBhvr>
                                      <p:tavLst>
                                        <p:tav tm="0">
                                          <p:val>
                                            <p:strVal val="ppt_x"/>
                                          </p:val>
                                        </p:tav>
                                        <p:tav tm="100000">
                                          <p:val>
                                            <p:strVal val="ppt_x-.2"/>
                                          </p:val>
                                        </p:tav>
                                      </p:tavLst>
                                    </p:anim>
                                    <p:anim calcmode="lin" valueType="num">
                                      <p:cBhvr>
                                        <p:cTn id="17" dur="1000"/>
                                        <p:tgtEl>
                                          <p:spTgt spid="20485"/>
                                        </p:tgtEl>
                                        <p:attrNameLst>
                                          <p:attrName>ppt_y</p:attrName>
                                        </p:attrNameLst>
                                      </p:cBhvr>
                                      <p:tavLst>
                                        <p:tav tm="0">
                                          <p:val>
                                            <p:strVal val="ppt_y"/>
                                          </p:val>
                                        </p:tav>
                                        <p:tav tm="100000">
                                          <p:val>
                                            <p:strVal val="ppt_y"/>
                                          </p:val>
                                        </p:tav>
                                      </p:tavLst>
                                    </p:anim>
                                    <p:animEffect transition="out" filter="fade">
                                      <p:cBhvr>
                                        <p:cTn id="18" dur="1000"/>
                                        <p:tgtEl>
                                          <p:spTgt spid="20485"/>
                                        </p:tgtEl>
                                      </p:cBhvr>
                                    </p:animEffect>
                                    <p:set>
                                      <p:cBhvr>
                                        <p:cTn id="19" dur="1" fill="hold">
                                          <p:stCondLst>
                                            <p:cond delay="999"/>
                                          </p:stCondLst>
                                        </p:cTn>
                                        <p:tgtEl>
                                          <p:spTgt spid="20485"/>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20486"/>
                                        </p:tgtEl>
                                        <p:attrNameLst>
                                          <p:attrName>ppt_x</p:attrName>
                                        </p:attrNameLst>
                                      </p:cBhvr>
                                      <p:tavLst>
                                        <p:tav tm="0">
                                          <p:val>
                                            <p:strVal val="ppt_x"/>
                                          </p:val>
                                        </p:tav>
                                        <p:tav tm="100000">
                                          <p:val>
                                            <p:strVal val="ppt_x-.2"/>
                                          </p:val>
                                        </p:tav>
                                      </p:tavLst>
                                    </p:anim>
                                    <p:anim calcmode="lin" valueType="num">
                                      <p:cBhvr>
                                        <p:cTn id="22" dur="1000"/>
                                        <p:tgtEl>
                                          <p:spTgt spid="20486"/>
                                        </p:tgtEl>
                                        <p:attrNameLst>
                                          <p:attrName>ppt_y</p:attrName>
                                        </p:attrNameLst>
                                      </p:cBhvr>
                                      <p:tavLst>
                                        <p:tav tm="0">
                                          <p:val>
                                            <p:strVal val="ppt_y"/>
                                          </p:val>
                                        </p:tav>
                                        <p:tav tm="100000">
                                          <p:val>
                                            <p:strVal val="ppt_y"/>
                                          </p:val>
                                        </p:tav>
                                      </p:tavLst>
                                    </p:anim>
                                    <p:animEffect transition="out" filter="fade">
                                      <p:cBhvr>
                                        <p:cTn id="23" dur="1000"/>
                                        <p:tgtEl>
                                          <p:spTgt spid="20486"/>
                                        </p:tgtEl>
                                      </p:cBhvr>
                                    </p:animEffect>
                                    <p:set>
                                      <p:cBhvr>
                                        <p:cTn id="24" dur="1" fill="hold">
                                          <p:stCondLst>
                                            <p:cond delay="999"/>
                                          </p:stCondLst>
                                        </p:cTn>
                                        <p:tgtEl>
                                          <p:spTgt spid="20486"/>
                                        </p:tgtEl>
                                        <p:attrNameLst>
                                          <p:attrName>style.visibility</p:attrName>
                                        </p:attrNameLst>
                                      </p:cBhvr>
                                      <p:to>
                                        <p:strVal val="hidden"/>
                                      </p:to>
                                    </p:set>
                                  </p:childTnLst>
                                </p:cTn>
                              </p:par>
                              <p:par>
                                <p:cTn id="25" presetID="29" presetClass="exit" presetSubtype="0" fill="hold" nodeType="withEffect">
                                  <p:stCondLst>
                                    <p:cond delay="0"/>
                                  </p:stCondLst>
                                  <p:childTnLst>
                                    <p:anim calcmode="lin" valueType="num">
                                      <p:cBhvr>
                                        <p:cTn id="26" dur="1000"/>
                                        <p:tgtEl>
                                          <p:spTgt spid="20487"/>
                                        </p:tgtEl>
                                        <p:attrNameLst>
                                          <p:attrName>ppt_x</p:attrName>
                                        </p:attrNameLst>
                                      </p:cBhvr>
                                      <p:tavLst>
                                        <p:tav tm="0">
                                          <p:val>
                                            <p:strVal val="ppt_x"/>
                                          </p:val>
                                        </p:tav>
                                        <p:tav tm="100000">
                                          <p:val>
                                            <p:strVal val="ppt_x-.2"/>
                                          </p:val>
                                        </p:tav>
                                      </p:tavLst>
                                    </p:anim>
                                    <p:anim calcmode="lin" valueType="num">
                                      <p:cBhvr>
                                        <p:cTn id="27" dur="1000"/>
                                        <p:tgtEl>
                                          <p:spTgt spid="20487"/>
                                        </p:tgtEl>
                                        <p:attrNameLst>
                                          <p:attrName>ppt_y</p:attrName>
                                        </p:attrNameLst>
                                      </p:cBhvr>
                                      <p:tavLst>
                                        <p:tav tm="0">
                                          <p:val>
                                            <p:strVal val="ppt_y"/>
                                          </p:val>
                                        </p:tav>
                                        <p:tav tm="100000">
                                          <p:val>
                                            <p:strVal val="ppt_y"/>
                                          </p:val>
                                        </p:tav>
                                      </p:tavLst>
                                    </p:anim>
                                    <p:animEffect transition="out" filter="fade">
                                      <p:cBhvr>
                                        <p:cTn id="28" dur="1000"/>
                                        <p:tgtEl>
                                          <p:spTgt spid="20487"/>
                                        </p:tgtEl>
                                      </p:cBhvr>
                                    </p:animEffect>
                                    <p:set>
                                      <p:cBhvr>
                                        <p:cTn id="29" dur="1" fill="hold">
                                          <p:stCondLst>
                                            <p:cond delay="999"/>
                                          </p:stCondLst>
                                        </p:cTn>
                                        <p:tgtEl>
                                          <p:spTgt spid="20487"/>
                                        </p:tgtEl>
                                        <p:attrNameLst>
                                          <p:attrName>style.visibility</p:attrName>
                                        </p:attrNameLst>
                                      </p:cBhvr>
                                      <p:to>
                                        <p:strVal val="hidden"/>
                                      </p:to>
                                    </p:set>
                                  </p:childTnLst>
                                </p:cTn>
                              </p:par>
                              <p:par>
                                <p:cTn id="30" presetID="29" presetClass="exit" presetSubtype="0" fill="hold" nodeType="withEffect">
                                  <p:stCondLst>
                                    <p:cond delay="0"/>
                                  </p:stCondLst>
                                  <p:childTnLst>
                                    <p:anim calcmode="lin" valueType="num">
                                      <p:cBhvr>
                                        <p:cTn id="31" dur="1000"/>
                                        <p:tgtEl>
                                          <p:spTgt spid="20488"/>
                                        </p:tgtEl>
                                        <p:attrNameLst>
                                          <p:attrName>ppt_x</p:attrName>
                                        </p:attrNameLst>
                                      </p:cBhvr>
                                      <p:tavLst>
                                        <p:tav tm="0">
                                          <p:val>
                                            <p:strVal val="ppt_x"/>
                                          </p:val>
                                        </p:tav>
                                        <p:tav tm="100000">
                                          <p:val>
                                            <p:strVal val="ppt_x-.2"/>
                                          </p:val>
                                        </p:tav>
                                      </p:tavLst>
                                    </p:anim>
                                    <p:anim calcmode="lin" valueType="num">
                                      <p:cBhvr>
                                        <p:cTn id="32" dur="1000"/>
                                        <p:tgtEl>
                                          <p:spTgt spid="20488"/>
                                        </p:tgtEl>
                                        <p:attrNameLst>
                                          <p:attrName>ppt_y</p:attrName>
                                        </p:attrNameLst>
                                      </p:cBhvr>
                                      <p:tavLst>
                                        <p:tav tm="0">
                                          <p:val>
                                            <p:strVal val="ppt_y"/>
                                          </p:val>
                                        </p:tav>
                                        <p:tav tm="100000">
                                          <p:val>
                                            <p:strVal val="ppt_y"/>
                                          </p:val>
                                        </p:tav>
                                      </p:tavLst>
                                    </p:anim>
                                    <p:animEffect transition="out" filter="fade">
                                      <p:cBhvr>
                                        <p:cTn id="33" dur="1000"/>
                                        <p:tgtEl>
                                          <p:spTgt spid="20488"/>
                                        </p:tgtEl>
                                      </p:cBhvr>
                                    </p:animEffect>
                                    <p:set>
                                      <p:cBhvr>
                                        <p:cTn id="34" dur="1" fill="hold">
                                          <p:stCondLst>
                                            <p:cond delay="999"/>
                                          </p:stCondLst>
                                        </p:cTn>
                                        <p:tgtEl>
                                          <p:spTgt spid="20488"/>
                                        </p:tgtEl>
                                        <p:attrNameLst>
                                          <p:attrName>style.visibility</p:attrName>
                                        </p:attrNameLst>
                                      </p:cBhvr>
                                      <p:to>
                                        <p:strVal val="hidden"/>
                                      </p:to>
                                    </p:set>
                                  </p:childTnLst>
                                </p:cTn>
                              </p:par>
                              <p:par>
                                <p:cTn id="35" presetID="29" presetClass="entr" presetSubtype="0" fill="hold" nodeType="withEffect">
                                  <p:stCondLst>
                                    <p:cond delay="0"/>
                                  </p:stCondLst>
                                  <p:childTnLst>
                                    <p:set>
                                      <p:cBhvr>
                                        <p:cTn id="36" dur="1" fill="hold">
                                          <p:stCondLst>
                                            <p:cond delay="0"/>
                                          </p:stCondLst>
                                        </p:cTn>
                                        <p:tgtEl>
                                          <p:spTgt spid="20490"/>
                                        </p:tgtEl>
                                        <p:attrNameLst>
                                          <p:attrName>style.visibility</p:attrName>
                                        </p:attrNameLst>
                                      </p:cBhvr>
                                      <p:to>
                                        <p:strVal val="visible"/>
                                      </p:to>
                                    </p:set>
                                    <p:anim calcmode="lin" valueType="num">
                                      <p:cBhvr>
                                        <p:cTn id="37" dur="1000" fill="hold"/>
                                        <p:tgtEl>
                                          <p:spTgt spid="20490"/>
                                        </p:tgtEl>
                                        <p:attrNameLst>
                                          <p:attrName>ppt_x</p:attrName>
                                        </p:attrNameLst>
                                      </p:cBhvr>
                                      <p:tavLst>
                                        <p:tav tm="0">
                                          <p:val>
                                            <p:strVal val="#ppt_x-.2"/>
                                          </p:val>
                                        </p:tav>
                                        <p:tav tm="100000">
                                          <p:val>
                                            <p:strVal val="#ppt_x"/>
                                          </p:val>
                                        </p:tav>
                                      </p:tavLst>
                                    </p:anim>
                                    <p:anim calcmode="lin" valueType="num">
                                      <p:cBhvr>
                                        <p:cTn id="38" dur="1000" fill="hold"/>
                                        <p:tgtEl>
                                          <p:spTgt spid="20490"/>
                                        </p:tgtEl>
                                        <p:attrNameLst>
                                          <p:attrName>ppt_y</p:attrName>
                                        </p:attrNameLst>
                                      </p:cBhvr>
                                      <p:tavLst>
                                        <p:tav tm="0">
                                          <p:val>
                                            <p:strVal val="#ppt_y"/>
                                          </p:val>
                                        </p:tav>
                                        <p:tav tm="100000">
                                          <p:val>
                                            <p:strVal val="#ppt_y"/>
                                          </p:val>
                                        </p:tav>
                                      </p:tavLst>
                                    </p:anim>
                                    <p:animEffect transition="in" filter="wipe(right)" prLst="gradientSize: 0.1">
                                      <p:cBhvr>
                                        <p:cTn id="39" dur="1000"/>
                                        <p:tgtEl>
                                          <p:spTgt spid="20490"/>
                                        </p:tgtEl>
                                      </p:cBhvr>
                                    </p:animEffect>
                                  </p:childTnLst>
                                </p:cTn>
                              </p:par>
                            </p:childTnLst>
                          </p:cTn>
                        </p:par>
                      </p:childTnLst>
                    </p:cTn>
                  </p:par>
                  <p:par>
                    <p:cTn id="40" fill="hold">
                      <p:stCondLst>
                        <p:cond delay="indefinite"/>
                      </p:stCondLst>
                      <p:childTnLst>
                        <p:par>
                          <p:cTn id="41" fill="hold">
                            <p:stCondLst>
                              <p:cond delay="0"/>
                            </p:stCondLst>
                            <p:childTnLst>
                              <p:par>
                                <p:cTn id="42" presetID="64" presetClass="path" presetSubtype="0" accel="50000" decel="50000" fill="hold" nodeType="clickEffect">
                                  <p:stCondLst>
                                    <p:cond delay="0"/>
                                  </p:stCondLst>
                                  <p:childTnLst>
                                    <p:animMotion origin="layout" path="M 0 -4.81481E-6 L -0.00295 -0.17222 " pathEditMode="relative" rAng="0" ptsTypes="AA">
                                      <p:cBhvr>
                                        <p:cTn id="43" dur="2000" fill="hold"/>
                                        <p:tgtEl>
                                          <p:spTgt spid="20490"/>
                                        </p:tgtEl>
                                        <p:attrNameLst>
                                          <p:attrName>ppt_x</p:attrName>
                                          <p:attrName>ppt_y</p:attrName>
                                        </p:attrNameLst>
                                      </p:cBhvr>
                                      <p:rCtr x="-200" y="-8600"/>
                                    </p:animMotion>
                                  </p:childTnLst>
                                </p:cTn>
                              </p:par>
                              <p:par>
                                <p:cTn id="44" presetID="29" presetClass="entr" presetSubtype="0" fill="hold" nodeType="withEffect">
                                  <p:stCondLst>
                                    <p:cond delay="0"/>
                                  </p:stCondLst>
                                  <p:childTnLst>
                                    <p:set>
                                      <p:cBhvr>
                                        <p:cTn id="45" dur="1" fill="hold">
                                          <p:stCondLst>
                                            <p:cond delay="0"/>
                                          </p:stCondLst>
                                        </p:cTn>
                                        <p:tgtEl>
                                          <p:spTgt spid="20491"/>
                                        </p:tgtEl>
                                        <p:attrNameLst>
                                          <p:attrName>style.visibility</p:attrName>
                                        </p:attrNameLst>
                                      </p:cBhvr>
                                      <p:to>
                                        <p:strVal val="visible"/>
                                      </p:to>
                                    </p:set>
                                    <p:anim calcmode="lin" valueType="num">
                                      <p:cBhvr>
                                        <p:cTn id="46" dur="1000" fill="hold"/>
                                        <p:tgtEl>
                                          <p:spTgt spid="20491"/>
                                        </p:tgtEl>
                                        <p:attrNameLst>
                                          <p:attrName>ppt_x</p:attrName>
                                        </p:attrNameLst>
                                      </p:cBhvr>
                                      <p:tavLst>
                                        <p:tav tm="0">
                                          <p:val>
                                            <p:strVal val="#ppt_x-.2"/>
                                          </p:val>
                                        </p:tav>
                                        <p:tav tm="100000">
                                          <p:val>
                                            <p:strVal val="#ppt_x"/>
                                          </p:val>
                                        </p:tav>
                                      </p:tavLst>
                                    </p:anim>
                                    <p:anim calcmode="lin" valueType="num">
                                      <p:cBhvr>
                                        <p:cTn id="47" dur="1000" fill="hold"/>
                                        <p:tgtEl>
                                          <p:spTgt spid="20491"/>
                                        </p:tgtEl>
                                        <p:attrNameLst>
                                          <p:attrName>ppt_y</p:attrName>
                                        </p:attrNameLst>
                                      </p:cBhvr>
                                      <p:tavLst>
                                        <p:tav tm="0">
                                          <p:val>
                                            <p:strVal val="#ppt_y"/>
                                          </p:val>
                                        </p:tav>
                                        <p:tav tm="100000">
                                          <p:val>
                                            <p:strVal val="#ppt_y"/>
                                          </p:val>
                                        </p:tav>
                                      </p:tavLst>
                                    </p:anim>
                                    <p:animEffect transition="in" filter="wipe(right)" prLst="gradientSize: 0.1">
                                      <p:cBhvr>
                                        <p:cTn id="48" dur="1000"/>
                                        <p:tgtEl>
                                          <p:spTgt spid="2049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493"/>
                                        </p:tgtEl>
                                        <p:attrNameLst>
                                          <p:attrName>style.visibility</p:attrName>
                                        </p:attrNameLst>
                                      </p:cBhvr>
                                      <p:to>
                                        <p:strVal val="visible"/>
                                      </p:to>
                                    </p:set>
                                    <p:anim calcmode="lin" valueType="num">
                                      <p:cBhvr additive="base">
                                        <p:cTn id="53" dur="500" fill="hold"/>
                                        <p:tgtEl>
                                          <p:spTgt spid="20493"/>
                                        </p:tgtEl>
                                        <p:attrNameLst>
                                          <p:attrName>ppt_x</p:attrName>
                                        </p:attrNameLst>
                                      </p:cBhvr>
                                      <p:tavLst>
                                        <p:tav tm="0">
                                          <p:val>
                                            <p:strVal val="#ppt_x"/>
                                          </p:val>
                                        </p:tav>
                                        <p:tav tm="100000">
                                          <p:val>
                                            <p:strVal val="#ppt_x"/>
                                          </p:val>
                                        </p:tav>
                                      </p:tavLst>
                                    </p:anim>
                                    <p:anim calcmode="lin" valueType="num">
                                      <p:cBhvr additive="base">
                                        <p:cTn id="54" dur="500" fill="hold"/>
                                        <p:tgtEl>
                                          <p:spTgt spid="2049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0490"/>
                                        </p:tgtEl>
                                      </p:cBhvr>
                                    </p:animEffect>
                                    <p:set>
                                      <p:cBhvr>
                                        <p:cTn id="59" dur="1" fill="hold">
                                          <p:stCondLst>
                                            <p:cond delay="499"/>
                                          </p:stCondLst>
                                        </p:cTn>
                                        <p:tgtEl>
                                          <p:spTgt spid="2049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0491"/>
                                        </p:tgtEl>
                                      </p:cBhvr>
                                    </p:animEffect>
                                    <p:set>
                                      <p:cBhvr>
                                        <p:cTn id="62" dur="1" fill="hold">
                                          <p:stCondLst>
                                            <p:cond delay="499"/>
                                          </p:stCondLst>
                                        </p:cTn>
                                        <p:tgtEl>
                                          <p:spTgt spid="2049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0493"/>
                                        </p:tgtEl>
                                      </p:cBhvr>
                                    </p:animEffect>
                                    <p:set>
                                      <p:cBhvr>
                                        <p:cTn id="65" dur="1" fill="hold">
                                          <p:stCondLst>
                                            <p:cond delay="499"/>
                                          </p:stCondLst>
                                        </p:cTn>
                                        <p:tgtEl>
                                          <p:spTgt spid="20493"/>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0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1.38889E-6 -2.0074E-6 L 1.38889E-6 0.09482 " pathEditMode="relative" rAng="0" ptsTypes="AA">
                                      <p:cBhvr>
                                        <p:cTn id="71" dur="2000" fill="hold"/>
                                        <p:tgtEl>
                                          <p:spTgt spid="1026"/>
                                        </p:tgtEl>
                                        <p:attrNameLst>
                                          <p:attrName>ppt_x</p:attrName>
                                          <p:attrName>ppt_y</p:attrName>
                                        </p:attrNameLst>
                                      </p:cBhvr>
                                      <p:rCtr x="0" y="4741"/>
                                    </p:animMotion>
                                  </p:childTnLst>
                                </p:cTn>
                              </p:par>
                              <p:par>
                                <p:cTn id="72" presetID="2" presetClass="entr" presetSubtype="4" fill="hold" nodeType="withEffect">
                                  <p:stCondLst>
                                    <p:cond delay="0"/>
                                  </p:stCondLst>
                                  <p:childTnLst>
                                    <p:set>
                                      <p:cBhvr>
                                        <p:cTn id="73" dur="1" fill="hold">
                                          <p:stCondLst>
                                            <p:cond delay="0"/>
                                          </p:stCondLst>
                                        </p:cTn>
                                        <p:tgtEl>
                                          <p:spTgt spid="1027"/>
                                        </p:tgtEl>
                                        <p:attrNameLst>
                                          <p:attrName>style.visibility</p:attrName>
                                        </p:attrNameLst>
                                      </p:cBhvr>
                                      <p:to>
                                        <p:strVal val="visible"/>
                                      </p:to>
                                    </p:set>
                                    <p:anim calcmode="lin" valueType="num">
                                      <p:cBhvr additive="base">
                                        <p:cTn id="74" dur="500" fill="hold"/>
                                        <p:tgtEl>
                                          <p:spTgt spid="1027"/>
                                        </p:tgtEl>
                                        <p:attrNameLst>
                                          <p:attrName>ppt_x</p:attrName>
                                        </p:attrNameLst>
                                      </p:cBhvr>
                                      <p:tavLst>
                                        <p:tav tm="0">
                                          <p:val>
                                            <p:strVal val="#ppt_x"/>
                                          </p:val>
                                        </p:tav>
                                        <p:tav tm="100000">
                                          <p:val>
                                            <p:strVal val="#ppt_x"/>
                                          </p:val>
                                        </p:tav>
                                      </p:tavLst>
                                    </p:anim>
                                    <p:anim calcmode="lin" valueType="num">
                                      <p:cBhvr additive="base">
                                        <p:cTn id="75"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nodeType="clickEffect">
                                  <p:stCondLst>
                                    <p:cond delay="0"/>
                                  </p:stCondLst>
                                  <p:childTnLst>
                                    <p:animEffect transition="out" filter="wipe(down)">
                                      <p:cBhvr>
                                        <p:cTn id="79" dur="500"/>
                                        <p:tgtEl>
                                          <p:spTgt spid="1026"/>
                                        </p:tgtEl>
                                      </p:cBhvr>
                                    </p:animEffect>
                                    <p:set>
                                      <p:cBhvr>
                                        <p:cTn id="80" dur="1" fill="hold">
                                          <p:stCondLst>
                                            <p:cond delay="499"/>
                                          </p:stCondLst>
                                        </p:cTn>
                                        <p:tgtEl>
                                          <p:spTgt spid="1026"/>
                                        </p:tgtEl>
                                        <p:attrNameLst>
                                          <p:attrName>style.visibility</p:attrName>
                                        </p:attrNameLst>
                                      </p:cBhvr>
                                      <p:to>
                                        <p:strVal val="hidden"/>
                                      </p:to>
                                    </p:set>
                                  </p:childTnLst>
                                </p:cTn>
                              </p:par>
                              <p:par>
                                <p:cTn id="81" presetID="22" presetClass="exit" presetSubtype="4" fill="hold" nodeType="withEffect">
                                  <p:stCondLst>
                                    <p:cond delay="0"/>
                                  </p:stCondLst>
                                  <p:childTnLst>
                                    <p:animEffect transition="out" filter="wipe(down)">
                                      <p:cBhvr>
                                        <p:cTn id="82" dur="500"/>
                                        <p:tgtEl>
                                          <p:spTgt spid="1027"/>
                                        </p:tgtEl>
                                      </p:cBhvr>
                                    </p:animEffect>
                                    <p:set>
                                      <p:cBhvr>
                                        <p:cTn id="83" dur="1" fill="hold">
                                          <p:stCondLst>
                                            <p:cond delay="499"/>
                                          </p:stCondLst>
                                        </p:cTn>
                                        <p:tgtEl>
                                          <p:spTgt spid="1027"/>
                                        </p:tgtEl>
                                        <p:attrNameLst>
                                          <p:attrName>style.visibility</p:attrName>
                                        </p:attrNameLst>
                                      </p:cBhvr>
                                      <p:to>
                                        <p:strVal val="hidden"/>
                                      </p:to>
                                    </p:set>
                                  </p:childTnLst>
                                </p:cTn>
                              </p:par>
                              <p:par>
                                <p:cTn id="84" presetID="22" presetClass="entr" presetSubtype="4" fill="hold" nodeType="withEffect">
                                  <p:stCondLst>
                                    <p:cond delay="0"/>
                                  </p:stCondLst>
                                  <p:childTnLst>
                                    <p:set>
                                      <p:cBhvr>
                                        <p:cTn id="85" dur="1" fill="hold">
                                          <p:stCondLst>
                                            <p:cond delay="0"/>
                                          </p:stCondLst>
                                        </p:cTn>
                                        <p:tgtEl>
                                          <p:spTgt spid="1028"/>
                                        </p:tgtEl>
                                        <p:attrNameLst>
                                          <p:attrName>style.visibility</p:attrName>
                                        </p:attrNameLst>
                                      </p:cBhvr>
                                      <p:to>
                                        <p:strVal val="visible"/>
                                      </p:to>
                                    </p:set>
                                    <p:animEffect transition="in" filter="wipe(down)">
                                      <p:cBhvr>
                                        <p:cTn id="86" dur="500"/>
                                        <p:tgtEl>
                                          <p:spTgt spid="1028"/>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xit" presetSubtype="32" fill="hold" nodeType="clickEffect">
                                  <p:stCondLst>
                                    <p:cond delay="0"/>
                                  </p:stCondLst>
                                  <p:childTnLst>
                                    <p:animEffect transition="out" filter="circle(out)">
                                      <p:cBhvr>
                                        <p:cTn id="90" dur="2000"/>
                                        <p:tgtEl>
                                          <p:spTgt spid="1028"/>
                                        </p:tgtEl>
                                      </p:cBhvr>
                                    </p:animEffect>
                                    <p:set>
                                      <p:cBhvr>
                                        <p:cTn id="91" dur="1" fill="hold">
                                          <p:stCondLst>
                                            <p:cond delay="1999"/>
                                          </p:stCondLst>
                                        </p:cTn>
                                        <p:tgtEl>
                                          <p:spTgt spid="1028"/>
                                        </p:tgtEl>
                                        <p:attrNameLst>
                                          <p:attrName>style.visibility</p:attrName>
                                        </p:attrNameLst>
                                      </p:cBhvr>
                                      <p:to>
                                        <p:strVal val="hidden"/>
                                      </p:to>
                                    </p:set>
                                  </p:childTnLst>
                                </p:cTn>
                              </p:par>
                              <p:par>
                                <p:cTn id="92" presetID="6" presetClass="entr" presetSubtype="16" fill="hold" nodeType="withEffect">
                                  <p:stCondLst>
                                    <p:cond delay="0"/>
                                  </p:stCondLst>
                                  <p:childTnLst>
                                    <p:set>
                                      <p:cBhvr>
                                        <p:cTn id="93" dur="1" fill="hold">
                                          <p:stCondLst>
                                            <p:cond delay="0"/>
                                          </p:stCondLst>
                                        </p:cTn>
                                        <p:tgtEl>
                                          <p:spTgt spid="1029"/>
                                        </p:tgtEl>
                                        <p:attrNameLst>
                                          <p:attrName>style.visibility</p:attrName>
                                        </p:attrNameLst>
                                      </p:cBhvr>
                                      <p:to>
                                        <p:strVal val="visible"/>
                                      </p:to>
                                    </p:set>
                                    <p:animEffect transition="in" filter="circle(in)">
                                      <p:cBhvr>
                                        <p:cTn id="94"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auto">
              <a:spcAft>
                <a:spcPts val="0"/>
              </a:spcAft>
              <a:defRPr/>
            </a:pPr>
            <a:r>
              <a:rPr lang="en-US" altLang="zh-CN" b="1" dirty="0" smtClean="0">
                <a:effectLst>
                  <a:outerShdw blurRad="38100" dist="38100" dir="2700000" algn="tl">
                    <a:srgbClr val="000000">
                      <a:alpha val="43137"/>
                    </a:srgbClr>
                  </a:outerShdw>
                </a:effectLst>
                <a:cs typeface="+mj-cs"/>
              </a:rPr>
              <a:t>ODP</a:t>
            </a:r>
            <a:r>
              <a:rPr lang="zh-CN" altLang="en-US" b="1" dirty="0" smtClean="0">
                <a:effectLst>
                  <a:outerShdw blurRad="38100" dist="38100" dir="2700000" algn="tl">
                    <a:srgbClr val="000000">
                      <a:alpha val="43137"/>
                    </a:srgbClr>
                  </a:outerShdw>
                </a:effectLst>
                <a:cs typeface="+mj-cs"/>
              </a:rPr>
              <a:t>简介</a:t>
            </a:r>
            <a:endParaRPr lang="zh-CN" altLang="en-US" b="1" dirty="0">
              <a:effectLst>
                <a:outerShdw blurRad="38100" dist="38100" dir="2700000" algn="tl">
                  <a:srgbClr val="000000">
                    <a:alpha val="43137"/>
                  </a:srgbClr>
                </a:outerShdw>
              </a:effectLst>
              <a:cs typeface="+mj-cs"/>
            </a:endParaRPr>
          </a:p>
        </p:txBody>
      </p:sp>
      <p:sp>
        <p:nvSpPr>
          <p:cNvPr id="3" name="文本占位符 2"/>
          <p:cNvSpPr>
            <a:spLocks noGrp="1"/>
          </p:cNvSpPr>
          <p:nvPr>
            <p:ph type="body" idx="1"/>
          </p:nvPr>
        </p:nvSpPr>
        <p:spPr/>
        <p:txBody>
          <a:bodyPr>
            <a:normAutofit/>
          </a:bodyPr>
          <a:lstStyle/>
          <a:p>
            <a:pPr fontAlgn="auto">
              <a:spcBef>
                <a:spcPts val="580"/>
              </a:spcBef>
              <a:spcAft>
                <a:spcPts val="0"/>
              </a:spcAft>
              <a:buFont typeface="Wingdings 2"/>
              <a:buNone/>
              <a:defRPr/>
            </a:pPr>
            <a:r>
              <a:rPr lang="en-US" altLang="zh-CN" b="1" dirty="0" smtClean="0">
                <a:effectLst>
                  <a:outerShdw blurRad="38100" dist="38100" dir="2700000" algn="tl">
                    <a:srgbClr val="000000">
                      <a:alpha val="43137"/>
                    </a:srgbClr>
                  </a:outerShdw>
                </a:effectLst>
              </a:rPr>
              <a:t>Introduction of ODP</a:t>
            </a:r>
            <a:endParaRPr lang="zh-CN" altLang="en-US"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Box 1"/>
          <p:cNvSpPr txBox="1">
            <a:spLocks noChangeArrowheads="1"/>
          </p:cNvSpPr>
          <p:nvPr/>
        </p:nvSpPr>
        <p:spPr bwMode="auto">
          <a:xfrm>
            <a:off x="683418" y="1957611"/>
            <a:ext cx="7920037" cy="2076450"/>
          </a:xfrm>
          <a:prstGeom prst="rect">
            <a:avLst/>
          </a:prstGeom>
          <a:noFill/>
          <a:ln w="9525">
            <a:noFill/>
            <a:miter lim="800000"/>
            <a:headEnd/>
            <a:tailEnd/>
          </a:ln>
        </p:spPr>
        <p:txBody>
          <a:bodyPr>
            <a:spAutoFit/>
          </a:bodyPr>
          <a:lstStyle/>
          <a:p>
            <a:pPr indent="457200">
              <a:lnSpc>
                <a:spcPct val="130000"/>
              </a:lnSpc>
            </a:pP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全称</a:t>
            </a:r>
            <a:r>
              <a:rPr lang="en-US" altLang="zh-CN" sz="2000" dirty="0">
                <a:latin typeface="Times New Roman" pitchFamily="18" charset="0"/>
                <a:cs typeface="Times New Roman" pitchFamily="18" charset="0"/>
              </a:rPr>
              <a:t>Open Directory Project</a:t>
            </a:r>
            <a:r>
              <a:rPr lang="zh-CN" altLang="en-US" sz="2000" dirty="0">
                <a:latin typeface="Times New Roman" pitchFamily="18" charset="0"/>
                <a:cs typeface="Times New Roman" pitchFamily="18" charset="0"/>
              </a:rPr>
              <a:t>，即开放式目录，是由网景公司主持的一项大型公共网页目录。</a:t>
            </a:r>
            <a:endParaRPr lang="en-US" altLang="zh-CN" sz="2000" dirty="0">
              <a:latin typeface="Times New Roman" pitchFamily="18" charset="0"/>
              <a:cs typeface="Times New Roman" pitchFamily="18" charset="0"/>
            </a:endParaRPr>
          </a:p>
          <a:p>
            <a:pPr indent="457200">
              <a:lnSpc>
                <a:spcPct val="130000"/>
              </a:lnSpc>
            </a:pPr>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是目前最大的、最综合的以及最广泛分布的人工网站链接分类。其为网络最主流的搜索引擎和门户网站（包括</a:t>
            </a:r>
            <a:r>
              <a:rPr lang="en-US" altLang="zh-CN" sz="2000" dirty="0" err="1">
                <a:latin typeface="Times New Roman" pitchFamily="18" charset="0"/>
                <a:cs typeface="Times New Roman" pitchFamily="18" charset="0"/>
              </a:rPr>
              <a:t>Netspace</a:t>
            </a:r>
            <a:r>
              <a:rPr lang="en-US" altLang="zh-CN" sz="2000" dirty="0">
                <a:latin typeface="Times New Roman" pitchFamily="18" charset="0"/>
                <a:cs typeface="Times New Roman" pitchFamily="18" charset="0"/>
              </a:rPr>
              <a:t> search, AOL </a:t>
            </a:r>
            <a:r>
              <a:rPr lang="en-US" altLang="zh-CN" sz="2000" dirty="0" err="1">
                <a:latin typeface="Times New Roman" pitchFamily="18" charset="0"/>
                <a:cs typeface="Times New Roman" pitchFamily="18" charset="0"/>
              </a:rPr>
              <a:t>search,Google,Lycos,HotBot</a:t>
            </a:r>
            <a:r>
              <a:rPr lang="zh-CN" altLang="en-US" sz="2000" dirty="0">
                <a:latin typeface="Times New Roman" pitchFamily="18" charset="0"/>
                <a:cs typeface="Times New Roman" pitchFamily="18" charset="0"/>
              </a:rPr>
              <a:t>和</a:t>
            </a:r>
            <a:r>
              <a:rPr lang="en-US" altLang="zh-CN" sz="2000" dirty="0" err="1">
                <a:latin typeface="Times New Roman" pitchFamily="18" charset="0"/>
                <a:cs typeface="Times New Roman" pitchFamily="18" charset="0"/>
              </a:rPr>
              <a:t>DirectHit</a:t>
            </a:r>
            <a:r>
              <a:rPr lang="zh-CN" altLang="en-US" sz="2000" dirty="0">
                <a:latin typeface="Times New Roman" pitchFamily="18" charset="0"/>
                <a:cs typeface="Times New Roman" pitchFamily="18" charset="0"/>
              </a:rPr>
              <a:t>等）提供核心目录服务。</a:t>
            </a:r>
            <a:endParaRPr lang="en-US" altLang="zh-CN" sz="2000" dirty="0">
              <a:latin typeface="Times New Roman" pitchFamily="18" charset="0"/>
              <a:cs typeface="Times New Roman" pitchFamily="18" charset="0"/>
            </a:endParaRPr>
          </a:p>
        </p:txBody>
      </p:sp>
      <p:sp>
        <p:nvSpPr>
          <p:cNvPr id="22532" name="AutoShape 4"/>
          <p:cNvSpPr>
            <a:spLocks noChangeArrowheads="1"/>
          </p:cNvSpPr>
          <p:nvPr/>
        </p:nvSpPr>
        <p:spPr bwMode="auto">
          <a:xfrm>
            <a:off x="1476375" y="2564036"/>
            <a:ext cx="1439863" cy="863600"/>
          </a:xfrm>
          <a:prstGeom prst="homePlate">
            <a:avLst>
              <a:gd name="adj" fmla="val 41682"/>
            </a:avLst>
          </a:prstGeom>
          <a:solidFill>
            <a:srgbClr val="EE1241"/>
          </a:solidFill>
          <a:ln w="9525">
            <a:noFill/>
            <a:miter lim="800000"/>
            <a:headEnd/>
            <a:tailEnd/>
          </a:ln>
          <a:effectLst/>
        </p:spPr>
        <p:txBody>
          <a:bodyPr wrap="none" anchor="ctr"/>
          <a:lstStyle/>
          <a:p>
            <a:endParaRPr lang="zh-CN" altLang="en-US"/>
          </a:p>
        </p:txBody>
      </p:sp>
      <p:sp>
        <p:nvSpPr>
          <p:cNvPr id="22533" name="AutoShape 5"/>
          <p:cNvSpPr>
            <a:spLocks noChangeArrowheads="1"/>
          </p:cNvSpPr>
          <p:nvPr/>
        </p:nvSpPr>
        <p:spPr bwMode="auto">
          <a:xfrm>
            <a:off x="2700338" y="2564036"/>
            <a:ext cx="1439862" cy="863600"/>
          </a:xfrm>
          <a:prstGeom prst="chevron">
            <a:avLst>
              <a:gd name="adj" fmla="val 41682"/>
            </a:avLst>
          </a:prstGeom>
          <a:solidFill>
            <a:srgbClr val="FF6600"/>
          </a:solidFill>
          <a:ln w="9525">
            <a:noFill/>
            <a:miter lim="800000"/>
            <a:headEnd/>
            <a:tailEnd/>
          </a:ln>
          <a:effectLst/>
        </p:spPr>
        <p:txBody>
          <a:bodyPr wrap="none" anchor="ctr"/>
          <a:lstStyle/>
          <a:p>
            <a:endParaRPr lang="zh-CN" altLang="en-US"/>
          </a:p>
        </p:txBody>
      </p:sp>
      <p:sp>
        <p:nvSpPr>
          <p:cNvPr id="22534" name="AutoShape 6"/>
          <p:cNvSpPr>
            <a:spLocks noChangeArrowheads="1"/>
          </p:cNvSpPr>
          <p:nvPr/>
        </p:nvSpPr>
        <p:spPr bwMode="auto">
          <a:xfrm>
            <a:off x="3924300" y="2564036"/>
            <a:ext cx="1439863" cy="863600"/>
          </a:xfrm>
          <a:prstGeom prst="chevron">
            <a:avLst>
              <a:gd name="adj" fmla="val 41682"/>
            </a:avLst>
          </a:prstGeom>
          <a:solidFill>
            <a:srgbClr val="FFFF00"/>
          </a:solidFill>
          <a:ln w="9525">
            <a:noFill/>
            <a:miter lim="800000"/>
            <a:headEnd/>
            <a:tailEnd/>
          </a:ln>
          <a:effectLst/>
        </p:spPr>
        <p:txBody>
          <a:bodyPr wrap="none" anchor="ctr"/>
          <a:lstStyle/>
          <a:p>
            <a:endParaRPr lang="zh-CN" altLang="en-US"/>
          </a:p>
        </p:txBody>
      </p:sp>
      <p:sp>
        <p:nvSpPr>
          <p:cNvPr id="22535" name="AutoShape 7"/>
          <p:cNvSpPr>
            <a:spLocks noChangeArrowheads="1"/>
          </p:cNvSpPr>
          <p:nvPr/>
        </p:nvSpPr>
        <p:spPr bwMode="auto">
          <a:xfrm>
            <a:off x="5148263" y="2564036"/>
            <a:ext cx="1439862" cy="863600"/>
          </a:xfrm>
          <a:prstGeom prst="chevron">
            <a:avLst>
              <a:gd name="adj" fmla="val 41682"/>
            </a:avLst>
          </a:prstGeom>
          <a:solidFill>
            <a:srgbClr val="008000"/>
          </a:solidFill>
          <a:ln w="9525">
            <a:noFill/>
            <a:miter lim="800000"/>
            <a:headEnd/>
            <a:tailEnd/>
          </a:ln>
          <a:effectLst/>
        </p:spPr>
        <p:txBody>
          <a:bodyPr wrap="none" anchor="ctr"/>
          <a:lstStyle/>
          <a:p>
            <a:endParaRPr lang="zh-CN" altLang="en-US"/>
          </a:p>
        </p:txBody>
      </p:sp>
      <p:sp>
        <p:nvSpPr>
          <p:cNvPr id="22536" name="AutoShape 8"/>
          <p:cNvSpPr>
            <a:spLocks noChangeArrowheads="1"/>
          </p:cNvSpPr>
          <p:nvPr/>
        </p:nvSpPr>
        <p:spPr bwMode="auto">
          <a:xfrm>
            <a:off x="6372225" y="2564036"/>
            <a:ext cx="1439863" cy="863600"/>
          </a:xfrm>
          <a:prstGeom prst="chevron">
            <a:avLst>
              <a:gd name="adj" fmla="val 41682"/>
            </a:avLst>
          </a:prstGeom>
          <a:solidFill>
            <a:srgbClr val="99CC00"/>
          </a:solidFill>
          <a:ln w="9525">
            <a:noFill/>
            <a:miter lim="800000"/>
            <a:headEnd/>
            <a:tailEnd/>
          </a:ln>
          <a:effectLst/>
        </p:spPr>
        <p:txBody>
          <a:bodyPr wrap="none" anchor="ctr"/>
          <a:lstStyle/>
          <a:p>
            <a:endParaRPr lang="zh-CN" altLang="en-US"/>
          </a:p>
        </p:txBody>
      </p:sp>
      <p:sp>
        <p:nvSpPr>
          <p:cNvPr id="22540" name="AutoShape 12"/>
          <p:cNvSpPr>
            <a:spLocks noChangeArrowheads="1"/>
          </p:cNvSpPr>
          <p:nvPr/>
        </p:nvSpPr>
        <p:spPr bwMode="auto">
          <a:xfrm>
            <a:off x="1476375" y="3500661"/>
            <a:ext cx="1727200" cy="1943100"/>
          </a:xfrm>
          <a:prstGeom prst="roundRect">
            <a:avLst>
              <a:gd name="adj" fmla="val 16667"/>
            </a:avLst>
          </a:prstGeom>
          <a:noFill/>
          <a:ln w="9525">
            <a:solidFill>
              <a:srgbClr val="EE1241"/>
            </a:solidFill>
            <a:round/>
            <a:headEnd/>
            <a:tailEnd/>
          </a:ln>
          <a:effectLst/>
        </p:spPr>
        <p:txBody>
          <a:bodyPr wrap="none" anchor="ctr"/>
          <a:lstStyle/>
          <a:p>
            <a:endParaRPr lang="zh-CN" altLang="en-US"/>
          </a:p>
        </p:txBody>
      </p:sp>
      <p:sp>
        <p:nvSpPr>
          <p:cNvPr id="22541" name="Text Box 13"/>
          <p:cNvSpPr txBox="1">
            <a:spLocks noChangeArrowheads="1"/>
          </p:cNvSpPr>
          <p:nvPr/>
        </p:nvSpPr>
        <p:spPr bwMode="auto">
          <a:xfrm>
            <a:off x="1547813" y="3643536"/>
            <a:ext cx="1728787" cy="1741488"/>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C0C0C0"/>
                  </a:outerShdw>
                </a:effectLst>
              </a:rPr>
              <a:t>Stage 1:</a:t>
            </a:r>
            <a:r>
              <a:rPr lang="zh-CN" altLang="en-US" b="1">
                <a:effectLst>
                  <a:outerShdw blurRad="38100" dist="38100" dir="2700000" algn="tl">
                    <a:srgbClr val="C0C0C0"/>
                  </a:outerShdw>
                </a:effectLst>
              </a:rPr>
              <a:t>创建</a:t>
            </a:r>
          </a:p>
          <a:p>
            <a:pPr>
              <a:spcBef>
                <a:spcPct val="50000"/>
              </a:spcBef>
            </a:pPr>
            <a:r>
              <a:rPr lang="zh-CN" altLang="en-US" sz="1600"/>
              <a:t>    于</a:t>
            </a:r>
            <a:r>
              <a:rPr lang="en-US" altLang="zh-CN" sz="1600"/>
              <a:t>1998</a:t>
            </a:r>
            <a:r>
              <a:rPr lang="zh-CN" altLang="en-US" sz="1600"/>
              <a:t>年</a:t>
            </a:r>
            <a:r>
              <a:rPr lang="en-US" altLang="zh-CN" sz="1600"/>
              <a:t>6</a:t>
            </a:r>
            <a:r>
              <a:rPr lang="zh-CN" altLang="en-US" sz="1600"/>
              <a:t>月由美国加州的一名叫</a:t>
            </a:r>
            <a:r>
              <a:rPr lang="en-US" altLang="zh-CN" sz="1600"/>
              <a:t>Rich Skrenta</a:t>
            </a:r>
            <a:r>
              <a:rPr lang="zh-CN" altLang="en-US" sz="1600"/>
              <a:t>的程序员创建。</a:t>
            </a:r>
            <a:r>
              <a:rPr lang="zh-CN" altLang="en-US"/>
              <a:t> </a:t>
            </a:r>
          </a:p>
        </p:txBody>
      </p:sp>
      <p:sp>
        <p:nvSpPr>
          <p:cNvPr id="22542" name="AutoShape 14"/>
          <p:cNvSpPr>
            <a:spLocks noChangeArrowheads="1"/>
          </p:cNvSpPr>
          <p:nvPr/>
        </p:nvSpPr>
        <p:spPr bwMode="auto">
          <a:xfrm>
            <a:off x="3276600" y="3500661"/>
            <a:ext cx="1871663" cy="1943100"/>
          </a:xfrm>
          <a:prstGeom prst="roundRect">
            <a:avLst>
              <a:gd name="adj" fmla="val 16667"/>
            </a:avLst>
          </a:prstGeom>
          <a:noFill/>
          <a:ln w="9525">
            <a:solidFill>
              <a:srgbClr val="FFFF00"/>
            </a:solidFill>
            <a:round/>
            <a:headEnd/>
            <a:tailEnd/>
          </a:ln>
          <a:effectLst/>
        </p:spPr>
        <p:txBody>
          <a:bodyPr wrap="none" anchor="ctr"/>
          <a:lstStyle/>
          <a:p>
            <a:endParaRPr lang="zh-CN" altLang="en-US"/>
          </a:p>
        </p:txBody>
      </p:sp>
      <p:sp>
        <p:nvSpPr>
          <p:cNvPr id="22543" name="Text Box 15"/>
          <p:cNvSpPr txBox="1">
            <a:spLocks noChangeArrowheads="1"/>
          </p:cNvSpPr>
          <p:nvPr/>
        </p:nvSpPr>
        <p:spPr bwMode="auto">
          <a:xfrm>
            <a:off x="3348038" y="3572099"/>
            <a:ext cx="1728787" cy="1711325"/>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C0C0C0"/>
                  </a:outerShdw>
                </a:effectLst>
              </a:rPr>
              <a:t> Stage 3:</a:t>
            </a:r>
            <a:r>
              <a:rPr lang="zh-CN" altLang="en-US" b="1">
                <a:effectLst>
                  <a:outerShdw blurRad="38100" dist="38100" dir="2700000" algn="tl">
                    <a:srgbClr val="C0C0C0"/>
                  </a:outerShdw>
                </a:effectLst>
              </a:rPr>
              <a:t>发展</a:t>
            </a:r>
          </a:p>
          <a:p>
            <a:pPr>
              <a:spcBef>
                <a:spcPct val="50000"/>
              </a:spcBef>
            </a:pPr>
            <a:r>
              <a:rPr lang="zh-CN" altLang="en-US" sz="1600"/>
              <a:t>    从</a:t>
            </a:r>
            <a:r>
              <a:rPr lang="en-US" altLang="zh-CN" sz="1600"/>
              <a:t>1999</a:t>
            </a:r>
            <a:r>
              <a:rPr lang="zh-CN" altLang="en-US" sz="1600"/>
              <a:t>年</a:t>
            </a:r>
            <a:r>
              <a:rPr lang="en-US" altLang="zh-CN" sz="1600"/>
              <a:t>4</a:t>
            </a:r>
            <a:r>
              <a:rPr lang="zh-CN" altLang="en-US" sz="1600"/>
              <a:t>月起，</a:t>
            </a:r>
            <a:r>
              <a:rPr lang="en-US" altLang="zh-CN" sz="1600"/>
              <a:t>ODP</a:t>
            </a:r>
            <a:r>
              <a:rPr lang="zh-CN" altLang="en-US" sz="1600"/>
              <a:t>的数据被</a:t>
            </a:r>
            <a:r>
              <a:rPr lang="en-US" altLang="zh-CN" sz="1600"/>
              <a:t>Lycos</a:t>
            </a:r>
            <a:r>
              <a:rPr lang="zh-CN" altLang="en-US" sz="1600"/>
              <a:t>、</a:t>
            </a:r>
            <a:r>
              <a:rPr lang="en-US" altLang="zh-CN" sz="1600"/>
              <a:t>Dogpile</a:t>
            </a:r>
            <a:r>
              <a:rPr lang="zh-CN" altLang="en-US" sz="1600"/>
              <a:t>等搜索引擎相继采用。 </a:t>
            </a:r>
          </a:p>
        </p:txBody>
      </p:sp>
      <p:sp>
        <p:nvSpPr>
          <p:cNvPr id="22544" name="AutoShape 16"/>
          <p:cNvSpPr>
            <a:spLocks noChangeArrowheads="1"/>
          </p:cNvSpPr>
          <p:nvPr/>
        </p:nvSpPr>
        <p:spPr bwMode="auto">
          <a:xfrm>
            <a:off x="5219700" y="3500661"/>
            <a:ext cx="2592388" cy="1871663"/>
          </a:xfrm>
          <a:prstGeom prst="roundRect">
            <a:avLst>
              <a:gd name="adj" fmla="val 16667"/>
            </a:avLst>
          </a:prstGeom>
          <a:noFill/>
          <a:ln w="9525">
            <a:solidFill>
              <a:srgbClr val="99CC00"/>
            </a:solidFill>
            <a:round/>
            <a:headEnd/>
            <a:tailEnd/>
          </a:ln>
          <a:effectLst/>
        </p:spPr>
        <p:txBody>
          <a:bodyPr wrap="none" anchor="ctr"/>
          <a:lstStyle/>
          <a:p>
            <a:endParaRPr lang="zh-CN" altLang="en-US"/>
          </a:p>
        </p:txBody>
      </p:sp>
      <p:sp>
        <p:nvSpPr>
          <p:cNvPr id="22545" name="Text Box 17"/>
          <p:cNvSpPr txBox="1">
            <a:spLocks noChangeArrowheads="1"/>
          </p:cNvSpPr>
          <p:nvPr/>
        </p:nvSpPr>
        <p:spPr bwMode="auto">
          <a:xfrm>
            <a:off x="5292725" y="3572099"/>
            <a:ext cx="2449513" cy="1741487"/>
          </a:xfrm>
          <a:prstGeom prst="rect">
            <a:avLst/>
          </a:prstGeom>
          <a:noFill/>
          <a:ln w="9525">
            <a:noFill/>
            <a:miter lim="800000"/>
            <a:headEnd/>
            <a:tailEnd/>
          </a:ln>
          <a:effectLst/>
        </p:spPr>
        <p:txBody>
          <a:bodyPr>
            <a:spAutoFit/>
          </a:bodyPr>
          <a:lstStyle/>
          <a:p>
            <a:pPr>
              <a:spcBef>
                <a:spcPct val="50000"/>
              </a:spcBef>
            </a:pPr>
            <a:r>
              <a:rPr lang="en-US" altLang="zh-CN" b="1">
                <a:effectLst>
                  <a:outerShdw blurRad="38100" dist="38100" dir="2700000" algn="tl">
                    <a:srgbClr val="C0C0C0"/>
                  </a:outerShdw>
                </a:effectLst>
              </a:rPr>
              <a:t>      Stage 5:</a:t>
            </a:r>
            <a:r>
              <a:rPr lang="zh-CN" altLang="en-US" b="1">
                <a:effectLst>
                  <a:outerShdw blurRad="38100" dist="38100" dir="2700000" algn="tl">
                    <a:srgbClr val="C0C0C0"/>
                  </a:outerShdw>
                </a:effectLst>
              </a:rPr>
              <a:t>稳定</a:t>
            </a:r>
          </a:p>
          <a:p>
            <a:pPr>
              <a:spcBef>
                <a:spcPct val="50000"/>
              </a:spcBef>
            </a:pPr>
            <a:r>
              <a:rPr lang="zh-CN" altLang="en-US" sz="1600"/>
              <a:t>    截至</a:t>
            </a:r>
            <a:r>
              <a:rPr lang="en-US" altLang="zh-CN" sz="1600"/>
              <a:t>2006</a:t>
            </a:r>
            <a:r>
              <a:rPr lang="zh-CN" altLang="en-US" sz="1600"/>
              <a:t>年</a:t>
            </a:r>
            <a:r>
              <a:rPr lang="en-US" altLang="zh-CN" sz="1600"/>
              <a:t>4</a:t>
            </a:r>
            <a:r>
              <a:rPr lang="zh-CN" altLang="en-US" sz="1600"/>
              <a:t>月</a:t>
            </a:r>
            <a:r>
              <a:rPr lang="en-US" altLang="zh-CN" sz="1600"/>
              <a:t>20</a:t>
            </a:r>
            <a:r>
              <a:rPr lang="zh-CN" altLang="en-US" sz="1600"/>
              <a:t>日，</a:t>
            </a:r>
            <a:r>
              <a:rPr lang="en-US" altLang="zh-CN" sz="1600"/>
              <a:t>ODP</a:t>
            </a:r>
            <a:r>
              <a:rPr lang="zh-CN" altLang="en-US" sz="1600"/>
              <a:t>由来自全球的</a:t>
            </a:r>
            <a:r>
              <a:rPr lang="en-US" altLang="zh-CN" sz="1600"/>
              <a:t>72210</a:t>
            </a:r>
            <a:r>
              <a:rPr lang="zh-CN" altLang="en-US" sz="1600"/>
              <a:t>个志愿编辑者维护管理，共设有</a:t>
            </a:r>
            <a:r>
              <a:rPr lang="en-US" altLang="zh-CN" sz="1600"/>
              <a:t>59</a:t>
            </a:r>
            <a:r>
              <a:rPr lang="zh-CN" altLang="en-US" sz="1600"/>
              <a:t>万多个类目，收录了</a:t>
            </a:r>
            <a:r>
              <a:rPr lang="en-US" altLang="zh-CN" sz="1600"/>
              <a:t>529</a:t>
            </a:r>
            <a:r>
              <a:rPr lang="zh-CN" altLang="en-US" sz="1600"/>
              <a:t>多万个站点。</a:t>
            </a:r>
            <a:r>
              <a:rPr lang="zh-CN" altLang="en-US"/>
              <a:t> </a:t>
            </a:r>
          </a:p>
        </p:txBody>
      </p:sp>
      <p:sp>
        <p:nvSpPr>
          <p:cNvPr id="22546" name="AutoShape 18"/>
          <p:cNvSpPr>
            <a:spLocks noChangeArrowheads="1"/>
          </p:cNvSpPr>
          <p:nvPr/>
        </p:nvSpPr>
        <p:spPr bwMode="auto">
          <a:xfrm>
            <a:off x="1476375" y="1052736"/>
            <a:ext cx="3024188" cy="1439863"/>
          </a:xfrm>
          <a:prstGeom prst="roundRect">
            <a:avLst>
              <a:gd name="adj" fmla="val 16667"/>
            </a:avLst>
          </a:prstGeom>
          <a:noFill/>
          <a:ln w="9525">
            <a:solidFill>
              <a:srgbClr val="FF6600"/>
            </a:solidFill>
            <a:round/>
            <a:headEnd/>
            <a:tailEnd/>
          </a:ln>
          <a:effectLst/>
        </p:spPr>
        <p:txBody>
          <a:bodyPr wrap="none" anchor="ctr"/>
          <a:lstStyle/>
          <a:p>
            <a:endParaRPr lang="zh-CN" altLang="en-US"/>
          </a:p>
        </p:txBody>
      </p:sp>
      <p:sp>
        <p:nvSpPr>
          <p:cNvPr id="22547" name="Text Box 19"/>
          <p:cNvSpPr txBox="1">
            <a:spLocks noChangeArrowheads="1"/>
          </p:cNvSpPr>
          <p:nvPr/>
        </p:nvSpPr>
        <p:spPr bwMode="auto">
          <a:xfrm>
            <a:off x="1475656" y="1056799"/>
            <a:ext cx="3024187" cy="1508105"/>
          </a:xfrm>
          <a:prstGeom prst="rect">
            <a:avLst/>
          </a:prstGeom>
          <a:noFill/>
          <a:ln w="9525">
            <a:noFill/>
            <a:miter lim="800000"/>
            <a:headEnd/>
            <a:tailEnd/>
          </a:ln>
          <a:effectLst/>
        </p:spPr>
        <p:txBody>
          <a:bodyPr wrap="square">
            <a:spAutoFit/>
          </a:bodyPr>
          <a:lstStyle/>
          <a:p>
            <a:pPr>
              <a:spcBef>
                <a:spcPct val="50000"/>
              </a:spcBef>
            </a:pPr>
            <a:r>
              <a:rPr lang="en-US" altLang="zh-CN" b="1" dirty="0">
                <a:effectLst>
                  <a:outerShdw blurRad="38100" dist="38100" dir="2700000" algn="tl">
                    <a:srgbClr val="C0C0C0"/>
                  </a:outerShdw>
                </a:effectLst>
              </a:rPr>
              <a:t>         Stage 2:</a:t>
            </a:r>
            <a:r>
              <a:rPr lang="zh-CN" altLang="en-US" b="1" dirty="0">
                <a:effectLst>
                  <a:outerShdw blurRad="38100" dist="38100" dir="2700000" algn="tl">
                    <a:srgbClr val="C0C0C0"/>
                  </a:outerShdw>
                </a:effectLst>
              </a:rPr>
              <a:t>命名</a:t>
            </a:r>
          </a:p>
          <a:p>
            <a:pPr>
              <a:spcBef>
                <a:spcPct val="50000"/>
              </a:spcBef>
            </a:pPr>
            <a:r>
              <a:rPr lang="en-US" altLang="zh-CN" sz="1600" dirty="0"/>
              <a:t>    ODP</a:t>
            </a:r>
            <a:r>
              <a:rPr lang="zh-CN" altLang="en-US" sz="1600" dirty="0"/>
              <a:t>最初取名为</a:t>
            </a:r>
            <a:r>
              <a:rPr lang="en-US" altLang="zh-CN" sz="1600" dirty="0" err="1"/>
              <a:t>Gnuhoo</a:t>
            </a:r>
            <a:r>
              <a:rPr lang="zh-CN" altLang="en-US" sz="1600" dirty="0"/>
              <a:t>；同年</a:t>
            </a:r>
            <a:r>
              <a:rPr lang="en-US" altLang="zh-CN" sz="1600" dirty="0"/>
              <a:t>7</a:t>
            </a:r>
            <a:r>
              <a:rPr lang="zh-CN" altLang="en-US" sz="1600" dirty="0"/>
              <a:t>月，更名为</a:t>
            </a:r>
            <a:r>
              <a:rPr lang="en-US" altLang="zh-CN" sz="1600" dirty="0" err="1"/>
              <a:t>NewHoo</a:t>
            </a:r>
            <a:r>
              <a:rPr lang="en-US" altLang="zh-CN" sz="1600" dirty="0"/>
              <a:t> </a:t>
            </a:r>
            <a:r>
              <a:rPr lang="zh-CN" altLang="en-US" sz="1600" dirty="0"/>
              <a:t>；</a:t>
            </a:r>
            <a:r>
              <a:rPr lang="en-US" altLang="zh-CN" sz="1600" dirty="0"/>
              <a:t>11</a:t>
            </a:r>
            <a:r>
              <a:rPr lang="zh-CN" altLang="en-US" sz="1600" dirty="0"/>
              <a:t>月被</a:t>
            </a:r>
            <a:r>
              <a:rPr lang="en-US" altLang="zh-CN" sz="1600" dirty="0"/>
              <a:t>Netscape</a:t>
            </a:r>
            <a:r>
              <a:rPr lang="zh-CN" altLang="en-US" sz="1600" dirty="0"/>
              <a:t>收购后，更名为</a:t>
            </a:r>
            <a:r>
              <a:rPr lang="en-US" altLang="zh-CN" sz="1600" dirty="0"/>
              <a:t>Open Directory</a:t>
            </a:r>
            <a:r>
              <a:rPr lang="zh-CN" altLang="en-US" sz="1600" dirty="0"/>
              <a:t>。</a:t>
            </a:r>
            <a:r>
              <a:rPr lang="zh-CN" altLang="en-US" dirty="0"/>
              <a:t> </a:t>
            </a:r>
          </a:p>
        </p:txBody>
      </p:sp>
      <p:sp>
        <p:nvSpPr>
          <p:cNvPr id="22550" name="AutoShape 22"/>
          <p:cNvSpPr>
            <a:spLocks noChangeArrowheads="1"/>
          </p:cNvSpPr>
          <p:nvPr/>
        </p:nvSpPr>
        <p:spPr bwMode="auto">
          <a:xfrm>
            <a:off x="4643438" y="1052736"/>
            <a:ext cx="3024187" cy="1439863"/>
          </a:xfrm>
          <a:prstGeom prst="roundRect">
            <a:avLst>
              <a:gd name="adj" fmla="val 16667"/>
            </a:avLst>
          </a:prstGeom>
          <a:noFill/>
          <a:ln w="9525">
            <a:solidFill>
              <a:srgbClr val="008000"/>
            </a:solidFill>
            <a:round/>
            <a:headEnd/>
            <a:tailEnd/>
          </a:ln>
          <a:effectLst/>
        </p:spPr>
        <p:txBody>
          <a:bodyPr wrap="none" anchor="ctr"/>
          <a:lstStyle/>
          <a:p>
            <a:endParaRPr lang="zh-CN" altLang="en-US"/>
          </a:p>
        </p:txBody>
      </p:sp>
      <p:sp>
        <p:nvSpPr>
          <p:cNvPr id="22551" name="Text Box 23"/>
          <p:cNvSpPr txBox="1">
            <a:spLocks noChangeArrowheads="1"/>
          </p:cNvSpPr>
          <p:nvPr/>
        </p:nvSpPr>
        <p:spPr bwMode="auto">
          <a:xfrm>
            <a:off x="4645025" y="1052736"/>
            <a:ext cx="3095625" cy="1252538"/>
          </a:xfrm>
          <a:prstGeom prst="rect">
            <a:avLst/>
          </a:prstGeom>
          <a:noFill/>
          <a:ln w="9525">
            <a:noFill/>
            <a:miter lim="800000"/>
            <a:headEnd/>
            <a:tailEnd/>
          </a:ln>
          <a:effectLst/>
        </p:spPr>
        <p:txBody>
          <a:bodyPr>
            <a:spAutoFit/>
          </a:bodyPr>
          <a:lstStyle/>
          <a:p>
            <a:pPr>
              <a:spcBef>
                <a:spcPct val="50000"/>
              </a:spcBef>
            </a:pPr>
            <a:r>
              <a:rPr lang="en-US" altLang="zh-CN" b="1" dirty="0">
                <a:effectLst>
                  <a:outerShdw blurRad="38100" dist="38100" dir="2700000" algn="tl">
                    <a:srgbClr val="C0C0C0"/>
                  </a:outerShdw>
                </a:effectLst>
              </a:rPr>
              <a:t>           Stage 4:</a:t>
            </a:r>
            <a:r>
              <a:rPr lang="zh-CN" altLang="en-US" b="1" dirty="0">
                <a:effectLst>
                  <a:outerShdw blurRad="38100" dist="38100" dir="2700000" algn="tl">
                    <a:srgbClr val="C0C0C0"/>
                  </a:outerShdw>
                </a:effectLst>
              </a:rPr>
              <a:t>壮大</a:t>
            </a:r>
          </a:p>
          <a:p>
            <a:pPr>
              <a:spcBef>
                <a:spcPct val="50000"/>
              </a:spcBef>
            </a:pPr>
            <a:r>
              <a:rPr lang="zh-CN" altLang="en-US" sz="1600" dirty="0"/>
              <a:t>    至</a:t>
            </a:r>
            <a:r>
              <a:rPr lang="en-US" altLang="zh-CN" sz="1600" dirty="0"/>
              <a:t>2000</a:t>
            </a:r>
            <a:r>
              <a:rPr lang="zh-CN" altLang="en-US" sz="1600" dirty="0"/>
              <a:t>年</a:t>
            </a:r>
            <a:r>
              <a:rPr lang="en-US" altLang="zh-CN" sz="1600" dirty="0"/>
              <a:t>4</a:t>
            </a:r>
            <a:r>
              <a:rPr lang="zh-CN" altLang="en-US" sz="1600" dirty="0"/>
              <a:t>月，</a:t>
            </a:r>
            <a:r>
              <a:rPr lang="en-US" altLang="zh-CN" sz="1600" dirty="0"/>
              <a:t>ODP</a:t>
            </a:r>
            <a:r>
              <a:rPr lang="zh-CN" altLang="en-US" sz="1600" dirty="0"/>
              <a:t>的数据库规模超过了</a:t>
            </a:r>
            <a:r>
              <a:rPr lang="en-US" altLang="zh-CN" sz="1600" dirty="0"/>
              <a:t>Yahoo!</a:t>
            </a:r>
            <a:r>
              <a:rPr lang="zh-CN" altLang="en-US" sz="1600" dirty="0"/>
              <a:t>，成为</a:t>
            </a:r>
            <a:r>
              <a:rPr lang="en-US" altLang="zh-CN" sz="1600" dirty="0"/>
              <a:t>Internet</a:t>
            </a:r>
            <a:r>
              <a:rPr lang="zh-CN" altLang="en-US" sz="1600" dirty="0"/>
              <a:t>上最大的网络目录。</a:t>
            </a:r>
            <a:r>
              <a:rPr lang="zh-CN" altLang="en-US" dirty="0"/>
              <a:t> </a:t>
            </a:r>
          </a:p>
        </p:txBody>
      </p:sp>
      <p:graphicFrame>
        <p:nvGraphicFramePr>
          <p:cNvPr id="21" name="图示 20"/>
          <p:cNvGraphicFramePr/>
          <p:nvPr>
            <p:extLst>
              <p:ext uri="{D42A27DB-BD31-4B8C-83A1-F6EECF244321}">
                <p14:modId xmlns:p14="http://schemas.microsoft.com/office/powerpoint/2010/main" val="564196127"/>
              </p:ext>
            </p:extLst>
          </p:nvPr>
        </p:nvGraphicFramePr>
        <p:xfrm>
          <a:off x="2987824" y="2091288"/>
          <a:ext cx="3048000" cy="3472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p:cNvSpPr txBox="1"/>
          <p:nvPr/>
        </p:nvSpPr>
        <p:spPr>
          <a:xfrm>
            <a:off x="5580112" y="1268760"/>
            <a:ext cx="2376264" cy="2893100"/>
          </a:xfrm>
          <a:prstGeom prst="rect">
            <a:avLst/>
          </a:prstGeom>
          <a:noFill/>
        </p:spPr>
        <p:txBody>
          <a:bodyPr wrap="square" rtlCol="0">
            <a:spAutoFit/>
          </a:bodyPr>
          <a:lstStyle/>
          <a:p>
            <a:pPr indent="457200">
              <a:lnSpc>
                <a:spcPct val="130000"/>
              </a:lnSpc>
            </a:pPr>
            <a:r>
              <a:rPr lang="zh-CN" altLang="en-US" sz="2000" dirty="0" smtClean="0">
                <a:latin typeface="Times New Roman" pitchFamily="18" charset="0"/>
                <a:cs typeface="Times New Roman" pitchFamily="18" charset="0"/>
              </a:rPr>
              <a:t>长期</a:t>
            </a:r>
            <a:r>
              <a:rPr lang="zh-CN" altLang="en-US" sz="2000" dirty="0">
                <a:latin typeface="Times New Roman" pitchFamily="18" charset="0"/>
                <a:cs typeface="Times New Roman" pitchFamily="18" charset="0"/>
              </a:rPr>
              <a:t>的实践过程中形成了采用网民共建方式编制和管理目录的独特风格，由网民群体免费创建和管理，并且免费提供使用。</a:t>
            </a:r>
          </a:p>
        </p:txBody>
      </p:sp>
      <p:sp>
        <p:nvSpPr>
          <p:cNvPr id="23" name="TextBox 22"/>
          <p:cNvSpPr txBox="1"/>
          <p:nvPr/>
        </p:nvSpPr>
        <p:spPr>
          <a:xfrm>
            <a:off x="1145751" y="3717032"/>
            <a:ext cx="2376264" cy="1649747"/>
          </a:xfrm>
          <a:prstGeom prst="rect">
            <a:avLst/>
          </a:prstGeom>
          <a:noFill/>
        </p:spPr>
        <p:txBody>
          <a:bodyPr wrap="square" rtlCol="0">
            <a:spAutoFit/>
          </a:bodyPr>
          <a:lstStyle/>
          <a:p>
            <a:pPr indent="457200">
              <a:lnSpc>
                <a:spcPct val="130000"/>
              </a:lnSpc>
            </a:pPr>
            <a:r>
              <a:rPr lang="zh-CN" altLang="en-US" sz="2000" dirty="0"/>
              <a:t>向</a:t>
            </a:r>
            <a:r>
              <a:rPr lang="en-US" altLang="zh-CN" sz="2000" dirty="0"/>
              <a:t>ODP</a:t>
            </a:r>
            <a:r>
              <a:rPr lang="zh-CN" altLang="en-US" sz="2000" dirty="0"/>
              <a:t>提交你的站点并为它收录，那么你网站的</a:t>
            </a:r>
            <a:r>
              <a:rPr lang="en-US" altLang="zh-CN" sz="2000" dirty="0"/>
              <a:t>PR</a:t>
            </a:r>
            <a:r>
              <a:rPr lang="zh-CN" altLang="en-US" sz="2000" dirty="0"/>
              <a:t>值就能提高很多。</a:t>
            </a:r>
            <a:endParaRPr lang="zh-CN" alt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2529"/>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iterate type="lt">
                                    <p:tmPct val="0"/>
                                  </p:iterate>
                                  <p:childTnLst>
                                    <p:animEffect transition="out" filter="fade">
                                      <p:cBhvr>
                                        <p:cTn id="10" dur="500"/>
                                        <p:tgtEl>
                                          <p:spTgt spid="22529"/>
                                        </p:tgtEl>
                                      </p:cBhvr>
                                    </p:animEffect>
                                    <p:set>
                                      <p:cBhvr>
                                        <p:cTn id="11" dur="1" fill="hold">
                                          <p:stCondLst>
                                            <p:cond delay="499"/>
                                          </p:stCondLst>
                                        </p:cTn>
                                        <p:tgtEl>
                                          <p:spTgt spid="22529"/>
                                        </p:tgtEl>
                                        <p:attrNameLst>
                                          <p:attrName>style.visibility</p:attrName>
                                        </p:attrNameLst>
                                      </p:cBhvr>
                                      <p:to>
                                        <p:strVal val="hidden"/>
                                      </p:to>
                                    </p:set>
                                  </p:childTnLst>
                                </p:cTn>
                              </p:par>
                              <p:par>
                                <p:cTn id="12" presetID="31" presetClass="entr" presetSubtype="0" fill="hold" grpId="0" nodeType="withEffect">
                                  <p:stCondLst>
                                    <p:cond delay="0"/>
                                  </p:stCondLst>
                                  <p:childTnLst>
                                    <p:set>
                                      <p:cBhvr>
                                        <p:cTn id="13" dur="1" fill="hold">
                                          <p:stCondLst>
                                            <p:cond delay="0"/>
                                          </p:stCondLst>
                                        </p:cTn>
                                        <p:tgtEl>
                                          <p:spTgt spid="22532"/>
                                        </p:tgtEl>
                                        <p:attrNameLst>
                                          <p:attrName>style.visibility</p:attrName>
                                        </p:attrNameLst>
                                      </p:cBhvr>
                                      <p:to>
                                        <p:strVal val="visible"/>
                                      </p:to>
                                    </p:set>
                                    <p:anim calcmode="lin" valueType="num">
                                      <p:cBhvr>
                                        <p:cTn id="14" dur="1000" fill="hold"/>
                                        <p:tgtEl>
                                          <p:spTgt spid="22532"/>
                                        </p:tgtEl>
                                        <p:attrNameLst>
                                          <p:attrName>ppt_w</p:attrName>
                                        </p:attrNameLst>
                                      </p:cBhvr>
                                      <p:tavLst>
                                        <p:tav tm="0">
                                          <p:val>
                                            <p:fltVal val="0"/>
                                          </p:val>
                                        </p:tav>
                                        <p:tav tm="100000">
                                          <p:val>
                                            <p:strVal val="#ppt_w"/>
                                          </p:val>
                                        </p:tav>
                                      </p:tavLst>
                                    </p:anim>
                                    <p:anim calcmode="lin" valueType="num">
                                      <p:cBhvr>
                                        <p:cTn id="15" dur="1000" fill="hold"/>
                                        <p:tgtEl>
                                          <p:spTgt spid="22532"/>
                                        </p:tgtEl>
                                        <p:attrNameLst>
                                          <p:attrName>ppt_h</p:attrName>
                                        </p:attrNameLst>
                                      </p:cBhvr>
                                      <p:tavLst>
                                        <p:tav tm="0">
                                          <p:val>
                                            <p:fltVal val="0"/>
                                          </p:val>
                                        </p:tav>
                                        <p:tav tm="100000">
                                          <p:val>
                                            <p:strVal val="#ppt_h"/>
                                          </p:val>
                                        </p:tav>
                                      </p:tavLst>
                                    </p:anim>
                                    <p:anim calcmode="lin" valueType="num">
                                      <p:cBhvr>
                                        <p:cTn id="16" dur="1000" fill="hold"/>
                                        <p:tgtEl>
                                          <p:spTgt spid="22532"/>
                                        </p:tgtEl>
                                        <p:attrNameLst>
                                          <p:attrName>style.rotation</p:attrName>
                                        </p:attrNameLst>
                                      </p:cBhvr>
                                      <p:tavLst>
                                        <p:tav tm="0">
                                          <p:val>
                                            <p:fltVal val="90"/>
                                          </p:val>
                                        </p:tav>
                                        <p:tav tm="100000">
                                          <p:val>
                                            <p:fltVal val="0"/>
                                          </p:val>
                                        </p:tav>
                                      </p:tavLst>
                                    </p:anim>
                                    <p:animEffect transition="in" filter="fade">
                                      <p:cBhvr>
                                        <p:cTn id="17" dur="1000"/>
                                        <p:tgtEl>
                                          <p:spTgt spid="22532"/>
                                        </p:tgtEl>
                                      </p:cBhvr>
                                    </p:animEffect>
                                  </p:childTnLst>
                                </p:cTn>
                              </p:par>
                              <p:par>
                                <p:cTn id="18" presetID="31" presetClass="entr" presetSubtype="0" fill="hold" grpId="0" nodeType="withEffect">
                                  <p:stCondLst>
                                    <p:cond delay="0"/>
                                  </p:stCondLst>
                                  <p:childTnLst>
                                    <p:set>
                                      <p:cBhvr>
                                        <p:cTn id="19" dur="1" fill="hold">
                                          <p:stCondLst>
                                            <p:cond delay="0"/>
                                          </p:stCondLst>
                                        </p:cTn>
                                        <p:tgtEl>
                                          <p:spTgt spid="22540"/>
                                        </p:tgtEl>
                                        <p:attrNameLst>
                                          <p:attrName>style.visibility</p:attrName>
                                        </p:attrNameLst>
                                      </p:cBhvr>
                                      <p:to>
                                        <p:strVal val="visible"/>
                                      </p:to>
                                    </p:set>
                                    <p:anim calcmode="lin" valueType="num">
                                      <p:cBhvr>
                                        <p:cTn id="20" dur="1000" fill="hold"/>
                                        <p:tgtEl>
                                          <p:spTgt spid="22540"/>
                                        </p:tgtEl>
                                        <p:attrNameLst>
                                          <p:attrName>ppt_w</p:attrName>
                                        </p:attrNameLst>
                                      </p:cBhvr>
                                      <p:tavLst>
                                        <p:tav tm="0">
                                          <p:val>
                                            <p:fltVal val="0"/>
                                          </p:val>
                                        </p:tav>
                                        <p:tav tm="100000">
                                          <p:val>
                                            <p:strVal val="#ppt_w"/>
                                          </p:val>
                                        </p:tav>
                                      </p:tavLst>
                                    </p:anim>
                                    <p:anim calcmode="lin" valueType="num">
                                      <p:cBhvr>
                                        <p:cTn id="21" dur="1000" fill="hold"/>
                                        <p:tgtEl>
                                          <p:spTgt spid="22540"/>
                                        </p:tgtEl>
                                        <p:attrNameLst>
                                          <p:attrName>ppt_h</p:attrName>
                                        </p:attrNameLst>
                                      </p:cBhvr>
                                      <p:tavLst>
                                        <p:tav tm="0">
                                          <p:val>
                                            <p:fltVal val="0"/>
                                          </p:val>
                                        </p:tav>
                                        <p:tav tm="100000">
                                          <p:val>
                                            <p:strVal val="#ppt_h"/>
                                          </p:val>
                                        </p:tav>
                                      </p:tavLst>
                                    </p:anim>
                                    <p:anim calcmode="lin" valueType="num">
                                      <p:cBhvr>
                                        <p:cTn id="22" dur="1000" fill="hold"/>
                                        <p:tgtEl>
                                          <p:spTgt spid="22540"/>
                                        </p:tgtEl>
                                        <p:attrNameLst>
                                          <p:attrName>style.rotation</p:attrName>
                                        </p:attrNameLst>
                                      </p:cBhvr>
                                      <p:tavLst>
                                        <p:tav tm="0">
                                          <p:val>
                                            <p:fltVal val="90"/>
                                          </p:val>
                                        </p:tav>
                                        <p:tav tm="100000">
                                          <p:val>
                                            <p:fltVal val="0"/>
                                          </p:val>
                                        </p:tav>
                                      </p:tavLst>
                                    </p:anim>
                                    <p:animEffect transition="in" filter="fade">
                                      <p:cBhvr>
                                        <p:cTn id="23" dur="1000"/>
                                        <p:tgtEl>
                                          <p:spTgt spid="22540"/>
                                        </p:tgtEl>
                                      </p:cBhvr>
                                    </p:animEffect>
                                  </p:childTnLst>
                                </p:cTn>
                              </p:par>
                              <p:par>
                                <p:cTn id="24" presetID="31" presetClass="entr" presetSubtype="0" fill="hold" grpId="0" nodeType="withEffect">
                                  <p:stCondLst>
                                    <p:cond delay="0"/>
                                  </p:stCondLst>
                                  <p:childTnLst>
                                    <p:set>
                                      <p:cBhvr>
                                        <p:cTn id="25" dur="1" fill="hold">
                                          <p:stCondLst>
                                            <p:cond delay="0"/>
                                          </p:stCondLst>
                                        </p:cTn>
                                        <p:tgtEl>
                                          <p:spTgt spid="22541"/>
                                        </p:tgtEl>
                                        <p:attrNameLst>
                                          <p:attrName>style.visibility</p:attrName>
                                        </p:attrNameLst>
                                      </p:cBhvr>
                                      <p:to>
                                        <p:strVal val="visible"/>
                                      </p:to>
                                    </p:set>
                                    <p:anim calcmode="lin" valueType="num">
                                      <p:cBhvr>
                                        <p:cTn id="26" dur="1000" fill="hold"/>
                                        <p:tgtEl>
                                          <p:spTgt spid="22541"/>
                                        </p:tgtEl>
                                        <p:attrNameLst>
                                          <p:attrName>ppt_w</p:attrName>
                                        </p:attrNameLst>
                                      </p:cBhvr>
                                      <p:tavLst>
                                        <p:tav tm="0">
                                          <p:val>
                                            <p:fltVal val="0"/>
                                          </p:val>
                                        </p:tav>
                                        <p:tav tm="100000">
                                          <p:val>
                                            <p:strVal val="#ppt_w"/>
                                          </p:val>
                                        </p:tav>
                                      </p:tavLst>
                                    </p:anim>
                                    <p:anim calcmode="lin" valueType="num">
                                      <p:cBhvr>
                                        <p:cTn id="27" dur="1000" fill="hold"/>
                                        <p:tgtEl>
                                          <p:spTgt spid="22541"/>
                                        </p:tgtEl>
                                        <p:attrNameLst>
                                          <p:attrName>ppt_h</p:attrName>
                                        </p:attrNameLst>
                                      </p:cBhvr>
                                      <p:tavLst>
                                        <p:tav tm="0">
                                          <p:val>
                                            <p:fltVal val="0"/>
                                          </p:val>
                                        </p:tav>
                                        <p:tav tm="100000">
                                          <p:val>
                                            <p:strVal val="#ppt_h"/>
                                          </p:val>
                                        </p:tav>
                                      </p:tavLst>
                                    </p:anim>
                                    <p:anim calcmode="lin" valueType="num">
                                      <p:cBhvr>
                                        <p:cTn id="28" dur="1000" fill="hold"/>
                                        <p:tgtEl>
                                          <p:spTgt spid="22541"/>
                                        </p:tgtEl>
                                        <p:attrNameLst>
                                          <p:attrName>style.rotation</p:attrName>
                                        </p:attrNameLst>
                                      </p:cBhvr>
                                      <p:tavLst>
                                        <p:tav tm="0">
                                          <p:val>
                                            <p:fltVal val="90"/>
                                          </p:val>
                                        </p:tav>
                                        <p:tav tm="100000">
                                          <p:val>
                                            <p:fltVal val="0"/>
                                          </p:val>
                                        </p:tav>
                                      </p:tavLst>
                                    </p:anim>
                                    <p:animEffect transition="in" filter="fade">
                                      <p:cBhvr>
                                        <p:cTn id="29" dur="1000"/>
                                        <p:tgtEl>
                                          <p:spTgt spid="22541"/>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22547"/>
                                        </p:tgtEl>
                                        <p:attrNameLst>
                                          <p:attrName>style.visibility</p:attrName>
                                        </p:attrNameLst>
                                      </p:cBhvr>
                                      <p:to>
                                        <p:strVal val="visible"/>
                                      </p:to>
                                    </p:set>
                                    <p:anim calcmode="lin" valueType="num">
                                      <p:cBhvr>
                                        <p:cTn id="34" dur="1000" fill="hold"/>
                                        <p:tgtEl>
                                          <p:spTgt spid="22547"/>
                                        </p:tgtEl>
                                        <p:attrNameLst>
                                          <p:attrName>ppt_w</p:attrName>
                                        </p:attrNameLst>
                                      </p:cBhvr>
                                      <p:tavLst>
                                        <p:tav tm="0">
                                          <p:val>
                                            <p:fltVal val="0"/>
                                          </p:val>
                                        </p:tav>
                                        <p:tav tm="100000">
                                          <p:val>
                                            <p:strVal val="#ppt_w"/>
                                          </p:val>
                                        </p:tav>
                                      </p:tavLst>
                                    </p:anim>
                                    <p:anim calcmode="lin" valueType="num">
                                      <p:cBhvr>
                                        <p:cTn id="35" dur="1000" fill="hold"/>
                                        <p:tgtEl>
                                          <p:spTgt spid="22547"/>
                                        </p:tgtEl>
                                        <p:attrNameLst>
                                          <p:attrName>ppt_h</p:attrName>
                                        </p:attrNameLst>
                                      </p:cBhvr>
                                      <p:tavLst>
                                        <p:tav tm="0">
                                          <p:val>
                                            <p:fltVal val="0"/>
                                          </p:val>
                                        </p:tav>
                                        <p:tav tm="100000">
                                          <p:val>
                                            <p:strVal val="#ppt_h"/>
                                          </p:val>
                                        </p:tav>
                                      </p:tavLst>
                                    </p:anim>
                                    <p:anim calcmode="lin" valueType="num">
                                      <p:cBhvr>
                                        <p:cTn id="36" dur="1000" fill="hold"/>
                                        <p:tgtEl>
                                          <p:spTgt spid="22547"/>
                                        </p:tgtEl>
                                        <p:attrNameLst>
                                          <p:attrName>style.rotation</p:attrName>
                                        </p:attrNameLst>
                                      </p:cBhvr>
                                      <p:tavLst>
                                        <p:tav tm="0">
                                          <p:val>
                                            <p:fltVal val="90"/>
                                          </p:val>
                                        </p:tav>
                                        <p:tav tm="100000">
                                          <p:val>
                                            <p:fltVal val="0"/>
                                          </p:val>
                                        </p:tav>
                                      </p:tavLst>
                                    </p:anim>
                                    <p:animEffect transition="in" filter="fade">
                                      <p:cBhvr>
                                        <p:cTn id="37" dur="1000"/>
                                        <p:tgtEl>
                                          <p:spTgt spid="22547"/>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22546"/>
                                        </p:tgtEl>
                                        <p:attrNameLst>
                                          <p:attrName>style.visibility</p:attrName>
                                        </p:attrNameLst>
                                      </p:cBhvr>
                                      <p:to>
                                        <p:strVal val="visible"/>
                                      </p:to>
                                    </p:set>
                                    <p:anim calcmode="lin" valueType="num">
                                      <p:cBhvr>
                                        <p:cTn id="40" dur="1000" fill="hold"/>
                                        <p:tgtEl>
                                          <p:spTgt spid="22546"/>
                                        </p:tgtEl>
                                        <p:attrNameLst>
                                          <p:attrName>ppt_w</p:attrName>
                                        </p:attrNameLst>
                                      </p:cBhvr>
                                      <p:tavLst>
                                        <p:tav tm="0">
                                          <p:val>
                                            <p:fltVal val="0"/>
                                          </p:val>
                                        </p:tav>
                                        <p:tav tm="100000">
                                          <p:val>
                                            <p:strVal val="#ppt_w"/>
                                          </p:val>
                                        </p:tav>
                                      </p:tavLst>
                                    </p:anim>
                                    <p:anim calcmode="lin" valueType="num">
                                      <p:cBhvr>
                                        <p:cTn id="41" dur="1000" fill="hold"/>
                                        <p:tgtEl>
                                          <p:spTgt spid="22546"/>
                                        </p:tgtEl>
                                        <p:attrNameLst>
                                          <p:attrName>ppt_h</p:attrName>
                                        </p:attrNameLst>
                                      </p:cBhvr>
                                      <p:tavLst>
                                        <p:tav tm="0">
                                          <p:val>
                                            <p:fltVal val="0"/>
                                          </p:val>
                                        </p:tav>
                                        <p:tav tm="100000">
                                          <p:val>
                                            <p:strVal val="#ppt_h"/>
                                          </p:val>
                                        </p:tav>
                                      </p:tavLst>
                                    </p:anim>
                                    <p:anim calcmode="lin" valueType="num">
                                      <p:cBhvr>
                                        <p:cTn id="42" dur="1000" fill="hold"/>
                                        <p:tgtEl>
                                          <p:spTgt spid="22546"/>
                                        </p:tgtEl>
                                        <p:attrNameLst>
                                          <p:attrName>style.rotation</p:attrName>
                                        </p:attrNameLst>
                                      </p:cBhvr>
                                      <p:tavLst>
                                        <p:tav tm="0">
                                          <p:val>
                                            <p:fltVal val="90"/>
                                          </p:val>
                                        </p:tav>
                                        <p:tav tm="100000">
                                          <p:val>
                                            <p:fltVal val="0"/>
                                          </p:val>
                                        </p:tav>
                                      </p:tavLst>
                                    </p:anim>
                                    <p:animEffect transition="in" filter="fade">
                                      <p:cBhvr>
                                        <p:cTn id="43" dur="1000"/>
                                        <p:tgtEl>
                                          <p:spTgt spid="22546"/>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22533"/>
                                        </p:tgtEl>
                                        <p:attrNameLst>
                                          <p:attrName>style.visibility</p:attrName>
                                        </p:attrNameLst>
                                      </p:cBhvr>
                                      <p:to>
                                        <p:strVal val="visible"/>
                                      </p:to>
                                    </p:set>
                                    <p:anim calcmode="lin" valueType="num">
                                      <p:cBhvr>
                                        <p:cTn id="46" dur="1000" fill="hold"/>
                                        <p:tgtEl>
                                          <p:spTgt spid="22533"/>
                                        </p:tgtEl>
                                        <p:attrNameLst>
                                          <p:attrName>ppt_w</p:attrName>
                                        </p:attrNameLst>
                                      </p:cBhvr>
                                      <p:tavLst>
                                        <p:tav tm="0">
                                          <p:val>
                                            <p:fltVal val="0"/>
                                          </p:val>
                                        </p:tav>
                                        <p:tav tm="100000">
                                          <p:val>
                                            <p:strVal val="#ppt_w"/>
                                          </p:val>
                                        </p:tav>
                                      </p:tavLst>
                                    </p:anim>
                                    <p:anim calcmode="lin" valueType="num">
                                      <p:cBhvr>
                                        <p:cTn id="47" dur="1000" fill="hold"/>
                                        <p:tgtEl>
                                          <p:spTgt spid="22533"/>
                                        </p:tgtEl>
                                        <p:attrNameLst>
                                          <p:attrName>ppt_h</p:attrName>
                                        </p:attrNameLst>
                                      </p:cBhvr>
                                      <p:tavLst>
                                        <p:tav tm="0">
                                          <p:val>
                                            <p:fltVal val="0"/>
                                          </p:val>
                                        </p:tav>
                                        <p:tav tm="100000">
                                          <p:val>
                                            <p:strVal val="#ppt_h"/>
                                          </p:val>
                                        </p:tav>
                                      </p:tavLst>
                                    </p:anim>
                                    <p:anim calcmode="lin" valueType="num">
                                      <p:cBhvr>
                                        <p:cTn id="48" dur="1000" fill="hold"/>
                                        <p:tgtEl>
                                          <p:spTgt spid="22533"/>
                                        </p:tgtEl>
                                        <p:attrNameLst>
                                          <p:attrName>style.rotation</p:attrName>
                                        </p:attrNameLst>
                                      </p:cBhvr>
                                      <p:tavLst>
                                        <p:tav tm="0">
                                          <p:val>
                                            <p:fltVal val="90"/>
                                          </p:val>
                                        </p:tav>
                                        <p:tav tm="100000">
                                          <p:val>
                                            <p:fltVal val="0"/>
                                          </p:val>
                                        </p:tav>
                                      </p:tavLst>
                                    </p:anim>
                                    <p:animEffect transition="in" filter="fade">
                                      <p:cBhvr>
                                        <p:cTn id="49" dur="1000"/>
                                        <p:tgtEl>
                                          <p:spTgt spid="22533"/>
                                        </p:tgtEl>
                                      </p:cBhvr>
                                    </p:animEffect>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22534"/>
                                        </p:tgtEl>
                                        <p:attrNameLst>
                                          <p:attrName>style.visibility</p:attrName>
                                        </p:attrNameLst>
                                      </p:cBhvr>
                                      <p:to>
                                        <p:strVal val="visible"/>
                                      </p:to>
                                    </p:set>
                                    <p:anim calcmode="lin" valueType="num">
                                      <p:cBhvr>
                                        <p:cTn id="54" dur="1000" fill="hold"/>
                                        <p:tgtEl>
                                          <p:spTgt spid="22534"/>
                                        </p:tgtEl>
                                        <p:attrNameLst>
                                          <p:attrName>ppt_w</p:attrName>
                                        </p:attrNameLst>
                                      </p:cBhvr>
                                      <p:tavLst>
                                        <p:tav tm="0">
                                          <p:val>
                                            <p:fltVal val="0"/>
                                          </p:val>
                                        </p:tav>
                                        <p:tav tm="100000">
                                          <p:val>
                                            <p:strVal val="#ppt_w"/>
                                          </p:val>
                                        </p:tav>
                                      </p:tavLst>
                                    </p:anim>
                                    <p:anim calcmode="lin" valueType="num">
                                      <p:cBhvr>
                                        <p:cTn id="55" dur="1000" fill="hold"/>
                                        <p:tgtEl>
                                          <p:spTgt spid="22534"/>
                                        </p:tgtEl>
                                        <p:attrNameLst>
                                          <p:attrName>ppt_h</p:attrName>
                                        </p:attrNameLst>
                                      </p:cBhvr>
                                      <p:tavLst>
                                        <p:tav tm="0">
                                          <p:val>
                                            <p:fltVal val="0"/>
                                          </p:val>
                                        </p:tav>
                                        <p:tav tm="100000">
                                          <p:val>
                                            <p:strVal val="#ppt_h"/>
                                          </p:val>
                                        </p:tav>
                                      </p:tavLst>
                                    </p:anim>
                                    <p:anim calcmode="lin" valueType="num">
                                      <p:cBhvr>
                                        <p:cTn id="56" dur="1000" fill="hold"/>
                                        <p:tgtEl>
                                          <p:spTgt spid="22534"/>
                                        </p:tgtEl>
                                        <p:attrNameLst>
                                          <p:attrName>style.rotation</p:attrName>
                                        </p:attrNameLst>
                                      </p:cBhvr>
                                      <p:tavLst>
                                        <p:tav tm="0">
                                          <p:val>
                                            <p:fltVal val="90"/>
                                          </p:val>
                                        </p:tav>
                                        <p:tav tm="100000">
                                          <p:val>
                                            <p:fltVal val="0"/>
                                          </p:val>
                                        </p:tav>
                                      </p:tavLst>
                                    </p:anim>
                                    <p:animEffect transition="in" filter="fade">
                                      <p:cBhvr>
                                        <p:cTn id="57" dur="1000"/>
                                        <p:tgtEl>
                                          <p:spTgt spid="22534"/>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22542"/>
                                        </p:tgtEl>
                                        <p:attrNameLst>
                                          <p:attrName>style.visibility</p:attrName>
                                        </p:attrNameLst>
                                      </p:cBhvr>
                                      <p:to>
                                        <p:strVal val="visible"/>
                                      </p:to>
                                    </p:set>
                                    <p:anim calcmode="lin" valueType="num">
                                      <p:cBhvr>
                                        <p:cTn id="60" dur="1000" fill="hold"/>
                                        <p:tgtEl>
                                          <p:spTgt spid="22542"/>
                                        </p:tgtEl>
                                        <p:attrNameLst>
                                          <p:attrName>ppt_w</p:attrName>
                                        </p:attrNameLst>
                                      </p:cBhvr>
                                      <p:tavLst>
                                        <p:tav tm="0">
                                          <p:val>
                                            <p:fltVal val="0"/>
                                          </p:val>
                                        </p:tav>
                                        <p:tav tm="100000">
                                          <p:val>
                                            <p:strVal val="#ppt_w"/>
                                          </p:val>
                                        </p:tav>
                                      </p:tavLst>
                                    </p:anim>
                                    <p:anim calcmode="lin" valueType="num">
                                      <p:cBhvr>
                                        <p:cTn id="61" dur="1000" fill="hold"/>
                                        <p:tgtEl>
                                          <p:spTgt spid="22542"/>
                                        </p:tgtEl>
                                        <p:attrNameLst>
                                          <p:attrName>ppt_h</p:attrName>
                                        </p:attrNameLst>
                                      </p:cBhvr>
                                      <p:tavLst>
                                        <p:tav tm="0">
                                          <p:val>
                                            <p:fltVal val="0"/>
                                          </p:val>
                                        </p:tav>
                                        <p:tav tm="100000">
                                          <p:val>
                                            <p:strVal val="#ppt_h"/>
                                          </p:val>
                                        </p:tav>
                                      </p:tavLst>
                                    </p:anim>
                                    <p:anim calcmode="lin" valueType="num">
                                      <p:cBhvr>
                                        <p:cTn id="62" dur="1000" fill="hold"/>
                                        <p:tgtEl>
                                          <p:spTgt spid="22542"/>
                                        </p:tgtEl>
                                        <p:attrNameLst>
                                          <p:attrName>style.rotation</p:attrName>
                                        </p:attrNameLst>
                                      </p:cBhvr>
                                      <p:tavLst>
                                        <p:tav tm="0">
                                          <p:val>
                                            <p:fltVal val="90"/>
                                          </p:val>
                                        </p:tav>
                                        <p:tav tm="100000">
                                          <p:val>
                                            <p:fltVal val="0"/>
                                          </p:val>
                                        </p:tav>
                                      </p:tavLst>
                                    </p:anim>
                                    <p:animEffect transition="in" filter="fade">
                                      <p:cBhvr>
                                        <p:cTn id="63" dur="1000"/>
                                        <p:tgtEl>
                                          <p:spTgt spid="22542"/>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22543"/>
                                        </p:tgtEl>
                                        <p:attrNameLst>
                                          <p:attrName>style.visibility</p:attrName>
                                        </p:attrNameLst>
                                      </p:cBhvr>
                                      <p:to>
                                        <p:strVal val="visible"/>
                                      </p:to>
                                    </p:set>
                                    <p:anim calcmode="lin" valueType="num">
                                      <p:cBhvr>
                                        <p:cTn id="66" dur="1000" fill="hold"/>
                                        <p:tgtEl>
                                          <p:spTgt spid="22543"/>
                                        </p:tgtEl>
                                        <p:attrNameLst>
                                          <p:attrName>ppt_w</p:attrName>
                                        </p:attrNameLst>
                                      </p:cBhvr>
                                      <p:tavLst>
                                        <p:tav tm="0">
                                          <p:val>
                                            <p:fltVal val="0"/>
                                          </p:val>
                                        </p:tav>
                                        <p:tav tm="100000">
                                          <p:val>
                                            <p:strVal val="#ppt_w"/>
                                          </p:val>
                                        </p:tav>
                                      </p:tavLst>
                                    </p:anim>
                                    <p:anim calcmode="lin" valueType="num">
                                      <p:cBhvr>
                                        <p:cTn id="67" dur="1000" fill="hold"/>
                                        <p:tgtEl>
                                          <p:spTgt spid="22543"/>
                                        </p:tgtEl>
                                        <p:attrNameLst>
                                          <p:attrName>ppt_h</p:attrName>
                                        </p:attrNameLst>
                                      </p:cBhvr>
                                      <p:tavLst>
                                        <p:tav tm="0">
                                          <p:val>
                                            <p:fltVal val="0"/>
                                          </p:val>
                                        </p:tav>
                                        <p:tav tm="100000">
                                          <p:val>
                                            <p:strVal val="#ppt_h"/>
                                          </p:val>
                                        </p:tav>
                                      </p:tavLst>
                                    </p:anim>
                                    <p:anim calcmode="lin" valueType="num">
                                      <p:cBhvr>
                                        <p:cTn id="68" dur="1000" fill="hold"/>
                                        <p:tgtEl>
                                          <p:spTgt spid="22543"/>
                                        </p:tgtEl>
                                        <p:attrNameLst>
                                          <p:attrName>style.rotation</p:attrName>
                                        </p:attrNameLst>
                                      </p:cBhvr>
                                      <p:tavLst>
                                        <p:tav tm="0">
                                          <p:val>
                                            <p:fltVal val="90"/>
                                          </p:val>
                                        </p:tav>
                                        <p:tav tm="100000">
                                          <p:val>
                                            <p:fltVal val="0"/>
                                          </p:val>
                                        </p:tav>
                                      </p:tavLst>
                                    </p:anim>
                                    <p:animEffect transition="in" filter="fade">
                                      <p:cBhvr>
                                        <p:cTn id="69" dur="1000"/>
                                        <p:tgtEl>
                                          <p:spTgt spid="22543"/>
                                        </p:tgtEl>
                                      </p:cBhvr>
                                    </p:animEffect>
                                  </p:childTnLst>
                                </p:cTn>
                              </p:par>
                            </p:childTnLst>
                          </p:cTn>
                        </p:par>
                      </p:childTnLst>
                    </p:cTn>
                  </p:par>
                  <p:par>
                    <p:cTn id="70" fill="hold">
                      <p:stCondLst>
                        <p:cond delay="indefinite"/>
                      </p:stCondLst>
                      <p:childTnLst>
                        <p:par>
                          <p:cTn id="71" fill="hold">
                            <p:stCondLst>
                              <p:cond delay="0"/>
                            </p:stCondLst>
                            <p:childTnLst>
                              <p:par>
                                <p:cTn id="72" presetID="31" presetClass="entr" presetSubtype="0" fill="hold" grpId="0" nodeType="clickEffect">
                                  <p:stCondLst>
                                    <p:cond delay="0"/>
                                  </p:stCondLst>
                                  <p:childTnLst>
                                    <p:set>
                                      <p:cBhvr>
                                        <p:cTn id="73" dur="1" fill="hold">
                                          <p:stCondLst>
                                            <p:cond delay="0"/>
                                          </p:stCondLst>
                                        </p:cTn>
                                        <p:tgtEl>
                                          <p:spTgt spid="22551"/>
                                        </p:tgtEl>
                                        <p:attrNameLst>
                                          <p:attrName>style.visibility</p:attrName>
                                        </p:attrNameLst>
                                      </p:cBhvr>
                                      <p:to>
                                        <p:strVal val="visible"/>
                                      </p:to>
                                    </p:set>
                                    <p:anim calcmode="lin" valueType="num">
                                      <p:cBhvr>
                                        <p:cTn id="74" dur="1000" fill="hold"/>
                                        <p:tgtEl>
                                          <p:spTgt spid="22551"/>
                                        </p:tgtEl>
                                        <p:attrNameLst>
                                          <p:attrName>ppt_w</p:attrName>
                                        </p:attrNameLst>
                                      </p:cBhvr>
                                      <p:tavLst>
                                        <p:tav tm="0">
                                          <p:val>
                                            <p:fltVal val="0"/>
                                          </p:val>
                                        </p:tav>
                                        <p:tav tm="100000">
                                          <p:val>
                                            <p:strVal val="#ppt_w"/>
                                          </p:val>
                                        </p:tav>
                                      </p:tavLst>
                                    </p:anim>
                                    <p:anim calcmode="lin" valueType="num">
                                      <p:cBhvr>
                                        <p:cTn id="75" dur="1000" fill="hold"/>
                                        <p:tgtEl>
                                          <p:spTgt spid="22551"/>
                                        </p:tgtEl>
                                        <p:attrNameLst>
                                          <p:attrName>ppt_h</p:attrName>
                                        </p:attrNameLst>
                                      </p:cBhvr>
                                      <p:tavLst>
                                        <p:tav tm="0">
                                          <p:val>
                                            <p:fltVal val="0"/>
                                          </p:val>
                                        </p:tav>
                                        <p:tav tm="100000">
                                          <p:val>
                                            <p:strVal val="#ppt_h"/>
                                          </p:val>
                                        </p:tav>
                                      </p:tavLst>
                                    </p:anim>
                                    <p:anim calcmode="lin" valueType="num">
                                      <p:cBhvr>
                                        <p:cTn id="76" dur="1000" fill="hold"/>
                                        <p:tgtEl>
                                          <p:spTgt spid="22551"/>
                                        </p:tgtEl>
                                        <p:attrNameLst>
                                          <p:attrName>style.rotation</p:attrName>
                                        </p:attrNameLst>
                                      </p:cBhvr>
                                      <p:tavLst>
                                        <p:tav tm="0">
                                          <p:val>
                                            <p:fltVal val="90"/>
                                          </p:val>
                                        </p:tav>
                                        <p:tav tm="100000">
                                          <p:val>
                                            <p:fltVal val="0"/>
                                          </p:val>
                                        </p:tav>
                                      </p:tavLst>
                                    </p:anim>
                                    <p:animEffect transition="in" filter="fade">
                                      <p:cBhvr>
                                        <p:cTn id="77" dur="1000"/>
                                        <p:tgtEl>
                                          <p:spTgt spid="22551"/>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22550"/>
                                        </p:tgtEl>
                                        <p:attrNameLst>
                                          <p:attrName>style.visibility</p:attrName>
                                        </p:attrNameLst>
                                      </p:cBhvr>
                                      <p:to>
                                        <p:strVal val="visible"/>
                                      </p:to>
                                    </p:set>
                                    <p:anim calcmode="lin" valueType="num">
                                      <p:cBhvr>
                                        <p:cTn id="80" dur="1000" fill="hold"/>
                                        <p:tgtEl>
                                          <p:spTgt spid="22550"/>
                                        </p:tgtEl>
                                        <p:attrNameLst>
                                          <p:attrName>ppt_w</p:attrName>
                                        </p:attrNameLst>
                                      </p:cBhvr>
                                      <p:tavLst>
                                        <p:tav tm="0">
                                          <p:val>
                                            <p:fltVal val="0"/>
                                          </p:val>
                                        </p:tav>
                                        <p:tav tm="100000">
                                          <p:val>
                                            <p:strVal val="#ppt_w"/>
                                          </p:val>
                                        </p:tav>
                                      </p:tavLst>
                                    </p:anim>
                                    <p:anim calcmode="lin" valueType="num">
                                      <p:cBhvr>
                                        <p:cTn id="81" dur="1000" fill="hold"/>
                                        <p:tgtEl>
                                          <p:spTgt spid="22550"/>
                                        </p:tgtEl>
                                        <p:attrNameLst>
                                          <p:attrName>ppt_h</p:attrName>
                                        </p:attrNameLst>
                                      </p:cBhvr>
                                      <p:tavLst>
                                        <p:tav tm="0">
                                          <p:val>
                                            <p:fltVal val="0"/>
                                          </p:val>
                                        </p:tav>
                                        <p:tav tm="100000">
                                          <p:val>
                                            <p:strVal val="#ppt_h"/>
                                          </p:val>
                                        </p:tav>
                                      </p:tavLst>
                                    </p:anim>
                                    <p:anim calcmode="lin" valueType="num">
                                      <p:cBhvr>
                                        <p:cTn id="82" dur="1000" fill="hold"/>
                                        <p:tgtEl>
                                          <p:spTgt spid="22550"/>
                                        </p:tgtEl>
                                        <p:attrNameLst>
                                          <p:attrName>style.rotation</p:attrName>
                                        </p:attrNameLst>
                                      </p:cBhvr>
                                      <p:tavLst>
                                        <p:tav tm="0">
                                          <p:val>
                                            <p:fltVal val="90"/>
                                          </p:val>
                                        </p:tav>
                                        <p:tav tm="100000">
                                          <p:val>
                                            <p:fltVal val="0"/>
                                          </p:val>
                                        </p:tav>
                                      </p:tavLst>
                                    </p:anim>
                                    <p:animEffect transition="in" filter="fade">
                                      <p:cBhvr>
                                        <p:cTn id="83" dur="1000"/>
                                        <p:tgtEl>
                                          <p:spTgt spid="2255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22535"/>
                                        </p:tgtEl>
                                        <p:attrNameLst>
                                          <p:attrName>style.visibility</p:attrName>
                                        </p:attrNameLst>
                                      </p:cBhvr>
                                      <p:to>
                                        <p:strVal val="visible"/>
                                      </p:to>
                                    </p:set>
                                    <p:anim calcmode="lin" valueType="num">
                                      <p:cBhvr>
                                        <p:cTn id="86" dur="1000" fill="hold"/>
                                        <p:tgtEl>
                                          <p:spTgt spid="22535"/>
                                        </p:tgtEl>
                                        <p:attrNameLst>
                                          <p:attrName>ppt_w</p:attrName>
                                        </p:attrNameLst>
                                      </p:cBhvr>
                                      <p:tavLst>
                                        <p:tav tm="0">
                                          <p:val>
                                            <p:fltVal val="0"/>
                                          </p:val>
                                        </p:tav>
                                        <p:tav tm="100000">
                                          <p:val>
                                            <p:strVal val="#ppt_w"/>
                                          </p:val>
                                        </p:tav>
                                      </p:tavLst>
                                    </p:anim>
                                    <p:anim calcmode="lin" valueType="num">
                                      <p:cBhvr>
                                        <p:cTn id="87" dur="1000" fill="hold"/>
                                        <p:tgtEl>
                                          <p:spTgt spid="22535"/>
                                        </p:tgtEl>
                                        <p:attrNameLst>
                                          <p:attrName>ppt_h</p:attrName>
                                        </p:attrNameLst>
                                      </p:cBhvr>
                                      <p:tavLst>
                                        <p:tav tm="0">
                                          <p:val>
                                            <p:fltVal val="0"/>
                                          </p:val>
                                        </p:tav>
                                        <p:tav tm="100000">
                                          <p:val>
                                            <p:strVal val="#ppt_h"/>
                                          </p:val>
                                        </p:tav>
                                      </p:tavLst>
                                    </p:anim>
                                    <p:anim calcmode="lin" valueType="num">
                                      <p:cBhvr>
                                        <p:cTn id="88" dur="1000" fill="hold"/>
                                        <p:tgtEl>
                                          <p:spTgt spid="22535"/>
                                        </p:tgtEl>
                                        <p:attrNameLst>
                                          <p:attrName>style.rotation</p:attrName>
                                        </p:attrNameLst>
                                      </p:cBhvr>
                                      <p:tavLst>
                                        <p:tav tm="0">
                                          <p:val>
                                            <p:fltVal val="90"/>
                                          </p:val>
                                        </p:tav>
                                        <p:tav tm="100000">
                                          <p:val>
                                            <p:fltVal val="0"/>
                                          </p:val>
                                        </p:tav>
                                      </p:tavLst>
                                    </p:anim>
                                    <p:animEffect transition="in" filter="fade">
                                      <p:cBhvr>
                                        <p:cTn id="89" dur="1000"/>
                                        <p:tgtEl>
                                          <p:spTgt spid="22535"/>
                                        </p:tgtEl>
                                      </p:cBhvr>
                                    </p:animEffect>
                                  </p:childTnLst>
                                </p:cTn>
                              </p:par>
                            </p:childTnLst>
                          </p:cTn>
                        </p:par>
                      </p:childTnLst>
                    </p:cTn>
                  </p:par>
                  <p:par>
                    <p:cTn id="90" fill="hold">
                      <p:stCondLst>
                        <p:cond delay="indefinite"/>
                      </p:stCondLst>
                      <p:childTnLst>
                        <p:par>
                          <p:cTn id="91" fill="hold">
                            <p:stCondLst>
                              <p:cond delay="0"/>
                            </p:stCondLst>
                            <p:childTnLst>
                              <p:par>
                                <p:cTn id="92" presetID="31" presetClass="entr" presetSubtype="0" fill="hold" grpId="0" nodeType="clickEffect">
                                  <p:stCondLst>
                                    <p:cond delay="0"/>
                                  </p:stCondLst>
                                  <p:childTnLst>
                                    <p:set>
                                      <p:cBhvr>
                                        <p:cTn id="93" dur="1" fill="hold">
                                          <p:stCondLst>
                                            <p:cond delay="0"/>
                                          </p:stCondLst>
                                        </p:cTn>
                                        <p:tgtEl>
                                          <p:spTgt spid="22545"/>
                                        </p:tgtEl>
                                        <p:attrNameLst>
                                          <p:attrName>style.visibility</p:attrName>
                                        </p:attrNameLst>
                                      </p:cBhvr>
                                      <p:to>
                                        <p:strVal val="visible"/>
                                      </p:to>
                                    </p:set>
                                    <p:anim calcmode="lin" valueType="num">
                                      <p:cBhvr>
                                        <p:cTn id="94" dur="1000" fill="hold"/>
                                        <p:tgtEl>
                                          <p:spTgt spid="22545"/>
                                        </p:tgtEl>
                                        <p:attrNameLst>
                                          <p:attrName>ppt_w</p:attrName>
                                        </p:attrNameLst>
                                      </p:cBhvr>
                                      <p:tavLst>
                                        <p:tav tm="0">
                                          <p:val>
                                            <p:fltVal val="0"/>
                                          </p:val>
                                        </p:tav>
                                        <p:tav tm="100000">
                                          <p:val>
                                            <p:strVal val="#ppt_w"/>
                                          </p:val>
                                        </p:tav>
                                      </p:tavLst>
                                    </p:anim>
                                    <p:anim calcmode="lin" valueType="num">
                                      <p:cBhvr>
                                        <p:cTn id="95" dur="1000" fill="hold"/>
                                        <p:tgtEl>
                                          <p:spTgt spid="22545"/>
                                        </p:tgtEl>
                                        <p:attrNameLst>
                                          <p:attrName>ppt_h</p:attrName>
                                        </p:attrNameLst>
                                      </p:cBhvr>
                                      <p:tavLst>
                                        <p:tav tm="0">
                                          <p:val>
                                            <p:fltVal val="0"/>
                                          </p:val>
                                        </p:tav>
                                        <p:tav tm="100000">
                                          <p:val>
                                            <p:strVal val="#ppt_h"/>
                                          </p:val>
                                        </p:tav>
                                      </p:tavLst>
                                    </p:anim>
                                    <p:anim calcmode="lin" valueType="num">
                                      <p:cBhvr>
                                        <p:cTn id="96" dur="1000" fill="hold"/>
                                        <p:tgtEl>
                                          <p:spTgt spid="22545"/>
                                        </p:tgtEl>
                                        <p:attrNameLst>
                                          <p:attrName>style.rotation</p:attrName>
                                        </p:attrNameLst>
                                      </p:cBhvr>
                                      <p:tavLst>
                                        <p:tav tm="0">
                                          <p:val>
                                            <p:fltVal val="90"/>
                                          </p:val>
                                        </p:tav>
                                        <p:tav tm="100000">
                                          <p:val>
                                            <p:fltVal val="0"/>
                                          </p:val>
                                        </p:tav>
                                      </p:tavLst>
                                    </p:anim>
                                    <p:animEffect transition="in" filter="fade">
                                      <p:cBhvr>
                                        <p:cTn id="97" dur="1000"/>
                                        <p:tgtEl>
                                          <p:spTgt spid="22545"/>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22536"/>
                                        </p:tgtEl>
                                        <p:attrNameLst>
                                          <p:attrName>style.visibility</p:attrName>
                                        </p:attrNameLst>
                                      </p:cBhvr>
                                      <p:to>
                                        <p:strVal val="visible"/>
                                      </p:to>
                                    </p:set>
                                    <p:anim calcmode="lin" valueType="num">
                                      <p:cBhvr>
                                        <p:cTn id="100" dur="1000" fill="hold"/>
                                        <p:tgtEl>
                                          <p:spTgt spid="22536"/>
                                        </p:tgtEl>
                                        <p:attrNameLst>
                                          <p:attrName>ppt_w</p:attrName>
                                        </p:attrNameLst>
                                      </p:cBhvr>
                                      <p:tavLst>
                                        <p:tav tm="0">
                                          <p:val>
                                            <p:fltVal val="0"/>
                                          </p:val>
                                        </p:tav>
                                        <p:tav tm="100000">
                                          <p:val>
                                            <p:strVal val="#ppt_w"/>
                                          </p:val>
                                        </p:tav>
                                      </p:tavLst>
                                    </p:anim>
                                    <p:anim calcmode="lin" valueType="num">
                                      <p:cBhvr>
                                        <p:cTn id="101" dur="1000" fill="hold"/>
                                        <p:tgtEl>
                                          <p:spTgt spid="22536"/>
                                        </p:tgtEl>
                                        <p:attrNameLst>
                                          <p:attrName>ppt_h</p:attrName>
                                        </p:attrNameLst>
                                      </p:cBhvr>
                                      <p:tavLst>
                                        <p:tav tm="0">
                                          <p:val>
                                            <p:fltVal val="0"/>
                                          </p:val>
                                        </p:tav>
                                        <p:tav tm="100000">
                                          <p:val>
                                            <p:strVal val="#ppt_h"/>
                                          </p:val>
                                        </p:tav>
                                      </p:tavLst>
                                    </p:anim>
                                    <p:anim calcmode="lin" valueType="num">
                                      <p:cBhvr>
                                        <p:cTn id="102" dur="1000" fill="hold"/>
                                        <p:tgtEl>
                                          <p:spTgt spid="22536"/>
                                        </p:tgtEl>
                                        <p:attrNameLst>
                                          <p:attrName>style.rotation</p:attrName>
                                        </p:attrNameLst>
                                      </p:cBhvr>
                                      <p:tavLst>
                                        <p:tav tm="0">
                                          <p:val>
                                            <p:fltVal val="90"/>
                                          </p:val>
                                        </p:tav>
                                        <p:tav tm="100000">
                                          <p:val>
                                            <p:fltVal val="0"/>
                                          </p:val>
                                        </p:tav>
                                      </p:tavLst>
                                    </p:anim>
                                    <p:animEffect transition="in" filter="fade">
                                      <p:cBhvr>
                                        <p:cTn id="103" dur="1000"/>
                                        <p:tgtEl>
                                          <p:spTgt spid="22536"/>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22544"/>
                                        </p:tgtEl>
                                        <p:attrNameLst>
                                          <p:attrName>style.visibility</p:attrName>
                                        </p:attrNameLst>
                                      </p:cBhvr>
                                      <p:to>
                                        <p:strVal val="visible"/>
                                      </p:to>
                                    </p:set>
                                    <p:anim calcmode="lin" valueType="num">
                                      <p:cBhvr>
                                        <p:cTn id="106" dur="1000" fill="hold"/>
                                        <p:tgtEl>
                                          <p:spTgt spid="22544"/>
                                        </p:tgtEl>
                                        <p:attrNameLst>
                                          <p:attrName>ppt_w</p:attrName>
                                        </p:attrNameLst>
                                      </p:cBhvr>
                                      <p:tavLst>
                                        <p:tav tm="0">
                                          <p:val>
                                            <p:fltVal val="0"/>
                                          </p:val>
                                        </p:tav>
                                        <p:tav tm="100000">
                                          <p:val>
                                            <p:strVal val="#ppt_w"/>
                                          </p:val>
                                        </p:tav>
                                      </p:tavLst>
                                    </p:anim>
                                    <p:anim calcmode="lin" valueType="num">
                                      <p:cBhvr>
                                        <p:cTn id="107" dur="1000" fill="hold"/>
                                        <p:tgtEl>
                                          <p:spTgt spid="22544"/>
                                        </p:tgtEl>
                                        <p:attrNameLst>
                                          <p:attrName>ppt_h</p:attrName>
                                        </p:attrNameLst>
                                      </p:cBhvr>
                                      <p:tavLst>
                                        <p:tav tm="0">
                                          <p:val>
                                            <p:fltVal val="0"/>
                                          </p:val>
                                        </p:tav>
                                        <p:tav tm="100000">
                                          <p:val>
                                            <p:strVal val="#ppt_h"/>
                                          </p:val>
                                        </p:tav>
                                      </p:tavLst>
                                    </p:anim>
                                    <p:anim calcmode="lin" valueType="num">
                                      <p:cBhvr>
                                        <p:cTn id="108" dur="1000" fill="hold"/>
                                        <p:tgtEl>
                                          <p:spTgt spid="22544"/>
                                        </p:tgtEl>
                                        <p:attrNameLst>
                                          <p:attrName>style.rotation</p:attrName>
                                        </p:attrNameLst>
                                      </p:cBhvr>
                                      <p:tavLst>
                                        <p:tav tm="0">
                                          <p:val>
                                            <p:fltVal val="90"/>
                                          </p:val>
                                        </p:tav>
                                        <p:tav tm="100000">
                                          <p:val>
                                            <p:fltVal val="0"/>
                                          </p:val>
                                        </p:tav>
                                      </p:tavLst>
                                    </p:anim>
                                    <p:animEffect transition="in" filter="fade">
                                      <p:cBhvr>
                                        <p:cTn id="109" dur="1000"/>
                                        <p:tgtEl>
                                          <p:spTgt spid="22544"/>
                                        </p:tgtEl>
                                      </p:cBhvr>
                                    </p:animEffect>
                                  </p:childTnLst>
                                </p:cTn>
                              </p:par>
                            </p:childTnLst>
                          </p:cTn>
                        </p:par>
                      </p:childTnLst>
                    </p:cTn>
                  </p:par>
                  <p:par>
                    <p:cTn id="110" fill="hold">
                      <p:stCondLst>
                        <p:cond delay="indefinite"/>
                      </p:stCondLst>
                      <p:childTnLst>
                        <p:par>
                          <p:cTn id="111" fill="hold">
                            <p:stCondLst>
                              <p:cond delay="0"/>
                            </p:stCondLst>
                            <p:childTnLst>
                              <p:par>
                                <p:cTn id="112" presetID="53" presetClass="exit" presetSubtype="32" fill="hold" grpId="1" nodeType="clickEffect">
                                  <p:stCondLst>
                                    <p:cond delay="0"/>
                                  </p:stCondLst>
                                  <p:childTnLst>
                                    <p:anim calcmode="lin" valueType="num">
                                      <p:cBhvr>
                                        <p:cTn id="113" dur="500"/>
                                        <p:tgtEl>
                                          <p:spTgt spid="22532"/>
                                        </p:tgtEl>
                                        <p:attrNameLst>
                                          <p:attrName>ppt_w</p:attrName>
                                        </p:attrNameLst>
                                      </p:cBhvr>
                                      <p:tavLst>
                                        <p:tav tm="0">
                                          <p:val>
                                            <p:strVal val="ppt_w"/>
                                          </p:val>
                                        </p:tav>
                                        <p:tav tm="100000">
                                          <p:val>
                                            <p:fltVal val="0"/>
                                          </p:val>
                                        </p:tav>
                                      </p:tavLst>
                                    </p:anim>
                                    <p:anim calcmode="lin" valueType="num">
                                      <p:cBhvr>
                                        <p:cTn id="114" dur="500"/>
                                        <p:tgtEl>
                                          <p:spTgt spid="22532"/>
                                        </p:tgtEl>
                                        <p:attrNameLst>
                                          <p:attrName>ppt_h</p:attrName>
                                        </p:attrNameLst>
                                      </p:cBhvr>
                                      <p:tavLst>
                                        <p:tav tm="0">
                                          <p:val>
                                            <p:strVal val="ppt_h"/>
                                          </p:val>
                                        </p:tav>
                                        <p:tav tm="100000">
                                          <p:val>
                                            <p:fltVal val="0"/>
                                          </p:val>
                                        </p:tav>
                                      </p:tavLst>
                                    </p:anim>
                                    <p:animEffect transition="out" filter="fade">
                                      <p:cBhvr>
                                        <p:cTn id="115" dur="500"/>
                                        <p:tgtEl>
                                          <p:spTgt spid="22532"/>
                                        </p:tgtEl>
                                      </p:cBhvr>
                                    </p:animEffect>
                                    <p:set>
                                      <p:cBhvr>
                                        <p:cTn id="116" dur="1" fill="hold">
                                          <p:stCondLst>
                                            <p:cond delay="499"/>
                                          </p:stCondLst>
                                        </p:cTn>
                                        <p:tgtEl>
                                          <p:spTgt spid="22532"/>
                                        </p:tgtEl>
                                        <p:attrNameLst>
                                          <p:attrName>style.visibility</p:attrName>
                                        </p:attrNameLst>
                                      </p:cBhvr>
                                      <p:to>
                                        <p:strVal val="hidden"/>
                                      </p:to>
                                    </p:set>
                                  </p:childTnLst>
                                </p:cTn>
                              </p:par>
                              <p:par>
                                <p:cTn id="117" presetID="53" presetClass="exit" presetSubtype="32" fill="hold" grpId="1" nodeType="withEffect">
                                  <p:stCondLst>
                                    <p:cond delay="0"/>
                                  </p:stCondLst>
                                  <p:childTnLst>
                                    <p:anim calcmode="lin" valueType="num">
                                      <p:cBhvr>
                                        <p:cTn id="118" dur="500"/>
                                        <p:tgtEl>
                                          <p:spTgt spid="22540"/>
                                        </p:tgtEl>
                                        <p:attrNameLst>
                                          <p:attrName>ppt_w</p:attrName>
                                        </p:attrNameLst>
                                      </p:cBhvr>
                                      <p:tavLst>
                                        <p:tav tm="0">
                                          <p:val>
                                            <p:strVal val="ppt_w"/>
                                          </p:val>
                                        </p:tav>
                                        <p:tav tm="100000">
                                          <p:val>
                                            <p:fltVal val="0"/>
                                          </p:val>
                                        </p:tav>
                                      </p:tavLst>
                                    </p:anim>
                                    <p:anim calcmode="lin" valueType="num">
                                      <p:cBhvr>
                                        <p:cTn id="119" dur="500"/>
                                        <p:tgtEl>
                                          <p:spTgt spid="22540"/>
                                        </p:tgtEl>
                                        <p:attrNameLst>
                                          <p:attrName>ppt_h</p:attrName>
                                        </p:attrNameLst>
                                      </p:cBhvr>
                                      <p:tavLst>
                                        <p:tav tm="0">
                                          <p:val>
                                            <p:strVal val="ppt_h"/>
                                          </p:val>
                                        </p:tav>
                                        <p:tav tm="100000">
                                          <p:val>
                                            <p:fltVal val="0"/>
                                          </p:val>
                                        </p:tav>
                                      </p:tavLst>
                                    </p:anim>
                                    <p:animEffect transition="out" filter="fade">
                                      <p:cBhvr>
                                        <p:cTn id="120" dur="500"/>
                                        <p:tgtEl>
                                          <p:spTgt spid="22540"/>
                                        </p:tgtEl>
                                      </p:cBhvr>
                                    </p:animEffect>
                                    <p:set>
                                      <p:cBhvr>
                                        <p:cTn id="121" dur="1" fill="hold">
                                          <p:stCondLst>
                                            <p:cond delay="499"/>
                                          </p:stCondLst>
                                        </p:cTn>
                                        <p:tgtEl>
                                          <p:spTgt spid="22540"/>
                                        </p:tgtEl>
                                        <p:attrNameLst>
                                          <p:attrName>style.visibility</p:attrName>
                                        </p:attrNameLst>
                                      </p:cBhvr>
                                      <p:to>
                                        <p:strVal val="hidden"/>
                                      </p:to>
                                    </p:set>
                                  </p:childTnLst>
                                </p:cTn>
                              </p:par>
                              <p:par>
                                <p:cTn id="122" presetID="53" presetClass="exit" presetSubtype="32" fill="hold" grpId="1" nodeType="withEffect">
                                  <p:stCondLst>
                                    <p:cond delay="0"/>
                                  </p:stCondLst>
                                  <p:childTnLst>
                                    <p:anim calcmode="lin" valueType="num">
                                      <p:cBhvr>
                                        <p:cTn id="123" dur="500"/>
                                        <p:tgtEl>
                                          <p:spTgt spid="22541"/>
                                        </p:tgtEl>
                                        <p:attrNameLst>
                                          <p:attrName>ppt_w</p:attrName>
                                        </p:attrNameLst>
                                      </p:cBhvr>
                                      <p:tavLst>
                                        <p:tav tm="0">
                                          <p:val>
                                            <p:strVal val="ppt_w"/>
                                          </p:val>
                                        </p:tav>
                                        <p:tav tm="100000">
                                          <p:val>
                                            <p:fltVal val="0"/>
                                          </p:val>
                                        </p:tav>
                                      </p:tavLst>
                                    </p:anim>
                                    <p:anim calcmode="lin" valueType="num">
                                      <p:cBhvr>
                                        <p:cTn id="124" dur="500"/>
                                        <p:tgtEl>
                                          <p:spTgt spid="22541"/>
                                        </p:tgtEl>
                                        <p:attrNameLst>
                                          <p:attrName>ppt_h</p:attrName>
                                        </p:attrNameLst>
                                      </p:cBhvr>
                                      <p:tavLst>
                                        <p:tav tm="0">
                                          <p:val>
                                            <p:strVal val="ppt_h"/>
                                          </p:val>
                                        </p:tav>
                                        <p:tav tm="100000">
                                          <p:val>
                                            <p:fltVal val="0"/>
                                          </p:val>
                                        </p:tav>
                                      </p:tavLst>
                                    </p:anim>
                                    <p:animEffect transition="out" filter="fade">
                                      <p:cBhvr>
                                        <p:cTn id="125" dur="500"/>
                                        <p:tgtEl>
                                          <p:spTgt spid="22541"/>
                                        </p:tgtEl>
                                      </p:cBhvr>
                                    </p:animEffect>
                                    <p:set>
                                      <p:cBhvr>
                                        <p:cTn id="126" dur="1" fill="hold">
                                          <p:stCondLst>
                                            <p:cond delay="499"/>
                                          </p:stCondLst>
                                        </p:cTn>
                                        <p:tgtEl>
                                          <p:spTgt spid="22541"/>
                                        </p:tgtEl>
                                        <p:attrNameLst>
                                          <p:attrName>style.visibility</p:attrName>
                                        </p:attrNameLst>
                                      </p:cBhvr>
                                      <p:to>
                                        <p:strVal val="hidden"/>
                                      </p:to>
                                    </p:set>
                                  </p:childTnLst>
                                </p:cTn>
                              </p:par>
                              <p:par>
                                <p:cTn id="127" presetID="53" presetClass="exit" presetSubtype="32" fill="hold" grpId="1" nodeType="withEffect">
                                  <p:stCondLst>
                                    <p:cond delay="0"/>
                                  </p:stCondLst>
                                  <p:childTnLst>
                                    <p:anim calcmode="lin" valueType="num">
                                      <p:cBhvr>
                                        <p:cTn id="128" dur="500"/>
                                        <p:tgtEl>
                                          <p:spTgt spid="22547"/>
                                        </p:tgtEl>
                                        <p:attrNameLst>
                                          <p:attrName>ppt_w</p:attrName>
                                        </p:attrNameLst>
                                      </p:cBhvr>
                                      <p:tavLst>
                                        <p:tav tm="0">
                                          <p:val>
                                            <p:strVal val="ppt_w"/>
                                          </p:val>
                                        </p:tav>
                                        <p:tav tm="100000">
                                          <p:val>
                                            <p:fltVal val="0"/>
                                          </p:val>
                                        </p:tav>
                                      </p:tavLst>
                                    </p:anim>
                                    <p:anim calcmode="lin" valueType="num">
                                      <p:cBhvr>
                                        <p:cTn id="129" dur="500"/>
                                        <p:tgtEl>
                                          <p:spTgt spid="22547"/>
                                        </p:tgtEl>
                                        <p:attrNameLst>
                                          <p:attrName>ppt_h</p:attrName>
                                        </p:attrNameLst>
                                      </p:cBhvr>
                                      <p:tavLst>
                                        <p:tav tm="0">
                                          <p:val>
                                            <p:strVal val="ppt_h"/>
                                          </p:val>
                                        </p:tav>
                                        <p:tav tm="100000">
                                          <p:val>
                                            <p:fltVal val="0"/>
                                          </p:val>
                                        </p:tav>
                                      </p:tavLst>
                                    </p:anim>
                                    <p:animEffect transition="out" filter="fade">
                                      <p:cBhvr>
                                        <p:cTn id="130" dur="500"/>
                                        <p:tgtEl>
                                          <p:spTgt spid="22547"/>
                                        </p:tgtEl>
                                      </p:cBhvr>
                                    </p:animEffect>
                                    <p:set>
                                      <p:cBhvr>
                                        <p:cTn id="131" dur="1" fill="hold">
                                          <p:stCondLst>
                                            <p:cond delay="499"/>
                                          </p:stCondLst>
                                        </p:cTn>
                                        <p:tgtEl>
                                          <p:spTgt spid="22547"/>
                                        </p:tgtEl>
                                        <p:attrNameLst>
                                          <p:attrName>style.visibility</p:attrName>
                                        </p:attrNameLst>
                                      </p:cBhvr>
                                      <p:to>
                                        <p:strVal val="hidden"/>
                                      </p:to>
                                    </p:set>
                                  </p:childTnLst>
                                </p:cTn>
                              </p:par>
                              <p:par>
                                <p:cTn id="132" presetID="53" presetClass="exit" presetSubtype="32" fill="hold" grpId="1" nodeType="withEffect">
                                  <p:stCondLst>
                                    <p:cond delay="0"/>
                                  </p:stCondLst>
                                  <p:childTnLst>
                                    <p:anim calcmode="lin" valueType="num">
                                      <p:cBhvr>
                                        <p:cTn id="133" dur="500"/>
                                        <p:tgtEl>
                                          <p:spTgt spid="22546"/>
                                        </p:tgtEl>
                                        <p:attrNameLst>
                                          <p:attrName>ppt_w</p:attrName>
                                        </p:attrNameLst>
                                      </p:cBhvr>
                                      <p:tavLst>
                                        <p:tav tm="0">
                                          <p:val>
                                            <p:strVal val="ppt_w"/>
                                          </p:val>
                                        </p:tav>
                                        <p:tav tm="100000">
                                          <p:val>
                                            <p:fltVal val="0"/>
                                          </p:val>
                                        </p:tav>
                                      </p:tavLst>
                                    </p:anim>
                                    <p:anim calcmode="lin" valueType="num">
                                      <p:cBhvr>
                                        <p:cTn id="134" dur="500"/>
                                        <p:tgtEl>
                                          <p:spTgt spid="22546"/>
                                        </p:tgtEl>
                                        <p:attrNameLst>
                                          <p:attrName>ppt_h</p:attrName>
                                        </p:attrNameLst>
                                      </p:cBhvr>
                                      <p:tavLst>
                                        <p:tav tm="0">
                                          <p:val>
                                            <p:strVal val="ppt_h"/>
                                          </p:val>
                                        </p:tav>
                                        <p:tav tm="100000">
                                          <p:val>
                                            <p:fltVal val="0"/>
                                          </p:val>
                                        </p:tav>
                                      </p:tavLst>
                                    </p:anim>
                                    <p:animEffect transition="out" filter="fade">
                                      <p:cBhvr>
                                        <p:cTn id="135" dur="500"/>
                                        <p:tgtEl>
                                          <p:spTgt spid="22546"/>
                                        </p:tgtEl>
                                      </p:cBhvr>
                                    </p:animEffect>
                                    <p:set>
                                      <p:cBhvr>
                                        <p:cTn id="136" dur="1" fill="hold">
                                          <p:stCondLst>
                                            <p:cond delay="499"/>
                                          </p:stCondLst>
                                        </p:cTn>
                                        <p:tgtEl>
                                          <p:spTgt spid="22546"/>
                                        </p:tgtEl>
                                        <p:attrNameLst>
                                          <p:attrName>style.visibility</p:attrName>
                                        </p:attrNameLst>
                                      </p:cBhvr>
                                      <p:to>
                                        <p:strVal val="hidden"/>
                                      </p:to>
                                    </p:set>
                                  </p:childTnLst>
                                </p:cTn>
                              </p:par>
                              <p:par>
                                <p:cTn id="137" presetID="53" presetClass="exit" presetSubtype="32" fill="hold" grpId="1" nodeType="withEffect">
                                  <p:stCondLst>
                                    <p:cond delay="0"/>
                                  </p:stCondLst>
                                  <p:childTnLst>
                                    <p:anim calcmode="lin" valueType="num">
                                      <p:cBhvr>
                                        <p:cTn id="138" dur="500"/>
                                        <p:tgtEl>
                                          <p:spTgt spid="22533"/>
                                        </p:tgtEl>
                                        <p:attrNameLst>
                                          <p:attrName>ppt_w</p:attrName>
                                        </p:attrNameLst>
                                      </p:cBhvr>
                                      <p:tavLst>
                                        <p:tav tm="0">
                                          <p:val>
                                            <p:strVal val="ppt_w"/>
                                          </p:val>
                                        </p:tav>
                                        <p:tav tm="100000">
                                          <p:val>
                                            <p:fltVal val="0"/>
                                          </p:val>
                                        </p:tav>
                                      </p:tavLst>
                                    </p:anim>
                                    <p:anim calcmode="lin" valueType="num">
                                      <p:cBhvr>
                                        <p:cTn id="139" dur="500"/>
                                        <p:tgtEl>
                                          <p:spTgt spid="22533"/>
                                        </p:tgtEl>
                                        <p:attrNameLst>
                                          <p:attrName>ppt_h</p:attrName>
                                        </p:attrNameLst>
                                      </p:cBhvr>
                                      <p:tavLst>
                                        <p:tav tm="0">
                                          <p:val>
                                            <p:strVal val="ppt_h"/>
                                          </p:val>
                                        </p:tav>
                                        <p:tav tm="100000">
                                          <p:val>
                                            <p:fltVal val="0"/>
                                          </p:val>
                                        </p:tav>
                                      </p:tavLst>
                                    </p:anim>
                                    <p:animEffect transition="out" filter="fade">
                                      <p:cBhvr>
                                        <p:cTn id="140" dur="500"/>
                                        <p:tgtEl>
                                          <p:spTgt spid="22533"/>
                                        </p:tgtEl>
                                      </p:cBhvr>
                                    </p:animEffect>
                                    <p:set>
                                      <p:cBhvr>
                                        <p:cTn id="141" dur="1" fill="hold">
                                          <p:stCondLst>
                                            <p:cond delay="499"/>
                                          </p:stCondLst>
                                        </p:cTn>
                                        <p:tgtEl>
                                          <p:spTgt spid="22533"/>
                                        </p:tgtEl>
                                        <p:attrNameLst>
                                          <p:attrName>style.visibility</p:attrName>
                                        </p:attrNameLst>
                                      </p:cBhvr>
                                      <p:to>
                                        <p:strVal val="hidden"/>
                                      </p:to>
                                    </p:set>
                                  </p:childTnLst>
                                </p:cTn>
                              </p:par>
                              <p:par>
                                <p:cTn id="142" presetID="53" presetClass="exit" presetSubtype="32" fill="hold" grpId="1" nodeType="withEffect">
                                  <p:stCondLst>
                                    <p:cond delay="0"/>
                                  </p:stCondLst>
                                  <p:childTnLst>
                                    <p:anim calcmode="lin" valueType="num">
                                      <p:cBhvr>
                                        <p:cTn id="143" dur="500"/>
                                        <p:tgtEl>
                                          <p:spTgt spid="22534"/>
                                        </p:tgtEl>
                                        <p:attrNameLst>
                                          <p:attrName>ppt_w</p:attrName>
                                        </p:attrNameLst>
                                      </p:cBhvr>
                                      <p:tavLst>
                                        <p:tav tm="0">
                                          <p:val>
                                            <p:strVal val="ppt_w"/>
                                          </p:val>
                                        </p:tav>
                                        <p:tav tm="100000">
                                          <p:val>
                                            <p:fltVal val="0"/>
                                          </p:val>
                                        </p:tav>
                                      </p:tavLst>
                                    </p:anim>
                                    <p:anim calcmode="lin" valueType="num">
                                      <p:cBhvr>
                                        <p:cTn id="144" dur="500"/>
                                        <p:tgtEl>
                                          <p:spTgt spid="22534"/>
                                        </p:tgtEl>
                                        <p:attrNameLst>
                                          <p:attrName>ppt_h</p:attrName>
                                        </p:attrNameLst>
                                      </p:cBhvr>
                                      <p:tavLst>
                                        <p:tav tm="0">
                                          <p:val>
                                            <p:strVal val="ppt_h"/>
                                          </p:val>
                                        </p:tav>
                                        <p:tav tm="100000">
                                          <p:val>
                                            <p:fltVal val="0"/>
                                          </p:val>
                                        </p:tav>
                                      </p:tavLst>
                                    </p:anim>
                                    <p:animEffect transition="out" filter="fade">
                                      <p:cBhvr>
                                        <p:cTn id="145" dur="500"/>
                                        <p:tgtEl>
                                          <p:spTgt spid="22534"/>
                                        </p:tgtEl>
                                      </p:cBhvr>
                                    </p:animEffect>
                                    <p:set>
                                      <p:cBhvr>
                                        <p:cTn id="146" dur="1" fill="hold">
                                          <p:stCondLst>
                                            <p:cond delay="499"/>
                                          </p:stCondLst>
                                        </p:cTn>
                                        <p:tgtEl>
                                          <p:spTgt spid="22534"/>
                                        </p:tgtEl>
                                        <p:attrNameLst>
                                          <p:attrName>style.visibility</p:attrName>
                                        </p:attrNameLst>
                                      </p:cBhvr>
                                      <p:to>
                                        <p:strVal val="hidden"/>
                                      </p:to>
                                    </p:set>
                                  </p:childTnLst>
                                </p:cTn>
                              </p:par>
                              <p:par>
                                <p:cTn id="147" presetID="53" presetClass="exit" presetSubtype="32" fill="hold" grpId="1" nodeType="withEffect">
                                  <p:stCondLst>
                                    <p:cond delay="0"/>
                                  </p:stCondLst>
                                  <p:childTnLst>
                                    <p:anim calcmode="lin" valueType="num">
                                      <p:cBhvr>
                                        <p:cTn id="148" dur="500"/>
                                        <p:tgtEl>
                                          <p:spTgt spid="22542"/>
                                        </p:tgtEl>
                                        <p:attrNameLst>
                                          <p:attrName>ppt_w</p:attrName>
                                        </p:attrNameLst>
                                      </p:cBhvr>
                                      <p:tavLst>
                                        <p:tav tm="0">
                                          <p:val>
                                            <p:strVal val="ppt_w"/>
                                          </p:val>
                                        </p:tav>
                                        <p:tav tm="100000">
                                          <p:val>
                                            <p:fltVal val="0"/>
                                          </p:val>
                                        </p:tav>
                                      </p:tavLst>
                                    </p:anim>
                                    <p:anim calcmode="lin" valueType="num">
                                      <p:cBhvr>
                                        <p:cTn id="149" dur="500"/>
                                        <p:tgtEl>
                                          <p:spTgt spid="22542"/>
                                        </p:tgtEl>
                                        <p:attrNameLst>
                                          <p:attrName>ppt_h</p:attrName>
                                        </p:attrNameLst>
                                      </p:cBhvr>
                                      <p:tavLst>
                                        <p:tav tm="0">
                                          <p:val>
                                            <p:strVal val="ppt_h"/>
                                          </p:val>
                                        </p:tav>
                                        <p:tav tm="100000">
                                          <p:val>
                                            <p:fltVal val="0"/>
                                          </p:val>
                                        </p:tav>
                                      </p:tavLst>
                                    </p:anim>
                                    <p:animEffect transition="out" filter="fade">
                                      <p:cBhvr>
                                        <p:cTn id="150" dur="500"/>
                                        <p:tgtEl>
                                          <p:spTgt spid="22542"/>
                                        </p:tgtEl>
                                      </p:cBhvr>
                                    </p:animEffect>
                                    <p:set>
                                      <p:cBhvr>
                                        <p:cTn id="151" dur="1" fill="hold">
                                          <p:stCondLst>
                                            <p:cond delay="499"/>
                                          </p:stCondLst>
                                        </p:cTn>
                                        <p:tgtEl>
                                          <p:spTgt spid="22542"/>
                                        </p:tgtEl>
                                        <p:attrNameLst>
                                          <p:attrName>style.visibility</p:attrName>
                                        </p:attrNameLst>
                                      </p:cBhvr>
                                      <p:to>
                                        <p:strVal val="hidden"/>
                                      </p:to>
                                    </p:set>
                                  </p:childTnLst>
                                </p:cTn>
                              </p:par>
                              <p:par>
                                <p:cTn id="152" presetID="53" presetClass="exit" presetSubtype="32" fill="hold" grpId="1" nodeType="withEffect">
                                  <p:stCondLst>
                                    <p:cond delay="0"/>
                                  </p:stCondLst>
                                  <p:childTnLst>
                                    <p:anim calcmode="lin" valueType="num">
                                      <p:cBhvr>
                                        <p:cTn id="153" dur="500"/>
                                        <p:tgtEl>
                                          <p:spTgt spid="22543"/>
                                        </p:tgtEl>
                                        <p:attrNameLst>
                                          <p:attrName>ppt_w</p:attrName>
                                        </p:attrNameLst>
                                      </p:cBhvr>
                                      <p:tavLst>
                                        <p:tav tm="0">
                                          <p:val>
                                            <p:strVal val="ppt_w"/>
                                          </p:val>
                                        </p:tav>
                                        <p:tav tm="100000">
                                          <p:val>
                                            <p:fltVal val="0"/>
                                          </p:val>
                                        </p:tav>
                                      </p:tavLst>
                                    </p:anim>
                                    <p:anim calcmode="lin" valueType="num">
                                      <p:cBhvr>
                                        <p:cTn id="154" dur="500"/>
                                        <p:tgtEl>
                                          <p:spTgt spid="22543"/>
                                        </p:tgtEl>
                                        <p:attrNameLst>
                                          <p:attrName>ppt_h</p:attrName>
                                        </p:attrNameLst>
                                      </p:cBhvr>
                                      <p:tavLst>
                                        <p:tav tm="0">
                                          <p:val>
                                            <p:strVal val="ppt_h"/>
                                          </p:val>
                                        </p:tav>
                                        <p:tav tm="100000">
                                          <p:val>
                                            <p:fltVal val="0"/>
                                          </p:val>
                                        </p:tav>
                                      </p:tavLst>
                                    </p:anim>
                                    <p:animEffect transition="out" filter="fade">
                                      <p:cBhvr>
                                        <p:cTn id="155" dur="500"/>
                                        <p:tgtEl>
                                          <p:spTgt spid="22543"/>
                                        </p:tgtEl>
                                      </p:cBhvr>
                                    </p:animEffect>
                                    <p:set>
                                      <p:cBhvr>
                                        <p:cTn id="156" dur="1" fill="hold">
                                          <p:stCondLst>
                                            <p:cond delay="499"/>
                                          </p:stCondLst>
                                        </p:cTn>
                                        <p:tgtEl>
                                          <p:spTgt spid="22543"/>
                                        </p:tgtEl>
                                        <p:attrNameLst>
                                          <p:attrName>style.visibility</p:attrName>
                                        </p:attrNameLst>
                                      </p:cBhvr>
                                      <p:to>
                                        <p:strVal val="hidden"/>
                                      </p:to>
                                    </p:set>
                                  </p:childTnLst>
                                </p:cTn>
                              </p:par>
                              <p:par>
                                <p:cTn id="157" presetID="53" presetClass="exit" presetSubtype="32" fill="hold" grpId="1" nodeType="withEffect">
                                  <p:stCondLst>
                                    <p:cond delay="0"/>
                                  </p:stCondLst>
                                  <p:childTnLst>
                                    <p:anim calcmode="lin" valueType="num">
                                      <p:cBhvr>
                                        <p:cTn id="158" dur="500"/>
                                        <p:tgtEl>
                                          <p:spTgt spid="22551"/>
                                        </p:tgtEl>
                                        <p:attrNameLst>
                                          <p:attrName>ppt_w</p:attrName>
                                        </p:attrNameLst>
                                      </p:cBhvr>
                                      <p:tavLst>
                                        <p:tav tm="0">
                                          <p:val>
                                            <p:strVal val="ppt_w"/>
                                          </p:val>
                                        </p:tav>
                                        <p:tav tm="100000">
                                          <p:val>
                                            <p:fltVal val="0"/>
                                          </p:val>
                                        </p:tav>
                                      </p:tavLst>
                                    </p:anim>
                                    <p:anim calcmode="lin" valueType="num">
                                      <p:cBhvr>
                                        <p:cTn id="159" dur="500"/>
                                        <p:tgtEl>
                                          <p:spTgt spid="22551"/>
                                        </p:tgtEl>
                                        <p:attrNameLst>
                                          <p:attrName>ppt_h</p:attrName>
                                        </p:attrNameLst>
                                      </p:cBhvr>
                                      <p:tavLst>
                                        <p:tav tm="0">
                                          <p:val>
                                            <p:strVal val="ppt_h"/>
                                          </p:val>
                                        </p:tav>
                                        <p:tav tm="100000">
                                          <p:val>
                                            <p:fltVal val="0"/>
                                          </p:val>
                                        </p:tav>
                                      </p:tavLst>
                                    </p:anim>
                                    <p:animEffect transition="out" filter="fade">
                                      <p:cBhvr>
                                        <p:cTn id="160" dur="500"/>
                                        <p:tgtEl>
                                          <p:spTgt spid="22551"/>
                                        </p:tgtEl>
                                      </p:cBhvr>
                                    </p:animEffect>
                                    <p:set>
                                      <p:cBhvr>
                                        <p:cTn id="161" dur="1" fill="hold">
                                          <p:stCondLst>
                                            <p:cond delay="499"/>
                                          </p:stCondLst>
                                        </p:cTn>
                                        <p:tgtEl>
                                          <p:spTgt spid="22551"/>
                                        </p:tgtEl>
                                        <p:attrNameLst>
                                          <p:attrName>style.visibility</p:attrName>
                                        </p:attrNameLst>
                                      </p:cBhvr>
                                      <p:to>
                                        <p:strVal val="hidden"/>
                                      </p:to>
                                    </p:set>
                                  </p:childTnLst>
                                </p:cTn>
                              </p:par>
                              <p:par>
                                <p:cTn id="162" presetID="53" presetClass="exit" presetSubtype="32" fill="hold" grpId="1" nodeType="withEffect">
                                  <p:stCondLst>
                                    <p:cond delay="0"/>
                                  </p:stCondLst>
                                  <p:childTnLst>
                                    <p:anim calcmode="lin" valueType="num">
                                      <p:cBhvr>
                                        <p:cTn id="163" dur="500"/>
                                        <p:tgtEl>
                                          <p:spTgt spid="22550"/>
                                        </p:tgtEl>
                                        <p:attrNameLst>
                                          <p:attrName>ppt_w</p:attrName>
                                        </p:attrNameLst>
                                      </p:cBhvr>
                                      <p:tavLst>
                                        <p:tav tm="0">
                                          <p:val>
                                            <p:strVal val="ppt_w"/>
                                          </p:val>
                                        </p:tav>
                                        <p:tav tm="100000">
                                          <p:val>
                                            <p:fltVal val="0"/>
                                          </p:val>
                                        </p:tav>
                                      </p:tavLst>
                                    </p:anim>
                                    <p:anim calcmode="lin" valueType="num">
                                      <p:cBhvr>
                                        <p:cTn id="164" dur="500"/>
                                        <p:tgtEl>
                                          <p:spTgt spid="22550"/>
                                        </p:tgtEl>
                                        <p:attrNameLst>
                                          <p:attrName>ppt_h</p:attrName>
                                        </p:attrNameLst>
                                      </p:cBhvr>
                                      <p:tavLst>
                                        <p:tav tm="0">
                                          <p:val>
                                            <p:strVal val="ppt_h"/>
                                          </p:val>
                                        </p:tav>
                                        <p:tav tm="100000">
                                          <p:val>
                                            <p:fltVal val="0"/>
                                          </p:val>
                                        </p:tav>
                                      </p:tavLst>
                                    </p:anim>
                                    <p:animEffect transition="out" filter="fade">
                                      <p:cBhvr>
                                        <p:cTn id="165" dur="500"/>
                                        <p:tgtEl>
                                          <p:spTgt spid="22550"/>
                                        </p:tgtEl>
                                      </p:cBhvr>
                                    </p:animEffect>
                                    <p:set>
                                      <p:cBhvr>
                                        <p:cTn id="166" dur="1" fill="hold">
                                          <p:stCondLst>
                                            <p:cond delay="499"/>
                                          </p:stCondLst>
                                        </p:cTn>
                                        <p:tgtEl>
                                          <p:spTgt spid="22550"/>
                                        </p:tgtEl>
                                        <p:attrNameLst>
                                          <p:attrName>style.visibility</p:attrName>
                                        </p:attrNameLst>
                                      </p:cBhvr>
                                      <p:to>
                                        <p:strVal val="hidden"/>
                                      </p:to>
                                    </p:set>
                                  </p:childTnLst>
                                </p:cTn>
                              </p:par>
                              <p:par>
                                <p:cTn id="167" presetID="53" presetClass="exit" presetSubtype="32" fill="hold" grpId="1" nodeType="withEffect">
                                  <p:stCondLst>
                                    <p:cond delay="0"/>
                                  </p:stCondLst>
                                  <p:childTnLst>
                                    <p:anim calcmode="lin" valueType="num">
                                      <p:cBhvr>
                                        <p:cTn id="168" dur="500"/>
                                        <p:tgtEl>
                                          <p:spTgt spid="22535"/>
                                        </p:tgtEl>
                                        <p:attrNameLst>
                                          <p:attrName>ppt_w</p:attrName>
                                        </p:attrNameLst>
                                      </p:cBhvr>
                                      <p:tavLst>
                                        <p:tav tm="0">
                                          <p:val>
                                            <p:strVal val="ppt_w"/>
                                          </p:val>
                                        </p:tav>
                                        <p:tav tm="100000">
                                          <p:val>
                                            <p:fltVal val="0"/>
                                          </p:val>
                                        </p:tav>
                                      </p:tavLst>
                                    </p:anim>
                                    <p:anim calcmode="lin" valueType="num">
                                      <p:cBhvr>
                                        <p:cTn id="169" dur="500"/>
                                        <p:tgtEl>
                                          <p:spTgt spid="22535"/>
                                        </p:tgtEl>
                                        <p:attrNameLst>
                                          <p:attrName>ppt_h</p:attrName>
                                        </p:attrNameLst>
                                      </p:cBhvr>
                                      <p:tavLst>
                                        <p:tav tm="0">
                                          <p:val>
                                            <p:strVal val="ppt_h"/>
                                          </p:val>
                                        </p:tav>
                                        <p:tav tm="100000">
                                          <p:val>
                                            <p:fltVal val="0"/>
                                          </p:val>
                                        </p:tav>
                                      </p:tavLst>
                                    </p:anim>
                                    <p:animEffect transition="out" filter="fade">
                                      <p:cBhvr>
                                        <p:cTn id="170" dur="500"/>
                                        <p:tgtEl>
                                          <p:spTgt spid="22535"/>
                                        </p:tgtEl>
                                      </p:cBhvr>
                                    </p:animEffect>
                                    <p:set>
                                      <p:cBhvr>
                                        <p:cTn id="171" dur="1" fill="hold">
                                          <p:stCondLst>
                                            <p:cond delay="499"/>
                                          </p:stCondLst>
                                        </p:cTn>
                                        <p:tgtEl>
                                          <p:spTgt spid="22535"/>
                                        </p:tgtEl>
                                        <p:attrNameLst>
                                          <p:attrName>style.visibility</p:attrName>
                                        </p:attrNameLst>
                                      </p:cBhvr>
                                      <p:to>
                                        <p:strVal val="hidden"/>
                                      </p:to>
                                    </p:set>
                                  </p:childTnLst>
                                </p:cTn>
                              </p:par>
                              <p:par>
                                <p:cTn id="172" presetID="53" presetClass="exit" presetSubtype="32" fill="hold" grpId="1" nodeType="withEffect">
                                  <p:stCondLst>
                                    <p:cond delay="0"/>
                                  </p:stCondLst>
                                  <p:childTnLst>
                                    <p:anim calcmode="lin" valueType="num">
                                      <p:cBhvr>
                                        <p:cTn id="173" dur="500"/>
                                        <p:tgtEl>
                                          <p:spTgt spid="22545"/>
                                        </p:tgtEl>
                                        <p:attrNameLst>
                                          <p:attrName>ppt_w</p:attrName>
                                        </p:attrNameLst>
                                      </p:cBhvr>
                                      <p:tavLst>
                                        <p:tav tm="0">
                                          <p:val>
                                            <p:strVal val="ppt_w"/>
                                          </p:val>
                                        </p:tav>
                                        <p:tav tm="100000">
                                          <p:val>
                                            <p:fltVal val="0"/>
                                          </p:val>
                                        </p:tav>
                                      </p:tavLst>
                                    </p:anim>
                                    <p:anim calcmode="lin" valueType="num">
                                      <p:cBhvr>
                                        <p:cTn id="174" dur="500"/>
                                        <p:tgtEl>
                                          <p:spTgt spid="22545"/>
                                        </p:tgtEl>
                                        <p:attrNameLst>
                                          <p:attrName>ppt_h</p:attrName>
                                        </p:attrNameLst>
                                      </p:cBhvr>
                                      <p:tavLst>
                                        <p:tav tm="0">
                                          <p:val>
                                            <p:strVal val="ppt_h"/>
                                          </p:val>
                                        </p:tav>
                                        <p:tav tm="100000">
                                          <p:val>
                                            <p:fltVal val="0"/>
                                          </p:val>
                                        </p:tav>
                                      </p:tavLst>
                                    </p:anim>
                                    <p:animEffect transition="out" filter="fade">
                                      <p:cBhvr>
                                        <p:cTn id="175" dur="500"/>
                                        <p:tgtEl>
                                          <p:spTgt spid="22545"/>
                                        </p:tgtEl>
                                      </p:cBhvr>
                                    </p:animEffect>
                                    <p:set>
                                      <p:cBhvr>
                                        <p:cTn id="176" dur="1" fill="hold">
                                          <p:stCondLst>
                                            <p:cond delay="499"/>
                                          </p:stCondLst>
                                        </p:cTn>
                                        <p:tgtEl>
                                          <p:spTgt spid="22545"/>
                                        </p:tgtEl>
                                        <p:attrNameLst>
                                          <p:attrName>style.visibility</p:attrName>
                                        </p:attrNameLst>
                                      </p:cBhvr>
                                      <p:to>
                                        <p:strVal val="hidden"/>
                                      </p:to>
                                    </p:set>
                                  </p:childTnLst>
                                </p:cTn>
                              </p:par>
                              <p:par>
                                <p:cTn id="177" presetID="53" presetClass="exit" presetSubtype="32" fill="hold" grpId="1" nodeType="withEffect">
                                  <p:stCondLst>
                                    <p:cond delay="0"/>
                                  </p:stCondLst>
                                  <p:childTnLst>
                                    <p:anim calcmode="lin" valueType="num">
                                      <p:cBhvr>
                                        <p:cTn id="178" dur="500"/>
                                        <p:tgtEl>
                                          <p:spTgt spid="22536"/>
                                        </p:tgtEl>
                                        <p:attrNameLst>
                                          <p:attrName>ppt_w</p:attrName>
                                        </p:attrNameLst>
                                      </p:cBhvr>
                                      <p:tavLst>
                                        <p:tav tm="0">
                                          <p:val>
                                            <p:strVal val="ppt_w"/>
                                          </p:val>
                                        </p:tav>
                                        <p:tav tm="100000">
                                          <p:val>
                                            <p:fltVal val="0"/>
                                          </p:val>
                                        </p:tav>
                                      </p:tavLst>
                                    </p:anim>
                                    <p:anim calcmode="lin" valueType="num">
                                      <p:cBhvr>
                                        <p:cTn id="179" dur="500"/>
                                        <p:tgtEl>
                                          <p:spTgt spid="22536"/>
                                        </p:tgtEl>
                                        <p:attrNameLst>
                                          <p:attrName>ppt_h</p:attrName>
                                        </p:attrNameLst>
                                      </p:cBhvr>
                                      <p:tavLst>
                                        <p:tav tm="0">
                                          <p:val>
                                            <p:strVal val="ppt_h"/>
                                          </p:val>
                                        </p:tav>
                                        <p:tav tm="100000">
                                          <p:val>
                                            <p:fltVal val="0"/>
                                          </p:val>
                                        </p:tav>
                                      </p:tavLst>
                                    </p:anim>
                                    <p:animEffect transition="out" filter="fade">
                                      <p:cBhvr>
                                        <p:cTn id="180" dur="500"/>
                                        <p:tgtEl>
                                          <p:spTgt spid="22536"/>
                                        </p:tgtEl>
                                      </p:cBhvr>
                                    </p:animEffect>
                                    <p:set>
                                      <p:cBhvr>
                                        <p:cTn id="181" dur="1" fill="hold">
                                          <p:stCondLst>
                                            <p:cond delay="499"/>
                                          </p:stCondLst>
                                        </p:cTn>
                                        <p:tgtEl>
                                          <p:spTgt spid="22536"/>
                                        </p:tgtEl>
                                        <p:attrNameLst>
                                          <p:attrName>style.visibility</p:attrName>
                                        </p:attrNameLst>
                                      </p:cBhvr>
                                      <p:to>
                                        <p:strVal val="hidden"/>
                                      </p:to>
                                    </p:set>
                                  </p:childTnLst>
                                </p:cTn>
                              </p:par>
                              <p:par>
                                <p:cTn id="182" presetID="53" presetClass="exit" presetSubtype="32" fill="hold" grpId="1" nodeType="withEffect">
                                  <p:stCondLst>
                                    <p:cond delay="0"/>
                                  </p:stCondLst>
                                  <p:childTnLst>
                                    <p:anim calcmode="lin" valueType="num">
                                      <p:cBhvr>
                                        <p:cTn id="183" dur="500"/>
                                        <p:tgtEl>
                                          <p:spTgt spid="22544"/>
                                        </p:tgtEl>
                                        <p:attrNameLst>
                                          <p:attrName>ppt_w</p:attrName>
                                        </p:attrNameLst>
                                      </p:cBhvr>
                                      <p:tavLst>
                                        <p:tav tm="0">
                                          <p:val>
                                            <p:strVal val="ppt_w"/>
                                          </p:val>
                                        </p:tav>
                                        <p:tav tm="100000">
                                          <p:val>
                                            <p:fltVal val="0"/>
                                          </p:val>
                                        </p:tav>
                                      </p:tavLst>
                                    </p:anim>
                                    <p:anim calcmode="lin" valueType="num">
                                      <p:cBhvr>
                                        <p:cTn id="184" dur="500"/>
                                        <p:tgtEl>
                                          <p:spTgt spid="22544"/>
                                        </p:tgtEl>
                                        <p:attrNameLst>
                                          <p:attrName>ppt_h</p:attrName>
                                        </p:attrNameLst>
                                      </p:cBhvr>
                                      <p:tavLst>
                                        <p:tav tm="0">
                                          <p:val>
                                            <p:strVal val="ppt_h"/>
                                          </p:val>
                                        </p:tav>
                                        <p:tav tm="100000">
                                          <p:val>
                                            <p:fltVal val="0"/>
                                          </p:val>
                                        </p:tav>
                                      </p:tavLst>
                                    </p:anim>
                                    <p:animEffect transition="out" filter="fade">
                                      <p:cBhvr>
                                        <p:cTn id="185" dur="500"/>
                                        <p:tgtEl>
                                          <p:spTgt spid="22544"/>
                                        </p:tgtEl>
                                      </p:cBhvr>
                                    </p:animEffect>
                                    <p:set>
                                      <p:cBhvr>
                                        <p:cTn id="186" dur="1" fill="hold">
                                          <p:stCondLst>
                                            <p:cond delay="499"/>
                                          </p:stCondLst>
                                        </p:cTn>
                                        <p:tgtEl>
                                          <p:spTgt spid="22544"/>
                                        </p:tgtEl>
                                        <p:attrNameLst>
                                          <p:attrName>style.visibility</p:attrName>
                                        </p:attrNameLst>
                                      </p:cBhvr>
                                      <p:to>
                                        <p:strVal val="hidden"/>
                                      </p:to>
                                    </p:set>
                                  </p:childTnLst>
                                </p:cTn>
                              </p:par>
                              <p:par>
                                <p:cTn id="187" presetID="53" presetClass="entr" presetSubtype="16" fill="hold" grpId="0" nodeType="withEffect">
                                  <p:stCondLst>
                                    <p:cond delay="0"/>
                                  </p:stCondLst>
                                  <p:childTnLst>
                                    <p:set>
                                      <p:cBhvr>
                                        <p:cTn id="188" dur="1" fill="hold">
                                          <p:stCondLst>
                                            <p:cond delay="0"/>
                                          </p:stCondLst>
                                        </p:cTn>
                                        <p:tgtEl>
                                          <p:spTgt spid="21"/>
                                        </p:tgtEl>
                                        <p:attrNameLst>
                                          <p:attrName>style.visibility</p:attrName>
                                        </p:attrNameLst>
                                      </p:cBhvr>
                                      <p:to>
                                        <p:strVal val="visible"/>
                                      </p:to>
                                    </p:set>
                                    <p:anim calcmode="lin" valueType="num">
                                      <p:cBhvr>
                                        <p:cTn id="189" dur="500" fill="hold"/>
                                        <p:tgtEl>
                                          <p:spTgt spid="21"/>
                                        </p:tgtEl>
                                        <p:attrNameLst>
                                          <p:attrName>ppt_w</p:attrName>
                                        </p:attrNameLst>
                                      </p:cBhvr>
                                      <p:tavLst>
                                        <p:tav tm="0">
                                          <p:val>
                                            <p:fltVal val="0"/>
                                          </p:val>
                                        </p:tav>
                                        <p:tav tm="100000">
                                          <p:val>
                                            <p:strVal val="#ppt_w"/>
                                          </p:val>
                                        </p:tav>
                                      </p:tavLst>
                                    </p:anim>
                                    <p:anim calcmode="lin" valueType="num">
                                      <p:cBhvr>
                                        <p:cTn id="190" dur="500" fill="hold"/>
                                        <p:tgtEl>
                                          <p:spTgt spid="21"/>
                                        </p:tgtEl>
                                        <p:attrNameLst>
                                          <p:attrName>ppt_h</p:attrName>
                                        </p:attrNameLst>
                                      </p:cBhvr>
                                      <p:tavLst>
                                        <p:tav tm="0">
                                          <p:val>
                                            <p:fltVal val="0"/>
                                          </p:val>
                                        </p:tav>
                                        <p:tav tm="100000">
                                          <p:val>
                                            <p:strVal val="#ppt_h"/>
                                          </p:val>
                                        </p:tav>
                                      </p:tavLst>
                                    </p:anim>
                                    <p:animEffect transition="in" filter="fade">
                                      <p:cBhvr>
                                        <p:cTn id="191" dur="500"/>
                                        <p:tgtEl>
                                          <p:spTgt spid="21"/>
                                        </p:tgtEl>
                                      </p:cBhvr>
                                    </p:animEffect>
                                  </p:childTnLst>
                                </p:cTn>
                              </p:par>
                              <p:par>
                                <p:cTn id="192" presetID="53" presetClass="entr" presetSubtype="16" fill="hold" grpId="0" nodeType="withEffect">
                                  <p:stCondLst>
                                    <p:cond delay="0"/>
                                  </p:stCondLst>
                                  <p:iterate type="lt">
                                    <p:tmPct val="0"/>
                                  </p:iterate>
                                  <p:childTnLst>
                                    <p:set>
                                      <p:cBhvr>
                                        <p:cTn id="193" dur="1" fill="hold">
                                          <p:stCondLst>
                                            <p:cond delay="0"/>
                                          </p:stCondLst>
                                        </p:cTn>
                                        <p:tgtEl>
                                          <p:spTgt spid="22"/>
                                        </p:tgtEl>
                                        <p:attrNameLst>
                                          <p:attrName>style.visibility</p:attrName>
                                        </p:attrNameLst>
                                      </p:cBhvr>
                                      <p:to>
                                        <p:strVal val="visible"/>
                                      </p:to>
                                    </p:set>
                                    <p:anim calcmode="lin" valueType="num">
                                      <p:cBhvr>
                                        <p:cTn id="194" dur="500" fill="hold"/>
                                        <p:tgtEl>
                                          <p:spTgt spid="22"/>
                                        </p:tgtEl>
                                        <p:attrNameLst>
                                          <p:attrName>ppt_w</p:attrName>
                                        </p:attrNameLst>
                                      </p:cBhvr>
                                      <p:tavLst>
                                        <p:tav tm="0">
                                          <p:val>
                                            <p:fltVal val="0"/>
                                          </p:val>
                                        </p:tav>
                                        <p:tav tm="100000">
                                          <p:val>
                                            <p:strVal val="#ppt_w"/>
                                          </p:val>
                                        </p:tav>
                                      </p:tavLst>
                                    </p:anim>
                                    <p:anim calcmode="lin" valueType="num">
                                      <p:cBhvr>
                                        <p:cTn id="195" dur="500" fill="hold"/>
                                        <p:tgtEl>
                                          <p:spTgt spid="22"/>
                                        </p:tgtEl>
                                        <p:attrNameLst>
                                          <p:attrName>ppt_h</p:attrName>
                                        </p:attrNameLst>
                                      </p:cBhvr>
                                      <p:tavLst>
                                        <p:tav tm="0">
                                          <p:val>
                                            <p:fltVal val="0"/>
                                          </p:val>
                                        </p:tav>
                                        <p:tav tm="100000">
                                          <p:val>
                                            <p:strVal val="#ppt_h"/>
                                          </p:val>
                                        </p:tav>
                                      </p:tavLst>
                                    </p:anim>
                                    <p:animEffect transition="in" filter="fade">
                                      <p:cBhvr>
                                        <p:cTn id="196" dur="500"/>
                                        <p:tgtEl>
                                          <p:spTgt spid="22"/>
                                        </p:tgtEl>
                                      </p:cBhvr>
                                    </p:animEffect>
                                  </p:childTnLst>
                                </p:cTn>
                              </p:par>
                              <p:par>
                                <p:cTn id="197" presetID="53" presetClass="entr" presetSubtype="16" fill="hold" grpId="0" nodeType="withEffect">
                                  <p:stCondLst>
                                    <p:cond delay="0"/>
                                  </p:stCondLst>
                                  <p:iterate type="lt">
                                    <p:tmPct val="0"/>
                                  </p:iterate>
                                  <p:childTnLst>
                                    <p:set>
                                      <p:cBhvr>
                                        <p:cTn id="198" dur="1" fill="hold">
                                          <p:stCondLst>
                                            <p:cond delay="0"/>
                                          </p:stCondLst>
                                        </p:cTn>
                                        <p:tgtEl>
                                          <p:spTgt spid="23"/>
                                        </p:tgtEl>
                                        <p:attrNameLst>
                                          <p:attrName>style.visibility</p:attrName>
                                        </p:attrNameLst>
                                      </p:cBhvr>
                                      <p:to>
                                        <p:strVal val="visible"/>
                                      </p:to>
                                    </p:set>
                                    <p:anim calcmode="lin" valueType="num">
                                      <p:cBhvr>
                                        <p:cTn id="199" dur="500" fill="hold"/>
                                        <p:tgtEl>
                                          <p:spTgt spid="23"/>
                                        </p:tgtEl>
                                        <p:attrNameLst>
                                          <p:attrName>ppt_w</p:attrName>
                                        </p:attrNameLst>
                                      </p:cBhvr>
                                      <p:tavLst>
                                        <p:tav tm="0">
                                          <p:val>
                                            <p:fltVal val="0"/>
                                          </p:val>
                                        </p:tav>
                                        <p:tav tm="100000">
                                          <p:val>
                                            <p:strVal val="#ppt_w"/>
                                          </p:val>
                                        </p:tav>
                                      </p:tavLst>
                                    </p:anim>
                                    <p:anim calcmode="lin" valueType="num">
                                      <p:cBhvr>
                                        <p:cTn id="200" dur="500" fill="hold"/>
                                        <p:tgtEl>
                                          <p:spTgt spid="23"/>
                                        </p:tgtEl>
                                        <p:attrNameLst>
                                          <p:attrName>ppt_h</p:attrName>
                                        </p:attrNameLst>
                                      </p:cBhvr>
                                      <p:tavLst>
                                        <p:tav tm="0">
                                          <p:val>
                                            <p:fltVal val="0"/>
                                          </p:val>
                                        </p:tav>
                                        <p:tav tm="100000">
                                          <p:val>
                                            <p:strVal val="#ppt_h"/>
                                          </p:val>
                                        </p:tav>
                                      </p:tavLst>
                                    </p:anim>
                                    <p:animEffect transition="in" filter="fade">
                                      <p:cBhvr>
                                        <p:cTn id="201" dur="500"/>
                                        <p:tgtEl>
                                          <p:spTgt spid="23"/>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mph" presetSubtype="0" fill="hold" grpId="1" nodeType="clickEffect">
                                  <p:stCondLst>
                                    <p:cond delay="0"/>
                                  </p:stCondLst>
                                  <p:iterate type="lt">
                                    <p:tmPct val="4000"/>
                                  </p:iterate>
                                  <p:childTnLst>
                                    <p:set>
                                      <p:cBhvr override="childStyle">
                                        <p:cTn id="205" dur="500" fill="hold"/>
                                        <p:tgtEl>
                                          <p:spTgt spid="22"/>
                                        </p:tgtEl>
                                        <p:attrNameLst>
                                          <p:attrName>style.color</p:attrName>
                                        </p:attrNameLst>
                                      </p:cBhvr>
                                      <p:to>
                                        <p:clrVal>
                                          <a:schemeClr val="accent2"/>
                                        </p:clrVal>
                                      </p:to>
                                    </p:set>
                                    <p:set>
                                      <p:cBhvr>
                                        <p:cTn id="206" dur="500" fill="hold"/>
                                        <p:tgtEl>
                                          <p:spTgt spid="22"/>
                                        </p:tgtEl>
                                        <p:attrNameLst>
                                          <p:attrName>fillcolor</p:attrName>
                                        </p:attrNameLst>
                                      </p:cBhvr>
                                      <p:to>
                                        <p:clrVal>
                                          <a:schemeClr val="accent2"/>
                                        </p:clrVal>
                                      </p:to>
                                    </p:set>
                                    <p:set>
                                      <p:cBhvr>
                                        <p:cTn id="207" dur="500" fill="hold"/>
                                        <p:tgtEl>
                                          <p:spTgt spid="22"/>
                                        </p:tgtEl>
                                        <p:attrNameLst>
                                          <p:attrName>fill.type</p:attrName>
                                        </p:attrNameLst>
                                      </p:cBhvr>
                                      <p:to>
                                        <p:strVal val="solid"/>
                                      </p:to>
                                    </p:set>
                                  </p:childTnLst>
                                </p:cTn>
                              </p:par>
                            </p:childTnLst>
                          </p:cTn>
                        </p:par>
                      </p:childTnLst>
                    </p:cTn>
                  </p:par>
                  <p:par>
                    <p:cTn id="208" fill="hold">
                      <p:stCondLst>
                        <p:cond delay="indefinite"/>
                      </p:stCondLst>
                      <p:childTnLst>
                        <p:par>
                          <p:cTn id="209" fill="hold">
                            <p:stCondLst>
                              <p:cond delay="0"/>
                            </p:stCondLst>
                            <p:childTnLst>
                              <p:par>
                                <p:cTn id="210" presetID="16" presetClass="emph" presetSubtype="0" fill="hold" grpId="1" nodeType="clickEffect">
                                  <p:stCondLst>
                                    <p:cond delay="0"/>
                                  </p:stCondLst>
                                  <p:iterate type="lt">
                                    <p:tmPct val="4000"/>
                                  </p:iterate>
                                  <p:childTnLst>
                                    <p:set>
                                      <p:cBhvr override="childStyle">
                                        <p:cTn id="211" dur="500" fill="hold"/>
                                        <p:tgtEl>
                                          <p:spTgt spid="23"/>
                                        </p:tgtEl>
                                        <p:attrNameLst>
                                          <p:attrName>style.color</p:attrName>
                                        </p:attrNameLst>
                                      </p:cBhvr>
                                      <p:to>
                                        <p:clrVal>
                                          <a:schemeClr val="accent2"/>
                                        </p:clrVal>
                                      </p:to>
                                    </p:set>
                                    <p:set>
                                      <p:cBhvr>
                                        <p:cTn id="212" dur="500" fill="hold"/>
                                        <p:tgtEl>
                                          <p:spTgt spid="23"/>
                                        </p:tgtEl>
                                        <p:attrNameLst>
                                          <p:attrName>fillcolor</p:attrName>
                                        </p:attrNameLst>
                                      </p:cBhvr>
                                      <p:to>
                                        <p:clrVal>
                                          <a:schemeClr val="accent2"/>
                                        </p:clrVal>
                                      </p:to>
                                    </p:set>
                                    <p:set>
                                      <p:cBhvr>
                                        <p:cTn id="213" dur="500" fill="hold"/>
                                        <p:tgtEl>
                                          <p:spTgt spid="2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 grpId="0"/>
      <p:bldP spid="22529" grpId="1"/>
      <p:bldP spid="22532" grpId="0" animBg="1"/>
      <p:bldP spid="22532" grpId="1" animBg="1"/>
      <p:bldP spid="22533" grpId="0" animBg="1"/>
      <p:bldP spid="22533" grpId="1" animBg="1"/>
      <p:bldP spid="22534" grpId="0" animBg="1"/>
      <p:bldP spid="22534" grpId="1" animBg="1"/>
      <p:bldP spid="22535" grpId="0" animBg="1"/>
      <p:bldP spid="22535" grpId="1" animBg="1"/>
      <p:bldP spid="22536" grpId="0" animBg="1"/>
      <p:bldP spid="22536" grpId="1" animBg="1"/>
      <p:bldP spid="22540" grpId="0" animBg="1"/>
      <p:bldP spid="22540" grpId="1" animBg="1"/>
      <p:bldP spid="22541" grpId="0"/>
      <p:bldP spid="22541" grpId="1"/>
      <p:bldP spid="22542" grpId="0" animBg="1"/>
      <p:bldP spid="22542" grpId="1" animBg="1"/>
      <p:bldP spid="22543" grpId="0"/>
      <p:bldP spid="22543" grpId="1"/>
      <p:bldP spid="22544" grpId="0" animBg="1"/>
      <p:bldP spid="22544" grpId="1" animBg="1"/>
      <p:bldP spid="22545" grpId="0"/>
      <p:bldP spid="22545" grpId="1"/>
      <p:bldP spid="22546" grpId="0" animBg="1"/>
      <p:bldP spid="22546" grpId="1" animBg="1"/>
      <p:bldP spid="22547" grpId="0"/>
      <p:bldP spid="22547" grpId="1"/>
      <p:bldP spid="22550" grpId="0" animBg="1"/>
      <p:bldP spid="22550" grpId="1" animBg="1"/>
      <p:bldP spid="22551" grpId="0"/>
      <p:bldP spid="22551" grpId="1"/>
      <p:bldGraphic spid="21" grpId="0">
        <p:bldAsOne/>
      </p:bldGraphic>
      <p:bldP spid="22" grpId="0"/>
      <p:bldP spid="22" grpId="1"/>
      <p:bldP spid="23" grpId="0"/>
      <p:bldP spid="23"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1"/>
          <p:cNvSpPr txBox="1">
            <a:spLocks noChangeArrowheads="1"/>
          </p:cNvSpPr>
          <p:nvPr/>
        </p:nvSpPr>
        <p:spPr bwMode="auto">
          <a:xfrm>
            <a:off x="684213" y="404813"/>
            <a:ext cx="8280400" cy="708025"/>
          </a:xfrm>
          <a:prstGeom prst="rect">
            <a:avLst/>
          </a:prstGeom>
          <a:noFill/>
          <a:ln w="9525">
            <a:noFill/>
            <a:miter lim="800000"/>
            <a:headEnd/>
            <a:tailEnd/>
          </a:ln>
        </p:spPr>
        <p:txBody>
          <a:bodyPr>
            <a:spAutoFit/>
          </a:bodyPr>
          <a:lstStyle/>
          <a:p>
            <a:pPr indent="457200"/>
            <a:r>
              <a:rPr lang="en-US" altLang="zh-CN" sz="2000" dirty="0">
                <a:latin typeface="Times New Roman" pitchFamily="18" charset="0"/>
                <a:cs typeface="Times New Roman" pitchFamily="18" charset="0"/>
              </a:rPr>
              <a:t>ODP</a:t>
            </a:r>
            <a:r>
              <a:rPr lang="zh-CN" altLang="en-US" sz="2000" dirty="0">
                <a:latin typeface="Times New Roman" pitchFamily="18" charset="0"/>
                <a:cs typeface="Times New Roman" pitchFamily="18" charset="0"/>
              </a:rPr>
              <a:t>对于研究者而言是开放性的，所有该目录的相关数据都可以从</a:t>
            </a:r>
            <a:r>
              <a:rPr lang="en-US" altLang="zh-CN" sz="2000" dirty="0">
                <a:latin typeface="Times New Roman" pitchFamily="18" charset="0"/>
                <a:cs typeface="Times New Roman" pitchFamily="18" charset="0"/>
                <a:hlinkClick r:id="rId2"/>
              </a:rPr>
              <a:t>http://rdf.dmoz.org</a:t>
            </a:r>
            <a:r>
              <a:rPr lang="zh-CN" altLang="en-US" sz="2000" dirty="0">
                <a:latin typeface="Times New Roman" pitchFamily="18" charset="0"/>
                <a:cs typeface="Times New Roman" pitchFamily="18" charset="0"/>
              </a:rPr>
              <a:t>上免费获得，且数据格式为</a:t>
            </a:r>
            <a:r>
              <a:rPr lang="en-US" altLang="zh-CN" sz="2000" dirty="0">
                <a:latin typeface="Times New Roman" pitchFamily="18" charset="0"/>
                <a:cs typeface="Times New Roman" pitchFamily="18" charset="0"/>
              </a:rPr>
              <a:t>RDF</a:t>
            </a:r>
            <a:r>
              <a:rPr lang="zh-CN" altLang="en-US" sz="2000" dirty="0">
                <a:latin typeface="Times New Roman" pitchFamily="18" charset="0"/>
                <a:cs typeface="Times New Roman" pitchFamily="18" charset="0"/>
              </a:rPr>
              <a:t>。</a:t>
            </a:r>
          </a:p>
        </p:txBody>
      </p:sp>
      <p:pic>
        <p:nvPicPr>
          <p:cNvPr id="23554" name="Picture 2"/>
          <p:cNvPicPr>
            <a:picLocks noChangeAspect="1" noChangeArrowheads="1"/>
          </p:cNvPicPr>
          <p:nvPr/>
        </p:nvPicPr>
        <p:blipFill>
          <a:blip r:embed="rId3"/>
          <a:srcRect/>
          <a:stretch>
            <a:fillRect/>
          </a:stretch>
        </p:blipFill>
        <p:spPr bwMode="auto">
          <a:xfrm>
            <a:off x="468313" y="1052513"/>
            <a:ext cx="8207375" cy="5689600"/>
          </a:xfrm>
          <a:prstGeom prst="rect">
            <a:avLst/>
          </a:prstGeom>
          <a:noFill/>
          <a:ln w="9525">
            <a:noFill/>
            <a:miter lim="800000"/>
            <a:headEnd/>
            <a:tailEnd/>
          </a:ln>
        </p:spPr>
      </p:pic>
      <p:sp>
        <p:nvSpPr>
          <p:cNvPr id="3" name="矩形 2"/>
          <p:cNvSpPr/>
          <p:nvPr/>
        </p:nvSpPr>
        <p:spPr>
          <a:xfrm>
            <a:off x="2555875" y="3897313"/>
            <a:ext cx="3816350" cy="611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7011" y="764704"/>
            <a:ext cx="60293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483768" y="5733256"/>
            <a:ext cx="4176464" cy="2547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xit" presetSubtype="1" fill="hold" grpId="1" nodeType="clickEffect">
                                  <p:stCondLst>
                                    <p:cond delay="0"/>
                                  </p:stCondLst>
                                  <p:childTnLst>
                                    <p:animEffect transition="out" filter="wheel(1)">
                                      <p:cBhvr>
                                        <p:cTn id="10" dur="2000"/>
                                        <p:tgtEl>
                                          <p:spTgt spid="2"/>
                                        </p:tgtEl>
                                      </p:cBhvr>
                                    </p:animEffect>
                                    <p:set>
                                      <p:cBhvr>
                                        <p:cTn id="11" dur="1" fill="hold">
                                          <p:stCondLst>
                                            <p:cond delay="1999"/>
                                          </p:stCondLst>
                                        </p:cTn>
                                        <p:tgtEl>
                                          <p:spTgt spid="2"/>
                                        </p:tgtEl>
                                        <p:attrNameLst>
                                          <p:attrName>style.visibility</p:attrName>
                                        </p:attrNameLst>
                                      </p:cBhvr>
                                      <p:to>
                                        <p:strVal val="hidden"/>
                                      </p:to>
                                    </p:set>
                                  </p:childTnLst>
                                </p:cTn>
                              </p:par>
                              <p:par>
                                <p:cTn id="12" presetID="21" presetClass="exit" presetSubtype="1" fill="hold" nodeType="withEffect">
                                  <p:stCondLst>
                                    <p:cond delay="0"/>
                                  </p:stCondLst>
                                  <p:childTnLst>
                                    <p:animEffect transition="out" filter="wheel(1)">
                                      <p:cBhvr>
                                        <p:cTn id="13" dur="2000"/>
                                        <p:tgtEl>
                                          <p:spTgt spid="3074"/>
                                        </p:tgtEl>
                                      </p:cBhvr>
                                    </p:animEffect>
                                    <p:set>
                                      <p:cBhvr>
                                        <p:cTn id="14" dur="1" fill="hold">
                                          <p:stCondLst>
                                            <p:cond delay="1999"/>
                                          </p:stCondLst>
                                        </p:cTn>
                                        <p:tgtEl>
                                          <p:spTgt spid="3074"/>
                                        </p:tgtEl>
                                        <p:attrNameLst>
                                          <p:attrName>style.visibility</p:attrName>
                                        </p:attrNameLst>
                                      </p:cBhvr>
                                      <p:to>
                                        <p:strVal val="hidden"/>
                                      </p:to>
                                    </p:set>
                                  </p:childTnLst>
                                </p:cTn>
                              </p:par>
                              <p:par>
                                <p:cTn id="15" presetID="21" presetClass="entr" presetSubtype="1" fill="hold" grpId="0" nodeType="withEffect">
                                  <p:stCondLst>
                                    <p:cond delay="0"/>
                                  </p:stCondLst>
                                  <p:childTnLst>
                                    <p:set>
                                      <p:cBhvr>
                                        <p:cTn id="16" dur="1" fill="hold">
                                          <p:stCondLst>
                                            <p:cond delay="0"/>
                                          </p:stCondLst>
                                        </p:cTn>
                                        <p:tgtEl>
                                          <p:spTgt spid="23553"/>
                                        </p:tgtEl>
                                        <p:attrNameLst>
                                          <p:attrName>style.visibility</p:attrName>
                                        </p:attrNameLst>
                                      </p:cBhvr>
                                      <p:to>
                                        <p:strVal val="visible"/>
                                      </p:to>
                                    </p:set>
                                    <p:animEffect transition="in" filter="wheel(1)">
                                      <p:cBhvr>
                                        <p:cTn id="17" dur="2000"/>
                                        <p:tgtEl>
                                          <p:spTgt spid="23553"/>
                                        </p:tgtEl>
                                      </p:cBhvr>
                                    </p:animEffect>
                                  </p:childTnLst>
                                </p:cTn>
                              </p:par>
                              <p:par>
                                <p:cTn id="18" presetID="21" presetClass="entr" presetSubtype="1" fill="hold" nodeType="withEffect">
                                  <p:stCondLst>
                                    <p:cond delay="0"/>
                                  </p:stCondLst>
                                  <p:childTnLst>
                                    <p:set>
                                      <p:cBhvr>
                                        <p:cTn id="19" dur="1" fill="hold">
                                          <p:stCondLst>
                                            <p:cond delay="0"/>
                                          </p:stCondLst>
                                        </p:cTn>
                                        <p:tgtEl>
                                          <p:spTgt spid="23554"/>
                                        </p:tgtEl>
                                        <p:attrNameLst>
                                          <p:attrName>style.visibility</p:attrName>
                                        </p:attrNameLst>
                                      </p:cBhvr>
                                      <p:to>
                                        <p:strVal val="visible"/>
                                      </p:to>
                                    </p:set>
                                    <p:animEffect transition="in" filter="wheel(1)">
                                      <p:cBhvr>
                                        <p:cTn id="20" dur="2000"/>
                                        <p:tgtEl>
                                          <p:spTgt spid="235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 grpId="0"/>
      <p:bldP spid="3" grpId="0" animBg="1"/>
      <p:bldP spid="2" grpId="0" animBg="1"/>
      <p:bldP spid="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2"/>
          <a:srcRect/>
          <a:stretch>
            <a:fillRect/>
          </a:stretch>
        </p:blipFill>
        <p:spPr bwMode="auto">
          <a:xfrm>
            <a:off x="539750" y="981075"/>
            <a:ext cx="8305800" cy="3810000"/>
          </a:xfrm>
          <a:prstGeom prst="rect">
            <a:avLst/>
          </a:prstGeom>
          <a:noFill/>
          <a:ln w="9525">
            <a:noFill/>
            <a:miter lim="800000"/>
            <a:headEnd/>
            <a:tailEnd/>
          </a:ln>
        </p:spPr>
      </p:pic>
      <p:sp>
        <p:nvSpPr>
          <p:cNvPr id="25602" name="TextBox 2"/>
          <p:cNvSpPr txBox="1">
            <a:spLocks noChangeArrowheads="1"/>
          </p:cNvSpPr>
          <p:nvPr/>
        </p:nvSpPr>
        <p:spPr bwMode="auto">
          <a:xfrm>
            <a:off x="498475" y="260350"/>
            <a:ext cx="8280400" cy="708025"/>
          </a:xfrm>
          <a:prstGeom prst="rect">
            <a:avLst/>
          </a:prstGeom>
          <a:noFill/>
          <a:ln w="9525">
            <a:noFill/>
            <a:miter lim="800000"/>
            <a:headEnd/>
            <a:tailEnd/>
          </a:ln>
        </p:spPr>
        <p:txBody>
          <a:bodyPr>
            <a:spAutoFit/>
          </a:bodyPr>
          <a:lstStyle/>
          <a:p>
            <a:pPr indent="457200"/>
            <a:r>
              <a:rPr lang="zh-CN" altLang="en-US" sz="2000" dirty="0">
                <a:latin typeface="Times New Roman" pitchFamily="18" charset="0"/>
                <a:cs typeface="Times New Roman" pitchFamily="18" charset="0"/>
              </a:rPr>
              <a:t>符号链接分为三类：</a:t>
            </a:r>
            <a:r>
              <a:rPr lang="en-US" altLang="zh-CN" sz="2000" dirty="0">
                <a:latin typeface="Times New Roman" pitchFamily="18" charset="0"/>
                <a:cs typeface="Times New Roman" pitchFamily="18" charset="0"/>
              </a:rPr>
              <a:t>Shortcuts</a:t>
            </a:r>
            <a:r>
              <a:rPr lang="zh-CN" altLang="en-US" sz="2000" dirty="0">
                <a:latin typeface="Times New Roman" pitchFamily="18" charset="0"/>
                <a:cs typeface="Times New Roman" pitchFamily="18" charset="0"/>
              </a:rPr>
              <a:t>（捷径链接），</a:t>
            </a:r>
            <a:r>
              <a:rPr lang="en-US" altLang="zh-CN" sz="2000" dirty="0">
                <a:latin typeface="Times New Roman" pitchFamily="18" charset="0"/>
                <a:cs typeface="Times New Roman" pitchFamily="18" charset="0"/>
              </a:rPr>
              <a:t>Backlinks</a:t>
            </a:r>
            <a:r>
              <a:rPr lang="zh-CN" altLang="en-US" sz="2000" dirty="0">
                <a:latin typeface="Times New Roman" pitchFamily="18" charset="0"/>
                <a:cs typeface="Times New Roman" pitchFamily="18" charset="0"/>
              </a:rPr>
              <a:t>（反向链接）和</a:t>
            </a:r>
            <a:r>
              <a:rPr lang="en-US" altLang="zh-CN" sz="2000" dirty="0" err="1">
                <a:latin typeface="Times New Roman" pitchFamily="18" charset="0"/>
                <a:cs typeface="Times New Roman" pitchFamily="18" charset="0"/>
              </a:rPr>
              <a:t>Multiclassification</a:t>
            </a:r>
            <a:r>
              <a:rPr lang="zh-CN" altLang="en-US" sz="2000" dirty="0">
                <a:latin typeface="Times New Roman" pitchFamily="18" charset="0"/>
                <a:cs typeface="Times New Roman" pitchFamily="18" charset="0"/>
              </a:rPr>
              <a:t>（多分类链接）。</a:t>
            </a:r>
          </a:p>
        </p:txBody>
      </p:sp>
      <p:sp>
        <p:nvSpPr>
          <p:cNvPr id="4" name="TextBox 3"/>
          <p:cNvSpPr txBox="1">
            <a:spLocks noChangeArrowheads="1"/>
          </p:cNvSpPr>
          <p:nvPr/>
        </p:nvSpPr>
        <p:spPr bwMode="auto">
          <a:xfrm>
            <a:off x="1619672" y="5013325"/>
            <a:ext cx="5873750" cy="1016000"/>
          </a:xfrm>
          <a:prstGeom prst="rect">
            <a:avLst/>
          </a:prstGeom>
          <a:noFill/>
          <a:ln w="9525">
            <a:noFill/>
            <a:miter lim="800000"/>
            <a:headEnd/>
            <a:tailEnd/>
          </a:ln>
        </p:spPr>
        <p:txBody>
          <a:bodyPr>
            <a:spAutoFit/>
          </a:bodyPr>
          <a:lstStyle/>
          <a:p>
            <a:pPr indent="457200"/>
            <a:r>
              <a:rPr lang="en-US" altLang="zh-CN" sz="2000" dirty="0">
                <a:latin typeface="Times New Roman" pitchFamily="18" charset="0"/>
                <a:cs typeface="Times New Roman" pitchFamily="18" charset="0"/>
              </a:rPr>
              <a:t>Shortcuts</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memory@</a:t>
            </a:r>
          </a:p>
          <a:p>
            <a:pPr indent="457200"/>
            <a:r>
              <a:rPr lang="en-US" altLang="zh-CN" sz="2000" dirty="0">
                <a:latin typeface="Times New Roman" pitchFamily="18" charset="0"/>
                <a:cs typeface="Times New Roman" pitchFamily="18" charset="0"/>
              </a:rPr>
              <a:t>Backlinks</a:t>
            </a:r>
            <a:r>
              <a:rPr lang="zh-CN" alt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hardware@</a:t>
            </a:r>
          </a:p>
          <a:p>
            <a:pPr indent="457200"/>
            <a:r>
              <a:rPr lang="en-US" altLang="zh-CN" sz="2000" dirty="0" err="1">
                <a:latin typeface="Times New Roman" pitchFamily="18" charset="0"/>
                <a:cs typeface="Times New Roman" pitchFamily="18" charset="0"/>
              </a:rPr>
              <a:t>Multiclassification</a:t>
            </a:r>
            <a:r>
              <a:rPr lang="zh-CN" altLang="en-US"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software@,theatre@,vocal</a:t>
            </a:r>
            <a:r>
              <a:rPr lang="en-US" altLang="zh-CN" sz="2000" dirty="0">
                <a:latin typeface="Times New Roman" pitchFamily="18" charset="0"/>
                <a:cs typeface="Times New Roman" pitchFamily="18" charset="0"/>
              </a:rPr>
              <a:t>@</a:t>
            </a:r>
            <a:endParaRPr lang="zh-CN" alt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9179" y="1772816"/>
            <a:ext cx="40481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212" y="4791075"/>
            <a:ext cx="47148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56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grpId="1" nodeType="clickEffect">
                                  <p:stCondLst>
                                    <p:cond delay="0"/>
                                  </p:stCondLst>
                                  <p:childTnLst>
                                    <p:anim calcmode="lin" valueType="num">
                                      <p:cBhvr>
                                        <p:cTn id="22" dur="1000"/>
                                        <p:tgtEl>
                                          <p:spTgt spid="4"/>
                                        </p:tgtEl>
                                        <p:attrNameLst>
                                          <p:attrName>ppt_w</p:attrName>
                                        </p:attrNameLst>
                                      </p:cBhvr>
                                      <p:tavLst>
                                        <p:tav tm="0">
                                          <p:val>
                                            <p:strVal val="ppt_w"/>
                                          </p:val>
                                        </p:tav>
                                        <p:tav tm="100000">
                                          <p:val>
                                            <p:fltVal val="0"/>
                                          </p:val>
                                        </p:tav>
                                      </p:tavLst>
                                    </p:anim>
                                    <p:anim calcmode="lin" valueType="num">
                                      <p:cBhvr>
                                        <p:cTn id="23" dur="1000"/>
                                        <p:tgtEl>
                                          <p:spTgt spid="4"/>
                                        </p:tgtEl>
                                        <p:attrNameLst>
                                          <p:attrName>ppt_h</p:attrName>
                                        </p:attrNameLst>
                                      </p:cBhvr>
                                      <p:tavLst>
                                        <p:tav tm="0">
                                          <p:val>
                                            <p:strVal val="ppt_h"/>
                                          </p:val>
                                        </p:tav>
                                        <p:tav tm="100000">
                                          <p:val>
                                            <p:fltVal val="0"/>
                                          </p:val>
                                        </p:tav>
                                      </p:tavLst>
                                    </p:anim>
                                    <p:anim calcmode="lin" valueType="num">
                                      <p:cBhvr>
                                        <p:cTn id="24" dur="1000"/>
                                        <p:tgtEl>
                                          <p:spTgt spid="4"/>
                                        </p:tgtEl>
                                        <p:attrNameLst>
                                          <p:attrName>style.rotation</p:attrName>
                                        </p:attrNameLst>
                                      </p:cBhvr>
                                      <p:tavLst>
                                        <p:tav tm="0">
                                          <p:val>
                                            <p:fltVal val="0"/>
                                          </p:val>
                                        </p:tav>
                                        <p:tav tm="100000">
                                          <p:val>
                                            <p:fltVal val="90"/>
                                          </p:val>
                                        </p:tav>
                                      </p:tavLst>
                                    </p:anim>
                                    <p:animEffect transition="out" filter="fade">
                                      <p:cBhvr>
                                        <p:cTn id="25" dur="1000"/>
                                        <p:tgtEl>
                                          <p:spTgt spid="4"/>
                                        </p:tgtEl>
                                      </p:cBhvr>
                                    </p:animEffect>
                                    <p:set>
                                      <p:cBhvr>
                                        <p:cTn id="26" dur="1" fill="hold">
                                          <p:stCondLst>
                                            <p:cond delay="999"/>
                                          </p:stCondLst>
                                        </p:cTn>
                                        <p:tgtEl>
                                          <p:spTgt spid="4"/>
                                        </p:tgtEl>
                                        <p:attrNameLst>
                                          <p:attrName>style.visibility</p:attrName>
                                        </p:attrNameLst>
                                      </p:cBhvr>
                                      <p:to>
                                        <p:strVal val="hidden"/>
                                      </p:to>
                                    </p:set>
                                  </p:childTnLst>
                                </p:cTn>
                              </p:par>
                              <p:par>
                                <p:cTn id="27" presetID="53" presetClass="entr" presetSubtype="16" fill="hold" nodeType="withEffect">
                                  <p:stCondLst>
                                    <p:cond delay="0"/>
                                  </p:stCondLst>
                                  <p:childTnLst>
                                    <p:set>
                                      <p:cBhvr>
                                        <p:cTn id="28" dur="1" fill="hold">
                                          <p:stCondLst>
                                            <p:cond delay="0"/>
                                          </p:stCondLst>
                                        </p:cTn>
                                        <p:tgtEl>
                                          <p:spTgt spid="2051"/>
                                        </p:tgtEl>
                                        <p:attrNameLst>
                                          <p:attrName>style.visibility</p:attrName>
                                        </p:attrNameLst>
                                      </p:cBhvr>
                                      <p:to>
                                        <p:strVal val="visible"/>
                                      </p:to>
                                    </p:set>
                                    <p:anim calcmode="lin" valueType="num">
                                      <p:cBhvr>
                                        <p:cTn id="29" dur="500" fill="hold"/>
                                        <p:tgtEl>
                                          <p:spTgt spid="2051"/>
                                        </p:tgtEl>
                                        <p:attrNameLst>
                                          <p:attrName>ppt_w</p:attrName>
                                        </p:attrNameLst>
                                      </p:cBhvr>
                                      <p:tavLst>
                                        <p:tav tm="0">
                                          <p:val>
                                            <p:fltVal val="0"/>
                                          </p:val>
                                        </p:tav>
                                        <p:tav tm="100000">
                                          <p:val>
                                            <p:strVal val="#ppt_w"/>
                                          </p:val>
                                        </p:tav>
                                      </p:tavLst>
                                    </p:anim>
                                    <p:anim calcmode="lin" valueType="num">
                                      <p:cBhvr>
                                        <p:cTn id="30" dur="500" fill="hold"/>
                                        <p:tgtEl>
                                          <p:spTgt spid="2051"/>
                                        </p:tgtEl>
                                        <p:attrNameLst>
                                          <p:attrName>ppt_h</p:attrName>
                                        </p:attrNameLst>
                                      </p:cBhvr>
                                      <p:tavLst>
                                        <p:tav tm="0">
                                          <p:val>
                                            <p:fltVal val="0"/>
                                          </p:val>
                                        </p:tav>
                                        <p:tav tm="100000">
                                          <p:val>
                                            <p:strVal val="#ppt_h"/>
                                          </p:val>
                                        </p:tav>
                                      </p:tavLst>
                                    </p:anim>
                                    <p:animEffect transition="in" filter="fade">
                                      <p:cBhvr>
                                        <p:cTn id="31"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4" grpId="0"/>
      <p:bldP spid="4" grpId="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1436</TotalTime>
  <Words>1972</Words>
  <Application>Microsoft Office PowerPoint</Application>
  <PresentationFormat>全屏显示(4:3)</PresentationFormat>
  <Paragraphs>115</Paragraphs>
  <Slides>21</Slides>
  <Notes>11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平衡</vt:lpstr>
      <vt:lpstr>ODP-Open Directory Project</vt:lpstr>
      <vt:lpstr>什么是网站分类目录？</vt:lpstr>
      <vt:lpstr>PowerPoint 演示文稿</vt:lpstr>
      <vt:lpstr>PowerPoint 演示文稿</vt:lpstr>
      <vt:lpstr>PowerPoint 演示文稿</vt:lpstr>
      <vt:lpstr>ODP简介</vt:lpstr>
      <vt:lpstr>PowerPoint 演示文稿</vt:lpstr>
      <vt:lpstr>PowerPoint 演示文稿</vt:lpstr>
      <vt:lpstr>PowerPoint 演示文稿</vt:lpstr>
      <vt:lpstr>PowerPoint 演示文稿</vt:lpstr>
      <vt:lpstr>ODP相关研究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links in the Open Directory Project</dc:title>
  <dc:creator>Administrator</dc:creator>
  <cp:lastModifiedBy>ts</cp:lastModifiedBy>
  <cp:revision>51</cp:revision>
  <dcterms:modified xsi:type="dcterms:W3CDTF">2013-09-27T06:25:12Z</dcterms:modified>
</cp:coreProperties>
</file>