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7" r:id="rId2"/>
    <p:sldId id="268" r:id="rId3"/>
    <p:sldId id="288" r:id="rId4"/>
    <p:sldId id="300" r:id="rId5"/>
    <p:sldId id="302" r:id="rId6"/>
    <p:sldId id="289" r:id="rId7"/>
    <p:sldId id="291" r:id="rId8"/>
    <p:sldId id="290" r:id="rId9"/>
    <p:sldId id="301" r:id="rId10"/>
    <p:sldId id="292" r:id="rId11"/>
    <p:sldId id="294" r:id="rId12"/>
    <p:sldId id="296" r:id="rId13"/>
    <p:sldId id="295" r:id="rId14"/>
    <p:sldId id="297" r:id="rId15"/>
    <p:sldId id="304" r:id="rId16"/>
    <p:sldId id="287" r:id="rId17"/>
  </p:sldIdLst>
  <p:sldSz cx="9144000" cy="6858000" type="screen4x3"/>
  <p:notesSz cx="6858000" cy="9144000"/>
  <p:defaultText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258"/>
    <a:srgbClr val="2A8FBD"/>
    <a:srgbClr val="E44860"/>
    <a:srgbClr val="1E6787"/>
    <a:srgbClr val="32B0F0"/>
    <a:srgbClr val="004A82"/>
    <a:srgbClr val="D7D7CE"/>
    <a:srgbClr val="002E50"/>
    <a:srgbClr val="8D6025"/>
    <a:srgbClr val="84DE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74" autoAdjust="0"/>
  </p:normalViewPr>
  <p:slideViewPr>
    <p:cSldViewPr snapToObjects="1">
      <p:cViewPr>
        <p:scale>
          <a:sx n="75" d="100"/>
          <a:sy n="75" d="100"/>
        </p:scale>
        <p:origin x="-72" y="-252"/>
      </p:cViewPr>
      <p:guideLst>
        <p:guide orient="horz"/>
        <p:guide orient="horz" pos="2765"/>
        <p:guide orient="horz" pos="3853"/>
        <p:guide orient="horz" pos="1555"/>
        <p:guide pos="3107"/>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55" d="100"/>
          <a:sy n="55" d="100"/>
        </p:scale>
        <p:origin x="-280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872CC-5EDF-4240-B5D2-5AF57FE254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1772CB3-800E-4792-8BF5-156FAAEC64D1}">
      <dgm:prSet phldrT="[文本]"/>
      <dgm:spPr/>
      <dgm:t>
        <a:bodyPr/>
        <a:lstStyle/>
        <a:p>
          <a:r>
            <a:rPr lang="zh-CN" altLang="en-US" dirty="0" smtClean="0"/>
            <a:t>基于聚类的标签推荐</a:t>
          </a:r>
          <a:endParaRPr lang="zh-CN" altLang="en-US" dirty="0"/>
        </a:p>
      </dgm:t>
    </dgm:pt>
    <dgm:pt modelId="{28E6022E-348F-41AF-864F-0A60F54F314C}" type="parTrans" cxnId="{A9073DEE-221F-44A8-A1C4-36FB22BF2B3F}">
      <dgm:prSet/>
      <dgm:spPr/>
      <dgm:t>
        <a:bodyPr/>
        <a:lstStyle/>
        <a:p>
          <a:endParaRPr lang="zh-CN" altLang="en-US"/>
        </a:p>
      </dgm:t>
    </dgm:pt>
    <dgm:pt modelId="{D258E2F6-B395-4A1D-9519-C2D2F39DDCBC}" type="sibTrans" cxnId="{A9073DEE-221F-44A8-A1C4-36FB22BF2B3F}">
      <dgm:prSet/>
      <dgm:spPr/>
      <dgm:t>
        <a:bodyPr/>
        <a:lstStyle/>
        <a:p>
          <a:endParaRPr lang="zh-CN" altLang="en-US"/>
        </a:p>
      </dgm:t>
    </dgm:pt>
    <dgm:pt modelId="{3F3795CD-1F13-4300-94A2-7FBB4930D386}">
      <dgm:prSet phldrT="[文本]"/>
      <dgm:spPr/>
      <dgm:t>
        <a:bodyPr/>
        <a:lstStyle/>
        <a:p>
          <a:r>
            <a:rPr lang="zh-CN" altLang="en-US" dirty="0" smtClean="0"/>
            <a:t>基于图论的标签推荐</a:t>
          </a:r>
          <a:endParaRPr lang="zh-CN" altLang="en-US" dirty="0"/>
        </a:p>
      </dgm:t>
    </dgm:pt>
    <dgm:pt modelId="{B83A20EC-1BEC-4D18-863B-1DC475A82FAF}" type="parTrans" cxnId="{82F05969-5313-4D37-A1E6-30CA26968107}">
      <dgm:prSet/>
      <dgm:spPr/>
      <dgm:t>
        <a:bodyPr/>
        <a:lstStyle/>
        <a:p>
          <a:endParaRPr lang="zh-CN" altLang="en-US"/>
        </a:p>
      </dgm:t>
    </dgm:pt>
    <dgm:pt modelId="{AF3FD0E5-7DDE-402C-9101-BAC5E5FBB77A}" type="sibTrans" cxnId="{82F05969-5313-4D37-A1E6-30CA26968107}">
      <dgm:prSet/>
      <dgm:spPr/>
      <dgm:t>
        <a:bodyPr/>
        <a:lstStyle/>
        <a:p>
          <a:endParaRPr lang="zh-CN" altLang="en-US"/>
        </a:p>
      </dgm:t>
    </dgm:pt>
    <dgm:pt modelId="{42E3E8FE-9D64-4BB6-859A-D83437BEAA96}">
      <dgm:prSet phldrT="[文本]"/>
      <dgm:spPr/>
      <dgm:t>
        <a:bodyPr/>
        <a:lstStyle/>
        <a:p>
          <a:r>
            <a:rPr lang="zh-CN" altLang="en-US" smtClean="0"/>
            <a:t>基于矩阵的标签推荐</a:t>
          </a:r>
          <a:endParaRPr lang="zh-CN" altLang="en-US" dirty="0"/>
        </a:p>
      </dgm:t>
    </dgm:pt>
    <dgm:pt modelId="{D88C618D-371B-490F-A1A8-5E39BD5EAA16}" type="parTrans" cxnId="{3F263CB4-9F35-4C0C-A51B-5F72F3429A31}">
      <dgm:prSet/>
      <dgm:spPr/>
      <dgm:t>
        <a:bodyPr/>
        <a:lstStyle/>
        <a:p>
          <a:endParaRPr lang="zh-CN" altLang="en-US"/>
        </a:p>
      </dgm:t>
    </dgm:pt>
    <dgm:pt modelId="{6851C0EA-9D22-4340-BF64-E1380345F874}" type="sibTrans" cxnId="{3F263CB4-9F35-4C0C-A51B-5F72F3429A31}">
      <dgm:prSet/>
      <dgm:spPr/>
      <dgm:t>
        <a:bodyPr/>
        <a:lstStyle/>
        <a:p>
          <a:endParaRPr lang="zh-CN" altLang="en-US"/>
        </a:p>
      </dgm:t>
    </dgm:pt>
    <dgm:pt modelId="{A5D24C46-FF48-48B7-93D2-682FDBA88B4B}" type="pres">
      <dgm:prSet presAssocID="{BF4872CC-5EDF-4240-B5D2-5AF57FE25439}" presName="linear" presStyleCnt="0">
        <dgm:presLayoutVars>
          <dgm:dir/>
          <dgm:animLvl val="lvl"/>
          <dgm:resizeHandles val="exact"/>
        </dgm:presLayoutVars>
      </dgm:prSet>
      <dgm:spPr/>
      <dgm:t>
        <a:bodyPr/>
        <a:lstStyle/>
        <a:p>
          <a:endParaRPr lang="zh-CN" altLang="en-US"/>
        </a:p>
      </dgm:t>
    </dgm:pt>
    <dgm:pt modelId="{63D2DEEB-496C-4DE8-9BC5-8658C081E524}" type="pres">
      <dgm:prSet presAssocID="{A1772CB3-800E-4792-8BF5-156FAAEC64D1}" presName="parentLin" presStyleCnt="0"/>
      <dgm:spPr/>
    </dgm:pt>
    <dgm:pt modelId="{F8882A56-5D98-4B26-8C96-F64C8AE4D148}" type="pres">
      <dgm:prSet presAssocID="{A1772CB3-800E-4792-8BF5-156FAAEC64D1}" presName="parentLeftMargin" presStyleLbl="node1" presStyleIdx="0" presStyleCnt="3"/>
      <dgm:spPr/>
      <dgm:t>
        <a:bodyPr/>
        <a:lstStyle/>
        <a:p>
          <a:endParaRPr lang="zh-CN" altLang="en-US"/>
        </a:p>
      </dgm:t>
    </dgm:pt>
    <dgm:pt modelId="{D5723F11-7CD6-4404-9341-9AF7A3B2867F}" type="pres">
      <dgm:prSet presAssocID="{A1772CB3-800E-4792-8BF5-156FAAEC64D1}" presName="parentText" presStyleLbl="node1" presStyleIdx="0" presStyleCnt="3">
        <dgm:presLayoutVars>
          <dgm:chMax val="0"/>
          <dgm:bulletEnabled val="1"/>
        </dgm:presLayoutVars>
      </dgm:prSet>
      <dgm:spPr/>
      <dgm:t>
        <a:bodyPr/>
        <a:lstStyle/>
        <a:p>
          <a:endParaRPr lang="zh-CN" altLang="en-US"/>
        </a:p>
      </dgm:t>
    </dgm:pt>
    <dgm:pt modelId="{9F9B5CC7-2A75-4EB7-9684-1451E5213A62}" type="pres">
      <dgm:prSet presAssocID="{A1772CB3-800E-4792-8BF5-156FAAEC64D1}" presName="negativeSpace" presStyleCnt="0"/>
      <dgm:spPr/>
    </dgm:pt>
    <dgm:pt modelId="{97C529BD-35C2-4008-995F-16E89FE6E9E2}" type="pres">
      <dgm:prSet presAssocID="{A1772CB3-800E-4792-8BF5-156FAAEC64D1}" presName="childText" presStyleLbl="conFgAcc1" presStyleIdx="0" presStyleCnt="3">
        <dgm:presLayoutVars>
          <dgm:bulletEnabled val="1"/>
        </dgm:presLayoutVars>
      </dgm:prSet>
      <dgm:spPr/>
    </dgm:pt>
    <dgm:pt modelId="{8B489067-8311-4BDB-8BB3-1D273F9832B7}" type="pres">
      <dgm:prSet presAssocID="{D258E2F6-B395-4A1D-9519-C2D2F39DDCBC}" presName="spaceBetweenRectangles" presStyleCnt="0"/>
      <dgm:spPr/>
    </dgm:pt>
    <dgm:pt modelId="{DA40729D-0C3C-4732-B376-E77300FFA8CE}" type="pres">
      <dgm:prSet presAssocID="{42E3E8FE-9D64-4BB6-859A-D83437BEAA96}" presName="parentLin" presStyleCnt="0"/>
      <dgm:spPr/>
    </dgm:pt>
    <dgm:pt modelId="{59F27346-8FBD-46F3-8CAB-D67D772E8778}" type="pres">
      <dgm:prSet presAssocID="{42E3E8FE-9D64-4BB6-859A-D83437BEAA96}" presName="parentLeftMargin" presStyleLbl="node1" presStyleIdx="0" presStyleCnt="3"/>
      <dgm:spPr/>
      <dgm:t>
        <a:bodyPr/>
        <a:lstStyle/>
        <a:p>
          <a:endParaRPr lang="zh-CN" altLang="en-US"/>
        </a:p>
      </dgm:t>
    </dgm:pt>
    <dgm:pt modelId="{3DE199B8-41A7-40D5-9B1C-28C6A5B927E2}" type="pres">
      <dgm:prSet presAssocID="{42E3E8FE-9D64-4BB6-859A-D83437BEAA96}" presName="parentText" presStyleLbl="node1" presStyleIdx="1" presStyleCnt="3">
        <dgm:presLayoutVars>
          <dgm:chMax val="0"/>
          <dgm:bulletEnabled val="1"/>
        </dgm:presLayoutVars>
      </dgm:prSet>
      <dgm:spPr/>
      <dgm:t>
        <a:bodyPr/>
        <a:lstStyle/>
        <a:p>
          <a:endParaRPr lang="zh-CN" altLang="en-US"/>
        </a:p>
      </dgm:t>
    </dgm:pt>
    <dgm:pt modelId="{79D88B87-4AF7-4783-8B15-07235BDCA4DC}" type="pres">
      <dgm:prSet presAssocID="{42E3E8FE-9D64-4BB6-859A-D83437BEAA96}" presName="negativeSpace" presStyleCnt="0"/>
      <dgm:spPr/>
    </dgm:pt>
    <dgm:pt modelId="{89F7C6E8-7C4C-41B8-87F8-8066857A07AD}" type="pres">
      <dgm:prSet presAssocID="{42E3E8FE-9D64-4BB6-859A-D83437BEAA96}" presName="childText" presStyleLbl="conFgAcc1" presStyleIdx="1" presStyleCnt="3">
        <dgm:presLayoutVars>
          <dgm:bulletEnabled val="1"/>
        </dgm:presLayoutVars>
      </dgm:prSet>
      <dgm:spPr/>
    </dgm:pt>
    <dgm:pt modelId="{B53804DA-FF4D-478A-89E6-0F4322160881}" type="pres">
      <dgm:prSet presAssocID="{6851C0EA-9D22-4340-BF64-E1380345F874}" presName="spaceBetweenRectangles" presStyleCnt="0"/>
      <dgm:spPr/>
    </dgm:pt>
    <dgm:pt modelId="{791175FE-DA4A-4DBB-BFE2-1002C600E0A6}" type="pres">
      <dgm:prSet presAssocID="{3F3795CD-1F13-4300-94A2-7FBB4930D386}" presName="parentLin" presStyleCnt="0"/>
      <dgm:spPr/>
    </dgm:pt>
    <dgm:pt modelId="{AB68F8A0-6A76-47A5-9B7A-35E621374FF0}" type="pres">
      <dgm:prSet presAssocID="{3F3795CD-1F13-4300-94A2-7FBB4930D386}" presName="parentLeftMargin" presStyleLbl="node1" presStyleIdx="1" presStyleCnt="3"/>
      <dgm:spPr/>
      <dgm:t>
        <a:bodyPr/>
        <a:lstStyle/>
        <a:p>
          <a:endParaRPr lang="zh-CN" altLang="en-US"/>
        </a:p>
      </dgm:t>
    </dgm:pt>
    <dgm:pt modelId="{55F075EC-90A5-4EA1-8265-47255828D28A}" type="pres">
      <dgm:prSet presAssocID="{3F3795CD-1F13-4300-94A2-7FBB4930D386}" presName="parentText" presStyleLbl="node1" presStyleIdx="2" presStyleCnt="3">
        <dgm:presLayoutVars>
          <dgm:chMax val="0"/>
          <dgm:bulletEnabled val="1"/>
        </dgm:presLayoutVars>
      </dgm:prSet>
      <dgm:spPr/>
      <dgm:t>
        <a:bodyPr/>
        <a:lstStyle/>
        <a:p>
          <a:endParaRPr lang="zh-CN" altLang="en-US"/>
        </a:p>
      </dgm:t>
    </dgm:pt>
    <dgm:pt modelId="{AC7065D6-C593-4159-8BEE-D75DEAEABDCC}" type="pres">
      <dgm:prSet presAssocID="{3F3795CD-1F13-4300-94A2-7FBB4930D386}" presName="negativeSpace" presStyleCnt="0"/>
      <dgm:spPr/>
    </dgm:pt>
    <dgm:pt modelId="{1DA47179-FE50-4F20-A879-83248EF9A9AB}" type="pres">
      <dgm:prSet presAssocID="{3F3795CD-1F13-4300-94A2-7FBB4930D386}" presName="childText" presStyleLbl="conFgAcc1" presStyleIdx="2" presStyleCnt="3">
        <dgm:presLayoutVars>
          <dgm:bulletEnabled val="1"/>
        </dgm:presLayoutVars>
      </dgm:prSet>
      <dgm:spPr/>
    </dgm:pt>
  </dgm:ptLst>
  <dgm:cxnLst>
    <dgm:cxn modelId="{016B5376-6812-47E7-AC39-8976F91FC44F}" type="presOf" srcId="{BF4872CC-5EDF-4240-B5D2-5AF57FE25439}" destId="{A5D24C46-FF48-48B7-93D2-682FDBA88B4B}" srcOrd="0" destOrd="0" presId="urn:microsoft.com/office/officeart/2005/8/layout/list1"/>
    <dgm:cxn modelId="{ABEFE03B-E5E4-4464-8A7D-369AA749E846}" type="presOf" srcId="{42E3E8FE-9D64-4BB6-859A-D83437BEAA96}" destId="{3DE199B8-41A7-40D5-9B1C-28C6A5B927E2}" srcOrd="1" destOrd="0" presId="urn:microsoft.com/office/officeart/2005/8/layout/list1"/>
    <dgm:cxn modelId="{34935B42-12FC-427D-812D-CE3D048E89E2}" type="presOf" srcId="{3F3795CD-1F13-4300-94A2-7FBB4930D386}" destId="{AB68F8A0-6A76-47A5-9B7A-35E621374FF0}" srcOrd="0" destOrd="0" presId="urn:microsoft.com/office/officeart/2005/8/layout/list1"/>
    <dgm:cxn modelId="{6AC91357-AFA1-4173-82C7-1523CB47DE0B}" type="presOf" srcId="{3F3795CD-1F13-4300-94A2-7FBB4930D386}" destId="{55F075EC-90A5-4EA1-8265-47255828D28A}" srcOrd="1" destOrd="0" presId="urn:microsoft.com/office/officeart/2005/8/layout/list1"/>
    <dgm:cxn modelId="{D8FD5739-B707-4928-A89D-FE8541C0C631}" type="presOf" srcId="{A1772CB3-800E-4792-8BF5-156FAAEC64D1}" destId="{D5723F11-7CD6-4404-9341-9AF7A3B2867F}" srcOrd="1" destOrd="0" presId="urn:microsoft.com/office/officeart/2005/8/layout/list1"/>
    <dgm:cxn modelId="{A9073DEE-221F-44A8-A1C4-36FB22BF2B3F}" srcId="{BF4872CC-5EDF-4240-B5D2-5AF57FE25439}" destId="{A1772CB3-800E-4792-8BF5-156FAAEC64D1}" srcOrd="0" destOrd="0" parTransId="{28E6022E-348F-41AF-864F-0A60F54F314C}" sibTransId="{D258E2F6-B395-4A1D-9519-C2D2F39DDCBC}"/>
    <dgm:cxn modelId="{3F263CB4-9F35-4C0C-A51B-5F72F3429A31}" srcId="{BF4872CC-5EDF-4240-B5D2-5AF57FE25439}" destId="{42E3E8FE-9D64-4BB6-859A-D83437BEAA96}" srcOrd="1" destOrd="0" parTransId="{D88C618D-371B-490F-A1A8-5E39BD5EAA16}" sibTransId="{6851C0EA-9D22-4340-BF64-E1380345F874}"/>
    <dgm:cxn modelId="{D64B2715-A639-4E09-99C2-33947862520B}" type="presOf" srcId="{42E3E8FE-9D64-4BB6-859A-D83437BEAA96}" destId="{59F27346-8FBD-46F3-8CAB-D67D772E8778}" srcOrd="0" destOrd="0" presId="urn:microsoft.com/office/officeart/2005/8/layout/list1"/>
    <dgm:cxn modelId="{82F05969-5313-4D37-A1E6-30CA26968107}" srcId="{BF4872CC-5EDF-4240-B5D2-5AF57FE25439}" destId="{3F3795CD-1F13-4300-94A2-7FBB4930D386}" srcOrd="2" destOrd="0" parTransId="{B83A20EC-1BEC-4D18-863B-1DC475A82FAF}" sibTransId="{AF3FD0E5-7DDE-402C-9101-BAC5E5FBB77A}"/>
    <dgm:cxn modelId="{30FF99F9-B79B-458E-9031-5B4B53A8DF74}" type="presOf" srcId="{A1772CB3-800E-4792-8BF5-156FAAEC64D1}" destId="{F8882A56-5D98-4B26-8C96-F64C8AE4D148}" srcOrd="0" destOrd="0" presId="urn:microsoft.com/office/officeart/2005/8/layout/list1"/>
    <dgm:cxn modelId="{8FC592FC-C0F3-4AA5-B21F-5931E2C4F2DD}" type="presParOf" srcId="{A5D24C46-FF48-48B7-93D2-682FDBA88B4B}" destId="{63D2DEEB-496C-4DE8-9BC5-8658C081E524}" srcOrd="0" destOrd="0" presId="urn:microsoft.com/office/officeart/2005/8/layout/list1"/>
    <dgm:cxn modelId="{5F2DA6B2-736A-4062-96CD-939411FB6599}" type="presParOf" srcId="{63D2DEEB-496C-4DE8-9BC5-8658C081E524}" destId="{F8882A56-5D98-4B26-8C96-F64C8AE4D148}" srcOrd="0" destOrd="0" presId="urn:microsoft.com/office/officeart/2005/8/layout/list1"/>
    <dgm:cxn modelId="{FEED5B4C-1CD8-4B53-AA35-0F5EBF91B1AE}" type="presParOf" srcId="{63D2DEEB-496C-4DE8-9BC5-8658C081E524}" destId="{D5723F11-7CD6-4404-9341-9AF7A3B2867F}" srcOrd="1" destOrd="0" presId="urn:microsoft.com/office/officeart/2005/8/layout/list1"/>
    <dgm:cxn modelId="{B48F54E5-A010-4C1C-AF1F-7B8A1238C1B7}" type="presParOf" srcId="{A5D24C46-FF48-48B7-93D2-682FDBA88B4B}" destId="{9F9B5CC7-2A75-4EB7-9684-1451E5213A62}" srcOrd="1" destOrd="0" presId="urn:microsoft.com/office/officeart/2005/8/layout/list1"/>
    <dgm:cxn modelId="{8A67C285-9BBD-44D8-9C7B-E0C2A6CE4696}" type="presParOf" srcId="{A5D24C46-FF48-48B7-93D2-682FDBA88B4B}" destId="{97C529BD-35C2-4008-995F-16E89FE6E9E2}" srcOrd="2" destOrd="0" presId="urn:microsoft.com/office/officeart/2005/8/layout/list1"/>
    <dgm:cxn modelId="{DF76ABC4-7893-4F36-AE4C-78F73B05BBC2}" type="presParOf" srcId="{A5D24C46-FF48-48B7-93D2-682FDBA88B4B}" destId="{8B489067-8311-4BDB-8BB3-1D273F9832B7}" srcOrd="3" destOrd="0" presId="urn:microsoft.com/office/officeart/2005/8/layout/list1"/>
    <dgm:cxn modelId="{F9A815C8-C2D9-4021-BE25-93E2E5C283F0}" type="presParOf" srcId="{A5D24C46-FF48-48B7-93D2-682FDBA88B4B}" destId="{DA40729D-0C3C-4732-B376-E77300FFA8CE}" srcOrd="4" destOrd="0" presId="urn:microsoft.com/office/officeart/2005/8/layout/list1"/>
    <dgm:cxn modelId="{BF60C1CC-8E7B-430E-96B7-7191AD65FC4C}" type="presParOf" srcId="{DA40729D-0C3C-4732-B376-E77300FFA8CE}" destId="{59F27346-8FBD-46F3-8CAB-D67D772E8778}" srcOrd="0" destOrd="0" presId="urn:microsoft.com/office/officeart/2005/8/layout/list1"/>
    <dgm:cxn modelId="{ABA627E0-B42F-47C6-91C1-B3DDF7B0D9F4}" type="presParOf" srcId="{DA40729D-0C3C-4732-B376-E77300FFA8CE}" destId="{3DE199B8-41A7-40D5-9B1C-28C6A5B927E2}" srcOrd="1" destOrd="0" presId="urn:microsoft.com/office/officeart/2005/8/layout/list1"/>
    <dgm:cxn modelId="{D31CE339-CE4D-4F88-A7CC-ED3DAC350EAC}" type="presParOf" srcId="{A5D24C46-FF48-48B7-93D2-682FDBA88B4B}" destId="{79D88B87-4AF7-4783-8B15-07235BDCA4DC}" srcOrd="5" destOrd="0" presId="urn:microsoft.com/office/officeart/2005/8/layout/list1"/>
    <dgm:cxn modelId="{0F547714-E06C-4B09-931B-E9EB6DA1DF1B}" type="presParOf" srcId="{A5D24C46-FF48-48B7-93D2-682FDBA88B4B}" destId="{89F7C6E8-7C4C-41B8-87F8-8066857A07AD}" srcOrd="6" destOrd="0" presId="urn:microsoft.com/office/officeart/2005/8/layout/list1"/>
    <dgm:cxn modelId="{E7E3E54D-465A-4CD4-B70B-49446E6B331A}" type="presParOf" srcId="{A5D24C46-FF48-48B7-93D2-682FDBA88B4B}" destId="{B53804DA-FF4D-478A-89E6-0F4322160881}" srcOrd="7" destOrd="0" presId="urn:microsoft.com/office/officeart/2005/8/layout/list1"/>
    <dgm:cxn modelId="{F4E33E5B-CB0A-4521-A3E7-92854BCC5C46}" type="presParOf" srcId="{A5D24C46-FF48-48B7-93D2-682FDBA88B4B}" destId="{791175FE-DA4A-4DBB-BFE2-1002C600E0A6}" srcOrd="8" destOrd="0" presId="urn:microsoft.com/office/officeart/2005/8/layout/list1"/>
    <dgm:cxn modelId="{5A88AD38-5BBE-47EF-A7A2-C87E3676D868}" type="presParOf" srcId="{791175FE-DA4A-4DBB-BFE2-1002C600E0A6}" destId="{AB68F8A0-6A76-47A5-9B7A-35E621374FF0}" srcOrd="0" destOrd="0" presId="urn:microsoft.com/office/officeart/2005/8/layout/list1"/>
    <dgm:cxn modelId="{7508F07E-3BAF-44E8-B431-9A69ED965844}" type="presParOf" srcId="{791175FE-DA4A-4DBB-BFE2-1002C600E0A6}" destId="{55F075EC-90A5-4EA1-8265-47255828D28A}" srcOrd="1" destOrd="0" presId="urn:microsoft.com/office/officeart/2005/8/layout/list1"/>
    <dgm:cxn modelId="{54C4FCF9-9BDD-497F-B409-46BAFA3FA69E}" type="presParOf" srcId="{A5D24C46-FF48-48B7-93D2-682FDBA88B4B}" destId="{AC7065D6-C593-4159-8BEE-D75DEAEABDCC}" srcOrd="9" destOrd="0" presId="urn:microsoft.com/office/officeart/2005/8/layout/list1"/>
    <dgm:cxn modelId="{6F2E4659-99BD-4FA9-98F4-6D7390D06F7A}" type="presParOf" srcId="{A5D24C46-FF48-48B7-93D2-682FDBA88B4B}" destId="{1DA47179-FE50-4F20-A879-83248EF9A9AB}"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529BD-35C2-4008-995F-16E89FE6E9E2}">
      <dsp:nvSpPr>
        <dsp:cNvPr id="0" name=""/>
        <dsp:cNvSpPr/>
      </dsp:nvSpPr>
      <dsp:spPr>
        <a:xfrm>
          <a:off x="0" y="416306"/>
          <a:ext cx="5453058"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723F11-7CD6-4404-9341-9AF7A3B2867F}">
      <dsp:nvSpPr>
        <dsp:cNvPr id="0" name=""/>
        <dsp:cNvSpPr/>
      </dsp:nvSpPr>
      <dsp:spPr>
        <a:xfrm>
          <a:off x="272652" y="17786"/>
          <a:ext cx="3817140"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lvl="0" algn="l" defTabSz="1200150">
            <a:lnSpc>
              <a:spcPct val="90000"/>
            </a:lnSpc>
            <a:spcBef>
              <a:spcPct val="0"/>
            </a:spcBef>
            <a:spcAft>
              <a:spcPct val="35000"/>
            </a:spcAft>
          </a:pPr>
          <a:r>
            <a:rPr lang="zh-CN" altLang="en-US" sz="2700" kern="1200" dirty="0" smtClean="0"/>
            <a:t>基于聚类的标签推荐</a:t>
          </a:r>
          <a:endParaRPr lang="zh-CN" altLang="en-US" sz="2700" kern="1200" dirty="0"/>
        </a:p>
      </dsp:txBody>
      <dsp:txXfrm>
        <a:off x="311560" y="56694"/>
        <a:ext cx="3739324" cy="719224"/>
      </dsp:txXfrm>
    </dsp:sp>
    <dsp:sp modelId="{89F7C6E8-7C4C-41B8-87F8-8066857A07AD}">
      <dsp:nvSpPr>
        <dsp:cNvPr id="0" name=""/>
        <dsp:cNvSpPr/>
      </dsp:nvSpPr>
      <dsp:spPr>
        <a:xfrm>
          <a:off x="0" y="1641026"/>
          <a:ext cx="5453058"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E199B8-41A7-40D5-9B1C-28C6A5B927E2}">
      <dsp:nvSpPr>
        <dsp:cNvPr id="0" name=""/>
        <dsp:cNvSpPr/>
      </dsp:nvSpPr>
      <dsp:spPr>
        <a:xfrm>
          <a:off x="272652" y="1242506"/>
          <a:ext cx="3817140"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lvl="0" algn="l" defTabSz="1200150">
            <a:lnSpc>
              <a:spcPct val="90000"/>
            </a:lnSpc>
            <a:spcBef>
              <a:spcPct val="0"/>
            </a:spcBef>
            <a:spcAft>
              <a:spcPct val="35000"/>
            </a:spcAft>
          </a:pPr>
          <a:r>
            <a:rPr lang="zh-CN" altLang="en-US" sz="2700" kern="1200" smtClean="0"/>
            <a:t>基于矩阵的标签推荐</a:t>
          </a:r>
          <a:endParaRPr lang="zh-CN" altLang="en-US" sz="2700" kern="1200" dirty="0"/>
        </a:p>
      </dsp:txBody>
      <dsp:txXfrm>
        <a:off x="311560" y="1281414"/>
        <a:ext cx="3739324" cy="719224"/>
      </dsp:txXfrm>
    </dsp:sp>
    <dsp:sp modelId="{1DA47179-FE50-4F20-A879-83248EF9A9AB}">
      <dsp:nvSpPr>
        <dsp:cNvPr id="0" name=""/>
        <dsp:cNvSpPr/>
      </dsp:nvSpPr>
      <dsp:spPr>
        <a:xfrm>
          <a:off x="0" y="2865747"/>
          <a:ext cx="5453058"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F075EC-90A5-4EA1-8265-47255828D28A}">
      <dsp:nvSpPr>
        <dsp:cNvPr id="0" name=""/>
        <dsp:cNvSpPr/>
      </dsp:nvSpPr>
      <dsp:spPr>
        <a:xfrm>
          <a:off x="272652" y="2467226"/>
          <a:ext cx="3817140"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lvl="0" algn="l" defTabSz="1200150">
            <a:lnSpc>
              <a:spcPct val="90000"/>
            </a:lnSpc>
            <a:spcBef>
              <a:spcPct val="0"/>
            </a:spcBef>
            <a:spcAft>
              <a:spcPct val="35000"/>
            </a:spcAft>
          </a:pPr>
          <a:r>
            <a:rPr lang="zh-CN" altLang="en-US" sz="2700" kern="1200" dirty="0" smtClean="0"/>
            <a:t>基于图论的标签推荐</a:t>
          </a:r>
          <a:endParaRPr lang="zh-CN" altLang="en-US" sz="2700" kern="1200" dirty="0"/>
        </a:p>
      </dsp:txBody>
      <dsp:txXfrm>
        <a:off x="311560" y="2506134"/>
        <a:ext cx="373932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92813-27DB-4C80-AAC4-54E516728D73}" type="datetimeFigureOut">
              <a:rPr lang="zh-CN" altLang="en-US" smtClean="0"/>
              <a:pPr/>
              <a:t>2013-10-28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65843E-C302-4B47-9E04-13F9BC5B5CC8}" type="slidenum">
              <a:rPr lang="zh-CN" altLang="en-US" smtClean="0"/>
              <a:pPr/>
              <a:t>‹#›</a:t>
            </a:fld>
            <a:endParaRPr lang="zh-CN" altLang="en-US"/>
          </a:p>
        </p:txBody>
      </p:sp>
    </p:spTree>
    <p:extLst>
      <p:ext uri="{BB962C8B-B14F-4D97-AF65-F5344CB8AC3E}">
        <p14:creationId xmlns:p14="http://schemas.microsoft.com/office/powerpoint/2010/main" xmlns="" val="411998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3EF4C-9FB5-4DE8-8C50-6D20EC6D185A}" type="datetimeFigureOut">
              <a:rPr lang="zh-CN" altLang="en-US" smtClean="0"/>
              <a:pPr/>
              <a:t>2013-10-28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6B76C-EF68-4CA2-8C2A-6C37003C04CD}" type="slidenum">
              <a:rPr lang="zh-CN" altLang="en-US" smtClean="0"/>
              <a:pPr/>
              <a:t>‹#›</a:t>
            </a:fld>
            <a:endParaRPr lang="zh-CN" altLang="en-US"/>
          </a:p>
        </p:txBody>
      </p:sp>
    </p:spTree>
    <p:extLst>
      <p:ext uri="{BB962C8B-B14F-4D97-AF65-F5344CB8AC3E}">
        <p14:creationId xmlns:p14="http://schemas.microsoft.com/office/powerpoint/2010/main" xmlns="" val="742398680"/>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A6B76C-EF68-4CA2-8C2A-6C37003C04CD}" type="slidenum">
              <a:rPr lang="zh-CN" altLang="en-US" smtClean="0"/>
              <a:pPr/>
              <a:t>12</a:t>
            </a:fld>
            <a:endParaRPr lang="zh-CN" altLang="en-US"/>
          </a:p>
        </p:txBody>
      </p:sp>
    </p:spTree>
    <p:extLst>
      <p:ext uri="{BB962C8B-B14F-4D97-AF65-F5344CB8AC3E}">
        <p14:creationId xmlns:p14="http://schemas.microsoft.com/office/powerpoint/2010/main" xmlns="" val="381420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pPr/>
              <a:t>2013-10-28</a:t>
            </a:fld>
            <a:endParaRPr lang="zh-CN" alt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pPr/>
              <a:t>‹#›</a:t>
            </a:fld>
            <a:endParaRPr lang="zh-CN" alt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6592399"/>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6962987"/>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86014520"/>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51" name="组合 50"/>
          <p:cNvGrpSpPr/>
          <p:nvPr userDrawn="1"/>
        </p:nvGrpSpPr>
        <p:grpSpPr>
          <a:xfrm>
            <a:off x="34442" y="27765"/>
            <a:ext cx="1219481" cy="1707951"/>
            <a:chOff x="44452" y="-79188"/>
            <a:chExt cx="1248850" cy="1311813"/>
          </a:xfrm>
        </p:grpSpPr>
        <p:grpSp>
          <p:nvGrpSpPr>
            <p:cNvPr id="28" name="组合 27"/>
            <p:cNvGrpSpPr/>
            <p:nvPr userDrawn="1"/>
          </p:nvGrpSpPr>
          <p:grpSpPr>
            <a:xfrm>
              <a:off x="66155" y="-79188"/>
              <a:ext cx="1227147" cy="1311813"/>
              <a:chOff x="4227737" y="323875"/>
              <a:chExt cx="920327" cy="4473277"/>
            </a:xfrm>
          </p:grpSpPr>
          <p:sp>
            <p:nvSpPr>
              <p:cNvPr id="29" name="圆角矩形 28"/>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44452" y="44712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44452" y="680726"/>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WHERE</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50" name="组合 49"/>
          <p:cNvGrpSpPr/>
          <p:nvPr userDrawn="1"/>
        </p:nvGrpSpPr>
        <p:grpSpPr>
          <a:xfrm>
            <a:off x="34132" y="1711930"/>
            <a:ext cx="1225500" cy="1704491"/>
            <a:chOff x="17006" y="1330121"/>
            <a:chExt cx="1255014" cy="1309155"/>
          </a:xfrm>
        </p:grpSpPr>
        <p:grpSp>
          <p:nvGrpSpPr>
            <p:cNvPr id="31" name="组合 30"/>
            <p:cNvGrpSpPr/>
            <p:nvPr userDrawn="1"/>
          </p:nvGrpSpPr>
          <p:grpSpPr>
            <a:xfrm>
              <a:off x="64855" y="1330121"/>
              <a:ext cx="1207165" cy="1309155"/>
              <a:chOff x="5322842" y="326129"/>
              <a:chExt cx="905342" cy="4464216"/>
            </a:xfrm>
          </p:grpSpPr>
          <p:sp>
            <p:nvSpPr>
              <p:cNvPr id="32" name="圆角矩形 3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userDrawn="1"/>
          </p:nvSpPr>
          <p:spPr>
            <a:xfrm>
              <a:off x="54305" y="186480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6" name="TextBox 45"/>
            <p:cNvSpPr txBox="1"/>
            <p:nvPr userDrawn="1"/>
          </p:nvSpPr>
          <p:spPr>
            <a:xfrm>
              <a:off x="17006" y="2086847"/>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WHEN</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49" name="组合 48"/>
          <p:cNvGrpSpPr/>
          <p:nvPr userDrawn="1"/>
        </p:nvGrpSpPr>
        <p:grpSpPr>
          <a:xfrm>
            <a:off x="34133" y="3447784"/>
            <a:ext cx="1205320" cy="1703269"/>
            <a:chOff x="18106" y="2724408"/>
            <a:chExt cx="1234348" cy="1308217"/>
          </a:xfrm>
        </p:grpSpPr>
        <p:grpSp>
          <p:nvGrpSpPr>
            <p:cNvPr id="34" name="组合 33"/>
            <p:cNvGrpSpPr/>
            <p:nvPr userDrawn="1"/>
          </p:nvGrpSpPr>
          <p:grpSpPr>
            <a:xfrm>
              <a:off x="45363" y="2724408"/>
              <a:ext cx="1207091" cy="1308217"/>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userDrawn="1"/>
          </p:nvSpPr>
          <p:spPr>
            <a:xfrm>
              <a:off x="34817" y="3255342"/>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7" name="TextBox 46"/>
            <p:cNvSpPr txBox="1"/>
            <p:nvPr userDrawn="1"/>
          </p:nvSpPr>
          <p:spPr>
            <a:xfrm>
              <a:off x="18106" y="3477389"/>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WHAT</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2" name="组合 1"/>
          <p:cNvGrpSpPr/>
          <p:nvPr userDrawn="1"/>
        </p:nvGrpSpPr>
        <p:grpSpPr>
          <a:xfrm>
            <a:off x="34132" y="5182416"/>
            <a:ext cx="1172588" cy="1702968"/>
            <a:chOff x="12617" y="3795886"/>
            <a:chExt cx="1200828" cy="1307986"/>
          </a:xfrm>
        </p:grpSpPr>
        <p:grpSp>
          <p:nvGrpSpPr>
            <p:cNvPr id="37" name="组合 36"/>
            <p:cNvGrpSpPr/>
            <p:nvPr userDrawn="1"/>
          </p:nvGrpSpPr>
          <p:grpSpPr>
            <a:xfrm>
              <a:off x="12617" y="3795886"/>
              <a:ext cx="1200828" cy="1307986"/>
              <a:chOff x="7631852" y="336928"/>
              <a:chExt cx="900588" cy="4460224"/>
            </a:xfrm>
          </p:grpSpPr>
          <p:sp>
            <p:nvSpPr>
              <p:cNvPr id="38" name="圆角矩形 3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0579" y="4330729"/>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36996" y="4541218"/>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HOW</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spTree>
    <p:extLst>
      <p:ext uri="{BB962C8B-B14F-4D97-AF65-F5344CB8AC3E}">
        <p14:creationId xmlns:p14="http://schemas.microsoft.com/office/powerpoint/2010/main" xmlns="" val="223318566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0"/>
                                        </p:tgtEl>
                                        <p:attrNameLst>
                                          <p:attrName>style.opacity</p:attrName>
                                        </p:attrNameLst>
                                      </p:cBhvr>
                                      <p:to>
                                        <p:strVal val="0.25"/>
                                      </p:to>
                                    </p:set>
                                    <p:animEffect filter="image" prLst="opacity: 0.25">
                                      <p:cBhvr rctx="IE">
                                        <p:cTn id="7" dur="indefinite"/>
                                        <p:tgtEl>
                                          <p:spTgt spid="50"/>
                                        </p:tgtEl>
                                      </p:cBhvr>
                                    </p:animEffect>
                                  </p:childTnLst>
                                </p:cTn>
                              </p:par>
                              <p:par>
                                <p:cTn id="8" presetID="9" presetClass="emph" presetSubtype="0" nodeType="withEffect">
                                  <p:stCondLst>
                                    <p:cond delay="0"/>
                                  </p:stCondLst>
                                  <p:childTnLst>
                                    <p:set>
                                      <p:cBhvr rctx="PPT">
                                        <p:cTn id="9" dur="indefinite"/>
                                        <p:tgtEl>
                                          <p:spTgt spid="49"/>
                                        </p:tgtEl>
                                        <p:attrNameLst>
                                          <p:attrName>style.opacity</p:attrName>
                                        </p:attrNameLst>
                                      </p:cBhvr>
                                      <p:to>
                                        <p:strVal val="0.25"/>
                                      </p:to>
                                    </p:set>
                                    <p:animEffect filter="image" prLst="opacity: 0.25">
                                      <p:cBhvr rctx="IE">
                                        <p:cTn id="10" dur="indefinite"/>
                                        <p:tgtEl>
                                          <p:spTgt spid="49"/>
                                        </p:tgtEl>
                                      </p:cBhvr>
                                    </p:animEffec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25"/>
                                      </p:to>
                                    </p:set>
                                    <p:animEffect filter="image" prLst="opacity: 0.25">
                                      <p:cBhvr rctx="IE">
                                        <p:cTn id="13"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51" name="组合 50"/>
          <p:cNvGrpSpPr/>
          <p:nvPr userDrawn="1"/>
        </p:nvGrpSpPr>
        <p:grpSpPr>
          <a:xfrm>
            <a:off x="34442" y="27765"/>
            <a:ext cx="1219481" cy="1707951"/>
            <a:chOff x="44452" y="-79188"/>
            <a:chExt cx="1248850" cy="1311813"/>
          </a:xfrm>
        </p:grpSpPr>
        <p:grpSp>
          <p:nvGrpSpPr>
            <p:cNvPr id="28" name="组合 27"/>
            <p:cNvGrpSpPr/>
            <p:nvPr userDrawn="1"/>
          </p:nvGrpSpPr>
          <p:grpSpPr>
            <a:xfrm>
              <a:off x="66155" y="-79188"/>
              <a:ext cx="1227147" cy="1311813"/>
              <a:chOff x="4227737" y="323875"/>
              <a:chExt cx="920327" cy="4473277"/>
            </a:xfrm>
          </p:grpSpPr>
          <p:sp>
            <p:nvSpPr>
              <p:cNvPr id="29" name="圆角矩形 28"/>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44452" y="44712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44452" y="680726"/>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WHERE</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50" name="组合 49"/>
          <p:cNvGrpSpPr/>
          <p:nvPr userDrawn="1"/>
        </p:nvGrpSpPr>
        <p:grpSpPr>
          <a:xfrm>
            <a:off x="34132" y="1711930"/>
            <a:ext cx="1225500" cy="1704491"/>
            <a:chOff x="17006" y="1330121"/>
            <a:chExt cx="1255014" cy="1309155"/>
          </a:xfrm>
        </p:grpSpPr>
        <p:grpSp>
          <p:nvGrpSpPr>
            <p:cNvPr id="31" name="组合 30"/>
            <p:cNvGrpSpPr/>
            <p:nvPr userDrawn="1"/>
          </p:nvGrpSpPr>
          <p:grpSpPr>
            <a:xfrm>
              <a:off x="64855" y="1330121"/>
              <a:ext cx="1207165" cy="1309155"/>
              <a:chOff x="5322842" y="326129"/>
              <a:chExt cx="905342" cy="4464216"/>
            </a:xfrm>
          </p:grpSpPr>
          <p:sp>
            <p:nvSpPr>
              <p:cNvPr id="32" name="圆角矩形 3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userDrawn="1"/>
          </p:nvSpPr>
          <p:spPr>
            <a:xfrm>
              <a:off x="54305" y="186480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6" name="TextBox 45"/>
            <p:cNvSpPr txBox="1"/>
            <p:nvPr userDrawn="1"/>
          </p:nvSpPr>
          <p:spPr>
            <a:xfrm>
              <a:off x="17006" y="2086847"/>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WHEN</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49" name="组合 48"/>
          <p:cNvGrpSpPr/>
          <p:nvPr userDrawn="1"/>
        </p:nvGrpSpPr>
        <p:grpSpPr>
          <a:xfrm>
            <a:off x="34133" y="3447784"/>
            <a:ext cx="1205320" cy="1703269"/>
            <a:chOff x="18106" y="2724408"/>
            <a:chExt cx="1234348" cy="1308217"/>
          </a:xfrm>
        </p:grpSpPr>
        <p:grpSp>
          <p:nvGrpSpPr>
            <p:cNvPr id="34" name="组合 33"/>
            <p:cNvGrpSpPr/>
            <p:nvPr userDrawn="1"/>
          </p:nvGrpSpPr>
          <p:grpSpPr>
            <a:xfrm>
              <a:off x="45363" y="2724408"/>
              <a:ext cx="1207091" cy="1308217"/>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userDrawn="1"/>
          </p:nvSpPr>
          <p:spPr>
            <a:xfrm>
              <a:off x="34817" y="3255342"/>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7" name="TextBox 46"/>
            <p:cNvSpPr txBox="1"/>
            <p:nvPr userDrawn="1"/>
          </p:nvSpPr>
          <p:spPr>
            <a:xfrm>
              <a:off x="18106" y="3477389"/>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WHAT</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2" name="组合 1"/>
          <p:cNvGrpSpPr/>
          <p:nvPr userDrawn="1"/>
        </p:nvGrpSpPr>
        <p:grpSpPr>
          <a:xfrm>
            <a:off x="34132" y="5182416"/>
            <a:ext cx="1172588" cy="1702968"/>
            <a:chOff x="12617" y="3795886"/>
            <a:chExt cx="1200828" cy="1307986"/>
          </a:xfrm>
        </p:grpSpPr>
        <p:grpSp>
          <p:nvGrpSpPr>
            <p:cNvPr id="37" name="组合 36"/>
            <p:cNvGrpSpPr/>
            <p:nvPr userDrawn="1"/>
          </p:nvGrpSpPr>
          <p:grpSpPr>
            <a:xfrm>
              <a:off x="12617" y="3795886"/>
              <a:ext cx="1200828" cy="1307986"/>
              <a:chOff x="7631852" y="336928"/>
              <a:chExt cx="900588" cy="4460224"/>
            </a:xfrm>
          </p:grpSpPr>
          <p:sp>
            <p:nvSpPr>
              <p:cNvPr id="38" name="圆角矩形 3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0579" y="4330729"/>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36996" y="4541218"/>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HOW</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spTree>
    <p:extLst>
      <p:ext uri="{BB962C8B-B14F-4D97-AF65-F5344CB8AC3E}">
        <p14:creationId xmlns:p14="http://schemas.microsoft.com/office/powerpoint/2010/main" xmlns="" val="14992367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9"/>
                                        </p:tgtEl>
                                        <p:attrNameLst>
                                          <p:attrName>style.opacity</p:attrName>
                                        </p:attrNameLst>
                                      </p:cBhvr>
                                      <p:to>
                                        <p:strVal val="0.25"/>
                                      </p:to>
                                    </p:set>
                                    <p:animEffect filter="image" prLst="opacity: 0.25">
                                      <p:cBhvr rctx="IE">
                                        <p:cTn id="7" dur="indefinite"/>
                                        <p:tgtEl>
                                          <p:spTgt spid="49"/>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nodeType="withEffect">
                                  <p:stCondLst>
                                    <p:cond delay="0"/>
                                  </p:stCondLst>
                                  <p:childTnLst>
                                    <p:set>
                                      <p:cBhvr rctx="PPT">
                                        <p:cTn id="12" dur="indefinite"/>
                                        <p:tgtEl>
                                          <p:spTgt spid="51"/>
                                        </p:tgtEl>
                                        <p:attrNameLst>
                                          <p:attrName>style.opacity</p:attrName>
                                        </p:attrNameLst>
                                      </p:cBhvr>
                                      <p:to>
                                        <p:strVal val="0.25"/>
                                      </p:to>
                                    </p:set>
                                    <p:animEffect filter="image" prLst="opacity: 0.25">
                                      <p:cBhvr rctx="IE">
                                        <p:cTn id="13" dur="indefinite"/>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72743310"/>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51" name="组合 50"/>
          <p:cNvGrpSpPr/>
          <p:nvPr userDrawn="1"/>
        </p:nvGrpSpPr>
        <p:grpSpPr>
          <a:xfrm>
            <a:off x="34442" y="27765"/>
            <a:ext cx="1219481" cy="1707951"/>
            <a:chOff x="44452" y="-79188"/>
            <a:chExt cx="1248850" cy="1311813"/>
          </a:xfrm>
        </p:grpSpPr>
        <p:grpSp>
          <p:nvGrpSpPr>
            <p:cNvPr id="28" name="组合 27"/>
            <p:cNvGrpSpPr/>
            <p:nvPr userDrawn="1"/>
          </p:nvGrpSpPr>
          <p:grpSpPr>
            <a:xfrm>
              <a:off x="66155" y="-79188"/>
              <a:ext cx="1227147" cy="1311813"/>
              <a:chOff x="4227737" y="323875"/>
              <a:chExt cx="920327" cy="4473277"/>
            </a:xfrm>
          </p:grpSpPr>
          <p:sp>
            <p:nvSpPr>
              <p:cNvPr id="29" name="圆角矩形 28"/>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44452" y="44712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44452" y="680726"/>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WHERE</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50" name="组合 49"/>
          <p:cNvGrpSpPr/>
          <p:nvPr userDrawn="1"/>
        </p:nvGrpSpPr>
        <p:grpSpPr>
          <a:xfrm>
            <a:off x="34132" y="1711930"/>
            <a:ext cx="1225500" cy="1704491"/>
            <a:chOff x="17006" y="1330121"/>
            <a:chExt cx="1255014" cy="1309155"/>
          </a:xfrm>
        </p:grpSpPr>
        <p:grpSp>
          <p:nvGrpSpPr>
            <p:cNvPr id="31" name="组合 30"/>
            <p:cNvGrpSpPr/>
            <p:nvPr userDrawn="1"/>
          </p:nvGrpSpPr>
          <p:grpSpPr>
            <a:xfrm>
              <a:off x="64855" y="1330121"/>
              <a:ext cx="1207165" cy="1309155"/>
              <a:chOff x="5322842" y="326129"/>
              <a:chExt cx="905342" cy="4464216"/>
            </a:xfrm>
          </p:grpSpPr>
          <p:sp>
            <p:nvSpPr>
              <p:cNvPr id="32" name="圆角矩形 3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userDrawn="1"/>
          </p:nvSpPr>
          <p:spPr>
            <a:xfrm>
              <a:off x="54305" y="186480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6" name="TextBox 45"/>
            <p:cNvSpPr txBox="1"/>
            <p:nvPr userDrawn="1"/>
          </p:nvSpPr>
          <p:spPr>
            <a:xfrm>
              <a:off x="17006" y="2086847"/>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WHEN</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49" name="组合 48"/>
          <p:cNvGrpSpPr/>
          <p:nvPr userDrawn="1"/>
        </p:nvGrpSpPr>
        <p:grpSpPr>
          <a:xfrm>
            <a:off x="34133" y="3447784"/>
            <a:ext cx="1205320" cy="1703269"/>
            <a:chOff x="18106" y="2724408"/>
            <a:chExt cx="1234348" cy="1308217"/>
          </a:xfrm>
        </p:grpSpPr>
        <p:grpSp>
          <p:nvGrpSpPr>
            <p:cNvPr id="34" name="组合 33"/>
            <p:cNvGrpSpPr/>
            <p:nvPr userDrawn="1"/>
          </p:nvGrpSpPr>
          <p:grpSpPr>
            <a:xfrm>
              <a:off x="45363" y="2724408"/>
              <a:ext cx="1207091" cy="1308217"/>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userDrawn="1"/>
          </p:nvSpPr>
          <p:spPr>
            <a:xfrm>
              <a:off x="34817" y="3255342"/>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7" name="TextBox 46"/>
            <p:cNvSpPr txBox="1"/>
            <p:nvPr userDrawn="1"/>
          </p:nvSpPr>
          <p:spPr>
            <a:xfrm>
              <a:off x="18106" y="3477389"/>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WHAT</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2" name="组合 1"/>
          <p:cNvGrpSpPr/>
          <p:nvPr userDrawn="1"/>
        </p:nvGrpSpPr>
        <p:grpSpPr>
          <a:xfrm>
            <a:off x="34132" y="5182416"/>
            <a:ext cx="1172588" cy="1702968"/>
            <a:chOff x="12617" y="3795886"/>
            <a:chExt cx="1200828" cy="1307986"/>
          </a:xfrm>
        </p:grpSpPr>
        <p:grpSp>
          <p:nvGrpSpPr>
            <p:cNvPr id="37" name="组合 36"/>
            <p:cNvGrpSpPr/>
            <p:nvPr userDrawn="1"/>
          </p:nvGrpSpPr>
          <p:grpSpPr>
            <a:xfrm>
              <a:off x="12617" y="3795886"/>
              <a:ext cx="1200828" cy="1307986"/>
              <a:chOff x="7631852" y="336928"/>
              <a:chExt cx="900588" cy="4460224"/>
            </a:xfrm>
          </p:grpSpPr>
          <p:sp>
            <p:nvSpPr>
              <p:cNvPr id="38" name="圆角矩形 3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0579" y="4330729"/>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36996" y="4541218"/>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HOW</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spTree>
    <p:extLst>
      <p:ext uri="{BB962C8B-B14F-4D97-AF65-F5344CB8AC3E}">
        <p14:creationId xmlns:p14="http://schemas.microsoft.com/office/powerpoint/2010/main" xmlns="" val="14992367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0"/>
                                        </p:tgtEl>
                                        <p:attrNameLst>
                                          <p:attrName>style.opacity</p:attrName>
                                        </p:attrNameLst>
                                      </p:cBhvr>
                                      <p:to>
                                        <p:strVal val="0.25"/>
                                      </p:to>
                                    </p:set>
                                    <p:animEffect filter="image" prLst="opacity: 0.25">
                                      <p:cBhvr rctx="IE">
                                        <p:cTn id="7" dur="indefinite"/>
                                        <p:tgtEl>
                                          <p:spTgt spid="5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nodeType="withEffect">
                                  <p:stCondLst>
                                    <p:cond delay="0"/>
                                  </p:stCondLst>
                                  <p:childTnLst>
                                    <p:set>
                                      <p:cBhvr rctx="PPT">
                                        <p:cTn id="12" dur="indefinite"/>
                                        <p:tgtEl>
                                          <p:spTgt spid="51"/>
                                        </p:tgtEl>
                                        <p:attrNameLst>
                                          <p:attrName>style.opacity</p:attrName>
                                        </p:attrNameLst>
                                      </p:cBhvr>
                                      <p:to>
                                        <p:strVal val="0.25"/>
                                      </p:to>
                                    </p:set>
                                    <p:animEffect filter="image" prLst="opacity: 0.25">
                                      <p:cBhvr rctx="IE">
                                        <p:cTn id="13" dur="indefinite"/>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586540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83898512"/>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grpSp>
        <p:nvGrpSpPr>
          <p:cNvPr id="51" name="组合 50"/>
          <p:cNvGrpSpPr/>
          <p:nvPr userDrawn="1"/>
        </p:nvGrpSpPr>
        <p:grpSpPr>
          <a:xfrm>
            <a:off x="34442" y="27765"/>
            <a:ext cx="1219481" cy="1707951"/>
            <a:chOff x="44452" y="-79188"/>
            <a:chExt cx="1248850" cy="1311813"/>
          </a:xfrm>
        </p:grpSpPr>
        <p:grpSp>
          <p:nvGrpSpPr>
            <p:cNvPr id="28" name="组合 27"/>
            <p:cNvGrpSpPr/>
            <p:nvPr userDrawn="1"/>
          </p:nvGrpSpPr>
          <p:grpSpPr>
            <a:xfrm>
              <a:off x="66155" y="-79188"/>
              <a:ext cx="1227147" cy="1311813"/>
              <a:chOff x="4227737" y="323875"/>
              <a:chExt cx="920327" cy="4473277"/>
            </a:xfrm>
          </p:grpSpPr>
          <p:sp>
            <p:nvSpPr>
              <p:cNvPr id="29" name="圆角矩形 28"/>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44452" y="44712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44452" y="680726"/>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WHERE</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50" name="组合 49"/>
          <p:cNvGrpSpPr/>
          <p:nvPr userDrawn="1"/>
        </p:nvGrpSpPr>
        <p:grpSpPr>
          <a:xfrm>
            <a:off x="34132" y="1711930"/>
            <a:ext cx="1225500" cy="1704491"/>
            <a:chOff x="17006" y="1330121"/>
            <a:chExt cx="1255014" cy="1309155"/>
          </a:xfrm>
        </p:grpSpPr>
        <p:grpSp>
          <p:nvGrpSpPr>
            <p:cNvPr id="31" name="组合 30"/>
            <p:cNvGrpSpPr/>
            <p:nvPr userDrawn="1"/>
          </p:nvGrpSpPr>
          <p:grpSpPr>
            <a:xfrm>
              <a:off x="64855" y="1330121"/>
              <a:ext cx="1207165" cy="1309155"/>
              <a:chOff x="5322842" y="326129"/>
              <a:chExt cx="905342" cy="4464216"/>
            </a:xfrm>
          </p:grpSpPr>
          <p:sp>
            <p:nvSpPr>
              <p:cNvPr id="32" name="圆角矩形 3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userDrawn="1"/>
          </p:nvSpPr>
          <p:spPr>
            <a:xfrm>
              <a:off x="54305" y="1864800"/>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6" name="TextBox 45"/>
            <p:cNvSpPr txBox="1"/>
            <p:nvPr userDrawn="1"/>
          </p:nvSpPr>
          <p:spPr>
            <a:xfrm>
              <a:off x="17006" y="2086847"/>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WHEN</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49" name="组合 48"/>
          <p:cNvGrpSpPr/>
          <p:nvPr userDrawn="1"/>
        </p:nvGrpSpPr>
        <p:grpSpPr>
          <a:xfrm>
            <a:off x="34133" y="3447784"/>
            <a:ext cx="1205320" cy="1703269"/>
            <a:chOff x="18106" y="2724408"/>
            <a:chExt cx="1234348" cy="1308217"/>
          </a:xfrm>
        </p:grpSpPr>
        <p:grpSp>
          <p:nvGrpSpPr>
            <p:cNvPr id="34" name="组合 33"/>
            <p:cNvGrpSpPr/>
            <p:nvPr userDrawn="1"/>
          </p:nvGrpSpPr>
          <p:grpSpPr>
            <a:xfrm>
              <a:off x="45363" y="2724408"/>
              <a:ext cx="1207091" cy="1308217"/>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userDrawn="1"/>
          </p:nvSpPr>
          <p:spPr>
            <a:xfrm>
              <a:off x="34817" y="3255342"/>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7" name="TextBox 46"/>
            <p:cNvSpPr txBox="1"/>
            <p:nvPr userDrawn="1"/>
          </p:nvSpPr>
          <p:spPr>
            <a:xfrm>
              <a:off x="18106" y="3477389"/>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WHAT</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grpSp>
        <p:nvGrpSpPr>
          <p:cNvPr id="2" name="组合 1"/>
          <p:cNvGrpSpPr/>
          <p:nvPr userDrawn="1"/>
        </p:nvGrpSpPr>
        <p:grpSpPr>
          <a:xfrm>
            <a:off x="34132" y="5182416"/>
            <a:ext cx="1172588" cy="1702968"/>
            <a:chOff x="12617" y="3795886"/>
            <a:chExt cx="1200828" cy="1307986"/>
          </a:xfrm>
        </p:grpSpPr>
        <p:grpSp>
          <p:nvGrpSpPr>
            <p:cNvPr id="37" name="组合 36"/>
            <p:cNvGrpSpPr/>
            <p:nvPr userDrawn="1"/>
          </p:nvGrpSpPr>
          <p:grpSpPr>
            <a:xfrm>
              <a:off x="12617" y="3795886"/>
              <a:ext cx="1200828" cy="1307986"/>
              <a:chOff x="7631852" y="336928"/>
              <a:chExt cx="900588" cy="4460224"/>
            </a:xfrm>
          </p:grpSpPr>
          <p:sp>
            <p:nvSpPr>
              <p:cNvPr id="38" name="圆角矩形 3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0579" y="4330729"/>
              <a:ext cx="533716"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36996" y="4541218"/>
              <a:ext cx="1147290" cy="319128"/>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HOW</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grpSp>
    </p:spTree>
    <p:extLst>
      <p:ext uri="{BB962C8B-B14F-4D97-AF65-F5344CB8AC3E}">
        <p14:creationId xmlns:p14="http://schemas.microsoft.com/office/powerpoint/2010/main" xmlns="" val="14992367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0"/>
                                        </p:tgtEl>
                                        <p:attrNameLst>
                                          <p:attrName>style.opacity</p:attrName>
                                        </p:attrNameLst>
                                      </p:cBhvr>
                                      <p:to>
                                        <p:strVal val="0.25"/>
                                      </p:to>
                                    </p:set>
                                    <p:animEffect filter="image" prLst="opacity: 0.25">
                                      <p:cBhvr rctx="IE">
                                        <p:cTn id="7" dur="indefinite"/>
                                        <p:tgtEl>
                                          <p:spTgt spid="50"/>
                                        </p:tgtEl>
                                      </p:cBhvr>
                                    </p:animEffect>
                                  </p:childTnLst>
                                </p:cTn>
                              </p:par>
                              <p:par>
                                <p:cTn id="8" presetID="9" presetClass="emph" presetSubtype="0" nodeType="withEffect">
                                  <p:stCondLst>
                                    <p:cond delay="0"/>
                                  </p:stCondLst>
                                  <p:childTnLst>
                                    <p:set>
                                      <p:cBhvr rctx="PPT">
                                        <p:cTn id="9" dur="indefinite"/>
                                        <p:tgtEl>
                                          <p:spTgt spid="49"/>
                                        </p:tgtEl>
                                        <p:attrNameLst>
                                          <p:attrName>style.opacity</p:attrName>
                                        </p:attrNameLst>
                                      </p:cBhvr>
                                      <p:to>
                                        <p:strVal val="0.25"/>
                                      </p:to>
                                    </p:set>
                                    <p:animEffect filter="image" prLst="opacity: 0.25">
                                      <p:cBhvr rctx="IE">
                                        <p:cTn id="10" dur="indefinite"/>
                                        <p:tgtEl>
                                          <p:spTgt spid="49"/>
                                        </p:tgtEl>
                                      </p:cBhvr>
                                    </p:animEffect>
                                  </p:childTnLst>
                                </p:cTn>
                              </p:par>
                              <p:par>
                                <p:cTn id="11" presetID="9" presetClass="emph" presetSubtype="0" nodeType="withEffect">
                                  <p:stCondLst>
                                    <p:cond delay="0"/>
                                  </p:stCondLst>
                                  <p:childTnLst>
                                    <p:set>
                                      <p:cBhvr rctx="PPT">
                                        <p:cTn id="12" dur="indefinite"/>
                                        <p:tgtEl>
                                          <p:spTgt spid="51"/>
                                        </p:tgtEl>
                                        <p:attrNameLst>
                                          <p:attrName>style.opacity</p:attrName>
                                        </p:attrNameLst>
                                      </p:cBhvr>
                                      <p:to>
                                        <p:strVal val="0.25"/>
                                      </p:to>
                                    </p:set>
                                    <p:animEffect filter="image" prLst="opacity: 0.25">
                                      <p:cBhvr rctx="IE">
                                        <p:cTn id="13" dur="indefinite"/>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2013-10-28</a:t>
            </a:fld>
            <a:endParaRPr lang="zh-CN" alt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pPr/>
              <a:t>2013-10-28</a:t>
            </a:fld>
            <a:endParaRPr lang="zh-CN" alt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pPr/>
              <a:t>‹#›</a:t>
            </a:fld>
            <a:endParaRPr lang="zh-CN" altLang="en-US" dirty="0"/>
          </a:p>
        </p:txBody>
      </p:sp>
      <p:sp>
        <p:nvSpPr>
          <p:cNvPr id="61" name="矩形 60"/>
          <p:cNvSpPr/>
          <p:nvPr userDrawn="1"/>
        </p:nvSpPr>
        <p:spPr>
          <a:xfrm>
            <a:off x="0" y="1"/>
            <a:ext cx="9144000" cy="6857999"/>
          </a:xfrm>
          <a:prstGeom prst="rect">
            <a:avLst/>
          </a:prstGeom>
          <a:gradFill flip="none" rotWithShape="1">
            <a:gsLst>
              <a:gs pos="0">
                <a:schemeClr val="bg1"/>
              </a:gs>
              <a:gs pos="90000">
                <a:srgbClr val="D7D7CE"/>
              </a:gs>
              <a:gs pos="100000">
                <a:srgbClr val="D7D7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62" name="TextBox 61"/>
          <p:cNvSpPr txBox="1"/>
          <p:nvPr userDrawn="1"/>
        </p:nvSpPr>
        <p:spPr>
          <a:xfrm>
            <a:off x="2195737" y="4101075"/>
            <a:ext cx="4824536" cy="431499"/>
          </a:xfrm>
          <a:prstGeom prst="rect">
            <a:avLst/>
          </a:prstGeom>
          <a:noFill/>
        </p:spPr>
        <p:txBody>
          <a:bodyPr wrap="square" lIns="107287" tIns="53643" rIns="107287" bIns="53643" rtlCol="0">
            <a:spAutoFit/>
          </a:bodyPr>
          <a:lstStyle/>
          <a:p>
            <a:endParaRPr lang="zh-CN" altLang="en-US" dirty="0"/>
          </a:p>
        </p:txBody>
      </p:sp>
      <p:sp>
        <p:nvSpPr>
          <p:cNvPr id="63" name="矩形 62">
            <a:hlinkClick r:id="" action="ppaction://noaction"/>
          </p:cNvPr>
          <p:cNvSpPr/>
          <p:nvPr userDrawn="1"/>
        </p:nvSpPr>
        <p:spPr>
          <a:xfrm>
            <a:off x="7524328" y="6117169"/>
            <a:ext cx="1619672" cy="740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64" name="TextBox 63"/>
          <p:cNvSpPr txBox="1"/>
          <p:nvPr userDrawn="1"/>
        </p:nvSpPr>
        <p:spPr>
          <a:xfrm>
            <a:off x="1835696" y="164638"/>
            <a:ext cx="5904656" cy="431499"/>
          </a:xfrm>
          <a:prstGeom prst="rect">
            <a:avLst/>
          </a:prstGeom>
          <a:noFill/>
        </p:spPr>
        <p:txBody>
          <a:bodyPr wrap="square" lIns="107287" tIns="53643" rIns="107287" bIns="53643" rtlCol="0">
            <a:spAutoFit/>
          </a:bodyPr>
          <a:lstStyle/>
          <a:p>
            <a:endParaRPr lang="zh-CN" altLang="en-US" dirty="0">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49" r:id="rId15"/>
    <p:sldLayoutId id="2147483654" r:id="rId16"/>
    <p:sldLayoutId id="2147483657" r:id="rId17"/>
    <p:sldLayoutId id="2147483651" r:id="rId18"/>
    <p:sldLayoutId id="2147483658" r:id="rId19"/>
    <p:sldLayoutId id="2147483655" r:id="rId20"/>
    <p:sldLayoutId id="2147483656" r:id="rId21"/>
    <p:sldLayoutId id="2147483659" r:id="rId2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斜纹 11"/>
          <p:cNvSpPr/>
          <p:nvPr/>
        </p:nvSpPr>
        <p:spPr>
          <a:xfrm rot="16200000" flipV="1">
            <a:off x="3744575" y="1460657"/>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2A8FB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22" name="斜纹 11"/>
          <p:cNvSpPr/>
          <p:nvPr/>
        </p:nvSpPr>
        <p:spPr>
          <a:xfrm rot="16200000" flipH="1">
            <a:off x="3744576" y="-3788530"/>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2A8FB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5" name="TextBox 4"/>
          <p:cNvSpPr txBox="1"/>
          <p:nvPr/>
        </p:nvSpPr>
        <p:spPr>
          <a:xfrm>
            <a:off x="4080898" y="3691480"/>
            <a:ext cx="4235196" cy="1123996"/>
          </a:xfrm>
          <a:prstGeom prst="rect">
            <a:avLst/>
          </a:prstGeom>
          <a:noFill/>
        </p:spPr>
        <p:txBody>
          <a:bodyPr wrap="square" lIns="107287" tIns="53643" rIns="107287" bIns="53643" rtlCol="0">
            <a:spAutoFit/>
          </a:bodyPr>
          <a:lstStyle/>
          <a:p>
            <a:pPr lvl="0" algn="ctr"/>
            <a:r>
              <a:rPr lang="zh-CN" altLang="en-US" sz="3300" b="1" dirty="0" smtClean="0">
                <a:solidFill>
                  <a:srgbClr val="435258"/>
                </a:solidFill>
                <a:latin typeface="微软雅黑" pitchFamily="34" charset="-122"/>
                <a:ea typeface="微软雅黑" pitchFamily="34" charset="-122"/>
              </a:rPr>
              <a:t>学术例会</a:t>
            </a:r>
            <a:endParaRPr lang="en-US" altLang="zh-CN" sz="3300" b="1" dirty="0" smtClean="0">
              <a:solidFill>
                <a:srgbClr val="435258"/>
              </a:solidFill>
              <a:latin typeface="微软雅黑" pitchFamily="34" charset="-122"/>
              <a:ea typeface="微软雅黑" pitchFamily="34" charset="-122"/>
            </a:endParaRPr>
          </a:p>
          <a:p>
            <a:pPr lvl="0" algn="ctr"/>
            <a:r>
              <a:rPr lang="zh-CN" altLang="en-US" sz="3300" b="1" dirty="0">
                <a:solidFill>
                  <a:srgbClr val="435258"/>
                </a:solidFill>
                <a:latin typeface="微软雅黑" pitchFamily="34" charset="-122"/>
                <a:ea typeface="微软雅黑" pitchFamily="34" charset="-122"/>
              </a:rPr>
              <a:t>兰文姗</a:t>
            </a:r>
          </a:p>
        </p:txBody>
      </p:sp>
      <p:sp>
        <p:nvSpPr>
          <p:cNvPr id="3" name="矩形 2"/>
          <p:cNvSpPr/>
          <p:nvPr/>
        </p:nvSpPr>
        <p:spPr>
          <a:xfrm>
            <a:off x="1857356" y="2485925"/>
            <a:ext cx="6643734" cy="754664"/>
          </a:xfrm>
          <a:prstGeom prst="rect">
            <a:avLst/>
          </a:prstGeom>
          <a:noFill/>
        </p:spPr>
        <p:txBody>
          <a:bodyPr wrap="square" lIns="107287" tIns="53643" rIns="107287" bIns="53643">
            <a:spAutoFit/>
          </a:bodyPr>
          <a:lstStyle/>
          <a:p>
            <a:pPr lvl="0" algn="ctr"/>
            <a:r>
              <a:rPr lang="zh-CN" altLang="en-US" sz="4200" b="1" dirty="0" smtClean="0">
                <a:solidFill>
                  <a:srgbClr val="435258"/>
                </a:solidFill>
                <a:latin typeface="微软雅黑" pitchFamily="34" charset="-122"/>
                <a:ea typeface="微软雅黑" pitchFamily="34" charset="-122"/>
              </a:rPr>
              <a:t>基于社会化标签的推荐方法</a:t>
            </a:r>
            <a:endParaRPr lang="zh-CN" altLang="en-US" sz="4200" b="1" dirty="0">
              <a:solidFill>
                <a:srgbClr val="435258"/>
              </a:solidFill>
              <a:latin typeface="微软雅黑" pitchFamily="34" charset="-122"/>
              <a:ea typeface="微软雅黑" pitchFamily="34" charset="-122"/>
            </a:endParaRPr>
          </a:p>
        </p:txBody>
      </p:sp>
      <p:sp>
        <p:nvSpPr>
          <p:cNvPr id="21" name="斜纹 11"/>
          <p:cNvSpPr/>
          <p:nvPr/>
        </p:nvSpPr>
        <p:spPr>
          <a:xfrm rot="16200000" flipH="1">
            <a:off x="3744576" y="-3358491"/>
            <a:ext cx="1636197" cy="9158491"/>
          </a:xfrm>
          <a:prstGeom prst="diagStripe">
            <a:avLst/>
          </a:prstGeom>
          <a:solidFill>
            <a:srgbClr val="1E678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12" name="斜纹 11"/>
          <p:cNvSpPr/>
          <p:nvPr/>
        </p:nvSpPr>
        <p:spPr>
          <a:xfrm rot="16200000" flipH="1">
            <a:off x="3744576" y="-2928451"/>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E448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24" name="斜纹 11"/>
          <p:cNvSpPr/>
          <p:nvPr/>
        </p:nvSpPr>
        <p:spPr>
          <a:xfrm rot="16200000" flipV="1">
            <a:off x="3744575" y="1051608"/>
            <a:ext cx="1636197" cy="9158491"/>
          </a:xfrm>
          <a:prstGeom prst="diagStripe">
            <a:avLst/>
          </a:prstGeom>
          <a:solidFill>
            <a:srgbClr val="1E678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23" name="斜纹 11"/>
          <p:cNvSpPr/>
          <p:nvPr/>
        </p:nvSpPr>
        <p:spPr>
          <a:xfrm rot="16200000" flipV="1">
            <a:off x="3744575" y="642557"/>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E448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Tree>
    <p:extLst>
      <p:ext uri="{BB962C8B-B14F-4D97-AF65-F5344CB8AC3E}">
        <p14:creationId xmlns:p14="http://schemas.microsoft.com/office/powerpoint/2010/main" xmlns="" val="20095683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right)">
                                      <p:cBhvr>
                                        <p:cTn id="16" dur="500"/>
                                        <p:tgtEl>
                                          <p:spTgt spid="2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2" grpId="0" animBg="1"/>
      <p:bldP spid="5" grpId="0"/>
      <p:bldP spid="3" grpId="0"/>
      <p:bldP spid="21" grpId="0" animBg="1"/>
      <p:bldP spid="12" grpId="0" animBg="1"/>
      <p:bldP spid="24"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638" y="-54518"/>
            <a:ext cx="1462018" cy="6939902"/>
            <a:chOff x="6169408" y="-82468"/>
            <a:chExt cx="1318839" cy="5256726"/>
          </a:xfrm>
        </p:grpSpPr>
        <p:grpSp>
          <p:nvGrpSpPr>
            <p:cNvPr id="3" name="组合 2"/>
            <p:cNvGrpSpPr/>
            <p:nvPr/>
          </p:nvGrpSpPr>
          <p:grpSpPr>
            <a:xfrm>
              <a:off x="6195755"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6616739"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标签聚类方法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6169408"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3</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714480" y="227420"/>
            <a:ext cx="2608406" cy="415498"/>
          </a:xfrm>
          <a:prstGeom prst="rect">
            <a:avLst/>
          </a:prstGeom>
          <a:noFill/>
        </p:spPr>
        <p:txBody>
          <a:bodyPr wrap="none" rtlCol="0">
            <a:spAutoFit/>
          </a:bodyPr>
          <a:lstStyle/>
          <a:p>
            <a:r>
              <a:rPr lang="zh-CN" altLang="en-US" dirty="0" smtClean="0"/>
              <a:t>语义概念匹配与聚类</a:t>
            </a:r>
            <a:endParaRPr lang="zh-CN" altLang="en-US" dirty="0"/>
          </a:p>
        </p:txBody>
      </p:sp>
      <p:sp>
        <p:nvSpPr>
          <p:cNvPr id="10" name="TextBox 9"/>
          <p:cNvSpPr txBox="1"/>
          <p:nvPr/>
        </p:nvSpPr>
        <p:spPr>
          <a:xfrm>
            <a:off x="1835696" y="1103508"/>
            <a:ext cx="5990743" cy="738664"/>
          </a:xfrm>
          <a:prstGeom prst="rect">
            <a:avLst/>
          </a:prstGeom>
          <a:noFill/>
        </p:spPr>
        <p:txBody>
          <a:bodyPr wrap="none" rtlCol="0">
            <a:spAutoFit/>
          </a:bodyPr>
          <a:lstStyle/>
          <a:p>
            <a:pPr marL="342900" indent="-342900">
              <a:buFont typeface="Arial" pitchFamily="34" charset="0"/>
              <a:buChar char="•"/>
            </a:pPr>
            <a:r>
              <a:rPr lang="zh-CN" altLang="en-US" dirty="0" smtClean="0"/>
              <a:t>以</a:t>
            </a:r>
            <a:r>
              <a:rPr lang="en-US" altLang="zh-CN" dirty="0" err="1" smtClean="0"/>
              <a:t>wordnet</a:t>
            </a:r>
            <a:r>
              <a:rPr lang="zh-CN" altLang="en-US" dirty="0" smtClean="0"/>
              <a:t>，</a:t>
            </a:r>
            <a:r>
              <a:rPr lang="en-US" altLang="zh-CN" dirty="0" smtClean="0"/>
              <a:t>ODP</a:t>
            </a:r>
            <a:r>
              <a:rPr lang="zh-CN" altLang="en-US" dirty="0" smtClean="0"/>
              <a:t>等为基准的语义概念匹配：</a:t>
            </a:r>
            <a:endParaRPr lang="en-US" altLang="zh-CN" dirty="0" smtClean="0"/>
          </a:p>
          <a:p>
            <a:r>
              <a:rPr lang="en-US" altLang="zh-CN" dirty="0" smtClean="0"/>
              <a:t>     </a:t>
            </a:r>
            <a:r>
              <a:rPr lang="zh-CN" altLang="en-US" dirty="0" smtClean="0"/>
              <a:t>语义相似度的计算、语义扩展</a:t>
            </a:r>
            <a:endParaRPr lang="zh-CN" altLang="en-US" dirty="0"/>
          </a:p>
        </p:txBody>
      </p:sp>
      <p:sp>
        <p:nvSpPr>
          <p:cNvPr id="11" name="TextBox 10"/>
          <p:cNvSpPr txBox="1"/>
          <p:nvPr/>
        </p:nvSpPr>
        <p:spPr>
          <a:xfrm>
            <a:off x="1914743" y="2348880"/>
            <a:ext cx="5832648" cy="1384995"/>
          </a:xfrm>
          <a:prstGeom prst="rect">
            <a:avLst/>
          </a:prstGeom>
          <a:noFill/>
        </p:spPr>
        <p:txBody>
          <a:bodyPr wrap="square" rtlCol="0">
            <a:spAutoFit/>
          </a:bodyPr>
          <a:lstStyle/>
          <a:p>
            <a:pPr marL="342900" indent="-342900">
              <a:buFont typeface="Arial" pitchFamily="34" charset="0"/>
              <a:buChar char="•"/>
            </a:pPr>
            <a:r>
              <a:rPr lang="zh-CN" altLang="en-US" dirty="0" smtClean="0"/>
              <a:t>标签之间的相似度计算及聚类：</a:t>
            </a:r>
            <a:endParaRPr lang="en-US" altLang="zh-CN" dirty="0" smtClean="0"/>
          </a:p>
          <a:p>
            <a:r>
              <a:rPr lang="zh-CN" altLang="en-US" dirty="0" smtClean="0"/>
              <a:t>     标签</a:t>
            </a:r>
            <a:r>
              <a:rPr lang="zh-CN" altLang="en-US" dirty="0"/>
              <a:t>共现频率、</a:t>
            </a:r>
            <a:r>
              <a:rPr lang="en-US" altLang="zh-CN" dirty="0"/>
              <a:t>K-means</a:t>
            </a:r>
            <a:r>
              <a:rPr lang="zh-CN" altLang="en-US" dirty="0"/>
              <a:t>算法、马尔科夫聚类算法等等</a:t>
            </a:r>
          </a:p>
          <a:p>
            <a:pPr marL="342900" indent="-342900">
              <a:buFont typeface="Arial" pitchFamily="34" charset="0"/>
              <a:buChar char="•"/>
            </a:pPr>
            <a:endParaRPr lang="en-US" altLang="zh-CN" dirty="0" smtClean="0"/>
          </a:p>
        </p:txBody>
      </p:sp>
      <p:sp>
        <p:nvSpPr>
          <p:cNvPr id="13" name="TextBox 12"/>
          <p:cNvSpPr txBox="1"/>
          <p:nvPr/>
        </p:nvSpPr>
        <p:spPr>
          <a:xfrm>
            <a:off x="1914743" y="3733875"/>
            <a:ext cx="6113641" cy="1061829"/>
          </a:xfrm>
          <a:prstGeom prst="rect">
            <a:avLst/>
          </a:prstGeom>
          <a:noFill/>
        </p:spPr>
        <p:txBody>
          <a:bodyPr wrap="square" rtlCol="0">
            <a:spAutoFit/>
          </a:bodyPr>
          <a:lstStyle/>
          <a:p>
            <a:pPr marL="342900" indent="-342900">
              <a:buFont typeface="Arial" pitchFamily="34" charset="0"/>
              <a:buChar char="•"/>
            </a:pPr>
            <a:r>
              <a:rPr lang="zh-CN" altLang="en-US" dirty="0" smtClean="0"/>
              <a:t>标签共现频率：</a:t>
            </a:r>
            <a:endParaRPr lang="en-US" altLang="zh-CN" dirty="0" smtClean="0"/>
          </a:p>
          <a:p>
            <a:r>
              <a:rPr lang="en-US" altLang="zh-CN" dirty="0"/>
              <a:t> </a:t>
            </a:r>
            <a:r>
              <a:rPr lang="en-US" altLang="zh-CN" dirty="0" smtClean="0"/>
              <a:t>    </a:t>
            </a:r>
            <a:r>
              <a:rPr lang="zh-CN" altLang="en-US" dirty="0" smtClean="0"/>
              <a:t>基本思想：两个标签共同标识的资源越多，标签间的相似度越高。</a:t>
            </a:r>
            <a:endParaRPr lang="zh-CN" altLang="en-US" dirty="0"/>
          </a:p>
        </p:txBody>
      </p:sp>
    </p:spTree>
    <p:extLst>
      <p:ext uri="{BB962C8B-B14F-4D97-AF65-F5344CB8AC3E}">
        <p14:creationId xmlns:p14="http://schemas.microsoft.com/office/powerpoint/2010/main" xmlns="" val="3675727649"/>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61" y="31385"/>
            <a:ext cx="1470968" cy="6939902"/>
            <a:chOff x="7587469" y="-82468"/>
            <a:chExt cx="1334031" cy="5256726"/>
          </a:xfrm>
        </p:grpSpPr>
        <p:grpSp>
          <p:nvGrpSpPr>
            <p:cNvPr id="3" name="组合 2"/>
            <p:cNvGrpSpPr/>
            <p:nvPr/>
          </p:nvGrpSpPr>
          <p:grpSpPr>
            <a:xfrm>
              <a:off x="7629008"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928794" y="2208202"/>
            <a:ext cx="6643734" cy="415498"/>
          </a:xfrm>
          <a:prstGeom prst="rect">
            <a:avLst/>
          </a:prstGeom>
          <a:noFill/>
        </p:spPr>
        <p:txBody>
          <a:bodyPr wrap="square" rtlCol="0">
            <a:spAutoFit/>
          </a:bodyPr>
          <a:lstStyle/>
          <a:p>
            <a:pPr lvl="1"/>
            <a:r>
              <a:rPr lang="zh-CN" altLang="en-US" dirty="0" smtClean="0"/>
              <a:t>基于社会化标签的推荐方法分类：</a:t>
            </a:r>
            <a:endParaRPr lang="en-US" altLang="zh-CN" dirty="0" smtClean="0"/>
          </a:p>
        </p:txBody>
      </p:sp>
      <p:sp>
        <p:nvSpPr>
          <p:cNvPr id="9" name="TextBox 8"/>
          <p:cNvSpPr txBox="1"/>
          <p:nvPr/>
        </p:nvSpPr>
        <p:spPr>
          <a:xfrm>
            <a:off x="1928794" y="500042"/>
            <a:ext cx="6643734" cy="1708160"/>
          </a:xfrm>
          <a:prstGeom prst="rect">
            <a:avLst/>
          </a:prstGeom>
          <a:noFill/>
        </p:spPr>
        <p:txBody>
          <a:bodyPr wrap="square" rtlCol="0">
            <a:spAutoFit/>
          </a:bodyPr>
          <a:lstStyle/>
          <a:p>
            <a:r>
              <a:rPr lang="zh-CN" altLang="en-US" dirty="0" smtClean="0"/>
              <a:t>          通过用户对网络信息资源自由标注标签的方式，在用户和资源之间就有了社会标签这样一个桥梁，进而形成了用户、资源与标签间的三元组（用户一标签一资源）。</a:t>
            </a:r>
            <a:endParaRPr lang="en-US" altLang="zh-CN" dirty="0" smtClean="0"/>
          </a:p>
          <a:p>
            <a:endParaRPr lang="zh-CN" altLang="en-US" dirty="0"/>
          </a:p>
        </p:txBody>
      </p:sp>
      <p:graphicFrame>
        <p:nvGraphicFramePr>
          <p:cNvPr id="10" name="图示 9"/>
          <p:cNvGraphicFramePr/>
          <p:nvPr>
            <p:extLst>
              <p:ext uri="{D42A27DB-BD31-4B8C-83A1-F6EECF244321}">
                <p14:modId xmlns:p14="http://schemas.microsoft.com/office/powerpoint/2010/main" xmlns="" val="1109847485"/>
              </p:ext>
            </p:extLst>
          </p:nvPr>
        </p:nvGraphicFramePr>
        <p:xfrm>
          <a:off x="2500298" y="2928934"/>
          <a:ext cx="5453058" cy="356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96613044"/>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61" y="31385"/>
            <a:ext cx="1470968" cy="6939902"/>
            <a:chOff x="7587469" y="-82468"/>
            <a:chExt cx="1334031" cy="5256726"/>
          </a:xfrm>
        </p:grpSpPr>
        <p:grpSp>
          <p:nvGrpSpPr>
            <p:cNvPr id="3" name="组合 2"/>
            <p:cNvGrpSpPr/>
            <p:nvPr/>
          </p:nvGrpSpPr>
          <p:grpSpPr>
            <a:xfrm>
              <a:off x="7629008"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857356" y="428604"/>
            <a:ext cx="3357586" cy="415498"/>
          </a:xfrm>
          <a:prstGeom prst="rect">
            <a:avLst/>
          </a:prstGeom>
          <a:noFill/>
        </p:spPr>
        <p:txBody>
          <a:bodyPr wrap="square" rtlCol="0">
            <a:spAutoFit/>
          </a:bodyPr>
          <a:lstStyle/>
          <a:p>
            <a:r>
              <a:rPr lang="zh-CN" altLang="en-US" dirty="0" smtClean="0"/>
              <a:t>基于聚类的标签推荐算法</a:t>
            </a:r>
            <a:endParaRPr lang="zh-CN" altLang="en-US" dirty="0"/>
          </a:p>
        </p:txBody>
      </p:sp>
      <p:sp>
        <p:nvSpPr>
          <p:cNvPr id="9" name="TextBox 8"/>
          <p:cNvSpPr txBox="1"/>
          <p:nvPr/>
        </p:nvSpPr>
        <p:spPr>
          <a:xfrm>
            <a:off x="1869932" y="1023950"/>
            <a:ext cx="6336704" cy="2031325"/>
          </a:xfrm>
          <a:prstGeom prst="rect">
            <a:avLst/>
          </a:prstGeom>
          <a:noFill/>
        </p:spPr>
        <p:txBody>
          <a:bodyPr wrap="square" rtlCol="0">
            <a:spAutoFit/>
          </a:bodyPr>
          <a:lstStyle/>
          <a:p>
            <a:pPr marL="0" lvl="1"/>
            <a:r>
              <a:rPr lang="zh-CN" altLang="en-US" dirty="0"/>
              <a:t>用户、资源、社会化标签三种对象的</a:t>
            </a:r>
            <a:r>
              <a:rPr lang="zh-CN" altLang="en-US" dirty="0" smtClean="0"/>
              <a:t>聚类。</a:t>
            </a:r>
            <a:endParaRPr lang="en-US" altLang="zh-CN" dirty="0" smtClean="0"/>
          </a:p>
          <a:p>
            <a:pPr marL="0" lvl="1"/>
            <a:r>
              <a:rPr lang="zh-CN" altLang="en-US" dirty="0" smtClean="0"/>
              <a:t>依据</a:t>
            </a:r>
            <a:r>
              <a:rPr lang="zh-CN" altLang="en-US" dirty="0"/>
              <a:t>社会化标签之间的共现频率，利用</a:t>
            </a:r>
            <a:r>
              <a:rPr lang="en-US" altLang="zh-CN" dirty="0"/>
              <a:t>k-means </a:t>
            </a:r>
            <a:r>
              <a:rPr lang="zh-CN" altLang="en-US" dirty="0"/>
              <a:t>聚类算法、马尔科夫聚类算法等方法对社会化标签进行</a:t>
            </a:r>
            <a:r>
              <a:rPr lang="zh-CN" altLang="en-US" dirty="0" smtClean="0"/>
              <a:t>聚类方法</a:t>
            </a:r>
            <a:r>
              <a:rPr lang="zh-CN" altLang="en-US" dirty="0"/>
              <a:t>对社会化标签进行聚类，</a:t>
            </a:r>
            <a:r>
              <a:rPr lang="zh-CN" altLang="en-US" dirty="0" smtClean="0"/>
              <a:t>进而</a:t>
            </a:r>
            <a:r>
              <a:rPr lang="zh-CN" altLang="en-US" dirty="0"/>
              <a:t>依据聚类的结果为用户提供个性化</a:t>
            </a:r>
            <a:r>
              <a:rPr lang="zh-CN" altLang="en-US" dirty="0" smtClean="0"/>
              <a:t>推荐。</a:t>
            </a:r>
            <a:endParaRPr lang="en-US" altLang="zh-CN" dirty="0"/>
          </a:p>
          <a:p>
            <a:endParaRPr lang="zh-CN" altLang="en-US" dirty="0"/>
          </a:p>
        </p:txBody>
      </p:sp>
      <p:sp>
        <p:nvSpPr>
          <p:cNvPr id="13" name="TextBox 12"/>
          <p:cNvSpPr txBox="1"/>
          <p:nvPr/>
        </p:nvSpPr>
        <p:spPr>
          <a:xfrm>
            <a:off x="1869932" y="3174120"/>
            <a:ext cx="6336704" cy="2354491"/>
          </a:xfrm>
          <a:prstGeom prst="rect">
            <a:avLst/>
          </a:prstGeom>
          <a:noFill/>
        </p:spPr>
        <p:txBody>
          <a:bodyPr wrap="square" rtlCol="0">
            <a:spAutoFit/>
          </a:bodyPr>
          <a:lstStyle/>
          <a:p>
            <a:r>
              <a:rPr lang="zh-CN" altLang="en-US" dirty="0"/>
              <a:t>基于社会化标签的</a:t>
            </a:r>
            <a:r>
              <a:rPr lang="zh-CN" altLang="en-US" dirty="0" smtClean="0"/>
              <a:t>聚类方法</a:t>
            </a:r>
            <a:r>
              <a:rPr lang="zh-CN" altLang="en-US" dirty="0"/>
              <a:t>属于基于内容的推荐思想，难以发现用户新</a:t>
            </a:r>
            <a:r>
              <a:rPr lang="zh-CN" altLang="en-US" dirty="0" smtClean="0"/>
              <a:t>的兴趣</a:t>
            </a:r>
            <a:r>
              <a:rPr lang="zh-CN" altLang="en-US" dirty="0"/>
              <a:t>，而且社会化标签使用量的“幂律分布”问题</a:t>
            </a:r>
            <a:r>
              <a:rPr lang="zh-CN" altLang="en-US" dirty="0" smtClean="0"/>
              <a:t>同样</a:t>
            </a:r>
            <a:r>
              <a:rPr lang="zh-CN" altLang="en-US" dirty="0"/>
              <a:t>会制约推荐的效果</a:t>
            </a:r>
            <a:r>
              <a:rPr lang="zh-CN" altLang="en-US" dirty="0" smtClean="0"/>
              <a:t>。</a:t>
            </a:r>
            <a:endParaRPr lang="en-US" altLang="zh-CN" dirty="0" smtClean="0"/>
          </a:p>
          <a:p>
            <a:r>
              <a:rPr lang="zh-CN" altLang="en-US" dirty="0"/>
              <a:t>社会化标签使用量的“幂律分布”</a:t>
            </a:r>
            <a:r>
              <a:rPr lang="zh-CN" altLang="en-US" dirty="0" smtClean="0"/>
              <a:t>规律</a:t>
            </a:r>
            <a:r>
              <a:rPr lang="zh-CN" altLang="en-US" dirty="0"/>
              <a:t>，排序在前几位的社会化标签具有较大的使用量</a:t>
            </a:r>
            <a:r>
              <a:rPr lang="zh-CN" altLang="en-US" dirty="0" smtClean="0"/>
              <a:t>，而</a:t>
            </a:r>
            <a:r>
              <a:rPr lang="zh-CN" altLang="en-US" dirty="0"/>
              <a:t>大量的社会化标签都处于“长尾”区域，由此</a:t>
            </a:r>
            <a:r>
              <a:rPr lang="zh-CN" altLang="en-US" dirty="0" smtClean="0"/>
              <a:t>相关的</a:t>
            </a:r>
            <a:r>
              <a:rPr lang="zh-CN" altLang="en-US" dirty="0"/>
              <a:t>矩阵可能非常不规则，从而严重制约个性化</a:t>
            </a:r>
            <a:r>
              <a:rPr lang="zh-CN" altLang="en-US" dirty="0" smtClean="0"/>
              <a:t>推荐算法</a:t>
            </a:r>
            <a:r>
              <a:rPr lang="zh-CN" altLang="en-US" dirty="0"/>
              <a:t>。</a:t>
            </a:r>
          </a:p>
        </p:txBody>
      </p:sp>
    </p:spTree>
    <p:extLst>
      <p:ext uri="{BB962C8B-B14F-4D97-AF65-F5344CB8AC3E}">
        <p14:creationId xmlns:p14="http://schemas.microsoft.com/office/powerpoint/2010/main" xmlns="" val="322567470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61" y="31385"/>
            <a:ext cx="1470968" cy="6939902"/>
            <a:chOff x="7587469" y="-82468"/>
            <a:chExt cx="1334031" cy="5256726"/>
          </a:xfrm>
        </p:grpSpPr>
        <p:grpSp>
          <p:nvGrpSpPr>
            <p:cNvPr id="3" name="组合 2"/>
            <p:cNvGrpSpPr/>
            <p:nvPr/>
          </p:nvGrpSpPr>
          <p:grpSpPr>
            <a:xfrm>
              <a:off x="7629008"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685410" y="220855"/>
            <a:ext cx="3929090" cy="415498"/>
          </a:xfrm>
          <a:prstGeom prst="rect">
            <a:avLst/>
          </a:prstGeom>
          <a:noFill/>
        </p:spPr>
        <p:txBody>
          <a:bodyPr wrap="square" rtlCol="0">
            <a:spAutoFit/>
          </a:bodyPr>
          <a:lstStyle/>
          <a:p>
            <a:r>
              <a:rPr lang="zh-CN" altLang="en-US" dirty="0" smtClean="0"/>
              <a:t>基于矩阵的标签推荐算法</a:t>
            </a:r>
            <a:endParaRPr lang="zh-CN" alt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3256" y="857232"/>
            <a:ext cx="7051875" cy="3240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85410" y="4313615"/>
            <a:ext cx="7315746" cy="191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下箭头 10"/>
          <p:cNvSpPr/>
          <p:nvPr/>
        </p:nvSpPr>
        <p:spPr>
          <a:xfrm>
            <a:off x="2160395" y="3953575"/>
            <a:ext cx="1008112" cy="216024"/>
          </a:xfrm>
          <a:prstGeom prst="down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xmlns="" val="322567470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61" y="31385"/>
            <a:ext cx="1470968" cy="6939902"/>
            <a:chOff x="7587469" y="-82468"/>
            <a:chExt cx="1334031" cy="5256726"/>
          </a:xfrm>
        </p:grpSpPr>
        <p:grpSp>
          <p:nvGrpSpPr>
            <p:cNvPr id="3" name="组合 2"/>
            <p:cNvGrpSpPr/>
            <p:nvPr/>
          </p:nvGrpSpPr>
          <p:grpSpPr>
            <a:xfrm>
              <a:off x="7629008"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658918" y="220642"/>
            <a:ext cx="3147015" cy="415498"/>
          </a:xfrm>
          <a:prstGeom prst="rect">
            <a:avLst/>
          </a:prstGeom>
          <a:noFill/>
        </p:spPr>
        <p:txBody>
          <a:bodyPr wrap="none" rtlCol="0">
            <a:spAutoFit/>
          </a:bodyPr>
          <a:lstStyle/>
          <a:p>
            <a:r>
              <a:rPr lang="zh-CN" altLang="en-US" dirty="0" smtClean="0"/>
              <a:t>基于图论的标签推荐算法</a:t>
            </a:r>
            <a:endParaRPr lang="zh-CN" altLang="en-US" dirty="0"/>
          </a:p>
        </p:txBody>
      </p:sp>
      <p:sp>
        <p:nvSpPr>
          <p:cNvPr id="9" name="TextBox 8"/>
          <p:cNvSpPr txBox="1"/>
          <p:nvPr/>
        </p:nvSpPr>
        <p:spPr>
          <a:xfrm>
            <a:off x="1763688" y="972778"/>
            <a:ext cx="6624736" cy="2354491"/>
          </a:xfrm>
          <a:prstGeom prst="rect">
            <a:avLst/>
          </a:prstGeom>
          <a:noFill/>
        </p:spPr>
        <p:txBody>
          <a:bodyPr wrap="square" rtlCol="0">
            <a:spAutoFit/>
          </a:bodyPr>
          <a:lstStyle/>
          <a:p>
            <a:r>
              <a:rPr lang="zh-CN" altLang="en-US" dirty="0"/>
              <a:t>社会网络分析是学者们关注</a:t>
            </a:r>
            <a:r>
              <a:rPr lang="zh-CN" altLang="en-US" dirty="0" smtClean="0"/>
              <a:t>的重点。</a:t>
            </a:r>
            <a:endParaRPr lang="en-US" altLang="zh-CN" dirty="0" smtClean="0"/>
          </a:p>
          <a:p>
            <a:r>
              <a:rPr lang="zh-CN" altLang="en-US" dirty="0" smtClean="0"/>
              <a:t>（</a:t>
            </a:r>
            <a:r>
              <a:rPr lang="en-US" altLang="zh-CN" dirty="0" smtClean="0"/>
              <a:t>1</a:t>
            </a:r>
            <a:r>
              <a:rPr lang="zh-CN" altLang="en-US" dirty="0" smtClean="0"/>
              <a:t>）依据</a:t>
            </a:r>
            <a:r>
              <a:rPr lang="zh-CN" altLang="en-US" dirty="0"/>
              <a:t>用户使用的标签</a:t>
            </a:r>
            <a:r>
              <a:rPr lang="zh-CN" altLang="en-US" dirty="0" smtClean="0"/>
              <a:t>之间的</a:t>
            </a:r>
            <a:r>
              <a:rPr lang="zh-CN" altLang="en-US" dirty="0"/>
              <a:t>相似性建立用户社会</a:t>
            </a:r>
            <a:r>
              <a:rPr lang="zh-CN" altLang="en-US" dirty="0" smtClean="0"/>
              <a:t>网络，</a:t>
            </a:r>
            <a:r>
              <a:rPr lang="zh-CN" altLang="en-US" dirty="0"/>
              <a:t>并利用</a:t>
            </a:r>
            <a:r>
              <a:rPr lang="en-US" altLang="zh-CN" dirty="0" err="1"/>
              <a:t>Clauset</a:t>
            </a:r>
            <a:r>
              <a:rPr lang="en-US" altLang="zh-CN" dirty="0"/>
              <a:t> </a:t>
            </a:r>
            <a:r>
              <a:rPr lang="zh-CN" altLang="en-US" dirty="0" smtClean="0"/>
              <a:t>提出的</a:t>
            </a:r>
            <a:r>
              <a:rPr lang="en-US" altLang="zh-CN" dirty="0"/>
              <a:t>local modularity </a:t>
            </a:r>
            <a:r>
              <a:rPr lang="zh-CN" altLang="en-US" dirty="0" smtClean="0"/>
              <a:t>算法划分</a:t>
            </a:r>
            <a:r>
              <a:rPr lang="zh-CN" altLang="en-US" dirty="0"/>
              <a:t>网络社区，进而实现</a:t>
            </a:r>
            <a:r>
              <a:rPr lang="zh-CN" altLang="en-US" dirty="0" smtClean="0"/>
              <a:t>协作</a:t>
            </a:r>
            <a:r>
              <a:rPr lang="zh-CN" altLang="en-US" dirty="0"/>
              <a:t>过滤推荐</a:t>
            </a:r>
            <a:r>
              <a:rPr lang="zh-CN" altLang="en-US" dirty="0" smtClean="0"/>
              <a:t>。</a:t>
            </a:r>
            <a:endParaRPr lang="en-US" altLang="zh-CN" dirty="0" smtClean="0"/>
          </a:p>
          <a:p>
            <a:r>
              <a:rPr lang="zh-CN" altLang="en-US" dirty="0" smtClean="0"/>
              <a:t>（</a:t>
            </a:r>
            <a:r>
              <a:rPr lang="en-US" altLang="zh-CN" dirty="0" smtClean="0"/>
              <a:t>2</a:t>
            </a:r>
            <a:r>
              <a:rPr lang="zh-CN" altLang="en-US" dirty="0" smtClean="0"/>
              <a:t>）依据</a:t>
            </a:r>
            <a:r>
              <a:rPr lang="zh-CN" altLang="en-US" dirty="0"/>
              <a:t>社会化标签同时出现的频率来构建</a:t>
            </a:r>
            <a:r>
              <a:rPr lang="zh-CN" altLang="en-US" dirty="0" smtClean="0"/>
              <a:t>加权无向图（图</a:t>
            </a:r>
            <a:r>
              <a:rPr lang="zh-CN" altLang="en-US" dirty="0"/>
              <a:t>的顶点表示</a:t>
            </a:r>
            <a:r>
              <a:rPr lang="zh-CN" altLang="en-US" dirty="0" smtClean="0"/>
              <a:t>标签，</a:t>
            </a:r>
            <a:r>
              <a:rPr lang="en-US" altLang="zh-CN" dirty="0" smtClean="0"/>
              <a:t> </a:t>
            </a:r>
            <a:r>
              <a:rPr lang="zh-CN" altLang="en-US" dirty="0"/>
              <a:t>边线的权重表示</a:t>
            </a:r>
            <a:r>
              <a:rPr lang="zh-CN" altLang="en-US" dirty="0" smtClean="0"/>
              <a:t>同时</a:t>
            </a:r>
            <a:r>
              <a:rPr lang="zh-CN" altLang="en-US" dirty="0"/>
              <a:t>出现的</a:t>
            </a:r>
            <a:r>
              <a:rPr lang="zh-CN" altLang="en-US" dirty="0" smtClean="0"/>
              <a:t>次数）</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155" y="3327268"/>
            <a:ext cx="6837301" cy="3198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2567470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61" y="31385"/>
            <a:ext cx="1470968" cy="6939902"/>
            <a:chOff x="7587469" y="-82468"/>
            <a:chExt cx="1334031" cy="5256726"/>
          </a:xfrm>
        </p:grpSpPr>
        <p:grpSp>
          <p:nvGrpSpPr>
            <p:cNvPr id="3" name="组合 2"/>
            <p:cNvGrpSpPr/>
            <p:nvPr/>
          </p:nvGrpSpPr>
          <p:grpSpPr>
            <a:xfrm>
              <a:off x="7629008"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658918" y="220642"/>
            <a:ext cx="3147015" cy="415498"/>
          </a:xfrm>
          <a:prstGeom prst="rect">
            <a:avLst/>
          </a:prstGeom>
          <a:noFill/>
        </p:spPr>
        <p:txBody>
          <a:bodyPr wrap="none" rtlCol="0">
            <a:spAutoFit/>
          </a:bodyPr>
          <a:lstStyle/>
          <a:p>
            <a:r>
              <a:rPr lang="zh-CN" altLang="en-US" dirty="0" smtClean="0"/>
              <a:t>基于图论的标签推荐算法</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86029" y="2311102"/>
            <a:ext cx="7443659" cy="428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658918" y="764704"/>
            <a:ext cx="6912768" cy="1384995"/>
          </a:xfrm>
          <a:prstGeom prst="rect">
            <a:avLst/>
          </a:prstGeom>
          <a:noFill/>
        </p:spPr>
        <p:txBody>
          <a:bodyPr wrap="square" rtlCol="0">
            <a:spAutoFit/>
          </a:bodyPr>
          <a:lstStyle/>
          <a:p>
            <a:r>
              <a:rPr lang="en-US" altLang="zh-CN" dirty="0"/>
              <a:t> </a:t>
            </a:r>
            <a:r>
              <a:rPr lang="en-US" altLang="zh-CN" dirty="0" smtClean="0"/>
              <a:t>      </a:t>
            </a:r>
            <a:r>
              <a:rPr lang="zh-CN" altLang="en-US" dirty="0" smtClean="0"/>
              <a:t>利用</a:t>
            </a:r>
            <a:r>
              <a:rPr lang="zh-CN" altLang="en-US" dirty="0"/>
              <a:t>标签共现网络不仅能够</a:t>
            </a:r>
            <a:r>
              <a:rPr lang="zh-CN" altLang="en-US" dirty="0" smtClean="0"/>
              <a:t>有效</a:t>
            </a:r>
            <a:r>
              <a:rPr lang="zh-CN" altLang="en-US" dirty="0"/>
              <a:t>揭示标签之间的关系，也能很好地体现资源之间</a:t>
            </a:r>
            <a:r>
              <a:rPr lang="zh-CN" altLang="en-US" dirty="0" smtClean="0"/>
              <a:t>的逻辑关联。</a:t>
            </a:r>
            <a:endParaRPr lang="en-US" altLang="zh-CN" dirty="0" smtClean="0"/>
          </a:p>
          <a:p>
            <a:r>
              <a:rPr lang="zh-CN" altLang="en-US" dirty="0" smtClean="0"/>
              <a:t>       资源</a:t>
            </a:r>
            <a:r>
              <a:rPr lang="zh-CN" altLang="en-US" dirty="0"/>
              <a:t>之间至少使用二个相同的标签便</a:t>
            </a:r>
            <a:r>
              <a:rPr lang="zh-CN" altLang="en-US" dirty="0" smtClean="0"/>
              <a:t>产生关联</a:t>
            </a:r>
            <a:r>
              <a:rPr lang="zh-CN" altLang="en-US" dirty="0"/>
              <a:t>，其后每多一个相同的标签其关联增加</a:t>
            </a:r>
            <a:r>
              <a:rPr lang="zh-CN" altLang="en-US" dirty="0" smtClean="0"/>
              <a:t>一。</a:t>
            </a:r>
            <a:endParaRPr lang="zh-CN" altLang="en-US" dirty="0"/>
          </a:p>
        </p:txBody>
      </p:sp>
    </p:spTree>
    <p:extLst>
      <p:ext uri="{BB962C8B-B14F-4D97-AF65-F5344CB8AC3E}">
        <p14:creationId xmlns:p14="http://schemas.microsoft.com/office/powerpoint/2010/main" xmlns="" val="3966153530"/>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斜纹 11"/>
          <p:cNvSpPr/>
          <p:nvPr/>
        </p:nvSpPr>
        <p:spPr>
          <a:xfrm rot="16200000" flipV="1">
            <a:off x="3744575" y="1460657"/>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2A8FB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3" name="斜纹 11"/>
          <p:cNvSpPr/>
          <p:nvPr/>
        </p:nvSpPr>
        <p:spPr>
          <a:xfrm rot="16200000" flipH="1">
            <a:off x="3744576" y="-3788530"/>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2A8FB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4" name="斜纹 11"/>
          <p:cNvSpPr/>
          <p:nvPr/>
        </p:nvSpPr>
        <p:spPr>
          <a:xfrm rot="16200000" flipH="1">
            <a:off x="3744576" y="-3358491"/>
            <a:ext cx="1636197" cy="9158491"/>
          </a:xfrm>
          <a:prstGeom prst="diagStripe">
            <a:avLst/>
          </a:prstGeom>
          <a:solidFill>
            <a:srgbClr val="1E678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5" name="斜纹 11"/>
          <p:cNvSpPr/>
          <p:nvPr/>
        </p:nvSpPr>
        <p:spPr>
          <a:xfrm rot="16200000" flipH="1">
            <a:off x="3744576" y="-2928451"/>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E448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6" name="斜纹 11"/>
          <p:cNvSpPr/>
          <p:nvPr/>
        </p:nvSpPr>
        <p:spPr>
          <a:xfrm rot="16200000" flipV="1">
            <a:off x="3744575" y="1051608"/>
            <a:ext cx="1636197" cy="9158491"/>
          </a:xfrm>
          <a:prstGeom prst="diagStripe">
            <a:avLst/>
          </a:prstGeom>
          <a:solidFill>
            <a:srgbClr val="1E678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7" name="斜纹 11"/>
          <p:cNvSpPr/>
          <p:nvPr/>
        </p:nvSpPr>
        <p:spPr>
          <a:xfrm rot="16200000" flipV="1">
            <a:off x="3744575" y="642557"/>
            <a:ext cx="1636197" cy="9158491"/>
          </a:xfrm>
          <a:custGeom>
            <a:avLst/>
            <a:gdLst/>
            <a:ahLst/>
            <a:cxnLst/>
            <a:rect l="l" t="t" r="r" b="b"/>
            <a:pathLst>
              <a:path w="1227148" h="9158491">
                <a:moveTo>
                  <a:pt x="867109" y="556322"/>
                </a:moveTo>
                <a:cubicBezTo>
                  <a:pt x="867109" y="496669"/>
                  <a:pt x="915468" y="448310"/>
                  <a:pt x="975121" y="448310"/>
                </a:cubicBezTo>
                <a:cubicBezTo>
                  <a:pt x="1034774" y="448310"/>
                  <a:pt x="1083133" y="496669"/>
                  <a:pt x="1083133" y="556322"/>
                </a:cubicBezTo>
                <a:cubicBezTo>
                  <a:pt x="1083133" y="615975"/>
                  <a:pt x="1034774" y="664334"/>
                  <a:pt x="975121" y="664334"/>
                </a:cubicBezTo>
                <a:cubicBezTo>
                  <a:pt x="915468" y="664334"/>
                  <a:pt x="867109" y="615975"/>
                  <a:pt x="867109" y="556322"/>
                </a:cubicBezTo>
                <a:close/>
                <a:moveTo>
                  <a:pt x="723093" y="1708847"/>
                </a:moveTo>
                <a:cubicBezTo>
                  <a:pt x="723093" y="1649194"/>
                  <a:pt x="771452" y="1600835"/>
                  <a:pt x="831105" y="1600835"/>
                </a:cubicBezTo>
                <a:cubicBezTo>
                  <a:pt x="890758" y="1600835"/>
                  <a:pt x="939117" y="1649194"/>
                  <a:pt x="939117" y="1708847"/>
                </a:cubicBezTo>
                <a:cubicBezTo>
                  <a:pt x="939117" y="1768500"/>
                  <a:pt x="890758" y="1816859"/>
                  <a:pt x="831105" y="1816859"/>
                </a:cubicBezTo>
                <a:cubicBezTo>
                  <a:pt x="771452" y="1816859"/>
                  <a:pt x="723093" y="1768500"/>
                  <a:pt x="723093" y="1708847"/>
                </a:cubicBezTo>
                <a:close/>
                <a:moveTo>
                  <a:pt x="506428" y="1130767"/>
                </a:moveTo>
                <a:cubicBezTo>
                  <a:pt x="506428" y="1071114"/>
                  <a:pt x="554787" y="1022755"/>
                  <a:pt x="614440" y="1022755"/>
                </a:cubicBezTo>
                <a:cubicBezTo>
                  <a:pt x="674093" y="1022755"/>
                  <a:pt x="722452" y="1071114"/>
                  <a:pt x="722452" y="1130767"/>
                </a:cubicBezTo>
                <a:cubicBezTo>
                  <a:pt x="722452" y="1190420"/>
                  <a:pt x="674093" y="1238779"/>
                  <a:pt x="614440" y="1238779"/>
                </a:cubicBezTo>
                <a:cubicBezTo>
                  <a:pt x="554787" y="1238779"/>
                  <a:pt x="506428" y="1190420"/>
                  <a:pt x="506428" y="1130767"/>
                </a:cubicBezTo>
                <a:close/>
                <a:moveTo>
                  <a:pt x="363052" y="2285110"/>
                </a:moveTo>
                <a:cubicBezTo>
                  <a:pt x="363053" y="2225457"/>
                  <a:pt x="411412" y="2177098"/>
                  <a:pt x="471065" y="2177098"/>
                </a:cubicBezTo>
                <a:cubicBezTo>
                  <a:pt x="530718" y="2177098"/>
                  <a:pt x="579077" y="2225457"/>
                  <a:pt x="579077" y="2285110"/>
                </a:cubicBezTo>
                <a:cubicBezTo>
                  <a:pt x="579077" y="2344763"/>
                  <a:pt x="530718" y="2393122"/>
                  <a:pt x="471065" y="2393122"/>
                </a:cubicBezTo>
                <a:cubicBezTo>
                  <a:pt x="411412" y="2393122"/>
                  <a:pt x="363053" y="2344763"/>
                  <a:pt x="363052" y="2285110"/>
                </a:cubicBezTo>
                <a:close/>
                <a:moveTo>
                  <a:pt x="0" y="4579246"/>
                </a:moveTo>
                <a:lnTo>
                  <a:pt x="0" y="9158491"/>
                </a:lnTo>
                <a:lnTo>
                  <a:pt x="1227148" y="0"/>
                </a:lnTo>
                <a:lnTo>
                  <a:pt x="613574" y="0"/>
                </a:lnTo>
                <a:close/>
              </a:path>
            </a:pathLst>
          </a:custGeom>
          <a:solidFill>
            <a:srgbClr val="E448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zh-CN" altLang="en-US"/>
          </a:p>
        </p:txBody>
      </p:sp>
      <p:sp>
        <p:nvSpPr>
          <p:cNvPr id="8" name="TextBox 7"/>
          <p:cNvSpPr txBox="1"/>
          <p:nvPr/>
        </p:nvSpPr>
        <p:spPr>
          <a:xfrm>
            <a:off x="1214414" y="2848819"/>
            <a:ext cx="6453931" cy="1554884"/>
          </a:xfrm>
          <a:prstGeom prst="rect">
            <a:avLst/>
          </a:prstGeom>
          <a:noFill/>
        </p:spPr>
        <p:txBody>
          <a:bodyPr wrap="square" lIns="107287" tIns="53643" rIns="107287" bIns="53643" rtlCol="0">
            <a:spAutoFit/>
          </a:bodyPr>
          <a:lstStyle/>
          <a:p>
            <a:r>
              <a:rPr lang="en-US" altLang="zh-CN" sz="9400" b="1" dirty="0">
                <a:solidFill>
                  <a:srgbClr val="435258"/>
                </a:solidFill>
                <a:latin typeface="Matura MT Script Capitals" pitchFamily="66" charset="0"/>
              </a:rPr>
              <a:t>Thank You</a:t>
            </a:r>
            <a:endParaRPr lang="zh-CN" altLang="en-US" sz="9400" b="1" dirty="0">
              <a:solidFill>
                <a:srgbClr val="435258"/>
              </a:solidFill>
              <a:latin typeface="Matura MT Script Capitals" pitchFamily="66" charset="0"/>
            </a:endParaRPr>
          </a:p>
        </p:txBody>
      </p:sp>
    </p:spTree>
    <p:extLst>
      <p:ext uri="{BB962C8B-B14F-4D97-AF65-F5344CB8AC3E}">
        <p14:creationId xmlns:p14="http://schemas.microsoft.com/office/powerpoint/2010/main" xmlns="" val="176023925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p:cNvCxnSpPr/>
          <p:nvPr/>
        </p:nvCxnSpPr>
        <p:spPr>
          <a:xfrm>
            <a:off x="4211960" y="7436991"/>
            <a:ext cx="46131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11960" y="7281457"/>
            <a:ext cx="4597233" cy="723887"/>
          </a:xfrm>
          <a:prstGeom prst="rect">
            <a:avLst/>
          </a:prstGeom>
          <a:noFill/>
        </p:spPr>
        <p:txBody>
          <a:bodyPr wrap="square" lIns="107287" tIns="53643" rIns="107287" bIns="53643" rtlCol="0" anchor="b">
            <a:spAutoFit/>
          </a:bodyPr>
          <a:lstStyle/>
          <a:p>
            <a:pPr algn="r"/>
            <a:r>
              <a:rPr lang="en-US" altLang="zh-CN" dirty="0" smtClean="0">
                <a:solidFill>
                  <a:schemeClr val="tx1">
                    <a:lumMod val="65000"/>
                    <a:lumOff val="35000"/>
                  </a:schemeClr>
                </a:solidFill>
              </a:rPr>
              <a:t>Copyright </a:t>
            </a:r>
            <a:r>
              <a:rPr lang="en-US" altLang="zh-CN" sz="1900" dirty="0">
                <a:solidFill>
                  <a:schemeClr val="tx1">
                    <a:lumMod val="65000"/>
                    <a:lumOff val="35000"/>
                  </a:schemeClr>
                </a:solidFill>
              </a:rPr>
              <a:t>©  Fashion Brand. All rights reserved</a:t>
            </a:r>
            <a:endParaRPr lang="zh-CN" altLang="en-US" sz="1900" dirty="0">
              <a:solidFill>
                <a:schemeClr val="tx1">
                  <a:lumMod val="65000"/>
                  <a:lumOff val="35000"/>
                </a:schemeClr>
              </a:solidFill>
            </a:endParaRPr>
          </a:p>
        </p:txBody>
      </p:sp>
      <p:grpSp>
        <p:nvGrpSpPr>
          <p:cNvPr id="2" name="组合 1"/>
          <p:cNvGrpSpPr/>
          <p:nvPr/>
        </p:nvGrpSpPr>
        <p:grpSpPr>
          <a:xfrm rot="662857">
            <a:off x="2755021" y="-49684"/>
            <a:ext cx="1199524" cy="6939902"/>
            <a:chOff x="3329251" y="-82468"/>
            <a:chExt cx="1292492" cy="5256726"/>
          </a:xfrm>
        </p:grpSpPr>
        <p:grpSp>
          <p:nvGrpSpPr>
            <p:cNvPr id="9" name="组合 8"/>
            <p:cNvGrpSpPr/>
            <p:nvPr/>
          </p:nvGrpSpPr>
          <p:grpSpPr>
            <a:xfrm>
              <a:off x="3329251" y="-21503"/>
              <a:ext cx="1292492" cy="5195761"/>
              <a:chOff x="3329251" y="-20538"/>
              <a:chExt cx="1292492" cy="5195761"/>
            </a:xfrm>
          </p:grpSpPr>
          <p:sp>
            <p:nvSpPr>
              <p:cNvPr id="65"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76"/>
            <p:cNvSpPr txBox="1"/>
            <p:nvPr/>
          </p:nvSpPr>
          <p:spPr>
            <a:xfrm>
              <a:off x="3333284"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1</a:t>
              </a:r>
              <a:endParaRPr lang="zh-CN" altLang="en-US" sz="4200" dirty="0">
                <a:solidFill>
                  <a:schemeClr val="bg1"/>
                </a:solidFill>
                <a:latin typeface="Broadway" pitchFamily="82" charset="0"/>
                <a:ea typeface="宋体" pitchFamily="2" charset="-122"/>
              </a:endParaRPr>
            </a:p>
          </p:txBody>
        </p:sp>
        <p:sp>
          <p:nvSpPr>
            <p:cNvPr id="4" name="TextBox 3"/>
            <p:cNvSpPr txBox="1"/>
            <p:nvPr/>
          </p:nvSpPr>
          <p:spPr>
            <a:xfrm>
              <a:off x="3763407" y="642163"/>
              <a:ext cx="830997" cy="3297739"/>
            </a:xfrm>
            <a:prstGeom prst="rect">
              <a:avLst/>
            </a:prstGeom>
            <a:noFill/>
          </p:spPr>
          <p:txBody>
            <a:bodyPr vert="eaVert" wrap="square" rtlCol="0">
              <a:spAutoFit/>
            </a:bodyPr>
            <a:lstStyle/>
            <a:p>
              <a:pPr algn="ctr">
                <a:tabLst>
                  <a:tab pos="1363433" algn="l"/>
                </a:tabLst>
              </a:pPr>
              <a:r>
                <a:rPr lang="zh-CN" altLang="en-US" sz="4200" dirty="0" smtClean="0">
                  <a:solidFill>
                    <a:schemeClr val="bg1"/>
                  </a:solidFill>
                  <a:latin typeface="微软雅黑" pitchFamily="34" charset="-122"/>
                  <a:ea typeface="微软雅黑" pitchFamily="34" charset="-122"/>
                </a:rPr>
                <a:t>背景知识</a:t>
              </a:r>
              <a:endParaRPr lang="zh-CN" altLang="en-US" sz="4200" dirty="0">
                <a:solidFill>
                  <a:schemeClr val="bg1"/>
                </a:solidFill>
                <a:latin typeface="微软雅黑" pitchFamily="34" charset="-122"/>
                <a:ea typeface="微软雅黑" pitchFamily="34" charset="-122"/>
              </a:endParaRPr>
            </a:p>
          </p:txBody>
        </p:sp>
      </p:grpSp>
      <p:sp>
        <p:nvSpPr>
          <p:cNvPr id="33" name="矩形 32"/>
          <p:cNvSpPr/>
          <p:nvPr/>
        </p:nvSpPr>
        <p:spPr>
          <a:xfrm>
            <a:off x="72008" y="286445"/>
            <a:ext cx="2627784" cy="1101596"/>
          </a:xfrm>
          <a:prstGeom prst="rect">
            <a:avLst/>
          </a:prstGeom>
        </p:spPr>
        <p:txBody>
          <a:bodyPr wrap="square" lIns="107287" tIns="53643" rIns="107287" bIns="53643">
            <a:prstTxWarp prst="textInflate">
              <a:avLst/>
            </a:prstTxWarp>
            <a:spAutoFit/>
          </a:bodyPr>
          <a:lstStyle/>
          <a:p>
            <a:pPr lvl="0"/>
            <a:r>
              <a:rPr lang="en-US" altLang="zh-CN" sz="6300" dirty="0" smtClean="0">
                <a:solidFill>
                  <a:srgbClr val="1E6787"/>
                </a:solidFill>
                <a:effectLst>
                  <a:outerShdw blurRad="38100" dist="38100" dir="2700000" algn="tl">
                    <a:srgbClr val="000000">
                      <a:alpha val="43137"/>
                    </a:srgbClr>
                  </a:outerShdw>
                </a:effectLst>
                <a:latin typeface="Showcard Gothic" pitchFamily="82" charset="0"/>
              </a:rPr>
              <a:t>TAG</a:t>
            </a:r>
            <a:endParaRPr lang="zh-CN" altLang="en-US" sz="5200" dirty="0">
              <a:solidFill>
                <a:srgbClr val="1E6787"/>
              </a:solidFill>
              <a:effectLst>
                <a:outerShdw blurRad="38100" dist="38100" dir="2700000" algn="tl">
                  <a:srgbClr val="000000">
                    <a:alpha val="43137"/>
                  </a:srgbClr>
                </a:outerShdw>
              </a:effectLst>
              <a:latin typeface="Forte" pitchFamily="66" charset="0"/>
            </a:endParaRPr>
          </a:p>
        </p:txBody>
      </p:sp>
      <p:grpSp>
        <p:nvGrpSpPr>
          <p:cNvPr id="3" name="组合 2"/>
          <p:cNvGrpSpPr/>
          <p:nvPr/>
        </p:nvGrpSpPr>
        <p:grpSpPr>
          <a:xfrm rot="634383">
            <a:off x="4353726" y="-49390"/>
            <a:ext cx="1209879" cy="6939902"/>
            <a:chOff x="4751346" y="-82468"/>
            <a:chExt cx="1303649" cy="5256726"/>
          </a:xfrm>
        </p:grpSpPr>
        <p:grpSp>
          <p:nvGrpSpPr>
            <p:cNvPr id="95" name="组合 94"/>
            <p:cNvGrpSpPr/>
            <p:nvPr/>
          </p:nvGrpSpPr>
          <p:grpSpPr>
            <a:xfrm>
              <a:off x="4762503" y="-21503"/>
              <a:ext cx="1292492" cy="5195761"/>
              <a:chOff x="3329251" y="-20538"/>
              <a:chExt cx="1292492" cy="5195761"/>
            </a:xfrm>
          </p:grpSpPr>
          <p:sp>
            <p:nvSpPr>
              <p:cNvPr id="9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xtBox 89"/>
            <p:cNvSpPr txBox="1"/>
            <p:nvPr/>
          </p:nvSpPr>
          <p:spPr>
            <a:xfrm>
              <a:off x="5151828" y="642163"/>
              <a:ext cx="895402"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a:t>
              </a:r>
              <a:endParaRPr lang="zh-CN" altLang="en-US" sz="4200" dirty="0">
                <a:solidFill>
                  <a:schemeClr val="bg1"/>
                </a:solidFill>
                <a:latin typeface="微软雅黑" pitchFamily="34" charset="-122"/>
                <a:ea typeface="微软雅黑" pitchFamily="34" charset="-122"/>
              </a:endParaRPr>
            </a:p>
          </p:txBody>
        </p:sp>
        <p:sp>
          <p:nvSpPr>
            <p:cNvPr id="50" name="TextBox 49"/>
            <p:cNvSpPr txBox="1"/>
            <p:nvPr/>
          </p:nvSpPr>
          <p:spPr>
            <a:xfrm>
              <a:off x="4751346"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2</a:t>
              </a:r>
              <a:endParaRPr lang="zh-CN" altLang="en-US" sz="4200" dirty="0">
                <a:solidFill>
                  <a:schemeClr val="bg1"/>
                </a:solidFill>
                <a:latin typeface="Broadway" pitchFamily="82" charset="0"/>
                <a:ea typeface="宋体" pitchFamily="2" charset="-122"/>
              </a:endParaRPr>
            </a:p>
          </p:txBody>
        </p:sp>
      </p:grpSp>
      <p:grpSp>
        <p:nvGrpSpPr>
          <p:cNvPr id="6" name="组合 5"/>
          <p:cNvGrpSpPr/>
          <p:nvPr/>
        </p:nvGrpSpPr>
        <p:grpSpPr>
          <a:xfrm rot="604782">
            <a:off x="7588734" y="-49195"/>
            <a:ext cx="1238076" cy="6939902"/>
            <a:chOff x="7587469" y="-82468"/>
            <a:chExt cx="1334031" cy="5256726"/>
          </a:xfrm>
        </p:grpSpPr>
        <p:grpSp>
          <p:nvGrpSpPr>
            <p:cNvPr id="63" name="组合 62"/>
            <p:cNvGrpSpPr/>
            <p:nvPr/>
          </p:nvGrpSpPr>
          <p:grpSpPr>
            <a:xfrm>
              <a:off x="7629008" y="-21503"/>
              <a:ext cx="1292492" cy="5195761"/>
              <a:chOff x="3329251" y="-20538"/>
              <a:chExt cx="1292492" cy="5195761"/>
            </a:xfrm>
          </p:grpSpPr>
          <p:sp>
            <p:nvSpPr>
              <p:cNvPr id="93"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TextBox 91"/>
            <p:cNvSpPr txBox="1"/>
            <p:nvPr/>
          </p:nvSpPr>
          <p:spPr>
            <a:xfrm>
              <a:off x="8083182"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标签推荐方法</a:t>
              </a:r>
              <a:endParaRPr lang="zh-CN" altLang="en-US" sz="4200" dirty="0">
                <a:solidFill>
                  <a:schemeClr val="bg1"/>
                </a:solidFill>
                <a:latin typeface="微软雅黑" pitchFamily="34" charset="-122"/>
                <a:ea typeface="微软雅黑" pitchFamily="34" charset="-122"/>
              </a:endParaRPr>
            </a:p>
          </p:txBody>
        </p:sp>
        <p:sp>
          <p:nvSpPr>
            <p:cNvPr id="51" name="TextBox 50"/>
            <p:cNvSpPr txBox="1"/>
            <p:nvPr/>
          </p:nvSpPr>
          <p:spPr>
            <a:xfrm>
              <a:off x="7587469"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4</a:t>
              </a:r>
              <a:endParaRPr lang="zh-CN" altLang="en-US" sz="4200" dirty="0">
                <a:solidFill>
                  <a:schemeClr val="bg1"/>
                </a:solidFill>
                <a:latin typeface="Broadway" pitchFamily="82" charset="0"/>
                <a:ea typeface="宋体" pitchFamily="2" charset="-122"/>
              </a:endParaRPr>
            </a:p>
          </p:txBody>
        </p:sp>
      </p:grpSp>
      <p:grpSp>
        <p:nvGrpSpPr>
          <p:cNvPr id="5" name="组合 4"/>
          <p:cNvGrpSpPr/>
          <p:nvPr/>
        </p:nvGrpSpPr>
        <p:grpSpPr>
          <a:xfrm rot="616756">
            <a:off x="5963627" y="-49257"/>
            <a:ext cx="1223976" cy="6939902"/>
            <a:chOff x="6169408" y="-82468"/>
            <a:chExt cx="1318839" cy="5256726"/>
          </a:xfrm>
        </p:grpSpPr>
        <p:grpSp>
          <p:nvGrpSpPr>
            <p:cNvPr id="98" name="组合 97"/>
            <p:cNvGrpSpPr/>
            <p:nvPr/>
          </p:nvGrpSpPr>
          <p:grpSpPr>
            <a:xfrm>
              <a:off x="6195755" y="-21503"/>
              <a:ext cx="1292492" cy="5195761"/>
              <a:chOff x="3329251" y="-20538"/>
              <a:chExt cx="1292492" cy="5195761"/>
            </a:xfrm>
          </p:grpSpPr>
          <p:sp>
            <p:nvSpPr>
              <p:cNvPr id="99"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TextBox 90"/>
            <p:cNvSpPr txBox="1"/>
            <p:nvPr/>
          </p:nvSpPr>
          <p:spPr>
            <a:xfrm>
              <a:off x="6616739"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标签聚类方法</a:t>
              </a:r>
              <a:endParaRPr lang="zh-CN" altLang="en-US" sz="4200" dirty="0">
                <a:solidFill>
                  <a:schemeClr val="bg1"/>
                </a:solidFill>
                <a:latin typeface="微软雅黑" pitchFamily="34" charset="-122"/>
                <a:ea typeface="微软雅黑" pitchFamily="34" charset="-122"/>
              </a:endParaRPr>
            </a:p>
          </p:txBody>
        </p:sp>
        <p:sp>
          <p:nvSpPr>
            <p:cNvPr id="52" name="TextBox 51"/>
            <p:cNvSpPr txBox="1"/>
            <p:nvPr/>
          </p:nvSpPr>
          <p:spPr>
            <a:xfrm>
              <a:off x="6169408"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3</a:t>
              </a:r>
              <a:endParaRPr lang="zh-CN" altLang="en-US" sz="4200" dirty="0">
                <a:solidFill>
                  <a:schemeClr val="bg1"/>
                </a:solidFill>
                <a:latin typeface="Broadway" pitchFamily="82" charset="0"/>
                <a:ea typeface="宋体" pitchFamily="2" charset="-122"/>
              </a:endParaRPr>
            </a:p>
          </p:txBody>
        </p:sp>
      </p:grpSp>
    </p:spTree>
    <p:extLst>
      <p:ext uri="{BB962C8B-B14F-4D97-AF65-F5344CB8AC3E}">
        <p14:creationId xmlns:p14="http://schemas.microsoft.com/office/powerpoint/2010/main" xmlns="" val="38816488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156" y="-42202"/>
            <a:ext cx="1292492" cy="6927586"/>
            <a:chOff x="3329251" y="-82468"/>
            <a:chExt cx="1292492" cy="5256726"/>
          </a:xfrm>
        </p:grpSpPr>
        <p:grpSp>
          <p:nvGrpSpPr>
            <p:cNvPr id="3" name="组合 2"/>
            <p:cNvGrpSpPr/>
            <p:nvPr/>
          </p:nvGrpSpPr>
          <p:grpSpPr>
            <a:xfrm>
              <a:off x="3329251"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3333284"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1</a:t>
              </a:r>
              <a:endParaRPr lang="zh-CN" altLang="en-US" sz="4200" dirty="0">
                <a:solidFill>
                  <a:schemeClr val="bg1"/>
                </a:solidFill>
                <a:latin typeface="Broadway" pitchFamily="82" charset="0"/>
                <a:ea typeface="宋体" pitchFamily="2" charset="-122"/>
              </a:endParaRPr>
            </a:p>
          </p:txBody>
        </p:sp>
        <p:sp>
          <p:nvSpPr>
            <p:cNvPr id="5" name="TextBox 4"/>
            <p:cNvSpPr txBox="1"/>
            <p:nvPr/>
          </p:nvSpPr>
          <p:spPr>
            <a:xfrm>
              <a:off x="3763407" y="642163"/>
              <a:ext cx="830997" cy="3297739"/>
            </a:xfrm>
            <a:prstGeom prst="rect">
              <a:avLst/>
            </a:prstGeom>
            <a:noFill/>
          </p:spPr>
          <p:txBody>
            <a:bodyPr vert="eaVert" wrap="square" rtlCol="0">
              <a:spAutoFit/>
            </a:bodyPr>
            <a:lstStyle/>
            <a:p>
              <a:pPr algn="ctr">
                <a:tabLst>
                  <a:tab pos="1363433" algn="l"/>
                </a:tabLst>
              </a:pPr>
              <a:r>
                <a:rPr lang="zh-CN" altLang="en-US" sz="4200" dirty="0" smtClean="0">
                  <a:solidFill>
                    <a:schemeClr val="bg1"/>
                  </a:solidFill>
                  <a:latin typeface="微软雅黑" pitchFamily="34" charset="-122"/>
                  <a:ea typeface="微软雅黑" pitchFamily="34" charset="-122"/>
                </a:rPr>
                <a:t>背景知识</a:t>
              </a:r>
              <a:endParaRPr lang="zh-CN" altLang="en-US" sz="4200" dirty="0">
                <a:solidFill>
                  <a:schemeClr val="bg1"/>
                </a:solidFill>
                <a:latin typeface="微软雅黑" pitchFamily="34" charset="-122"/>
                <a:ea typeface="微软雅黑" pitchFamily="34" charset="-122"/>
              </a:endParaRPr>
            </a:p>
          </p:txBody>
        </p:sp>
      </p:grpSp>
      <p:sp>
        <p:nvSpPr>
          <p:cNvPr id="8" name="TextBox 7"/>
          <p:cNvSpPr txBox="1"/>
          <p:nvPr/>
        </p:nvSpPr>
        <p:spPr>
          <a:xfrm>
            <a:off x="1619672" y="933976"/>
            <a:ext cx="7272808" cy="3647152"/>
          </a:xfrm>
          <a:prstGeom prst="rect">
            <a:avLst/>
          </a:prstGeom>
          <a:noFill/>
        </p:spPr>
        <p:txBody>
          <a:bodyPr wrap="square" rtlCol="0">
            <a:spAutoFit/>
          </a:bodyPr>
          <a:lstStyle/>
          <a:p>
            <a:pPr marL="342900" indent="-342900">
              <a:buFont typeface="Arial" pitchFamily="34" charset="0"/>
              <a:buChar char="•"/>
            </a:pPr>
            <a:r>
              <a:rPr lang="en-US" altLang="zh-CN" dirty="0" smtClean="0"/>
              <a:t>Tag</a:t>
            </a:r>
            <a:r>
              <a:rPr lang="zh-CN" altLang="en-US" dirty="0" smtClean="0"/>
              <a:t>的起源</a:t>
            </a:r>
            <a:endParaRPr lang="en-US" altLang="zh-CN" dirty="0" smtClean="0"/>
          </a:p>
          <a:p>
            <a:r>
              <a:rPr lang="en-US" altLang="zh-CN" dirty="0" smtClean="0"/>
              <a:t>      </a:t>
            </a:r>
            <a:r>
              <a:rPr lang="zh-CN" altLang="en-US" dirty="0"/>
              <a:t>标签是</a:t>
            </a:r>
            <a:r>
              <a:rPr lang="zh-CN" altLang="en-US" dirty="0" smtClean="0"/>
              <a:t>是</a:t>
            </a:r>
            <a:r>
              <a:rPr lang="en-US" altLang="zh-CN" dirty="0" smtClean="0"/>
              <a:t>delicious</a:t>
            </a:r>
            <a:r>
              <a:rPr lang="zh-CN" altLang="en-US" dirty="0" smtClean="0"/>
              <a:t>开发</a:t>
            </a:r>
            <a:r>
              <a:rPr lang="zh-CN" altLang="en-US" dirty="0"/>
              <a:t>者</a:t>
            </a:r>
            <a:r>
              <a:rPr lang="en-US" altLang="zh-CN" dirty="0"/>
              <a:t>Joshua </a:t>
            </a:r>
            <a:r>
              <a:rPr lang="en-US" altLang="zh-CN" dirty="0" err="1"/>
              <a:t>Schachter</a:t>
            </a:r>
            <a:r>
              <a:rPr lang="zh-CN" altLang="en-US" dirty="0"/>
              <a:t>最早采用</a:t>
            </a:r>
            <a:r>
              <a:rPr lang="zh-CN" altLang="en-US" dirty="0" smtClean="0"/>
              <a:t>的。</a:t>
            </a:r>
            <a:endParaRPr lang="en-US" altLang="zh-CN" dirty="0" smtClean="0"/>
          </a:p>
          <a:p>
            <a:r>
              <a:rPr lang="en-US" altLang="zh-CN" dirty="0" smtClean="0"/>
              <a:t>      </a:t>
            </a:r>
            <a:r>
              <a:rPr lang="zh-CN" altLang="en-US" dirty="0" smtClean="0"/>
              <a:t>随着</a:t>
            </a:r>
            <a:r>
              <a:rPr lang="en-US" altLang="zh-CN" dirty="0" smtClean="0"/>
              <a:t>web2.0</a:t>
            </a:r>
            <a:r>
              <a:rPr lang="zh-CN" altLang="en-US" dirty="0" smtClean="0"/>
              <a:t>时代的到来，</a:t>
            </a:r>
            <a:r>
              <a:rPr lang="en-US" altLang="zh-CN" dirty="0" smtClean="0"/>
              <a:t>UGC(</a:t>
            </a:r>
            <a:r>
              <a:rPr lang="zh-CN" altLang="en-US" dirty="0" smtClean="0"/>
              <a:t>用户生成内容，</a:t>
            </a:r>
            <a:r>
              <a:rPr lang="en-US" altLang="zh-CN" dirty="0" smtClean="0"/>
              <a:t>User Generated Content)</a:t>
            </a:r>
            <a:r>
              <a:rPr lang="zh-CN" altLang="en-US" dirty="0" smtClean="0"/>
              <a:t>也伴随</a:t>
            </a:r>
            <a:r>
              <a:rPr lang="zh-CN" altLang="en-US" dirty="0"/>
              <a:t>着以</a:t>
            </a:r>
            <a:r>
              <a:rPr lang="zh-CN" altLang="en-US" dirty="0">
                <a:solidFill>
                  <a:srgbClr val="FF0000"/>
                </a:solidFill>
              </a:rPr>
              <a:t>提倡个性化</a:t>
            </a:r>
            <a:r>
              <a:rPr lang="zh-CN" altLang="en-US" dirty="0"/>
              <a:t>为主要特点</a:t>
            </a:r>
            <a:r>
              <a:rPr lang="zh-CN" altLang="en-US" dirty="0" smtClean="0"/>
              <a:t>的</a:t>
            </a:r>
            <a:r>
              <a:rPr lang="en-US" altLang="zh-CN" dirty="0"/>
              <a:t>web2.0</a:t>
            </a:r>
            <a:r>
              <a:rPr lang="zh-CN" altLang="en-US" dirty="0" smtClean="0"/>
              <a:t>概念</a:t>
            </a:r>
            <a:r>
              <a:rPr lang="zh-CN" altLang="en-US" dirty="0"/>
              <a:t>兴起的。</a:t>
            </a:r>
          </a:p>
          <a:p>
            <a:r>
              <a:rPr lang="en-US" altLang="zh-CN" dirty="0"/>
              <a:t> </a:t>
            </a:r>
            <a:r>
              <a:rPr lang="en-US" altLang="zh-CN" dirty="0" smtClean="0"/>
              <a:t>    </a:t>
            </a:r>
            <a:r>
              <a:rPr lang="zh-CN" altLang="en-US" dirty="0" smtClean="0"/>
              <a:t>图书馆</a:t>
            </a:r>
            <a:r>
              <a:rPr lang="zh-CN" altLang="en-US" dirty="0"/>
              <a:t>学者们很快发现，随着在社会化网站中</a:t>
            </a:r>
            <a:r>
              <a:rPr lang="en-US" altLang="zh-CN" dirty="0"/>
              <a:t>tag</a:t>
            </a:r>
            <a:r>
              <a:rPr lang="zh-CN" altLang="en-US" dirty="0"/>
              <a:t>被大量采用，它成为传统的本体论分类方式之外的一种新的分类方式，</a:t>
            </a:r>
            <a:r>
              <a:rPr lang="zh-CN" altLang="en-US" dirty="0">
                <a:solidFill>
                  <a:srgbClr val="FF0000"/>
                </a:solidFill>
              </a:rPr>
              <a:t>群体行为在某些情况下具有惊人的一致性</a:t>
            </a:r>
            <a:r>
              <a:rPr lang="zh-CN" altLang="en-US" dirty="0"/>
              <a:t>，这种一致性产生了对事物的有意义的社会定义。这种新的分类方式，被称为“</a:t>
            </a:r>
            <a:r>
              <a:rPr lang="zh-CN" altLang="en-US" dirty="0">
                <a:solidFill>
                  <a:srgbClr val="FF0000"/>
                </a:solidFill>
              </a:rPr>
              <a:t>大众分类</a:t>
            </a:r>
            <a:r>
              <a:rPr lang="zh-CN" altLang="en-US" dirty="0"/>
              <a:t>”（</a:t>
            </a:r>
            <a:r>
              <a:rPr lang="en-US" altLang="zh-CN" dirty="0"/>
              <a:t>folksonomy</a:t>
            </a:r>
            <a:r>
              <a:rPr lang="zh-CN" altLang="en-US" dirty="0"/>
              <a:t>）。</a:t>
            </a:r>
            <a:br>
              <a:rPr lang="zh-CN" altLang="en-US" dirty="0"/>
            </a:br>
            <a:endParaRPr lang="en-US" altLang="zh-CN" dirty="0" smtClean="0"/>
          </a:p>
        </p:txBody>
      </p:sp>
      <p:sp>
        <p:nvSpPr>
          <p:cNvPr id="9" name="TextBox 8"/>
          <p:cNvSpPr txBox="1"/>
          <p:nvPr/>
        </p:nvSpPr>
        <p:spPr>
          <a:xfrm>
            <a:off x="1618556" y="1903472"/>
            <a:ext cx="7344816" cy="2677656"/>
          </a:xfrm>
          <a:prstGeom prst="rect">
            <a:avLst/>
          </a:prstGeom>
          <a:noFill/>
        </p:spPr>
        <p:txBody>
          <a:bodyPr wrap="square" rtlCol="0">
            <a:spAutoFit/>
          </a:bodyPr>
          <a:lstStyle/>
          <a:p>
            <a:r>
              <a:rPr lang="en-US" altLang="zh-CN" dirty="0"/>
              <a:t> </a:t>
            </a:r>
            <a:r>
              <a:rPr lang="en-US" altLang="zh-CN" dirty="0" smtClean="0"/>
              <a:t>     </a:t>
            </a:r>
            <a:r>
              <a:rPr lang="zh-CN" altLang="en-US" dirty="0" smtClean="0"/>
              <a:t>据</a:t>
            </a:r>
            <a:r>
              <a:rPr lang="en-US" altLang="zh-CN" dirty="0"/>
              <a:t>Joshua</a:t>
            </a:r>
            <a:r>
              <a:rPr lang="zh-CN" altLang="en-US" dirty="0"/>
              <a:t>介绍，</a:t>
            </a:r>
            <a:r>
              <a:rPr lang="en-US" altLang="zh-CN" dirty="0"/>
              <a:t>1998</a:t>
            </a:r>
            <a:r>
              <a:rPr lang="zh-CN" altLang="en-US" dirty="0"/>
              <a:t>年他在做一个网站时，手头有大量链接需要保存，最初这些链接是被保存在一个文件中。随着保存的内容越来越多，为了更快捷地找到某个链接，他开始在链接后面加上单词的备忘，这就是后来的标签（</a:t>
            </a:r>
            <a:r>
              <a:rPr lang="en-US" altLang="zh-CN" dirty="0"/>
              <a:t>Tags</a:t>
            </a:r>
            <a:r>
              <a:rPr lang="zh-CN" altLang="en-US" dirty="0"/>
              <a:t>）。</a:t>
            </a:r>
            <a:br>
              <a:rPr lang="zh-CN" altLang="en-US" dirty="0"/>
            </a:br>
            <a:r>
              <a:rPr lang="zh-CN" altLang="en-US" dirty="0"/>
              <a:t>他说，“我希望借助电脑的帮助，把存储和取回分成两个独立的行为，因此当你给你存储的东西加上</a:t>
            </a:r>
            <a:r>
              <a:rPr lang="en-US" altLang="zh-CN" dirty="0"/>
              <a:t>tags</a:t>
            </a:r>
            <a:r>
              <a:rPr lang="zh-CN" altLang="en-US" dirty="0"/>
              <a:t>，你就可以更容易地取回它们。在这么做的时候，你取回其他人存储的东西也会变得更简单。</a:t>
            </a:r>
            <a:r>
              <a:rPr lang="en-US" altLang="zh-CN" dirty="0"/>
              <a:t>tags</a:t>
            </a:r>
            <a:r>
              <a:rPr lang="zh-CN" altLang="en-US" dirty="0"/>
              <a:t>促进并放大了这一点。”</a:t>
            </a:r>
          </a:p>
        </p:txBody>
      </p:sp>
    </p:spTree>
    <p:extLst>
      <p:ext uri="{BB962C8B-B14F-4D97-AF65-F5344CB8AC3E}">
        <p14:creationId xmlns:p14="http://schemas.microsoft.com/office/powerpoint/2010/main" xmlns="" val="2218426491"/>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156" y="-42202"/>
            <a:ext cx="1292492" cy="6927586"/>
            <a:chOff x="3329251" y="-82468"/>
            <a:chExt cx="1292492" cy="5256726"/>
          </a:xfrm>
        </p:grpSpPr>
        <p:grpSp>
          <p:nvGrpSpPr>
            <p:cNvPr id="3" name="组合 2"/>
            <p:cNvGrpSpPr/>
            <p:nvPr/>
          </p:nvGrpSpPr>
          <p:grpSpPr>
            <a:xfrm>
              <a:off x="3329251"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3333284"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1</a:t>
              </a:r>
              <a:endParaRPr lang="zh-CN" altLang="en-US" sz="4200" dirty="0">
                <a:solidFill>
                  <a:schemeClr val="bg1"/>
                </a:solidFill>
                <a:latin typeface="Broadway" pitchFamily="82" charset="0"/>
                <a:ea typeface="宋体" pitchFamily="2" charset="-122"/>
              </a:endParaRPr>
            </a:p>
          </p:txBody>
        </p:sp>
        <p:sp>
          <p:nvSpPr>
            <p:cNvPr id="5" name="TextBox 4"/>
            <p:cNvSpPr txBox="1"/>
            <p:nvPr/>
          </p:nvSpPr>
          <p:spPr>
            <a:xfrm>
              <a:off x="3763407" y="642163"/>
              <a:ext cx="830997" cy="3297739"/>
            </a:xfrm>
            <a:prstGeom prst="rect">
              <a:avLst/>
            </a:prstGeom>
            <a:noFill/>
          </p:spPr>
          <p:txBody>
            <a:bodyPr vert="eaVert" wrap="square" rtlCol="0">
              <a:spAutoFit/>
            </a:bodyPr>
            <a:lstStyle/>
            <a:p>
              <a:pPr algn="ctr">
                <a:tabLst>
                  <a:tab pos="1363433" algn="l"/>
                </a:tabLst>
              </a:pPr>
              <a:r>
                <a:rPr lang="zh-CN" altLang="en-US" sz="4200" dirty="0" smtClean="0">
                  <a:solidFill>
                    <a:schemeClr val="bg1"/>
                  </a:solidFill>
                  <a:latin typeface="微软雅黑" pitchFamily="34" charset="-122"/>
                  <a:ea typeface="微软雅黑" pitchFamily="34" charset="-122"/>
                </a:rPr>
                <a:t>背景知识</a:t>
              </a:r>
              <a:endParaRPr lang="zh-CN" altLang="en-US" sz="4200" dirty="0">
                <a:solidFill>
                  <a:schemeClr val="bg1"/>
                </a:solidFill>
                <a:latin typeface="微软雅黑" pitchFamily="34" charset="-122"/>
                <a:ea typeface="微软雅黑" pitchFamily="34" charset="-122"/>
              </a:endParaRPr>
            </a:p>
          </p:txBody>
        </p:sp>
      </p:grpSp>
      <p:sp>
        <p:nvSpPr>
          <p:cNvPr id="10" name="TextBox 9"/>
          <p:cNvSpPr txBox="1"/>
          <p:nvPr/>
        </p:nvSpPr>
        <p:spPr>
          <a:xfrm>
            <a:off x="1857356" y="500042"/>
            <a:ext cx="6215106" cy="6232475"/>
          </a:xfrm>
          <a:prstGeom prst="rect">
            <a:avLst/>
          </a:prstGeom>
          <a:noFill/>
        </p:spPr>
        <p:txBody>
          <a:bodyPr wrap="square" rtlCol="0">
            <a:spAutoFit/>
          </a:bodyPr>
          <a:lstStyle/>
          <a:p>
            <a:pPr marL="342900" indent="-342900">
              <a:buFont typeface="Arial" pitchFamily="34" charset="0"/>
              <a:buChar char="•"/>
            </a:pPr>
            <a:r>
              <a:rPr lang="en-US" altLang="zh-CN" dirty="0" smtClean="0"/>
              <a:t>Tag</a:t>
            </a:r>
            <a:r>
              <a:rPr lang="zh-CN" altLang="en-US" dirty="0" smtClean="0"/>
              <a:t>的优点</a:t>
            </a:r>
            <a:endParaRPr lang="en-US" altLang="zh-CN" dirty="0" smtClean="0"/>
          </a:p>
          <a:p>
            <a:r>
              <a:rPr lang="zh-CN" altLang="en-US" dirty="0" smtClean="0"/>
              <a:t>作为组织方式，它与传统的自顶向下的、刚性的受控层次分类体系不同，大众分类体系具有以下三个优点</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a:t>
            </a:r>
            <a:r>
              <a:rPr lang="zh-CN" altLang="en-US" dirty="0" smtClean="0"/>
              <a:t>社会标签是网络信息资源用户对网络资源标注时产生的，相同的社会标签经过汇集以后形成了新的分类，它是自底向上的；（</a:t>
            </a:r>
            <a:r>
              <a:rPr lang="en-US" altLang="zh-CN" dirty="0" smtClean="0"/>
              <a:t>2</a:t>
            </a:r>
            <a:r>
              <a:rPr lang="zh-CN" altLang="en-US" dirty="0" smtClean="0"/>
              <a:t>）社会标签不受控于专家，用户可以自行使用任意词进行标注，具有极高的灵活性、易用性和主观认知性</a:t>
            </a:r>
            <a:r>
              <a:rPr lang="en-US" altLang="zh-CN" dirty="0" smtClean="0"/>
              <a:t>,</a:t>
            </a:r>
            <a:r>
              <a:rPr lang="zh-CN" altLang="en-US" dirty="0" smtClean="0"/>
              <a:t>，网络资源可以“柔性”隶属于多个大众分类；（</a:t>
            </a:r>
            <a:r>
              <a:rPr lang="en-US" altLang="zh-CN" dirty="0" smtClean="0"/>
              <a:t>3</a:t>
            </a:r>
            <a:r>
              <a:rPr lang="zh-CN" altLang="en-US" dirty="0" smtClean="0"/>
              <a:t>）在大众分类体系中，用户可以从多个维度、多个层次对网络资源进行标注。</a:t>
            </a:r>
            <a:endParaRPr lang="en-US" altLang="zh-CN" dirty="0" smtClean="0"/>
          </a:p>
          <a:p>
            <a:pPr marL="342900" indent="-342900">
              <a:buFont typeface="Arial" pitchFamily="34" charset="0"/>
              <a:buChar char="•"/>
            </a:pPr>
            <a:r>
              <a:rPr lang="en-US" altLang="zh-CN" dirty="0" smtClean="0"/>
              <a:t>Tag</a:t>
            </a:r>
            <a:r>
              <a:rPr lang="zh-CN" altLang="en-US" dirty="0" smtClean="0"/>
              <a:t>的作用</a:t>
            </a:r>
            <a:endParaRPr lang="en-US" altLang="zh-CN" dirty="0" smtClean="0"/>
          </a:p>
          <a:p>
            <a:r>
              <a:rPr lang="en-US" altLang="zh-CN" dirty="0" smtClean="0"/>
              <a:t>     </a:t>
            </a:r>
            <a:r>
              <a:rPr lang="zh-CN" altLang="en-US" dirty="0" smtClean="0"/>
              <a:t>简单来讲，标签的作用主要有两重，一个是</a:t>
            </a:r>
            <a:r>
              <a:rPr lang="en-US" altLang="zh-CN" dirty="0" smtClean="0"/>
              <a:t>Keyword</a:t>
            </a:r>
            <a:r>
              <a:rPr lang="zh-CN" altLang="en-US" dirty="0" smtClean="0"/>
              <a:t>，一个是</a:t>
            </a:r>
            <a:r>
              <a:rPr lang="en-US" altLang="zh-CN" dirty="0" smtClean="0"/>
              <a:t>Index</a:t>
            </a:r>
            <a:r>
              <a:rPr lang="zh-CN" altLang="en-US" dirty="0" smtClean="0"/>
              <a:t>。</a:t>
            </a:r>
            <a:endParaRPr lang="en-US" altLang="zh-CN" dirty="0" smtClean="0"/>
          </a:p>
          <a:p>
            <a:r>
              <a:rPr lang="en-US" altLang="zh-CN" dirty="0" smtClean="0"/>
              <a:t>     Keyword</a:t>
            </a:r>
            <a:r>
              <a:rPr lang="zh-CN" altLang="en-US" dirty="0" smtClean="0"/>
              <a:t>用来用极为简单的词语来说明内容的大意；</a:t>
            </a:r>
            <a:r>
              <a:rPr lang="en-US" altLang="zh-CN" dirty="0" smtClean="0"/>
              <a:t>Index</a:t>
            </a:r>
            <a:r>
              <a:rPr lang="zh-CN" altLang="en-US" dirty="0" smtClean="0"/>
              <a:t>用来在搜索时进行匹配。</a:t>
            </a:r>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xmlns="" val="2218426491"/>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156" y="-42202"/>
            <a:ext cx="1292492" cy="6927586"/>
            <a:chOff x="3329251" y="-82468"/>
            <a:chExt cx="1292492" cy="5256726"/>
          </a:xfrm>
        </p:grpSpPr>
        <p:grpSp>
          <p:nvGrpSpPr>
            <p:cNvPr id="3" name="组合 2"/>
            <p:cNvGrpSpPr/>
            <p:nvPr/>
          </p:nvGrpSpPr>
          <p:grpSpPr>
            <a:xfrm>
              <a:off x="3329251"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3333284"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1</a:t>
              </a:r>
              <a:endParaRPr lang="zh-CN" altLang="en-US" sz="4200" dirty="0">
                <a:solidFill>
                  <a:schemeClr val="bg1"/>
                </a:solidFill>
                <a:latin typeface="Broadway" pitchFamily="82" charset="0"/>
                <a:ea typeface="宋体" pitchFamily="2" charset="-122"/>
              </a:endParaRPr>
            </a:p>
          </p:txBody>
        </p:sp>
        <p:sp>
          <p:nvSpPr>
            <p:cNvPr id="5" name="TextBox 4"/>
            <p:cNvSpPr txBox="1"/>
            <p:nvPr/>
          </p:nvSpPr>
          <p:spPr>
            <a:xfrm>
              <a:off x="3763407" y="642163"/>
              <a:ext cx="830997" cy="3297739"/>
            </a:xfrm>
            <a:prstGeom prst="rect">
              <a:avLst/>
            </a:prstGeom>
            <a:noFill/>
          </p:spPr>
          <p:txBody>
            <a:bodyPr vert="eaVert" wrap="square" rtlCol="0">
              <a:spAutoFit/>
            </a:bodyPr>
            <a:lstStyle/>
            <a:p>
              <a:pPr algn="ctr">
                <a:tabLst>
                  <a:tab pos="1363433" algn="l"/>
                </a:tabLst>
              </a:pPr>
              <a:r>
                <a:rPr lang="zh-CN" altLang="en-US" sz="4200" dirty="0" smtClean="0">
                  <a:solidFill>
                    <a:schemeClr val="bg1"/>
                  </a:solidFill>
                  <a:latin typeface="微软雅黑" pitchFamily="34" charset="-122"/>
                  <a:ea typeface="微软雅黑" pitchFamily="34" charset="-122"/>
                </a:rPr>
                <a:t>背景知识</a:t>
              </a:r>
              <a:endParaRPr lang="zh-CN" altLang="en-US" sz="4200" dirty="0">
                <a:solidFill>
                  <a:schemeClr val="bg1"/>
                </a:solidFill>
                <a:latin typeface="微软雅黑" pitchFamily="34" charset="-122"/>
                <a:ea typeface="微软雅黑" pitchFamily="34" charset="-122"/>
              </a:endParaRPr>
            </a:p>
          </p:txBody>
        </p:sp>
      </p:grpSp>
      <p:sp>
        <p:nvSpPr>
          <p:cNvPr id="9" name="TextBox 8"/>
          <p:cNvSpPr txBox="1"/>
          <p:nvPr/>
        </p:nvSpPr>
        <p:spPr>
          <a:xfrm>
            <a:off x="1857356" y="149417"/>
            <a:ext cx="2608406" cy="415498"/>
          </a:xfrm>
          <a:prstGeom prst="rect">
            <a:avLst/>
          </a:prstGeom>
          <a:noFill/>
        </p:spPr>
        <p:txBody>
          <a:bodyPr wrap="none" rtlCol="0">
            <a:spAutoFit/>
          </a:bodyPr>
          <a:lstStyle/>
          <a:p>
            <a:r>
              <a:rPr lang="zh-CN" altLang="en-US" dirty="0" smtClean="0"/>
              <a:t>社会化标签的应用：</a:t>
            </a:r>
            <a:endParaRPr lang="zh-CN" altLang="en-US" dirty="0"/>
          </a:p>
        </p:txBody>
      </p:sp>
      <p:sp>
        <p:nvSpPr>
          <p:cNvPr id="11" name="TextBox 10"/>
          <p:cNvSpPr txBox="1"/>
          <p:nvPr/>
        </p:nvSpPr>
        <p:spPr>
          <a:xfrm>
            <a:off x="1643042" y="583322"/>
            <a:ext cx="7053343" cy="6232475"/>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Delicious: Delicious</a:t>
            </a:r>
            <a:r>
              <a:rPr lang="zh-CN" altLang="en-US" dirty="0" smtClean="0"/>
              <a:t>是由约书亚</a:t>
            </a:r>
            <a:r>
              <a:rPr lang="en-US" altLang="zh-CN" dirty="0" smtClean="0"/>
              <a:t>·</a:t>
            </a:r>
            <a:r>
              <a:rPr lang="zh-CN" altLang="en-US" dirty="0" smtClean="0"/>
              <a:t>沙克特（</a:t>
            </a:r>
            <a:r>
              <a:rPr lang="en-US" altLang="zh-CN" dirty="0" smtClean="0"/>
              <a:t>Joshua </a:t>
            </a:r>
            <a:r>
              <a:rPr lang="en-US" altLang="zh-CN" dirty="0" err="1" smtClean="0"/>
              <a:t>Schachter</a:t>
            </a:r>
            <a:r>
              <a:rPr lang="zh-CN" altLang="en-US" dirty="0" smtClean="0"/>
              <a:t>）于</a:t>
            </a:r>
            <a:r>
              <a:rPr lang="en-US" altLang="zh-CN" dirty="0" smtClean="0"/>
              <a:t>2003</a:t>
            </a:r>
            <a:r>
              <a:rPr lang="zh-CN" altLang="en-US" dirty="0" smtClean="0"/>
              <a:t>年创办的一个提供社会标签服务的网站，</a:t>
            </a:r>
            <a:r>
              <a:rPr lang="en-US" altLang="zh-CN" dirty="0" smtClean="0"/>
              <a:t>2005</a:t>
            </a:r>
            <a:r>
              <a:rPr lang="zh-CN" altLang="en-US" dirty="0" smtClean="0"/>
              <a:t>年被</a:t>
            </a:r>
            <a:r>
              <a:rPr lang="en-US" altLang="zh-CN" dirty="0" smtClean="0"/>
              <a:t>Yahoo</a:t>
            </a:r>
            <a:r>
              <a:rPr lang="zh-CN" altLang="en-US" dirty="0" smtClean="0"/>
              <a:t>收购，她为用户在一个地方收藏所有的网页提供了方便。</a:t>
            </a:r>
            <a:r>
              <a:rPr lang="en-US" altLang="zh-CN" dirty="0" smtClean="0"/>
              <a:t>Delicious</a:t>
            </a:r>
            <a:r>
              <a:rPr lang="zh-CN" altLang="en-US" dirty="0" smtClean="0"/>
              <a:t>允许用户为资源赋予各种各样的标签。系统为了提高服务可用性，降低用户使用成本，提供了标签的推荐功能。通过</a:t>
            </a:r>
            <a:r>
              <a:rPr lang="en-US" altLang="zh-CN" dirty="0" smtClean="0"/>
              <a:t>Delicious</a:t>
            </a:r>
            <a:r>
              <a:rPr lang="zh-CN" altLang="en-US" dirty="0" smtClean="0"/>
              <a:t>用户在任何地方都可方便地访问、管理和分享标签，也可以通过</a:t>
            </a:r>
            <a:r>
              <a:rPr lang="en-US" altLang="zh-CN" dirty="0" smtClean="0"/>
              <a:t>Delicious</a:t>
            </a:r>
            <a:r>
              <a:rPr lang="zh-CN" altLang="en-US" dirty="0" smtClean="0"/>
              <a:t>组织、检索和发现信息资源。</a:t>
            </a:r>
            <a:endParaRPr lang="en-US" altLang="zh-CN" dirty="0" smtClean="0"/>
          </a:p>
          <a:p>
            <a:r>
              <a:rPr lang="zh-CN" altLang="en-US" dirty="0" smtClean="0"/>
              <a:t>（</a:t>
            </a:r>
            <a:r>
              <a:rPr lang="en-US" altLang="zh-CN" dirty="0" smtClean="0"/>
              <a:t>2</a:t>
            </a:r>
            <a:r>
              <a:rPr lang="zh-CN" altLang="en-US" dirty="0" smtClean="0"/>
              <a:t>）</a:t>
            </a:r>
            <a:r>
              <a:rPr lang="en-US" altLang="zh-CN" dirty="0" err="1" smtClean="0"/>
              <a:t>Flickr</a:t>
            </a:r>
            <a:r>
              <a:rPr lang="zh-CN" altLang="en-US" dirty="0" smtClean="0"/>
              <a:t>：</a:t>
            </a:r>
            <a:r>
              <a:rPr lang="en-US" altLang="zh-CN" dirty="0" err="1" smtClean="0"/>
              <a:t>Flickr</a:t>
            </a:r>
            <a:r>
              <a:rPr lang="zh-CN" altLang="en-US" dirty="0" smtClean="0"/>
              <a:t>是一个以图片服务为主要的网站，它提供图片存放、交友、组群、邮件等功能，其重要特点就是基于社会网络（</a:t>
            </a:r>
            <a:r>
              <a:rPr lang="en-US" altLang="zh-CN" dirty="0" smtClean="0"/>
              <a:t>Social Network</a:t>
            </a:r>
            <a:r>
              <a:rPr lang="zh-CN" altLang="en-US" dirty="0" smtClean="0"/>
              <a:t>）的人际关系的拓展与内容的组织。</a:t>
            </a:r>
            <a:r>
              <a:rPr lang="en-US" altLang="zh-CN" dirty="0" err="1" smtClean="0"/>
              <a:t>Flickr</a:t>
            </a:r>
            <a:r>
              <a:rPr lang="zh-CN" altLang="en-US" dirty="0" smtClean="0"/>
              <a:t>提供全面的、一流的、高效的图片服务，包括图片的上传与存放、分类、加标签、图片搜索等，</a:t>
            </a:r>
            <a:r>
              <a:rPr lang="en-US" altLang="zh-CN" dirty="0" smtClean="0"/>
              <a:t>2005</a:t>
            </a:r>
            <a:r>
              <a:rPr lang="zh-CN" altLang="en-US" dirty="0" smtClean="0"/>
              <a:t>年被</a:t>
            </a:r>
            <a:r>
              <a:rPr lang="en-US" altLang="zh-CN" dirty="0" smtClean="0"/>
              <a:t>Yahoo</a:t>
            </a:r>
            <a:r>
              <a:rPr lang="zh-CN" altLang="en-US" dirty="0" smtClean="0"/>
              <a:t>收购。</a:t>
            </a:r>
            <a:endParaRPr lang="en-US" altLang="zh-CN" dirty="0" smtClean="0"/>
          </a:p>
          <a:p>
            <a:r>
              <a:rPr lang="zh-CN" altLang="en-US" dirty="0" smtClean="0"/>
              <a:t>（</a:t>
            </a:r>
            <a:r>
              <a:rPr lang="en-US" altLang="zh-CN" dirty="0" smtClean="0"/>
              <a:t>3</a:t>
            </a:r>
            <a:r>
              <a:rPr lang="zh-CN" altLang="en-US" dirty="0" smtClean="0"/>
              <a:t>）</a:t>
            </a:r>
            <a:r>
              <a:rPr lang="en-US" altLang="zh-CN" dirty="0" err="1" smtClean="0"/>
              <a:t>Connotea:Connotea</a:t>
            </a:r>
            <a:r>
              <a:rPr lang="zh-CN" altLang="en-US" dirty="0" smtClean="0"/>
              <a:t>是一项免费的在线参考文献资料管理服务，它的目标受众群主要针对所有研究人员，临床医生和科学家。旨在让这些特殊行业的人员能够快捷简便的查找阅读相关的工作资料。</a:t>
            </a:r>
            <a:endParaRPr lang="en-US" altLang="zh-CN" dirty="0" smtClean="0"/>
          </a:p>
          <a:p>
            <a:endParaRPr lang="zh-CN" altLang="en-US" dirty="0"/>
          </a:p>
        </p:txBody>
      </p:sp>
    </p:spTree>
    <p:extLst>
      <p:ext uri="{BB962C8B-B14F-4D97-AF65-F5344CB8AC3E}">
        <p14:creationId xmlns:p14="http://schemas.microsoft.com/office/powerpoint/2010/main" xmlns="" val="2218426491"/>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840" y="31628"/>
            <a:ext cx="1443816" cy="6939902"/>
            <a:chOff x="4751346" y="-82468"/>
            <a:chExt cx="1303649" cy="5256726"/>
          </a:xfrm>
        </p:grpSpPr>
        <p:grpSp>
          <p:nvGrpSpPr>
            <p:cNvPr id="3" name="组合 2"/>
            <p:cNvGrpSpPr/>
            <p:nvPr/>
          </p:nvGrpSpPr>
          <p:grpSpPr>
            <a:xfrm>
              <a:off x="4762503"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5264704" y="642163"/>
              <a:ext cx="750323"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标签推荐</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4751346"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2</a:t>
              </a:r>
              <a:endParaRPr lang="zh-CN" altLang="en-US" sz="4200" dirty="0">
                <a:solidFill>
                  <a:schemeClr val="bg1"/>
                </a:solidFill>
                <a:latin typeface="Broadway" pitchFamily="82" charset="0"/>
                <a:ea typeface="宋体" pitchFamily="2" charset="-122"/>
              </a:endParaRPr>
            </a:p>
          </p:txBody>
        </p:sp>
      </p:grpSp>
      <p:sp>
        <p:nvSpPr>
          <p:cNvPr id="8" name="TextBox 7"/>
          <p:cNvSpPr txBox="1"/>
          <p:nvPr/>
        </p:nvSpPr>
        <p:spPr>
          <a:xfrm>
            <a:off x="1440585" y="618837"/>
            <a:ext cx="7523903" cy="2031325"/>
          </a:xfrm>
          <a:prstGeom prst="rect">
            <a:avLst/>
          </a:prstGeom>
          <a:noFill/>
        </p:spPr>
        <p:txBody>
          <a:bodyPr wrap="square" rtlCol="0">
            <a:spAutoFit/>
          </a:bodyPr>
          <a:lstStyle/>
          <a:p>
            <a:r>
              <a:rPr lang="en-US" altLang="zh-CN" dirty="0" smtClean="0"/>
              <a:t>Web2.0</a:t>
            </a:r>
            <a:r>
              <a:rPr lang="zh-CN" altLang="en-US" dirty="0"/>
              <a:t>的主要精髓在于用户创造</a:t>
            </a:r>
            <a:r>
              <a:rPr lang="zh-CN" altLang="en-US" dirty="0" smtClean="0"/>
              <a:t>内容</a:t>
            </a:r>
            <a:r>
              <a:rPr lang="zh-CN" altLang="en-US" dirty="0"/>
              <a:t>。</a:t>
            </a:r>
            <a:r>
              <a:rPr lang="zh-CN" altLang="en-US" dirty="0" smtClean="0"/>
              <a:t>这一特性</a:t>
            </a:r>
            <a:r>
              <a:rPr lang="zh-CN" altLang="en-US" dirty="0"/>
              <a:t>虽然丰富了信息的来源，加速了信息的扩散，但也同时引发了信息过载、搜寻负荷加重、信息品质降低等问题。那么，用户如何从容地组织和管理铺天盖地海量网络信息资源以及如何快速地、低成本地、有效地获取合适而又高质量的信息就成为了摆在我们前面的不可逾越的重大研究课题。</a:t>
            </a:r>
          </a:p>
        </p:txBody>
      </p:sp>
      <p:sp>
        <p:nvSpPr>
          <p:cNvPr id="9" name="TextBox 8"/>
          <p:cNvSpPr txBox="1"/>
          <p:nvPr/>
        </p:nvSpPr>
        <p:spPr>
          <a:xfrm>
            <a:off x="1475656" y="3195100"/>
            <a:ext cx="7533097" cy="2677656"/>
          </a:xfrm>
          <a:prstGeom prst="rect">
            <a:avLst/>
          </a:prstGeom>
          <a:noFill/>
        </p:spPr>
        <p:txBody>
          <a:bodyPr wrap="square" rtlCol="0">
            <a:spAutoFit/>
          </a:bodyPr>
          <a:lstStyle/>
          <a:p>
            <a:r>
              <a:rPr lang="zh-CN" altLang="en-US" dirty="0" smtClean="0"/>
              <a:t>社会</a:t>
            </a:r>
            <a:r>
              <a:rPr lang="zh-CN" altLang="en-US" dirty="0"/>
              <a:t>标签系统因为具有进入门槛低、操作灵活、易用等优点而逐渐成为</a:t>
            </a:r>
            <a:r>
              <a:rPr lang="en-US" altLang="zh-CN" dirty="0"/>
              <a:t>web2.0</a:t>
            </a:r>
            <a:r>
              <a:rPr lang="zh-CN" altLang="en-US" dirty="0"/>
              <a:t>环境下最流行的应用。作为社会标签系统的主要产物，社会标签具有组织、分享、检索和发现信息资源等众多</a:t>
            </a:r>
            <a:r>
              <a:rPr lang="zh-CN" altLang="en-US" dirty="0" smtClean="0"/>
              <a:t>优点，以及标签</a:t>
            </a:r>
            <a:r>
              <a:rPr lang="zh-CN" altLang="en-US" dirty="0"/>
              <a:t>中所包含的丰富的语义知识和用户</a:t>
            </a:r>
            <a:r>
              <a:rPr lang="zh-CN" altLang="en-US" dirty="0" smtClean="0"/>
              <a:t>个性化信息</a:t>
            </a:r>
            <a:r>
              <a:rPr lang="zh-CN" altLang="en-US" dirty="0"/>
              <a:t>，基于社会化标签系统的个性化推荐被认为</a:t>
            </a:r>
            <a:r>
              <a:rPr lang="zh-CN" altLang="en-US" dirty="0" smtClean="0"/>
              <a:t>是解决</a:t>
            </a:r>
            <a:r>
              <a:rPr lang="en-US" altLang="zh-CN" dirty="0"/>
              <a:t>Web2.0</a:t>
            </a:r>
            <a:r>
              <a:rPr lang="zh-CN" altLang="en-US" dirty="0"/>
              <a:t>信息过载问题的有效</a:t>
            </a:r>
            <a:r>
              <a:rPr lang="zh-CN" altLang="en-US" dirty="0" smtClean="0"/>
              <a:t>手段。</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xmlns="" val="3416261993"/>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638" y="-54518"/>
            <a:ext cx="1462018" cy="6939902"/>
            <a:chOff x="6169408" y="-82468"/>
            <a:chExt cx="1318839" cy="5256726"/>
          </a:xfrm>
        </p:grpSpPr>
        <p:grpSp>
          <p:nvGrpSpPr>
            <p:cNvPr id="3" name="组合 2"/>
            <p:cNvGrpSpPr/>
            <p:nvPr/>
          </p:nvGrpSpPr>
          <p:grpSpPr>
            <a:xfrm>
              <a:off x="6195755"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6616739"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标签聚类方法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6169408"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3</a:t>
              </a:r>
              <a:endParaRPr lang="zh-CN" altLang="en-US" sz="4200" dirty="0">
                <a:solidFill>
                  <a:schemeClr val="bg1"/>
                </a:solidFill>
                <a:latin typeface="Broadway" pitchFamily="82" charset="0"/>
                <a:ea typeface="宋体" pitchFamily="2" charset="-122"/>
              </a:endParaRPr>
            </a:p>
          </p:txBody>
        </p:sp>
      </p:grpSp>
      <p:sp>
        <p:nvSpPr>
          <p:cNvPr id="10" name="TextBox 9"/>
          <p:cNvSpPr txBox="1"/>
          <p:nvPr/>
        </p:nvSpPr>
        <p:spPr>
          <a:xfrm>
            <a:off x="1643042" y="298858"/>
            <a:ext cx="1800493" cy="415498"/>
          </a:xfrm>
          <a:prstGeom prst="rect">
            <a:avLst/>
          </a:prstGeom>
          <a:noFill/>
        </p:spPr>
        <p:txBody>
          <a:bodyPr wrap="none" rtlCol="0">
            <a:spAutoFit/>
          </a:bodyPr>
          <a:lstStyle/>
          <a:p>
            <a:r>
              <a:rPr lang="zh-CN" altLang="en-US" dirty="0" smtClean="0"/>
              <a:t>标签的类型：</a:t>
            </a:r>
            <a:endParaRPr lang="en-US" altLang="zh-CN" dirty="0" smtClean="0"/>
          </a:p>
        </p:txBody>
      </p:sp>
      <p:sp>
        <p:nvSpPr>
          <p:cNvPr id="11" name="AutoShape 4"/>
          <p:cNvSpPr>
            <a:spLocks noChangeArrowheads="1"/>
          </p:cNvSpPr>
          <p:nvPr/>
        </p:nvSpPr>
        <p:spPr bwMode="gray">
          <a:xfrm>
            <a:off x="2574131" y="1600944"/>
            <a:ext cx="4953000" cy="457200"/>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12" name="AutoShape 5"/>
          <p:cNvSpPr>
            <a:spLocks noChangeArrowheads="1"/>
          </p:cNvSpPr>
          <p:nvPr/>
        </p:nvSpPr>
        <p:spPr bwMode="gray">
          <a:xfrm>
            <a:off x="2269331" y="1481882"/>
            <a:ext cx="685800" cy="6858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13" name="Text Box 6"/>
          <p:cNvSpPr txBox="1">
            <a:spLocks noChangeArrowheads="1"/>
          </p:cNvSpPr>
          <p:nvPr/>
        </p:nvSpPr>
        <p:spPr bwMode="gray">
          <a:xfrm>
            <a:off x="3097932" y="1656507"/>
            <a:ext cx="45704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dirty="0" smtClean="0">
                <a:solidFill>
                  <a:schemeClr val="bg1"/>
                </a:solidFill>
              </a:rPr>
              <a:t>基于内容的标签（</a:t>
            </a:r>
            <a:r>
              <a:rPr lang="en-US" altLang="zh-CN" dirty="0" smtClean="0">
                <a:solidFill>
                  <a:schemeClr val="bg1"/>
                </a:solidFill>
              </a:rPr>
              <a:t>Content-based</a:t>
            </a:r>
            <a:r>
              <a:rPr lang="zh-CN" altLang="en-US" dirty="0" smtClean="0">
                <a:solidFill>
                  <a:schemeClr val="bg1"/>
                </a:solidFill>
              </a:rPr>
              <a:t>）</a:t>
            </a:r>
            <a:endParaRPr lang="en-US" altLang="zh-CN" dirty="0">
              <a:solidFill>
                <a:schemeClr val="bg1"/>
              </a:solidFill>
            </a:endParaRPr>
          </a:p>
        </p:txBody>
      </p:sp>
      <p:sp>
        <p:nvSpPr>
          <p:cNvPr id="14" name="Text Box 7"/>
          <p:cNvSpPr txBox="1">
            <a:spLocks noChangeArrowheads="1"/>
          </p:cNvSpPr>
          <p:nvPr/>
        </p:nvSpPr>
        <p:spPr bwMode="gray">
          <a:xfrm>
            <a:off x="2423319" y="1580307"/>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rPr>
              <a:t>1</a:t>
            </a:r>
          </a:p>
        </p:txBody>
      </p:sp>
      <p:sp>
        <p:nvSpPr>
          <p:cNvPr id="15" name="AutoShape 8"/>
          <p:cNvSpPr>
            <a:spLocks noChangeArrowheads="1"/>
          </p:cNvSpPr>
          <p:nvPr/>
        </p:nvSpPr>
        <p:spPr bwMode="gray">
          <a:xfrm>
            <a:off x="2574131" y="2439144"/>
            <a:ext cx="4953000" cy="457200"/>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16" name="AutoShape 9"/>
          <p:cNvSpPr>
            <a:spLocks noChangeArrowheads="1"/>
          </p:cNvSpPr>
          <p:nvPr/>
        </p:nvSpPr>
        <p:spPr bwMode="gray">
          <a:xfrm>
            <a:off x="2269331" y="2320082"/>
            <a:ext cx="685800" cy="6858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17" name="Text Box 10"/>
          <p:cNvSpPr txBox="1">
            <a:spLocks noChangeArrowheads="1"/>
          </p:cNvSpPr>
          <p:nvPr/>
        </p:nvSpPr>
        <p:spPr bwMode="gray">
          <a:xfrm>
            <a:off x="3107530" y="2494707"/>
            <a:ext cx="4560813"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dirty="0" smtClean="0">
                <a:solidFill>
                  <a:schemeClr val="bg1"/>
                </a:solidFill>
              </a:rPr>
              <a:t>基于情境的标签（</a:t>
            </a:r>
            <a:r>
              <a:rPr lang="en-US" altLang="zh-CN" dirty="0" smtClean="0">
                <a:solidFill>
                  <a:schemeClr val="bg1"/>
                </a:solidFill>
              </a:rPr>
              <a:t>Context-based</a:t>
            </a:r>
            <a:r>
              <a:rPr lang="zh-CN" altLang="en-US" dirty="0" smtClean="0">
                <a:solidFill>
                  <a:schemeClr val="bg1"/>
                </a:solidFill>
              </a:rPr>
              <a:t>）</a:t>
            </a:r>
            <a:endParaRPr lang="en-US" altLang="zh-CN" dirty="0">
              <a:solidFill>
                <a:schemeClr val="bg1"/>
              </a:solidFill>
            </a:endParaRPr>
          </a:p>
        </p:txBody>
      </p:sp>
      <p:sp>
        <p:nvSpPr>
          <p:cNvPr id="18" name="Text Box 11"/>
          <p:cNvSpPr txBox="1">
            <a:spLocks noChangeArrowheads="1"/>
          </p:cNvSpPr>
          <p:nvPr/>
        </p:nvSpPr>
        <p:spPr bwMode="gray">
          <a:xfrm>
            <a:off x="2423319" y="2418507"/>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rPr>
              <a:t>2</a:t>
            </a:r>
          </a:p>
        </p:txBody>
      </p:sp>
      <p:sp>
        <p:nvSpPr>
          <p:cNvPr id="19" name="AutoShape 12"/>
          <p:cNvSpPr>
            <a:spLocks noChangeArrowheads="1"/>
          </p:cNvSpPr>
          <p:nvPr/>
        </p:nvSpPr>
        <p:spPr bwMode="gray">
          <a:xfrm>
            <a:off x="2574131" y="3277344"/>
            <a:ext cx="4953000" cy="457200"/>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20" name="AutoShape 13"/>
          <p:cNvSpPr>
            <a:spLocks noChangeArrowheads="1"/>
          </p:cNvSpPr>
          <p:nvPr/>
        </p:nvSpPr>
        <p:spPr bwMode="gray">
          <a:xfrm>
            <a:off x="2269331" y="3158282"/>
            <a:ext cx="685800" cy="6858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21" name="Text Box 14"/>
          <p:cNvSpPr txBox="1">
            <a:spLocks noChangeArrowheads="1"/>
          </p:cNvSpPr>
          <p:nvPr/>
        </p:nvSpPr>
        <p:spPr bwMode="gray">
          <a:xfrm>
            <a:off x="3107531" y="3332907"/>
            <a:ext cx="411480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dirty="0" smtClean="0">
                <a:solidFill>
                  <a:schemeClr val="bg1"/>
                </a:solidFill>
              </a:rPr>
              <a:t>客观描述的标签（</a:t>
            </a:r>
            <a:r>
              <a:rPr lang="en-US" altLang="zh-CN" dirty="0" smtClean="0">
                <a:solidFill>
                  <a:schemeClr val="bg1"/>
                </a:solidFill>
              </a:rPr>
              <a:t>Subjective</a:t>
            </a:r>
            <a:r>
              <a:rPr lang="zh-CN" altLang="en-US" dirty="0" smtClean="0">
                <a:solidFill>
                  <a:schemeClr val="bg1"/>
                </a:solidFill>
              </a:rPr>
              <a:t>）</a:t>
            </a:r>
            <a:endParaRPr lang="en-US" altLang="zh-CN" dirty="0">
              <a:solidFill>
                <a:schemeClr val="bg1"/>
              </a:solidFill>
            </a:endParaRPr>
          </a:p>
        </p:txBody>
      </p:sp>
      <p:sp>
        <p:nvSpPr>
          <p:cNvPr id="22" name="Text Box 15"/>
          <p:cNvSpPr txBox="1">
            <a:spLocks noChangeArrowheads="1"/>
          </p:cNvSpPr>
          <p:nvPr/>
        </p:nvSpPr>
        <p:spPr bwMode="gray">
          <a:xfrm>
            <a:off x="2423319" y="3256707"/>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rPr>
              <a:t>3</a:t>
            </a:r>
          </a:p>
        </p:txBody>
      </p:sp>
      <p:sp>
        <p:nvSpPr>
          <p:cNvPr id="23" name="AutoShape 16"/>
          <p:cNvSpPr>
            <a:spLocks noChangeArrowheads="1"/>
          </p:cNvSpPr>
          <p:nvPr/>
        </p:nvSpPr>
        <p:spPr bwMode="gray">
          <a:xfrm>
            <a:off x="2572544" y="4158407"/>
            <a:ext cx="4953000" cy="457200"/>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24" name="AutoShape 17"/>
          <p:cNvSpPr>
            <a:spLocks noChangeArrowheads="1"/>
          </p:cNvSpPr>
          <p:nvPr/>
        </p:nvSpPr>
        <p:spPr bwMode="gray">
          <a:xfrm>
            <a:off x="2267744" y="4039344"/>
            <a:ext cx="685800" cy="685800"/>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25" name="Text Box 18"/>
          <p:cNvSpPr txBox="1">
            <a:spLocks noChangeArrowheads="1"/>
          </p:cNvSpPr>
          <p:nvPr/>
        </p:nvSpPr>
        <p:spPr bwMode="gray">
          <a:xfrm>
            <a:off x="2699792" y="4213969"/>
            <a:ext cx="5210473"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dirty="0" smtClean="0">
                <a:solidFill>
                  <a:schemeClr val="bg1"/>
                </a:solidFill>
              </a:rPr>
              <a:t>个性化组织的标签（</a:t>
            </a:r>
            <a:r>
              <a:rPr lang="en-US" altLang="zh-CN" dirty="0" smtClean="0">
                <a:solidFill>
                  <a:schemeClr val="bg1"/>
                </a:solidFill>
              </a:rPr>
              <a:t>Organizational</a:t>
            </a:r>
            <a:r>
              <a:rPr lang="zh-CN" altLang="en-US" dirty="0" smtClean="0">
                <a:solidFill>
                  <a:schemeClr val="bg1"/>
                </a:solidFill>
              </a:rPr>
              <a:t>）</a:t>
            </a:r>
            <a:endParaRPr lang="en-US" altLang="zh-CN" dirty="0">
              <a:solidFill>
                <a:schemeClr val="bg1"/>
              </a:solidFill>
            </a:endParaRPr>
          </a:p>
        </p:txBody>
      </p:sp>
      <p:sp>
        <p:nvSpPr>
          <p:cNvPr id="26" name="Text Box 19"/>
          <p:cNvSpPr txBox="1">
            <a:spLocks noChangeArrowheads="1"/>
          </p:cNvSpPr>
          <p:nvPr/>
        </p:nvSpPr>
        <p:spPr bwMode="gray">
          <a:xfrm>
            <a:off x="2421731" y="4137769"/>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rPr>
              <a:t>4</a:t>
            </a:r>
          </a:p>
        </p:txBody>
      </p:sp>
    </p:spTree>
    <p:extLst>
      <p:ext uri="{BB962C8B-B14F-4D97-AF65-F5344CB8AC3E}">
        <p14:creationId xmlns:p14="http://schemas.microsoft.com/office/powerpoint/2010/main" xmlns="" val="3675727649"/>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P spid="23" grpId="0" animBg="1"/>
      <p:bldP spid="24" grpId="0" animBg="1"/>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638" y="-54518"/>
            <a:ext cx="1462018" cy="6939902"/>
            <a:chOff x="6169408" y="-82468"/>
            <a:chExt cx="1318839" cy="5256726"/>
          </a:xfrm>
        </p:grpSpPr>
        <p:grpSp>
          <p:nvGrpSpPr>
            <p:cNvPr id="3" name="组合 2"/>
            <p:cNvGrpSpPr/>
            <p:nvPr/>
          </p:nvGrpSpPr>
          <p:grpSpPr>
            <a:xfrm>
              <a:off x="6195755"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6616739"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标签聚类方法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6169408"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3</a:t>
              </a:r>
              <a:endParaRPr lang="zh-CN" altLang="en-US" sz="4200" dirty="0">
                <a:solidFill>
                  <a:schemeClr val="bg1"/>
                </a:solidFill>
                <a:latin typeface="Broadway" pitchFamily="82" charset="0"/>
                <a:ea typeface="宋体" pitchFamily="2" charset="-122"/>
              </a:endParaRPr>
            </a:p>
          </p:txBody>
        </p:sp>
      </p:grpSp>
      <p:pic>
        <p:nvPicPr>
          <p:cNvPr id="1026" name="Picture 2"/>
          <p:cNvPicPr>
            <a:picLocks noChangeAspect="1" noChangeArrowheads="1"/>
          </p:cNvPicPr>
          <p:nvPr/>
        </p:nvPicPr>
        <p:blipFill>
          <a:blip r:embed="rId2"/>
          <a:srcRect/>
          <a:stretch>
            <a:fillRect/>
          </a:stretch>
        </p:blipFill>
        <p:spPr bwMode="auto">
          <a:xfrm>
            <a:off x="1643042" y="2183960"/>
            <a:ext cx="7210764" cy="3459618"/>
          </a:xfrm>
          <a:prstGeom prst="rect">
            <a:avLst/>
          </a:prstGeom>
          <a:noFill/>
          <a:ln w="9525">
            <a:noFill/>
            <a:miter lim="800000"/>
            <a:headEnd/>
            <a:tailEnd/>
          </a:ln>
          <a:effectLst/>
        </p:spPr>
      </p:pic>
      <p:sp>
        <p:nvSpPr>
          <p:cNvPr id="10" name="TextBox 9"/>
          <p:cNvSpPr txBox="1"/>
          <p:nvPr/>
        </p:nvSpPr>
        <p:spPr>
          <a:xfrm>
            <a:off x="1857356" y="214290"/>
            <a:ext cx="6639260" cy="2354491"/>
          </a:xfrm>
          <a:prstGeom prst="rect">
            <a:avLst/>
          </a:prstGeom>
          <a:noFill/>
        </p:spPr>
        <p:txBody>
          <a:bodyPr wrap="square" rtlCol="0">
            <a:spAutoFit/>
          </a:bodyPr>
          <a:lstStyle/>
          <a:p>
            <a:r>
              <a:rPr lang="zh-CN" altLang="en-US" dirty="0" smtClean="0"/>
              <a:t>        大多数社会标签系统允许用户自行输入标签，这种运作模式使用户很容易控制标注行为，但由于标注的随意性也造成了标签中存在较多噪音，错拼、歧义以及无实际意义的用户自定义标签常常充斥其中，这对标签的实用性造成了不小障碍。</a:t>
            </a:r>
          </a:p>
          <a:p>
            <a:endParaRPr lang="zh-CN" altLang="en-US" dirty="0" smtClean="0"/>
          </a:p>
          <a:p>
            <a:endParaRPr lang="zh-CN" altLang="en-US" dirty="0"/>
          </a:p>
        </p:txBody>
      </p:sp>
    </p:spTree>
    <p:extLst>
      <p:ext uri="{BB962C8B-B14F-4D97-AF65-F5344CB8AC3E}">
        <p14:creationId xmlns:p14="http://schemas.microsoft.com/office/powerpoint/2010/main" xmlns="" val="2083969994"/>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638" y="-54518"/>
            <a:ext cx="1462018" cy="6939902"/>
            <a:chOff x="6169408" y="-82468"/>
            <a:chExt cx="1318839" cy="5256726"/>
          </a:xfrm>
        </p:grpSpPr>
        <p:grpSp>
          <p:nvGrpSpPr>
            <p:cNvPr id="3" name="组合 2"/>
            <p:cNvGrpSpPr/>
            <p:nvPr/>
          </p:nvGrpSpPr>
          <p:grpSpPr>
            <a:xfrm>
              <a:off x="6195755" y="-21503"/>
              <a:ext cx="1292492" cy="5195761"/>
              <a:chOff x="3329251" y="-20538"/>
              <a:chExt cx="1292492" cy="5195761"/>
            </a:xfrm>
          </p:grpSpPr>
          <p:sp>
            <p:nvSpPr>
              <p:cNvPr id="6" name="圆角矩形 64"/>
              <p:cNvSpPr/>
              <p:nvPr/>
            </p:nvSpPr>
            <p:spPr>
              <a:xfrm>
                <a:off x="3394595" y="-20467"/>
                <a:ext cx="1227148" cy="5195690"/>
              </a:xfrm>
              <a:prstGeom prst="foldedCorner">
                <a:avLst>
                  <a:gd name="adj" fmla="val 48160"/>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5"/>
              <p:cNvSpPr/>
              <p:nvPr/>
            </p:nvSpPr>
            <p:spPr>
              <a:xfrm>
                <a:off x="3329251" y="-20538"/>
                <a:ext cx="1227148" cy="5142958"/>
              </a:xfrm>
              <a:custGeom>
                <a:avLst/>
                <a:gdLst/>
                <a:ahLst/>
                <a:cxnLst/>
                <a:rect l="l" t="t" r="r" b="b"/>
                <a:pathLst>
                  <a:path w="1227148" h="5142958">
                    <a:moveTo>
                      <a:pt x="234637" y="4752528"/>
                    </a:moveTo>
                    <a:cubicBezTo>
                      <a:pt x="194868" y="4752528"/>
                      <a:pt x="162629" y="4784767"/>
                      <a:pt x="162629" y="4824536"/>
                    </a:cubicBezTo>
                    <a:cubicBezTo>
                      <a:pt x="162629" y="4864305"/>
                      <a:pt x="194868" y="4896544"/>
                      <a:pt x="234637" y="4896544"/>
                    </a:cubicBezTo>
                    <a:cubicBezTo>
                      <a:pt x="274406" y="4896544"/>
                      <a:pt x="306645" y="4864305"/>
                      <a:pt x="306645" y="4824536"/>
                    </a:cubicBezTo>
                    <a:cubicBezTo>
                      <a:pt x="306645" y="4784767"/>
                      <a:pt x="274406" y="4752528"/>
                      <a:pt x="234637" y="4752528"/>
                    </a:cubicBezTo>
                    <a:close/>
                    <a:moveTo>
                      <a:pt x="494346" y="4464972"/>
                    </a:moveTo>
                    <a:cubicBezTo>
                      <a:pt x="444915" y="4464972"/>
                      <a:pt x="404843" y="4505044"/>
                      <a:pt x="404843" y="4554475"/>
                    </a:cubicBezTo>
                    <a:cubicBezTo>
                      <a:pt x="404843" y="4603906"/>
                      <a:pt x="444915" y="4643978"/>
                      <a:pt x="494346" y="4643978"/>
                    </a:cubicBezTo>
                    <a:cubicBezTo>
                      <a:pt x="543777" y="4643978"/>
                      <a:pt x="583849" y="4603906"/>
                      <a:pt x="583849" y="4554475"/>
                    </a:cubicBezTo>
                    <a:cubicBezTo>
                      <a:pt x="583849" y="4505044"/>
                      <a:pt x="543777" y="4464972"/>
                      <a:pt x="494346" y="4464972"/>
                    </a:cubicBezTo>
                    <a:close/>
                    <a:moveTo>
                      <a:pt x="727864" y="3888432"/>
                    </a:moveTo>
                    <a:cubicBezTo>
                      <a:pt x="648326" y="3888432"/>
                      <a:pt x="583848" y="3952910"/>
                      <a:pt x="583848" y="4032448"/>
                    </a:cubicBezTo>
                    <a:cubicBezTo>
                      <a:pt x="583848" y="4111986"/>
                      <a:pt x="648326" y="4176464"/>
                      <a:pt x="727864" y="4176464"/>
                    </a:cubicBezTo>
                    <a:cubicBezTo>
                      <a:pt x="807402" y="4176464"/>
                      <a:pt x="871880" y="4111986"/>
                      <a:pt x="871880" y="4032448"/>
                    </a:cubicBezTo>
                    <a:cubicBezTo>
                      <a:pt x="871880" y="3952910"/>
                      <a:pt x="807402" y="3888432"/>
                      <a:pt x="727864" y="3888432"/>
                    </a:cubicBezTo>
                    <a:close/>
                    <a:moveTo>
                      <a:pt x="0" y="0"/>
                    </a:moveTo>
                    <a:lnTo>
                      <a:pt x="1227148" y="0"/>
                    </a:lnTo>
                    <a:lnTo>
                      <a:pt x="1227148" y="4574543"/>
                    </a:lnTo>
                    <a:lnTo>
                      <a:pt x="658733" y="5142958"/>
                    </a:lnTo>
                    <a:lnTo>
                      <a:pt x="0" y="5142958"/>
                    </a:lnTo>
                    <a:close/>
                  </a:path>
                </a:pathLst>
              </a:cu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6616739" y="642163"/>
              <a:ext cx="830997" cy="3297739"/>
            </a:xfrm>
            <a:prstGeom prst="rect">
              <a:avLst/>
            </a:prstGeom>
            <a:noFill/>
          </p:spPr>
          <p:txBody>
            <a:bodyPr vert="eaVert" wrap="square" rtlCol="0">
              <a:spAutoFit/>
            </a:bodyPr>
            <a:lstStyle/>
            <a:p>
              <a:pPr algn="ctr"/>
              <a:r>
                <a:rPr lang="zh-CN" altLang="en-US" sz="4200" dirty="0" smtClean="0">
                  <a:solidFill>
                    <a:schemeClr val="bg1"/>
                  </a:solidFill>
                  <a:latin typeface="微软雅黑" pitchFamily="34" charset="-122"/>
                  <a:ea typeface="微软雅黑" pitchFamily="34" charset="-122"/>
                </a:rPr>
                <a:t>标签聚类方法</a:t>
              </a:r>
              <a:endParaRPr lang="zh-CN" altLang="en-US" sz="4200" dirty="0">
                <a:solidFill>
                  <a:schemeClr val="bg1"/>
                </a:solidFill>
                <a:latin typeface="微软雅黑" pitchFamily="34" charset="-122"/>
                <a:ea typeface="微软雅黑" pitchFamily="34" charset="-122"/>
              </a:endParaRPr>
            </a:p>
          </p:txBody>
        </p:sp>
        <p:sp>
          <p:nvSpPr>
            <p:cNvPr id="5" name="TextBox 4"/>
            <p:cNvSpPr txBox="1"/>
            <p:nvPr/>
          </p:nvSpPr>
          <p:spPr>
            <a:xfrm>
              <a:off x="6169408" y="-82468"/>
              <a:ext cx="1280543" cy="877163"/>
            </a:xfrm>
            <a:prstGeom prst="rect">
              <a:avLst/>
            </a:prstGeom>
            <a:noFill/>
          </p:spPr>
          <p:txBody>
            <a:bodyPr wrap="square" rtlCol="0">
              <a:spAutoFit/>
            </a:bodyPr>
            <a:lstStyle/>
            <a:p>
              <a:pPr lvl="0"/>
              <a:r>
                <a:rPr lang="en-US" altLang="zh-CN" sz="2800" dirty="0">
                  <a:solidFill>
                    <a:schemeClr val="bg1"/>
                  </a:solidFill>
                  <a:latin typeface="Broadway" pitchFamily="82" charset="0"/>
                  <a:cs typeface="Arial" pitchFamily="34" charset="0"/>
                </a:rPr>
                <a:t>Part</a:t>
              </a:r>
              <a:r>
                <a:rPr lang="en-US" altLang="zh-CN" dirty="0">
                  <a:solidFill>
                    <a:schemeClr val="bg1"/>
                  </a:solidFill>
                  <a:latin typeface="Broadway" pitchFamily="82" charset="0"/>
                  <a:cs typeface="Arial" pitchFamily="34" charset="0"/>
                </a:rPr>
                <a:t> </a:t>
              </a:r>
              <a:r>
                <a:rPr lang="en-US" altLang="zh-CN" sz="4200" dirty="0">
                  <a:solidFill>
                    <a:schemeClr val="bg1"/>
                  </a:solidFill>
                  <a:latin typeface="Broadway" pitchFamily="82" charset="0"/>
                  <a:cs typeface="Arial" pitchFamily="34" charset="0"/>
                </a:rPr>
                <a:t>3</a:t>
              </a:r>
              <a:endParaRPr lang="zh-CN" altLang="en-US" sz="4200" dirty="0">
                <a:solidFill>
                  <a:schemeClr val="bg1"/>
                </a:solidFill>
                <a:latin typeface="Broadway" pitchFamily="82" charset="0"/>
                <a:ea typeface="宋体" pitchFamily="2" charset="-122"/>
              </a:endParaRPr>
            </a:p>
          </p:txBody>
        </p:sp>
      </p:grpSp>
      <p:sp>
        <p:nvSpPr>
          <p:cNvPr id="9" name="TextBox 8"/>
          <p:cNvSpPr txBox="1"/>
          <p:nvPr/>
        </p:nvSpPr>
        <p:spPr>
          <a:xfrm>
            <a:off x="1643042" y="292293"/>
            <a:ext cx="2339102" cy="415498"/>
          </a:xfrm>
          <a:prstGeom prst="rect">
            <a:avLst/>
          </a:prstGeom>
          <a:noFill/>
        </p:spPr>
        <p:txBody>
          <a:bodyPr wrap="none" rtlCol="0">
            <a:spAutoFit/>
          </a:bodyPr>
          <a:lstStyle/>
          <a:p>
            <a:r>
              <a:rPr lang="zh-CN" altLang="en-US" dirty="0" smtClean="0"/>
              <a:t>自然语言处理流程</a:t>
            </a:r>
            <a:endParaRPr lang="zh-CN" altLang="en-US" dirty="0"/>
          </a:p>
        </p:txBody>
      </p:sp>
      <p:grpSp>
        <p:nvGrpSpPr>
          <p:cNvPr id="19" name="组合 18"/>
          <p:cNvGrpSpPr/>
          <p:nvPr/>
        </p:nvGrpSpPr>
        <p:grpSpPr>
          <a:xfrm>
            <a:off x="1981730" y="1952702"/>
            <a:ext cx="1601390" cy="960834"/>
            <a:chOff x="5357" y="750887"/>
            <a:chExt cx="1601390" cy="960834"/>
          </a:xfrm>
        </p:grpSpPr>
        <p:sp>
          <p:nvSpPr>
            <p:cNvPr id="21" name="圆角矩形 20"/>
            <p:cNvSpPr/>
            <p:nvPr/>
          </p:nvSpPr>
          <p:spPr>
            <a:xfrm>
              <a:off x="5357" y="750887"/>
              <a:ext cx="1601390" cy="960834"/>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2" name="圆角矩形 4"/>
            <p:cNvSpPr/>
            <p:nvPr/>
          </p:nvSpPr>
          <p:spPr>
            <a:xfrm>
              <a:off x="33499" y="779029"/>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标签</a:t>
              </a:r>
              <a:endParaRPr lang="zh-CN" altLang="en-US" sz="2400" kern="1200" dirty="0"/>
            </a:p>
          </p:txBody>
        </p:sp>
      </p:grpSp>
      <p:grpSp>
        <p:nvGrpSpPr>
          <p:cNvPr id="25" name="组合 24"/>
          <p:cNvGrpSpPr/>
          <p:nvPr/>
        </p:nvGrpSpPr>
        <p:grpSpPr>
          <a:xfrm>
            <a:off x="4401860" y="1916832"/>
            <a:ext cx="1601390" cy="960834"/>
            <a:chOff x="2247304" y="750887"/>
            <a:chExt cx="1601390" cy="960834"/>
          </a:xfrm>
        </p:grpSpPr>
        <p:sp>
          <p:nvSpPr>
            <p:cNvPr id="26" name="圆角矩形 25"/>
            <p:cNvSpPr/>
            <p:nvPr/>
          </p:nvSpPr>
          <p:spPr>
            <a:xfrm>
              <a:off x="2247304" y="750887"/>
              <a:ext cx="1601390" cy="960834"/>
            </a:xfrm>
            <a:prstGeom prst="roundRect">
              <a:avLst>
                <a:gd name="adj" fmla="val 10000"/>
              </a:avLst>
            </a:prstGeom>
          </p:spPr>
          <p:style>
            <a:lnRef idx="2">
              <a:schemeClr val="lt1">
                <a:hueOff val="0"/>
                <a:satOff val="0"/>
                <a:lumOff val="0"/>
                <a:alphaOff val="0"/>
              </a:schemeClr>
            </a:lnRef>
            <a:fillRef idx="1">
              <a:schemeClr val="accent5">
                <a:hueOff val="61129"/>
                <a:satOff val="12227"/>
                <a:lumOff val="2824"/>
                <a:alphaOff val="0"/>
              </a:schemeClr>
            </a:fillRef>
            <a:effectRef idx="0">
              <a:schemeClr val="accent5">
                <a:hueOff val="61129"/>
                <a:satOff val="12227"/>
                <a:lumOff val="2824"/>
                <a:alphaOff val="0"/>
              </a:schemeClr>
            </a:effectRef>
            <a:fontRef idx="minor">
              <a:schemeClr val="lt1"/>
            </a:fontRef>
          </p:style>
        </p:sp>
        <p:sp>
          <p:nvSpPr>
            <p:cNvPr id="27" name="圆角矩形 4"/>
            <p:cNvSpPr/>
            <p:nvPr/>
          </p:nvSpPr>
          <p:spPr>
            <a:xfrm>
              <a:off x="2275446" y="779029"/>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拼写纠错</a:t>
              </a:r>
              <a:endParaRPr lang="zh-CN" altLang="en-US" sz="2400" kern="1200" dirty="0"/>
            </a:p>
          </p:txBody>
        </p:sp>
      </p:grpSp>
      <p:grpSp>
        <p:nvGrpSpPr>
          <p:cNvPr id="28" name="组合 27"/>
          <p:cNvGrpSpPr/>
          <p:nvPr/>
        </p:nvGrpSpPr>
        <p:grpSpPr>
          <a:xfrm>
            <a:off x="3730468" y="2226100"/>
            <a:ext cx="339494" cy="397144"/>
            <a:chOff x="1747670" y="1032732"/>
            <a:chExt cx="339494" cy="397144"/>
          </a:xfrm>
        </p:grpSpPr>
        <p:sp>
          <p:nvSpPr>
            <p:cNvPr id="29" name="右箭头 28"/>
            <p:cNvSpPr/>
            <p:nvPr/>
          </p:nvSpPr>
          <p:spPr>
            <a:xfrm>
              <a:off x="1747670" y="1032732"/>
              <a:ext cx="339494" cy="397144"/>
            </a:xfrm>
            <a:prstGeom prst="rightArrow">
              <a:avLst>
                <a:gd name="adj1" fmla="val 60000"/>
                <a:gd name="adj2" fmla="val 50000"/>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右箭头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p:txBody>
        </p:sp>
      </p:grpSp>
      <p:grpSp>
        <p:nvGrpSpPr>
          <p:cNvPr id="31" name="组合 30"/>
          <p:cNvGrpSpPr/>
          <p:nvPr/>
        </p:nvGrpSpPr>
        <p:grpSpPr>
          <a:xfrm>
            <a:off x="6200941" y="2226100"/>
            <a:ext cx="339494" cy="397144"/>
            <a:chOff x="3989617" y="1032732"/>
            <a:chExt cx="339494" cy="397144"/>
          </a:xfrm>
        </p:grpSpPr>
        <p:sp>
          <p:nvSpPr>
            <p:cNvPr id="32" name="右箭头 31"/>
            <p:cNvSpPr/>
            <p:nvPr/>
          </p:nvSpPr>
          <p:spPr>
            <a:xfrm>
              <a:off x="3989617" y="1032732"/>
              <a:ext cx="339494" cy="397144"/>
            </a:xfrm>
            <a:prstGeom prst="rightArrow">
              <a:avLst>
                <a:gd name="adj1" fmla="val 60000"/>
                <a:gd name="adj2" fmla="val 50000"/>
              </a:avLst>
            </a:prstGeom>
          </p:spPr>
          <p:style>
            <a:lnRef idx="0">
              <a:schemeClr val="lt1">
                <a:hueOff val="0"/>
                <a:satOff val="0"/>
                <a:lumOff val="0"/>
                <a:alphaOff val="0"/>
              </a:schemeClr>
            </a:lnRef>
            <a:fillRef idx="1">
              <a:schemeClr val="accent5">
                <a:hueOff val="76411"/>
                <a:satOff val="15284"/>
                <a:lumOff val="3530"/>
                <a:alphaOff val="0"/>
              </a:schemeClr>
            </a:fillRef>
            <a:effectRef idx="0">
              <a:schemeClr val="accent5">
                <a:hueOff val="76411"/>
                <a:satOff val="15284"/>
                <a:lumOff val="3530"/>
                <a:alphaOff val="0"/>
              </a:schemeClr>
            </a:effectRef>
            <a:fontRef idx="minor">
              <a:schemeClr val="lt1"/>
            </a:fontRef>
          </p:style>
        </p:sp>
        <p:sp>
          <p:nvSpPr>
            <p:cNvPr id="33" name="右箭头 4"/>
            <p:cNvSpPr/>
            <p:nvPr/>
          </p:nvSpPr>
          <p:spPr>
            <a:xfrm>
              <a:off x="3989617"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p:txBody>
        </p:sp>
      </p:grpSp>
      <p:grpSp>
        <p:nvGrpSpPr>
          <p:cNvPr id="34" name="组合 33"/>
          <p:cNvGrpSpPr/>
          <p:nvPr/>
        </p:nvGrpSpPr>
        <p:grpSpPr>
          <a:xfrm>
            <a:off x="6730750" y="1924560"/>
            <a:ext cx="1601390" cy="960834"/>
            <a:chOff x="4489251" y="750887"/>
            <a:chExt cx="1601390" cy="960834"/>
          </a:xfrm>
        </p:grpSpPr>
        <p:sp>
          <p:nvSpPr>
            <p:cNvPr id="35" name="圆角矩形 34"/>
            <p:cNvSpPr/>
            <p:nvPr/>
          </p:nvSpPr>
          <p:spPr>
            <a:xfrm>
              <a:off x="4489251" y="750887"/>
              <a:ext cx="1601390" cy="960834"/>
            </a:xfrm>
            <a:prstGeom prst="roundRect">
              <a:avLst>
                <a:gd name="adj" fmla="val 10000"/>
              </a:avLst>
            </a:prstGeom>
          </p:spPr>
          <p:style>
            <a:lnRef idx="2">
              <a:schemeClr val="lt1">
                <a:hueOff val="0"/>
                <a:satOff val="0"/>
                <a:lumOff val="0"/>
                <a:alphaOff val="0"/>
              </a:schemeClr>
            </a:lnRef>
            <a:fillRef idx="1">
              <a:schemeClr val="accent5">
                <a:hueOff val="122257"/>
                <a:satOff val="24455"/>
                <a:lumOff val="5647"/>
                <a:alphaOff val="0"/>
              </a:schemeClr>
            </a:fillRef>
            <a:effectRef idx="0">
              <a:schemeClr val="accent5">
                <a:hueOff val="122257"/>
                <a:satOff val="24455"/>
                <a:lumOff val="5647"/>
                <a:alphaOff val="0"/>
              </a:schemeClr>
            </a:effectRef>
            <a:fontRef idx="minor">
              <a:schemeClr val="lt1"/>
            </a:fontRef>
          </p:style>
        </p:sp>
        <p:sp>
          <p:nvSpPr>
            <p:cNvPr id="36" name="圆角矩形 4"/>
            <p:cNvSpPr/>
            <p:nvPr/>
          </p:nvSpPr>
          <p:spPr>
            <a:xfrm>
              <a:off x="4517393" y="779029"/>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删除停用词</a:t>
              </a:r>
              <a:endParaRPr lang="zh-CN" altLang="en-US" sz="2400" kern="1200" dirty="0"/>
            </a:p>
          </p:txBody>
        </p:sp>
      </p:grpSp>
      <p:grpSp>
        <p:nvGrpSpPr>
          <p:cNvPr id="37" name="组合 36"/>
          <p:cNvGrpSpPr/>
          <p:nvPr/>
        </p:nvGrpSpPr>
        <p:grpSpPr>
          <a:xfrm>
            <a:off x="7332873" y="3136473"/>
            <a:ext cx="397144" cy="339494"/>
            <a:chOff x="5091374" y="1852644"/>
            <a:chExt cx="397144" cy="339494"/>
          </a:xfrm>
        </p:grpSpPr>
        <p:sp>
          <p:nvSpPr>
            <p:cNvPr id="38" name="右箭头 37"/>
            <p:cNvSpPr/>
            <p:nvPr/>
          </p:nvSpPr>
          <p:spPr>
            <a:xfrm rot="5400000">
              <a:off x="5120199" y="1823819"/>
              <a:ext cx="339494" cy="397144"/>
            </a:xfrm>
            <a:prstGeom prst="rightArrow">
              <a:avLst>
                <a:gd name="adj1" fmla="val 60000"/>
                <a:gd name="adj2" fmla="val 50000"/>
              </a:avLst>
            </a:prstGeom>
          </p:spPr>
          <p:style>
            <a:lnRef idx="0">
              <a:schemeClr val="lt1">
                <a:hueOff val="0"/>
                <a:satOff val="0"/>
                <a:lumOff val="0"/>
                <a:alphaOff val="0"/>
              </a:schemeClr>
            </a:lnRef>
            <a:fillRef idx="1">
              <a:schemeClr val="accent5">
                <a:hueOff val="152821"/>
                <a:satOff val="30568"/>
                <a:lumOff val="7059"/>
                <a:alphaOff val="0"/>
              </a:schemeClr>
            </a:fillRef>
            <a:effectRef idx="0">
              <a:schemeClr val="accent5">
                <a:hueOff val="152821"/>
                <a:satOff val="30568"/>
                <a:lumOff val="7059"/>
                <a:alphaOff val="0"/>
              </a:schemeClr>
            </a:effectRef>
            <a:fontRef idx="minor">
              <a:schemeClr val="lt1"/>
            </a:fontRef>
          </p:style>
        </p:sp>
        <p:sp>
          <p:nvSpPr>
            <p:cNvPr id="39" name="右箭头 4"/>
            <p:cNvSpPr/>
            <p:nvPr/>
          </p:nvSpPr>
          <p:spPr>
            <a:xfrm>
              <a:off x="5170803" y="1852644"/>
              <a:ext cx="238286" cy="237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p:txBody>
        </p:sp>
      </p:grpSp>
      <p:grpSp>
        <p:nvGrpSpPr>
          <p:cNvPr id="40" name="组合 39"/>
          <p:cNvGrpSpPr/>
          <p:nvPr/>
        </p:nvGrpSpPr>
        <p:grpSpPr>
          <a:xfrm>
            <a:off x="6787034" y="3828015"/>
            <a:ext cx="1601390" cy="960834"/>
            <a:chOff x="4489251" y="2352278"/>
            <a:chExt cx="1601390" cy="960834"/>
          </a:xfrm>
        </p:grpSpPr>
        <p:sp>
          <p:nvSpPr>
            <p:cNvPr id="41" name="圆角矩形 40"/>
            <p:cNvSpPr/>
            <p:nvPr/>
          </p:nvSpPr>
          <p:spPr>
            <a:xfrm>
              <a:off x="4489251" y="2352278"/>
              <a:ext cx="1601390" cy="960834"/>
            </a:xfrm>
            <a:prstGeom prst="roundRect">
              <a:avLst>
                <a:gd name="adj" fmla="val 10000"/>
              </a:avLst>
            </a:prstGeom>
          </p:spPr>
          <p:style>
            <a:lnRef idx="2">
              <a:schemeClr val="lt1">
                <a:hueOff val="0"/>
                <a:satOff val="0"/>
                <a:lumOff val="0"/>
                <a:alphaOff val="0"/>
              </a:schemeClr>
            </a:lnRef>
            <a:fillRef idx="1">
              <a:schemeClr val="accent5">
                <a:hueOff val="183386"/>
                <a:satOff val="36682"/>
                <a:lumOff val="8471"/>
                <a:alphaOff val="0"/>
              </a:schemeClr>
            </a:fillRef>
            <a:effectRef idx="0">
              <a:schemeClr val="accent5">
                <a:hueOff val="183386"/>
                <a:satOff val="36682"/>
                <a:lumOff val="8471"/>
                <a:alphaOff val="0"/>
              </a:schemeClr>
            </a:effectRef>
            <a:fontRef idx="minor">
              <a:schemeClr val="lt1"/>
            </a:fontRef>
          </p:style>
        </p:sp>
        <p:sp>
          <p:nvSpPr>
            <p:cNvPr id="42" name="圆角矩形 4"/>
            <p:cNvSpPr/>
            <p:nvPr/>
          </p:nvSpPr>
          <p:spPr>
            <a:xfrm>
              <a:off x="4517393" y="2380420"/>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提取词干</a:t>
              </a:r>
              <a:endParaRPr lang="zh-CN" altLang="en-US" sz="2400" kern="1200" dirty="0"/>
            </a:p>
          </p:txBody>
        </p:sp>
      </p:grpSp>
      <p:grpSp>
        <p:nvGrpSpPr>
          <p:cNvPr id="43" name="组合 42"/>
          <p:cNvGrpSpPr/>
          <p:nvPr/>
        </p:nvGrpSpPr>
        <p:grpSpPr>
          <a:xfrm>
            <a:off x="6219694" y="4140321"/>
            <a:ext cx="339494" cy="397144"/>
            <a:chOff x="4008834" y="2634122"/>
            <a:chExt cx="339494" cy="397144"/>
          </a:xfrm>
        </p:grpSpPr>
        <p:sp>
          <p:nvSpPr>
            <p:cNvPr id="44" name="右箭头 43"/>
            <p:cNvSpPr/>
            <p:nvPr/>
          </p:nvSpPr>
          <p:spPr>
            <a:xfrm rot="10800000">
              <a:off x="4008834" y="2634122"/>
              <a:ext cx="339494" cy="397144"/>
            </a:xfrm>
            <a:prstGeom prst="rightArrow">
              <a:avLst>
                <a:gd name="adj1" fmla="val 60000"/>
                <a:gd name="adj2" fmla="val 50000"/>
              </a:avLst>
            </a:prstGeom>
          </p:spPr>
          <p:style>
            <a:lnRef idx="0">
              <a:schemeClr val="lt1">
                <a:hueOff val="0"/>
                <a:satOff val="0"/>
                <a:lumOff val="0"/>
                <a:alphaOff val="0"/>
              </a:schemeClr>
            </a:lnRef>
            <a:fillRef idx="1">
              <a:schemeClr val="accent5">
                <a:hueOff val="229232"/>
                <a:satOff val="45853"/>
                <a:lumOff val="10589"/>
                <a:alphaOff val="0"/>
              </a:schemeClr>
            </a:fillRef>
            <a:effectRef idx="0">
              <a:schemeClr val="accent5">
                <a:hueOff val="229232"/>
                <a:satOff val="45853"/>
                <a:lumOff val="10589"/>
                <a:alphaOff val="0"/>
              </a:schemeClr>
            </a:effectRef>
            <a:fontRef idx="minor">
              <a:schemeClr val="lt1"/>
            </a:fontRef>
          </p:style>
        </p:sp>
        <p:sp>
          <p:nvSpPr>
            <p:cNvPr id="45" name="右箭头 4"/>
            <p:cNvSpPr/>
            <p:nvPr/>
          </p:nvSpPr>
          <p:spPr>
            <a:xfrm rot="21600000">
              <a:off x="4110682" y="271355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p:txBody>
        </p:sp>
      </p:grpSp>
      <p:grpSp>
        <p:nvGrpSpPr>
          <p:cNvPr id="46" name="组合 45"/>
          <p:cNvGrpSpPr/>
          <p:nvPr/>
        </p:nvGrpSpPr>
        <p:grpSpPr>
          <a:xfrm>
            <a:off x="4373718" y="3828015"/>
            <a:ext cx="1601390" cy="960834"/>
            <a:chOff x="2247304" y="2352278"/>
            <a:chExt cx="1601390" cy="960834"/>
          </a:xfrm>
        </p:grpSpPr>
        <p:sp>
          <p:nvSpPr>
            <p:cNvPr id="47" name="圆角矩形 46"/>
            <p:cNvSpPr/>
            <p:nvPr/>
          </p:nvSpPr>
          <p:spPr>
            <a:xfrm>
              <a:off x="2247304" y="2352278"/>
              <a:ext cx="1601390" cy="960834"/>
            </a:xfrm>
            <a:prstGeom prst="roundRect">
              <a:avLst>
                <a:gd name="adj" fmla="val 10000"/>
              </a:avLst>
            </a:prstGeom>
          </p:spPr>
          <p:style>
            <a:lnRef idx="2">
              <a:schemeClr val="lt1">
                <a:hueOff val="0"/>
                <a:satOff val="0"/>
                <a:lumOff val="0"/>
                <a:alphaOff val="0"/>
              </a:schemeClr>
            </a:lnRef>
            <a:fillRef idx="1">
              <a:schemeClr val="accent5">
                <a:hueOff val="244514"/>
                <a:satOff val="48910"/>
                <a:lumOff val="11294"/>
                <a:alphaOff val="0"/>
              </a:schemeClr>
            </a:fillRef>
            <a:effectRef idx="0">
              <a:schemeClr val="accent5">
                <a:hueOff val="244514"/>
                <a:satOff val="48910"/>
                <a:lumOff val="11294"/>
                <a:alphaOff val="0"/>
              </a:schemeClr>
            </a:effectRef>
            <a:fontRef idx="minor">
              <a:schemeClr val="lt1"/>
            </a:fontRef>
          </p:style>
        </p:sp>
        <p:sp>
          <p:nvSpPr>
            <p:cNvPr id="48" name="圆角矩形 4"/>
            <p:cNvSpPr/>
            <p:nvPr/>
          </p:nvSpPr>
          <p:spPr>
            <a:xfrm>
              <a:off x="2275446" y="2380420"/>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词源分析</a:t>
              </a:r>
              <a:endParaRPr lang="zh-CN" altLang="en-US" sz="2400" kern="1200" dirty="0"/>
            </a:p>
          </p:txBody>
        </p:sp>
      </p:grpSp>
      <p:grpSp>
        <p:nvGrpSpPr>
          <p:cNvPr id="49" name="组合 48"/>
          <p:cNvGrpSpPr/>
          <p:nvPr/>
        </p:nvGrpSpPr>
        <p:grpSpPr>
          <a:xfrm>
            <a:off x="3788684" y="4140321"/>
            <a:ext cx="339494" cy="397144"/>
            <a:chOff x="1766887" y="2634122"/>
            <a:chExt cx="339494" cy="397144"/>
          </a:xfrm>
        </p:grpSpPr>
        <p:sp>
          <p:nvSpPr>
            <p:cNvPr id="50" name="右箭头 49"/>
            <p:cNvSpPr/>
            <p:nvPr/>
          </p:nvSpPr>
          <p:spPr>
            <a:xfrm rot="10800000">
              <a:off x="1766887" y="2634122"/>
              <a:ext cx="339494" cy="397144"/>
            </a:xfrm>
            <a:prstGeom prst="rightArrow">
              <a:avLst>
                <a:gd name="adj1" fmla="val 60000"/>
                <a:gd name="adj2" fmla="val 50000"/>
              </a:avLst>
            </a:prstGeom>
          </p:spPr>
          <p:style>
            <a:lnRef idx="0">
              <a:schemeClr val="lt1">
                <a:hueOff val="0"/>
                <a:satOff val="0"/>
                <a:lumOff val="0"/>
                <a:alphaOff val="0"/>
              </a:schemeClr>
            </a:lnRef>
            <a:fillRef idx="1">
              <a:schemeClr val="accent5">
                <a:hueOff val="305643"/>
                <a:satOff val="61137"/>
                <a:lumOff val="14118"/>
                <a:alphaOff val="0"/>
              </a:schemeClr>
            </a:fillRef>
            <a:effectRef idx="0">
              <a:schemeClr val="accent5">
                <a:hueOff val="305643"/>
                <a:satOff val="61137"/>
                <a:lumOff val="14118"/>
                <a:alphaOff val="0"/>
              </a:schemeClr>
            </a:effectRef>
            <a:fontRef idx="minor">
              <a:schemeClr val="lt1"/>
            </a:fontRef>
          </p:style>
        </p:sp>
        <p:sp>
          <p:nvSpPr>
            <p:cNvPr id="51" name="右箭头 4"/>
            <p:cNvSpPr/>
            <p:nvPr/>
          </p:nvSpPr>
          <p:spPr>
            <a:xfrm rot="21600000">
              <a:off x="1868735" y="271355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p:txBody>
        </p:sp>
      </p:grpSp>
      <p:grpSp>
        <p:nvGrpSpPr>
          <p:cNvPr id="52" name="组合 51"/>
          <p:cNvGrpSpPr/>
          <p:nvPr/>
        </p:nvGrpSpPr>
        <p:grpSpPr>
          <a:xfrm>
            <a:off x="1981854" y="3828015"/>
            <a:ext cx="1601390" cy="960834"/>
            <a:chOff x="5357" y="2352278"/>
            <a:chExt cx="1601390" cy="960834"/>
          </a:xfrm>
        </p:grpSpPr>
        <p:sp>
          <p:nvSpPr>
            <p:cNvPr id="53" name="圆角矩形 52"/>
            <p:cNvSpPr/>
            <p:nvPr/>
          </p:nvSpPr>
          <p:spPr>
            <a:xfrm>
              <a:off x="5357" y="2352278"/>
              <a:ext cx="1601390" cy="960834"/>
            </a:xfrm>
            <a:prstGeom prst="roundRect">
              <a:avLst>
                <a:gd name="adj" fmla="val 10000"/>
              </a:avLst>
            </a:prstGeom>
          </p:spPr>
          <p:style>
            <a:lnRef idx="2">
              <a:schemeClr val="lt1">
                <a:hueOff val="0"/>
                <a:satOff val="0"/>
                <a:lumOff val="0"/>
                <a:alphaOff val="0"/>
              </a:schemeClr>
            </a:lnRef>
            <a:fillRef idx="1">
              <a:schemeClr val="accent5">
                <a:hueOff val="305643"/>
                <a:satOff val="61137"/>
                <a:lumOff val="14118"/>
                <a:alphaOff val="0"/>
              </a:schemeClr>
            </a:fillRef>
            <a:effectRef idx="0">
              <a:schemeClr val="accent5">
                <a:hueOff val="305643"/>
                <a:satOff val="61137"/>
                <a:lumOff val="14118"/>
                <a:alphaOff val="0"/>
              </a:schemeClr>
            </a:effectRef>
            <a:fontRef idx="minor">
              <a:schemeClr val="lt1"/>
            </a:fontRef>
          </p:style>
        </p:sp>
        <p:sp>
          <p:nvSpPr>
            <p:cNvPr id="54" name="圆角矩形 4"/>
            <p:cNvSpPr/>
            <p:nvPr/>
          </p:nvSpPr>
          <p:spPr>
            <a:xfrm>
              <a:off x="33499" y="2380420"/>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标签归类</a:t>
              </a:r>
              <a:endParaRPr lang="zh-CN" altLang="en-US" sz="2400" kern="1200" dirty="0"/>
            </a:p>
          </p:txBody>
        </p:sp>
      </p:grpSp>
    </p:spTree>
    <p:extLst>
      <p:ext uri="{BB962C8B-B14F-4D97-AF65-F5344CB8AC3E}">
        <p14:creationId xmlns:p14="http://schemas.microsoft.com/office/powerpoint/2010/main" xmlns="" val="3675727649"/>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2" presetClass="entr" presetSubtype="8"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par>
                                <p:cTn id="21" presetID="22" presetClass="entr" presetSubtype="8"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2" presetClass="entr" presetSubtype="1"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par>
                                <p:cTn id="37" presetID="22" presetClass="entr" presetSubtype="2"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righ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right)">
                                      <p:cBhvr>
                                        <p:cTn id="44" dur="500"/>
                                        <p:tgtEl>
                                          <p:spTgt spid="49"/>
                                        </p:tgtEl>
                                      </p:cBhvr>
                                    </p:animEffect>
                                  </p:childTnLst>
                                </p:cTn>
                              </p:par>
                              <p:par>
                                <p:cTn id="45" presetID="22" presetClass="entr" presetSubtype="2"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right)">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2522</TotalTime>
  <Words>1432</Words>
  <Application>Microsoft Office PowerPoint</Application>
  <PresentationFormat>全屏显示(4:3)</PresentationFormat>
  <Paragraphs>100</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奥斯汀</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161</cp:revision>
  <dcterms:created xsi:type="dcterms:W3CDTF">2012-12-10T14:54:51Z</dcterms:created>
  <dcterms:modified xsi:type="dcterms:W3CDTF">2013-10-28T11:10:16Z</dcterms:modified>
</cp:coreProperties>
</file>