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92" r:id="rId2"/>
    <p:sldId id="298" r:id="rId3"/>
    <p:sldId id="299" r:id="rId4"/>
    <p:sldId id="258" r:id="rId5"/>
    <p:sldId id="259" r:id="rId6"/>
    <p:sldId id="260" r:id="rId7"/>
    <p:sldId id="261" r:id="rId8"/>
    <p:sldId id="262" r:id="rId9"/>
    <p:sldId id="263" r:id="rId10"/>
    <p:sldId id="264" r:id="rId11"/>
    <p:sldId id="265" r:id="rId12"/>
    <p:sldId id="266" r:id="rId13"/>
    <p:sldId id="268" r:id="rId14"/>
    <p:sldId id="269" r:id="rId15"/>
    <p:sldId id="306" r:id="rId16"/>
    <p:sldId id="272" r:id="rId17"/>
    <p:sldId id="273" r:id="rId18"/>
    <p:sldId id="274" r:id="rId19"/>
    <p:sldId id="275" r:id="rId20"/>
    <p:sldId id="276" r:id="rId21"/>
    <p:sldId id="277" r:id="rId22"/>
    <p:sldId id="278" r:id="rId23"/>
    <p:sldId id="279" r:id="rId24"/>
    <p:sldId id="280" r:id="rId25"/>
    <p:sldId id="281" r:id="rId26"/>
    <p:sldId id="282" r:id="rId27"/>
    <p:sldId id="313" r:id="rId28"/>
    <p:sldId id="308" r:id="rId29"/>
    <p:sldId id="310" r:id="rId30"/>
    <p:sldId id="307" r:id="rId31"/>
    <p:sldId id="289" r:id="rId32"/>
    <p:sldId id="290" r:id="rId33"/>
    <p:sldId id="291" r:id="rId34"/>
    <p:sldId id="294" r:id="rId35"/>
    <p:sldId id="303" r:id="rId36"/>
    <p:sldId id="316" r:id="rId37"/>
    <p:sldId id="302" r:id="rId38"/>
    <p:sldId id="315"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63A8"/>
    <a:srgbClr val="245590"/>
    <a:srgbClr val="1F497D"/>
    <a:srgbClr val="1F49A5"/>
    <a:srgbClr val="003FBC"/>
    <a:srgbClr val="004AD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21" autoAdjust="0"/>
    <p:restoredTop sz="84660" autoAdjust="0"/>
  </p:normalViewPr>
  <p:slideViewPr>
    <p:cSldViewPr>
      <p:cViewPr varScale="1">
        <p:scale>
          <a:sx n="41" d="100"/>
          <a:sy n="41" d="100"/>
        </p:scale>
        <p:origin x="-96" y="-8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EBD277-6DAF-4C8B-8C1C-6988B38D8649}" type="datetimeFigureOut">
              <a:rPr lang="zh-CN" altLang="en-US" smtClean="0"/>
              <a:pPr/>
              <a:t>2013-12-31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ABF74F-9301-4878-B43D-65C8BC568FDC}" type="slidenum">
              <a:rPr lang="zh-CN" altLang="en-US" smtClean="0"/>
              <a:pPr/>
              <a:t>‹#›</a:t>
            </a:fld>
            <a:endParaRPr lang="zh-CN" altLang="en-US"/>
          </a:p>
        </p:txBody>
      </p:sp>
    </p:spTree>
    <p:extLst>
      <p:ext uri="{BB962C8B-B14F-4D97-AF65-F5344CB8AC3E}">
        <p14:creationId xmlns:p14="http://schemas.microsoft.com/office/powerpoint/2010/main" xmlns="" val="115779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FF0000"/>
                </a:solidFill>
              </a:rPr>
              <a:t>数据</a:t>
            </a:r>
            <a:r>
              <a:rPr lang="zh-CN" altLang="en-US" dirty="0" smtClean="0"/>
              <a:t>指的是网络公司日常运营所生成和积累用户网络行为数据增长如此之快，以至于难以使用现有的数据库管理工具来驾驭，困难存在于</a:t>
            </a:r>
            <a:r>
              <a:rPr lang="zh-CN" altLang="en-US" dirty="0" smtClean="0">
                <a:solidFill>
                  <a:srgbClr val="FF0000"/>
                </a:solidFill>
              </a:rPr>
              <a:t>数据的获取，存储，搜索，共享，分析和可视化</a:t>
            </a:r>
            <a:r>
              <a:rPr lang="zh-CN" altLang="en-US" dirty="0" smtClean="0"/>
              <a:t>等方面。</a:t>
            </a:r>
            <a:r>
              <a:rPr lang="en-US" altLang="zh-CN" sz="1200" kern="1200" dirty="0" smtClean="0">
                <a:solidFill>
                  <a:schemeClr val="tx1"/>
                </a:solidFill>
                <a:effectLst/>
                <a:latin typeface="+mn-lt"/>
                <a:ea typeface="+mn-ea"/>
                <a:cs typeface="+mn-cs"/>
              </a:rPr>
              <a:t>velocity</a:t>
            </a:r>
            <a:r>
              <a:rPr lang="zh-CN" altLang="en-US" sz="1200" kern="1200" dirty="0" smtClean="0">
                <a:solidFill>
                  <a:schemeClr val="tx1"/>
                </a:solidFill>
                <a:effectLst/>
                <a:latin typeface="+mn-lt"/>
                <a:ea typeface="+mn-ea"/>
                <a:cs typeface="+mn-cs"/>
              </a:rPr>
              <a:t>英</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və'lɒsətɪ</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BABF74F-9301-4878-B43D-65C8BC568FDC}" type="slidenum">
              <a:rPr lang="zh-CN" altLang="en-US" smtClean="0"/>
              <a:pPr/>
              <a:t>3</a:t>
            </a:fld>
            <a:endParaRPr lang="zh-CN" altLang="en-US"/>
          </a:p>
        </p:txBody>
      </p:sp>
    </p:spTree>
    <p:extLst>
      <p:ext uri="{BB962C8B-B14F-4D97-AF65-F5344CB8AC3E}">
        <p14:creationId xmlns:p14="http://schemas.microsoft.com/office/powerpoint/2010/main" xmlns="" val="3202006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30622"/>
            <a:ext cx="7787208" cy="634082"/>
          </a:xfrm>
          <a:noFill/>
        </p:spPr>
        <p:txBody>
          <a:bodyPr>
            <a:normAutofit/>
          </a:bodyPr>
          <a:lstStyle>
            <a:lvl1pPr algn="l">
              <a:defRPr sz="3300" b="1">
                <a:ln w="15875">
                  <a:solidFill>
                    <a:srgbClr val="1F497D"/>
                  </a:solidFill>
                </a:ln>
                <a:solidFill>
                  <a:srgbClr val="245590"/>
                </a:solidFill>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115616" y="1135285"/>
            <a:ext cx="7128792" cy="4741987"/>
          </a:xfrm>
        </p:spPr>
        <p:txBody>
          <a:bodyPr/>
          <a:lstStyle>
            <a:lvl1pPr marL="342900" indent="-342900">
              <a:lnSpc>
                <a:spcPct val="150000"/>
              </a:lnSpc>
              <a:buSzPct val="80000"/>
              <a:buFontTx/>
              <a:buBlip>
                <a:blip r:embed="rId2"/>
              </a:buBlip>
              <a:defRPr b="0">
                <a:latin typeface="黑体" pitchFamily="49" charset="-122"/>
                <a:ea typeface="黑体" pitchFamily="49" charset="-122"/>
              </a:defRPr>
            </a:lvl1pPr>
            <a:lvl2pPr marL="742950" indent="-285750">
              <a:lnSpc>
                <a:spcPct val="150000"/>
              </a:lnSpc>
              <a:buFontTx/>
              <a:buBlip>
                <a:blip r:embed="rId3"/>
              </a:buBlip>
              <a:defRPr sz="2400" b="0">
                <a:latin typeface="黑体" pitchFamily="49" charset="-122"/>
                <a:ea typeface="黑体" pitchFamily="49" charset="-122"/>
              </a:defRPr>
            </a:lvl2pPr>
          </a:lstStyle>
          <a:p>
            <a:pPr lvl="0"/>
            <a:r>
              <a:rPr lang="zh-CN" altLang="en-US" dirty="0" smtClean="0"/>
              <a:t>单击此处编辑母版文本样式</a:t>
            </a:r>
          </a:p>
          <a:p>
            <a:pPr lvl="1"/>
            <a:r>
              <a:rPr lang="zh-CN" altLang="en-US" dirty="0" smtClean="0"/>
              <a:t>第二级</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2013-12-31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2013-12-31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2013-12-31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2013-12-31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060848"/>
            <a:ext cx="7772400" cy="1470025"/>
          </a:xfrm>
        </p:spPr>
        <p:txBody>
          <a:bodyPr>
            <a:normAutofit/>
          </a:bodyPr>
          <a:lstStyle/>
          <a:p>
            <a:r>
              <a:rPr lang="zh-CN" altLang="en-US" sz="3600" dirty="0">
                <a:latin typeface="黑体" pitchFamily="49" charset="-122"/>
                <a:ea typeface="黑体" pitchFamily="49" charset="-122"/>
              </a:rPr>
              <a:t>大数</a:t>
            </a:r>
            <a:r>
              <a:rPr lang="zh-CN" altLang="en-US" sz="3600" dirty="0" smtClean="0">
                <a:latin typeface="黑体" pitchFamily="49" charset="-122"/>
                <a:ea typeface="黑体" pitchFamily="49" charset="-122"/>
              </a:rPr>
              <a:t>据推荐相关</a:t>
            </a:r>
            <a:endParaRPr lang="zh-CN" altLang="en-US" sz="3600" dirty="0">
              <a:latin typeface="黑体" pitchFamily="49" charset="-122"/>
              <a:ea typeface="黑体" pitchFamily="49" charset="-122"/>
            </a:endParaRPr>
          </a:p>
        </p:txBody>
      </p:sp>
      <p:sp>
        <p:nvSpPr>
          <p:cNvPr id="3" name="副标题 2"/>
          <p:cNvSpPr>
            <a:spLocks noGrp="1"/>
          </p:cNvSpPr>
          <p:nvPr>
            <p:ph type="subTitle" idx="1"/>
          </p:nvPr>
        </p:nvSpPr>
        <p:spPr>
          <a:xfrm>
            <a:off x="1403648" y="4437112"/>
            <a:ext cx="6400800" cy="1752600"/>
          </a:xfrm>
        </p:spPr>
        <p:txBody>
          <a:bodyPr>
            <a:normAutofit/>
          </a:bodyPr>
          <a:lstStyle/>
          <a:p>
            <a:r>
              <a:rPr lang="zh-CN" altLang="en-US" sz="2400" dirty="0" smtClean="0">
                <a:solidFill>
                  <a:schemeClr val="tx1"/>
                </a:solidFill>
                <a:latin typeface="黑体" pitchFamily="49" charset="-122"/>
                <a:ea typeface="黑体" pitchFamily="49" charset="-122"/>
              </a:rPr>
              <a:t>朱孔真</a:t>
            </a:r>
            <a:endParaRPr lang="en-US" altLang="zh-CN" sz="2400" dirty="0" smtClean="0">
              <a:solidFill>
                <a:schemeClr val="tx1"/>
              </a:solidFill>
              <a:latin typeface="黑体" pitchFamily="49" charset="-122"/>
              <a:ea typeface="黑体" pitchFamily="49" charset="-122"/>
            </a:endParaRPr>
          </a:p>
          <a:p>
            <a:r>
              <a:rPr lang="en-US" altLang="zh-CN" sz="2400" dirty="0" smtClean="0">
                <a:solidFill>
                  <a:schemeClr val="tx1"/>
                </a:solidFill>
                <a:latin typeface="黑体" pitchFamily="49" charset="-122"/>
                <a:ea typeface="黑体" pitchFamily="49" charset="-122"/>
              </a:rPr>
              <a:t>2013.12.26</a:t>
            </a:r>
            <a:endParaRPr lang="zh-CN" altLang="en-US" sz="2400" dirty="0">
              <a:solidFill>
                <a:schemeClr val="tx1"/>
              </a:solidFill>
              <a:latin typeface="黑体" pitchFamily="49" charset="-122"/>
              <a:ea typeface="黑体" pitchFamily="49" charset="-122"/>
            </a:endParaRPr>
          </a:p>
        </p:txBody>
      </p:sp>
    </p:spTree>
    <p:extLst>
      <p:ext uri="{BB962C8B-B14F-4D97-AF65-F5344CB8AC3E}">
        <p14:creationId xmlns:p14="http://schemas.microsoft.com/office/powerpoint/2010/main" xmlns="" val="4206599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 y="428"/>
            <a:ext cx="9142857" cy="6857142"/>
          </a:xfrm>
          <a:prstGeom prst="rect">
            <a:avLst/>
          </a:prstGeom>
        </p:spPr>
      </p:pic>
    </p:spTree>
    <p:extLst>
      <p:ext uri="{BB962C8B-B14F-4D97-AF65-F5344CB8AC3E}">
        <p14:creationId xmlns:p14="http://schemas.microsoft.com/office/powerpoint/2010/main" xmlns="" val="1036343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 y="428"/>
            <a:ext cx="9142857" cy="6857142"/>
          </a:xfrm>
          <a:prstGeom prst="rect">
            <a:avLst/>
          </a:prstGeom>
        </p:spPr>
      </p:pic>
    </p:spTree>
    <p:extLst>
      <p:ext uri="{BB962C8B-B14F-4D97-AF65-F5344CB8AC3E}">
        <p14:creationId xmlns:p14="http://schemas.microsoft.com/office/powerpoint/2010/main" xmlns="" val="10363433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 y="428"/>
            <a:ext cx="9142857" cy="6857142"/>
          </a:xfrm>
          <a:prstGeom prst="rect">
            <a:avLst/>
          </a:prstGeom>
        </p:spPr>
      </p:pic>
    </p:spTree>
    <p:extLst>
      <p:ext uri="{BB962C8B-B14F-4D97-AF65-F5344CB8AC3E}">
        <p14:creationId xmlns:p14="http://schemas.microsoft.com/office/powerpoint/2010/main" xmlns="" val="1036343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 y="428"/>
            <a:ext cx="9142857" cy="6857142"/>
          </a:xfrm>
          <a:prstGeom prst="rect">
            <a:avLst/>
          </a:prstGeom>
        </p:spPr>
      </p:pic>
    </p:spTree>
    <p:extLst>
      <p:ext uri="{BB962C8B-B14F-4D97-AF65-F5344CB8AC3E}">
        <p14:creationId xmlns:p14="http://schemas.microsoft.com/office/powerpoint/2010/main" xmlns="" val="10363433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 y="428"/>
            <a:ext cx="9142857" cy="6857142"/>
          </a:xfrm>
          <a:prstGeom prst="rect">
            <a:avLst/>
          </a:prstGeom>
        </p:spPr>
      </p:pic>
    </p:spTree>
    <p:extLst>
      <p:ext uri="{BB962C8B-B14F-4D97-AF65-F5344CB8AC3E}">
        <p14:creationId xmlns:p14="http://schemas.microsoft.com/office/powerpoint/2010/main" xmlns="" val="1036343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学术界研究热点</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71600" y="812674"/>
            <a:ext cx="7039107" cy="60259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81351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 y="428"/>
            <a:ext cx="9142857" cy="6857142"/>
          </a:xfrm>
          <a:prstGeom prst="rect">
            <a:avLst/>
          </a:prstGeom>
        </p:spPr>
      </p:pic>
    </p:spTree>
    <p:extLst>
      <p:ext uri="{BB962C8B-B14F-4D97-AF65-F5344CB8AC3E}">
        <p14:creationId xmlns:p14="http://schemas.microsoft.com/office/powerpoint/2010/main" xmlns="" val="10363433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 y="428"/>
            <a:ext cx="9142857" cy="6857142"/>
          </a:xfrm>
          <a:prstGeom prst="rect">
            <a:avLst/>
          </a:prstGeom>
        </p:spPr>
      </p:pic>
    </p:spTree>
    <p:extLst>
      <p:ext uri="{BB962C8B-B14F-4D97-AF65-F5344CB8AC3E}">
        <p14:creationId xmlns:p14="http://schemas.microsoft.com/office/powerpoint/2010/main" xmlns="" val="10363433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 y="428"/>
            <a:ext cx="9142857" cy="6857142"/>
          </a:xfrm>
          <a:prstGeom prst="rect">
            <a:avLst/>
          </a:prstGeom>
        </p:spPr>
      </p:pic>
    </p:spTree>
    <p:extLst>
      <p:ext uri="{BB962C8B-B14F-4D97-AF65-F5344CB8AC3E}">
        <p14:creationId xmlns:p14="http://schemas.microsoft.com/office/powerpoint/2010/main" xmlns="" val="1036343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 y="428"/>
            <a:ext cx="9142857" cy="6857142"/>
          </a:xfrm>
          <a:prstGeom prst="rect">
            <a:avLst/>
          </a:prstGeom>
        </p:spPr>
      </p:pic>
    </p:spTree>
    <p:extLst>
      <p:ext uri="{BB962C8B-B14F-4D97-AF65-F5344CB8AC3E}">
        <p14:creationId xmlns:p14="http://schemas.microsoft.com/office/powerpoint/2010/main" xmlns="" val="1036343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分享内容</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概念定义</a:t>
            </a:r>
            <a:endParaRPr lang="en-US" altLang="zh-CN" dirty="0" smtClean="0">
              <a:solidFill>
                <a:srgbClr val="FF0000"/>
              </a:solidFill>
            </a:endParaRPr>
          </a:p>
          <a:p>
            <a:r>
              <a:rPr lang="zh-CN" altLang="en-US" dirty="0" smtClean="0"/>
              <a:t>业界应用</a:t>
            </a:r>
            <a:r>
              <a:rPr lang="en-US" altLang="zh-CN" dirty="0" smtClean="0"/>
              <a:t>——</a:t>
            </a:r>
            <a:r>
              <a:rPr lang="zh-CN" altLang="en-US" dirty="0" smtClean="0"/>
              <a:t>网易新闻</a:t>
            </a:r>
            <a:endParaRPr lang="en-US" altLang="zh-CN" dirty="0" smtClean="0"/>
          </a:p>
          <a:p>
            <a:r>
              <a:rPr lang="zh-CN" altLang="en-US" dirty="0" smtClean="0"/>
              <a:t>学术界研究热点</a:t>
            </a:r>
            <a:endParaRPr lang="en-US" altLang="zh-CN" dirty="0" smtClean="0"/>
          </a:p>
          <a:p>
            <a:r>
              <a:rPr lang="zh-CN" altLang="en-US" dirty="0" smtClean="0"/>
              <a:t>选题准备</a:t>
            </a:r>
            <a:endParaRPr lang="zh-CN" altLang="en-US" dirty="0"/>
          </a:p>
        </p:txBody>
      </p:sp>
    </p:spTree>
    <p:extLst>
      <p:ext uri="{BB962C8B-B14F-4D97-AF65-F5344CB8AC3E}">
        <p14:creationId xmlns:p14="http://schemas.microsoft.com/office/powerpoint/2010/main" xmlns="" val="36761926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 y="428"/>
            <a:ext cx="9142857" cy="6857142"/>
          </a:xfrm>
          <a:prstGeom prst="rect">
            <a:avLst/>
          </a:prstGeom>
        </p:spPr>
      </p:pic>
    </p:spTree>
    <p:extLst>
      <p:ext uri="{BB962C8B-B14F-4D97-AF65-F5344CB8AC3E}">
        <p14:creationId xmlns:p14="http://schemas.microsoft.com/office/powerpoint/2010/main" xmlns="" val="10363433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 y="428"/>
            <a:ext cx="9142857" cy="6857142"/>
          </a:xfrm>
          <a:prstGeom prst="rect">
            <a:avLst/>
          </a:prstGeom>
        </p:spPr>
      </p:pic>
    </p:spTree>
    <p:extLst>
      <p:ext uri="{BB962C8B-B14F-4D97-AF65-F5344CB8AC3E}">
        <p14:creationId xmlns:p14="http://schemas.microsoft.com/office/powerpoint/2010/main" xmlns="" val="1036343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 y="428"/>
            <a:ext cx="9142857" cy="6857142"/>
          </a:xfrm>
          <a:prstGeom prst="rect">
            <a:avLst/>
          </a:prstGeom>
        </p:spPr>
      </p:pic>
    </p:spTree>
    <p:extLst>
      <p:ext uri="{BB962C8B-B14F-4D97-AF65-F5344CB8AC3E}">
        <p14:creationId xmlns:p14="http://schemas.microsoft.com/office/powerpoint/2010/main" xmlns="" val="1036343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 y="428"/>
            <a:ext cx="9142857" cy="6857142"/>
          </a:xfrm>
          <a:prstGeom prst="rect">
            <a:avLst/>
          </a:prstGeom>
        </p:spPr>
      </p:pic>
    </p:spTree>
    <p:extLst>
      <p:ext uri="{BB962C8B-B14F-4D97-AF65-F5344CB8AC3E}">
        <p14:creationId xmlns:p14="http://schemas.microsoft.com/office/powerpoint/2010/main" xmlns="" val="10363433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 y="428"/>
            <a:ext cx="9142857" cy="6857142"/>
          </a:xfrm>
          <a:prstGeom prst="rect">
            <a:avLst/>
          </a:prstGeom>
        </p:spPr>
      </p:pic>
    </p:spTree>
    <p:extLst>
      <p:ext uri="{BB962C8B-B14F-4D97-AF65-F5344CB8AC3E}">
        <p14:creationId xmlns:p14="http://schemas.microsoft.com/office/powerpoint/2010/main" xmlns="" val="1036343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 y="428"/>
            <a:ext cx="9142857" cy="6857142"/>
          </a:xfrm>
          <a:prstGeom prst="rect">
            <a:avLst/>
          </a:prstGeom>
        </p:spPr>
      </p:pic>
    </p:spTree>
    <p:extLst>
      <p:ext uri="{BB962C8B-B14F-4D97-AF65-F5344CB8AC3E}">
        <p14:creationId xmlns:p14="http://schemas.microsoft.com/office/powerpoint/2010/main" xmlns="" val="10363433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 y="428"/>
            <a:ext cx="9142857" cy="6857142"/>
          </a:xfrm>
          <a:prstGeom prst="rect">
            <a:avLst/>
          </a:prstGeom>
        </p:spPr>
      </p:pic>
    </p:spTree>
    <p:extLst>
      <p:ext uri="{BB962C8B-B14F-4D97-AF65-F5344CB8AC3E}">
        <p14:creationId xmlns:p14="http://schemas.microsoft.com/office/powerpoint/2010/main" xmlns="" val="1036343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学术界研究热点</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87624" y="878955"/>
            <a:ext cx="6456387" cy="57315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532070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2" y="428"/>
            <a:ext cx="9142855" cy="6857142"/>
          </a:xfrm>
          <a:prstGeom prst="rect">
            <a:avLst/>
          </a:prstGeom>
        </p:spPr>
      </p:pic>
    </p:spTree>
    <p:extLst>
      <p:ext uri="{BB962C8B-B14F-4D97-AF65-F5344CB8AC3E}">
        <p14:creationId xmlns:p14="http://schemas.microsoft.com/office/powerpoint/2010/main" xmlns="" val="31438232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2" y="428"/>
            <a:ext cx="9142855" cy="6857142"/>
          </a:xfrm>
          <a:prstGeom prst="rect">
            <a:avLst/>
          </a:prstGeom>
        </p:spPr>
      </p:pic>
    </p:spTree>
    <p:extLst>
      <p:ext uri="{BB962C8B-B14F-4D97-AF65-F5344CB8AC3E}">
        <p14:creationId xmlns:p14="http://schemas.microsoft.com/office/powerpoint/2010/main" xmlns="" val="4044574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概念定义</a:t>
            </a:r>
            <a:endParaRPr lang="zh-CN" altLang="en-US" dirty="0"/>
          </a:p>
        </p:txBody>
      </p:sp>
      <p:sp>
        <p:nvSpPr>
          <p:cNvPr id="3" name="内容占位符 2"/>
          <p:cNvSpPr>
            <a:spLocks noGrp="1"/>
          </p:cNvSpPr>
          <p:nvPr>
            <p:ph idx="1"/>
          </p:nvPr>
        </p:nvSpPr>
        <p:spPr/>
        <p:txBody>
          <a:bodyPr>
            <a:normAutofit/>
          </a:bodyPr>
          <a:lstStyle/>
          <a:p>
            <a:r>
              <a:rPr lang="zh-CN" altLang="en-US" dirty="0" smtClean="0"/>
              <a:t>大数据</a:t>
            </a:r>
            <a:endParaRPr lang="en-US" altLang="zh-CN" dirty="0" smtClean="0"/>
          </a:p>
          <a:p>
            <a:pPr lvl="1"/>
            <a:r>
              <a:rPr lang="zh-CN" altLang="en-US" dirty="0" smtClean="0"/>
              <a:t>基本概念；</a:t>
            </a:r>
            <a:r>
              <a:rPr lang="en-US" altLang="zh-CN" dirty="0" smtClean="0"/>
              <a:t>4V</a:t>
            </a:r>
            <a:r>
              <a:rPr lang="zh-CN" altLang="en-US" dirty="0" smtClean="0"/>
              <a:t>特性；</a:t>
            </a:r>
            <a:endParaRPr lang="en-US" altLang="zh-CN" dirty="0" smtClean="0"/>
          </a:p>
          <a:p>
            <a:r>
              <a:rPr lang="en-US" altLang="zh-CN" dirty="0" err="1" smtClean="0"/>
              <a:t>Hadoop</a:t>
            </a:r>
            <a:endParaRPr lang="en-US" altLang="zh-CN" dirty="0" smtClean="0"/>
          </a:p>
          <a:p>
            <a:pPr lvl="1"/>
            <a:r>
              <a:rPr lang="en-US" altLang="zh-CN" dirty="0" smtClean="0"/>
              <a:t>Map/</a:t>
            </a:r>
            <a:r>
              <a:rPr lang="en-US" altLang="zh-CN" dirty="0" err="1" smtClean="0"/>
              <a:t>Reduce;Hive</a:t>
            </a:r>
            <a:r>
              <a:rPr lang="en-US" altLang="zh-CN" dirty="0" smtClean="0"/>
              <a:t>;</a:t>
            </a:r>
          </a:p>
          <a:p>
            <a:r>
              <a:rPr lang="zh-CN" altLang="en-US" dirty="0" smtClean="0"/>
              <a:t>个性化推荐</a:t>
            </a:r>
            <a:endParaRPr lang="en-US" altLang="zh-CN" dirty="0" smtClean="0"/>
          </a:p>
          <a:p>
            <a:r>
              <a:rPr lang="zh-CN" altLang="en-US" dirty="0"/>
              <a:t>精</a:t>
            </a:r>
            <a:r>
              <a:rPr lang="zh-CN" altLang="en-US" dirty="0" smtClean="0"/>
              <a:t>准营销</a:t>
            </a:r>
            <a:endParaRPr lang="zh-CN" altLang="en-US" dirty="0"/>
          </a:p>
        </p:txBody>
      </p:sp>
      <p:sp>
        <p:nvSpPr>
          <p:cNvPr id="6" name="矩形标注 5"/>
          <p:cNvSpPr/>
          <p:nvPr/>
        </p:nvSpPr>
        <p:spPr>
          <a:xfrm>
            <a:off x="5292080" y="1772816"/>
            <a:ext cx="3566169" cy="3672408"/>
          </a:xfrm>
          <a:prstGeom prst="wedgeRectCallout">
            <a:avLst>
              <a:gd name="adj1" fmla="val -96210"/>
              <a:gd name="adj2" fmla="val 26138"/>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zh-CN" altLang="en-US" sz="2000" dirty="0" smtClean="0">
                <a:latin typeface="黑体" pitchFamily="49" charset="-122"/>
                <a:ea typeface="黑体" pitchFamily="49" charset="-122"/>
              </a:rPr>
              <a:t>    个性化</a:t>
            </a:r>
            <a:r>
              <a:rPr lang="zh-CN" altLang="en-US" sz="2000" dirty="0">
                <a:latin typeface="黑体" pitchFamily="49" charset="-122"/>
                <a:ea typeface="黑体" pitchFamily="49" charset="-122"/>
              </a:rPr>
              <a:t>推荐是根据用户的兴趣特点和购买行为，向用户推荐用户感兴趣的信息和商品。随着电子商务规模的不断扩大，商品个数和种类快速增长，顾客需要花费大量的时间才能找到自己想买的商品。这种浏览大量无关的信息和产品过程无疑会使淹没在信息过载问题中的消费者不断流失。为了解决这些问题，个性化推荐系统应运而生。</a:t>
            </a:r>
            <a:endParaRPr lang="zh-CN" altLang="en-US" sz="2400" dirty="0">
              <a:latin typeface="黑体" pitchFamily="49" charset="-122"/>
              <a:ea typeface="黑体" pitchFamily="49" charset="-122"/>
            </a:endParaRPr>
          </a:p>
        </p:txBody>
      </p:sp>
      <p:sp>
        <p:nvSpPr>
          <p:cNvPr id="7" name="矩形标注 6"/>
          <p:cNvSpPr/>
          <p:nvPr/>
        </p:nvSpPr>
        <p:spPr>
          <a:xfrm>
            <a:off x="4716016" y="4149079"/>
            <a:ext cx="4255443" cy="2503045"/>
          </a:xfrm>
          <a:prstGeom prst="wedgeRectCallout">
            <a:avLst>
              <a:gd name="adj1" fmla="val -76494"/>
              <a:gd name="adj2" fmla="val 3876"/>
            </a:avLst>
          </a:prstGeom>
        </p:spPr>
        <p:style>
          <a:lnRef idx="2">
            <a:schemeClr val="accent5"/>
          </a:lnRef>
          <a:fillRef idx="1">
            <a:schemeClr val="lt1"/>
          </a:fillRef>
          <a:effectRef idx="0">
            <a:schemeClr val="accent5"/>
          </a:effectRef>
          <a:fontRef idx="minor">
            <a:schemeClr val="dk1"/>
          </a:fontRef>
        </p:style>
        <p:txBody>
          <a:bodyPr anchor="ctr"/>
          <a:lstStyle/>
          <a:p>
            <a:r>
              <a:rPr lang="en-US" altLang="zh-CN" sz="2000" dirty="0">
                <a:latin typeface="黑体" pitchFamily="49" charset="-122"/>
                <a:ea typeface="黑体" pitchFamily="49" charset="-122"/>
              </a:rPr>
              <a:t> </a:t>
            </a:r>
            <a:r>
              <a:rPr lang="en-US" altLang="zh-CN" sz="2000" dirty="0" smtClean="0">
                <a:latin typeface="黑体" pitchFamily="49" charset="-122"/>
                <a:ea typeface="黑体" pitchFamily="49" charset="-122"/>
              </a:rPr>
              <a:t>   </a:t>
            </a:r>
            <a:r>
              <a:rPr lang="zh-CN" altLang="en-US" sz="2000" dirty="0" smtClean="0">
                <a:latin typeface="黑体" pitchFamily="49" charset="-122"/>
                <a:ea typeface="黑体" pitchFamily="49" charset="-122"/>
              </a:rPr>
              <a:t>是</a:t>
            </a:r>
            <a:r>
              <a:rPr lang="zh-CN" altLang="en-US" sz="2000" dirty="0">
                <a:latin typeface="黑体" pitchFamily="49" charset="-122"/>
                <a:ea typeface="黑体" pitchFamily="49" charset="-122"/>
              </a:rPr>
              <a:t>通过定量和定性相结合的方法对目标市场的不同消费者进行细致分析</a:t>
            </a:r>
            <a:r>
              <a:rPr lang="en-US" altLang="zh-CN" sz="2000" dirty="0">
                <a:latin typeface="黑体" pitchFamily="49" charset="-122"/>
                <a:ea typeface="黑体" pitchFamily="49" charset="-122"/>
              </a:rPr>
              <a:t>, </a:t>
            </a:r>
            <a:r>
              <a:rPr lang="zh-CN" altLang="en-US" sz="2000" dirty="0">
                <a:latin typeface="黑体" pitchFamily="49" charset="-122"/>
                <a:ea typeface="黑体" pitchFamily="49" charset="-122"/>
              </a:rPr>
              <a:t>根据他们不同的消费心理和行为特征</a:t>
            </a:r>
            <a:r>
              <a:rPr lang="en-US" altLang="zh-CN" sz="2000" dirty="0">
                <a:latin typeface="黑体" pitchFamily="49" charset="-122"/>
                <a:ea typeface="黑体" pitchFamily="49" charset="-122"/>
              </a:rPr>
              <a:t>,</a:t>
            </a:r>
            <a:r>
              <a:rPr lang="zh-CN" altLang="en-US" sz="2000" dirty="0">
                <a:latin typeface="黑体" pitchFamily="49" charset="-122"/>
                <a:ea typeface="黑体" pitchFamily="49" charset="-122"/>
              </a:rPr>
              <a:t>企业采用有针对性的现代技术、方法和指向明确的策略</a:t>
            </a:r>
            <a:r>
              <a:rPr lang="en-US" altLang="zh-CN" sz="2000" dirty="0">
                <a:latin typeface="黑体" pitchFamily="49" charset="-122"/>
                <a:ea typeface="黑体" pitchFamily="49" charset="-122"/>
              </a:rPr>
              <a:t>,</a:t>
            </a:r>
            <a:r>
              <a:rPr lang="zh-CN" altLang="en-US" sz="2000" dirty="0">
                <a:latin typeface="黑体" pitchFamily="49" charset="-122"/>
                <a:ea typeface="黑体" pitchFamily="49" charset="-122"/>
              </a:rPr>
              <a:t>实现对目标市场不同消费者群体强有效性、高投资回报的营销</a:t>
            </a:r>
            <a:r>
              <a:rPr lang="zh-CN" altLang="en-US" sz="2000" dirty="0" smtClean="0">
                <a:latin typeface="黑体" pitchFamily="49" charset="-122"/>
                <a:ea typeface="黑体" pitchFamily="49" charset="-122"/>
              </a:rPr>
              <a:t>沟通。</a:t>
            </a:r>
            <a:endParaRPr lang="zh-CN" altLang="en-US" sz="2000" b="1" dirty="0">
              <a:latin typeface="黑体" pitchFamily="49" charset="-122"/>
              <a:ea typeface="黑体" pitchFamily="49" charset="-122"/>
            </a:endParaRPr>
          </a:p>
        </p:txBody>
      </p:sp>
      <p:sp>
        <p:nvSpPr>
          <p:cNvPr id="5" name="矩形标注 4"/>
          <p:cNvSpPr/>
          <p:nvPr/>
        </p:nvSpPr>
        <p:spPr>
          <a:xfrm>
            <a:off x="4572000" y="2276872"/>
            <a:ext cx="4286249" cy="1645915"/>
          </a:xfrm>
          <a:prstGeom prst="wedgeRectCallout">
            <a:avLst>
              <a:gd name="adj1" fmla="val -77409"/>
              <a:gd name="adj2" fmla="val 6422"/>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zh-CN" altLang="en-US" sz="2000" dirty="0" smtClean="0">
                <a:latin typeface="黑体" pitchFamily="49" charset="-122"/>
                <a:ea typeface="黑体" pitchFamily="49" charset="-122"/>
              </a:rPr>
              <a:t>    一</a:t>
            </a:r>
            <a:r>
              <a:rPr lang="zh-CN" altLang="en-US" sz="2000" dirty="0">
                <a:latin typeface="黑体" pitchFamily="49" charset="-122"/>
                <a:ea typeface="黑体" pitchFamily="49" charset="-122"/>
              </a:rPr>
              <a:t>个分布式系统基础</a:t>
            </a:r>
            <a:r>
              <a:rPr lang="zh-CN" altLang="en-US" sz="2000" dirty="0" smtClean="0">
                <a:latin typeface="黑体" pitchFamily="49" charset="-122"/>
                <a:ea typeface="黑体" pitchFamily="49" charset="-122"/>
              </a:rPr>
              <a:t>架构，</a:t>
            </a:r>
            <a:r>
              <a:rPr lang="zh-CN" altLang="en-US" sz="2000" dirty="0">
                <a:latin typeface="黑体" pitchFamily="49" charset="-122"/>
                <a:ea typeface="黑体" pitchFamily="49" charset="-122"/>
              </a:rPr>
              <a:t>用户可以在不了解分布式底层细节的情况下，开发分布式程序。充分利用集群的威力高速运算和</a:t>
            </a:r>
            <a:r>
              <a:rPr lang="zh-CN" altLang="en-US" sz="2000" dirty="0" smtClean="0">
                <a:latin typeface="黑体" pitchFamily="49" charset="-122"/>
                <a:ea typeface="黑体" pitchFamily="49" charset="-122"/>
              </a:rPr>
              <a:t>存储。</a:t>
            </a:r>
            <a:endParaRPr lang="zh-CN" altLang="en-US" sz="2000" dirty="0">
              <a:latin typeface="黑体" pitchFamily="49" charset="-122"/>
              <a:ea typeface="黑体" pitchFamily="49" charset="-122"/>
            </a:endParaRPr>
          </a:p>
        </p:txBody>
      </p:sp>
    </p:spTree>
    <p:extLst>
      <p:ext uri="{BB962C8B-B14F-4D97-AF65-F5344CB8AC3E}">
        <p14:creationId xmlns:p14="http://schemas.microsoft.com/office/powerpoint/2010/main" xmlns="" val="417658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grpId="1" nodeType="clickEffect">
                                  <p:stCondLst>
                                    <p:cond delay="0"/>
                                  </p:stCondLst>
                                  <p:childTnLst>
                                    <p:animEffect transition="out" filter="blinds(horizontal)">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5" grpId="0" animBg="1"/>
      <p:bldP spid="5"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学术界研究热点</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15616" y="908720"/>
            <a:ext cx="6742137" cy="55341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26487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 y="428"/>
            <a:ext cx="9142857" cy="6857142"/>
          </a:xfrm>
          <a:prstGeom prst="rect">
            <a:avLst/>
          </a:prstGeom>
        </p:spPr>
      </p:pic>
    </p:spTree>
    <p:extLst>
      <p:ext uri="{BB962C8B-B14F-4D97-AF65-F5344CB8AC3E}">
        <p14:creationId xmlns:p14="http://schemas.microsoft.com/office/powerpoint/2010/main" xmlns="" val="10363433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 y="428"/>
            <a:ext cx="9142857" cy="6857142"/>
          </a:xfrm>
          <a:prstGeom prst="rect">
            <a:avLst/>
          </a:prstGeom>
        </p:spPr>
      </p:pic>
    </p:spTree>
    <p:extLst>
      <p:ext uri="{BB962C8B-B14F-4D97-AF65-F5344CB8AC3E}">
        <p14:creationId xmlns:p14="http://schemas.microsoft.com/office/powerpoint/2010/main" xmlns="" val="10363433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 y="428"/>
            <a:ext cx="9142857" cy="6857142"/>
          </a:xfrm>
          <a:prstGeom prst="rect">
            <a:avLst/>
          </a:prstGeom>
        </p:spPr>
      </p:pic>
    </p:spTree>
    <p:extLst>
      <p:ext uri="{BB962C8B-B14F-4D97-AF65-F5344CB8AC3E}">
        <p14:creationId xmlns:p14="http://schemas.microsoft.com/office/powerpoint/2010/main" xmlns="" val="10363433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2" y="428"/>
            <a:ext cx="9142855" cy="6857142"/>
          </a:xfrm>
          <a:prstGeom prst="rect">
            <a:avLst/>
          </a:prstGeom>
        </p:spPr>
      </p:pic>
    </p:spTree>
    <p:extLst>
      <p:ext uri="{BB962C8B-B14F-4D97-AF65-F5344CB8AC3E}">
        <p14:creationId xmlns:p14="http://schemas.microsoft.com/office/powerpoint/2010/main" xmlns="" val="10397941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推荐系统的评测方法</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在线评测方法</a:t>
            </a:r>
            <a:endParaRPr lang="en-US" altLang="zh-CN" dirty="0" smtClean="0"/>
          </a:p>
          <a:p>
            <a:pPr lvl="1"/>
            <a:r>
              <a:rPr lang="zh-CN" altLang="en-US" dirty="0" smtClean="0"/>
              <a:t>同区域对比上线前后的绝对</a:t>
            </a:r>
            <a:r>
              <a:rPr lang="en-US" altLang="zh-CN" dirty="0" smtClean="0"/>
              <a:t>PV</a:t>
            </a:r>
          </a:p>
          <a:p>
            <a:pPr lvl="1"/>
            <a:r>
              <a:rPr lang="zh-CN" altLang="en-US" dirty="0" smtClean="0"/>
              <a:t>与邻近区域对比上线前后的相对</a:t>
            </a:r>
            <a:r>
              <a:rPr lang="en-US" altLang="zh-CN" dirty="0" smtClean="0"/>
              <a:t>PV</a:t>
            </a:r>
          </a:p>
          <a:p>
            <a:pPr lvl="1"/>
            <a:r>
              <a:rPr lang="en-US" altLang="zh-CN" dirty="0" err="1" smtClean="0"/>
              <a:t>ABTest</a:t>
            </a:r>
            <a:r>
              <a:rPr lang="zh-CN" altLang="en-US" dirty="0" smtClean="0"/>
              <a:t>：在线对不同的算法进行效果对比</a:t>
            </a:r>
            <a:endParaRPr lang="en-US" altLang="zh-CN" dirty="0" smtClean="0"/>
          </a:p>
          <a:p>
            <a:r>
              <a:rPr lang="zh-CN" altLang="en-US" dirty="0" smtClean="0"/>
              <a:t>离线评测方法</a:t>
            </a:r>
            <a:endParaRPr lang="en-US" altLang="zh-CN" dirty="0" smtClean="0"/>
          </a:p>
          <a:p>
            <a:pPr lvl="1"/>
            <a:r>
              <a:rPr lang="zh-CN" altLang="en-US" dirty="0" smtClean="0"/>
              <a:t>离线评测：准确率、召回率、覆盖率和多样性</a:t>
            </a:r>
            <a:endParaRPr lang="en-US" altLang="zh-CN" dirty="0" smtClean="0"/>
          </a:p>
          <a:p>
            <a:pPr lvl="1"/>
            <a:r>
              <a:rPr lang="zh-CN" altLang="en-US" dirty="0" smtClean="0"/>
              <a:t>结果可能会与线上指标存在差异，最终效果还是得参照线上指标</a:t>
            </a:r>
            <a:endParaRPr lang="zh-CN" altLang="en-US" dirty="0"/>
          </a:p>
        </p:txBody>
      </p:sp>
    </p:spTree>
    <p:extLst>
      <p:ext uri="{BB962C8B-B14F-4D97-AF65-F5344CB8AC3E}">
        <p14:creationId xmlns:p14="http://schemas.microsoft.com/office/powerpoint/2010/main" xmlns="" val="26048435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选题拟解决的关键问题</a:t>
            </a:r>
            <a:endParaRPr lang="zh-CN" altLang="en-US" dirty="0"/>
          </a:p>
        </p:txBody>
      </p:sp>
      <p:sp>
        <p:nvSpPr>
          <p:cNvPr id="3" name="内容占位符 2"/>
          <p:cNvSpPr>
            <a:spLocks noGrp="1"/>
          </p:cNvSpPr>
          <p:nvPr>
            <p:ph idx="1"/>
          </p:nvPr>
        </p:nvSpPr>
        <p:spPr/>
        <p:txBody>
          <a:bodyPr/>
          <a:lstStyle/>
          <a:p>
            <a:r>
              <a:rPr lang="zh-CN" altLang="en-US" dirty="0" smtClean="0"/>
              <a:t>进一步完善用户兴趣模型</a:t>
            </a:r>
            <a:endParaRPr lang="en-US" altLang="zh-CN" dirty="0" smtClean="0"/>
          </a:p>
          <a:p>
            <a:pPr lvl="1"/>
            <a:r>
              <a:rPr lang="zh-CN" altLang="en-US" dirty="0" smtClean="0"/>
              <a:t>人口学信息、时间因素、地域因素等</a:t>
            </a:r>
            <a:endParaRPr lang="en-US" altLang="zh-CN" dirty="0" smtClean="0"/>
          </a:p>
          <a:p>
            <a:r>
              <a:rPr lang="zh-CN" altLang="en-US" dirty="0" smtClean="0"/>
              <a:t>融合多种推荐策略</a:t>
            </a:r>
            <a:endParaRPr lang="en-US" altLang="zh-CN" dirty="0" smtClean="0"/>
          </a:p>
          <a:p>
            <a:r>
              <a:rPr lang="zh-CN" altLang="en-US" dirty="0" smtClean="0"/>
              <a:t>提高推荐系统计算效率</a:t>
            </a:r>
            <a:endParaRPr lang="en-US" altLang="zh-CN" dirty="0" smtClean="0"/>
          </a:p>
          <a:p>
            <a:r>
              <a:rPr lang="zh-CN" altLang="en-US" dirty="0" smtClean="0"/>
              <a:t>完善推荐系统的评价体系</a:t>
            </a:r>
            <a:endParaRPr lang="en-US" altLang="zh-CN" dirty="0" smtClean="0"/>
          </a:p>
          <a:p>
            <a:pPr lvl="1"/>
            <a:r>
              <a:rPr lang="zh-CN" altLang="en-US" dirty="0"/>
              <a:t>评</a:t>
            </a:r>
            <a:r>
              <a:rPr lang="zh-CN" altLang="en-US" dirty="0" smtClean="0"/>
              <a:t>测指标：用户满意度、预测准确度等</a:t>
            </a:r>
            <a:endParaRPr lang="en-US" altLang="zh-CN" dirty="0" smtClean="0"/>
          </a:p>
        </p:txBody>
      </p:sp>
    </p:spTree>
    <p:extLst>
      <p:ext uri="{BB962C8B-B14F-4D97-AF65-F5344CB8AC3E}">
        <p14:creationId xmlns:p14="http://schemas.microsoft.com/office/powerpoint/2010/main" xmlns="" val="42174389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662880" y="2636912"/>
            <a:ext cx="8229600" cy="1848644"/>
          </a:xfrm>
          <a:prstGeom prst="rect">
            <a:avLst/>
          </a:prstGeom>
        </p:spPr>
        <p:txBody>
          <a:bodyPr vert="horz" lIns="91440" tIns="45720" rIns="91440" bIns="45720" rtlCol="0">
            <a:normAutofit/>
          </a:bodyPr>
          <a:lstStyle>
            <a:lvl1pPr marL="342900" indent="-342900" algn="l" defTabSz="914400" rtl="0" eaLnBrk="1" latinLnBrk="0" hangingPunct="1">
              <a:lnSpc>
                <a:spcPct val="150000"/>
              </a:lnSpc>
              <a:spcBef>
                <a:spcPct val="20000"/>
              </a:spcBef>
              <a:buSzPct val="80000"/>
              <a:buFontTx/>
              <a:buBlip>
                <a:blip r:embed="rId2"/>
              </a:buBlip>
              <a:defRPr sz="3200" b="0" kern="1200">
                <a:solidFill>
                  <a:schemeClr val="tx1"/>
                </a:solidFill>
                <a:latin typeface="黑体" pitchFamily="49" charset="-122"/>
                <a:ea typeface="黑体" pitchFamily="49" charset="-122"/>
                <a:cs typeface="+mn-cs"/>
              </a:defRPr>
            </a:lvl1pPr>
            <a:lvl2pPr marL="742950" indent="-285750" algn="l" defTabSz="914400" rtl="0" eaLnBrk="1" latinLnBrk="0" hangingPunct="1">
              <a:lnSpc>
                <a:spcPct val="150000"/>
              </a:lnSpc>
              <a:spcBef>
                <a:spcPct val="20000"/>
              </a:spcBef>
              <a:buFontTx/>
              <a:buBlip>
                <a:blip r:embed="rId3"/>
              </a:buBlip>
              <a:defRPr sz="2400" b="0" kern="1200">
                <a:solidFill>
                  <a:schemeClr val="tx1"/>
                </a:solidFill>
                <a:latin typeface="黑体" pitchFamily="49" charset="-122"/>
                <a:ea typeface="黑体" pitchFamily="49"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charset="0"/>
              <a:buNone/>
            </a:pPr>
            <a:r>
              <a:rPr lang="zh-CN" altLang="en-US" sz="4800" b="1" dirty="0" smtClean="0"/>
              <a:t>感谢老师同学提出宝贵意见！</a:t>
            </a:r>
          </a:p>
        </p:txBody>
      </p:sp>
    </p:spTree>
    <p:extLst>
      <p:ext uri="{BB962C8B-B14F-4D97-AF65-F5344CB8AC3E}">
        <p14:creationId xmlns:p14="http://schemas.microsoft.com/office/powerpoint/2010/main" xmlns="" val="33632031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大数据环境下分布式推荐算法优化研究</a:t>
            </a:r>
            <a:endParaRPr lang="zh-CN" altLang="en-US" dirty="0"/>
          </a:p>
        </p:txBody>
      </p:sp>
      <p:sp>
        <p:nvSpPr>
          <p:cNvPr id="4" name="TextBox 4"/>
          <p:cNvSpPr txBox="1">
            <a:spLocks noChangeArrowheads="1"/>
          </p:cNvSpPr>
          <p:nvPr/>
        </p:nvSpPr>
        <p:spPr bwMode="auto">
          <a:xfrm>
            <a:off x="500063" y="785813"/>
            <a:ext cx="3643312" cy="6186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dirty="0"/>
              <a:t>1.</a:t>
            </a:r>
            <a:r>
              <a:rPr lang="zh-CN" altLang="en-US" b="1" dirty="0"/>
              <a:t>绪论</a:t>
            </a:r>
            <a:endParaRPr lang="zh-CN" altLang="en-US" dirty="0"/>
          </a:p>
          <a:p>
            <a:pPr eaLnBrk="1" hangingPunct="1"/>
            <a:r>
              <a:rPr lang="en-US" altLang="zh-CN" dirty="0"/>
              <a:t>1.1 </a:t>
            </a:r>
            <a:r>
              <a:rPr lang="zh-CN" altLang="en-US" dirty="0"/>
              <a:t>研究目的及意义</a:t>
            </a:r>
          </a:p>
          <a:p>
            <a:pPr eaLnBrk="1" hangingPunct="1"/>
            <a:r>
              <a:rPr lang="en-US" altLang="zh-CN" dirty="0"/>
              <a:t>1.2 </a:t>
            </a:r>
            <a:r>
              <a:rPr lang="zh-CN" altLang="en-US" dirty="0"/>
              <a:t>国内外研究现状</a:t>
            </a:r>
          </a:p>
          <a:p>
            <a:pPr eaLnBrk="1" hangingPunct="1"/>
            <a:r>
              <a:rPr lang="en-US" altLang="zh-CN" dirty="0"/>
              <a:t>1.3 </a:t>
            </a:r>
            <a:r>
              <a:rPr lang="zh-CN" altLang="en-US" dirty="0"/>
              <a:t>研究内容与方法</a:t>
            </a:r>
          </a:p>
          <a:p>
            <a:pPr eaLnBrk="1" hangingPunct="1"/>
            <a:r>
              <a:rPr lang="en-US" altLang="zh-CN" dirty="0"/>
              <a:t>     1.3.1 </a:t>
            </a:r>
            <a:r>
              <a:rPr lang="zh-CN" altLang="en-US" dirty="0"/>
              <a:t>研究内容</a:t>
            </a:r>
          </a:p>
          <a:p>
            <a:pPr eaLnBrk="1" hangingPunct="1"/>
            <a:r>
              <a:rPr lang="en-US" altLang="zh-CN" dirty="0"/>
              <a:t>     1.3.2 </a:t>
            </a:r>
            <a:r>
              <a:rPr lang="zh-CN" altLang="en-US" dirty="0"/>
              <a:t>研究方法</a:t>
            </a:r>
          </a:p>
          <a:p>
            <a:pPr eaLnBrk="1" hangingPunct="1"/>
            <a:r>
              <a:rPr lang="en-US" altLang="zh-CN" dirty="0"/>
              <a:t>     1.3.3 </a:t>
            </a:r>
            <a:r>
              <a:rPr lang="zh-CN" altLang="en-US" dirty="0"/>
              <a:t>研究技术路线</a:t>
            </a:r>
            <a:endParaRPr lang="en-US" altLang="zh-CN" dirty="0"/>
          </a:p>
          <a:p>
            <a:pPr eaLnBrk="1" hangingPunct="1"/>
            <a:endParaRPr lang="zh-CN" altLang="en-US" dirty="0"/>
          </a:p>
          <a:p>
            <a:pPr eaLnBrk="1" hangingPunct="1"/>
            <a:r>
              <a:rPr lang="en-US" altLang="zh-CN" b="1" dirty="0"/>
              <a:t>2. </a:t>
            </a:r>
            <a:r>
              <a:rPr lang="zh-CN" altLang="en-US" b="1" dirty="0" smtClean="0"/>
              <a:t>推荐算法研究综述</a:t>
            </a:r>
            <a:endParaRPr lang="en-US" altLang="zh-CN" b="1" dirty="0" smtClean="0"/>
          </a:p>
          <a:p>
            <a:pPr eaLnBrk="1" hangingPunct="1"/>
            <a:r>
              <a:rPr lang="en-US" altLang="zh-CN" dirty="0" smtClean="0"/>
              <a:t>2.1 </a:t>
            </a:r>
            <a:r>
              <a:rPr lang="zh-CN" altLang="en-US" dirty="0" smtClean="0"/>
              <a:t>基于内容</a:t>
            </a:r>
            <a:endParaRPr lang="en-US" altLang="zh-CN" dirty="0" smtClean="0"/>
          </a:p>
          <a:p>
            <a:pPr eaLnBrk="1" hangingPunct="1"/>
            <a:r>
              <a:rPr lang="en-US" altLang="zh-CN" dirty="0" smtClean="0"/>
              <a:t>2.2</a:t>
            </a:r>
            <a:r>
              <a:rPr lang="zh-CN" altLang="en-US" dirty="0"/>
              <a:t>本地生活服务</a:t>
            </a:r>
            <a:r>
              <a:rPr lang="en-US" altLang="zh-CN" dirty="0"/>
              <a:t>O2O</a:t>
            </a:r>
            <a:r>
              <a:rPr lang="zh-CN" altLang="en-US" dirty="0" smtClean="0"/>
              <a:t>现状</a:t>
            </a:r>
            <a:endParaRPr lang="en-US" altLang="zh-CN" dirty="0" smtClean="0"/>
          </a:p>
          <a:p>
            <a:pPr eaLnBrk="1" hangingPunct="1"/>
            <a:r>
              <a:rPr lang="en-US" altLang="zh-CN" dirty="0" smtClean="0"/>
              <a:t>2.3</a:t>
            </a:r>
            <a:endParaRPr lang="en-US" altLang="zh-CN" dirty="0"/>
          </a:p>
          <a:p>
            <a:pPr eaLnBrk="1" hangingPunct="1"/>
            <a:endParaRPr lang="zh-CN" altLang="en-US" dirty="0"/>
          </a:p>
          <a:p>
            <a:pPr eaLnBrk="1" hangingPunct="1"/>
            <a:r>
              <a:rPr lang="en-US" altLang="zh-CN" b="1" dirty="0"/>
              <a:t>3</a:t>
            </a:r>
            <a:r>
              <a:rPr lang="en-US" altLang="zh-CN" b="1" dirty="0" smtClean="0"/>
              <a:t>.</a:t>
            </a:r>
            <a:r>
              <a:rPr lang="zh-CN" altLang="en-US" b="1" dirty="0" smtClean="0"/>
              <a:t>大数据推荐算法</a:t>
            </a:r>
            <a:endParaRPr lang="zh-CN" altLang="en-US" dirty="0"/>
          </a:p>
          <a:p>
            <a:pPr eaLnBrk="1" hangingPunct="1"/>
            <a:r>
              <a:rPr lang="en-US" altLang="zh-CN" dirty="0"/>
              <a:t>3.1 </a:t>
            </a:r>
            <a:r>
              <a:rPr lang="zh-CN" altLang="en-US" dirty="0"/>
              <a:t>服务质量评价的理论背景</a:t>
            </a:r>
          </a:p>
          <a:p>
            <a:pPr eaLnBrk="1" hangingPunct="1"/>
            <a:r>
              <a:rPr lang="en-US" altLang="zh-CN" dirty="0"/>
              <a:t>      3.1.1</a:t>
            </a:r>
            <a:r>
              <a:rPr lang="zh-CN" altLang="en-US" dirty="0"/>
              <a:t>服务质量的定义和内涵</a:t>
            </a:r>
          </a:p>
          <a:p>
            <a:pPr eaLnBrk="1" hangingPunct="1"/>
            <a:r>
              <a:rPr lang="en-US" altLang="zh-CN" dirty="0"/>
              <a:t>      3.1.2</a:t>
            </a:r>
            <a:r>
              <a:rPr lang="zh-CN" altLang="en-US" dirty="0"/>
              <a:t>服务质量的测量</a:t>
            </a:r>
          </a:p>
          <a:p>
            <a:pPr eaLnBrk="1" hangingPunct="1"/>
            <a:r>
              <a:rPr lang="en-US" altLang="zh-CN" dirty="0"/>
              <a:t>3.2</a:t>
            </a:r>
            <a:r>
              <a:rPr lang="zh-CN" altLang="en-US" dirty="0"/>
              <a:t>在线服务质量及其测量</a:t>
            </a:r>
          </a:p>
          <a:p>
            <a:pPr eaLnBrk="1" hangingPunct="1"/>
            <a:r>
              <a:rPr lang="en-US" altLang="zh-CN" dirty="0"/>
              <a:t>      3.2.1</a:t>
            </a:r>
            <a:r>
              <a:rPr lang="zh-CN" altLang="en-US" dirty="0"/>
              <a:t>在线服务质量的定义</a:t>
            </a:r>
          </a:p>
          <a:p>
            <a:pPr eaLnBrk="1" hangingPunct="1"/>
            <a:r>
              <a:rPr lang="en-US" altLang="zh-CN" dirty="0"/>
              <a:t>      3.2.2</a:t>
            </a:r>
            <a:r>
              <a:rPr lang="zh-CN" altLang="en-US" dirty="0"/>
              <a:t>在线服务质量测量</a:t>
            </a:r>
          </a:p>
          <a:p>
            <a:pPr eaLnBrk="1" hangingPunct="1"/>
            <a:r>
              <a:rPr lang="en-US" altLang="zh-CN" dirty="0"/>
              <a:t>3.3 </a:t>
            </a:r>
            <a:r>
              <a:rPr lang="zh-CN" altLang="en-US" dirty="0"/>
              <a:t>服务质量的评价模型</a:t>
            </a:r>
          </a:p>
          <a:p>
            <a:pPr eaLnBrk="1" hangingPunct="1"/>
            <a:endParaRPr lang="zh-CN" altLang="en-US" dirty="0"/>
          </a:p>
        </p:txBody>
      </p:sp>
      <p:sp>
        <p:nvSpPr>
          <p:cNvPr id="5" name="矩形 3"/>
          <p:cNvSpPr>
            <a:spLocks noChangeArrowheads="1"/>
          </p:cNvSpPr>
          <p:nvPr/>
        </p:nvSpPr>
        <p:spPr bwMode="auto">
          <a:xfrm>
            <a:off x="4500563" y="785813"/>
            <a:ext cx="4214812" cy="4524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zh-CN" b="1" dirty="0"/>
              <a:t>4. </a:t>
            </a:r>
            <a:r>
              <a:rPr lang="zh-CN" altLang="en-US" b="1" dirty="0" smtClean="0"/>
              <a:t>推荐结果对比评测</a:t>
            </a:r>
            <a:endParaRPr lang="zh-CN" altLang="en-US" dirty="0"/>
          </a:p>
          <a:p>
            <a:r>
              <a:rPr lang="en-US" altLang="zh-CN" dirty="0"/>
              <a:t>4.1</a:t>
            </a:r>
            <a:r>
              <a:rPr lang="zh-CN" altLang="en-US" dirty="0"/>
              <a:t>精准营销的理论基础</a:t>
            </a:r>
            <a:r>
              <a:rPr lang="en-US" dirty="0"/>
              <a:t>         </a:t>
            </a:r>
            <a:endParaRPr lang="zh-CN" altLang="en-US" dirty="0"/>
          </a:p>
          <a:p>
            <a:r>
              <a:rPr lang="en-US" altLang="zh-CN" dirty="0"/>
              <a:t>4.2</a:t>
            </a:r>
            <a:r>
              <a:rPr lang="zh-CN" altLang="en-US" dirty="0"/>
              <a:t>个性化推荐技术</a:t>
            </a:r>
          </a:p>
          <a:p>
            <a:r>
              <a:rPr lang="en-US" altLang="zh-CN" dirty="0"/>
              <a:t>4.3 LBS</a:t>
            </a:r>
            <a:r>
              <a:rPr lang="zh-CN" altLang="en-US" dirty="0"/>
              <a:t>技术及应用</a:t>
            </a:r>
          </a:p>
          <a:p>
            <a:r>
              <a:rPr lang="en-US" altLang="zh-CN" dirty="0"/>
              <a:t>4.4</a:t>
            </a:r>
            <a:r>
              <a:rPr lang="zh-CN" altLang="en-US" dirty="0"/>
              <a:t>基于</a:t>
            </a:r>
            <a:r>
              <a:rPr lang="en-US" altLang="zh-CN" dirty="0"/>
              <a:t>LBS</a:t>
            </a:r>
            <a:r>
              <a:rPr lang="zh-CN" altLang="en-US" dirty="0"/>
              <a:t>的个性化推荐技术</a:t>
            </a:r>
          </a:p>
          <a:p>
            <a:r>
              <a:rPr lang="en-US" altLang="zh-CN" dirty="0"/>
              <a:t>4.5</a:t>
            </a:r>
            <a:r>
              <a:rPr lang="zh-CN" altLang="en-US" dirty="0"/>
              <a:t>推荐算法设计</a:t>
            </a:r>
            <a:endParaRPr lang="en-US" altLang="zh-CN" dirty="0"/>
          </a:p>
          <a:p>
            <a:endParaRPr lang="zh-CN" altLang="en-US" dirty="0"/>
          </a:p>
          <a:p>
            <a:r>
              <a:rPr lang="en-US" altLang="zh-CN" b="1" dirty="0"/>
              <a:t>5. </a:t>
            </a:r>
            <a:r>
              <a:rPr lang="zh-CN" altLang="en-US" b="1" dirty="0" smtClean="0"/>
              <a:t>实验分析</a:t>
            </a:r>
            <a:endParaRPr lang="en-US" altLang="zh-CN" b="1" dirty="0" smtClean="0"/>
          </a:p>
          <a:p>
            <a:r>
              <a:rPr lang="en-US" altLang="zh-CN" dirty="0" smtClean="0"/>
              <a:t>5.1</a:t>
            </a:r>
            <a:r>
              <a:rPr lang="zh-CN" altLang="en-US" dirty="0"/>
              <a:t>案例背景</a:t>
            </a:r>
          </a:p>
          <a:p>
            <a:r>
              <a:rPr lang="en-US" altLang="zh-CN" dirty="0"/>
              <a:t>5.2</a:t>
            </a:r>
            <a:r>
              <a:rPr lang="zh-CN" altLang="en-US" dirty="0"/>
              <a:t>新奇特</a:t>
            </a:r>
            <a:r>
              <a:rPr lang="en-US" altLang="zh-CN" dirty="0"/>
              <a:t>O2O</a:t>
            </a:r>
            <a:r>
              <a:rPr lang="zh-CN" altLang="en-US" dirty="0"/>
              <a:t>商业模式 </a:t>
            </a:r>
          </a:p>
          <a:p>
            <a:r>
              <a:rPr lang="en-US" altLang="zh-CN" dirty="0"/>
              <a:t>5.3</a:t>
            </a:r>
            <a:r>
              <a:rPr lang="zh-CN" altLang="en-US" dirty="0"/>
              <a:t>新奇特</a:t>
            </a:r>
            <a:r>
              <a:rPr lang="en-US" altLang="zh-CN" dirty="0"/>
              <a:t>O2O</a:t>
            </a:r>
            <a:r>
              <a:rPr lang="zh-CN" altLang="en-US" dirty="0"/>
              <a:t>支撑技术</a:t>
            </a:r>
          </a:p>
          <a:p>
            <a:r>
              <a:rPr lang="en-US" altLang="zh-CN" dirty="0"/>
              <a:t>5.4</a:t>
            </a:r>
            <a:r>
              <a:rPr lang="zh-CN" altLang="en-US" dirty="0"/>
              <a:t>新奇特</a:t>
            </a:r>
            <a:r>
              <a:rPr lang="en-US" altLang="zh-CN" dirty="0"/>
              <a:t>O2O</a:t>
            </a:r>
            <a:r>
              <a:rPr lang="zh-CN" altLang="en-US" dirty="0"/>
              <a:t>精准营销</a:t>
            </a:r>
            <a:endParaRPr lang="en-US" altLang="zh-CN" dirty="0"/>
          </a:p>
          <a:p>
            <a:endParaRPr lang="zh-CN" altLang="en-US" dirty="0"/>
          </a:p>
          <a:p>
            <a:r>
              <a:rPr lang="en-US" altLang="zh-CN" b="1" dirty="0"/>
              <a:t>6. </a:t>
            </a:r>
            <a:r>
              <a:rPr lang="zh-CN" altLang="en-US" b="1" dirty="0"/>
              <a:t>总结与展望</a:t>
            </a:r>
            <a:endParaRPr lang="zh-CN" altLang="en-US" dirty="0"/>
          </a:p>
          <a:p>
            <a:r>
              <a:rPr lang="en-US" altLang="zh-CN" dirty="0"/>
              <a:t>6.1 </a:t>
            </a:r>
            <a:r>
              <a:rPr lang="zh-CN" altLang="en-US" dirty="0"/>
              <a:t>全文总结</a:t>
            </a:r>
          </a:p>
          <a:p>
            <a:r>
              <a:rPr lang="en-US" altLang="zh-CN" dirty="0"/>
              <a:t>6.2 </a:t>
            </a:r>
            <a:r>
              <a:rPr lang="zh-CN" altLang="en-US" dirty="0"/>
              <a:t>研究展望</a:t>
            </a:r>
          </a:p>
        </p:txBody>
      </p:sp>
    </p:spTree>
    <p:extLst>
      <p:ext uri="{BB962C8B-B14F-4D97-AF65-F5344CB8AC3E}">
        <p14:creationId xmlns:p14="http://schemas.microsoft.com/office/powerpoint/2010/main" xmlns="" val="1561670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 y="428"/>
            <a:ext cx="9142857" cy="6857142"/>
          </a:xfrm>
          <a:prstGeom prst="rect">
            <a:avLst/>
          </a:prstGeom>
        </p:spPr>
      </p:pic>
    </p:spTree>
    <p:extLst>
      <p:ext uri="{BB962C8B-B14F-4D97-AF65-F5344CB8AC3E}">
        <p14:creationId xmlns:p14="http://schemas.microsoft.com/office/powerpoint/2010/main" xmlns="" val="1036343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 y="428"/>
            <a:ext cx="9142857" cy="6857142"/>
          </a:xfrm>
          <a:prstGeom prst="rect">
            <a:avLst/>
          </a:prstGeom>
        </p:spPr>
      </p:pic>
    </p:spTree>
    <p:extLst>
      <p:ext uri="{BB962C8B-B14F-4D97-AF65-F5344CB8AC3E}">
        <p14:creationId xmlns:p14="http://schemas.microsoft.com/office/powerpoint/2010/main" xmlns="" val="1036343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 y="428"/>
            <a:ext cx="9142857" cy="6857142"/>
          </a:xfrm>
          <a:prstGeom prst="rect">
            <a:avLst/>
          </a:prstGeom>
        </p:spPr>
      </p:pic>
    </p:spTree>
    <p:extLst>
      <p:ext uri="{BB962C8B-B14F-4D97-AF65-F5344CB8AC3E}">
        <p14:creationId xmlns:p14="http://schemas.microsoft.com/office/powerpoint/2010/main" xmlns="" val="1036343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 y="428"/>
            <a:ext cx="9142857" cy="6857142"/>
          </a:xfrm>
          <a:prstGeom prst="rect">
            <a:avLst/>
          </a:prstGeom>
        </p:spPr>
      </p:pic>
    </p:spTree>
    <p:extLst>
      <p:ext uri="{BB962C8B-B14F-4D97-AF65-F5344CB8AC3E}">
        <p14:creationId xmlns:p14="http://schemas.microsoft.com/office/powerpoint/2010/main" xmlns="" val="1036343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 y="428"/>
            <a:ext cx="9142857" cy="6857142"/>
          </a:xfrm>
          <a:prstGeom prst="rect">
            <a:avLst/>
          </a:prstGeom>
        </p:spPr>
      </p:pic>
    </p:spTree>
    <p:extLst>
      <p:ext uri="{BB962C8B-B14F-4D97-AF65-F5344CB8AC3E}">
        <p14:creationId xmlns:p14="http://schemas.microsoft.com/office/powerpoint/2010/main" xmlns="" val="1036343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 y="428"/>
            <a:ext cx="9142857" cy="6857142"/>
          </a:xfrm>
          <a:prstGeom prst="rect">
            <a:avLst/>
          </a:prstGeom>
        </p:spPr>
      </p:pic>
    </p:spTree>
    <p:extLst>
      <p:ext uri="{BB962C8B-B14F-4D97-AF65-F5344CB8AC3E}">
        <p14:creationId xmlns:p14="http://schemas.microsoft.com/office/powerpoint/2010/main" xmlns="" val="1036343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TotalTime>
  <Words>579</Words>
  <Application>Microsoft Office PowerPoint</Application>
  <PresentationFormat>全屏显示(4:3)</PresentationFormat>
  <Paragraphs>77</Paragraphs>
  <Slides>38</Slides>
  <Notes>1</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大数据推荐相关</vt:lpstr>
      <vt:lpstr>分享内容</vt:lpstr>
      <vt:lpstr>概念定义</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学术界研究热点</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学术界研究热点</vt:lpstr>
      <vt:lpstr>幻灯片 28</vt:lpstr>
      <vt:lpstr>幻灯片 29</vt:lpstr>
      <vt:lpstr>学术界研究热点</vt:lpstr>
      <vt:lpstr>幻灯片 31</vt:lpstr>
      <vt:lpstr>幻灯片 32</vt:lpstr>
      <vt:lpstr>幻灯片 33</vt:lpstr>
      <vt:lpstr>幻灯片 34</vt:lpstr>
      <vt:lpstr>推荐系统的评测方法</vt:lpstr>
      <vt:lpstr>选题拟解决的关键问题</vt:lpstr>
      <vt:lpstr>幻灯片 37</vt:lpstr>
      <vt:lpstr>大数据环境下分布式推荐算法优化研究</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微软用户</cp:lastModifiedBy>
  <cp:revision>42</cp:revision>
  <dcterms:modified xsi:type="dcterms:W3CDTF">2013-12-31T09:45:47Z</dcterms:modified>
</cp:coreProperties>
</file>