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08" r:id="rId2"/>
    <p:sldId id="798" r:id="rId3"/>
    <p:sldId id="816" r:id="rId4"/>
    <p:sldId id="861" r:id="rId5"/>
    <p:sldId id="867" r:id="rId6"/>
    <p:sldId id="868" r:id="rId7"/>
    <p:sldId id="869" r:id="rId8"/>
    <p:sldId id="877" r:id="rId9"/>
  </p:sldIdLst>
  <p:sldSz cx="9144000" cy="6858000" type="screen4x3"/>
  <p:notesSz cx="6808788" cy="98234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E12"/>
    <a:srgbClr val="FFFFFF"/>
    <a:srgbClr val="FF0000"/>
    <a:srgbClr val="FF0066"/>
    <a:srgbClr val="00CC66"/>
    <a:srgbClr val="FF9966"/>
    <a:srgbClr val="99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9" autoAdjust="0"/>
    <p:restoredTop sz="71560" autoAdjust="0"/>
  </p:normalViewPr>
  <p:slideViewPr>
    <p:cSldViewPr>
      <p:cViewPr varScale="1">
        <p:scale>
          <a:sx n="57" d="100"/>
          <a:sy n="57" d="100"/>
        </p:scale>
        <p:origin x="-84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78"/>
      </p:cViewPr>
      <p:guideLst>
        <p:guide orient="horz" pos="3094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4E3C05D-0368-4B39-B97F-CCA6CAC9CB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697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21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B0AEE14-1AC8-4F42-910A-C00722DC8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777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9325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AEE14-1AC8-4F42-910A-C00722DC8C99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37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FCFC65C-1FB8-4327-85F9-980DD9D6CCCE}" type="slidenum">
              <a:rPr lang="zh-CN" altLang="en-US" sz="1200"/>
              <a:pPr algn="r" eaLnBrk="1" hangingPunct="1"/>
              <a:t>2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7738" y="736600"/>
            <a:ext cx="4913312" cy="3684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9325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腾讯投资</a:t>
            </a:r>
            <a:r>
              <a:rPr lang="en-US" altLang="zh-CN" dirty="0" smtClean="0"/>
              <a:t>4</a:t>
            </a:r>
            <a:r>
              <a:rPr lang="zh-CN" altLang="en-US" dirty="0" smtClean="0"/>
              <a:t>亿美元持股</a:t>
            </a:r>
            <a:r>
              <a:rPr lang="en-US" altLang="zh-CN" dirty="0" smtClean="0"/>
              <a:t>20%</a:t>
            </a:r>
            <a:r>
              <a:rPr lang="zh-CN" altLang="en-US" dirty="0" smtClean="0"/>
              <a:t>入股大众点评之后，几乎同一时间，阿里将高德完全收入怀中；相继传出腾讯将以</a:t>
            </a:r>
            <a:r>
              <a:rPr lang="zh-CN" altLang="en-US" dirty="0" smtClean="0"/>
              <a:t>易讯、拍拍并入</a:t>
            </a:r>
            <a:r>
              <a:rPr lang="zh-CN" altLang="en-US" dirty="0" smtClean="0"/>
              <a:t>京东为条件入股京东，而之前说的阿里与</a:t>
            </a:r>
            <a:r>
              <a:rPr lang="en-US" altLang="zh-CN" dirty="0" smtClean="0"/>
              <a:t>360</a:t>
            </a:r>
            <a:r>
              <a:rPr lang="zh-CN" altLang="en-US" dirty="0" smtClean="0"/>
              <a:t>之间的入股谈判也仍在进行。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腾讯即将入股京东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，先不管消息的真实性，去年刘强东完成美国游学之后新闻发布会上提到，京东最大的业务在一线城市，希望未来能打入二三线城市的腹地，而二三线城市恰恰是淘宝的阵地，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QQ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广大的用户群体很多都是二三线用户。因此，若入股成功，阿里就悬了。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之外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360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和京东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中国互联网格局中至关重要的力量。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腾讯投资京东，阿里就只能找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360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了。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阿里和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360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的合作算是互利，阿里可以靠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360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为电商业务输送流量，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360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则可以完成流量变现。不过，或许一句话就可以概括二者的关系，敌人的敌人就是朋友。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AEE14-1AC8-4F42-910A-C00722DC8C9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15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9325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从腾讯电商布局来看，加上京东腾讯是铁了心要做电商。</a:t>
            </a:r>
            <a:r>
              <a:rPr lang="en-US" altLang="zh-CN" dirty="0" smtClean="0"/>
              <a:t>1.16</a:t>
            </a:r>
            <a:r>
              <a:rPr lang="zh-CN" altLang="en-US" dirty="0" smtClean="0"/>
              <a:t>腾讯首次公布分成标准为</a:t>
            </a:r>
            <a:r>
              <a:rPr lang="en-US" altLang="zh-CN" dirty="0" smtClean="0"/>
              <a:t>7:3,1.8</a:t>
            </a:r>
            <a:r>
              <a:rPr lang="zh-CN" altLang="en-US" dirty="0" smtClean="0"/>
              <a:t>日阿里“手游平台”颠覆性宣布</a:t>
            </a:r>
            <a:r>
              <a:rPr lang="en-US" altLang="zh-CN" dirty="0" smtClean="0"/>
              <a:t>8:2</a:t>
            </a:r>
            <a:r>
              <a:rPr lang="zh-CN" altLang="en-US" dirty="0" smtClean="0"/>
              <a:t>的分成模式</a:t>
            </a:r>
            <a:r>
              <a:rPr lang="zh-CN" altLang="en-US" smtClean="0"/>
              <a:t>。</a:t>
            </a:r>
            <a:r>
              <a:rPr lang="zh-CN" altLang="en-US" smtClean="0"/>
              <a:t>针对主要收入</a:t>
            </a:r>
            <a:r>
              <a:rPr lang="zh-CN" altLang="en-US" dirty="0" smtClean="0"/>
              <a:t>来自游戏的腾讯，这一招釜底抽薪确实有点狠。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AEE14-1AC8-4F42-910A-C00722DC8C99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60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9325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十年前，马云曾说淘宝的成长得益于对手的封杀。十年后，封杀一幕再次戏剧性地上演。不过，这次变成了淘宝全面封杀对手。东莞搜于特搭车微信商户功能“尝鲜”微销售模式成为导火索，引起阿里一触即发的反击封杀微信。</a:t>
            </a:r>
            <a:endParaRPr lang="en-US" altLang="zh-CN" dirty="0" smtClean="0"/>
          </a:p>
          <a:p>
            <a:r>
              <a:rPr lang="zh-CN" altLang="en-US" dirty="0" smtClean="0"/>
              <a:t>支付宝封杀，是危险还是机遇，就得看微信接下来怎么做。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AEE14-1AC8-4F42-910A-C00722DC8C9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172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9325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，支付宝钱包宣布在研发“意念支付”这款产品，这种支付方式通过支付宝钱包微型手指穿戴设备来实现。交易双方在进行收付款时，只要指尖碰指尖，穿戴设备就会读取人脑电波并转化为交易信息，从而完成支付，交易过程中双方身体会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1-2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秒钟的酥麻感。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AEE14-1AC8-4F42-910A-C00722DC8C99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88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9325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，腾讯和国金证券推出首支互联网金融产品“佣金宝”。投资者通过腾讯股票频道进行网络在线开户，即可享受万分之二的交易佣金，同时账户里的保证金还能享受理财增值，同时提供高品质信息。一是用户迁移成本高，各大券商的优质客户往往有多重关系的维护，不会轻易流动，而屌丝客户要迁移的成本也不小；二是用户对券商的贡献价值不像用户对余额宝那么简单，单纯的用户迁移影响未必大；三是余额宝的快速成长得益于与支付宝原本庞大的支付场景相结合，腾讯单纯的渠道入口并没有解决用户场景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AEE14-1AC8-4F42-910A-C00722DC8C99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71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81200"/>
            <a:ext cx="7772400" cy="1447800"/>
          </a:xfrm>
          <a:extLst/>
        </p:spPr>
        <p:txBody>
          <a:bodyPr/>
          <a:lstStyle>
            <a:lvl1pPr algn="ctr"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191000"/>
            <a:ext cx="6781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>
                <a:latin typeface="Arial" charset="0"/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white">
          <a:xfrm>
            <a:off x="457200" y="6400800"/>
            <a:ext cx="2362200" cy="320675"/>
          </a:xfrm>
        </p:spPr>
        <p:txBody>
          <a:bodyPr/>
          <a:lstStyle>
            <a:lvl1pPr>
              <a:defRPr>
                <a:solidFill>
                  <a:srgbClr val="2B166E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white">
          <a:xfrm>
            <a:off x="3124200" y="6477000"/>
            <a:ext cx="2895600" cy="171450"/>
          </a:xfrm>
        </p:spPr>
        <p:txBody>
          <a:bodyPr/>
          <a:lstStyle>
            <a:lvl1pPr algn="ctr">
              <a:defRPr sz="1400" b="0">
                <a:solidFill>
                  <a:srgbClr val="2B166E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59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2BDC8-77E2-44F9-8BEE-19FE5C1E71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9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C7AEE-6A55-40D5-A628-99C352460D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15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B7561-906C-44B2-BF37-106FAF9063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58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295400"/>
            <a:ext cx="4000500" cy="2438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4000500" cy="2438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057D0-D1A3-49BA-AFA2-2EBC3506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732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08B-FD81-4721-B6D7-5AC3A70347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738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305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55753-A029-4D08-9A7A-4B379F6715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30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686800" cy="609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0731-93DF-44D2-9676-2930DFA5BB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92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38200" y="228600"/>
            <a:ext cx="8305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4000500" cy="2438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295400"/>
            <a:ext cx="4000500" cy="2438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00500" cy="2438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10100" y="3886200"/>
            <a:ext cx="4000500" cy="2438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3D243-7361-4B1F-A2A0-1E5F57E0C0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13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0030101010101" pitchFamily="2" charset="-122"/>
                <a:ea typeface="黑体" panose="02010600030101010101" pitchFamily="2" charset="-122"/>
              </a:defRPr>
            </a:lvl1pPr>
            <a:lvl2pPr>
              <a:defRPr>
                <a:latin typeface="黑体" panose="02010600030101010101" pitchFamily="2" charset="-122"/>
                <a:ea typeface="黑体" panose="02010600030101010101" pitchFamily="2" charset="-122"/>
              </a:defRPr>
            </a:lvl2pPr>
            <a:lvl3pPr>
              <a:defRPr>
                <a:latin typeface="黑体" panose="02010600030101010101" pitchFamily="2" charset="-122"/>
                <a:ea typeface="黑体" panose="02010600030101010101" pitchFamily="2" charset="-122"/>
              </a:defRPr>
            </a:lvl3pPr>
            <a:lvl4pPr>
              <a:defRPr>
                <a:latin typeface="黑体" panose="02010600030101010101" pitchFamily="2" charset="-122"/>
                <a:ea typeface="黑体" panose="02010600030101010101" pitchFamily="2" charset="-122"/>
              </a:defRPr>
            </a:lvl4pPr>
            <a:lvl5pPr>
              <a:defRPr>
                <a:latin typeface="黑体" panose="02010600030101010101" pitchFamily="2" charset="-122"/>
                <a:ea typeface="黑体" panose="0201060003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DB936-3C46-48FB-B519-BB759F7164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47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EA752-C353-483F-9F00-72B1700554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31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A346D-7200-42DD-906A-848395D47D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13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22C7F-98F1-4C66-B140-6F1D207943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73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A5AF7-A890-480B-A7D7-01AD55CBA6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7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0B3E2-9577-470B-8BCF-D0520531E4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6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C2995-6F8B-473C-A361-8F32B5E832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2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CA1B6-85B5-498D-8877-214567383C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59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5413"/>
            <a:ext cx="26670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486525"/>
            <a:ext cx="2895600" cy="298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A1045E8C-59A6-4B37-9A21-E069E00CDC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28600"/>
            <a:ext cx="830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0"/>
          <p:cNvSpPr txBox="1">
            <a:spLocks noChangeArrowheads="1"/>
          </p:cNvSpPr>
          <p:nvPr/>
        </p:nvSpPr>
        <p:spPr bwMode="auto">
          <a:xfrm>
            <a:off x="914400" y="1447800"/>
            <a:ext cx="74676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b="1" dirty="0">
              <a:solidFill>
                <a:schemeClr val="accent1"/>
              </a:solidFill>
              <a:ea typeface="宋体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accent1"/>
                </a:solidFill>
                <a:ea typeface="宋体" pitchFamily="2" charset="-122"/>
              </a:rPr>
              <a:t>“</a:t>
            </a:r>
            <a:r>
              <a:rPr lang="en-US" altLang="zh-CN" sz="3600" b="1" dirty="0" smtClean="0">
                <a:solidFill>
                  <a:schemeClr val="accent1"/>
                </a:solidFill>
                <a:ea typeface="宋体" pitchFamily="2" charset="-122"/>
              </a:rPr>
              <a:t>TA</a:t>
            </a:r>
            <a:r>
              <a:rPr lang="zh-CN" altLang="en-US" sz="3600" b="1" dirty="0" smtClean="0">
                <a:solidFill>
                  <a:schemeClr val="accent1"/>
                </a:solidFill>
                <a:ea typeface="宋体" pitchFamily="2" charset="-122"/>
              </a:rPr>
              <a:t>”的那些事</a:t>
            </a:r>
            <a:endParaRPr lang="zh-CN" altLang="en-US" sz="36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9800" y="40386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李兴华</a:t>
            </a:r>
            <a:endParaRPr lang="zh-CN" altLang="en-US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47345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2014.2.28</a:t>
            </a:r>
            <a:endParaRPr lang="zh-CN" altLang="en-US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3"/>
          <p:cNvSpPr>
            <a:spLocks noChangeShapeType="1"/>
          </p:cNvSpPr>
          <p:nvPr/>
        </p:nvSpPr>
        <p:spPr bwMode="gray">
          <a:xfrm flipH="1">
            <a:off x="0" y="5357813"/>
            <a:ext cx="3429000" cy="1500187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Line 8"/>
          <p:cNvSpPr>
            <a:spLocks noChangeShapeType="1"/>
          </p:cNvSpPr>
          <p:nvPr/>
        </p:nvSpPr>
        <p:spPr bwMode="gray">
          <a:xfrm flipH="1">
            <a:off x="0" y="3714750"/>
            <a:ext cx="2071688" cy="31432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gray">
          <a:xfrm flipH="1">
            <a:off x="0" y="6400800"/>
            <a:ext cx="2819400" cy="2286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gray">
          <a:xfrm flipH="1">
            <a:off x="0" y="3786188"/>
            <a:ext cx="571500" cy="284321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5" name="AutoShape 5"/>
          <p:cNvSpPr>
            <a:spLocks noChangeArrowheads="1"/>
          </p:cNvSpPr>
          <p:nvPr/>
        </p:nvSpPr>
        <p:spPr bwMode="gray">
          <a:xfrm>
            <a:off x="2000250" y="3500438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en-US" sz="12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gray">
          <a:xfrm>
            <a:off x="2714625" y="491490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en-US" sz="12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gray">
          <a:xfrm flipH="1">
            <a:off x="0" y="2857500"/>
            <a:ext cx="2214563" cy="37719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gray">
          <a:xfrm flipH="1">
            <a:off x="0" y="5072063"/>
            <a:ext cx="2714625" cy="1557337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gray">
          <a:xfrm flipH="1">
            <a:off x="0" y="1928813"/>
            <a:ext cx="1857375" cy="4529137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gray">
          <a:xfrm flipH="1">
            <a:off x="0" y="3714750"/>
            <a:ext cx="2500313" cy="291465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gray">
          <a:xfrm flipH="1">
            <a:off x="142875" y="4429125"/>
            <a:ext cx="2857500" cy="1992313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gray">
          <a:xfrm flipH="1">
            <a:off x="0" y="6000750"/>
            <a:ext cx="3857625" cy="62865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10" name="Group 14"/>
          <p:cNvGrpSpPr>
            <a:grpSpLocks/>
          </p:cNvGrpSpPr>
          <p:nvPr/>
        </p:nvGrpSpPr>
        <p:grpSpPr bwMode="auto">
          <a:xfrm>
            <a:off x="0" y="4286250"/>
            <a:ext cx="2500313" cy="2571750"/>
            <a:chOff x="0" y="2519"/>
            <a:chExt cx="1583" cy="1657"/>
          </a:xfrm>
        </p:grpSpPr>
        <p:sp>
          <p:nvSpPr>
            <p:cNvPr id="4123" name="Arc 15"/>
            <p:cNvSpPr>
              <a:spLocks/>
            </p:cNvSpPr>
            <p:nvPr/>
          </p:nvSpPr>
          <p:spPr bwMode="gray">
            <a:xfrm>
              <a:off x="0" y="2733"/>
              <a:ext cx="1440" cy="14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8080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Line 16"/>
            <p:cNvSpPr>
              <a:spLocks noChangeShapeType="1"/>
            </p:cNvSpPr>
            <p:nvPr/>
          </p:nvSpPr>
          <p:spPr bwMode="gray">
            <a:xfrm flipH="1">
              <a:off x="0" y="2519"/>
              <a:ext cx="1583" cy="1657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Arc 17"/>
            <p:cNvSpPr>
              <a:spLocks/>
            </p:cNvSpPr>
            <p:nvPr/>
          </p:nvSpPr>
          <p:spPr bwMode="gray">
            <a:xfrm>
              <a:off x="0" y="2796"/>
              <a:ext cx="1382" cy="13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gradFill rotWithShape="1">
              <a:gsLst>
                <a:gs pos="0">
                  <a:srgbClr val="948948"/>
                </a:gs>
                <a:gs pos="100000">
                  <a:srgbClr val="CBBC6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Arc 18"/>
            <p:cNvSpPr>
              <a:spLocks/>
            </p:cNvSpPr>
            <p:nvPr/>
          </p:nvSpPr>
          <p:spPr bwMode="gray">
            <a:xfrm>
              <a:off x="14" y="2817"/>
              <a:ext cx="1347" cy="13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alpha val="0"/>
                  </a:srgbClr>
                </a:gs>
                <a:gs pos="100000">
                  <a:srgbClr val="DED49C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44" name="AutoShape 24"/>
          <p:cNvSpPr>
            <a:spLocks noChangeArrowheads="1"/>
          </p:cNvSpPr>
          <p:nvPr/>
        </p:nvSpPr>
        <p:spPr bwMode="gray">
          <a:xfrm>
            <a:off x="3714750" y="5888038"/>
            <a:ext cx="460375" cy="43656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kumimoji="1" lang="zh-CN" altLang="en-US" sz="12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84349" name="AutoShape 29"/>
          <p:cNvSpPr>
            <a:spLocks noChangeArrowheads="1"/>
          </p:cNvSpPr>
          <p:nvPr/>
        </p:nvSpPr>
        <p:spPr bwMode="gray">
          <a:xfrm>
            <a:off x="1714500" y="1485900"/>
            <a:ext cx="460375" cy="436563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2000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kumimoji="1" lang="zh-CN" altLang="en-US" sz="12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84350" name="AutoShape 30"/>
          <p:cNvSpPr>
            <a:spLocks noChangeArrowheads="1"/>
          </p:cNvSpPr>
          <p:nvPr/>
        </p:nvSpPr>
        <p:spPr bwMode="gray">
          <a:xfrm>
            <a:off x="2428875" y="3271838"/>
            <a:ext cx="460375" cy="43656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2862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kumimoji="1" lang="zh-CN" altLang="en-US" sz="12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84352" name="AutoShape 32"/>
          <p:cNvSpPr>
            <a:spLocks noChangeArrowheads="1"/>
          </p:cNvSpPr>
          <p:nvPr/>
        </p:nvSpPr>
        <p:spPr bwMode="gray">
          <a:xfrm>
            <a:off x="534988" y="357505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en-US" sz="12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84353" name="AutoShape 33"/>
          <p:cNvSpPr>
            <a:spLocks noChangeArrowheads="1"/>
          </p:cNvSpPr>
          <p:nvPr/>
        </p:nvSpPr>
        <p:spPr bwMode="gray">
          <a:xfrm>
            <a:off x="2786063" y="6027738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en-US" sz="12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4" name="AutoShape 30"/>
          <p:cNvSpPr>
            <a:spLocks noChangeArrowheads="1"/>
          </p:cNvSpPr>
          <p:nvPr/>
        </p:nvSpPr>
        <p:spPr bwMode="gray">
          <a:xfrm>
            <a:off x="7470775" y="5091113"/>
            <a:ext cx="460375" cy="43656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0">
                <a:schemeClr val="bg2">
                  <a:lumMod val="25000"/>
                </a:schemeClr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kumimoji="1" lang="zh-CN" altLang="en-US" sz="12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gray">
          <a:xfrm>
            <a:off x="3357563" y="4572000"/>
            <a:ext cx="450850" cy="436563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0980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kumimoji="1" lang="zh-CN" altLang="en-US" sz="12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4" name="Rectangle 61"/>
          <p:cNvSpPr>
            <a:spLocks noChangeArrowheads="1"/>
          </p:cNvSpPr>
          <p:nvPr/>
        </p:nvSpPr>
        <p:spPr bwMode="auto">
          <a:xfrm>
            <a:off x="2819400" y="228600"/>
            <a:ext cx="3638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kumimoji="1" lang="zh-CN" altLang="en-US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目  录</a:t>
            </a:r>
          </a:p>
        </p:txBody>
      </p:sp>
      <p:sp>
        <p:nvSpPr>
          <p:cNvPr id="4119" name="Rectangle 38" descr="再生纸"/>
          <p:cNvSpPr>
            <a:spLocks noChangeArrowheads="1"/>
          </p:cNvSpPr>
          <p:nvPr/>
        </p:nvSpPr>
        <p:spPr bwMode="auto">
          <a:xfrm>
            <a:off x="2671763" y="1752600"/>
            <a:ext cx="6015037" cy="4984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>
            <a:spAutoFit/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.谣传还是事实</a:t>
            </a:r>
            <a:endParaRPr lang="zh-CN" altLang="en-US" sz="2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20" name="Rectangle 40" descr="再生纸"/>
          <p:cNvSpPr>
            <a:spLocks noChangeArrowheads="1"/>
          </p:cNvSpPr>
          <p:nvPr/>
        </p:nvSpPr>
        <p:spPr bwMode="auto">
          <a:xfrm>
            <a:off x="3733800" y="5334000"/>
            <a:ext cx="5029200" cy="4984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>
            <a:spAutoFit/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2600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最新动作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21" name="Rectangle 39" descr="再生纸"/>
          <p:cNvSpPr>
            <a:spLocks noChangeArrowheads="1"/>
          </p:cNvSpPr>
          <p:nvPr/>
        </p:nvSpPr>
        <p:spPr bwMode="auto">
          <a:xfrm>
            <a:off x="2895600" y="2895600"/>
            <a:ext cx="5791200" cy="4984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>
            <a:spAutoFit/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600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阿里和微信谁封杀了谁</a:t>
            </a:r>
          </a:p>
        </p:txBody>
      </p:sp>
      <p:sp>
        <p:nvSpPr>
          <p:cNvPr id="4122" name="Rectangle 42" descr="再生纸"/>
          <p:cNvSpPr>
            <a:spLocks noChangeArrowheads="1"/>
          </p:cNvSpPr>
          <p:nvPr/>
        </p:nvSpPr>
        <p:spPr bwMode="auto">
          <a:xfrm>
            <a:off x="3352800" y="4038600"/>
            <a:ext cx="5410200" cy="4984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>
            <a:spAutoFit/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600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阿里、腾讯的比较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advTm="8907"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2"/>
          <p:cNvSpPr>
            <a:spLocks noChangeArrowheads="1"/>
          </p:cNvSpPr>
          <p:nvPr/>
        </p:nvSpPr>
        <p:spPr bwMode="auto">
          <a:xfrm>
            <a:off x="990600" y="1524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zh-CN" altLang="en-US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sz="3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1" lang="zh-CN" altLang="en-US" sz="3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谣传还是事实</a:t>
            </a:r>
            <a:endParaRPr kumimoji="1" lang="en-US" altLang="zh-CN" sz="3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62" y="990600"/>
            <a:ext cx="47720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581400"/>
            <a:ext cx="38290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087" y="990600"/>
            <a:ext cx="35433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81" name="Rectangle 25"/>
          <p:cNvSpPr>
            <a:spLocks noChangeArrowheads="1"/>
          </p:cNvSpPr>
          <p:nvPr/>
        </p:nvSpPr>
        <p:spPr bwMode="white">
          <a:xfrm>
            <a:off x="914400" y="274638"/>
            <a:ext cx="8229600" cy="4873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sz="3600" b="1">
                <a:solidFill>
                  <a:schemeClr val="accent1"/>
                </a:solidFill>
                <a:latin typeface="Arial" pitchFamily="34" charset="0"/>
              </a:defRPr>
            </a:lvl1pPr>
            <a:lvl2pPr eaLnBrk="0" hangingPunct="0">
              <a:defRPr sz="3600" b="1">
                <a:solidFill>
                  <a:schemeClr val="accent1"/>
                </a:solidFill>
                <a:latin typeface="Arial" pitchFamily="34" charset="0"/>
              </a:defRPr>
            </a:lvl2pPr>
            <a:lvl3pPr eaLnBrk="0" hangingPunct="0">
              <a:defRPr sz="3600" b="1">
                <a:solidFill>
                  <a:schemeClr val="accent1"/>
                </a:solidFill>
                <a:latin typeface="Arial" pitchFamily="34" charset="0"/>
              </a:defRPr>
            </a:lvl3pPr>
            <a:lvl4pPr eaLnBrk="0" hangingPunct="0">
              <a:defRPr sz="3600" b="1">
                <a:solidFill>
                  <a:schemeClr val="accent1"/>
                </a:solidFill>
                <a:latin typeface="Arial" pitchFamily="34" charset="0"/>
              </a:defRPr>
            </a:lvl4pPr>
            <a:lvl5pPr eaLnBrk="0" hangingPunct="0">
              <a:defRPr sz="3600" b="1">
                <a:solidFill>
                  <a:schemeClr val="accent1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kumimoji="1" lang="zh-CN" altLang="en-US" sz="3000" dirty="0" smtClean="0">
                <a:latin typeface="微软雅黑" pitchFamily="34" charset="-122"/>
                <a:ea typeface="微软雅黑" pitchFamily="34" charset="-122"/>
              </a:rPr>
              <a:t>谣传</a:t>
            </a:r>
            <a:r>
              <a:rPr kumimoji="1" lang="zh-CN" altLang="en-US" sz="3000" dirty="0">
                <a:latin typeface="微软雅黑" pitchFamily="34" charset="-122"/>
                <a:ea typeface="微软雅黑" pitchFamily="34" charset="-122"/>
              </a:rPr>
              <a:t>还是事实</a:t>
            </a:r>
            <a:endParaRPr lang="zh-CN" altLang="en-US" sz="3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97988"/>
            <a:ext cx="1752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906153"/>
            <a:ext cx="1898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758" y="990600"/>
            <a:ext cx="17907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458" y="990600"/>
            <a:ext cx="129540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56" y="2027672"/>
            <a:ext cx="157162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83" y="2051869"/>
            <a:ext cx="10096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加号 1"/>
          <p:cNvSpPr/>
          <p:nvPr/>
        </p:nvSpPr>
        <p:spPr>
          <a:xfrm>
            <a:off x="5891981" y="1656890"/>
            <a:ext cx="990600" cy="887438"/>
          </a:xfrm>
          <a:prstGeom prst="mathPlu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447800"/>
            <a:ext cx="1828800" cy="12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70" y="2769546"/>
            <a:ext cx="1133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2675449"/>
            <a:ext cx="1876425" cy="7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12200"/>
            <a:ext cx="1635842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865" y="3812199"/>
            <a:ext cx="17526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290" y="4876800"/>
            <a:ext cx="154735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695" y="4795683"/>
            <a:ext cx="1632769" cy="84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080" y="5791200"/>
            <a:ext cx="1615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752" y="5791200"/>
            <a:ext cx="15097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4193612"/>
            <a:ext cx="19812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加号 22"/>
          <p:cNvSpPr/>
          <p:nvPr/>
        </p:nvSpPr>
        <p:spPr>
          <a:xfrm>
            <a:off x="6096000" y="4495800"/>
            <a:ext cx="990600" cy="887438"/>
          </a:xfrm>
          <a:prstGeom prst="mathPlu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1162" y="3305666"/>
            <a:ext cx="28006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阿里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推游戏平台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3012" y="99060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腾讯铁心做电商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305800" cy="685800"/>
          </a:xfrm>
        </p:spPr>
        <p:txBody>
          <a:bodyPr/>
          <a:lstStyle/>
          <a:p>
            <a:r>
              <a:rPr kumimoji="1" lang="en-US" altLang="zh-CN" sz="3000" kern="1200" dirty="0" smtClean="0">
                <a:cs typeface="+mn-cs"/>
              </a:rPr>
              <a:t>2.</a:t>
            </a:r>
            <a:r>
              <a:rPr lang="en-US" altLang="zh-CN" sz="2800" b="0" dirty="0" smtClean="0"/>
              <a:t> </a:t>
            </a:r>
            <a:r>
              <a:rPr kumimoji="1" lang="zh-CN" altLang="en-US" sz="3000" kern="1200" dirty="0" smtClean="0">
                <a:cs typeface="+mn-cs"/>
              </a:rPr>
              <a:t>阿里和微信谁封杀了谁</a:t>
            </a:r>
            <a:endParaRPr kumimoji="1" lang="zh-CN" altLang="en-US" sz="3000" kern="1200" dirty="0"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066801"/>
            <a:ext cx="3352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14800" y="1143000"/>
            <a:ext cx="434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东莞搜于特搭车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微信商户功能“尝鲜”微销售模式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76600"/>
            <a:ext cx="32861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下箭头 2"/>
          <p:cNvSpPr/>
          <p:nvPr/>
        </p:nvSpPr>
        <p:spPr>
          <a:xfrm>
            <a:off x="6172200" y="2325707"/>
            <a:ext cx="533400" cy="950893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800" y="3505200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对微信商家永久关闭付款接口</a:t>
            </a:r>
          </a:p>
        </p:txBody>
      </p:sp>
      <p:sp>
        <p:nvSpPr>
          <p:cNvPr id="7" name="矩形 6"/>
          <p:cNvSpPr/>
          <p:nvPr/>
        </p:nvSpPr>
        <p:spPr>
          <a:xfrm>
            <a:off x="304800" y="4267200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推出了“不新签、不续约、不合作”的政策</a:t>
            </a:r>
          </a:p>
        </p:txBody>
      </p:sp>
      <p:sp>
        <p:nvSpPr>
          <p:cNvPr id="13" name="矩形 12"/>
          <p:cNvSpPr/>
          <p:nvPr/>
        </p:nvSpPr>
        <p:spPr>
          <a:xfrm>
            <a:off x="304800" y="5446693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屏蔽微信公共平台淘宝链接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305800" cy="685800"/>
          </a:xfrm>
        </p:spPr>
        <p:txBody>
          <a:bodyPr/>
          <a:lstStyle/>
          <a:p>
            <a:r>
              <a:rPr lang="en-US" altLang="zh-CN" sz="3000" dirty="0" smtClean="0"/>
              <a:t>3. </a:t>
            </a:r>
            <a:r>
              <a:rPr lang="zh-CN" altLang="en-US" sz="3000" dirty="0" smtClean="0"/>
              <a:t>阿里</a:t>
            </a:r>
            <a:r>
              <a:rPr lang="zh-CN" altLang="en-US" sz="3000" dirty="0"/>
              <a:t>、腾讯的比较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38" y="990600"/>
            <a:ext cx="6242262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23504"/>
            <a:ext cx="4800600" cy="433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23504"/>
            <a:ext cx="5105400" cy="428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8" y="2438400"/>
            <a:ext cx="4441490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4419600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8400"/>
            <a:ext cx="5105400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5257800" cy="568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305800" cy="685800"/>
          </a:xfrm>
        </p:spPr>
        <p:txBody>
          <a:bodyPr/>
          <a:lstStyle/>
          <a:p>
            <a:r>
              <a:rPr lang="en-US" altLang="zh-CN" sz="3000" dirty="0"/>
              <a:t>4. </a:t>
            </a:r>
            <a:r>
              <a:rPr lang="zh-CN" altLang="en-US" sz="3000" dirty="0"/>
              <a:t>最新动作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49720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1066800"/>
            <a:ext cx="365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阿里：意念支付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43600" y="2209800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微型手指穿戴设备</a:t>
            </a:r>
          </a:p>
        </p:txBody>
      </p:sp>
      <p:sp>
        <p:nvSpPr>
          <p:cNvPr id="4" name="矩形 3"/>
          <p:cNvSpPr/>
          <p:nvPr/>
        </p:nvSpPr>
        <p:spPr>
          <a:xfrm>
            <a:off x="5943600" y="3137789"/>
            <a:ext cx="290484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脑电波转化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为交易信息</a:t>
            </a:r>
          </a:p>
        </p:txBody>
      </p:sp>
    </p:spTree>
    <p:extLst>
      <p:ext uri="{BB962C8B-B14F-4D97-AF65-F5344CB8AC3E}">
        <p14:creationId xmlns:p14="http://schemas.microsoft.com/office/powerpoint/2010/main" val="1866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305800" cy="685800"/>
          </a:xfrm>
        </p:spPr>
        <p:txBody>
          <a:bodyPr/>
          <a:lstStyle/>
          <a:p>
            <a:r>
              <a:rPr lang="en-US" altLang="zh-CN" sz="2800" dirty="0"/>
              <a:t>4. </a:t>
            </a:r>
            <a:r>
              <a:rPr lang="zh-CN" altLang="en-US" sz="2800" dirty="0"/>
              <a:t>最新动作</a:t>
            </a:r>
            <a:endParaRPr lang="zh-CN" altLang="en-US" sz="2800" b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1066800"/>
            <a:ext cx="441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腾讯：佣金宝颠覆余额宝？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49508"/>
            <a:ext cx="388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114800" y="1945957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互联网巨头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行业内弱势公司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204424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核心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卖点：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2849508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互联网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入口</a:t>
            </a:r>
          </a:p>
        </p:txBody>
      </p:sp>
      <p:sp>
        <p:nvSpPr>
          <p:cNvPr id="6" name="矩形 5"/>
          <p:cNvSpPr/>
          <p:nvPr/>
        </p:nvSpPr>
        <p:spPr>
          <a:xfrm>
            <a:off x="761999" y="3581400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几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近免费的佣金费率</a:t>
            </a:r>
          </a:p>
        </p:txBody>
      </p:sp>
      <p:sp>
        <p:nvSpPr>
          <p:cNvPr id="7" name="矩形 6"/>
          <p:cNvSpPr/>
          <p:nvPr/>
        </p:nvSpPr>
        <p:spPr>
          <a:xfrm>
            <a:off x="762000" y="4346332"/>
            <a:ext cx="3810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提供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保证金理财和高品质信息服务</a:t>
            </a:r>
          </a:p>
        </p:txBody>
      </p:sp>
    </p:spTree>
    <p:extLst>
      <p:ext uri="{BB962C8B-B14F-4D97-AF65-F5344CB8AC3E}">
        <p14:creationId xmlns:p14="http://schemas.microsoft.com/office/powerpoint/2010/main" val="1866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EEDD9E"/>
      </a:lt1>
      <a:dk2>
        <a:srgbClr val="333200"/>
      </a:dk2>
      <a:lt2>
        <a:srgbClr val="A19C71"/>
      </a:lt2>
      <a:accent1>
        <a:srgbClr val="0000CC"/>
      </a:accent1>
      <a:accent2>
        <a:srgbClr val="CC9900"/>
      </a:accent2>
      <a:accent3>
        <a:srgbClr val="F5EBCC"/>
      </a:accent3>
      <a:accent4>
        <a:srgbClr val="000000"/>
      </a:accent4>
      <a:accent5>
        <a:srgbClr val="AAAAE2"/>
      </a:accent5>
      <a:accent6>
        <a:srgbClr val="B98A00"/>
      </a:accent6>
      <a:hlink>
        <a:srgbClr val="7AB151"/>
      </a:hlink>
      <a:folHlink>
        <a:srgbClr val="6299B4"/>
      </a:folHlink>
    </a:clrScheme>
    <a:fontScheme name="默认设计模板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EEDD9E"/>
        </a:lt1>
        <a:dk2>
          <a:srgbClr val="333200"/>
        </a:dk2>
        <a:lt2>
          <a:srgbClr val="A19C71"/>
        </a:lt2>
        <a:accent1>
          <a:srgbClr val="827710"/>
        </a:accent1>
        <a:accent2>
          <a:srgbClr val="CC9900"/>
        </a:accent2>
        <a:accent3>
          <a:srgbClr val="F5EBCC"/>
        </a:accent3>
        <a:accent4>
          <a:srgbClr val="000000"/>
        </a:accent4>
        <a:accent5>
          <a:srgbClr val="C1BDAA"/>
        </a:accent5>
        <a:accent6>
          <a:srgbClr val="B98A00"/>
        </a:accent6>
        <a:hlink>
          <a:srgbClr val="7AB151"/>
        </a:hlink>
        <a:folHlink>
          <a:srgbClr val="6299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EEDD9E"/>
        </a:lt1>
        <a:dk2>
          <a:srgbClr val="333200"/>
        </a:dk2>
        <a:lt2>
          <a:srgbClr val="A19C71"/>
        </a:lt2>
        <a:accent1>
          <a:srgbClr val="669900"/>
        </a:accent1>
        <a:accent2>
          <a:srgbClr val="CC9900"/>
        </a:accent2>
        <a:accent3>
          <a:srgbClr val="F5EBCC"/>
        </a:accent3>
        <a:accent4>
          <a:srgbClr val="000000"/>
        </a:accent4>
        <a:accent5>
          <a:srgbClr val="B8CAAA"/>
        </a:accent5>
        <a:accent6>
          <a:srgbClr val="B98A00"/>
        </a:accent6>
        <a:hlink>
          <a:srgbClr val="7AB151"/>
        </a:hlink>
        <a:folHlink>
          <a:srgbClr val="6299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EEDD9E"/>
        </a:lt1>
        <a:dk2>
          <a:srgbClr val="333200"/>
        </a:dk2>
        <a:lt2>
          <a:srgbClr val="A19C71"/>
        </a:lt2>
        <a:accent1>
          <a:srgbClr val="0000CC"/>
        </a:accent1>
        <a:accent2>
          <a:srgbClr val="CC9900"/>
        </a:accent2>
        <a:accent3>
          <a:srgbClr val="F5EBCC"/>
        </a:accent3>
        <a:accent4>
          <a:srgbClr val="000000"/>
        </a:accent4>
        <a:accent5>
          <a:srgbClr val="AAAAE2"/>
        </a:accent5>
        <a:accent6>
          <a:srgbClr val="B98A00"/>
        </a:accent6>
        <a:hlink>
          <a:srgbClr val="7AB151"/>
        </a:hlink>
        <a:folHlink>
          <a:srgbClr val="6299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11068</TotalTime>
  <Words>752</Words>
  <Application>Microsoft Office PowerPoint</Application>
  <PresentationFormat>全屏显示(4:3)</PresentationFormat>
  <Paragraphs>43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2. 阿里和微信谁封杀了谁</vt:lpstr>
      <vt:lpstr>3. 阿里、腾讯的比较</vt:lpstr>
      <vt:lpstr>4. 最新动作</vt:lpstr>
      <vt:lpstr>4. 最新动作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Windows 用户</cp:lastModifiedBy>
  <cp:revision>3355</cp:revision>
  <dcterms:created xsi:type="dcterms:W3CDTF">2004-07-21T02:43:03Z</dcterms:created>
  <dcterms:modified xsi:type="dcterms:W3CDTF">2014-02-28T03:30:21Z</dcterms:modified>
</cp:coreProperties>
</file>