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85" r:id="rId2"/>
    <p:sldId id="256" r:id="rId3"/>
    <p:sldId id="286" r:id="rId4"/>
    <p:sldId id="289" r:id="rId5"/>
    <p:sldId id="299" r:id="rId6"/>
    <p:sldId id="288" r:id="rId7"/>
    <p:sldId id="291" r:id="rId8"/>
    <p:sldId id="304" r:id="rId9"/>
    <p:sldId id="290" r:id="rId10"/>
    <p:sldId id="294" r:id="rId11"/>
    <p:sldId id="295" r:id="rId12"/>
    <p:sldId id="300" r:id="rId13"/>
    <p:sldId id="301" r:id="rId14"/>
    <p:sldId id="258"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8AFF"/>
    <a:srgbClr val="89B9FF"/>
    <a:srgbClr val="C1DAFF"/>
    <a:srgbClr val="69A6FF"/>
    <a:srgbClr val="93B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74" autoAdjust="0"/>
  </p:normalViewPr>
  <p:slideViewPr>
    <p:cSldViewPr>
      <p:cViewPr>
        <p:scale>
          <a:sx n="77" d="100"/>
          <a:sy n="77" d="100"/>
        </p:scale>
        <p:origin x="-1362" y="-2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1291" name="Picture 27" descr="图片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11292" name="Rectangle 28"/>
          <p:cNvSpPr>
            <a:spLocks noGrp="1" noChangeArrowheads="1"/>
          </p:cNvSpPr>
          <p:nvPr>
            <p:ph type="ctrTitle"/>
          </p:nvPr>
        </p:nvSpPr>
        <p:spPr>
          <a:xfrm>
            <a:off x="3419475" y="1341438"/>
            <a:ext cx="5435600" cy="1470025"/>
          </a:xfrm>
          <a:effectLst>
            <a:outerShdw dist="17961" dir="2700000" algn="ctr" rotWithShape="0">
              <a:schemeClr val="bg2"/>
            </a:outerShdw>
          </a:effectLst>
        </p:spPr>
        <p:txBody>
          <a:bodyPr/>
          <a:lstStyle>
            <a:lvl1pPr>
              <a:defRPr sz="4400">
                <a:effectLst/>
              </a:defRPr>
            </a:lvl1pPr>
          </a:lstStyle>
          <a:p>
            <a:pPr lvl="0"/>
            <a:r>
              <a:rPr lang="zh-CN" altLang="en-US" noProof="0" dirty="0" smtClean="0"/>
              <a:t>单击此处编辑母版标题样式</a:t>
            </a:r>
          </a:p>
        </p:txBody>
      </p:sp>
      <p:sp>
        <p:nvSpPr>
          <p:cNvPr id="11293" name="Rectangle 29"/>
          <p:cNvSpPr>
            <a:spLocks noGrp="1" noChangeArrowheads="1"/>
          </p:cNvSpPr>
          <p:nvPr>
            <p:ph type="subTitle" idx="1"/>
          </p:nvPr>
        </p:nvSpPr>
        <p:spPr>
          <a:xfrm>
            <a:off x="5724525" y="3789363"/>
            <a:ext cx="3059113" cy="1439862"/>
          </a:xfrm>
          <a:prstGeom prst="rect">
            <a:avLst/>
          </a:prstGeom>
        </p:spPr>
        <p:txBody>
          <a:bodyPr/>
          <a:lstStyle>
            <a:lvl1pPr marL="0" indent="0">
              <a:buFontTx/>
              <a:buNone/>
              <a:defRPr b="1">
                <a:latin typeface="宋体" panose="02010600030101010101" pitchFamily="2" charset="-122"/>
                <a:ea typeface="宋体" panose="02010600030101010101" pitchFamily="2" charset="-122"/>
              </a:defRPr>
            </a:lvl1pPr>
          </a:lstStyle>
          <a:p>
            <a:pPr lvl="0"/>
            <a:r>
              <a:rPr lang="zh-CN" altLang="en-US" noProof="0" dirty="0" smtClean="0"/>
              <a:t>单击此处编辑母版副标题样式</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smtClean="0"/>
              <a:t>1</a:t>
            </a:r>
            <a:r>
              <a:rPr lang="zh-CN" altLang="en-US" dirty="0" smtClean="0"/>
              <a:t>、余额宝的运作模式</a:t>
            </a:r>
            <a:endParaRPr lang="zh-CN" altLang="en-US" dirty="0"/>
          </a:p>
        </p:txBody>
      </p:sp>
    </p:spTree>
    <p:extLst>
      <p:ext uri="{BB962C8B-B14F-4D97-AF65-F5344CB8AC3E}">
        <p14:creationId xmlns:p14="http://schemas.microsoft.com/office/powerpoint/2010/main" xmlns="" val="28901535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smtClean="0"/>
              <a:t>2</a:t>
            </a:r>
            <a:r>
              <a:rPr lang="zh-CN" altLang="en-US" dirty="0" smtClean="0"/>
              <a:t>、余额宝的盈利模式</a:t>
            </a:r>
            <a:endParaRPr lang="zh-CN" altLang="en-US" dirty="0"/>
          </a:p>
        </p:txBody>
      </p:sp>
    </p:spTree>
    <p:extLst>
      <p:ext uri="{BB962C8B-B14F-4D97-AF65-F5344CB8AC3E}">
        <p14:creationId xmlns:p14="http://schemas.microsoft.com/office/powerpoint/2010/main" xmlns="" val="1319784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smtClean="0"/>
              <a:t>3</a:t>
            </a:r>
            <a:r>
              <a:rPr lang="zh-CN" altLang="en-US" dirty="0" smtClean="0"/>
              <a:t>、余额宝冲击的是谁的利益？</a:t>
            </a:r>
            <a:endParaRPr lang="zh-CN" altLang="en-US" dirty="0"/>
          </a:p>
        </p:txBody>
      </p:sp>
    </p:spTree>
    <p:extLst>
      <p:ext uri="{BB962C8B-B14F-4D97-AF65-F5344CB8AC3E}">
        <p14:creationId xmlns:p14="http://schemas.microsoft.com/office/powerpoint/2010/main" xmlns="" val="2241531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smtClean="0"/>
              <a:t>4</a:t>
            </a:r>
            <a:r>
              <a:rPr lang="zh-CN" altLang="en-US" dirty="0" smtClean="0"/>
              <a:t>、被触动利益的银行如何反击？</a:t>
            </a:r>
            <a:endParaRPr lang="zh-CN" altLang="en-US" dirty="0"/>
          </a:p>
        </p:txBody>
      </p:sp>
    </p:spTree>
    <p:extLst>
      <p:ext uri="{BB962C8B-B14F-4D97-AF65-F5344CB8AC3E}">
        <p14:creationId xmlns:p14="http://schemas.microsoft.com/office/powerpoint/2010/main" xmlns="" val="19447519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smtClean="0"/>
              <a:t>5</a:t>
            </a:r>
            <a:r>
              <a:rPr lang="zh-CN" altLang="en-US" dirty="0" smtClean="0"/>
              <a:t>、余额宝的安全问题</a:t>
            </a:r>
            <a:endParaRPr lang="zh-CN" altLang="en-US" dirty="0"/>
          </a:p>
        </p:txBody>
      </p:sp>
    </p:spTree>
    <p:extLst>
      <p:ext uri="{BB962C8B-B14F-4D97-AF65-F5344CB8AC3E}">
        <p14:creationId xmlns:p14="http://schemas.microsoft.com/office/powerpoint/2010/main" xmlns="" val="27065638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26546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97452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1927387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1588" y="6350"/>
            <a:ext cx="9144000" cy="1287463"/>
            <a:chOff x="0" y="0"/>
            <a:chExt cx="5760" cy="811"/>
          </a:xfrm>
        </p:grpSpPr>
        <p:pic>
          <p:nvPicPr>
            <p:cNvPr id="1054" name="Picture 30" descr="05"/>
            <p:cNvPicPr>
              <a:picLocks noChangeAspect="1" noChangeArrowheads="1"/>
            </p:cNvPicPr>
            <p:nvPr userDrawn="1"/>
          </p:nvPicPr>
          <p:blipFill>
            <a:blip r:embed="rId11">
              <a:extLst>
                <a:ext uri="{28A0092B-C50C-407E-A947-70E740481C1C}">
                  <a14:useLocalDpi xmlns:a14="http://schemas.microsoft.com/office/drawing/2010/main" xmlns="" val="0"/>
                </a:ext>
              </a:extLst>
            </a:blip>
            <a:srcRect/>
            <a:stretch>
              <a:fillRect/>
            </a:stretch>
          </p:blipFill>
          <p:spPr bwMode="auto">
            <a:xfrm>
              <a:off x="0" y="0"/>
              <a:ext cx="5760" cy="804"/>
            </a:xfrm>
            <a:prstGeom prst="rect">
              <a:avLst/>
            </a:prstGeom>
            <a:noFill/>
            <a:extLst>
              <a:ext uri="{909E8E84-426E-40DD-AFC4-6F175D3DCCD1}">
                <a14:hiddenFill xmlns:a14="http://schemas.microsoft.com/office/drawing/2010/main" xmlns="">
                  <a:solidFill>
                    <a:srgbClr val="FFFFFF"/>
                  </a:solidFill>
                </a14:hiddenFill>
              </a:ext>
            </a:extLst>
          </p:spPr>
        </p:pic>
        <p:sp>
          <p:nvSpPr>
            <p:cNvPr id="1055" name="Rectangle 25"/>
            <p:cNvSpPr>
              <a:spLocks noChangeArrowheads="1"/>
            </p:cNvSpPr>
            <p:nvPr/>
          </p:nvSpPr>
          <p:spPr bwMode="auto">
            <a:xfrm>
              <a:off x="0" y="300"/>
              <a:ext cx="5760" cy="511"/>
            </a:xfrm>
            <a:prstGeom prst="rect">
              <a:avLst/>
            </a:prstGeom>
            <a:gradFill rotWithShape="1">
              <a:gsLst>
                <a:gs pos="0">
                  <a:schemeClr val="bg1">
                    <a:alpha val="0"/>
                  </a:schemeClr>
                </a:gs>
                <a:gs pos="100000">
                  <a:schemeClr val="bg1"/>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endParaRPr lang="zh-CN" altLang="zh-CN">
                <a:solidFill>
                  <a:srgbClr val="003366"/>
                </a:solidFill>
              </a:endParaRPr>
            </a:p>
          </p:txBody>
        </p:sp>
      </p:grpSp>
      <p:sp>
        <p:nvSpPr>
          <p:cNvPr id="1061" name="Rectangle 37"/>
          <p:cNvSpPr>
            <a:spLocks noGrp="1" noChangeArrowheads="1"/>
          </p:cNvSpPr>
          <p:nvPr>
            <p:ph type="title"/>
          </p:nvPr>
        </p:nvSpPr>
        <p:spPr bwMode="auto">
          <a:xfrm>
            <a:off x="251520" y="211144"/>
            <a:ext cx="8712968" cy="655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2" r:id="rId3"/>
    <p:sldLayoutId id="2147483835" r:id="rId4"/>
    <p:sldLayoutId id="2147483836" r:id="rId5"/>
    <p:sldLayoutId id="2147483837" r:id="rId6"/>
    <p:sldLayoutId id="2147483834" r:id="rId7"/>
    <p:sldLayoutId id="2147483838" r:id="rId8"/>
    <p:sldLayoutId id="2147483839" r:id="rId9"/>
  </p:sldLayoutIdLst>
  <p:timing>
    <p:tnLst>
      <p:par>
        <p:cTn id="1" dur="indefinite" restart="never" nodeType="tmRoot"/>
      </p:par>
    </p:tnLst>
  </p:timing>
  <p:txStyles>
    <p:titleStyle>
      <a:lvl1pPr algn="l" rtl="0" eaLnBrk="1" fontAlgn="base" hangingPunct="1">
        <a:spcBef>
          <a:spcPct val="0"/>
        </a:spcBef>
        <a:spcAft>
          <a:spcPct val="0"/>
        </a:spcAft>
        <a:defRPr sz="3600" b="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mj-cs"/>
        </a:defRPr>
      </a:lvl1pPr>
      <a:lvl2pPr algn="ctr" rtl="0" eaLnBrk="1" fontAlgn="base" hangingPunct="1">
        <a:spcBef>
          <a:spcPct val="0"/>
        </a:spcBef>
        <a:spcAft>
          <a:spcPct val="0"/>
        </a:spcAft>
        <a:defRPr sz="2000" b="1">
          <a:solidFill>
            <a:schemeClr val="tx1"/>
          </a:solidFill>
          <a:effectLst>
            <a:outerShdw blurRad="38100" dist="38100" dir="2700000" algn="tl">
              <a:srgbClr val="C0C0C0"/>
            </a:outerShdw>
          </a:effectLst>
          <a:latin typeface="Arial" pitchFamily="34" charset="0"/>
          <a:ea typeface="黑体" pitchFamily="49" charset="-122"/>
        </a:defRPr>
      </a:lvl2pPr>
      <a:lvl3pPr algn="ctr" rtl="0" eaLnBrk="1" fontAlgn="base" hangingPunct="1">
        <a:spcBef>
          <a:spcPct val="0"/>
        </a:spcBef>
        <a:spcAft>
          <a:spcPct val="0"/>
        </a:spcAft>
        <a:defRPr sz="2000" b="1">
          <a:solidFill>
            <a:schemeClr val="tx1"/>
          </a:solidFill>
          <a:effectLst>
            <a:outerShdw blurRad="38100" dist="38100" dir="2700000" algn="tl">
              <a:srgbClr val="C0C0C0"/>
            </a:outerShdw>
          </a:effectLst>
          <a:latin typeface="Arial" pitchFamily="34" charset="0"/>
          <a:ea typeface="黑体" pitchFamily="49" charset="-122"/>
        </a:defRPr>
      </a:lvl3pPr>
      <a:lvl4pPr algn="ctr" rtl="0" eaLnBrk="1" fontAlgn="base" hangingPunct="1">
        <a:spcBef>
          <a:spcPct val="0"/>
        </a:spcBef>
        <a:spcAft>
          <a:spcPct val="0"/>
        </a:spcAft>
        <a:defRPr sz="2000" b="1">
          <a:solidFill>
            <a:schemeClr val="tx1"/>
          </a:solidFill>
          <a:effectLst>
            <a:outerShdw blurRad="38100" dist="38100" dir="2700000" algn="tl">
              <a:srgbClr val="C0C0C0"/>
            </a:outerShdw>
          </a:effectLst>
          <a:latin typeface="Arial" pitchFamily="34" charset="0"/>
          <a:ea typeface="黑体" pitchFamily="49" charset="-122"/>
        </a:defRPr>
      </a:lvl4pPr>
      <a:lvl5pPr algn="ctr" rtl="0" eaLnBrk="1" fontAlgn="base" hangingPunct="1">
        <a:spcBef>
          <a:spcPct val="0"/>
        </a:spcBef>
        <a:spcAft>
          <a:spcPct val="0"/>
        </a:spcAft>
        <a:defRPr sz="2000" b="1">
          <a:solidFill>
            <a:schemeClr val="tx1"/>
          </a:solidFill>
          <a:effectLst>
            <a:outerShdw blurRad="38100" dist="38100" dir="2700000" algn="tl">
              <a:srgbClr val="C0C0C0"/>
            </a:outerShdw>
          </a:effectLst>
          <a:latin typeface="Arial" pitchFamily="34" charset="0"/>
          <a:ea typeface="黑体" pitchFamily="49" charset="-122"/>
        </a:defRPr>
      </a:lvl5pPr>
      <a:lvl6pPr marL="457200" algn="ctr" rtl="0" eaLnBrk="1" fontAlgn="base" hangingPunct="1">
        <a:spcBef>
          <a:spcPct val="0"/>
        </a:spcBef>
        <a:spcAft>
          <a:spcPct val="0"/>
        </a:spcAft>
        <a:defRPr sz="2000" b="1">
          <a:solidFill>
            <a:schemeClr val="tx1"/>
          </a:solidFill>
          <a:effectLst>
            <a:outerShdw blurRad="38100" dist="38100" dir="2700000" algn="tl">
              <a:srgbClr val="C0C0C0"/>
            </a:outerShdw>
          </a:effectLst>
          <a:latin typeface="Arial" pitchFamily="34" charset="0"/>
          <a:ea typeface="黑体" pitchFamily="49" charset="-122"/>
        </a:defRPr>
      </a:lvl6pPr>
      <a:lvl7pPr marL="914400" algn="ctr" rtl="0" eaLnBrk="1" fontAlgn="base" hangingPunct="1">
        <a:spcBef>
          <a:spcPct val="0"/>
        </a:spcBef>
        <a:spcAft>
          <a:spcPct val="0"/>
        </a:spcAft>
        <a:defRPr sz="2000" b="1">
          <a:solidFill>
            <a:schemeClr val="tx1"/>
          </a:solidFill>
          <a:effectLst>
            <a:outerShdw blurRad="38100" dist="38100" dir="2700000" algn="tl">
              <a:srgbClr val="C0C0C0"/>
            </a:outerShdw>
          </a:effectLst>
          <a:latin typeface="Arial" pitchFamily="34" charset="0"/>
          <a:ea typeface="黑体" pitchFamily="49" charset="-122"/>
        </a:defRPr>
      </a:lvl7pPr>
      <a:lvl8pPr marL="1371600" algn="ctr" rtl="0" eaLnBrk="1" fontAlgn="base" hangingPunct="1">
        <a:spcBef>
          <a:spcPct val="0"/>
        </a:spcBef>
        <a:spcAft>
          <a:spcPct val="0"/>
        </a:spcAft>
        <a:defRPr sz="2000" b="1">
          <a:solidFill>
            <a:schemeClr val="tx1"/>
          </a:solidFill>
          <a:effectLst>
            <a:outerShdw blurRad="38100" dist="38100" dir="2700000" algn="tl">
              <a:srgbClr val="C0C0C0"/>
            </a:outerShdw>
          </a:effectLst>
          <a:latin typeface="Arial" pitchFamily="34" charset="0"/>
          <a:ea typeface="黑体" pitchFamily="49" charset="-122"/>
        </a:defRPr>
      </a:lvl8pPr>
      <a:lvl9pPr marL="1828800" algn="ctr" rtl="0" eaLnBrk="1" fontAlgn="base" hangingPunct="1">
        <a:spcBef>
          <a:spcPct val="0"/>
        </a:spcBef>
        <a:spcAft>
          <a:spcPct val="0"/>
        </a:spcAft>
        <a:defRPr sz="2000" b="1">
          <a:solidFill>
            <a:schemeClr val="tx1"/>
          </a:solidFill>
          <a:effectLst>
            <a:outerShdw blurRad="38100" dist="38100" dir="2700000" algn="tl">
              <a:srgbClr val="C0C0C0"/>
            </a:outerShdw>
          </a:effectLst>
          <a:latin typeface="Arial" pitchFamily="34" charset="0"/>
          <a:ea typeface="黑体"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4.gif"/><Relationship Id="rId4" Type="http://schemas.openxmlformats.org/officeDocument/2006/relationships/image" Target="../media/image10.png"/><Relationship Id="rId9" Type="http://schemas.openxmlformats.org/officeDocument/2006/relationships/image" Target="../media/image15.jpe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4.gif"/><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11" Type="http://schemas.openxmlformats.org/officeDocument/2006/relationships/image" Target="../media/image25.jpe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r"/>
            <a:r>
              <a:rPr lang="zh-CN" altLang="en-US" dirty="0" smtClean="0"/>
              <a:t>互联网理财产品</a:t>
            </a:r>
            <a:r>
              <a:rPr lang="en-US" altLang="zh-CN" dirty="0" smtClean="0"/>
              <a:t/>
            </a:r>
            <a:br>
              <a:rPr lang="en-US" altLang="zh-CN" dirty="0" smtClean="0"/>
            </a:br>
            <a:r>
              <a:rPr lang="en-US" altLang="zh-CN" dirty="0" smtClean="0"/>
              <a:t>——</a:t>
            </a:r>
            <a:r>
              <a:rPr lang="zh-CN" altLang="en-US" dirty="0" smtClean="0"/>
              <a:t>余额宝</a:t>
            </a:r>
            <a:endParaRPr lang="zh-CN" altLang="en-US" dirty="0"/>
          </a:p>
        </p:txBody>
      </p:sp>
      <p:sp>
        <p:nvSpPr>
          <p:cNvPr id="3" name="副标题 2"/>
          <p:cNvSpPr>
            <a:spLocks noGrp="1"/>
          </p:cNvSpPr>
          <p:nvPr>
            <p:ph type="subTitle" idx="1"/>
          </p:nvPr>
        </p:nvSpPr>
        <p:spPr>
          <a:xfrm>
            <a:off x="6839744" y="5085184"/>
            <a:ext cx="2304256" cy="1439862"/>
          </a:xfrm>
        </p:spPr>
        <p:txBody>
          <a:bodyPr/>
          <a:lstStyle/>
          <a:p>
            <a:r>
              <a:rPr lang="zh-CN" altLang="en-US" dirty="0" smtClean="0"/>
              <a:t>郑慧</a:t>
            </a:r>
            <a:endParaRPr lang="en-US" altLang="zh-CN" dirty="0" smtClean="0"/>
          </a:p>
          <a:p>
            <a:r>
              <a:rPr lang="en-US" altLang="zh-CN" dirty="0" smtClean="0"/>
              <a:t>2014.3.7</a:t>
            </a:r>
            <a:endParaRPr lang="zh-CN" altLang="en-US" dirty="0"/>
          </a:p>
        </p:txBody>
      </p:sp>
    </p:spTree>
    <p:extLst>
      <p:ext uri="{BB962C8B-B14F-4D97-AF65-F5344CB8AC3E}">
        <p14:creationId xmlns:p14="http://schemas.microsoft.com/office/powerpoint/2010/main" xmlns="" val="4037626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、余额宝的风险问题</a:t>
            </a:r>
            <a:endParaRPr lang="zh-CN" altLang="en-US" dirty="0"/>
          </a:p>
        </p:txBody>
      </p:sp>
      <p:sp>
        <p:nvSpPr>
          <p:cNvPr id="4" name="矩形 3"/>
          <p:cNvSpPr/>
          <p:nvPr/>
        </p:nvSpPr>
        <p:spPr>
          <a:xfrm>
            <a:off x="611560" y="1343084"/>
            <a:ext cx="7992888" cy="4678204"/>
          </a:xfrm>
          <a:prstGeom prst="rect">
            <a:avLst/>
          </a:prstGeom>
        </p:spPr>
        <p:txBody>
          <a:bodyPr wrap="square">
            <a:spAutoFit/>
          </a:bodyPr>
          <a:lstStyle/>
          <a:p>
            <a:pPr marL="285750" indent="-285750">
              <a:lnSpc>
                <a:spcPct val="200000"/>
              </a:lnSpc>
              <a:buBlip>
                <a:blip r:embed="rId2"/>
              </a:buBlip>
            </a:pPr>
            <a:r>
              <a:rPr lang="zh-CN" altLang="en-US" sz="2800" b="1" dirty="0" smtClean="0">
                <a:latin typeface="宋体" panose="02010600030101010101" pitchFamily="2" charset="-122"/>
                <a:ea typeface="宋体" panose="02010600030101010101" pitchFamily="2" charset="-122"/>
              </a:rPr>
              <a:t>货币市场风险</a:t>
            </a:r>
            <a:endParaRPr lang="en-US" altLang="zh-CN" sz="2800" b="1" dirty="0" smtClean="0">
              <a:latin typeface="宋体" panose="02010600030101010101" pitchFamily="2" charset="-122"/>
              <a:ea typeface="宋体" panose="02010600030101010101" pitchFamily="2" charset="-122"/>
            </a:endParaRPr>
          </a:p>
          <a:p>
            <a:pPr>
              <a:lnSpc>
                <a:spcPct val="150000"/>
              </a:lnSpc>
            </a:pPr>
            <a:r>
              <a:rPr lang="zh-CN" altLang="en-US" sz="2400" dirty="0">
                <a:solidFill>
                  <a:srgbClr val="FF0000"/>
                </a:solidFill>
                <a:latin typeface="宋体" panose="02010600030101010101" pitchFamily="2" charset="-122"/>
                <a:ea typeface="宋体" panose="02010600030101010101" pitchFamily="2" charset="-122"/>
              </a:rPr>
              <a:t>“增利宝”并非保本产品</a:t>
            </a:r>
          </a:p>
          <a:p>
            <a:pPr marL="800100" lvl="1" indent="-342900">
              <a:lnSpc>
                <a:spcPct val="150000"/>
              </a:lnSpc>
              <a:buBlip>
                <a:blip r:embed="rId2"/>
              </a:buBlip>
            </a:pPr>
            <a:r>
              <a:rPr lang="zh-CN" altLang="en-US" sz="2000" dirty="0" smtClean="0">
                <a:latin typeface="宋体" panose="02010600030101010101" pitchFamily="2" charset="-122"/>
                <a:ea typeface="宋体" panose="02010600030101010101" pitchFamily="2" charset="-122"/>
              </a:rPr>
              <a:t>货币</a:t>
            </a:r>
            <a:r>
              <a:rPr lang="zh-CN" altLang="en-US" sz="2000" dirty="0">
                <a:latin typeface="宋体" panose="02010600030101010101" pitchFamily="2" charset="-122"/>
                <a:ea typeface="宋体" panose="02010600030101010101" pitchFamily="2" charset="-122"/>
              </a:rPr>
              <a:t>型</a:t>
            </a:r>
            <a:r>
              <a:rPr lang="zh-CN" altLang="en-US" sz="2000" dirty="0" smtClean="0">
                <a:latin typeface="宋体" panose="02010600030101010101" pitchFamily="2" charset="-122"/>
                <a:ea typeface="宋体" panose="02010600030101010101" pitchFamily="2" charset="-122"/>
              </a:rPr>
              <a:t>基金的</a:t>
            </a:r>
            <a:r>
              <a:rPr lang="zh-CN" altLang="en-US" sz="2000" dirty="0">
                <a:latin typeface="宋体" panose="02010600030101010101" pitchFamily="2" charset="-122"/>
                <a:ea typeface="宋体" panose="02010600030101010101" pitchFamily="2" charset="-122"/>
              </a:rPr>
              <a:t>收益并不是固定的</a:t>
            </a:r>
            <a:r>
              <a:rPr lang="zh-CN" altLang="en-US" sz="2000" dirty="0" smtClean="0">
                <a:latin typeface="宋体" panose="02010600030101010101" pitchFamily="2" charset="-122"/>
                <a:ea typeface="宋体" panose="02010600030101010101" pitchFamily="2" charset="-122"/>
              </a:rPr>
              <a:t>，会随着货币市场波动；</a:t>
            </a:r>
            <a:endParaRPr lang="en-US" altLang="zh-CN" sz="2000" dirty="0">
              <a:latin typeface="宋体" panose="02010600030101010101" pitchFamily="2" charset="-122"/>
              <a:ea typeface="宋体" panose="02010600030101010101" pitchFamily="2" charset="-122"/>
            </a:endParaRPr>
          </a:p>
          <a:p>
            <a:pPr marL="800100" lvl="1" indent="-342900">
              <a:lnSpc>
                <a:spcPct val="150000"/>
              </a:lnSpc>
              <a:buBlip>
                <a:blip r:embed="rId2"/>
              </a:buBlip>
            </a:pPr>
            <a:r>
              <a:rPr lang="zh-CN" altLang="en-US" sz="2000" dirty="0" smtClean="0">
                <a:latin typeface="宋体" panose="02010600030101010101" pitchFamily="2" charset="-122"/>
                <a:ea typeface="宋体" panose="02010600030101010101" pitchFamily="2" charset="-122"/>
              </a:rPr>
              <a:t>一旦</a:t>
            </a:r>
            <a:r>
              <a:rPr lang="zh-CN" altLang="en-US" sz="2000" dirty="0">
                <a:latin typeface="宋体" panose="02010600030101010101" pitchFamily="2" charset="-122"/>
                <a:ea typeface="宋体" panose="02010600030101010101" pitchFamily="2" charset="-122"/>
              </a:rPr>
              <a:t>基金出现大幅缩水或投资者集中赎回等，而所持流动资产又不敷支出时，货币市场基金也会出现严重给付问题。</a:t>
            </a:r>
          </a:p>
          <a:p>
            <a:pPr marL="285750" indent="-285750">
              <a:lnSpc>
                <a:spcPct val="200000"/>
              </a:lnSpc>
              <a:buBlip>
                <a:blip r:embed="rId2"/>
              </a:buBlip>
            </a:pPr>
            <a:r>
              <a:rPr lang="zh-CN" altLang="en-US" sz="2800" b="1" dirty="0" smtClean="0">
                <a:latin typeface="宋体" panose="02010600030101010101" pitchFamily="2" charset="-122"/>
                <a:ea typeface="宋体" panose="02010600030101010101" pitchFamily="2" charset="-122"/>
              </a:rPr>
              <a:t>监管政策风险</a:t>
            </a:r>
            <a:endParaRPr lang="en-US" altLang="zh-CN" sz="2800" b="1" dirty="0" smtClean="0">
              <a:latin typeface="宋体" panose="02010600030101010101" pitchFamily="2" charset="-122"/>
              <a:ea typeface="宋体" panose="02010600030101010101" pitchFamily="2" charset="-122"/>
            </a:endParaRPr>
          </a:p>
          <a:p>
            <a:pPr marL="800100" lvl="1" indent="-342900">
              <a:lnSpc>
                <a:spcPct val="150000"/>
              </a:lnSpc>
              <a:buBlip>
                <a:blip r:embed="rId2"/>
              </a:buBlip>
            </a:pPr>
            <a:r>
              <a:rPr lang="zh-CN" altLang="en-US" sz="2000" dirty="0">
                <a:latin typeface="宋体" panose="02010600030101010101" pitchFamily="2" charset="-122"/>
                <a:ea typeface="宋体" panose="02010600030101010101" pitchFamily="2" charset="-122"/>
              </a:rPr>
              <a:t>余额宝处于监管空白</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marL="800100" lvl="1" indent="-342900">
              <a:lnSpc>
                <a:spcPct val="150000"/>
              </a:lnSpc>
              <a:buBlip>
                <a:blip r:embed="rId2"/>
              </a:buBlip>
            </a:pPr>
            <a:r>
              <a:rPr lang="zh-CN" altLang="en-US" sz="2000" dirty="0" smtClean="0">
                <a:latin typeface="宋体" panose="02010600030101010101" pitchFamily="2" charset="-122"/>
                <a:ea typeface="宋体" panose="02010600030101010101" pitchFamily="2" charset="-122"/>
              </a:rPr>
              <a:t>余额宝到底能不能为实体经济服务，政府是否会对其进行控制。</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xmlns="" val="2352117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、余额宝的风险问题</a:t>
            </a:r>
            <a:endParaRPr lang="zh-CN" altLang="en-US" dirty="0"/>
          </a:p>
        </p:txBody>
      </p:sp>
      <p:sp>
        <p:nvSpPr>
          <p:cNvPr id="4" name="矩形 3"/>
          <p:cNvSpPr/>
          <p:nvPr/>
        </p:nvSpPr>
        <p:spPr>
          <a:xfrm>
            <a:off x="683568" y="965621"/>
            <a:ext cx="7920880" cy="5847755"/>
          </a:xfrm>
          <a:prstGeom prst="rect">
            <a:avLst/>
          </a:prstGeom>
        </p:spPr>
        <p:txBody>
          <a:bodyPr wrap="square">
            <a:spAutoFit/>
          </a:bodyPr>
          <a:lstStyle/>
          <a:p>
            <a:pPr marL="285750" indent="-285750">
              <a:lnSpc>
                <a:spcPct val="200000"/>
              </a:lnSpc>
              <a:buBlip>
                <a:blip r:embed="rId2"/>
              </a:buBlip>
            </a:pPr>
            <a:r>
              <a:rPr lang="zh-CN" altLang="en-US" sz="2800" b="1" dirty="0">
                <a:latin typeface="宋体" panose="02010600030101010101" pitchFamily="2" charset="-122"/>
                <a:ea typeface="宋体" panose="02010600030101010101" pitchFamily="2" charset="-122"/>
              </a:rPr>
              <a:t>银行竞争</a:t>
            </a:r>
            <a:r>
              <a:rPr lang="zh-CN" altLang="en-US" sz="2800" b="1" dirty="0" smtClean="0">
                <a:latin typeface="宋体" panose="02010600030101010101" pitchFamily="2" charset="-122"/>
                <a:ea typeface="宋体" panose="02010600030101010101" pitchFamily="2" charset="-122"/>
              </a:rPr>
              <a:t>风险</a:t>
            </a:r>
            <a:endParaRPr lang="en-US" altLang="zh-CN" sz="2800" b="1" dirty="0" smtClean="0">
              <a:latin typeface="宋体" panose="02010600030101010101" pitchFamily="2" charset="-122"/>
              <a:ea typeface="宋体" panose="02010600030101010101" pitchFamily="2" charset="-122"/>
            </a:endParaRPr>
          </a:p>
          <a:p>
            <a:pPr marL="800100" lvl="1" indent="-342900">
              <a:lnSpc>
                <a:spcPct val="150000"/>
              </a:lnSpc>
              <a:buBlip>
                <a:blip r:embed="rId2"/>
              </a:buBlip>
            </a:pPr>
            <a:r>
              <a:rPr lang="zh-CN" altLang="en-US" sz="2400" b="1" dirty="0" smtClean="0">
                <a:latin typeface="宋体" panose="02010600030101010101" pitchFamily="2" charset="-122"/>
                <a:ea typeface="宋体" panose="02010600030101010101" pitchFamily="2" charset="-122"/>
              </a:rPr>
              <a:t>开发类余额宝产品</a:t>
            </a:r>
            <a:endParaRPr lang="en-US" altLang="zh-CN" sz="2400" b="1" dirty="0" smtClean="0">
              <a:latin typeface="宋体" panose="02010600030101010101" pitchFamily="2" charset="-122"/>
              <a:ea typeface="宋体" panose="02010600030101010101" pitchFamily="2" charset="-122"/>
            </a:endParaRPr>
          </a:p>
          <a:p>
            <a:pPr lvl="1">
              <a:lnSpc>
                <a:spcPct val="150000"/>
              </a:lnSpc>
            </a:pPr>
            <a:r>
              <a:rPr lang="en-US" altLang="zh-CN" sz="2000" dirty="0" smtClean="0">
                <a:latin typeface="宋体" panose="02010600030101010101" pitchFamily="2" charset="-122"/>
                <a:ea typeface="宋体" panose="02010600030101010101" pitchFamily="2" charset="-122"/>
              </a:rPr>
              <a:t>1</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日到</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日期间出售和即将发售的面向全国投资者的</a:t>
            </a:r>
            <a:r>
              <a:rPr lang="en-US" altLang="zh-CN" sz="2000" dirty="0">
                <a:latin typeface="宋体" panose="02010600030101010101" pitchFamily="2" charset="-122"/>
                <a:ea typeface="宋体" panose="02010600030101010101" pitchFamily="2" charset="-122"/>
              </a:rPr>
              <a:t>1-3</a:t>
            </a:r>
            <a:r>
              <a:rPr lang="zh-CN" altLang="en-US" sz="2000" dirty="0">
                <a:latin typeface="宋体" panose="02010600030101010101" pitchFamily="2" charset="-122"/>
                <a:ea typeface="宋体" panose="02010600030101010101" pitchFamily="2" charset="-122"/>
              </a:rPr>
              <a:t>个月的理财产品中，共计有</a:t>
            </a:r>
            <a:r>
              <a:rPr lang="en-US" altLang="zh-CN" sz="2000" dirty="0">
                <a:latin typeface="宋体" panose="02010600030101010101" pitchFamily="2" charset="-122"/>
                <a:ea typeface="宋体" panose="02010600030101010101" pitchFamily="2" charset="-122"/>
              </a:rPr>
              <a:t>32</a:t>
            </a:r>
            <a:r>
              <a:rPr lang="zh-CN" altLang="en-US" sz="2000" dirty="0">
                <a:latin typeface="宋体" panose="02010600030101010101" pitchFamily="2" charset="-122"/>
                <a:ea typeface="宋体" panose="02010600030101010101" pitchFamily="2" charset="-122"/>
              </a:rPr>
              <a:t>款预期年化收益率达到或超过</a:t>
            </a:r>
            <a:r>
              <a:rPr lang="en-US" altLang="zh-CN" sz="2000" dirty="0">
                <a:latin typeface="宋体" panose="02010600030101010101" pitchFamily="2" charset="-122"/>
                <a:ea typeface="宋体" panose="02010600030101010101" pitchFamily="2" charset="-122"/>
              </a:rPr>
              <a:t>6%</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lvl="1">
              <a:lnSpc>
                <a:spcPct val="150000"/>
              </a:lnSpc>
            </a:pPr>
            <a:r>
              <a:rPr lang="en-US" altLang="zh-CN" sz="2000" dirty="0" smtClean="0">
                <a:latin typeface="宋体" panose="02010600030101010101" pitchFamily="2" charset="-122"/>
                <a:ea typeface="宋体" panose="02010600030101010101" pitchFamily="2" charset="-122"/>
              </a:rPr>
              <a:t>2</a:t>
            </a:r>
            <a:r>
              <a:rPr lang="zh-CN" altLang="en-US" sz="2000" dirty="0" smtClean="0">
                <a:latin typeface="宋体" panose="02010600030101010101" pitchFamily="2" charset="-122"/>
                <a:ea typeface="宋体" panose="02010600030101010101" pitchFamily="2" charset="-122"/>
              </a:rPr>
              <a:t>、民生“随心存”终结余额宝。</a:t>
            </a:r>
            <a:endParaRPr lang="en-US" altLang="zh-CN" sz="2000" dirty="0">
              <a:latin typeface="宋体" panose="02010600030101010101" pitchFamily="2" charset="-122"/>
              <a:ea typeface="宋体" panose="02010600030101010101" pitchFamily="2" charset="-122"/>
            </a:endParaRPr>
          </a:p>
          <a:p>
            <a:pPr marL="800100" lvl="1" indent="-342900">
              <a:lnSpc>
                <a:spcPct val="150000"/>
              </a:lnSpc>
              <a:buBlip>
                <a:blip r:embed="rId2"/>
              </a:buBlip>
            </a:pPr>
            <a:r>
              <a:rPr lang="zh-CN" altLang="en-US" sz="2400" b="1" dirty="0" smtClean="0">
                <a:latin typeface="宋体" panose="02010600030101010101" pitchFamily="2" charset="-122"/>
                <a:ea typeface="宋体" panose="02010600030101010101" pitchFamily="2" charset="-122"/>
              </a:rPr>
              <a:t>改变游戏规则</a:t>
            </a:r>
            <a:endParaRPr lang="en-US" altLang="zh-CN" sz="2400" b="1" dirty="0" smtClean="0">
              <a:latin typeface="宋体" panose="02010600030101010101" pitchFamily="2" charset="-122"/>
              <a:ea typeface="宋体" panose="02010600030101010101" pitchFamily="2" charset="-122"/>
            </a:endParaRPr>
          </a:p>
          <a:p>
            <a:pPr lvl="1">
              <a:lnSpc>
                <a:spcPct val="200000"/>
              </a:lnSpc>
            </a:pPr>
            <a:r>
              <a:rPr lang="zh-CN" altLang="en-US" sz="2000" dirty="0" smtClean="0">
                <a:latin typeface="宋体" panose="02010600030101010101" pitchFamily="2" charset="-122"/>
                <a:ea typeface="宋体" panose="02010600030101010101" pitchFamily="2" charset="-122"/>
              </a:rPr>
              <a:t>提前支取按照活期存款利率计息或收取罚息。</a:t>
            </a:r>
            <a:endParaRPr lang="en-US" altLang="zh-CN" sz="2000" dirty="0" smtClean="0">
              <a:latin typeface="宋体" panose="02010600030101010101" pitchFamily="2" charset="-122"/>
              <a:ea typeface="宋体" panose="02010600030101010101" pitchFamily="2" charset="-122"/>
            </a:endParaRPr>
          </a:p>
          <a:p>
            <a:pPr marL="800100" lvl="1" indent="-342900">
              <a:lnSpc>
                <a:spcPct val="150000"/>
              </a:lnSpc>
              <a:buBlip>
                <a:blip r:embed="rId2"/>
              </a:buBlip>
            </a:pPr>
            <a:r>
              <a:rPr lang="zh-CN" altLang="en-US" sz="2400" b="1" dirty="0">
                <a:latin typeface="宋体" panose="02010600030101010101" pitchFamily="2" charset="-122"/>
                <a:ea typeface="宋体" panose="02010600030101010101" pitchFamily="2" charset="-122"/>
              </a:rPr>
              <a:t>国有三大行“封杀”余额宝：利息太</a:t>
            </a:r>
            <a:r>
              <a:rPr lang="zh-CN" altLang="en-US" sz="2400" b="1" dirty="0" smtClean="0">
                <a:latin typeface="宋体" panose="02010600030101010101" pitchFamily="2" charset="-122"/>
                <a:ea typeface="宋体" panose="02010600030101010101" pitchFamily="2" charset="-122"/>
              </a:rPr>
              <a:t>高</a:t>
            </a:r>
            <a:endParaRPr lang="en-US" altLang="zh-CN" sz="2400" dirty="0">
              <a:latin typeface="宋体" panose="02010600030101010101" pitchFamily="2" charset="-122"/>
              <a:ea typeface="宋体" panose="02010600030101010101" pitchFamily="2" charset="-122"/>
            </a:endParaRPr>
          </a:p>
          <a:p>
            <a:pPr lvl="1">
              <a:lnSpc>
                <a:spcPct val="200000"/>
              </a:lnSpc>
            </a:pPr>
            <a:r>
              <a:rPr lang="zh-CN" altLang="en-US" sz="2000" dirty="0">
                <a:latin typeface="宋体" panose="02010600030101010101" pitchFamily="2" charset="-122"/>
                <a:ea typeface="宋体" panose="02010600030101010101" pitchFamily="2" charset="-122"/>
              </a:rPr>
              <a:t>三家国有大型商业银行拒绝与余额宝等互联网货币基金进行协议存款交易</a:t>
            </a:r>
            <a:r>
              <a:rPr lang="zh-CN" altLang="en-US" sz="2000" dirty="0" smtClean="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xmlns="" val="3136585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、余额宝的安全问题</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24128" y="1052736"/>
            <a:ext cx="3114977" cy="55420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流程图: 可选过程 2"/>
          <p:cNvSpPr/>
          <p:nvPr/>
        </p:nvSpPr>
        <p:spPr>
          <a:xfrm>
            <a:off x="5868144" y="5949280"/>
            <a:ext cx="1224136" cy="432048"/>
          </a:xfrm>
          <a:prstGeom prst="flowChartAlternate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724128" y="1052737"/>
            <a:ext cx="3114977" cy="55420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圆角矩形 4"/>
          <p:cNvSpPr/>
          <p:nvPr/>
        </p:nvSpPr>
        <p:spPr>
          <a:xfrm>
            <a:off x="5868144" y="3823768"/>
            <a:ext cx="1413472" cy="4693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708737" y="1052737"/>
            <a:ext cx="3130368" cy="556944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 name="流程图: 可选过程 9"/>
          <p:cNvSpPr/>
          <p:nvPr/>
        </p:nvSpPr>
        <p:spPr>
          <a:xfrm>
            <a:off x="5796136" y="3429000"/>
            <a:ext cx="2880320" cy="615016"/>
          </a:xfrm>
          <a:prstGeom prst="flowChartAlternate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p:nvSpPr>
        <p:spPr>
          <a:xfrm>
            <a:off x="7956375" y="1340768"/>
            <a:ext cx="882730" cy="432048"/>
          </a:xfrm>
          <a:prstGeom prst="flowChartAlternate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可选过程 11"/>
          <p:cNvSpPr/>
          <p:nvPr/>
        </p:nvSpPr>
        <p:spPr>
          <a:xfrm>
            <a:off x="7956374" y="4581128"/>
            <a:ext cx="858893" cy="432048"/>
          </a:xfrm>
          <a:prstGeom prst="flowChartAlternate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716433" y="1052736"/>
            <a:ext cx="3114976" cy="55420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流程图: 可选过程 13"/>
          <p:cNvSpPr/>
          <p:nvPr/>
        </p:nvSpPr>
        <p:spPr>
          <a:xfrm>
            <a:off x="5796135" y="1988840"/>
            <a:ext cx="3019131" cy="629432"/>
          </a:xfrm>
          <a:prstGeom prst="flowChartAlternate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3" name="Picture 5"/>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729062" y="1052736"/>
            <a:ext cx="3105108" cy="552450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6" name="流程图: 可选过程 15"/>
          <p:cNvSpPr/>
          <p:nvPr/>
        </p:nvSpPr>
        <p:spPr>
          <a:xfrm>
            <a:off x="5768032" y="1988840"/>
            <a:ext cx="3047233" cy="629432"/>
          </a:xfrm>
          <a:prstGeom prst="flowChartAlternate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5" name="Picture 7"/>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5716433" y="1017959"/>
            <a:ext cx="3152961" cy="556216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4" name="Picture 6"/>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5739094" y="1034201"/>
            <a:ext cx="3105108" cy="552450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6" name="Picture 8" descr="C:\Users\Zhenghui\Desktop\新建 Microsoft Office Visio 绘图.jpg"/>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827584" y="1720007"/>
            <a:ext cx="4714875" cy="4838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圆角矩形 6"/>
          <p:cNvSpPr/>
          <p:nvPr/>
        </p:nvSpPr>
        <p:spPr>
          <a:xfrm>
            <a:off x="2987824" y="3814989"/>
            <a:ext cx="1080120" cy="5147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2123728" y="1682121"/>
            <a:ext cx="1224136" cy="5307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3491879" y="2708920"/>
            <a:ext cx="917277" cy="44009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985771" y="5229200"/>
            <a:ext cx="1224136"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67544" y="692696"/>
            <a:ext cx="4589718" cy="954107"/>
          </a:xfrm>
          <a:prstGeom prst="rect">
            <a:avLst/>
          </a:prstGeom>
        </p:spPr>
        <p:txBody>
          <a:bodyPr wrap="none">
            <a:spAutoFit/>
          </a:bodyPr>
          <a:lstStyle/>
          <a:p>
            <a:pPr marL="285750" indent="-285750">
              <a:lnSpc>
                <a:spcPct val="200000"/>
              </a:lnSpc>
              <a:buBlip>
                <a:blip r:embed="rId10"/>
              </a:buBlip>
            </a:pPr>
            <a:r>
              <a:rPr lang="zh-CN" altLang="en-US" sz="2800" b="1" dirty="0">
                <a:latin typeface="宋体" panose="02010600030101010101" pitchFamily="2" charset="-122"/>
                <a:ea typeface="宋体" panose="02010600030101010101" pitchFamily="2" charset="-122"/>
              </a:rPr>
              <a:t>手机丢失</a:t>
            </a:r>
            <a:r>
              <a:rPr lang="zh-CN" altLang="en-US" sz="2800" b="1" dirty="0" smtClean="0">
                <a:latin typeface="宋体" panose="02010600030101010101" pitchFamily="2" charset="-122"/>
                <a:ea typeface="宋体" panose="02010600030101010101" pitchFamily="2" charset="-122"/>
              </a:rPr>
              <a:t>风险</a:t>
            </a:r>
            <a:r>
              <a:rPr lang="en-US" altLang="zh-CN" sz="2800" b="1" dirty="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登陆密码</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xmlns="" val="67937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2051"/>
                                        </p:tgtEl>
                                        <p:attrNameLst>
                                          <p:attrName>style.visibility</p:attrName>
                                        </p:attrNameLst>
                                      </p:cBhvr>
                                      <p:to>
                                        <p:strVal val="visible"/>
                                      </p:to>
                                    </p:set>
                                    <p:animEffect transition="in" filter="fade">
                                      <p:cBhvr>
                                        <p:cTn id="32" dur="500"/>
                                        <p:tgtEl>
                                          <p:spTgt spid="205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52"/>
                                        </p:tgtEl>
                                        <p:attrNameLst>
                                          <p:attrName>style.visibility</p:attrName>
                                        </p:attrNameLst>
                                      </p:cBhvr>
                                      <p:to>
                                        <p:strVal val="visible"/>
                                      </p:to>
                                    </p:set>
                                    <p:animEffect transition="in" filter="fade">
                                      <p:cBhvr>
                                        <p:cTn id="47" dur="500"/>
                                        <p:tgtEl>
                                          <p:spTgt spid="2052"/>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inVertic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par>
                                <p:cTn id="58" presetID="10" presetClass="entr" presetSubtype="0" fill="hold" nodeType="withEffect">
                                  <p:stCondLst>
                                    <p:cond delay="0"/>
                                  </p:stCondLst>
                                  <p:childTnLst>
                                    <p:set>
                                      <p:cBhvr>
                                        <p:cTn id="59" dur="1" fill="hold">
                                          <p:stCondLst>
                                            <p:cond delay="0"/>
                                          </p:stCondLst>
                                        </p:cTn>
                                        <p:tgtEl>
                                          <p:spTgt spid="2053"/>
                                        </p:tgtEl>
                                        <p:attrNameLst>
                                          <p:attrName>style.visibility</p:attrName>
                                        </p:attrNameLst>
                                      </p:cBhvr>
                                      <p:to>
                                        <p:strVal val="visible"/>
                                      </p:to>
                                    </p:set>
                                    <p:animEffect transition="in" filter="fade">
                                      <p:cBhvr>
                                        <p:cTn id="60" dur="500"/>
                                        <p:tgtEl>
                                          <p:spTgt spid="205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055"/>
                                        </p:tgtEl>
                                        <p:attrNameLst>
                                          <p:attrName>style.visibility</p:attrName>
                                        </p:attrNameLst>
                                      </p:cBhvr>
                                      <p:to>
                                        <p:strVal val="visible"/>
                                      </p:to>
                                    </p:set>
                                    <p:animEffect transition="in" filter="fade">
                                      <p:cBhvr>
                                        <p:cTn id="65" dur="500"/>
                                        <p:tgtEl>
                                          <p:spTgt spid="205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054"/>
                                        </p:tgtEl>
                                        <p:attrNameLst>
                                          <p:attrName>style.visibility</p:attrName>
                                        </p:attrNameLst>
                                      </p:cBhvr>
                                      <p:to>
                                        <p:strVal val="visible"/>
                                      </p:to>
                                    </p:set>
                                    <p:animEffect transition="in" filter="fade">
                                      <p:cBhvr>
                                        <p:cTn id="70" dur="500"/>
                                        <p:tgtEl>
                                          <p:spTgt spid="2054"/>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barn(inVertical)">
                                      <p:cBhvr>
                                        <p:cTn id="75" dur="500"/>
                                        <p:tgtEl>
                                          <p:spTgt spid="22"/>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barn(inVertical)">
                                      <p:cBhvr>
                                        <p:cTn id="78" dur="500"/>
                                        <p:tgtEl>
                                          <p:spTgt spid="23"/>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barn(inVertical)">
                                      <p:cBhvr>
                                        <p:cTn id="81" dur="500"/>
                                        <p:tgtEl>
                                          <p:spTgt spid="7"/>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barn(inVertical)">
                                      <p:cBhvr>
                                        <p:cTn id="8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0" grpId="0" animBg="1"/>
      <p:bldP spid="11" grpId="0" animBg="1"/>
      <p:bldP spid="12" grpId="0" animBg="1"/>
      <p:bldP spid="14" grpId="0" animBg="1"/>
      <p:bldP spid="16" grpId="0" animBg="1"/>
      <p:bldP spid="7" grpId="0" animBg="1"/>
      <p:bldP spid="22" grpId="0" animBg="1"/>
      <p:bldP spid="23"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、余额宝的安全问题</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10469" y="1268760"/>
            <a:ext cx="2996056" cy="53304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圆角矩形 6"/>
          <p:cNvSpPr/>
          <p:nvPr/>
        </p:nvSpPr>
        <p:spPr>
          <a:xfrm>
            <a:off x="5782477" y="2708920"/>
            <a:ext cx="2893979" cy="71230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710469" y="1277888"/>
            <a:ext cx="3003235" cy="53340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731438" y="1281495"/>
            <a:ext cx="2996055" cy="53304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731438" y="1296702"/>
            <a:ext cx="2969381" cy="5315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1" name="圆角矩形 10"/>
          <p:cNvSpPr/>
          <p:nvPr/>
        </p:nvSpPr>
        <p:spPr>
          <a:xfrm>
            <a:off x="5717744" y="2420888"/>
            <a:ext cx="2958712" cy="5760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8" name="Picture 6"/>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717744" y="1300688"/>
            <a:ext cx="3002095" cy="53213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81" name="Picture 9"/>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5717744" y="1293852"/>
            <a:ext cx="2970715" cy="53304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82" name="Picture 10"/>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5717744" y="1268760"/>
            <a:ext cx="2979169" cy="53004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7" name="圆角矩形 16"/>
          <p:cNvSpPr/>
          <p:nvPr/>
        </p:nvSpPr>
        <p:spPr>
          <a:xfrm>
            <a:off x="5717743" y="3114839"/>
            <a:ext cx="3009749" cy="8640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83" name="Picture 11"/>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5715546" y="1263601"/>
            <a:ext cx="3014142" cy="536266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84" name="Picture 12"/>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5710470" y="1233557"/>
            <a:ext cx="3009370" cy="533564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85" name="Picture 13" descr="C:\Users\Zhenghui\Desktop\绘图16.jpg"/>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157808" y="2420888"/>
            <a:ext cx="5508104" cy="3570580"/>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圆角矩形 20"/>
          <p:cNvSpPr/>
          <p:nvPr/>
        </p:nvSpPr>
        <p:spPr>
          <a:xfrm>
            <a:off x="373702" y="5243848"/>
            <a:ext cx="1822033" cy="74761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2906399" y="5445224"/>
            <a:ext cx="1224136"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1907704" y="2420888"/>
            <a:ext cx="1512168"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5536" y="1052735"/>
            <a:ext cx="4589718" cy="954107"/>
          </a:xfrm>
          <a:prstGeom prst="rect">
            <a:avLst/>
          </a:prstGeom>
        </p:spPr>
        <p:txBody>
          <a:bodyPr wrap="none">
            <a:spAutoFit/>
          </a:bodyPr>
          <a:lstStyle/>
          <a:p>
            <a:pPr marL="285750" indent="-285750">
              <a:lnSpc>
                <a:spcPct val="200000"/>
              </a:lnSpc>
              <a:buBlip>
                <a:blip r:embed="rId12"/>
              </a:buBlip>
            </a:pPr>
            <a:r>
              <a:rPr lang="zh-CN" altLang="en-US" sz="2800" b="1" dirty="0">
                <a:latin typeface="宋体" panose="02010600030101010101" pitchFamily="2" charset="-122"/>
                <a:ea typeface="宋体" panose="02010600030101010101" pitchFamily="2" charset="-122"/>
              </a:rPr>
              <a:t>手机丢失</a:t>
            </a:r>
            <a:r>
              <a:rPr lang="zh-CN" altLang="en-US" sz="2800" b="1" dirty="0" smtClean="0">
                <a:latin typeface="宋体" panose="02010600030101010101" pitchFamily="2" charset="-122"/>
                <a:ea typeface="宋体" panose="02010600030101010101" pitchFamily="2" charset="-122"/>
              </a:rPr>
              <a:t>风险</a:t>
            </a:r>
            <a:r>
              <a:rPr lang="en-US" altLang="zh-CN" sz="2800" b="1" dirty="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支付密码</a:t>
            </a:r>
            <a:endParaRPr lang="zh-CN" altLang="en-US" sz="2400" dirty="0">
              <a:latin typeface="宋体" panose="02010600030101010101" pitchFamily="2" charset="-122"/>
              <a:ea typeface="宋体" panose="02010600030101010101" pitchFamily="2" charset="-122"/>
            </a:endParaRPr>
          </a:p>
        </p:txBody>
      </p:sp>
      <p:sp>
        <p:nvSpPr>
          <p:cNvPr id="5" name="矩形 4"/>
          <p:cNvSpPr/>
          <p:nvPr/>
        </p:nvSpPr>
        <p:spPr>
          <a:xfrm>
            <a:off x="5731438" y="3126334"/>
            <a:ext cx="3089034" cy="2954655"/>
          </a:xfrm>
          <a:prstGeom prst="rect">
            <a:avLst/>
          </a:prstGeom>
        </p:spPr>
        <p:txBody>
          <a:bodyPr wrap="square">
            <a:spAutoFit/>
          </a:bodyPr>
          <a:lstStyle/>
          <a:p>
            <a:pPr>
              <a:lnSpc>
                <a:spcPct val="150000"/>
              </a:lnSpc>
            </a:pPr>
            <a:r>
              <a:rPr lang="zh-CN" altLang="en-US" sz="2000" dirty="0">
                <a:latin typeface="宋体" panose="02010600030101010101" pitchFamily="2" charset="-122"/>
                <a:ea typeface="宋体" panose="02010600030101010101" pitchFamily="2" charset="-122"/>
              </a:rPr>
              <a:t>手机丢失或被盗</a:t>
            </a:r>
            <a:r>
              <a:rPr lang="zh-CN" altLang="en-US" sz="2000" dirty="0" smtClean="0">
                <a:latin typeface="宋体" panose="02010600030101010101" pitchFamily="2" charset="-122"/>
                <a:ea typeface="宋体" panose="02010600030101010101" pitchFamily="2" charset="-122"/>
              </a:rPr>
              <a:t>后：</a:t>
            </a:r>
            <a:endParaRPr lang="en-US" altLang="zh-CN" sz="2000" dirty="0" smtClean="0">
              <a:latin typeface="宋体" panose="02010600030101010101" pitchFamily="2" charset="-122"/>
              <a:ea typeface="宋体" panose="02010600030101010101" pitchFamily="2" charset="-122"/>
            </a:endParaRPr>
          </a:p>
          <a:p>
            <a:pPr marL="342900" indent="-342900">
              <a:lnSpc>
                <a:spcPct val="150000"/>
              </a:lnSpc>
              <a:buBlip>
                <a:blip r:embed="rId12"/>
              </a:buBlip>
            </a:pPr>
            <a:r>
              <a:rPr lang="zh-CN" altLang="en-US" sz="2000" dirty="0" smtClean="0">
                <a:latin typeface="宋体" panose="02010600030101010101" pitchFamily="2" charset="-122"/>
                <a:ea typeface="宋体" panose="02010600030101010101" pitchFamily="2" charset="-122"/>
              </a:rPr>
              <a:t>打电话</a:t>
            </a:r>
            <a:r>
              <a:rPr lang="zh-CN" altLang="en-US" sz="2000" dirty="0">
                <a:latin typeface="宋体" panose="02010600030101010101" pitchFamily="2" charset="-122"/>
                <a:ea typeface="宋体" panose="02010600030101010101" pitchFamily="2" charset="-122"/>
              </a:rPr>
              <a:t>给手机运营</a:t>
            </a:r>
            <a:r>
              <a:rPr lang="zh-CN" altLang="en-US" sz="2000" dirty="0" smtClean="0">
                <a:latin typeface="宋体" panose="02010600030101010101" pitchFamily="2" charset="-122"/>
                <a:ea typeface="宋体" panose="02010600030101010101" pitchFamily="2" charset="-122"/>
              </a:rPr>
              <a:t>商，</a:t>
            </a:r>
            <a:r>
              <a:rPr lang="zh-CN" altLang="en-US" sz="2000" dirty="0">
                <a:latin typeface="宋体" panose="02010600030101010101" pitchFamily="2" charset="-122"/>
                <a:ea typeface="宋体" panose="02010600030101010101" pitchFamily="2" charset="-122"/>
              </a:rPr>
              <a:t>挂失</a:t>
            </a:r>
            <a:r>
              <a:rPr lang="en-US" altLang="zh-CN" sz="2000" dirty="0">
                <a:latin typeface="宋体" panose="02010600030101010101" pitchFamily="2" charset="-122"/>
                <a:ea typeface="宋体" panose="02010600030101010101" pitchFamily="2" charset="-122"/>
              </a:rPr>
              <a:t>SIM</a:t>
            </a:r>
            <a:r>
              <a:rPr lang="zh-CN" altLang="en-US" sz="2000" dirty="0" smtClean="0">
                <a:latin typeface="宋体" panose="02010600030101010101" pitchFamily="2" charset="-122"/>
                <a:ea typeface="宋体" panose="02010600030101010101" pitchFamily="2" charset="-122"/>
              </a:rPr>
              <a:t>卡</a:t>
            </a:r>
            <a:endParaRPr lang="en-US" altLang="zh-CN" sz="2000" dirty="0" smtClean="0">
              <a:latin typeface="宋体" panose="02010600030101010101" pitchFamily="2" charset="-122"/>
              <a:ea typeface="宋体" panose="02010600030101010101" pitchFamily="2" charset="-122"/>
            </a:endParaRPr>
          </a:p>
          <a:p>
            <a:pPr marL="342900" indent="-342900">
              <a:lnSpc>
                <a:spcPct val="150000"/>
              </a:lnSpc>
              <a:buBlip>
                <a:blip r:embed="rId12"/>
              </a:buBlip>
            </a:pPr>
            <a:r>
              <a:rPr lang="zh-CN" altLang="en-US" sz="2000" dirty="0" smtClean="0">
                <a:latin typeface="宋体" panose="02010600030101010101" pitchFamily="2" charset="-122"/>
                <a:ea typeface="宋体" panose="02010600030101010101" pitchFamily="2" charset="-122"/>
              </a:rPr>
              <a:t>打电话</a:t>
            </a:r>
            <a:r>
              <a:rPr lang="zh-CN" altLang="en-US" sz="2000" dirty="0">
                <a:latin typeface="宋体" panose="02010600030101010101" pitchFamily="2" charset="-122"/>
                <a:ea typeface="宋体" panose="02010600030101010101" pitchFamily="2" charset="-122"/>
              </a:rPr>
              <a:t>给银行、支付宝等服务商，要求冻结相关</a:t>
            </a:r>
            <a:r>
              <a:rPr lang="zh-CN" altLang="en-US" sz="2000" dirty="0" smtClean="0">
                <a:latin typeface="宋体" panose="02010600030101010101" pitchFamily="2" charset="-122"/>
                <a:ea typeface="宋体" panose="02010600030101010101" pitchFamily="2" charset="-122"/>
              </a:rPr>
              <a:t>业务</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xmlns="" val="29670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animEffect transition="in" filter="fade">
                                      <p:cBhvr>
                                        <p:cTn id="9" dur="500"/>
                                        <p:tgtEl>
                                          <p:spTgt spid="307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075"/>
                                        </p:tgtEl>
                                        <p:attrNameLst>
                                          <p:attrName>style.visibility</p:attrName>
                                        </p:attrNameLst>
                                      </p:cBhvr>
                                      <p:to>
                                        <p:strVal val="visible"/>
                                      </p:to>
                                    </p:set>
                                    <p:animEffect transition="in" filter="fade">
                                      <p:cBhvr>
                                        <p:cTn id="19" dur="500"/>
                                        <p:tgtEl>
                                          <p:spTgt spid="307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076"/>
                                        </p:tgtEl>
                                        <p:attrNameLst>
                                          <p:attrName>style.visibility</p:attrName>
                                        </p:attrNameLst>
                                      </p:cBhvr>
                                      <p:to>
                                        <p:strVal val="visible"/>
                                      </p:to>
                                    </p:set>
                                    <p:animEffect transition="in" filter="fade">
                                      <p:cBhvr>
                                        <p:cTn id="24" dur="500"/>
                                        <p:tgtEl>
                                          <p:spTgt spid="307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nodeType="withEffect">
                                  <p:stCondLst>
                                    <p:cond delay="0"/>
                                  </p:stCondLst>
                                  <p:childTnLst>
                                    <p:set>
                                      <p:cBhvr>
                                        <p:cTn id="31" dur="1" fill="hold">
                                          <p:stCondLst>
                                            <p:cond delay="0"/>
                                          </p:stCondLst>
                                        </p:cTn>
                                        <p:tgtEl>
                                          <p:spTgt spid="3077"/>
                                        </p:tgtEl>
                                        <p:attrNameLst>
                                          <p:attrName>style.visibility</p:attrName>
                                        </p:attrNameLst>
                                      </p:cBhvr>
                                      <p:to>
                                        <p:strVal val="visible"/>
                                      </p:to>
                                    </p:set>
                                    <p:animEffect transition="in" filter="fade">
                                      <p:cBhvr>
                                        <p:cTn id="32" dur="500"/>
                                        <p:tgtEl>
                                          <p:spTgt spid="307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78"/>
                                        </p:tgtEl>
                                        <p:attrNameLst>
                                          <p:attrName>style.visibility</p:attrName>
                                        </p:attrNameLst>
                                      </p:cBhvr>
                                      <p:to>
                                        <p:strVal val="visible"/>
                                      </p:to>
                                    </p:set>
                                    <p:animEffect transition="in" filter="fade">
                                      <p:cBhvr>
                                        <p:cTn id="37" dur="500"/>
                                        <p:tgtEl>
                                          <p:spTgt spid="307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81"/>
                                        </p:tgtEl>
                                        <p:attrNameLst>
                                          <p:attrName>style.visibility</p:attrName>
                                        </p:attrNameLst>
                                      </p:cBhvr>
                                      <p:to>
                                        <p:strVal val="visible"/>
                                      </p:to>
                                    </p:set>
                                    <p:animEffect transition="in" filter="fade">
                                      <p:cBhvr>
                                        <p:cTn id="42" dur="500"/>
                                        <p:tgtEl>
                                          <p:spTgt spid="308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82"/>
                                        </p:tgtEl>
                                        <p:attrNameLst>
                                          <p:attrName>style.visibility</p:attrName>
                                        </p:attrNameLst>
                                      </p:cBhvr>
                                      <p:to>
                                        <p:strVal val="visible"/>
                                      </p:to>
                                    </p:set>
                                    <p:animEffect transition="in" filter="fade">
                                      <p:cBhvr>
                                        <p:cTn id="47" dur="500"/>
                                        <p:tgtEl>
                                          <p:spTgt spid="308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083"/>
                                        </p:tgtEl>
                                        <p:attrNameLst>
                                          <p:attrName>style.visibility</p:attrName>
                                        </p:attrNameLst>
                                      </p:cBhvr>
                                      <p:to>
                                        <p:strVal val="visible"/>
                                      </p:to>
                                    </p:set>
                                    <p:animEffect transition="in" filter="fade">
                                      <p:cBhvr>
                                        <p:cTn id="55" dur="500"/>
                                        <p:tgtEl>
                                          <p:spTgt spid="308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084"/>
                                        </p:tgtEl>
                                        <p:attrNameLst>
                                          <p:attrName>style.visibility</p:attrName>
                                        </p:attrNameLst>
                                      </p:cBhvr>
                                      <p:to>
                                        <p:strVal val="visible"/>
                                      </p:to>
                                    </p:set>
                                    <p:animEffect transition="in" filter="fade">
                                      <p:cBhvr>
                                        <p:cTn id="60" dur="500"/>
                                        <p:tgtEl>
                                          <p:spTgt spid="3084"/>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barn(inVertical)">
                                      <p:cBhvr>
                                        <p:cTn id="65" dur="500"/>
                                        <p:tgtEl>
                                          <p:spTgt spid="21"/>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barn(inVertical)">
                                      <p:cBhvr>
                                        <p:cTn id="68" dur="500"/>
                                        <p:tgtEl>
                                          <p:spTgt spid="22"/>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barn(inVertical)">
                                      <p:cBhvr>
                                        <p:cTn id="71" dur="5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fade">
                                      <p:cBhvr>
                                        <p:cTn id="76" dur="1000"/>
                                        <p:tgtEl>
                                          <p:spTgt spid="5"/>
                                        </p:tgtEl>
                                      </p:cBhvr>
                                    </p:animEffect>
                                    <p:anim calcmode="lin" valueType="num">
                                      <p:cBhvr>
                                        <p:cTn id="77" dur="1000" fill="hold"/>
                                        <p:tgtEl>
                                          <p:spTgt spid="5"/>
                                        </p:tgtEl>
                                        <p:attrNameLst>
                                          <p:attrName>ppt_x</p:attrName>
                                        </p:attrNameLst>
                                      </p:cBhvr>
                                      <p:tavLst>
                                        <p:tav tm="0">
                                          <p:val>
                                            <p:strVal val="#ppt_x"/>
                                          </p:val>
                                        </p:tav>
                                        <p:tav tm="100000">
                                          <p:val>
                                            <p:strVal val="#ppt_x"/>
                                          </p:val>
                                        </p:tav>
                                      </p:tavLst>
                                    </p:anim>
                                    <p:anim calcmode="lin" valueType="num">
                                      <p:cBhvr>
                                        <p:cTn id="7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7" grpId="0" animBg="1"/>
      <p:bldP spid="21" grpId="0" animBg="1"/>
      <p:bldP spid="22" grpId="0" animBg="1"/>
      <p:bldP spid="23"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67283" y="2875002"/>
            <a:ext cx="4009432" cy="1107996"/>
          </a:xfrm>
          <a:prstGeom prst="rect">
            <a:avLst/>
          </a:prstGeom>
          <a:noFill/>
        </p:spPr>
        <p:txBody>
          <a:bodyPr wrap="none" lIns="91440" tIns="45720" rIns="91440" bIns="45720">
            <a:spAutoFit/>
          </a:bodyPr>
          <a:lstStyle/>
          <a:p>
            <a:pPr algn="ctr"/>
            <a:r>
              <a:rPr lang="zh-CN" altLang="en-US" sz="6600" b="1" cap="none" spc="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黑体"/>
              </a:rPr>
              <a:t>谢谢大家</a:t>
            </a:r>
            <a:r>
              <a:rPr lang="en-US" altLang="zh-CN" sz="6600" b="1" cap="none" spc="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黑体"/>
              </a:rPr>
              <a:t>!</a:t>
            </a:r>
            <a:endParaRPr lang="zh-CN" altLang="en-US" sz="6600" b="1" cap="none" spc="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黑体"/>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457200" y="274638"/>
            <a:ext cx="8229600" cy="11430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b="1">
                <a:solidFill>
                  <a:schemeClr val="tx1"/>
                </a:solidFill>
                <a:effectLst/>
                <a:latin typeface="+mj-lt"/>
                <a:ea typeface="+mj-ea"/>
                <a:cs typeface="+mj-cs"/>
              </a:defRPr>
            </a:lvl1pPr>
            <a:lvl2pPr algn="ctr" rtl="0" eaLnBrk="1" fontAlgn="base" hangingPunct="1">
              <a:spcBef>
                <a:spcPct val="0"/>
              </a:spcBef>
              <a:spcAft>
                <a:spcPct val="0"/>
              </a:spcAft>
              <a:defRPr sz="2000" b="1">
                <a:solidFill>
                  <a:schemeClr val="tx1"/>
                </a:solidFill>
                <a:effectLst>
                  <a:outerShdw blurRad="38100" dist="38100" dir="2700000" algn="tl">
                    <a:srgbClr val="C0C0C0"/>
                  </a:outerShdw>
                </a:effectLst>
                <a:latin typeface="Arial" pitchFamily="34" charset="0"/>
                <a:ea typeface="黑体" pitchFamily="49" charset="-122"/>
              </a:defRPr>
            </a:lvl2pPr>
            <a:lvl3pPr algn="ctr" rtl="0" eaLnBrk="1" fontAlgn="base" hangingPunct="1">
              <a:spcBef>
                <a:spcPct val="0"/>
              </a:spcBef>
              <a:spcAft>
                <a:spcPct val="0"/>
              </a:spcAft>
              <a:defRPr sz="2000" b="1">
                <a:solidFill>
                  <a:schemeClr val="tx1"/>
                </a:solidFill>
                <a:effectLst>
                  <a:outerShdw blurRad="38100" dist="38100" dir="2700000" algn="tl">
                    <a:srgbClr val="C0C0C0"/>
                  </a:outerShdw>
                </a:effectLst>
                <a:latin typeface="Arial" pitchFamily="34" charset="0"/>
                <a:ea typeface="黑体" pitchFamily="49" charset="-122"/>
              </a:defRPr>
            </a:lvl3pPr>
            <a:lvl4pPr algn="ctr" rtl="0" eaLnBrk="1" fontAlgn="base" hangingPunct="1">
              <a:spcBef>
                <a:spcPct val="0"/>
              </a:spcBef>
              <a:spcAft>
                <a:spcPct val="0"/>
              </a:spcAft>
              <a:defRPr sz="2000" b="1">
                <a:solidFill>
                  <a:schemeClr val="tx1"/>
                </a:solidFill>
                <a:effectLst>
                  <a:outerShdw blurRad="38100" dist="38100" dir="2700000" algn="tl">
                    <a:srgbClr val="C0C0C0"/>
                  </a:outerShdw>
                </a:effectLst>
                <a:latin typeface="Arial" pitchFamily="34" charset="0"/>
                <a:ea typeface="黑体" pitchFamily="49" charset="-122"/>
              </a:defRPr>
            </a:lvl4pPr>
            <a:lvl5pPr algn="ctr" rtl="0" eaLnBrk="1" fontAlgn="base" hangingPunct="1">
              <a:spcBef>
                <a:spcPct val="0"/>
              </a:spcBef>
              <a:spcAft>
                <a:spcPct val="0"/>
              </a:spcAft>
              <a:defRPr sz="2000" b="1">
                <a:solidFill>
                  <a:schemeClr val="tx1"/>
                </a:solidFill>
                <a:effectLst>
                  <a:outerShdw blurRad="38100" dist="38100" dir="2700000" algn="tl">
                    <a:srgbClr val="C0C0C0"/>
                  </a:outerShdw>
                </a:effectLst>
                <a:latin typeface="Arial" pitchFamily="34" charset="0"/>
                <a:ea typeface="黑体" pitchFamily="49" charset="-122"/>
              </a:defRPr>
            </a:lvl5pPr>
            <a:lvl6pPr marL="457200" algn="ctr" rtl="0" eaLnBrk="1" fontAlgn="base" hangingPunct="1">
              <a:spcBef>
                <a:spcPct val="0"/>
              </a:spcBef>
              <a:spcAft>
                <a:spcPct val="0"/>
              </a:spcAft>
              <a:defRPr sz="2000" b="1">
                <a:solidFill>
                  <a:schemeClr val="tx1"/>
                </a:solidFill>
                <a:effectLst>
                  <a:outerShdw blurRad="38100" dist="38100" dir="2700000" algn="tl">
                    <a:srgbClr val="C0C0C0"/>
                  </a:outerShdw>
                </a:effectLst>
                <a:latin typeface="Arial" pitchFamily="34" charset="0"/>
                <a:ea typeface="黑体" pitchFamily="49" charset="-122"/>
              </a:defRPr>
            </a:lvl6pPr>
            <a:lvl7pPr marL="914400" algn="ctr" rtl="0" eaLnBrk="1" fontAlgn="base" hangingPunct="1">
              <a:spcBef>
                <a:spcPct val="0"/>
              </a:spcBef>
              <a:spcAft>
                <a:spcPct val="0"/>
              </a:spcAft>
              <a:defRPr sz="2000" b="1">
                <a:solidFill>
                  <a:schemeClr val="tx1"/>
                </a:solidFill>
                <a:effectLst>
                  <a:outerShdw blurRad="38100" dist="38100" dir="2700000" algn="tl">
                    <a:srgbClr val="C0C0C0"/>
                  </a:outerShdw>
                </a:effectLst>
                <a:latin typeface="Arial" pitchFamily="34" charset="0"/>
                <a:ea typeface="黑体" pitchFamily="49" charset="-122"/>
              </a:defRPr>
            </a:lvl7pPr>
            <a:lvl8pPr marL="1371600" algn="ctr" rtl="0" eaLnBrk="1" fontAlgn="base" hangingPunct="1">
              <a:spcBef>
                <a:spcPct val="0"/>
              </a:spcBef>
              <a:spcAft>
                <a:spcPct val="0"/>
              </a:spcAft>
              <a:defRPr sz="2000" b="1">
                <a:solidFill>
                  <a:schemeClr val="tx1"/>
                </a:solidFill>
                <a:effectLst>
                  <a:outerShdw blurRad="38100" dist="38100" dir="2700000" algn="tl">
                    <a:srgbClr val="C0C0C0"/>
                  </a:outerShdw>
                </a:effectLst>
                <a:latin typeface="Arial" pitchFamily="34" charset="0"/>
                <a:ea typeface="黑体" pitchFamily="49" charset="-122"/>
              </a:defRPr>
            </a:lvl8pPr>
            <a:lvl9pPr marL="1828800" algn="ctr" rtl="0" eaLnBrk="1" fontAlgn="base" hangingPunct="1">
              <a:spcBef>
                <a:spcPct val="0"/>
              </a:spcBef>
              <a:spcAft>
                <a:spcPct val="0"/>
              </a:spcAft>
              <a:defRPr sz="2000" b="1">
                <a:solidFill>
                  <a:schemeClr val="tx1"/>
                </a:solidFill>
                <a:effectLst>
                  <a:outerShdw blurRad="38100" dist="38100" dir="2700000" algn="tl">
                    <a:srgbClr val="C0C0C0"/>
                  </a:outerShdw>
                </a:effectLst>
                <a:latin typeface="Arial" pitchFamily="34" charset="0"/>
                <a:ea typeface="黑体" pitchFamily="49" charset="-122"/>
              </a:defRPr>
            </a:lvl9pPr>
          </a:lstStyle>
          <a:p>
            <a:r>
              <a:rPr lang="en-US" altLang="zh-CN" kern="0" dirty="0" smtClean="0"/>
              <a:t>Contents</a:t>
            </a:r>
            <a:endParaRPr lang="en-US" altLang="zh-CN" kern="0" dirty="0" smtClean="0">
              <a:solidFill>
                <a:schemeClr val="accent1"/>
              </a:solidFill>
            </a:endParaRPr>
          </a:p>
        </p:txBody>
      </p:sp>
      <p:sp>
        <p:nvSpPr>
          <p:cNvPr id="9"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zh-CN" altLang="zh-CN"/>
          </a:p>
        </p:txBody>
      </p:sp>
      <p:sp>
        <p:nvSpPr>
          <p:cNvPr id="10" name="AutoShape 4"/>
          <p:cNvSpPr>
            <a:spLocks noChangeArrowheads="1"/>
          </p:cNvSpPr>
          <p:nvPr/>
        </p:nvSpPr>
        <p:spPr bwMode="gray">
          <a:xfrm>
            <a:off x="2133600" y="1819870"/>
            <a:ext cx="4953000" cy="457200"/>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endParaRPr lang="zh-CN" altLang="zh-CN"/>
          </a:p>
        </p:txBody>
      </p:sp>
      <p:sp>
        <p:nvSpPr>
          <p:cNvPr id="11" name="AutoShape 5"/>
          <p:cNvSpPr>
            <a:spLocks noChangeArrowheads="1"/>
          </p:cNvSpPr>
          <p:nvPr/>
        </p:nvSpPr>
        <p:spPr bwMode="gray">
          <a:xfrm>
            <a:off x="1828800" y="1700808"/>
            <a:ext cx="685800" cy="685800"/>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p>
            <a:endParaRPr lang="zh-CN" altLang="en-US"/>
          </a:p>
        </p:txBody>
      </p:sp>
      <p:sp>
        <p:nvSpPr>
          <p:cNvPr id="12" name="Text Box 6"/>
          <p:cNvSpPr txBox="1">
            <a:spLocks noChangeArrowheads="1"/>
          </p:cNvSpPr>
          <p:nvPr/>
        </p:nvSpPr>
        <p:spPr bwMode="gray">
          <a:xfrm>
            <a:off x="2667000" y="1772816"/>
            <a:ext cx="41148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r>
              <a:rPr lang="zh-CN" altLang="en-US" sz="2800" b="1" dirty="0" smtClean="0">
                <a:latin typeface="宋体" panose="02010600030101010101" pitchFamily="2" charset="-122"/>
                <a:ea typeface="宋体" panose="02010600030101010101" pitchFamily="2" charset="-122"/>
              </a:rPr>
              <a:t>余额宝的运作模式</a:t>
            </a:r>
            <a:endParaRPr lang="en-US" altLang="zh-CN" sz="2800" b="1" dirty="0">
              <a:latin typeface="宋体" panose="02010600030101010101" pitchFamily="2" charset="-122"/>
              <a:ea typeface="宋体" panose="02010600030101010101" pitchFamily="2" charset="-122"/>
            </a:endParaRPr>
          </a:p>
        </p:txBody>
      </p:sp>
      <p:sp>
        <p:nvSpPr>
          <p:cNvPr id="13" name="Text Box 7"/>
          <p:cNvSpPr txBox="1">
            <a:spLocks noChangeArrowheads="1"/>
          </p:cNvSpPr>
          <p:nvPr/>
        </p:nvSpPr>
        <p:spPr bwMode="gray">
          <a:xfrm>
            <a:off x="1982788" y="1799233"/>
            <a:ext cx="3540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a:t>1</a:t>
            </a:r>
          </a:p>
        </p:txBody>
      </p:sp>
      <p:sp>
        <p:nvSpPr>
          <p:cNvPr id="14" name="AutoShape 8"/>
          <p:cNvSpPr>
            <a:spLocks noChangeArrowheads="1"/>
          </p:cNvSpPr>
          <p:nvPr/>
        </p:nvSpPr>
        <p:spPr bwMode="gray">
          <a:xfrm>
            <a:off x="2133600" y="2658070"/>
            <a:ext cx="4953000" cy="457200"/>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endParaRPr lang="zh-CN" altLang="zh-CN"/>
          </a:p>
        </p:txBody>
      </p:sp>
      <p:sp>
        <p:nvSpPr>
          <p:cNvPr id="15" name="AutoShape 9"/>
          <p:cNvSpPr>
            <a:spLocks noChangeArrowheads="1"/>
          </p:cNvSpPr>
          <p:nvPr/>
        </p:nvSpPr>
        <p:spPr bwMode="gray">
          <a:xfrm>
            <a:off x="1828800" y="2539008"/>
            <a:ext cx="685800" cy="685800"/>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p>
            <a:endParaRPr lang="zh-CN" altLang="en-US"/>
          </a:p>
        </p:txBody>
      </p:sp>
      <p:sp>
        <p:nvSpPr>
          <p:cNvPr id="16" name="Text Box 10"/>
          <p:cNvSpPr txBox="1">
            <a:spLocks noChangeArrowheads="1"/>
          </p:cNvSpPr>
          <p:nvPr/>
        </p:nvSpPr>
        <p:spPr bwMode="gray">
          <a:xfrm>
            <a:off x="2667000" y="2611016"/>
            <a:ext cx="41148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r>
              <a:rPr lang="zh-CN" altLang="en-US" sz="2800" b="1" dirty="0" smtClean="0">
                <a:latin typeface="宋体" panose="02010600030101010101" pitchFamily="2" charset="-122"/>
                <a:ea typeface="宋体" panose="02010600030101010101" pitchFamily="2" charset="-122"/>
              </a:rPr>
              <a:t>余额宝的盈利模式</a:t>
            </a:r>
            <a:endParaRPr lang="en-US" altLang="zh-CN" sz="2800" b="1" dirty="0">
              <a:latin typeface="宋体" panose="02010600030101010101" pitchFamily="2" charset="-122"/>
              <a:ea typeface="宋体" panose="02010600030101010101" pitchFamily="2" charset="-122"/>
            </a:endParaRPr>
          </a:p>
        </p:txBody>
      </p:sp>
      <p:sp>
        <p:nvSpPr>
          <p:cNvPr id="17" name="Text Box 11"/>
          <p:cNvSpPr txBox="1">
            <a:spLocks noChangeArrowheads="1"/>
          </p:cNvSpPr>
          <p:nvPr/>
        </p:nvSpPr>
        <p:spPr bwMode="gray">
          <a:xfrm>
            <a:off x="1982788" y="2637433"/>
            <a:ext cx="3540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a:t>2</a:t>
            </a:r>
          </a:p>
        </p:txBody>
      </p:sp>
      <p:sp>
        <p:nvSpPr>
          <p:cNvPr id="18" name="AutoShape 12"/>
          <p:cNvSpPr>
            <a:spLocks noChangeArrowheads="1"/>
          </p:cNvSpPr>
          <p:nvPr/>
        </p:nvSpPr>
        <p:spPr bwMode="gray">
          <a:xfrm>
            <a:off x="2133600" y="3496270"/>
            <a:ext cx="4953000" cy="457200"/>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endParaRPr lang="zh-CN" altLang="zh-CN"/>
          </a:p>
        </p:txBody>
      </p:sp>
      <p:sp>
        <p:nvSpPr>
          <p:cNvPr id="19" name="AutoShape 13"/>
          <p:cNvSpPr>
            <a:spLocks noChangeArrowheads="1"/>
          </p:cNvSpPr>
          <p:nvPr/>
        </p:nvSpPr>
        <p:spPr bwMode="gray">
          <a:xfrm>
            <a:off x="1828800" y="3377208"/>
            <a:ext cx="685800" cy="6858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p>
            <a:endParaRPr lang="zh-CN" altLang="en-US"/>
          </a:p>
        </p:txBody>
      </p:sp>
      <p:sp>
        <p:nvSpPr>
          <p:cNvPr id="20" name="Text Box 14"/>
          <p:cNvSpPr txBox="1">
            <a:spLocks noChangeArrowheads="1"/>
          </p:cNvSpPr>
          <p:nvPr/>
        </p:nvSpPr>
        <p:spPr bwMode="gray">
          <a:xfrm>
            <a:off x="2667000" y="3449216"/>
            <a:ext cx="41148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r>
              <a:rPr lang="zh-CN" altLang="en-US" sz="2800" b="1" dirty="0" smtClean="0">
                <a:latin typeface="宋体" panose="02010600030101010101" pitchFamily="2" charset="-122"/>
                <a:ea typeface="宋体" panose="02010600030101010101" pitchFamily="2" charset="-122"/>
              </a:rPr>
              <a:t>余额宝有哪些优势？</a:t>
            </a:r>
            <a:endParaRPr lang="en-US" altLang="zh-CN" sz="2800" b="1" dirty="0">
              <a:latin typeface="宋体" panose="02010600030101010101" pitchFamily="2" charset="-122"/>
              <a:ea typeface="宋体" panose="02010600030101010101" pitchFamily="2" charset="-122"/>
            </a:endParaRPr>
          </a:p>
        </p:txBody>
      </p:sp>
      <p:sp>
        <p:nvSpPr>
          <p:cNvPr id="21" name="Text Box 15"/>
          <p:cNvSpPr txBox="1">
            <a:spLocks noChangeArrowheads="1"/>
          </p:cNvSpPr>
          <p:nvPr/>
        </p:nvSpPr>
        <p:spPr bwMode="gray">
          <a:xfrm>
            <a:off x="1982788" y="3475633"/>
            <a:ext cx="3540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400" b="1"/>
              <a:t>3</a:t>
            </a:r>
          </a:p>
        </p:txBody>
      </p:sp>
      <p:sp>
        <p:nvSpPr>
          <p:cNvPr id="22" name="AutoShape 16"/>
          <p:cNvSpPr>
            <a:spLocks noChangeArrowheads="1"/>
          </p:cNvSpPr>
          <p:nvPr/>
        </p:nvSpPr>
        <p:spPr bwMode="gray">
          <a:xfrm>
            <a:off x="2132013" y="4377333"/>
            <a:ext cx="4953000" cy="457200"/>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endParaRPr lang="zh-CN" altLang="zh-CN"/>
          </a:p>
        </p:txBody>
      </p:sp>
      <p:sp>
        <p:nvSpPr>
          <p:cNvPr id="23" name="AutoShape 17"/>
          <p:cNvSpPr>
            <a:spLocks noChangeArrowheads="1"/>
          </p:cNvSpPr>
          <p:nvPr/>
        </p:nvSpPr>
        <p:spPr bwMode="gray">
          <a:xfrm>
            <a:off x="1827213" y="4258270"/>
            <a:ext cx="685800" cy="685800"/>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p>
            <a:endParaRPr lang="zh-CN" altLang="en-US"/>
          </a:p>
        </p:txBody>
      </p:sp>
      <p:sp>
        <p:nvSpPr>
          <p:cNvPr id="24" name="Text Box 18"/>
          <p:cNvSpPr txBox="1">
            <a:spLocks noChangeArrowheads="1"/>
          </p:cNvSpPr>
          <p:nvPr/>
        </p:nvSpPr>
        <p:spPr bwMode="gray">
          <a:xfrm>
            <a:off x="2665413" y="4330278"/>
            <a:ext cx="41148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r>
              <a:rPr lang="zh-CN" altLang="en-US" sz="2800" b="1" dirty="0" smtClean="0">
                <a:latin typeface="宋体" panose="02010600030101010101" pitchFamily="2" charset="-122"/>
                <a:ea typeface="宋体" panose="02010600030101010101" pitchFamily="2" charset="-122"/>
              </a:rPr>
              <a:t>余额宝的近期争议点</a:t>
            </a:r>
            <a:endParaRPr lang="en-US" altLang="zh-CN" sz="2800" b="1" dirty="0">
              <a:latin typeface="宋体" panose="02010600030101010101" pitchFamily="2" charset="-122"/>
              <a:ea typeface="宋体" panose="02010600030101010101" pitchFamily="2" charset="-122"/>
            </a:endParaRPr>
          </a:p>
        </p:txBody>
      </p:sp>
      <p:sp>
        <p:nvSpPr>
          <p:cNvPr id="25" name="Text Box 19"/>
          <p:cNvSpPr txBox="1">
            <a:spLocks noChangeArrowheads="1"/>
          </p:cNvSpPr>
          <p:nvPr/>
        </p:nvSpPr>
        <p:spPr bwMode="gray">
          <a:xfrm>
            <a:off x="1981200" y="4356695"/>
            <a:ext cx="3540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400" b="1"/>
              <a:t>4</a:t>
            </a:r>
          </a:p>
        </p:txBody>
      </p:sp>
      <p:sp>
        <p:nvSpPr>
          <p:cNvPr id="27" name="AutoShape 4"/>
          <p:cNvSpPr>
            <a:spLocks noChangeArrowheads="1"/>
          </p:cNvSpPr>
          <p:nvPr/>
        </p:nvSpPr>
        <p:spPr bwMode="gray">
          <a:xfrm>
            <a:off x="2139280" y="5318372"/>
            <a:ext cx="4953000" cy="457200"/>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endParaRPr lang="zh-CN" altLang="zh-CN"/>
          </a:p>
        </p:txBody>
      </p:sp>
      <p:sp>
        <p:nvSpPr>
          <p:cNvPr id="28" name="AutoShape 5"/>
          <p:cNvSpPr>
            <a:spLocks noChangeArrowheads="1"/>
          </p:cNvSpPr>
          <p:nvPr/>
        </p:nvSpPr>
        <p:spPr bwMode="gray">
          <a:xfrm>
            <a:off x="1834480" y="5199310"/>
            <a:ext cx="685800" cy="685800"/>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p>
            <a:endParaRPr lang="zh-CN" altLang="en-US"/>
          </a:p>
        </p:txBody>
      </p:sp>
      <p:sp>
        <p:nvSpPr>
          <p:cNvPr id="29" name="Text Box 6"/>
          <p:cNvSpPr txBox="1">
            <a:spLocks noChangeArrowheads="1"/>
          </p:cNvSpPr>
          <p:nvPr/>
        </p:nvSpPr>
        <p:spPr bwMode="gray">
          <a:xfrm>
            <a:off x="2672680" y="5271318"/>
            <a:ext cx="41148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r>
              <a:rPr lang="zh-CN" altLang="en-US" sz="2800" b="1" dirty="0" smtClean="0">
                <a:latin typeface="宋体" panose="02010600030101010101" pitchFamily="2" charset="-122"/>
                <a:ea typeface="宋体" panose="02010600030101010101" pitchFamily="2" charset="-122"/>
              </a:rPr>
              <a:t>余额宝的安全问题</a:t>
            </a:r>
            <a:endParaRPr lang="en-US" altLang="zh-CN" sz="2800" b="1" dirty="0">
              <a:latin typeface="宋体" panose="02010600030101010101" pitchFamily="2" charset="-122"/>
              <a:ea typeface="宋体" panose="02010600030101010101" pitchFamily="2" charset="-122"/>
            </a:endParaRPr>
          </a:p>
        </p:txBody>
      </p:sp>
      <p:sp>
        <p:nvSpPr>
          <p:cNvPr id="30" name="Text Box 7"/>
          <p:cNvSpPr txBox="1">
            <a:spLocks noChangeArrowheads="1"/>
          </p:cNvSpPr>
          <p:nvPr/>
        </p:nvSpPr>
        <p:spPr bwMode="gray">
          <a:xfrm>
            <a:off x="1987380" y="5297735"/>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smtClean="0"/>
              <a:t>5</a:t>
            </a:r>
            <a:endParaRPr lang="en-US" altLang="zh-CN"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、余额宝的运作模式</a:t>
            </a:r>
            <a:endParaRPr lang="zh-CN" altLang="en-US"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4730" y="1340768"/>
            <a:ext cx="8667750" cy="22383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4139952" y="4437112"/>
            <a:ext cx="4608512" cy="1938992"/>
          </a:xfrm>
          <a:prstGeom prst="rect">
            <a:avLst/>
          </a:prstGeom>
          <a:noFill/>
        </p:spPr>
        <p:txBody>
          <a:bodyPr wrap="square" rtlCol="0">
            <a:spAutoFit/>
          </a:bodyPr>
          <a:lstStyle/>
          <a:p>
            <a:pPr marL="285750" indent="-285750">
              <a:lnSpc>
                <a:spcPct val="150000"/>
              </a:lnSpc>
              <a:buClr>
                <a:srgbClr val="3B8AFF"/>
              </a:buClr>
              <a:buBlip>
                <a:blip r:embed="rId3"/>
              </a:buBlip>
            </a:pPr>
            <a:r>
              <a:rPr lang="zh-CN" altLang="en-US" sz="2000" dirty="0" smtClean="0">
                <a:latin typeface="宋体" panose="02010600030101010101" pitchFamily="2" charset="-122"/>
                <a:ea typeface="宋体" panose="02010600030101010101" pitchFamily="2" charset="-122"/>
              </a:rPr>
              <a:t>天弘增利宝货币基金主要</a:t>
            </a:r>
            <a:r>
              <a:rPr lang="zh-CN" altLang="en-US" sz="2000" dirty="0">
                <a:latin typeface="宋体" panose="02010600030101010101" pitchFamily="2" charset="-122"/>
                <a:ea typeface="宋体" panose="02010600030101010101" pitchFamily="2" charset="-122"/>
              </a:rPr>
              <a:t>用于投资国债、银行协议存款等收益稳定、风险极低的金融工具。目前以协议存款为主要投资标的。 </a:t>
            </a:r>
            <a:endParaRPr lang="en-US" altLang="zh-CN" sz="2000" dirty="0" smtClean="0">
              <a:latin typeface="宋体" panose="02010600030101010101" pitchFamily="2" charset="-122"/>
              <a:ea typeface="宋体" panose="02010600030101010101" pitchFamily="2" charset="-122"/>
            </a:endParaRPr>
          </a:p>
        </p:txBody>
      </p:sp>
      <p:pic>
        <p:nvPicPr>
          <p:cNvPr id="1032" name="Picture 8" descr="C:\Users\Zhenghui\Desktop\15861263_4ed8a026560a128.jpg"/>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5112" t="66203" r="45274" b="27425"/>
          <a:stretch/>
        </p:blipFill>
        <p:spPr bwMode="auto">
          <a:xfrm>
            <a:off x="955981" y="4176289"/>
            <a:ext cx="2835425" cy="26370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3838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1000"/>
                                        <p:tgtEl>
                                          <p:spTgt spid="1032"/>
                                        </p:tgtEl>
                                      </p:cBhvr>
                                    </p:animEffect>
                                    <p:anim calcmode="lin" valueType="num">
                                      <p:cBhvr>
                                        <p:cTn id="8" dur="1000" fill="hold"/>
                                        <p:tgtEl>
                                          <p:spTgt spid="1032"/>
                                        </p:tgtEl>
                                        <p:attrNameLst>
                                          <p:attrName>ppt_x</p:attrName>
                                        </p:attrNameLst>
                                      </p:cBhvr>
                                      <p:tavLst>
                                        <p:tav tm="0">
                                          <p:val>
                                            <p:strVal val="#ppt_x"/>
                                          </p:val>
                                        </p:tav>
                                        <p:tav tm="100000">
                                          <p:val>
                                            <p:strVal val="#ppt_x"/>
                                          </p:val>
                                        </p:tav>
                                      </p:tavLst>
                                    </p:anim>
                                    <p:anim calcmode="lin" valueType="num">
                                      <p:cBhvr>
                                        <p:cTn id="9" dur="1000" fill="hold"/>
                                        <p:tgtEl>
                                          <p:spTgt spid="10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、余额宝的盈利模式</a:t>
            </a:r>
            <a:endParaRPr lang="zh-CN" altLang="en-US" dirty="0"/>
          </a:p>
        </p:txBody>
      </p:sp>
      <p:pic>
        <p:nvPicPr>
          <p:cNvPr id="4" name="Picture 2" descr="C:\Users\Zhenghui\Desktop\15861263_4ed8a026560a128.jpg"/>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46618" b="45805"/>
          <a:stretch/>
        </p:blipFill>
        <p:spPr bwMode="auto">
          <a:xfrm>
            <a:off x="1547664" y="2708920"/>
            <a:ext cx="5715000" cy="3136033"/>
          </a:xfrm>
          <a:prstGeom prst="rect">
            <a:avLst/>
          </a:prstGeom>
          <a:noFill/>
          <a:extLst>
            <a:ext uri="{909E8E84-426E-40DD-AFC4-6F175D3DCCD1}">
              <a14:hiddenFill xmlns:a14="http://schemas.microsoft.com/office/drawing/2010/main" xmlns="">
                <a:solidFill>
                  <a:srgbClr val="FFFFFF"/>
                </a:solidFill>
              </a14:hiddenFill>
            </a:ext>
          </a:extLst>
        </p:spPr>
      </p:pic>
      <p:pic>
        <p:nvPicPr>
          <p:cNvPr id="4098" name="Picture 2" descr="C:\Users\Zhenghui\Desktop\15861263_4ed8a026560a128.jpg"/>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58844" b="34082"/>
          <a:stretch/>
        </p:blipFill>
        <p:spPr bwMode="auto">
          <a:xfrm>
            <a:off x="1350866" y="2679644"/>
            <a:ext cx="6101454" cy="312562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755576" y="1196752"/>
            <a:ext cx="7272808" cy="646331"/>
          </a:xfrm>
          <a:prstGeom prst="rect">
            <a:avLst/>
          </a:prstGeom>
          <a:noFill/>
        </p:spPr>
        <p:txBody>
          <a:bodyPr wrap="square" rtlCol="0">
            <a:spAutoFit/>
          </a:bodyPr>
          <a:lstStyle/>
          <a:p>
            <a:pPr marL="342900" indent="-342900">
              <a:lnSpc>
                <a:spcPct val="150000"/>
              </a:lnSpc>
              <a:buBlip>
                <a:blip r:embed="rId3"/>
              </a:buBlip>
            </a:pPr>
            <a:r>
              <a:rPr lang="zh-CN" altLang="en-US" sz="2400" dirty="0" smtClean="0">
                <a:latin typeface="宋体" panose="02010600030101010101" pitchFamily="2" charset="-122"/>
                <a:ea typeface="宋体" panose="02010600030101010101" pitchFamily="2" charset="-122"/>
              </a:rPr>
              <a:t>银行之间也会互相借款形成银行间市场</a:t>
            </a:r>
            <a:endParaRPr lang="en-US" altLang="zh-CN" sz="2400" dirty="0" smtClean="0">
              <a:latin typeface="宋体" panose="02010600030101010101" pitchFamily="2" charset="-122"/>
              <a:ea typeface="宋体" panose="02010600030101010101" pitchFamily="2" charset="-122"/>
            </a:endParaRPr>
          </a:p>
        </p:txBody>
      </p:sp>
      <p:sp>
        <p:nvSpPr>
          <p:cNvPr id="5" name="TextBox 4"/>
          <p:cNvSpPr txBox="1"/>
          <p:nvPr/>
        </p:nvSpPr>
        <p:spPr>
          <a:xfrm>
            <a:off x="899592" y="6015873"/>
            <a:ext cx="7560839" cy="646331"/>
          </a:xfrm>
          <a:prstGeom prst="rect">
            <a:avLst/>
          </a:prstGeom>
          <a:noFill/>
        </p:spPr>
        <p:txBody>
          <a:bodyPr wrap="square" rtlCol="0">
            <a:spAutoFit/>
          </a:bodyPr>
          <a:lstStyle/>
          <a:p>
            <a:pPr marL="342900" indent="-342900">
              <a:lnSpc>
                <a:spcPct val="150000"/>
              </a:lnSpc>
              <a:buClr>
                <a:srgbClr val="3B8AFF"/>
              </a:buClr>
              <a:buBlip>
                <a:blip r:embed="rId3"/>
              </a:buBlip>
            </a:pPr>
            <a:r>
              <a:rPr lang="zh-CN" altLang="en-US" sz="2400" dirty="0">
                <a:latin typeface="宋体" panose="02010600030101010101" pitchFamily="2" charset="-122"/>
                <a:ea typeface="宋体" panose="02010600030101010101" pitchFamily="2" charset="-122"/>
              </a:rPr>
              <a:t>余额宝利用货币基金给散户和银行间市场搭了一座</a:t>
            </a:r>
            <a:r>
              <a:rPr lang="zh-CN" altLang="en-US" sz="2400" dirty="0" smtClean="0">
                <a:latin typeface="宋体" panose="02010600030101010101" pitchFamily="2" charset="-122"/>
                <a:ea typeface="宋体" panose="02010600030101010101" pitchFamily="2" charset="-122"/>
              </a:rPr>
              <a:t>桥</a:t>
            </a:r>
            <a:endParaRPr lang="en-US" altLang="zh-CN" sz="2400" dirty="0">
              <a:latin typeface="宋体" panose="02010600030101010101" pitchFamily="2" charset="-122"/>
              <a:ea typeface="宋体" panose="02010600030101010101" pitchFamily="2" charset="-122"/>
            </a:endParaRPr>
          </a:p>
        </p:txBody>
      </p:sp>
      <p:sp>
        <p:nvSpPr>
          <p:cNvPr id="6" name="TextBox 5"/>
          <p:cNvSpPr txBox="1"/>
          <p:nvPr/>
        </p:nvSpPr>
        <p:spPr>
          <a:xfrm>
            <a:off x="755576" y="1700808"/>
            <a:ext cx="7301999" cy="646331"/>
          </a:xfrm>
          <a:prstGeom prst="rect">
            <a:avLst/>
          </a:prstGeom>
          <a:noFill/>
        </p:spPr>
        <p:txBody>
          <a:bodyPr wrap="none" rtlCol="0">
            <a:spAutoFit/>
          </a:bodyPr>
          <a:lstStyle/>
          <a:p>
            <a:pPr marL="342900" lvl="1" indent="-342900">
              <a:lnSpc>
                <a:spcPct val="150000"/>
              </a:lnSpc>
              <a:buBlip>
                <a:blip r:embed="rId3"/>
              </a:buBlip>
            </a:pPr>
            <a:r>
              <a:rPr lang="zh-CN" altLang="en-US" sz="2400" dirty="0">
                <a:latin typeface="宋体" panose="02010600030101010101" pitchFamily="2" charset="-122"/>
                <a:ea typeface="宋体" panose="02010600030101010101" pitchFamily="2" charset="-122"/>
              </a:rPr>
              <a:t>银行间市场的</a:t>
            </a:r>
            <a:r>
              <a:rPr lang="zh-CN" altLang="en-US" sz="2400" dirty="0" smtClean="0">
                <a:latin typeface="宋体" panose="02010600030101010101" pitchFamily="2" charset="-122"/>
                <a:ea typeface="宋体" panose="02010600030101010101" pitchFamily="2" charset="-122"/>
              </a:rPr>
              <a:t>利率普遍高于</a:t>
            </a:r>
            <a:r>
              <a:rPr lang="zh-CN" altLang="en-US" sz="2400" dirty="0">
                <a:latin typeface="宋体" panose="02010600030101010101" pitchFamily="2" charset="-122"/>
                <a:ea typeface="宋体" panose="02010600030101010101" pitchFamily="2" charset="-122"/>
              </a:rPr>
              <a:t>银行和储户之前的</a:t>
            </a:r>
            <a:r>
              <a:rPr lang="zh-CN" altLang="en-US" sz="2400" dirty="0" smtClean="0">
                <a:latin typeface="宋体" panose="02010600030101010101" pitchFamily="2" charset="-122"/>
                <a:ea typeface="宋体" panose="02010600030101010101" pitchFamily="2" charset="-122"/>
              </a:rPr>
              <a:t>交易</a:t>
            </a:r>
            <a:endParaRPr lang="en-US" altLang="zh-CN" sz="2400" dirty="0">
              <a:latin typeface="宋体" panose="02010600030101010101" pitchFamily="2" charset="-122"/>
              <a:ea typeface="宋体" panose="02010600030101010101" pitchFamily="2" charset="-122"/>
            </a:endParaRPr>
          </a:p>
        </p:txBody>
      </p:sp>
      <p:sp>
        <p:nvSpPr>
          <p:cNvPr id="7" name="矩形 6"/>
          <p:cNvSpPr/>
          <p:nvPr/>
        </p:nvSpPr>
        <p:spPr>
          <a:xfrm>
            <a:off x="755576" y="2204864"/>
            <a:ext cx="4224233" cy="646331"/>
          </a:xfrm>
          <a:prstGeom prst="rect">
            <a:avLst/>
          </a:prstGeom>
        </p:spPr>
        <p:txBody>
          <a:bodyPr wrap="none">
            <a:spAutoFit/>
          </a:bodyPr>
          <a:lstStyle/>
          <a:p>
            <a:pPr marL="342900" lvl="1" indent="-342900">
              <a:lnSpc>
                <a:spcPct val="150000"/>
              </a:lnSpc>
              <a:buBlip>
                <a:blip r:embed="rId3"/>
              </a:buBlip>
            </a:pPr>
            <a:r>
              <a:rPr lang="zh-CN" altLang="en-US" sz="2400" dirty="0">
                <a:latin typeface="宋体" panose="02010600030101010101" pitchFamily="2" charset="-122"/>
                <a:ea typeface="宋体" panose="02010600030101010101" pitchFamily="2" charset="-122"/>
              </a:rPr>
              <a:t>银行间市场只允许机构参与</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xmlns="" val="338762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par>
                                <p:cTn id="18" presetID="16" presetClass="entr" presetSubtype="21"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par>
                                <p:cTn id="26" presetID="16" presetClass="entr" presetSubtype="21" fill="hold" nodeType="withEffect">
                                  <p:stCondLst>
                                    <p:cond delay="0"/>
                                  </p:stCondLst>
                                  <p:childTnLst>
                                    <p:set>
                                      <p:cBhvr>
                                        <p:cTn id="27" dur="1" fill="hold">
                                          <p:stCondLst>
                                            <p:cond delay="0"/>
                                          </p:stCondLst>
                                        </p:cTn>
                                        <p:tgtEl>
                                          <p:spTgt spid="4098"/>
                                        </p:tgtEl>
                                        <p:attrNameLst>
                                          <p:attrName>style.visibility</p:attrName>
                                        </p:attrNameLst>
                                      </p:cBhvr>
                                      <p:to>
                                        <p:strVal val="visible"/>
                                      </p:to>
                                    </p:set>
                                    <p:animEffect transition="in" filter="barn(inVertical)">
                                      <p:cBhvr>
                                        <p:cTn id="28"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30213" y="211138"/>
            <a:ext cx="8713787" cy="655637"/>
          </a:xfrm>
          <a:prstGeom prst="rect">
            <a:avLst/>
          </a:prstGeom>
        </p:spPr>
        <p:txBody>
          <a:bodyPr/>
          <a:lstStyle/>
          <a:p>
            <a:r>
              <a:rPr lang="en-US" altLang="zh-CN" dirty="0" smtClean="0"/>
              <a:t>3</a:t>
            </a:r>
            <a:r>
              <a:rPr lang="zh-CN" altLang="en-US" dirty="0" smtClean="0"/>
              <a:t>、余额宝有哪些优势？</a:t>
            </a:r>
            <a:endParaRPr lang="zh-CN" altLang="en-US" dirty="0"/>
          </a:p>
        </p:txBody>
      </p:sp>
      <p:sp>
        <p:nvSpPr>
          <p:cNvPr id="61" name="AutoShape 2"/>
          <p:cNvSpPr>
            <a:spLocks noChangeArrowheads="1"/>
          </p:cNvSpPr>
          <p:nvPr/>
        </p:nvSpPr>
        <p:spPr bwMode="invGray">
          <a:xfrm rot="17973186">
            <a:off x="4699793" y="2913237"/>
            <a:ext cx="696913" cy="254000"/>
          </a:xfrm>
          <a:prstGeom prst="rightArrow">
            <a:avLst>
              <a:gd name="adj1" fmla="val 35167"/>
              <a:gd name="adj2" fmla="val 111109"/>
            </a:avLst>
          </a:prstGeom>
          <a:gradFill rotWithShape="1">
            <a:gsLst>
              <a:gs pos="0">
                <a:schemeClr val="bg2">
                  <a:gamma/>
                  <a:shade val="89020"/>
                  <a:invGamma/>
                  <a:alpha val="0"/>
                </a:schemeClr>
              </a:gs>
              <a:gs pos="100000">
                <a:schemeClr val="bg2"/>
              </a:gs>
            </a:gsLst>
            <a:lin ang="0" scaled="1"/>
          </a:gradFill>
          <a:ln>
            <a:noFill/>
          </a:ln>
          <a:effectLst/>
          <a:extLst>
            <a:ext uri="{91240B29-F687-4F45-9708-019B960494DF}">
              <a14:hiddenLine xmlns:a14="http://schemas.microsoft.com/office/drawing/2010/main" xmlns="" w="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62" name="AutoShape 3"/>
          <p:cNvSpPr>
            <a:spLocks noChangeArrowheads="1"/>
          </p:cNvSpPr>
          <p:nvPr/>
        </p:nvSpPr>
        <p:spPr bwMode="invGray">
          <a:xfrm rot="3465783">
            <a:off x="4699793" y="4818237"/>
            <a:ext cx="696913" cy="254000"/>
          </a:xfrm>
          <a:prstGeom prst="rightArrow">
            <a:avLst>
              <a:gd name="adj1" fmla="val 35167"/>
              <a:gd name="adj2" fmla="val 111109"/>
            </a:avLst>
          </a:prstGeom>
          <a:gradFill rotWithShape="1">
            <a:gsLst>
              <a:gs pos="0">
                <a:schemeClr val="bg2">
                  <a:gamma/>
                  <a:shade val="89020"/>
                  <a:invGamma/>
                  <a:alpha val="0"/>
                </a:schemeClr>
              </a:gs>
              <a:gs pos="100000">
                <a:schemeClr val="bg2"/>
              </a:gs>
            </a:gsLst>
            <a:lin ang="0" scaled="1"/>
          </a:gradFill>
          <a:ln>
            <a:noFill/>
          </a:ln>
          <a:effectLst/>
          <a:extLst>
            <a:ext uri="{91240B29-F687-4F45-9708-019B960494DF}">
              <a14:hiddenLine xmlns:a14="http://schemas.microsoft.com/office/drawing/2010/main" xmlns="" w="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63" name="AutoShape 4"/>
          <p:cNvSpPr>
            <a:spLocks noChangeArrowheads="1"/>
          </p:cNvSpPr>
          <p:nvPr/>
        </p:nvSpPr>
        <p:spPr bwMode="invGray">
          <a:xfrm rot="14369022">
            <a:off x="3626643" y="2979912"/>
            <a:ext cx="696913" cy="254000"/>
          </a:xfrm>
          <a:prstGeom prst="rightArrow">
            <a:avLst>
              <a:gd name="adj1" fmla="val 35167"/>
              <a:gd name="adj2" fmla="val 111109"/>
            </a:avLst>
          </a:prstGeom>
          <a:gradFill rotWithShape="1">
            <a:gsLst>
              <a:gs pos="0">
                <a:schemeClr val="bg2">
                  <a:gamma/>
                  <a:shade val="89020"/>
                  <a:invGamma/>
                  <a:alpha val="0"/>
                </a:schemeClr>
              </a:gs>
              <a:gs pos="100000">
                <a:schemeClr val="bg2"/>
              </a:gs>
            </a:gsLst>
            <a:lin ang="0" scaled="1"/>
          </a:gradFill>
          <a:ln>
            <a:noFill/>
          </a:ln>
          <a:effectLst/>
          <a:extLst>
            <a:ext uri="{91240B29-F687-4F45-9708-019B960494DF}">
              <a14:hiddenLine xmlns:a14="http://schemas.microsoft.com/office/drawing/2010/main" xmlns="" w="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64" name="AutoShape 5"/>
          <p:cNvSpPr>
            <a:spLocks noChangeArrowheads="1"/>
          </p:cNvSpPr>
          <p:nvPr/>
        </p:nvSpPr>
        <p:spPr bwMode="invGray">
          <a:xfrm rot="7535209">
            <a:off x="3591719" y="4788074"/>
            <a:ext cx="698500" cy="255588"/>
          </a:xfrm>
          <a:prstGeom prst="rightArrow">
            <a:avLst>
              <a:gd name="adj1" fmla="val 35167"/>
              <a:gd name="adj2" fmla="val 110670"/>
            </a:avLst>
          </a:prstGeom>
          <a:gradFill rotWithShape="1">
            <a:gsLst>
              <a:gs pos="0">
                <a:schemeClr val="bg2">
                  <a:gamma/>
                  <a:shade val="89020"/>
                  <a:invGamma/>
                  <a:alpha val="0"/>
                </a:schemeClr>
              </a:gs>
              <a:gs pos="100000">
                <a:schemeClr val="bg2"/>
              </a:gs>
            </a:gsLst>
            <a:lin ang="0" scaled="1"/>
          </a:gradFill>
          <a:ln>
            <a:noFill/>
          </a:ln>
          <a:effectLst/>
          <a:extLst>
            <a:ext uri="{91240B29-F687-4F45-9708-019B960494DF}">
              <a14:hiddenLine xmlns:a14="http://schemas.microsoft.com/office/drawing/2010/main" xmlns="" w="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65" name="AutoShape 6"/>
          <p:cNvSpPr>
            <a:spLocks noChangeArrowheads="1"/>
          </p:cNvSpPr>
          <p:nvPr/>
        </p:nvSpPr>
        <p:spPr bwMode="invGray">
          <a:xfrm>
            <a:off x="5208588" y="3906218"/>
            <a:ext cx="696912" cy="254000"/>
          </a:xfrm>
          <a:prstGeom prst="rightArrow">
            <a:avLst>
              <a:gd name="adj1" fmla="val 35167"/>
              <a:gd name="adj2" fmla="val 111109"/>
            </a:avLst>
          </a:prstGeom>
          <a:gradFill rotWithShape="1">
            <a:gsLst>
              <a:gs pos="0">
                <a:schemeClr val="bg2">
                  <a:gamma/>
                  <a:shade val="89020"/>
                  <a:invGamma/>
                  <a:alpha val="0"/>
                </a:schemeClr>
              </a:gs>
              <a:gs pos="100000">
                <a:schemeClr val="bg2"/>
              </a:gs>
            </a:gsLst>
            <a:lin ang="0" scaled="1"/>
          </a:gradFill>
          <a:ln>
            <a:noFill/>
          </a:ln>
          <a:effectLst/>
          <a:extLst>
            <a:ext uri="{91240B29-F687-4F45-9708-019B960494DF}">
              <a14:hiddenLine xmlns:a14="http://schemas.microsoft.com/office/drawing/2010/main" xmlns="" w="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66" name="AutoShape 7"/>
          <p:cNvSpPr>
            <a:spLocks noChangeArrowheads="1"/>
          </p:cNvSpPr>
          <p:nvPr/>
        </p:nvSpPr>
        <p:spPr bwMode="invGray">
          <a:xfrm rot="10800000">
            <a:off x="3087688" y="3899868"/>
            <a:ext cx="760412" cy="255587"/>
          </a:xfrm>
          <a:prstGeom prst="rightArrow">
            <a:avLst>
              <a:gd name="adj1" fmla="val 35167"/>
              <a:gd name="adj2" fmla="val 120480"/>
            </a:avLst>
          </a:prstGeom>
          <a:gradFill rotWithShape="1">
            <a:gsLst>
              <a:gs pos="0">
                <a:schemeClr val="bg2">
                  <a:gamma/>
                  <a:shade val="89020"/>
                  <a:invGamma/>
                  <a:alpha val="0"/>
                </a:schemeClr>
              </a:gs>
              <a:gs pos="100000">
                <a:schemeClr val="bg2"/>
              </a:gs>
            </a:gsLst>
            <a:lin ang="0" scaled="1"/>
          </a:gradFill>
          <a:ln>
            <a:noFill/>
          </a:ln>
          <a:effectLst/>
          <a:extLst>
            <a:ext uri="{91240B29-F687-4F45-9708-019B960494DF}">
              <a14:hiddenLine xmlns:a14="http://schemas.microsoft.com/office/drawing/2010/main" xmlns="" w="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67" name="Oval 8"/>
          <p:cNvSpPr>
            <a:spLocks noChangeArrowheads="1"/>
          </p:cNvSpPr>
          <p:nvPr/>
        </p:nvSpPr>
        <p:spPr bwMode="gray">
          <a:xfrm>
            <a:off x="2863850" y="2348880"/>
            <a:ext cx="3295650" cy="3297238"/>
          </a:xfrm>
          <a:prstGeom prst="ellipse">
            <a:avLst/>
          </a:prstGeom>
          <a:noFill/>
          <a:ln w="38100" algn="ctr">
            <a:solidFill>
              <a:srgbClr val="808080"/>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68" name="Group 9"/>
          <p:cNvGrpSpPr>
            <a:grpSpLocks/>
          </p:cNvGrpSpPr>
          <p:nvPr/>
        </p:nvGrpSpPr>
        <p:grpSpPr bwMode="auto">
          <a:xfrm>
            <a:off x="3521075" y="3074368"/>
            <a:ext cx="1901825" cy="1901825"/>
            <a:chOff x="2242" y="1769"/>
            <a:chExt cx="1198" cy="1198"/>
          </a:xfrm>
        </p:grpSpPr>
        <p:sp>
          <p:nvSpPr>
            <p:cNvPr id="69" name="Oval 10"/>
            <p:cNvSpPr>
              <a:spLocks noChangeArrowheads="1"/>
            </p:cNvSpPr>
            <p:nvPr/>
          </p:nvSpPr>
          <p:spPr bwMode="gray">
            <a:xfrm>
              <a:off x="2242" y="1769"/>
              <a:ext cx="1198" cy="1198"/>
            </a:xfrm>
            <a:prstGeom prst="ellipse">
              <a:avLst/>
            </a:prstGeom>
            <a:gradFill rotWithShape="1">
              <a:gsLst>
                <a:gs pos="0">
                  <a:srgbClr val="0099CC">
                    <a:gamma/>
                    <a:tint val="42353"/>
                    <a:invGamma/>
                  </a:srgbClr>
                </a:gs>
                <a:gs pos="50000">
                  <a:srgbClr val="0099CC"/>
                </a:gs>
                <a:gs pos="100000">
                  <a:srgbClr val="0099CC">
                    <a:gamma/>
                    <a:tint val="42353"/>
                    <a:invGamma/>
                  </a:srgbClr>
                </a:gs>
              </a:gsLst>
              <a:lin ang="27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70" name="Oval 11"/>
            <p:cNvSpPr>
              <a:spLocks noChangeArrowheads="1"/>
            </p:cNvSpPr>
            <p:nvPr/>
          </p:nvSpPr>
          <p:spPr bwMode="gray">
            <a:xfrm>
              <a:off x="2320" y="1847"/>
              <a:ext cx="1042" cy="1042"/>
            </a:xfrm>
            <a:prstGeom prst="ellipse">
              <a:avLst/>
            </a:prstGeom>
            <a:gradFill rotWithShape="1">
              <a:gsLst>
                <a:gs pos="0">
                  <a:srgbClr val="0099CC">
                    <a:gamma/>
                    <a:shade val="54118"/>
                    <a:invGamma/>
                  </a:srgbClr>
                </a:gs>
                <a:gs pos="50000">
                  <a:srgbClr val="0099CC"/>
                </a:gs>
                <a:gs pos="100000">
                  <a:srgbClr val="0099CC">
                    <a:gamma/>
                    <a:shade val="54118"/>
                    <a:invGamma/>
                  </a:srgbClr>
                </a:gs>
              </a:gsLst>
              <a:lin ang="189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71" name="Oval 12"/>
            <p:cNvSpPr>
              <a:spLocks noChangeArrowheads="1"/>
            </p:cNvSpPr>
            <p:nvPr/>
          </p:nvSpPr>
          <p:spPr bwMode="gray">
            <a:xfrm>
              <a:off x="2321" y="1849"/>
              <a:ext cx="1042" cy="1041"/>
            </a:xfrm>
            <a:prstGeom prst="ellipse">
              <a:avLst/>
            </a:prstGeom>
            <a:gradFill rotWithShape="1">
              <a:gsLst>
                <a:gs pos="0">
                  <a:srgbClr val="0099CC">
                    <a:gamma/>
                    <a:shade val="63529"/>
                    <a:invGamma/>
                  </a:srgbClr>
                </a:gs>
                <a:gs pos="100000">
                  <a:srgbClr val="0099CC">
                    <a:alpha val="0"/>
                  </a:srgbClr>
                </a:gs>
              </a:gsLst>
              <a:lin ang="27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72" name="Oval 13"/>
            <p:cNvSpPr>
              <a:spLocks noChangeArrowheads="1"/>
            </p:cNvSpPr>
            <p:nvPr/>
          </p:nvSpPr>
          <p:spPr bwMode="gray">
            <a:xfrm>
              <a:off x="2377" y="1899"/>
              <a:ext cx="937" cy="938"/>
            </a:xfrm>
            <a:prstGeom prst="ellipse">
              <a:avLst/>
            </a:prstGeom>
            <a:solidFill>
              <a:srgbClr val="333333"/>
            </a:soli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73" name="Group 14"/>
            <p:cNvGrpSpPr>
              <a:grpSpLocks/>
            </p:cNvGrpSpPr>
            <p:nvPr/>
          </p:nvGrpSpPr>
          <p:grpSpPr bwMode="auto">
            <a:xfrm>
              <a:off x="2393" y="1910"/>
              <a:ext cx="908" cy="907"/>
              <a:chOff x="4166" y="1706"/>
              <a:chExt cx="1252" cy="1252"/>
            </a:xfrm>
          </p:grpSpPr>
          <p:sp>
            <p:nvSpPr>
              <p:cNvPr id="74" name="Oval 15"/>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a:p>
            </p:txBody>
          </p:sp>
          <p:sp>
            <p:nvSpPr>
              <p:cNvPr id="75" name="Oval 16"/>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a:p>
            </p:txBody>
          </p:sp>
          <p:sp>
            <p:nvSpPr>
              <p:cNvPr id="76" name="Oval 17"/>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a:p>
            </p:txBody>
          </p:sp>
          <p:sp>
            <p:nvSpPr>
              <p:cNvPr id="77" name="Oval 18"/>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a:p>
            </p:txBody>
          </p:sp>
        </p:grpSp>
      </p:grpSp>
      <p:sp>
        <p:nvSpPr>
          <p:cNvPr id="78" name="AutoShape 19"/>
          <p:cNvSpPr>
            <a:spLocks noChangeArrowheads="1"/>
          </p:cNvSpPr>
          <p:nvPr/>
        </p:nvSpPr>
        <p:spPr bwMode="gray">
          <a:xfrm>
            <a:off x="769938" y="3834780"/>
            <a:ext cx="2346325" cy="539750"/>
          </a:xfrm>
          <a:prstGeom prst="roundRect">
            <a:avLst>
              <a:gd name="adj" fmla="val 16667"/>
            </a:avLst>
          </a:prstGeom>
          <a:gradFill rotWithShape="1">
            <a:gsLst>
              <a:gs pos="0">
                <a:schemeClr val="accent2">
                  <a:gamma/>
                  <a:tint val="33725"/>
                  <a:invGamma/>
                </a:schemeClr>
              </a:gs>
              <a:gs pos="100000">
                <a:schemeClr val="accent2"/>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400" b="1" dirty="0" smtClean="0">
                <a:latin typeface="宋体" panose="02010600030101010101" pitchFamily="2" charset="-122"/>
                <a:ea typeface="宋体" panose="02010600030101010101" pitchFamily="2" charset="-122"/>
              </a:rPr>
              <a:t>即时消费</a:t>
            </a:r>
            <a:endParaRPr lang="zh-CN" altLang="en-US" sz="2400" b="1" dirty="0">
              <a:latin typeface="宋体" panose="02010600030101010101" pitchFamily="2" charset="-122"/>
              <a:ea typeface="宋体" panose="02010600030101010101" pitchFamily="2" charset="-122"/>
            </a:endParaRPr>
          </a:p>
        </p:txBody>
      </p:sp>
      <p:sp>
        <p:nvSpPr>
          <p:cNvPr id="79" name="AutoShape 20"/>
          <p:cNvSpPr>
            <a:spLocks noChangeArrowheads="1"/>
          </p:cNvSpPr>
          <p:nvPr/>
        </p:nvSpPr>
        <p:spPr bwMode="gray">
          <a:xfrm>
            <a:off x="1373188" y="5109543"/>
            <a:ext cx="2346325" cy="539750"/>
          </a:xfrm>
          <a:prstGeom prst="roundRect">
            <a:avLst>
              <a:gd name="adj" fmla="val 16667"/>
            </a:avLst>
          </a:prstGeom>
          <a:gradFill rotWithShape="1">
            <a:gsLst>
              <a:gs pos="0">
                <a:schemeClr val="folHlink">
                  <a:gamma/>
                  <a:tint val="33725"/>
                  <a:invGamma/>
                </a:schemeClr>
              </a:gs>
              <a:gs pos="100000">
                <a:schemeClr val="folHlink"/>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400" b="1" dirty="0" smtClean="0">
                <a:latin typeface="宋体" panose="02010600030101010101" pitchFamily="2" charset="-122"/>
                <a:ea typeface="宋体" panose="02010600030101010101" pitchFamily="2" charset="-122"/>
              </a:rPr>
              <a:t>随时提现</a:t>
            </a:r>
            <a:endParaRPr lang="zh-CN" altLang="en-US" sz="2400" b="1" dirty="0">
              <a:latin typeface="宋体" panose="02010600030101010101" pitchFamily="2" charset="-122"/>
              <a:ea typeface="宋体" panose="02010600030101010101" pitchFamily="2" charset="-122"/>
            </a:endParaRPr>
          </a:p>
        </p:txBody>
      </p:sp>
      <p:sp>
        <p:nvSpPr>
          <p:cNvPr id="80" name="AutoShape 21"/>
          <p:cNvSpPr>
            <a:spLocks noChangeArrowheads="1"/>
          </p:cNvSpPr>
          <p:nvPr/>
        </p:nvSpPr>
        <p:spPr bwMode="gray">
          <a:xfrm>
            <a:off x="6002338" y="3834780"/>
            <a:ext cx="2346325" cy="539750"/>
          </a:xfrm>
          <a:prstGeom prst="roundRect">
            <a:avLst>
              <a:gd name="adj" fmla="val 16667"/>
            </a:avLst>
          </a:prstGeom>
          <a:gradFill rotWithShape="1">
            <a:gsLst>
              <a:gs pos="0">
                <a:schemeClr val="accent2"/>
              </a:gs>
              <a:gs pos="100000">
                <a:schemeClr val="accent2">
                  <a:gamma/>
                  <a:tint val="33725"/>
                  <a:invGamma/>
                </a:scheme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400" b="1" dirty="0" smtClean="0">
                <a:latin typeface="宋体" panose="02010600030101010101" pitchFamily="2" charset="-122"/>
                <a:ea typeface="宋体" panose="02010600030101010101" pitchFamily="2" charset="-122"/>
              </a:rPr>
              <a:t>高收益</a:t>
            </a:r>
            <a:endParaRPr lang="zh-CN" altLang="en-US" sz="2400" b="1" dirty="0">
              <a:latin typeface="宋体" panose="02010600030101010101" pitchFamily="2" charset="-122"/>
              <a:ea typeface="宋体" panose="02010600030101010101" pitchFamily="2" charset="-122"/>
            </a:endParaRPr>
          </a:p>
        </p:txBody>
      </p:sp>
      <p:sp>
        <p:nvSpPr>
          <p:cNvPr id="81" name="AutoShape 22"/>
          <p:cNvSpPr>
            <a:spLocks noChangeArrowheads="1"/>
          </p:cNvSpPr>
          <p:nvPr/>
        </p:nvSpPr>
        <p:spPr bwMode="gray">
          <a:xfrm>
            <a:off x="1325563" y="2393330"/>
            <a:ext cx="2346325" cy="539750"/>
          </a:xfrm>
          <a:prstGeom prst="roundRect">
            <a:avLst>
              <a:gd name="adj" fmla="val 16667"/>
            </a:avLst>
          </a:prstGeom>
          <a:gradFill rotWithShape="1">
            <a:gsLst>
              <a:gs pos="0">
                <a:schemeClr val="accent1">
                  <a:gamma/>
                  <a:tint val="33725"/>
                  <a:invGamma/>
                </a:schemeClr>
              </a:gs>
              <a:gs pos="100000">
                <a:schemeClr val="accent1"/>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400" b="1" dirty="0">
                <a:latin typeface="宋体" panose="02010600030101010101" pitchFamily="2" charset="-122"/>
                <a:ea typeface="宋体" panose="02010600030101010101" pitchFamily="2" charset="-122"/>
              </a:rPr>
              <a:t>低门槛</a:t>
            </a:r>
          </a:p>
        </p:txBody>
      </p:sp>
      <p:sp>
        <p:nvSpPr>
          <p:cNvPr id="82" name="AutoShape 23"/>
          <p:cNvSpPr>
            <a:spLocks noChangeArrowheads="1"/>
          </p:cNvSpPr>
          <p:nvPr/>
        </p:nvSpPr>
        <p:spPr bwMode="gray">
          <a:xfrm>
            <a:off x="5283200" y="2393330"/>
            <a:ext cx="2346325" cy="539750"/>
          </a:xfrm>
          <a:prstGeom prst="roundRect">
            <a:avLst>
              <a:gd name="adj" fmla="val 16667"/>
            </a:avLst>
          </a:prstGeom>
          <a:gradFill rotWithShape="1">
            <a:gsLst>
              <a:gs pos="0">
                <a:schemeClr val="accent1"/>
              </a:gs>
              <a:gs pos="100000">
                <a:schemeClr val="accent1">
                  <a:gamma/>
                  <a:tint val="33725"/>
                  <a:invGamma/>
                </a:scheme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400" b="1" dirty="0" smtClean="0">
                <a:latin typeface="宋体" panose="02010600030101010101" pitchFamily="2" charset="-122"/>
                <a:ea typeface="宋体" panose="02010600030101010101" pitchFamily="2" charset="-122"/>
              </a:rPr>
              <a:t>缴费</a:t>
            </a:r>
            <a:endParaRPr lang="zh-CN" altLang="en-US" sz="2400" b="1" dirty="0">
              <a:latin typeface="宋体" panose="02010600030101010101" pitchFamily="2" charset="-122"/>
              <a:ea typeface="宋体" panose="02010600030101010101" pitchFamily="2" charset="-122"/>
            </a:endParaRPr>
          </a:p>
        </p:txBody>
      </p:sp>
      <p:sp>
        <p:nvSpPr>
          <p:cNvPr id="83" name="AutoShape 24"/>
          <p:cNvSpPr>
            <a:spLocks noChangeArrowheads="1"/>
          </p:cNvSpPr>
          <p:nvPr/>
        </p:nvSpPr>
        <p:spPr bwMode="gray">
          <a:xfrm>
            <a:off x="5330825" y="5109543"/>
            <a:ext cx="2346325" cy="539750"/>
          </a:xfrm>
          <a:prstGeom prst="roundRect">
            <a:avLst>
              <a:gd name="adj" fmla="val 16667"/>
            </a:avLst>
          </a:prstGeom>
          <a:gradFill rotWithShape="1">
            <a:gsLst>
              <a:gs pos="0">
                <a:schemeClr val="folHlink"/>
              </a:gs>
              <a:gs pos="100000">
                <a:schemeClr val="folHlink">
                  <a:gamma/>
                  <a:tint val="33725"/>
                  <a:invGamma/>
                </a:scheme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400" b="1" dirty="0" smtClean="0">
                <a:latin typeface="宋体" panose="02010600030101010101" pitchFamily="2" charset="-122"/>
                <a:ea typeface="宋体" panose="02010600030101010101" pitchFamily="2" charset="-122"/>
              </a:rPr>
              <a:t>操作方便、快捷</a:t>
            </a:r>
            <a:endParaRPr lang="zh-CN" altLang="en-US" sz="2400" b="1" dirty="0">
              <a:latin typeface="宋体" panose="02010600030101010101" pitchFamily="2" charset="-122"/>
              <a:ea typeface="宋体" panose="02010600030101010101" pitchFamily="2" charset="-122"/>
            </a:endParaRPr>
          </a:p>
        </p:txBody>
      </p:sp>
      <p:sp>
        <p:nvSpPr>
          <p:cNvPr id="84" name="矩形 83"/>
          <p:cNvSpPr/>
          <p:nvPr/>
        </p:nvSpPr>
        <p:spPr>
          <a:xfrm>
            <a:off x="3738488" y="3534107"/>
            <a:ext cx="1422184" cy="830997"/>
          </a:xfrm>
          <a:prstGeom prst="rect">
            <a:avLst/>
          </a:prstGeom>
        </p:spPr>
        <p:txBody>
          <a:bodyPr wrap="none">
            <a:spAutoFit/>
          </a:bodyPr>
          <a:lstStyle/>
          <a:p>
            <a:pPr algn="ctr"/>
            <a:r>
              <a:rPr lang="zh-CN" altLang="en-US" sz="2400" b="1" dirty="0">
                <a:latin typeface="宋体" panose="02010600030101010101" pitchFamily="2" charset="-122"/>
                <a:ea typeface="宋体" panose="02010600030101010101" pitchFamily="2" charset="-122"/>
              </a:rPr>
              <a:t>屌</a:t>
            </a:r>
            <a:r>
              <a:rPr lang="zh-CN" altLang="en-US" sz="2400" b="1" dirty="0" smtClean="0">
                <a:latin typeface="宋体" panose="02010600030101010101" pitchFamily="2" charset="-122"/>
                <a:ea typeface="宋体" panose="02010600030101010101" pitchFamily="2" charset="-122"/>
              </a:rPr>
              <a:t>丝</a:t>
            </a:r>
            <a:endParaRPr lang="en-US" altLang="zh-CN" sz="2400" b="1" dirty="0" smtClean="0">
              <a:latin typeface="宋体" panose="02010600030101010101" pitchFamily="2" charset="-122"/>
              <a:ea typeface="宋体" panose="02010600030101010101" pitchFamily="2" charset="-122"/>
            </a:endParaRPr>
          </a:p>
          <a:p>
            <a:pPr algn="ctr"/>
            <a:r>
              <a:rPr lang="zh-CN" altLang="en-US" sz="2400" b="1" dirty="0" smtClean="0">
                <a:latin typeface="宋体" panose="02010600030101010101" pitchFamily="2" charset="-122"/>
                <a:ea typeface="宋体" panose="02010600030101010101" pitchFamily="2" charset="-122"/>
              </a:rPr>
              <a:t>理财</a:t>
            </a:r>
            <a:r>
              <a:rPr lang="zh-CN" altLang="en-US" sz="2400" b="1" dirty="0">
                <a:latin typeface="宋体" panose="02010600030101010101" pitchFamily="2" charset="-122"/>
                <a:ea typeface="宋体" panose="02010600030101010101" pitchFamily="2" charset="-122"/>
              </a:rPr>
              <a:t>神器</a:t>
            </a:r>
          </a:p>
        </p:txBody>
      </p:sp>
    </p:spTree>
    <p:extLst>
      <p:ext uri="{BB962C8B-B14F-4D97-AF65-F5344CB8AC3E}">
        <p14:creationId xmlns:p14="http://schemas.microsoft.com/office/powerpoint/2010/main" xmlns="" val="3455397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、余额宝的近期争议点</a:t>
            </a:r>
            <a:endParaRPr lang="zh-CN" altLang="en-US" dirty="0"/>
          </a:p>
        </p:txBody>
      </p:sp>
      <p:sp>
        <p:nvSpPr>
          <p:cNvPr id="3" name="TextBox 2"/>
          <p:cNvSpPr txBox="1"/>
          <p:nvPr/>
        </p:nvSpPr>
        <p:spPr>
          <a:xfrm>
            <a:off x="3347864" y="1033572"/>
            <a:ext cx="5472608" cy="523220"/>
          </a:xfrm>
          <a:prstGeom prst="rect">
            <a:avLst/>
          </a:prstGeom>
          <a:noFill/>
        </p:spPr>
        <p:txBody>
          <a:bodyPr wrap="square" rtlCol="0">
            <a:spAutoFit/>
          </a:bodyPr>
          <a:lstStyle/>
          <a:p>
            <a:r>
              <a:rPr lang="en-US" altLang="zh-CN" sz="2800" dirty="0" smtClean="0">
                <a:latin typeface="宋体" panose="02010600030101010101" pitchFamily="2" charset="-122"/>
                <a:ea typeface="宋体" panose="02010600030101010101" pitchFamily="2" charset="-122"/>
              </a:rPr>
              <a:t>——</a:t>
            </a:r>
            <a:r>
              <a:rPr lang="zh-CN" altLang="en-US" sz="2800" dirty="0" smtClean="0">
                <a:latin typeface="宋体" panose="02010600030101010101" pitchFamily="2" charset="-122"/>
                <a:ea typeface="宋体" panose="02010600030101010101" pitchFamily="2" charset="-122"/>
              </a:rPr>
              <a:t>余额宝的收益会持续走低吗？</a:t>
            </a:r>
            <a:endParaRPr lang="en-US" altLang="zh-CN" sz="2800" dirty="0" smtClean="0">
              <a:latin typeface="宋体" panose="02010600030101010101" pitchFamily="2" charset="-122"/>
              <a:ea typeface="宋体" panose="02010600030101010101" pitchFamily="2" charset="-122"/>
            </a:endParaRP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99772" y="1702343"/>
            <a:ext cx="4608512" cy="388560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圆角矩形 7"/>
          <p:cNvSpPr/>
          <p:nvPr/>
        </p:nvSpPr>
        <p:spPr>
          <a:xfrm>
            <a:off x="179512" y="5949280"/>
            <a:ext cx="8784976" cy="686118"/>
          </a:xfrm>
          <a:prstGeom prst="roundRect">
            <a:avLst/>
          </a:prstGeom>
          <a:noFill/>
          <a:ln>
            <a:solidFill>
              <a:srgbClr val="93B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800" dirty="0" smtClean="0">
                <a:solidFill>
                  <a:schemeClr val="tx1"/>
                </a:solidFill>
                <a:latin typeface="宋体" panose="02010600030101010101" pitchFamily="2" charset="-122"/>
                <a:ea typeface="宋体" panose="02010600030101010101" pitchFamily="2" charset="-122"/>
              </a:rPr>
              <a:t>余额宝的整体收益波动吻合整个货币基金市场波动规律</a:t>
            </a:r>
            <a:endParaRPr lang="zh-CN" altLang="en-US" sz="2800" dirty="0">
              <a:solidFill>
                <a:schemeClr val="tx1"/>
              </a:solidFill>
              <a:latin typeface="宋体" panose="02010600030101010101" pitchFamily="2" charset="-122"/>
              <a:ea typeface="宋体" panose="02010600030101010101" pitchFamily="2" charset="-122"/>
            </a:endParaRPr>
          </a:p>
        </p:txBody>
      </p:sp>
      <p:sp>
        <p:nvSpPr>
          <p:cNvPr id="4" name="线形标注 2 3"/>
          <p:cNvSpPr/>
          <p:nvPr/>
        </p:nvSpPr>
        <p:spPr>
          <a:xfrm>
            <a:off x="6032608" y="1628800"/>
            <a:ext cx="2643848" cy="720080"/>
          </a:xfrm>
          <a:prstGeom prst="borderCallout2">
            <a:avLst>
              <a:gd name="adj1" fmla="val 29046"/>
              <a:gd name="adj2" fmla="val -872"/>
              <a:gd name="adj3" fmla="val 34195"/>
              <a:gd name="adj4" fmla="val -33227"/>
              <a:gd name="adj5" fmla="val 103922"/>
              <a:gd name="adj6" fmla="val -49854"/>
            </a:avLst>
          </a:prstGeom>
          <a:solidFill>
            <a:srgbClr val="69A6FF"/>
          </a:solidFill>
          <a:ln>
            <a:solidFill>
              <a:srgbClr val="69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latin typeface="宋体" panose="02010600030101010101" pitchFamily="2" charset="-122"/>
                <a:ea typeface="宋体" panose="02010600030101010101" pitchFamily="2" charset="-122"/>
              </a:rPr>
              <a:t>国内银行业遭遇“钱荒”</a:t>
            </a:r>
            <a:endParaRPr lang="en-US" altLang="zh-CN" dirty="0">
              <a:latin typeface="宋体" panose="02010600030101010101" pitchFamily="2" charset="-122"/>
              <a:ea typeface="宋体" panose="02010600030101010101" pitchFamily="2" charset="-122"/>
            </a:endParaRPr>
          </a:p>
        </p:txBody>
      </p:sp>
      <p:sp>
        <p:nvSpPr>
          <p:cNvPr id="9" name="线形标注 2 8"/>
          <p:cNvSpPr/>
          <p:nvPr/>
        </p:nvSpPr>
        <p:spPr>
          <a:xfrm>
            <a:off x="6588224" y="2996952"/>
            <a:ext cx="2016224" cy="720080"/>
          </a:xfrm>
          <a:prstGeom prst="borderCallout2">
            <a:avLst>
              <a:gd name="adj1" fmla="val 29046"/>
              <a:gd name="adj2" fmla="val -872"/>
              <a:gd name="adj3" fmla="val 30763"/>
              <a:gd name="adj4" fmla="val -30455"/>
              <a:gd name="adj5" fmla="val -21348"/>
              <a:gd name="adj6" fmla="val -49493"/>
            </a:avLst>
          </a:prstGeom>
          <a:solidFill>
            <a:srgbClr val="69A6FF"/>
          </a:solidFill>
          <a:ln>
            <a:solidFill>
              <a:srgbClr val="69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latin typeface="宋体" panose="02010600030101010101" pitchFamily="2" charset="-122"/>
                <a:ea typeface="宋体" panose="02010600030101010101" pitchFamily="2" charset="-122"/>
              </a:rPr>
              <a:t>资金面日趋宽松</a:t>
            </a:r>
          </a:p>
        </p:txBody>
      </p:sp>
      <p:sp>
        <p:nvSpPr>
          <p:cNvPr id="11" name="矩形 10"/>
          <p:cNvSpPr/>
          <p:nvPr/>
        </p:nvSpPr>
        <p:spPr>
          <a:xfrm>
            <a:off x="4211960" y="2358068"/>
            <a:ext cx="864096" cy="9269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190216" y="2348880"/>
            <a:ext cx="749936" cy="4634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49464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9" grpId="0" animBg="1"/>
      <p:bldP spid="11"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、余额宝的近期争议点</a:t>
            </a:r>
            <a:endParaRPr lang="zh-CN" altLang="en-US" dirty="0"/>
          </a:p>
        </p:txBody>
      </p:sp>
      <p:sp>
        <p:nvSpPr>
          <p:cNvPr id="3" name="TextBox 2"/>
          <p:cNvSpPr txBox="1"/>
          <p:nvPr/>
        </p:nvSpPr>
        <p:spPr>
          <a:xfrm>
            <a:off x="1979712" y="908720"/>
            <a:ext cx="7020272" cy="523220"/>
          </a:xfrm>
          <a:prstGeom prst="rect">
            <a:avLst/>
          </a:prstGeom>
          <a:noFill/>
        </p:spPr>
        <p:txBody>
          <a:bodyPr wrap="square" rtlCol="0">
            <a:spAutoFit/>
          </a:bodyPr>
          <a:lstStyle/>
          <a:p>
            <a:r>
              <a:rPr lang="en-US" altLang="zh-CN" sz="2800" dirty="0" smtClean="0">
                <a:latin typeface="宋体" panose="02010600030101010101" pitchFamily="2" charset="-122"/>
                <a:ea typeface="宋体" panose="02010600030101010101" pitchFamily="2" charset="-122"/>
              </a:rPr>
              <a:t>——</a:t>
            </a:r>
            <a:r>
              <a:rPr lang="zh-CN" altLang="en-US" sz="2800" dirty="0" smtClean="0">
                <a:latin typeface="宋体" panose="02010600030101010101" pitchFamily="2" charset="-122"/>
                <a:ea typeface="宋体" panose="02010600030101010101" pitchFamily="2" charset="-122"/>
              </a:rPr>
              <a:t>余额</a:t>
            </a:r>
            <a:r>
              <a:rPr lang="zh-CN" altLang="en-US" sz="2800" dirty="0">
                <a:latin typeface="宋体" panose="02010600030101010101" pitchFamily="2" charset="-122"/>
                <a:ea typeface="宋体" panose="02010600030101010101" pitchFamily="2" charset="-122"/>
              </a:rPr>
              <a:t>宝是不是趴在银行身上</a:t>
            </a:r>
            <a:r>
              <a:rPr lang="zh-CN" altLang="en-US" sz="2800" dirty="0" smtClean="0">
                <a:latin typeface="宋体" panose="02010600030101010101" pitchFamily="2" charset="-122"/>
                <a:ea typeface="宋体" panose="02010600030101010101" pitchFamily="2" charset="-122"/>
              </a:rPr>
              <a:t>的“吸血鬼”</a:t>
            </a:r>
            <a:endParaRPr lang="en-US" altLang="zh-CN" sz="2800" dirty="0" smtClean="0">
              <a:latin typeface="宋体" panose="02010600030101010101" pitchFamily="2" charset="-122"/>
              <a:ea typeface="宋体" panose="02010600030101010101" pitchFamily="2" charset="-122"/>
            </a:endParaRPr>
          </a:p>
        </p:txBody>
      </p:sp>
      <p:pic>
        <p:nvPicPr>
          <p:cNvPr id="7" name="Picture 2" descr="C:\Users\Zhenghui\Desktop\15861263_4ed8a026560a128.jpg"/>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58844" b="34082"/>
          <a:stretch/>
        </p:blipFill>
        <p:spPr bwMode="auto">
          <a:xfrm>
            <a:off x="467544" y="1700808"/>
            <a:ext cx="4498088" cy="230425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矩形 5"/>
          <p:cNvSpPr/>
          <p:nvPr/>
        </p:nvSpPr>
        <p:spPr>
          <a:xfrm>
            <a:off x="5004048" y="2252771"/>
            <a:ext cx="3995787" cy="1200329"/>
          </a:xfrm>
          <a:prstGeom prst="rect">
            <a:avLst/>
          </a:prstGeom>
        </p:spPr>
        <p:txBody>
          <a:bodyPr wrap="square">
            <a:spAutoFit/>
          </a:bodyPr>
          <a:lstStyle/>
          <a:p>
            <a:pPr marL="285750" indent="-285750">
              <a:lnSpc>
                <a:spcPct val="150000"/>
              </a:lnSpc>
              <a:buBlip>
                <a:blip r:embed="rId3"/>
              </a:buBlip>
            </a:pPr>
            <a:r>
              <a:rPr lang="zh-CN" altLang="en-US" sz="2400" dirty="0" smtClean="0">
                <a:latin typeface="宋体" panose="02010600030101010101" pitchFamily="2" charset="-122"/>
                <a:ea typeface="宋体" panose="02010600030101010101" pitchFamily="2" charset="-122"/>
              </a:rPr>
              <a:t>余额宝只是让储户平等</a:t>
            </a:r>
            <a:r>
              <a:rPr lang="zh-CN" altLang="en-US" sz="2400" dirty="0">
                <a:latin typeface="宋体" panose="02010600030101010101" pitchFamily="2" charset="-122"/>
                <a:ea typeface="宋体" panose="02010600030101010101" pitchFamily="2" charset="-122"/>
              </a:rPr>
              <a:t>地享有闲散资金增值的权利</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p:txBody>
      </p:sp>
      <p:sp>
        <p:nvSpPr>
          <p:cNvPr id="4" name="矩形 3"/>
          <p:cNvSpPr/>
          <p:nvPr/>
        </p:nvSpPr>
        <p:spPr>
          <a:xfrm>
            <a:off x="827584" y="4604935"/>
            <a:ext cx="3816424" cy="1200329"/>
          </a:xfrm>
          <a:prstGeom prst="rect">
            <a:avLst/>
          </a:prstGeom>
        </p:spPr>
        <p:txBody>
          <a:bodyPr wrap="square">
            <a:spAutoFit/>
          </a:bodyPr>
          <a:lstStyle/>
          <a:p>
            <a:pPr marL="285750" indent="-285750">
              <a:lnSpc>
                <a:spcPct val="150000"/>
              </a:lnSpc>
              <a:buBlip>
                <a:blip r:embed="rId3"/>
              </a:buBlip>
            </a:pPr>
            <a:r>
              <a:rPr lang="zh-CN" altLang="en-US" sz="2400" dirty="0">
                <a:latin typeface="宋体" panose="02010600030101010101" pitchFamily="2" charset="-122"/>
                <a:ea typeface="宋体" panose="02010600030101010101" pitchFamily="2" charset="-122"/>
              </a:rPr>
              <a:t>余额</a:t>
            </a:r>
            <a:r>
              <a:rPr lang="zh-CN" altLang="en-US" sz="2400" dirty="0" smtClean="0">
                <a:latin typeface="宋体" panose="02010600030101010101" pitchFamily="2" charset="-122"/>
                <a:ea typeface="宋体" panose="02010600030101010101" pitchFamily="2" charset="-122"/>
              </a:rPr>
              <a:t>宝本质是互联网</a:t>
            </a:r>
            <a:r>
              <a:rPr lang="zh-CN" altLang="en-US" sz="2400" dirty="0">
                <a:latin typeface="宋体" panose="02010600030101010101" pitchFamily="2" charset="-122"/>
                <a:ea typeface="宋体" panose="02010600030101010101" pitchFamily="2" charset="-122"/>
              </a:rPr>
              <a:t>渠道＋传统基金的</a:t>
            </a:r>
            <a:r>
              <a:rPr lang="zh-CN" altLang="en-US" sz="2400" dirty="0" smtClean="0">
                <a:latin typeface="宋体" panose="02010600030101010101" pitchFamily="2" charset="-122"/>
                <a:ea typeface="宋体" panose="02010600030101010101" pitchFamily="2" charset="-122"/>
              </a:rPr>
              <a:t>模式；</a:t>
            </a:r>
            <a:endParaRPr lang="en-US" altLang="zh-CN" sz="2400" dirty="0">
              <a:latin typeface="宋体" panose="02010600030101010101" pitchFamily="2" charset="-122"/>
              <a:ea typeface="宋体" panose="02010600030101010101" pitchFamily="2" charset="-122"/>
            </a:endParaRPr>
          </a:p>
        </p:txBody>
      </p:sp>
      <p:sp>
        <p:nvSpPr>
          <p:cNvPr id="5" name="矩形 4"/>
          <p:cNvSpPr/>
          <p:nvPr/>
        </p:nvSpPr>
        <p:spPr>
          <a:xfrm>
            <a:off x="5037491" y="4365104"/>
            <a:ext cx="3923928" cy="1477328"/>
          </a:xfrm>
          <a:prstGeom prst="rect">
            <a:avLst/>
          </a:prstGeom>
        </p:spPr>
        <p:txBody>
          <a:bodyPr wrap="square">
            <a:spAutoFit/>
          </a:bodyPr>
          <a:lstStyle/>
          <a:p>
            <a:pPr marL="342900" indent="-342900">
              <a:lnSpc>
                <a:spcPct val="150000"/>
              </a:lnSpc>
              <a:buBlip>
                <a:blip r:embed="rId3"/>
              </a:buBlip>
            </a:pPr>
            <a:r>
              <a:rPr lang="zh-CN" altLang="en-US" sz="2400" dirty="0">
                <a:latin typeface="宋体" panose="02010600030101010101" pitchFamily="2" charset="-122"/>
                <a:ea typeface="宋体" panose="02010600030101010101" pitchFamily="2" charset="-122"/>
              </a:rPr>
              <a:t>增利宝综合费率</a:t>
            </a:r>
            <a:r>
              <a:rPr lang="en-US" altLang="zh-CN" sz="2400" dirty="0">
                <a:solidFill>
                  <a:srgbClr val="FF0000"/>
                </a:solidFill>
                <a:latin typeface="宋体" panose="02010600030101010101" pitchFamily="2" charset="-122"/>
                <a:ea typeface="宋体" panose="02010600030101010101" pitchFamily="2" charset="-122"/>
              </a:rPr>
              <a:t>0.63%</a:t>
            </a:r>
            <a:r>
              <a:rPr lang="zh-CN" altLang="en-US" sz="2400" dirty="0">
                <a:solidFill>
                  <a:srgbClr val="FF0000"/>
                </a:solidFill>
                <a:latin typeface="宋体" panose="02010600030101010101" pitchFamily="2" charset="-122"/>
                <a:ea typeface="宋体" panose="02010600030101010101" pitchFamily="2" charset="-122"/>
              </a:rPr>
              <a:t>；</a:t>
            </a:r>
            <a:endParaRPr lang="en-US" altLang="zh-CN" sz="2400" dirty="0">
              <a:solidFill>
                <a:srgbClr val="FF0000"/>
              </a:solidFill>
              <a:latin typeface="宋体" panose="02010600030101010101" pitchFamily="2" charset="-122"/>
              <a:ea typeface="宋体" panose="02010600030101010101" pitchFamily="2" charset="-122"/>
            </a:endParaRPr>
          </a:p>
          <a:p>
            <a:pPr lvl="1">
              <a:lnSpc>
                <a:spcPct val="150000"/>
              </a:lnSpc>
            </a:pPr>
            <a:r>
              <a:rPr lang="zh-CN" altLang="en-US" dirty="0">
                <a:latin typeface="宋体" panose="02010600030101010101" pitchFamily="2" charset="-122"/>
                <a:ea typeface="宋体" panose="02010600030101010101" pitchFamily="2" charset="-122"/>
              </a:rPr>
              <a:t>其管理费率为</a:t>
            </a:r>
            <a:r>
              <a:rPr lang="en-US" altLang="zh-CN" dirty="0">
                <a:latin typeface="宋体" panose="02010600030101010101" pitchFamily="2" charset="-122"/>
                <a:ea typeface="宋体" panose="02010600030101010101" pitchFamily="2" charset="-122"/>
              </a:rPr>
              <a:t>0.3%</a:t>
            </a:r>
            <a:r>
              <a:rPr lang="zh-CN" altLang="en-US" dirty="0">
                <a:latin typeface="宋体" panose="02010600030101010101" pitchFamily="2" charset="-122"/>
                <a:ea typeface="宋体" panose="02010600030101010101" pitchFamily="2" charset="-122"/>
              </a:rPr>
              <a:t>，托管费率为</a:t>
            </a:r>
            <a:r>
              <a:rPr lang="en-US" altLang="zh-CN" dirty="0">
                <a:latin typeface="宋体" panose="02010600030101010101" pitchFamily="2" charset="-122"/>
                <a:ea typeface="宋体" panose="02010600030101010101" pitchFamily="2" charset="-122"/>
              </a:rPr>
              <a:t>0.08%</a:t>
            </a:r>
            <a:r>
              <a:rPr lang="zh-CN" altLang="en-US" dirty="0">
                <a:latin typeface="宋体" panose="02010600030101010101" pitchFamily="2" charset="-122"/>
                <a:ea typeface="宋体" panose="02010600030101010101" pitchFamily="2" charset="-122"/>
              </a:rPr>
              <a:t>，销售服务费为</a:t>
            </a:r>
            <a:r>
              <a:rPr lang="en-US" altLang="zh-CN" dirty="0">
                <a:latin typeface="宋体" panose="02010600030101010101" pitchFamily="2" charset="-122"/>
                <a:ea typeface="宋体" panose="02010600030101010101" pitchFamily="2" charset="-122"/>
              </a:rPr>
              <a:t>0.25%</a:t>
            </a:r>
            <a:endParaRPr lang="zh-CN" altLang="en-US" dirty="0">
              <a:latin typeface="宋体" panose="02010600030101010101" pitchFamily="2" charset="-122"/>
              <a:ea typeface="宋体" panose="02010600030101010101" pitchFamily="2" charset="-122"/>
            </a:endParaRPr>
          </a:p>
        </p:txBody>
      </p:sp>
      <p:sp>
        <p:nvSpPr>
          <p:cNvPr id="8" name="圆角矩形 1"/>
          <p:cNvSpPr>
            <a:spLocks noChangeArrowheads="1"/>
          </p:cNvSpPr>
          <p:nvPr/>
        </p:nvSpPr>
        <p:spPr bwMode="auto">
          <a:xfrm>
            <a:off x="5077707" y="2244124"/>
            <a:ext cx="3903433" cy="1208975"/>
          </a:xfrm>
          <a:prstGeom prst="roundRect">
            <a:avLst>
              <a:gd name="adj" fmla="val 16667"/>
            </a:avLst>
          </a:prstGeom>
          <a:noFill/>
          <a:ln w="28575" algn="ctr">
            <a:solidFill>
              <a:srgbClr val="00A7E2"/>
            </a:solidFill>
            <a:prstDash val="dash"/>
            <a:round/>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endParaRPr lang="zh-CN" altLang="en-US" sz="1800"/>
          </a:p>
        </p:txBody>
      </p:sp>
      <p:sp>
        <p:nvSpPr>
          <p:cNvPr id="9" name="圆角矩形 1"/>
          <p:cNvSpPr>
            <a:spLocks noChangeArrowheads="1"/>
          </p:cNvSpPr>
          <p:nvPr/>
        </p:nvSpPr>
        <p:spPr bwMode="auto">
          <a:xfrm>
            <a:off x="5067287" y="4437112"/>
            <a:ext cx="3903433" cy="1405320"/>
          </a:xfrm>
          <a:prstGeom prst="roundRect">
            <a:avLst>
              <a:gd name="adj" fmla="val 16667"/>
            </a:avLst>
          </a:prstGeom>
          <a:noFill/>
          <a:ln w="28575" algn="ctr">
            <a:solidFill>
              <a:srgbClr val="00A7E2"/>
            </a:solidFill>
            <a:prstDash val="dash"/>
            <a:round/>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endParaRPr lang="zh-CN" altLang="en-US" sz="1800"/>
          </a:p>
        </p:txBody>
      </p:sp>
      <p:sp>
        <p:nvSpPr>
          <p:cNvPr id="10" name="圆角矩形 1"/>
          <p:cNvSpPr>
            <a:spLocks noChangeArrowheads="1"/>
          </p:cNvSpPr>
          <p:nvPr/>
        </p:nvSpPr>
        <p:spPr bwMode="auto">
          <a:xfrm>
            <a:off x="740575" y="4581128"/>
            <a:ext cx="3903433" cy="1208975"/>
          </a:xfrm>
          <a:prstGeom prst="roundRect">
            <a:avLst>
              <a:gd name="adj" fmla="val 16667"/>
            </a:avLst>
          </a:prstGeom>
          <a:noFill/>
          <a:ln w="28575" algn="ctr">
            <a:solidFill>
              <a:srgbClr val="00A7E2"/>
            </a:solidFill>
            <a:prstDash val="dash"/>
            <a:round/>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endParaRPr lang="zh-CN" altLang="en-US" sz="1800"/>
          </a:p>
        </p:txBody>
      </p:sp>
    </p:spTree>
    <p:extLst>
      <p:ext uri="{BB962C8B-B14F-4D97-AF65-F5344CB8AC3E}">
        <p14:creationId xmlns:p14="http://schemas.microsoft.com/office/powerpoint/2010/main" xmlns="" val="323557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、余额宝的近期争议点</a:t>
            </a:r>
            <a:endParaRPr lang="zh-CN" altLang="en-US" dirty="0"/>
          </a:p>
        </p:txBody>
      </p:sp>
      <p:sp>
        <p:nvSpPr>
          <p:cNvPr id="3" name="TextBox 2"/>
          <p:cNvSpPr txBox="1"/>
          <p:nvPr/>
        </p:nvSpPr>
        <p:spPr>
          <a:xfrm>
            <a:off x="2184444" y="764704"/>
            <a:ext cx="6984776" cy="523220"/>
          </a:xfrm>
          <a:prstGeom prst="rect">
            <a:avLst/>
          </a:prstGeom>
          <a:noFill/>
        </p:spPr>
        <p:txBody>
          <a:bodyPr wrap="square" rtlCol="0">
            <a:spAutoFit/>
          </a:bodyPr>
          <a:lstStyle/>
          <a:p>
            <a:r>
              <a:rPr lang="en-US" altLang="zh-CN" sz="2800" dirty="0" smtClean="0">
                <a:latin typeface="宋体" panose="02010600030101010101" pitchFamily="2" charset="-122"/>
                <a:ea typeface="宋体" panose="02010600030101010101" pitchFamily="2" charset="-122"/>
              </a:rPr>
              <a:t>——</a:t>
            </a:r>
            <a:r>
              <a:rPr lang="zh-CN" altLang="en-US" sz="2800" dirty="0" smtClean="0">
                <a:latin typeface="宋体" panose="02010600030101010101" pitchFamily="2" charset="-122"/>
                <a:ea typeface="宋体" panose="02010600030101010101" pitchFamily="2" charset="-122"/>
              </a:rPr>
              <a:t>余额</a:t>
            </a:r>
            <a:r>
              <a:rPr lang="zh-CN" altLang="en-US" sz="2800" dirty="0">
                <a:latin typeface="宋体" panose="02010600030101010101" pitchFamily="2" charset="-122"/>
                <a:ea typeface="宋体" panose="02010600030101010101" pitchFamily="2" charset="-122"/>
              </a:rPr>
              <a:t>宝是否推高了全社会的融资成本？ </a:t>
            </a:r>
          </a:p>
        </p:txBody>
      </p:sp>
      <p:sp>
        <p:nvSpPr>
          <p:cNvPr id="31" name="Rectangle 25"/>
          <p:cNvSpPr>
            <a:spLocks noChangeArrowheads="1"/>
          </p:cNvSpPr>
          <p:nvPr/>
        </p:nvSpPr>
        <p:spPr bwMode="auto">
          <a:xfrm>
            <a:off x="2124913" y="3033163"/>
            <a:ext cx="4862423" cy="685800"/>
          </a:xfrm>
          <a:prstGeom prst="rect">
            <a:avLst/>
          </a:prstGeom>
          <a:noFill/>
          <a:ln>
            <a:noFill/>
          </a:ln>
          <a:effectLst>
            <a:outerShdw dist="17961" dir="13500000" algn="ctr" rotWithShape="0">
              <a:schemeClr val="bg1"/>
            </a:outerShdw>
          </a:effectLst>
          <a:extLst>
            <a:ext uri="{909E8E84-426E-40DD-AFC4-6F175D3DCCD1}">
              <a14:hiddenFill xmlns:a14="http://schemas.microsoft.com/office/drawing/2010/main" xmlns="">
                <a:gradFill rotWithShape="0">
                  <a:gsLst>
                    <a:gs pos="0">
                      <a:schemeClr val="accent1"/>
                    </a:gs>
                    <a:gs pos="100000">
                      <a:srgbClr val="FFFFFF"/>
                    </a:gs>
                  </a:gsLst>
                  <a:lin ang="5400000" scaled="1"/>
                </a:gradFill>
              </a14:hiddenFill>
            </a:ex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nSpc>
                <a:spcPct val="150000"/>
              </a:lnSpc>
            </a:pPr>
            <a:endParaRPr lang="en-US" altLang="zh-CN" sz="2400" dirty="0">
              <a:latin typeface="宋体" panose="02010600030101010101" pitchFamily="2" charset="-122"/>
              <a:ea typeface="宋体" panose="02010600030101010101" pitchFamily="2" charset="-122"/>
            </a:endParaRPr>
          </a:p>
        </p:txBody>
      </p:sp>
      <p:sp>
        <p:nvSpPr>
          <p:cNvPr id="13" name="圆角矩形 1"/>
          <p:cNvSpPr>
            <a:spLocks noChangeArrowheads="1"/>
          </p:cNvSpPr>
          <p:nvPr/>
        </p:nvSpPr>
        <p:spPr bwMode="auto">
          <a:xfrm>
            <a:off x="838200" y="1707322"/>
            <a:ext cx="7467600" cy="1073606"/>
          </a:xfrm>
          <a:prstGeom prst="roundRect">
            <a:avLst>
              <a:gd name="adj" fmla="val 16667"/>
            </a:avLst>
          </a:prstGeom>
          <a:noFill/>
          <a:ln w="28575" algn="ctr">
            <a:solidFill>
              <a:srgbClr val="00A7E2"/>
            </a:solidFill>
            <a:prstDash val="dash"/>
            <a:round/>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endParaRPr lang="zh-CN" altLang="en-US" sz="1800"/>
          </a:p>
        </p:txBody>
      </p:sp>
      <p:sp>
        <p:nvSpPr>
          <p:cNvPr id="6" name="圆角矩形 5"/>
          <p:cNvSpPr/>
          <p:nvPr/>
        </p:nvSpPr>
        <p:spPr>
          <a:xfrm>
            <a:off x="971600" y="1477233"/>
            <a:ext cx="4982443" cy="432048"/>
          </a:xfrm>
          <a:prstGeom prst="roundRect">
            <a:avLst/>
          </a:prstGeom>
          <a:solidFill>
            <a:srgbClr val="C1D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solidFill>
                  <a:schemeClr val="tx1"/>
                </a:solidFill>
                <a:latin typeface="宋体" panose="02010600030101010101" pitchFamily="2" charset="-122"/>
                <a:ea typeface="宋体" panose="02010600030101010101" pitchFamily="2" charset="-122"/>
              </a:rPr>
              <a:t>余额宝是资金市场利率走高的反映</a:t>
            </a:r>
            <a:endParaRPr lang="en-US" altLang="zh-CN" sz="2400" dirty="0">
              <a:solidFill>
                <a:schemeClr val="tx1"/>
              </a:solidFill>
              <a:latin typeface="宋体" panose="02010600030101010101" pitchFamily="2" charset="-122"/>
              <a:ea typeface="宋体" panose="02010600030101010101" pitchFamily="2" charset="-122"/>
            </a:endParaRPr>
          </a:p>
        </p:txBody>
      </p:sp>
      <p:sp>
        <p:nvSpPr>
          <p:cNvPr id="20" name="圆角矩形 1"/>
          <p:cNvSpPr>
            <a:spLocks noChangeArrowheads="1"/>
          </p:cNvSpPr>
          <p:nvPr/>
        </p:nvSpPr>
        <p:spPr bwMode="auto">
          <a:xfrm>
            <a:off x="841269" y="3346171"/>
            <a:ext cx="7467600" cy="1594997"/>
          </a:xfrm>
          <a:prstGeom prst="roundRect">
            <a:avLst>
              <a:gd name="adj" fmla="val 16667"/>
            </a:avLst>
          </a:prstGeom>
          <a:noFill/>
          <a:ln w="28575" algn="ctr">
            <a:solidFill>
              <a:srgbClr val="00A7E2"/>
            </a:solidFill>
            <a:prstDash val="dash"/>
            <a:round/>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endParaRPr lang="zh-CN" altLang="en-US" sz="1800"/>
          </a:p>
        </p:txBody>
      </p:sp>
      <p:sp>
        <p:nvSpPr>
          <p:cNvPr id="21" name="圆角矩形 1"/>
          <p:cNvSpPr>
            <a:spLocks noChangeArrowheads="1"/>
          </p:cNvSpPr>
          <p:nvPr/>
        </p:nvSpPr>
        <p:spPr bwMode="auto">
          <a:xfrm>
            <a:off x="838200" y="5451403"/>
            <a:ext cx="7467600" cy="1034459"/>
          </a:xfrm>
          <a:prstGeom prst="roundRect">
            <a:avLst>
              <a:gd name="adj" fmla="val 16667"/>
            </a:avLst>
          </a:prstGeom>
          <a:noFill/>
          <a:ln w="28575" algn="ctr">
            <a:solidFill>
              <a:srgbClr val="00A7E2"/>
            </a:solidFill>
            <a:prstDash val="dash"/>
            <a:round/>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endParaRPr lang="zh-CN" altLang="en-US" sz="1800"/>
          </a:p>
        </p:txBody>
      </p:sp>
      <p:sp>
        <p:nvSpPr>
          <p:cNvPr id="22" name="圆角矩形 21"/>
          <p:cNvSpPr/>
          <p:nvPr/>
        </p:nvSpPr>
        <p:spPr>
          <a:xfrm>
            <a:off x="982216" y="3031792"/>
            <a:ext cx="7262192" cy="432048"/>
          </a:xfrm>
          <a:prstGeom prst="roundRect">
            <a:avLst/>
          </a:prstGeom>
          <a:solidFill>
            <a:srgbClr val="89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solidFill>
                  <a:schemeClr val="tx1"/>
                </a:solidFill>
                <a:latin typeface="宋体" panose="02010600030101010101" pitchFamily="2" charset="-122"/>
                <a:ea typeface="宋体" panose="02010600030101010101" pitchFamily="2" charset="-122"/>
              </a:rPr>
              <a:t>理财产品的推出实际上就是银行在变相提高存款利率</a:t>
            </a:r>
            <a:endParaRPr lang="en-US" altLang="zh-CN" sz="2400" dirty="0">
              <a:solidFill>
                <a:schemeClr val="tx1"/>
              </a:solidFill>
              <a:latin typeface="宋体" panose="02010600030101010101" pitchFamily="2" charset="-122"/>
              <a:ea typeface="宋体" panose="02010600030101010101" pitchFamily="2" charset="-122"/>
            </a:endParaRPr>
          </a:p>
        </p:txBody>
      </p:sp>
      <p:sp>
        <p:nvSpPr>
          <p:cNvPr id="23" name="圆角矩形 22"/>
          <p:cNvSpPr/>
          <p:nvPr/>
        </p:nvSpPr>
        <p:spPr>
          <a:xfrm>
            <a:off x="971600" y="5144544"/>
            <a:ext cx="7200800" cy="427916"/>
          </a:xfrm>
          <a:prstGeom prst="roundRect">
            <a:avLst/>
          </a:prstGeom>
          <a:solidFill>
            <a:srgbClr val="3B8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1"/>
            <a:r>
              <a:rPr lang="zh-CN" altLang="en-US" sz="2400" dirty="0">
                <a:solidFill>
                  <a:schemeClr val="tx1"/>
                </a:solidFill>
                <a:latin typeface="宋体" panose="02010600030101010101" pitchFamily="2" charset="-122"/>
                <a:ea typeface="宋体" panose="02010600030101010101" pitchFamily="2" charset="-122"/>
              </a:rPr>
              <a:t>整个社会的可贷资金总量保持稳定，甚至不断增加</a:t>
            </a:r>
            <a:endParaRPr kumimoji="1" lang="en-US" altLang="ko-KR" sz="2400" dirty="0">
              <a:solidFill>
                <a:schemeClr val="tx1"/>
              </a:solidFill>
              <a:latin typeface="HY견고딕" pitchFamily="18" charset="-127"/>
              <a:ea typeface="HY견고딕" pitchFamily="18" charset="-127"/>
            </a:endParaRPr>
          </a:p>
        </p:txBody>
      </p:sp>
      <p:sp>
        <p:nvSpPr>
          <p:cNvPr id="7" name="TextBox 6"/>
          <p:cNvSpPr txBox="1"/>
          <p:nvPr/>
        </p:nvSpPr>
        <p:spPr>
          <a:xfrm>
            <a:off x="980070" y="1765265"/>
            <a:ext cx="6494611" cy="1015663"/>
          </a:xfrm>
          <a:prstGeom prst="rect">
            <a:avLst/>
          </a:prstGeom>
          <a:noFill/>
        </p:spPr>
        <p:txBody>
          <a:bodyPr wrap="square" rtlCol="0">
            <a:spAutoFit/>
          </a:bodyPr>
          <a:lstStyle/>
          <a:p>
            <a:pPr marL="285750" indent="-285750">
              <a:lnSpc>
                <a:spcPct val="150000"/>
              </a:lnSpc>
              <a:buBlip>
                <a:blip r:embed="rId2"/>
              </a:buBlip>
            </a:pPr>
            <a:r>
              <a:rPr lang="zh-CN" altLang="en-US" sz="2000" dirty="0">
                <a:latin typeface="宋体" panose="02010600030101010101" pitchFamily="2" charset="-122"/>
                <a:ea typeface="宋体" panose="02010600030101010101" pitchFamily="2" charset="-122"/>
              </a:rPr>
              <a:t>本质上是互联网渠道＋传统基金的</a:t>
            </a:r>
            <a:r>
              <a:rPr lang="zh-CN" altLang="en-US" sz="2000" dirty="0" smtClean="0">
                <a:latin typeface="宋体" panose="02010600030101010101" pitchFamily="2" charset="-122"/>
                <a:ea typeface="宋体" panose="02010600030101010101" pitchFamily="2" charset="-122"/>
              </a:rPr>
              <a:t>模式；</a:t>
            </a:r>
            <a:endParaRPr lang="en-US" altLang="zh-CN" sz="2000" dirty="0" smtClean="0">
              <a:latin typeface="宋体" panose="02010600030101010101" pitchFamily="2" charset="-122"/>
              <a:ea typeface="宋体" panose="02010600030101010101" pitchFamily="2" charset="-122"/>
            </a:endParaRPr>
          </a:p>
          <a:p>
            <a:pPr marL="285750" indent="-285750">
              <a:lnSpc>
                <a:spcPct val="150000"/>
              </a:lnSpc>
              <a:buBlip>
                <a:blip r:embed="rId2"/>
              </a:buBlip>
            </a:pPr>
            <a:r>
              <a:rPr lang="zh-CN" altLang="en-US" sz="2000" dirty="0">
                <a:latin typeface="宋体" panose="02010600030101010101" pitchFamily="2" charset="-122"/>
                <a:ea typeface="宋体" panose="02010600030101010101" pitchFamily="2" charset="-122"/>
              </a:rPr>
              <a:t>即便没有余额宝，货币市场基金的收益还是会</a:t>
            </a:r>
            <a:r>
              <a:rPr lang="zh-CN" altLang="en-US" sz="2000" dirty="0" smtClean="0">
                <a:latin typeface="宋体" panose="02010600030101010101" pitchFamily="2" charset="-122"/>
                <a:ea typeface="宋体" panose="02010600030101010101" pitchFamily="2" charset="-122"/>
              </a:rPr>
              <a:t>走高；</a:t>
            </a:r>
            <a:endParaRPr lang="zh-CN" altLang="en-US" sz="2000" dirty="0">
              <a:latin typeface="宋体" panose="02010600030101010101" pitchFamily="2" charset="-122"/>
              <a:ea typeface="宋体" panose="02010600030101010101" pitchFamily="2" charset="-122"/>
            </a:endParaRPr>
          </a:p>
        </p:txBody>
      </p:sp>
      <p:sp>
        <p:nvSpPr>
          <p:cNvPr id="24" name="TextBox 23"/>
          <p:cNvSpPr txBox="1"/>
          <p:nvPr/>
        </p:nvSpPr>
        <p:spPr>
          <a:xfrm>
            <a:off x="971600" y="3463840"/>
            <a:ext cx="7200800" cy="1477328"/>
          </a:xfrm>
          <a:prstGeom prst="rect">
            <a:avLst/>
          </a:prstGeom>
          <a:noFill/>
        </p:spPr>
        <p:txBody>
          <a:bodyPr wrap="square" rtlCol="0">
            <a:spAutoFit/>
          </a:bodyPr>
          <a:lstStyle/>
          <a:p>
            <a:pPr marL="285750" indent="-285750">
              <a:lnSpc>
                <a:spcPct val="150000"/>
              </a:lnSpc>
              <a:buBlip>
                <a:blip r:embed="rId2"/>
              </a:buBlip>
            </a:pPr>
            <a:r>
              <a:rPr lang="zh-CN" altLang="en-US" sz="2000" dirty="0" smtClean="0">
                <a:latin typeface="宋体" panose="02010600030101010101" pitchFamily="2" charset="-122"/>
                <a:ea typeface="宋体" panose="02010600030101010101" pitchFamily="2" charset="-122"/>
              </a:rPr>
              <a:t>高收益的理财产品一直是存在的，余额宝只是把原本银行不愿给散户的收益帮散户争取了过来；</a:t>
            </a:r>
            <a:endParaRPr lang="en-US" altLang="zh-CN" sz="2000" dirty="0" smtClean="0">
              <a:latin typeface="宋体" panose="02010600030101010101" pitchFamily="2" charset="-122"/>
              <a:ea typeface="宋体" panose="02010600030101010101" pitchFamily="2" charset="-122"/>
            </a:endParaRPr>
          </a:p>
          <a:p>
            <a:pPr marL="285750" indent="-285750">
              <a:lnSpc>
                <a:spcPct val="150000"/>
              </a:lnSpc>
              <a:buBlip>
                <a:blip r:embed="rId2"/>
              </a:buBlip>
            </a:pPr>
            <a:r>
              <a:rPr lang="zh-CN" altLang="en-US" sz="2000" dirty="0" smtClean="0">
                <a:latin typeface="宋体" panose="02010600030101010101" pitchFamily="2" charset="-122"/>
                <a:ea typeface="宋体" panose="02010600030101010101" pitchFamily="2" charset="-122"/>
              </a:rPr>
              <a:t>即便</a:t>
            </a:r>
            <a:r>
              <a:rPr lang="zh-CN" altLang="en-US" sz="2000" dirty="0">
                <a:latin typeface="宋体" panose="02010600030101010101" pitchFamily="2" charset="-122"/>
                <a:ea typeface="宋体" panose="02010600030101010101" pitchFamily="2" charset="-122"/>
              </a:rPr>
              <a:t>没有余额宝，货币市场基金的收益还是会</a:t>
            </a:r>
            <a:r>
              <a:rPr lang="zh-CN" altLang="en-US" sz="2000" dirty="0" smtClean="0">
                <a:latin typeface="宋体" panose="02010600030101010101" pitchFamily="2" charset="-122"/>
                <a:ea typeface="宋体" panose="02010600030101010101" pitchFamily="2" charset="-122"/>
              </a:rPr>
              <a:t>走高；</a:t>
            </a:r>
            <a:endParaRPr lang="zh-CN" altLang="en-US" sz="2000" dirty="0">
              <a:latin typeface="宋体" panose="02010600030101010101" pitchFamily="2" charset="-122"/>
              <a:ea typeface="宋体" panose="02010600030101010101" pitchFamily="2" charset="-122"/>
            </a:endParaRPr>
          </a:p>
        </p:txBody>
      </p:sp>
      <p:sp>
        <p:nvSpPr>
          <p:cNvPr id="8" name="矩形 7"/>
          <p:cNvSpPr/>
          <p:nvPr/>
        </p:nvSpPr>
        <p:spPr>
          <a:xfrm>
            <a:off x="997322" y="5509808"/>
            <a:ext cx="7175078" cy="943528"/>
          </a:xfrm>
          <a:prstGeom prst="rect">
            <a:avLst/>
          </a:prstGeom>
        </p:spPr>
        <p:txBody>
          <a:bodyPr wrap="square">
            <a:spAutoFit/>
          </a:bodyPr>
          <a:lstStyle/>
          <a:p>
            <a:pPr marL="342900" indent="-342900">
              <a:lnSpc>
                <a:spcPct val="150000"/>
              </a:lnSpc>
              <a:buBlip>
                <a:blip r:embed="rId2"/>
              </a:buBlip>
            </a:pPr>
            <a:r>
              <a:rPr lang="zh-CN" altLang="en-US" sz="2000" dirty="0" smtClean="0">
                <a:latin typeface="宋体" panose="02010600030101010101" pitchFamily="2" charset="-122"/>
                <a:ea typeface="宋体" panose="02010600030101010101" pitchFamily="2" charset="-122"/>
              </a:rPr>
              <a:t>比如</a:t>
            </a:r>
            <a:r>
              <a:rPr lang="zh-CN" altLang="en-US" sz="2000" dirty="0">
                <a:latin typeface="宋体" panose="02010600030101010101" pitchFamily="2" charset="-122"/>
                <a:ea typeface="宋体" panose="02010600030101010101" pitchFamily="2" charset="-122"/>
              </a:rPr>
              <a:t>现在流行的</a:t>
            </a:r>
            <a:r>
              <a:rPr lang="en-US" altLang="zh-CN" sz="2000" dirty="0">
                <a:latin typeface="宋体" panose="02010600030101010101" pitchFamily="2" charset="-122"/>
                <a:ea typeface="宋体" panose="02010600030101010101" pitchFamily="2" charset="-122"/>
              </a:rPr>
              <a:t>P2P</a:t>
            </a:r>
            <a:r>
              <a:rPr lang="zh-CN" altLang="en-US" sz="2000" dirty="0">
                <a:latin typeface="宋体" panose="02010600030101010101" pitchFamily="2" charset="-122"/>
                <a:ea typeface="宋体" panose="02010600030101010101" pitchFamily="2" charset="-122"/>
              </a:rPr>
              <a:t>网络贷款，就绕开了银行，实现了资金的有效</a:t>
            </a:r>
            <a:r>
              <a:rPr lang="zh-CN" altLang="en-US" sz="2000" dirty="0" smtClean="0">
                <a:latin typeface="宋体" panose="02010600030101010101" pitchFamily="2" charset="-122"/>
                <a:ea typeface="宋体" panose="02010600030101010101" pitchFamily="2" charset="-122"/>
              </a:rPr>
              <a:t>配置；</a:t>
            </a:r>
            <a:endParaRPr lang="en-US" altLang="zh-CN" sz="20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xmlns="" val="140285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nodePh="1">
                                  <p:stCondLst>
                                    <p:cond delay="0"/>
                                  </p:stCondLst>
                                  <p:endCondLst>
                                    <p:cond evt="begin" delay="0">
                                      <p:tn val="22"/>
                                    </p:cond>
                                  </p:endCondLst>
                                  <p:childTnLst>
                                    <p:set>
                                      <p:cBhvr>
                                        <p:cTn id="23" dur="1" fill="hold">
                                          <p:stCondLst>
                                            <p:cond delay="0"/>
                                          </p:stCondLst>
                                        </p:cTn>
                                        <p:tgtEl>
                                          <p:spTgt spid="31"/>
                                        </p:tgtEl>
                                        <p:attrNameLst>
                                          <p:attrName>style.visibility</p:attrName>
                                        </p:attrNameLst>
                                      </p:cBhvr>
                                      <p:to>
                                        <p:strVal val="visible"/>
                                      </p:to>
                                    </p:set>
                                    <p:animEffect transition="in" filter="fade">
                                      <p:cBhvr>
                                        <p:cTn id="24" dur="1000"/>
                                        <p:tgtEl>
                                          <p:spTgt spid="31"/>
                                        </p:tgtEl>
                                      </p:cBhvr>
                                    </p:animEffect>
                                    <p:anim calcmode="lin" valueType="num">
                                      <p:cBhvr>
                                        <p:cTn id="25" dur="1000" fill="hold"/>
                                        <p:tgtEl>
                                          <p:spTgt spid="31"/>
                                        </p:tgtEl>
                                        <p:attrNameLst>
                                          <p:attrName>ppt_x</p:attrName>
                                        </p:attrNameLst>
                                      </p:cBhvr>
                                      <p:tavLst>
                                        <p:tav tm="0">
                                          <p:val>
                                            <p:strVal val="#ppt_x"/>
                                          </p:val>
                                        </p:tav>
                                        <p:tav tm="100000">
                                          <p:val>
                                            <p:strVal val="#ppt_x"/>
                                          </p:val>
                                        </p:tav>
                                      </p:tavLst>
                                    </p:anim>
                                    <p:anim calcmode="lin" valueType="num">
                                      <p:cBhvr>
                                        <p:cTn id="26" dur="1000" fill="hold"/>
                                        <p:tgtEl>
                                          <p:spTgt spid="3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anim calcmode="lin" valueType="num">
                                      <p:cBhvr>
                                        <p:cTn id="35" dur="1000" fill="hold"/>
                                        <p:tgtEl>
                                          <p:spTgt spid="22"/>
                                        </p:tgtEl>
                                        <p:attrNameLst>
                                          <p:attrName>ppt_x</p:attrName>
                                        </p:attrNameLst>
                                      </p:cBhvr>
                                      <p:tavLst>
                                        <p:tav tm="0">
                                          <p:val>
                                            <p:strVal val="#ppt_x"/>
                                          </p:val>
                                        </p:tav>
                                        <p:tav tm="100000">
                                          <p:val>
                                            <p:strVal val="#ppt_x"/>
                                          </p:val>
                                        </p:tav>
                                      </p:tavLst>
                                    </p:anim>
                                    <p:anim calcmode="lin" valueType="num">
                                      <p:cBhvr>
                                        <p:cTn id="36" dur="1000" fill="hold"/>
                                        <p:tgtEl>
                                          <p:spTgt spid="2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1000"/>
                                        <p:tgtEl>
                                          <p:spTgt spid="24"/>
                                        </p:tgtEl>
                                      </p:cBhvr>
                                    </p:animEffect>
                                    <p:anim calcmode="lin" valueType="num">
                                      <p:cBhvr>
                                        <p:cTn id="40" dur="1000" fill="hold"/>
                                        <p:tgtEl>
                                          <p:spTgt spid="24"/>
                                        </p:tgtEl>
                                        <p:attrNameLst>
                                          <p:attrName>ppt_x</p:attrName>
                                        </p:attrNameLst>
                                      </p:cBhvr>
                                      <p:tavLst>
                                        <p:tav tm="0">
                                          <p:val>
                                            <p:strVal val="#ppt_x"/>
                                          </p:val>
                                        </p:tav>
                                        <p:tav tm="100000">
                                          <p:val>
                                            <p:strVal val="#ppt_x"/>
                                          </p:val>
                                        </p:tav>
                                      </p:tavLst>
                                    </p:anim>
                                    <p:anim calcmode="lin" valueType="num">
                                      <p:cBhvr>
                                        <p:cTn id="4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1000"/>
                                        <p:tgtEl>
                                          <p:spTgt spid="23"/>
                                        </p:tgtEl>
                                      </p:cBhvr>
                                    </p:animEffect>
                                    <p:anim calcmode="lin" valueType="num">
                                      <p:cBhvr>
                                        <p:cTn id="52" dur="1000" fill="hold"/>
                                        <p:tgtEl>
                                          <p:spTgt spid="23"/>
                                        </p:tgtEl>
                                        <p:attrNameLst>
                                          <p:attrName>ppt_x</p:attrName>
                                        </p:attrNameLst>
                                      </p:cBhvr>
                                      <p:tavLst>
                                        <p:tav tm="0">
                                          <p:val>
                                            <p:strVal val="#ppt_x"/>
                                          </p:val>
                                        </p:tav>
                                        <p:tav tm="100000">
                                          <p:val>
                                            <p:strVal val="#ppt_x"/>
                                          </p:val>
                                        </p:tav>
                                      </p:tavLst>
                                    </p:anim>
                                    <p:anim calcmode="lin" valueType="num">
                                      <p:cBhvr>
                                        <p:cTn id="53" dur="1000" fill="hold"/>
                                        <p:tgtEl>
                                          <p:spTgt spid="23"/>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3" grpId="0" animBg="1"/>
      <p:bldP spid="6" grpId="0" animBg="1"/>
      <p:bldP spid="20" grpId="0" animBg="1"/>
      <p:bldP spid="21" grpId="0" animBg="1"/>
      <p:bldP spid="22" grpId="0" animBg="1"/>
      <p:bldP spid="23" grpId="0" animBg="1"/>
      <p:bldP spid="7" grpId="0"/>
      <p:bldP spid="2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、余额宝的风险问题</a:t>
            </a:r>
            <a:endParaRPr lang="zh-CN" altLang="en-US" dirty="0"/>
          </a:p>
        </p:txBody>
      </p:sp>
      <p:sp>
        <p:nvSpPr>
          <p:cNvPr id="3" name="矩形 2"/>
          <p:cNvSpPr/>
          <p:nvPr/>
        </p:nvSpPr>
        <p:spPr>
          <a:xfrm>
            <a:off x="4860032" y="1855386"/>
            <a:ext cx="3600400" cy="3816429"/>
          </a:xfrm>
          <a:prstGeom prst="rect">
            <a:avLst/>
          </a:prstGeom>
        </p:spPr>
        <p:txBody>
          <a:bodyPr wrap="square">
            <a:spAutoFit/>
          </a:bodyPr>
          <a:lstStyle/>
          <a:p>
            <a:pPr marL="285750" indent="-285750">
              <a:lnSpc>
                <a:spcPct val="200000"/>
              </a:lnSpc>
              <a:buBlip>
                <a:blip r:embed="rId2"/>
              </a:buBlip>
            </a:pPr>
            <a:r>
              <a:rPr lang="zh-CN" altLang="en-US" sz="2800" b="1" dirty="0" smtClean="0">
                <a:latin typeface="宋体" panose="02010600030101010101" pitchFamily="2" charset="-122"/>
                <a:ea typeface="宋体" panose="02010600030101010101" pitchFamily="2" charset="-122"/>
              </a:rPr>
              <a:t>货币市场风险</a:t>
            </a:r>
            <a:endParaRPr lang="en-US" altLang="zh-CN" sz="2800" b="1" dirty="0" smtClean="0">
              <a:latin typeface="宋体" panose="02010600030101010101" pitchFamily="2" charset="-122"/>
              <a:ea typeface="宋体" panose="02010600030101010101" pitchFamily="2" charset="-122"/>
            </a:endParaRPr>
          </a:p>
          <a:p>
            <a:pPr marL="285750" indent="-285750">
              <a:lnSpc>
                <a:spcPct val="200000"/>
              </a:lnSpc>
              <a:buBlip>
                <a:blip r:embed="rId2"/>
              </a:buBlip>
            </a:pPr>
            <a:r>
              <a:rPr lang="zh-CN" altLang="en-US" sz="2800" b="1" dirty="0" smtClean="0">
                <a:latin typeface="宋体" panose="02010600030101010101" pitchFamily="2" charset="-122"/>
                <a:ea typeface="宋体" panose="02010600030101010101" pitchFamily="2" charset="-122"/>
              </a:rPr>
              <a:t>监管政策风险</a:t>
            </a:r>
            <a:endParaRPr lang="en-US" altLang="zh-CN" sz="2800" b="1" dirty="0" smtClean="0">
              <a:latin typeface="宋体" panose="02010600030101010101" pitchFamily="2" charset="-122"/>
              <a:ea typeface="宋体" panose="02010600030101010101" pitchFamily="2" charset="-122"/>
            </a:endParaRPr>
          </a:p>
          <a:p>
            <a:pPr marL="285750" indent="-285750">
              <a:lnSpc>
                <a:spcPct val="200000"/>
              </a:lnSpc>
              <a:buBlip>
                <a:blip r:embed="rId2"/>
              </a:buBlip>
            </a:pPr>
            <a:r>
              <a:rPr lang="zh-CN" altLang="en-US" sz="2800" b="1" dirty="0" smtClean="0">
                <a:latin typeface="宋体" panose="02010600030101010101" pitchFamily="2" charset="-122"/>
                <a:ea typeface="宋体" panose="02010600030101010101" pitchFamily="2" charset="-122"/>
              </a:rPr>
              <a:t>银行竞争风险</a:t>
            </a:r>
            <a:endParaRPr lang="en-US" altLang="zh-CN" sz="2800" b="1" dirty="0" smtClean="0">
              <a:latin typeface="宋体" panose="02010600030101010101" pitchFamily="2" charset="-122"/>
              <a:ea typeface="宋体" panose="02010600030101010101" pitchFamily="2" charset="-122"/>
            </a:endParaRPr>
          </a:p>
          <a:p>
            <a:pPr marL="285750" indent="-285750">
              <a:lnSpc>
                <a:spcPct val="200000"/>
              </a:lnSpc>
              <a:buBlip>
                <a:blip r:embed="rId2"/>
              </a:buBlip>
            </a:pPr>
            <a:r>
              <a:rPr lang="zh-CN" altLang="en-US" sz="2800" b="1" dirty="0" smtClean="0">
                <a:latin typeface="宋体" panose="02010600030101010101" pitchFamily="2" charset="-122"/>
                <a:ea typeface="宋体" panose="02010600030101010101" pitchFamily="2" charset="-122"/>
              </a:rPr>
              <a:t>手机丢失风险</a:t>
            </a:r>
            <a:endParaRPr lang="zh-CN" altLang="en-US" dirty="0"/>
          </a:p>
          <a:p>
            <a:endParaRPr lang="zh-CN" altLang="en-US" dirty="0">
              <a:latin typeface="宋体" panose="02010600030101010101" pitchFamily="2" charset="-122"/>
              <a:ea typeface="宋体" panose="02010600030101010101" pitchFamily="2" charset="-122"/>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916832"/>
            <a:ext cx="4066322" cy="368002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95028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EPPT Template">
  <a:themeElements>
    <a:clrScheme name="母版03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母版03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母版03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母版03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母版03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母版03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母版03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母版03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母版03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母版03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母版03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母版03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母版03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母版03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20120615142747765</Template>
  <TotalTime>1637</TotalTime>
  <Words>679</Words>
  <Application>Microsoft Office PowerPoint</Application>
  <PresentationFormat>全屏显示(4:3)</PresentationFormat>
  <Paragraphs>81</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EPPT Template</vt:lpstr>
      <vt:lpstr>互联网理财产品 ——余额宝</vt:lpstr>
      <vt:lpstr>幻灯片 2</vt:lpstr>
      <vt:lpstr>1、余额宝的运作模式</vt:lpstr>
      <vt:lpstr>2、余额宝的盈利模式</vt:lpstr>
      <vt:lpstr>3、余额宝有哪些优势？</vt:lpstr>
      <vt:lpstr>4、余额宝的近期争议点</vt:lpstr>
      <vt:lpstr>4、余额宝的近期争议点</vt:lpstr>
      <vt:lpstr>4、余额宝的近期争议点</vt:lpstr>
      <vt:lpstr>5、余额宝的风险问题</vt:lpstr>
      <vt:lpstr>5、余额宝的风险问题</vt:lpstr>
      <vt:lpstr>5、余额宝的风险问题</vt:lpstr>
      <vt:lpstr>5、余额宝的安全问题</vt:lpstr>
      <vt:lpstr>5、余额宝的安全问题</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Zhenghui</dc:creator>
  <cp:lastModifiedBy>微软用户</cp:lastModifiedBy>
  <cp:revision>90</cp:revision>
  <dcterms:created xsi:type="dcterms:W3CDTF">2013-01-08T13:12:07Z</dcterms:created>
  <dcterms:modified xsi:type="dcterms:W3CDTF">2014-03-17T02:25:06Z</dcterms:modified>
</cp:coreProperties>
</file>