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8" r:id="rId3"/>
    <p:sldId id="257" r:id="rId4"/>
    <p:sldId id="259" r:id="rId5"/>
    <p:sldId id="281" r:id="rId6"/>
    <p:sldId id="261" r:id="rId7"/>
    <p:sldId id="27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3A97B4"/>
    <a:srgbClr val="27AFD9"/>
    <a:srgbClr val="33CCFF"/>
    <a:srgbClr val="33859F"/>
    <a:srgbClr val="9BDEFF"/>
    <a:srgbClr val="0099FF"/>
    <a:srgbClr val="61CAFF"/>
    <a:srgbClr val="D0E0F4"/>
    <a:srgbClr val="24A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3354" autoAdjust="0"/>
  </p:normalViewPr>
  <p:slideViewPr>
    <p:cSldViewPr>
      <p:cViewPr>
        <p:scale>
          <a:sx n="75" d="100"/>
          <a:sy n="75" d="100"/>
        </p:scale>
        <p:origin x="-960"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F76766-E123-49F6-982C-442B98C4AF60}" type="datetimeFigureOut">
              <a:rPr lang="zh-CN" altLang="en-US" smtClean="0"/>
              <a:t>2014-03-21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53C9-10BB-4B69-89A3-5A3CB346D9D0}" type="slidenum">
              <a:rPr lang="zh-CN" altLang="en-US" smtClean="0"/>
              <a:t>‹#›</a:t>
            </a:fld>
            <a:endParaRPr lang="zh-CN" altLang="en-US"/>
          </a:p>
        </p:txBody>
      </p:sp>
    </p:spTree>
    <p:extLst>
      <p:ext uri="{BB962C8B-B14F-4D97-AF65-F5344CB8AC3E}">
        <p14:creationId xmlns:p14="http://schemas.microsoft.com/office/powerpoint/2010/main" val="356098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全球运营商的短彩信业务收入已在</a:t>
            </a:r>
            <a:r>
              <a:rPr lang="en-US" altLang="zh-CN" dirty="0" smtClean="0"/>
              <a:t>2012</a:t>
            </a:r>
            <a:r>
              <a:rPr lang="zh-CN" altLang="en-US" dirty="0" smtClean="0"/>
              <a:t>年达到峰值，自</a:t>
            </a:r>
            <a:r>
              <a:rPr lang="en-US" altLang="zh-CN" dirty="0" smtClean="0"/>
              <a:t>2013</a:t>
            </a:r>
            <a:r>
              <a:rPr lang="zh-CN" altLang="en-US" dirty="0" smtClean="0"/>
              <a:t>年起，短彩信业务收入将开始逐年下降。至</a:t>
            </a:r>
            <a:r>
              <a:rPr lang="en-US" altLang="zh-CN" dirty="0" smtClean="0"/>
              <a:t>2017</a:t>
            </a:r>
            <a:r>
              <a:rPr lang="zh-CN" altLang="en-US" dirty="0" smtClean="0"/>
              <a:t>年，全球运营商的短彩信业务收入将比</a:t>
            </a:r>
            <a:r>
              <a:rPr lang="en-US" altLang="zh-CN" dirty="0" smtClean="0"/>
              <a:t>2012</a:t>
            </a:r>
            <a:r>
              <a:rPr lang="zh-CN" altLang="en-US" dirty="0" smtClean="0"/>
              <a:t>年下降约</a:t>
            </a:r>
            <a:r>
              <a:rPr lang="en-US" altLang="zh-CN" dirty="0" smtClean="0"/>
              <a:t>130</a:t>
            </a:r>
            <a:r>
              <a:rPr lang="zh-CN" altLang="en-US" dirty="0" smtClean="0"/>
              <a:t>亿美元，同时</a:t>
            </a:r>
            <a:r>
              <a:rPr lang="en-US" altLang="zh-CN" dirty="0" smtClean="0"/>
              <a:t>OTT</a:t>
            </a:r>
            <a:r>
              <a:rPr lang="zh-CN" altLang="en-US" dirty="0" smtClean="0"/>
              <a:t>消息类业务的发送量将占到整个移动消息类业务量的</a:t>
            </a:r>
            <a:r>
              <a:rPr lang="en-US" altLang="zh-CN" dirty="0" smtClean="0"/>
              <a:t>40%</a:t>
            </a:r>
            <a:r>
              <a:rPr lang="zh-CN" altLang="en-US" dirty="0" smtClean="0"/>
              <a:t>以上</a:t>
            </a:r>
            <a:r>
              <a:rPr lang="en-US" altLang="zh-CN" dirty="0" smtClean="0"/>
              <a:t>(</a:t>
            </a:r>
            <a:r>
              <a:rPr lang="zh-CN" altLang="en-US" dirty="0" smtClean="0"/>
              <a:t>如下图</a:t>
            </a:r>
            <a:r>
              <a:rPr lang="en-US" altLang="zh-CN" dirty="0" smtClean="0"/>
              <a:t>)</a:t>
            </a:r>
            <a:r>
              <a:rPr lang="zh-CN" altLang="en-US" dirty="0" smtClean="0"/>
              <a:t>。</a:t>
            </a:r>
          </a:p>
          <a:p>
            <a:endParaRPr lang="zh-CN" altLang="en-US" dirty="0" smtClean="0"/>
          </a:p>
        </p:txBody>
      </p:sp>
      <p:sp>
        <p:nvSpPr>
          <p:cNvPr id="4" name="灯片编号占位符 3"/>
          <p:cNvSpPr>
            <a:spLocks noGrp="1"/>
          </p:cNvSpPr>
          <p:nvPr>
            <p:ph type="sldNum" sz="quarter" idx="10"/>
          </p:nvPr>
        </p:nvSpPr>
        <p:spPr/>
        <p:txBody>
          <a:bodyPr/>
          <a:lstStyle/>
          <a:p>
            <a:fld id="{B03453C9-10BB-4B69-89A3-5A3CB346D9D0}" type="slidenum">
              <a:rPr lang="zh-CN" altLang="en-US" smtClean="0"/>
              <a:t>1</a:t>
            </a:fld>
            <a:endParaRPr lang="zh-CN" altLang="en-US"/>
          </a:p>
        </p:txBody>
      </p:sp>
    </p:spTree>
    <p:extLst>
      <p:ext uri="{BB962C8B-B14F-4D97-AF65-F5344CB8AC3E}">
        <p14:creationId xmlns:p14="http://schemas.microsoft.com/office/powerpoint/2010/main" val="3288533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根据财报，一季度中国移动营收</a:t>
            </a:r>
            <a:r>
              <a:rPr lang="en-US" altLang="zh-CN" dirty="0" smtClean="0"/>
              <a:t>1347</a:t>
            </a:r>
            <a:r>
              <a:rPr lang="zh-CN" altLang="en-US" dirty="0" smtClean="0"/>
              <a:t>亿元，同比增长</a:t>
            </a:r>
            <a:r>
              <a:rPr lang="en-US" altLang="zh-CN" dirty="0" smtClean="0"/>
              <a:t>5.7%</a:t>
            </a:r>
            <a:r>
              <a:rPr lang="zh-CN" altLang="en-US" dirty="0" smtClean="0"/>
              <a:t>；而中国联通相对而言增幅明显，实现营收</a:t>
            </a:r>
            <a:r>
              <a:rPr lang="en-US" altLang="zh-CN" dirty="0" smtClean="0"/>
              <a:t>706</a:t>
            </a:r>
            <a:r>
              <a:rPr lang="zh-CN" altLang="en-US" dirty="0" smtClean="0"/>
              <a:t>亿元，同比增长</a:t>
            </a:r>
            <a:r>
              <a:rPr lang="en-US" altLang="zh-CN" dirty="0" smtClean="0"/>
              <a:t>15.36%</a:t>
            </a:r>
            <a:r>
              <a:rPr lang="zh-CN" altLang="en-US" dirty="0" smtClean="0"/>
              <a:t>。中国电信一季度营收达</a:t>
            </a:r>
            <a:r>
              <a:rPr lang="en-US" altLang="zh-CN" dirty="0" smtClean="0"/>
              <a:t>778.18</a:t>
            </a:r>
            <a:r>
              <a:rPr lang="zh-CN" altLang="en-US" dirty="0" smtClean="0"/>
              <a:t>亿元，同比增长</a:t>
            </a:r>
            <a:r>
              <a:rPr lang="en-US" altLang="zh-CN" dirty="0" smtClean="0"/>
              <a:t>14.6%</a:t>
            </a:r>
            <a:r>
              <a:rPr lang="zh-CN" altLang="en-US" dirty="0" smtClean="0"/>
              <a:t>。</a:t>
            </a:r>
          </a:p>
          <a:p>
            <a:r>
              <a:rPr lang="zh-CN" altLang="en-US" dirty="0" smtClean="0"/>
              <a:t>而对比</a:t>
            </a:r>
            <a:r>
              <a:rPr lang="en-US" altLang="zh-CN" dirty="0" smtClean="0"/>
              <a:t>2012</a:t>
            </a:r>
            <a:r>
              <a:rPr lang="zh-CN" altLang="en-US" dirty="0" smtClean="0"/>
              <a:t>年一季度，中国移动当时收入为人民币</a:t>
            </a:r>
            <a:r>
              <a:rPr lang="en-US" altLang="zh-CN" dirty="0" smtClean="0"/>
              <a:t>1</a:t>
            </a:r>
            <a:r>
              <a:rPr lang="zh-CN" altLang="en-US" dirty="0" smtClean="0"/>
              <a:t>，</a:t>
            </a:r>
            <a:r>
              <a:rPr lang="en-US" altLang="zh-CN" dirty="0" smtClean="0"/>
              <a:t>274</a:t>
            </a:r>
            <a:r>
              <a:rPr lang="zh-CN" altLang="en-US" dirty="0" smtClean="0"/>
              <a:t>亿元，较同比增长</a:t>
            </a:r>
            <a:r>
              <a:rPr lang="en-US" altLang="zh-CN" dirty="0" smtClean="0"/>
              <a:t>7.8%</a:t>
            </a:r>
            <a:r>
              <a:rPr lang="zh-CN" altLang="en-US" dirty="0" smtClean="0"/>
              <a:t>。中国联通</a:t>
            </a:r>
            <a:r>
              <a:rPr lang="en-US" altLang="zh-CN" dirty="0" smtClean="0"/>
              <a:t>2012</a:t>
            </a:r>
            <a:r>
              <a:rPr lang="zh-CN" altLang="en-US" dirty="0" smtClean="0"/>
              <a:t>年第一季度营收</a:t>
            </a:r>
            <a:r>
              <a:rPr lang="en-US" altLang="zh-CN" dirty="0" smtClean="0"/>
              <a:t>611.9</a:t>
            </a:r>
            <a:r>
              <a:rPr lang="zh-CN" altLang="en-US" dirty="0" smtClean="0"/>
              <a:t>亿元，同比增</a:t>
            </a:r>
            <a:r>
              <a:rPr lang="en-US" altLang="zh-CN" dirty="0" smtClean="0"/>
              <a:t>24.8%</a:t>
            </a:r>
            <a:r>
              <a:rPr lang="zh-CN" altLang="en-US" dirty="0" smtClean="0"/>
              <a:t>。去年一季度的增速为</a:t>
            </a:r>
            <a:r>
              <a:rPr lang="en-US" altLang="zh-CN" dirty="0" smtClean="0"/>
              <a:t>15.7%</a:t>
            </a:r>
            <a:r>
              <a:rPr lang="zh-CN" altLang="en-US" dirty="0" smtClean="0"/>
              <a:t>。显然，今年一季度中国移动和中国联通的收入同比增长都大降，中国电信则是略有下降。</a:t>
            </a:r>
          </a:p>
          <a:p>
            <a:r>
              <a:rPr lang="en-US" altLang="zh-CN" dirty="0" smtClean="0"/>
              <a:t>5000 3000</a:t>
            </a:r>
            <a:r>
              <a:rPr lang="en-US" altLang="zh-CN" baseline="0" dirty="0" smtClean="0"/>
              <a:t> 3000</a:t>
            </a:r>
            <a:endParaRPr lang="zh-CN" altLang="en-US" dirty="0"/>
          </a:p>
        </p:txBody>
      </p:sp>
      <p:sp>
        <p:nvSpPr>
          <p:cNvPr id="4" name="灯片编号占位符 3"/>
          <p:cNvSpPr>
            <a:spLocks noGrp="1"/>
          </p:cNvSpPr>
          <p:nvPr>
            <p:ph type="sldNum" sz="quarter" idx="10"/>
          </p:nvPr>
        </p:nvSpPr>
        <p:spPr/>
        <p:txBody>
          <a:bodyPr/>
          <a:lstStyle/>
          <a:p>
            <a:fld id="{B03453C9-10BB-4B69-89A3-5A3CB346D9D0}" type="slidenum">
              <a:rPr lang="zh-CN" altLang="en-US" smtClean="0"/>
              <a:t>2</a:t>
            </a:fld>
            <a:endParaRPr lang="zh-CN" altLang="en-US"/>
          </a:p>
        </p:txBody>
      </p:sp>
    </p:spTree>
    <p:extLst>
      <p:ext uri="{BB962C8B-B14F-4D97-AF65-F5344CB8AC3E}">
        <p14:creationId xmlns:p14="http://schemas.microsoft.com/office/powerpoint/2010/main" val="15726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453C9-10BB-4B69-89A3-5A3CB346D9D0}" type="slidenum">
              <a:rPr lang="zh-CN" altLang="en-US" smtClean="0"/>
              <a:t>4</a:t>
            </a:fld>
            <a:endParaRPr lang="zh-CN" altLang="en-US"/>
          </a:p>
        </p:txBody>
      </p:sp>
    </p:spTree>
    <p:extLst>
      <p:ext uri="{BB962C8B-B14F-4D97-AF65-F5344CB8AC3E}">
        <p14:creationId xmlns:p14="http://schemas.microsoft.com/office/powerpoint/2010/main" val="150898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453C9-10BB-4B69-89A3-5A3CB346D9D0}" type="slidenum">
              <a:rPr lang="zh-CN" altLang="en-US" smtClean="0"/>
              <a:t>5</a:t>
            </a:fld>
            <a:endParaRPr lang="zh-CN" altLang="en-US"/>
          </a:p>
        </p:txBody>
      </p:sp>
    </p:spTree>
    <p:extLst>
      <p:ext uri="{BB962C8B-B14F-4D97-AF65-F5344CB8AC3E}">
        <p14:creationId xmlns:p14="http://schemas.microsoft.com/office/powerpoint/2010/main" val="150898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453C9-10BB-4B69-89A3-5A3CB346D9D0}" type="slidenum">
              <a:rPr lang="zh-CN" altLang="en-US" smtClean="0"/>
              <a:t>7</a:t>
            </a:fld>
            <a:endParaRPr lang="zh-CN" altLang="en-US"/>
          </a:p>
        </p:txBody>
      </p:sp>
    </p:spTree>
    <p:extLst>
      <p:ext uri="{BB962C8B-B14F-4D97-AF65-F5344CB8AC3E}">
        <p14:creationId xmlns:p14="http://schemas.microsoft.com/office/powerpoint/2010/main" val="30270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51020-092C-4E48-81D4-FD252F0B4E64}" type="datetimeFigureOut">
              <a:rPr lang="en-US" smtClean="0"/>
              <a:pPr/>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51020-092C-4E48-81D4-FD252F0B4E64}" type="datetimeFigureOut">
              <a:rPr lang="en-US" smtClean="0"/>
              <a:pPr/>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51020-092C-4E48-81D4-FD252F0B4E64}" type="datetimeFigureOut">
              <a:rPr lang="en-US" smtClean="0"/>
              <a:pPr/>
              <a:t>3/21/2014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51020-092C-4E48-81D4-FD252F0B4E64}" type="datetimeFigureOut">
              <a:rPr lang="en-US" smtClean="0"/>
              <a:pPr/>
              <a:t>3/21/2014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51020-092C-4E48-81D4-FD252F0B4E64}" type="datetimeFigureOut">
              <a:rPr lang="en-US" smtClean="0"/>
              <a:pPr/>
              <a:t>3/21/2014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51020-092C-4E48-81D4-FD252F0B4E64}" type="datetimeFigureOut">
              <a:rPr lang="en-US" smtClean="0"/>
              <a:pPr/>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51020-092C-4E48-81D4-FD252F0B4E64}" type="datetimeFigureOut">
              <a:rPr lang="en-US" smtClean="0"/>
              <a:pPr/>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51020-092C-4E48-81D4-FD252F0B4E64}" type="datetimeFigureOut">
              <a:rPr lang="en-US" smtClean="0"/>
              <a:pPr/>
              <a:t>3/21/2014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1270-886E-486D-BF06-659BEA18F2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e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3" cstate="print"/>
          <a:stretch>
            <a:fillRect/>
          </a:stretch>
        </p:blipFill>
        <p:spPr>
          <a:xfrm>
            <a:off x="4062" y="1458"/>
            <a:ext cx="9135683" cy="6857853"/>
          </a:xfrm>
          <a:prstGeom prst="rect">
            <a:avLst/>
          </a:prstGeom>
          <a:noFill/>
          <a:ln>
            <a:noFill/>
          </a:ln>
        </p:spPr>
      </p:pic>
      <p:grpSp>
        <p:nvGrpSpPr>
          <p:cNvPr id="2" name="Group 1"/>
          <p:cNvGrpSpPr/>
          <p:nvPr/>
        </p:nvGrpSpPr>
        <p:grpSpPr>
          <a:xfrm>
            <a:off x="4091150" y="3632199"/>
            <a:ext cx="3224050" cy="904164"/>
            <a:chOff x="4091150" y="2724150"/>
            <a:chExt cx="3224050" cy="678123"/>
          </a:xfrm>
        </p:grpSpPr>
        <p:sp>
          <p:nvSpPr>
            <p:cNvPr id="8" name="TextBox 7"/>
            <p:cNvSpPr txBox="1"/>
            <p:nvPr/>
          </p:nvSpPr>
          <p:spPr>
            <a:xfrm>
              <a:off x="4364420" y="2724150"/>
              <a:ext cx="2950780" cy="415498"/>
            </a:xfrm>
            <a:prstGeom prst="rect">
              <a:avLst/>
            </a:prstGeom>
            <a:noFill/>
          </p:spPr>
          <p:txBody>
            <a:bodyPr wrap="square" rtlCol="0">
              <a:spAutoFit/>
            </a:bodyPr>
            <a:lstStyle/>
            <a:p>
              <a:pPr algn="r"/>
              <a:r>
                <a:rPr lang="en-US" sz="3000" dirty="0" smtClean="0">
                  <a:solidFill>
                    <a:srgbClr val="0099FF"/>
                  </a:solidFill>
                  <a:latin typeface="Calibri" pitchFamily="34" charset="0"/>
                  <a:cs typeface="Calibri" pitchFamily="34" charset="0"/>
                </a:rPr>
                <a:t>WELCOME</a:t>
              </a:r>
              <a:endParaRPr lang="en-US" sz="3000" dirty="0">
                <a:solidFill>
                  <a:srgbClr val="0099FF"/>
                </a:solidFill>
                <a:latin typeface="Calibri" pitchFamily="34" charset="0"/>
                <a:cs typeface="Calibri" pitchFamily="34" charset="0"/>
              </a:endParaRPr>
            </a:p>
          </p:txBody>
        </p:sp>
        <p:sp>
          <p:nvSpPr>
            <p:cNvPr id="11" name="TextBox 10"/>
            <p:cNvSpPr txBox="1"/>
            <p:nvPr/>
          </p:nvSpPr>
          <p:spPr>
            <a:xfrm>
              <a:off x="4091150" y="3206066"/>
              <a:ext cx="3200400" cy="196207"/>
            </a:xfrm>
            <a:prstGeom prst="rect">
              <a:avLst/>
            </a:prstGeom>
            <a:noFill/>
          </p:spPr>
          <p:txBody>
            <a:bodyPr wrap="square" rtlCol="0">
              <a:spAutoFit/>
            </a:bodyPr>
            <a:lstStyle/>
            <a:p>
              <a:pPr algn="r"/>
              <a:r>
                <a:rPr lang="zh-CN" altLang="en-US" sz="1100" dirty="0">
                  <a:latin typeface="Calibri" pitchFamily="34" charset="0"/>
                  <a:cs typeface="Calibri" pitchFamily="34" charset="0"/>
                </a:rPr>
                <a:t>武汉</a:t>
              </a:r>
              <a:r>
                <a:rPr lang="zh-CN" altLang="en-US" sz="1100" dirty="0" smtClean="0">
                  <a:latin typeface="Calibri" pitchFamily="34" charset="0"/>
                  <a:cs typeface="Calibri" pitchFamily="34" charset="0"/>
                </a:rPr>
                <a:t>理工大学电子商务与智能服务研究中心例会</a:t>
              </a:r>
              <a:r>
                <a:rPr lang="en-US" sz="1100" dirty="0" smtClean="0">
                  <a:latin typeface="Calibri" pitchFamily="34" charset="0"/>
                  <a:cs typeface="Calibri" pitchFamily="34" charset="0"/>
                </a:rPr>
                <a:t> </a:t>
              </a:r>
            </a:p>
          </p:txBody>
        </p:sp>
      </p:grpSp>
      <p:sp>
        <p:nvSpPr>
          <p:cNvPr id="7" name="Rectangle 6"/>
          <p:cNvSpPr/>
          <p:nvPr/>
        </p:nvSpPr>
        <p:spPr>
          <a:xfrm>
            <a:off x="7315200" y="3840328"/>
            <a:ext cx="1828800" cy="11176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b="1" dirty="0" smtClean="0"/>
              <a:t>演讲</a:t>
            </a:r>
            <a:r>
              <a:rPr lang="zh-CN" altLang="en-US" dirty="0" smtClean="0"/>
              <a:t>：苏豪</a:t>
            </a:r>
            <a:endParaRPr lang="en-US" dirty="0"/>
          </a:p>
        </p:txBody>
      </p:sp>
      <p:sp>
        <p:nvSpPr>
          <p:cNvPr id="9" name="Rectangle 8"/>
          <p:cNvSpPr/>
          <p:nvPr/>
        </p:nvSpPr>
        <p:spPr>
          <a:xfrm>
            <a:off x="1752601" y="5087555"/>
            <a:ext cx="5468007" cy="914400"/>
          </a:xfrm>
          <a:prstGeom prst="rect">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b="1" dirty="0" smtClean="0"/>
              <a:t>时间</a:t>
            </a:r>
            <a:r>
              <a:rPr lang="zh-CN" altLang="en-US" dirty="0" smtClean="0"/>
              <a:t>：</a:t>
            </a:r>
            <a:r>
              <a:rPr lang="en-US" altLang="zh-CN" dirty="0" smtClean="0"/>
              <a:t>2014.3.31</a:t>
            </a:r>
            <a:endParaRPr lang="en-US" dirty="0"/>
          </a:p>
        </p:txBody>
      </p:sp>
      <p:sp>
        <p:nvSpPr>
          <p:cNvPr id="10" name="Rectangle 9"/>
          <p:cNvSpPr/>
          <p:nvPr/>
        </p:nvSpPr>
        <p:spPr>
          <a:xfrm>
            <a:off x="1" y="5087555"/>
            <a:ext cx="1702675" cy="914400"/>
          </a:xfrm>
          <a:prstGeom prst="rect">
            <a:avLst/>
          </a:prstGeom>
          <a:solidFill>
            <a:schemeClr val="tx1">
              <a:lumMod val="50000"/>
              <a:lumOff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3581594" y="1824335"/>
            <a:ext cx="1981103" cy="1200329"/>
          </a:xfrm>
          <a:prstGeom prst="rect">
            <a:avLst/>
          </a:prstGeom>
          <a:noFill/>
        </p:spPr>
        <p:txBody>
          <a:bodyPr wrap="square" lIns="91440" tIns="45720" rIns="91440" bIns="45720">
            <a:spAutoFit/>
          </a:bodyPr>
          <a:lstStyle/>
          <a:p>
            <a:pPr algn="ctr"/>
            <a:r>
              <a:rPr lang="en-US" altLang="zh-CN" sz="7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endParaRPr lang="zh-CN" altLang="en-US" sz="7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矩形 12"/>
          <p:cNvSpPr/>
          <p:nvPr/>
        </p:nvSpPr>
        <p:spPr>
          <a:xfrm>
            <a:off x="5105497" y="1819870"/>
            <a:ext cx="1981103" cy="1200329"/>
          </a:xfrm>
          <a:prstGeom prst="rect">
            <a:avLst/>
          </a:prstGeom>
          <a:noFill/>
        </p:spPr>
        <p:txBody>
          <a:bodyPr wrap="square" lIns="91440" tIns="45720" rIns="91440" bIns="45720">
            <a:spAutoFit/>
          </a:bodyPr>
          <a:lstStyle/>
          <a:p>
            <a:pPr algn="ctr"/>
            <a:r>
              <a:rPr lang="en-US" altLang="zh-CN" sz="7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endParaRPr lang="zh-CN" altLang="en-US" sz="7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TextBox 14"/>
          <p:cNvSpPr txBox="1"/>
          <p:nvPr/>
        </p:nvSpPr>
        <p:spPr>
          <a:xfrm>
            <a:off x="838200" y="914400"/>
            <a:ext cx="2656496" cy="584775"/>
          </a:xfrm>
          <a:prstGeom prst="rect">
            <a:avLst/>
          </a:prstGeom>
          <a:noFill/>
        </p:spPr>
        <p:txBody>
          <a:bodyPr wrap="none" rtlCol="0">
            <a:spAutoFit/>
          </a:bodyPr>
          <a:lstStyle/>
          <a:p>
            <a:r>
              <a:rPr lang="zh-CN" altLang="en-US" sz="3200" b="1" dirty="0" smtClean="0">
                <a:latin typeface="幼圆" panose="02010509060101010101" pitchFamily="49" charset="-122"/>
                <a:ea typeface="幼圆" panose="02010509060101010101" pitchFamily="49" charset="-122"/>
              </a:rPr>
              <a:t>让我们来讲讲</a:t>
            </a:r>
            <a:endParaRPr lang="zh-CN" altLang="en-US" sz="3200" b="1" dirty="0">
              <a:latin typeface="幼圆" panose="02010509060101010101" pitchFamily="49" charset="-122"/>
              <a:ea typeface="幼圆" panose="02010509060101010101" pitchFamily="49" charset="-122"/>
            </a:endParaRPr>
          </a:p>
        </p:txBody>
      </p:sp>
      <p:sp>
        <p:nvSpPr>
          <p:cNvPr id="16" name="矩形 15"/>
          <p:cNvSpPr/>
          <p:nvPr/>
        </p:nvSpPr>
        <p:spPr>
          <a:xfrm>
            <a:off x="3657697" y="1847671"/>
            <a:ext cx="1981103" cy="1200329"/>
          </a:xfrm>
          <a:prstGeom prst="rect">
            <a:avLst/>
          </a:prstGeom>
          <a:noFill/>
        </p:spPr>
        <p:txBody>
          <a:bodyPr wrap="square" lIns="91440" tIns="45720" rIns="91440" bIns="45720">
            <a:spAutoFit/>
          </a:bodyPr>
          <a:lstStyle/>
          <a:p>
            <a:pPr algn="ctr"/>
            <a:r>
              <a:rPr lang="en-US" altLang="zh-CN" sz="7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a:t>
            </a:r>
            <a:endParaRPr lang="zh-CN" altLang="en-US" sz="7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path" presetSubtype="0" accel="50000" decel="50000" fill="hold" grpId="0" nodeType="afterEffect">
                                  <p:stCondLst>
                                    <p:cond delay="0"/>
                                  </p:stCondLst>
                                  <p:iterate type="lt">
                                    <p:tmPct val="0"/>
                                  </p:iterate>
                                  <p:childTnLst>
                                    <p:animMotion origin="layout" path="M 2.22222E-6 4.07407E-6 L 2.22222E-6 0.19074 " pathEditMode="relative" rAng="0" ptsTypes="AA">
                                      <p:cBhvr>
                                        <p:cTn id="11" dur="1000" fill="hold"/>
                                        <p:tgtEl>
                                          <p:spTgt spid="15"/>
                                        </p:tgtEl>
                                        <p:attrNameLst>
                                          <p:attrName>ppt_x</p:attrName>
                                          <p:attrName>ppt_y</p:attrName>
                                        </p:attrNameLst>
                                      </p:cBhvr>
                                      <p:rCtr x="0" y="9537"/>
                                    </p:animMotion>
                                  </p:childTnLst>
                                </p:cTn>
                              </p:par>
                            </p:childTnLst>
                          </p:cTn>
                        </p:par>
                        <p:par>
                          <p:cTn id="12" fill="hold">
                            <p:stCondLst>
                              <p:cond delay="1500"/>
                            </p:stCondLst>
                            <p:childTnLst>
                              <p:par>
                                <p:cTn id="13" presetID="42" presetClass="path" presetSubtype="0" accel="50000" decel="50000" fill="hold" grpId="0" nodeType="afterEffect">
                                  <p:stCondLst>
                                    <p:cond delay="0"/>
                                  </p:stCondLst>
                                  <p:iterate type="lt">
                                    <p:tmPct val="0"/>
                                  </p:iterate>
                                  <p:childTnLst>
                                    <p:animMotion origin="layout" path="M 0 -2.22222E-6 L 0.09167 0.00139 " pathEditMode="relative" rAng="0" ptsTypes="AA">
                                      <p:cBhvr>
                                        <p:cTn id="14" dur="1000" fill="hold"/>
                                        <p:tgtEl>
                                          <p:spTgt spid="5"/>
                                        </p:tgtEl>
                                        <p:attrNameLst>
                                          <p:attrName>ppt_x</p:attrName>
                                          <p:attrName>ppt_y</p:attrName>
                                        </p:attrNameLst>
                                      </p:cBhvr>
                                      <p:rCtr x="4583" y="69"/>
                                    </p:animMotion>
                                  </p:childTnLst>
                                </p:cTn>
                              </p:par>
                            </p:childTnLst>
                          </p:cTn>
                        </p:par>
                        <p:par>
                          <p:cTn id="15" fill="hold">
                            <p:stCondLst>
                              <p:cond delay="2500"/>
                            </p:stCondLst>
                            <p:childTnLst>
                              <p:par>
                                <p:cTn id="16" presetID="38" presetClass="entr" presetSubtype="0" accel="50000" fill="hold" grpId="0" nodeType="afterEffect">
                                  <p:stCondLst>
                                    <p:cond delay="0"/>
                                  </p:stCondLst>
                                  <p:iterate type="lt">
                                    <p:tmPct val="50000"/>
                                  </p:iterate>
                                  <p:childTnLst>
                                    <p:set>
                                      <p:cBhvr>
                                        <p:cTn id="17" dur="1" fill="hold">
                                          <p:stCondLst>
                                            <p:cond delay="0"/>
                                          </p:stCondLst>
                                        </p:cTn>
                                        <p:tgtEl>
                                          <p:spTgt spid="16"/>
                                        </p:tgtEl>
                                        <p:attrNameLst>
                                          <p:attrName>style.visibility</p:attrName>
                                        </p:attrNameLst>
                                      </p:cBhvr>
                                      <p:to>
                                        <p:strVal val="visible"/>
                                      </p:to>
                                    </p:set>
                                    <p:set>
                                      <p:cBhvr>
                                        <p:cTn id="18" dur="910" fill="hold">
                                          <p:stCondLst>
                                            <p:cond delay="0"/>
                                          </p:stCondLst>
                                        </p:cTn>
                                        <p:tgtEl>
                                          <p:spTgt spid="16"/>
                                        </p:tgtEl>
                                        <p:attrNameLst>
                                          <p:attrName>style.rotation</p:attrName>
                                        </p:attrNameLst>
                                      </p:cBhvr>
                                      <p:to>
                                        <p:strVal val="-45.0"/>
                                      </p:to>
                                    </p:set>
                                    <p:anim calcmode="lin" valueType="num">
                                      <p:cBhvr>
                                        <p:cTn id="19" dur="910" fill="hold">
                                          <p:stCondLst>
                                            <p:cond delay="910"/>
                                          </p:stCondLst>
                                        </p:cTn>
                                        <p:tgtEl>
                                          <p:spTgt spid="16"/>
                                        </p:tgtEl>
                                        <p:attrNameLst>
                                          <p:attrName>style.rotation</p:attrName>
                                        </p:attrNameLst>
                                      </p:cBhvr>
                                      <p:tavLst>
                                        <p:tav tm="0">
                                          <p:val>
                                            <p:fltVal val="-45"/>
                                          </p:val>
                                        </p:tav>
                                        <p:tav tm="69900">
                                          <p:val>
                                            <p:fltVal val="45"/>
                                          </p:val>
                                        </p:tav>
                                        <p:tav tm="100000">
                                          <p:val>
                                            <p:fltVal val="0"/>
                                          </p:val>
                                        </p:tav>
                                      </p:tavLst>
                                    </p:anim>
                                    <p:anim calcmode="lin" valueType="num">
                                      <p:cBhvr>
                                        <p:cTn id="20" dur="910" fill="hold">
                                          <p:stCondLst>
                                            <p:cond delay="0"/>
                                          </p:stCondLst>
                                        </p:cTn>
                                        <p:tgtEl>
                                          <p:spTgt spid="16"/>
                                        </p:tgtEl>
                                        <p:attrNameLst>
                                          <p:attrName>ppt_y</p:attrName>
                                        </p:attrNameLst>
                                      </p:cBhvr>
                                      <p:tavLst>
                                        <p:tav tm="0">
                                          <p:val>
                                            <p:strVal val="#ppt_y-1"/>
                                          </p:val>
                                        </p:tav>
                                        <p:tav tm="100000">
                                          <p:val>
                                            <p:strVal val="#ppt_y-(0.354*#ppt_w-0.172*#ppt_h)"/>
                                          </p:val>
                                        </p:tav>
                                      </p:tavLst>
                                    </p:anim>
                                    <p:anim calcmode="lin" valueType="num">
                                      <p:cBhvr>
                                        <p:cTn id="21" dur="312" decel="50000" autoRev="1" fill="hold">
                                          <p:stCondLst>
                                            <p:cond delay="910"/>
                                          </p:stCondLst>
                                        </p:cTn>
                                        <p:tgtEl>
                                          <p:spTgt spid="16"/>
                                        </p:tgtEl>
                                        <p:attrNameLst>
                                          <p:attrName>ppt_y</p:attrName>
                                        </p:attrNameLst>
                                      </p:cBhvr>
                                      <p:tavLst>
                                        <p:tav tm="0">
                                          <p:val>
                                            <p:strVal val="#ppt_y-(0.354*#ppt_w-0.172*#ppt_h)"/>
                                          </p:val>
                                        </p:tav>
                                        <p:tav tm="100000">
                                          <p:val>
                                            <p:strVal val="#ppt_y-(0.354*#ppt_w-0.172*#ppt_h)-#ppt_h/2"/>
                                          </p:val>
                                        </p:tav>
                                      </p:tavLst>
                                    </p:anim>
                                    <p:anim calcmode="lin" valueType="num">
                                      <p:cBhvr>
                                        <p:cTn id="22" dur="272" fill="hold">
                                          <p:stCondLst>
                                            <p:cond delay="1728"/>
                                          </p:stCondLst>
                                        </p:cTn>
                                        <p:tgtEl>
                                          <p:spTgt spid="16"/>
                                        </p:tgtEl>
                                        <p:attrNameLst>
                                          <p:attrName>ppt_y</p:attrName>
                                        </p:attrNameLst>
                                      </p:cBhvr>
                                      <p:tavLst>
                                        <p:tav tm="0">
                                          <p:val>
                                            <p:strVal val="#ppt_y-(0.354*#ppt_w-0.172*#ppt_h)"/>
                                          </p:val>
                                        </p:tav>
                                        <p:tav tm="100000">
                                          <p:val>
                                            <p:strVal val="#ppt_y"/>
                                          </p:val>
                                        </p:tav>
                                      </p:tavLst>
                                    </p:anim>
                                  </p:childTnLst>
                                </p:cTn>
                              </p:par>
                            </p:childTnLst>
                          </p:cTn>
                        </p:par>
                        <p:par>
                          <p:cTn id="23" fill="hold">
                            <p:stCondLst>
                              <p:cond delay="4500"/>
                            </p:stCondLst>
                            <p:childTnLst>
                              <p:par>
                                <p:cTn id="24" presetID="34" presetClass="emph" presetSubtype="0" fill="hold" grpId="2" nodeType="afterEffect">
                                  <p:stCondLst>
                                    <p:cond delay="0"/>
                                  </p:stCondLst>
                                  <p:iterate type="lt">
                                    <p:tmPct val="10000"/>
                                  </p:iterate>
                                  <p:childTnLst>
                                    <p:animMotion origin="layout" path="M 4.44444E-6 0.19074 L 4.44444E-6 -0.07223 " pathEditMode="relative" rAng="0" ptsTypes="AA">
                                      <p:cBhvr>
                                        <p:cTn id="25" dur="250" accel="50000" decel="50000" autoRev="1" fill="hold">
                                          <p:stCondLst>
                                            <p:cond delay="0"/>
                                          </p:stCondLst>
                                        </p:cTn>
                                        <p:tgtEl>
                                          <p:spTgt spid="15"/>
                                        </p:tgtEl>
                                        <p:attrNameLst>
                                          <p:attrName>ppt_x</p:attrName>
                                          <p:attrName>ppt_y</p:attrName>
                                        </p:attrNameLst>
                                      </p:cBhvr>
                                      <p:rCtr x="0" y="-13148"/>
                                    </p:animMotion>
                                    <p:animRot by="1500000">
                                      <p:cBhvr>
                                        <p:cTn id="26" dur="125" fill="hold">
                                          <p:stCondLst>
                                            <p:cond delay="0"/>
                                          </p:stCondLst>
                                        </p:cTn>
                                        <p:tgtEl>
                                          <p:spTgt spid="15"/>
                                        </p:tgtEl>
                                        <p:attrNameLst>
                                          <p:attrName>r</p:attrName>
                                        </p:attrNameLst>
                                      </p:cBhvr>
                                    </p:animRot>
                                    <p:animRot by="-1500000">
                                      <p:cBhvr>
                                        <p:cTn id="27" dur="125" fill="hold">
                                          <p:stCondLst>
                                            <p:cond delay="125"/>
                                          </p:stCondLst>
                                        </p:cTn>
                                        <p:tgtEl>
                                          <p:spTgt spid="15"/>
                                        </p:tgtEl>
                                        <p:attrNameLst>
                                          <p:attrName>r</p:attrName>
                                        </p:attrNameLst>
                                      </p:cBhvr>
                                    </p:animRot>
                                    <p:animRot by="-1500000">
                                      <p:cBhvr>
                                        <p:cTn id="28" dur="125" fill="hold">
                                          <p:stCondLst>
                                            <p:cond delay="250"/>
                                          </p:stCondLst>
                                        </p:cTn>
                                        <p:tgtEl>
                                          <p:spTgt spid="15"/>
                                        </p:tgtEl>
                                        <p:attrNameLst>
                                          <p:attrName>r</p:attrName>
                                        </p:attrNameLst>
                                      </p:cBhvr>
                                    </p:animRot>
                                    <p:animRot by="1500000">
                                      <p:cBhvr>
                                        <p:cTn id="29" dur="125" fill="hold">
                                          <p:stCondLst>
                                            <p:cond delay="375"/>
                                          </p:stCondLst>
                                        </p:cTn>
                                        <p:tgtEl>
                                          <p:spTgt spid="15"/>
                                        </p:tgtEl>
                                        <p:attrNameLst>
                                          <p:attrName>r</p:attrName>
                                        </p:attrNameLst>
                                      </p:cBhvr>
                                    </p:animRot>
                                  </p:childTnLst>
                                </p:cTn>
                              </p:par>
                              <p:par>
                                <p:cTn id="30" presetID="34" presetClass="emph" presetSubtype="0" fill="hold" grpId="3" nodeType="withEffect">
                                  <p:stCondLst>
                                    <p:cond delay="0"/>
                                  </p:stCondLst>
                                  <p:iterate type="lt">
                                    <p:tmPct val="10000"/>
                                  </p:iterate>
                                  <p:childTnLst>
                                    <p:animMotion origin="layout" path="M 0.08333 0.00139 L 0.08333 -0.07083 " pathEditMode="relative" rAng="0" ptsTypes="AA">
                                      <p:cBhvr>
                                        <p:cTn id="31" dur="250" accel="50000" decel="50000" autoRev="1" fill="hold">
                                          <p:stCondLst>
                                            <p:cond delay="0"/>
                                          </p:stCondLst>
                                        </p:cTn>
                                        <p:tgtEl>
                                          <p:spTgt spid="5"/>
                                        </p:tgtEl>
                                        <p:attrNameLst>
                                          <p:attrName>ppt_x</p:attrName>
                                          <p:attrName>ppt_y</p:attrName>
                                        </p:attrNameLst>
                                      </p:cBhvr>
                                      <p:rCtr x="0" y="-3611"/>
                                    </p:animMotion>
                                    <p:animRot by="1500000">
                                      <p:cBhvr>
                                        <p:cTn id="32" dur="125" fill="hold">
                                          <p:stCondLst>
                                            <p:cond delay="0"/>
                                          </p:stCondLst>
                                        </p:cTn>
                                        <p:tgtEl>
                                          <p:spTgt spid="5"/>
                                        </p:tgtEl>
                                        <p:attrNameLst>
                                          <p:attrName>r</p:attrName>
                                        </p:attrNameLst>
                                      </p:cBhvr>
                                    </p:animRot>
                                    <p:animRot by="-1500000">
                                      <p:cBhvr>
                                        <p:cTn id="33" dur="125" fill="hold">
                                          <p:stCondLst>
                                            <p:cond delay="125"/>
                                          </p:stCondLst>
                                        </p:cTn>
                                        <p:tgtEl>
                                          <p:spTgt spid="5"/>
                                        </p:tgtEl>
                                        <p:attrNameLst>
                                          <p:attrName>r</p:attrName>
                                        </p:attrNameLst>
                                      </p:cBhvr>
                                    </p:animRot>
                                    <p:animRot by="-1500000">
                                      <p:cBhvr>
                                        <p:cTn id="34" dur="125" fill="hold">
                                          <p:stCondLst>
                                            <p:cond delay="250"/>
                                          </p:stCondLst>
                                        </p:cTn>
                                        <p:tgtEl>
                                          <p:spTgt spid="5"/>
                                        </p:tgtEl>
                                        <p:attrNameLst>
                                          <p:attrName>r</p:attrName>
                                        </p:attrNameLst>
                                      </p:cBhvr>
                                    </p:animRot>
                                    <p:animRot by="1500000">
                                      <p:cBhvr>
                                        <p:cTn id="35" dur="125" fill="hold">
                                          <p:stCondLst>
                                            <p:cond delay="375"/>
                                          </p:stCondLst>
                                        </p:cTn>
                                        <p:tgtEl>
                                          <p:spTgt spid="5"/>
                                        </p:tgtEl>
                                        <p:attrNameLst>
                                          <p:attrName>r</p:attrName>
                                        </p:attrNameLst>
                                      </p:cBhvr>
                                    </p:animRot>
                                  </p:childTnLst>
                                </p:cTn>
                              </p:par>
                              <p:par>
                                <p:cTn id="36" presetID="34" presetClass="emph" presetSubtype="0" fill="hold" grpId="3" nodeType="withEffect">
                                  <p:stCondLst>
                                    <p:cond delay="0"/>
                                  </p:stCondLst>
                                  <p:iterate type="lt">
                                    <p:tmPct val="10000"/>
                                  </p:iterate>
                                  <p:childTnLst>
                                    <p:animMotion origin="layout" path="M -3.33333E-6 -0.00138 L -3.33333E-6 -0.07361 " pathEditMode="relative" rAng="0" ptsTypes="AA">
                                      <p:cBhvr>
                                        <p:cTn id="37" dur="250" accel="50000" decel="50000" autoRev="1" fill="hold">
                                          <p:stCondLst>
                                            <p:cond delay="0"/>
                                          </p:stCondLst>
                                        </p:cTn>
                                        <p:tgtEl>
                                          <p:spTgt spid="16"/>
                                        </p:tgtEl>
                                        <p:attrNameLst>
                                          <p:attrName>ppt_x</p:attrName>
                                          <p:attrName>ppt_y</p:attrName>
                                        </p:attrNameLst>
                                      </p:cBhvr>
                                      <p:rCtr x="0" y="-3611"/>
                                    </p:animMotion>
                                    <p:animRot by="1500000">
                                      <p:cBhvr>
                                        <p:cTn id="38" dur="125" fill="hold">
                                          <p:stCondLst>
                                            <p:cond delay="0"/>
                                          </p:stCondLst>
                                        </p:cTn>
                                        <p:tgtEl>
                                          <p:spTgt spid="16"/>
                                        </p:tgtEl>
                                        <p:attrNameLst>
                                          <p:attrName>r</p:attrName>
                                        </p:attrNameLst>
                                      </p:cBhvr>
                                    </p:animRot>
                                    <p:animRot by="-1500000">
                                      <p:cBhvr>
                                        <p:cTn id="39" dur="125" fill="hold">
                                          <p:stCondLst>
                                            <p:cond delay="125"/>
                                          </p:stCondLst>
                                        </p:cTn>
                                        <p:tgtEl>
                                          <p:spTgt spid="16"/>
                                        </p:tgtEl>
                                        <p:attrNameLst>
                                          <p:attrName>r</p:attrName>
                                        </p:attrNameLst>
                                      </p:cBhvr>
                                    </p:animRot>
                                    <p:animRot by="-1500000">
                                      <p:cBhvr>
                                        <p:cTn id="40" dur="125" fill="hold">
                                          <p:stCondLst>
                                            <p:cond delay="250"/>
                                          </p:stCondLst>
                                        </p:cTn>
                                        <p:tgtEl>
                                          <p:spTgt spid="16"/>
                                        </p:tgtEl>
                                        <p:attrNameLst>
                                          <p:attrName>r</p:attrName>
                                        </p:attrNameLst>
                                      </p:cBhvr>
                                    </p:animRot>
                                    <p:animRot by="1500000">
                                      <p:cBhvr>
                                        <p:cTn id="41" dur="125" fill="hold">
                                          <p:stCondLst>
                                            <p:cond delay="375"/>
                                          </p:stCondLst>
                                        </p:cTn>
                                        <p:tgtEl>
                                          <p:spTgt spid="16"/>
                                        </p:tgtEl>
                                        <p:attrNameLst>
                                          <p:attrName>r</p:attrName>
                                        </p:attrNameLst>
                                      </p:cBhvr>
                                    </p:animRot>
                                  </p:childTnLst>
                                </p:cTn>
                              </p:par>
                              <p:par>
                                <p:cTn id="42" presetID="34" presetClass="emph" presetSubtype="0" fill="hold" grpId="2" nodeType="withEffect">
                                  <p:stCondLst>
                                    <p:cond delay="0"/>
                                  </p:stCondLst>
                                  <p:iterate type="lt">
                                    <p:tmPct val="10000"/>
                                  </p:iterate>
                                  <p:childTnLst>
                                    <p:animMotion origin="layout" path="M 0.0 0.0 L 0.0 -0.07213" pathEditMode="relative" ptsTypes="">
                                      <p:cBhvr>
                                        <p:cTn id="43" dur="250" accel="50000" decel="50000" autoRev="1" fill="hold">
                                          <p:stCondLst>
                                            <p:cond delay="0"/>
                                          </p:stCondLst>
                                        </p:cTn>
                                        <p:tgtEl>
                                          <p:spTgt spid="13"/>
                                        </p:tgtEl>
                                        <p:attrNameLst>
                                          <p:attrName>ppt_x</p:attrName>
                                          <p:attrName>ppt_y</p:attrName>
                                        </p:attrNameLst>
                                      </p:cBhvr>
                                    </p:animMotion>
                                    <p:animRot by="1500000">
                                      <p:cBhvr>
                                        <p:cTn id="44" dur="125" fill="hold">
                                          <p:stCondLst>
                                            <p:cond delay="0"/>
                                          </p:stCondLst>
                                        </p:cTn>
                                        <p:tgtEl>
                                          <p:spTgt spid="13"/>
                                        </p:tgtEl>
                                        <p:attrNameLst>
                                          <p:attrName>r</p:attrName>
                                        </p:attrNameLst>
                                      </p:cBhvr>
                                    </p:animRot>
                                    <p:animRot by="-1500000">
                                      <p:cBhvr>
                                        <p:cTn id="45" dur="125" fill="hold">
                                          <p:stCondLst>
                                            <p:cond delay="125"/>
                                          </p:stCondLst>
                                        </p:cTn>
                                        <p:tgtEl>
                                          <p:spTgt spid="13"/>
                                        </p:tgtEl>
                                        <p:attrNameLst>
                                          <p:attrName>r</p:attrName>
                                        </p:attrNameLst>
                                      </p:cBhvr>
                                    </p:animRot>
                                    <p:animRot by="-1500000">
                                      <p:cBhvr>
                                        <p:cTn id="46" dur="125" fill="hold">
                                          <p:stCondLst>
                                            <p:cond delay="250"/>
                                          </p:stCondLst>
                                        </p:cTn>
                                        <p:tgtEl>
                                          <p:spTgt spid="13"/>
                                        </p:tgtEl>
                                        <p:attrNameLst>
                                          <p:attrName>r</p:attrName>
                                        </p:attrNameLst>
                                      </p:cBhvr>
                                    </p:animRot>
                                    <p:animRot by="1500000">
                                      <p:cBhvr>
                                        <p:cTn id="47" dur="125" fill="hold">
                                          <p:stCondLst>
                                            <p:cond delay="375"/>
                                          </p:stCondLst>
                                        </p:cTn>
                                        <p:tgtEl>
                                          <p:spTgt spid="13"/>
                                        </p:tgtEl>
                                        <p:attrNameLst>
                                          <p:attrName>r</p:attrName>
                                        </p:attrNameLst>
                                      </p:cBhvr>
                                    </p:animRot>
                                  </p:childTnLst>
                                </p:cTn>
                              </p:par>
                              <p:par>
                                <p:cTn id="48" presetID="18" presetClass="emph" presetSubtype="0" fill="hold" grpId="2" nodeType="withEffect">
                                  <p:stCondLst>
                                    <p:cond delay="0"/>
                                  </p:stCondLst>
                                  <p:iterate type="lt">
                                    <p:tmPct val="4000"/>
                                  </p:iterate>
                                  <p:childTnLst>
                                    <p:set>
                                      <p:cBhvr override="childStyle">
                                        <p:cTn id="49" dur="500" fill="hold"/>
                                        <p:tgtEl>
                                          <p:spTgt spid="5"/>
                                        </p:tgtEl>
                                        <p:attrNameLst>
                                          <p:attrName>style.textDecorationUnderline</p:attrName>
                                        </p:attrNameLst>
                                      </p:cBhvr>
                                      <p:to>
                                        <p:strVal val="true"/>
                                      </p:to>
                                    </p:set>
                                  </p:childTnLst>
                                </p:cTn>
                              </p:par>
                              <p:par>
                                <p:cTn id="50" presetID="18" presetClass="emph" presetSubtype="0" fill="hold" grpId="2" nodeType="withEffect">
                                  <p:stCondLst>
                                    <p:cond delay="0"/>
                                  </p:stCondLst>
                                  <p:iterate type="lt">
                                    <p:tmPct val="4000"/>
                                  </p:iterate>
                                  <p:childTnLst>
                                    <p:set>
                                      <p:cBhvr override="childStyle">
                                        <p:cTn id="51" dur="500" fill="hold"/>
                                        <p:tgtEl>
                                          <p:spTgt spid="16"/>
                                        </p:tgtEl>
                                        <p:attrNameLst>
                                          <p:attrName>style.textDecorationUnderline</p:attrName>
                                        </p:attrNameLst>
                                      </p:cBhvr>
                                      <p:to>
                                        <p:strVal val="true"/>
                                      </p:to>
                                    </p:set>
                                  </p:childTnLst>
                                </p:cTn>
                              </p:par>
                              <p:par>
                                <p:cTn id="52" presetID="18" presetClass="emph" presetSubtype="0" fill="hold" grpId="1" nodeType="withEffect">
                                  <p:stCondLst>
                                    <p:cond delay="0"/>
                                  </p:stCondLst>
                                  <p:iterate type="lt">
                                    <p:tmPct val="4000"/>
                                  </p:iterate>
                                  <p:childTnLst>
                                    <p:set>
                                      <p:cBhvr override="childStyle">
                                        <p:cTn id="53" dur="500" fill="hold"/>
                                        <p:tgtEl>
                                          <p:spTgt spid="1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2"/>
      <p:bldP spid="5" grpId="3"/>
      <p:bldP spid="13" grpId="1"/>
      <p:bldP spid="13" grpId="2"/>
      <p:bldP spid="15" grpId="0"/>
      <p:bldP spid="15" grpId="1"/>
      <p:bldP spid="15" grpId="2"/>
      <p:bldP spid="16" grpId="0"/>
      <p:bldP spid="16" grpId="2"/>
      <p:bldP spid="16"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3" cstate="print"/>
          <a:stretch>
            <a:fillRect/>
          </a:stretch>
        </p:blipFill>
        <p:spPr>
          <a:xfrm>
            <a:off x="4062" y="1"/>
            <a:ext cx="9135877" cy="6857999"/>
          </a:xfrm>
          <a:prstGeom prst="rect">
            <a:avLst/>
          </a:prstGeom>
        </p:spPr>
      </p:pic>
      <p:sp>
        <p:nvSpPr>
          <p:cNvPr id="7" name="TextBox 6"/>
          <p:cNvSpPr txBox="1"/>
          <p:nvPr/>
        </p:nvSpPr>
        <p:spPr>
          <a:xfrm>
            <a:off x="4267200" y="584200"/>
            <a:ext cx="4267200" cy="215444"/>
          </a:xfrm>
          <a:prstGeom prst="rect">
            <a:avLst/>
          </a:prstGeom>
          <a:noFill/>
        </p:spPr>
        <p:txBody>
          <a:bodyPr wrap="square" rtlCol="0">
            <a:spAutoFit/>
          </a:bodyPr>
          <a:lstStyle/>
          <a:p>
            <a:r>
              <a:rPr lang="en-US" sz="800" dirty="0" smtClean="0">
                <a:latin typeface="Calibri" pitchFamily="34" charset="0"/>
                <a:cs typeface="Calibri" pitchFamily="34" charset="0"/>
              </a:rPr>
              <a:t>www.twiter.com/myid                         www.facebook.com/myid                     www.mywebsite.com</a:t>
            </a:r>
          </a:p>
        </p:txBody>
      </p:sp>
      <p:sp>
        <p:nvSpPr>
          <p:cNvPr id="4" name="Rectangle 3"/>
          <p:cNvSpPr/>
          <p:nvPr/>
        </p:nvSpPr>
        <p:spPr>
          <a:xfrm>
            <a:off x="0" y="3124200"/>
            <a:ext cx="43434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1676400"/>
            <a:ext cx="4432736" cy="3225800"/>
          </a:xfrm>
          <a:prstGeom prst="rect">
            <a:avLst/>
          </a:prstGeom>
          <a:blipFill>
            <a:blip r:embed="rId4"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8070" y="3240376"/>
            <a:ext cx="3612930" cy="584775"/>
          </a:xfrm>
          <a:prstGeom prst="rect">
            <a:avLst/>
          </a:prstGeom>
          <a:noFill/>
        </p:spPr>
        <p:txBody>
          <a:bodyPr wrap="square" rtlCol="0">
            <a:spAutoFit/>
          </a:bodyPr>
          <a:lstStyle/>
          <a:p>
            <a:pPr algn="r"/>
            <a:r>
              <a:rPr lang="en-US" sz="3200" b="1" dirty="0" smtClean="0">
                <a:solidFill>
                  <a:schemeClr val="bg1"/>
                </a:solidFill>
                <a:latin typeface="Calibri" pitchFamily="34" charset="0"/>
                <a:cs typeface="Calibri" pitchFamily="34" charset="0"/>
              </a:rPr>
              <a:t>OTT</a:t>
            </a:r>
            <a:r>
              <a:rPr lang="zh-CN" altLang="en-US" sz="3200" b="1" dirty="0" smtClean="0">
                <a:solidFill>
                  <a:schemeClr val="tx2">
                    <a:lumMod val="40000"/>
                    <a:lumOff val="60000"/>
                  </a:schemeClr>
                </a:solidFill>
                <a:latin typeface="幼圆" panose="02010509060101010101" pitchFamily="49" charset="-122"/>
                <a:ea typeface="幼圆" panose="02010509060101010101" pitchFamily="49" charset="-122"/>
                <a:cs typeface="Calibri" pitchFamily="34" charset="0"/>
              </a:rPr>
              <a:t>现象</a:t>
            </a:r>
            <a:endParaRPr lang="en-US" sz="3200" b="1" dirty="0">
              <a:solidFill>
                <a:schemeClr val="tx2">
                  <a:lumMod val="40000"/>
                  <a:lumOff val="60000"/>
                </a:schemeClr>
              </a:solidFill>
              <a:latin typeface="幼圆" panose="02010509060101010101" pitchFamily="49" charset="-122"/>
              <a:ea typeface="幼圆" panose="02010509060101010101" pitchFamily="49" charset="-122"/>
              <a:cs typeface="Calibri" pitchFamily="34" charset="0"/>
            </a:endParaRPr>
          </a:p>
        </p:txBody>
      </p:sp>
      <p:sp>
        <p:nvSpPr>
          <p:cNvPr id="10" name="Rectangle 9"/>
          <p:cNvSpPr/>
          <p:nvPr/>
        </p:nvSpPr>
        <p:spPr>
          <a:xfrm>
            <a:off x="3429000" y="4127061"/>
            <a:ext cx="91440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35773" y="4127061"/>
            <a:ext cx="9144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450427" y="4127061"/>
            <a:ext cx="914400" cy="914400"/>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4127061"/>
            <a:ext cx="1371600" cy="9144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435773" y="5143937"/>
            <a:ext cx="914400" cy="914400"/>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450427" y="5143937"/>
            <a:ext cx="91440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9600" y="5142187"/>
            <a:ext cx="4724400" cy="914400"/>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621220" y="4283840"/>
            <a:ext cx="533400" cy="400110"/>
          </a:xfrm>
          <a:prstGeom prst="rect">
            <a:avLst/>
          </a:prstGeom>
          <a:noFill/>
        </p:spPr>
        <p:txBody>
          <a:bodyPr wrap="square" rtlCol="0">
            <a:spAutoFit/>
          </a:bodyPr>
          <a:lstStyle/>
          <a:p>
            <a:pPr algn="ctr"/>
            <a:r>
              <a:rPr lang="en-US" sz="2000" dirty="0" smtClean="0">
                <a:solidFill>
                  <a:srgbClr val="0099FF"/>
                </a:solidFill>
                <a:latin typeface="Calibri" pitchFamily="34" charset="0"/>
                <a:cs typeface="Calibri" pitchFamily="34" charset="0"/>
              </a:rPr>
              <a:t>01</a:t>
            </a:r>
            <a:endParaRPr lang="en-US" sz="2000" dirty="0">
              <a:solidFill>
                <a:srgbClr val="0099FF"/>
              </a:solidFill>
              <a:latin typeface="Calibri" pitchFamily="34" charset="0"/>
              <a:cs typeface="Calibri" pitchFamily="34" charset="0"/>
            </a:endParaRPr>
          </a:p>
        </p:txBody>
      </p:sp>
      <p:sp>
        <p:nvSpPr>
          <p:cNvPr id="20" name="TextBox 19"/>
          <p:cNvSpPr txBox="1"/>
          <p:nvPr/>
        </p:nvSpPr>
        <p:spPr>
          <a:xfrm>
            <a:off x="2653861" y="4283840"/>
            <a:ext cx="533400" cy="400110"/>
          </a:xfrm>
          <a:prstGeom prst="rect">
            <a:avLst/>
          </a:prstGeom>
          <a:noFill/>
        </p:spPr>
        <p:txBody>
          <a:bodyPr wrap="square" rtlCol="0">
            <a:spAutoFit/>
          </a:bodyPr>
          <a:lstStyle/>
          <a:p>
            <a:pPr algn="ctr"/>
            <a:r>
              <a:rPr lang="en-US" sz="2000" dirty="0" smtClean="0">
                <a:solidFill>
                  <a:schemeClr val="tx1">
                    <a:lumMod val="95000"/>
                    <a:lumOff val="5000"/>
                  </a:schemeClr>
                </a:solidFill>
                <a:latin typeface="Calibri" pitchFamily="34" charset="0"/>
                <a:cs typeface="Calibri" pitchFamily="34" charset="0"/>
              </a:rPr>
              <a:t>02</a:t>
            </a:r>
            <a:endParaRPr lang="en-US" sz="2000" dirty="0">
              <a:solidFill>
                <a:schemeClr val="tx1">
                  <a:lumMod val="95000"/>
                  <a:lumOff val="5000"/>
                </a:schemeClr>
              </a:solidFill>
              <a:latin typeface="Calibri" pitchFamily="34" charset="0"/>
              <a:cs typeface="Calibri" pitchFamily="34" charset="0"/>
            </a:endParaRPr>
          </a:p>
        </p:txBody>
      </p:sp>
      <p:sp>
        <p:nvSpPr>
          <p:cNvPr id="21" name="TextBox 20"/>
          <p:cNvSpPr txBox="1"/>
          <p:nvPr/>
        </p:nvSpPr>
        <p:spPr>
          <a:xfrm>
            <a:off x="3631323" y="4283840"/>
            <a:ext cx="533400" cy="400110"/>
          </a:xfrm>
          <a:prstGeom prst="rect">
            <a:avLst/>
          </a:prstGeom>
          <a:noFill/>
        </p:spPr>
        <p:txBody>
          <a:bodyPr wrap="square" rtlCol="0">
            <a:spAutoFit/>
          </a:bodyPr>
          <a:lstStyle/>
          <a:p>
            <a:pPr algn="ctr"/>
            <a:r>
              <a:rPr lang="en-US" sz="2000" dirty="0" smtClean="0">
                <a:solidFill>
                  <a:schemeClr val="bg1">
                    <a:lumMod val="85000"/>
                  </a:schemeClr>
                </a:solidFill>
                <a:latin typeface="Calibri" pitchFamily="34" charset="0"/>
                <a:cs typeface="Calibri" pitchFamily="34" charset="0"/>
              </a:rPr>
              <a:t>03</a:t>
            </a:r>
            <a:endParaRPr lang="en-US" sz="2000" dirty="0">
              <a:solidFill>
                <a:schemeClr val="bg1">
                  <a:lumMod val="85000"/>
                </a:schemeClr>
              </a:solidFill>
              <a:latin typeface="Calibri" pitchFamily="34" charset="0"/>
              <a:cs typeface="Calibri" pitchFamily="34" charset="0"/>
            </a:endParaRPr>
          </a:p>
        </p:txBody>
      </p:sp>
      <p:sp>
        <p:nvSpPr>
          <p:cNvPr id="22" name="TextBox 21"/>
          <p:cNvSpPr txBox="1"/>
          <p:nvPr/>
        </p:nvSpPr>
        <p:spPr>
          <a:xfrm>
            <a:off x="1621220" y="5320860"/>
            <a:ext cx="533400" cy="400110"/>
          </a:xfrm>
          <a:prstGeom prst="rect">
            <a:avLst/>
          </a:prstGeom>
          <a:noFill/>
        </p:spPr>
        <p:txBody>
          <a:bodyPr wrap="square" rtlCol="0">
            <a:spAutoFit/>
          </a:bodyPr>
          <a:lstStyle/>
          <a:p>
            <a:pPr algn="ctr"/>
            <a:r>
              <a:rPr lang="en-US" sz="2000" dirty="0" smtClean="0">
                <a:solidFill>
                  <a:schemeClr val="tx2">
                    <a:lumMod val="20000"/>
                    <a:lumOff val="80000"/>
                  </a:schemeClr>
                </a:solidFill>
                <a:latin typeface="Calibri" pitchFamily="34" charset="0"/>
                <a:cs typeface="Calibri" pitchFamily="34" charset="0"/>
              </a:rPr>
              <a:t>04</a:t>
            </a:r>
            <a:endParaRPr lang="en-US" sz="2000" dirty="0">
              <a:solidFill>
                <a:schemeClr val="tx2">
                  <a:lumMod val="20000"/>
                  <a:lumOff val="80000"/>
                </a:schemeClr>
              </a:solidFill>
              <a:latin typeface="Calibri" pitchFamily="34" charset="0"/>
              <a:cs typeface="Calibri" pitchFamily="34" charset="0"/>
            </a:endParaRPr>
          </a:p>
        </p:txBody>
      </p:sp>
      <p:sp>
        <p:nvSpPr>
          <p:cNvPr id="23" name="TextBox 22"/>
          <p:cNvSpPr txBox="1"/>
          <p:nvPr/>
        </p:nvSpPr>
        <p:spPr>
          <a:xfrm>
            <a:off x="2653861" y="5320860"/>
            <a:ext cx="533400" cy="400110"/>
          </a:xfrm>
          <a:prstGeom prst="rect">
            <a:avLst/>
          </a:prstGeom>
          <a:noFill/>
        </p:spPr>
        <p:txBody>
          <a:bodyPr wrap="square" rtlCol="0">
            <a:spAutoFit/>
          </a:bodyPr>
          <a:lstStyle/>
          <a:p>
            <a:pPr algn="ctr"/>
            <a:r>
              <a:rPr lang="en-US" sz="2000" dirty="0" smtClean="0">
                <a:solidFill>
                  <a:schemeClr val="bg1">
                    <a:lumMod val="65000"/>
                  </a:schemeClr>
                </a:solidFill>
                <a:latin typeface="Calibri" pitchFamily="34" charset="0"/>
                <a:cs typeface="Calibri" pitchFamily="34" charset="0"/>
              </a:rPr>
              <a:t>05</a:t>
            </a:r>
            <a:endParaRPr lang="en-US" sz="2000" dirty="0">
              <a:solidFill>
                <a:schemeClr val="bg1">
                  <a:lumMod val="65000"/>
                </a:schemeClr>
              </a:solidFill>
              <a:latin typeface="Calibri" pitchFamily="34" charset="0"/>
              <a:cs typeface="Calibri" pitchFamily="34" charset="0"/>
            </a:endParaRPr>
          </a:p>
        </p:txBody>
      </p:sp>
      <p:sp>
        <p:nvSpPr>
          <p:cNvPr id="24" name="TextBox 23"/>
          <p:cNvSpPr txBox="1"/>
          <p:nvPr/>
        </p:nvSpPr>
        <p:spPr>
          <a:xfrm>
            <a:off x="3631323" y="5320860"/>
            <a:ext cx="533400" cy="400110"/>
          </a:xfrm>
          <a:prstGeom prst="rect">
            <a:avLst/>
          </a:prstGeom>
          <a:noFill/>
        </p:spPr>
        <p:txBody>
          <a:bodyPr wrap="square" rtlCol="0">
            <a:spAutoFit/>
          </a:bodyPr>
          <a:lstStyle/>
          <a:p>
            <a:pPr algn="ctr"/>
            <a:r>
              <a:rPr lang="en-US" sz="2000" dirty="0" smtClean="0">
                <a:solidFill>
                  <a:schemeClr val="bg1">
                    <a:lumMod val="85000"/>
                  </a:schemeClr>
                </a:solidFill>
                <a:latin typeface="Calibri" pitchFamily="34" charset="0"/>
                <a:cs typeface="Calibri" pitchFamily="34" charset="0"/>
              </a:rPr>
              <a:t>06</a:t>
            </a:r>
            <a:endParaRPr lang="en-US" sz="2000" dirty="0">
              <a:solidFill>
                <a:schemeClr val="bg1">
                  <a:lumMod val="85000"/>
                </a:schemeClr>
              </a:solidFill>
              <a:latin typeface="Calibri" pitchFamily="34" charset="0"/>
              <a:cs typeface="Calibri"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0555" y="1860550"/>
            <a:ext cx="2943225" cy="2857500"/>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6403" y="1816943"/>
            <a:ext cx="3250794" cy="3250794"/>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800" y="1811626"/>
            <a:ext cx="2952750" cy="2857500"/>
          </a:xfrm>
          <a:prstGeom prst="rect">
            <a:avLst/>
          </a:prstGeom>
          <a:ln>
            <a:noFill/>
          </a:ln>
          <a:effectLst>
            <a:softEdge rad="112500"/>
          </a:effectLst>
        </p:spPr>
      </p:pic>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83418" y="1905000"/>
            <a:ext cx="2857500" cy="285750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992" y="1828800"/>
            <a:ext cx="2841408" cy="2907874"/>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6" grpId="0" animBg="1"/>
      <p:bldP spid="17" grpId="0" animBg="1"/>
      <p:bldP spid="19" grpId="0"/>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2" cstate="print"/>
          <a:stretch>
            <a:fillRect/>
          </a:stretch>
        </p:blipFill>
        <p:spPr>
          <a:xfrm>
            <a:off x="4062" y="1"/>
            <a:ext cx="9135877" cy="6857999"/>
          </a:xfrm>
          <a:prstGeom prst="rect">
            <a:avLst/>
          </a:prstGeom>
        </p:spPr>
      </p:pic>
      <p:sp>
        <p:nvSpPr>
          <p:cNvPr id="7" name="TextBox 6"/>
          <p:cNvSpPr txBox="1"/>
          <p:nvPr/>
        </p:nvSpPr>
        <p:spPr>
          <a:xfrm>
            <a:off x="4267200" y="584200"/>
            <a:ext cx="4267200" cy="215444"/>
          </a:xfrm>
          <a:prstGeom prst="rect">
            <a:avLst/>
          </a:prstGeom>
          <a:noFill/>
        </p:spPr>
        <p:txBody>
          <a:bodyPr wrap="square" rtlCol="0">
            <a:spAutoFit/>
          </a:bodyPr>
          <a:lstStyle/>
          <a:p>
            <a:r>
              <a:rPr lang="en-US" sz="800" dirty="0" smtClean="0">
                <a:latin typeface="Calibri" pitchFamily="34" charset="0"/>
                <a:cs typeface="Calibri" pitchFamily="34" charset="0"/>
              </a:rPr>
              <a:t>www.twiter.com/myid                         www.facebook.com/myid                     www.mywebsite.com</a:t>
            </a:r>
          </a:p>
        </p:txBody>
      </p:sp>
      <p:sp>
        <p:nvSpPr>
          <p:cNvPr id="4" name="Rectangle 3"/>
          <p:cNvSpPr/>
          <p:nvPr/>
        </p:nvSpPr>
        <p:spPr>
          <a:xfrm>
            <a:off x="0" y="4565023"/>
            <a:ext cx="4343400" cy="1219200"/>
          </a:xfrm>
          <a:prstGeom prst="rect">
            <a:avLst/>
          </a:prstGeom>
          <a:blipFill>
            <a:blip r:embed="rId3"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06464" y="4565023"/>
            <a:ext cx="1143000" cy="12192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8200" y="3632200"/>
            <a:ext cx="3612930" cy="784830"/>
          </a:xfrm>
          <a:prstGeom prst="rect">
            <a:avLst/>
          </a:prstGeom>
          <a:noFill/>
        </p:spPr>
        <p:txBody>
          <a:bodyPr wrap="square" rtlCol="0">
            <a:spAutoFit/>
          </a:bodyPr>
          <a:lstStyle/>
          <a:p>
            <a:pPr algn="r"/>
            <a:r>
              <a:rPr lang="en-US" sz="4500" b="1" dirty="0" smtClean="0">
                <a:solidFill>
                  <a:schemeClr val="tx1">
                    <a:lumMod val="65000"/>
                    <a:lumOff val="35000"/>
                  </a:schemeClr>
                </a:solidFill>
                <a:latin typeface="Calibri" pitchFamily="34" charset="0"/>
                <a:cs typeface="Calibri" pitchFamily="34" charset="0"/>
              </a:rPr>
              <a:t>OTT </a:t>
            </a:r>
            <a:r>
              <a:rPr lang="zh-CN" altLang="en-US" sz="4500" b="1" dirty="0" smtClean="0">
                <a:solidFill>
                  <a:schemeClr val="tx2">
                    <a:lumMod val="60000"/>
                    <a:lumOff val="40000"/>
                  </a:schemeClr>
                </a:solidFill>
                <a:latin typeface="幼圆" panose="02010509060101010101" pitchFamily="49" charset="-122"/>
                <a:ea typeface="幼圆" panose="02010509060101010101" pitchFamily="49" charset="-122"/>
                <a:cs typeface="Calibri" pitchFamily="34" charset="0"/>
              </a:rPr>
              <a:t>简介</a:t>
            </a:r>
            <a:endParaRPr lang="en-US" sz="4500" b="1" dirty="0">
              <a:solidFill>
                <a:schemeClr val="tx2">
                  <a:lumMod val="60000"/>
                  <a:lumOff val="40000"/>
                </a:schemeClr>
              </a:solidFill>
              <a:latin typeface="幼圆" panose="02010509060101010101" pitchFamily="49" charset="-122"/>
              <a:ea typeface="幼圆" panose="02010509060101010101" pitchFamily="49" charset="-122"/>
              <a:cs typeface="Calibri" pitchFamily="34" charset="0"/>
            </a:endParaRPr>
          </a:p>
        </p:txBody>
      </p:sp>
      <p:sp>
        <p:nvSpPr>
          <p:cNvPr id="9" name="TextBox 8"/>
          <p:cNvSpPr txBox="1"/>
          <p:nvPr/>
        </p:nvSpPr>
        <p:spPr>
          <a:xfrm>
            <a:off x="5680840" y="4644695"/>
            <a:ext cx="2472560" cy="1015663"/>
          </a:xfrm>
          <a:prstGeom prst="rect">
            <a:avLst/>
          </a:prstGeom>
          <a:noFill/>
        </p:spPr>
        <p:txBody>
          <a:bodyPr wrap="square" rtlCol="0">
            <a:spAutoFit/>
          </a:bodyPr>
          <a:lstStyle/>
          <a:p>
            <a:r>
              <a:rPr lang="en-US" altLang="zh-CN" sz="1400" dirty="0" smtClean="0"/>
              <a:t>    </a:t>
            </a:r>
            <a:r>
              <a:rPr lang="zh-CN" altLang="en-US" b="1" dirty="0" smtClean="0">
                <a:latin typeface="幼圆" panose="02010509060101010101" pitchFamily="49" charset="-122"/>
                <a:ea typeface="幼圆" panose="02010509060101010101" pitchFamily="49" charset="-122"/>
              </a:rPr>
              <a:t>指</a:t>
            </a:r>
            <a:r>
              <a:rPr lang="zh-CN" altLang="en-US" sz="1400" dirty="0">
                <a:latin typeface="幼圆" panose="02010509060101010101" pitchFamily="49" charset="-122"/>
                <a:ea typeface="幼圆" panose="02010509060101010101" pitchFamily="49" charset="-122"/>
              </a:rPr>
              <a:t>的是谷歌、苹果、</a:t>
            </a:r>
            <a:r>
              <a:rPr lang="en-US" altLang="zh-CN" sz="1400" dirty="0">
                <a:latin typeface="幼圆" panose="02010509060101010101" pitchFamily="49" charset="-122"/>
                <a:ea typeface="幼圆" panose="02010509060101010101" pitchFamily="49" charset="-122"/>
              </a:rPr>
              <a:t>Skype</a:t>
            </a:r>
            <a:r>
              <a:rPr lang="zh-CN" altLang="en-US" sz="1400" dirty="0">
                <a:latin typeface="幼圆" panose="02010509060101010101" pitchFamily="49" charset="-122"/>
                <a:ea typeface="幼圆" panose="02010509060101010101" pitchFamily="49" charset="-122"/>
              </a:rPr>
              <a:t>、</a:t>
            </a:r>
            <a:r>
              <a:rPr lang="en-US" altLang="zh-CN" sz="1400" dirty="0">
                <a:latin typeface="幼圆" panose="02010509060101010101" pitchFamily="49" charset="-122"/>
                <a:ea typeface="幼圆" panose="02010509060101010101" pitchFamily="49" charset="-122"/>
              </a:rPr>
              <a:t>Netflix</a:t>
            </a:r>
            <a:r>
              <a:rPr lang="zh-CN" altLang="en-US" sz="1400" dirty="0">
                <a:latin typeface="幼圆" panose="02010509060101010101" pitchFamily="49" charset="-122"/>
                <a:ea typeface="幼圆" panose="02010509060101010101" pitchFamily="49" charset="-122"/>
              </a:rPr>
              <a:t>等利用其他运营商的宽带网发展自己的业务</a:t>
            </a:r>
            <a:endParaRPr lang="en-US" altLang="zh-CN" sz="1400" dirty="0">
              <a:latin typeface="幼圆" panose="02010509060101010101" pitchFamily="49" charset="-122"/>
              <a:ea typeface="幼圆" panose="02010509060101010101" pitchFamily="49" charset="-122"/>
              <a:cs typeface="Calibri" pitchFamily="34" charset="0"/>
            </a:endParaRPr>
          </a:p>
        </p:txBody>
      </p:sp>
      <p:sp>
        <p:nvSpPr>
          <p:cNvPr id="2" name="TextBox 1"/>
          <p:cNvSpPr txBox="1"/>
          <p:nvPr/>
        </p:nvSpPr>
        <p:spPr>
          <a:xfrm>
            <a:off x="685800" y="1211759"/>
            <a:ext cx="2437719" cy="784830"/>
          </a:xfrm>
          <a:prstGeom prst="rect">
            <a:avLst/>
          </a:prstGeom>
          <a:noFill/>
        </p:spPr>
        <p:txBody>
          <a:bodyPr wrap="none" rtlCol="0">
            <a:spAutoFit/>
          </a:bodyPr>
          <a:lstStyle/>
          <a:p>
            <a:r>
              <a:rPr lang="en-US" altLang="zh-CN" sz="4500" b="1" dirty="0" smtClean="0">
                <a:solidFill>
                  <a:schemeClr val="tx1">
                    <a:lumMod val="65000"/>
                    <a:lumOff val="35000"/>
                  </a:schemeClr>
                </a:solidFill>
                <a:latin typeface="Calibri" pitchFamily="34" charset="0"/>
                <a:cs typeface="Calibri" pitchFamily="34" charset="0"/>
              </a:rPr>
              <a:t>O=</a:t>
            </a:r>
            <a:r>
              <a:rPr lang="zh-CN" altLang="en-US" sz="4500" dirty="0" smtClean="0">
                <a:solidFill>
                  <a:schemeClr val="tx1">
                    <a:lumMod val="65000"/>
                    <a:lumOff val="35000"/>
                  </a:schemeClr>
                </a:solidFill>
                <a:latin typeface="Calibri" pitchFamily="34" charset="0"/>
                <a:cs typeface="Calibri" pitchFamily="34" charset="0"/>
              </a:rPr>
              <a:t>“</a:t>
            </a:r>
            <a:r>
              <a:rPr lang="en-US" altLang="zh-CN" sz="4500" b="1" dirty="0" smtClean="0">
                <a:solidFill>
                  <a:srgbClr val="FF0000"/>
                </a:solidFill>
                <a:latin typeface="Calibri" pitchFamily="34" charset="0"/>
                <a:cs typeface="Calibri" pitchFamily="34" charset="0"/>
              </a:rPr>
              <a:t>over</a:t>
            </a:r>
            <a:r>
              <a:rPr lang="en-US" altLang="zh-CN" sz="4500" dirty="0" smtClean="0">
                <a:solidFill>
                  <a:schemeClr val="tx1">
                    <a:lumMod val="65000"/>
                    <a:lumOff val="35000"/>
                  </a:schemeClr>
                </a:solidFill>
                <a:latin typeface="Calibri" pitchFamily="34" charset="0"/>
                <a:cs typeface="Calibri" pitchFamily="34" charset="0"/>
              </a:rPr>
              <a:t>”</a:t>
            </a:r>
            <a:endParaRPr lang="zh-CN" altLang="en-US" sz="4500" dirty="0">
              <a:solidFill>
                <a:schemeClr val="tx1">
                  <a:lumMod val="65000"/>
                  <a:lumOff val="35000"/>
                </a:schemeClr>
              </a:solidFill>
              <a:latin typeface="Calibri" pitchFamily="34" charset="0"/>
              <a:cs typeface="Calibri" pitchFamily="34" charset="0"/>
            </a:endParaRPr>
          </a:p>
        </p:txBody>
      </p:sp>
      <p:sp>
        <p:nvSpPr>
          <p:cNvPr id="10" name="TextBox 9"/>
          <p:cNvSpPr txBox="1"/>
          <p:nvPr/>
        </p:nvSpPr>
        <p:spPr>
          <a:xfrm>
            <a:off x="3045221" y="2202359"/>
            <a:ext cx="2060179" cy="784830"/>
          </a:xfrm>
          <a:prstGeom prst="rect">
            <a:avLst/>
          </a:prstGeom>
          <a:noFill/>
        </p:spPr>
        <p:txBody>
          <a:bodyPr wrap="none" rtlCol="0">
            <a:spAutoFit/>
          </a:bodyPr>
          <a:lstStyle/>
          <a:p>
            <a:r>
              <a:rPr lang="en-US" altLang="zh-CN" sz="4500" b="1" dirty="0" smtClean="0">
                <a:solidFill>
                  <a:schemeClr val="tx1">
                    <a:lumMod val="65000"/>
                    <a:lumOff val="35000"/>
                  </a:schemeClr>
                </a:solidFill>
                <a:latin typeface="Calibri" pitchFamily="34" charset="0"/>
                <a:cs typeface="Calibri" pitchFamily="34" charset="0"/>
              </a:rPr>
              <a:t>T=</a:t>
            </a:r>
            <a:r>
              <a:rPr lang="zh-CN" altLang="en-US" sz="4500" dirty="0" smtClean="0">
                <a:solidFill>
                  <a:schemeClr val="tx1">
                    <a:lumMod val="65000"/>
                    <a:lumOff val="35000"/>
                  </a:schemeClr>
                </a:solidFill>
                <a:latin typeface="Calibri" pitchFamily="34" charset="0"/>
                <a:cs typeface="Calibri" pitchFamily="34" charset="0"/>
              </a:rPr>
              <a:t>“</a:t>
            </a:r>
            <a:r>
              <a:rPr lang="en-US" altLang="zh-CN" sz="4500" b="1" dirty="0" smtClean="0">
                <a:solidFill>
                  <a:srgbClr val="FF0000"/>
                </a:solidFill>
                <a:latin typeface="Calibri" pitchFamily="34" charset="0"/>
                <a:cs typeface="Calibri" pitchFamily="34" charset="0"/>
              </a:rPr>
              <a:t>the</a:t>
            </a:r>
            <a:r>
              <a:rPr lang="en-US" altLang="zh-CN" sz="4500" dirty="0" smtClean="0">
                <a:solidFill>
                  <a:schemeClr val="tx1">
                    <a:lumMod val="65000"/>
                    <a:lumOff val="35000"/>
                  </a:schemeClr>
                </a:solidFill>
                <a:latin typeface="Calibri" pitchFamily="34" charset="0"/>
                <a:cs typeface="Calibri" pitchFamily="34" charset="0"/>
              </a:rPr>
              <a:t>”</a:t>
            </a:r>
            <a:endParaRPr lang="zh-CN" altLang="en-US" sz="4500" dirty="0">
              <a:solidFill>
                <a:schemeClr val="tx1">
                  <a:lumMod val="65000"/>
                  <a:lumOff val="35000"/>
                </a:schemeClr>
              </a:solidFill>
              <a:latin typeface="Calibri" pitchFamily="34" charset="0"/>
              <a:cs typeface="Calibri" pitchFamily="34" charset="0"/>
            </a:endParaRPr>
          </a:p>
        </p:txBody>
      </p:sp>
      <p:sp>
        <p:nvSpPr>
          <p:cNvPr id="11" name="TextBox 10"/>
          <p:cNvSpPr txBox="1"/>
          <p:nvPr/>
        </p:nvSpPr>
        <p:spPr>
          <a:xfrm>
            <a:off x="5697024" y="3116759"/>
            <a:ext cx="2075376" cy="784830"/>
          </a:xfrm>
          <a:prstGeom prst="rect">
            <a:avLst/>
          </a:prstGeom>
          <a:noFill/>
        </p:spPr>
        <p:txBody>
          <a:bodyPr wrap="none" rtlCol="0">
            <a:spAutoFit/>
          </a:bodyPr>
          <a:lstStyle/>
          <a:p>
            <a:r>
              <a:rPr lang="en-US" altLang="zh-CN" sz="4500" b="1" dirty="0" smtClean="0">
                <a:solidFill>
                  <a:schemeClr val="tx1">
                    <a:lumMod val="65000"/>
                    <a:lumOff val="35000"/>
                  </a:schemeClr>
                </a:solidFill>
                <a:latin typeface="Calibri" pitchFamily="34" charset="0"/>
                <a:cs typeface="Calibri" pitchFamily="34" charset="0"/>
              </a:rPr>
              <a:t>T=</a:t>
            </a:r>
            <a:r>
              <a:rPr lang="zh-CN" altLang="en-US" sz="4500" dirty="0" smtClean="0">
                <a:solidFill>
                  <a:schemeClr val="tx1">
                    <a:lumMod val="65000"/>
                    <a:lumOff val="35000"/>
                  </a:schemeClr>
                </a:solidFill>
                <a:latin typeface="Calibri" pitchFamily="34" charset="0"/>
                <a:cs typeface="Calibri" pitchFamily="34" charset="0"/>
              </a:rPr>
              <a:t>“</a:t>
            </a:r>
            <a:r>
              <a:rPr lang="en-US" altLang="zh-CN" sz="4500" b="1" dirty="0" smtClean="0">
                <a:solidFill>
                  <a:srgbClr val="FF0000"/>
                </a:solidFill>
                <a:latin typeface="Calibri" pitchFamily="34" charset="0"/>
                <a:cs typeface="Calibri" pitchFamily="34" charset="0"/>
              </a:rPr>
              <a:t>top</a:t>
            </a:r>
            <a:r>
              <a:rPr lang="en-US" altLang="zh-CN" sz="4500" dirty="0" smtClean="0">
                <a:solidFill>
                  <a:schemeClr val="tx1">
                    <a:lumMod val="65000"/>
                    <a:lumOff val="35000"/>
                  </a:schemeClr>
                </a:solidFill>
                <a:latin typeface="Calibri" pitchFamily="34" charset="0"/>
                <a:cs typeface="Calibri" pitchFamily="34" charset="0"/>
              </a:rPr>
              <a:t>”</a:t>
            </a:r>
            <a:endParaRPr lang="zh-CN" altLang="en-US" sz="4500" dirty="0">
              <a:solidFill>
                <a:schemeClr val="tx1">
                  <a:lumMod val="65000"/>
                  <a:lumOff val="35000"/>
                </a:schemeClr>
              </a:solidFill>
              <a:latin typeface="Calibri" pitchFamily="34" charset="0"/>
              <a:cs typeface="Calibri"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066406"/>
            <a:ext cx="4572696" cy="2591194"/>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1"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1"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par>
                          <p:cTn id="39" fill="hold">
                            <p:stCondLst>
                              <p:cond delay="500"/>
                            </p:stCondLst>
                            <p:childTnLst>
                              <p:par>
                                <p:cTn id="40" presetID="2" presetClass="entr" presetSubtype="8"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0-#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2" grpId="1"/>
      <p:bldP spid="10" grpId="0"/>
      <p:bldP spid="10" grpId="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3" cstate="print"/>
          <a:stretch>
            <a:fillRect/>
          </a:stretch>
        </p:blipFill>
        <p:spPr>
          <a:xfrm>
            <a:off x="4062" y="1"/>
            <a:ext cx="9135877" cy="6857999"/>
          </a:xfrm>
          <a:prstGeom prst="rect">
            <a:avLst/>
          </a:prstGeom>
        </p:spPr>
      </p:pic>
      <p:sp>
        <p:nvSpPr>
          <p:cNvPr id="7" name="TextBox 6"/>
          <p:cNvSpPr txBox="1"/>
          <p:nvPr/>
        </p:nvSpPr>
        <p:spPr>
          <a:xfrm>
            <a:off x="4267200" y="584200"/>
            <a:ext cx="4267200" cy="215444"/>
          </a:xfrm>
          <a:prstGeom prst="rect">
            <a:avLst/>
          </a:prstGeom>
          <a:noFill/>
        </p:spPr>
        <p:txBody>
          <a:bodyPr wrap="square" rtlCol="0">
            <a:spAutoFit/>
          </a:bodyPr>
          <a:lstStyle/>
          <a:p>
            <a:r>
              <a:rPr lang="en-US" sz="800" dirty="0" smtClean="0">
                <a:latin typeface="Calibri" pitchFamily="34" charset="0"/>
                <a:cs typeface="Calibri" pitchFamily="34" charset="0"/>
              </a:rPr>
              <a:t>www.twiter.com/myid                         www.facebook.com/myid                     www.mywebsite.com</a:t>
            </a:r>
          </a:p>
        </p:txBody>
      </p:sp>
      <p:sp>
        <p:nvSpPr>
          <p:cNvPr id="4" name="Rectangle 3"/>
          <p:cNvSpPr/>
          <p:nvPr/>
        </p:nvSpPr>
        <p:spPr>
          <a:xfrm>
            <a:off x="0" y="3530600"/>
            <a:ext cx="28956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2000" y="3660789"/>
            <a:ext cx="1981200" cy="523220"/>
          </a:xfrm>
          <a:prstGeom prst="rect">
            <a:avLst/>
          </a:prstGeom>
          <a:noFill/>
        </p:spPr>
        <p:txBody>
          <a:bodyPr wrap="square" rtlCol="0">
            <a:spAutoFit/>
          </a:bodyPr>
          <a:lstStyle/>
          <a:p>
            <a:pPr algn="r"/>
            <a:r>
              <a:rPr lang="zh-CN" altLang="en-US" sz="2800" b="1" dirty="0" smtClean="0">
                <a:solidFill>
                  <a:schemeClr val="bg1"/>
                </a:solidFill>
                <a:latin typeface="幼圆" panose="02010509060101010101" pitchFamily="49" charset="-122"/>
                <a:ea typeface="幼圆" panose="02010509060101010101" pitchFamily="49" charset="-122"/>
                <a:cs typeface="Calibri" pitchFamily="34" charset="0"/>
              </a:rPr>
              <a:t>运营商</a:t>
            </a:r>
            <a:r>
              <a:rPr lang="zh-CN" altLang="en-US" sz="2800" b="1" dirty="0" smtClean="0">
                <a:solidFill>
                  <a:schemeClr val="tx2">
                    <a:lumMod val="40000"/>
                    <a:lumOff val="60000"/>
                  </a:schemeClr>
                </a:solidFill>
                <a:latin typeface="幼圆" panose="02010509060101010101" pitchFamily="49" charset="-122"/>
                <a:ea typeface="幼圆" panose="02010509060101010101" pitchFamily="49" charset="-122"/>
                <a:cs typeface="Calibri" pitchFamily="34" charset="0"/>
              </a:rPr>
              <a:t>困境</a:t>
            </a:r>
            <a:endParaRPr lang="en-US" sz="2800" b="1" dirty="0">
              <a:solidFill>
                <a:schemeClr val="tx2">
                  <a:lumMod val="40000"/>
                  <a:lumOff val="60000"/>
                </a:schemeClr>
              </a:solidFill>
              <a:latin typeface="幼圆" panose="02010509060101010101" pitchFamily="49" charset="-122"/>
              <a:ea typeface="幼圆" panose="02010509060101010101" pitchFamily="49" charset="-122"/>
              <a:cs typeface="Calibri" pitchFamily="34" charset="0"/>
            </a:endParaRPr>
          </a:p>
        </p:txBody>
      </p:sp>
      <p:sp>
        <p:nvSpPr>
          <p:cNvPr id="25" name="Rectangle 24"/>
          <p:cNvSpPr/>
          <p:nvPr/>
        </p:nvSpPr>
        <p:spPr>
          <a:xfrm>
            <a:off x="2971800" y="3530600"/>
            <a:ext cx="107731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3600" b="1" dirty="0" smtClean="0"/>
              <a:t>1</a:t>
            </a:r>
            <a:endParaRPr lang="en-US" sz="3600" b="1" dirty="0"/>
          </a:p>
        </p:txBody>
      </p:sp>
      <p:sp>
        <p:nvSpPr>
          <p:cNvPr id="26" name="Rectangle 25"/>
          <p:cNvSpPr/>
          <p:nvPr/>
        </p:nvSpPr>
        <p:spPr>
          <a:xfrm>
            <a:off x="2133600" y="4533462"/>
            <a:ext cx="1915510" cy="1333937"/>
          </a:xfrm>
          <a:prstGeom prst="rect">
            <a:avLst/>
          </a:prstGeom>
          <a:blipFill>
            <a:blip r:embed="rId4"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graphicFrame>
        <p:nvGraphicFramePr>
          <p:cNvPr id="5" name="表格 4"/>
          <p:cNvGraphicFramePr>
            <a:graphicFrameLocks noGrp="1"/>
          </p:cNvGraphicFramePr>
          <p:nvPr>
            <p:extLst>
              <p:ext uri="{D42A27DB-BD31-4B8C-83A1-F6EECF244321}">
                <p14:modId xmlns:p14="http://schemas.microsoft.com/office/powerpoint/2010/main" val="2336561724"/>
              </p:ext>
            </p:extLst>
          </p:nvPr>
        </p:nvGraphicFramePr>
        <p:xfrm>
          <a:off x="1524000" y="1397000"/>
          <a:ext cx="6096000" cy="15595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zh-CN" altLang="en-US" dirty="0" smtClean="0"/>
                        <a:t>运营商</a:t>
                      </a:r>
                      <a:endParaRPr lang="zh-CN" altLang="en-US" dirty="0"/>
                    </a:p>
                  </a:txBody>
                  <a:tcPr/>
                </a:tc>
                <a:tc>
                  <a:txBody>
                    <a:bodyPr/>
                    <a:lstStyle/>
                    <a:p>
                      <a:pPr algn="ctr"/>
                      <a:r>
                        <a:rPr lang="en-US" altLang="zh-CN" dirty="0" smtClean="0"/>
                        <a:t>2012</a:t>
                      </a:r>
                      <a:r>
                        <a:rPr lang="zh-CN" altLang="en-US" dirty="0" smtClean="0"/>
                        <a:t>年增长率</a:t>
                      </a:r>
                      <a:endParaRPr lang="zh-CN" altLang="en-US" dirty="0"/>
                    </a:p>
                  </a:txBody>
                  <a:tcPr/>
                </a:tc>
                <a:tc>
                  <a:txBody>
                    <a:bodyPr/>
                    <a:lstStyle/>
                    <a:p>
                      <a:pPr algn="ctr"/>
                      <a:r>
                        <a:rPr lang="en-US" altLang="zh-CN" dirty="0" smtClean="0"/>
                        <a:t>2013</a:t>
                      </a:r>
                      <a:r>
                        <a:rPr lang="zh-CN" altLang="en-US" dirty="0" smtClean="0"/>
                        <a:t>年增长率</a:t>
                      </a:r>
                      <a:endParaRPr lang="zh-CN" altLang="en-US" dirty="0"/>
                    </a:p>
                  </a:txBody>
                  <a:tcPr/>
                </a:tc>
              </a:tr>
              <a:tr h="370840">
                <a:tc>
                  <a:txBody>
                    <a:bodyPr/>
                    <a:lstStyle/>
                    <a:p>
                      <a:pPr algn="ctr"/>
                      <a:r>
                        <a:rPr lang="zh-CN" altLang="en-US" dirty="0" smtClean="0"/>
                        <a:t>移动</a:t>
                      </a:r>
                      <a:endParaRPr lang="zh-CN" altLang="en-US" dirty="0"/>
                    </a:p>
                  </a:txBody>
                  <a:tcPr/>
                </a:tc>
                <a:tc>
                  <a:txBody>
                    <a:bodyPr/>
                    <a:lstStyle/>
                    <a:p>
                      <a:pPr algn="ctr"/>
                      <a:r>
                        <a:rPr lang="en-US" altLang="zh-CN" dirty="0" smtClean="0"/>
                        <a:t>7.8%</a:t>
                      </a:r>
                      <a:endParaRPr lang="zh-CN" altLang="en-US" dirty="0"/>
                    </a:p>
                  </a:txBody>
                  <a:tcPr/>
                </a:tc>
                <a:tc>
                  <a:txBody>
                    <a:bodyPr/>
                    <a:lstStyle/>
                    <a:p>
                      <a:pPr algn="ctr"/>
                      <a:r>
                        <a:rPr lang="en-US" altLang="zh-CN" sz="2000" b="1" dirty="0" smtClean="0">
                          <a:solidFill>
                            <a:srgbClr val="00B050"/>
                          </a:solidFill>
                        </a:rPr>
                        <a:t>5.7%</a:t>
                      </a:r>
                      <a:endParaRPr lang="zh-CN" altLang="en-US" sz="2000" b="1" dirty="0">
                        <a:solidFill>
                          <a:srgbClr val="00B050"/>
                        </a:solidFill>
                      </a:endParaRPr>
                    </a:p>
                  </a:txBody>
                  <a:tcPr/>
                </a:tc>
              </a:tr>
              <a:tr h="370840">
                <a:tc>
                  <a:txBody>
                    <a:bodyPr/>
                    <a:lstStyle/>
                    <a:p>
                      <a:pPr algn="ctr"/>
                      <a:r>
                        <a:rPr lang="zh-CN" altLang="en-US" dirty="0" smtClean="0"/>
                        <a:t>联通</a:t>
                      </a:r>
                      <a:endParaRPr lang="zh-CN" altLang="en-US" dirty="0"/>
                    </a:p>
                  </a:txBody>
                  <a:tcPr/>
                </a:tc>
                <a:tc>
                  <a:txBody>
                    <a:bodyPr/>
                    <a:lstStyle/>
                    <a:p>
                      <a:pPr algn="ctr"/>
                      <a:r>
                        <a:rPr lang="en-US" altLang="zh-CN" dirty="0" smtClean="0"/>
                        <a:t>24.8%</a:t>
                      </a:r>
                      <a:endParaRPr lang="zh-CN" altLang="en-US" dirty="0"/>
                    </a:p>
                  </a:txBody>
                  <a:tcPr/>
                </a:tc>
                <a:tc>
                  <a:txBody>
                    <a:bodyPr/>
                    <a:lstStyle/>
                    <a:p>
                      <a:pPr algn="ctr"/>
                      <a:r>
                        <a:rPr lang="en-US" altLang="zh-CN" sz="2000" b="1" dirty="0" smtClean="0">
                          <a:solidFill>
                            <a:srgbClr val="00B050"/>
                          </a:solidFill>
                        </a:rPr>
                        <a:t>15.36%</a:t>
                      </a:r>
                      <a:endParaRPr lang="zh-CN" altLang="en-US" sz="2000" b="1" dirty="0">
                        <a:solidFill>
                          <a:srgbClr val="00B050"/>
                        </a:solidFill>
                      </a:endParaRPr>
                    </a:p>
                  </a:txBody>
                  <a:tcPr/>
                </a:tc>
              </a:tr>
              <a:tr h="370840">
                <a:tc>
                  <a:txBody>
                    <a:bodyPr/>
                    <a:lstStyle/>
                    <a:p>
                      <a:pPr algn="ctr"/>
                      <a:r>
                        <a:rPr lang="zh-CN" altLang="en-US" dirty="0" smtClean="0"/>
                        <a:t>电信</a:t>
                      </a:r>
                      <a:endParaRPr lang="zh-CN" altLang="en-US" dirty="0"/>
                    </a:p>
                  </a:txBody>
                  <a:tcPr/>
                </a:tc>
                <a:tc>
                  <a:txBody>
                    <a:bodyPr/>
                    <a:lstStyle/>
                    <a:p>
                      <a:pPr algn="ctr"/>
                      <a:r>
                        <a:rPr lang="en-US" altLang="zh-CN" dirty="0" smtClean="0"/>
                        <a:t>15.7%</a:t>
                      </a:r>
                      <a:endParaRPr lang="zh-CN" altLang="en-US" dirty="0"/>
                    </a:p>
                  </a:txBody>
                  <a:tcPr/>
                </a:tc>
                <a:tc>
                  <a:txBody>
                    <a:bodyPr/>
                    <a:lstStyle/>
                    <a:p>
                      <a:pPr algn="ctr"/>
                      <a:r>
                        <a:rPr lang="en-US" altLang="zh-CN" sz="2000" b="1" dirty="0" smtClean="0">
                          <a:solidFill>
                            <a:srgbClr val="00B050"/>
                          </a:solidFill>
                        </a:rPr>
                        <a:t>14.6%</a:t>
                      </a:r>
                      <a:endParaRPr lang="zh-CN" altLang="en-US" sz="2000" b="1" dirty="0">
                        <a:solidFill>
                          <a:srgbClr val="00B050"/>
                        </a:solidFill>
                      </a:endParaRPr>
                    </a:p>
                  </a:txBody>
                  <a:tcPr/>
                </a:tc>
              </a:tr>
            </a:tbl>
          </a:graphicData>
        </a:graphic>
      </p:graphicFrame>
      <p:sp>
        <p:nvSpPr>
          <p:cNvPr id="9" name="矩形 8"/>
          <p:cNvSpPr/>
          <p:nvPr/>
        </p:nvSpPr>
        <p:spPr>
          <a:xfrm>
            <a:off x="6248400" y="2999069"/>
            <a:ext cx="262443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400</a:t>
            </a:r>
            <a:r>
              <a:rPr lang="zh-CN" alt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亿！</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10" name="表格 9"/>
          <p:cNvGraphicFramePr>
            <a:graphicFrameLocks noGrp="1"/>
          </p:cNvGraphicFramePr>
          <p:nvPr>
            <p:extLst>
              <p:ext uri="{D42A27DB-BD31-4B8C-83A1-F6EECF244321}">
                <p14:modId xmlns:p14="http://schemas.microsoft.com/office/powerpoint/2010/main" val="3895000934"/>
              </p:ext>
            </p:extLst>
          </p:nvPr>
        </p:nvGraphicFramePr>
        <p:xfrm>
          <a:off x="4267200" y="4419600"/>
          <a:ext cx="4572000" cy="156972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zh-CN" altLang="en-US" dirty="0" smtClean="0"/>
                        <a:t>年份</a:t>
                      </a:r>
                      <a:endParaRPr lang="zh-CN" altLang="en-US" dirty="0"/>
                    </a:p>
                  </a:txBody>
                  <a:tcPr/>
                </a:tc>
                <a:tc>
                  <a:txBody>
                    <a:bodyPr/>
                    <a:lstStyle/>
                    <a:p>
                      <a:pPr algn="ctr"/>
                      <a:r>
                        <a:rPr lang="zh-CN" altLang="en-US" dirty="0" smtClean="0"/>
                        <a:t>呼叫总量</a:t>
                      </a:r>
                      <a:endParaRPr lang="zh-CN" altLang="en-US" dirty="0"/>
                    </a:p>
                  </a:txBody>
                  <a:tcPr/>
                </a:tc>
                <a:tc>
                  <a:txBody>
                    <a:bodyPr/>
                    <a:lstStyle/>
                    <a:p>
                      <a:pPr algn="ctr"/>
                      <a:r>
                        <a:rPr lang="en-US" altLang="zh-CN" dirty="0" smtClean="0"/>
                        <a:t>OTT</a:t>
                      </a:r>
                      <a:r>
                        <a:rPr lang="zh-CN" altLang="en-US" dirty="0" smtClean="0"/>
                        <a:t>业务量</a:t>
                      </a:r>
                      <a:endParaRPr lang="zh-CN" altLang="en-US" dirty="0"/>
                    </a:p>
                  </a:txBody>
                  <a:tcPr/>
                </a:tc>
              </a:tr>
              <a:tr h="370840">
                <a:tc>
                  <a:txBody>
                    <a:bodyPr/>
                    <a:lstStyle/>
                    <a:p>
                      <a:pPr algn="ctr"/>
                      <a:r>
                        <a:rPr lang="en-US" altLang="zh-CN" dirty="0" smtClean="0"/>
                        <a:t>2005</a:t>
                      </a:r>
                      <a:endParaRPr lang="zh-CN" altLang="en-US" dirty="0"/>
                    </a:p>
                  </a:txBody>
                  <a:tcPr/>
                </a:tc>
                <a:tc>
                  <a:txBody>
                    <a:bodyPr/>
                    <a:lstStyle/>
                    <a:p>
                      <a:pPr algn="ctr"/>
                      <a:r>
                        <a:rPr lang="en-US" altLang="zh-CN" dirty="0" smtClean="0"/>
                        <a:t>1900</a:t>
                      </a:r>
                      <a:r>
                        <a:rPr lang="zh-CN" altLang="en-US" dirty="0" smtClean="0"/>
                        <a:t>亿</a:t>
                      </a:r>
                      <a:endParaRPr lang="zh-CN" altLang="en-US" dirty="0"/>
                    </a:p>
                  </a:txBody>
                  <a:tcPr/>
                </a:tc>
                <a:tc>
                  <a:txBody>
                    <a:bodyPr/>
                    <a:lstStyle/>
                    <a:p>
                      <a:pPr algn="ctr"/>
                      <a:r>
                        <a:rPr lang="en-US" altLang="zh-CN" dirty="0" smtClean="0"/>
                        <a:t>3030</a:t>
                      </a:r>
                      <a:endParaRPr lang="zh-CN" altLang="en-US" dirty="0"/>
                    </a:p>
                  </a:txBody>
                  <a:tcPr/>
                </a:tc>
              </a:tr>
              <a:tr h="370840">
                <a:tc>
                  <a:txBody>
                    <a:bodyPr/>
                    <a:lstStyle/>
                    <a:p>
                      <a:pPr algn="ctr"/>
                      <a:r>
                        <a:rPr lang="en-US" altLang="zh-CN" dirty="0" smtClean="0"/>
                        <a:t>2010</a:t>
                      </a:r>
                      <a:endParaRPr lang="zh-CN" altLang="en-US" dirty="0"/>
                    </a:p>
                  </a:txBody>
                  <a:tcPr/>
                </a:tc>
                <a:tc>
                  <a:txBody>
                    <a:bodyPr/>
                    <a:lstStyle/>
                    <a:p>
                      <a:pPr algn="ctr"/>
                      <a:r>
                        <a:rPr lang="en-US" altLang="zh-CN" dirty="0" smtClean="0"/>
                        <a:t>2070</a:t>
                      </a:r>
                      <a:r>
                        <a:rPr lang="zh-CN" altLang="en-US" dirty="0" smtClean="0"/>
                        <a:t>亿</a:t>
                      </a:r>
                      <a:endParaRPr lang="zh-CN" altLang="en-US" dirty="0"/>
                    </a:p>
                  </a:txBody>
                  <a:tcPr/>
                </a:tc>
                <a:tc>
                  <a:txBody>
                    <a:bodyPr/>
                    <a:lstStyle/>
                    <a:p>
                      <a:pPr algn="ctr"/>
                      <a:r>
                        <a:rPr lang="en-US" altLang="zh-CN" dirty="0" smtClean="0"/>
                        <a:t>9420</a:t>
                      </a:r>
                      <a:endParaRPr lang="zh-CN" altLang="en-US" dirty="0"/>
                    </a:p>
                  </a:txBody>
                  <a:tcPr/>
                </a:tc>
              </a:tr>
              <a:tr h="370840">
                <a:tc>
                  <a:txBody>
                    <a:bodyPr/>
                    <a:lstStyle/>
                    <a:p>
                      <a:pPr algn="ctr"/>
                      <a:endParaRPr lang="zh-CN" altLang="en-US" dirty="0"/>
                    </a:p>
                  </a:txBody>
                  <a:tcPr/>
                </a:tc>
                <a:tc>
                  <a:txBody>
                    <a:bodyPr/>
                    <a:lstStyle/>
                    <a:p>
                      <a:pPr algn="ctr"/>
                      <a:r>
                        <a:rPr lang="en-US" altLang="zh-CN" sz="2000" b="1" dirty="0" smtClean="0">
                          <a:solidFill>
                            <a:srgbClr val="FF0000"/>
                          </a:solidFill>
                        </a:rPr>
                        <a:t>9%</a:t>
                      </a:r>
                      <a:endParaRPr lang="zh-CN" altLang="en-US" sz="2000" b="1" dirty="0">
                        <a:solidFill>
                          <a:srgbClr val="FF0000"/>
                        </a:solidFill>
                      </a:endParaRPr>
                    </a:p>
                  </a:txBody>
                  <a:tcPr/>
                </a:tc>
                <a:tc>
                  <a:txBody>
                    <a:bodyPr/>
                    <a:lstStyle/>
                    <a:p>
                      <a:pPr algn="ctr"/>
                      <a:r>
                        <a:rPr lang="en-US" altLang="zh-CN" sz="2400" b="1" dirty="0" smtClean="0">
                          <a:solidFill>
                            <a:srgbClr val="FF0000"/>
                          </a:solidFill>
                        </a:rPr>
                        <a:t>211%</a:t>
                      </a:r>
                      <a:endParaRPr lang="zh-CN" altLang="en-US" sz="2400" b="1" dirty="0">
                        <a:solidFill>
                          <a:srgbClr val="FF0000"/>
                        </a:solidFill>
                      </a:endParaRPr>
                    </a:p>
                  </a:txBody>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80">
                                          <p:stCondLst>
                                            <p:cond delay="0"/>
                                          </p:stCondLst>
                                        </p:cTn>
                                        <p:tgtEl>
                                          <p:spTgt spid="9"/>
                                        </p:tgtEl>
                                      </p:cBhvr>
                                    </p:animEffect>
                                    <p:anim calcmode="lin" valueType="num">
                                      <p:cBhvr>
                                        <p:cTn id="1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2" dur="26">
                                          <p:stCondLst>
                                            <p:cond delay="650"/>
                                          </p:stCondLst>
                                        </p:cTn>
                                        <p:tgtEl>
                                          <p:spTgt spid="9"/>
                                        </p:tgtEl>
                                      </p:cBhvr>
                                      <p:to x="100000" y="60000"/>
                                    </p:animScale>
                                    <p:animScale>
                                      <p:cBhvr>
                                        <p:cTn id="23" dur="166" decel="50000">
                                          <p:stCondLst>
                                            <p:cond delay="676"/>
                                          </p:stCondLst>
                                        </p:cTn>
                                        <p:tgtEl>
                                          <p:spTgt spid="9"/>
                                        </p:tgtEl>
                                      </p:cBhvr>
                                      <p:to x="100000" y="100000"/>
                                    </p:animScale>
                                    <p:animScale>
                                      <p:cBhvr>
                                        <p:cTn id="24" dur="26">
                                          <p:stCondLst>
                                            <p:cond delay="1312"/>
                                          </p:stCondLst>
                                        </p:cTn>
                                        <p:tgtEl>
                                          <p:spTgt spid="9"/>
                                        </p:tgtEl>
                                      </p:cBhvr>
                                      <p:to x="100000" y="80000"/>
                                    </p:animScale>
                                    <p:animScale>
                                      <p:cBhvr>
                                        <p:cTn id="25" dur="166" decel="50000">
                                          <p:stCondLst>
                                            <p:cond delay="1338"/>
                                          </p:stCondLst>
                                        </p:cTn>
                                        <p:tgtEl>
                                          <p:spTgt spid="9"/>
                                        </p:tgtEl>
                                      </p:cBhvr>
                                      <p:to x="100000" y="100000"/>
                                    </p:animScale>
                                    <p:animScale>
                                      <p:cBhvr>
                                        <p:cTn id="26" dur="26">
                                          <p:stCondLst>
                                            <p:cond delay="1642"/>
                                          </p:stCondLst>
                                        </p:cTn>
                                        <p:tgtEl>
                                          <p:spTgt spid="9"/>
                                        </p:tgtEl>
                                      </p:cBhvr>
                                      <p:to x="100000" y="90000"/>
                                    </p:animScale>
                                    <p:animScale>
                                      <p:cBhvr>
                                        <p:cTn id="27" dur="166" decel="50000">
                                          <p:stCondLst>
                                            <p:cond delay="1668"/>
                                          </p:stCondLst>
                                        </p:cTn>
                                        <p:tgtEl>
                                          <p:spTgt spid="9"/>
                                        </p:tgtEl>
                                      </p:cBhvr>
                                      <p:to x="100000" y="100000"/>
                                    </p:animScale>
                                    <p:animScale>
                                      <p:cBhvr>
                                        <p:cTn id="28" dur="26">
                                          <p:stCondLst>
                                            <p:cond delay="1808"/>
                                          </p:stCondLst>
                                        </p:cTn>
                                        <p:tgtEl>
                                          <p:spTgt spid="9"/>
                                        </p:tgtEl>
                                      </p:cBhvr>
                                      <p:to x="100000" y="95000"/>
                                    </p:animScale>
                                    <p:animScale>
                                      <p:cBhvr>
                                        <p:cTn id="29" dur="166" decel="50000">
                                          <p:stCondLst>
                                            <p:cond delay="1834"/>
                                          </p:stCondLst>
                                        </p:cTn>
                                        <p:tgtEl>
                                          <p:spTgt spid="9"/>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3" cstate="print"/>
          <a:stretch>
            <a:fillRect/>
          </a:stretch>
        </p:blipFill>
        <p:spPr>
          <a:xfrm>
            <a:off x="4062" y="1"/>
            <a:ext cx="9135877" cy="6857999"/>
          </a:xfrm>
          <a:prstGeom prst="rect">
            <a:avLst/>
          </a:prstGeom>
        </p:spPr>
      </p:pic>
      <p:sp>
        <p:nvSpPr>
          <p:cNvPr id="7" name="TextBox 6"/>
          <p:cNvSpPr txBox="1"/>
          <p:nvPr/>
        </p:nvSpPr>
        <p:spPr>
          <a:xfrm>
            <a:off x="4267200" y="584200"/>
            <a:ext cx="4267200" cy="215444"/>
          </a:xfrm>
          <a:prstGeom prst="rect">
            <a:avLst/>
          </a:prstGeom>
          <a:noFill/>
        </p:spPr>
        <p:txBody>
          <a:bodyPr wrap="square" rtlCol="0">
            <a:spAutoFit/>
          </a:bodyPr>
          <a:lstStyle/>
          <a:p>
            <a:r>
              <a:rPr lang="en-US" sz="800" dirty="0" smtClean="0">
                <a:latin typeface="Calibri" pitchFamily="34" charset="0"/>
                <a:cs typeface="Calibri" pitchFamily="34" charset="0"/>
              </a:rPr>
              <a:t>www.twiter.com/myid                         www.facebook.com/myid                     www.mywebsite.com</a:t>
            </a:r>
          </a:p>
        </p:txBody>
      </p:sp>
      <p:sp>
        <p:nvSpPr>
          <p:cNvPr id="4" name="Rectangle 3"/>
          <p:cNvSpPr/>
          <p:nvPr/>
        </p:nvSpPr>
        <p:spPr>
          <a:xfrm>
            <a:off x="0" y="3530600"/>
            <a:ext cx="28956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2000" y="3660789"/>
            <a:ext cx="1981200" cy="523220"/>
          </a:xfrm>
          <a:prstGeom prst="rect">
            <a:avLst/>
          </a:prstGeom>
          <a:noFill/>
        </p:spPr>
        <p:txBody>
          <a:bodyPr wrap="square" rtlCol="0">
            <a:spAutoFit/>
          </a:bodyPr>
          <a:lstStyle/>
          <a:p>
            <a:pPr algn="r"/>
            <a:r>
              <a:rPr lang="zh-CN" altLang="en-US" sz="2800" b="1" dirty="0" smtClean="0">
                <a:solidFill>
                  <a:schemeClr val="bg1"/>
                </a:solidFill>
                <a:latin typeface="幼圆" panose="02010509060101010101" pitchFamily="49" charset="-122"/>
                <a:ea typeface="幼圆" panose="02010509060101010101" pitchFamily="49" charset="-122"/>
                <a:cs typeface="Calibri" pitchFamily="34" charset="0"/>
              </a:rPr>
              <a:t>运营</a:t>
            </a:r>
            <a:r>
              <a:rPr lang="zh-CN" altLang="en-US" sz="2800" b="1" dirty="0" smtClean="0">
                <a:solidFill>
                  <a:schemeClr val="bg1"/>
                </a:solidFill>
                <a:latin typeface="幼圆" panose="02010509060101010101" pitchFamily="49" charset="-122"/>
                <a:ea typeface="幼圆" panose="02010509060101010101" pitchFamily="49" charset="-122"/>
                <a:cs typeface="Calibri" pitchFamily="34" charset="0"/>
              </a:rPr>
              <a:t>商</a:t>
            </a:r>
            <a:r>
              <a:rPr lang="zh-CN" altLang="en-US" sz="2800" b="1" dirty="0">
                <a:solidFill>
                  <a:schemeClr val="tx2">
                    <a:lumMod val="40000"/>
                    <a:lumOff val="60000"/>
                  </a:schemeClr>
                </a:solidFill>
                <a:latin typeface="幼圆" panose="02010509060101010101" pitchFamily="49" charset="-122"/>
                <a:ea typeface="幼圆" panose="02010509060101010101" pitchFamily="49" charset="-122"/>
                <a:cs typeface="Calibri" pitchFamily="34" charset="0"/>
              </a:rPr>
              <a:t>困境</a:t>
            </a:r>
            <a:endParaRPr lang="en-US" sz="2800" b="1" dirty="0">
              <a:solidFill>
                <a:schemeClr val="tx2">
                  <a:lumMod val="40000"/>
                  <a:lumOff val="60000"/>
                </a:schemeClr>
              </a:solidFill>
              <a:latin typeface="幼圆" panose="02010509060101010101" pitchFamily="49" charset="-122"/>
              <a:ea typeface="幼圆" panose="02010509060101010101" pitchFamily="49" charset="-122"/>
              <a:cs typeface="Calibri" pitchFamily="34" charset="0"/>
            </a:endParaRPr>
          </a:p>
        </p:txBody>
      </p:sp>
      <p:sp>
        <p:nvSpPr>
          <p:cNvPr id="25" name="Rectangle 24"/>
          <p:cNvSpPr/>
          <p:nvPr/>
        </p:nvSpPr>
        <p:spPr>
          <a:xfrm>
            <a:off x="2971800" y="3530600"/>
            <a:ext cx="107731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3600" b="1" dirty="0" smtClean="0"/>
              <a:t>2</a:t>
            </a:r>
            <a:endParaRPr lang="en-US" sz="3600" b="1" dirty="0"/>
          </a:p>
        </p:txBody>
      </p:sp>
      <p:sp>
        <p:nvSpPr>
          <p:cNvPr id="26" name="Rectangle 25"/>
          <p:cNvSpPr/>
          <p:nvPr/>
        </p:nvSpPr>
        <p:spPr>
          <a:xfrm>
            <a:off x="2133600" y="4533462"/>
            <a:ext cx="1915510" cy="1333937"/>
          </a:xfrm>
          <a:prstGeom prst="rect">
            <a:avLst/>
          </a:prstGeom>
          <a:blipFill>
            <a:blip r:embed="rId4"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0" y="1981200"/>
            <a:ext cx="3200400" cy="646331"/>
          </a:xfrm>
          <a:prstGeom prst="rect">
            <a:avLst/>
          </a:prstGeom>
          <a:noFill/>
        </p:spPr>
        <p:txBody>
          <a:bodyPr wrap="square" rtlCol="0">
            <a:spAutoFit/>
          </a:bodyPr>
          <a:lstStyle/>
          <a:p>
            <a:r>
              <a:rPr lang="en-US" altLang="zh-CN" dirty="0" smtClean="0">
                <a:latin typeface="幼圆" panose="02010509060101010101" pitchFamily="49" charset="-122"/>
                <a:ea typeface="幼圆" panose="02010509060101010101" pitchFamily="49" charset="-122"/>
              </a:rPr>
              <a:t>1.</a:t>
            </a:r>
            <a:r>
              <a:rPr lang="zh-CN" altLang="en-US" dirty="0" smtClean="0">
                <a:latin typeface="幼圆" panose="02010509060101010101" pitchFamily="49" charset="-122"/>
                <a:ea typeface="幼圆" panose="02010509060101010101" pitchFamily="49" charset="-122"/>
              </a:rPr>
              <a:t>蚕食</a:t>
            </a:r>
            <a:r>
              <a:rPr lang="en-US" altLang="zh-CN" dirty="0" smtClean="0">
                <a:latin typeface="幼圆" panose="02010509060101010101" pitchFamily="49" charset="-122"/>
                <a:ea typeface="幼圆" panose="02010509060101010101" pitchFamily="49" charset="-122"/>
              </a:rPr>
              <a:t>-OTT</a:t>
            </a:r>
            <a:r>
              <a:rPr lang="zh-CN" altLang="en-US" dirty="0" smtClean="0">
                <a:latin typeface="幼圆" panose="02010509060101010101" pitchFamily="49" charset="-122"/>
                <a:ea typeface="幼圆" panose="02010509060101010101" pitchFamily="49" charset="-122"/>
              </a:rPr>
              <a:t>应用</a:t>
            </a:r>
            <a:r>
              <a:rPr lang="zh-CN" altLang="en-US" dirty="0">
                <a:latin typeface="幼圆" panose="02010509060101010101" pitchFamily="49" charset="-122"/>
                <a:ea typeface="幼圆" panose="02010509060101010101" pitchFamily="49" charset="-122"/>
              </a:rPr>
              <a:t>正在蚕食运营商的核心业务</a:t>
            </a:r>
            <a:r>
              <a:rPr lang="zh-CN" altLang="en-US" dirty="0"/>
              <a:t>。</a:t>
            </a:r>
          </a:p>
        </p:txBody>
      </p:sp>
      <p:sp>
        <p:nvSpPr>
          <p:cNvPr id="12" name="TextBox 11"/>
          <p:cNvSpPr txBox="1"/>
          <p:nvPr/>
        </p:nvSpPr>
        <p:spPr>
          <a:xfrm>
            <a:off x="4572000" y="2810470"/>
            <a:ext cx="3200400" cy="923330"/>
          </a:xfrm>
          <a:prstGeom prst="rect">
            <a:avLst/>
          </a:prstGeom>
          <a:noFill/>
        </p:spPr>
        <p:txBody>
          <a:bodyPr wrap="square" rtlCol="0">
            <a:spAutoFit/>
          </a:bodyPr>
          <a:lstStyle/>
          <a:p>
            <a:r>
              <a:rPr lang="en-US" altLang="zh-CN" dirty="0">
                <a:latin typeface="幼圆" panose="02010509060101010101" pitchFamily="49" charset="-122"/>
                <a:ea typeface="幼圆" panose="02010509060101010101" pitchFamily="49" charset="-122"/>
              </a:rPr>
              <a:t>2.</a:t>
            </a:r>
            <a:r>
              <a:rPr lang="zh-CN" altLang="en-US" dirty="0">
                <a:latin typeface="幼圆" panose="02010509060101010101" pitchFamily="49" charset="-122"/>
                <a:ea typeface="幼圆" panose="02010509060101010101" pitchFamily="49" charset="-122"/>
              </a:rPr>
              <a:t>用户接口控制</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运营商失去了对用户接口的控制，不再能从新业务中获取整个价值</a:t>
            </a:r>
          </a:p>
        </p:txBody>
      </p:sp>
      <p:sp>
        <p:nvSpPr>
          <p:cNvPr id="13" name="TextBox 12"/>
          <p:cNvSpPr txBox="1"/>
          <p:nvPr/>
        </p:nvSpPr>
        <p:spPr>
          <a:xfrm>
            <a:off x="4572000" y="3828871"/>
            <a:ext cx="3200400" cy="1200329"/>
          </a:xfrm>
          <a:prstGeom prst="rect">
            <a:avLst/>
          </a:prstGeom>
          <a:noFill/>
        </p:spPr>
        <p:txBody>
          <a:bodyPr wrap="square" rtlCol="0">
            <a:spAutoFit/>
          </a:bodyPr>
          <a:lstStyle/>
          <a:p>
            <a:r>
              <a:rPr lang="en-US" altLang="zh-CN" dirty="0">
                <a:latin typeface="幼圆" panose="02010509060101010101" pitchFamily="49" charset="-122"/>
                <a:ea typeface="幼圆" panose="02010509060101010101" pitchFamily="49" charset="-122"/>
              </a:rPr>
              <a:t>3.</a:t>
            </a:r>
            <a:r>
              <a:rPr lang="zh-CN" altLang="en-US" dirty="0">
                <a:latin typeface="幼圆" panose="02010509060101010101" pitchFamily="49" charset="-122"/>
                <a:ea typeface="幼圆" panose="02010509060101010101" pitchFamily="49" charset="-122"/>
              </a:rPr>
              <a:t>用户离网</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调查</a:t>
            </a:r>
            <a:r>
              <a:rPr lang="zh-CN" altLang="en-US" dirty="0">
                <a:latin typeface="幼圆" panose="02010509060101010101" pitchFamily="49" charset="-122"/>
                <a:ea typeface="幼圆" panose="02010509060101010101" pitchFamily="49" charset="-122"/>
              </a:rPr>
              <a:t>显示</a:t>
            </a:r>
            <a:r>
              <a:rPr lang="en-US" altLang="zh-CN" dirty="0">
                <a:latin typeface="幼圆" panose="02010509060101010101" pitchFamily="49" charset="-122"/>
                <a:ea typeface="幼圆" panose="02010509060101010101" pitchFamily="49" charset="-122"/>
              </a:rPr>
              <a:t>25%</a:t>
            </a:r>
            <a:r>
              <a:rPr lang="zh-CN" altLang="en-US" dirty="0">
                <a:latin typeface="幼圆" panose="02010509060101010101" pitchFamily="49" charset="-122"/>
                <a:ea typeface="幼圆" panose="02010509060101010101" pitchFamily="49" charset="-122"/>
              </a:rPr>
              <a:t>的用户如果不能从他们的运营商处得到他们想要的特殊内容或应用的话，他们会选择离网</a:t>
            </a:r>
          </a:p>
        </p:txBody>
      </p:sp>
    </p:spTree>
    <p:extLst>
      <p:ext uri="{BB962C8B-B14F-4D97-AF65-F5344CB8AC3E}">
        <p14:creationId xmlns:p14="http://schemas.microsoft.com/office/powerpoint/2010/main" val="3423199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2" cstate="print"/>
          <a:stretch>
            <a:fillRect/>
          </a:stretch>
        </p:blipFill>
        <p:spPr>
          <a:xfrm>
            <a:off x="4062" y="1"/>
            <a:ext cx="9135877" cy="6857999"/>
          </a:xfrm>
          <a:prstGeom prst="rect">
            <a:avLst/>
          </a:prstGeom>
        </p:spPr>
      </p:pic>
      <p:sp>
        <p:nvSpPr>
          <p:cNvPr id="7" name="TextBox 6"/>
          <p:cNvSpPr txBox="1"/>
          <p:nvPr/>
        </p:nvSpPr>
        <p:spPr>
          <a:xfrm>
            <a:off x="4267200" y="584200"/>
            <a:ext cx="4267200" cy="215444"/>
          </a:xfrm>
          <a:prstGeom prst="rect">
            <a:avLst/>
          </a:prstGeom>
          <a:noFill/>
        </p:spPr>
        <p:txBody>
          <a:bodyPr wrap="square" rtlCol="0">
            <a:spAutoFit/>
          </a:bodyPr>
          <a:lstStyle/>
          <a:p>
            <a:r>
              <a:rPr lang="en-US" sz="800" dirty="0" smtClean="0">
                <a:latin typeface="Calibri" pitchFamily="34" charset="0"/>
                <a:cs typeface="Calibri" pitchFamily="34" charset="0"/>
              </a:rPr>
              <a:t>www.twiter.com/myid                         www.facebook.com/myid                     www.mywebsite.com</a:t>
            </a:r>
          </a:p>
        </p:txBody>
      </p:sp>
      <p:sp>
        <p:nvSpPr>
          <p:cNvPr id="4" name="Rectangle 3"/>
          <p:cNvSpPr/>
          <p:nvPr/>
        </p:nvSpPr>
        <p:spPr>
          <a:xfrm>
            <a:off x="0" y="1905000"/>
            <a:ext cx="2667000" cy="925787"/>
          </a:xfrm>
          <a:prstGeom prst="rect">
            <a:avLst/>
          </a:prstGeom>
          <a:solidFill>
            <a:schemeClr val="tx1">
              <a:lumMod val="50000"/>
              <a:lumOff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35318" y="1905000"/>
            <a:ext cx="2398657" cy="2641600"/>
          </a:xfrm>
          <a:prstGeom prst="rect">
            <a:avLst/>
          </a:prstGeom>
          <a:solidFill>
            <a:schemeClr val="tx1">
              <a:lumMod val="75000"/>
              <a:lumOff val="2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502980" y="4639441"/>
            <a:ext cx="1169515" cy="16256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972911" y="4639441"/>
            <a:ext cx="1169515" cy="1625600"/>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40215" y="4639441"/>
            <a:ext cx="1169515" cy="16256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455981" y="2921000"/>
            <a:ext cx="1169515" cy="16256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42440" y="2829580"/>
            <a:ext cx="1371600" cy="523220"/>
          </a:xfrm>
          <a:prstGeom prst="rect">
            <a:avLst/>
          </a:prstGeom>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试办新型电信业务管理办法</a:t>
            </a:r>
            <a:endParaRPr lang="en-US" sz="1400" b="1" dirty="0" smtClean="0">
              <a:solidFill>
                <a:schemeClr val="bg1"/>
              </a:solidFill>
              <a:latin typeface="微软雅黑" panose="020B0503020204020204" pitchFamily="34" charset="-122"/>
              <a:ea typeface="微软雅黑" panose="020B0503020204020204" pitchFamily="34" charset="-122"/>
              <a:cs typeface="Calibri" pitchFamily="34" charset="0"/>
            </a:endParaRPr>
          </a:p>
        </p:txBody>
      </p:sp>
      <p:pic>
        <p:nvPicPr>
          <p:cNvPr id="50" name="Picture 49" descr="07_Team-Picture-Image.jpg"/>
          <p:cNvPicPr>
            <a:picLocks noChangeAspect="1"/>
          </p:cNvPicPr>
          <p:nvPr/>
        </p:nvPicPr>
        <p:blipFill>
          <a:blip r:embed="rId3" cstate="print"/>
          <a:stretch>
            <a:fillRect/>
          </a:stretch>
        </p:blipFill>
        <p:spPr>
          <a:xfrm>
            <a:off x="1502980" y="2921000"/>
            <a:ext cx="1170432" cy="1621536"/>
          </a:xfrm>
          <a:prstGeom prst="rect">
            <a:avLst/>
          </a:prstGeom>
        </p:spPr>
      </p:pic>
      <p:pic>
        <p:nvPicPr>
          <p:cNvPr id="51" name="Picture 50" descr="07_Team-Picture-Image.jpg"/>
          <p:cNvPicPr>
            <a:picLocks noChangeAspect="1"/>
          </p:cNvPicPr>
          <p:nvPr/>
        </p:nvPicPr>
        <p:blipFill>
          <a:blip r:embed="rId3" cstate="print"/>
          <a:stretch>
            <a:fillRect/>
          </a:stretch>
        </p:blipFill>
        <p:spPr>
          <a:xfrm>
            <a:off x="2734818" y="4641849"/>
            <a:ext cx="1170432" cy="1621536"/>
          </a:xfrm>
          <a:prstGeom prst="rect">
            <a:avLst/>
          </a:prstGeom>
        </p:spPr>
      </p:pic>
      <p:pic>
        <p:nvPicPr>
          <p:cNvPr id="52" name="Picture 51" descr="07_Team-Picture-Image.jpg"/>
          <p:cNvPicPr>
            <a:picLocks noChangeAspect="1"/>
          </p:cNvPicPr>
          <p:nvPr/>
        </p:nvPicPr>
        <p:blipFill>
          <a:blip r:embed="rId3" cstate="print"/>
          <a:stretch>
            <a:fillRect/>
          </a:stretch>
        </p:blipFill>
        <p:spPr>
          <a:xfrm>
            <a:off x="5211318" y="2927349"/>
            <a:ext cx="1170432" cy="1621536"/>
          </a:xfrm>
          <a:prstGeom prst="rect">
            <a:avLst/>
          </a:prstGeom>
        </p:spPr>
      </p:pic>
      <p:pic>
        <p:nvPicPr>
          <p:cNvPr id="53" name="Picture 52" descr="07_Team-Picture-Image.jpg"/>
          <p:cNvPicPr>
            <a:picLocks noChangeAspect="1"/>
          </p:cNvPicPr>
          <p:nvPr/>
        </p:nvPicPr>
        <p:blipFill>
          <a:blip r:embed="rId3" cstate="print"/>
          <a:stretch>
            <a:fillRect/>
          </a:stretch>
        </p:blipFill>
        <p:spPr>
          <a:xfrm>
            <a:off x="5211318" y="4639564"/>
            <a:ext cx="1170432" cy="1621536"/>
          </a:xfrm>
          <a:prstGeom prst="rect">
            <a:avLst/>
          </a:prstGeom>
        </p:spPr>
      </p:pic>
      <p:sp>
        <p:nvSpPr>
          <p:cNvPr id="24" name="TextBox 23"/>
          <p:cNvSpPr txBox="1"/>
          <p:nvPr/>
        </p:nvSpPr>
        <p:spPr>
          <a:xfrm>
            <a:off x="512380" y="2106283"/>
            <a:ext cx="1981200" cy="523220"/>
          </a:xfrm>
          <a:prstGeom prst="rect">
            <a:avLst/>
          </a:prstGeom>
          <a:noFill/>
        </p:spPr>
        <p:txBody>
          <a:bodyPr wrap="square" rtlCol="0">
            <a:spAutoFit/>
          </a:bodyPr>
          <a:lstStyle/>
          <a:p>
            <a:pPr algn="r"/>
            <a:r>
              <a:rPr lang="zh-CN" altLang="en-US" sz="2800" b="1" dirty="0" smtClean="0">
                <a:solidFill>
                  <a:schemeClr val="bg1"/>
                </a:solidFill>
                <a:latin typeface="幼圆" panose="02010509060101010101" pitchFamily="49" charset="-122"/>
                <a:ea typeface="幼圆" panose="02010509060101010101" pitchFamily="49" charset="-122"/>
                <a:cs typeface="Calibri" pitchFamily="34" charset="0"/>
              </a:rPr>
              <a:t>运营商</a:t>
            </a:r>
            <a:r>
              <a:rPr lang="zh-CN" altLang="en-US" sz="2800" b="1" dirty="0">
                <a:solidFill>
                  <a:schemeClr val="tx2">
                    <a:lumMod val="40000"/>
                    <a:lumOff val="60000"/>
                  </a:schemeClr>
                </a:solidFill>
                <a:latin typeface="幼圆" panose="02010509060101010101" pitchFamily="49" charset="-122"/>
                <a:ea typeface="幼圆" panose="02010509060101010101" pitchFamily="49" charset="-122"/>
                <a:cs typeface="Calibri" pitchFamily="34" charset="0"/>
              </a:rPr>
              <a:t>反抗</a:t>
            </a:r>
            <a:endParaRPr lang="en-US" sz="2800" b="1" dirty="0">
              <a:solidFill>
                <a:schemeClr val="tx2">
                  <a:lumMod val="40000"/>
                  <a:lumOff val="60000"/>
                </a:schemeClr>
              </a:solidFill>
              <a:latin typeface="幼圆" panose="02010509060101010101" pitchFamily="49" charset="-122"/>
              <a:ea typeface="幼圆" panose="02010509060101010101" pitchFamily="49" charset="-122"/>
              <a:cs typeface="Calibri"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440" y="2144383"/>
            <a:ext cx="1473652" cy="1956176"/>
          </a:xfrm>
          <a:prstGeom prst="rect">
            <a:avLst/>
          </a:prstGeom>
        </p:spPr>
      </p:pic>
      <p:sp>
        <p:nvSpPr>
          <p:cNvPr id="27" name="TextBox 26"/>
          <p:cNvSpPr txBox="1"/>
          <p:nvPr/>
        </p:nvSpPr>
        <p:spPr>
          <a:xfrm>
            <a:off x="1642682" y="4975563"/>
            <a:ext cx="81718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各种</a:t>
            </a:r>
            <a:r>
              <a:rPr lang="zh-CN" altLang="en-US" sz="1400" dirty="0" smtClean="0">
                <a:latin typeface="微软雅黑" panose="020B0503020204020204" pitchFamily="34" charset="-122"/>
                <a:ea typeface="微软雅黑" panose="020B0503020204020204" pitchFamily="34" charset="-122"/>
              </a:rPr>
              <a:t>电信业务</a:t>
            </a:r>
            <a:r>
              <a:rPr lang="zh-CN" altLang="en-US" sz="1400" dirty="0">
                <a:latin typeface="微软雅黑" panose="020B0503020204020204" pitchFamily="34" charset="-122"/>
                <a:ea typeface="微软雅黑" panose="020B0503020204020204" pitchFamily="34" charset="-122"/>
              </a:rPr>
              <a:t>经营许可证</a:t>
            </a:r>
          </a:p>
        </p:txBody>
      </p:sp>
      <p:sp>
        <p:nvSpPr>
          <p:cNvPr id="28" name="TextBox 27"/>
          <p:cNvSpPr txBox="1"/>
          <p:nvPr/>
        </p:nvSpPr>
        <p:spPr>
          <a:xfrm>
            <a:off x="4149078" y="5188722"/>
            <a:ext cx="817180"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通话成本优势</a:t>
            </a:r>
            <a:endParaRPr lang="zh-CN" altLang="en-US" sz="1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029" y="2456820"/>
            <a:ext cx="2004473" cy="1537959"/>
          </a:xfrm>
          <a:prstGeom prst="rect">
            <a:avLst/>
          </a:prstGeom>
        </p:spPr>
      </p:pic>
      <p:sp>
        <p:nvSpPr>
          <p:cNvPr id="30" name="TextBox 29"/>
          <p:cNvSpPr txBox="1"/>
          <p:nvPr/>
        </p:nvSpPr>
        <p:spPr>
          <a:xfrm>
            <a:off x="6632148" y="3236893"/>
            <a:ext cx="817180" cy="954107"/>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企业</a:t>
            </a:r>
            <a:r>
              <a:rPr lang="zh-CN" altLang="en-US" sz="1400" dirty="0">
                <a:solidFill>
                  <a:schemeClr val="bg1"/>
                </a:solidFill>
                <a:latin typeface="微软雅黑" panose="020B0503020204020204" pitchFamily="34" charset="-122"/>
                <a:ea typeface="微软雅黑" panose="020B0503020204020204" pitchFamily="34" charset="-122"/>
              </a:rPr>
              <a:t>通讯录办公应用软件</a:t>
            </a: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0" y="2456820"/>
            <a:ext cx="2081996" cy="1561497"/>
          </a:xfrm>
          <a:prstGeom prst="rect">
            <a:avLst/>
          </a:prstGeom>
        </p:spPr>
      </p:pic>
      <p:sp>
        <p:nvSpPr>
          <p:cNvPr id="33" name="TextBox 32"/>
          <p:cNvSpPr txBox="1"/>
          <p:nvPr/>
        </p:nvSpPr>
        <p:spPr>
          <a:xfrm>
            <a:off x="6616382" y="5115580"/>
            <a:ext cx="817180" cy="523220"/>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无线想象空间</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500" tmFilter="0, 0; .2, .5; .8, .5; 1, 0"/>
                                        <p:tgtEl>
                                          <p:spTgt spid="50"/>
                                        </p:tgtEl>
                                      </p:cBhvr>
                                    </p:animEffect>
                                    <p:animScale>
                                      <p:cBhvr>
                                        <p:cTn id="14" dur="25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40"/>
                                        </p:tgtEl>
                                      </p:cBhvr>
                                    </p:animEffect>
                                    <p:animScale>
                                      <p:cBhvr>
                                        <p:cTn id="17" dur="250" autoRev="1" fill="hold"/>
                                        <p:tgtEl>
                                          <p:spTgt spid="4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49"/>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0"/>
                            </p:stCondLst>
                            <p:childTnLst>
                              <p:par>
                                <p:cTn id="30" presetID="26" presetClass="emph" presetSubtype="0" fill="hold" nodeType="afterEffect">
                                  <p:stCondLst>
                                    <p:cond delay="0"/>
                                  </p:stCondLst>
                                  <p:childTnLst>
                                    <p:animEffect transition="out" filter="fade">
                                      <p:cBhvr>
                                        <p:cTn id="31" dur="500" tmFilter="0, 0; .2, .5; .8, .5; 1, 0"/>
                                        <p:tgtEl>
                                          <p:spTgt spid="51"/>
                                        </p:tgtEl>
                                      </p:cBhvr>
                                    </p:animEffect>
                                    <p:animScale>
                                      <p:cBhvr>
                                        <p:cTn id="32" dur="250" autoRev="1" fill="hold"/>
                                        <p:tgtEl>
                                          <p:spTgt spid="51"/>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42"/>
                                        </p:tgtEl>
                                      </p:cBhvr>
                                    </p:animEffect>
                                    <p:animScale>
                                      <p:cBhvr>
                                        <p:cTn id="35" dur="250" autoRev="1" fill="hold"/>
                                        <p:tgtEl>
                                          <p:spTgt spid="42"/>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par>
                          <p:cTn id="47" fill="hold">
                            <p:stCondLst>
                              <p:cond delay="0"/>
                            </p:stCondLst>
                            <p:childTnLst>
                              <p:par>
                                <p:cTn id="48" presetID="26" presetClass="emph" presetSubtype="0" fill="hold" nodeType="afterEffect">
                                  <p:stCondLst>
                                    <p:cond delay="0"/>
                                  </p:stCondLst>
                                  <p:childTnLst>
                                    <p:animEffect transition="out" filter="fade">
                                      <p:cBhvr>
                                        <p:cTn id="49" dur="500" tmFilter="0, 0; .2, .5; .8, .5; 1, 0"/>
                                        <p:tgtEl>
                                          <p:spTgt spid="52"/>
                                        </p:tgtEl>
                                      </p:cBhvr>
                                    </p:animEffect>
                                    <p:animScale>
                                      <p:cBhvr>
                                        <p:cTn id="50" dur="250" autoRev="1" fill="hold"/>
                                        <p:tgtEl>
                                          <p:spTgt spid="52"/>
                                        </p:tgtEl>
                                      </p:cBhvr>
                                      <p:by x="105000" y="105000"/>
                                    </p:animScale>
                                  </p:childTnLst>
                                </p:cTn>
                              </p:par>
                              <p:par>
                                <p:cTn id="51" presetID="26" presetClass="emph" presetSubtype="0" fill="hold" grpId="0" nodeType="withEffect">
                                  <p:stCondLst>
                                    <p:cond delay="0"/>
                                  </p:stCondLst>
                                  <p:childTnLst>
                                    <p:animEffect transition="out" filter="fade">
                                      <p:cBhvr>
                                        <p:cTn id="52" dur="500" tmFilter="0, 0; .2, .5; .8, .5; 1, 0"/>
                                        <p:tgtEl>
                                          <p:spTgt spid="48"/>
                                        </p:tgtEl>
                                      </p:cBhvr>
                                    </p:animEffect>
                                    <p:animScale>
                                      <p:cBhvr>
                                        <p:cTn id="53" dur="250" autoRev="1" fill="hold"/>
                                        <p:tgtEl>
                                          <p:spTgt spid="48"/>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5"/>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par>
                          <p:cTn id="65" fill="hold">
                            <p:stCondLst>
                              <p:cond delay="0"/>
                            </p:stCondLst>
                            <p:childTnLst>
                              <p:par>
                                <p:cTn id="66" presetID="26" presetClass="emph" presetSubtype="0" fill="hold" nodeType="afterEffect">
                                  <p:stCondLst>
                                    <p:cond delay="0"/>
                                  </p:stCondLst>
                                  <p:childTnLst>
                                    <p:animEffect transition="out" filter="fade">
                                      <p:cBhvr>
                                        <p:cTn id="67" dur="500" tmFilter="0, 0; .2, .5; .8, .5; 1, 0"/>
                                        <p:tgtEl>
                                          <p:spTgt spid="53"/>
                                        </p:tgtEl>
                                      </p:cBhvr>
                                    </p:animEffect>
                                    <p:animScale>
                                      <p:cBhvr>
                                        <p:cTn id="68" dur="250" autoRev="1" fill="hold"/>
                                        <p:tgtEl>
                                          <p:spTgt spid="53"/>
                                        </p:tgtEl>
                                      </p:cBhvr>
                                      <p:by x="105000" y="105000"/>
                                    </p:animScale>
                                  </p:childTnLst>
                                </p:cTn>
                              </p:par>
                              <p:par>
                                <p:cTn id="69" presetID="26" presetClass="emph" presetSubtype="0" fill="hold" grpId="0" nodeType="withEffect">
                                  <p:stCondLst>
                                    <p:cond delay="0"/>
                                  </p:stCondLst>
                                  <p:childTnLst>
                                    <p:animEffect transition="out" filter="fade">
                                      <p:cBhvr>
                                        <p:cTn id="70" dur="500" tmFilter="0, 0; .2, .5; .8, .5; 1, 0"/>
                                        <p:tgtEl>
                                          <p:spTgt spid="47"/>
                                        </p:tgtEl>
                                      </p:cBhvr>
                                    </p:animEffect>
                                    <p:animScale>
                                      <p:cBhvr>
                                        <p:cTn id="71"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47" grpId="0" animBg="1"/>
      <p:bldP spid="48" grpId="0" animBg="1"/>
      <p:bldP spid="49" grpId="0"/>
      <p:bldP spid="49" grpId="1"/>
      <p:bldP spid="27" grpId="0"/>
      <p:bldP spid="28" grpId="0"/>
      <p:bldP spid="30"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3" cstate="print"/>
          <a:stretch>
            <a:fillRect/>
          </a:stretch>
        </p:blipFill>
        <p:spPr>
          <a:xfrm>
            <a:off x="4062" y="1458"/>
            <a:ext cx="9135683" cy="6857853"/>
          </a:xfrm>
          <a:prstGeom prst="rect">
            <a:avLst/>
          </a:prstGeom>
          <a:noFill/>
          <a:ln>
            <a:noFill/>
          </a:ln>
        </p:spPr>
      </p:pic>
      <p:sp>
        <p:nvSpPr>
          <p:cNvPr id="8" name="TextBox 7"/>
          <p:cNvSpPr txBox="1"/>
          <p:nvPr/>
        </p:nvSpPr>
        <p:spPr>
          <a:xfrm>
            <a:off x="4364420" y="3632200"/>
            <a:ext cx="2950780" cy="553998"/>
          </a:xfrm>
          <a:prstGeom prst="rect">
            <a:avLst/>
          </a:prstGeom>
          <a:noFill/>
        </p:spPr>
        <p:txBody>
          <a:bodyPr wrap="square" rtlCol="0">
            <a:spAutoFit/>
          </a:bodyPr>
          <a:lstStyle/>
          <a:p>
            <a:pPr algn="r"/>
            <a:r>
              <a:rPr lang="en-US" sz="3000" dirty="0" smtClean="0">
                <a:solidFill>
                  <a:srgbClr val="0099FF"/>
                </a:solidFill>
                <a:latin typeface="Calibri" pitchFamily="34" charset="0"/>
                <a:cs typeface="Calibri" pitchFamily="34" charset="0"/>
              </a:rPr>
              <a:t>THANK YOU</a:t>
            </a:r>
            <a:endParaRPr lang="en-US" sz="3000" dirty="0">
              <a:solidFill>
                <a:srgbClr val="0099FF"/>
              </a:solidFill>
              <a:latin typeface="Calibri" pitchFamily="34" charset="0"/>
              <a:cs typeface="Calibri" pitchFamily="34" charset="0"/>
            </a:endParaRPr>
          </a:p>
        </p:txBody>
      </p:sp>
      <p:sp>
        <p:nvSpPr>
          <p:cNvPr id="7" name="Rectangle 6"/>
          <p:cNvSpPr/>
          <p:nvPr/>
        </p:nvSpPr>
        <p:spPr>
          <a:xfrm>
            <a:off x="7315200" y="3840328"/>
            <a:ext cx="182880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1" y="4819867"/>
            <a:ext cx="5468007" cy="914400"/>
          </a:xfrm>
          <a:prstGeom prst="rect">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819867"/>
            <a:ext cx="1702675" cy="914400"/>
          </a:xfrm>
          <a:prstGeom prst="rect">
            <a:avLst/>
          </a:prstGeom>
          <a:solidFill>
            <a:schemeClr val="tx1">
              <a:lumMod val="50000"/>
              <a:lumOff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矩形 4"/>
          <p:cNvSpPr>
            <a:spLocks noChangeArrowheads="1"/>
          </p:cNvSpPr>
          <p:nvPr/>
        </p:nvSpPr>
        <p:spPr bwMode="auto">
          <a:xfrm>
            <a:off x="1799021" y="1600200"/>
            <a:ext cx="4114800" cy="499624"/>
          </a:xfrm>
          <a:prstGeom prst="rect">
            <a:avLst/>
          </a:prstGeom>
          <a:noFill/>
          <a:ln w="9525">
            <a:noFill/>
            <a:miter lim="800000"/>
            <a:headEnd/>
            <a:tailEnd/>
          </a:ln>
        </p:spPr>
        <p:txBody>
          <a:bodyPr wrap="square">
            <a:spAutoFit/>
          </a:bodyPr>
          <a:lstStyle/>
          <a:p>
            <a:pPr>
              <a:lnSpc>
                <a:spcPct val="150000"/>
              </a:lnSpc>
              <a:spcBef>
                <a:spcPts val="200"/>
              </a:spcBef>
              <a:spcAft>
                <a:spcPts val="60"/>
              </a:spcAft>
            </a:pPr>
            <a:r>
              <a:rPr lang="zh-CN" altLang="en-US" sz="2000" dirty="0" smtClean="0">
                <a:solidFill>
                  <a:srgbClr val="FF0000"/>
                </a:solidFill>
                <a:latin typeface="微软雅黑" pitchFamily="34" charset="-122"/>
                <a:ea typeface="微软雅黑" pitchFamily="34" charset="-122"/>
              </a:rPr>
              <a:t>既然反抗不了，就好好享受吧</a:t>
            </a:r>
            <a:endParaRPr lang="zh-CN" altLang="en-US" sz="2000" dirty="0">
              <a:solidFill>
                <a:srgbClr val="FF0000"/>
              </a:solidFill>
              <a:latin typeface="微软雅黑" pitchFamily="34" charset="-122"/>
              <a:ea typeface="微软雅黑" pitchFamily="34" charset="-122"/>
            </a:endParaRPr>
          </a:p>
        </p:txBody>
      </p:sp>
      <p:sp>
        <p:nvSpPr>
          <p:cNvPr id="5" name="TextBox 4"/>
          <p:cNvSpPr txBox="1"/>
          <p:nvPr/>
        </p:nvSpPr>
        <p:spPr>
          <a:xfrm>
            <a:off x="1676400" y="1175266"/>
            <a:ext cx="2262158" cy="369332"/>
          </a:xfrm>
          <a:prstGeom prst="rect">
            <a:avLst/>
          </a:prstGeom>
          <a:noFill/>
        </p:spPr>
        <p:txBody>
          <a:bodyPr wrap="none" rtlCol="0">
            <a:spAutoFit/>
          </a:bodyPr>
          <a:lstStyle/>
          <a:p>
            <a:r>
              <a:rPr lang="zh-CN" altLang="en-US" dirty="0" smtClean="0">
                <a:solidFill>
                  <a:srgbClr val="66CCFF"/>
                </a:solidFill>
                <a:latin typeface="微软雅黑" panose="020B0503020204020204" pitchFamily="34" charset="-122"/>
                <a:ea typeface="微软雅黑" panose="020B0503020204020204" pitchFamily="34" charset="-122"/>
              </a:rPr>
              <a:t>最后来句苏氏名言：</a:t>
            </a:r>
            <a:endParaRPr lang="zh-CN" altLang="en-US" dirty="0">
              <a:solidFill>
                <a:srgbClr val="66CC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7" presetClass="entr" presetSubtype="0" fill="hold" grpId="0" nodeType="afterEffect">
                                  <p:stCondLst>
                                    <p:cond delay="0"/>
                                  </p:stCondLst>
                                  <p:iterate type="lt">
                                    <p:tmPct val="50000"/>
                                  </p:iterate>
                                  <p:childTnLst>
                                    <p:set>
                                      <p:cBhvr>
                                        <p:cTn id="23" dur="1" fill="hold">
                                          <p:stCondLst>
                                            <p:cond delay="0"/>
                                          </p:stCondLst>
                                        </p:cTn>
                                        <p:tgtEl>
                                          <p:spTgt spid="12"/>
                                        </p:tgtEl>
                                        <p:attrNameLst>
                                          <p:attrName>style.visibility</p:attrName>
                                        </p:attrNameLst>
                                      </p:cBhvr>
                                      <p:to>
                                        <p:strVal val="visible"/>
                                      </p:to>
                                    </p:set>
                                    <p:anim calcmode="discrete" valueType="clr">
                                      <p:cBhvr override="childStyle">
                                        <p:cTn id="24" dur="17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25" dur="170"/>
                                        <p:tgtEl>
                                          <p:spTgt spid="12"/>
                                        </p:tgtEl>
                                        <p:attrNameLst>
                                          <p:attrName>fillcolor</p:attrName>
                                        </p:attrNameLst>
                                      </p:cBhvr>
                                      <p:tavLst>
                                        <p:tav tm="0">
                                          <p:val>
                                            <p:clrVal>
                                              <a:schemeClr val="accent2"/>
                                            </p:clrVal>
                                          </p:val>
                                        </p:tav>
                                        <p:tav tm="50000">
                                          <p:val>
                                            <p:clrVal>
                                              <a:schemeClr val="hlink"/>
                                            </p:clrVal>
                                          </p:val>
                                        </p:tav>
                                      </p:tavLst>
                                    </p:anim>
                                    <p:set>
                                      <p:cBhvr>
                                        <p:cTn id="26" dur="170"/>
                                        <p:tgtEl>
                                          <p:spTgt spid="12"/>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ika">
      <a:majorFont>
        <a:latin typeface="Molot"/>
        <a:ea typeface=""/>
        <a:cs typeface=""/>
      </a:majorFont>
      <a:minorFont>
        <a:latin typeface="Sansatio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2409</TotalTime>
  <Words>452</Words>
  <Application>Microsoft Office PowerPoint</Application>
  <PresentationFormat>全屏显示(4:3)</PresentationFormat>
  <Paragraphs>74</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20</dc:title>
  <dc:creator>Abdur Razzak</dc:creator>
  <cp:lastModifiedBy>Windows 用户</cp:lastModifiedBy>
  <cp:revision>399</cp:revision>
  <dcterms:created xsi:type="dcterms:W3CDTF">2012-06-21T07:44:35Z</dcterms:created>
  <dcterms:modified xsi:type="dcterms:W3CDTF">2014-03-21T04:50:27Z</dcterms:modified>
</cp:coreProperties>
</file>