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94" r:id="rId10"/>
    <p:sldId id="266" r:id="rId11"/>
    <p:sldId id="267" r:id="rId12"/>
    <p:sldId id="296" r:id="rId13"/>
    <p:sldId id="268" r:id="rId14"/>
    <p:sldId id="292" r:id="rId15"/>
    <p:sldId id="269" r:id="rId16"/>
    <p:sldId id="270" r:id="rId17"/>
    <p:sldId id="271" r:id="rId18"/>
    <p:sldId id="272" r:id="rId19"/>
    <p:sldId id="273" r:id="rId20"/>
    <p:sldId id="293" r:id="rId21"/>
    <p:sldId id="278" r:id="rId22"/>
    <p:sldId id="279" r:id="rId23"/>
    <p:sldId id="280" r:id="rId24"/>
    <p:sldId id="281" r:id="rId25"/>
    <p:sldId id="285" r:id="rId26"/>
    <p:sldId id="286" r:id="rId27"/>
    <p:sldId id="287" r:id="rId28"/>
    <p:sldId id="282" r:id="rId29"/>
    <p:sldId id="284" r:id="rId30"/>
    <p:sldId id="288" r:id="rId31"/>
    <p:sldId id="289" r:id="rId32"/>
    <p:sldId id="290" r:id="rId33"/>
    <p:sldId id="291" r:id="rId34"/>
    <p:sldId id="29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72007" autoAdjust="0"/>
  </p:normalViewPr>
  <p:slideViewPr>
    <p:cSldViewPr>
      <p:cViewPr varScale="1">
        <p:scale>
          <a:sx n="64" d="100"/>
          <a:sy n="64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6E2DA-343C-4144-B390-B3BA6E47B44E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5FE8-0CF6-4F21-8C12-6719A0BE0A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6940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0528-2235-4C65-B44B-4D4D20B2B46F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ECB6-4D9E-4BF4-A7C4-B688DFFDDA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699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http://www.d1net.com/cloud/xaas/85509.html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ECB6-4D9E-4BF4-A7C4-B688DFFDDA7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786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ECB6-4D9E-4BF4-A7C4-B688DFFDDA7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6866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ECB6-4D9E-4BF4-A7C4-B688DFFDDA7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244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ECB6-4D9E-4BF4-A7C4-B688DFFDDA7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47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ECB6-4D9E-4BF4-A7C4-B688DFFDDA7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1687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ECB6-4D9E-4BF4-A7C4-B688DFFDDA7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410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ECB6-4D9E-4BF4-A7C4-B688DFFDDA7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846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 通过</a:t>
            </a:r>
            <a:r>
              <a:rPr lang="en-US" altLang="zh-CN" dirty="0" smtClean="0"/>
              <a:t>JOS</a:t>
            </a:r>
            <a:r>
              <a:rPr lang="zh-CN" altLang="en-US" dirty="0" smtClean="0"/>
              <a:t>，可以打通卖家信息系统和京东的营销系统、供应链系统、物流系统、服务系统，实现卖家信息系统和京东信息系统的无缝对接。</a:t>
            </a:r>
          </a:p>
          <a:p>
            <a:r>
              <a:rPr lang="en-US" altLang="zh-CN" dirty="0" smtClean="0"/>
              <a:t>JOS</a:t>
            </a:r>
            <a:r>
              <a:rPr lang="zh-CN" altLang="en-US" dirty="0" smtClean="0"/>
              <a:t>是面向电商的云服务平台。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服务卖家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京东的卖家可以根据自身运营需要，在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上选择或定制符合自己需求的应用系统，并通过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平台部署，快速使用，大大减轻商家运营成本。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可基于京东的开放服务为卖家开发独立的商用软件系统，如：店铺管理、订单管理等应用，帮助卖家提高工作效率。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服务开发者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网站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个人开发者或网站，无论是无线应用、还是网站，都可以使用京东的开放服务，为卖家、买家开发各种丰富的应用，并通过收益分成的模式获取报酬。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ECB6-4D9E-4BF4-A7C4-B688DFFDDA7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7727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ECB6-4D9E-4BF4-A7C4-B688DFFDDA7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878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134672" cy="1470025"/>
          </a:xfrm>
        </p:spPr>
        <p:txBody>
          <a:bodyPr>
            <a:noAutofit/>
          </a:bodyPr>
          <a:lstStyle>
            <a:lvl1pPr>
              <a:defRPr sz="5000" b="1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BD55-C038-4CC0-917A-56F0929E6886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CD1D-7EA8-4BAC-BE53-535B2928CB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664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BD55-C038-4CC0-917A-56F0929E6886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CD1D-7EA8-4BAC-BE53-535B2928CB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381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BD55-C038-4CC0-917A-56F0929E6886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CD1D-7EA8-4BAC-BE53-535B2928CB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732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BD55-C038-4CC0-917A-56F0929E6886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CD1D-7EA8-4BAC-BE53-535B2928CB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787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BD55-C038-4CC0-917A-56F0929E6886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CD1D-7EA8-4BAC-BE53-535B2928CB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855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BD55-C038-4CC0-917A-56F0929E6886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CD1D-7EA8-4BAC-BE53-535B2928CB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30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BD55-C038-4CC0-917A-56F0929E6886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CD1D-7EA8-4BAC-BE53-535B2928CB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900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BD55-C038-4CC0-917A-56F0929E6886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CD1D-7EA8-4BAC-BE53-535B2928CB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727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BD55-C038-4CC0-917A-56F0929E6886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CD1D-7EA8-4BAC-BE53-535B2928CB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393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BD55-C038-4CC0-917A-56F0929E6886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CD1D-7EA8-4BAC-BE53-535B2928CB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165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BD55-C038-4CC0-917A-56F0929E6886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CD1D-7EA8-4BAC-BE53-535B2928CB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097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BD55-C038-4CC0-917A-56F0929E6886}" type="datetimeFigureOut">
              <a:rPr lang="zh-CN" altLang="en-US" smtClean="0"/>
              <a:pPr/>
              <a:t>2014-05-13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CD1D-7EA8-4BAC-BE53-535B2928CB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816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help.jd.com/jos/question-753.html" TargetMode="External"/><Relationship Id="rId3" Type="http://schemas.openxmlformats.org/officeDocument/2006/relationships/hyperlink" Target="http://help.jd.com/jos/question-627.html" TargetMode="External"/><Relationship Id="rId7" Type="http://schemas.openxmlformats.org/officeDocument/2006/relationships/hyperlink" Target="http://help.jd.com/jos/question-809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elp.jd.com/jos/question-725.html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help.jd.com/jos/question-629.html" TargetMode="External"/><Relationship Id="rId10" Type="http://schemas.openxmlformats.org/officeDocument/2006/relationships/hyperlink" Target="http://help.jd.com/jos/question-842.html" TargetMode="External"/><Relationship Id="rId4" Type="http://schemas.openxmlformats.org/officeDocument/2006/relationships/hyperlink" Target="http://help.jd.com/jos/question-628.html" TargetMode="External"/><Relationship Id="rId9" Type="http://schemas.openxmlformats.org/officeDocument/2006/relationships/hyperlink" Target="http://help.jd.com/jos/question-824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196753"/>
            <a:ext cx="8134672" cy="2403698"/>
          </a:xfrm>
        </p:spPr>
        <p:txBody>
          <a:bodyPr/>
          <a:lstStyle/>
          <a:p>
            <a:r>
              <a:rPr lang="zh-CN" altLang="en-US" sz="6000" dirty="0" smtClean="0"/>
              <a:t>云计算发展趋势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电子商务与智能服务研究中心</a:t>
            </a:r>
            <a:endParaRPr lang="en-US" altLang="zh-CN" sz="3000" dirty="0" smtClean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000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邓国华     </a:t>
            </a:r>
            <a:r>
              <a:rPr lang="en-US" altLang="zh-CN" sz="3000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2014.4.11</a:t>
            </a:r>
            <a:endParaRPr lang="zh-CN" altLang="en-US" sz="3000" dirty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97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Eucalyptus</a:t>
            </a:r>
            <a:r>
              <a:rPr lang="zh-CN" altLang="en-US" sz="2800" dirty="0" smtClean="0"/>
              <a:t>客户：</a:t>
            </a:r>
            <a:r>
              <a:rPr lang="en-US" altLang="zh-CN" sz="2800" dirty="0" smtClean="0"/>
              <a:t>Sony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Puma</a:t>
            </a:r>
            <a:r>
              <a:rPr lang="zh-CN" altLang="en-US" sz="2800" dirty="0" smtClean="0"/>
              <a:t>、美国国防部等；和</a:t>
            </a:r>
            <a:r>
              <a:rPr lang="en-US" altLang="zh-CN" sz="2800" dirty="0"/>
              <a:t>Amazon</a:t>
            </a:r>
            <a:r>
              <a:rPr lang="zh-CN" altLang="en-US" sz="2800" dirty="0"/>
              <a:t>达成合作，允许用户将私有云和公有云服务（一种混合云）整合起来，充分利用双方整合的优势。</a:t>
            </a:r>
            <a:endParaRPr lang="en-US" altLang="zh-CN" sz="2800" dirty="0"/>
          </a:p>
          <a:p>
            <a:r>
              <a:rPr lang="en-US" altLang="zh-CN" sz="2800" b="1" dirty="0" err="1" smtClean="0"/>
              <a:t>Openstack</a:t>
            </a:r>
            <a:r>
              <a:rPr lang="zh-CN" altLang="en-US" sz="2800" b="1" dirty="0" smtClean="0"/>
              <a:t>：</a:t>
            </a:r>
            <a:r>
              <a:rPr lang="zh-CN" altLang="en-US" sz="2800" dirty="0"/>
              <a:t>由 </a:t>
            </a:r>
            <a:r>
              <a:rPr lang="en-US" altLang="zh-CN" sz="2800" dirty="0"/>
              <a:t>Rackspace </a:t>
            </a:r>
            <a:r>
              <a:rPr lang="zh-CN" altLang="en-US" sz="2800" dirty="0"/>
              <a:t>和 </a:t>
            </a:r>
            <a:r>
              <a:rPr lang="en-US" altLang="zh-CN" sz="2800" dirty="0"/>
              <a:t>NASA </a:t>
            </a:r>
            <a:r>
              <a:rPr lang="zh-CN" altLang="en-US" sz="2800" dirty="0"/>
              <a:t>共同开发的云计算平台，帮助服务商和企业内部实现类似于 </a:t>
            </a:r>
            <a:r>
              <a:rPr lang="en-US" altLang="zh-CN" sz="2800" dirty="0"/>
              <a:t>Amazon EC2 </a:t>
            </a:r>
            <a:r>
              <a:rPr lang="zh-CN" altLang="en-US" sz="2800" dirty="0"/>
              <a:t>和 </a:t>
            </a:r>
            <a:r>
              <a:rPr lang="en-US" altLang="zh-CN" sz="2800" dirty="0"/>
              <a:t>S3 </a:t>
            </a:r>
            <a:r>
              <a:rPr lang="zh-CN" altLang="en-US" sz="2800" dirty="0"/>
              <a:t>的云基础架构服务</a:t>
            </a:r>
            <a:r>
              <a:rPr lang="en-US" altLang="zh-CN" sz="2800" dirty="0"/>
              <a:t>(Infrastructure as a Service, </a:t>
            </a:r>
            <a:r>
              <a:rPr lang="en-US" altLang="zh-CN" sz="2800" dirty="0" err="1"/>
              <a:t>IaaS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r>
              <a:rPr lang="en-US" altLang="zh-CN" sz="2800" dirty="0" err="1"/>
              <a:t>OpenStack</a:t>
            </a:r>
            <a:r>
              <a:rPr lang="en-US" altLang="zh-CN" sz="2800" dirty="0"/>
              <a:t> </a:t>
            </a:r>
            <a:r>
              <a:rPr lang="zh-CN" altLang="en-US" sz="2800" dirty="0"/>
              <a:t>包含两个主要模块：</a:t>
            </a:r>
            <a:r>
              <a:rPr lang="en-US" altLang="zh-CN" sz="2800" dirty="0"/>
              <a:t>Nova </a:t>
            </a:r>
            <a:r>
              <a:rPr lang="zh-CN" altLang="en-US" sz="2800" dirty="0"/>
              <a:t>和 </a:t>
            </a:r>
            <a:r>
              <a:rPr lang="en-US" altLang="zh-CN" sz="2800" dirty="0"/>
              <a:t>Swift</a:t>
            </a:r>
            <a:r>
              <a:rPr lang="zh-CN" altLang="en-US" sz="2800" dirty="0"/>
              <a:t>，前者是 </a:t>
            </a:r>
            <a:r>
              <a:rPr lang="en-US" altLang="zh-CN" sz="2800" dirty="0"/>
              <a:t>NASA </a:t>
            </a:r>
            <a:r>
              <a:rPr lang="zh-CN" altLang="en-US" sz="2800" dirty="0"/>
              <a:t>开发的虚拟服务器部署和业务计算模块；后者是 </a:t>
            </a:r>
            <a:r>
              <a:rPr lang="en-US" altLang="zh-CN" sz="2800" dirty="0"/>
              <a:t>Rackspace</a:t>
            </a:r>
            <a:r>
              <a:rPr lang="zh-CN" altLang="en-US" sz="2800" dirty="0"/>
              <a:t>开发的分布式云存储模块，两者可以一起用，也可以分开单独用。</a:t>
            </a:r>
            <a:r>
              <a:rPr lang="en-US" altLang="zh-CN" sz="2800" dirty="0" err="1"/>
              <a:t>OpenStack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开源项目陆续得到</a:t>
            </a:r>
            <a:r>
              <a:rPr lang="en-US" altLang="zh-CN" sz="2800" dirty="0" smtClean="0"/>
              <a:t>IBM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Dell</a:t>
            </a:r>
            <a:r>
              <a:rPr lang="zh-CN" altLang="en-US" sz="2800" dirty="0"/>
              <a:t>、</a:t>
            </a:r>
            <a:r>
              <a:rPr lang="en-US" altLang="zh-CN" sz="2800" dirty="0"/>
              <a:t>Citrix</a:t>
            </a:r>
            <a:r>
              <a:rPr lang="zh-CN" altLang="en-US" sz="2800" dirty="0"/>
              <a:t>、 </a:t>
            </a:r>
            <a:r>
              <a:rPr lang="en-US" altLang="zh-CN" sz="2800" dirty="0"/>
              <a:t>Cisco</a:t>
            </a:r>
            <a:r>
              <a:rPr lang="zh-CN" altLang="en-US" sz="2800" dirty="0"/>
              <a:t>、 </a:t>
            </a:r>
            <a:r>
              <a:rPr lang="en-US" altLang="zh-CN" sz="2800" dirty="0"/>
              <a:t>Canonical </a:t>
            </a:r>
            <a:r>
              <a:rPr lang="zh-CN" altLang="en-US" sz="2800" dirty="0"/>
              <a:t>这些重量级公司的贡献和支持，发展速度非常快，有取代另一个业界领先开源云平台 </a:t>
            </a:r>
            <a:r>
              <a:rPr lang="en-US" altLang="zh-CN" sz="2800" dirty="0"/>
              <a:t>Eucalyptus </a:t>
            </a:r>
            <a:r>
              <a:rPr lang="zh-CN" altLang="en-US" sz="2800" dirty="0"/>
              <a:t>的态势。</a:t>
            </a:r>
            <a:r>
              <a:rPr lang="zh-CN" altLang="en-US" sz="2800" b="1" dirty="0" smtClean="0"/>
              <a:t>网</a:t>
            </a:r>
            <a:r>
              <a:rPr lang="zh-CN" altLang="en-US" sz="2800" b="1" dirty="0"/>
              <a:t>易、爱奇艺、 用友、京东、百度、</a:t>
            </a:r>
            <a:r>
              <a:rPr lang="en-US" altLang="zh-CN" sz="2800" b="1" dirty="0"/>
              <a:t>360</a:t>
            </a:r>
            <a:r>
              <a:rPr lang="zh-CN" altLang="en-US" sz="2800" b="1" dirty="0"/>
              <a:t>、美团等纷纷选用</a:t>
            </a:r>
            <a:r>
              <a:rPr lang="en-US" altLang="zh-CN" sz="2800" b="1" dirty="0" err="1"/>
              <a:t>OpenStack</a:t>
            </a:r>
            <a:r>
              <a:rPr lang="zh-CN" altLang="en-US" sz="2800" b="1" dirty="0"/>
              <a:t>开发部署自己的云平台。</a:t>
            </a:r>
            <a:endParaRPr lang="en-US" altLang="zh-CN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44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趋势三、巨头角逐公有云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/>
              <a:t>月，联合世纪互联</a:t>
            </a:r>
            <a:r>
              <a:rPr lang="zh-CN" altLang="en-US" dirty="0" smtClean="0"/>
              <a:t>微软</a:t>
            </a:r>
            <a:r>
              <a:rPr lang="en-US" altLang="zh-CN" dirty="0" smtClean="0"/>
              <a:t>Windows Azure</a:t>
            </a:r>
            <a:r>
              <a:rPr lang="zh-CN" altLang="en-US" dirty="0" smtClean="0"/>
              <a:t>正式进入中国，成首个落地中国的世界云计算平台。</a:t>
            </a:r>
            <a:endParaRPr lang="en-US" altLang="zh-CN" dirty="0" smtClean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SAP</a:t>
            </a:r>
            <a:r>
              <a:rPr lang="zh-CN" altLang="en-US" dirty="0" smtClean="0"/>
              <a:t>与中国电信合作，成立合资公司</a:t>
            </a:r>
            <a:r>
              <a:rPr lang="en-US" altLang="zh-CN" dirty="0" smtClean="0"/>
              <a:t>-</a:t>
            </a:r>
            <a:r>
              <a:rPr lang="zh-CN" altLang="en-US" dirty="0"/>
              <a:t>中数通信息</a:t>
            </a:r>
            <a:r>
              <a:rPr lang="zh-CN" altLang="en-US" dirty="0" smtClean="0"/>
              <a:t>有限公司，共同推进</a:t>
            </a:r>
            <a:r>
              <a:rPr lang="en-US" altLang="zh-CN" dirty="0" smtClean="0"/>
              <a:t>SAP</a:t>
            </a:r>
            <a:r>
              <a:rPr lang="zh-CN" altLang="en-US" dirty="0" smtClean="0"/>
              <a:t>云产品的部署应用。</a:t>
            </a:r>
            <a:endParaRPr lang="en-US" altLang="zh-CN" dirty="0" smtClean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月，谷歌发布</a:t>
            </a:r>
            <a:r>
              <a:rPr lang="en-US" altLang="zh-CN" dirty="0" smtClean="0"/>
              <a:t>GCE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Google Compute Engine</a:t>
            </a:r>
            <a:r>
              <a:rPr lang="zh-CN" altLang="en-US" dirty="0" smtClean="0"/>
              <a:t>），提供类似</a:t>
            </a:r>
            <a:r>
              <a:rPr lang="en-US" altLang="zh-CN" dirty="0" smtClean="0"/>
              <a:t>Amazon EC2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Iaas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Amazon</a:t>
            </a:r>
            <a:r>
              <a:rPr lang="zh-CN" altLang="en-US" dirty="0" smtClean="0"/>
              <a:t>公共云服务</a:t>
            </a:r>
            <a:r>
              <a:rPr lang="en-US" altLang="zh-CN" dirty="0" smtClean="0"/>
              <a:t>AWS</a:t>
            </a:r>
            <a:r>
              <a:rPr lang="zh-CN" altLang="en-US" dirty="0" smtClean="0"/>
              <a:t>推出中国云计算平台。中国成</a:t>
            </a:r>
            <a:r>
              <a:rPr lang="en-US" altLang="zh-CN" dirty="0" smtClean="0"/>
              <a:t>AWS</a:t>
            </a:r>
            <a:r>
              <a:rPr lang="zh-CN" altLang="en-US" dirty="0" smtClean="0"/>
              <a:t>亚太第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个区域，全球第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个区域；</a:t>
            </a:r>
            <a:endParaRPr lang="en-US" altLang="zh-CN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IBM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IDC</a:t>
            </a:r>
            <a:r>
              <a:rPr lang="zh-CN" altLang="en-US" dirty="0" smtClean="0"/>
              <a:t>服务提供商世纪互联宣布联手，将</a:t>
            </a:r>
            <a:r>
              <a:rPr lang="en-US" altLang="zh-CN" dirty="0" smtClean="0"/>
              <a:t>IBM</a:t>
            </a:r>
            <a:r>
              <a:rPr lang="zh-CN" altLang="en-US" dirty="0" smtClean="0"/>
              <a:t>云计算基础价格服务</a:t>
            </a:r>
            <a:r>
              <a:rPr lang="en-US" altLang="zh-CN" dirty="0" smtClean="0"/>
              <a:t>SCE+(</a:t>
            </a:r>
            <a:r>
              <a:rPr lang="en-US" altLang="zh-CN" dirty="0" err="1"/>
              <a:t>SmartCloud</a:t>
            </a:r>
            <a:r>
              <a:rPr lang="en-US" altLang="zh-CN" dirty="0"/>
              <a:t> Enterprise</a:t>
            </a:r>
            <a:r>
              <a:rPr lang="en-US" altLang="zh-CN" dirty="0" smtClean="0"/>
              <a:t>+)</a:t>
            </a:r>
            <a:r>
              <a:rPr lang="zh-CN" altLang="en-US" dirty="0" smtClean="0"/>
              <a:t>正式引入中国；</a:t>
            </a:r>
            <a:endParaRPr lang="en-US" altLang="zh-CN" dirty="0" smtClean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阿里云推出“阿里云</a:t>
            </a:r>
            <a:r>
              <a:rPr lang="en-US" altLang="zh-CN" dirty="0" smtClean="0"/>
              <a:t>1218</a:t>
            </a:r>
            <a:r>
              <a:rPr lang="zh-CN" altLang="en-US" dirty="0" smtClean="0"/>
              <a:t>”活动，全线产品降价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；金山推出部分云主机限量免费。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8250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价格战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06916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2014.3.27Google</a:t>
            </a:r>
            <a:r>
              <a:rPr lang="zh-CN" altLang="en-US" dirty="0"/>
              <a:t>宣布了一系列让人瞠目结舌的降价措施，包括云计算下调</a:t>
            </a:r>
            <a:r>
              <a:rPr lang="en-US" altLang="zh-CN" dirty="0"/>
              <a:t>32%</a:t>
            </a:r>
            <a:r>
              <a:rPr lang="zh-CN" altLang="en-US" dirty="0"/>
              <a:t>、云存储下调</a:t>
            </a:r>
            <a:r>
              <a:rPr lang="en-US" altLang="zh-CN" dirty="0"/>
              <a:t>68%</a:t>
            </a:r>
            <a:r>
              <a:rPr lang="zh-CN" altLang="en-US" dirty="0"/>
              <a:t>，数据库服务</a:t>
            </a:r>
            <a:r>
              <a:rPr lang="en-US" altLang="zh-CN" dirty="0" err="1"/>
              <a:t>BigQuery</a:t>
            </a:r>
            <a:r>
              <a:rPr lang="zh-CN" altLang="en-US" dirty="0"/>
              <a:t>更是跳水了</a:t>
            </a:r>
            <a:r>
              <a:rPr lang="en-US" altLang="zh-CN" dirty="0"/>
              <a:t>85%</a:t>
            </a:r>
            <a:r>
              <a:rPr lang="zh-CN" altLang="en-US" dirty="0"/>
              <a:t>。经过这一番调整后，</a:t>
            </a:r>
            <a:r>
              <a:rPr lang="en-US" altLang="zh-CN" dirty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on-demand pricing</a:t>
            </a:r>
            <a:r>
              <a:rPr lang="zh-CN" altLang="en-US" dirty="0"/>
              <a:t>（按需定价）甚至比其他服务商的</a:t>
            </a:r>
            <a:r>
              <a:rPr lang="en-US" altLang="zh-CN" dirty="0"/>
              <a:t>3</a:t>
            </a:r>
            <a:r>
              <a:rPr lang="zh-CN" altLang="en-US" dirty="0"/>
              <a:t>年预定价格还要便宜。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AWS</a:t>
            </a:r>
            <a:r>
              <a:rPr lang="zh-CN" altLang="en-US" dirty="0"/>
              <a:t>的：</a:t>
            </a:r>
            <a:r>
              <a:rPr lang="en-US" altLang="zh-CN" dirty="0"/>
              <a:t>S3</a:t>
            </a:r>
            <a:r>
              <a:rPr lang="zh-CN" altLang="en-US" dirty="0"/>
              <a:t>存储服务平均降价</a:t>
            </a:r>
            <a:r>
              <a:rPr lang="en-US" altLang="zh-CN" dirty="0"/>
              <a:t>51%</a:t>
            </a:r>
            <a:r>
              <a:rPr lang="zh-CN" altLang="en-US" dirty="0"/>
              <a:t>，</a:t>
            </a:r>
            <a:r>
              <a:rPr lang="en-US" altLang="zh-CN" dirty="0"/>
              <a:t>EC2</a:t>
            </a:r>
            <a:r>
              <a:rPr lang="zh-CN" altLang="en-US" dirty="0"/>
              <a:t>计算服务降价</a:t>
            </a:r>
            <a:r>
              <a:rPr lang="en-US" altLang="zh-CN" dirty="0"/>
              <a:t>38%</a:t>
            </a:r>
            <a:r>
              <a:rPr lang="zh-CN" altLang="en-US" dirty="0"/>
              <a:t>，关系型数据库服务</a:t>
            </a:r>
            <a:r>
              <a:rPr lang="en-US" altLang="zh-CN" dirty="0"/>
              <a:t>RDS</a:t>
            </a:r>
            <a:r>
              <a:rPr lang="zh-CN" altLang="en-US" dirty="0"/>
              <a:t>将平均下降</a:t>
            </a:r>
            <a:r>
              <a:rPr lang="en-US" altLang="zh-CN" dirty="0"/>
              <a:t>28%</a:t>
            </a:r>
            <a:r>
              <a:rPr lang="zh-CN" altLang="en-US" dirty="0"/>
              <a:t>，而基于</a:t>
            </a:r>
            <a:r>
              <a:rPr lang="en-US" altLang="zh-CN" dirty="0"/>
              <a:t>Hadoop</a:t>
            </a:r>
            <a:r>
              <a:rPr lang="zh-CN" altLang="en-US" dirty="0"/>
              <a:t>的大数据服务</a:t>
            </a:r>
            <a:r>
              <a:rPr lang="en-US" altLang="zh-CN" dirty="0"/>
              <a:t>EMR</a:t>
            </a:r>
            <a:r>
              <a:rPr lang="zh-CN" altLang="en-US" dirty="0"/>
              <a:t>，将按照服务内容的不同下降</a:t>
            </a:r>
            <a:r>
              <a:rPr lang="en-US" altLang="zh-CN" dirty="0"/>
              <a:t>27%</a:t>
            </a:r>
            <a:r>
              <a:rPr lang="zh-CN" altLang="en-US" dirty="0"/>
              <a:t>到</a:t>
            </a:r>
            <a:r>
              <a:rPr lang="en-US" altLang="zh-CN" dirty="0"/>
              <a:t>61%</a:t>
            </a:r>
            <a:r>
              <a:rPr lang="zh-CN" altLang="en-US" dirty="0" smtClean="0"/>
              <a:t>不等。微软、阿里云等也有大幅降价。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在微软、谷歌、亚马逊和阿里云大降价之后，云计算这整个行业进入了一个新格局，</a:t>
            </a:r>
            <a:r>
              <a:rPr lang="zh-CN" altLang="en-US" dirty="0">
                <a:solidFill>
                  <a:srgbClr val="FF0000"/>
                </a:solidFill>
              </a:rPr>
              <a:t>从寡头坐享丰厚利润，变成了拼运维、拼供应链，看谁的服务和生态更好。</a:t>
            </a:r>
            <a:r>
              <a:rPr lang="zh-CN" altLang="en-US" dirty="0"/>
              <a:t>这些竞争会加速</a:t>
            </a:r>
            <a:r>
              <a:rPr lang="en-US" altLang="zh-CN" dirty="0"/>
              <a:t>IT</a:t>
            </a:r>
            <a:r>
              <a:rPr lang="zh-CN" altLang="en-US" dirty="0"/>
              <a:t>产业的变革，让以云为主的</a:t>
            </a:r>
            <a:r>
              <a:rPr lang="en-US" altLang="zh-CN" dirty="0"/>
              <a:t>IT</a:t>
            </a:r>
            <a:r>
              <a:rPr lang="zh-CN" altLang="en-US" dirty="0"/>
              <a:t>生态变成更加方便和低价，受益的是全体企业用户。</a:t>
            </a:r>
          </a:p>
        </p:txBody>
      </p:sp>
    </p:spTree>
    <p:extLst>
      <p:ext uri="{BB962C8B-B14F-4D97-AF65-F5344CB8AC3E}">
        <p14:creationId xmlns:p14="http://schemas.microsoft.com/office/powerpoint/2010/main" xmlns="" val="33689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趋势四、</a:t>
            </a:r>
            <a:r>
              <a:rPr lang="en-US" altLang="zh-CN" dirty="0" smtClean="0"/>
              <a:t>AWS</a:t>
            </a:r>
            <a:r>
              <a:rPr lang="zh-CN" altLang="en-US" dirty="0" smtClean="0"/>
              <a:t>将继续延续创新步伐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亚马逊击败</a:t>
            </a:r>
            <a:r>
              <a:rPr lang="en-US" altLang="zh-CN" b="1" dirty="0"/>
              <a:t>IBM</a:t>
            </a:r>
            <a:r>
              <a:rPr lang="zh-CN" altLang="en-US" b="1" dirty="0"/>
              <a:t>获美中情局</a:t>
            </a:r>
            <a:r>
              <a:rPr lang="en-US" altLang="zh-CN" b="1" dirty="0"/>
              <a:t>6</a:t>
            </a:r>
            <a:r>
              <a:rPr lang="zh-CN" altLang="en-US" b="1" dirty="0"/>
              <a:t>亿美元云</a:t>
            </a:r>
            <a:r>
              <a:rPr lang="zh-CN" altLang="en-US" b="1" dirty="0" smtClean="0"/>
              <a:t>计算</a:t>
            </a:r>
            <a:r>
              <a:rPr lang="zh-CN" altLang="en-US" b="1" dirty="0"/>
              <a:t>服务</a:t>
            </a:r>
            <a:r>
              <a:rPr lang="zh-CN" altLang="en-US" b="1" dirty="0" smtClean="0"/>
              <a:t>合同</a:t>
            </a:r>
            <a:endParaRPr lang="en-US" altLang="zh-CN" dirty="0" smtClean="0"/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AWS</a:t>
            </a:r>
            <a:r>
              <a:rPr lang="zh-CN" altLang="en-US" dirty="0"/>
              <a:t>在</a:t>
            </a:r>
            <a:r>
              <a:rPr lang="en-US" altLang="zh-CN" dirty="0"/>
              <a:t>2013</a:t>
            </a:r>
            <a:r>
              <a:rPr lang="zh-CN" altLang="en-US" dirty="0"/>
              <a:t>年的营收将</a:t>
            </a:r>
            <a:r>
              <a:rPr lang="zh-CN" altLang="en-US" dirty="0" smtClean="0"/>
              <a:t>达到</a:t>
            </a:r>
            <a:r>
              <a:rPr lang="en-US" altLang="zh-CN" dirty="0" smtClean="0"/>
              <a:t>40</a:t>
            </a:r>
            <a:r>
              <a:rPr lang="zh-CN" altLang="en-US" dirty="0"/>
              <a:t>亿美元；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AWS</a:t>
            </a:r>
            <a:r>
              <a:rPr lang="zh-CN" altLang="en-US" dirty="0"/>
              <a:t>发布了</a:t>
            </a:r>
            <a:r>
              <a:rPr lang="en-US" altLang="zh-CN" dirty="0"/>
              <a:t>61</a:t>
            </a:r>
            <a:r>
              <a:rPr lang="zh-CN" altLang="en-US" dirty="0"/>
              <a:t>个产品与服务，</a:t>
            </a:r>
            <a:r>
              <a:rPr lang="en-US" altLang="zh-CN" dirty="0"/>
              <a:t>2011</a:t>
            </a:r>
            <a:r>
              <a:rPr lang="zh-CN" altLang="en-US" dirty="0"/>
              <a:t>年是</a:t>
            </a:r>
            <a:r>
              <a:rPr lang="en-US" altLang="zh-CN" dirty="0"/>
              <a:t>82</a:t>
            </a:r>
            <a:r>
              <a:rPr lang="zh-CN" altLang="en-US" dirty="0"/>
              <a:t>个，</a:t>
            </a:r>
            <a:r>
              <a:rPr lang="en-US" altLang="zh-CN" dirty="0"/>
              <a:t>2012</a:t>
            </a:r>
            <a:r>
              <a:rPr lang="zh-CN" altLang="en-US" dirty="0"/>
              <a:t>年是</a:t>
            </a:r>
            <a:r>
              <a:rPr lang="en-US" altLang="zh-CN" dirty="0"/>
              <a:t>159</a:t>
            </a:r>
            <a:r>
              <a:rPr lang="zh-CN" altLang="en-US" dirty="0"/>
              <a:t>个，</a:t>
            </a:r>
            <a:r>
              <a:rPr lang="en-US" altLang="zh-CN" dirty="0"/>
              <a:t>2013</a:t>
            </a:r>
            <a:r>
              <a:rPr lang="zh-CN" altLang="en-US" dirty="0"/>
              <a:t>年已经发布了</a:t>
            </a:r>
            <a:r>
              <a:rPr lang="en-US" altLang="zh-CN" dirty="0"/>
              <a:t>264</a:t>
            </a:r>
            <a:r>
              <a:rPr lang="zh-CN" altLang="en-US" dirty="0"/>
              <a:t>个新产品与服务；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拥有超过</a:t>
            </a:r>
            <a:r>
              <a:rPr lang="en-US" altLang="zh-CN" dirty="0"/>
              <a:t>5000</a:t>
            </a:r>
            <a:r>
              <a:rPr lang="zh-CN" altLang="en-US" dirty="0"/>
              <a:t>家咨询和系统集成合作伙伴，</a:t>
            </a:r>
            <a:r>
              <a:rPr lang="en-US" altLang="zh-CN" dirty="0"/>
              <a:t>3000</a:t>
            </a:r>
            <a:r>
              <a:rPr lang="zh-CN" altLang="en-US" dirty="0"/>
              <a:t>家技术和</a:t>
            </a:r>
            <a:r>
              <a:rPr lang="en-US" altLang="zh-CN" dirty="0"/>
              <a:t>ISV</a:t>
            </a:r>
            <a:r>
              <a:rPr lang="zh-CN" altLang="en-US" dirty="0"/>
              <a:t>伙伴，以及超过</a:t>
            </a:r>
            <a:r>
              <a:rPr lang="en-US" altLang="zh-CN" dirty="0"/>
              <a:t>1100</a:t>
            </a:r>
            <a:r>
              <a:rPr lang="zh-CN" altLang="en-US" dirty="0"/>
              <a:t>个软件清单，存储对象去年</a:t>
            </a:r>
            <a:r>
              <a:rPr lang="en-US" altLang="zh-CN" dirty="0"/>
              <a:t>4</a:t>
            </a:r>
            <a:r>
              <a:rPr lang="zh-CN" altLang="en-US" dirty="0"/>
              <a:t>月超过</a:t>
            </a:r>
            <a:r>
              <a:rPr lang="en-US" altLang="zh-CN" dirty="0"/>
              <a:t>2</a:t>
            </a:r>
            <a:r>
              <a:rPr lang="zh-CN" altLang="en-US" dirty="0"/>
              <a:t>万亿，无可争议的</a:t>
            </a:r>
            <a:r>
              <a:rPr lang="en-US" altLang="zh-CN" dirty="0" err="1"/>
              <a:t>IaaS</a:t>
            </a:r>
            <a:r>
              <a:rPr lang="zh-CN" altLang="en-US" dirty="0"/>
              <a:t>市场的领导者。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亚马逊</a:t>
            </a:r>
            <a:r>
              <a:rPr lang="en-US" altLang="zh-CN" dirty="0"/>
              <a:t>AWS</a:t>
            </a:r>
            <a:r>
              <a:rPr lang="zh-CN" altLang="en-US" dirty="0"/>
              <a:t>的市场占有率是其他</a:t>
            </a:r>
            <a:r>
              <a:rPr lang="en-US" altLang="zh-CN" dirty="0"/>
              <a:t>14</a:t>
            </a:r>
            <a:r>
              <a:rPr lang="zh-CN" altLang="en-US" dirty="0"/>
              <a:t>家主要公司总和的五倍（</a:t>
            </a:r>
            <a:r>
              <a:rPr lang="en-US" altLang="zh-CN" dirty="0"/>
              <a:t>Gartner</a:t>
            </a:r>
            <a:r>
              <a:rPr lang="zh-CN" altLang="en-US" dirty="0"/>
              <a:t>），亚马逊的</a:t>
            </a:r>
            <a:r>
              <a:rPr lang="en-US" altLang="zh-CN" dirty="0" err="1"/>
              <a:t>IaaS</a:t>
            </a:r>
            <a:r>
              <a:rPr lang="zh-CN" altLang="en-US" dirty="0"/>
              <a:t>和</a:t>
            </a:r>
            <a:r>
              <a:rPr lang="en-US" altLang="zh-CN" dirty="0" err="1"/>
              <a:t>PaaS</a:t>
            </a:r>
            <a:r>
              <a:rPr lang="zh-CN" altLang="en-US" dirty="0"/>
              <a:t>收入就比其主要竞争对手的总和还要多</a:t>
            </a:r>
            <a:r>
              <a:rPr lang="en-US" altLang="zh-CN" dirty="0"/>
              <a:t>——Salesforce</a:t>
            </a:r>
            <a:r>
              <a:rPr lang="zh-CN" altLang="en-US" dirty="0"/>
              <a:t>、微软、</a:t>
            </a:r>
            <a:r>
              <a:rPr lang="en-US" altLang="zh-CN" dirty="0"/>
              <a:t>IBM</a:t>
            </a:r>
            <a:r>
              <a:rPr lang="zh-CN" altLang="en-US" dirty="0" smtClean="0"/>
              <a:t>和谷歌（</a:t>
            </a:r>
            <a:r>
              <a:rPr lang="en-US" altLang="zh-CN" dirty="0"/>
              <a:t>Synergy Research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xmlns="" val="8447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Amazon</a:t>
            </a:r>
            <a:r>
              <a:rPr lang="zh-CN" altLang="en-US" dirty="0" smtClean="0"/>
              <a:t>如何实现如此多创新？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smtClean="0"/>
              <a:t>AWS</a:t>
            </a:r>
            <a:r>
              <a:rPr lang="zh-CN" altLang="en-US" b="1" dirty="0" smtClean="0"/>
              <a:t>高度可扩展基础架构</a:t>
            </a:r>
            <a:r>
              <a:rPr lang="zh-CN" altLang="en-US" dirty="0" smtClean="0"/>
              <a:t>为用户带来可靠的计算、存储以及网络基础功能。</a:t>
            </a:r>
            <a:endParaRPr lang="en-US" altLang="zh-CN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Amazon</a:t>
            </a:r>
            <a:r>
              <a:rPr lang="zh-CN" altLang="en-US" dirty="0" smtClean="0"/>
              <a:t>将云计算作为一种完整的软件发展规则而不是对托管技术的扩展。</a:t>
            </a:r>
            <a:endParaRPr lang="en-US" altLang="zh-CN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在产品推广的基础上，产品创新一直保持大力投入</a:t>
            </a:r>
            <a:endParaRPr lang="en-US" altLang="zh-CN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en-US" altLang="zh-CN" dirty="0" smtClean="0"/>
              <a:t>AWS</a:t>
            </a:r>
            <a:r>
              <a:rPr lang="zh-CN" altLang="en-US" dirty="0" smtClean="0"/>
              <a:t>将一如既往的在云计算的发展道路上创新领跑！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296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趋势五、云生态系统愈发重要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3429000"/>
            <a:ext cx="9036496" cy="34290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/>
              <a:t>现状：云服务供应商所构成的生态系统丰富性上并不完全平衡。</a:t>
            </a:r>
            <a:r>
              <a:rPr lang="en-US" altLang="zh-CN" dirty="0" smtClean="0"/>
              <a:t>AWS</a:t>
            </a:r>
            <a:r>
              <a:rPr lang="zh-CN" altLang="en-US" dirty="0" smtClean="0"/>
              <a:t>提供更为丰富的服务平台功能，第三方的配套服务也最多。</a:t>
            </a:r>
            <a:endParaRPr lang="en-US" altLang="zh-CN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/>
              <a:t>趋势：微软也基于</a:t>
            </a:r>
            <a:r>
              <a:rPr lang="en-US" altLang="zh-CN" dirty="0" smtClean="0"/>
              <a:t>Microsoft Azure</a:t>
            </a:r>
            <a:r>
              <a:rPr lang="zh-CN" altLang="en-US" dirty="0" smtClean="0"/>
              <a:t>着力打造一套丰富度极高的生态系统，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也加大对</a:t>
            </a:r>
            <a:r>
              <a:rPr lang="en-US" altLang="zh-CN" dirty="0" err="1" smtClean="0"/>
              <a:t>IaaS</a:t>
            </a:r>
            <a:r>
              <a:rPr lang="zh-CN" altLang="en-US" dirty="0" smtClean="0"/>
              <a:t>的投入，随着</a:t>
            </a:r>
            <a:r>
              <a:rPr lang="en-US" altLang="zh-CN" dirty="0" smtClean="0"/>
              <a:t>GCE</a:t>
            </a:r>
            <a:r>
              <a:rPr lang="zh-CN" altLang="en-US" dirty="0" smtClean="0"/>
              <a:t>的推出也覆盖了云计算三种模式的生态布局。国内阿里云、</a:t>
            </a:r>
            <a:r>
              <a:rPr lang="zh-CN" altLang="en-US" b="1" dirty="0" smtClean="0"/>
              <a:t>京东云</a:t>
            </a:r>
            <a:r>
              <a:rPr lang="zh-CN" altLang="en-US" dirty="0" smtClean="0"/>
              <a:t>、百度云等都在着力布局云计算打造自己的云生态系统。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生态系统的丰富程度成为云计算水平的重要考量依据。</a:t>
            </a:r>
            <a:endParaRPr lang="zh-CN" altLang="en-US" b="1" dirty="0"/>
          </a:p>
        </p:txBody>
      </p:sp>
      <p:sp>
        <p:nvSpPr>
          <p:cNvPr id="4" name="椭圆 3"/>
          <p:cNvSpPr/>
          <p:nvPr/>
        </p:nvSpPr>
        <p:spPr>
          <a:xfrm>
            <a:off x="1657544" y="1340768"/>
            <a:ext cx="1080120" cy="10081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 smtClean="0"/>
              <a:t>云平台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4211960" y="1340768"/>
            <a:ext cx="1193160" cy="100811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/>
              <a:t>第三</a:t>
            </a:r>
            <a:r>
              <a:rPr lang="zh-CN" altLang="en-US" b="1" dirty="0" smtClean="0"/>
              <a:t>方</a:t>
            </a:r>
            <a:endParaRPr lang="en-US" altLang="zh-CN" b="1" dirty="0" smtClean="0"/>
          </a:p>
          <a:p>
            <a:pPr algn="ctr"/>
            <a:r>
              <a:rPr lang="zh-CN" altLang="en-US" b="1" dirty="0"/>
              <a:t>云</a:t>
            </a:r>
            <a:r>
              <a:rPr lang="zh-CN" altLang="en-US" b="1" dirty="0" smtClean="0"/>
              <a:t>服务商</a:t>
            </a:r>
            <a:endParaRPr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2987824" y="2348880"/>
            <a:ext cx="1080120" cy="100811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 smtClean="0"/>
              <a:t>用户</a:t>
            </a:r>
            <a:endParaRPr lang="zh-CN" altLang="en-US" b="1" dirty="0"/>
          </a:p>
        </p:txBody>
      </p: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2579484" y="2201245"/>
            <a:ext cx="566520" cy="295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7"/>
          </p:cNvCxnSpPr>
          <p:nvPr/>
        </p:nvCxnSpPr>
        <p:spPr>
          <a:xfrm flipH="1">
            <a:off x="3909764" y="2201245"/>
            <a:ext cx="476930" cy="295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6"/>
            <a:endCxn id="5" idx="2"/>
          </p:cNvCxnSpPr>
          <p:nvPr/>
        </p:nvCxnSpPr>
        <p:spPr>
          <a:xfrm>
            <a:off x="2737664" y="1844824"/>
            <a:ext cx="1474296" cy="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142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337098" y="3166703"/>
            <a:ext cx="1728192" cy="1433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3" name="云形 12"/>
          <p:cNvSpPr/>
          <p:nvPr/>
        </p:nvSpPr>
        <p:spPr>
          <a:xfrm>
            <a:off x="6084304" y="2947628"/>
            <a:ext cx="2052228" cy="162665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趋势六、云计算改变</a:t>
            </a:r>
            <a:r>
              <a:rPr lang="zh-CN" altLang="en-US" dirty="0"/>
              <a:t>传统</a:t>
            </a:r>
            <a:r>
              <a:rPr lang="zh-CN" altLang="en-US" dirty="0" smtClean="0"/>
              <a:t>行业，更多软件公司出现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97973"/>
            <a:ext cx="8229600" cy="1449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产品或服务用</a:t>
            </a:r>
            <a:r>
              <a:rPr lang="en-US" altLang="zh-CN" dirty="0" smtClean="0"/>
              <a:t>IT</a:t>
            </a:r>
            <a:r>
              <a:rPr lang="zh-CN" altLang="en-US" dirty="0"/>
              <a:t>封装成</a:t>
            </a:r>
            <a:r>
              <a:rPr lang="zh-CN" altLang="en-US" dirty="0" smtClean="0"/>
              <a:t>相关应用程序，部署在云环境中。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86186" y="4725144"/>
            <a:ext cx="1800200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后端支持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909499" y="4725144"/>
            <a:ext cx="240183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前端价值交付</a:t>
            </a:r>
            <a:endParaRPr lang="zh-CN" altLang="en-US" sz="2800" b="1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4186386" y="5121188"/>
            <a:ext cx="1723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47370" y="3256899"/>
            <a:ext cx="127072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Products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28624" y="3760955"/>
            <a:ext cx="95410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1520" y="4797896"/>
            <a:ext cx="172553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dirty="0" smtClean="0">
                <a:solidFill>
                  <a:srgbClr val="FF0000"/>
                </a:solidFill>
              </a:rPr>
              <a:t>IT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工作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2343" y="3355039"/>
            <a:ext cx="117770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软件开发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12343" y="3883360"/>
            <a:ext cx="117770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管理维护</a:t>
            </a: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683568" y="5733256"/>
            <a:ext cx="8229600" cy="115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82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4" grpId="0" animBg="1"/>
      <p:bldP spid="5" grpId="0" animBg="1"/>
      <p:bldP spid="10" grpId="0" animBg="1"/>
      <p:bldP spid="12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智慧医疗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949280"/>
          </a:xfrm>
        </p:spPr>
      </p:pic>
    </p:spTree>
    <p:extLst>
      <p:ext uri="{BB962C8B-B14F-4D97-AF65-F5344CB8AC3E}">
        <p14:creationId xmlns:p14="http://schemas.microsoft.com/office/powerpoint/2010/main" xmlns="" val="24171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</a:t>
            </a:r>
            <a:r>
              <a:rPr lang="zh-CN" altLang="en-US" dirty="0" smtClean="0"/>
              <a:t>穿戴：电话、邮件、健康监测、定位、摄像、存储等</a:t>
            </a:r>
            <a:endParaRPr lang="en-US" altLang="zh-CN" dirty="0" smtClean="0"/>
          </a:p>
          <a:p>
            <a:r>
              <a:rPr lang="zh-CN" altLang="en-US" dirty="0" smtClean="0"/>
              <a:t>车</a:t>
            </a:r>
            <a:r>
              <a:rPr lang="zh-CN" altLang="en-US" dirty="0"/>
              <a:t>联网、智能</a:t>
            </a:r>
            <a:r>
              <a:rPr lang="zh-CN" altLang="en-US" dirty="0" smtClean="0"/>
              <a:t>交通</a:t>
            </a:r>
            <a:endParaRPr lang="en-US" altLang="zh-CN" dirty="0" smtClean="0"/>
          </a:p>
          <a:p>
            <a:r>
              <a:rPr lang="zh-CN" altLang="en-US" dirty="0" smtClean="0"/>
              <a:t>智能家居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5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趋势七、云计算继续影响应用程序开发、部署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3717032"/>
            <a:ext cx="9036496" cy="3136776"/>
          </a:xfrm>
        </p:spPr>
        <p:txBody>
          <a:bodyPr>
            <a:normAutofit fontScale="92500"/>
          </a:bodyPr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3800" dirty="0" smtClean="0"/>
              <a:t>云计算不像过去仅作为应用程序部署的特殊情况，逐渐成为技术领域中的标准化准则。</a:t>
            </a:r>
            <a:endParaRPr lang="en-US" altLang="zh-CN" sz="3800" dirty="0" smtClean="0"/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3800" dirty="0" smtClean="0"/>
              <a:t>更多的应用程序开发在云架构之上</a:t>
            </a:r>
            <a:endParaRPr lang="en-US" altLang="zh-CN" sz="3800" dirty="0" smtClean="0"/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3800" dirty="0" smtClean="0"/>
              <a:t>非云应用程序的部署逐渐失去统治地位</a:t>
            </a:r>
            <a:endParaRPr lang="en-US" altLang="zh-CN" sz="3800" dirty="0" smtClean="0"/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3800" dirty="0" smtClean="0"/>
              <a:t>云计算将能产生全新类型的应用程序</a:t>
            </a:r>
            <a:endParaRPr lang="en-US" altLang="zh-CN" sz="3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1628800"/>
            <a:ext cx="9036496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6"/>
              </a:buClr>
              <a:buNone/>
            </a:pPr>
            <a:r>
              <a:rPr lang="zh-CN" altLang="en-US" sz="4000" dirty="0" smtClean="0">
                <a:solidFill>
                  <a:srgbClr val="0070C0"/>
                </a:solidFill>
              </a:rPr>
              <a:t>应用程序迁移到云端的五种方式：重新</a:t>
            </a:r>
            <a:r>
              <a:rPr lang="zh-CN" altLang="en-US" sz="4000" dirty="0">
                <a:solidFill>
                  <a:srgbClr val="0070C0"/>
                </a:solidFill>
              </a:rPr>
              <a:t>部署到基础设施云（</a:t>
            </a:r>
            <a:r>
              <a:rPr lang="en-US" altLang="zh-CN" sz="4000" dirty="0" err="1">
                <a:solidFill>
                  <a:srgbClr val="0070C0"/>
                </a:solidFill>
              </a:rPr>
              <a:t>IaaS</a:t>
            </a:r>
            <a:r>
              <a:rPr lang="zh-CN" altLang="en-US" sz="4000" dirty="0">
                <a:solidFill>
                  <a:srgbClr val="0070C0"/>
                </a:solidFill>
              </a:rPr>
              <a:t>）、重构平台即服务（</a:t>
            </a:r>
            <a:r>
              <a:rPr lang="en-US" altLang="zh-CN" sz="4000" dirty="0" err="1">
                <a:solidFill>
                  <a:srgbClr val="0070C0"/>
                </a:solidFill>
              </a:rPr>
              <a:t>PaaS</a:t>
            </a:r>
            <a:r>
              <a:rPr lang="zh-CN" altLang="en-US" sz="4000" dirty="0">
                <a:solidFill>
                  <a:srgbClr val="0070C0"/>
                </a:solidFill>
              </a:rPr>
              <a:t>）、修改</a:t>
            </a:r>
            <a:r>
              <a:rPr lang="en-US" altLang="zh-CN" sz="4000" dirty="0" err="1">
                <a:solidFill>
                  <a:srgbClr val="0070C0"/>
                </a:solidFill>
              </a:rPr>
              <a:t>IaaS</a:t>
            </a:r>
            <a:r>
              <a:rPr lang="zh-CN" altLang="en-US" sz="4000" dirty="0">
                <a:solidFill>
                  <a:srgbClr val="0070C0"/>
                </a:solidFill>
              </a:rPr>
              <a:t>或</a:t>
            </a:r>
            <a:r>
              <a:rPr lang="en-US" altLang="zh-CN" sz="4000" dirty="0" err="1">
                <a:solidFill>
                  <a:srgbClr val="0070C0"/>
                </a:solidFill>
              </a:rPr>
              <a:t>PaaS</a:t>
            </a:r>
            <a:r>
              <a:rPr lang="zh-CN" altLang="en-US" sz="4000" dirty="0">
                <a:solidFill>
                  <a:srgbClr val="0070C0"/>
                </a:solidFill>
              </a:rPr>
              <a:t>、在</a:t>
            </a:r>
            <a:r>
              <a:rPr lang="en-US" altLang="zh-CN" sz="4000" dirty="0" err="1">
                <a:solidFill>
                  <a:srgbClr val="0070C0"/>
                </a:solidFill>
              </a:rPr>
              <a:t>PaaS</a:t>
            </a:r>
            <a:r>
              <a:rPr lang="zh-CN" altLang="en-US" sz="4000" dirty="0">
                <a:solidFill>
                  <a:srgbClr val="0070C0"/>
                </a:solidFill>
              </a:rPr>
              <a:t>上重建、用软件即服务</a:t>
            </a:r>
            <a:r>
              <a:rPr lang="zh-CN" altLang="en-US" sz="4000" dirty="0" smtClean="0">
                <a:solidFill>
                  <a:srgbClr val="0070C0"/>
                </a:solidFill>
              </a:rPr>
              <a:t>（</a:t>
            </a:r>
            <a:r>
              <a:rPr lang="en-US" altLang="zh-CN" sz="4000" dirty="0" smtClean="0">
                <a:solidFill>
                  <a:srgbClr val="0070C0"/>
                </a:solidFill>
              </a:rPr>
              <a:t>SaaS</a:t>
            </a:r>
            <a:r>
              <a:rPr lang="zh-CN" altLang="en-US" sz="4000" dirty="0">
                <a:solidFill>
                  <a:srgbClr val="0070C0"/>
                </a:solidFill>
              </a:rPr>
              <a:t>）</a:t>
            </a:r>
            <a:r>
              <a:rPr lang="zh-CN" altLang="en-US" sz="4000" dirty="0" smtClean="0">
                <a:solidFill>
                  <a:srgbClr val="0070C0"/>
                </a:solidFill>
              </a:rPr>
              <a:t>替换。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8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5000" dirty="0" smtClean="0"/>
              <a:t>云计算发展趋势</a:t>
            </a:r>
            <a:endParaRPr lang="en-US" altLang="zh-CN" sz="50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50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5000" dirty="0" smtClean="0"/>
              <a:t>京东云平台</a:t>
            </a:r>
            <a:endParaRPr lang="en-US" altLang="zh-CN" sz="5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781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趋势八、私有云将迎来严峻挑战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/>
              <a:t>很多私有云项目实施进展缓慢（预算</a:t>
            </a:r>
            <a:r>
              <a:rPr lang="zh-CN" altLang="en-US" dirty="0"/>
              <a:t>紧张</a:t>
            </a:r>
            <a:r>
              <a:rPr lang="zh-CN" altLang="en-US" dirty="0" smtClean="0"/>
              <a:t>、供应商评估周期、开发周期、员工技能、内部政策）</a:t>
            </a:r>
            <a:endParaRPr lang="en-US" altLang="zh-CN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/>
              <a:t>应用程序部署决策成常态问题：</a:t>
            </a:r>
            <a:endParaRPr lang="en-US" altLang="zh-CN" dirty="0" smtClean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部署到公共云：未来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无法回到私有云或企业内部，一经部署无法脱离第三方云环境</a:t>
            </a:r>
            <a:endParaRPr lang="en-US" altLang="zh-CN" dirty="0" smtClean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部署到私有云：要求企业更高效的规划出私有云环境，并能保证提供类似公共云便捷性与功能性等性能。</a:t>
            </a:r>
            <a:endParaRPr lang="en-US" altLang="zh-CN" dirty="0" smtClean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部署自购服务器（传统方式）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78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京东云平台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3921299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5000" dirty="0" smtClean="0"/>
              <a:t>京东云战略规划</a:t>
            </a:r>
            <a:endParaRPr lang="en-US" altLang="zh-CN" sz="5000" dirty="0" smtClean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sz="5000" dirty="0" smtClean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5000" dirty="0"/>
              <a:t>京东云解决方案</a:t>
            </a:r>
          </a:p>
        </p:txBody>
      </p:sp>
    </p:spTree>
    <p:extLst>
      <p:ext uri="{BB962C8B-B14F-4D97-AF65-F5344CB8AC3E}">
        <p14:creationId xmlns:p14="http://schemas.microsoft.com/office/powerpoint/2010/main" xmlns="" val="41450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7363"/>
            <a:ext cx="9144000" cy="671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138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644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59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72" y="0"/>
            <a:ext cx="930125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551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京东云解决方案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726" y="1878930"/>
            <a:ext cx="1403648" cy="135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3934" y="1878930"/>
            <a:ext cx="1504617" cy="135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4646" y="1878930"/>
            <a:ext cx="1510209" cy="13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2768" y="1878930"/>
            <a:ext cx="1547664" cy="13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726" y="4470371"/>
            <a:ext cx="1475656" cy="14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4933" y="4470370"/>
            <a:ext cx="1510209" cy="138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0223" y="4470371"/>
            <a:ext cx="1510209" cy="138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4646" y="4470371"/>
            <a:ext cx="1510209" cy="13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127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l"/>
            <a:r>
              <a:rPr lang="zh-CN" altLang="en-US" dirty="0" smtClean="0"/>
              <a:t>京东电商云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6176" y="1772816"/>
            <a:ext cx="291581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        京东</a:t>
            </a:r>
            <a:r>
              <a:rPr lang="zh-CN" altLang="en-US" dirty="0"/>
              <a:t>电商云依托十年电商经验，为传统企业提供基于京东云服务的电商解决方案，助力传统企业快速、高效、低成本的拓展电商业务。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516" y="1556792"/>
            <a:ext cx="604066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3" y="0"/>
            <a:ext cx="1403648" cy="135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529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京东电商云 </a:t>
            </a:r>
            <a:r>
              <a:rPr lang="en-US" altLang="zh-CN" b="1" dirty="0">
                <a:solidFill>
                  <a:srgbClr val="00B0F0"/>
                </a:solidFill>
              </a:rPr>
              <a:t>E-Commerce</a:t>
            </a:r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zh-CN" altLang="en-US" b="1" dirty="0"/>
              <a:t>为企业提供从营销到交易平台搭建、多渠道管理集成、订单处理、仓储配送、物流优化等完整的电子商务解决</a:t>
            </a:r>
            <a:r>
              <a:rPr lang="zh-CN" altLang="en-US" b="1" dirty="0" smtClean="0"/>
              <a:t>方案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b="1" dirty="0">
                <a:solidFill>
                  <a:srgbClr val="00B0F0"/>
                </a:solidFill>
              </a:rPr>
              <a:t>京东电商云 </a:t>
            </a:r>
            <a:r>
              <a:rPr lang="en-US" altLang="zh-CN" b="1" dirty="0">
                <a:solidFill>
                  <a:srgbClr val="00B0F0"/>
                </a:solidFill>
              </a:rPr>
              <a:t>L-Commerce 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为</a:t>
            </a:r>
            <a:r>
              <a:rPr lang="zh-CN" altLang="en-US" dirty="0"/>
              <a:t>本地生活服务类企业提供移动互联网</a:t>
            </a:r>
            <a:r>
              <a:rPr lang="en-US" altLang="zh-CN" dirty="0"/>
              <a:t>CRM</a:t>
            </a:r>
            <a:r>
              <a:rPr lang="zh-CN" altLang="en-US" dirty="0"/>
              <a:t>云解决方案，轻松打造商家自主品牌</a:t>
            </a:r>
            <a:r>
              <a:rPr lang="en-US" altLang="zh-CN" dirty="0" smtClean="0"/>
              <a:t>APP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135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480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35280" cy="122899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     京东宙斯</a:t>
            </a:r>
            <a:r>
              <a:rPr lang="en-US" altLang="zh-CN" dirty="0" smtClean="0"/>
              <a:t>JOS-</a:t>
            </a:r>
            <a:r>
              <a:rPr lang="en-US" altLang="zh-CN" dirty="0"/>
              <a:t> (</a:t>
            </a:r>
            <a:r>
              <a:rPr lang="en-US" altLang="zh-CN" dirty="0" err="1"/>
              <a:t>Jingdong</a:t>
            </a:r>
            <a:r>
              <a:rPr lang="en-US" altLang="zh-CN" dirty="0"/>
              <a:t> Open Service</a:t>
            </a:r>
            <a:r>
              <a:rPr lang="zh-CN" altLang="en-US" dirty="0"/>
              <a:t>京东开放服务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zh-CN" altLang="en-US" sz="28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3679" y="0"/>
            <a:ext cx="1710321" cy="148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695" y="1628800"/>
            <a:ext cx="8370676" cy="481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051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API</a:t>
            </a:r>
            <a:r>
              <a:rPr lang="zh-CN" altLang="en-US" dirty="0" smtClean="0"/>
              <a:t>开放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80" y="908720"/>
            <a:ext cx="2253168" cy="594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/>
              <a:t>面向用户：</a:t>
            </a:r>
            <a:endParaRPr lang="zh-CN" altLang="en-US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b="1" dirty="0"/>
              <a:t>1.</a:t>
            </a:r>
            <a:r>
              <a:rPr lang="zh-CN" altLang="en-US" sz="2400" b="1" dirty="0">
                <a:hlinkClick r:id="rId3"/>
              </a:rPr>
              <a:t>类目</a:t>
            </a:r>
            <a:r>
              <a:rPr lang="en-US" altLang="zh-CN" sz="2400" b="1" dirty="0" smtClean="0">
                <a:hlinkClick r:id="rId3"/>
              </a:rPr>
              <a:t>API</a:t>
            </a:r>
            <a:endParaRPr lang="en-US" altLang="zh-CN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b="1" dirty="0"/>
              <a:t>2.</a:t>
            </a:r>
            <a:r>
              <a:rPr lang="zh-CN" altLang="en-US" sz="2400" b="1" dirty="0">
                <a:hlinkClick r:id="rId4"/>
              </a:rPr>
              <a:t>商品</a:t>
            </a:r>
            <a:r>
              <a:rPr lang="en-US" altLang="zh-CN" sz="2400" b="1" dirty="0">
                <a:hlinkClick r:id="rId4"/>
              </a:rPr>
              <a:t>API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b="1" dirty="0" smtClean="0"/>
              <a:t>3</a:t>
            </a:r>
            <a:r>
              <a:rPr lang="en-US" altLang="zh-CN" sz="2400" b="1" dirty="0"/>
              <a:t>.</a:t>
            </a:r>
            <a:r>
              <a:rPr lang="zh-CN" altLang="en-US" sz="2400" b="1" dirty="0">
                <a:hlinkClick r:id="rId5"/>
              </a:rPr>
              <a:t>推荐</a:t>
            </a:r>
            <a:r>
              <a:rPr lang="en-US" altLang="zh-CN" sz="2400" b="1" dirty="0" smtClean="0">
                <a:hlinkClick r:id="rId5"/>
              </a:rPr>
              <a:t>API</a:t>
            </a:r>
            <a:endParaRPr lang="en-US" altLang="zh-CN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b="1" dirty="0"/>
              <a:t>4.</a:t>
            </a:r>
            <a:r>
              <a:rPr lang="zh-CN" altLang="en-US" sz="2400" b="1" dirty="0">
                <a:hlinkClick r:id="rId6"/>
              </a:rPr>
              <a:t>京东联盟</a:t>
            </a:r>
            <a:r>
              <a:rPr lang="en-US" altLang="zh-CN" sz="2400" b="1" dirty="0">
                <a:hlinkClick r:id="rId6"/>
              </a:rPr>
              <a:t>API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b="1" dirty="0" smtClean="0"/>
              <a:t>5</a:t>
            </a:r>
            <a:r>
              <a:rPr lang="en-US" altLang="zh-CN" sz="2400" b="1" dirty="0"/>
              <a:t>.</a:t>
            </a:r>
            <a:r>
              <a:rPr lang="zh-CN" altLang="en-US" sz="2400" b="1" dirty="0">
                <a:hlinkClick r:id="rId7"/>
              </a:rPr>
              <a:t>价格及促销</a:t>
            </a:r>
            <a:r>
              <a:rPr lang="en-US" altLang="zh-CN" sz="2400" b="1" dirty="0" smtClean="0">
                <a:hlinkClick r:id="rId7"/>
              </a:rPr>
              <a:t>API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b="1" dirty="0"/>
              <a:t>6.</a:t>
            </a:r>
            <a:r>
              <a:rPr lang="zh-CN" altLang="en-US" sz="2400" b="1" dirty="0">
                <a:hlinkClick r:id="rId8"/>
              </a:rPr>
              <a:t>授权登陆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23720" y="1484783"/>
            <a:ext cx="2520280" cy="5132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服务市场：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en-US" b="1" dirty="0">
                <a:hlinkClick r:id="rId9"/>
              </a:rPr>
              <a:t>服务平台</a:t>
            </a:r>
            <a:r>
              <a:rPr lang="en-US" altLang="zh-CN" b="1" dirty="0">
                <a:hlinkClick r:id="rId9"/>
              </a:rPr>
              <a:t>API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提供服务订购关系查询</a:t>
            </a:r>
            <a:r>
              <a:rPr lang="en-US" altLang="zh-CN" dirty="0"/>
              <a:t>API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供应商</a:t>
            </a:r>
            <a:r>
              <a:rPr lang="zh-CN" altLang="en-US" b="1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en-US" b="1" dirty="0">
                <a:hlinkClick r:id="rId10"/>
              </a:rPr>
              <a:t>供应商</a:t>
            </a:r>
            <a:r>
              <a:rPr lang="en-US" altLang="zh-CN" b="1" dirty="0">
                <a:hlinkClick r:id="rId10"/>
              </a:rPr>
              <a:t>API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提供供应商信息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288048" y="941951"/>
            <a:ext cx="2160240" cy="5949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B0F0"/>
                </a:solidFill>
              </a:rPr>
              <a:t>面向</a:t>
            </a:r>
            <a:r>
              <a:rPr lang="zh-CN" altLang="en-US" sz="2400" b="1" dirty="0">
                <a:solidFill>
                  <a:srgbClr val="00B0F0"/>
                </a:solidFill>
              </a:rPr>
              <a:t>商家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：</a:t>
            </a:r>
            <a:endParaRPr lang="zh-CN" altLang="en-US" sz="2400" dirty="0" smtClean="0">
              <a:solidFill>
                <a:srgbClr val="00B0F0"/>
              </a:solidFill>
            </a:endParaRP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00B0F0"/>
                </a:solidFill>
              </a:rPr>
              <a:t>1.</a:t>
            </a:r>
            <a:r>
              <a:rPr lang="zh-CN" altLang="en-US" sz="2400" b="1" dirty="0" smtClean="0">
                <a:solidFill>
                  <a:srgbClr val="00B0F0"/>
                </a:solidFill>
                <a:hlinkClick r:id="rId3"/>
              </a:rPr>
              <a:t>类目</a:t>
            </a:r>
            <a:r>
              <a:rPr lang="en-US" altLang="zh-CN" sz="2400" b="1" dirty="0" smtClean="0">
                <a:solidFill>
                  <a:srgbClr val="00B0F0"/>
                </a:solidFill>
                <a:hlinkClick r:id="rId3"/>
              </a:rPr>
              <a:t>API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00B0F0"/>
                </a:solidFill>
              </a:rPr>
              <a:t>2.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店铺</a:t>
            </a:r>
            <a:r>
              <a:rPr lang="en-US" altLang="zh-CN" sz="2400" b="1" dirty="0" smtClean="0">
                <a:solidFill>
                  <a:srgbClr val="00B0F0"/>
                </a:solidFill>
                <a:hlinkClick r:id="rId4"/>
              </a:rPr>
              <a:t>API</a:t>
            </a:r>
            <a:r>
              <a:rPr lang="zh-CN" altLang="en-US" sz="2400" dirty="0" smtClean="0">
                <a:solidFill>
                  <a:srgbClr val="00B0F0"/>
                </a:solidFill>
              </a:rPr>
              <a:t/>
            </a:r>
            <a:br>
              <a:rPr lang="zh-CN" altLang="en-US" sz="2400" dirty="0" smtClean="0">
                <a:solidFill>
                  <a:srgbClr val="00B0F0"/>
                </a:solidFill>
              </a:rPr>
            </a:br>
            <a:r>
              <a:rPr lang="en-US" altLang="zh-CN" sz="2400" b="1" dirty="0" smtClean="0">
                <a:solidFill>
                  <a:srgbClr val="00B0F0"/>
                </a:solidFill>
              </a:rPr>
              <a:t>3.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商品</a:t>
            </a:r>
            <a:r>
              <a:rPr lang="en-US" altLang="zh-CN" sz="2400" b="1" dirty="0" smtClean="0">
                <a:solidFill>
                  <a:srgbClr val="00B0F0"/>
                </a:solidFill>
                <a:hlinkClick r:id="rId5"/>
              </a:rPr>
              <a:t>API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00B0F0"/>
                </a:solidFill>
              </a:rPr>
              <a:t>4.SKU</a:t>
            </a:r>
            <a:r>
              <a:rPr lang="en-US" altLang="zh-CN" sz="2400" b="1" dirty="0" smtClean="0">
                <a:solidFill>
                  <a:srgbClr val="00B0F0"/>
                </a:solidFill>
                <a:hlinkClick r:id="rId6"/>
              </a:rPr>
              <a:t>API</a:t>
            </a:r>
            <a:r>
              <a:rPr lang="zh-CN" altLang="en-US" sz="2400" dirty="0" smtClean="0">
                <a:solidFill>
                  <a:srgbClr val="00B0F0"/>
                </a:solidFill>
              </a:rPr>
              <a:t/>
            </a:r>
            <a:br>
              <a:rPr lang="zh-CN" altLang="en-US" sz="2400" dirty="0" smtClean="0">
                <a:solidFill>
                  <a:srgbClr val="00B0F0"/>
                </a:solidFill>
              </a:rPr>
            </a:br>
            <a:r>
              <a:rPr lang="en-US" altLang="zh-CN" sz="2400" b="1" dirty="0" smtClean="0">
                <a:solidFill>
                  <a:srgbClr val="00B0F0"/>
                </a:solidFill>
              </a:rPr>
              <a:t>5.</a:t>
            </a:r>
            <a:r>
              <a:rPr lang="zh-CN" altLang="en-US" sz="2400" b="1" dirty="0">
                <a:solidFill>
                  <a:srgbClr val="00B0F0"/>
                </a:solidFill>
              </a:rPr>
              <a:t>订单</a:t>
            </a:r>
            <a:r>
              <a:rPr lang="en-US" altLang="zh-CN" sz="2400" b="1" dirty="0" smtClean="0">
                <a:solidFill>
                  <a:srgbClr val="00B0F0"/>
                </a:solidFill>
                <a:hlinkClick r:id="rId7"/>
              </a:rPr>
              <a:t>API</a:t>
            </a:r>
            <a:r>
              <a:rPr lang="en-US" altLang="zh-CN" sz="2400" dirty="0" smtClean="0">
                <a:solidFill>
                  <a:srgbClr val="00B0F0"/>
                </a:solidFill>
              </a:rPr>
              <a:t/>
            </a:r>
            <a:br>
              <a:rPr lang="en-US" altLang="zh-CN" sz="2400" dirty="0" smtClean="0">
                <a:solidFill>
                  <a:srgbClr val="00B0F0"/>
                </a:solidFill>
              </a:rPr>
            </a:br>
            <a:r>
              <a:rPr lang="en-US" altLang="zh-CN" sz="2400" b="1" dirty="0" smtClean="0">
                <a:solidFill>
                  <a:srgbClr val="00B0F0"/>
                </a:solidFill>
              </a:rPr>
              <a:t>6.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工单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API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00B0F0"/>
                </a:solidFill>
              </a:rPr>
              <a:t>7.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备件库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API</a:t>
            </a:r>
            <a:r>
              <a:rPr lang="zh-CN" altLang="en-US" sz="2400" dirty="0" smtClean="0">
                <a:solidFill>
                  <a:srgbClr val="00B0F0"/>
                </a:solidFill>
              </a:rPr>
              <a:t/>
            </a:r>
            <a:br>
              <a:rPr lang="zh-CN" altLang="en-US" sz="2400" dirty="0" smtClean="0">
                <a:solidFill>
                  <a:srgbClr val="00B0F0"/>
                </a:solidFill>
              </a:rPr>
            </a:br>
            <a:r>
              <a:rPr lang="en-US" altLang="zh-CN" sz="2400" dirty="0" smtClean="0">
                <a:solidFill>
                  <a:srgbClr val="00B0F0"/>
                </a:solidFill>
              </a:rPr>
              <a:t>8.</a:t>
            </a:r>
            <a:r>
              <a:rPr lang="zh-CN" altLang="en-US" sz="2400" dirty="0" smtClean="0">
                <a:solidFill>
                  <a:srgbClr val="00B0F0"/>
                </a:solidFill>
              </a:rPr>
              <a:t>自主售后</a:t>
            </a:r>
            <a:r>
              <a:rPr lang="en-US" altLang="zh-CN" sz="2400" dirty="0" smtClean="0">
                <a:solidFill>
                  <a:srgbClr val="00B0F0"/>
                </a:solidFill>
              </a:rPr>
              <a:t>API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252568" y="725927"/>
            <a:ext cx="2427967" cy="5949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/>
              <a:t>9.</a:t>
            </a:r>
            <a:r>
              <a:rPr lang="zh-CN" altLang="en-US" sz="2400" b="1" dirty="0" smtClean="0"/>
              <a:t>配送</a:t>
            </a:r>
            <a:r>
              <a:rPr lang="en-US" altLang="zh-CN" sz="2400" b="1" dirty="0" smtClean="0"/>
              <a:t>API</a:t>
            </a:r>
            <a:endParaRPr lang="en-US" altLang="zh-CN" sz="2400" dirty="0" smtClean="0"/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/>
              <a:t>10.</a:t>
            </a:r>
            <a:r>
              <a:rPr lang="zh-CN" altLang="en-US" sz="2400" b="1" dirty="0"/>
              <a:t>地址库</a:t>
            </a:r>
            <a:r>
              <a:rPr lang="en-US" altLang="zh-CN" sz="2400" b="1" dirty="0" smtClean="0">
                <a:hlinkClick r:id="rId4"/>
              </a:rPr>
              <a:t>API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b="1" dirty="0" smtClean="0"/>
              <a:t>11.</a:t>
            </a:r>
            <a:r>
              <a:rPr lang="zh-CN" altLang="en-US" sz="2400" b="1" dirty="0"/>
              <a:t>物流</a:t>
            </a:r>
            <a:r>
              <a:rPr lang="en-US" altLang="zh-CN" sz="2400" b="1" dirty="0" smtClean="0">
                <a:hlinkClick r:id="rId5"/>
              </a:rPr>
              <a:t>API</a:t>
            </a:r>
            <a:endParaRPr lang="en-US" altLang="zh-CN" sz="2400" dirty="0" smtClean="0"/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/>
              <a:t>12.</a:t>
            </a:r>
            <a:r>
              <a:rPr lang="zh-CN" altLang="en-US" sz="2400" b="1" dirty="0" smtClean="0"/>
              <a:t>京东快车</a:t>
            </a:r>
            <a:r>
              <a:rPr lang="en-US" altLang="zh-CN" sz="2400" b="1" dirty="0" smtClean="0">
                <a:hlinkClick r:id="rId6"/>
              </a:rPr>
              <a:t>API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b="1" dirty="0" smtClean="0"/>
              <a:t>13.</a:t>
            </a:r>
            <a:r>
              <a:rPr lang="zh-CN" altLang="en-US" sz="2400" b="1" dirty="0"/>
              <a:t>数据</a:t>
            </a:r>
            <a:r>
              <a:rPr lang="en-US" altLang="zh-CN" sz="2400" b="1" dirty="0" smtClean="0">
                <a:hlinkClick r:id="rId7"/>
              </a:rPr>
              <a:t>API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b="1" dirty="0" smtClean="0"/>
              <a:t>14.</a:t>
            </a:r>
            <a:r>
              <a:rPr lang="zh-CN" altLang="en-US" sz="2400" b="1" dirty="0"/>
              <a:t>促销</a:t>
            </a:r>
            <a:r>
              <a:rPr lang="en-US" altLang="zh-CN" sz="2400" b="1" dirty="0" smtClean="0"/>
              <a:t>API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/>
              <a:t>15.</a:t>
            </a:r>
            <a:r>
              <a:rPr lang="zh-CN" altLang="en-US" sz="2400" b="1" dirty="0" smtClean="0"/>
              <a:t>图片空间</a:t>
            </a:r>
            <a:r>
              <a:rPr lang="en-US" altLang="zh-CN" sz="2400" b="1" dirty="0" smtClean="0"/>
              <a:t>API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16.</a:t>
            </a:r>
            <a:r>
              <a:rPr lang="zh-CN" altLang="en-US" sz="2400" dirty="0"/>
              <a:t>咚咚</a:t>
            </a:r>
            <a:r>
              <a:rPr lang="en-US" altLang="zh-CN" sz="2400" dirty="0" smtClean="0"/>
              <a:t>API</a:t>
            </a:r>
            <a:endParaRPr lang="zh-CN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3679" y="0"/>
            <a:ext cx="1710321" cy="148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761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趋势一、云服务经纪商</a:t>
            </a:r>
            <a:r>
              <a:rPr lang="en-US" altLang="zh-CN" dirty="0" smtClean="0"/>
              <a:t>CSB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cloud </a:t>
            </a:r>
            <a:r>
              <a:rPr lang="en-US" altLang="zh-CN" dirty="0"/>
              <a:t>service brokerages</a:t>
            </a:r>
            <a:r>
              <a:rPr lang="zh-CN" altLang="en-US" dirty="0"/>
              <a:t>）快速发展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411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云服务经纪商</a:t>
            </a:r>
            <a:r>
              <a:rPr lang="zh-CN" altLang="en-US" dirty="0" smtClean="0"/>
              <a:t>：</a:t>
            </a:r>
            <a:r>
              <a:rPr lang="zh-CN" altLang="en-US" dirty="0"/>
              <a:t>管理云服务的使用、性能和交付，并在云供应商和云使用者之间协商关系的机构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NIST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功能：</a:t>
            </a:r>
            <a:endParaRPr lang="en-US" altLang="zh-CN" dirty="0" smtClean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统一的云服务管理平台（</a:t>
            </a:r>
            <a:r>
              <a:rPr lang="zh-CN" altLang="en-US" dirty="0"/>
              <a:t>身份认证、单点</a:t>
            </a:r>
            <a:r>
              <a:rPr lang="zh-CN" altLang="en-US" dirty="0" smtClean="0"/>
              <a:t>登录、云服务状况、成本效益分析等）</a:t>
            </a:r>
            <a:endParaRPr lang="en-US" altLang="zh-CN" dirty="0" smtClean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服务</a:t>
            </a:r>
            <a:r>
              <a:rPr lang="zh-CN" altLang="en-US" dirty="0" smtClean="0"/>
              <a:t>目录、服务信息发布</a:t>
            </a:r>
            <a:endParaRPr lang="en-US" altLang="zh-CN" dirty="0" smtClean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协助客户选择比价，客户</a:t>
            </a:r>
            <a:r>
              <a:rPr lang="zh-CN" altLang="en-US" dirty="0"/>
              <a:t>定制</a:t>
            </a:r>
            <a:r>
              <a:rPr lang="zh-CN" altLang="en-US" dirty="0" smtClean="0"/>
              <a:t>化，服务集成，云服务监控、安全、备份，客户云服务的合同、技术、账单等支持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2572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37" y="2478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JD Hosting(</a:t>
            </a:r>
            <a:r>
              <a:rPr lang="zh-CN" altLang="en-US" dirty="0" smtClean="0"/>
              <a:t>京东云鼎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sz="4000" dirty="0" smtClean="0"/>
              <a:t>—</a:t>
            </a:r>
            <a:r>
              <a:rPr lang="zh-CN" altLang="en-US" sz="4000" dirty="0"/>
              <a:t>专注于</a:t>
            </a:r>
            <a:r>
              <a:rPr lang="en-US" altLang="zh-CN" sz="4000" dirty="0"/>
              <a:t>IT</a:t>
            </a:r>
            <a:r>
              <a:rPr lang="zh-CN" altLang="en-US" sz="4000" dirty="0"/>
              <a:t>资源托管和数据云</a:t>
            </a:r>
            <a:r>
              <a:rPr lang="zh-CN" altLang="en-US" sz="4000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8437"/>
            <a:ext cx="9533560" cy="397170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547665" cy="163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3262" y="1638704"/>
            <a:ext cx="606171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437" y="1638704"/>
            <a:ext cx="2899403" cy="510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470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JD Engine (</a:t>
            </a:r>
            <a:r>
              <a:rPr lang="zh-CN" altLang="en-US" dirty="0" smtClean="0"/>
              <a:t>京东云擎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      —</a:t>
            </a:r>
            <a:r>
              <a:rPr lang="zh-CN" altLang="en-US" dirty="0" smtClean="0"/>
              <a:t>云端的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596496"/>
            <a:ext cx="9144000" cy="11844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京东应用引擎，提供支持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</a:t>
            </a:r>
            <a:r>
              <a:rPr lang="zh-CN" altLang="en-US" dirty="0"/>
              <a:t>多种</a:t>
            </a:r>
            <a:r>
              <a:rPr lang="zh-CN" altLang="en-US" dirty="0" smtClean="0"/>
              <a:t>语言、弹性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r>
              <a:rPr lang="zh-CN" altLang="en-US" dirty="0"/>
              <a:t>端运行环境，帮助开发者快速开发并部署应用。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7" y="0"/>
            <a:ext cx="1547664" cy="156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123727" y="2436362"/>
            <a:ext cx="7020273" cy="1616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应用引擎</a:t>
            </a:r>
            <a:r>
              <a:rPr lang="en-US" altLang="zh-CN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(JAE)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支持多语言开发</a:t>
            </a:r>
            <a:r>
              <a:rPr lang="en-US" altLang="zh-CN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2.</a:t>
            </a:r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一键部署</a:t>
            </a:r>
            <a:endParaRPr lang="en-US" altLang="zh-CN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弹性伸缩                 </a:t>
            </a:r>
            <a:r>
              <a:rPr lang="en-US" altLang="zh-CN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分布式高可用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77" y="2436362"/>
            <a:ext cx="1976636" cy="1616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核心</a:t>
            </a:r>
            <a:r>
              <a:rPr lang="zh-CN" altLang="en-US" dirty="0"/>
              <a:t>服务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87624" y="4365104"/>
            <a:ext cx="7960551" cy="22645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6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云数据</a:t>
            </a:r>
            <a:r>
              <a:rPr lang="en-US" altLang="zh-CN" sz="26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(JDS)</a:t>
            </a:r>
            <a:r>
              <a:rPr lang="zh-CN" altLang="en-US" sz="19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 多种稳定可靠的数据库</a:t>
            </a:r>
            <a:r>
              <a:rPr lang="zh-CN" altLang="en-US" sz="19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服务，支持用户按需申请、动态</a:t>
            </a:r>
            <a:r>
              <a:rPr lang="zh-CN" altLang="en-US" sz="19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伸缩</a:t>
            </a:r>
            <a:endParaRPr lang="en-US" altLang="zh-CN" sz="19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云存储</a:t>
            </a:r>
            <a:r>
              <a:rPr lang="en-US" altLang="zh-CN" sz="26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(JSS)  </a:t>
            </a:r>
            <a:r>
              <a:rPr lang="zh-CN" altLang="en-US" sz="19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19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京东云提供的海量、安全、低成本、高可用的云存储服务</a:t>
            </a:r>
            <a:endParaRPr lang="en-US" altLang="zh-CN" sz="2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云</a:t>
            </a:r>
            <a:r>
              <a:rPr lang="zh-CN" altLang="en-US" sz="26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en-US" altLang="zh-CN" sz="26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(JTS)   </a:t>
            </a:r>
            <a:r>
              <a:rPr lang="zh-CN" altLang="en-US" sz="19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</a:t>
            </a:r>
            <a:r>
              <a:rPr lang="en-US" altLang="zh-CN" sz="19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 APP</a:t>
            </a:r>
            <a:r>
              <a:rPr lang="zh-CN" altLang="en-US" sz="19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多用例</a:t>
            </a:r>
            <a:r>
              <a:rPr lang="zh-CN" altLang="en-US" sz="19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多环境测试</a:t>
            </a:r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2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</a:t>
            </a:r>
            <a:r>
              <a:rPr lang="en-US" altLang="zh-CN" sz="2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(JIP</a:t>
            </a:r>
            <a:r>
              <a:rPr lang="en-US" altLang="zh-CN" sz="26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en-US" altLang="zh-CN" sz="19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19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定位服务实现对用户的个性格化、定点业务推送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4365104"/>
            <a:ext cx="991395" cy="2264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5567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4700" dirty="0" smtClean="0"/>
              <a:t>JD Engine-M(</a:t>
            </a:r>
            <a:r>
              <a:rPr lang="zh-CN" altLang="en-US" sz="4700" dirty="0" smtClean="0"/>
              <a:t>京东云峰</a:t>
            </a:r>
            <a:r>
              <a:rPr lang="en-US" altLang="zh-CN" sz="4700" dirty="0" smtClean="0"/>
              <a:t>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3900" dirty="0" smtClean="0"/>
              <a:t>-</a:t>
            </a:r>
            <a:r>
              <a:rPr lang="zh-CN" altLang="en-US" sz="3900" dirty="0"/>
              <a:t>专注于移动领域的云计算</a:t>
            </a:r>
            <a:r>
              <a:rPr lang="zh-CN" altLang="en-US" sz="3900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425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 给</a:t>
            </a:r>
            <a:r>
              <a:rPr lang="zh-CN" altLang="en-US" dirty="0"/>
              <a:t>移动开发者提供研发、测试、运营方面的一系列服务，让开发者专注于业务开发，提高应用开发效率</a:t>
            </a:r>
            <a:r>
              <a:rPr lang="zh-CN" altLang="en-US" dirty="0" smtClean="0"/>
              <a:t>，降低成本</a:t>
            </a:r>
            <a:r>
              <a:rPr lang="zh-CN" altLang="en-US" dirty="0"/>
              <a:t>和技术门槛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B0F0"/>
                </a:solidFill>
              </a:rPr>
              <a:t> 提供服务：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云推送、云存储、短地址、云分析、云测试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5" y="0"/>
            <a:ext cx="1475656" cy="152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403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JD Market </a:t>
            </a:r>
            <a:r>
              <a:rPr lang="zh-CN" altLang="en-US" dirty="0" smtClean="0"/>
              <a:t>京东服务商门户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900" dirty="0" smtClean="0"/>
              <a:t>         —</a:t>
            </a:r>
            <a:r>
              <a:rPr lang="zh-CN" altLang="en-US" sz="3900" dirty="0" smtClean="0"/>
              <a:t>电</a:t>
            </a:r>
            <a:r>
              <a:rPr lang="zh-CN" altLang="en-US" sz="3900" dirty="0"/>
              <a:t>商应用</a:t>
            </a:r>
            <a:r>
              <a:rPr lang="zh-CN" altLang="en-US" sz="3900" dirty="0" smtClean="0"/>
              <a:t>一应俱全</a:t>
            </a:r>
            <a:endParaRPr lang="zh-CN" altLang="en-US" sz="39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1"/>
            <a:ext cx="8686800" cy="1540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多服务，多选择，多销售，卖家电商应用和电商</a:t>
            </a:r>
            <a:r>
              <a:rPr lang="en-US" altLang="zh-CN" dirty="0"/>
              <a:t>IT</a:t>
            </a:r>
            <a:r>
              <a:rPr lang="zh-CN" altLang="en-US" dirty="0"/>
              <a:t>服务交易市场，包括软件服务，店铺代运营，模板装修，培训等服务。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3791" y="0"/>
            <a:ext cx="1510209" cy="14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907704" y="372242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err="1" smtClean="0"/>
              <a:t>Jshop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店铺</a:t>
            </a:r>
            <a:r>
              <a:rPr lang="zh-CN" altLang="en-US" b="0" dirty="0"/>
              <a:t>装修的最佳选择。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87692"/>
            <a:ext cx="1510209" cy="147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4961275"/>
            <a:ext cx="1510209" cy="165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1905928" y="5215121"/>
            <a:ext cx="7238072" cy="1396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7200" dirty="0"/>
              <a:t>JD Zone</a:t>
            </a:r>
            <a:r>
              <a:rPr lang="en-US" altLang="zh-CN" b="0" dirty="0" smtClean="0"/>
              <a:t>—</a:t>
            </a:r>
            <a:r>
              <a:rPr lang="zh-CN" altLang="en-US" sz="61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为商家和开发者提供交流、学习京东云的社交平台，迅速学会使用京东云产品并找到合作</a:t>
            </a:r>
            <a:r>
              <a:rPr lang="zh-CN" altLang="en-US" sz="61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伙伴。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164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5000" dirty="0" smtClean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谢谢！</a:t>
            </a:r>
            <a:endParaRPr lang="zh-CN" altLang="en-US" sz="15000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32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国内：云服务经纪商发展势头较好，</a:t>
            </a:r>
            <a:r>
              <a:rPr lang="zh-CN" altLang="en-US" dirty="0"/>
              <a:t>主要集中在</a:t>
            </a:r>
            <a:r>
              <a:rPr lang="en-US" altLang="zh-CN" dirty="0"/>
              <a:t>SaaS</a:t>
            </a:r>
            <a:r>
              <a:rPr lang="zh-CN" altLang="en-US" dirty="0"/>
              <a:t>云</a:t>
            </a:r>
            <a:r>
              <a:rPr lang="zh-CN" altLang="en-US" dirty="0" smtClean="0"/>
              <a:t>服务。如：腾云在线、风云在线等。</a:t>
            </a:r>
            <a:endParaRPr lang="en-US" altLang="zh-CN" dirty="0" smtClean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国外：</a:t>
            </a:r>
            <a:r>
              <a:rPr lang="en-US" altLang="zh-CN" dirty="0" err="1" smtClean="0"/>
              <a:t>EnStratus</a:t>
            </a:r>
            <a:r>
              <a:rPr lang="en-US" altLang="zh-CN" dirty="0" smtClean="0"/>
              <a:t>(Dell)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ServiceMesh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CSC</a:t>
            </a:r>
            <a:r>
              <a:rPr lang="zh-CN" altLang="en-US" dirty="0" smtClean="0"/>
              <a:t>）等公司提供全面</a:t>
            </a:r>
            <a:r>
              <a:rPr lang="zh-CN" altLang="en-US" dirty="0"/>
              <a:t>的</a:t>
            </a:r>
            <a:r>
              <a:rPr lang="en-US" altLang="zh-CN" dirty="0" err="1"/>
              <a:t>IaaS</a:t>
            </a:r>
            <a:r>
              <a:rPr lang="zh-CN" altLang="en-US" dirty="0"/>
              <a:t>、</a:t>
            </a:r>
            <a:r>
              <a:rPr lang="en-US" altLang="zh-CN" dirty="0" err="1"/>
              <a:t>PaaS</a:t>
            </a:r>
            <a:r>
              <a:rPr lang="zh-CN" altLang="en-US" dirty="0"/>
              <a:t>和</a:t>
            </a:r>
            <a:r>
              <a:rPr lang="en-US" altLang="zh-CN" dirty="0" smtClean="0"/>
              <a:t>SaaS3</a:t>
            </a:r>
            <a:r>
              <a:rPr lang="zh-CN" altLang="en-US" dirty="0" smtClean="0"/>
              <a:t>个层次的企业级云经纪商服务。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91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</a:t>
            </a:r>
            <a:r>
              <a:rPr lang="zh-CN" altLang="en-US" dirty="0"/>
              <a:t>云</a:t>
            </a:r>
            <a:r>
              <a:rPr lang="zh-CN" altLang="en-US" dirty="0" smtClean="0"/>
              <a:t>在线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67200"/>
            <a:ext cx="8229600" cy="2058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通过</a:t>
            </a:r>
            <a:r>
              <a:rPr lang="zh-CN" altLang="en-US" dirty="0"/>
              <a:t>在线应用平台</a:t>
            </a:r>
            <a:r>
              <a:rPr lang="en-US" altLang="zh-CN" dirty="0"/>
              <a:t>——CNSaaS.com</a:t>
            </a:r>
            <a:r>
              <a:rPr lang="zh-CN" altLang="en-US" dirty="0"/>
              <a:t>向用户提供基于云计算的软件服务和解决方案。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286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959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ServiceMesh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45" y="1412776"/>
            <a:ext cx="89644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ServiceMesh</a:t>
            </a:r>
            <a:r>
              <a:rPr lang="zh-CN" altLang="en-US" dirty="0"/>
              <a:t>敏捷平台（</a:t>
            </a:r>
            <a:r>
              <a:rPr lang="en-US" altLang="zh-CN" dirty="0"/>
              <a:t>Agility Platform</a:t>
            </a:r>
            <a:r>
              <a:rPr lang="zh-CN" altLang="en-US" dirty="0"/>
              <a:t>）可以帮助企业客户过渡到一个更加灵活的</a:t>
            </a:r>
            <a:r>
              <a:rPr lang="en-US" altLang="zh-CN" dirty="0"/>
              <a:t>IT</a:t>
            </a:r>
            <a:r>
              <a:rPr lang="zh-CN" altLang="en-US" dirty="0"/>
              <a:t>运营模式，实现自我服务的配置和管理的标准化，也能够实现全面的</a:t>
            </a:r>
            <a:r>
              <a:rPr lang="en-US" altLang="zh-CN" dirty="0" err="1"/>
              <a:t>IaaS</a:t>
            </a:r>
            <a:r>
              <a:rPr lang="zh-CN" altLang="en-US" dirty="0"/>
              <a:t>、</a:t>
            </a:r>
            <a:r>
              <a:rPr lang="en-US" altLang="zh-CN" dirty="0" err="1"/>
              <a:t>PaaS</a:t>
            </a:r>
            <a:r>
              <a:rPr lang="zh-CN" altLang="en-US" dirty="0"/>
              <a:t>和</a:t>
            </a:r>
            <a:r>
              <a:rPr lang="en-US" altLang="zh-CN" dirty="0"/>
              <a:t>SaaS</a:t>
            </a:r>
            <a:r>
              <a:rPr lang="zh-CN" altLang="en-US" dirty="0"/>
              <a:t>产品经营模式，以提高业务灵活性和降低运营成本</a:t>
            </a:r>
            <a:r>
              <a:rPr lang="zh-CN" altLang="en-US" dirty="0" smtClean="0"/>
              <a:t>。提供云规划、部署、管理、迁移、安全等企业级云服务。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http://www.servicemesh.com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22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462736"/>
            <a:ext cx="8229600" cy="39526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http://www.servicemesh.com/agility-platform-cloud-management/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577"/>
            <a:ext cx="9144000" cy="647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148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趋势二、开源云平台继续火热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个</a:t>
            </a:r>
            <a:r>
              <a:rPr lang="zh-CN" altLang="en-US" dirty="0"/>
              <a:t>有代表性的开源的云</a:t>
            </a:r>
            <a:r>
              <a:rPr lang="zh-CN" altLang="en-US" dirty="0" smtClean="0"/>
              <a:t>平台：</a:t>
            </a:r>
            <a:r>
              <a:rPr lang="en-US" altLang="zh-CN" dirty="0"/>
              <a:t>  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Eucalyptus</a:t>
            </a:r>
            <a:r>
              <a:rPr lang="zh-CN" altLang="en-US" dirty="0"/>
              <a:t>、</a:t>
            </a:r>
            <a:r>
              <a:rPr lang="en-US" altLang="zh-CN" dirty="0" err="1"/>
              <a:t>OpenNebula</a:t>
            </a:r>
            <a:r>
              <a:rPr lang="zh-CN" altLang="en-US" dirty="0"/>
              <a:t>、</a:t>
            </a:r>
            <a:r>
              <a:rPr lang="en-US" altLang="zh-CN" dirty="0" err="1"/>
              <a:t>CloudStack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OpenStack</a:t>
            </a:r>
            <a:r>
              <a:rPr lang="en-US" altLang="zh-CN" dirty="0"/>
              <a:t> </a:t>
            </a:r>
            <a:r>
              <a:rPr lang="zh-CN" altLang="en-US" dirty="0" smtClean="0"/>
              <a:t>，基于</a:t>
            </a:r>
            <a:r>
              <a:rPr lang="zh-CN" altLang="en-US" dirty="0"/>
              <a:t>开源技术构建云基础设施有望成为新的流行，开源云技术将继续朝向多元化的目标向前推进。开源</a:t>
            </a:r>
            <a:r>
              <a:rPr lang="en-US" altLang="zh-CN" dirty="0" err="1"/>
              <a:t>PaaS</a:t>
            </a:r>
            <a:r>
              <a:rPr lang="zh-CN" altLang="en-US" dirty="0"/>
              <a:t>平台</a:t>
            </a: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）在</a:t>
            </a:r>
            <a:r>
              <a:rPr lang="zh-CN" altLang="en-US" dirty="0"/>
              <a:t>企业环境的早期实践将继续深化，并且不断发展成熟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开源云平台受到很多企业与厂商的青睐</a:t>
            </a:r>
            <a:endParaRPr lang="en-US" altLang="zh-CN" dirty="0" smtClean="0"/>
          </a:p>
          <a:p>
            <a:r>
              <a:rPr lang="zh-CN" altLang="en-US" dirty="0"/>
              <a:t>开</a:t>
            </a:r>
            <a:r>
              <a:rPr lang="zh-CN" altLang="en-US" dirty="0" smtClean="0"/>
              <a:t>源云平台开发成为软件开发的热门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28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将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核心技术</a:t>
            </a:r>
            <a:r>
              <a:rPr lang="en-US" altLang="zh-CN" dirty="0" smtClean="0"/>
              <a:t>GFS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Map-Reduce</a:t>
            </a:r>
            <a:r>
              <a:rPr lang="zh-CN" altLang="en-US" dirty="0" smtClean="0"/>
              <a:t>开源，开始了开源发展之路。经过差不多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年的发展积累了 </a:t>
            </a:r>
            <a:r>
              <a:rPr lang="en-US" altLang="zh-CN" dirty="0"/>
              <a:t>Facebook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EMC</a:t>
            </a:r>
            <a:r>
              <a:rPr lang="zh-CN" altLang="en-US" dirty="0"/>
              <a:t>、</a:t>
            </a:r>
            <a:r>
              <a:rPr lang="en-US" altLang="zh-CN" dirty="0"/>
              <a:t>eBay</a:t>
            </a:r>
            <a:r>
              <a:rPr lang="zh-CN" altLang="en-US" dirty="0"/>
              <a:t>、</a:t>
            </a:r>
            <a:r>
              <a:rPr lang="en-US" altLang="zh-CN" dirty="0"/>
              <a:t>Twitter</a:t>
            </a:r>
            <a:r>
              <a:rPr lang="zh-CN" altLang="en-US" dirty="0"/>
              <a:t>、</a:t>
            </a:r>
            <a:r>
              <a:rPr lang="en-US" altLang="zh-CN" dirty="0"/>
              <a:t>IBM</a:t>
            </a:r>
            <a:r>
              <a:rPr lang="zh-CN" altLang="en-US" dirty="0"/>
              <a:t>、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、</a:t>
            </a:r>
            <a:r>
              <a:rPr lang="en-US" altLang="zh-CN" dirty="0"/>
              <a:t>Apple</a:t>
            </a:r>
            <a:r>
              <a:rPr lang="zh-CN" altLang="en-US" dirty="0"/>
              <a:t>、</a:t>
            </a:r>
            <a:r>
              <a:rPr lang="en-US" altLang="zh-CN" dirty="0"/>
              <a:t>HP</a:t>
            </a:r>
            <a:r>
              <a:rPr lang="en-US" altLang="zh-CN" dirty="0" smtClean="0"/>
              <a:t>...</a:t>
            </a:r>
            <a:r>
              <a:rPr lang="zh-CN" altLang="en-US" dirty="0" smtClean="0"/>
              <a:t>等，国内</a:t>
            </a:r>
            <a:r>
              <a:rPr lang="zh-CN" altLang="en-US" dirty="0"/>
              <a:t>的公司有淘宝、百度</a:t>
            </a:r>
            <a:r>
              <a:rPr lang="zh-CN" altLang="en-US" dirty="0" smtClean="0"/>
              <a:t>等客户。</a:t>
            </a:r>
            <a:endParaRPr lang="en-US" altLang="zh-CN" dirty="0" smtClean="0"/>
          </a:p>
          <a:p>
            <a:r>
              <a:rPr lang="en-US" altLang="zh-CN" dirty="0"/>
              <a:t>Apache Hadoop</a:t>
            </a:r>
            <a:r>
              <a:rPr lang="zh-CN" altLang="en-US" dirty="0"/>
              <a:t>上实现搭建</a:t>
            </a:r>
            <a:r>
              <a:rPr lang="en-US" altLang="zh-CN" dirty="0"/>
              <a:t>Windows Server</a:t>
            </a:r>
            <a:r>
              <a:rPr lang="zh-CN" altLang="en-US" dirty="0"/>
              <a:t>以及</a:t>
            </a:r>
            <a:r>
              <a:rPr lang="en-US" altLang="zh-CN" dirty="0"/>
              <a:t>Windows Azure</a:t>
            </a:r>
            <a:r>
              <a:rPr lang="zh-CN" altLang="en-US" dirty="0" smtClean="0"/>
              <a:t>平台，</a:t>
            </a:r>
            <a:r>
              <a:rPr lang="en-US" altLang="zh-CN" dirty="0"/>
              <a:t>SQL Server2012:</a:t>
            </a:r>
            <a:r>
              <a:rPr lang="zh-CN" altLang="en-US" dirty="0"/>
              <a:t>集成开源</a:t>
            </a:r>
            <a:r>
              <a:rPr lang="en-US" altLang="zh-CN" dirty="0"/>
              <a:t>Apache </a:t>
            </a:r>
            <a:r>
              <a:rPr lang="en-US" altLang="zh-CN" dirty="0" smtClean="0"/>
              <a:t>Hadoop</a:t>
            </a:r>
          </a:p>
          <a:p>
            <a:r>
              <a:rPr lang="zh-CN" altLang="en-US" dirty="0" smtClean="0"/>
              <a:t>越来越多的企业级产品转向</a:t>
            </a:r>
            <a:r>
              <a:rPr lang="en-US" altLang="zh-CN" dirty="0" smtClean="0"/>
              <a:t>Hadoop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909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2193</Words>
  <Application>Microsoft Office PowerPoint</Application>
  <PresentationFormat>全屏显示(4:3)</PresentationFormat>
  <Paragraphs>171</Paragraphs>
  <Slides>34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云计算发展趋势</vt:lpstr>
      <vt:lpstr>幻灯片 2</vt:lpstr>
      <vt:lpstr>趋势一、云服务经纪商CSB（cloud service brokerages）快速发展</vt:lpstr>
      <vt:lpstr>幻灯片 4</vt:lpstr>
      <vt:lpstr>风云在线</vt:lpstr>
      <vt:lpstr>ServiceMesh</vt:lpstr>
      <vt:lpstr>幻灯片 7</vt:lpstr>
      <vt:lpstr>趋势二、开源云平台继续火热</vt:lpstr>
      <vt:lpstr>幻灯片 9</vt:lpstr>
      <vt:lpstr>幻灯片 10</vt:lpstr>
      <vt:lpstr>趋势三、巨头角逐公有云</vt:lpstr>
      <vt:lpstr>价格战</vt:lpstr>
      <vt:lpstr>趋势四、AWS将继续延续创新步伐</vt:lpstr>
      <vt:lpstr>Amazon如何实现如此多创新？</vt:lpstr>
      <vt:lpstr>趋势五、云生态系统愈发重要</vt:lpstr>
      <vt:lpstr>趋势六、云计算改变传统行业，更多软件公司出现</vt:lpstr>
      <vt:lpstr>示例-智慧医疗</vt:lpstr>
      <vt:lpstr>幻灯片 18</vt:lpstr>
      <vt:lpstr>趋势七、云计算继续影响应用程序开发、部署</vt:lpstr>
      <vt:lpstr>趋势八、私有云将迎来严峻挑战</vt:lpstr>
      <vt:lpstr>京东云平台</vt:lpstr>
      <vt:lpstr>幻灯片 22</vt:lpstr>
      <vt:lpstr>幻灯片 23</vt:lpstr>
      <vt:lpstr>幻灯片 24</vt:lpstr>
      <vt:lpstr>京东云解决方案</vt:lpstr>
      <vt:lpstr>京东电商云</vt:lpstr>
      <vt:lpstr>幻灯片 27</vt:lpstr>
      <vt:lpstr>     京东宙斯JOS- (Jingdong Open Service京东开放服务) </vt:lpstr>
      <vt:lpstr>API开放</vt:lpstr>
      <vt:lpstr>JD Hosting(京东云鼎) —专注于IT资源托管和数据云服务</vt:lpstr>
      <vt:lpstr>JD Engine (京东云擎)               —云端的web应用引擎</vt:lpstr>
      <vt:lpstr>JD Engine-M(京东云峰)      -专注于移动领域的云计算平台</vt:lpstr>
      <vt:lpstr>JD Market 京东服务商门户          —电商应用一应俱全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云计算发展趋势</dc:title>
  <dc:creator>jhun</dc:creator>
  <cp:lastModifiedBy>微软用户</cp:lastModifiedBy>
  <cp:revision>78</cp:revision>
  <dcterms:created xsi:type="dcterms:W3CDTF">2014-04-01T03:28:28Z</dcterms:created>
  <dcterms:modified xsi:type="dcterms:W3CDTF">2014-05-13T02:15:58Z</dcterms:modified>
</cp:coreProperties>
</file>