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0" r:id="rId4"/>
    <p:sldId id="266" r:id="rId5"/>
    <p:sldId id="271" r:id="rId6"/>
    <p:sldId id="273" r:id="rId7"/>
    <p:sldId id="278" r:id="rId8"/>
    <p:sldId id="289" r:id="rId9"/>
    <p:sldId id="275" r:id="rId10"/>
    <p:sldId id="276" r:id="rId11"/>
    <p:sldId id="277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91" r:id="rId21"/>
    <p:sldId id="29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27" autoAdjust="0"/>
  </p:normalViewPr>
  <p:slideViewPr>
    <p:cSldViewPr>
      <p:cViewPr varScale="1">
        <p:scale>
          <a:sx n="68" d="100"/>
          <a:sy n="68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AC36-4357-4C8D-9D70-C1E9B63525B3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C9FF-7193-4101-9229-3B5378CDA2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516FF-4157-44AD-A593-7477B35FEED4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207A1-10AB-4C8E-8DE6-33DE2ABEE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3F1D1-D7A2-4D39-AE74-3F124E1B96A2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B9DD-CAA6-4F1E-B7CA-9633CA4F8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88335-4B24-47F3-A15F-905E8FEA7052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B814-EC29-4FD1-AF8F-03E3BC92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DE597-E91C-4219-BD14-80C9685A8869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F8CD3-9A63-4B05-BD55-CA66F99DB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39382-C406-4339-8B57-7A188D20414E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BF3B-F258-4AB8-9A48-59FB22E7F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DC95D-42AB-4301-973E-ABDED511A74A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7BFDB-3764-4F45-8134-2591AB442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02737-8FBF-4797-BE0D-780105827203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1384-1DF7-4E16-A7AA-BABA15BFA2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13DF0-351D-4947-81AF-F0E6F6D57777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F65E-23D0-4A63-A997-1800D3FDF4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733B-987E-4E11-9F4E-D2FD948038C6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9B7A-F20A-4F94-B774-4720391F5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3A5C-9452-4A1C-8434-264A3747348C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2EC6-8166-49FA-8A65-D845A0344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105104-DCA4-423F-908B-182FDEC3A5B5}" type="datetimeFigureOut">
              <a:rPr lang="zh-CN" altLang="en-US"/>
              <a:pPr>
                <a:defRPr/>
              </a:pPr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7A3C45-D962-493F-A543-619C044BD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journal/08957177/53/3" TargetMode="External"/><Relationship Id="rId2" Type="http://schemas.openxmlformats.org/officeDocument/2006/relationships/hyperlink" Target="http://www.sciencedirect.com/science/journal/0895717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484313"/>
            <a:ext cx="9324975" cy="2116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Identification of a company’s suitability for the adoption of cloud computing and modelling its corresponding Return on </a:t>
            </a:r>
            <a:r>
              <a:rPr lang="en-US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Investment</a:t>
            </a:r>
            <a:r>
              <a:rPr lang="en-US" altLang="zh-CN" sz="4000" b="1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[1]</a:t>
            </a:r>
            <a:r>
              <a:rPr lang="en-US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</a:rPr>
              <a:t>企业采纳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云计算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</a:rPr>
              <a:t>的适合性识别及</a:t>
            </a: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zh-CN" sz="3200" b="1" dirty="0">
                <a:solidFill>
                  <a:srgbClr val="C00000"/>
                </a:solidFill>
                <a:latin typeface="+mn-ea"/>
              </a:rPr>
            </a:br>
            <a:r>
              <a:rPr lang="zh-CN" altLang="en-US" sz="3200" b="1" dirty="0" smtClean="0">
                <a:solidFill>
                  <a:srgbClr val="C00000"/>
                </a:solidFill>
                <a:latin typeface="+mn-ea"/>
              </a:rPr>
              <a:t>云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计算投资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</a:rPr>
              <a:t>回报建模</a:t>
            </a:r>
            <a:r>
              <a:rPr lang="zh-CN" altLang="en-US" sz="4000" b="1" dirty="0">
                <a:solidFill>
                  <a:srgbClr val="C00000"/>
                </a:solidFill>
                <a:latin typeface="+mn-ea"/>
              </a:rPr>
              <a:t/>
            </a:r>
            <a:br>
              <a:rPr lang="zh-CN" altLang="en-US" sz="4000" b="1" dirty="0">
                <a:solidFill>
                  <a:srgbClr val="C00000"/>
                </a:solidFill>
                <a:latin typeface="+mn-ea"/>
              </a:rPr>
            </a:br>
            <a:endParaRPr lang="zh-CN" altLang="en-US" sz="4000" dirty="0">
              <a:solidFill>
                <a:srgbClr val="00B0F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0825" y="4365104"/>
            <a:ext cx="8208963" cy="1057796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邓国华   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2014.5.9</a:t>
            </a:r>
            <a:endParaRPr lang="zh-CN" altLang="en-US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545" y="6271668"/>
            <a:ext cx="9144000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</a:rPr>
              <a:t>[1]  </a:t>
            </a:r>
            <a:r>
              <a:rPr lang="en-US" altLang="zh-CN" dirty="0">
                <a:solidFill>
                  <a:schemeClr val="hlink"/>
                </a:solidFill>
                <a:hlinkClick r:id="rId2" tooltip="Go to Mathematical and Computer Modelling on ScienceDirect"/>
              </a:rPr>
              <a:t>Mathematical and Computer </a:t>
            </a:r>
            <a:r>
              <a:rPr lang="en-US" altLang="zh-CN" dirty="0" smtClean="0">
                <a:solidFill>
                  <a:schemeClr val="hlink"/>
                </a:solidFill>
                <a:hlinkClick r:id="rId2" tooltip="Go to Mathematical and Computer Modelling on ScienceDirect"/>
              </a:rPr>
              <a:t>Modelling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hlinkClick r:id="rId3" tooltip="Go to table of contents for this volume/issue"/>
              </a:rPr>
              <a:t>Volume </a:t>
            </a:r>
            <a:r>
              <a:rPr lang="en-US" altLang="zh-CN" dirty="0">
                <a:solidFill>
                  <a:schemeClr val="hlink"/>
                </a:solidFill>
                <a:hlinkClick r:id="rId3" tooltip="Go to table of contents for this volume/issue"/>
              </a:rPr>
              <a:t>53, Issues 3–4</a:t>
            </a:r>
            <a:r>
              <a:rPr lang="en-US" altLang="zh-CN" dirty="0">
                <a:solidFill>
                  <a:schemeClr val="hlink"/>
                </a:solidFill>
              </a:rPr>
              <a:t>, February 2011, Pages 504–521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9922" y="5907484"/>
            <a:ext cx="7341708" cy="977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l"/>
            </a:pPr>
            <a:r>
              <a:rPr lang="en-US" altLang="zh-CN" sz="2300" dirty="0" smtClean="0">
                <a:solidFill>
                  <a:schemeClr val="bg1"/>
                </a:solidFill>
                <a:latin typeface="Calibri" pitchFamily="34" charset="0"/>
              </a:rPr>
              <a:t>Fig4</a:t>
            </a:r>
            <a:r>
              <a:rPr lang="zh-CN" altLang="en-US" sz="2300" dirty="0" smtClean="0">
                <a:solidFill>
                  <a:schemeClr val="bg1"/>
                </a:solidFill>
                <a:latin typeface="Calibri" pitchFamily="34" charset="0"/>
              </a:rPr>
              <a:t>：有偶然激增、中度变化的负载        情形</a:t>
            </a:r>
            <a:r>
              <a:rPr lang="en-US" altLang="zh-CN" sz="230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</a:p>
          <a:p>
            <a:pPr marL="34290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l"/>
            </a:pPr>
            <a:r>
              <a:rPr lang="en-US" altLang="zh-CN" sz="2300" dirty="0" smtClean="0">
                <a:solidFill>
                  <a:schemeClr val="bg1"/>
                </a:solidFill>
                <a:latin typeface="Calibri" pitchFamily="34" charset="0"/>
              </a:rPr>
              <a:t>Fig5</a:t>
            </a:r>
            <a:r>
              <a:rPr lang="zh-CN" altLang="en-US" sz="2300" dirty="0" smtClean="0">
                <a:solidFill>
                  <a:schemeClr val="bg1"/>
                </a:solidFill>
                <a:latin typeface="Calibri" pitchFamily="34" charset="0"/>
              </a:rPr>
              <a:t>：有长时间稳定使用、变化的负载    情形</a:t>
            </a:r>
            <a:r>
              <a:rPr lang="en-US" altLang="zh-CN" sz="2300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zh-CN" altLang="en-US" sz="23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2781300"/>
            <a:ext cx="5256213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0"/>
            <a:ext cx="541337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78032"/>
            <a:ext cx="9439275" cy="588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0" y="0"/>
            <a:ext cx="9439274" cy="9780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indent="0" algn="ctr">
              <a:spcBef>
                <a:spcPct val="20000"/>
              </a:spcBef>
              <a:buClr>
                <a:srgbClr val="00B050"/>
              </a:buClr>
              <a:buFont typeface="Arial" pitchFamily="34" charset="0"/>
              <a:buNone/>
              <a:defRPr sz="3000" b="1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企业不同应用系统的负载类型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/>
              <a:t>云计算的适合性值计算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88" y="703428"/>
            <a:ext cx="9117012" cy="2666835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Various calculations can be carried out using the following formulae: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altLang="zh-CN" sz="1800" dirty="0" smtClean="0"/>
              <a:t>Largeness value (L) = NoS × C</a:t>
            </a:r>
            <a:r>
              <a:rPr lang="pt-BR" altLang="zh-CN" sz="1800" baseline="-25000" dirty="0" smtClean="0"/>
              <a:t>NoS</a:t>
            </a:r>
            <a:r>
              <a:rPr lang="pt-BR" altLang="zh-CN" sz="1800" dirty="0" smtClean="0"/>
              <a:t> + NoC × C</a:t>
            </a:r>
            <a:r>
              <a:rPr lang="pt-BR" altLang="zh-CN" sz="1800" baseline="-25000" dirty="0" smtClean="0"/>
              <a:t>NoC</a:t>
            </a:r>
            <a:r>
              <a:rPr lang="pt-BR" altLang="zh-CN" sz="1800" dirty="0" smtClean="0"/>
              <a:t> + AR × C</a:t>
            </a:r>
            <a:r>
              <a:rPr lang="pt-BR" altLang="zh-CN" sz="1800" baseline="-25000" dirty="0" smtClean="0"/>
              <a:t>AR</a:t>
            </a:r>
            <a:r>
              <a:rPr lang="pt-BR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Average Usage value (AU) = </a:t>
            </a:r>
            <a:r>
              <a:rPr lang="en-US" altLang="zh-CN" sz="1800" dirty="0" err="1" smtClean="0"/>
              <a:t>ToS</a:t>
            </a:r>
            <a:r>
              <a:rPr lang="en-US" altLang="zh-CN" sz="1800" dirty="0" smtClean="0"/>
              <a:t> × </a:t>
            </a:r>
            <a:r>
              <a:rPr lang="en-US" altLang="zh-CN" sz="1800" dirty="0" err="1" smtClean="0"/>
              <a:t>C</a:t>
            </a:r>
            <a:r>
              <a:rPr lang="en-US" altLang="zh-CN" sz="1800" baseline="-25000" dirty="0" err="1" smtClean="0"/>
              <a:t>ToS</a:t>
            </a:r>
            <a:r>
              <a:rPr lang="en-US" altLang="zh-CN" sz="1800" dirty="0" smtClean="0"/>
              <a:t> (or) </a:t>
            </a:r>
            <a:r>
              <a:rPr lang="en-US" altLang="zh-CN" sz="1800" dirty="0" err="1" smtClean="0"/>
              <a:t>ToP</a:t>
            </a:r>
            <a:r>
              <a:rPr lang="en-US" altLang="zh-CN" sz="1800" dirty="0" smtClean="0"/>
              <a:t> × </a:t>
            </a:r>
            <a:r>
              <a:rPr lang="en-US" altLang="zh-CN" sz="1800" dirty="0" err="1" smtClean="0"/>
              <a:t>C</a:t>
            </a:r>
            <a:r>
              <a:rPr lang="en-US" altLang="zh-CN" sz="1800" baseline="-25000" dirty="0" err="1" smtClean="0"/>
              <a:t>ToP</a:t>
            </a:r>
            <a:r>
              <a:rPr lang="en-US" altLang="zh-CN" sz="1800" dirty="0" smtClean="0"/>
              <a:t> + (4 − SCB) × C</a:t>
            </a:r>
            <a:r>
              <a:rPr lang="en-US" altLang="zh-CN" sz="1800" baseline="-25000" dirty="0" smtClean="0"/>
              <a:t>SCB</a:t>
            </a:r>
            <a:r>
              <a:rPr lang="en-US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Peak Usage value (PU) = </a:t>
            </a:r>
            <a:r>
              <a:rPr lang="en-US" altLang="zh-CN" sz="1800" dirty="0" err="1" smtClean="0"/>
              <a:t>DoP</a:t>
            </a:r>
            <a:r>
              <a:rPr lang="en-US" altLang="zh-CN" sz="1800" dirty="0" smtClean="0"/>
              <a:t> × </a:t>
            </a:r>
            <a:r>
              <a:rPr lang="en-US" altLang="zh-CN" sz="1800" dirty="0" err="1" smtClean="0"/>
              <a:t>C</a:t>
            </a:r>
            <a:r>
              <a:rPr lang="en-US" altLang="zh-CN" sz="1800" baseline="-25000" dirty="0" err="1" smtClean="0"/>
              <a:t>DoP</a:t>
            </a:r>
            <a:r>
              <a:rPr lang="en-US" altLang="zh-CN" sz="1800" dirty="0" smtClean="0"/>
              <a:t> + </a:t>
            </a:r>
            <a:r>
              <a:rPr lang="en-US" altLang="zh-CN" sz="1800" dirty="0" err="1" smtClean="0"/>
              <a:t>PbA</a:t>
            </a:r>
            <a:r>
              <a:rPr lang="en-US" altLang="zh-CN" sz="1800" dirty="0" smtClean="0"/>
              <a:t> × </a:t>
            </a:r>
            <a:r>
              <a:rPr lang="en-US" altLang="zh-CN" sz="1800" dirty="0" err="1" smtClean="0"/>
              <a:t>C</a:t>
            </a:r>
            <a:r>
              <a:rPr lang="en-US" altLang="zh-CN" sz="1800" baseline="-25000" dirty="0" err="1" smtClean="0"/>
              <a:t>PbA</a:t>
            </a:r>
            <a:r>
              <a:rPr lang="en-US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Value of Workload Variability (WV) = PU × C</a:t>
            </a:r>
            <a:r>
              <a:rPr lang="en-US" altLang="zh-CN" sz="1800" baseline="-25000" dirty="0" smtClean="0"/>
              <a:t>PU</a:t>
            </a:r>
            <a:r>
              <a:rPr lang="en-US" altLang="zh-CN" sz="1800" dirty="0" smtClean="0"/>
              <a:t> + AU × C</a:t>
            </a:r>
            <a:r>
              <a:rPr lang="en-US" altLang="zh-CN" sz="1800" baseline="-25000" dirty="0" smtClean="0"/>
              <a:t>AU</a:t>
            </a:r>
            <a:r>
              <a:rPr lang="en-US" altLang="zh-CN" sz="1800" dirty="0" smtClean="0"/>
              <a:t> + ADH × C</a:t>
            </a:r>
            <a:r>
              <a:rPr lang="en-US" altLang="zh-CN" sz="1800" baseline="-25000" dirty="0" smtClean="0"/>
              <a:t>ADH</a:t>
            </a:r>
            <a:r>
              <a:rPr lang="en-US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Value of Data Sensitivity (DS) = </a:t>
            </a:r>
            <a:r>
              <a:rPr lang="en-US" altLang="zh-CN" sz="1800" dirty="0" err="1" smtClean="0"/>
              <a:t>SoD</a:t>
            </a:r>
            <a:r>
              <a:rPr lang="en-US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Value of Criticality (C) = CWD.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Finally,  Suitability index = L × C</a:t>
            </a:r>
            <a:r>
              <a:rPr lang="en-US" altLang="zh-CN" sz="1800" baseline="-25000" dirty="0" smtClean="0"/>
              <a:t>L</a:t>
            </a:r>
            <a:r>
              <a:rPr lang="en-US" altLang="zh-CN" sz="1800" dirty="0" smtClean="0"/>
              <a:t> + WV × C</a:t>
            </a:r>
            <a:r>
              <a:rPr lang="en-US" altLang="zh-CN" sz="1800" baseline="-25000" dirty="0" smtClean="0"/>
              <a:t>WV</a:t>
            </a:r>
            <a:r>
              <a:rPr lang="en-US" altLang="zh-CN" sz="1800" dirty="0" smtClean="0"/>
              <a:t> + DS × C</a:t>
            </a:r>
            <a:r>
              <a:rPr lang="en-US" altLang="zh-CN" sz="1800" baseline="-25000" dirty="0" smtClean="0"/>
              <a:t>DS</a:t>
            </a:r>
            <a:r>
              <a:rPr lang="en-US" altLang="zh-CN" sz="1800" dirty="0" smtClean="0"/>
              <a:t> × ADH + C × C</a:t>
            </a:r>
            <a:r>
              <a:rPr lang="en-US" altLang="zh-CN" sz="1800" baseline="-25000" dirty="0" smtClean="0"/>
              <a:t>C</a:t>
            </a:r>
            <a:r>
              <a:rPr lang="en-US" altLang="zh-CN" sz="1800" dirty="0" smtClean="0"/>
              <a:t> × (65 − L).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/>
          </a:p>
        </p:txBody>
      </p:sp>
      <p:sp>
        <p:nvSpPr>
          <p:cNvPr id="22533" name="内容占位符 2"/>
          <p:cNvSpPr txBox="1">
            <a:spLocks/>
          </p:cNvSpPr>
          <p:nvPr/>
        </p:nvSpPr>
        <p:spPr bwMode="auto">
          <a:xfrm>
            <a:off x="620713" y="3370263"/>
            <a:ext cx="47339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NoS = Number of Servers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NoS </a:t>
            </a:r>
            <a:r>
              <a:rPr lang="en-US" altLang="zh-CN" sz="1500">
                <a:latin typeface="Calibri" pitchFamily="34" charset="0"/>
              </a:rPr>
              <a:t>= Credit of Number of Servers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NoC = Number of Countries it is Spread Across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NoC</a:t>
            </a:r>
            <a:r>
              <a:rPr lang="en-US" altLang="zh-CN" sz="1500">
                <a:latin typeface="Calibri" pitchFamily="34" charset="0"/>
              </a:rPr>
              <a:t> = Credit of Number of Countries it is Spread Across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AR = Annual Revenue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AR</a:t>
            </a:r>
            <a:r>
              <a:rPr lang="en-US" altLang="zh-CN" sz="1500">
                <a:latin typeface="Calibri" pitchFamily="34" charset="0"/>
              </a:rPr>
              <a:t> = Credit of Annual Revenue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SCB = Size of Customer Base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SCB</a:t>
            </a:r>
            <a:r>
              <a:rPr lang="en-US" altLang="zh-CN" sz="1500">
                <a:latin typeface="Calibri" pitchFamily="34" charset="0"/>
              </a:rPr>
              <a:t> = Credit of Size of Customer Base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ToS = Type of Service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ToS</a:t>
            </a:r>
            <a:r>
              <a:rPr lang="en-US" altLang="zh-CN" sz="1500">
                <a:latin typeface="Calibri" pitchFamily="34" charset="0"/>
              </a:rPr>
              <a:t> = Credit of Type of Service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ToP = Type of Project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ToP</a:t>
            </a:r>
            <a:r>
              <a:rPr lang="en-US" altLang="zh-CN" sz="1500">
                <a:latin typeface="Calibri" pitchFamily="34" charset="0"/>
              </a:rPr>
              <a:t> = Credit of Type of Project</a:t>
            </a:r>
          </a:p>
        </p:txBody>
      </p:sp>
      <p:sp>
        <p:nvSpPr>
          <p:cNvPr id="22534" name="内容占位符 2"/>
          <p:cNvSpPr txBox="1">
            <a:spLocks/>
          </p:cNvSpPr>
          <p:nvPr/>
        </p:nvSpPr>
        <p:spPr bwMode="auto">
          <a:xfrm>
            <a:off x="5724525" y="3465513"/>
            <a:ext cx="3671888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DoP = Duration of Peak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DoP</a:t>
            </a:r>
            <a:r>
              <a:rPr lang="en-US" altLang="zh-CN" sz="1500">
                <a:latin typeface="Calibri" pitchFamily="34" charset="0"/>
              </a:rPr>
              <a:t> = Credit of Duration of Peak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PbA = Peak by Average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PbA </a:t>
            </a:r>
            <a:r>
              <a:rPr lang="en-US" altLang="zh-CN" sz="1500">
                <a:latin typeface="Calibri" pitchFamily="34" charset="0"/>
              </a:rPr>
              <a:t>= Credit of Peak by Average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PU</a:t>
            </a:r>
            <a:r>
              <a:rPr lang="en-US" altLang="zh-CN" sz="1500">
                <a:latin typeface="Calibri" pitchFamily="34" charset="0"/>
              </a:rPr>
              <a:t> = Credit of Peak Usage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ADH = Amount of Data Handling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ADH</a:t>
            </a:r>
            <a:r>
              <a:rPr lang="en-US" altLang="zh-CN" sz="1500">
                <a:latin typeface="Calibri" pitchFamily="34" charset="0"/>
              </a:rPr>
              <a:t> = Credit of Amount of Data Handling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WV</a:t>
            </a:r>
            <a:r>
              <a:rPr lang="en-US" altLang="zh-CN" sz="1500">
                <a:latin typeface="Calibri" pitchFamily="34" charset="0"/>
              </a:rPr>
              <a:t> = Credit of Work Variability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>
                <a:latin typeface="Calibri" pitchFamily="34" charset="0"/>
              </a:rPr>
              <a:t>C</a:t>
            </a:r>
            <a:r>
              <a:rPr lang="en-US" altLang="zh-CN" sz="1500" baseline="-25000">
                <a:latin typeface="Calibri" pitchFamily="34" charset="0"/>
              </a:rPr>
              <a:t>C</a:t>
            </a:r>
            <a:r>
              <a:rPr lang="en-US" altLang="zh-CN" sz="1500">
                <a:latin typeface="Calibri" pitchFamily="34" charset="0"/>
              </a:rPr>
              <a:t> = Credit of Criticality.</a:t>
            </a:r>
            <a:endParaRPr lang="zh-CN" altLang="en-US" sz="1500">
              <a:latin typeface="Calibri" pitchFamily="34" charset="0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5675313" y="5030788"/>
            <a:ext cx="120650" cy="41433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6" name="内容占位符 2"/>
          <p:cNvSpPr txBox="1">
            <a:spLocks/>
          </p:cNvSpPr>
          <p:nvPr/>
        </p:nvSpPr>
        <p:spPr bwMode="auto">
          <a:xfrm>
            <a:off x="5091113" y="4868863"/>
            <a:ext cx="6032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1500" b="1">
                <a:solidFill>
                  <a:srgbClr val="FF0000"/>
                </a:solidFill>
                <a:latin typeface="Calibri" pitchFamily="34" charset="0"/>
              </a:rPr>
              <a:t>数据处理量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520700" y="5084763"/>
            <a:ext cx="198438" cy="162083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8" name="内容占位符 2"/>
          <p:cNvSpPr txBox="1">
            <a:spLocks/>
          </p:cNvSpPr>
          <p:nvPr/>
        </p:nvSpPr>
        <p:spPr bwMode="auto">
          <a:xfrm>
            <a:off x="26988" y="5300663"/>
            <a:ext cx="520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1500" b="1">
                <a:solidFill>
                  <a:srgbClr val="FF0000"/>
                </a:solidFill>
                <a:latin typeface="Calibri" pitchFamily="34" charset="0"/>
              </a:rPr>
              <a:t>平均使用</a:t>
            </a:r>
            <a:endParaRPr lang="en-US" altLang="zh-CN" sz="1500" b="1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 b="1">
                <a:solidFill>
                  <a:srgbClr val="FF0000"/>
                </a:solidFill>
                <a:latin typeface="Calibri" pitchFamily="34" charset="0"/>
              </a:rPr>
              <a:t>AU</a:t>
            </a:r>
            <a:endParaRPr lang="zh-CN" altLang="en-US" sz="15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" name="左中括号 20"/>
          <p:cNvSpPr/>
          <p:nvPr/>
        </p:nvSpPr>
        <p:spPr>
          <a:xfrm>
            <a:off x="5670550" y="3481388"/>
            <a:ext cx="196850" cy="1387475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0" name="内容占位符 2"/>
          <p:cNvSpPr txBox="1">
            <a:spLocks/>
          </p:cNvSpPr>
          <p:nvPr/>
        </p:nvSpPr>
        <p:spPr bwMode="auto">
          <a:xfrm>
            <a:off x="5154613" y="3481388"/>
            <a:ext cx="520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1500" b="1">
                <a:solidFill>
                  <a:srgbClr val="FF0000"/>
                </a:solidFill>
                <a:latin typeface="Calibri" pitchFamily="34" charset="0"/>
              </a:rPr>
              <a:t>顶峰使用</a:t>
            </a:r>
            <a:endParaRPr lang="en-US" altLang="zh-CN" sz="1500" b="1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500" b="1">
                <a:solidFill>
                  <a:srgbClr val="FF0000"/>
                </a:solidFill>
                <a:latin typeface="Calibri" pitchFamily="34" charset="0"/>
              </a:rPr>
              <a:t>PU</a:t>
            </a:r>
            <a:endParaRPr lang="zh-CN" altLang="en-US" sz="15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41" name="内容占位符 2"/>
          <p:cNvSpPr txBox="1">
            <a:spLocks/>
          </p:cNvSpPr>
          <p:nvPr/>
        </p:nvSpPr>
        <p:spPr bwMode="auto">
          <a:xfrm>
            <a:off x="5075238" y="5953125"/>
            <a:ext cx="7397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1500" b="1">
                <a:solidFill>
                  <a:srgbClr val="FF0000"/>
                </a:solidFill>
                <a:latin typeface="Calibri" pitchFamily="34" charset="0"/>
              </a:rPr>
              <a:t>业务关键性</a:t>
            </a:r>
          </a:p>
        </p:txBody>
      </p:sp>
      <p:sp>
        <p:nvSpPr>
          <p:cNvPr id="25" name="左中括号 24"/>
          <p:cNvSpPr/>
          <p:nvPr/>
        </p:nvSpPr>
        <p:spPr>
          <a:xfrm>
            <a:off x="520700" y="3370263"/>
            <a:ext cx="220663" cy="162083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3" name="内容占位符 2"/>
          <p:cNvSpPr txBox="1">
            <a:spLocks/>
          </p:cNvSpPr>
          <p:nvPr/>
        </p:nvSpPr>
        <p:spPr bwMode="auto">
          <a:xfrm>
            <a:off x="26988" y="3671888"/>
            <a:ext cx="520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1500" b="1">
                <a:solidFill>
                  <a:srgbClr val="FF0000"/>
                </a:solidFill>
                <a:latin typeface="Calibri" pitchFamily="34" charset="0"/>
              </a:rPr>
              <a:t>规模值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413250" y="5524500"/>
            <a:ext cx="661988" cy="784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500" b="1" dirty="0" smtClean="0">
                <a:solidFill>
                  <a:srgbClr val="FF0000"/>
                </a:solidFill>
              </a:rPr>
              <a:t>负载变化权重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5075238" y="5605463"/>
            <a:ext cx="739775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-34925" y="-6638"/>
            <a:ext cx="9251950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800" dirty="0" smtClean="0">
                <a:latin typeface="Times New Roman" pitchFamily="18" charset="0"/>
                <a:cs typeface="Times New Roman" pitchFamily="18" charset="0"/>
              </a:rPr>
              <a:t>Suitability of a company for adoption of cloud</a:t>
            </a:r>
            <a:endParaRPr lang="zh-CN" altLang="en-US" sz="3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196975"/>
            <a:ext cx="91059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962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latin typeface="+mn-ea"/>
              </a:rPr>
              <a:t>Ⅲ </a:t>
            </a:r>
            <a:r>
              <a:rPr lang="zh-CN" altLang="en-US" b="1" dirty="0" smtClean="0">
                <a:latin typeface="+mn-ea"/>
              </a:rPr>
              <a:t>云计算投资回报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2" y="1989138"/>
            <a:ext cx="6984256" cy="374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4394200" y="23622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21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" name="Object 43"/>
          <p:cNvGraphicFramePr>
            <a:graphicFrameLocks noChangeAspect="1"/>
          </p:cNvGraphicFramePr>
          <p:nvPr/>
        </p:nvGraphicFramePr>
        <p:xfrm>
          <a:off x="4394200" y="23622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914400" imgH="211680" progId="Equation.DSMT4">
                  <p:embed/>
                </p:oleObj>
              </mc:Choice>
              <mc:Fallback>
                <p:oleObj name="Equation" r:id="rId6" imgW="914400" imgH="2116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21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90488" y="836613"/>
          <a:ext cx="85836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8" imgW="5994360" imgH="838080" progId="Equation.DSMT4">
                  <p:embed/>
                </p:oleObj>
              </mc:Choice>
              <mc:Fallback>
                <p:oleObj name="Equation" r:id="rId8" imgW="599436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836613"/>
                        <a:ext cx="8583612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468313" y="5732463"/>
          <a:ext cx="76977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0" imgW="3949560" imgH="406080" progId="Equation.DSMT4">
                  <p:embed/>
                </p:oleObj>
              </mc:Choice>
              <mc:Fallback>
                <p:oleObj name="Equation" r:id="rId10" imgW="3949560" imgH="406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32463"/>
                        <a:ext cx="7697787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标题 1"/>
          <p:cNvSpPr>
            <a:spLocks noGrp="1"/>
          </p:cNvSpPr>
          <p:nvPr>
            <p:ph type="title"/>
          </p:nvPr>
        </p:nvSpPr>
        <p:spPr>
          <a:xfrm>
            <a:off x="274705" y="4090"/>
            <a:ext cx="8229600" cy="864096"/>
          </a:xfrm>
        </p:spPr>
        <p:txBody>
          <a:bodyPr/>
          <a:lstStyle/>
          <a:p>
            <a:r>
              <a:rPr lang="zh-CN" altLang="en-US" sz="2000" dirty="0" smtClean="0"/>
              <a:t>部分迁移到云中的</a:t>
            </a:r>
            <a:r>
              <a:rPr lang="zh-CN" altLang="en-US" sz="2000" dirty="0" smtClean="0"/>
              <a:t>情形：内部</a:t>
            </a:r>
            <a:r>
              <a:rPr lang="zh-CN" altLang="en-US" sz="2000" dirty="0" smtClean="0"/>
              <a:t>数据中心能维持超过平均负载</a:t>
            </a:r>
            <a:r>
              <a:rPr lang="en-US" altLang="zh-CN" sz="2000" dirty="0" smtClean="0"/>
              <a:t>30%</a:t>
            </a:r>
            <a:r>
              <a:rPr lang="zh-CN" altLang="en-US" sz="2000" dirty="0" smtClean="0"/>
              <a:t>，外包其他计算需求到云中。当超过内部服务器负载能力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时，外包到云中。</a:t>
            </a:r>
          </a:p>
        </p:txBody>
      </p:sp>
      <p:sp>
        <p:nvSpPr>
          <p:cNvPr id="2062" name="内容占位符 2"/>
          <p:cNvSpPr>
            <a:spLocks noGrp="1"/>
          </p:cNvSpPr>
          <p:nvPr>
            <p:ph idx="1"/>
          </p:nvPr>
        </p:nvSpPr>
        <p:spPr>
          <a:xfrm>
            <a:off x="6012160" y="2348880"/>
            <a:ext cx="2647128" cy="4374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300" dirty="0" smtClean="0"/>
              <a:t>资源总的负载</a:t>
            </a:r>
            <a:r>
              <a:rPr lang="en-US" altLang="zh-CN" sz="2300" baseline="30000" dirty="0" smtClean="0"/>
              <a:t>[3]</a:t>
            </a:r>
          </a:p>
          <a:p>
            <a:pPr marL="0" indent="0">
              <a:buNone/>
            </a:pPr>
            <a:endParaRPr lang="zh-CN" altLang="en-US" sz="2300" baseline="30000" dirty="0" smtClean="0"/>
          </a:p>
        </p:txBody>
      </p:sp>
      <p:pic>
        <p:nvPicPr>
          <p:cNvPr id="20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92696"/>
            <a:ext cx="5429200" cy="28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30863"/>
              </p:ext>
            </p:extLst>
          </p:nvPr>
        </p:nvGraphicFramePr>
        <p:xfrm>
          <a:off x="0" y="3552384"/>
          <a:ext cx="9144000" cy="330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6222960" imgH="2222280" progId="Equation.DSMT4">
                  <p:embed/>
                </p:oleObj>
              </mc:Choice>
              <mc:Fallback>
                <p:oleObj name="Equation" r:id="rId4" imgW="6222960" imgH="2222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52384"/>
                        <a:ext cx="9144000" cy="33056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35156"/>
              </p:ext>
            </p:extLst>
          </p:nvPr>
        </p:nvGraphicFramePr>
        <p:xfrm>
          <a:off x="6372200" y="2708920"/>
          <a:ext cx="25130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6" imgW="1790640" imgH="558720" progId="Equation.DSMT4">
                  <p:embed/>
                </p:oleObj>
              </mc:Choice>
              <mc:Fallback>
                <p:oleObj name="Equation" r:id="rId6" imgW="1790640" imgH="558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708920"/>
                        <a:ext cx="25130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692696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07950" y="116632"/>
            <a:ext cx="9036050" cy="288032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Traditional cost</a:t>
            </a:r>
            <a:r>
              <a:rPr lang="zh-CN" altLang="en-US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5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Traditional cost before cloud adoption = number of servers × cost behind each server. 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Cost behind each server or TCO = costs of (electricity + cooling + maintenance + manpower + software + backup power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baseline="30000" dirty="0" smtClean="0">
                <a:latin typeface="Times New Roman" pitchFamily="18" charset="0"/>
                <a:cs typeface="Times New Roman" pitchFamily="18" charset="0"/>
              </a:rPr>
              <a:t>[4].</a:t>
            </a:r>
            <a:endParaRPr lang="en-US" altLang="zh-CN" sz="1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Cost savings</a:t>
            </a:r>
            <a:r>
              <a:rPr lang="zh-CN" altLang="en-US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5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Cost saved = (initial no. of servers − present no. of servers) × TCO of each server.</a:t>
            </a:r>
          </a:p>
          <a:p>
            <a:pPr marL="0" indent="0">
              <a:buFont typeface="Arial" charset="0"/>
              <a:buNone/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Intangible benefits(</a:t>
            </a:r>
            <a:r>
              <a:rPr lang="zh-CN" altLang="en-US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采用云计算的无形收益</a:t>
            </a:r>
            <a:r>
              <a:rPr lang="en-US" altLang="zh-CN" sz="25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Font typeface="Arial" charset="0"/>
              <a:buNone/>
            </a:pPr>
            <a:r>
              <a:rPr lang="zh-CN" alt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Profitability from Flexibility 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>
                <a:latin typeface="新宋体" pitchFamily="49" charset="-122"/>
                <a:ea typeface="新宋体" pitchFamily="49" charset="-122"/>
              </a:rPr>
              <a:t>  </a:t>
            </a:r>
            <a:r>
              <a:rPr lang="en-US" altLang="zh-CN" sz="1800" dirty="0" smtClean="0">
                <a:latin typeface="Times New Roman" pitchFamily="18" charset="0"/>
                <a:ea typeface="新宋体" pitchFamily="49" charset="-122"/>
                <a:cs typeface="Times New Roman" pitchFamily="18" charset="0"/>
              </a:rPr>
              <a:t>F=</a:t>
            </a:r>
            <a:r>
              <a:rPr lang="en-US" altLang="zh-CN" sz="1800" dirty="0" err="1" smtClean="0">
                <a:latin typeface="Times New Roman" pitchFamily="18" charset="0"/>
                <a:ea typeface="新宋体" pitchFamily="49" charset="-122"/>
                <a:cs typeface="Times New Roman" pitchFamily="18" charset="0"/>
              </a:rPr>
              <a:t>contant</a:t>
            </a:r>
            <a:r>
              <a:rPr lang="en-US" altLang="zh-CN" sz="1800" dirty="0" smtClean="0">
                <a:latin typeface="Times New Roman" pitchFamily="18" charset="0"/>
                <a:ea typeface="新宋体" pitchFamily="49" charset="-122"/>
                <a:cs typeface="Times New Roman" pitchFamily="18" charset="0"/>
              </a:rPr>
              <a:t>(B)/f(L)=B/(65-L)  </a:t>
            </a:r>
          </a:p>
          <a:p>
            <a:pPr marL="0" indent="0">
              <a:buFont typeface="Arial" charset="0"/>
              <a:buNone/>
            </a:pPr>
            <a:r>
              <a:rPr lang="zh-CN" altLang="en-US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其中，常数</a:t>
            </a:r>
            <a:r>
              <a:rPr lang="en-US" altLang="zh-CN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B</a:t>
            </a:r>
            <a:r>
              <a:rPr lang="zh-CN" altLang="en-US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为采用云服务之前的初始年利润，</a:t>
            </a:r>
            <a:r>
              <a:rPr lang="en-US" altLang="zh-CN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</a:t>
            </a:r>
            <a:r>
              <a:rPr lang="zh-CN" altLang="en-US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</a:t>
            </a:r>
            <a:r>
              <a:rPr lang="zh-CN" altLang="en-US" sz="1800" dirty="0" smtClean="0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）是关于企业规模的函数</a:t>
            </a:r>
            <a:endParaRPr lang="en-US" altLang="zh-CN" sz="1800" dirty="0" smtClean="0">
              <a:latin typeface="新宋体" pitchFamily="49" charset="-122"/>
              <a:ea typeface="新宋体" pitchFamily="49" charset="-122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Scalability = f (time value, customer satisfaction, faster time to market)</a:t>
            </a:r>
            <a:r>
              <a:rPr lang="en-US" altLang="zh-CN" sz="24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下面分别对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time value, customer satisfaction, faster time to market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可扩展性的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收益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定量分析</a:t>
            </a:r>
            <a:endParaRPr lang="en-US" altLang="zh-CN" sz="2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[3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] S. Chari, Confronting the data center crisis: a cost–benefit analysis of the IBM computing on demand (</a:t>
            </a:r>
            <a:r>
              <a:rPr lang="en-US" altLang="zh-CN" sz="1600" dirty="0" err="1">
                <a:solidFill>
                  <a:schemeClr val="hlink"/>
                </a:solidFill>
                <a:latin typeface="Arial" charset="0"/>
                <a:ea typeface="宋体" charset="-122"/>
              </a:rPr>
              <a:t>CoD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) cloud offering, March 2009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[4] Li X, Li Y, Liu T, et al. 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The method and tool of cost analysis for cloud </a:t>
            </a:r>
            <a:r>
              <a:rPr lang="en-US" altLang="zh-CN" sz="1600" dirty="0" smtClean="0">
                <a:solidFill>
                  <a:schemeClr val="hlink"/>
                </a:solidFill>
                <a:latin typeface="Arial" charset="0"/>
                <a:ea typeface="宋体" charset="-122"/>
              </a:rPr>
              <a:t>computing[C]Cloud 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Computing, 2009. </a:t>
            </a:r>
            <a:r>
              <a:rPr lang="en-US" altLang="zh-CN" sz="1600" dirty="0">
                <a:solidFill>
                  <a:schemeClr val="hlink"/>
                </a:solidFill>
                <a:latin typeface="Arial" charset="0"/>
                <a:ea typeface="宋体" charset="-122"/>
              </a:rPr>
              <a:t>CLOUD'09. IEEE International Conference on. IEEE, 2009: 93-100.</a:t>
            </a:r>
            <a:endParaRPr lang="zh-CN" altLang="en-US" sz="1600" dirty="0">
              <a:solidFill>
                <a:schemeClr val="hlink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107950" y="260350"/>
            <a:ext cx="8785225" cy="490538"/>
          </a:xfrm>
        </p:spPr>
        <p:txBody>
          <a:bodyPr/>
          <a:lstStyle/>
          <a:p>
            <a:pPr algn="l">
              <a:lnSpc>
                <a:spcPts val="3000"/>
              </a:lnSpc>
            </a:pPr>
            <a:r>
              <a:rPr lang="en-US" altLang="zh-CN" sz="3500" b="1" smtClean="0">
                <a:latin typeface="Times New Roman" pitchFamily="18" charset="0"/>
                <a:cs typeface="Times New Roman" pitchFamily="18" charset="0"/>
              </a:rPr>
              <a:t>Scalability</a:t>
            </a:r>
            <a:br>
              <a:rPr lang="en-US" altLang="zh-CN" sz="35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500" b="1" smtClean="0">
                <a:latin typeface="Times New Roman" pitchFamily="18" charset="0"/>
                <a:cs typeface="Times New Roman" pitchFamily="18" charset="0"/>
              </a:rPr>
              <a:t>-Faster time to market</a:t>
            </a:r>
            <a:endParaRPr lang="zh-CN" altLang="en-US" sz="35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179388" y="2917825"/>
            <a:ext cx="8785225" cy="25273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where,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t1 = original time taken to market.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t2 = time for which product stays in market.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Let the time saved be </a:t>
            </a:r>
            <a:r>
              <a:rPr lang="el-GR" altLang="zh-CN" sz="1800" dirty="0" smtClean="0"/>
              <a:t>Δ</a:t>
            </a:r>
            <a:r>
              <a:rPr lang="en-US" altLang="zh-CN" sz="1800" dirty="0" smtClean="0"/>
              <a:t>t.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    Now, the reference line becomes 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       y = −A </a:t>
            </a:r>
            <a:r>
              <a:rPr lang="zh-CN" altLang="en-US" sz="1800" dirty="0" smtClean="0"/>
              <a:t>・ </a:t>
            </a:r>
            <a:r>
              <a:rPr lang="en-US" altLang="zh-CN" sz="1800" dirty="0" smtClean="0"/>
              <a:t>sin(t1 − </a:t>
            </a:r>
            <a:r>
              <a:rPr lang="el-GR" altLang="zh-CN" sz="1800" dirty="0" smtClean="0"/>
              <a:t>Δ</a:t>
            </a:r>
            <a:r>
              <a:rPr lang="en-US" altLang="zh-CN" sz="1800" dirty="0" smtClean="0"/>
              <a:t>t). </a:t>
            </a:r>
          </a:p>
          <a:p>
            <a:pPr marL="0" indent="0">
              <a:buFont typeface="Arial" charset="0"/>
              <a:buNone/>
            </a:pPr>
            <a:r>
              <a:rPr lang="en-US" altLang="zh-CN" sz="1800" dirty="0" smtClean="0"/>
              <a:t>Therefore,</a:t>
            </a:r>
            <a:endParaRPr lang="zh-CN" altLang="en-US" sz="1800" dirty="0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1784350"/>
            <a:ext cx="43529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2925" y="23813"/>
            <a:ext cx="471805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内容占位符 2"/>
          <p:cNvSpPr txBox="1">
            <a:spLocks/>
          </p:cNvSpPr>
          <p:nvPr/>
        </p:nvSpPr>
        <p:spPr bwMode="auto">
          <a:xfrm>
            <a:off x="107950" y="769938"/>
            <a:ext cx="4392613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dirty="0">
                <a:latin typeface="Calibri" pitchFamily="34" charset="0"/>
              </a:rPr>
              <a:t>快速进入市场的资金流向</a:t>
            </a:r>
            <a:r>
              <a:rPr lang="zh-CN" altLang="en-US" dirty="0" smtClean="0">
                <a:latin typeface="Calibri" pitchFamily="34" charset="0"/>
              </a:rPr>
              <a:t>示意图</a:t>
            </a:r>
            <a:r>
              <a:rPr lang="en-US" altLang="zh-CN" dirty="0" smtClean="0">
                <a:latin typeface="Calibri" pitchFamily="34" charset="0"/>
              </a:rPr>
              <a:t>fig.11</a:t>
            </a:r>
            <a:r>
              <a:rPr lang="en-US" altLang="zh-CN" dirty="0">
                <a:latin typeface="Calibri" pitchFamily="34" charset="0"/>
              </a:rPr>
              <a:t>,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dirty="0">
                <a:latin typeface="Calibri" pitchFamily="34" charset="0"/>
              </a:rPr>
              <a:t>假设函数类似于正弦曲线。</a:t>
            </a:r>
            <a:endParaRPr lang="en-US" altLang="zh-CN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dirty="0">
                <a:latin typeface="Calibri" pitchFamily="34" charset="0"/>
              </a:rPr>
              <a:t>flow of money M(t) = −A </a:t>
            </a:r>
            <a:r>
              <a:rPr lang="zh-CN" altLang="en-US" dirty="0">
                <a:latin typeface="Calibri" pitchFamily="34" charset="0"/>
              </a:rPr>
              <a:t>・ </a:t>
            </a:r>
            <a:r>
              <a:rPr lang="en-US" altLang="zh-CN" dirty="0">
                <a:latin typeface="Calibri" pitchFamily="34" charset="0"/>
              </a:rPr>
              <a:t>sin(t)</a:t>
            </a:r>
            <a:endParaRPr lang="zh-CN" altLang="en-US" dirty="0">
              <a:latin typeface="Calibri" pitchFamily="34" charset="0"/>
            </a:endParaRP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797175"/>
            <a:ext cx="4652963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5229225"/>
            <a:ext cx="6511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3" y="5661025"/>
            <a:ext cx="6416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" y="6226175"/>
            <a:ext cx="92424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08050"/>
            <a:ext cx="9144000" cy="20161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   The </a:t>
            </a:r>
            <a:r>
              <a:rPr lang="en-US" altLang="zh-CN" sz="1800" dirty="0"/>
              <a:t>increase of customer satisfaction6 can be measured by any of the general traditional methods of </a:t>
            </a:r>
            <a:r>
              <a:rPr lang="en-US" altLang="zh-CN" sz="1800" dirty="0" err="1" smtClean="0"/>
              <a:t>survey.Assuming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 </a:t>
            </a:r>
            <a:r>
              <a:rPr lang="en-US" altLang="zh-CN" sz="1800" dirty="0" smtClean="0"/>
              <a:t>logarithmic </a:t>
            </a:r>
            <a:r>
              <a:rPr lang="en-US" altLang="zh-CN" sz="1800" dirty="0"/>
              <a:t>curve</a:t>
            </a:r>
            <a:r>
              <a:rPr lang="en-US" altLang="zh-CN" sz="1800" dirty="0" smtClean="0"/>
              <a:t>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where, % increase = (final% − initial%) of customer satisfaction</a:t>
            </a:r>
            <a:r>
              <a:rPr lang="en-US" altLang="zh-CN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B </a:t>
            </a:r>
            <a:r>
              <a:rPr lang="en-US" altLang="zh-CN" sz="1800" dirty="0"/>
              <a:t>is a constant whose value (varying from 8 to 15) depends upon the type of the services</a:t>
            </a:r>
            <a:endParaRPr lang="zh-CN" altLang="en-US" sz="1800" dirty="0"/>
          </a:p>
        </p:txBody>
      </p:sp>
      <p:sp>
        <p:nvSpPr>
          <p:cNvPr id="30722" name="标题 1"/>
          <p:cNvSpPr txBox="1">
            <a:spLocks/>
          </p:cNvSpPr>
          <p:nvPr/>
        </p:nvSpPr>
        <p:spPr bwMode="auto">
          <a:xfrm>
            <a:off x="107950" y="260350"/>
            <a:ext cx="87852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Scalability</a:t>
            </a:r>
            <a:b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</a:b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-Customer satisfaction</a:t>
            </a:r>
            <a:endParaRPr lang="zh-CN" altLang="en-US" sz="3500" b="1">
              <a:solidFill>
                <a:srgbClr val="00B0F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325" y="2967038"/>
            <a:ext cx="60833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46213"/>
            <a:ext cx="52562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 txBox="1">
            <a:spLocks/>
          </p:cNvSpPr>
          <p:nvPr/>
        </p:nvSpPr>
        <p:spPr bwMode="auto">
          <a:xfrm>
            <a:off x="107950" y="392113"/>
            <a:ext cx="87852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Scalability</a:t>
            </a:r>
            <a:b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</a:b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-Time value</a:t>
            </a:r>
            <a:endParaRPr lang="zh-CN" altLang="en-US" sz="3500" b="1">
              <a:solidFill>
                <a:srgbClr val="00B0F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22320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z="2200" smtClean="0">
                <a:latin typeface="Times New Roman" pitchFamily="18" charset="0"/>
                <a:cs typeface="Times New Roman" pitchFamily="18" charset="0"/>
              </a:rPr>
              <a:t>CC dramatically alleviates this problem through automation, business workflows and resource abstraction reducing the lead time required from months to minutes.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z="2200" smtClean="0">
                <a:latin typeface="Times New Roman" pitchFamily="18" charset="0"/>
                <a:cs typeface="Times New Roman" pitchFamily="18" charset="0"/>
              </a:rPr>
              <a:t>Saved time in the cloud:</a:t>
            </a:r>
            <a:endParaRPr lang="zh-CN" altLang="en-US" sz="22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20938"/>
            <a:ext cx="68405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标题 1"/>
          <p:cNvSpPr txBox="1">
            <a:spLocks/>
          </p:cNvSpPr>
          <p:nvPr/>
        </p:nvSpPr>
        <p:spPr bwMode="auto">
          <a:xfrm>
            <a:off x="71438" y="3068638"/>
            <a:ext cx="87852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Focus on core competencies</a:t>
            </a:r>
          </a:p>
        </p:txBody>
      </p:sp>
      <p:sp>
        <p:nvSpPr>
          <p:cNvPr id="31749" name="内容占位符 1"/>
          <p:cNvSpPr txBox="1">
            <a:spLocks/>
          </p:cNvSpPr>
          <p:nvPr/>
        </p:nvSpPr>
        <p:spPr bwMode="auto">
          <a:xfrm>
            <a:off x="88900" y="3309938"/>
            <a:ext cx="8928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Improvement in productivity can be quantified in terms of decrease in marginal cost (Mc) and increase in marginal benefits (Mb).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zh-CN" altLang="en-US" sz="2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013" y="4154488"/>
            <a:ext cx="71294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标题 1"/>
          <p:cNvSpPr txBox="1">
            <a:spLocks/>
          </p:cNvSpPr>
          <p:nvPr/>
        </p:nvSpPr>
        <p:spPr bwMode="auto">
          <a:xfrm>
            <a:off x="198438" y="4843463"/>
            <a:ext cx="87852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500" b="1">
                <a:solidFill>
                  <a:srgbClr val="00B0F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Disaster recovery</a:t>
            </a:r>
          </a:p>
        </p:txBody>
      </p:sp>
      <p:sp>
        <p:nvSpPr>
          <p:cNvPr id="31752" name="内容占位符 1"/>
          <p:cNvSpPr txBox="1">
            <a:spLocks/>
          </p:cNvSpPr>
          <p:nvPr/>
        </p:nvSpPr>
        <p:spPr bwMode="auto">
          <a:xfrm>
            <a:off x="107950" y="5084763"/>
            <a:ext cx="92170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2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Disaster recovery planning is done by replicating resources in a number of places. This fear is very much reduced in the cloud as data in the cloud is replicated thrice and stored in servers which are geographically scattered.</a:t>
            </a:r>
            <a:endParaRPr lang="zh-CN" altLang="en-US" sz="2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38" y="6037263"/>
            <a:ext cx="800735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 rtlCol="0">
            <a:normAutofit fontScale="77500" lnSpcReduction="20000"/>
          </a:bodyPr>
          <a:lstStyle/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zh-CN" sz="4100" b="1" dirty="0" smtClean="0">
                <a:solidFill>
                  <a:srgbClr val="00B0F0"/>
                </a:solidFill>
                <a:latin typeface="+mn-ea"/>
              </a:rPr>
              <a:t>Background and motivation</a:t>
            </a: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endParaRPr lang="en-US" altLang="zh-CN" sz="4100" b="1" dirty="0" smtClean="0">
              <a:solidFill>
                <a:srgbClr val="00B0F0"/>
              </a:solidFill>
              <a:latin typeface="+mn-ea"/>
            </a:endParaRP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zh-CN" sz="41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Identification of a company’s suitability for the adoption of cloud </a:t>
            </a:r>
            <a:r>
              <a:rPr lang="en-US" altLang="zh-CN" sz="41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1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1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41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4100" b="1" dirty="0" smtClean="0">
                <a:solidFill>
                  <a:srgbClr val="00B0F0"/>
                </a:solidFill>
                <a:latin typeface="+mn-ea"/>
              </a:rPr>
              <a:t>企业</a:t>
            </a:r>
            <a:r>
              <a:rPr lang="zh-CN" altLang="en-US" sz="4100" b="1" dirty="0" smtClean="0">
                <a:solidFill>
                  <a:srgbClr val="00B0F0"/>
                </a:solidFill>
                <a:latin typeface="+mn-ea"/>
              </a:rPr>
              <a:t>采纳</a:t>
            </a:r>
            <a:r>
              <a:rPr lang="zh-CN" altLang="en-US" sz="4100" b="1" dirty="0">
                <a:solidFill>
                  <a:srgbClr val="00B0F0"/>
                </a:solidFill>
                <a:latin typeface="+mn-ea"/>
              </a:rPr>
              <a:t>云计算</a:t>
            </a:r>
            <a:r>
              <a:rPr lang="zh-CN" altLang="en-US" sz="4100" b="1" dirty="0" smtClean="0">
                <a:solidFill>
                  <a:srgbClr val="00B0F0"/>
                </a:solidFill>
                <a:latin typeface="+mn-ea"/>
              </a:rPr>
              <a:t>的</a:t>
            </a:r>
            <a:r>
              <a:rPr lang="zh-CN" altLang="en-US" sz="4100" b="1" dirty="0">
                <a:solidFill>
                  <a:srgbClr val="00B0F0"/>
                </a:solidFill>
                <a:latin typeface="+mn-ea"/>
              </a:rPr>
              <a:t>适合</a:t>
            </a:r>
            <a:r>
              <a:rPr lang="zh-CN" altLang="en-US" sz="4100" b="1" dirty="0">
                <a:solidFill>
                  <a:srgbClr val="00B0F0"/>
                </a:solidFill>
                <a:latin typeface="+mn-ea"/>
              </a:rPr>
              <a:t>性识别）</a:t>
            </a:r>
            <a:endParaRPr lang="en-US" altLang="zh-CN" sz="4100" b="1" dirty="0" smtClean="0">
              <a:solidFill>
                <a:srgbClr val="00B0F0"/>
              </a:solidFill>
              <a:latin typeface="+mn-ea"/>
            </a:endParaRP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endParaRPr lang="en-US" altLang="zh-CN" sz="4100" b="1" dirty="0">
              <a:solidFill>
                <a:srgbClr val="00B0F0"/>
              </a:solidFill>
              <a:latin typeface="+mn-ea"/>
            </a:endParaRP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zh-CN" sz="41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Modelling </a:t>
            </a:r>
            <a:r>
              <a:rPr lang="en-US" altLang="zh-CN" sz="41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its corresponding Return on </a:t>
            </a:r>
            <a:r>
              <a:rPr lang="en-US" altLang="zh-CN" sz="41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Investment(</a:t>
            </a:r>
            <a:r>
              <a:rPr lang="zh-CN" altLang="en-US" sz="4100" b="1" dirty="0" smtClean="0">
                <a:solidFill>
                  <a:srgbClr val="00B0F0"/>
                </a:solidFill>
                <a:latin typeface="+mn-ea"/>
              </a:rPr>
              <a:t>云</a:t>
            </a:r>
            <a:r>
              <a:rPr lang="zh-CN" altLang="en-US" sz="4100" b="1" dirty="0">
                <a:solidFill>
                  <a:srgbClr val="00B0F0"/>
                </a:solidFill>
                <a:latin typeface="+mn-ea"/>
              </a:rPr>
              <a:t>计算</a:t>
            </a:r>
            <a:r>
              <a:rPr lang="zh-CN" altLang="en-US" sz="4100" b="1" dirty="0">
                <a:solidFill>
                  <a:srgbClr val="00B0F0"/>
                </a:solidFill>
                <a:latin typeface="+mn-ea"/>
              </a:rPr>
              <a:t>投资</a:t>
            </a:r>
            <a:r>
              <a:rPr lang="zh-CN" altLang="en-US" sz="4100" b="1" dirty="0" smtClean="0">
                <a:solidFill>
                  <a:srgbClr val="00B0F0"/>
                </a:solidFill>
                <a:latin typeface="+mn-ea"/>
              </a:rPr>
              <a:t>回报</a:t>
            </a:r>
            <a:r>
              <a:rPr lang="en-US" altLang="zh-CN" sz="4100" b="1" dirty="0" smtClean="0">
                <a:solidFill>
                  <a:srgbClr val="00B0F0"/>
                </a:solidFill>
                <a:latin typeface="+mn-ea"/>
              </a:rPr>
              <a:t>)</a:t>
            </a:r>
            <a:endParaRPr lang="en-US" altLang="zh-CN" sz="4100" b="1" dirty="0" smtClean="0">
              <a:solidFill>
                <a:srgbClr val="00B0F0"/>
              </a:solidFill>
              <a:latin typeface="+mn-ea"/>
            </a:endParaRP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endParaRPr lang="en-US" altLang="zh-CN" sz="4100" b="1" dirty="0" smtClean="0">
              <a:solidFill>
                <a:srgbClr val="00B0F0"/>
              </a:solidFill>
              <a:latin typeface="+mn-ea"/>
            </a:endParaRPr>
          </a:p>
          <a:p>
            <a:pPr marL="857250" indent="-8572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zh-CN" sz="4100" b="1" dirty="0" smtClean="0">
                <a:solidFill>
                  <a:srgbClr val="00B0F0"/>
                </a:solidFill>
                <a:latin typeface="+mn-ea"/>
              </a:rPr>
              <a:t>Conclusions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4000" b="1" dirty="0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625" y="18158"/>
            <a:ext cx="9144000" cy="82928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discussed model provides both the objective as well as the subjective decision making to find the suitability of a company for adopting CC. Companies only need calculate their suitability values using the suitability index.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CIOS and CFOS are being required to justify projects financially based on their 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.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analysis presented herein provides a much broader perspective and insight into Cloud Computing to  its prospective </a:t>
            </a:r>
            <a:r>
              <a:rPr lang="en-US" altLang="zh-CN" dirty="0" smtClean="0"/>
              <a:t>adopters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sz="9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9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86" y="21497"/>
            <a:ext cx="9102414" cy="64807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b="1" dirty="0" smtClean="0">
                <a:latin typeface="+mn-ea"/>
              </a:rPr>
              <a:t>Ⅰ Background </a:t>
            </a:r>
            <a:r>
              <a:rPr lang="en-US" altLang="zh-CN" b="1" dirty="0">
                <a:latin typeface="+mn-ea"/>
              </a:rPr>
              <a:t>and </a:t>
            </a:r>
            <a:r>
              <a:rPr lang="en-US" altLang="zh-CN" b="1" dirty="0" smtClean="0">
                <a:latin typeface="+mn-ea"/>
              </a:rPr>
              <a:t>motivation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586" y="6304002"/>
            <a:ext cx="914400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</a:rPr>
              <a:t>[2] </a:t>
            </a:r>
            <a:r>
              <a:rPr lang="en-US" altLang="zh-CN" dirty="0" err="1">
                <a:solidFill>
                  <a:schemeClr val="hlink"/>
                </a:solidFill>
              </a:rPr>
              <a:t>Dargha</a:t>
            </a:r>
            <a:r>
              <a:rPr lang="en-US" altLang="zh-CN" dirty="0">
                <a:solidFill>
                  <a:schemeClr val="hlink"/>
                </a:solidFill>
              </a:rPr>
              <a:t> R. Cloud Computing Key Considerations for Adoption[J]. Infosys </a:t>
            </a:r>
            <a:r>
              <a:rPr lang="en-US" altLang="zh-CN" dirty="0" err="1">
                <a:solidFill>
                  <a:schemeClr val="hlink"/>
                </a:solidFill>
              </a:rPr>
              <a:t>Technol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 err="1">
                <a:solidFill>
                  <a:schemeClr val="hlink"/>
                </a:solidFill>
              </a:rPr>
              <a:t>ogies</a:t>
            </a:r>
            <a:r>
              <a:rPr lang="en-US" altLang="zh-CN" dirty="0">
                <a:solidFill>
                  <a:schemeClr val="hlink"/>
                </a:solidFill>
              </a:rPr>
              <a:t> Whitepaper, 2009</a:t>
            </a:r>
            <a:r>
              <a:rPr lang="en-US" altLang="zh-CN" dirty="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294095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limited number of takers using CC, owing to some of challenges of its widespread adoption such as security, trust and cost effectiveness.</a:t>
            </a:r>
          </a:p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proper understanding of the cloud architecture, pricing model and  its suitability to different requirements and scenarios of different companies with different business environments.</a:t>
            </a:r>
          </a:p>
          <a:p>
            <a:pPr>
              <a:buClr>
                <a:srgbClr val="00B0F0"/>
              </a:buClr>
            </a:pP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Dargha’s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 proposed the suitability index about adopting CC</a:t>
            </a:r>
            <a:r>
              <a:rPr lang="en-US" altLang="zh-C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to be cost saving   VS  The cloud to be more expensive</a:t>
            </a:r>
            <a:endParaRPr lang="en-US" altLang="zh-CN" sz="2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surveys: Cloud is suitable for SMES</a:t>
            </a:r>
          </a:p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criteria: Which make a company big ,medium or small.(Annual revenue of other factors)</a:t>
            </a:r>
          </a:p>
          <a:p>
            <a:pPr>
              <a:buClr>
                <a:srgbClr val="00B0F0"/>
              </a:buClr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valuation to the intangible benefits of CC.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paper helps not just identify the suitability of a company for the cloud by clearly spelling out all the factors that need to be considered ,but also tries to give a certain profitability valuation of the benefits associated with CC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1" dirty="0" smtClean="0">
                <a:latin typeface="+mn-ea"/>
              </a:rPr>
              <a:t>Ⅱ </a:t>
            </a:r>
            <a:r>
              <a:rPr lang="zh-CN" altLang="en-US" sz="4000" b="1" dirty="0" smtClean="0">
                <a:latin typeface="+mn-ea"/>
              </a:rPr>
              <a:t>云</a:t>
            </a:r>
            <a:r>
              <a:rPr lang="zh-CN" altLang="en-US" sz="4000" b="1" dirty="0">
                <a:latin typeface="+mn-ea"/>
              </a:rPr>
              <a:t>计算</a:t>
            </a:r>
            <a:r>
              <a:rPr lang="zh-CN" altLang="en-US" sz="4000" b="1" dirty="0" smtClean="0">
                <a:latin typeface="+mn-ea"/>
              </a:rPr>
              <a:t>适合性</a:t>
            </a:r>
            <a:r>
              <a:rPr lang="zh-CN" altLang="en-US" sz="4000" b="1" dirty="0">
                <a:latin typeface="+mn-ea"/>
              </a:rPr>
              <a:t>的</a:t>
            </a:r>
            <a:r>
              <a:rPr lang="zh-CN" altLang="en-US" sz="4000" b="1" dirty="0" smtClean="0">
                <a:latin typeface="+mn-ea"/>
              </a:rPr>
              <a:t>因素及适合性值计算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" y="2135655"/>
            <a:ext cx="9144000" cy="258948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Size </a:t>
            </a:r>
            <a:r>
              <a:rPr lang="en-US" altLang="zh-CN" dirty="0"/>
              <a:t>of the IT resources.</a:t>
            </a:r>
          </a:p>
          <a:p>
            <a:pPr fontAlgn="auto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The </a:t>
            </a:r>
            <a:r>
              <a:rPr lang="en-US" altLang="zh-CN" dirty="0"/>
              <a:t>utilization pattern of the resources.</a:t>
            </a:r>
          </a:p>
          <a:p>
            <a:pPr fontAlgn="auto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Sensitivity </a:t>
            </a:r>
            <a:r>
              <a:rPr lang="en-US" altLang="zh-CN" dirty="0"/>
              <a:t>of the data they are handling.</a:t>
            </a:r>
          </a:p>
          <a:p>
            <a:pPr fontAlgn="auto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Criticality </a:t>
            </a:r>
            <a:r>
              <a:rPr lang="en-US" altLang="zh-CN" dirty="0"/>
              <a:t>of work done by the company.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638" y="620713"/>
            <a:ext cx="9144000" cy="10795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638" y="1487955"/>
            <a:ext cx="9144000" cy="647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FFC000"/>
              </a:buClr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采用云需</a:t>
            </a:r>
            <a:r>
              <a:rPr lang="zh-CN" altLang="en-US" dirty="0">
                <a:solidFill>
                  <a:schemeClr val="tx1"/>
                </a:solidFill>
              </a:rPr>
              <a:t>考虑公司业务资源的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大特点：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33338" y="0"/>
            <a:ext cx="9936162" cy="8367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Weights of all factors according to relative importance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426" y="5805264"/>
            <a:ext cx="8229600" cy="896963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dirty="0">
                <a:solidFill>
                  <a:srgbClr val="FFC000"/>
                </a:solidFill>
              </a:rPr>
              <a:t>Size of the IT </a:t>
            </a:r>
            <a:r>
              <a:rPr lang="en-US" altLang="zh-CN" sz="4000" dirty="0" smtClean="0">
                <a:solidFill>
                  <a:srgbClr val="FFC000"/>
                </a:solidFill>
              </a:rPr>
              <a:t>resources</a:t>
            </a:r>
            <a:endParaRPr lang="en-US" altLang="zh-CN" sz="4000" dirty="0">
              <a:solidFill>
                <a:srgbClr val="FFC000"/>
              </a:solidFill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981075"/>
            <a:ext cx="86963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62" y="5925244"/>
            <a:ext cx="8229600" cy="72008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dirty="0">
                <a:solidFill>
                  <a:srgbClr val="FFC000"/>
                </a:solidFill>
              </a:rPr>
              <a:t>Utilization pattern of the resources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88913"/>
            <a:ext cx="903922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085184"/>
            <a:ext cx="8507288" cy="1152128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dirty="0">
                <a:solidFill>
                  <a:srgbClr val="FFC000"/>
                </a:solidFill>
              </a:rPr>
              <a:t>Sensitivity of data handled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dirty="0">
                <a:solidFill>
                  <a:srgbClr val="FFC000"/>
                </a:solidFill>
              </a:rPr>
              <a:t>Criticality of work done by the company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268413"/>
            <a:ext cx="9072562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>
              <a:solidFill>
                <a:schemeClr val="tx1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59137" y="1305595"/>
            <a:ext cx="6733001" cy="11471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en-US" altLang="zh-CN" sz="3000" b="1" dirty="0" smtClean="0">
                <a:solidFill>
                  <a:schemeClr val="bg1"/>
                </a:solidFill>
              </a:rPr>
              <a:t>IT</a:t>
            </a:r>
            <a:r>
              <a:rPr lang="zh-CN" altLang="en-US" sz="3000" b="1" dirty="0" smtClean="0">
                <a:solidFill>
                  <a:schemeClr val="bg1"/>
                </a:solidFill>
              </a:rPr>
              <a:t>资源</a:t>
            </a:r>
            <a:r>
              <a:rPr lang="zh-CN" altLang="en-US" sz="3000" b="1" dirty="0">
                <a:solidFill>
                  <a:schemeClr val="bg1"/>
                </a:solidFill>
              </a:rPr>
              <a:t>使用的</a:t>
            </a:r>
            <a:r>
              <a:rPr lang="en-US" altLang="zh-CN" sz="3000" b="1" dirty="0">
                <a:solidFill>
                  <a:schemeClr val="bg1"/>
                </a:solidFill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</a:rPr>
              <a:t>种情形</a:t>
            </a:r>
            <a:r>
              <a:rPr lang="zh-CN" altLang="en-US" sz="2100" dirty="0" smtClean="0">
                <a:solidFill>
                  <a:schemeClr val="bg1"/>
                </a:solidFill>
              </a:rPr>
              <a:t>（</a:t>
            </a:r>
            <a:r>
              <a:rPr lang="zh-CN" altLang="en-US" sz="2100" dirty="0">
                <a:solidFill>
                  <a:schemeClr val="bg1"/>
                </a:solidFill>
              </a:rPr>
              <a:t>按平均使用和峰值）</a:t>
            </a:r>
          </a:p>
        </p:txBody>
      </p:sp>
      <p:pic>
        <p:nvPicPr>
          <p:cNvPr id="33803" name="Picture 11" descr="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3141663"/>
            <a:ext cx="2860675" cy="2860675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/>
          </p:cNvSpPr>
          <p:nvPr/>
        </p:nvSpPr>
        <p:spPr bwMode="auto">
          <a:xfrm>
            <a:off x="611560" y="62865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宋体" charset="-122"/>
              </a:rPr>
              <a:t>注：影响因素第二部分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62463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3413" y="0"/>
            <a:ext cx="4700587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2852738"/>
            <a:ext cx="529272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内容占位符 2"/>
          <p:cNvGrpSpPr>
            <a:grpSpLocks noGrp="1"/>
          </p:cNvGrpSpPr>
          <p:nvPr/>
        </p:nvGrpSpPr>
        <p:grpSpPr bwMode="auto">
          <a:xfrm>
            <a:off x="1" y="5534025"/>
            <a:ext cx="8316416" cy="1323975"/>
            <a:chOff x="-4" y="3521"/>
            <a:chExt cx="3372" cy="834"/>
          </a:xfrm>
        </p:grpSpPr>
        <p:pic>
          <p:nvPicPr>
            <p:cNvPr id="19458" name="内容占位符 2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4" y="3521"/>
              <a:ext cx="3372" cy="834"/>
            </a:xfrm>
            <a:prstGeom prst="rect">
              <a:avLst/>
            </a:prstGeom>
            <a:noFill/>
          </p:spPr>
        </p:pic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68" y="3597"/>
              <a:ext cx="3266" cy="7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B050"/>
                </a:buClr>
                <a:buFont typeface="Wingdings" pitchFamily="2" charset="2"/>
                <a:buChar char="l"/>
              </a:pPr>
              <a:r>
                <a:rPr lang="en-US" altLang="zh-CN" sz="2100" dirty="0">
                  <a:solidFill>
                    <a:schemeClr val="lt1"/>
                  </a:solidFill>
                  <a:latin typeface="+mn-lt"/>
                  <a:ea typeface="+mn-ea"/>
                </a:rPr>
                <a:t>Fig1</a:t>
              </a:r>
              <a:r>
                <a:rPr lang="zh-CN" altLang="en-US" sz="2100" dirty="0">
                  <a:solidFill>
                    <a:srgbClr val="FFFFFF"/>
                  </a:solidFill>
                  <a:latin typeface="Calibri" pitchFamily="34" charset="0"/>
                </a:rPr>
                <a:t>：无激增、适度变化的负载                       </a:t>
              </a:r>
              <a:r>
                <a:rPr lang="zh-CN" altLang="en-US" sz="2100" dirty="0" smtClean="0">
                  <a:solidFill>
                    <a:srgbClr val="FFFFFF"/>
                  </a:solidFill>
                  <a:latin typeface="Calibri" pitchFamily="34" charset="0"/>
                </a:rPr>
                <a:t>情形</a:t>
              </a:r>
              <a:r>
                <a:rPr lang="en-US" altLang="zh-CN" sz="2100" dirty="0" smtClean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  <a:endParaRPr lang="en-US" altLang="zh-CN" sz="2100" dirty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B050"/>
                </a:buClr>
                <a:buFont typeface="Wingdings" pitchFamily="2" charset="2"/>
                <a:buChar char="l"/>
              </a:pPr>
              <a:r>
                <a:rPr lang="en-US" altLang="zh-CN" sz="2100" dirty="0">
                  <a:solidFill>
                    <a:srgbClr val="FFFFFF"/>
                  </a:solidFill>
                  <a:latin typeface="Calibri" pitchFamily="34" charset="0"/>
                </a:rPr>
                <a:t>Fig2</a:t>
              </a:r>
              <a:r>
                <a:rPr lang="zh-CN" altLang="en-US" sz="2100" dirty="0">
                  <a:solidFill>
                    <a:srgbClr val="FFFFFF"/>
                  </a:solidFill>
                  <a:latin typeface="Calibri" pitchFamily="34" charset="0"/>
                </a:rPr>
                <a:t>：有</a:t>
              </a:r>
              <a:r>
                <a:rPr lang="zh-CN" altLang="en-US" sz="2100" dirty="0" smtClean="0">
                  <a:solidFill>
                    <a:srgbClr val="FFFFFF"/>
                  </a:solidFill>
                  <a:latin typeface="Calibri" pitchFamily="34" charset="0"/>
                </a:rPr>
                <a:t>激增顶峰值、</a:t>
              </a:r>
              <a:r>
                <a:rPr lang="zh-CN" altLang="en-US" sz="2100" dirty="0">
                  <a:solidFill>
                    <a:srgbClr val="FFFFFF"/>
                  </a:solidFill>
                  <a:latin typeface="Calibri" pitchFamily="34" charset="0"/>
                </a:rPr>
                <a:t>高度变化的负载          </a:t>
              </a:r>
              <a:r>
                <a:rPr lang="zh-CN" altLang="en-US" sz="2100" dirty="0" smtClean="0">
                  <a:solidFill>
                    <a:srgbClr val="FFFFFF"/>
                  </a:solidFill>
                  <a:latin typeface="Calibri" pitchFamily="34" charset="0"/>
                </a:rPr>
                <a:t>情形</a:t>
              </a:r>
              <a:r>
                <a:rPr lang="en-US" altLang="zh-CN" sz="2100" dirty="0" smtClean="0">
                  <a:solidFill>
                    <a:srgbClr val="FFFFFF"/>
                  </a:solidFill>
                  <a:latin typeface="Calibri" pitchFamily="34" charset="0"/>
                </a:rPr>
                <a:t>2</a:t>
              </a:r>
              <a:r>
                <a:rPr lang="zh-CN" altLang="en-US" sz="2100" dirty="0" smtClean="0">
                  <a:solidFill>
                    <a:srgbClr val="FFFFFF"/>
                  </a:solidFill>
                  <a:latin typeface="Calibri" pitchFamily="34" charset="0"/>
                </a:rPr>
                <a:t>             </a:t>
              </a:r>
              <a:endParaRPr lang="en-US" altLang="zh-CN" sz="2100" dirty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B050"/>
                </a:buClr>
                <a:buFont typeface="Wingdings" pitchFamily="2" charset="2"/>
                <a:buChar char="l"/>
              </a:pPr>
              <a:r>
                <a:rPr lang="en-US" altLang="zh-CN" sz="2100" dirty="0">
                  <a:solidFill>
                    <a:srgbClr val="FFFFFF"/>
                  </a:solidFill>
                  <a:latin typeface="Calibri" pitchFamily="34" charset="0"/>
                </a:rPr>
                <a:t>Fig3</a:t>
              </a:r>
              <a:r>
                <a:rPr lang="zh-CN" altLang="en-US" sz="2100" dirty="0">
                  <a:solidFill>
                    <a:srgbClr val="FFFFFF"/>
                  </a:solidFill>
                  <a:latin typeface="Calibri" pitchFamily="34" charset="0"/>
                </a:rPr>
                <a:t>：无变化的稳定负载                                     </a:t>
              </a:r>
              <a:r>
                <a:rPr lang="zh-CN" altLang="en-US" sz="2100" dirty="0" smtClean="0">
                  <a:solidFill>
                    <a:srgbClr val="FFFFFF"/>
                  </a:solidFill>
                  <a:latin typeface="Calibri" pitchFamily="34" charset="0"/>
                </a:rPr>
                <a:t>情形</a:t>
              </a:r>
              <a:r>
                <a:rPr lang="en-US" altLang="zh-CN" sz="2100" dirty="0" smtClean="0">
                  <a:solidFill>
                    <a:srgbClr val="FFFFFF"/>
                  </a:solidFill>
                  <a:latin typeface="Calibri" pitchFamily="34" charset="0"/>
                </a:rPr>
                <a:t>3</a:t>
              </a:r>
              <a:endParaRPr lang="en-US" altLang="zh-CN" sz="21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1321</Words>
  <Application>Microsoft Office PowerPoint</Application>
  <PresentationFormat>全屏显示(4:3)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</vt:lpstr>
      <vt:lpstr>Equation</vt:lpstr>
      <vt:lpstr>MathType 6.0 Equation</vt:lpstr>
      <vt:lpstr>Identification of a company’s suitability for the adoption of cloud computing and modelling its corresponding Return on Investment[1] -企业采纳云计算的适合性识别及 云计算投资回报建模 </vt:lpstr>
      <vt:lpstr>Outline</vt:lpstr>
      <vt:lpstr>Ⅰ Background and motivation</vt:lpstr>
      <vt:lpstr>Ⅱ 云计算适合性的因素及适合性值计算</vt:lpstr>
      <vt:lpstr>Weights of all factors according to relative importance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云计算的适合性值计算</vt:lpstr>
      <vt:lpstr>Suitability of a company for adoption of cloud</vt:lpstr>
      <vt:lpstr>Ⅲ 云计算投资回报 (RoI)</vt:lpstr>
      <vt:lpstr>部分迁移到云中的情形：内部数据中心能维持超过平均负载30%，外包其他计算需求到云中。当超过内部服务器负载能力80%时，外包到云中。</vt:lpstr>
      <vt:lpstr>PowerPoint 演示文稿</vt:lpstr>
      <vt:lpstr>Scalability -Faster time to market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jhun</dc:creator>
  <cp:lastModifiedBy>jhun</cp:lastModifiedBy>
  <cp:revision>75</cp:revision>
  <dcterms:created xsi:type="dcterms:W3CDTF">2014-04-20T13:36:22Z</dcterms:created>
  <dcterms:modified xsi:type="dcterms:W3CDTF">2014-05-09T05:53:46Z</dcterms:modified>
</cp:coreProperties>
</file>