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2.xml" ContentType="application/vnd.openxmlformats-officedocument.drawingml.chart+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408" r:id="rId2"/>
    <p:sldId id="879" r:id="rId3"/>
    <p:sldId id="816" r:id="rId4"/>
    <p:sldId id="878" r:id="rId5"/>
    <p:sldId id="883" r:id="rId6"/>
    <p:sldId id="885" r:id="rId7"/>
    <p:sldId id="868" r:id="rId8"/>
    <p:sldId id="861" r:id="rId9"/>
    <p:sldId id="867" r:id="rId10"/>
    <p:sldId id="880" r:id="rId11"/>
    <p:sldId id="881" r:id="rId12"/>
    <p:sldId id="884" r:id="rId13"/>
    <p:sldId id="869" r:id="rId14"/>
    <p:sldId id="877" r:id="rId15"/>
    <p:sldId id="888" r:id="rId16"/>
    <p:sldId id="798" r:id="rId17"/>
    <p:sldId id="889" r:id="rId18"/>
    <p:sldId id="890" r:id="rId19"/>
    <p:sldId id="891" r:id="rId20"/>
    <p:sldId id="892" r:id="rId21"/>
    <p:sldId id="893" r:id="rId22"/>
    <p:sldId id="894" r:id="rId23"/>
    <p:sldId id="895" r:id="rId24"/>
    <p:sldId id="896" r:id="rId25"/>
    <p:sldId id="897" r:id="rId26"/>
    <p:sldId id="899" r:id="rId27"/>
    <p:sldId id="898" r:id="rId28"/>
    <p:sldId id="900" r:id="rId29"/>
    <p:sldId id="901" r:id="rId30"/>
    <p:sldId id="902" r:id="rId31"/>
    <p:sldId id="903" r:id="rId32"/>
    <p:sldId id="934" r:id="rId33"/>
    <p:sldId id="935" r:id="rId34"/>
    <p:sldId id="904" r:id="rId35"/>
    <p:sldId id="936" r:id="rId36"/>
    <p:sldId id="905" r:id="rId37"/>
    <p:sldId id="906" r:id="rId38"/>
    <p:sldId id="907" r:id="rId39"/>
    <p:sldId id="908" r:id="rId40"/>
    <p:sldId id="909" r:id="rId41"/>
    <p:sldId id="910" r:id="rId42"/>
    <p:sldId id="911" r:id="rId43"/>
    <p:sldId id="912" r:id="rId44"/>
    <p:sldId id="913" r:id="rId45"/>
    <p:sldId id="914" r:id="rId46"/>
    <p:sldId id="937" r:id="rId47"/>
    <p:sldId id="938" r:id="rId48"/>
    <p:sldId id="939" r:id="rId49"/>
    <p:sldId id="940" r:id="rId50"/>
    <p:sldId id="941" r:id="rId51"/>
    <p:sldId id="942" r:id="rId52"/>
    <p:sldId id="915" r:id="rId53"/>
    <p:sldId id="916" r:id="rId54"/>
    <p:sldId id="917" r:id="rId55"/>
    <p:sldId id="918" r:id="rId56"/>
    <p:sldId id="919" r:id="rId57"/>
    <p:sldId id="920" r:id="rId58"/>
  </p:sldIdLst>
  <p:sldSz cx="9144000" cy="6858000" type="screen4x3"/>
  <p:notesSz cx="6808788" cy="9823450"/>
  <p:defaultTextStyle>
    <a:defPPr>
      <a:defRPr lang="en-US"/>
    </a:defPPr>
    <a:lvl1pPr algn="l" rtl="0" fontAlgn="base">
      <a:spcBef>
        <a:spcPct val="0"/>
      </a:spcBef>
      <a:spcAft>
        <a:spcPct val="0"/>
      </a:spcAft>
      <a:defRPr sz="2800" kern="1200">
        <a:solidFill>
          <a:schemeClr val="tx1"/>
        </a:solidFill>
        <a:latin typeface="Arial" charset="0"/>
        <a:ea typeface="+mn-ea"/>
        <a:cs typeface="+mn-cs"/>
      </a:defRPr>
    </a:lvl1pPr>
    <a:lvl2pPr marL="457200" algn="l" rtl="0" fontAlgn="base">
      <a:spcBef>
        <a:spcPct val="0"/>
      </a:spcBef>
      <a:spcAft>
        <a:spcPct val="0"/>
      </a:spcAft>
      <a:defRPr sz="2800" kern="1200">
        <a:solidFill>
          <a:schemeClr val="tx1"/>
        </a:solidFill>
        <a:latin typeface="Arial" charset="0"/>
        <a:ea typeface="+mn-ea"/>
        <a:cs typeface="+mn-cs"/>
      </a:defRPr>
    </a:lvl2pPr>
    <a:lvl3pPr marL="914400" algn="l" rtl="0" fontAlgn="base">
      <a:spcBef>
        <a:spcPct val="0"/>
      </a:spcBef>
      <a:spcAft>
        <a:spcPct val="0"/>
      </a:spcAft>
      <a:defRPr sz="2800" kern="1200">
        <a:solidFill>
          <a:schemeClr val="tx1"/>
        </a:solidFill>
        <a:latin typeface="Arial" charset="0"/>
        <a:ea typeface="+mn-ea"/>
        <a:cs typeface="+mn-cs"/>
      </a:defRPr>
    </a:lvl3pPr>
    <a:lvl4pPr marL="1371600" algn="l" rtl="0" fontAlgn="base">
      <a:spcBef>
        <a:spcPct val="0"/>
      </a:spcBef>
      <a:spcAft>
        <a:spcPct val="0"/>
      </a:spcAft>
      <a:defRPr sz="2800" kern="1200">
        <a:solidFill>
          <a:schemeClr val="tx1"/>
        </a:solidFill>
        <a:latin typeface="Arial" charset="0"/>
        <a:ea typeface="+mn-ea"/>
        <a:cs typeface="+mn-cs"/>
      </a:defRPr>
    </a:lvl4pPr>
    <a:lvl5pPr marL="1828800" algn="l" rtl="0" fontAlgn="base">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94">
          <p15:clr>
            <a:srgbClr val="A4A3A4"/>
          </p15:clr>
        </p15:guide>
        <p15:guide id="2" pos="21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0000"/>
    <a:srgbClr val="D9EE12"/>
    <a:srgbClr val="FFFFFF"/>
    <a:srgbClr val="FF0066"/>
    <a:srgbClr val="00CC66"/>
    <a:srgbClr val="FF9966"/>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82" autoAdjust="0"/>
    <p:restoredTop sz="80851" autoAdjust="0"/>
  </p:normalViewPr>
  <p:slideViewPr>
    <p:cSldViewPr>
      <p:cViewPr varScale="1">
        <p:scale>
          <a:sx n="60" d="100"/>
          <a:sy n="60" d="100"/>
        </p:scale>
        <p:origin x="160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1788" y="-78"/>
      </p:cViewPr>
      <p:guideLst>
        <p:guide orient="horz" pos="3094"/>
        <p:guide pos="214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F:\&#26446;&#20852;&#21326;\&#20363;&#20250;\20140924\&#26032;&#24314;%20Microsoft%20Excel%20&#24037;&#20316;&#34920;.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F:\&#26446;&#20852;&#21326;\&#20363;&#20250;\20140924\&#26032;&#24314;%20Microsoft%20Excel%20&#24037;&#20316;&#349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dPt>
            <c:idx val="0"/>
            <c:invertIfNegative val="0"/>
            <c:bubble3D val="0"/>
            <c:spPr>
              <a:solidFill>
                <a:srgbClr val="99CCFF"/>
              </a:solidFill>
            </c:spPr>
          </c:dPt>
          <c:dPt>
            <c:idx val="1"/>
            <c:invertIfNegative val="0"/>
            <c:bubble3D val="0"/>
            <c:spPr>
              <a:solidFill>
                <a:srgbClr val="00B0F0"/>
              </a:solidFill>
            </c:spPr>
          </c:dPt>
          <c:dPt>
            <c:idx val="2"/>
            <c:invertIfNegative val="0"/>
            <c:bubble3D val="0"/>
            <c:spPr>
              <a:solidFill>
                <a:srgbClr val="00B0F0"/>
              </a:solidFill>
            </c:spPr>
          </c:dPt>
          <c:dPt>
            <c:idx val="3"/>
            <c:invertIfNegative val="0"/>
            <c:bubble3D val="0"/>
            <c:spPr>
              <a:solidFill>
                <a:srgbClr val="00B0F0"/>
              </a:solidFill>
            </c:spPr>
          </c:dPt>
          <c:dPt>
            <c:idx val="4"/>
            <c:invertIfNegative val="0"/>
            <c:bubble3D val="0"/>
            <c:spPr>
              <a:solidFill>
                <a:srgbClr val="00B0F0"/>
              </a:solidFill>
            </c:spPr>
          </c:dPt>
          <c:dPt>
            <c:idx val="5"/>
            <c:invertIfNegative val="0"/>
            <c:bubble3D val="0"/>
            <c:spPr>
              <a:solidFill>
                <a:srgbClr val="00B0F0"/>
              </a:solidFill>
            </c:spPr>
          </c:dPt>
          <c:dPt>
            <c:idx val="6"/>
            <c:invertIfNegative val="0"/>
            <c:bubble3D val="0"/>
            <c:spPr>
              <a:solidFill>
                <a:srgbClr val="99CCFF"/>
              </a:solidFill>
            </c:spPr>
          </c:dPt>
          <c:dPt>
            <c:idx val="7"/>
            <c:invertIfNegative val="0"/>
            <c:bubble3D val="0"/>
            <c:spPr>
              <a:solidFill>
                <a:srgbClr val="FF0000"/>
              </a:solidFill>
            </c:spPr>
          </c:dPt>
          <c:cat>
            <c:strRef>
              <c:f>Sheet1!$A$7:$A$14</c:f>
              <c:strCache>
                <c:ptCount val="8"/>
                <c:pt idx="0">
                  <c:v>余额宝</c:v>
                </c:pt>
                <c:pt idx="1">
                  <c:v>汇添富基金</c:v>
                </c:pt>
                <c:pt idx="2">
                  <c:v>华夏基金</c:v>
                </c:pt>
                <c:pt idx="3">
                  <c:v>广发基金</c:v>
                </c:pt>
                <c:pt idx="4">
                  <c:v>易方达基金</c:v>
                </c:pt>
                <c:pt idx="5">
                  <c:v>民生加银</c:v>
                </c:pt>
                <c:pt idx="6">
                  <c:v>朝朝盈</c:v>
                </c:pt>
                <c:pt idx="7">
                  <c:v>南京银行</c:v>
                </c:pt>
              </c:strCache>
            </c:strRef>
          </c:cat>
          <c:val>
            <c:numRef>
              <c:f>Sheet1!$B$7:$B$14</c:f>
              <c:numCache>
                <c:formatCode>General</c:formatCode>
                <c:ptCount val="8"/>
                <c:pt idx="0">
                  <c:v>4.18</c:v>
                </c:pt>
                <c:pt idx="1">
                  <c:v>5.25</c:v>
                </c:pt>
                <c:pt idx="2">
                  <c:v>4.54</c:v>
                </c:pt>
                <c:pt idx="3">
                  <c:v>5.12</c:v>
                </c:pt>
                <c:pt idx="4">
                  <c:v>5.1100000000000003</c:v>
                </c:pt>
                <c:pt idx="5">
                  <c:v>5.14</c:v>
                </c:pt>
                <c:pt idx="6">
                  <c:v>4.5199999999999996</c:v>
                </c:pt>
                <c:pt idx="7">
                  <c:v>6.2</c:v>
                </c:pt>
              </c:numCache>
            </c:numRef>
          </c:val>
        </c:ser>
        <c:dLbls>
          <c:showLegendKey val="0"/>
          <c:showVal val="0"/>
          <c:showCatName val="0"/>
          <c:showSerName val="0"/>
          <c:showPercent val="0"/>
          <c:showBubbleSize val="0"/>
        </c:dLbls>
        <c:gapWidth val="150"/>
        <c:axId val="355383248"/>
        <c:axId val="355175944"/>
      </c:barChart>
      <c:lineChart>
        <c:grouping val="standard"/>
        <c:varyColors val="0"/>
        <c:ser>
          <c:idx val="1"/>
          <c:order val="1"/>
          <c:spPr>
            <a:ln>
              <a:solidFill>
                <a:srgbClr val="FF0000"/>
              </a:solidFill>
            </a:ln>
          </c:spPr>
          <c:marker>
            <c:symbol val="none"/>
          </c:marker>
          <c:cat>
            <c:strRef>
              <c:f>Sheet1!$A$7:$A$14</c:f>
              <c:strCache>
                <c:ptCount val="8"/>
                <c:pt idx="0">
                  <c:v>余额宝</c:v>
                </c:pt>
                <c:pt idx="1">
                  <c:v>汇添富基金</c:v>
                </c:pt>
                <c:pt idx="2">
                  <c:v>华夏基金</c:v>
                </c:pt>
                <c:pt idx="3">
                  <c:v>广发基金</c:v>
                </c:pt>
                <c:pt idx="4">
                  <c:v>易方达基金</c:v>
                </c:pt>
                <c:pt idx="5">
                  <c:v>民生加银</c:v>
                </c:pt>
                <c:pt idx="6">
                  <c:v>朝朝盈</c:v>
                </c:pt>
                <c:pt idx="7">
                  <c:v>南京银行</c:v>
                </c:pt>
              </c:strCache>
            </c:strRef>
          </c:cat>
          <c:val>
            <c:numRef>
              <c:f>Sheet1!$C$7:$C$14</c:f>
              <c:numCache>
                <c:formatCode>General</c:formatCode>
                <c:ptCount val="8"/>
                <c:pt idx="0">
                  <c:v>5.8</c:v>
                </c:pt>
                <c:pt idx="1">
                  <c:v>5.8</c:v>
                </c:pt>
                <c:pt idx="2">
                  <c:v>5.8</c:v>
                </c:pt>
                <c:pt idx="3">
                  <c:v>5.8</c:v>
                </c:pt>
                <c:pt idx="4">
                  <c:v>5.8</c:v>
                </c:pt>
                <c:pt idx="5">
                  <c:v>5.8</c:v>
                </c:pt>
                <c:pt idx="6">
                  <c:v>5.8</c:v>
                </c:pt>
                <c:pt idx="7">
                  <c:v>5.8</c:v>
                </c:pt>
              </c:numCache>
            </c:numRef>
          </c:val>
          <c:smooth val="0"/>
        </c:ser>
        <c:dLbls>
          <c:showLegendKey val="0"/>
          <c:showVal val="0"/>
          <c:showCatName val="0"/>
          <c:showSerName val="0"/>
          <c:showPercent val="0"/>
          <c:showBubbleSize val="0"/>
        </c:dLbls>
        <c:marker val="1"/>
        <c:smooth val="0"/>
        <c:axId val="3307856"/>
        <c:axId val="344075632"/>
      </c:lineChart>
      <c:catAx>
        <c:axId val="355383248"/>
        <c:scaling>
          <c:orientation val="minMax"/>
        </c:scaling>
        <c:delete val="0"/>
        <c:axPos val="b"/>
        <c:numFmt formatCode="General" sourceLinked="0"/>
        <c:majorTickMark val="out"/>
        <c:minorTickMark val="none"/>
        <c:tickLblPos val="nextTo"/>
        <c:txPr>
          <a:bodyPr/>
          <a:lstStyle/>
          <a:p>
            <a:pPr>
              <a:defRPr sz="1400">
                <a:latin typeface="黑体" panose="02010609060101010101" pitchFamily="49" charset="-122"/>
                <a:ea typeface="黑体" panose="02010609060101010101" pitchFamily="49" charset="-122"/>
              </a:defRPr>
            </a:pPr>
            <a:endParaRPr lang="zh-CN"/>
          </a:p>
        </c:txPr>
        <c:crossAx val="355175944"/>
        <c:crosses val="autoZero"/>
        <c:auto val="1"/>
        <c:lblAlgn val="ctr"/>
        <c:lblOffset val="100"/>
        <c:noMultiLvlLbl val="0"/>
      </c:catAx>
      <c:valAx>
        <c:axId val="355175944"/>
        <c:scaling>
          <c:orientation val="minMax"/>
        </c:scaling>
        <c:delete val="0"/>
        <c:axPos val="l"/>
        <c:majorGridlines/>
        <c:numFmt formatCode="General" sourceLinked="1"/>
        <c:majorTickMark val="out"/>
        <c:minorTickMark val="none"/>
        <c:tickLblPos val="nextTo"/>
        <c:crossAx val="355383248"/>
        <c:crosses val="autoZero"/>
        <c:crossBetween val="between"/>
      </c:valAx>
      <c:valAx>
        <c:axId val="344075632"/>
        <c:scaling>
          <c:orientation val="minMax"/>
        </c:scaling>
        <c:delete val="0"/>
        <c:axPos val="r"/>
        <c:numFmt formatCode="General" sourceLinked="1"/>
        <c:majorTickMark val="out"/>
        <c:minorTickMark val="none"/>
        <c:tickLblPos val="nextTo"/>
        <c:crossAx val="3307856"/>
        <c:crosses val="max"/>
        <c:crossBetween val="between"/>
      </c:valAx>
      <c:catAx>
        <c:axId val="3307856"/>
        <c:scaling>
          <c:orientation val="minMax"/>
        </c:scaling>
        <c:delete val="1"/>
        <c:axPos val="b"/>
        <c:numFmt formatCode="General" sourceLinked="1"/>
        <c:majorTickMark val="out"/>
        <c:minorTickMark val="none"/>
        <c:tickLblPos val="nextTo"/>
        <c:crossAx val="344075632"/>
        <c:crosses val="autoZero"/>
        <c:auto val="1"/>
        <c:lblAlgn val="ctr"/>
        <c:lblOffset val="100"/>
        <c:noMultiLvlLbl val="0"/>
      </c:cat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v>汽车后市场营业额</c:v>
          </c:tx>
          <c:spPr>
            <a:solidFill>
              <a:srgbClr val="00B0F0"/>
            </a:solidFill>
          </c:spPr>
          <c:invertIfNegative val="0"/>
          <c:cat>
            <c:strRef>
              <c:f>Sheet2!$A$4:$A$7</c:f>
              <c:strCache>
                <c:ptCount val="4"/>
                <c:pt idx="0">
                  <c:v>2005年</c:v>
                </c:pt>
                <c:pt idx="1">
                  <c:v>2009年</c:v>
                </c:pt>
                <c:pt idx="2">
                  <c:v>2012年</c:v>
                </c:pt>
                <c:pt idx="3">
                  <c:v>2013年</c:v>
                </c:pt>
              </c:strCache>
            </c:strRef>
          </c:cat>
          <c:val>
            <c:numRef>
              <c:f>Sheet2!$B$4:$B$7</c:f>
              <c:numCache>
                <c:formatCode>General</c:formatCode>
                <c:ptCount val="4"/>
                <c:pt idx="0">
                  <c:v>880</c:v>
                </c:pt>
                <c:pt idx="1">
                  <c:v>2400</c:v>
                </c:pt>
                <c:pt idx="2">
                  <c:v>4900</c:v>
                </c:pt>
                <c:pt idx="3">
                  <c:v>6000</c:v>
                </c:pt>
              </c:numCache>
            </c:numRef>
          </c:val>
        </c:ser>
        <c:dLbls>
          <c:showLegendKey val="0"/>
          <c:showVal val="0"/>
          <c:showCatName val="0"/>
          <c:showSerName val="0"/>
          <c:showPercent val="0"/>
          <c:showBubbleSize val="0"/>
        </c:dLbls>
        <c:gapWidth val="150"/>
        <c:axId val="357350672"/>
        <c:axId val="356690144"/>
      </c:barChart>
      <c:catAx>
        <c:axId val="357350672"/>
        <c:scaling>
          <c:orientation val="minMax"/>
        </c:scaling>
        <c:delete val="0"/>
        <c:axPos val="b"/>
        <c:numFmt formatCode="General" sourceLinked="0"/>
        <c:majorTickMark val="out"/>
        <c:minorTickMark val="none"/>
        <c:tickLblPos val="nextTo"/>
        <c:crossAx val="356690144"/>
        <c:crosses val="autoZero"/>
        <c:auto val="1"/>
        <c:lblAlgn val="ctr"/>
        <c:lblOffset val="100"/>
        <c:noMultiLvlLbl val="0"/>
      </c:catAx>
      <c:valAx>
        <c:axId val="356690144"/>
        <c:scaling>
          <c:orientation val="minMax"/>
        </c:scaling>
        <c:delete val="0"/>
        <c:axPos val="l"/>
        <c:majorGridlines/>
        <c:numFmt formatCode="General" sourceLinked="1"/>
        <c:majorTickMark val="out"/>
        <c:minorTickMark val="none"/>
        <c:tickLblPos val="nextTo"/>
        <c:crossAx val="357350672"/>
        <c:crosses val="autoZero"/>
        <c:crossBetween val="between"/>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22" name="Rectangle 2"/>
          <p:cNvSpPr>
            <a:spLocks noGrp="1" noChangeArrowheads="1"/>
          </p:cNvSpPr>
          <p:nvPr>
            <p:ph type="hdr" sz="quarter"/>
          </p:nvPr>
        </p:nvSpPr>
        <p:spPr bwMode="auto">
          <a:xfrm>
            <a:off x="0" y="0"/>
            <a:ext cx="2951163" cy="49053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CN" altLang="en-US"/>
          </a:p>
        </p:txBody>
      </p:sp>
      <p:sp>
        <p:nvSpPr>
          <p:cNvPr id="389123" name="Rectangle 3"/>
          <p:cNvSpPr>
            <a:spLocks noGrp="1" noChangeArrowheads="1"/>
          </p:cNvSpPr>
          <p:nvPr>
            <p:ph type="dt" sz="quarter" idx="1"/>
          </p:nvPr>
        </p:nvSpPr>
        <p:spPr bwMode="auto">
          <a:xfrm>
            <a:off x="3857625" y="0"/>
            <a:ext cx="2951163" cy="49053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389124" name="Rectangle 4"/>
          <p:cNvSpPr>
            <a:spLocks noGrp="1" noChangeArrowheads="1"/>
          </p:cNvSpPr>
          <p:nvPr>
            <p:ph type="ftr" sz="quarter" idx="2"/>
          </p:nvPr>
        </p:nvSpPr>
        <p:spPr bwMode="auto">
          <a:xfrm>
            <a:off x="0" y="9332913"/>
            <a:ext cx="2951163" cy="490537"/>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389125" name="Rectangle 5"/>
          <p:cNvSpPr>
            <a:spLocks noGrp="1" noChangeArrowheads="1"/>
          </p:cNvSpPr>
          <p:nvPr>
            <p:ph type="sldNum" sz="quarter" idx="3"/>
          </p:nvPr>
        </p:nvSpPr>
        <p:spPr bwMode="auto">
          <a:xfrm>
            <a:off x="3857625" y="9332913"/>
            <a:ext cx="2951163" cy="490537"/>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4E3C05D-0368-4B39-B97F-CCA6CAC9CB96}" type="slidenum">
              <a:rPr lang="zh-CN" altLang="en-US"/>
              <a:pPr>
                <a:defRPr/>
              </a:pPr>
              <a:t>‹#›</a:t>
            </a:fld>
            <a:endParaRPr lang="en-US" altLang="zh-CN"/>
          </a:p>
        </p:txBody>
      </p:sp>
    </p:spTree>
    <p:extLst>
      <p:ext uri="{BB962C8B-B14F-4D97-AF65-F5344CB8AC3E}">
        <p14:creationId xmlns:p14="http://schemas.microsoft.com/office/powerpoint/2010/main" val="1357697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2951163" cy="49053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CN" altLang="en-US"/>
          </a:p>
        </p:txBody>
      </p:sp>
      <p:sp>
        <p:nvSpPr>
          <p:cNvPr id="155651" name="Rectangle 3"/>
          <p:cNvSpPr>
            <a:spLocks noGrp="1" noChangeArrowheads="1"/>
          </p:cNvSpPr>
          <p:nvPr>
            <p:ph type="dt" idx="1"/>
          </p:nvPr>
        </p:nvSpPr>
        <p:spPr bwMode="auto">
          <a:xfrm>
            <a:off x="3856038" y="0"/>
            <a:ext cx="2951162" cy="49053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55653" name="Rectangle 5"/>
          <p:cNvSpPr>
            <a:spLocks noGrp="1" noChangeArrowheads="1"/>
          </p:cNvSpPr>
          <p:nvPr>
            <p:ph type="body" sz="quarter" idx="3"/>
          </p:nvPr>
        </p:nvSpPr>
        <p:spPr bwMode="auto">
          <a:xfrm>
            <a:off x="681038" y="4665663"/>
            <a:ext cx="5446712" cy="4421187"/>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5654" name="Rectangle 6"/>
          <p:cNvSpPr>
            <a:spLocks noGrp="1" noChangeArrowheads="1"/>
          </p:cNvSpPr>
          <p:nvPr>
            <p:ph type="ftr" sz="quarter" idx="4"/>
          </p:nvPr>
        </p:nvSpPr>
        <p:spPr bwMode="auto">
          <a:xfrm>
            <a:off x="0" y="9331325"/>
            <a:ext cx="2951163" cy="49053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55655" name="Rectangle 7"/>
          <p:cNvSpPr>
            <a:spLocks noGrp="1" noChangeArrowheads="1"/>
          </p:cNvSpPr>
          <p:nvPr>
            <p:ph type="sldNum" sz="quarter" idx="5"/>
          </p:nvPr>
        </p:nvSpPr>
        <p:spPr bwMode="auto">
          <a:xfrm>
            <a:off x="3856038" y="9331325"/>
            <a:ext cx="2951162" cy="49053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7B0AEE14-1AC8-4F42-910A-C00722DC8C99}" type="slidenum">
              <a:rPr lang="zh-CN" altLang="en-US"/>
              <a:pPr>
                <a:defRPr/>
              </a:pPr>
              <a:t>‹#›</a:t>
            </a:fld>
            <a:endParaRPr lang="en-US" altLang="zh-CN"/>
          </a:p>
        </p:txBody>
      </p:sp>
    </p:spTree>
    <p:extLst>
      <p:ext uri="{BB962C8B-B14F-4D97-AF65-F5344CB8AC3E}">
        <p14:creationId xmlns:p14="http://schemas.microsoft.com/office/powerpoint/2010/main" val="26327774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1</a:t>
            </a:fld>
            <a:endParaRPr lang="en-US" altLang="zh-CN"/>
          </a:p>
        </p:txBody>
      </p:sp>
    </p:spTree>
    <p:extLst>
      <p:ext uri="{BB962C8B-B14F-4D97-AF65-F5344CB8AC3E}">
        <p14:creationId xmlns:p14="http://schemas.microsoft.com/office/powerpoint/2010/main" val="1415370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10</a:t>
            </a:fld>
            <a:endParaRPr lang="en-US" altLang="zh-CN"/>
          </a:p>
        </p:txBody>
      </p:sp>
    </p:spTree>
    <p:extLst>
      <p:ext uri="{BB962C8B-B14F-4D97-AF65-F5344CB8AC3E}">
        <p14:creationId xmlns:p14="http://schemas.microsoft.com/office/powerpoint/2010/main" val="1698172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13</a:t>
            </a:fld>
            <a:endParaRPr lang="en-US" altLang="zh-CN"/>
          </a:p>
        </p:txBody>
      </p:sp>
    </p:spTree>
    <p:extLst>
      <p:ext uri="{BB962C8B-B14F-4D97-AF65-F5344CB8AC3E}">
        <p14:creationId xmlns:p14="http://schemas.microsoft.com/office/powerpoint/2010/main" val="1417882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14</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15</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56038" y="9331325"/>
            <a:ext cx="2951162"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r" eaLnBrk="1" hangingPunct="1"/>
            <a:fld id="{1FCFC65C-1FB8-4327-85F9-980DD9D6CCCE}" type="slidenum">
              <a:rPr lang="zh-CN" altLang="en-US" sz="1200"/>
              <a:pPr algn="r" eaLnBrk="1" hangingPunct="1"/>
              <a:t>16</a:t>
            </a:fld>
            <a:endParaRPr lang="en-US" altLang="zh-CN" sz="1200"/>
          </a:p>
        </p:txBody>
      </p:sp>
      <p:sp>
        <p:nvSpPr>
          <p:cNvPr id="49155" name="Rectangle 2"/>
          <p:cNvSpPr>
            <a:spLocks noGrp="1" noRot="1" noChangeAspect="1" noChangeArrowheads="1" noTextEdit="1"/>
          </p:cNvSpPr>
          <p:nvPr>
            <p:ph type="sldImg"/>
          </p:nvPr>
        </p:nvSpPr>
        <p:spPr bwMode="auto">
          <a:xfrm>
            <a:off x="947738" y="736600"/>
            <a:ext cx="4913312" cy="3684588"/>
          </a:xfrm>
          <a:prstGeom prst="rect">
            <a:avLst/>
          </a:prstGeom>
          <a:solidFill>
            <a:srgbClr val="FFFFFF"/>
          </a:solidFill>
          <a:ln>
            <a:solidFill>
              <a:srgbClr val="000000"/>
            </a:solidFill>
            <a:miter lim="800000"/>
            <a:headEnd/>
            <a:tailEnd/>
          </a:ln>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Tree>
    <p:extLst>
      <p:ext uri="{BB962C8B-B14F-4D97-AF65-F5344CB8AC3E}">
        <p14:creationId xmlns:p14="http://schemas.microsoft.com/office/powerpoint/2010/main" val="1912672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17</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18</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19</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20</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21</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2</a:t>
            </a:fld>
            <a:endParaRPr lang="en-US" altLang="zh-CN"/>
          </a:p>
        </p:txBody>
      </p:sp>
    </p:spTree>
    <p:extLst>
      <p:ext uri="{BB962C8B-B14F-4D97-AF65-F5344CB8AC3E}">
        <p14:creationId xmlns:p14="http://schemas.microsoft.com/office/powerpoint/2010/main" val="1698172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22</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23</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24</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25</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26</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27</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28</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29</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30</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31</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3</a:t>
            </a:fld>
            <a:endParaRPr lang="en-US" altLang="zh-CN"/>
          </a:p>
        </p:txBody>
      </p:sp>
    </p:spTree>
    <p:extLst>
      <p:ext uri="{BB962C8B-B14F-4D97-AF65-F5344CB8AC3E}">
        <p14:creationId xmlns:p14="http://schemas.microsoft.com/office/powerpoint/2010/main" val="9241502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32</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33</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34</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35</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36</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37</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38</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39</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40</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41</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dirty="0" smtClean="0"/>
              <a:t>招行正在发售的</a:t>
            </a:r>
            <a:r>
              <a:rPr lang="en-US" altLang="zh-CN" dirty="0" smtClean="0"/>
              <a:t>127</a:t>
            </a:r>
            <a:r>
              <a:rPr lang="zh-CN" altLang="en-US" dirty="0" smtClean="0"/>
              <a:t>天理财产品为例，其预期收益仅</a:t>
            </a:r>
            <a:r>
              <a:rPr lang="en-US" altLang="zh-CN" dirty="0" smtClean="0"/>
              <a:t>5.2%</a:t>
            </a:r>
            <a:r>
              <a:rPr lang="zh-CN" altLang="en-US" dirty="0" smtClean="0"/>
              <a:t>，且不保本。南京银行</a:t>
            </a:r>
            <a:r>
              <a:rPr lang="en-US" altLang="zh-CN" dirty="0" smtClean="0"/>
              <a:t>147</a:t>
            </a:r>
            <a:r>
              <a:rPr lang="zh-CN" altLang="en-US" dirty="0" smtClean="0"/>
              <a:t>天理财产品预期收益</a:t>
            </a:r>
            <a:r>
              <a:rPr lang="en-US" altLang="zh-CN" dirty="0" smtClean="0"/>
              <a:t>6.2%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4</a:t>
            </a:fld>
            <a:endParaRPr lang="en-US" altLang="zh-CN"/>
          </a:p>
        </p:txBody>
      </p:sp>
    </p:spTree>
    <p:extLst>
      <p:ext uri="{BB962C8B-B14F-4D97-AF65-F5344CB8AC3E}">
        <p14:creationId xmlns:p14="http://schemas.microsoft.com/office/powerpoint/2010/main" val="1698172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42</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43</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44</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45</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46</a:t>
            </a:fld>
            <a:endParaRPr lang="en-US" altLang="zh-CN"/>
          </a:p>
        </p:txBody>
      </p:sp>
    </p:spTree>
    <p:extLst>
      <p:ext uri="{BB962C8B-B14F-4D97-AF65-F5344CB8AC3E}">
        <p14:creationId xmlns:p14="http://schemas.microsoft.com/office/powerpoint/2010/main" val="26510641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47</a:t>
            </a:fld>
            <a:endParaRPr lang="en-US" altLang="zh-CN"/>
          </a:p>
        </p:txBody>
      </p:sp>
    </p:spTree>
    <p:extLst>
      <p:ext uri="{BB962C8B-B14F-4D97-AF65-F5344CB8AC3E}">
        <p14:creationId xmlns:p14="http://schemas.microsoft.com/office/powerpoint/2010/main" val="7765123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48</a:t>
            </a:fld>
            <a:endParaRPr lang="en-US" altLang="zh-CN"/>
          </a:p>
        </p:txBody>
      </p:sp>
    </p:spTree>
    <p:extLst>
      <p:ext uri="{BB962C8B-B14F-4D97-AF65-F5344CB8AC3E}">
        <p14:creationId xmlns:p14="http://schemas.microsoft.com/office/powerpoint/2010/main" val="32520305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49</a:t>
            </a:fld>
            <a:endParaRPr lang="en-US" altLang="zh-CN"/>
          </a:p>
        </p:txBody>
      </p:sp>
    </p:spTree>
    <p:extLst>
      <p:ext uri="{BB962C8B-B14F-4D97-AF65-F5344CB8AC3E}">
        <p14:creationId xmlns:p14="http://schemas.microsoft.com/office/powerpoint/2010/main" val="41081155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50</a:t>
            </a:fld>
            <a:endParaRPr lang="en-US" altLang="zh-CN"/>
          </a:p>
        </p:txBody>
      </p:sp>
    </p:spTree>
    <p:extLst>
      <p:ext uri="{BB962C8B-B14F-4D97-AF65-F5344CB8AC3E}">
        <p14:creationId xmlns:p14="http://schemas.microsoft.com/office/powerpoint/2010/main" val="2268480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51</a:t>
            </a:fld>
            <a:endParaRPr lang="en-US" altLang="zh-CN"/>
          </a:p>
        </p:txBody>
      </p:sp>
    </p:spTree>
    <p:extLst>
      <p:ext uri="{BB962C8B-B14F-4D97-AF65-F5344CB8AC3E}">
        <p14:creationId xmlns:p14="http://schemas.microsoft.com/office/powerpoint/2010/main" val="2526372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dirty="0" smtClean="0"/>
              <a:t>首先，此产品为保本型产品，产品风险等级属于监管类型中最低一级，相较于互联网金融理财产品而言，银行理财产品安全性更加受到网民投资者的认可，因此对网民投资者吸引力较大；</a:t>
            </a:r>
          </a:p>
          <a:p>
            <a:r>
              <a:rPr lang="zh-CN" altLang="en-US" dirty="0" smtClean="0"/>
              <a:t>其次，本产品预期年化收益率达到</a:t>
            </a:r>
            <a:r>
              <a:rPr lang="en-US" altLang="zh-CN" dirty="0" smtClean="0"/>
              <a:t>5.8%</a:t>
            </a:r>
            <a:r>
              <a:rPr lang="zh-CN" altLang="en-US" dirty="0" smtClean="0"/>
              <a:t>，收益水平高于同期其他“宝宝类”理财产品，网民投资者看重本产品较高收益率，投资热情激增；</a:t>
            </a:r>
          </a:p>
          <a:p>
            <a:r>
              <a:rPr lang="zh-CN" altLang="en-US" dirty="0" smtClean="0"/>
              <a:t>最后，本款产品是银行理财产品首次在互联网平台上售卖，全新的购买方式吸引了网民投资者的眼球，且交易便利，能够满足网民投资需求，因此获得广大网民投资者的亲睐。 </a:t>
            </a:r>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5</a:t>
            </a:fld>
            <a:endParaRPr lang="en-US" altLang="zh-CN"/>
          </a:p>
        </p:txBody>
      </p:sp>
    </p:spTree>
    <p:extLst>
      <p:ext uri="{BB962C8B-B14F-4D97-AF65-F5344CB8AC3E}">
        <p14:creationId xmlns:p14="http://schemas.microsoft.com/office/powerpoint/2010/main" val="16981723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52</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53</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54</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55</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56</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57</a:t>
            </a:fld>
            <a:endParaRPr lang="en-US" altLang="zh-CN"/>
          </a:p>
        </p:txBody>
      </p:sp>
    </p:spTree>
    <p:extLst>
      <p:ext uri="{BB962C8B-B14F-4D97-AF65-F5344CB8AC3E}">
        <p14:creationId xmlns:p14="http://schemas.microsoft.com/office/powerpoint/2010/main" val="2212713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6</a:t>
            </a:fld>
            <a:endParaRPr lang="en-US" altLang="zh-CN"/>
          </a:p>
        </p:txBody>
      </p:sp>
    </p:spTree>
    <p:extLst>
      <p:ext uri="{BB962C8B-B14F-4D97-AF65-F5344CB8AC3E}">
        <p14:creationId xmlns:p14="http://schemas.microsoft.com/office/powerpoint/2010/main" val="2623627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dirty="0" smtClean="0">
                <a:effectLst/>
              </a:rPr>
              <a:t>京东金融网银钱包、京东小金库正式上线，</a:t>
            </a:r>
            <a:r>
              <a:rPr lang="en-US" altLang="zh-CN" dirty="0" smtClean="0">
                <a:effectLst/>
              </a:rPr>
              <a:t>2014</a:t>
            </a:r>
            <a:r>
              <a:rPr lang="zh-CN" altLang="en-US" dirty="0" smtClean="0">
                <a:effectLst/>
              </a:rPr>
              <a:t>年</a:t>
            </a:r>
            <a:r>
              <a:rPr lang="en-US" altLang="zh-CN" dirty="0" smtClean="0">
                <a:effectLst/>
              </a:rPr>
              <a:t>7</a:t>
            </a:r>
            <a:r>
              <a:rPr lang="zh-CN" altLang="en-US" dirty="0" smtClean="0">
                <a:effectLst/>
              </a:rPr>
              <a:t>月</a:t>
            </a:r>
            <a:r>
              <a:rPr lang="en-US" altLang="zh-CN" dirty="0" smtClean="0">
                <a:effectLst/>
              </a:rPr>
              <a:t>1</a:t>
            </a:r>
            <a:r>
              <a:rPr lang="zh-CN" altLang="en-US" dirty="0" smtClean="0">
                <a:effectLst/>
              </a:rPr>
              <a:t>日，京东对外宣布正式推出众筹业务，京东金融构造的五大业务版块形成，分别为：供应链金融，平台金融，消费金融，网银在线（支付体系）以及众筹业务。 </a:t>
            </a:r>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7</a:t>
            </a:fld>
            <a:endParaRPr lang="en-US" altLang="zh-CN"/>
          </a:p>
        </p:txBody>
      </p:sp>
    </p:spTree>
    <p:extLst>
      <p:ext uri="{BB962C8B-B14F-4D97-AF65-F5344CB8AC3E}">
        <p14:creationId xmlns:p14="http://schemas.microsoft.com/office/powerpoint/2010/main" val="1957253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dirty="0" smtClean="0"/>
              <a:t>记者尝试购买该产品，要先进行在线风险评估测试。年龄、可投资资产、风险承受能力等问题一一被问及，与线下银行面签时一样。</a:t>
            </a:r>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8</a:t>
            </a:fld>
            <a:endParaRPr lang="en-US" altLang="zh-CN"/>
          </a:p>
        </p:txBody>
      </p:sp>
    </p:spTree>
    <p:extLst>
      <p:ext uri="{BB962C8B-B14F-4D97-AF65-F5344CB8AC3E}">
        <p14:creationId xmlns:p14="http://schemas.microsoft.com/office/powerpoint/2010/main" val="1737608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49325" y="736600"/>
            <a:ext cx="4910138" cy="36845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0AEE14-1AC8-4F42-910A-C00722DC8C99}" type="slidenum">
              <a:rPr lang="zh-CN" altLang="en-US" smtClean="0"/>
              <a:pPr>
                <a:defRPr/>
              </a:pPr>
              <a:t>9</a:t>
            </a:fld>
            <a:endParaRPr lang="en-US" altLang="zh-CN"/>
          </a:p>
        </p:txBody>
      </p:sp>
    </p:spTree>
    <p:extLst>
      <p:ext uri="{BB962C8B-B14F-4D97-AF65-F5344CB8AC3E}">
        <p14:creationId xmlns:p14="http://schemas.microsoft.com/office/powerpoint/2010/main" val="16981723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5997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464778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228600" y="6475413"/>
            <a:ext cx="2667000" cy="3206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latin typeface="Arial" charset="0"/>
                <a:ea typeface="宋体" charset="-122"/>
              </a:defRPr>
            </a:lvl1pPr>
          </a:lstStyle>
          <a:p>
            <a:pPr>
              <a:defRPr/>
            </a:pPr>
            <a:endParaRPr lang="zh-CN" altLang="en-US"/>
          </a:p>
        </p:txBody>
      </p:sp>
      <p:sp>
        <p:nvSpPr>
          <p:cNvPr id="1029" name="Rectangle 5"/>
          <p:cNvSpPr>
            <a:spLocks noGrp="1" noChangeArrowheads="1"/>
          </p:cNvSpPr>
          <p:nvPr>
            <p:ph type="ftr" sz="quarter" idx="3"/>
          </p:nvPr>
        </p:nvSpPr>
        <p:spPr bwMode="auto">
          <a:xfrm>
            <a:off x="5791200" y="6486525"/>
            <a:ext cx="2895600" cy="2984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1">
                <a:latin typeface="+mn-lt"/>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3276600" y="6480175"/>
            <a:ext cx="2133600" cy="2921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a:latin typeface="+mn-lt"/>
                <a:ea typeface="宋体" charset="-122"/>
              </a:defRPr>
            </a:lvl1pPr>
          </a:lstStyle>
          <a:p>
            <a:pPr>
              <a:defRPr/>
            </a:pPr>
            <a:fld id="{A1045E8C-59A6-4B37-9A21-E069E00CDCD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31" r:id="rId1"/>
    <p:sldLayoutId id="2147483915" r:id="rId2"/>
  </p:sldLayoutIdLst>
  <p:timing>
    <p:tnLst>
      <p:par>
        <p:cTn id="1" dur="indefinite" restart="never" nodeType="tmRoot"/>
      </p:par>
    </p:tnLst>
  </p:timing>
  <p:txStyles>
    <p:titleStyle>
      <a:lvl1pPr algn="l" rtl="0" eaLnBrk="0" fontAlgn="base" hangingPunct="0">
        <a:spcBef>
          <a:spcPct val="0"/>
        </a:spcBef>
        <a:spcAft>
          <a:spcPct val="0"/>
        </a:spcAft>
        <a:defRPr sz="3600" b="1">
          <a:solidFill>
            <a:schemeClr val="accent1"/>
          </a:solidFill>
          <a:latin typeface="+mj-lt"/>
          <a:ea typeface="+mj-ea"/>
          <a:cs typeface="+mj-cs"/>
        </a:defRPr>
      </a:lvl1pPr>
      <a:lvl2pPr algn="l" rtl="0" eaLnBrk="0" fontAlgn="base" hangingPunct="0">
        <a:spcBef>
          <a:spcPct val="0"/>
        </a:spcBef>
        <a:spcAft>
          <a:spcPct val="0"/>
        </a:spcAft>
        <a:defRPr sz="3600" b="1">
          <a:solidFill>
            <a:schemeClr val="accent1"/>
          </a:solidFill>
          <a:latin typeface="Arial" charset="0"/>
        </a:defRPr>
      </a:lvl2pPr>
      <a:lvl3pPr algn="l" rtl="0" eaLnBrk="0" fontAlgn="base" hangingPunct="0">
        <a:spcBef>
          <a:spcPct val="0"/>
        </a:spcBef>
        <a:spcAft>
          <a:spcPct val="0"/>
        </a:spcAft>
        <a:defRPr sz="3600" b="1">
          <a:solidFill>
            <a:schemeClr val="accent1"/>
          </a:solidFill>
          <a:latin typeface="Arial" charset="0"/>
        </a:defRPr>
      </a:lvl3pPr>
      <a:lvl4pPr algn="l" rtl="0" eaLnBrk="0" fontAlgn="base" hangingPunct="0">
        <a:spcBef>
          <a:spcPct val="0"/>
        </a:spcBef>
        <a:spcAft>
          <a:spcPct val="0"/>
        </a:spcAft>
        <a:defRPr sz="3600" b="1">
          <a:solidFill>
            <a:schemeClr val="accent1"/>
          </a:solidFill>
          <a:latin typeface="Arial" charset="0"/>
        </a:defRPr>
      </a:lvl4pPr>
      <a:lvl5pPr algn="l" rtl="0" eaLnBrk="0" fontAlgn="base" hangingPunct="0">
        <a:spcBef>
          <a:spcPct val="0"/>
        </a:spcBef>
        <a:spcAft>
          <a:spcPct val="0"/>
        </a:spcAft>
        <a:defRPr sz="3600" b="1">
          <a:solidFill>
            <a:schemeClr val="accent1"/>
          </a:solidFill>
          <a:latin typeface="Arial" charset="0"/>
        </a:defRPr>
      </a:lvl5pPr>
      <a:lvl6pPr marL="457200" algn="l" rtl="0" fontAlgn="base">
        <a:spcBef>
          <a:spcPct val="0"/>
        </a:spcBef>
        <a:spcAft>
          <a:spcPct val="0"/>
        </a:spcAft>
        <a:defRPr sz="3600" b="1">
          <a:solidFill>
            <a:schemeClr val="accent1"/>
          </a:solidFill>
          <a:latin typeface="Arial" charset="0"/>
        </a:defRPr>
      </a:lvl6pPr>
      <a:lvl7pPr marL="914400" algn="l" rtl="0" fontAlgn="base">
        <a:spcBef>
          <a:spcPct val="0"/>
        </a:spcBef>
        <a:spcAft>
          <a:spcPct val="0"/>
        </a:spcAft>
        <a:defRPr sz="3600" b="1">
          <a:solidFill>
            <a:schemeClr val="accent1"/>
          </a:solidFill>
          <a:latin typeface="Arial" charset="0"/>
        </a:defRPr>
      </a:lvl7pPr>
      <a:lvl8pPr marL="1371600" algn="l" rtl="0" fontAlgn="base">
        <a:spcBef>
          <a:spcPct val="0"/>
        </a:spcBef>
        <a:spcAft>
          <a:spcPct val="0"/>
        </a:spcAft>
        <a:defRPr sz="3600" b="1">
          <a:solidFill>
            <a:schemeClr val="accent1"/>
          </a:solidFill>
          <a:latin typeface="Arial" charset="0"/>
        </a:defRPr>
      </a:lvl8pPr>
      <a:lvl9pPr marL="1828800" algn="l" rtl="0" fontAlgn="base">
        <a:spcBef>
          <a:spcPct val="0"/>
        </a:spcBef>
        <a:spcAft>
          <a:spcPct val="0"/>
        </a:spcAft>
        <a:defRPr sz="3600" b="1">
          <a:solidFill>
            <a:schemeClr val="accent1"/>
          </a:solidFill>
          <a:latin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j-lt"/>
        </a:defRPr>
      </a:lvl2pPr>
      <a:lvl3pPr marL="1143000" indent="-228600" algn="l" rtl="0" eaLnBrk="0" fontAlgn="base" hangingPunct="0">
        <a:spcBef>
          <a:spcPct val="20000"/>
        </a:spcBef>
        <a:spcAft>
          <a:spcPct val="0"/>
        </a:spcAft>
        <a:buClr>
          <a:schemeClr val="tx1"/>
        </a:buClr>
        <a:buChar char="•"/>
        <a:defRPr sz="22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fontAlgn="base">
        <a:spcBef>
          <a:spcPct val="20000"/>
        </a:spcBef>
        <a:spcAft>
          <a:spcPct val="0"/>
        </a:spcAft>
        <a:buChar char="»"/>
        <a:defRPr sz="2000">
          <a:solidFill>
            <a:schemeClr val="tx1"/>
          </a:solidFill>
          <a:latin typeface="+mj-lt"/>
        </a:defRPr>
      </a:lvl6pPr>
      <a:lvl7pPr marL="2971800" indent="-228600" algn="l" rtl="0" fontAlgn="base">
        <a:spcBef>
          <a:spcPct val="20000"/>
        </a:spcBef>
        <a:spcAft>
          <a:spcPct val="0"/>
        </a:spcAft>
        <a:buChar char="»"/>
        <a:defRPr sz="2000">
          <a:solidFill>
            <a:schemeClr val="tx1"/>
          </a:solidFill>
          <a:latin typeface="+mj-lt"/>
        </a:defRPr>
      </a:lvl7pPr>
      <a:lvl8pPr marL="3429000" indent="-228600" algn="l" rtl="0" fontAlgn="base">
        <a:spcBef>
          <a:spcPct val="20000"/>
        </a:spcBef>
        <a:spcAft>
          <a:spcPct val="0"/>
        </a:spcAft>
        <a:buChar char="»"/>
        <a:defRPr sz="2000">
          <a:solidFill>
            <a:schemeClr val="tx1"/>
          </a:solidFill>
          <a:latin typeface="+mj-lt"/>
        </a:defRPr>
      </a:lvl8pPr>
      <a:lvl9pPr marL="3886200" indent="-228600" algn="l" rtl="0" fontAlgn="base">
        <a:spcBef>
          <a:spcPct val="20000"/>
        </a:spcBef>
        <a:spcAft>
          <a:spcPct val="0"/>
        </a:spcAft>
        <a:buChar char="»"/>
        <a:defRPr sz="2000">
          <a:solidFill>
            <a:schemeClr val="tx1"/>
          </a:solidFill>
          <a:latin typeface="+mj-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0.emf"/><Relationship Id="rId4" Type="http://schemas.openxmlformats.org/officeDocument/2006/relationships/package" Target="../embeddings/Microsoft_Visio___1.vsdx"/></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1.emf"/><Relationship Id="rId4" Type="http://schemas.openxmlformats.org/officeDocument/2006/relationships/package" Target="../embeddings/Microsoft_Visio___2.vsdx"/></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2.emf"/><Relationship Id="rId4" Type="http://schemas.openxmlformats.org/officeDocument/2006/relationships/package" Target="../embeddings/Microsoft_Visio___3.vsdx"/></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3.emf"/><Relationship Id="rId4" Type="http://schemas.openxmlformats.org/officeDocument/2006/relationships/package" Target="../embeddings/Microsoft_Visio___4.vsdx"/></Relationships>
</file>

<file path=ppt/slides/_rels/slide4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5.emf"/><Relationship Id="rId4" Type="http://schemas.openxmlformats.org/officeDocument/2006/relationships/package" Target="../embeddings/Microsoft_Visio___5.vsdx"/></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Text Box 20"/>
          <p:cNvSpPr txBox="1">
            <a:spLocks noChangeArrowheads="1"/>
          </p:cNvSpPr>
          <p:nvPr/>
        </p:nvSpPr>
        <p:spPr bwMode="auto">
          <a:xfrm>
            <a:off x="914400" y="1447800"/>
            <a:ext cx="7467600"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spcBef>
                <a:spcPct val="50000"/>
              </a:spcBef>
            </a:pPr>
            <a:endParaRPr lang="zh-CN" altLang="en-US" b="1" dirty="0">
              <a:solidFill>
                <a:schemeClr val="accent1"/>
              </a:solidFill>
              <a:ea typeface="宋体" pitchFamily="2" charset="-122"/>
            </a:endParaRPr>
          </a:p>
          <a:p>
            <a:pPr algn="ctr" eaLnBrk="1" hangingPunct="1">
              <a:spcBef>
                <a:spcPct val="50000"/>
              </a:spcBef>
            </a:pPr>
            <a:r>
              <a:rPr lang="zh-CN" altLang="en-US" sz="3600" b="1" dirty="0" smtClean="0">
                <a:solidFill>
                  <a:schemeClr val="accent1"/>
                </a:solidFill>
                <a:latin typeface="Times New Roman" pitchFamily="18" charset="0"/>
                <a:ea typeface="宋体" pitchFamily="2" charset="-122"/>
              </a:rPr>
              <a:t>业界动态</a:t>
            </a:r>
            <a:r>
              <a:rPr lang="en-US" altLang="zh-CN" sz="3600" b="1" dirty="0" smtClean="0">
                <a:solidFill>
                  <a:schemeClr val="accent1"/>
                </a:solidFill>
                <a:latin typeface="Times New Roman" pitchFamily="18" charset="0"/>
                <a:ea typeface="宋体" pitchFamily="2" charset="-122"/>
              </a:rPr>
              <a:t>&amp;</a:t>
            </a:r>
            <a:r>
              <a:rPr lang="zh-CN" altLang="en-US" sz="3600" b="1" dirty="0" smtClean="0">
                <a:solidFill>
                  <a:schemeClr val="accent1"/>
                </a:solidFill>
                <a:latin typeface="Times New Roman" pitchFamily="18" charset="0"/>
                <a:ea typeface="宋体" pitchFamily="2" charset="-122"/>
              </a:rPr>
              <a:t>新奇特</a:t>
            </a:r>
            <a:endParaRPr lang="zh-CN" altLang="en-US" sz="3600" b="1" dirty="0">
              <a:solidFill>
                <a:schemeClr val="accent1"/>
              </a:solidFill>
              <a:latin typeface="Times New Roman" pitchFamily="18" charset="0"/>
              <a:ea typeface="宋体" pitchFamily="2" charset="-122"/>
            </a:endParaRPr>
          </a:p>
        </p:txBody>
      </p:sp>
      <p:sp>
        <p:nvSpPr>
          <p:cNvPr id="2" name="TextBox 1"/>
          <p:cNvSpPr txBox="1"/>
          <p:nvPr/>
        </p:nvSpPr>
        <p:spPr>
          <a:xfrm>
            <a:off x="6019800" y="4038600"/>
            <a:ext cx="2514600" cy="523220"/>
          </a:xfrm>
          <a:prstGeom prst="rect">
            <a:avLst/>
          </a:prstGeom>
          <a:noFill/>
        </p:spPr>
        <p:txBody>
          <a:bodyPr wrap="square" rtlCol="0">
            <a:spAutoFit/>
          </a:bodyPr>
          <a:lstStyle/>
          <a:p>
            <a:r>
              <a:rPr lang="zh-CN" altLang="en-US" dirty="0" smtClean="0">
                <a:solidFill>
                  <a:schemeClr val="accent1"/>
                </a:solidFill>
                <a:latin typeface="宋体" panose="02010600030101010101" pitchFamily="2" charset="-122"/>
                <a:ea typeface="宋体" panose="02010600030101010101" pitchFamily="2" charset="-122"/>
              </a:rPr>
              <a:t>李兴华</a:t>
            </a:r>
            <a:endParaRPr lang="zh-CN" altLang="en-US" dirty="0">
              <a:solidFill>
                <a:schemeClr val="accent1"/>
              </a:solidFill>
              <a:latin typeface="宋体" panose="02010600030101010101" pitchFamily="2" charset="-122"/>
              <a:ea typeface="宋体" panose="02010600030101010101" pitchFamily="2" charset="-122"/>
            </a:endParaRPr>
          </a:p>
        </p:txBody>
      </p:sp>
      <p:sp>
        <p:nvSpPr>
          <p:cNvPr id="4" name="TextBox 3"/>
          <p:cNvSpPr txBox="1"/>
          <p:nvPr/>
        </p:nvSpPr>
        <p:spPr>
          <a:xfrm>
            <a:off x="6019800" y="4734580"/>
            <a:ext cx="2514600" cy="523220"/>
          </a:xfrm>
          <a:prstGeom prst="rect">
            <a:avLst/>
          </a:prstGeom>
          <a:noFill/>
        </p:spPr>
        <p:txBody>
          <a:bodyPr wrap="square" rtlCol="0">
            <a:spAutoFit/>
          </a:bodyPr>
          <a:lstStyle/>
          <a:p>
            <a:r>
              <a:rPr lang="en-US" altLang="zh-CN" dirty="0" smtClean="0">
                <a:solidFill>
                  <a:schemeClr val="accent1"/>
                </a:solidFill>
                <a:latin typeface="宋体" panose="02010600030101010101" pitchFamily="2" charset="-122"/>
                <a:ea typeface="宋体" panose="02010600030101010101" pitchFamily="2" charset="-122"/>
              </a:rPr>
              <a:t>2014.9.24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400" y="2327970"/>
            <a:ext cx="8077200" cy="3539430"/>
          </a:xfrm>
          <a:prstGeom prst="rect">
            <a:avLst/>
          </a:prstGeom>
        </p:spPr>
        <p:txBody>
          <a:bodyPr wrap="square">
            <a:spAutoFit/>
          </a:bodyPr>
          <a:lstStyle/>
          <a:p>
            <a:r>
              <a:rPr lang="en-US" altLang="zh-CN" dirty="0" smtClean="0"/>
              <a:t>       </a:t>
            </a:r>
            <a:r>
              <a:rPr lang="zh-CN" altLang="zh-CN" dirty="0" smtClean="0"/>
              <a:t>中央财经大学</a:t>
            </a:r>
            <a:r>
              <a:rPr lang="zh-CN" altLang="zh-CN" dirty="0"/>
              <a:t>教授郭田勇（微博）表示，如果在线面签</a:t>
            </a:r>
            <a:r>
              <a:rPr lang="zh-CN" altLang="zh-CN" dirty="0">
                <a:solidFill>
                  <a:srgbClr val="FF0000"/>
                </a:solidFill>
              </a:rPr>
              <a:t>真正解决了风险揭示</a:t>
            </a:r>
            <a:r>
              <a:rPr lang="zh-CN" altLang="zh-CN" dirty="0"/>
              <a:t>问题，京东销售还是银行销售没有太大区别，因为银行也借助了网银、手机银行等销售产品。银行理财产品代销一直未放开，</a:t>
            </a:r>
            <a:r>
              <a:rPr lang="zh-CN" altLang="zh-CN" dirty="0">
                <a:solidFill>
                  <a:srgbClr val="FF0000"/>
                </a:solidFill>
              </a:rPr>
              <a:t>一是因为银行具有强大的销售能力，不愁卖不出去；二是具有网点优势的大银行并不希望放开，这样容易造成客户和存款的流失。</a:t>
            </a:r>
            <a:r>
              <a:rPr lang="zh-CN" altLang="zh-CN" dirty="0"/>
              <a:t>但郭田勇表示，未来看，借助互联网渠道销售是一个方向。</a:t>
            </a:r>
          </a:p>
        </p:txBody>
      </p:sp>
      <p:sp>
        <p:nvSpPr>
          <p:cNvPr id="3" name="TextBox 2"/>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京东保本理财</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4" name="TextBox 3"/>
          <p:cNvSpPr txBox="1"/>
          <p:nvPr/>
        </p:nvSpPr>
        <p:spPr>
          <a:xfrm>
            <a:off x="304800" y="1219200"/>
            <a:ext cx="3962400" cy="646331"/>
          </a:xfrm>
          <a:prstGeom prst="rect">
            <a:avLst/>
          </a:prstGeom>
          <a:noFill/>
        </p:spPr>
        <p:txBody>
          <a:bodyPr wrap="square" rtlCol="0">
            <a:spAutoFit/>
          </a:bodyPr>
          <a:lstStyle/>
          <a:p>
            <a:r>
              <a:rPr lang="zh-CN" altLang="en-US" sz="3600" b="1" dirty="0" smtClean="0">
                <a:latin typeface="黑体" panose="02010609060101010101" pitchFamily="49" charset="-122"/>
                <a:ea typeface="黑体" panose="02010609060101010101" pitchFamily="49" charset="-122"/>
              </a:rPr>
              <a:t>“面签”是否违规</a:t>
            </a:r>
            <a:endParaRPr lang="zh-CN" altLang="en-US" sz="36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83953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8200" y="1973943"/>
            <a:ext cx="7162800" cy="1815882"/>
          </a:xfrm>
          <a:prstGeom prst="rect">
            <a:avLst/>
          </a:prstGeom>
        </p:spPr>
        <p:txBody>
          <a:bodyPr wrap="square">
            <a:spAutoFit/>
          </a:bodyPr>
          <a:lstStyle/>
          <a:p>
            <a:r>
              <a:rPr lang="zh-CN" altLang="en-US" dirty="0" smtClean="0"/>
              <a:t>       然而</a:t>
            </a:r>
            <a:r>
              <a:rPr lang="zh-CN" altLang="en-US" dirty="0"/>
              <a:t>，</a:t>
            </a:r>
            <a:r>
              <a:rPr lang="en-US" altLang="zh-CN" dirty="0"/>
              <a:t>9</a:t>
            </a:r>
            <a:r>
              <a:rPr lang="zh-CN" altLang="en-US" dirty="0"/>
              <a:t>月</a:t>
            </a:r>
            <a:r>
              <a:rPr lang="en-US" altLang="zh-CN" dirty="0"/>
              <a:t>23</a:t>
            </a:r>
            <a:r>
              <a:rPr lang="zh-CN" altLang="en-US" dirty="0"/>
              <a:t>日，</a:t>
            </a:r>
            <a:r>
              <a:rPr lang="en-US" altLang="zh-CN" dirty="0"/>
              <a:t>21</a:t>
            </a:r>
            <a:r>
              <a:rPr lang="zh-CN" altLang="en-US" dirty="0"/>
              <a:t>世纪经济报道记者从多个权威渠道独家获悉，产品</a:t>
            </a:r>
            <a:r>
              <a:rPr lang="zh-CN" altLang="en-US" dirty="0">
                <a:solidFill>
                  <a:srgbClr val="FF0000"/>
                </a:solidFill>
              </a:rPr>
              <a:t>销售第二天</a:t>
            </a:r>
            <a:r>
              <a:rPr lang="zh-CN" altLang="en-US" dirty="0"/>
              <a:t>就被监管层书面叫停，并被界定违规，相关负责人被叫去“谈话”。</a:t>
            </a:r>
          </a:p>
        </p:txBody>
      </p:sp>
      <p:sp>
        <p:nvSpPr>
          <p:cNvPr id="3" name="TextBox 2"/>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京东保本理财</a:t>
            </a:r>
            <a:endParaRPr lang="zh-CN" altLang="en-US" sz="4400" b="1" dirty="0">
              <a:solidFill>
                <a:schemeClr val="accent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16995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00" y="1946970"/>
            <a:ext cx="8229600" cy="3539430"/>
          </a:xfrm>
          <a:prstGeom prst="rect">
            <a:avLst/>
          </a:prstGeom>
        </p:spPr>
        <p:txBody>
          <a:bodyPr wrap="square">
            <a:spAutoFit/>
          </a:bodyPr>
          <a:lstStyle/>
          <a:p>
            <a:r>
              <a:rPr lang="zh-CN" altLang="en-US" dirty="0" smtClean="0"/>
              <a:t>       监管方指出</a:t>
            </a:r>
            <a:r>
              <a:rPr lang="zh-CN" altLang="en-US" dirty="0"/>
              <a:t>，银行理财现在尚不允许在电商渠道直接销售</a:t>
            </a:r>
            <a:r>
              <a:rPr lang="zh-CN" altLang="en-US" dirty="0" smtClean="0"/>
              <a:t>。现有</a:t>
            </a:r>
            <a:r>
              <a:rPr lang="zh-CN" altLang="en-US" dirty="0"/>
              <a:t>客户基础和渠道已经足够了，更应该考虑的是提升资产管理能力以及做好投资者适当性</a:t>
            </a:r>
            <a:r>
              <a:rPr lang="zh-CN" altLang="en-US" dirty="0" smtClean="0"/>
              <a:t>管理。</a:t>
            </a:r>
            <a:endParaRPr lang="zh-CN" altLang="en-US" dirty="0"/>
          </a:p>
          <a:p>
            <a:r>
              <a:rPr lang="zh-CN" altLang="en-US" dirty="0"/>
              <a:t>　　</a:t>
            </a:r>
            <a:r>
              <a:rPr lang="zh-CN" altLang="en-US" dirty="0" smtClean="0"/>
              <a:t>同时，以</a:t>
            </a:r>
            <a:r>
              <a:rPr lang="zh-CN" altLang="en-US" dirty="0"/>
              <a:t>零售业务见长的招行，零售渠道销售能力已是业内首屈一指</a:t>
            </a:r>
            <a:r>
              <a:rPr lang="zh-CN" altLang="en-US" dirty="0" smtClean="0"/>
              <a:t>，并不</a:t>
            </a:r>
            <a:r>
              <a:rPr lang="zh-CN" altLang="en-US" dirty="0"/>
              <a:t>愁产品卖不出去</a:t>
            </a:r>
            <a:r>
              <a:rPr lang="zh-CN" altLang="en-US" dirty="0" smtClean="0"/>
              <a:t>。此次</a:t>
            </a:r>
            <a:r>
              <a:rPr lang="zh-CN" altLang="en-US" dirty="0"/>
              <a:t>与京东合作，更多地是为提高客户体验而做了一个测试</a:t>
            </a:r>
            <a:r>
              <a:rPr lang="zh-CN" altLang="en-US" dirty="0" smtClean="0"/>
              <a:t>。</a:t>
            </a:r>
            <a:endParaRPr lang="zh-CN" altLang="en-US" dirty="0"/>
          </a:p>
        </p:txBody>
      </p:sp>
      <p:sp>
        <p:nvSpPr>
          <p:cNvPr id="3" name="TextBox 2"/>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京东保本理财</a:t>
            </a:r>
            <a:endParaRPr lang="zh-CN" altLang="en-US" sz="4400" b="1" dirty="0">
              <a:solidFill>
                <a:schemeClr val="accent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37691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0600" y="2209800"/>
            <a:ext cx="7162800" cy="2677656"/>
          </a:xfrm>
          <a:prstGeom prst="rect">
            <a:avLst/>
          </a:prstGeom>
        </p:spPr>
        <p:txBody>
          <a:bodyPr wrap="square">
            <a:spAutoFit/>
          </a:bodyPr>
          <a:lstStyle/>
          <a:p>
            <a:r>
              <a:rPr lang="en-US" altLang="zh-CN" dirty="0" smtClean="0"/>
              <a:t>       </a:t>
            </a:r>
            <a:r>
              <a:rPr lang="zh-CN" altLang="en-US" dirty="0" smtClean="0"/>
              <a:t>据京东金融负责人表示，</a:t>
            </a:r>
            <a:r>
              <a:rPr lang="en-US" altLang="zh-CN" dirty="0" smtClean="0"/>
              <a:t>9</a:t>
            </a:r>
            <a:r>
              <a:rPr lang="zh-CN" altLang="en-US" dirty="0"/>
              <a:t>月</a:t>
            </a:r>
            <a:r>
              <a:rPr lang="en-US" altLang="zh-CN" dirty="0"/>
              <a:t>16</a:t>
            </a:r>
            <a:r>
              <a:rPr lang="zh-CN" altLang="en-US" dirty="0"/>
              <a:t>日，监管层经研究后，向招行发送了书面通知，叫停了该合作项目。监管层</a:t>
            </a:r>
            <a:r>
              <a:rPr lang="zh-CN" altLang="en-US" dirty="0">
                <a:solidFill>
                  <a:srgbClr val="FF0000"/>
                </a:solidFill>
              </a:rPr>
              <a:t>明确界定了这一做法违规</a:t>
            </a:r>
            <a:r>
              <a:rPr lang="zh-CN" altLang="en-US" dirty="0"/>
              <a:t>，同时，招行分管零售的副行长也到北京银监会对此事做了汇报，深圳银监局亦向招行了解了情况。</a:t>
            </a:r>
          </a:p>
        </p:txBody>
      </p:sp>
      <p:sp>
        <p:nvSpPr>
          <p:cNvPr id="3" name="TextBox 2"/>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京东保本理财</a:t>
            </a:r>
            <a:endParaRPr lang="zh-CN" altLang="en-US" sz="4400" b="1" dirty="0">
              <a:solidFill>
                <a:schemeClr val="accent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6669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8200" y="1828800"/>
            <a:ext cx="7620000" cy="2677656"/>
          </a:xfrm>
          <a:prstGeom prst="rect">
            <a:avLst/>
          </a:prstGeom>
        </p:spPr>
        <p:txBody>
          <a:bodyPr wrap="square">
            <a:spAutoFit/>
          </a:bodyPr>
          <a:lstStyle/>
          <a:p>
            <a:r>
              <a:rPr lang="zh-CN" altLang="en-US" dirty="0" smtClean="0"/>
              <a:t>       监管部门 “面签” 监管</a:t>
            </a:r>
            <a:r>
              <a:rPr lang="zh-CN" altLang="en-US" dirty="0"/>
              <a:t>底线，一定要保护消费者的利益，强调理财产品购买者</a:t>
            </a:r>
            <a:r>
              <a:rPr lang="zh-CN" altLang="en-US" dirty="0">
                <a:solidFill>
                  <a:srgbClr val="FF0000"/>
                </a:solidFill>
              </a:rPr>
              <a:t>身份的真实性</a:t>
            </a:r>
            <a:r>
              <a:rPr lang="zh-CN" altLang="en-US" dirty="0"/>
              <a:t>，确认是</a:t>
            </a:r>
            <a:r>
              <a:rPr lang="zh-CN" altLang="en-US" dirty="0">
                <a:solidFill>
                  <a:srgbClr val="FF0000"/>
                </a:solidFill>
              </a:rPr>
              <a:t>本人购买</a:t>
            </a:r>
            <a:r>
              <a:rPr lang="zh-CN" altLang="en-US" dirty="0"/>
              <a:t>；监管部门认为线上风险测评，有些行为的真实性得不到保证，银行也表示理解。监管层更为担心的是，线上购买理财产品，事后出现</a:t>
            </a:r>
            <a:r>
              <a:rPr lang="zh-CN" altLang="en-US" dirty="0">
                <a:solidFill>
                  <a:srgbClr val="FF0000"/>
                </a:solidFill>
              </a:rPr>
              <a:t>风险或纠纷的责权问题</a:t>
            </a:r>
            <a:r>
              <a:rPr lang="zh-CN" altLang="en-US" dirty="0"/>
              <a:t>。</a:t>
            </a:r>
          </a:p>
        </p:txBody>
      </p:sp>
      <p:sp>
        <p:nvSpPr>
          <p:cNvPr id="3" name="TextBox 2"/>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京东保本理财</a:t>
            </a:r>
            <a:endParaRPr lang="zh-CN" altLang="en-US" sz="4400" b="1" dirty="0">
              <a:solidFill>
                <a:schemeClr val="accent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6669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京东保本理财</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4" name="TextBox 3"/>
          <p:cNvSpPr txBox="1"/>
          <p:nvPr/>
        </p:nvSpPr>
        <p:spPr>
          <a:xfrm>
            <a:off x="304800" y="1143000"/>
            <a:ext cx="5638800" cy="646331"/>
          </a:xfrm>
          <a:prstGeom prst="rect">
            <a:avLst/>
          </a:prstGeom>
          <a:noFill/>
        </p:spPr>
        <p:txBody>
          <a:bodyPr wrap="square" rtlCol="0">
            <a:spAutoFit/>
          </a:bodyPr>
          <a:lstStyle/>
          <a:p>
            <a:r>
              <a:rPr lang="zh-CN" altLang="en-US" sz="3600" b="1" dirty="0" smtClean="0">
                <a:latin typeface="黑体" panose="02010609060101010101" pitchFamily="49" charset="-122"/>
                <a:ea typeface="黑体" panose="02010609060101010101" pitchFamily="49" charset="-122"/>
              </a:rPr>
              <a:t>“面签”问题的不同意见</a:t>
            </a:r>
            <a:endParaRPr lang="zh-CN" altLang="en-US" sz="3600" b="1" dirty="0">
              <a:latin typeface="黑体" panose="02010609060101010101" pitchFamily="49" charset="-122"/>
              <a:ea typeface="黑体" panose="02010609060101010101" pitchFamily="49" charset="-122"/>
            </a:endParaRPr>
          </a:p>
        </p:txBody>
      </p:sp>
      <p:sp>
        <p:nvSpPr>
          <p:cNvPr id="5" name="矩形 4"/>
          <p:cNvSpPr/>
          <p:nvPr/>
        </p:nvSpPr>
        <p:spPr>
          <a:xfrm>
            <a:off x="914400" y="1810772"/>
            <a:ext cx="7315200" cy="1384995"/>
          </a:xfrm>
          <a:prstGeom prst="rect">
            <a:avLst/>
          </a:prstGeom>
        </p:spPr>
        <p:txBody>
          <a:bodyPr wrap="square">
            <a:spAutoFit/>
          </a:bodyPr>
          <a:lstStyle/>
          <a:p>
            <a:r>
              <a:rPr lang="zh-CN" altLang="en-US" dirty="0" smtClean="0"/>
              <a:t>       在</a:t>
            </a:r>
            <a:r>
              <a:rPr lang="zh-CN" altLang="en-US" dirty="0"/>
              <a:t>零门槛的互联网金融背景下</a:t>
            </a:r>
            <a:r>
              <a:rPr lang="zh-CN" altLang="en-US" dirty="0" smtClean="0"/>
              <a:t>，监管层不应该在</a:t>
            </a:r>
            <a:r>
              <a:rPr lang="zh-CN" altLang="en-US" dirty="0"/>
              <a:t>门槛、“面签”等销售便利性上进行额外限制。</a:t>
            </a:r>
          </a:p>
        </p:txBody>
      </p:sp>
      <p:sp>
        <p:nvSpPr>
          <p:cNvPr id="6" name="矩形 5"/>
          <p:cNvSpPr/>
          <p:nvPr/>
        </p:nvSpPr>
        <p:spPr>
          <a:xfrm>
            <a:off x="914400" y="3195767"/>
            <a:ext cx="7239000" cy="1384995"/>
          </a:xfrm>
          <a:prstGeom prst="rect">
            <a:avLst/>
          </a:prstGeom>
        </p:spPr>
        <p:txBody>
          <a:bodyPr wrap="square">
            <a:spAutoFit/>
          </a:bodyPr>
          <a:lstStyle/>
          <a:p>
            <a:r>
              <a:rPr lang="zh-CN" altLang="en-US" dirty="0"/>
              <a:t> </a:t>
            </a:r>
            <a:r>
              <a:rPr lang="zh-CN" altLang="en-US" dirty="0" smtClean="0"/>
              <a:t>       “网签”</a:t>
            </a:r>
            <a:r>
              <a:rPr lang="zh-CN" altLang="en-US" dirty="0"/>
              <a:t>确实只是技术问题，很容易解决，但是系统无法取代理财经理与投资者之间的沟通。</a:t>
            </a:r>
          </a:p>
        </p:txBody>
      </p:sp>
      <p:sp>
        <p:nvSpPr>
          <p:cNvPr id="7" name="矩形 6"/>
          <p:cNvSpPr/>
          <p:nvPr/>
        </p:nvSpPr>
        <p:spPr>
          <a:xfrm>
            <a:off x="1005114" y="4876800"/>
            <a:ext cx="7148286" cy="1384995"/>
          </a:xfrm>
          <a:prstGeom prst="rect">
            <a:avLst/>
          </a:prstGeom>
        </p:spPr>
        <p:txBody>
          <a:bodyPr wrap="square">
            <a:spAutoFit/>
          </a:bodyPr>
          <a:lstStyle/>
          <a:p>
            <a:r>
              <a:rPr lang="zh-CN" altLang="en-US" dirty="0" smtClean="0"/>
              <a:t>       今年</a:t>
            </a:r>
            <a:r>
              <a:rPr lang="zh-CN" altLang="en-US" dirty="0"/>
              <a:t>以来，监管层在一些内部会议上，已经多次提及录音录像</a:t>
            </a:r>
            <a:r>
              <a:rPr lang="zh-CN" altLang="en-US" dirty="0" smtClean="0"/>
              <a:t>。针对某些特别产品需提供录音录像。</a:t>
            </a:r>
            <a:endParaRPr lang="zh-CN" altLang="en-US" dirty="0"/>
          </a:p>
        </p:txBody>
      </p:sp>
    </p:spTree>
    <p:extLst>
      <p:ext uri="{BB962C8B-B14F-4D97-AF65-F5344CB8AC3E}">
        <p14:creationId xmlns:p14="http://schemas.microsoft.com/office/powerpoint/2010/main" val="372143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Line 13"/>
          <p:cNvSpPr>
            <a:spLocks noChangeShapeType="1"/>
          </p:cNvSpPr>
          <p:nvPr/>
        </p:nvSpPr>
        <p:spPr bwMode="gray">
          <a:xfrm flipH="1">
            <a:off x="0" y="5357813"/>
            <a:ext cx="3429000" cy="1500187"/>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 name="Line 8"/>
          <p:cNvSpPr>
            <a:spLocks noChangeShapeType="1"/>
          </p:cNvSpPr>
          <p:nvPr/>
        </p:nvSpPr>
        <p:spPr bwMode="gray">
          <a:xfrm flipH="1">
            <a:off x="0" y="3714750"/>
            <a:ext cx="2071688" cy="314325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 name="Line 3"/>
          <p:cNvSpPr>
            <a:spLocks noChangeShapeType="1"/>
          </p:cNvSpPr>
          <p:nvPr/>
        </p:nvSpPr>
        <p:spPr bwMode="gray">
          <a:xfrm flipH="1">
            <a:off x="0" y="6400800"/>
            <a:ext cx="2819400" cy="22860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 name="Line 4"/>
          <p:cNvSpPr>
            <a:spLocks noChangeShapeType="1"/>
          </p:cNvSpPr>
          <p:nvPr/>
        </p:nvSpPr>
        <p:spPr bwMode="gray">
          <a:xfrm flipH="1">
            <a:off x="0" y="3786188"/>
            <a:ext cx="571500" cy="2843212"/>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25" name="AutoShape 5"/>
          <p:cNvSpPr>
            <a:spLocks noChangeArrowheads="1"/>
          </p:cNvSpPr>
          <p:nvPr/>
        </p:nvSpPr>
        <p:spPr bwMode="gray">
          <a:xfrm>
            <a:off x="2000250" y="3500438"/>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s>
              <a:gs pos="100000">
                <a:schemeClr val="accent1">
                  <a:gamma/>
                  <a:shade val="72941"/>
                  <a:invGamma/>
                </a:schemeClr>
              </a:gs>
            </a:gsLst>
            <a:lin ang="5400000" scaled="1"/>
          </a:gradFill>
          <a:ln w="9525">
            <a:solidFill>
              <a:schemeClr val="accent1"/>
            </a:solidFill>
            <a:round/>
            <a:headEnd/>
            <a:tailEnd/>
          </a:ln>
          <a:effectLst/>
        </p:spPr>
        <p:txBody>
          <a:bodyPr wrap="none" anchor="ctr"/>
          <a:lstStyle/>
          <a:p>
            <a:pPr>
              <a:defRPr/>
            </a:pPr>
            <a:endParaRPr kumimoji="1" lang="zh-CN" altLang="en-US" sz="1200" b="1">
              <a:solidFill>
                <a:srgbClr val="FFFFFF"/>
              </a:solidFill>
              <a:ea typeface="宋体" pitchFamily="2" charset="-122"/>
            </a:endParaRPr>
          </a:p>
        </p:txBody>
      </p:sp>
      <p:sp>
        <p:nvSpPr>
          <p:cNvPr id="184327" name="AutoShape 7"/>
          <p:cNvSpPr>
            <a:spLocks noChangeArrowheads="1"/>
          </p:cNvSpPr>
          <p:nvPr/>
        </p:nvSpPr>
        <p:spPr bwMode="gray">
          <a:xfrm>
            <a:off x="2714625" y="491490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s>
              <a:gs pos="100000">
                <a:schemeClr val="accent1">
                  <a:gamma/>
                  <a:shade val="19216"/>
                  <a:invGamma/>
                </a:schemeClr>
              </a:gs>
            </a:gsLst>
            <a:lin ang="5400000" scaled="1"/>
          </a:gradFill>
          <a:ln w="9525">
            <a:solidFill>
              <a:schemeClr val="accent1"/>
            </a:solidFill>
            <a:round/>
            <a:headEnd/>
            <a:tailEnd/>
          </a:ln>
          <a:effectLst/>
        </p:spPr>
        <p:txBody>
          <a:bodyPr wrap="none" anchor="ctr"/>
          <a:lstStyle/>
          <a:p>
            <a:pPr>
              <a:defRPr/>
            </a:pPr>
            <a:endParaRPr kumimoji="1" lang="zh-CN" altLang="en-US" sz="1200" b="1">
              <a:solidFill>
                <a:srgbClr val="FFFFFF"/>
              </a:solidFill>
              <a:ea typeface="宋体" pitchFamily="2" charset="-122"/>
            </a:endParaRPr>
          </a:p>
        </p:txBody>
      </p:sp>
      <p:sp>
        <p:nvSpPr>
          <p:cNvPr id="4104" name="Line 8"/>
          <p:cNvSpPr>
            <a:spLocks noChangeShapeType="1"/>
          </p:cNvSpPr>
          <p:nvPr/>
        </p:nvSpPr>
        <p:spPr bwMode="gray">
          <a:xfrm flipH="1">
            <a:off x="0" y="2857500"/>
            <a:ext cx="2214563" cy="377190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5" name="Line 9"/>
          <p:cNvSpPr>
            <a:spLocks noChangeShapeType="1"/>
          </p:cNvSpPr>
          <p:nvPr/>
        </p:nvSpPr>
        <p:spPr bwMode="gray">
          <a:xfrm flipH="1">
            <a:off x="0" y="5072063"/>
            <a:ext cx="2714625" cy="1557337"/>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6" name="Line 10"/>
          <p:cNvSpPr>
            <a:spLocks noChangeShapeType="1"/>
          </p:cNvSpPr>
          <p:nvPr/>
        </p:nvSpPr>
        <p:spPr bwMode="gray">
          <a:xfrm flipH="1">
            <a:off x="0" y="1928813"/>
            <a:ext cx="1857375" cy="4529137"/>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7" name="Line 11"/>
          <p:cNvSpPr>
            <a:spLocks noChangeShapeType="1"/>
          </p:cNvSpPr>
          <p:nvPr/>
        </p:nvSpPr>
        <p:spPr bwMode="gray">
          <a:xfrm flipH="1">
            <a:off x="0" y="3714750"/>
            <a:ext cx="2500313" cy="2914650"/>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8" name="Line 12"/>
          <p:cNvSpPr>
            <a:spLocks noChangeShapeType="1"/>
          </p:cNvSpPr>
          <p:nvPr/>
        </p:nvSpPr>
        <p:spPr bwMode="gray">
          <a:xfrm flipH="1">
            <a:off x="142875" y="4429125"/>
            <a:ext cx="2857500" cy="1992313"/>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9" name="Line 13"/>
          <p:cNvSpPr>
            <a:spLocks noChangeShapeType="1"/>
          </p:cNvSpPr>
          <p:nvPr/>
        </p:nvSpPr>
        <p:spPr bwMode="gray">
          <a:xfrm flipH="1">
            <a:off x="0" y="6000750"/>
            <a:ext cx="3857625" cy="628650"/>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10" name="Group 14"/>
          <p:cNvGrpSpPr>
            <a:grpSpLocks/>
          </p:cNvGrpSpPr>
          <p:nvPr/>
        </p:nvGrpSpPr>
        <p:grpSpPr bwMode="auto">
          <a:xfrm>
            <a:off x="0" y="4286250"/>
            <a:ext cx="2500313" cy="2571750"/>
            <a:chOff x="0" y="2519"/>
            <a:chExt cx="1583" cy="1657"/>
          </a:xfrm>
        </p:grpSpPr>
        <p:sp>
          <p:nvSpPr>
            <p:cNvPr id="4123" name="Arc 15"/>
            <p:cNvSpPr>
              <a:spLocks/>
            </p:cNvSpPr>
            <p:nvPr/>
          </p:nvSpPr>
          <p:spPr bwMode="gray">
            <a:xfrm>
              <a:off x="0" y="2733"/>
              <a:ext cx="1440" cy="144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080808">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24" name="Line 16"/>
            <p:cNvSpPr>
              <a:spLocks noChangeShapeType="1"/>
            </p:cNvSpPr>
            <p:nvPr/>
          </p:nvSpPr>
          <p:spPr bwMode="gray">
            <a:xfrm flipH="1">
              <a:off x="0" y="2519"/>
              <a:ext cx="1583" cy="1657"/>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25" name="Arc 17"/>
            <p:cNvSpPr>
              <a:spLocks/>
            </p:cNvSpPr>
            <p:nvPr/>
          </p:nvSpPr>
          <p:spPr bwMode="gray">
            <a:xfrm>
              <a:off x="0" y="2796"/>
              <a:ext cx="1382" cy="13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1">
              <a:gsLst>
                <a:gs pos="0">
                  <a:srgbClr val="948948"/>
                </a:gs>
                <a:gs pos="100000">
                  <a:srgbClr val="CBBC63"/>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26" name="Arc 18"/>
            <p:cNvSpPr>
              <a:spLocks/>
            </p:cNvSpPr>
            <p:nvPr/>
          </p:nvSpPr>
          <p:spPr bwMode="gray">
            <a:xfrm>
              <a:off x="14" y="2817"/>
              <a:ext cx="1347" cy="134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1">
              <a:gsLst>
                <a:gs pos="0">
                  <a:srgbClr val="CBBC63">
                    <a:alpha val="0"/>
                  </a:srgbClr>
                </a:gs>
                <a:gs pos="100000">
                  <a:srgbClr val="DED49C"/>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184344" name="AutoShape 24"/>
          <p:cNvSpPr>
            <a:spLocks noChangeArrowheads="1"/>
          </p:cNvSpPr>
          <p:nvPr/>
        </p:nvSpPr>
        <p:spPr bwMode="gray">
          <a:xfrm>
            <a:off x="3714750" y="5888038"/>
            <a:ext cx="460375" cy="43656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tx2">
              <a:lumMod val="75000"/>
            </a:schemeClr>
          </a:solidFill>
          <a:ln w="9525">
            <a:solidFill>
              <a:srgbClr val="FEFFFF"/>
            </a:solidFill>
            <a:round/>
            <a:headEnd/>
            <a:tailEnd/>
          </a:ln>
          <a:effectLst>
            <a:outerShdw dist="35921" dir="2700000" algn="ctr" rotWithShape="0">
              <a:srgbClr val="080808">
                <a:alpha val="50000"/>
              </a:srgbClr>
            </a:outerShdw>
          </a:effectLst>
        </p:spPr>
        <p:txBody>
          <a:bodyPr wrap="none" anchor="ctr"/>
          <a:lstStyle/>
          <a:p>
            <a:pPr>
              <a:defRPr/>
            </a:pPr>
            <a:endParaRPr kumimoji="1" lang="zh-CN" altLang="en-US" sz="1200" b="1">
              <a:solidFill>
                <a:srgbClr val="FFFFFF"/>
              </a:solidFill>
              <a:ea typeface="宋体" pitchFamily="2" charset="-122"/>
            </a:endParaRPr>
          </a:p>
        </p:txBody>
      </p:sp>
      <p:sp>
        <p:nvSpPr>
          <p:cNvPr id="184349" name="AutoShape 29"/>
          <p:cNvSpPr>
            <a:spLocks noChangeArrowheads="1"/>
          </p:cNvSpPr>
          <p:nvPr/>
        </p:nvSpPr>
        <p:spPr bwMode="gray">
          <a:xfrm>
            <a:off x="1714500" y="1485900"/>
            <a:ext cx="460375" cy="43656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hlink">
                  <a:gamma/>
                  <a:tint val="20000"/>
                  <a:invGamma/>
                </a:schemeClr>
              </a:gs>
              <a:gs pos="100000">
                <a:schemeClr val="hlink"/>
              </a:gs>
            </a:gsLst>
            <a:lin ang="5400000" scaled="1"/>
          </a:gradFill>
          <a:ln w="9525">
            <a:solidFill>
              <a:srgbClr val="FEFFFF"/>
            </a:solidFill>
            <a:round/>
            <a:headEnd/>
            <a:tailEnd/>
          </a:ln>
          <a:effectLst>
            <a:outerShdw dist="35921" dir="2700000" algn="ctr" rotWithShape="0">
              <a:srgbClr val="080808">
                <a:alpha val="50000"/>
              </a:srgbClr>
            </a:outerShdw>
          </a:effectLst>
        </p:spPr>
        <p:txBody>
          <a:bodyPr wrap="none" anchor="ctr"/>
          <a:lstStyle/>
          <a:p>
            <a:pPr>
              <a:defRPr/>
            </a:pPr>
            <a:endParaRPr kumimoji="1" lang="zh-CN" altLang="en-US" sz="1200" b="1">
              <a:solidFill>
                <a:srgbClr val="FFFFFF"/>
              </a:solidFill>
              <a:ea typeface="宋体" pitchFamily="2" charset="-122"/>
            </a:endParaRPr>
          </a:p>
        </p:txBody>
      </p:sp>
      <p:sp>
        <p:nvSpPr>
          <p:cNvPr id="184350" name="AutoShape 30"/>
          <p:cNvSpPr>
            <a:spLocks noChangeArrowheads="1"/>
          </p:cNvSpPr>
          <p:nvPr/>
        </p:nvSpPr>
        <p:spPr bwMode="gray">
          <a:xfrm>
            <a:off x="2428875" y="3271838"/>
            <a:ext cx="460375" cy="43656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amma/>
                  <a:tint val="28627"/>
                  <a:invGamma/>
                </a:schemeClr>
              </a:gs>
              <a:gs pos="100000">
                <a:schemeClr val="accent1"/>
              </a:gs>
            </a:gsLst>
            <a:lin ang="5400000" scaled="1"/>
          </a:gradFill>
          <a:ln w="9525">
            <a:solidFill>
              <a:srgbClr val="FEFFFF"/>
            </a:solidFill>
            <a:round/>
            <a:headEnd/>
            <a:tailEnd/>
          </a:ln>
          <a:effectLst>
            <a:outerShdw dist="35921" dir="2700000" algn="ctr" rotWithShape="0">
              <a:srgbClr val="080808">
                <a:alpha val="50000"/>
              </a:srgbClr>
            </a:outerShdw>
          </a:effectLst>
        </p:spPr>
        <p:txBody>
          <a:bodyPr wrap="none" anchor="ctr"/>
          <a:lstStyle/>
          <a:p>
            <a:pPr>
              <a:defRPr/>
            </a:pPr>
            <a:endParaRPr kumimoji="1" lang="zh-CN" altLang="en-US" sz="1200" b="1">
              <a:solidFill>
                <a:srgbClr val="FFFFFF"/>
              </a:solidFill>
              <a:ea typeface="宋体" pitchFamily="2" charset="-122"/>
            </a:endParaRPr>
          </a:p>
        </p:txBody>
      </p:sp>
      <p:sp>
        <p:nvSpPr>
          <p:cNvPr id="184352" name="AutoShape 32"/>
          <p:cNvSpPr>
            <a:spLocks noChangeArrowheads="1"/>
          </p:cNvSpPr>
          <p:nvPr/>
        </p:nvSpPr>
        <p:spPr bwMode="gray">
          <a:xfrm>
            <a:off x="534988" y="357505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s>
              <a:gs pos="100000">
                <a:schemeClr val="accent1">
                  <a:gamma/>
                  <a:shade val="72941"/>
                  <a:invGamma/>
                </a:schemeClr>
              </a:gs>
            </a:gsLst>
            <a:lin ang="5400000" scaled="1"/>
          </a:gradFill>
          <a:ln w="9525">
            <a:solidFill>
              <a:schemeClr val="accent1"/>
            </a:solidFill>
            <a:round/>
            <a:headEnd/>
            <a:tailEnd/>
          </a:ln>
          <a:effectLst/>
        </p:spPr>
        <p:txBody>
          <a:bodyPr wrap="none" anchor="ctr"/>
          <a:lstStyle/>
          <a:p>
            <a:pPr>
              <a:defRPr/>
            </a:pPr>
            <a:endParaRPr kumimoji="1" lang="zh-CN" altLang="en-US" sz="1200" b="1">
              <a:solidFill>
                <a:srgbClr val="FFFFFF"/>
              </a:solidFill>
              <a:ea typeface="宋体" pitchFamily="2" charset="-122"/>
            </a:endParaRPr>
          </a:p>
        </p:txBody>
      </p:sp>
      <p:sp>
        <p:nvSpPr>
          <p:cNvPr id="184353" name="AutoShape 33"/>
          <p:cNvSpPr>
            <a:spLocks noChangeArrowheads="1"/>
          </p:cNvSpPr>
          <p:nvPr/>
        </p:nvSpPr>
        <p:spPr bwMode="gray">
          <a:xfrm>
            <a:off x="2786063" y="6027738"/>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s>
              <a:gs pos="100000">
                <a:schemeClr val="accent1">
                  <a:gamma/>
                  <a:shade val="19216"/>
                  <a:invGamma/>
                </a:schemeClr>
              </a:gs>
            </a:gsLst>
            <a:lin ang="5400000" scaled="1"/>
          </a:gradFill>
          <a:ln w="9525">
            <a:solidFill>
              <a:schemeClr val="accent1"/>
            </a:solidFill>
            <a:round/>
            <a:headEnd/>
            <a:tailEnd/>
          </a:ln>
          <a:effectLst/>
        </p:spPr>
        <p:txBody>
          <a:bodyPr wrap="none" anchor="ctr"/>
          <a:lstStyle/>
          <a:p>
            <a:pPr>
              <a:defRPr/>
            </a:pPr>
            <a:endParaRPr kumimoji="1" lang="zh-CN" altLang="en-US" sz="1200" b="1">
              <a:solidFill>
                <a:srgbClr val="FFFFFF"/>
              </a:solidFill>
              <a:ea typeface="宋体" pitchFamily="2" charset="-122"/>
            </a:endParaRPr>
          </a:p>
        </p:txBody>
      </p:sp>
      <p:sp>
        <p:nvSpPr>
          <p:cNvPr id="34" name="AutoShape 30"/>
          <p:cNvSpPr>
            <a:spLocks noChangeArrowheads="1"/>
          </p:cNvSpPr>
          <p:nvPr/>
        </p:nvSpPr>
        <p:spPr bwMode="gray">
          <a:xfrm>
            <a:off x="7470775" y="5091113"/>
            <a:ext cx="460375" cy="43656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rgbClr val="5E9EFF"/>
              </a:gs>
              <a:gs pos="0">
                <a:schemeClr val="bg2">
                  <a:lumMod val="25000"/>
                </a:schemeClr>
              </a:gs>
              <a:gs pos="70000">
                <a:srgbClr val="C4D6EB"/>
              </a:gs>
              <a:gs pos="100000">
                <a:srgbClr val="FFEBFA"/>
              </a:gs>
            </a:gsLst>
            <a:lin ang="16200000" scaled="0"/>
          </a:gradFill>
          <a:ln w="9525">
            <a:solidFill>
              <a:srgbClr val="FEFFFF"/>
            </a:solidFill>
            <a:round/>
            <a:headEnd/>
            <a:tailEnd/>
          </a:ln>
          <a:effectLst>
            <a:outerShdw dist="35921" dir="2700000" algn="ctr" rotWithShape="0">
              <a:srgbClr val="080808">
                <a:alpha val="50000"/>
              </a:srgbClr>
            </a:outerShdw>
          </a:effectLst>
        </p:spPr>
        <p:txBody>
          <a:bodyPr wrap="none" anchor="ctr"/>
          <a:lstStyle/>
          <a:p>
            <a:pPr>
              <a:defRPr/>
            </a:pPr>
            <a:endParaRPr kumimoji="1" lang="zh-CN" altLang="en-US" sz="1200" b="1">
              <a:solidFill>
                <a:srgbClr val="FFFFFF"/>
              </a:solidFill>
              <a:ea typeface="宋体" pitchFamily="2" charset="-122"/>
            </a:endParaRPr>
          </a:p>
        </p:txBody>
      </p:sp>
      <p:sp>
        <p:nvSpPr>
          <p:cNvPr id="36" name="AutoShape 24"/>
          <p:cNvSpPr>
            <a:spLocks noChangeArrowheads="1"/>
          </p:cNvSpPr>
          <p:nvPr/>
        </p:nvSpPr>
        <p:spPr bwMode="gray">
          <a:xfrm>
            <a:off x="3357563" y="4572000"/>
            <a:ext cx="450850" cy="43656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2"/>
              </a:gs>
              <a:gs pos="100000">
                <a:schemeClr val="accent2">
                  <a:gamma/>
                  <a:shade val="50980"/>
                  <a:invGamma/>
                </a:schemeClr>
              </a:gs>
            </a:gsLst>
            <a:lin ang="5400000" scaled="1"/>
          </a:gradFill>
          <a:ln w="9525">
            <a:solidFill>
              <a:srgbClr val="FEFFFF"/>
            </a:solidFill>
            <a:round/>
            <a:headEnd/>
            <a:tailEnd/>
          </a:ln>
          <a:effectLst>
            <a:outerShdw dist="35921" dir="2700000" algn="ctr" rotWithShape="0">
              <a:srgbClr val="080808">
                <a:alpha val="50000"/>
              </a:srgbClr>
            </a:outerShdw>
          </a:effectLst>
        </p:spPr>
        <p:txBody>
          <a:bodyPr wrap="none" anchor="ctr"/>
          <a:lstStyle/>
          <a:p>
            <a:pPr>
              <a:defRPr/>
            </a:pPr>
            <a:endParaRPr kumimoji="1" lang="zh-CN" altLang="en-US" sz="1200" b="1">
              <a:solidFill>
                <a:srgbClr val="FFFFFF"/>
              </a:solidFill>
              <a:ea typeface="宋体" pitchFamily="2" charset="-122"/>
            </a:endParaRPr>
          </a:p>
        </p:txBody>
      </p:sp>
      <p:sp>
        <p:nvSpPr>
          <p:cNvPr id="44" name="Rectangle 61"/>
          <p:cNvSpPr>
            <a:spLocks noChangeArrowheads="1"/>
          </p:cNvSpPr>
          <p:nvPr/>
        </p:nvSpPr>
        <p:spPr bwMode="auto">
          <a:xfrm>
            <a:off x="2819400" y="228600"/>
            <a:ext cx="3638550" cy="549275"/>
          </a:xfrm>
          <a:prstGeom prst="rect">
            <a:avLst/>
          </a:prstGeom>
          <a:noFill/>
          <a:ln w="9525">
            <a:noFill/>
            <a:miter lim="800000"/>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defRPr/>
            </a:pPr>
            <a:r>
              <a:rPr kumimoji="1" lang="zh-CN" altLang="en-US" sz="4000" b="1" dirty="0" smtClean="0">
                <a:solidFill>
                  <a:schemeClr val="accent1"/>
                </a:solidFill>
                <a:effectLst>
                  <a:outerShdw blurRad="38100" dist="38100" dir="2700000" algn="tl">
                    <a:srgbClr val="000000">
                      <a:alpha val="43137"/>
                    </a:srgbClr>
                  </a:outerShdw>
                </a:effectLst>
                <a:ea typeface="黑体" pitchFamily="2" charset="-122"/>
              </a:rPr>
              <a:t>目  录</a:t>
            </a:r>
          </a:p>
        </p:txBody>
      </p:sp>
      <p:sp>
        <p:nvSpPr>
          <p:cNvPr id="4120" name="Rectangle 40" descr="再生纸"/>
          <p:cNvSpPr>
            <a:spLocks noChangeArrowheads="1"/>
          </p:cNvSpPr>
          <p:nvPr/>
        </p:nvSpPr>
        <p:spPr bwMode="auto">
          <a:xfrm>
            <a:off x="3733800" y="5334000"/>
            <a:ext cx="5029200" cy="498475"/>
          </a:xfrm>
          <a:prstGeom prst="rect">
            <a:avLst/>
          </a:prstGeom>
          <a:blipFill dpi="0" rotWithShape="1">
            <a:blip r:embed="rId3"/>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a:spAutoFit/>
            <a:flatTx/>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zh-CN" sz="2600" dirty="0" smtClean="0">
                <a:latin typeface="黑体" pitchFamily="49" charset="-122"/>
                <a:ea typeface="黑体" pitchFamily="49" charset="-122"/>
              </a:rPr>
              <a:t>3.</a:t>
            </a:r>
            <a:r>
              <a:rPr lang="zh-CN" altLang="en-US" sz="2600" dirty="0" smtClean="0">
                <a:latin typeface="黑体" pitchFamily="49" charset="-122"/>
                <a:ea typeface="黑体" pitchFamily="49" charset="-122"/>
              </a:rPr>
              <a:t>移动</a:t>
            </a:r>
            <a:r>
              <a:rPr lang="en-US" altLang="zh-CN" sz="2600" dirty="0" smtClean="0">
                <a:latin typeface="黑体" pitchFamily="49" charset="-122"/>
                <a:ea typeface="黑体" pitchFamily="49" charset="-122"/>
              </a:rPr>
              <a:t>App</a:t>
            </a:r>
            <a:r>
              <a:rPr lang="zh-CN" altLang="en-US" sz="2600" dirty="0" smtClean="0">
                <a:latin typeface="黑体" pitchFamily="49" charset="-122"/>
                <a:ea typeface="黑体" pitchFamily="49" charset="-122"/>
              </a:rPr>
              <a:t>功能价值分析</a:t>
            </a:r>
            <a:endParaRPr lang="zh-CN" altLang="en-US" sz="2600" dirty="0">
              <a:latin typeface="黑体" pitchFamily="49" charset="-122"/>
              <a:ea typeface="黑体" pitchFamily="49" charset="-122"/>
            </a:endParaRPr>
          </a:p>
        </p:txBody>
      </p:sp>
      <p:sp>
        <p:nvSpPr>
          <p:cNvPr id="4121" name="Rectangle 39" descr="再生纸"/>
          <p:cNvSpPr>
            <a:spLocks noChangeArrowheads="1"/>
          </p:cNvSpPr>
          <p:nvPr/>
        </p:nvSpPr>
        <p:spPr bwMode="auto">
          <a:xfrm>
            <a:off x="2895600" y="1928813"/>
            <a:ext cx="5791200" cy="498475"/>
          </a:xfrm>
          <a:prstGeom prst="rect">
            <a:avLst/>
          </a:prstGeom>
          <a:blipFill dpi="0" rotWithShape="1">
            <a:blip r:embed="rId3"/>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a:spAutoFit/>
            <a:flatTx/>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buClr>
                <a:schemeClr val="accent2"/>
              </a:buClr>
              <a:buFont typeface="Wingdings" pitchFamily="2" charset="2"/>
              <a:buNone/>
            </a:pPr>
            <a:r>
              <a:rPr lang="en-US" altLang="zh-CN" sz="2600" dirty="0" smtClean="0">
                <a:latin typeface="黑体" pitchFamily="49" charset="-122"/>
                <a:ea typeface="黑体" pitchFamily="49" charset="-122"/>
              </a:rPr>
              <a:t>1.</a:t>
            </a:r>
            <a:r>
              <a:rPr lang="zh-CN" altLang="en-US" sz="2600" dirty="0" smtClean="0">
                <a:latin typeface="黑体" pitchFamily="49" charset="-122"/>
                <a:ea typeface="黑体" pitchFamily="49" charset="-122"/>
              </a:rPr>
              <a:t>商业计划书</a:t>
            </a:r>
            <a:endParaRPr lang="zh-CN" altLang="en-US" sz="2600" dirty="0">
              <a:latin typeface="黑体" pitchFamily="49" charset="-122"/>
              <a:ea typeface="黑体" pitchFamily="49" charset="-122"/>
            </a:endParaRPr>
          </a:p>
        </p:txBody>
      </p:sp>
      <p:sp>
        <p:nvSpPr>
          <p:cNvPr id="4122" name="Rectangle 42" descr="再生纸"/>
          <p:cNvSpPr>
            <a:spLocks noChangeArrowheads="1"/>
          </p:cNvSpPr>
          <p:nvPr/>
        </p:nvSpPr>
        <p:spPr bwMode="auto">
          <a:xfrm>
            <a:off x="3352800" y="3574824"/>
            <a:ext cx="5410200" cy="498475"/>
          </a:xfrm>
          <a:prstGeom prst="rect">
            <a:avLst/>
          </a:prstGeom>
          <a:blipFill dpi="0" rotWithShape="1">
            <a:blip r:embed="rId3"/>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a:spAutoFit/>
            <a:flatTx/>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zh-CN" sz="2600" dirty="0" smtClean="0">
                <a:latin typeface="黑体" pitchFamily="49" charset="-122"/>
                <a:ea typeface="黑体" pitchFamily="49" charset="-122"/>
              </a:rPr>
              <a:t>2.</a:t>
            </a:r>
            <a:r>
              <a:rPr lang="zh-CN" altLang="en-US" sz="2600" dirty="0" smtClean="0">
                <a:latin typeface="黑体" pitchFamily="49" charset="-122"/>
                <a:ea typeface="黑体" pitchFamily="49" charset="-122"/>
              </a:rPr>
              <a:t>需求规格说明书</a:t>
            </a:r>
            <a:endParaRPr lang="zh-CN" altLang="en-US" sz="2600" dirty="0">
              <a:latin typeface="黑体" pitchFamily="49" charset="-122"/>
              <a:ea typeface="黑体" pitchFamily="49" charset="-122"/>
            </a:endParaRPr>
          </a:p>
        </p:txBody>
      </p:sp>
    </p:spTree>
  </p:cSld>
  <p:clrMapOvr>
    <a:masterClrMapping/>
  </p:clrMapOvr>
  <p:transition advTm="8907">
    <p:split orient="vert"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商业计划书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4" name="矩形 3"/>
          <p:cNvSpPr/>
          <p:nvPr/>
        </p:nvSpPr>
        <p:spPr>
          <a:xfrm>
            <a:off x="228600" y="1752600"/>
            <a:ext cx="24384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商业计划书</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228600" y="2209800"/>
            <a:ext cx="2438400" cy="3276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rgbClr val="FF0000"/>
                </a:solidFill>
              </a:rPr>
              <a:t>1.1 </a:t>
            </a:r>
            <a:r>
              <a:rPr lang="zh-CN" altLang="en-US" sz="2000" b="1" dirty="0" smtClean="0">
                <a:solidFill>
                  <a:srgbClr val="FF0000"/>
                </a:solidFill>
              </a:rPr>
              <a:t>公司简介</a:t>
            </a:r>
            <a:endParaRPr lang="en-US" altLang="zh-CN" sz="2000" b="1" dirty="0" smtClean="0">
              <a:solidFill>
                <a:srgbClr val="FF0000"/>
              </a:solidFill>
            </a:endParaRPr>
          </a:p>
          <a:p>
            <a:pPr algn="just"/>
            <a:endParaRPr lang="en-US" altLang="zh-CN" sz="2000" b="1" dirty="0" smtClean="0">
              <a:solidFill>
                <a:srgbClr val="FF0000"/>
              </a:solidFill>
            </a:endParaRPr>
          </a:p>
          <a:p>
            <a:pPr algn="just"/>
            <a:r>
              <a:rPr lang="en-US" altLang="zh-CN" sz="2000" b="1" dirty="0" smtClean="0">
                <a:solidFill>
                  <a:schemeClr val="tx1"/>
                </a:solidFill>
              </a:rPr>
              <a:t>1.2 </a:t>
            </a:r>
            <a:r>
              <a:rPr lang="zh-CN" altLang="en-US" sz="2000" b="1" dirty="0" smtClean="0">
                <a:solidFill>
                  <a:schemeClr val="tx1"/>
                </a:solidFill>
              </a:rPr>
              <a:t>公司优势强项</a:t>
            </a:r>
            <a:endParaRPr lang="zh-CN" altLang="en-US" sz="2000" b="1" dirty="0">
              <a:solidFill>
                <a:schemeClr val="tx1"/>
              </a:solidFill>
            </a:endParaRPr>
          </a:p>
        </p:txBody>
      </p:sp>
      <p:sp>
        <p:nvSpPr>
          <p:cNvPr id="6" name="矩形 5"/>
          <p:cNvSpPr/>
          <p:nvPr/>
        </p:nvSpPr>
        <p:spPr>
          <a:xfrm>
            <a:off x="3501571" y="1295400"/>
            <a:ext cx="4572000" cy="1569660"/>
          </a:xfrm>
          <a:prstGeom prst="rect">
            <a:avLst/>
          </a:prstGeom>
        </p:spPr>
        <p:txBody>
          <a:bodyPr>
            <a:spAutoFit/>
          </a:bodyPr>
          <a:lstStyle/>
          <a:p>
            <a:r>
              <a:rPr lang="en-US" altLang="zh-CN" sz="2400" dirty="0" smtClean="0"/>
              <a:t>       </a:t>
            </a:r>
            <a:r>
              <a:rPr lang="zh-CN" altLang="zh-CN" sz="2400" dirty="0" smtClean="0"/>
              <a:t>成立</a:t>
            </a:r>
            <a:r>
              <a:rPr lang="zh-CN" altLang="zh-CN" sz="2400" dirty="0"/>
              <a:t>于</a:t>
            </a:r>
            <a:r>
              <a:rPr lang="en-US" altLang="zh-CN" sz="2400" dirty="0"/>
              <a:t>2001</a:t>
            </a:r>
            <a:r>
              <a:rPr lang="zh-CN" altLang="zh-CN" sz="2400" dirty="0"/>
              <a:t>年</a:t>
            </a:r>
            <a:r>
              <a:rPr lang="en-US" altLang="zh-CN" sz="2400" dirty="0"/>
              <a:t>11</a:t>
            </a:r>
            <a:r>
              <a:rPr lang="zh-CN" altLang="zh-CN" sz="2400" dirty="0"/>
              <a:t>月，注册资本人民币</a:t>
            </a:r>
            <a:r>
              <a:rPr lang="en-US" altLang="zh-CN" sz="2400" dirty="0"/>
              <a:t>6000</a:t>
            </a:r>
            <a:r>
              <a:rPr lang="zh-CN" altLang="zh-CN" sz="2400" dirty="0"/>
              <a:t>万元，主要从事汽车</a:t>
            </a:r>
            <a:r>
              <a:rPr lang="zh-CN" altLang="zh-CN" sz="2400" dirty="0">
                <a:solidFill>
                  <a:srgbClr val="FF0000"/>
                </a:solidFill>
              </a:rPr>
              <a:t>清洁美容</a:t>
            </a:r>
            <a:r>
              <a:rPr lang="zh-CN" altLang="zh-CN" sz="2400" dirty="0"/>
              <a:t>、</a:t>
            </a:r>
            <a:r>
              <a:rPr lang="zh-CN" altLang="zh-CN" sz="2400" dirty="0">
                <a:solidFill>
                  <a:srgbClr val="FF0000"/>
                </a:solidFill>
              </a:rPr>
              <a:t>维修保养</a:t>
            </a:r>
            <a:r>
              <a:rPr lang="zh-CN" altLang="zh-CN" sz="2400" dirty="0"/>
              <a:t>、</a:t>
            </a:r>
            <a:r>
              <a:rPr lang="zh-CN" altLang="zh-CN" sz="2400" dirty="0">
                <a:solidFill>
                  <a:srgbClr val="FF0000"/>
                </a:solidFill>
              </a:rPr>
              <a:t>装饰装潢</a:t>
            </a:r>
            <a:r>
              <a:rPr lang="zh-CN" altLang="zh-CN" sz="2400" dirty="0"/>
              <a:t>服务及车用商品的销售。</a:t>
            </a:r>
            <a:endParaRPr lang="zh-CN" altLang="en-US" sz="2400" dirty="0"/>
          </a:p>
        </p:txBody>
      </p:sp>
      <p:sp>
        <p:nvSpPr>
          <p:cNvPr id="7" name="矩形 6"/>
          <p:cNvSpPr/>
          <p:nvPr/>
        </p:nvSpPr>
        <p:spPr>
          <a:xfrm>
            <a:off x="3537857" y="3090208"/>
            <a:ext cx="4572000" cy="2677656"/>
          </a:xfrm>
          <a:prstGeom prst="rect">
            <a:avLst/>
          </a:prstGeom>
        </p:spPr>
        <p:txBody>
          <a:bodyPr>
            <a:spAutoFit/>
          </a:bodyPr>
          <a:lstStyle/>
          <a:p>
            <a:r>
              <a:rPr lang="en-US" altLang="zh-CN" sz="2400" dirty="0" smtClean="0"/>
              <a:t>       </a:t>
            </a:r>
            <a:r>
              <a:rPr lang="zh-CN" altLang="zh-CN" sz="2400" dirty="0" smtClean="0"/>
              <a:t>目前</a:t>
            </a:r>
            <a:r>
              <a:rPr lang="zh-CN" altLang="zh-CN" sz="2400" dirty="0"/>
              <a:t>，公司网点主要分布于上海、福州、泉州、福清、南京、苏州、常州、杭州和合肥地区，拥有平均营业面积</a:t>
            </a:r>
            <a:r>
              <a:rPr lang="en-US" altLang="zh-CN" sz="2400" dirty="0">
                <a:solidFill>
                  <a:srgbClr val="FF0000"/>
                </a:solidFill>
              </a:rPr>
              <a:t>3500</a:t>
            </a:r>
            <a:r>
              <a:rPr lang="zh-CN" altLang="zh-CN" sz="2400" dirty="0"/>
              <a:t>平方米的一站式大型网点</a:t>
            </a:r>
            <a:r>
              <a:rPr lang="en-US" altLang="zh-CN" sz="2400" dirty="0"/>
              <a:t>40</a:t>
            </a:r>
            <a:r>
              <a:rPr lang="zh-CN" altLang="zh-CN" sz="2400" dirty="0"/>
              <a:t>家，总营业面积近</a:t>
            </a:r>
            <a:r>
              <a:rPr lang="en-US" altLang="zh-CN" sz="2400" dirty="0"/>
              <a:t>15</a:t>
            </a:r>
            <a:r>
              <a:rPr lang="zh-CN" altLang="zh-CN" sz="2400" dirty="0"/>
              <a:t>万平米，年营业收入可达</a:t>
            </a:r>
            <a:r>
              <a:rPr lang="en-US" altLang="zh-CN" sz="2400" dirty="0">
                <a:solidFill>
                  <a:srgbClr val="FF0000"/>
                </a:solidFill>
              </a:rPr>
              <a:t>5</a:t>
            </a:r>
            <a:r>
              <a:rPr lang="zh-CN" altLang="zh-CN" sz="2400" dirty="0"/>
              <a:t>亿元。</a:t>
            </a:r>
            <a:endParaRPr lang="zh-CN" altLang="en-US" sz="2400" dirty="0"/>
          </a:p>
        </p:txBody>
      </p:sp>
    </p:spTree>
    <p:extLst>
      <p:ext uri="{BB962C8B-B14F-4D97-AF65-F5344CB8AC3E}">
        <p14:creationId xmlns:p14="http://schemas.microsoft.com/office/powerpoint/2010/main" val="372143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商业计划书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4" name="矩形 3"/>
          <p:cNvSpPr/>
          <p:nvPr/>
        </p:nvSpPr>
        <p:spPr>
          <a:xfrm>
            <a:off x="228600" y="1752600"/>
            <a:ext cx="24384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商业计划书</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228600" y="2209800"/>
            <a:ext cx="2438400" cy="3276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1.1 </a:t>
            </a:r>
            <a:r>
              <a:rPr lang="zh-CN" altLang="en-US" sz="2000" b="1" dirty="0" smtClean="0">
                <a:solidFill>
                  <a:schemeClr val="tx1"/>
                </a:solidFill>
              </a:rPr>
              <a:t>公司简介</a:t>
            </a:r>
            <a:endParaRPr lang="en-US" altLang="zh-CN" sz="2000" b="1" dirty="0" smtClean="0">
              <a:solidFill>
                <a:schemeClr val="tx1"/>
              </a:solidFill>
            </a:endParaRPr>
          </a:p>
          <a:p>
            <a:pPr algn="just"/>
            <a:endParaRPr lang="en-US" altLang="zh-CN" sz="2000" b="1" dirty="0" smtClean="0">
              <a:solidFill>
                <a:srgbClr val="FF0000"/>
              </a:solidFill>
            </a:endParaRPr>
          </a:p>
          <a:p>
            <a:pPr algn="just"/>
            <a:r>
              <a:rPr lang="en-US" altLang="zh-CN" sz="2000" b="1" dirty="0" smtClean="0">
                <a:solidFill>
                  <a:srgbClr val="FF0000"/>
                </a:solidFill>
              </a:rPr>
              <a:t>1.2 </a:t>
            </a:r>
            <a:r>
              <a:rPr lang="zh-CN" altLang="en-US" sz="2000" b="1" dirty="0" smtClean="0">
                <a:solidFill>
                  <a:srgbClr val="FF0000"/>
                </a:solidFill>
              </a:rPr>
              <a:t>公司优势强项</a:t>
            </a:r>
            <a:endParaRPr lang="zh-CN" altLang="en-US" sz="2000" b="1" dirty="0">
              <a:solidFill>
                <a:srgbClr val="FF0000"/>
              </a:solidFill>
            </a:endParaRPr>
          </a:p>
        </p:txBody>
      </p:sp>
      <p:sp>
        <p:nvSpPr>
          <p:cNvPr id="6" name="矩形 5"/>
          <p:cNvSpPr/>
          <p:nvPr/>
        </p:nvSpPr>
        <p:spPr>
          <a:xfrm>
            <a:off x="2971800" y="1447800"/>
            <a:ext cx="6019800" cy="4154984"/>
          </a:xfrm>
          <a:prstGeom prst="rect">
            <a:avLst/>
          </a:prstGeom>
        </p:spPr>
        <p:txBody>
          <a:bodyPr wrap="square">
            <a:spAutoFit/>
          </a:bodyPr>
          <a:lstStyle/>
          <a:p>
            <a:pPr marL="457200" indent="-457200">
              <a:buFont typeface="+mj-lt"/>
              <a:buAutoNum type="arabicPeriod"/>
            </a:pPr>
            <a:r>
              <a:rPr lang="zh-CN" altLang="zh-CN" sz="2400" dirty="0"/>
              <a:t>引入了的信息化</a:t>
            </a:r>
            <a:r>
              <a:rPr lang="zh-CN" altLang="zh-CN" sz="2400" dirty="0" smtClean="0"/>
              <a:t>系统（</a:t>
            </a:r>
            <a:r>
              <a:rPr lang="en-US" altLang="zh-CN" sz="2400" dirty="0" smtClean="0"/>
              <a:t>ERP/CRM/HRM/OA</a:t>
            </a:r>
            <a:r>
              <a:rPr lang="zh-CN" altLang="zh-CN" sz="2400" dirty="0" smtClean="0"/>
              <a:t>）</a:t>
            </a:r>
            <a:endParaRPr lang="en-US" altLang="zh-CN" sz="2400" dirty="0" smtClean="0"/>
          </a:p>
          <a:p>
            <a:pPr marL="457200" indent="-457200">
              <a:buFont typeface="+mj-lt"/>
              <a:buAutoNum type="arabicPeriod"/>
            </a:pPr>
            <a:endParaRPr lang="en-US" altLang="zh-CN" sz="2400" dirty="0" smtClean="0"/>
          </a:p>
          <a:p>
            <a:pPr marL="457200" indent="-457200">
              <a:buFont typeface="+mj-lt"/>
              <a:buAutoNum type="arabicPeriod"/>
            </a:pPr>
            <a:r>
              <a:rPr lang="zh-CN" altLang="zh-CN" sz="2400" dirty="0" smtClean="0"/>
              <a:t>拥有汽车</a:t>
            </a:r>
            <a:r>
              <a:rPr lang="zh-CN" altLang="zh-CN" sz="2400" dirty="0"/>
              <a:t>服务领域的专业技术和服务</a:t>
            </a:r>
            <a:r>
              <a:rPr lang="zh-CN" altLang="zh-CN" sz="2400" dirty="0" smtClean="0"/>
              <a:t>团队</a:t>
            </a:r>
            <a:endParaRPr lang="en-US" altLang="zh-CN" sz="2400" dirty="0" smtClean="0"/>
          </a:p>
          <a:p>
            <a:pPr marL="457200" indent="-457200">
              <a:buFont typeface="+mj-lt"/>
              <a:buAutoNum type="arabicPeriod"/>
            </a:pPr>
            <a:endParaRPr lang="en-US" altLang="zh-CN" sz="2400" dirty="0" smtClean="0"/>
          </a:p>
          <a:p>
            <a:pPr marL="457200" indent="-457200">
              <a:buFont typeface="+mj-lt"/>
              <a:buAutoNum type="arabicPeriod"/>
            </a:pPr>
            <a:r>
              <a:rPr lang="zh-CN" altLang="zh-CN" sz="2400" dirty="0"/>
              <a:t>行业内领先的发达物流</a:t>
            </a:r>
            <a:r>
              <a:rPr lang="zh-CN" altLang="zh-CN" sz="2400" dirty="0" smtClean="0"/>
              <a:t>系统</a:t>
            </a:r>
            <a:endParaRPr lang="en-US" altLang="zh-CN" sz="2400" dirty="0" smtClean="0"/>
          </a:p>
          <a:p>
            <a:pPr marL="457200" indent="-457200">
              <a:buFont typeface="+mj-lt"/>
              <a:buAutoNum type="arabicPeriod"/>
            </a:pPr>
            <a:endParaRPr lang="en-US" altLang="zh-CN" sz="2400" dirty="0" smtClean="0"/>
          </a:p>
          <a:p>
            <a:pPr marL="457200" indent="-457200">
              <a:buFont typeface="+mj-lt"/>
              <a:buAutoNum type="arabicPeriod"/>
            </a:pPr>
            <a:r>
              <a:rPr lang="zh-CN" altLang="zh-CN" sz="2400" dirty="0"/>
              <a:t>品类齐全、</a:t>
            </a:r>
            <a:r>
              <a:rPr lang="zh-CN" altLang="zh-CN" sz="2400" dirty="0" smtClean="0"/>
              <a:t>货真价实</a:t>
            </a:r>
            <a:r>
              <a:rPr lang="zh-CN" altLang="en-US" sz="2400" dirty="0" smtClean="0"/>
              <a:t>，</a:t>
            </a:r>
            <a:r>
              <a:rPr lang="zh-CN" altLang="zh-CN" sz="2400" dirty="0"/>
              <a:t>集商品展示、销售、结算、清洁、美容、安装、维修等功能一站式超大型营业场地</a:t>
            </a:r>
            <a:endParaRPr lang="zh-CN" altLang="en-US" sz="2400" dirty="0"/>
          </a:p>
        </p:txBody>
      </p:sp>
    </p:spTree>
    <p:extLst>
      <p:ext uri="{BB962C8B-B14F-4D97-AF65-F5344CB8AC3E}">
        <p14:creationId xmlns:p14="http://schemas.microsoft.com/office/powerpoint/2010/main" val="372143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商业计划书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4" name="矩形 3"/>
          <p:cNvSpPr/>
          <p:nvPr/>
        </p:nvSpPr>
        <p:spPr>
          <a:xfrm>
            <a:off x="228600" y="1752600"/>
            <a:ext cx="24384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产品</a:t>
            </a:r>
            <a:r>
              <a:rPr lang="zh-CN" altLang="en-US" sz="2400" b="1" dirty="0">
                <a:solidFill>
                  <a:schemeClr val="tx1"/>
                </a:solidFill>
                <a:latin typeface="黑体" panose="02010609060101010101" pitchFamily="49" charset="-122"/>
                <a:ea typeface="黑体" panose="02010609060101010101" pitchFamily="49" charset="-122"/>
              </a:rPr>
              <a:t>与服务介绍</a:t>
            </a:r>
          </a:p>
        </p:txBody>
      </p:sp>
      <p:sp>
        <p:nvSpPr>
          <p:cNvPr id="5" name="矩形 4"/>
          <p:cNvSpPr/>
          <p:nvPr/>
        </p:nvSpPr>
        <p:spPr>
          <a:xfrm>
            <a:off x="228600" y="2209800"/>
            <a:ext cx="2438400" cy="3276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rgbClr val="FF0000"/>
                </a:solidFill>
              </a:rPr>
              <a:t>2.1 </a:t>
            </a:r>
            <a:r>
              <a:rPr lang="zh-CN" altLang="en-US" sz="2000" b="1" dirty="0" smtClean="0">
                <a:solidFill>
                  <a:srgbClr val="FF0000"/>
                </a:solidFill>
              </a:rPr>
              <a:t>项目目标</a:t>
            </a:r>
            <a:endParaRPr lang="en-US" altLang="zh-CN" sz="2000" b="1" dirty="0" smtClean="0">
              <a:solidFill>
                <a:srgbClr val="FF0000"/>
              </a:solidFill>
            </a:endParaRPr>
          </a:p>
          <a:p>
            <a:pPr algn="just"/>
            <a:endParaRPr lang="en-US" altLang="zh-CN" sz="2000" b="1" dirty="0" smtClean="0">
              <a:solidFill>
                <a:srgbClr val="FF0000"/>
              </a:solidFill>
            </a:endParaRPr>
          </a:p>
          <a:p>
            <a:pPr algn="just"/>
            <a:r>
              <a:rPr lang="en-US" altLang="zh-CN" sz="2000" b="1" dirty="0" smtClean="0">
                <a:solidFill>
                  <a:schemeClr val="tx1"/>
                </a:solidFill>
              </a:rPr>
              <a:t>2.2 </a:t>
            </a:r>
            <a:r>
              <a:rPr lang="zh-CN" altLang="en-US" sz="2000" b="1" dirty="0" smtClean="0">
                <a:solidFill>
                  <a:schemeClr val="tx1"/>
                </a:solidFill>
              </a:rPr>
              <a:t>项目主体内容</a:t>
            </a:r>
            <a:endParaRPr lang="en-US" altLang="zh-CN" sz="2000" b="1" dirty="0" smtClean="0">
              <a:solidFill>
                <a:schemeClr val="tx1"/>
              </a:solidFill>
            </a:endParaRPr>
          </a:p>
          <a:p>
            <a:pPr algn="just"/>
            <a:endParaRPr lang="en-US" altLang="zh-CN" sz="2000" b="1" dirty="0" smtClean="0">
              <a:solidFill>
                <a:srgbClr val="FF0000"/>
              </a:solidFill>
            </a:endParaRPr>
          </a:p>
          <a:p>
            <a:pPr algn="just"/>
            <a:r>
              <a:rPr lang="en-US" altLang="zh-CN" sz="2000" b="1" dirty="0" smtClean="0">
                <a:solidFill>
                  <a:schemeClr val="tx1"/>
                </a:solidFill>
              </a:rPr>
              <a:t>2.3 </a:t>
            </a:r>
            <a:r>
              <a:rPr lang="zh-CN" altLang="en-US" sz="2000" b="1" dirty="0" smtClean="0">
                <a:solidFill>
                  <a:schemeClr val="tx1"/>
                </a:solidFill>
              </a:rPr>
              <a:t>项目创新</a:t>
            </a:r>
            <a:endParaRPr lang="en-US" altLang="zh-CN" sz="2000" b="1" dirty="0" smtClean="0">
              <a:solidFill>
                <a:schemeClr val="tx1"/>
              </a:solidFill>
            </a:endParaRPr>
          </a:p>
          <a:p>
            <a:pPr algn="just"/>
            <a:endParaRPr lang="en-US" altLang="zh-CN" sz="2000" b="1" dirty="0" smtClean="0">
              <a:solidFill>
                <a:srgbClr val="FF0000"/>
              </a:solidFill>
            </a:endParaRPr>
          </a:p>
          <a:p>
            <a:pPr algn="just"/>
            <a:r>
              <a:rPr lang="en-US" altLang="zh-CN" sz="2000" b="1" dirty="0" smtClean="0">
                <a:solidFill>
                  <a:schemeClr val="tx1"/>
                </a:solidFill>
              </a:rPr>
              <a:t>2.4 </a:t>
            </a:r>
            <a:r>
              <a:rPr lang="zh-CN" altLang="en-US" sz="2000" b="1" dirty="0" smtClean="0">
                <a:solidFill>
                  <a:schemeClr val="tx1"/>
                </a:solidFill>
              </a:rPr>
              <a:t>项目核心竞争力</a:t>
            </a:r>
            <a:endParaRPr lang="zh-CN" altLang="en-US" sz="2000" b="1" dirty="0">
              <a:solidFill>
                <a:schemeClr val="tx1"/>
              </a:solidFill>
            </a:endParaRPr>
          </a:p>
        </p:txBody>
      </p:sp>
      <p:sp>
        <p:nvSpPr>
          <p:cNvPr id="6" name="矩形 5"/>
          <p:cNvSpPr/>
          <p:nvPr/>
        </p:nvSpPr>
        <p:spPr>
          <a:xfrm>
            <a:off x="2971800" y="1774371"/>
            <a:ext cx="5181600" cy="3416320"/>
          </a:xfrm>
          <a:prstGeom prst="rect">
            <a:avLst/>
          </a:prstGeom>
        </p:spPr>
        <p:txBody>
          <a:bodyPr wrap="square">
            <a:spAutoFit/>
          </a:bodyPr>
          <a:lstStyle/>
          <a:p>
            <a:r>
              <a:rPr lang="en-US" altLang="zh-CN" sz="2400" dirty="0" smtClean="0"/>
              <a:t>       </a:t>
            </a:r>
            <a:r>
              <a:rPr lang="zh-CN" altLang="zh-CN" sz="2400" dirty="0" smtClean="0"/>
              <a:t>建立</a:t>
            </a:r>
            <a:r>
              <a:rPr lang="zh-CN" altLang="zh-CN" sz="2400" dirty="0"/>
              <a:t>一个汽车售后电子商务</a:t>
            </a:r>
            <a:r>
              <a:rPr lang="zh-CN" altLang="zh-CN" sz="2400" dirty="0" smtClean="0"/>
              <a:t>平台</a:t>
            </a:r>
            <a:r>
              <a:rPr lang="en-US" altLang="zh-CN" sz="2400" dirty="0" smtClean="0"/>
              <a:t>+</a:t>
            </a:r>
            <a:r>
              <a:rPr lang="zh-CN" altLang="zh-CN" sz="2400" dirty="0" smtClean="0"/>
              <a:t>移动</a:t>
            </a:r>
            <a:r>
              <a:rPr lang="zh-CN" altLang="zh-CN" sz="2400" dirty="0"/>
              <a:t>终端</a:t>
            </a:r>
            <a:r>
              <a:rPr lang="en-US" altLang="zh-CN" sz="2400" dirty="0" smtClean="0"/>
              <a:t>App</a:t>
            </a:r>
            <a:r>
              <a:rPr lang="zh-CN" altLang="en-US" sz="2400" dirty="0" smtClean="0"/>
              <a:t>，</a:t>
            </a:r>
            <a:r>
              <a:rPr lang="zh-CN" altLang="zh-CN" sz="2400" dirty="0"/>
              <a:t>提供汽车后市场的汽车零部件交易服务、服务领域的其他无形服务等，并将服务延续到解决汽车用品的专业安装、保养、维修等一系列售后服务</a:t>
            </a:r>
            <a:r>
              <a:rPr lang="zh-CN" altLang="zh-CN" sz="2400" dirty="0" smtClean="0"/>
              <a:t>。</a:t>
            </a:r>
            <a:endParaRPr lang="en-US" altLang="zh-CN" sz="2400" dirty="0" smtClean="0"/>
          </a:p>
          <a:p>
            <a:r>
              <a:rPr lang="en-US" altLang="zh-CN" sz="2400" dirty="0" smtClean="0"/>
              <a:t>       </a:t>
            </a:r>
            <a:r>
              <a:rPr lang="zh-CN" altLang="zh-CN" sz="2400" dirty="0" smtClean="0"/>
              <a:t>以</a:t>
            </a:r>
            <a:r>
              <a:rPr lang="en-US" altLang="zh-CN" sz="2400" dirty="0"/>
              <a:t>O2O</a:t>
            </a:r>
            <a:r>
              <a:rPr lang="zh-CN" altLang="zh-CN" sz="2400" dirty="0"/>
              <a:t>的经营模式渗入，实现“线上营销，线下成交；线下体验，线上销售”的有机结合。</a:t>
            </a:r>
            <a:endParaRPr lang="zh-CN" altLang="en-US" sz="2400" dirty="0"/>
          </a:p>
        </p:txBody>
      </p:sp>
    </p:spTree>
    <p:extLst>
      <p:ext uri="{BB962C8B-B14F-4D97-AF65-F5344CB8AC3E}">
        <p14:creationId xmlns:p14="http://schemas.microsoft.com/office/powerpoint/2010/main" val="372143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8575" y="948267"/>
            <a:ext cx="3324225" cy="5909733"/>
            <a:chOff x="-2362200" y="948267"/>
            <a:chExt cx="3324225" cy="5909733"/>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948267"/>
              <a:ext cx="3324225" cy="5909733"/>
            </a:xfrm>
            <a:prstGeom prst="rect">
              <a:avLst/>
            </a:prstGeom>
          </p:spPr>
        </p:pic>
        <p:sp>
          <p:nvSpPr>
            <p:cNvPr id="14" name="矩形 13"/>
            <p:cNvSpPr/>
            <p:nvPr/>
          </p:nvSpPr>
          <p:spPr>
            <a:xfrm>
              <a:off x="-2362200" y="1828800"/>
              <a:ext cx="3324225" cy="243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476375" y="948267"/>
            <a:ext cx="3857625" cy="5924247"/>
            <a:chOff x="-2209800" y="948267"/>
            <a:chExt cx="3857625" cy="5924247"/>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948267"/>
              <a:ext cx="3857625" cy="5924247"/>
            </a:xfrm>
            <a:prstGeom prst="rect">
              <a:avLst/>
            </a:prstGeom>
          </p:spPr>
        </p:pic>
        <p:sp>
          <p:nvSpPr>
            <p:cNvPr id="12" name="矩形 11"/>
            <p:cNvSpPr/>
            <p:nvPr/>
          </p:nvSpPr>
          <p:spPr>
            <a:xfrm>
              <a:off x="-2209800" y="2057400"/>
              <a:ext cx="3857625" cy="15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2771775" y="926496"/>
            <a:ext cx="3857625" cy="5931504"/>
            <a:chOff x="-914400" y="926496"/>
            <a:chExt cx="3857625" cy="5931504"/>
          </a:xfrm>
        </p:grpSpPr>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400" y="926496"/>
              <a:ext cx="3857625" cy="5931504"/>
            </a:xfrm>
            <a:prstGeom prst="rect">
              <a:avLst/>
            </a:prstGeom>
          </p:spPr>
        </p:pic>
        <p:sp>
          <p:nvSpPr>
            <p:cNvPr id="10" name="矩形 9"/>
            <p:cNvSpPr/>
            <p:nvPr/>
          </p:nvSpPr>
          <p:spPr>
            <a:xfrm>
              <a:off x="-914400" y="2057400"/>
              <a:ext cx="3857625"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33800" y="926496"/>
            <a:ext cx="3857625" cy="5920618"/>
          </a:xfrm>
          <a:prstGeom prst="rect">
            <a:avLst/>
          </a:prstGeom>
        </p:spPr>
      </p:pic>
      <p:grpSp>
        <p:nvGrpSpPr>
          <p:cNvPr id="9" name="组合 8"/>
          <p:cNvGrpSpPr/>
          <p:nvPr/>
        </p:nvGrpSpPr>
        <p:grpSpPr>
          <a:xfrm>
            <a:off x="5210175" y="915608"/>
            <a:ext cx="3857625" cy="5902475"/>
            <a:chOff x="5210175" y="915608"/>
            <a:chExt cx="3857625" cy="5902475"/>
          </a:xfrm>
        </p:grpSpPr>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0175" y="915608"/>
              <a:ext cx="3857625" cy="5902475"/>
            </a:xfrm>
            <a:prstGeom prst="rect">
              <a:avLst/>
            </a:prstGeom>
          </p:spPr>
        </p:pic>
        <p:sp>
          <p:nvSpPr>
            <p:cNvPr id="7" name="矩形 6"/>
            <p:cNvSpPr/>
            <p:nvPr/>
          </p:nvSpPr>
          <p:spPr>
            <a:xfrm>
              <a:off x="5410200" y="2819400"/>
              <a:ext cx="3429000"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486400" y="1752600"/>
              <a:ext cx="28194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449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0" fill="hold"/>
                                        <p:tgtEl>
                                          <p:spTgt spid="9"/>
                                        </p:tgtEl>
                                        <p:attrNameLst>
                                          <p:attrName>ppt_w</p:attrName>
                                        </p:attrNameLst>
                                      </p:cBhvr>
                                      <p:tavLst>
                                        <p:tav tm="0">
                                          <p:val>
                                            <p:fltVal val="0"/>
                                          </p:val>
                                        </p:tav>
                                        <p:tav tm="100000">
                                          <p:val>
                                            <p:strVal val="#ppt_w"/>
                                          </p:val>
                                        </p:tav>
                                      </p:tavLst>
                                    </p:anim>
                                    <p:anim calcmode="lin" valueType="num">
                                      <p:cBhvr>
                                        <p:cTn id="29" dur="1000" fill="hold"/>
                                        <p:tgtEl>
                                          <p:spTgt spid="9"/>
                                        </p:tgtEl>
                                        <p:attrNameLst>
                                          <p:attrName>ppt_h</p:attrName>
                                        </p:attrNameLst>
                                      </p:cBhvr>
                                      <p:tavLst>
                                        <p:tav tm="0">
                                          <p:val>
                                            <p:fltVal val="0"/>
                                          </p:val>
                                        </p:tav>
                                        <p:tav tm="100000">
                                          <p:val>
                                            <p:strVal val="#ppt_h"/>
                                          </p:val>
                                        </p:tav>
                                      </p:tavLst>
                                    </p:anim>
                                    <p:anim calcmode="lin" valueType="num">
                                      <p:cBhvr>
                                        <p:cTn id="30" dur="1000" fill="hold"/>
                                        <p:tgtEl>
                                          <p:spTgt spid="9"/>
                                        </p:tgtEl>
                                        <p:attrNameLst>
                                          <p:attrName>style.rotation</p:attrName>
                                        </p:attrNameLst>
                                      </p:cBhvr>
                                      <p:tavLst>
                                        <p:tav tm="0">
                                          <p:val>
                                            <p:fltVal val="90"/>
                                          </p:val>
                                        </p:tav>
                                        <p:tav tm="100000">
                                          <p:val>
                                            <p:fltVal val="0"/>
                                          </p:val>
                                        </p:tav>
                                      </p:tavLst>
                                    </p:anim>
                                    <p:animEffect transition="in" filter="fade">
                                      <p:cBhvr>
                                        <p:cTn id="3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商业计划书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228600" y="1752600"/>
            <a:ext cx="24384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产品</a:t>
            </a:r>
            <a:r>
              <a:rPr lang="zh-CN" altLang="en-US" sz="2400" b="1" dirty="0">
                <a:solidFill>
                  <a:schemeClr val="tx1"/>
                </a:solidFill>
                <a:latin typeface="黑体" panose="02010609060101010101" pitchFamily="49" charset="-122"/>
                <a:ea typeface="黑体" panose="02010609060101010101" pitchFamily="49" charset="-122"/>
              </a:rPr>
              <a:t>与服务介绍</a:t>
            </a:r>
          </a:p>
        </p:txBody>
      </p:sp>
      <p:sp>
        <p:nvSpPr>
          <p:cNvPr id="4" name="矩形 3"/>
          <p:cNvSpPr/>
          <p:nvPr/>
        </p:nvSpPr>
        <p:spPr>
          <a:xfrm>
            <a:off x="228600" y="2209800"/>
            <a:ext cx="2438400" cy="3276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2.1 </a:t>
            </a:r>
            <a:r>
              <a:rPr lang="zh-CN" altLang="en-US" sz="2000" b="1" dirty="0" smtClean="0">
                <a:solidFill>
                  <a:schemeClr val="tx1"/>
                </a:solidFill>
              </a:rPr>
              <a:t>项目目标</a:t>
            </a:r>
            <a:endParaRPr lang="en-US" altLang="zh-CN" sz="2000" b="1" dirty="0" smtClean="0">
              <a:solidFill>
                <a:schemeClr val="tx1"/>
              </a:solidFill>
            </a:endParaRPr>
          </a:p>
          <a:p>
            <a:pPr algn="just"/>
            <a:endParaRPr lang="en-US" altLang="zh-CN" sz="2000" b="1" dirty="0" smtClean="0">
              <a:solidFill>
                <a:srgbClr val="FF0000"/>
              </a:solidFill>
            </a:endParaRPr>
          </a:p>
          <a:p>
            <a:pPr algn="just"/>
            <a:r>
              <a:rPr lang="en-US" altLang="zh-CN" sz="2000" b="1" dirty="0" smtClean="0">
                <a:solidFill>
                  <a:srgbClr val="FF0000"/>
                </a:solidFill>
              </a:rPr>
              <a:t>2.2 </a:t>
            </a:r>
            <a:r>
              <a:rPr lang="zh-CN" altLang="en-US" sz="2000" b="1" dirty="0" smtClean="0">
                <a:solidFill>
                  <a:srgbClr val="FF0000"/>
                </a:solidFill>
              </a:rPr>
              <a:t>项目主体内容</a:t>
            </a:r>
            <a:endParaRPr lang="en-US" altLang="zh-CN" sz="2000" b="1" dirty="0" smtClean="0">
              <a:solidFill>
                <a:srgbClr val="FF0000"/>
              </a:solidFill>
            </a:endParaRPr>
          </a:p>
          <a:p>
            <a:pPr algn="just"/>
            <a:endParaRPr lang="en-US" altLang="zh-CN" sz="2000" b="1" dirty="0" smtClean="0">
              <a:solidFill>
                <a:srgbClr val="FF0000"/>
              </a:solidFill>
            </a:endParaRPr>
          </a:p>
          <a:p>
            <a:pPr algn="just"/>
            <a:r>
              <a:rPr lang="en-US" altLang="zh-CN" sz="2000" b="1" dirty="0" smtClean="0">
                <a:solidFill>
                  <a:schemeClr val="tx1"/>
                </a:solidFill>
              </a:rPr>
              <a:t>2.3 </a:t>
            </a:r>
            <a:r>
              <a:rPr lang="zh-CN" altLang="en-US" sz="2000" b="1" dirty="0" smtClean="0">
                <a:solidFill>
                  <a:schemeClr val="tx1"/>
                </a:solidFill>
              </a:rPr>
              <a:t>项目创新</a:t>
            </a:r>
            <a:endParaRPr lang="en-US" altLang="zh-CN" sz="2000" b="1" dirty="0" smtClean="0">
              <a:solidFill>
                <a:schemeClr val="tx1"/>
              </a:solidFill>
            </a:endParaRPr>
          </a:p>
          <a:p>
            <a:pPr algn="just"/>
            <a:endParaRPr lang="en-US" altLang="zh-CN" sz="2000" b="1" dirty="0" smtClean="0">
              <a:solidFill>
                <a:srgbClr val="FF0000"/>
              </a:solidFill>
            </a:endParaRPr>
          </a:p>
          <a:p>
            <a:pPr algn="just"/>
            <a:r>
              <a:rPr lang="en-US" altLang="zh-CN" sz="2000" b="1" dirty="0" smtClean="0">
                <a:solidFill>
                  <a:schemeClr val="tx1"/>
                </a:solidFill>
              </a:rPr>
              <a:t>2.4 </a:t>
            </a:r>
            <a:r>
              <a:rPr lang="zh-CN" altLang="en-US" sz="2000" b="1" dirty="0" smtClean="0">
                <a:solidFill>
                  <a:schemeClr val="tx1"/>
                </a:solidFill>
              </a:rPr>
              <a:t>项目核心竞争力</a:t>
            </a:r>
            <a:endParaRPr lang="zh-CN" altLang="en-US" sz="2000" b="1" dirty="0">
              <a:solidFill>
                <a:schemeClr val="tx1"/>
              </a:solidFill>
            </a:endParaRPr>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3048000" y="914400"/>
            <a:ext cx="5638800" cy="5943600"/>
          </a:xfrm>
          <a:prstGeom prst="rect">
            <a:avLst/>
          </a:prstGeom>
        </p:spPr>
      </p:pic>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商业计划书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228600" y="1752600"/>
            <a:ext cx="24384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产品</a:t>
            </a:r>
            <a:r>
              <a:rPr lang="zh-CN" altLang="en-US" sz="2400" b="1" dirty="0">
                <a:solidFill>
                  <a:schemeClr val="tx1"/>
                </a:solidFill>
                <a:latin typeface="黑体" panose="02010609060101010101" pitchFamily="49" charset="-122"/>
                <a:ea typeface="黑体" panose="02010609060101010101" pitchFamily="49" charset="-122"/>
              </a:rPr>
              <a:t>与服务介绍</a:t>
            </a:r>
          </a:p>
        </p:txBody>
      </p:sp>
      <p:sp>
        <p:nvSpPr>
          <p:cNvPr id="4" name="矩形 3"/>
          <p:cNvSpPr/>
          <p:nvPr/>
        </p:nvSpPr>
        <p:spPr>
          <a:xfrm>
            <a:off x="228600" y="2209800"/>
            <a:ext cx="2438400" cy="3276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2.1 </a:t>
            </a:r>
            <a:r>
              <a:rPr lang="zh-CN" altLang="en-US" sz="2000" b="1" dirty="0" smtClean="0">
                <a:solidFill>
                  <a:schemeClr val="tx1"/>
                </a:solidFill>
              </a:rPr>
              <a:t>项目目标</a:t>
            </a:r>
            <a:endParaRPr lang="en-US" altLang="zh-CN" sz="2000" b="1" dirty="0" smtClean="0">
              <a:solidFill>
                <a:schemeClr val="tx1"/>
              </a:solidFill>
            </a:endParaRPr>
          </a:p>
          <a:p>
            <a:pPr algn="just"/>
            <a:endParaRPr lang="en-US" altLang="zh-CN" sz="2000" b="1" dirty="0" smtClean="0">
              <a:solidFill>
                <a:srgbClr val="FF0000"/>
              </a:solidFill>
            </a:endParaRPr>
          </a:p>
          <a:p>
            <a:pPr algn="just"/>
            <a:r>
              <a:rPr lang="en-US" altLang="zh-CN" sz="2000" b="1" dirty="0" smtClean="0">
                <a:solidFill>
                  <a:schemeClr val="tx1"/>
                </a:solidFill>
              </a:rPr>
              <a:t>2.2 </a:t>
            </a:r>
            <a:r>
              <a:rPr lang="zh-CN" altLang="en-US" sz="2000" b="1" dirty="0" smtClean="0">
                <a:solidFill>
                  <a:schemeClr val="tx1"/>
                </a:solidFill>
              </a:rPr>
              <a:t>项目主体内容</a:t>
            </a:r>
            <a:endParaRPr lang="en-US" altLang="zh-CN" sz="2000" b="1" dirty="0" smtClean="0">
              <a:solidFill>
                <a:schemeClr val="tx1"/>
              </a:solidFill>
            </a:endParaRPr>
          </a:p>
          <a:p>
            <a:pPr algn="just"/>
            <a:endParaRPr lang="en-US" altLang="zh-CN" sz="2000" b="1" dirty="0" smtClean="0">
              <a:solidFill>
                <a:srgbClr val="FF0000"/>
              </a:solidFill>
            </a:endParaRPr>
          </a:p>
          <a:p>
            <a:pPr algn="just"/>
            <a:r>
              <a:rPr lang="en-US" altLang="zh-CN" sz="2000" b="1" dirty="0" smtClean="0">
                <a:solidFill>
                  <a:srgbClr val="FF0000"/>
                </a:solidFill>
              </a:rPr>
              <a:t>2.3 </a:t>
            </a:r>
            <a:r>
              <a:rPr lang="zh-CN" altLang="en-US" sz="2000" b="1" dirty="0" smtClean="0">
                <a:solidFill>
                  <a:srgbClr val="FF0000"/>
                </a:solidFill>
              </a:rPr>
              <a:t>项目创新</a:t>
            </a:r>
            <a:endParaRPr lang="en-US" altLang="zh-CN" sz="2000" b="1" dirty="0" smtClean="0">
              <a:solidFill>
                <a:srgbClr val="FF0000"/>
              </a:solidFill>
            </a:endParaRPr>
          </a:p>
          <a:p>
            <a:pPr algn="just"/>
            <a:endParaRPr lang="en-US" altLang="zh-CN" sz="2000" b="1" dirty="0" smtClean="0">
              <a:solidFill>
                <a:srgbClr val="FF0000"/>
              </a:solidFill>
            </a:endParaRPr>
          </a:p>
          <a:p>
            <a:pPr algn="just"/>
            <a:r>
              <a:rPr lang="en-US" altLang="zh-CN" sz="2000" b="1" dirty="0" smtClean="0">
                <a:solidFill>
                  <a:schemeClr val="tx1"/>
                </a:solidFill>
              </a:rPr>
              <a:t>2.4 </a:t>
            </a:r>
            <a:r>
              <a:rPr lang="zh-CN" altLang="en-US" sz="2000" b="1" dirty="0" smtClean="0">
                <a:solidFill>
                  <a:schemeClr val="tx1"/>
                </a:solidFill>
              </a:rPr>
              <a:t>项目核心竞争力</a:t>
            </a:r>
            <a:endParaRPr lang="zh-CN" altLang="en-US" sz="2000" b="1" dirty="0">
              <a:solidFill>
                <a:schemeClr val="tx1"/>
              </a:solidFill>
            </a:endParaRPr>
          </a:p>
        </p:txBody>
      </p:sp>
      <p:sp>
        <p:nvSpPr>
          <p:cNvPr id="6" name="矩形 5"/>
          <p:cNvSpPr/>
          <p:nvPr/>
        </p:nvSpPr>
        <p:spPr>
          <a:xfrm>
            <a:off x="2971800" y="1170087"/>
            <a:ext cx="5715000" cy="5078313"/>
          </a:xfrm>
          <a:prstGeom prst="rect">
            <a:avLst/>
          </a:prstGeom>
        </p:spPr>
        <p:txBody>
          <a:bodyPr wrap="square">
            <a:spAutoFit/>
          </a:bodyPr>
          <a:lstStyle/>
          <a:p>
            <a:r>
              <a:rPr lang="en-US" altLang="zh-CN" sz="2400" dirty="0" smtClean="0"/>
              <a:t>1. </a:t>
            </a:r>
            <a:r>
              <a:rPr lang="zh-CN" altLang="zh-CN" sz="2400" dirty="0" smtClean="0"/>
              <a:t>后</a:t>
            </a:r>
            <a:r>
              <a:rPr lang="zh-CN" altLang="zh-CN" sz="2400" dirty="0"/>
              <a:t>市场电子商务模式</a:t>
            </a:r>
            <a:r>
              <a:rPr lang="zh-CN" altLang="zh-CN" sz="2400" dirty="0" smtClean="0"/>
              <a:t>创新</a:t>
            </a:r>
            <a:endParaRPr lang="en-US" altLang="zh-CN" sz="2400" dirty="0" smtClean="0"/>
          </a:p>
          <a:p>
            <a:r>
              <a:rPr lang="en-US" altLang="zh-CN" sz="2400" dirty="0" smtClean="0"/>
              <a:t>       </a:t>
            </a:r>
            <a:r>
              <a:rPr lang="zh-CN" altLang="zh-CN" sz="2000" dirty="0" smtClean="0"/>
              <a:t>解决</a:t>
            </a:r>
            <a:r>
              <a:rPr lang="zh-CN" altLang="zh-CN" sz="2000" dirty="0"/>
              <a:t>汽车</a:t>
            </a:r>
            <a:r>
              <a:rPr lang="zh-CN" altLang="zh-CN" sz="2000" dirty="0" smtClean="0"/>
              <a:t>服务占</a:t>
            </a:r>
            <a:r>
              <a:rPr lang="zh-CN" altLang="zh-CN" sz="2000" dirty="0"/>
              <a:t>比</a:t>
            </a:r>
            <a:r>
              <a:rPr lang="en-US" altLang="zh-CN" sz="2000" dirty="0"/>
              <a:t> </a:t>
            </a:r>
            <a:r>
              <a:rPr lang="en-US" altLang="zh-CN" sz="2000" dirty="0">
                <a:solidFill>
                  <a:srgbClr val="FF0000"/>
                </a:solidFill>
              </a:rPr>
              <a:t>70%</a:t>
            </a:r>
            <a:r>
              <a:rPr lang="zh-CN" altLang="zh-CN" sz="2000" dirty="0"/>
              <a:t>以上的“</a:t>
            </a:r>
            <a:r>
              <a:rPr lang="zh-CN" altLang="zh-CN" sz="2000" dirty="0">
                <a:solidFill>
                  <a:srgbClr val="FF0000"/>
                </a:solidFill>
              </a:rPr>
              <a:t>商品</a:t>
            </a:r>
            <a:r>
              <a:rPr lang="en-US" altLang="zh-CN" sz="2000" dirty="0">
                <a:solidFill>
                  <a:srgbClr val="FF0000"/>
                </a:solidFill>
              </a:rPr>
              <a:t>+</a:t>
            </a:r>
            <a:r>
              <a:rPr lang="zh-CN" altLang="zh-CN" sz="2000" dirty="0">
                <a:solidFill>
                  <a:srgbClr val="FF0000"/>
                </a:solidFill>
              </a:rPr>
              <a:t>服务</a:t>
            </a:r>
            <a:r>
              <a:rPr lang="zh-CN" altLang="zh-CN" sz="2000" dirty="0"/>
              <a:t>”和“</a:t>
            </a:r>
            <a:r>
              <a:rPr lang="zh-CN" altLang="zh-CN" sz="2000" dirty="0">
                <a:solidFill>
                  <a:srgbClr val="FF0000"/>
                </a:solidFill>
              </a:rPr>
              <a:t>纯服务</a:t>
            </a:r>
            <a:r>
              <a:rPr lang="zh-CN" altLang="zh-CN" sz="2000" dirty="0"/>
              <a:t>”实现标准化转化</a:t>
            </a:r>
            <a:r>
              <a:rPr lang="zh-CN" altLang="zh-CN" sz="2000" dirty="0" smtClean="0"/>
              <a:t>。解决从</a:t>
            </a:r>
            <a:r>
              <a:rPr lang="zh-CN" altLang="zh-CN" sz="2000" dirty="0"/>
              <a:t>“</a:t>
            </a:r>
            <a:r>
              <a:rPr lang="zh-CN" altLang="zh-CN" sz="2000" dirty="0">
                <a:solidFill>
                  <a:srgbClr val="FF0000"/>
                </a:solidFill>
              </a:rPr>
              <a:t>线上到线下</a:t>
            </a:r>
            <a:r>
              <a:rPr lang="zh-CN" altLang="zh-CN" sz="2000" dirty="0"/>
              <a:t>”的服务体验从线上车用商品的查询、选择、下单；到线下预约、检测、诊断、安装、质保等</a:t>
            </a:r>
            <a:r>
              <a:rPr lang="zh-CN" altLang="zh-CN" sz="2000" dirty="0" smtClean="0"/>
              <a:t>环节</a:t>
            </a:r>
            <a:r>
              <a:rPr lang="zh-CN" altLang="en-US" sz="2000" dirty="0" smtClean="0"/>
              <a:t>的顺畅与对接。</a:t>
            </a:r>
            <a:endParaRPr lang="en-US" altLang="zh-CN" sz="2000" dirty="0"/>
          </a:p>
          <a:p>
            <a:r>
              <a:rPr lang="en-US" altLang="zh-CN" sz="2400" dirty="0" smtClean="0"/>
              <a:t>2. </a:t>
            </a:r>
            <a:r>
              <a:rPr lang="zh-CN" altLang="zh-CN" sz="2400" dirty="0" smtClean="0"/>
              <a:t>供应</a:t>
            </a:r>
            <a:r>
              <a:rPr lang="zh-CN" altLang="zh-CN" sz="2400" dirty="0"/>
              <a:t>链管理技术的</a:t>
            </a:r>
            <a:r>
              <a:rPr lang="zh-CN" altLang="zh-CN" sz="2400" dirty="0" smtClean="0"/>
              <a:t>创新</a:t>
            </a:r>
            <a:endParaRPr lang="en-US" altLang="zh-CN" sz="2400" dirty="0" smtClean="0"/>
          </a:p>
          <a:p>
            <a:r>
              <a:rPr lang="en-US" altLang="zh-CN" sz="2400" dirty="0" smtClean="0"/>
              <a:t>      </a:t>
            </a:r>
            <a:r>
              <a:rPr lang="zh-CN" altLang="zh-CN" sz="2000" dirty="0" smtClean="0"/>
              <a:t>供应</a:t>
            </a:r>
            <a:r>
              <a:rPr lang="zh-CN" altLang="zh-CN" sz="2000" dirty="0"/>
              <a:t>链上的各种异构系统集成为一个整体，以</a:t>
            </a:r>
            <a:r>
              <a:rPr lang="zh-CN" altLang="zh-CN" sz="2000" dirty="0">
                <a:solidFill>
                  <a:srgbClr val="FF0000"/>
                </a:solidFill>
              </a:rPr>
              <a:t>提高</a:t>
            </a:r>
            <a:r>
              <a:rPr lang="zh-CN" altLang="zh-CN" sz="2000" dirty="0"/>
              <a:t>业务流程效率，</a:t>
            </a:r>
            <a:r>
              <a:rPr lang="zh-CN" altLang="zh-CN" sz="2000" dirty="0">
                <a:solidFill>
                  <a:srgbClr val="FF0000"/>
                </a:solidFill>
              </a:rPr>
              <a:t>降低</a:t>
            </a:r>
            <a:r>
              <a:rPr lang="zh-CN" altLang="zh-CN" sz="2000" dirty="0"/>
              <a:t>供应链的总成本</a:t>
            </a:r>
            <a:r>
              <a:rPr lang="zh-CN" altLang="zh-CN" sz="2000" dirty="0" smtClean="0"/>
              <a:t>。</a:t>
            </a:r>
            <a:r>
              <a:rPr lang="zh-CN" altLang="zh-CN" sz="2000" dirty="0"/>
              <a:t>电子商务环境下供应链管理的特征和管理</a:t>
            </a:r>
            <a:r>
              <a:rPr lang="zh-CN" altLang="zh-CN" sz="2000" dirty="0" smtClean="0"/>
              <a:t>方法</a:t>
            </a:r>
            <a:r>
              <a:rPr lang="zh-CN" altLang="en-US" sz="2000" dirty="0" smtClean="0"/>
              <a:t>。</a:t>
            </a:r>
            <a:endParaRPr lang="en-US" altLang="zh-CN" sz="2000" dirty="0"/>
          </a:p>
          <a:p>
            <a:r>
              <a:rPr lang="en-US" altLang="zh-CN" sz="2400" dirty="0" smtClean="0"/>
              <a:t>3. </a:t>
            </a:r>
            <a:r>
              <a:rPr lang="zh-CN" altLang="zh-CN" sz="2400" dirty="0" smtClean="0"/>
              <a:t>面向</a:t>
            </a:r>
            <a:r>
              <a:rPr lang="zh-CN" altLang="zh-CN" sz="2400" dirty="0"/>
              <a:t>电子商务的智能搜索引擎技术的</a:t>
            </a:r>
            <a:r>
              <a:rPr lang="zh-CN" altLang="zh-CN" sz="2400" dirty="0" smtClean="0"/>
              <a:t>创新</a:t>
            </a:r>
            <a:endParaRPr lang="en-US" altLang="zh-CN" sz="2400" dirty="0" smtClean="0"/>
          </a:p>
          <a:p>
            <a:r>
              <a:rPr lang="en-US" altLang="zh-CN" sz="2000" dirty="0" smtClean="0"/>
              <a:t>        a</a:t>
            </a:r>
            <a:r>
              <a:rPr lang="zh-CN" altLang="zh-CN" sz="2000" dirty="0"/>
              <a:t>、提取查询条件中的有效成分，包括词汇和逻辑关系</a:t>
            </a:r>
            <a:r>
              <a:rPr lang="zh-CN" altLang="zh-CN" sz="2000" dirty="0" smtClean="0"/>
              <a:t>。</a:t>
            </a:r>
            <a:r>
              <a:rPr lang="en-US" altLang="zh-CN" sz="2000" dirty="0" smtClean="0"/>
              <a:t>b</a:t>
            </a:r>
            <a:r>
              <a:rPr lang="zh-CN" altLang="zh-CN" sz="2000" dirty="0"/>
              <a:t>、建立</a:t>
            </a:r>
            <a:r>
              <a:rPr lang="zh-CN" altLang="zh-CN" sz="2000" dirty="0">
                <a:solidFill>
                  <a:srgbClr val="FF0000"/>
                </a:solidFill>
              </a:rPr>
              <a:t>电子商务知识库</a:t>
            </a:r>
            <a:r>
              <a:rPr lang="zh-CN" altLang="zh-CN" sz="2000" dirty="0"/>
              <a:t>来获取关键词的同义词、近义词及相关</a:t>
            </a:r>
            <a:r>
              <a:rPr lang="zh-CN" altLang="zh-CN" sz="2000" dirty="0" smtClean="0"/>
              <a:t>词</a:t>
            </a:r>
            <a:r>
              <a:rPr lang="zh-CN" altLang="en-US" sz="2000" dirty="0" smtClean="0"/>
              <a:t>。</a:t>
            </a:r>
            <a:endParaRPr lang="zh-CN" altLang="en-US" sz="2000" dirty="0"/>
          </a:p>
        </p:txBody>
      </p:sp>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商业计划书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228600" y="1752600"/>
            <a:ext cx="24384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产品</a:t>
            </a:r>
            <a:r>
              <a:rPr lang="zh-CN" altLang="en-US" sz="2400" b="1" dirty="0">
                <a:solidFill>
                  <a:schemeClr val="tx1"/>
                </a:solidFill>
                <a:latin typeface="黑体" panose="02010609060101010101" pitchFamily="49" charset="-122"/>
                <a:ea typeface="黑体" panose="02010609060101010101" pitchFamily="49" charset="-122"/>
              </a:rPr>
              <a:t>与服务介绍</a:t>
            </a:r>
          </a:p>
        </p:txBody>
      </p:sp>
      <p:sp>
        <p:nvSpPr>
          <p:cNvPr id="4" name="矩形 3"/>
          <p:cNvSpPr/>
          <p:nvPr/>
        </p:nvSpPr>
        <p:spPr>
          <a:xfrm>
            <a:off x="228600" y="2209800"/>
            <a:ext cx="2438400" cy="3276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2.1 </a:t>
            </a:r>
            <a:r>
              <a:rPr lang="zh-CN" altLang="en-US" sz="2000" b="1" dirty="0" smtClean="0">
                <a:solidFill>
                  <a:schemeClr val="tx1"/>
                </a:solidFill>
              </a:rPr>
              <a:t>项目目标</a:t>
            </a:r>
            <a:endParaRPr lang="en-US" altLang="zh-CN" sz="2000" b="1" dirty="0" smtClean="0">
              <a:solidFill>
                <a:schemeClr val="tx1"/>
              </a:solidFill>
            </a:endParaRPr>
          </a:p>
          <a:p>
            <a:pPr algn="just"/>
            <a:endParaRPr lang="en-US" altLang="zh-CN" sz="2000" b="1" dirty="0" smtClean="0">
              <a:solidFill>
                <a:srgbClr val="FF0000"/>
              </a:solidFill>
            </a:endParaRPr>
          </a:p>
          <a:p>
            <a:pPr algn="just"/>
            <a:r>
              <a:rPr lang="en-US" altLang="zh-CN" sz="2000" b="1" dirty="0" smtClean="0">
                <a:solidFill>
                  <a:schemeClr val="tx1"/>
                </a:solidFill>
              </a:rPr>
              <a:t>2.2 </a:t>
            </a:r>
            <a:r>
              <a:rPr lang="zh-CN" altLang="en-US" sz="2000" b="1" dirty="0" smtClean="0">
                <a:solidFill>
                  <a:schemeClr val="tx1"/>
                </a:solidFill>
              </a:rPr>
              <a:t>项目主体内容</a:t>
            </a:r>
            <a:endParaRPr lang="en-US" altLang="zh-CN" sz="2000" b="1" dirty="0" smtClean="0">
              <a:solidFill>
                <a:schemeClr val="tx1"/>
              </a:solidFill>
            </a:endParaRPr>
          </a:p>
          <a:p>
            <a:pPr algn="just"/>
            <a:endParaRPr lang="en-US" altLang="zh-CN" sz="2000" b="1" dirty="0" smtClean="0">
              <a:solidFill>
                <a:srgbClr val="FF0000"/>
              </a:solidFill>
            </a:endParaRPr>
          </a:p>
          <a:p>
            <a:pPr algn="just"/>
            <a:r>
              <a:rPr lang="en-US" altLang="zh-CN" sz="2000" b="1" dirty="0" smtClean="0">
                <a:solidFill>
                  <a:schemeClr val="tx1"/>
                </a:solidFill>
              </a:rPr>
              <a:t>2.3 </a:t>
            </a:r>
            <a:r>
              <a:rPr lang="zh-CN" altLang="en-US" sz="2000" b="1" dirty="0" smtClean="0">
                <a:solidFill>
                  <a:schemeClr val="tx1"/>
                </a:solidFill>
              </a:rPr>
              <a:t>项目创新</a:t>
            </a:r>
            <a:endParaRPr lang="en-US" altLang="zh-CN" sz="2000" b="1" dirty="0" smtClean="0">
              <a:solidFill>
                <a:schemeClr val="tx1"/>
              </a:solidFill>
            </a:endParaRPr>
          </a:p>
          <a:p>
            <a:pPr algn="just"/>
            <a:endParaRPr lang="en-US" altLang="zh-CN" sz="2000" b="1" dirty="0" smtClean="0">
              <a:solidFill>
                <a:srgbClr val="FF0000"/>
              </a:solidFill>
            </a:endParaRPr>
          </a:p>
          <a:p>
            <a:pPr algn="just"/>
            <a:r>
              <a:rPr lang="en-US" altLang="zh-CN" sz="2000" b="1" dirty="0" smtClean="0">
                <a:solidFill>
                  <a:srgbClr val="FF0000"/>
                </a:solidFill>
              </a:rPr>
              <a:t>2.4 </a:t>
            </a:r>
            <a:r>
              <a:rPr lang="zh-CN" altLang="en-US" sz="2000" b="1" dirty="0" smtClean="0">
                <a:solidFill>
                  <a:srgbClr val="FF0000"/>
                </a:solidFill>
              </a:rPr>
              <a:t>项目核心竞争力</a:t>
            </a:r>
            <a:endParaRPr lang="zh-CN" altLang="en-US" sz="2000" b="1" dirty="0">
              <a:solidFill>
                <a:srgbClr val="FF0000"/>
              </a:solidFill>
            </a:endParaRPr>
          </a:p>
        </p:txBody>
      </p:sp>
      <p:sp>
        <p:nvSpPr>
          <p:cNvPr id="5" name="矩形 4"/>
          <p:cNvSpPr/>
          <p:nvPr/>
        </p:nvSpPr>
        <p:spPr>
          <a:xfrm>
            <a:off x="2971800" y="1747659"/>
            <a:ext cx="5715000" cy="3662541"/>
          </a:xfrm>
          <a:prstGeom prst="rect">
            <a:avLst/>
          </a:prstGeom>
        </p:spPr>
        <p:txBody>
          <a:bodyPr wrap="square">
            <a:spAutoFit/>
          </a:bodyPr>
          <a:lstStyle/>
          <a:p>
            <a:r>
              <a:rPr lang="en-US" altLang="zh-CN" sz="2400" dirty="0" smtClean="0"/>
              <a:t>1.</a:t>
            </a:r>
            <a:r>
              <a:rPr lang="zh-CN" altLang="zh-CN" sz="2400" dirty="0"/>
              <a:t>商业模式</a:t>
            </a:r>
            <a:endParaRPr lang="en-US" altLang="zh-CN" sz="2400" dirty="0" smtClean="0"/>
          </a:p>
          <a:p>
            <a:r>
              <a:rPr lang="en-US" altLang="zh-CN" sz="2000" dirty="0" smtClean="0"/>
              <a:t>       </a:t>
            </a:r>
            <a:r>
              <a:rPr lang="zh-CN" altLang="zh-CN" sz="2000" dirty="0" smtClean="0"/>
              <a:t>自营</a:t>
            </a:r>
            <a:r>
              <a:rPr lang="en-US" altLang="zh-CN" sz="2000" dirty="0"/>
              <a:t>+</a:t>
            </a:r>
            <a:r>
              <a:rPr lang="zh-CN" altLang="zh-CN" sz="2000" dirty="0"/>
              <a:t>第三方加盟</a:t>
            </a:r>
            <a:r>
              <a:rPr lang="en-US" altLang="zh-CN" sz="2000" dirty="0"/>
              <a:t>+O2O</a:t>
            </a:r>
            <a:r>
              <a:rPr lang="zh-CN" altLang="zh-CN" sz="2000" dirty="0"/>
              <a:t>的运营模式，从多个维度上进行模式整合</a:t>
            </a:r>
            <a:r>
              <a:rPr lang="zh-CN" altLang="zh-CN" sz="2000" dirty="0" smtClean="0"/>
              <a:t>。</a:t>
            </a:r>
            <a:endParaRPr lang="en-US" altLang="zh-CN" sz="2000" dirty="0" smtClean="0"/>
          </a:p>
          <a:p>
            <a:r>
              <a:rPr lang="en-US" altLang="zh-CN" sz="2400" dirty="0" smtClean="0"/>
              <a:t>2. </a:t>
            </a:r>
            <a:r>
              <a:rPr lang="zh-CN" altLang="en-US" sz="2400" dirty="0" smtClean="0"/>
              <a:t>盈利模式</a:t>
            </a:r>
            <a:endParaRPr lang="en-US" altLang="zh-CN" sz="2400" dirty="0" smtClean="0"/>
          </a:p>
          <a:p>
            <a:r>
              <a:rPr lang="zh-CN" altLang="en-US" sz="2000" dirty="0" smtClean="0"/>
              <a:t>       借鉴淘宝、京东、携程等成功案例，将其盈利模式与项目进行有机的结合对项目顺利实施具有很大的帮助作用。</a:t>
            </a:r>
            <a:endParaRPr lang="en-US" altLang="zh-CN" sz="2000" dirty="0" smtClean="0"/>
          </a:p>
          <a:p>
            <a:r>
              <a:rPr lang="en-US" altLang="zh-CN" sz="2400" dirty="0" smtClean="0"/>
              <a:t>3. </a:t>
            </a:r>
            <a:r>
              <a:rPr lang="zh-CN" altLang="en-US" sz="2400" dirty="0" smtClean="0"/>
              <a:t>技术</a:t>
            </a:r>
            <a:endParaRPr lang="en-US" altLang="zh-CN" sz="2400" dirty="0" smtClean="0"/>
          </a:p>
          <a:p>
            <a:r>
              <a:rPr lang="zh-CN" altLang="en-US" sz="2000" dirty="0" smtClean="0"/>
              <a:t>       项目</a:t>
            </a:r>
            <a:r>
              <a:rPr lang="zh-CN" altLang="en-US" sz="2000" dirty="0"/>
              <a:t>使用了供应链管理技术、智能搜索技术、推荐等技术，方面、快捷、高效地为用户找到其所需产品及服务，</a:t>
            </a:r>
          </a:p>
        </p:txBody>
      </p:sp>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商业计划书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经营模式与盈利模式</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a:solidFill>
                  <a:srgbClr val="FF0000"/>
                </a:solidFill>
              </a:rPr>
              <a:t>3.1 </a:t>
            </a:r>
            <a:r>
              <a:rPr lang="zh-CN" altLang="en-US" sz="2000" b="1" dirty="0" smtClean="0">
                <a:solidFill>
                  <a:srgbClr val="FF0000"/>
                </a:solidFill>
              </a:rPr>
              <a:t>现行</a:t>
            </a:r>
            <a:r>
              <a:rPr lang="zh-CN" altLang="en-US" sz="2000" b="1" dirty="0">
                <a:solidFill>
                  <a:srgbClr val="FF0000"/>
                </a:solidFill>
              </a:rPr>
              <a:t>经营模式分析</a:t>
            </a:r>
            <a:r>
              <a:rPr lang="zh-CN" altLang="en-US" sz="2000" b="1" dirty="0" smtClean="0">
                <a:solidFill>
                  <a:srgbClr val="FF0000"/>
                </a:solidFill>
              </a:rPr>
              <a:t>比较</a:t>
            </a:r>
            <a:endParaRPr lang="en-US" altLang="zh-CN" sz="2000" b="1" dirty="0" smtClean="0">
              <a:solidFill>
                <a:srgbClr val="FF0000"/>
              </a:solidFill>
            </a:endParaRPr>
          </a:p>
          <a:p>
            <a:pPr algn="just"/>
            <a:endParaRPr lang="en-US" altLang="zh-CN" sz="2000" b="1" dirty="0" smtClean="0">
              <a:solidFill>
                <a:srgbClr val="FF0000"/>
              </a:solidFill>
            </a:endParaRPr>
          </a:p>
          <a:p>
            <a:pPr algn="just"/>
            <a:r>
              <a:rPr lang="en-US" altLang="zh-CN" sz="2000" b="1" dirty="0">
                <a:solidFill>
                  <a:schemeClr val="tx1"/>
                </a:solidFill>
              </a:rPr>
              <a:t>3.2 </a:t>
            </a:r>
            <a:r>
              <a:rPr lang="zh-CN" altLang="en-US" sz="2000" b="1" dirty="0" smtClean="0">
                <a:solidFill>
                  <a:schemeClr val="tx1"/>
                </a:solidFill>
              </a:rPr>
              <a:t>项目</a:t>
            </a:r>
            <a:r>
              <a:rPr lang="zh-CN" altLang="en-US" sz="2000" b="1" dirty="0">
                <a:solidFill>
                  <a:schemeClr val="tx1"/>
                </a:solidFill>
              </a:rPr>
              <a:t>经营模式</a:t>
            </a:r>
            <a:endParaRPr lang="en-US" altLang="zh-CN" sz="2000" b="1" dirty="0" smtClean="0">
              <a:solidFill>
                <a:schemeClr val="tx1"/>
              </a:solidFill>
            </a:endParaRPr>
          </a:p>
          <a:p>
            <a:pPr algn="just"/>
            <a:endParaRPr lang="en-US" altLang="zh-CN" sz="2000" b="1" dirty="0" smtClean="0">
              <a:solidFill>
                <a:srgbClr val="FF0000"/>
              </a:solidFill>
            </a:endParaRPr>
          </a:p>
          <a:p>
            <a:pPr algn="just"/>
            <a:r>
              <a:rPr lang="en-US" altLang="zh-CN" sz="2000" b="1" dirty="0" smtClean="0">
                <a:solidFill>
                  <a:schemeClr val="tx1"/>
                </a:solidFill>
              </a:rPr>
              <a:t>3.3 </a:t>
            </a:r>
            <a:r>
              <a:rPr lang="zh-CN" altLang="en-US" sz="2000" b="1" dirty="0" smtClean="0">
                <a:solidFill>
                  <a:schemeClr val="tx1"/>
                </a:solidFill>
              </a:rPr>
              <a:t>盈利模式</a:t>
            </a:r>
            <a:endParaRPr lang="en-US" altLang="zh-CN" sz="2000" b="1" dirty="0" smtClean="0">
              <a:solidFill>
                <a:srgbClr val="FF00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4043"/>
            <a:ext cx="9296400" cy="716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116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商业计划书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经营模式与盈利模式</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a:solidFill>
                  <a:schemeClr val="tx1"/>
                </a:solidFill>
              </a:rPr>
              <a:t>3.1 </a:t>
            </a:r>
            <a:r>
              <a:rPr lang="zh-CN" altLang="en-US" sz="2000" b="1" dirty="0" smtClean="0">
                <a:solidFill>
                  <a:schemeClr val="tx1"/>
                </a:solidFill>
              </a:rPr>
              <a:t>现行</a:t>
            </a:r>
            <a:r>
              <a:rPr lang="zh-CN" altLang="en-US" sz="2000" b="1" dirty="0">
                <a:solidFill>
                  <a:schemeClr val="tx1"/>
                </a:solidFill>
              </a:rPr>
              <a:t>经营模式分析</a:t>
            </a:r>
            <a:r>
              <a:rPr lang="zh-CN" altLang="en-US" sz="2000" b="1" dirty="0" smtClean="0">
                <a:solidFill>
                  <a:schemeClr val="tx1"/>
                </a:solidFill>
              </a:rPr>
              <a:t>比较</a:t>
            </a:r>
            <a:endParaRPr lang="en-US" altLang="zh-CN" sz="2000" b="1" dirty="0" smtClean="0">
              <a:solidFill>
                <a:schemeClr val="tx1"/>
              </a:solidFill>
            </a:endParaRPr>
          </a:p>
          <a:p>
            <a:pPr algn="just"/>
            <a:endParaRPr lang="en-US" altLang="zh-CN" sz="2000" b="1" dirty="0" smtClean="0">
              <a:solidFill>
                <a:srgbClr val="FF0000"/>
              </a:solidFill>
            </a:endParaRPr>
          </a:p>
          <a:p>
            <a:pPr algn="just"/>
            <a:r>
              <a:rPr lang="en-US" altLang="zh-CN" sz="2000" b="1" dirty="0">
                <a:solidFill>
                  <a:srgbClr val="FF0000"/>
                </a:solidFill>
              </a:rPr>
              <a:t>3.2 </a:t>
            </a:r>
            <a:r>
              <a:rPr lang="zh-CN" altLang="en-US" sz="2000" b="1" dirty="0" smtClean="0">
                <a:solidFill>
                  <a:srgbClr val="FF0000"/>
                </a:solidFill>
              </a:rPr>
              <a:t>项目</a:t>
            </a:r>
            <a:r>
              <a:rPr lang="zh-CN" altLang="en-US" sz="2000" b="1" dirty="0">
                <a:solidFill>
                  <a:srgbClr val="FF0000"/>
                </a:solidFill>
              </a:rPr>
              <a:t>经营模式</a:t>
            </a:r>
            <a:endParaRPr lang="en-US" altLang="zh-CN" sz="2000" b="1" dirty="0" smtClean="0">
              <a:solidFill>
                <a:srgbClr val="FF0000"/>
              </a:solidFill>
            </a:endParaRPr>
          </a:p>
          <a:p>
            <a:pPr algn="just"/>
            <a:endParaRPr lang="en-US" altLang="zh-CN" sz="2000" b="1" dirty="0" smtClean="0">
              <a:solidFill>
                <a:srgbClr val="FF0000"/>
              </a:solidFill>
            </a:endParaRPr>
          </a:p>
          <a:p>
            <a:pPr algn="just"/>
            <a:r>
              <a:rPr lang="en-US" altLang="zh-CN" sz="2000" b="1" dirty="0" smtClean="0">
                <a:solidFill>
                  <a:schemeClr val="tx1"/>
                </a:solidFill>
              </a:rPr>
              <a:t>3.3 </a:t>
            </a:r>
            <a:r>
              <a:rPr lang="zh-CN" altLang="en-US" sz="2000" b="1" dirty="0" smtClean="0">
                <a:solidFill>
                  <a:schemeClr val="tx1"/>
                </a:solidFill>
              </a:rPr>
              <a:t>盈利模式</a:t>
            </a:r>
            <a:endParaRPr lang="en-US" altLang="zh-CN" sz="2000" b="1" dirty="0" smtClean="0">
              <a:solidFill>
                <a:srgbClr val="FF0000"/>
              </a:solidFill>
            </a:endParaRPr>
          </a:p>
        </p:txBody>
      </p:sp>
      <p:sp>
        <p:nvSpPr>
          <p:cNvPr id="6" name="矩形 5"/>
          <p:cNvSpPr/>
          <p:nvPr/>
        </p:nvSpPr>
        <p:spPr>
          <a:xfrm>
            <a:off x="3505200" y="1641197"/>
            <a:ext cx="4953000" cy="461665"/>
          </a:xfrm>
          <a:prstGeom prst="rect">
            <a:avLst/>
          </a:prstGeom>
        </p:spPr>
        <p:txBody>
          <a:bodyPr wrap="square">
            <a:spAutoFit/>
          </a:bodyPr>
          <a:lstStyle/>
          <a:p>
            <a:r>
              <a:rPr lang="zh-CN" altLang="zh-CN" sz="2400" dirty="0"/>
              <a:t>自营</a:t>
            </a:r>
            <a:r>
              <a:rPr lang="en-US" altLang="zh-CN" sz="2400" dirty="0"/>
              <a:t>+</a:t>
            </a:r>
            <a:r>
              <a:rPr lang="zh-CN" altLang="zh-CN" sz="2400" dirty="0"/>
              <a:t>第三方加盟</a:t>
            </a:r>
            <a:r>
              <a:rPr lang="en-US" altLang="zh-CN" sz="2400" dirty="0"/>
              <a:t>+O2O</a:t>
            </a:r>
            <a:r>
              <a:rPr lang="zh-CN" altLang="zh-CN" sz="2400" dirty="0"/>
              <a:t>经营模式。</a:t>
            </a:r>
            <a:endParaRPr lang="zh-CN" altLang="en-US" sz="2400" dirty="0"/>
          </a:p>
        </p:txBody>
      </p:sp>
      <p:sp>
        <p:nvSpPr>
          <p:cNvPr id="7" name="矩形 6"/>
          <p:cNvSpPr/>
          <p:nvPr/>
        </p:nvSpPr>
        <p:spPr>
          <a:xfrm>
            <a:off x="3505200" y="2507966"/>
            <a:ext cx="4572000" cy="2862322"/>
          </a:xfrm>
          <a:prstGeom prst="rect">
            <a:avLst/>
          </a:prstGeom>
        </p:spPr>
        <p:txBody>
          <a:bodyPr>
            <a:spAutoFit/>
          </a:bodyPr>
          <a:lstStyle/>
          <a:p>
            <a:r>
              <a:rPr lang="en-US" altLang="zh-CN" sz="2000" dirty="0" smtClean="0"/>
              <a:t>       </a:t>
            </a:r>
            <a:r>
              <a:rPr lang="zh-CN" altLang="zh-CN" sz="2000" dirty="0" smtClean="0"/>
              <a:t>自营</a:t>
            </a:r>
            <a:r>
              <a:rPr lang="zh-CN" altLang="zh-CN" sz="2000" dirty="0"/>
              <a:t>模式主要以新奇特</a:t>
            </a:r>
            <a:r>
              <a:rPr lang="zh-CN" altLang="zh-CN" sz="2000" dirty="0">
                <a:solidFill>
                  <a:srgbClr val="FF0000"/>
                </a:solidFill>
              </a:rPr>
              <a:t>现有资源、服务网络</a:t>
            </a:r>
            <a:r>
              <a:rPr lang="zh-CN" altLang="zh-CN" sz="2000" dirty="0"/>
              <a:t>为主要</a:t>
            </a:r>
            <a:r>
              <a:rPr lang="zh-CN" altLang="zh-CN" sz="2000" dirty="0" smtClean="0"/>
              <a:t>载体</a:t>
            </a:r>
            <a:r>
              <a:rPr lang="zh-CN" altLang="en-US" sz="2000" dirty="0" smtClean="0"/>
              <a:t>；</a:t>
            </a:r>
            <a:r>
              <a:rPr lang="zh-CN" altLang="zh-CN" sz="2000" dirty="0"/>
              <a:t>第三方加盟模式则是为</a:t>
            </a:r>
            <a:r>
              <a:rPr lang="zh-CN" altLang="zh-CN" sz="2000" dirty="0">
                <a:solidFill>
                  <a:srgbClr val="FF0000"/>
                </a:solidFill>
              </a:rPr>
              <a:t>规模小</a:t>
            </a:r>
            <a:r>
              <a:rPr lang="zh-CN" altLang="zh-CN" sz="2000" dirty="0"/>
              <a:t>、</a:t>
            </a:r>
            <a:r>
              <a:rPr lang="zh-CN" altLang="zh-CN" sz="2000" dirty="0">
                <a:solidFill>
                  <a:srgbClr val="FF0000"/>
                </a:solidFill>
              </a:rPr>
              <a:t>资金短缺</a:t>
            </a:r>
            <a:r>
              <a:rPr lang="zh-CN" altLang="zh-CN" sz="2000" dirty="0"/>
              <a:t>的优质服务商提供网络平台，开拓其市场布局，提高市场</a:t>
            </a:r>
            <a:r>
              <a:rPr lang="zh-CN" altLang="zh-CN" sz="2000" dirty="0" smtClean="0"/>
              <a:t>份额</a:t>
            </a:r>
            <a:r>
              <a:rPr lang="zh-CN" altLang="en-US" sz="2000" dirty="0" smtClean="0"/>
              <a:t>；</a:t>
            </a:r>
            <a:r>
              <a:rPr lang="en-US" altLang="zh-CN" sz="2000" dirty="0"/>
              <a:t>O2O</a:t>
            </a:r>
            <a:r>
              <a:rPr lang="zh-CN" altLang="zh-CN" sz="2000" dirty="0"/>
              <a:t>模式充分利用网络媒体资源及线下资源</a:t>
            </a:r>
            <a:r>
              <a:rPr lang="zh-CN" altLang="zh-CN" sz="2000" dirty="0" smtClean="0"/>
              <a:t>，满足</a:t>
            </a:r>
            <a:r>
              <a:rPr lang="zh-CN" altLang="zh-CN" sz="2000" dirty="0"/>
              <a:t>车主线上线下需求的实时响应，完成</a:t>
            </a:r>
            <a:r>
              <a:rPr lang="en-US" altLang="zh-CN" sz="2000" dirty="0"/>
              <a:t>Online to Offline</a:t>
            </a:r>
            <a:r>
              <a:rPr lang="zh-CN" altLang="zh-CN" sz="2000" dirty="0"/>
              <a:t>的无缝连接。</a:t>
            </a:r>
          </a:p>
          <a:p>
            <a:endParaRPr lang="zh-CN" altLang="en-US" sz="2000" dirty="0"/>
          </a:p>
        </p:txBody>
      </p:sp>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商业计划书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经营模式与盈利模式</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a:solidFill>
                  <a:schemeClr val="tx1"/>
                </a:solidFill>
              </a:rPr>
              <a:t>3.1 </a:t>
            </a:r>
            <a:r>
              <a:rPr lang="zh-CN" altLang="en-US" sz="2000" b="1" dirty="0" smtClean="0">
                <a:solidFill>
                  <a:schemeClr val="tx1"/>
                </a:solidFill>
              </a:rPr>
              <a:t>现行</a:t>
            </a:r>
            <a:r>
              <a:rPr lang="zh-CN" altLang="en-US" sz="2000" b="1" dirty="0">
                <a:solidFill>
                  <a:schemeClr val="tx1"/>
                </a:solidFill>
              </a:rPr>
              <a:t>经营模式分析</a:t>
            </a:r>
            <a:r>
              <a:rPr lang="zh-CN" altLang="en-US" sz="2000" b="1" dirty="0" smtClean="0">
                <a:solidFill>
                  <a:schemeClr val="tx1"/>
                </a:solidFill>
              </a:rPr>
              <a:t>比较</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a:solidFill>
                  <a:schemeClr val="tx1"/>
                </a:solidFill>
              </a:rPr>
              <a:t>3.2 </a:t>
            </a:r>
            <a:r>
              <a:rPr lang="zh-CN" altLang="en-US" sz="2000" b="1" dirty="0" smtClean="0">
                <a:solidFill>
                  <a:schemeClr val="tx1"/>
                </a:solidFill>
              </a:rPr>
              <a:t>项目</a:t>
            </a:r>
            <a:r>
              <a:rPr lang="zh-CN" altLang="en-US" sz="2000" b="1" dirty="0">
                <a:solidFill>
                  <a:schemeClr val="tx1"/>
                </a:solidFill>
              </a:rPr>
              <a:t>经营模式</a:t>
            </a:r>
            <a:endParaRPr lang="en-US" altLang="zh-CN" sz="2000" b="1" dirty="0" smtClean="0">
              <a:solidFill>
                <a:schemeClr val="tx1"/>
              </a:solidFill>
            </a:endParaRPr>
          </a:p>
          <a:p>
            <a:pPr algn="just"/>
            <a:endParaRPr lang="en-US" altLang="zh-CN" sz="2000" b="1" dirty="0" smtClean="0">
              <a:solidFill>
                <a:srgbClr val="FF0000"/>
              </a:solidFill>
            </a:endParaRPr>
          </a:p>
          <a:p>
            <a:pPr algn="just"/>
            <a:r>
              <a:rPr lang="en-US" altLang="zh-CN" sz="2000" b="1" dirty="0" smtClean="0">
                <a:solidFill>
                  <a:srgbClr val="FF0000"/>
                </a:solidFill>
              </a:rPr>
              <a:t>3.3 </a:t>
            </a:r>
            <a:r>
              <a:rPr lang="zh-CN" altLang="en-US" sz="2000" b="1" dirty="0" smtClean="0">
                <a:solidFill>
                  <a:srgbClr val="FF0000"/>
                </a:solidFill>
              </a:rPr>
              <a:t>盈利模式</a:t>
            </a:r>
            <a:endParaRPr lang="en-US" altLang="zh-CN" sz="2000" b="1" dirty="0" smtClean="0">
              <a:solidFill>
                <a:srgbClr val="FF0000"/>
              </a:solidFill>
            </a:endParaRPr>
          </a:p>
        </p:txBody>
      </p:sp>
      <p:sp>
        <p:nvSpPr>
          <p:cNvPr id="6" name="矩形 5"/>
          <p:cNvSpPr/>
          <p:nvPr/>
        </p:nvSpPr>
        <p:spPr>
          <a:xfrm>
            <a:off x="3505200" y="1835527"/>
            <a:ext cx="4572000" cy="4031873"/>
          </a:xfrm>
          <a:prstGeom prst="rect">
            <a:avLst/>
          </a:prstGeom>
        </p:spPr>
        <p:txBody>
          <a:bodyPr>
            <a:spAutoFit/>
          </a:bodyPr>
          <a:lstStyle/>
          <a:p>
            <a:r>
              <a:rPr lang="zh-CN" altLang="en-US" sz="2400" b="1" dirty="0"/>
              <a:t>淘宝模式</a:t>
            </a:r>
          </a:p>
          <a:p>
            <a:r>
              <a:rPr lang="en-US" altLang="zh-CN" sz="2000" dirty="0" smtClean="0"/>
              <a:t>      </a:t>
            </a:r>
            <a:r>
              <a:rPr lang="zh-CN" altLang="zh-CN" sz="2000" dirty="0" smtClean="0"/>
              <a:t>该</a:t>
            </a:r>
            <a:r>
              <a:rPr lang="zh-CN" altLang="zh-CN" sz="2000" dirty="0"/>
              <a:t>模式主要是增值服务收入。增值服务收入包括相关插件租金、在线开放平台租金</a:t>
            </a:r>
            <a:r>
              <a:rPr lang="zh-CN" altLang="zh-CN" sz="2000" dirty="0" smtClean="0"/>
              <a:t>等</a:t>
            </a:r>
            <a:r>
              <a:rPr lang="zh-CN" altLang="en-US" sz="2000" dirty="0" smtClean="0"/>
              <a:t>。</a:t>
            </a:r>
            <a:endParaRPr lang="en-US" altLang="zh-CN" sz="2000" dirty="0" smtClean="0"/>
          </a:p>
          <a:p>
            <a:r>
              <a:rPr lang="zh-CN" altLang="zh-CN" sz="2400" b="1" dirty="0"/>
              <a:t>京东</a:t>
            </a:r>
            <a:r>
              <a:rPr lang="zh-CN" altLang="zh-CN" sz="2400" b="1" dirty="0" smtClean="0"/>
              <a:t>模式</a:t>
            </a:r>
            <a:endParaRPr lang="en-US" altLang="zh-CN" sz="2400" b="1" dirty="0" smtClean="0"/>
          </a:p>
          <a:p>
            <a:r>
              <a:rPr lang="en-US" altLang="zh-CN" sz="2000" dirty="0" smtClean="0"/>
              <a:t>        </a:t>
            </a:r>
            <a:r>
              <a:rPr lang="zh-CN" altLang="zh-CN" sz="2000" dirty="0" smtClean="0"/>
              <a:t>主要</a:t>
            </a:r>
            <a:r>
              <a:rPr lang="zh-CN" altLang="zh-CN" sz="2000" dirty="0"/>
              <a:t>包括店铺出租费、交易手续费、直接销售收入</a:t>
            </a:r>
            <a:r>
              <a:rPr lang="zh-CN" altLang="zh-CN" sz="2000" dirty="0" smtClean="0"/>
              <a:t>。</a:t>
            </a:r>
            <a:endParaRPr lang="en-US" altLang="zh-CN" sz="2000" dirty="0" smtClean="0"/>
          </a:p>
          <a:p>
            <a:r>
              <a:rPr lang="zh-CN" altLang="zh-CN" sz="2400" b="1" dirty="0"/>
              <a:t>携程</a:t>
            </a:r>
            <a:r>
              <a:rPr lang="zh-CN" altLang="zh-CN" sz="2400" b="1" dirty="0" smtClean="0"/>
              <a:t>模式</a:t>
            </a:r>
            <a:endParaRPr lang="en-US" altLang="zh-CN" sz="2400" b="1" dirty="0" smtClean="0"/>
          </a:p>
          <a:p>
            <a:r>
              <a:rPr lang="en-US" altLang="zh-CN" sz="2000" dirty="0" smtClean="0"/>
              <a:t>       </a:t>
            </a:r>
            <a:r>
              <a:rPr lang="zh-CN" altLang="zh-CN" sz="2000" dirty="0" smtClean="0"/>
              <a:t>指</a:t>
            </a:r>
            <a:r>
              <a:rPr lang="zh-CN" altLang="zh-CN" sz="2000" dirty="0"/>
              <a:t>其沉淀资金再投资的盈利</a:t>
            </a:r>
            <a:r>
              <a:rPr lang="zh-CN" altLang="zh-CN" sz="2000" dirty="0" smtClean="0"/>
              <a:t>模式</a:t>
            </a:r>
            <a:r>
              <a:rPr lang="zh-CN" altLang="en-US" sz="2000" dirty="0" smtClean="0"/>
              <a:t>。</a:t>
            </a:r>
            <a:endParaRPr lang="en-US" altLang="zh-CN" sz="2000" dirty="0" smtClean="0"/>
          </a:p>
          <a:p>
            <a:r>
              <a:rPr lang="zh-CN" altLang="zh-CN" sz="2400" b="1" dirty="0"/>
              <a:t>广告</a:t>
            </a:r>
            <a:r>
              <a:rPr lang="zh-CN" altLang="zh-CN" sz="2400" b="1" dirty="0" smtClean="0"/>
              <a:t>收入</a:t>
            </a:r>
            <a:endParaRPr lang="en-US" altLang="zh-CN" sz="2400" b="1" dirty="0" smtClean="0"/>
          </a:p>
          <a:p>
            <a:r>
              <a:rPr lang="en-US" altLang="zh-CN" sz="2000" dirty="0" smtClean="0"/>
              <a:t>       </a:t>
            </a:r>
            <a:r>
              <a:rPr lang="zh-CN" altLang="zh-CN" sz="2000" dirty="0" smtClean="0"/>
              <a:t>网络</a:t>
            </a:r>
            <a:r>
              <a:rPr lang="zh-CN" altLang="zh-CN" sz="2000" dirty="0"/>
              <a:t>广告已经成为其重要的经营收入来源之一。</a:t>
            </a:r>
            <a:endParaRPr lang="zh-CN" altLang="en-US" sz="2000" dirty="0"/>
          </a:p>
        </p:txBody>
      </p:sp>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商业计划书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市场分析</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rgbClr val="FF0000"/>
                </a:solidFill>
              </a:rPr>
              <a:t>4.1 </a:t>
            </a:r>
            <a:r>
              <a:rPr lang="zh-CN" altLang="en-US" sz="2000" b="1" dirty="0" smtClean="0">
                <a:solidFill>
                  <a:srgbClr val="FF0000"/>
                </a:solidFill>
              </a:rPr>
              <a:t>行业市场分析</a:t>
            </a:r>
            <a:endParaRPr lang="en-US" altLang="zh-CN" sz="2000" b="1" dirty="0" smtClean="0">
              <a:solidFill>
                <a:srgbClr val="FF0000"/>
              </a:solidFill>
            </a:endParaRPr>
          </a:p>
          <a:p>
            <a:pPr algn="just"/>
            <a:endParaRPr lang="en-US" altLang="zh-CN" sz="2000" b="1" dirty="0" smtClean="0">
              <a:solidFill>
                <a:schemeClr val="tx1"/>
              </a:solidFill>
            </a:endParaRPr>
          </a:p>
          <a:p>
            <a:pPr algn="just"/>
            <a:r>
              <a:rPr lang="en-US" altLang="zh-CN" sz="2000" b="1" dirty="0" smtClean="0">
                <a:solidFill>
                  <a:schemeClr val="tx1"/>
                </a:solidFill>
              </a:rPr>
              <a:t>4.2 </a:t>
            </a:r>
            <a:r>
              <a:rPr lang="zh-CN" altLang="en-US" sz="2000" b="1" dirty="0" smtClean="0">
                <a:solidFill>
                  <a:schemeClr val="tx1"/>
                </a:solidFill>
              </a:rPr>
              <a:t>市场容量分析</a:t>
            </a:r>
            <a:endParaRPr lang="en-US" altLang="zh-CN" sz="2000" b="1" dirty="0" smtClean="0">
              <a:solidFill>
                <a:schemeClr val="tx1"/>
              </a:solidFill>
            </a:endParaRPr>
          </a:p>
          <a:p>
            <a:pPr algn="just"/>
            <a:endParaRPr lang="en-US" altLang="zh-CN" sz="2000" b="1" dirty="0" smtClean="0">
              <a:solidFill>
                <a:srgbClr val="FF0000"/>
              </a:solidFill>
            </a:endParaRPr>
          </a:p>
          <a:p>
            <a:pPr algn="just"/>
            <a:r>
              <a:rPr lang="en-US" altLang="zh-CN" sz="2000" b="1" dirty="0" smtClean="0">
                <a:solidFill>
                  <a:schemeClr val="tx1"/>
                </a:solidFill>
              </a:rPr>
              <a:t>4.3 </a:t>
            </a:r>
            <a:r>
              <a:rPr lang="zh-CN" altLang="en-US" sz="2000" b="1" dirty="0" smtClean="0">
                <a:solidFill>
                  <a:schemeClr val="tx1"/>
                </a:solidFill>
              </a:rPr>
              <a:t>市场格局分析</a:t>
            </a:r>
            <a:endParaRPr lang="en-US" altLang="zh-CN" sz="2000" b="1" dirty="0" smtClean="0">
              <a:solidFill>
                <a:schemeClr val="tx1"/>
              </a:solidFill>
            </a:endParaRPr>
          </a:p>
          <a:p>
            <a:pPr algn="just"/>
            <a:endParaRPr lang="en-US" altLang="zh-CN" sz="2000" b="1" dirty="0">
              <a:solidFill>
                <a:srgbClr val="FF0000"/>
              </a:solidFill>
            </a:endParaRPr>
          </a:p>
          <a:p>
            <a:pPr algn="just"/>
            <a:r>
              <a:rPr lang="en-US" altLang="zh-CN" sz="2000" b="1" dirty="0" smtClean="0">
                <a:solidFill>
                  <a:schemeClr val="tx1"/>
                </a:solidFill>
              </a:rPr>
              <a:t>4.4 </a:t>
            </a:r>
            <a:r>
              <a:rPr lang="zh-CN" altLang="en-US" sz="2000" b="1" dirty="0" smtClean="0">
                <a:solidFill>
                  <a:schemeClr val="tx1"/>
                </a:solidFill>
              </a:rPr>
              <a:t>竞争对手分析</a:t>
            </a:r>
            <a:endParaRPr lang="en-US" altLang="zh-CN" sz="2000" b="1" dirty="0" smtClean="0">
              <a:solidFill>
                <a:schemeClr val="tx1"/>
              </a:solidFill>
            </a:endParaRPr>
          </a:p>
        </p:txBody>
      </p:sp>
      <p:graphicFrame>
        <p:nvGraphicFramePr>
          <p:cNvPr id="5" name="图表 4"/>
          <p:cNvGraphicFramePr>
            <a:graphicFrameLocks/>
          </p:cNvGraphicFramePr>
          <p:nvPr>
            <p:extLst>
              <p:ext uri="{D42A27DB-BD31-4B8C-83A1-F6EECF244321}">
                <p14:modId xmlns:p14="http://schemas.microsoft.com/office/powerpoint/2010/main" val="2267288185"/>
              </p:ext>
            </p:extLst>
          </p:nvPr>
        </p:nvGraphicFramePr>
        <p:xfrm>
          <a:off x="3810000" y="1828800"/>
          <a:ext cx="4343400" cy="3505200"/>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3581400" y="1828800"/>
            <a:ext cx="4572000" cy="4154984"/>
          </a:xfrm>
          <a:prstGeom prst="rect">
            <a:avLst/>
          </a:prstGeom>
        </p:spPr>
        <p:txBody>
          <a:bodyPr>
            <a:spAutoFit/>
          </a:bodyPr>
          <a:lstStyle/>
          <a:p>
            <a:r>
              <a:rPr lang="en-US" altLang="zh-CN" sz="2400" dirty="0" smtClean="0"/>
              <a:t>       </a:t>
            </a:r>
            <a:r>
              <a:rPr lang="zh-CN" altLang="zh-CN" sz="2400" dirty="0" smtClean="0"/>
              <a:t>运</a:t>
            </a:r>
            <a:r>
              <a:rPr lang="zh-CN" altLang="zh-CN" sz="2400" dirty="0"/>
              <a:t>通四方的供应商达</a:t>
            </a:r>
            <a:r>
              <a:rPr lang="en-US" altLang="zh-CN" sz="2400" dirty="0"/>
              <a:t>1000</a:t>
            </a:r>
            <a:r>
              <a:rPr lang="zh-CN" altLang="zh-CN" sz="2400" dirty="0"/>
              <a:t>多家，渠道商有</a:t>
            </a:r>
            <a:r>
              <a:rPr lang="en-US" altLang="zh-CN" sz="2400" dirty="0"/>
              <a:t>5000</a:t>
            </a:r>
            <a:r>
              <a:rPr lang="zh-CN" altLang="zh-CN" sz="2400" dirty="0"/>
              <a:t>多家，在商用车</a:t>
            </a:r>
            <a:r>
              <a:rPr lang="en-US" altLang="zh-CN" sz="2400" dirty="0"/>
              <a:t>804</a:t>
            </a:r>
            <a:r>
              <a:rPr lang="zh-CN" altLang="zh-CN" sz="2400" dirty="0"/>
              <a:t>个机型品类中，涉及发动机</a:t>
            </a:r>
            <a:r>
              <a:rPr lang="en-US" altLang="zh-CN" sz="2400" dirty="0"/>
              <a:t>227</a:t>
            </a:r>
            <a:r>
              <a:rPr lang="zh-CN" altLang="zh-CN" sz="2400" dirty="0"/>
              <a:t>种、变速箱</a:t>
            </a:r>
            <a:r>
              <a:rPr lang="en-US" altLang="zh-CN" sz="2400" dirty="0"/>
              <a:t>177</a:t>
            </a:r>
            <a:r>
              <a:rPr lang="zh-CN" altLang="zh-CN" sz="2400" dirty="0"/>
              <a:t>种、底盘及车桥</a:t>
            </a:r>
            <a:r>
              <a:rPr lang="en-US" altLang="zh-CN" sz="2400" dirty="0"/>
              <a:t>400</a:t>
            </a:r>
            <a:r>
              <a:rPr lang="zh-CN" altLang="zh-CN" sz="2400" dirty="0"/>
              <a:t>种，乘用车</a:t>
            </a:r>
            <a:r>
              <a:rPr lang="en-US" altLang="zh-CN" sz="2400" dirty="0"/>
              <a:t>52</a:t>
            </a:r>
            <a:r>
              <a:rPr lang="zh-CN" altLang="zh-CN" sz="2400" dirty="0"/>
              <a:t>个系列横向件配件品种达</a:t>
            </a:r>
            <a:r>
              <a:rPr lang="en-US" altLang="zh-CN" sz="2400" dirty="0"/>
              <a:t>20</a:t>
            </a:r>
            <a:r>
              <a:rPr lang="zh-CN" altLang="zh-CN" sz="2400" dirty="0"/>
              <a:t>万种，并且每年以双位数增长。</a:t>
            </a:r>
            <a:r>
              <a:rPr lang="en-US" altLang="zh-CN" sz="2400" dirty="0"/>
              <a:t>2010</a:t>
            </a:r>
            <a:r>
              <a:rPr lang="zh-CN" altLang="zh-CN" sz="2400" dirty="0"/>
              <a:t>年</a:t>
            </a:r>
            <a:r>
              <a:rPr lang="en-US" altLang="zh-CN" sz="2400" dirty="0"/>
              <a:t>-2012</a:t>
            </a:r>
            <a:r>
              <a:rPr lang="zh-CN" altLang="zh-CN" sz="2400" dirty="0"/>
              <a:t>年间，运通四方的收入分别是</a:t>
            </a:r>
            <a:r>
              <a:rPr lang="en-US" altLang="zh-CN" sz="2400" dirty="0"/>
              <a:t>5.6</a:t>
            </a:r>
            <a:r>
              <a:rPr lang="zh-CN" altLang="zh-CN" sz="2400" dirty="0"/>
              <a:t>亿元、</a:t>
            </a:r>
            <a:r>
              <a:rPr lang="en-US" altLang="zh-CN" sz="2400" dirty="0"/>
              <a:t>6.31</a:t>
            </a:r>
            <a:r>
              <a:rPr lang="zh-CN" altLang="zh-CN" sz="2400" dirty="0"/>
              <a:t>亿元和</a:t>
            </a:r>
            <a:r>
              <a:rPr lang="en-US" altLang="zh-CN" sz="2400" dirty="0"/>
              <a:t>6.8</a:t>
            </a:r>
            <a:r>
              <a:rPr lang="zh-CN" altLang="zh-CN" sz="2400" dirty="0"/>
              <a:t>亿元，净利润分别是</a:t>
            </a:r>
            <a:r>
              <a:rPr lang="en-US" altLang="zh-CN" sz="2400" dirty="0"/>
              <a:t>777</a:t>
            </a:r>
            <a:r>
              <a:rPr lang="zh-CN" altLang="zh-CN" sz="2400" dirty="0"/>
              <a:t>万元、</a:t>
            </a:r>
            <a:r>
              <a:rPr lang="en-US" altLang="zh-CN" sz="2400" dirty="0"/>
              <a:t>2275</a:t>
            </a:r>
            <a:r>
              <a:rPr lang="zh-CN" altLang="zh-CN" sz="2400" dirty="0"/>
              <a:t>万元和</a:t>
            </a:r>
            <a:r>
              <a:rPr lang="en-US" altLang="zh-CN" sz="2400" dirty="0"/>
              <a:t>2855</a:t>
            </a:r>
            <a:r>
              <a:rPr lang="zh-CN" altLang="zh-CN" sz="2400" dirty="0"/>
              <a:t>万元。</a:t>
            </a:r>
            <a:endParaRPr lang="zh-CN" altLang="en-US" sz="2400" dirty="0"/>
          </a:p>
        </p:txBody>
      </p:sp>
      <p:sp>
        <p:nvSpPr>
          <p:cNvPr id="7" name="矩形 6"/>
          <p:cNvSpPr/>
          <p:nvPr/>
        </p:nvSpPr>
        <p:spPr>
          <a:xfrm>
            <a:off x="3639457" y="2399767"/>
            <a:ext cx="4572000" cy="3046988"/>
          </a:xfrm>
          <a:prstGeom prst="rect">
            <a:avLst/>
          </a:prstGeom>
        </p:spPr>
        <p:txBody>
          <a:bodyPr>
            <a:spAutoFit/>
          </a:bodyPr>
          <a:lstStyle/>
          <a:p>
            <a:r>
              <a:rPr lang="en-US" altLang="zh-CN" sz="2400" dirty="0" smtClean="0"/>
              <a:t>      </a:t>
            </a:r>
            <a:r>
              <a:rPr lang="zh-CN" altLang="zh-CN" sz="2400" dirty="0" smtClean="0"/>
              <a:t>但是</a:t>
            </a:r>
            <a:r>
              <a:rPr lang="zh-CN" altLang="zh-CN" sz="2400" dirty="0"/>
              <a:t>，汽配流通行业缺乏</a:t>
            </a:r>
            <a:r>
              <a:rPr lang="zh-CN" altLang="zh-CN" sz="2400" dirty="0">
                <a:solidFill>
                  <a:srgbClr val="FF0000"/>
                </a:solidFill>
              </a:rPr>
              <a:t>行业标准</a:t>
            </a:r>
            <a:r>
              <a:rPr lang="zh-CN" altLang="zh-CN" sz="2400" dirty="0"/>
              <a:t>，流通企业的基础管理难度大，集约化程度低，企业之间的差距也很大</a:t>
            </a:r>
            <a:r>
              <a:rPr lang="zh-CN" altLang="zh-CN" sz="2400" dirty="0" smtClean="0"/>
              <a:t>。面对</a:t>
            </a:r>
            <a:r>
              <a:rPr lang="zh-CN" altLang="zh-CN" sz="2400" dirty="0"/>
              <a:t>目前国内汽车养护品市场鱼龙混杂，良莠不齐的局面，</a:t>
            </a:r>
            <a:r>
              <a:rPr lang="zh-CN" altLang="zh-CN" sz="2400" dirty="0">
                <a:solidFill>
                  <a:srgbClr val="FF0000"/>
                </a:solidFill>
              </a:rPr>
              <a:t>打造大品牌，建立快速成熟的销售服务渠道</a:t>
            </a:r>
            <a:r>
              <a:rPr lang="zh-CN" altLang="zh-CN" sz="2400" dirty="0"/>
              <a:t>，提高产品核心竞争力的诉求不绝于耳。</a:t>
            </a:r>
          </a:p>
        </p:txBody>
      </p:sp>
    </p:spTree>
    <p:extLst>
      <p:ext uri="{BB962C8B-B14F-4D97-AF65-F5344CB8AC3E}">
        <p14:creationId xmlns:p14="http://schemas.microsoft.com/office/powerpoint/2010/main" val="392116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grpId="1" nodeType="clickEffect">
                                  <p:stCondLst>
                                    <p:cond delay="0"/>
                                  </p:stCondLst>
                                  <p:childTnLst>
                                    <p:animEffect transition="out" filter="fade">
                                      <p:cBhvr>
                                        <p:cTn id="11" dur="1000"/>
                                        <p:tgtEl>
                                          <p:spTgt spid="5"/>
                                        </p:tgtEl>
                                      </p:cBhvr>
                                    </p:animEffect>
                                    <p:anim calcmode="lin" valueType="num">
                                      <p:cBhvr>
                                        <p:cTn id="12" dur="1000"/>
                                        <p:tgtEl>
                                          <p:spTgt spid="5"/>
                                        </p:tgtEl>
                                        <p:attrNameLst>
                                          <p:attrName>ppt_x</p:attrName>
                                        </p:attrNameLst>
                                      </p:cBhvr>
                                      <p:tavLst>
                                        <p:tav tm="0">
                                          <p:val>
                                            <p:strVal val="ppt_x"/>
                                          </p:val>
                                        </p:tav>
                                        <p:tav tm="100000">
                                          <p:val>
                                            <p:strVal val="ppt_x"/>
                                          </p:val>
                                        </p:tav>
                                      </p:tavLst>
                                    </p:anim>
                                    <p:anim calcmode="lin" valueType="num">
                                      <p:cBhvr>
                                        <p:cTn id="13" dur="1000"/>
                                        <p:tgtEl>
                                          <p:spTgt spid="5"/>
                                        </p:tgtEl>
                                        <p:attrNameLst>
                                          <p:attrName>ppt_y</p:attrName>
                                        </p:attrNameLst>
                                      </p:cBhvr>
                                      <p:tavLst>
                                        <p:tav tm="0">
                                          <p:val>
                                            <p:strVal val="ppt_y"/>
                                          </p:val>
                                        </p:tav>
                                        <p:tav tm="100000">
                                          <p:val>
                                            <p:strVal val="ppt_y+.1"/>
                                          </p:val>
                                        </p:tav>
                                      </p:tavLst>
                                    </p:anim>
                                    <p:set>
                                      <p:cBhvr>
                                        <p:cTn id="14" dur="1" fill="hold">
                                          <p:stCondLst>
                                            <p:cond delay="9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5" grpId="1">
        <p:bldAsOne/>
      </p:bldGraphic>
      <p:bldP spid="6" grpId="0"/>
      <p:bldP spid="6" grpId="1"/>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商业计划书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市场分析</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4.1 </a:t>
            </a:r>
            <a:r>
              <a:rPr lang="zh-CN" altLang="en-US" sz="2000" b="1" dirty="0" smtClean="0">
                <a:solidFill>
                  <a:schemeClr val="tx1"/>
                </a:solidFill>
              </a:rPr>
              <a:t>行业市场分析</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rgbClr val="FF0000"/>
                </a:solidFill>
              </a:rPr>
              <a:t>4.2 </a:t>
            </a:r>
            <a:r>
              <a:rPr lang="zh-CN" altLang="en-US" sz="2000" b="1" dirty="0" smtClean="0">
                <a:solidFill>
                  <a:srgbClr val="FF0000"/>
                </a:solidFill>
              </a:rPr>
              <a:t>市场容量分析</a:t>
            </a:r>
            <a:endParaRPr lang="en-US" altLang="zh-CN" sz="2000" b="1" dirty="0" smtClean="0">
              <a:solidFill>
                <a:srgbClr val="FF0000"/>
              </a:solidFill>
            </a:endParaRPr>
          </a:p>
          <a:p>
            <a:pPr algn="just"/>
            <a:endParaRPr lang="en-US" altLang="zh-CN" sz="2000" b="1" dirty="0" smtClean="0">
              <a:solidFill>
                <a:srgbClr val="FF0000"/>
              </a:solidFill>
            </a:endParaRPr>
          </a:p>
          <a:p>
            <a:pPr algn="just"/>
            <a:r>
              <a:rPr lang="en-US" altLang="zh-CN" sz="2000" b="1" dirty="0" smtClean="0">
                <a:solidFill>
                  <a:schemeClr val="tx1"/>
                </a:solidFill>
              </a:rPr>
              <a:t>4.3 </a:t>
            </a:r>
            <a:r>
              <a:rPr lang="zh-CN" altLang="en-US" sz="2000" b="1" dirty="0" smtClean="0">
                <a:solidFill>
                  <a:schemeClr val="tx1"/>
                </a:solidFill>
              </a:rPr>
              <a:t>市场格局分析</a:t>
            </a:r>
            <a:endParaRPr lang="en-US" altLang="zh-CN" sz="2000" b="1" dirty="0" smtClean="0">
              <a:solidFill>
                <a:schemeClr val="tx1"/>
              </a:solidFill>
            </a:endParaRPr>
          </a:p>
          <a:p>
            <a:pPr algn="just"/>
            <a:endParaRPr lang="en-US" altLang="zh-CN" sz="2000" b="1" dirty="0">
              <a:solidFill>
                <a:srgbClr val="FF0000"/>
              </a:solidFill>
            </a:endParaRPr>
          </a:p>
          <a:p>
            <a:pPr algn="just"/>
            <a:r>
              <a:rPr lang="en-US" altLang="zh-CN" sz="2000" b="1" dirty="0" smtClean="0">
                <a:solidFill>
                  <a:schemeClr val="tx1"/>
                </a:solidFill>
              </a:rPr>
              <a:t>4.4 </a:t>
            </a:r>
            <a:r>
              <a:rPr lang="zh-CN" altLang="en-US" sz="2000" b="1" dirty="0" smtClean="0">
                <a:solidFill>
                  <a:schemeClr val="tx1"/>
                </a:solidFill>
              </a:rPr>
              <a:t>竞争对手分析</a:t>
            </a:r>
            <a:endParaRPr lang="en-US" altLang="zh-CN" sz="2000" b="1" dirty="0" smtClean="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21841"/>
            <a:ext cx="8597596" cy="3573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862138"/>
            <a:ext cx="8553623" cy="4713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116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gtEl>
                                        <p:attrNameLst>
                                          <p:attrName>style.visibility</p:attrName>
                                        </p:attrNameLst>
                                      </p:cBhvr>
                                      <p:to>
                                        <p:strVal val="visible"/>
                                      </p:to>
                                    </p:set>
                                    <p:anim calcmode="lin" valueType="num">
                                      <p:cBhvr additive="base">
                                        <p:cTn id="13" dur="500" fill="hold"/>
                                        <p:tgtEl>
                                          <p:spTgt spid="4099"/>
                                        </p:tgtEl>
                                        <p:attrNameLst>
                                          <p:attrName>ppt_x</p:attrName>
                                        </p:attrNameLst>
                                      </p:cBhvr>
                                      <p:tavLst>
                                        <p:tav tm="0">
                                          <p:val>
                                            <p:strVal val="#ppt_x"/>
                                          </p:val>
                                        </p:tav>
                                        <p:tav tm="100000">
                                          <p:val>
                                            <p:strVal val="#ppt_x"/>
                                          </p:val>
                                        </p:tav>
                                      </p:tavLst>
                                    </p:anim>
                                    <p:anim calcmode="lin" valueType="num">
                                      <p:cBhvr additive="base">
                                        <p:cTn id="14"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商业计划书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市场分析</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4.1 </a:t>
            </a:r>
            <a:r>
              <a:rPr lang="zh-CN" altLang="en-US" sz="2000" b="1" dirty="0" smtClean="0">
                <a:solidFill>
                  <a:schemeClr val="tx1"/>
                </a:solidFill>
              </a:rPr>
              <a:t>行业市场分析</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rgbClr val="FF0000"/>
                </a:solidFill>
              </a:rPr>
              <a:t>4.2 </a:t>
            </a:r>
            <a:r>
              <a:rPr lang="zh-CN" altLang="en-US" sz="2000" b="1" dirty="0" smtClean="0">
                <a:solidFill>
                  <a:srgbClr val="FF0000"/>
                </a:solidFill>
              </a:rPr>
              <a:t>市场容量分析</a:t>
            </a:r>
            <a:endParaRPr lang="en-US" altLang="zh-CN" sz="2000" b="1" dirty="0" smtClean="0">
              <a:solidFill>
                <a:srgbClr val="FF0000"/>
              </a:solidFill>
            </a:endParaRPr>
          </a:p>
          <a:p>
            <a:pPr algn="just"/>
            <a:endParaRPr lang="en-US" altLang="zh-CN" sz="2000" b="1" dirty="0" smtClean="0">
              <a:solidFill>
                <a:srgbClr val="FF0000"/>
              </a:solidFill>
            </a:endParaRPr>
          </a:p>
          <a:p>
            <a:pPr algn="just"/>
            <a:r>
              <a:rPr lang="en-US" altLang="zh-CN" sz="2000" b="1" dirty="0" smtClean="0">
                <a:solidFill>
                  <a:schemeClr val="tx1"/>
                </a:solidFill>
              </a:rPr>
              <a:t>4.3 </a:t>
            </a:r>
            <a:r>
              <a:rPr lang="zh-CN" altLang="en-US" sz="2000" b="1" dirty="0" smtClean="0">
                <a:solidFill>
                  <a:schemeClr val="tx1"/>
                </a:solidFill>
              </a:rPr>
              <a:t>市场格局分析</a:t>
            </a:r>
            <a:endParaRPr lang="en-US" altLang="zh-CN" sz="2000" b="1" dirty="0" smtClean="0">
              <a:solidFill>
                <a:schemeClr val="tx1"/>
              </a:solidFill>
            </a:endParaRPr>
          </a:p>
          <a:p>
            <a:pPr algn="just"/>
            <a:endParaRPr lang="en-US" altLang="zh-CN" sz="2000" b="1" dirty="0">
              <a:solidFill>
                <a:srgbClr val="FF0000"/>
              </a:solidFill>
            </a:endParaRPr>
          </a:p>
          <a:p>
            <a:pPr algn="just"/>
            <a:r>
              <a:rPr lang="en-US" altLang="zh-CN" sz="2000" b="1" dirty="0" smtClean="0">
                <a:solidFill>
                  <a:schemeClr val="tx1"/>
                </a:solidFill>
              </a:rPr>
              <a:t>4.4 </a:t>
            </a:r>
            <a:r>
              <a:rPr lang="zh-CN" altLang="en-US" sz="2000" b="1" dirty="0" smtClean="0">
                <a:solidFill>
                  <a:schemeClr val="tx1"/>
                </a:solidFill>
              </a:rPr>
              <a:t>竞争对手分析</a:t>
            </a:r>
            <a:endParaRPr lang="en-US" altLang="zh-CN" sz="2000" b="1" dirty="0" smtClean="0">
              <a:solidFill>
                <a:schemeClr val="tx1"/>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612" y="914400"/>
            <a:ext cx="6626931"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86000"/>
            <a:ext cx="634684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2971800" y="5276671"/>
            <a:ext cx="5791200" cy="1200329"/>
          </a:xfrm>
          <a:prstGeom prst="rect">
            <a:avLst/>
          </a:prstGeom>
        </p:spPr>
        <p:txBody>
          <a:bodyPr wrap="square">
            <a:spAutoFit/>
          </a:bodyPr>
          <a:lstStyle/>
          <a:p>
            <a:r>
              <a:rPr lang="en-US" altLang="zh-CN" sz="2400" dirty="0" smtClean="0"/>
              <a:t>       </a:t>
            </a:r>
            <a:r>
              <a:rPr lang="zh-CN" altLang="zh-CN" sz="2400" dirty="0" smtClean="0"/>
              <a:t>以</a:t>
            </a:r>
            <a:r>
              <a:rPr lang="zh-CN" altLang="zh-CN" sz="2400" dirty="0"/>
              <a:t>美国为例，美国汽车售后服务年产值高达</a:t>
            </a:r>
            <a:r>
              <a:rPr lang="en-US" altLang="zh-CN" sz="2400" dirty="0">
                <a:solidFill>
                  <a:srgbClr val="FF0000"/>
                </a:solidFill>
              </a:rPr>
              <a:t>1400</a:t>
            </a:r>
            <a:r>
              <a:rPr lang="zh-CN" altLang="zh-CN" sz="2400" dirty="0"/>
              <a:t>亿美元，汽车维修业的利润率达到</a:t>
            </a:r>
            <a:r>
              <a:rPr lang="en-US" altLang="zh-CN" sz="2400" dirty="0">
                <a:solidFill>
                  <a:srgbClr val="FF0000"/>
                </a:solidFill>
              </a:rPr>
              <a:t>27%</a:t>
            </a:r>
            <a:r>
              <a:rPr lang="zh-CN" altLang="zh-CN" sz="2400" dirty="0"/>
              <a:t>。</a:t>
            </a:r>
            <a:endParaRPr lang="zh-CN" altLang="en-US" sz="2400" dirty="0"/>
          </a:p>
        </p:txBody>
      </p:sp>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商业计划书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市场分析</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4.1 </a:t>
            </a:r>
            <a:r>
              <a:rPr lang="zh-CN" altLang="en-US" sz="2000" b="1" dirty="0" smtClean="0">
                <a:solidFill>
                  <a:schemeClr val="tx1"/>
                </a:solidFill>
              </a:rPr>
              <a:t>行业市场分析</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chemeClr val="tx1"/>
                </a:solidFill>
              </a:rPr>
              <a:t>4.2 </a:t>
            </a:r>
            <a:r>
              <a:rPr lang="zh-CN" altLang="en-US" sz="2000" b="1" dirty="0" smtClean="0">
                <a:solidFill>
                  <a:schemeClr val="tx1"/>
                </a:solidFill>
              </a:rPr>
              <a:t>市场容量分析</a:t>
            </a:r>
            <a:endParaRPr lang="en-US" altLang="zh-CN" sz="2000" b="1" dirty="0" smtClean="0">
              <a:solidFill>
                <a:schemeClr val="tx1"/>
              </a:solidFill>
            </a:endParaRPr>
          </a:p>
          <a:p>
            <a:pPr algn="just"/>
            <a:endParaRPr lang="en-US" altLang="zh-CN" sz="2000" b="1" dirty="0" smtClean="0">
              <a:solidFill>
                <a:srgbClr val="FF0000"/>
              </a:solidFill>
            </a:endParaRPr>
          </a:p>
          <a:p>
            <a:pPr algn="just"/>
            <a:r>
              <a:rPr lang="en-US" altLang="zh-CN" sz="2000" b="1" dirty="0" smtClean="0">
                <a:solidFill>
                  <a:srgbClr val="FF0000"/>
                </a:solidFill>
              </a:rPr>
              <a:t>4.3 </a:t>
            </a:r>
            <a:r>
              <a:rPr lang="zh-CN" altLang="en-US" sz="2000" b="1" dirty="0" smtClean="0">
                <a:solidFill>
                  <a:srgbClr val="FF0000"/>
                </a:solidFill>
              </a:rPr>
              <a:t>市场格局分析</a:t>
            </a:r>
            <a:endParaRPr lang="en-US" altLang="zh-CN" sz="2000" b="1" dirty="0" smtClean="0">
              <a:solidFill>
                <a:srgbClr val="FF0000"/>
              </a:solidFill>
            </a:endParaRPr>
          </a:p>
          <a:p>
            <a:pPr algn="just"/>
            <a:endParaRPr lang="en-US" altLang="zh-CN" sz="2000" b="1" dirty="0">
              <a:solidFill>
                <a:srgbClr val="FF0000"/>
              </a:solidFill>
            </a:endParaRPr>
          </a:p>
          <a:p>
            <a:pPr algn="just"/>
            <a:r>
              <a:rPr lang="en-US" altLang="zh-CN" sz="2000" b="1" dirty="0" smtClean="0">
                <a:solidFill>
                  <a:schemeClr val="tx1"/>
                </a:solidFill>
              </a:rPr>
              <a:t>4.4 </a:t>
            </a:r>
            <a:r>
              <a:rPr lang="zh-CN" altLang="en-US" sz="2000" b="1" dirty="0" smtClean="0">
                <a:solidFill>
                  <a:schemeClr val="tx1"/>
                </a:solidFill>
              </a:rPr>
              <a:t>竞争对手分析</a:t>
            </a:r>
            <a:endParaRPr lang="en-US" altLang="zh-CN" sz="2000" b="1" dirty="0" smtClean="0">
              <a:solidFill>
                <a:schemeClr val="tx1"/>
              </a:solidFill>
            </a:endParaRPr>
          </a:p>
        </p:txBody>
      </p:sp>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京东保本理财</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TextBox 2"/>
          <p:cNvSpPr txBox="1"/>
          <p:nvPr/>
        </p:nvSpPr>
        <p:spPr>
          <a:xfrm>
            <a:off x="304800" y="1894344"/>
            <a:ext cx="8534400" cy="2677656"/>
          </a:xfrm>
          <a:prstGeom prst="rect">
            <a:avLst/>
          </a:prstGeom>
          <a:noFill/>
        </p:spPr>
        <p:txBody>
          <a:bodyPr wrap="square" rtlCol="0">
            <a:spAutoFit/>
          </a:bodyPr>
          <a:lstStyle/>
          <a:p>
            <a:r>
              <a:rPr lang="en-US" altLang="zh-CN" dirty="0" smtClean="0"/>
              <a:t>       9</a:t>
            </a:r>
            <a:r>
              <a:rPr lang="zh-CN" altLang="en-US" dirty="0" smtClean="0"/>
              <a:t>月</a:t>
            </a:r>
            <a:r>
              <a:rPr lang="en-US" altLang="zh-CN" dirty="0" smtClean="0"/>
              <a:t>18</a:t>
            </a:r>
            <a:r>
              <a:rPr lang="zh-CN" altLang="en-US" dirty="0"/>
              <a:t>日，在余额宝等“宝宝”类产品收益在</a:t>
            </a:r>
            <a:r>
              <a:rPr lang="en-US" altLang="zh-CN" dirty="0">
                <a:solidFill>
                  <a:srgbClr val="FF0000"/>
                </a:solidFill>
              </a:rPr>
              <a:t>4%</a:t>
            </a:r>
            <a:r>
              <a:rPr lang="zh-CN" altLang="en-US" dirty="0">
                <a:solidFill>
                  <a:srgbClr val="FF0000"/>
                </a:solidFill>
              </a:rPr>
              <a:t>、</a:t>
            </a:r>
            <a:r>
              <a:rPr lang="en-US" altLang="zh-CN" dirty="0">
                <a:solidFill>
                  <a:srgbClr val="FF0000"/>
                </a:solidFill>
              </a:rPr>
              <a:t>5%</a:t>
            </a:r>
            <a:r>
              <a:rPr lang="zh-CN" altLang="en-US" dirty="0"/>
              <a:t>徘徊的时候</a:t>
            </a:r>
            <a:r>
              <a:rPr lang="zh-CN" altLang="en-US" dirty="0" smtClean="0"/>
              <a:t>，京东</a:t>
            </a:r>
            <a:r>
              <a:rPr lang="zh-CN" altLang="en-US" dirty="0"/>
              <a:t>金融页面显示，一款银行</a:t>
            </a:r>
            <a:r>
              <a:rPr lang="zh-CN" altLang="en-US" dirty="0">
                <a:solidFill>
                  <a:srgbClr val="FF0000"/>
                </a:solidFill>
              </a:rPr>
              <a:t>保本理财产品</a:t>
            </a:r>
            <a:r>
              <a:rPr lang="zh-CN" altLang="en-US" dirty="0"/>
              <a:t>正在热卖，这是互联网巨头</a:t>
            </a:r>
            <a:r>
              <a:rPr lang="zh-CN" altLang="en-US" dirty="0">
                <a:solidFill>
                  <a:srgbClr val="FF0000"/>
                </a:solidFill>
              </a:rPr>
              <a:t>首次开卖银行理财</a:t>
            </a:r>
            <a:r>
              <a:rPr lang="zh-CN" altLang="en-US" dirty="0"/>
              <a:t>产品。此次上线的这款产品门槛</a:t>
            </a:r>
            <a:r>
              <a:rPr lang="en-US" altLang="zh-CN" dirty="0">
                <a:solidFill>
                  <a:srgbClr val="FF0000"/>
                </a:solidFill>
              </a:rPr>
              <a:t>5</a:t>
            </a:r>
            <a:r>
              <a:rPr lang="zh-CN" altLang="en-US" dirty="0">
                <a:solidFill>
                  <a:srgbClr val="FF0000"/>
                </a:solidFill>
              </a:rPr>
              <a:t>万元</a:t>
            </a:r>
            <a:r>
              <a:rPr lang="zh-CN" altLang="en-US" dirty="0"/>
              <a:t>，期限为</a:t>
            </a:r>
            <a:r>
              <a:rPr lang="en-US" altLang="zh-CN" dirty="0"/>
              <a:t>32</a:t>
            </a:r>
            <a:r>
              <a:rPr lang="zh-CN" altLang="en-US" dirty="0"/>
              <a:t>天，预期年化收益率为</a:t>
            </a:r>
            <a:r>
              <a:rPr lang="en-US" altLang="zh-CN" dirty="0">
                <a:solidFill>
                  <a:srgbClr val="FF0000"/>
                </a:solidFill>
              </a:rPr>
              <a:t>5.8%</a:t>
            </a:r>
            <a:r>
              <a:rPr lang="zh-CN" altLang="en-US" dirty="0"/>
              <a:t>，并且</a:t>
            </a:r>
            <a:r>
              <a:rPr lang="zh-CN" altLang="en-US" dirty="0">
                <a:solidFill>
                  <a:srgbClr val="FF0000"/>
                </a:solidFill>
              </a:rPr>
              <a:t>承诺保证本金</a:t>
            </a:r>
            <a:r>
              <a:rPr lang="zh-CN" altLang="en-US" dirty="0"/>
              <a:t>。</a:t>
            </a:r>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商业计划书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市场分析</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4.1 </a:t>
            </a:r>
            <a:r>
              <a:rPr lang="zh-CN" altLang="en-US" sz="2000" b="1" dirty="0" smtClean="0">
                <a:solidFill>
                  <a:schemeClr val="tx1"/>
                </a:solidFill>
              </a:rPr>
              <a:t>行业市场分析</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chemeClr val="tx1"/>
                </a:solidFill>
              </a:rPr>
              <a:t>4.2 </a:t>
            </a:r>
            <a:r>
              <a:rPr lang="zh-CN" altLang="en-US" sz="2000" b="1" dirty="0" smtClean="0">
                <a:solidFill>
                  <a:schemeClr val="tx1"/>
                </a:solidFill>
              </a:rPr>
              <a:t>市场容量分析</a:t>
            </a:r>
            <a:endParaRPr lang="en-US" altLang="zh-CN" sz="2000" b="1" dirty="0" smtClean="0">
              <a:solidFill>
                <a:schemeClr val="tx1"/>
              </a:solidFill>
            </a:endParaRPr>
          </a:p>
          <a:p>
            <a:pPr algn="just"/>
            <a:endParaRPr lang="en-US" altLang="zh-CN" sz="2000" b="1" dirty="0" smtClean="0">
              <a:solidFill>
                <a:srgbClr val="FF0000"/>
              </a:solidFill>
            </a:endParaRPr>
          </a:p>
          <a:p>
            <a:pPr algn="just"/>
            <a:r>
              <a:rPr lang="en-US" altLang="zh-CN" sz="2000" b="1" dirty="0" smtClean="0">
                <a:solidFill>
                  <a:schemeClr val="tx1"/>
                </a:solidFill>
              </a:rPr>
              <a:t>4.3 </a:t>
            </a:r>
            <a:r>
              <a:rPr lang="zh-CN" altLang="en-US" sz="2000" b="1" dirty="0" smtClean="0">
                <a:solidFill>
                  <a:schemeClr val="tx1"/>
                </a:solidFill>
              </a:rPr>
              <a:t>市场格局分析</a:t>
            </a:r>
            <a:endParaRPr lang="en-US" altLang="zh-CN" sz="2000" b="1" dirty="0" smtClean="0">
              <a:solidFill>
                <a:schemeClr val="tx1"/>
              </a:solidFill>
            </a:endParaRPr>
          </a:p>
          <a:p>
            <a:pPr algn="just"/>
            <a:endParaRPr lang="en-US" altLang="zh-CN" sz="2000" b="1" dirty="0">
              <a:solidFill>
                <a:srgbClr val="FF0000"/>
              </a:solidFill>
            </a:endParaRPr>
          </a:p>
          <a:p>
            <a:pPr algn="just"/>
            <a:r>
              <a:rPr lang="en-US" altLang="zh-CN" sz="2000" b="1" dirty="0" smtClean="0">
                <a:solidFill>
                  <a:srgbClr val="FF0000"/>
                </a:solidFill>
              </a:rPr>
              <a:t>4.4 </a:t>
            </a:r>
            <a:r>
              <a:rPr lang="zh-CN" altLang="en-US" sz="2000" b="1" dirty="0" smtClean="0">
                <a:solidFill>
                  <a:srgbClr val="FF0000"/>
                </a:solidFill>
              </a:rPr>
              <a:t>竞争对手分析</a:t>
            </a:r>
            <a:endParaRPr lang="en-US" altLang="zh-CN" sz="2000" b="1" dirty="0" smtClean="0">
              <a:solidFill>
                <a:srgbClr val="FF0000"/>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1200150"/>
            <a:ext cx="9134475" cy="520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1920"/>
            <a:ext cx="9144000" cy="6016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116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6146"/>
                                        </p:tgtEl>
                                      </p:cBhvr>
                                    </p:animEffect>
                                    <p:anim calcmode="lin" valueType="num">
                                      <p:cBhvr>
                                        <p:cTn id="13" dur="1000"/>
                                        <p:tgtEl>
                                          <p:spTgt spid="6146"/>
                                        </p:tgtEl>
                                        <p:attrNameLst>
                                          <p:attrName>ppt_x</p:attrName>
                                        </p:attrNameLst>
                                      </p:cBhvr>
                                      <p:tavLst>
                                        <p:tav tm="0">
                                          <p:val>
                                            <p:strVal val="ppt_x"/>
                                          </p:val>
                                        </p:tav>
                                        <p:tav tm="100000">
                                          <p:val>
                                            <p:strVal val="ppt_x"/>
                                          </p:val>
                                        </p:tav>
                                      </p:tavLst>
                                    </p:anim>
                                    <p:anim calcmode="lin" valueType="num">
                                      <p:cBhvr>
                                        <p:cTn id="14" dur="1000"/>
                                        <p:tgtEl>
                                          <p:spTgt spid="6146"/>
                                        </p:tgtEl>
                                        <p:attrNameLst>
                                          <p:attrName>ppt_y</p:attrName>
                                        </p:attrNameLst>
                                      </p:cBhvr>
                                      <p:tavLst>
                                        <p:tav tm="0">
                                          <p:val>
                                            <p:strVal val="ppt_y"/>
                                          </p:val>
                                        </p:tav>
                                        <p:tav tm="100000">
                                          <p:val>
                                            <p:strVal val="ppt_y+.1"/>
                                          </p:val>
                                        </p:tav>
                                      </p:tavLst>
                                    </p:anim>
                                    <p:set>
                                      <p:cBhvr>
                                        <p:cTn id="15" dur="1" fill="hold">
                                          <p:stCondLst>
                                            <p:cond delay="999"/>
                                          </p:stCondLst>
                                        </p:cTn>
                                        <p:tgtEl>
                                          <p:spTgt spid="614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147"/>
                                        </p:tgtEl>
                                        <p:attrNameLst>
                                          <p:attrName>style.visibility</p:attrName>
                                        </p:attrNameLst>
                                      </p:cBhvr>
                                      <p:to>
                                        <p:strVal val="visible"/>
                                      </p:to>
                                    </p:set>
                                    <p:animEffect transition="in" filter="fade">
                                      <p:cBhvr>
                                        <p:cTn id="20" dur="1000"/>
                                        <p:tgtEl>
                                          <p:spTgt spid="6147"/>
                                        </p:tgtEl>
                                      </p:cBhvr>
                                    </p:animEffect>
                                    <p:anim calcmode="lin" valueType="num">
                                      <p:cBhvr>
                                        <p:cTn id="21" dur="1000" fill="hold"/>
                                        <p:tgtEl>
                                          <p:spTgt spid="6147"/>
                                        </p:tgtEl>
                                        <p:attrNameLst>
                                          <p:attrName>ppt_x</p:attrName>
                                        </p:attrNameLst>
                                      </p:cBhvr>
                                      <p:tavLst>
                                        <p:tav tm="0">
                                          <p:val>
                                            <p:strVal val="#ppt_x"/>
                                          </p:val>
                                        </p:tav>
                                        <p:tav tm="100000">
                                          <p:val>
                                            <p:strVal val="#ppt_x"/>
                                          </p:val>
                                        </p:tav>
                                      </p:tavLst>
                                    </p:anim>
                                    <p:anim calcmode="lin" valueType="num">
                                      <p:cBhvr>
                                        <p:cTn id="22" dur="1000" fill="hold"/>
                                        <p:tgtEl>
                                          <p:spTgt spid="6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商业计划书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投资估算与资金筹措</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rgbClr val="FF0000"/>
                </a:solidFill>
              </a:rPr>
              <a:t>5.1 </a:t>
            </a:r>
            <a:r>
              <a:rPr lang="zh-CN" altLang="en-US" sz="2000" b="1" dirty="0" smtClean="0">
                <a:solidFill>
                  <a:srgbClr val="FF0000"/>
                </a:solidFill>
              </a:rPr>
              <a:t>项目投资与资金筹措</a:t>
            </a:r>
            <a:endParaRPr lang="en-US" altLang="zh-CN" sz="2000" b="1" dirty="0" smtClean="0">
              <a:solidFill>
                <a:srgbClr val="FF0000"/>
              </a:solidFill>
            </a:endParaRPr>
          </a:p>
          <a:p>
            <a:pPr algn="just"/>
            <a:endParaRPr lang="en-US" altLang="zh-CN" sz="2000" b="1" dirty="0" smtClean="0">
              <a:solidFill>
                <a:schemeClr val="tx1"/>
              </a:solidFill>
            </a:endParaRPr>
          </a:p>
          <a:p>
            <a:pPr algn="just"/>
            <a:r>
              <a:rPr lang="en-US" altLang="zh-CN" sz="2000" b="1" dirty="0" smtClean="0">
                <a:solidFill>
                  <a:schemeClr val="tx1"/>
                </a:solidFill>
              </a:rPr>
              <a:t>5.2 </a:t>
            </a:r>
            <a:r>
              <a:rPr lang="zh-CN" altLang="en-US" sz="2000" b="1" dirty="0" smtClean="0">
                <a:solidFill>
                  <a:schemeClr val="tx1"/>
                </a:solidFill>
              </a:rPr>
              <a:t>投资估算</a:t>
            </a:r>
            <a:endParaRPr lang="en-US" altLang="zh-CN" sz="2000" b="1" dirty="0" smtClean="0">
              <a:solidFill>
                <a:schemeClr val="tx1"/>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sp>
        <p:nvSpPr>
          <p:cNvPr id="7" name="矩形 6"/>
          <p:cNvSpPr/>
          <p:nvPr/>
        </p:nvSpPr>
        <p:spPr>
          <a:xfrm>
            <a:off x="3581400" y="1828800"/>
            <a:ext cx="4572000" cy="3046988"/>
          </a:xfrm>
          <a:prstGeom prst="rect">
            <a:avLst/>
          </a:prstGeom>
        </p:spPr>
        <p:txBody>
          <a:bodyPr>
            <a:spAutoFit/>
          </a:bodyPr>
          <a:lstStyle/>
          <a:p>
            <a:r>
              <a:rPr lang="en-US" altLang="zh-CN" sz="2400" dirty="0" smtClean="0"/>
              <a:t>       </a:t>
            </a:r>
            <a:r>
              <a:rPr lang="zh-CN" altLang="zh-CN" sz="2400" dirty="0" smtClean="0"/>
              <a:t>本</a:t>
            </a:r>
            <a:r>
              <a:rPr lang="zh-CN" altLang="zh-CN" sz="2400" dirty="0"/>
              <a:t>项目计划总投资</a:t>
            </a:r>
            <a:r>
              <a:rPr lang="en-US" altLang="zh-CN" sz="2400" dirty="0"/>
              <a:t>1888</a:t>
            </a:r>
            <a:r>
              <a:rPr lang="zh-CN" altLang="zh-CN" sz="2400" dirty="0"/>
              <a:t>万元，其中专项经费</a:t>
            </a:r>
            <a:r>
              <a:rPr lang="en-US" altLang="zh-CN" sz="2400" dirty="0">
                <a:solidFill>
                  <a:srgbClr val="FF0000"/>
                </a:solidFill>
              </a:rPr>
              <a:t>488</a:t>
            </a:r>
            <a:r>
              <a:rPr lang="zh-CN" altLang="zh-CN" sz="2400" dirty="0"/>
              <a:t>万元，自筹经费</a:t>
            </a:r>
            <a:r>
              <a:rPr lang="en-US" altLang="zh-CN" sz="2400" dirty="0">
                <a:solidFill>
                  <a:srgbClr val="FF0000"/>
                </a:solidFill>
              </a:rPr>
              <a:t>1400</a:t>
            </a:r>
            <a:r>
              <a:rPr lang="zh-CN" altLang="zh-CN" sz="2400" dirty="0"/>
              <a:t>万元。其中</a:t>
            </a:r>
            <a:r>
              <a:rPr lang="en-US" altLang="zh-CN" sz="2400" dirty="0"/>
              <a:t>605</a:t>
            </a:r>
            <a:r>
              <a:rPr lang="zh-CN" altLang="zh-CN" sz="2400" dirty="0"/>
              <a:t>万用于设备投资，建设期为</a:t>
            </a:r>
            <a:r>
              <a:rPr lang="en-US" altLang="zh-CN" sz="2400" dirty="0"/>
              <a:t>2</a:t>
            </a:r>
            <a:r>
              <a:rPr lang="zh-CN" altLang="zh-CN" sz="2400" dirty="0"/>
              <a:t>年，共分两期完成，其中第一期投资</a:t>
            </a:r>
            <a:r>
              <a:rPr lang="en-US" altLang="zh-CN" sz="2400" dirty="0">
                <a:solidFill>
                  <a:srgbClr val="FF0000"/>
                </a:solidFill>
              </a:rPr>
              <a:t>537</a:t>
            </a:r>
            <a:r>
              <a:rPr lang="zh-CN" altLang="zh-CN" sz="2400" dirty="0"/>
              <a:t>万元，第二期投资</a:t>
            </a:r>
            <a:r>
              <a:rPr lang="en-US" altLang="zh-CN" sz="2400" dirty="0">
                <a:solidFill>
                  <a:srgbClr val="FF0000"/>
                </a:solidFill>
              </a:rPr>
              <a:t>68</a:t>
            </a:r>
            <a:r>
              <a:rPr lang="zh-CN" altLang="zh-CN" sz="2400" dirty="0"/>
              <a:t>万元。企业自筹资金</a:t>
            </a:r>
            <a:r>
              <a:rPr lang="en-US" altLang="zh-CN" sz="2400" dirty="0"/>
              <a:t>530</a:t>
            </a:r>
            <a:r>
              <a:rPr lang="zh-CN" altLang="zh-CN" sz="2400" dirty="0"/>
              <a:t>万元，申请专项经费</a:t>
            </a:r>
            <a:r>
              <a:rPr lang="en-US" altLang="zh-CN" sz="2400" dirty="0"/>
              <a:t>75</a:t>
            </a:r>
            <a:r>
              <a:rPr lang="zh-CN" altLang="zh-CN" sz="2400" dirty="0"/>
              <a:t>万元。</a:t>
            </a:r>
          </a:p>
        </p:txBody>
      </p:sp>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商业计划书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投资估算与资金筹措</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5.1 </a:t>
            </a:r>
            <a:r>
              <a:rPr lang="zh-CN" altLang="en-US" sz="2000" b="1" dirty="0" smtClean="0">
                <a:solidFill>
                  <a:schemeClr val="tx1"/>
                </a:solidFill>
              </a:rPr>
              <a:t>项目投资与资金筹措</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rgbClr val="FF0000"/>
                </a:solidFill>
              </a:rPr>
              <a:t>5.2 </a:t>
            </a:r>
            <a:r>
              <a:rPr lang="zh-CN" altLang="en-US" sz="2000" b="1" dirty="0" smtClean="0">
                <a:solidFill>
                  <a:srgbClr val="FF0000"/>
                </a:solidFill>
              </a:rPr>
              <a:t>投资估算</a:t>
            </a:r>
            <a:endParaRPr lang="en-US" altLang="zh-CN" sz="2000" b="1" dirty="0" smtClean="0">
              <a:solidFill>
                <a:srgbClr val="FF0000"/>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255" y="914399"/>
            <a:ext cx="8628145" cy="4542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90" y="2438400"/>
            <a:ext cx="8941110" cy="3597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254" y="1003267"/>
            <a:ext cx="8864407" cy="5473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446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7170"/>
                                        </p:tgtEl>
                                      </p:cBhvr>
                                    </p:animEffect>
                                    <p:anim calcmode="lin" valueType="num">
                                      <p:cBhvr>
                                        <p:cTn id="13" dur="1000"/>
                                        <p:tgtEl>
                                          <p:spTgt spid="7170"/>
                                        </p:tgtEl>
                                        <p:attrNameLst>
                                          <p:attrName>ppt_x</p:attrName>
                                        </p:attrNameLst>
                                      </p:cBhvr>
                                      <p:tavLst>
                                        <p:tav tm="0">
                                          <p:val>
                                            <p:strVal val="ppt_x"/>
                                          </p:val>
                                        </p:tav>
                                        <p:tav tm="100000">
                                          <p:val>
                                            <p:strVal val="ppt_x"/>
                                          </p:val>
                                        </p:tav>
                                      </p:tavLst>
                                    </p:anim>
                                    <p:anim calcmode="lin" valueType="num">
                                      <p:cBhvr>
                                        <p:cTn id="14" dur="1000"/>
                                        <p:tgtEl>
                                          <p:spTgt spid="7170"/>
                                        </p:tgtEl>
                                        <p:attrNameLst>
                                          <p:attrName>ppt_y</p:attrName>
                                        </p:attrNameLst>
                                      </p:cBhvr>
                                      <p:tavLst>
                                        <p:tav tm="0">
                                          <p:val>
                                            <p:strVal val="ppt_y"/>
                                          </p:val>
                                        </p:tav>
                                        <p:tav tm="100000">
                                          <p:val>
                                            <p:strVal val="ppt_y+.1"/>
                                          </p:val>
                                        </p:tav>
                                      </p:tavLst>
                                    </p:anim>
                                    <p:set>
                                      <p:cBhvr>
                                        <p:cTn id="15" dur="1" fill="hold">
                                          <p:stCondLst>
                                            <p:cond delay="999"/>
                                          </p:stCondLst>
                                        </p:cTn>
                                        <p:tgtEl>
                                          <p:spTgt spid="717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7171"/>
                                        </p:tgtEl>
                                        <p:attrNameLst>
                                          <p:attrName>style.visibility</p:attrName>
                                        </p:attrNameLst>
                                      </p:cBhvr>
                                      <p:to>
                                        <p:strVal val="visible"/>
                                      </p:to>
                                    </p:set>
                                    <p:animEffect transition="in" filter="barn(inVertical)">
                                      <p:cBhvr>
                                        <p:cTn id="20" dur="500"/>
                                        <p:tgtEl>
                                          <p:spTgt spid="7171"/>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nodeType="clickEffect">
                                  <p:stCondLst>
                                    <p:cond delay="0"/>
                                  </p:stCondLst>
                                  <p:childTnLst>
                                    <p:animEffect transition="out" filter="fade">
                                      <p:cBhvr>
                                        <p:cTn id="24" dur="1000"/>
                                        <p:tgtEl>
                                          <p:spTgt spid="7171"/>
                                        </p:tgtEl>
                                      </p:cBhvr>
                                    </p:animEffect>
                                    <p:anim calcmode="lin" valueType="num">
                                      <p:cBhvr>
                                        <p:cTn id="25" dur="1000"/>
                                        <p:tgtEl>
                                          <p:spTgt spid="7171"/>
                                        </p:tgtEl>
                                        <p:attrNameLst>
                                          <p:attrName>ppt_x</p:attrName>
                                        </p:attrNameLst>
                                      </p:cBhvr>
                                      <p:tavLst>
                                        <p:tav tm="0">
                                          <p:val>
                                            <p:strVal val="ppt_x"/>
                                          </p:val>
                                        </p:tav>
                                        <p:tav tm="100000">
                                          <p:val>
                                            <p:strVal val="ppt_x"/>
                                          </p:val>
                                        </p:tav>
                                      </p:tavLst>
                                    </p:anim>
                                    <p:anim calcmode="lin" valueType="num">
                                      <p:cBhvr>
                                        <p:cTn id="26" dur="1000"/>
                                        <p:tgtEl>
                                          <p:spTgt spid="7171"/>
                                        </p:tgtEl>
                                        <p:attrNameLst>
                                          <p:attrName>ppt_y</p:attrName>
                                        </p:attrNameLst>
                                      </p:cBhvr>
                                      <p:tavLst>
                                        <p:tav tm="0">
                                          <p:val>
                                            <p:strVal val="ppt_y"/>
                                          </p:val>
                                        </p:tav>
                                        <p:tav tm="100000">
                                          <p:val>
                                            <p:strVal val="ppt_y+.1"/>
                                          </p:val>
                                        </p:tav>
                                      </p:tavLst>
                                    </p:anim>
                                    <p:set>
                                      <p:cBhvr>
                                        <p:cTn id="27" dur="1" fill="hold">
                                          <p:stCondLst>
                                            <p:cond delay="999"/>
                                          </p:stCondLst>
                                        </p:cTn>
                                        <p:tgtEl>
                                          <p:spTgt spid="717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7172"/>
                                        </p:tgtEl>
                                        <p:attrNameLst>
                                          <p:attrName>style.visibility</p:attrName>
                                        </p:attrNameLst>
                                      </p:cBhvr>
                                      <p:to>
                                        <p:strVal val="visible"/>
                                      </p:to>
                                    </p:set>
                                    <p:animEffect transition="in" filter="circle(in)">
                                      <p:cBhvr>
                                        <p:cTn id="32" dur="2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商业计划书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经济效益分析</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rgbClr val="FF0000"/>
                </a:solidFill>
              </a:rPr>
              <a:t>6.1 </a:t>
            </a:r>
            <a:r>
              <a:rPr lang="zh-CN" altLang="en-US" sz="2000" b="1" dirty="0" smtClean="0">
                <a:solidFill>
                  <a:srgbClr val="FF0000"/>
                </a:solidFill>
              </a:rPr>
              <a:t>成本费用估算</a:t>
            </a:r>
            <a:endParaRPr lang="en-US" altLang="zh-CN" sz="2000" b="1" dirty="0" smtClean="0">
              <a:solidFill>
                <a:srgbClr val="FF0000"/>
              </a:solidFill>
            </a:endParaRPr>
          </a:p>
          <a:p>
            <a:pPr algn="just"/>
            <a:endParaRPr lang="en-US" altLang="zh-CN" sz="2000" b="1" dirty="0" smtClean="0">
              <a:solidFill>
                <a:schemeClr val="tx1"/>
              </a:solidFill>
            </a:endParaRPr>
          </a:p>
          <a:p>
            <a:pPr algn="just"/>
            <a:r>
              <a:rPr lang="en-US" altLang="zh-CN" sz="2000" b="1" dirty="0" smtClean="0">
                <a:solidFill>
                  <a:schemeClr val="tx1"/>
                </a:solidFill>
              </a:rPr>
              <a:t>6.2 </a:t>
            </a:r>
            <a:r>
              <a:rPr lang="zh-CN" altLang="en-US" sz="2000" b="1" dirty="0" smtClean="0">
                <a:solidFill>
                  <a:schemeClr val="tx1"/>
                </a:solidFill>
              </a:rPr>
              <a:t>财务评价表与指标</a:t>
            </a:r>
            <a:endParaRPr lang="en-US" altLang="zh-CN" sz="2000" b="1" dirty="0" smtClean="0">
              <a:solidFill>
                <a:schemeClr val="tx1"/>
              </a:solidFill>
            </a:endParaRPr>
          </a:p>
          <a:p>
            <a:pPr algn="just"/>
            <a:endParaRPr lang="en-US" altLang="zh-CN" sz="2000" b="1" dirty="0">
              <a:solidFill>
                <a:srgbClr val="FF0000"/>
              </a:solidFill>
            </a:endParaRPr>
          </a:p>
          <a:p>
            <a:pPr algn="just"/>
            <a:r>
              <a:rPr lang="en-US" altLang="zh-CN" sz="2000" b="1" dirty="0" smtClean="0">
                <a:solidFill>
                  <a:schemeClr val="tx1"/>
                </a:solidFill>
              </a:rPr>
              <a:t>6.3 </a:t>
            </a:r>
            <a:r>
              <a:rPr lang="zh-CN" altLang="en-US" sz="2000" b="1" dirty="0" smtClean="0">
                <a:solidFill>
                  <a:schemeClr val="tx1"/>
                </a:solidFill>
              </a:rPr>
              <a:t>经济效益分析总结</a:t>
            </a:r>
            <a:endParaRPr lang="en-US" altLang="zh-CN" sz="2000" b="1" dirty="0">
              <a:solidFill>
                <a:schemeClr val="tx1"/>
              </a:solidFill>
            </a:endParaRPr>
          </a:p>
          <a:p>
            <a:pPr algn="just"/>
            <a:endParaRPr lang="en-US" altLang="zh-CN" sz="2000" b="1" dirty="0" smtClean="0">
              <a:solidFill>
                <a:srgbClr val="FF0000"/>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066800"/>
            <a:ext cx="8908413"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057399"/>
            <a:ext cx="8908413" cy="4103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32831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商业计划书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经济效益分析</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6.1 </a:t>
            </a:r>
            <a:r>
              <a:rPr lang="zh-CN" altLang="en-US" sz="2000" b="1" dirty="0" smtClean="0">
                <a:solidFill>
                  <a:schemeClr val="tx1"/>
                </a:solidFill>
              </a:rPr>
              <a:t>成本费用估算</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rgbClr val="FF0000"/>
                </a:solidFill>
              </a:rPr>
              <a:t>6.2 </a:t>
            </a:r>
            <a:r>
              <a:rPr lang="zh-CN" altLang="en-US" sz="2000" b="1" dirty="0" smtClean="0">
                <a:solidFill>
                  <a:srgbClr val="FF0000"/>
                </a:solidFill>
              </a:rPr>
              <a:t>财务评价表与指标</a:t>
            </a:r>
            <a:endParaRPr lang="en-US" altLang="zh-CN" sz="2000" b="1" dirty="0" smtClean="0">
              <a:solidFill>
                <a:srgbClr val="FF0000"/>
              </a:solidFill>
            </a:endParaRPr>
          </a:p>
          <a:p>
            <a:pPr algn="just"/>
            <a:endParaRPr lang="en-US" altLang="zh-CN" sz="2000" b="1" dirty="0">
              <a:solidFill>
                <a:srgbClr val="FF0000"/>
              </a:solidFill>
            </a:endParaRPr>
          </a:p>
          <a:p>
            <a:pPr algn="just"/>
            <a:r>
              <a:rPr lang="en-US" altLang="zh-CN" sz="2000" b="1" dirty="0" smtClean="0">
                <a:solidFill>
                  <a:schemeClr val="tx1"/>
                </a:solidFill>
              </a:rPr>
              <a:t>6.3 </a:t>
            </a:r>
            <a:r>
              <a:rPr lang="zh-CN" altLang="en-US" sz="2000" b="1" dirty="0" smtClean="0">
                <a:solidFill>
                  <a:schemeClr val="tx1"/>
                </a:solidFill>
              </a:rPr>
              <a:t>经济效益分析总结</a:t>
            </a:r>
            <a:endParaRPr lang="en-US" altLang="zh-CN" sz="2000" b="1" dirty="0">
              <a:solidFill>
                <a:schemeClr val="tx1"/>
              </a:solidFill>
            </a:endParaRPr>
          </a:p>
          <a:p>
            <a:pPr algn="just"/>
            <a:endParaRPr lang="en-US" altLang="zh-CN" sz="2000" b="1" dirty="0" smtClean="0">
              <a:solidFill>
                <a:srgbClr val="FF0000"/>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6" y="1277816"/>
            <a:ext cx="9179306" cy="5122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商业计划书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经济效益分析</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6.1 </a:t>
            </a:r>
            <a:r>
              <a:rPr lang="zh-CN" altLang="en-US" sz="2000" b="1" dirty="0" smtClean="0">
                <a:solidFill>
                  <a:schemeClr val="tx1"/>
                </a:solidFill>
              </a:rPr>
              <a:t>成本费用估算</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chemeClr val="tx1"/>
                </a:solidFill>
              </a:rPr>
              <a:t>6.2 </a:t>
            </a:r>
            <a:r>
              <a:rPr lang="zh-CN" altLang="en-US" sz="2000" b="1" dirty="0" smtClean="0">
                <a:solidFill>
                  <a:schemeClr val="tx1"/>
                </a:solidFill>
              </a:rPr>
              <a:t>财务评价表与指标</a:t>
            </a:r>
            <a:endParaRPr lang="en-US" altLang="zh-CN" sz="2000" b="1" dirty="0" smtClean="0">
              <a:solidFill>
                <a:schemeClr val="tx1"/>
              </a:solidFill>
            </a:endParaRPr>
          </a:p>
          <a:p>
            <a:pPr algn="just"/>
            <a:endParaRPr lang="en-US" altLang="zh-CN" sz="2000" b="1" dirty="0">
              <a:solidFill>
                <a:srgbClr val="FF0000"/>
              </a:solidFill>
            </a:endParaRPr>
          </a:p>
          <a:p>
            <a:pPr algn="just"/>
            <a:r>
              <a:rPr lang="en-US" altLang="zh-CN" sz="2000" b="1" dirty="0" smtClean="0">
                <a:solidFill>
                  <a:srgbClr val="FF0000"/>
                </a:solidFill>
              </a:rPr>
              <a:t>6.3 </a:t>
            </a:r>
            <a:r>
              <a:rPr lang="zh-CN" altLang="en-US" sz="2000" b="1" dirty="0" smtClean="0">
                <a:solidFill>
                  <a:srgbClr val="FF0000"/>
                </a:solidFill>
              </a:rPr>
              <a:t>经济效益分析总结</a:t>
            </a:r>
            <a:endParaRPr lang="en-US" altLang="zh-CN" sz="2000" b="1" dirty="0">
              <a:solidFill>
                <a:srgbClr val="FF0000"/>
              </a:solidFill>
            </a:endParaRPr>
          </a:p>
          <a:p>
            <a:pPr algn="just"/>
            <a:endParaRPr lang="en-US" altLang="zh-CN" sz="2000" b="1" dirty="0" smtClean="0">
              <a:solidFill>
                <a:srgbClr val="FF0000"/>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sp>
        <p:nvSpPr>
          <p:cNvPr id="5" name="矩形 4"/>
          <p:cNvSpPr/>
          <p:nvPr/>
        </p:nvSpPr>
        <p:spPr>
          <a:xfrm>
            <a:off x="3352800" y="2288946"/>
            <a:ext cx="4572000" cy="2236574"/>
          </a:xfrm>
          <a:prstGeom prst="rect">
            <a:avLst/>
          </a:prstGeom>
        </p:spPr>
        <p:txBody>
          <a:bodyPr>
            <a:spAutoFit/>
          </a:bodyPr>
          <a:lstStyle/>
          <a:p>
            <a:pPr>
              <a:lnSpc>
                <a:spcPct val="150000"/>
              </a:lnSpc>
            </a:pPr>
            <a:r>
              <a:rPr lang="zh-CN" altLang="zh-CN" sz="2400" dirty="0" smtClean="0"/>
              <a:t>项目</a:t>
            </a:r>
            <a:r>
              <a:rPr lang="zh-CN" altLang="zh-CN" sz="2400" dirty="0"/>
              <a:t>的主要财务指标如下：</a:t>
            </a:r>
          </a:p>
          <a:p>
            <a:pPr>
              <a:lnSpc>
                <a:spcPct val="150000"/>
              </a:lnSpc>
            </a:pPr>
            <a:r>
              <a:rPr lang="en-US" altLang="zh-CN" sz="2400" dirty="0" smtClean="0"/>
              <a:t>        </a:t>
            </a:r>
            <a:r>
              <a:rPr lang="zh-CN" altLang="zh-CN" sz="2400" dirty="0" smtClean="0"/>
              <a:t>投资</a:t>
            </a:r>
            <a:r>
              <a:rPr lang="zh-CN" altLang="zh-CN" sz="2400" dirty="0"/>
              <a:t>回收率：</a:t>
            </a:r>
            <a:r>
              <a:rPr lang="en-US" altLang="zh-CN" sz="2400" dirty="0"/>
              <a:t>0.85</a:t>
            </a:r>
            <a:r>
              <a:rPr lang="zh-CN" altLang="zh-CN" sz="2400" dirty="0"/>
              <a:t>，五年财务净现值：税前</a:t>
            </a:r>
            <a:r>
              <a:rPr lang="en-US" altLang="zh-CN" sz="2400" dirty="0"/>
              <a:t>1361.17</a:t>
            </a:r>
            <a:r>
              <a:rPr lang="zh-CN" altLang="zh-CN" sz="2400" dirty="0"/>
              <a:t>万元人民币，税后</a:t>
            </a:r>
            <a:r>
              <a:rPr lang="en-US" altLang="zh-CN" sz="2400" dirty="0"/>
              <a:t>859.07</a:t>
            </a:r>
            <a:r>
              <a:rPr lang="zh-CN" altLang="zh-CN" sz="2400" dirty="0"/>
              <a:t>万元人民币。</a:t>
            </a:r>
          </a:p>
        </p:txBody>
      </p:sp>
    </p:spTree>
    <p:extLst>
      <p:ext uri="{BB962C8B-B14F-4D97-AF65-F5344CB8AC3E}">
        <p14:creationId xmlns:p14="http://schemas.microsoft.com/office/powerpoint/2010/main" val="18832831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需求规格说明书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5" name="矩形 4"/>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绪论</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6" name="矩形 5"/>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rgbClr val="FF0000"/>
                </a:solidFill>
              </a:rPr>
              <a:t>1.1</a:t>
            </a:r>
            <a:r>
              <a:rPr lang="zh-CN" altLang="en-US" sz="2000" b="1" dirty="0">
                <a:solidFill>
                  <a:srgbClr val="FF0000"/>
                </a:solidFill>
              </a:rPr>
              <a:t>国内汽车售后服务移动电子商务发展状况</a:t>
            </a:r>
            <a:endParaRPr lang="en-US" altLang="zh-CN" sz="2000" b="1" dirty="0" smtClean="0">
              <a:solidFill>
                <a:srgbClr val="FF0000"/>
              </a:solidFill>
            </a:endParaRPr>
          </a:p>
          <a:p>
            <a:pPr algn="just"/>
            <a:endParaRPr lang="en-US" altLang="zh-CN" sz="2000" b="1" dirty="0" smtClean="0">
              <a:solidFill>
                <a:schemeClr val="tx1"/>
              </a:solidFill>
            </a:endParaRPr>
          </a:p>
          <a:p>
            <a:pPr algn="just"/>
            <a:r>
              <a:rPr lang="en-US" altLang="zh-CN" sz="2000" b="1" dirty="0" smtClean="0">
                <a:solidFill>
                  <a:schemeClr val="tx1"/>
                </a:solidFill>
              </a:rPr>
              <a:t>1.2</a:t>
            </a:r>
            <a:r>
              <a:rPr lang="zh-CN" altLang="en-US" sz="2000" b="1" dirty="0">
                <a:solidFill>
                  <a:schemeClr val="tx1"/>
                </a:solidFill>
              </a:rPr>
              <a:t>新奇特汽车售后服务移动电子商务系统开发背景</a:t>
            </a:r>
            <a:endParaRPr lang="en-US" altLang="zh-CN" sz="2000" b="1" dirty="0" smtClean="0">
              <a:solidFill>
                <a:schemeClr val="tx1"/>
              </a:solidFill>
            </a:endParaRPr>
          </a:p>
          <a:p>
            <a:pPr algn="just"/>
            <a:endParaRPr lang="en-US" altLang="zh-CN" sz="2000" b="1" dirty="0">
              <a:solidFill>
                <a:srgbClr val="FF0000"/>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8738" y="1425121"/>
            <a:ext cx="145732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425121"/>
            <a:ext cx="168592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1481" y="3151414"/>
            <a:ext cx="17240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3228975"/>
            <a:ext cx="190500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3642406" y="4300716"/>
            <a:ext cx="4572000" cy="1261884"/>
          </a:xfrm>
          <a:prstGeom prst="rect">
            <a:avLst/>
          </a:prstGeom>
        </p:spPr>
        <p:txBody>
          <a:bodyPr>
            <a:spAutoFit/>
          </a:bodyPr>
          <a:lstStyle/>
          <a:p>
            <a:r>
              <a:rPr lang="en-US" altLang="zh-CN" dirty="0" smtClean="0"/>
              <a:t>      </a:t>
            </a:r>
            <a:r>
              <a:rPr lang="zh-CN" altLang="zh-CN" sz="2400" dirty="0" smtClean="0"/>
              <a:t>主要</a:t>
            </a:r>
            <a:r>
              <a:rPr lang="zh-CN" altLang="zh-CN" sz="2400" dirty="0"/>
              <a:t>业务有保养服务、清洁美容、装饰改造、紧急救援、轮胎轮毂、自检</a:t>
            </a:r>
            <a:r>
              <a:rPr lang="zh-CN" altLang="zh-CN" sz="2400" dirty="0" smtClean="0"/>
              <a:t>维修</a:t>
            </a:r>
            <a:r>
              <a:rPr lang="zh-CN" altLang="en-US" sz="2400" dirty="0" smtClean="0"/>
              <a:t>。</a:t>
            </a:r>
            <a:endParaRPr lang="zh-CN" altLang="en-US" sz="2400" dirty="0"/>
          </a:p>
        </p:txBody>
      </p:sp>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需求规格说明书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绪论</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1.1</a:t>
            </a:r>
            <a:r>
              <a:rPr lang="zh-CN" altLang="en-US" sz="2000" b="1" dirty="0">
                <a:solidFill>
                  <a:schemeClr val="tx1"/>
                </a:solidFill>
              </a:rPr>
              <a:t>国内汽车售后服务移动电子商务发展状况</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rgbClr val="FF0000"/>
                </a:solidFill>
              </a:rPr>
              <a:t>1.2</a:t>
            </a:r>
            <a:r>
              <a:rPr lang="zh-CN" altLang="en-US" sz="2000" b="1" dirty="0">
                <a:solidFill>
                  <a:srgbClr val="FF0000"/>
                </a:solidFill>
              </a:rPr>
              <a:t>新奇特汽车售后服务移动电子商务系统开发背景</a:t>
            </a:r>
            <a:endParaRPr lang="en-US" altLang="zh-CN" sz="2000" b="1" dirty="0" smtClean="0">
              <a:solidFill>
                <a:srgbClr val="FF0000"/>
              </a:solidFill>
            </a:endParaRPr>
          </a:p>
          <a:p>
            <a:pPr algn="just"/>
            <a:endParaRPr lang="en-US" altLang="zh-CN" sz="2000" b="1" dirty="0">
              <a:solidFill>
                <a:srgbClr val="FF0000"/>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需求规格说明书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系统分析</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rgbClr val="FF0000"/>
                </a:solidFill>
              </a:rPr>
              <a:t>2.1</a:t>
            </a:r>
            <a:r>
              <a:rPr lang="zh-CN" altLang="en-US" sz="2000" b="1" dirty="0">
                <a:solidFill>
                  <a:srgbClr val="FF0000"/>
                </a:solidFill>
              </a:rPr>
              <a:t>系统需求</a:t>
            </a:r>
            <a:r>
              <a:rPr lang="zh-CN" altLang="en-US" sz="2000" b="1" dirty="0" smtClean="0">
                <a:solidFill>
                  <a:srgbClr val="FF0000"/>
                </a:solidFill>
              </a:rPr>
              <a:t>分析</a:t>
            </a:r>
            <a:endParaRPr lang="en-US" altLang="zh-CN" sz="2000" b="1" dirty="0" smtClean="0">
              <a:solidFill>
                <a:srgbClr val="FF0000"/>
              </a:solidFill>
            </a:endParaRPr>
          </a:p>
          <a:p>
            <a:pPr algn="just"/>
            <a:endParaRPr lang="en-US" altLang="zh-CN" sz="2000" b="1" dirty="0" smtClean="0">
              <a:solidFill>
                <a:schemeClr val="tx1"/>
              </a:solidFill>
            </a:endParaRPr>
          </a:p>
          <a:p>
            <a:pPr algn="just"/>
            <a:r>
              <a:rPr lang="en-US" altLang="zh-CN" sz="2000" b="1" dirty="0" smtClean="0">
                <a:solidFill>
                  <a:schemeClr val="tx1"/>
                </a:solidFill>
              </a:rPr>
              <a:t>2.2</a:t>
            </a:r>
            <a:r>
              <a:rPr lang="zh-CN" altLang="en-US" sz="2000" b="1" dirty="0">
                <a:solidFill>
                  <a:schemeClr val="tx1"/>
                </a:solidFill>
              </a:rPr>
              <a:t>系统目标</a:t>
            </a:r>
            <a:r>
              <a:rPr lang="zh-CN" altLang="en-US" sz="2000" b="1" dirty="0" smtClean="0">
                <a:solidFill>
                  <a:schemeClr val="tx1"/>
                </a:solidFill>
              </a:rPr>
              <a:t>分析</a:t>
            </a:r>
            <a:endParaRPr lang="en-US" altLang="zh-CN" sz="2000" b="1" dirty="0" smtClean="0">
              <a:solidFill>
                <a:schemeClr val="tx1"/>
              </a:solidFill>
            </a:endParaRPr>
          </a:p>
          <a:p>
            <a:pPr algn="just"/>
            <a:endParaRPr lang="en-US" altLang="zh-CN" sz="2000" b="1" dirty="0">
              <a:solidFill>
                <a:srgbClr val="FF0000"/>
              </a:solidFill>
            </a:endParaRPr>
          </a:p>
          <a:p>
            <a:pPr algn="just"/>
            <a:r>
              <a:rPr lang="en-US" altLang="zh-CN" sz="2000" b="1" dirty="0" smtClean="0">
                <a:solidFill>
                  <a:schemeClr val="tx1"/>
                </a:solidFill>
              </a:rPr>
              <a:t>2.3</a:t>
            </a:r>
            <a:r>
              <a:rPr lang="zh-CN" altLang="en-US" sz="2000" b="1" dirty="0">
                <a:solidFill>
                  <a:schemeClr val="tx1"/>
                </a:solidFill>
              </a:rPr>
              <a:t>系统功能结构分析</a:t>
            </a:r>
            <a:endParaRPr lang="en-US" altLang="zh-CN" sz="2000" b="1" dirty="0">
              <a:solidFill>
                <a:schemeClr val="tx1"/>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sp>
        <p:nvSpPr>
          <p:cNvPr id="5" name="矩形 4"/>
          <p:cNvSpPr/>
          <p:nvPr/>
        </p:nvSpPr>
        <p:spPr>
          <a:xfrm>
            <a:off x="3352800" y="2057400"/>
            <a:ext cx="4572000" cy="1938992"/>
          </a:xfrm>
          <a:prstGeom prst="rect">
            <a:avLst/>
          </a:prstGeom>
        </p:spPr>
        <p:txBody>
          <a:bodyPr>
            <a:spAutoFit/>
          </a:bodyPr>
          <a:lstStyle/>
          <a:p>
            <a:r>
              <a:rPr lang="en-US" altLang="zh-CN" sz="2400" dirty="0" smtClean="0"/>
              <a:t>1. </a:t>
            </a:r>
            <a:r>
              <a:rPr lang="zh-CN" altLang="zh-CN" sz="2400" dirty="0" smtClean="0"/>
              <a:t>消费者需求分析</a:t>
            </a:r>
            <a:endParaRPr lang="en-US" altLang="zh-CN" sz="2400" dirty="0" smtClean="0"/>
          </a:p>
          <a:p>
            <a:endParaRPr lang="zh-CN" altLang="zh-CN" sz="2400" dirty="0"/>
          </a:p>
          <a:p>
            <a:r>
              <a:rPr lang="en-US" altLang="zh-CN" sz="2400" dirty="0" smtClean="0"/>
              <a:t>2. </a:t>
            </a:r>
            <a:r>
              <a:rPr lang="zh-CN" altLang="zh-CN" sz="2400" dirty="0" smtClean="0"/>
              <a:t>线</a:t>
            </a:r>
            <a:r>
              <a:rPr lang="zh-CN" altLang="zh-CN" sz="2400" dirty="0"/>
              <a:t>下汽车服务网点</a:t>
            </a:r>
            <a:r>
              <a:rPr lang="zh-CN" altLang="zh-CN" sz="2400" dirty="0" smtClean="0"/>
              <a:t>需求分析</a:t>
            </a:r>
            <a:endParaRPr lang="en-US" altLang="zh-CN" sz="2400" dirty="0" smtClean="0"/>
          </a:p>
          <a:p>
            <a:endParaRPr lang="zh-CN" altLang="zh-CN" sz="2400" dirty="0"/>
          </a:p>
          <a:p>
            <a:r>
              <a:rPr lang="en-US" altLang="zh-CN" sz="2400" dirty="0" smtClean="0"/>
              <a:t>3. </a:t>
            </a:r>
            <a:r>
              <a:rPr lang="zh-CN" altLang="zh-CN" sz="2400" dirty="0" smtClean="0"/>
              <a:t>零配件</a:t>
            </a:r>
            <a:r>
              <a:rPr lang="zh-CN" altLang="zh-CN" sz="2400" dirty="0"/>
              <a:t>商需求分析</a:t>
            </a:r>
          </a:p>
        </p:txBody>
      </p:sp>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需求规格说明书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5" name="矩形 4"/>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系统分析</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6" name="矩形 5"/>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2.1</a:t>
            </a:r>
            <a:r>
              <a:rPr lang="zh-CN" altLang="en-US" sz="2000" b="1" dirty="0">
                <a:solidFill>
                  <a:schemeClr val="tx1"/>
                </a:solidFill>
              </a:rPr>
              <a:t>系统需求</a:t>
            </a:r>
            <a:r>
              <a:rPr lang="zh-CN" altLang="en-US" sz="2000" b="1" dirty="0" smtClean="0">
                <a:solidFill>
                  <a:schemeClr val="tx1"/>
                </a:solidFill>
              </a:rPr>
              <a:t>分析</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rgbClr val="FF0000"/>
                </a:solidFill>
              </a:rPr>
              <a:t>2.2</a:t>
            </a:r>
            <a:r>
              <a:rPr lang="zh-CN" altLang="en-US" sz="2000" b="1" dirty="0">
                <a:solidFill>
                  <a:srgbClr val="FF0000"/>
                </a:solidFill>
              </a:rPr>
              <a:t>系统目标</a:t>
            </a:r>
            <a:r>
              <a:rPr lang="zh-CN" altLang="en-US" sz="2000" b="1" dirty="0" smtClean="0">
                <a:solidFill>
                  <a:srgbClr val="FF0000"/>
                </a:solidFill>
              </a:rPr>
              <a:t>分析</a:t>
            </a:r>
            <a:endParaRPr lang="en-US" altLang="zh-CN" sz="2000" b="1" dirty="0" smtClean="0">
              <a:solidFill>
                <a:srgbClr val="FF0000"/>
              </a:solidFill>
            </a:endParaRPr>
          </a:p>
          <a:p>
            <a:pPr algn="just"/>
            <a:endParaRPr lang="en-US" altLang="zh-CN" sz="2000" b="1" dirty="0">
              <a:solidFill>
                <a:srgbClr val="FF0000"/>
              </a:solidFill>
            </a:endParaRPr>
          </a:p>
          <a:p>
            <a:pPr algn="just"/>
            <a:r>
              <a:rPr lang="en-US" altLang="zh-CN" sz="2000" b="1" dirty="0" smtClean="0">
                <a:solidFill>
                  <a:schemeClr val="tx1"/>
                </a:solidFill>
              </a:rPr>
              <a:t>2.3</a:t>
            </a:r>
            <a:r>
              <a:rPr lang="zh-CN" altLang="en-US" sz="2000" b="1" dirty="0">
                <a:solidFill>
                  <a:schemeClr val="tx1"/>
                </a:solidFill>
              </a:rPr>
              <a:t>系统功能结构分析</a:t>
            </a:r>
            <a:endParaRPr lang="en-US" altLang="zh-CN" sz="2000" b="1" dirty="0">
              <a:solidFill>
                <a:schemeClr val="tx1"/>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京东保本理财</a:t>
            </a:r>
            <a:endParaRPr lang="zh-CN" altLang="en-US" sz="4400" b="1" dirty="0">
              <a:solidFill>
                <a:schemeClr val="accent1"/>
              </a:solidFill>
              <a:latin typeface="黑体" panose="02010609060101010101" pitchFamily="49" charset="-122"/>
              <a:ea typeface="黑体" panose="02010609060101010101" pitchFamily="49" charset="-122"/>
            </a:endParaRPr>
          </a:p>
        </p:txBody>
      </p:sp>
      <p:graphicFrame>
        <p:nvGraphicFramePr>
          <p:cNvPr id="3" name="图表 2"/>
          <p:cNvGraphicFramePr>
            <a:graphicFrameLocks/>
          </p:cNvGraphicFramePr>
          <p:nvPr>
            <p:extLst>
              <p:ext uri="{D42A27DB-BD31-4B8C-83A1-F6EECF244321}">
                <p14:modId xmlns:p14="http://schemas.microsoft.com/office/powerpoint/2010/main" val="1541778459"/>
              </p:ext>
            </p:extLst>
          </p:nvPr>
        </p:nvGraphicFramePr>
        <p:xfrm>
          <a:off x="152400" y="1066800"/>
          <a:ext cx="8763000" cy="5486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8928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需求规格说明书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5" name="矩形 4"/>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系统分析</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6" name="矩形 5"/>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2.1</a:t>
            </a:r>
            <a:r>
              <a:rPr lang="zh-CN" altLang="en-US" sz="2000" b="1" dirty="0">
                <a:solidFill>
                  <a:schemeClr val="tx1"/>
                </a:solidFill>
              </a:rPr>
              <a:t>系统需求</a:t>
            </a:r>
            <a:r>
              <a:rPr lang="zh-CN" altLang="en-US" sz="2000" b="1" dirty="0" smtClean="0">
                <a:solidFill>
                  <a:schemeClr val="tx1"/>
                </a:solidFill>
              </a:rPr>
              <a:t>分析</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chemeClr val="tx1"/>
                </a:solidFill>
              </a:rPr>
              <a:t>2.2</a:t>
            </a:r>
            <a:r>
              <a:rPr lang="zh-CN" altLang="en-US" sz="2000" b="1" dirty="0">
                <a:solidFill>
                  <a:schemeClr val="tx1"/>
                </a:solidFill>
              </a:rPr>
              <a:t>系统目标</a:t>
            </a:r>
            <a:r>
              <a:rPr lang="zh-CN" altLang="en-US" sz="2000" b="1" dirty="0" smtClean="0">
                <a:solidFill>
                  <a:schemeClr val="tx1"/>
                </a:solidFill>
              </a:rPr>
              <a:t>分析</a:t>
            </a:r>
            <a:endParaRPr lang="en-US" altLang="zh-CN" sz="2000" b="1" dirty="0" smtClean="0">
              <a:solidFill>
                <a:schemeClr val="tx1"/>
              </a:solidFill>
            </a:endParaRPr>
          </a:p>
          <a:p>
            <a:pPr algn="just"/>
            <a:endParaRPr lang="en-US" altLang="zh-CN" sz="2000" b="1" dirty="0">
              <a:solidFill>
                <a:srgbClr val="FF0000"/>
              </a:solidFill>
            </a:endParaRPr>
          </a:p>
          <a:p>
            <a:pPr algn="just"/>
            <a:r>
              <a:rPr lang="en-US" altLang="zh-CN" sz="2000" b="1" dirty="0" smtClean="0">
                <a:solidFill>
                  <a:srgbClr val="FF0000"/>
                </a:solidFill>
              </a:rPr>
              <a:t>2.3</a:t>
            </a:r>
            <a:r>
              <a:rPr lang="zh-CN" altLang="en-US" sz="2000" b="1" dirty="0">
                <a:solidFill>
                  <a:srgbClr val="FF0000"/>
                </a:solidFill>
              </a:rPr>
              <a:t>系统功能结构分析</a:t>
            </a:r>
            <a:endParaRPr lang="en-US" altLang="zh-CN" sz="2000" b="1" dirty="0">
              <a:solidFill>
                <a:srgbClr val="FF0000"/>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3600" y="-3629"/>
            <a:ext cx="7200900" cy="11442562"/>
          </a:xfrm>
          <a:prstGeom prst="rect">
            <a:avLst/>
          </a:prstGeom>
        </p:spPr>
      </p:pic>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需求规格说明书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系统业务流程</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rgbClr val="FF0000"/>
                </a:solidFill>
              </a:rPr>
              <a:t>3.1</a:t>
            </a:r>
            <a:r>
              <a:rPr lang="zh-CN" altLang="en-US" sz="2000" b="1" dirty="0">
                <a:solidFill>
                  <a:srgbClr val="FF0000"/>
                </a:solidFill>
              </a:rPr>
              <a:t>核心业务</a:t>
            </a:r>
            <a:r>
              <a:rPr lang="zh-CN" altLang="en-US" sz="2000" b="1" dirty="0" smtClean="0">
                <a:solidFill>
                  <a:srgbClr val="FF0000"/>
                </a:solidFill>
              </a:rPr>
              <a:t>流程</a:t>
            </a:r>
            <a:endParaRPr lang="en-US" altLang="zh-CN" sz="2000" b="1" dirty="0" smtClean="0">
              <a:solidFill>
                <a:srgbClr val="FF0000"/>
              </a:solidFill>
            </a:endParaRPr>
          </a:p>
          <a:p>
            <a:pPr algn="just"/>
            <a:endParaRPr lang="en-US" altLang="zh-CN" sz="2000" b="1" dirty="0" smtClean="0">
              <a:solidFill>
                <a:schemeClr val="tx1"/>
              </a:solidFill>
            </a:endParaRPr>
          </a:p>
          <a:p>
            <a:pPr algn="just"/>
            <a:r>
              <a:rPr lang="en-US" altLang="zh-CN" sz="2000" b="1" dirty="0" smtClean="0">
                <a:solidFill>
                  <a:schemeClr val="tx1"/>
                </a:solidFill>
              </a:rPr>
              <a:t>3.2</a:t>
            </a:r>
            <a:r>
              <a:rPr lang="zh-CN" altLang="en-US" sz="2000" b="1" dirty="0">
                <a:solidFill>
                  <a:schemeClr val="tx1"/>
                </a:solidFill>
              </a:rPr>
              <a:t>会员管理业务</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a:solidFill>
                <a:srgbClr val="FF0000"/>
              </a:solidFill>
            </a:endParaRPr>
          </a:p>
          <a:p>
            <a:pPr algn="just"/>
            <a:r>
              <a:rPr lang="en-US" altLang="zh-CN" sz="2000" b="1" dirty="0" smtClean="0">
                <a:solidFill>
                  <a:schemeClr val="tx1"/>
                </a:solidFill>
              </a:rPr>
              <a:t>3.3</a:t>
            </a:r>
            <a:r>
              <a:rPr lang="zh-CN" altLang="en-US" sz="2000" b="1" dirty="0">
                <a:solidFill>
                  <a:schemeClr val="tx1"/>
                </a:solidFill>
              </a:rPr>
              <a:t>商品服务管理业务流程</a:t>
            </a:r>
            <a:endParaRPr lang="en-US" altLang="zh-CN" sz="2000" b="1" dirty="0" smtClean="0">
              <a:solidFill>
                <a:schemeClr val="tx1"/>
              </a:solidFill>
            </a:endParaRPr>
          </a:p>
          <a:p>
            <a:pPr algn="just"/>
            <a:endParaRPr lang="en-US" altLang="zh-CN" sz="2000" b="1" dirty="0">
              <a:solidFill>
                <a:schemeClr val="tx1"/>
              </a:solidFill>
            </a:endParaRPr>
          </a:p>
          <a:p>
            <a:pPr algn="just"/>
            <a:r>
              <a:rPr lang="en-US" altLang="zh-CN" sz="2000" b="1" dirty="0" smtClean="0">
                <a:solidFill>
                  <a:schemeClr val="tx1"/>
                </a:solidFill>
              </a:rPr>
              <a:t>3.4</a:t>
            </a:r>
            <a:r>
              <a:rPr lang="zh-CN" altLang="en-US" sz="2000" b="1" dirty="0">
                <a:solidFill>
                  <a:schemeClr val="tx1"/>
                </a:solidFill>
              </a:rPr>
              <a:t>商家管理业务</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chemeClr val="tx1"/>
                </a:solidFill>
              </a:rPr>
              <a:t>3.5</a:t>
            </a:r>
            <a:r>
              <a:rPr lang="zh-CN" altLang="zh-CN" sz="2000" b="1" dirty="0">
                <a:solidFill>
                  <a:schemeClr val="tx1"/>
                </a:solidFill>
              </a:rPr>
              <a:t>管理员管理业务流程</a:t>
            </a:r>
            <a:endParaRPr lang="en-US" altLang="zh-CN" sz="2000" b="1" dirty="0">
              <a:solidFill>
                <a:schemeClr val="tx1"/>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3597442" y="2438400"/>
            <a:ext cx="4572000" cy="1754326"/>
          </a:xfrm>
          <a:prstGeom prst="rect">
            <a:avLst/>
          </a:prstGeom>
        </p:spPr>
        <p:txBody>
          <a:bodyPr>
            <a:spAutoFit/>
          </a:bodyPr>
          <a:lstStyle/>
          <a:p>
            <a:pPr>
              <a:lnSpc>
                <a:spcPct val="150000"/>
              </a:lnSpc>
            </a:pPr>
            <a:r>
              <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zh-CN" sz="2400" dirty="0" smtClean="0">
                <a:latin typeface="Times New Roman" panose="02020603050405020304" pitchFamily="18" charset="0"/>
                <a:ea typeface="仿宋" panose="02010609060101010101" pitchFamily="49" charset="-122"/>
                <a:cs typeface="Times New Roman" panose="02020603050405020304" pitchFamily="18" charset="0"/>
              </a:rPr>
              <a:t>企业</a:t>
            </a:r>
            <a:r>
              <a:rPr lang="zh-CN" altLang="zh-CN" sz="2400" dirty="0">
                <a:latin typeface="Times New Roman" panose="02020603050405020304" pitchFamily="18" charset="0"/>
                <a:ea typeface="仿宋" panose="02010609060101010101" pitchFamily="49" charset="-122"/>
                <a:cs typeface="Times New Roman" panose="02020603050405020304" pitchFamily="18" charset="0"/>
              </a:rPr>
              <a:t>核心业务流程分为会员管理、商品管理、服务管理、商家管理、管理员管理等四部分。</a:t>
            </a:r>
            <a:endParaRPr lang="zh-CN" altLang="en-US" sz="2400" dirty="0"/>
          </a:p>
        </p:txBody>
      </p:sp>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需求规格说明书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系统业务流程</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7" name="矩形 6"/>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3.1</a:t>
            </a:r>
            <a:r>
              <a:rPr lang="zh-CN" altLang="en-US" sz="2000" b="1" dirty="0">
                <a:solidFill>
                  <a:schemeClr val="tx1"/>
                </a:solidFill>
              </a:rPr>
              <a:t>核心业务</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rgbClr val="FF0000"/>
                </a:solidFill>
              </a:rPr>
              <a:t>3.2</a:t>
            </a:r>
            <a:r>
              <a:rPr lang="zh-CN" altLang="en-US" sz="2000" b="1" dirty="0">
                <a:solidFill>
                  <a:srgbClr val="FF0000"/>
                </a:solidFill>
              </a:rPr>
              <a:t>会员管理业务</a:t>
            </a:r>
            <a:r>
              <a:rPr lang="zh-CN" altLang="en-US" sz="2000" b="1" dirty="0" smtClean="0">
                <a:solidFill>
                  <a:srgbClr val="FF0000"/>
                </a:solidFill>
              </a:rPr>
              <a:t>流程</a:t>
            </a:r>
            <a:endParaRPr lang="en-US" altLang="zh-CN" sz="2000" b="1" dirty="0" smtClean="0">
              <a:solidFill>
                <a:srgbClr val="FF0000"/>
              </a:solidFill>
            </a:endParaRPr>
          </a:p>
          <a:p>
            <a:pPr algn="just"/>
            <a:endParaRPr lang="en-US" altLang="zh-CN" sz="2000" b="1" dirty="0">
              <a:solidFill>
                <a:srgbClr val="FF0000"/>
              </a:solidFill>
            </a:endParaRPr>
          </a:p>
          <a:p>
            <a:pPr algn="just"/>
            <a:r>
              <a:rPr lang="en-US" altLang="zh-CN" sz="2000" b="1" dirty="0" smtClean="0">
                <a:solidFill>
                  <a:schemeClr val="tx1"/>
                </a:solidFill>
              </a:rPr>
              <a:t>3.3</a:t>
            </a:r>
            <a:r>
              <a:rPr lang="zh-CN" altLang="en-US" sz="2000" b="1" dirty="0">
                <a:solidFill>
                  <a:schemeClr val="tx1"/>
                </a:solidFill>
              </a:rPr>
              <a:t>商品服务管理业务流程</a:t>
            </a:r>
            <a:endParaRPr lang="en-US" altLang="zh-CN" sz="2000" b="1" dirty="0" smtClean="0">
              <a:solidFill>
                <a:schemeClr val="tx1"/>
              </a:solidFill>
            </a:endParaRPr>
          </a:p>
          <a:p>
            <a:pPr algn="just"/>
            <a:endParaRPr lang="en-US" altLang="zh-CN" sz="2000" b="1" dirty="0">
              <a:solidFill>
                <a:schemeClr val="tx1"/>
              </a:solidFill>
            </a:endParaRPr>
          </a:p>
          <a:p>
            <a:pPr algn="just"/>
            <a:r>
              <a:rPr lang="en-US" altLang="zh-CN" sz="2000" b="1" dirty="0" smtClean="0">
                <a:solidFill>
                  <a:schemeClr val="tx1"/>
                </a:solidFill>
              </a:rPr>
              <a:t>3.4</a:t>
            </a:r>
            <a:r>
              <a:rPr lang="zh-CN" altLang="en-US" sz="2000" b="1" dirty="0">
                <a:solidFill>
                  <a:schemeClr val="tx1"/>
                </a:solidFill>
              </a:rPr>
              <a:t>商家管理业务</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chemeClr val="tx1"/>
                </a:solidFill>
              </a:rPr>
              <a:t>3.5</a:t>
            </a:r>
            <a:r>
              <a:rPr lang="zh-CN" altLang="zh-CN" sz="2000" b="1" dirty="0">
                <a:solidFill>
                  <a:schemeClr val="tx1"/>
                </a:solidFill>
              </a:rPr>
              <a:t>管理员管理业务流程</a:t>
            </a:r>
            <a:endParaRPr lang="en-US" altLang="zh-CN" sz="2000" b="1" dirty="0">
              <a:solidFill>
                <a:schemeClr val="tx1"/>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sp>
        <p:nvSpPr>
          <p:cNvPr id="8" name="Rectangle 2"/>
          <p:cNvSpPr>
            <a:spLocks noChangeArrowheads="1"/>
          </p:cNvSpPr>
          <p:nvPr/>
        </p:nvSpPr>
        <p:spPr bwMode="auto">
          <a:xfrm>
            <a:off x="330021" y="2200057"/>
            <a:ext cx="13215803" cy="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657881236"/>
              </p:ext>
            </p:extLst>
          </p:nvPr>
        </p:nvGraphicFramePr>
        <p:xfrm>
          <a:off x="0" y="1219200"/>
          <a:ext cx="9565204" cy="5638800"/>
        </p:xfrm>
        <a:graphic>
          <a:graphicData uri="http://schemas.openxmlformats.org/presentationml/2006/ole">
            <mc:AlternateContent xmlns:mc="http://schemas.openxmlformats.org/markup-compatibility/2006">
              <mc:Choice xmlns:v="urn:schemas-microsoft-com:vml" Requires="v">
                <p:oleObj spid="_x0000_s1028" name="Visio" r:id="rId4" imgW="9867958" imgH="5838933" progId="Visio.Drawing.15">
                  <p:embed/>
                </p:oleObj>
              </mc:Choice>
              <mc:Fallback>
                <p:oleObj name="Visio" r:id="rId4" imgW="9867958" imgH="5838933"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19200"/>
                        <a:ext cx="9565204" cy="5638800"/>
                      </a:xfrm>
                      <a:prstGeom prst="rect">
                        <a:avLst/>
                      </a:prstGeom>
                      <a:noFill/>
                    </p:spPr>
                  </p:pic>
                </p:oleObj>
              </mc:Fallback>
            </mc:AlternateContent>
          </a:graphicData>
        </a:graphic>
      </p:graphicFrame>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需求规格说明书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系统业务流程</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7" name="矩形 6"/>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3.1</a:t>
            </a:r>
            <a:r>
              <a:rPr lang="zh-CN" altLang="en-US" sz="2000" b="1" dirty="0">
                <a:solidFill>
                  <a:schemeClr val="tx1"/>
                </a:solidFill>
              </a:rPr>
              <a:t>核心业务</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chemeClr val="tx1"/>
                </a:solidFill>
              </a:rPr>
              <a:t>3.2</a:t>
            </a:r>
            <a:r>
              <a:rPr lang="zh-CN" altLang="en-US" sz="2000" b="1" dirty="0">
                <a:solidFill>
                  <a:schemeClr val="tx1"/>
                </a:solidFill>
              </a:rPr>
              <a:t>会员管理业务</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a:solidFill>
                <a:srgbClr val="FF0000"/>
              </a:solidFill>
            </a:endParaRPr>
          </a:p>
          <a:p>
            <a:pPr algn="just"/>
            <a:r>
              <a:rPr lang="en-US" altLang="zh-CN" sz="2000" b="1" dirty="0" smtClean="0">
                <a:solidFill>
                  <a:srgbClr val="FF0000"/>
                </a:solidFill>
              </a:rPr>
              <a:t>3.3</a:t>
            </a:r>
            <a:r>
              <a:rPr lang="zh-CN" altLang="en-US" sz="2000" b="1" dirty="0">
                <a:solidFill>
                  <a:srgbClr val="FF0000"/>
                </a:solidFill>
              </a:rPr>
              <a:t>商品服务管理业务流程</a:t>
            </a:r>
            <a:endParaRPr lang="en-US" altLang="zh-CN" sz="2000" b="1" dirty="0" smtClean="0">
              <a:solidFill>
                <a:srgbClr val="FF0000"/>
              </a:solidFill>
            </a:endParaRPr>
          </a:p>
          <a:p>
            <a:pPr algn="just"/>
            <a:endParaRPr lang="en-US" altLang="zh-CN" sz="2000" b="1" dirty="0">
              <a:solidFill>
                <a:schemeClr val="tx1"/>
              </a:solidFill>
            </a:endParaRPr>
          </a:p>
          <a:p>
            <a:pPr algn="just"/>
            <a:r>
              <a:rPr lang="en-US" altLang="zh-CN" sz="2000" b="1" dirty="0" smtClean="0">
                <a:solidFill>
                  <a:schemeClr val="tx1"/>
                </a:solidFill>
              </a:rPr>
              <a:t>3.4</a:t>
            </a:r>
            <a:r>
              <a:rPr lang="zh-CN" altLang="en-US" sz="2000" b="1" dirty="0">
                <a:solidFill>
                  <a:schemeClr val="tx1"/>
                </a:solidFill>
              </a:rPr>
              <a:t>商家管理业务</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chemeClr val="tx1"/>
                </a:solidFill>
              </a:rPr>
              <a:t>3.5</a:t>
            </a:r>
            <a:r>
              <a:rPr lang="zh-CN" altLang="zh-CN" sz="2000" b="1" dirty="0">
                <a:solidFill>
                  <a:schemeClr val="tx1"/>
                </a:solidFill>
              </a:rPr>
              <a:t>管理员管理业务流程</a:t>
            </a:r>
            <a:endParaRPr lang="en-US" altLang="zh-CN" sz="2000" b="1" dirty="0">
              <a:solidFill>
                <a:schemeClr val="tx1"/>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sp>
        <p:nvSpPr>
          <p:cNvPr id="8" name="Rectangle 2"/>
          <p:cNvSpPr>
            <a:spLocks noChangeArrowheads="1"/>
          </p:cNvSpPr>
          <p:nvPr/>
        </p:nvSpPr>
        <p:spPr bwMode="auto">
          <a:xfrm>
            <a:off x="-381000" y="914399"/>
            <a:ext cx="125179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036330518"/>
              </p:ext>
            </p:extLst>
          </p:nvPr>
        </p:nvGraphicFramePr>
        <p:xfrm>
          <a:off x="-380999" y="914400"/>
          <a:ext cx="9941442" cy="6096000"/>
        </p:xfrm>
        <a:graphic>
          <a:graphicData uri="http://schemas.openxmlformats.org/presentationml/2006/ole">
            <mc:AlternateContent xmlns:mc="http://schemas.openxmlformats.org/markup-compatibility/2006">
              <mc:Choice xmlns:v="urn:schemas-microsoft-com:vml" Requires="v">
                <p:oleObj spid="_x0000_s2053" name="Visio" r:id="rId4" imgW="8525003" imgH="5200540" progId="Visio.Drawing.15">
                  <p:embed/>
                </p:oleObj>
              </mc:Choice>
              <mc:Fallback>
                <p:oleObj name="Visio" r:id="rId4" imgW="8525003" imgH="520054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999" y="914400"/>
                        <a:ext cx="9941442" cy="6096000"/>
                      </a:xfrm>
                      <a:prstGeom prst="rect">
                        <a:avLst/>
                      </a:prstGeom>
                      <a:noFill/>
                    </p:spPr>
                  </p:pic>
                </p:oleObj>
              </mc:Fallback>
            </mc:AlternateContent>
          </a:graphicData>
        </a:graphic>
      </p:graphicFrame>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系统业务流程</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3" name="矩形 2"/>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3.1</a:t>
            </a:r>
            <a:r>
              <a:rPr lang="zh-CN" altLang="en-US" sz="2000" b="1" dirty="0">
                <a:solidFill>
                  <a:schemeClr val="tx1"/>
                </a:solidFill>
              </a:rPr>
              <a:t>核心业务</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chemeClr val="tx1"/>
                </a:solidFill>
              </a:rPr>
              <a:t>3.2</a:t>
            </a:r>
            <a:r>
              <a:rPr lang="zh-CN" altLang="en-US" sz="2000" b="1" dirty="0">
                <a:solidFill>
                  <a:schemeClr val="tx1"/>
                </a:solidFill>
              </a:rPr>
              <a:t>会员管理业务</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a:solidFill>
                <a:srgbClr val="FF0000"/>
              </a:solidFill>
            </a:endParaRPr>
          </a:p>
          <a:p>
            <a:pPr algn="just"/>
            <a:r>
              <a:rPr lang="en-US" altLang="zh-CN" sz="2000" b="1" dirty="0" smtClean="0">
                <a:solidFill>
                  <a:schemeClr val="tx1"/>
                </a:solidFill>
              </a:rPr>
              <a:t>3.3</a:t>
            </a:r>
            <a:r>
              <a:rPr lang="zh-CN" altLang="en-US" sz="2000" b="1" dirty="0">
                <a:solidFill>
                  <a:schemeClr val="tx1"/>
                </a:solidFill>
              </a:rPr>
              <a:t>商品服务管理业务流程</a:t>
            </a:r>
            <a:endParaRPr lang="en-US" altLang="zh-CN" sz="2000" b="1" dirty="0" smtClean="0">
              <a:solidFill>
                <a:schemeClr val="tx1"/>
              </a:solidFill>
            </a:endParaRPr>
          </a:p>
          <a:p>
            <a:pPr algn="just"/>
            <a:endParaRPr lang="en-US" altLang="zh-CN" sz="2000" b="1" dirty="0">
              <a:solidFill>
                <a:schemeClr val="tx1"/>
              </a:solidFill>
            </a:endParaRPr>
          </a:p>
          <a:p>
            <a:pPr algn="just"/>
            <a:r>
              <a:rPr lang="en-US" altLang="zh-CN" sz="2000" b="1" dirty="0" smtClean="0">
                <a:solidFill>
                  <a:srgbClr val="FF0000"/>
                </a:solidFill>
              </a:rPr>
              <a:t>3.4</a:t>
            </a:r>
            <a:r>
              <a:rPr lang="zh-CN" altLang="en-US" sz="2000" b="1" dirty="0">
                <a:solidFill>
                  <a:srgbClr val="FF0000"/>
                </a:solidFill>
              </a:rPr>
              <a:t>商家管理业务</a:t>
            </a:r>
            <a:r>
              <a:rPr lang="zh-CN" altLang="en-US" sz="2000" b="1" dirty="0" smtClean="0">
                <a:solidFill>
                  <a:srgbClr val="FF0000"/>
                </a:solidFill>
              </a:rPr>
              <a:t>流程</a:t>
            </a:r>
            <a:endParaRPr lang="en-US" altLang="zh-CN" sz="2000" b="1" dirty="0" smtClean="0">
              <a:solidFill>
                <a:srgbClr val="FF0000"/>
              </a:solidFill>
            </a:endParaRPr>
          </a:p>
          <a:p>
            <a:pPr algn="just"/>
            <a:endParaRPr lang="en-US" altLang="zh-CN" sz="2000" b="1" dirty="0" smtClean="0">
              <a:solidFill>
                <a:schemeClr val="tx1"/>
              </a:solidFill>
            </a:endParaRPr>
          </a:p>
          <a:p>
            <a:pPr algn="just"/>
            <a:r>
              <a:rPr lang="en-US" altLang="zh-CN" sz="2000" b="1" dirty="0" smtClean="0">
                <a:solidFill>
                  <a:schemeClr val="tx1"/>
                </a:solidFill>
              </a:rPr>
              <a:t>3.5</a:t>
            </a:r>
            <a:r>
              <a:rPr lang="zh-CN" altLang="zh-CN" sz="2000" b="1" dirty="0">
                <a:solidFill>
                  <a:schemeClr val="tx1"/>
                </a:solidFill>
              </a:rPr>
              <a:t>管理员管理业务流程</a:t>
            </a:r>
            <a:endParaRPr lang="en-US" altLang="zh-CN" sz="2000" b="1" dirty="0">
              <a:solidFill>
                <a:schemeClr val="tx1"/>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sp>
        <p:nvSpPr>
          <p:cNvPr id="4" name="Rectangle 2"/>
          <p:cNvSpPr>
            <a:spLocks noChangeArrowheads="1"/>
          </p:cNvSpPr>
          <p:nvPr/>
        </p:nvSpPr>
        <p:spPr bwMode="auto">
          <a:xfrm>
            <a:off x="-167874" y="1295399"/>
            <a:ext cx="125122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96146734"/>
              </p:ext>
            </p:extLst>
          </p:nvPr>
        </p:nvGraphicFramePr>
        <p:xfrm>
          <a:off x="-167874" y="990600"/>
          <a:ext cx="9448800" cy="5715000"/>
        </p:xfrm>
        <a:graphic>
          <a:graphicData uri="http://schemas.openxmlformats.org/presentationml/2006/ole">
            <mc:AlternateContent xmlns:mc="http://schemas.openxmlformats.org/markup-compatibility/2006">
              <mc:Choice xmlns:v="urn:schemas-microsoft-com:vml" Requires="v">
                <p:oleObj spid="_x0000_s3077" name="Visio" r:id="rId4" imgW="8705863" imgH="4848277" progId="Visio.Drawing.15">
                  <p:embed/>
                </p:oleObj>
              </mc:Choice>
              <mc:Fallback>
                <p:oleObj name="Visio" r:id="rId4" imgW="8705863" imgH="484827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874" y="990600"/>
                        <a:ext cx="9448800" cy="5715000"/>
                      </a:xfrm>
                      <a:prstGeom prst="rect">
                        <a:avLst/>
                      </a:prstGeom>
                      <a:noFill/>
                    </p:spPr>
                  </p:pic>
                </p:oleObj>
              </mc:Fallback>
            </mc:AlternateContent>
          </a:graphicData>
        </a:graphic>
      </p:graphicFrame>
      <p:sp>
        <p:nvSpPr>
          <p:cNvPr id="6"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需求规格说明书</a:t>
            </a:r>
            <a:endParaRPr lang="zh-CN" altLang="en-US" sz="4400" b="1" dirty="0">
              <a:solidFill>
                <a:schemeClr val="accent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系统业务流程</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3" name="矩形 2"/>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3.1</a:t>
            </a:r>
            <a:r>
              <a:rPr lang="zh-CN" altLang="en-US" sz="2000" b="1" dirty="0">
                <a:solidFill>
                  <a:schemeClr val="tx1"/>
                </a:solidFill>
              </a:rPr>
              <a:t>核心业务</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chemeClr val="tx1"/>
                </a:solidFill>
              </a:rPr>
              <a:t>3.2</a:t>
            </a:r>
            <a:r>
              <a:rPr lang="zh-CN" altLang="en-US" sz="2000" b="1" dirty="0">
                <a:solidFill>
                  <a:schemeClr val="tx1"/>
                </a:solidFill>
              </a:rPr>
              <a:t>会员管理业务</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a:solidFill>
                <a:srgbClr val="FF0000"/>
              </a:solidFill>
            </a:endParaRPr>
          </a:p>
          <a:p>
            <a:pPr algn="just"/>
            <a:r>
              <a:rPr lang="en-US" altLang="zh-CN" sz="2000" b="1" dirty="0" smtClean="0">
                <a:solidFill>
                  <a:schemeClr val="tx1"/>
                </a:solidFill>
              </a:rPr>
              <a:t>3.3</a:t>
            </a:r>
            <a:r>
              <a:rPr lang="zh-CN" altLang="en-US" sz="2000" b="1" dirty="0">
                <a:solidFill>
                  <a:schemeClr val="tx1"/>
                </a:solidFill>
              </a:rPr>
              <a:t>商品服务管理业务流程</a:t>
            </a:r>
            <a:endParaRPr lang="en-US" altLang="zh-CN" sz="2000" b="1" dirty="0" smtClean="0">
              <a:solidFill>
                <a:schemeClr val="tx1"/>
              </a:solidFill>
            </a:endParaRPr>
          </a:p>
          <a:p>
            <a:pPr algn="just"/>
            <a:endParaRPr lang="en-US" altLang="zh-CN" sz="2000" b="1" dirty="0">
              <a:solidFill>
                <a:schemeClr val="tx1"/>
              </a:solidFill>
            </a:endParaRPr>
          </a:p>
          <a:p>
            <a:pPr algn="just"/>
            <a:r>
              <a:rPr lang="en-US" altLang="zh-CN" sz="2000" b="1" dirty="0" smtClean="0">
                <a:solidFill>
                  <a:schemeClr val="tx1"/>
                </a:solidFill>
              </a:rPr>
              <a:t>3.4</a:t>
            </a:r>
            <a:r>
              <a:rPr lang="zh-CN" altLang="en-US" sz="2000" b="1" dirty="0">
                <a:solidFill>
                  <a:schemeClr val="tx1"/>
                </a:solidFill>
              </a:rPr>
              <a:t>商家管理业务</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rgbClr val="FF0000"/>
                </a:solidFill>
              </a:rPr>
              <a:t>3.5</a:t>
            </a:r>
            <a:r>
              <a:rPr lang="zh-CN" altLang="zh-CN" sz="2000" b="1" dirty="0">
                <a:solidFill>
                  <a:srgbClr val="FF0000"/>
                </a:solidFill>
              </a:rPr>
              <a:t>管理员管理业务流程</a:t>
            </a:r>
            <a:endParaRPr lang="en-US" altLang="zh-CN" sz="2000" b="1" dirty="0">
              <a:solidFill>
                <a:srgbClr val="FF0000"/>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sp>
        <p:nvSpPr>
          <p:cNvPr id="4" name="Rectangle 2"/>
          <p:cNvSpPr>
            <a:spLocks noChangeArrowheads="1"/>
          </p:cNvSpPr>
          <p:nvPr/>
        </p:nvSpPr>
        <p:spPr bwMode="auto">
          <a:xfrm>
            <a:off x="-152400" y="533399"/>
            <a:ext cx="118026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30837646"/>
              </p:ext>
            </p:extLst>
          </p:nvPr>
        </p:nvGraphicFramePr>
        <p:xfrm>
          <a:off x="-152400" y="533400"/>
          <a:ext cx="9575412" cy="6324600"/>
        </p:xfrm>
        <a:graphic>
          <a:graphicData uri="http://schemas.openxmlformats.org/presentationml/2006/ole">
            <mc:AlternateContent xmlns:mc="http://schemas.openxmlformats.org/markup-compatibility/2006">
              <mc:Choice xmlns:v="urn:schemas-microsoft-com:vml" Requires="v">
                <p:oleObj spid="_x0000_s4101" name="Visio" r:id="rId4" imgW="5286252" imgH="3486192" progId="Visio.Drawing.15">
                  <p:embed/>
                </p:oleObj>
              </mc:Choice>
              <mc:Fallback>
                <p:oleObj name="Visio" r:id="rId4" imgW="5286252" imgH="3486192"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33400"/>
                        <a:ext cx="9575412" cy="6324600"/>
                      </a:xfrm>
                      <a:prstGeom prst="rect">
                        <a:avLst/>
                      </a:prstGeom>
                      <a:noFill/>
                    </p:spPr>
                  </p:pic>
                </p:oleObj>
              </mc:Fallback>
            </mc:AlternateContent>
          </a:graphicData>
        </a:graphic>
      </p:graphicFrame>
      <p:sp>
        <p:nvSpPr>
          <p:cNvPr id="6"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需求规格说明书</a:t>
            </a:r>
            <a:endParaRPr lang="zh-CN" altLang="en-US" sz="4400" b="1" dirty="0">
              <a:solidFill>
                <a:schemeClr val="accent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需求规格说明书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系统数据流程</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rgbClr val="FF0000"/>
                </a:solidFill>
              </a:rPr>
              <a:t>4.1</a:t>
            </a:r>
            <a:r>
              <a:rPr lang="zh-CN" altLang="en-US" sz="2000" b="1" dirty="0">
                <a:solidFill>
                  <a:srgbClr val="FF0000"/>
                </a:solidFill>
              </a:rPr>
              <a:t>顶层数据</a:t>
            </a:r>
            <a:r>
              <a:rPr lang="zh-CN" altLang="en-US" sz="2000" b="1" dirty="0" smtClean="0">
                <a:solidFill>
                  <a:srgbClr val="FF0000"/>
                </a:solidFill>
              </a:rPr>
              <a:t>流程</a:t>
            </a:r>
            <a:endParaRPr lang="en-US" altLang="zh-CN" sz="2000" b="1" dirty="0" smtClean="0">
              <a:solidFill>
                <a:srgbClr val="FF0000"/>
              </a:solidFill>
            </a:endParaRPr>
          </a:p>
          <a:p>
            <a:pPr algn="just"/>
            <a:endParaRPr lang="en-US" altLang="zh-CN" sz="2000" b="1" dirty="0" smtClean="0">
              <a:solidFill>
                <a:schemeClr val="tx1"/>
              </a:solidFill>
            </a:endParaRPr>
          </a:p>
          <a:p>
            <a:pPr algn="just"/>
            <a:r>
              <a:rPr lang="en-US" altLang="zh-CN" sz="2000" b="1" dirty="0" smtClean="0">
                <a:solidFill>
                  <a:schemeClr val="tx1"/>
                </a:solidFill>
              </a:rPr>
              <a:t>4.2</a:t>
            </a:r>
            <a:r>
              <a:rPr lang="zh-CN" altLang="en-US" sz="2000" b="1" dirty="0">
                <a:solidFill>
                  <a:schemeClr val="tx1"/>
                </a:solidFill>
              </a:rPr>
              <a:t>会员管理数据流程</a:t>
            </a:r>
            <a:endParaRPr lang="en-US" altLang="zh-CN" sz="2000" b="1" dirty="0" smtClean="0">
              <a:solidFill>
                <a:schemeClr val="tx1"/>
              </a:solidFill>
            </a:endParaRPr>
          </a:p>
          <a:p>
            <a:pPr algn="just"/>
            <a:endParaRPr lang="en-US" altLang="zh-CN" sz="2000" b="1" dirty="0">
              <a:solidFill>
                <a:srgbClr val="FF0000"/>
              </a:solidFill>
            </a:endParaRPr>
          </a:p>
          <a:p>
            <a:pPr algn="just"/>
            <a:r>
              <a:rPr lang="en-US" altLang="zh-CN" sz="2000" b="1" dirty="0" smtClean="0">
                <a:solidFill>
                  <a:schemeClr val="tx1"/>
                </a:solidFill>
              </a:rPr>
              <a:t>4.3</a:t>
            </a:r>
            <a:r>
              <a:rPr lang="zh-CN" altLang="en-US" sz="2000" b="1" dirty="0">
                <a:solidFill>
                  <a:schemeClr val="tx1"/>
                </a:solidFill>
              </a:rPr>
              <a:t>商品服务管理数据</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a:solidFill>
                <a:schemeClr val="tx1"/>
              </a:solidFill>
            </a:endParaRPr>
          </a:p>
          <a:p>
            <a:pPr algn="just"/>
            <a:r>
              <a:rPr lang="en-US" altLang="zh-CN" sz="2000" b="1" dirty="0" smtClean="0">
                <a:solidFill>
                  <a:schemeClr val="tx1"/>
                </a:solidFill>
              </a:rPr>
              <a:t>4.4</a:t>
            </a:r>
            <a:r>
              <a:rPr lang="zh-CN" altLang="en-US" sz="2000" b="1" dirty="0">
                <a:solidFill>
                  <a:schemeClr val="tx1"/>
                </a:solidFill>
              </a:rPr>
              <a:t>商家管理数据</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a:solidFill>
                <a:schemeClr val="tx1"/>
              </a:solidFill>
            </a:endParaRPr>
          </a:p>
          <a:p>
            <a:pPr algn="just"/>
            <a:r>
              <a:rPr lang="en-US" altLang="zh-CN" sz="2000" b="1" dirty="0" smtClean="0">
                <a:solidFill>
                  <a:schemeClr val="tx1"/>
                </a:solidFill>
              </a:rPr>
              <a:t>4.5</a:t>
            </a:r>
            <a:r>
              <a:rPr lang="zh-CN" altLang="en-US" sz="2000" b="1" dirty="0">
                <a:solidFill>
                  <a:schemeClr val="tx1"/>
                </a:solidFill>
              </a:rPr>
              <a:t>管理员管理数据流程</a:t>
            </a:r>
            <a:endParaRPr lang="en-US" altLang="zh-CN" sz="2000" b="1" dirty="0">
              <a:solidFill>
                <a:schemeClr val="tx1"/>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82550"/>
            <a:ext cx="10547162"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85709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需求规格说明书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系统数据流程</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rgbClr val="FF0000"/>
                </a:solidFill>
              </a:rPr>
              <a:t>4.1</a:t>
            </a:r>
            <a:r>
              <a:rPr lang="zh-CN" altLang="en-US" sz="2000" b="1" dirty="0">
                <a:solidFill>
                  <a:srgbClr val="FF0000"/>
                </a:solidFill>
              </a:rPr>
              <a:t>顶层数据</a:t>
            </a:r>
            <a:r>
              <a:rPr lang="zh-CN" altLang="en-US" sz="2000" b="1" dirty="0" smtClean="0">
                <a:solidFill>
                  <a:srgbClr val="FF0000"/>
                </a:solidFill>
              </a:rPr>
              <a:t>流程</a:t>
            </a:r>
            <a:endParaRPr lang="en-US" altLang="zh-CN" sz="2000" b="1" dirty="0" smtClean="0">
              <a:solidFill>
                <a:srgbClr val="FF0000"/>
              </a:solidFill>
            </a:endParaRPr>
          </a:p>
          <a:p>
            <a:pPr algn="just"/>
            <a:endParaRPr lang="en-US" altLang="zh-CN" sz="2000" b="1" dirty="0" smtClean="0">
              <a:solidFill>
                <a:schemeClr val="tx1"/>
              </a:solidFill>
            </a:endParaRPr>
          </a:p>
          <a:p>
            <a:pPr algn="just"/>
            <a:r>
              <a:rPr lang="en-US" altLang="zh-CN" sz="2000" b="1" dirty="0" smtClean="0">
                <a:solidFill>
                  <a:schemeClr val="tx1"/>
                </a:solidFill>
              </a:rPr>
              <a:t>4.2</a:t>
            </a:r>
            <a:r>
              <a:rPr lang="zh-CN" altLang="en-US" sz="2000" b="1" dirty="0">
                <a:solidFill>
                  <a:schemeClr val="tx1"/>
                </a:solidFill>
              </a:rPr>
              <a:t>会员管理数据流程</a:t>
            </a:r>
            <a:endParaRPr lang="en-US" altLang="zh-CN" sz="2000" b="1" dirty="0" smtClean="0">
              <a:solidFill>
                <a:schemeClr val="tx1"/>
              </a:solidFill>
            </a:endParaRPr>
          </a:p>
          <a:p>
            <a:pPr algn="just"/>
            <a:endParaRPr lang="en-US" altLang="zh-CN" sz="2000" b="1" dirty="0">
              <a:solidFill>
                <a:srgbClr val="FF0000"/>
              </a:solidFill>
            </a:endParaRPr>
          </a:p>
          <a:p>
            <a:pPr algn="just"/>
            <a:r>
              <a:rPr lang="en-US" altLang="zh-CN" sz="2000" b="1" dirty="0" smtClean="0">
                <a:solidFill>
                  <a:schemeClr val="tx1"/>
                </a:solidFill>
              </a:rPr>
              <a:t>4.3</a:t>
            </a:r>
            <a:r>
              <a:rPr lang="zh-CN" altLang="en-US" sz="2000" b="1" dirty="0">
                <a:solidFill>
                  <a:schemeClr val="tx1"/>
                </a:solidFill>
              </a:rPr>
              <a:t>商品服务管理数据</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a:solidFill>
                <a:schemeClr val="tx1"/>
              </a:solidFill>
            </a:endParaRPr>
          </a:p>
          <a:p>
            <a:pPr algn="just"/>
            <a:r>
              <a:rPr lang="en-US" altLang="zh-CN" sz="2000" b="1" dirty="0" smtClean="0">
                <a:solidFill>
                  <a:schemeClr val="tx1"/>
                </a:solidFill>
              </a:rPr>
              <a:t>4.4</a:t>
            </a:r>
            <a:r>
              <a:rPr lang="zh-CN" altLang="en-US" sz="2000" b="1" dirty="0">
                <a:solidFill>
                  <a:schemeClr val="tx1"/>
                </a:solidFill>
              </a:rPr>
              <a:t>商家管理数据</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a:solidFill>
                <a:schemeClr val="tx1"/>
              </a:solidFill>
            </a:endParaRPr>
          </a:p>
          <a:p>
            <a:pPr algn="just"/>
            <a:r>
              <a:rPr lang="en-US" altLang="zh-CN" sz="2000" b="1" dirty="0" smtClean="0">
                <a:solidFill>
                  <a:schemeClr val="tx1"/>
                </a:solidFill>
              </a:rPr>
              <a:t>4.5</a:t>
            </a:r>
            <a:r>
              <a:rPr lang="zh-CN" altLang="en-US" sz="2000" b="1" dirty="0">
                <a:solidFill>
                  <a:schemeClr val="tx1"/>
                </a:solidFill>
              </a:rPr>
              <a:t>管理员管理数据流程</a:t>
            </a:r>
            <a:endParaRPr lang="en-US" altLang="zh-CN" sz="2000" b="1" dirty="0">
              <a:solidFill>
                <a:schemeClr val="tx1"/>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spTree>
    <p:extLst>
      <p:ext uri="{BB962C8B-B14F-4D97-AF65-F5344CB8AC3E}">
        <p14:creationId xmlns:p14="http://schemas.microsoft.com/office/powerpoint/2010/main" val="11484585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需求规格说明书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系统数据流程</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4.1</a:t>
            </a:r>
            <a:r>
              <a:rPr lang="zh-CN" altLang="en-US" sz="2000" b="1" dirty="0">
                <a:solidFill>
                  <a:schemeClr val="tx1"/>
                </a:solidFill>
              </a:rPr>
              <a:t>顶层数据</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rgbClr val="FF0000"/>
                </a:solidFill>
              </a:rPr>
              <a:t>4.2</a:t>
            </a:r>
            <a:r>
              <a:rPr lang="zh-CN" altLang="en-US" sz="2000" b="1" dirty="0">
                <a:solidFill>
                  <a:srgbClr val="FF0000"/>
                </a:solidFill>
              </a:rPr>
              <a:t>会员管理数据流程</a:t>
            </a:r>
            <a:endParaRPr lang="en-US" altLang="zh-CN" sz="2000" b="1" dirty="0" smtClean="0">
              <a:solidFill>
                <a:srgbClr val="FF0000"/>
              </a:solidFill>
            </a:endParaRPr>
          </a:p>
          <a:p>
            <a:pPr algn="just"/>
            <a:endParaRPr lang="en-US" altLang="zh-CN" sz="2000" b="1" dirty="0">
              <a:solidFill>
                <a:srgbClr val="FF0000"/>
              </a:solidFill>
            </a:endParaRPr>
          </a:p>
          <a:p>
            <a:pPr algn="just"/>
            <a:r>
              <a:rPr lang="en-US" altLang="zh-CN" sz="2000" b="1" dirty="0" smtClean="0">
                <a:solidFill>
                  <a:schemeClr val="tx1"/>
                </a:solidFill>
              </a:rPr>
              <a:t>4.3</a:t>
            </a:r>
            <a:r>
              <a:rPr lang="zh-CN" altLang="en-US" sz="2000" b="1" dirty="0">
                <a:solidFill>
                  <a:schemeClr val="tx1"/>
                </a:solidFill>
              </a:rPr>
              <a:t>商品服务管理数据</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a:solidFill>
                <a:schemeClr val="tx1"/>
              </a:solidFill>
            </a:endParaRPr>
          </a:p>
          <a:p>
            <a:pPr algn="just"/>
            <a:r>
              <a:rPr lang="en-US" altLang="zh-CN" sz="2000" b="1" dirty="0" smtClean="0">
                <a:solidFill>
                  <a:schemeClr val="tx1"/>
                </a:solidFill>
              </a:rPr>
              <a:t>4.4</a:t>
            </a:r>
            <a:r>
              <a:rPr lang="zh-CN" altLang="en-US" sz="2000" b="1" dirty="0">
                <a:solidFill>
                  <a:schemeClr val="tx1"/>
                </a:solidFill>
              </a:rPr>
              <a:t>商家管理数据</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a:solidFill>
                <a:schemeClr val="tx1"/>
              </a:solidFill>
            </a:endParaRPr>
          </a:p>
          <a:p>
            <a:pPr algn="just"/>
            <a:r>
              <a:rPr lang="en-US" altLang="zh-CN" sz="2000" b="1" dirty="0" smtClean="0">
                <a:solidFill>
                  <a:schemeClr val="tx1"/>
                </a:solidFill>
              </a:rPr>
              <a:t>4.5</a:t>
            </a:r>
            <a:r>
              <a:rPr lang="zh-CN" altLang="en-US" sz="2000" b="1" dirty="0">
                <a:solidFill>
                  <a:schemeClr val="tx1"/>
                </a:solidFill>
              </a:rPr>
              <a:t>管理员管理数据流程</a:t>
            </a:r>
            <a:endParaRPr lang="en-US" altLang="zh-CN" sz="2000" b="1" dirty="0">
              <a:solidFill>
                <a:schemeClr val="tx1"/>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spTree>
    <p:extLst>
      <p:ext uri="{BB962C8B-B14F-4D97-AF65-F5344CB8AC3E}">
        <p14:creationId xmlns:p14="http://schemas.microsoft.com/office/powerpoint/2010/main" val="37867155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需求规格说明书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系统数据流程</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4.1</a:t>
            </a:r>
            <a:r>
              <a:rPr lang="zh-CN" altLang="en-US" sz="2000" b="1" dirty="0">
                <a:solidFill>
                  <a:schemeClr val="tx1"/>
                </a:solidFill>
              </a:rPr>
              <a:t>顶层数据</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chemeClr val="tx1"/>
                </a:solidFill>
              </a:rPr>
              <a:t>4.2</a:t>
            </a:r>
            <a:r>
              <a:rPr lang="zh-CN" altLang="en-US" sz="2000" b="1" dirty="0">
                <a:solidFill>
                  <a:schemeClr val="tx1"/>
                </a:solidFill>
              </a:rPr>
              <a:t>会员管理数据流程</a:t>
            </a:r>
            <a:endParaRPr lang="en-US" altLang="zh-CN" sz="2000" b="1" dirty="0" smtClean="0">
              <a:solidFill>
                <a:schemeClr val="tx1"/>
              </a:solidFill>
            </a:endParaRPr>
          </a:p>
          <a:p>
            <a:pPr algn="just"/>
            <a:endParaRPr lang="en-US" altLang="zh-CN" sz="2000" b="1" dirty="0">
              <a:solidFill>
                <a:srgbClr val="FF0000"/>
              </a:solidFill>
            </a:endParaRPr>
          </a:p>
          <a:p>
            <a:pPr algn="just"/>
            <a:r>
              <a:rPr lang="en-US" altLang="zh-CN" sz="2000" b="1" dirty="0" smtClean="0">
                <a:solidFill>
                  <a:srgbClr val="FF0000"/>
                </a:solidFill>
              </a:rPr>
              <a:t>4.3</a:t>
            </a:r>
            <a:r>
              <a:rPr lang="zh-CN" altLang="en-US" sz="2000" b="1" dirty="0">
                <a:solidFill>
                  <a:srgbClr val="FF0000"/>
                </a:solidFill>
              </a:rPr>
              <a:t>商品服务管理数据</a:t>
            </a:r>
            <a:r>
              <a:rPr lang="zh-CN" altLang="en-US" sz="2000" b="1" dirty="0" smtClean="0">
                <a:solidFill>
                  <a:srgbClr val="FF0000"/>
                </a:solidFill>
              </a:rPr>
              <a:t>流程</a:t>
            </a:r>
            <a:endParaRPr lang="en-US" altLang="zh-CN" sz="2000" b="1" dirty="0" smtClean="0">
              <a:solidFill>
                <a:srgbClr val="FF0000"/>
              </a:solidFill>
            </a:endParaRPr>
          </a:p>
          <a:p>
            <a:pPr algn="just"/>
            <a:endParaRPr lang="en-US" altLang="zh-CN" sz="2000" b="1" dirty="0">
              <a:solidFill>
                <a:schemeClr val="tx1"/>
              </a:solidFill>
            </a:endParaRPr>
          </a:p>
          <a:p>
            <a:pPr algn="just"/>
            <a:r>
              <a:rPr lang="en-US" altLang="zh-CN" sz="2000" b="1" dirty="0" smtClean="0">
                <a:solidFill>
                  <a:schemeClr val="tx1"/>
                </a:solidFill>
              </a:rPr>
              <a:t>4.4</a:t>
            </a:r>
            <a:r>
              <a:rPr lang="zh-CN" altLang="en-US" sz="2000" b="1" dirty="0">
                <a:solidFill>
                  <a:schemeClr val="tx1"/>
                </a:solidFill>
              </a:rPr>
              <a:t>商家管理数据</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a:solidFill>
                <a:schemeClr val="tx1"/>
              </a:solidFill>
            </a:endParaRPr>
          </a:p>
          <a:p>
            <a:pPr algn="just"/>
            <a:r>
              <a:rPr lang="en-US" altLang="zh-CN" sz="2000" b="1" dirty="0" smtClean="0">
                <a:solidFill>
                  <a:schemeClr val="tx1"/>
                </a:solidFill>
              </a:rPr>
              <a:t>4.5</a:t>
            </a:r>
            <a:r>
              <a:rPr lang="zh-CN" altLang="en-US" sz="2000" b="1" dirty="0">
                <a:solidFill>
                  <a:schemeClr val="tx1"/>
                </a:solidFill>
              </a:rPr>
              <a:t>管理员管理数据流程</a:t>
            </a:r>
            <a:endParaRPr lang="en-US" altLang="zh-CN" sz="2000" b="1" dirty="0">
              <a:solidFill>
                <a:schemeClr val="tx1"/>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spTree>
    <p:extLst>
      <p:ext uri="{BB962C8B-B14F-4D97-AF65-F5344CB8AC3E}">
        <p14:creationId xmlns:p14="http://schemas.microsoft.com/office/powerpoint/2010/main" val="1267339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58" y="975000"/>
            <a:ext cx="8897142" cy="573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京东保本理财</a:t>
            </a:r>
            <a:endParaRPr lang="zh-CN" altLang="en-US" sz="4400" b="1" dirty="0">
              <a:solidFill>
                <a:schemeClr val="accent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968852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需求规格说明书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系统数据流程</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4.1</a:t>
            </a:r>
            <a:r>
              <a:rPr lang="zh-CN" altLang="en-US" sz="2000" b="1" dirty="0">
                <a:solidFill>
                  <a:schemeClr val="tx1"/>
                </a:solidFill>
              </a:rPr>
              <a:t>顶层数据</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chemeClr val="tx1"/>
                </a:solidFill>
              </a:rPr>
              <a:t>4.2</a:t>
            </a:r>
            <a:r>
              <a:rPr lang="zh-CN" altLang="en-US" sz="2000" b="1" dirty="0">
                <a:solidFill>
                  <a:schemeClr val="tx1"/>
                </a:solidFill>
              </a:rPr>
              <a:t>会员管理数据流程</a:t>
            </a:r>
            <a:endParaRPr lang="en-US" altLang="zh-CN" sz="2000" b="1" dirty="0" smtClean="0">
              <a:solidFill>
                <a:schemeClr val="tx1"/>
              </a:solidFill>
            </a:endParaRPr>
          </a:p>
          <a:p>
            <a:pPr algn="just"/>
            <a:endParaRPr lang="en-US" altLang="zh-CN" sz="2000" b="1" dirty="0">
              <a:solidFill>
                <a:srgbClr val="FF0000"/>
              </a:solidFill>
            </a:endParaRPr>
          </a:p>
          <a:p>
            <a:pPr algn="just"/>
            <a:r>
              <a:rPr lang="en-US" altLang="zh-CN" sz="2000" b="1" dirty="0" smtClean="0">
                <a:solidFill>
                  <a:schemeClr val="tx1"/>
                </a:solidFill>
              </a:rPr>
              <a:t>4.3</a:t>
            </a:r>
            <a:r>
              <a:rPr lang="zh-CN" altLang="en-US" sz="2000" b="1" dirty="0">
                <a:solidFill>
                  <a:schemeClr val="tx1"/>
                </a:solidFill>
              </a:rPr>
              <a:t>商品服务管理数据</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a:solidFill>
                <a:schemeClr val="tx1"/>
              </a:solidFill>
            </a:endParaRPr>
          </a:p>
          <a:p>
            <a:pPr algn="just"/>
            <a:r>
              <a:rPr lang="en-US" altLang="zh-CN" sz="2000" b="1" dirty="0" smtClean="0">
                <a:solidFill>
                  <a:srgbClr val="FF0000"/>
                </a:solidFill>
              </a:rPr>
              <a:t>4.4</a:t>
            </a:r>
            <a:r>
              <a:rPr lang="zh-CN" altLang="en-US" sz="2000" b="1" dirty="0">
                <a:solidFill>
                  <a:srgbClr val="FF0000"/>
                </a:solidFill>
              </a:rPr>
              <a:t>商家管理数据</a:t>
            </a:r>
            <a:r>
              <a:rPr lang="zh-CN" altLang="en-US" sz="2000" b="1" dirty="0" smtClean="0">
                <a:solidFill>
                  <a:srgbClr val="FF0000"/>
                </a:solidFill>
              </a:rPr>
              <a:t>流程</a:t>
            </a:r>
            <a:endParaRPr lang="en-US" altLang="zh-CN" sz="2000" b="1" dirty="0" smtClean="0">
              <a:solidFill>
                <a:srgbClr val="FF0000"/>
              </a:solidFill>
            </a:endParaRPr>
          </a:p>
          <a:p>
            <a:pPr algn="just"/>
            <a:endParaRPr lang="en-US" altLang="zh-CN" sz="2000" b="1" dirty="0">
              <a:solidFill>
                <a:schemeClr val="tx1"/>
              </a:solidFill>
            </a:endParaRPr>
          </a:p>
          <a:p>
            <a:pPr algn="just"/>
            <a:r>
              <a:rPr lang="en-US" altLang="zh-CN" sz="2000" b="1" dirty="0" smtClean="0">
                <a:solidFill>
                  <a:schemeClr val="tx1"/>
                </a:solidFill>
              </a:rPr>
              <a:t>4.5</a:t>
            </a:r>
            <a:r>
              <a:rPr lang="zh-CN" altLang="en-US" sz="2000" b="1" dirty="0">
                <a:solidFill>
                  <a:schemeClr val="tx1"/>
                </a:solidFill>
              </a:rPr>
              <a:t>管理员管理数据流程</a:t>
            </a:r>
            <a:endParaRPr lang="en-US" altLang="zh-CN" sz="2000" b="1" dirty="0">
              <a:solidFill>
                <a:schemeClr val="tx1"/>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spTree>
    <p:extLst>
      <p:ext uri="{BB962C8B-B14F-4D97-AF65-F5344CB8AC3E}">
        <p14:creationId xmlns:p14="http://schemas.microsoft.com/office/powerpoint/2010/main" val="10126855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需求规格说明书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系统数据流程</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4.1</a:t>
            </a:r>
            <a:r>
              <a:rPr lang="zh-CN" altLang="en-US" sz="2000" b="1" dirty="0">
                <a:solidFill>
                  <a:schemeClr val="tx1"/>
                </a:solidFill>
              </a:rPr>
              <a:t>顶层数据</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chemeClr val="tx1"/>
                </a:solidFill>
              </a:rPr>
              <a:t>4.2</a:t>
            </a:r>
            <a:r>
              <a:rPr lang="zh-CN" altLang="en-US" sz="2000" b="1" dirty="0">
                <a:solidFill>
                  <a:schemeClr val="tx1"/>
                </a:solidFill>
              </a:rPr>
              <a:t>会员管理数据流程</a:t>
            </a:r>
            <a:endParaRPr lang="en-US" altLang="zh-CN" sz="2000" b="1" dirty="0" smtClean="0">
              <a:solidFill>
                <a:schemeClr val="tx1"/>
              </a:solidFill>
            </a:endParaRPr>
          </a:p>
          <a:p>
            <a:pPr algn="just"/>
            <a:endParaRPr lang="en-US" altLang="zh-CN" sz="2000" b="1" dirty="0">
              <a:solidFill>
                <a:srgbClr val="FF0000"/>
              </a:solidFill>
            </a:endParaRPr>
          </a:p>
          <a:p>
            <a:pPr algn="just"/>
            <a:r>
              <a:rPr lang="en-US" altLang="zh-CN" sz="2000" b="1" dirty="0" smtClean="0">
                <a:solidFill>
                  <a:schemeClr val="tx1"/>
                </a:solidFill>
              </a:rPr>
              <a:t>4.3</a:t>
            </a:r>
            <a:r>
              <a:rPr lang="zh-CN" altLang="en-US" sz="2000" b="1" dirty="0">
                <a:solidFill>
                  <a:schemeClr val="tx1"/>
                </a:solidFill>
              </a:rPr>
              <a:t>商品服务管理数据</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a:solidFill>
                <a:schemeClr val="tx1"/>
              </a:solidFill>
            </a:endParaRPr>
          </a:p>
          <a:p>
            <a:pPr algn="just"/>
            <a:r>
              <a:rPr lang="en-US" altLang="zh-CN" sz="2000" b="1" dirty="0" smtClean="0">
                <a:solidFill>
                  <a:schemeClr val="tx1"/>
                </a:solidFill>
              </a:rPr>
              <a:t>4.4</a:t>
            </a:r>
            <a:r>
              <a:rPr lang="zh-CN" altLang="en-US" sz="2000" b="1" dirty="0">
                <a:solidFill>
                  <a:schemeClr val="tx1"/>
                </a:solidFill>
              </a:rPr>
              <a:t>商家管理数据</a:t>
            </a:r>
            <a:r>
              <a:rPr lang="zh-CN" altLang="en-US" sz="2000" b="1" dirty="0" smtClean="0">
                <a:solidFill>
                  <a:schemeClr val="tx1"/>
                </a:solidFill>
              </a:rPr>
              <a:t>流程</a:t>
            </a:r>
            <a:endParaRPr lang="en-US" altLang="zh-CN" sz="2000" b="1" dirty="0" smtClean="0">
              <a:solidFill>
                <a:schemeClr val="tx1"/>
              </a:solidFill>
            </a:endParaRPr>
          </a:p>
          <a:p>
            <a:pPr algn="just"/>
            <a:endParaRPr lang="en-US" altLang="zh-CN" sz="2000" b="1" dirty="0">
              <a:solidFill>
                <a:schemeClr val="tx1"/>
              </a:solidFill>
            </a:endParaRPr>
          </a:p>
          <a:p>
            <a:pPr algn="just"/>
            <a:r>
              <a:rPr lang="en-US" altLang="zh-CN" sz="2000" b="1" dirty="0" smtClean="0">
                <a:solidFill>
                  <a:srgbClr val="FF0000"/>
                </a:solidFill>
              </a:rPr>
              <a:t>4.5</a:t>
            </a:r>
            <a:r>
              <a:rPr lang="zh-CN" altLang="en-US" sz="2000" b="1" dirty="0">
                <a:solidFill>
                  <a:srgbClr val="FF0000"/>
                </a:solidFill>
              </a:rPr>
              <a:t>管理员管理数据流程</a:t>
            </a:r>
            <a:endParaRPr lang="en-US" altLang="zh-CN" sz="2000" b="1" dirty="0">
              <a:solidFill>
                <a:srgbClr val="FF0000"/>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spTree>
    <p:extLst>
      <p:ext uri="{BB962C8B-B14F-4D97-AF65-F5344CB8AC3E}">
        <p14:creationId xmlns:p14="http://schemas.microsoft.com/office/powerpoint/2010/main" val="19479696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需求规格说明书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黑体" panose="02010609060101010101" pitchFamily="49" charset="-122"/>
                <a:ea typeface="黑体" panose="02010609060101010101" pitchFamily="49" charset="-122"/>
              </a:rPr>
              <a:t>系统设计</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rgbClr val="FF0000"/>
                </a:solidFill>
              </a:rPr>
              <a:t>3.1</a:t>
            </a:r>
            <a:r>
              <a:rPr lang="zh-CN" altLang="en-US" sz="2000" b="1" dirty="0">
                <a:solidFill>
                  <a:srgbClr val="FF0000"/>
                </a:solidFill>
              </a:rPr>
              <a:t>系统用例图</a:t>
            </a:r>
            <a:endParaRPr lang="en-US" altLang="zh-CN" sz="2000" b="1" dirty="0" smtClean="0">
              <a:solidFill>
                <a:srgbClr val="FF0000"/>
              </a:solidFill>
            </a:endParaRPr>
          </a:p>
          <a:p>
            <a:pPr algn="just"/>
            <a:endParaRPr lang="en-US" altLang="zh-CN" sz="2000" b="1" dirty="0" smtClean="0">
              <a:solidFill>
                <a:schemeClr val="tx1"/>
              </a:solidFill>
            </a:endParaRPr>
          </a:p>
          <a:p>
            <a:pPr algn="just"/>
            <a:r>
              <a:rPr lang="en-US" altLang="zh-CN" sz="2000" b="1" dirty="0">
                <a:solidFill>
                  <a:schemeClr val="tx1"/>
                </a:solidFill>
              </a:rPr>
              <a:t>3.2E-R</a:t>
            </a:r>
            <a:r>
              <a:rPr lang="zh-CN" altLang="en-US" sz="2000" b="1" dirty="0">
                <a:solidFill>
                  <a:schemeClr val="tx1"/>
                </a:solidFill>
              </a:rPr>
              <a:t>图</a:t>
            </a:r>
            <a:endParaRPr lang="en-US" altLang="zh-CN" sz="2000" b="1" dirty="0" smtClean="0">
              <a:solidFill>
                <a:schemeClr val="tx1"/>
              </a:solidFill>
            </a:endParaRPr>
          </a:p>
          <a:p>
            <a:pPr algn="just"/>
            <a:endParaRPr lang="en-US" altLang="zh-CN" sz="2000" b="1" dirty="0">
              <a:solidFill>
                <a:srgbClr val="FF0000"/>
              </a:solidFill>
            </a:endParaRPr>
          </a:p>
          <a:p>
            <a:pPr algn="just"/>
            <a:r>
              <a:rPr lang="en-US" altLang="zh-CN" sz="2000" b="1" dirty="0" smtClean="0">
                <a:solidFill>
                  <a:schemeClr val="tx1"/>
                </a:solidFill>
              </a:rPr>
              <a:t>3.3</a:t>
            </a:r>
            <a:r>
              <a:rPr lang="zh-CN" altLang="en-US" sz="2000" b="1" dirty="0">
                <a:solidFill>
                  <a:schemeClr val="tx1"/>
                </a:solidFill>
              </a:rPr>
              <a:t>数据字典</a:t>
            </a:r>
            <a:endParaRPr lang="en-US" altLang="zh-CN" sz="2000" b="1" dirty="0" smtClean="0">
              <a:solidFill>
                <a:schemeClr val="tx1"/>
              </a:solidFill>
            </a:endParaRPr>
          </a:p>
          <a:p>
            <a:pPr algn="just"/>
            <a:endParaRPr lang="en-US" altLang="zh-CN" sz="2000" b="1" dirty="0">
              <a:solidFill>
                <a:schemeClr val="tx1"/>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需求规格说明书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5" name="矩形 4"/>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黑体" panose="02010609060101010101" pitchFamily="49" charset="-122"/>
                <a:ea typeface="黑体" panose="02010609060101010101" pitchFamily="49" charset="-122"/>
              </a:rPr>
              <a:t>系统设计</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6" name="矩形 5"/>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3.1</a:t>
            </a:r>
            <a:r>
              <a:rPr lang="zh-CN" altLang="en-US" sz="2000" b="1" dirty="0">
                <a:solidFill>
                  <a:schemeClr val="tx1"/>
                </a:solidFill>
              </a:rPr>
              <a:t>系统用例图</a:t>
            </a:r>
            <a:endParaRPr lang="en-US" altLang="zh-CN" sz="2000" b="1" dirty="0" smtClean="0">
              <a:solidFill>
                <a:schemeClr val="tx1"/>
              </a:solidFill>
            </a:endParaRPr>
          </a:p>
          <a:p>
            <a:pPr algn="just"/>
            <a:endParaRPr lang="en-US" altLang="zh-CN" sz="2000" b="1" dirty="0" smtClean="0">
              <a:solidFill>
                <a:srgbClr val="FF0000"/>
              </a:solidFill>
            </a:endParaRPr>
          </a:p>
          <a:p>
            <a:pPr algn="just"/>
            <a:r>
              <a:rPr lang="en-US" altLang="zh-CN" sz="2000" b="1" dirty="0">
                <a:solidFill>
                  <a:srgbClr val="FF0000"/>
                </a:solidFill>
              </a:rPr>
              <a:t>3.2E-R</a:t>
            </a:r>
            <a:r>
              <a:rPr lang="zh-CN" altLang="en-US" sz="2000" b="1" dirty="0">
                <a:solidFill>
                  <a:srgbClr val="FF0000"/>
                </a:solidFill>
              </a:rPr>
              <a:t>图</a:t>
            </a:r>
            <a:endParaRPr lang="en-US" altLang="zh-CN" sz="2000" b="1" dirty="0" smtClean="0">
              <a:solidFill>
                <a:srgbClr val="FF0000"/>
              </a:solidFill>
            </a:endParaRPr>
          </a:p>
          <a:p>
            <a:pPr algn="just"/>
            <a:endParaRPr lang="en-US" altLang="zh-CN" sz="2000" b="1" dirty="0">
              <a:solidFill>
                <a:srgbClr val="FF0000"/>
              </a:solidFill>
            </a:endParaRPr>
          </a:p>
          <a:p>
            <a:pPr algn="just"/>
            <a:r>
              <a:rPr lang="en-US" altLang="zh-CN" sz="2000" b="1" dirty="0" smtClean="0">
                <a:solidFill>
                  <a:schemeClr val="tx1"/>
                </a:solidFill>
              </a:rPr>
              <a:t>3.3</a:t>
            </a:r>
            <a:r>
              <a:rPr lang="zh-CN" altLang="en-US" sz="2000" b="1" dirty="0">
                <a:solidFill>
                  <a:schemeClr val="tx1"/>
                </a:solidFill>
              </a:rPr>
              <a:t>数据字典</a:t>
            </a:r>
            <a:endParaRPr lang="en-US" altLang="zh-CN" sz="2000" b="1" dirty="0" smtClean="0">
              <a:solidFill>
                <a:schemeClr val="tx1"/>
              </a:solidFill>
            </a:endParaRPr>
          </a:p>
          <a:p>
            <a:pPr algn="just"/>
            <a:endParaRPr lang="en-US" altLang="zh-CN" sz="2000" b="1" dirty="0">
              <a:solidFill>
                <a:schemeClr val="tx1"/>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sp>
        <p:nvSpPr>
          <p:cNvPr id="7" name="Rectangle 2"/>
          <p:cNvSpPr>
            <a:spLocks noChangeArrowheads="1"/>
          </p:cNvSpPr>
          <p:nvPr/>
        </p:nvSpPr>
        <p:spPr bwMode="auto">
          <a:xfrm>
            <a:off x="0" y="914399"/>
            <a:ext cx="1061155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428649833"/>
              </p:ext>
            </p:extLst>
          </p:nvPr>
        </p:nvGraphicFramePr>
        <p:xfrm>
          <a:off x="0" y="914400"/>
          <a:ext cx="10395284" cy="5486400"/>
        </p:xfrm>
        <a:graphic>
          <a:graphicData uri="http://schemas.openxmlformats.org/presentationml/2006/ole">
            <mc:AlternateContent xmlns:mc="http://schemas.openxmlformats.org/markup-compatibility/2006">
              <mc:Choice xmlns:v="urn:schemas-microsoft-com:vml" Requires="v">
                <p:oleObj spid="_x0000_s12292" name="Visio" r:id="rId4" imgW="9848793" imgH="5219706" progId="Visio.Drawing.15">
                  <p:embed/>
                </p:oleObj>
              </mc:Choice>
              <mc:Fallback>
                <p:oleObj name="Visio" r:id="rId4" imgW="9848793" imgH="521970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14400"/>
                        <a:ext cx="10395284" cy="5486400"/>
                      </a:xfrm>
                      <a:prstGeom prst="rect">
                        <a:avLst/>
                      </a:prstGeom>
                      <a:noFill/>
                    </p:spPr>
                  </p:pic>
                </p:oleObj>
              </mc:Fallback>
            </mc:AlternateContent>
          </a:graphicData>
        </a:graphic>
      </p:graphicFrame>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需求规格说明书</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5" name="矩形 4"/>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黑体" panose="02010609060101010101" pitchFamily="49" charset="-122"/>
                <a:ea typeface="黑体" panose="02010609060101010101" pitchFamily="49" charset="-122"/>
              </a:rPr>
              <a:t>系统设计</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6" name="矩形 5"/>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3.1</a:t>
            </a:r>
            <a:r>
              <a:rPr lang="zh-CN" altLang="en-US" sz="2000" b="1" dirty="0">
                <a:solidFill>
                  <a:schemeClr val="tx1"/>
                </a:solidFill>
              </a:rPr>
              <a:t>系统用例图</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a:solidFill>
                  <a:schemeClr val="tx1"/>
                </a:solidFill>
              </a:rPr>
              <a:t>3.2E-R</a:t>
            </a:r>
            <a:r>
              <a:rPr lang="zh-CN" altLang="en-US" sz="2000" b="1" dirty="0">
                <a:solidFill>
                  <a:schemeClr val="tx1"/>
                </a:solidFill>
              </a:rPr>
              <a:t>图</a:t>
            </a:r>
            <a:endParaRPr lang="en-US" altLang="zh-CN" sz="2000" b="1" dirty="0" smtClean="0">
              <a:solidFill>
                <a:schemeClr val="tx1"/>
              </a:solidFill>
            </a:endParaRPr>
          </a:p>
          <a:p>
            <a:pPr algn="just"/>
            <a:endParaRPr lang="en-US" altLang="zh-CN" sz="2000" b="1" dirty="0">
              <a:solidFill>
                <a:srgbClr val="FF0000"/>
              </a:solidFill>
            </a:endParaRPr>
          </a:p>
          <a:p>
            <a:pPr algn="just"/>
            <a:r>
              <a:rPr lang="en-US" altLang="zh-CN" sz="2000" b="1" dirty="0" smtClean="0">
                <a:solidFill>
                  <a:srgbClr val="FF0000"/>
                </a:solidFill>
              </a:rPr>
              <a:t>3.3</a:t>
            </a:r>
            <a:r>
              <a:rPr lang="zh-CN" altLang="en-US" sz="2000" b="1" dirty="0">
                <a:solidFill>
                  <a:srgbClr val="FF0000"/>
                </a:solidFill>
              </a:rPr>
              <a:t>数据字典</a:t>
            </a:r>
            <a:endParaRPr lang="en-US" altLang="zh-CN" sz="2000" b="1" dirty="0" smtClean="0">
              <a:solidFill>
                <a:srgbClr val="FF0000"/>
              </a:solidFill>
            </a:endParaRPr>
          </a:p>
          <a:p>
            <a:pPr algn="just"/>
            <a:endParaRPr lang="en-US" altLang="zh-CN" sz="2000" b="1" dirty="0">
              <a:solidFill>
                <a:schemeClr val="tx1"/>
              </a:solidFill>
            </a:endParaRPr>
          </a:p>
          <a:p>
            <a:pPr algn="just"/>
            <a:endParaRPr lang="en-US" altLang="zh-CN" sz="2000" b="1" dirty="0" smtClean="0">
              <a:solidFill>
                <a:srgbClr val="FF0000"/>
              </a:solidFill>
            </a:endParaRPr>
          </a:p>
          <a:p>
            <a:pPr algn="just"/>
            <a:endParaRPr lang="en-US" altLang="zh-CN" sz="2000" b="1" dirty="0">
              <a:solidFill>
                <a:srgbClr val="FF0000"/>
              </a:solidFill>
            </a:endParaRPr>
          </a:p>
        </p:txBody>
      </p:sp>
    </p:spTree>
    <p:extLst>
      <p:ext uri="{BB962C8B-B14F-4D97-AF65-F5344CB8AC3E}">
        <p14:creationId xmlns:p14="http://schemas.microsoft.com/office/powerpoint/2010/main" val="39211651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en-US" altLang="zh-CN" sz="4400" b="1" dirty="0" smtClean="0">
                <a:solidFill>
                  <a:schemeClr val="accent1"/>
                </a:solidFill>
                <a:latin typeface="黑体" panose="02010609060101010101" pitchFamily="49" charset="-122"/>
                <a:ea typeface="黑体" panose="02010609060101010101" pitchFamily="49" charset="-122"/>
              </a:rPr>
              <a:t>App</a:t>
            </a:r>
            <a:r>
              <a:rPr lang="zh-CN" altLang="en-US" sz="4400" b="1" dirty="0" smtClean="0">
                <a:solidFill>
                  <a:schemeClr val="accent1"/>
                </a:solidFill>
                <a:latin typeface="黑体" panose="02010609060101010101" pitchFamily="49" charset="-122"/>
                <a:ea typeface="黑体" panose="02010609060101010101" pitchFamily="49" charset="-122"/>
              </a:rPr>
              <a:t>功能价值分析</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同行业</a:t>
            </a:r>
            <a:r>
              <a:rPr lang="en-US" altLang="zh-CN" sz="2400" b="1" dirty="0">
                <a:solidFill>
                  <a:schemeClr val="tx1"/>
                </a:solidFill>
                <a:latin typeface="黑体" panose="02010609060101010101" pitchFamily="49" charset="-122"/>
                <a:ea typeface="黑体" panose="02010609060101010101" pitchFamily="49" charset="-122"/>
              </a:rPr>
              <a:t>APP</a:t>
            </a:r>
            <a:r>
              <a:rPr lang="zh-CN" altLang="en-US" sz="2400" b="1" dirty="0">
                <a:solidFill>
                  <a:schemeClr val="tx1"/>
                </a:solidFill>
                <a:latin typeface="黑体" panose="02010609060101010101" pitchFamily="49" charset="-122"/>
                <a:ea typeface="黑体" panose="02010609060101010101" pitchFamily="49" charset="-122"/>
              </a:rPr>
              <a:t>功能分析</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rgbClr val="FF0000"/>
                </a:solidFill>
              </a:rPr>
              <a:t>1.1</a:t>
            </a:r>
            <a:r>
              <a:rPr lang="zh-CN" altLang="en-US" sz="2000" b="1" dirty="0" smtClean="0">
                <a:solidFill>
                  <a:srgbClr val="FF0000"/>
                </a:solidFill>
              </a:rPr>
              <a:t>行业</a:t>
            </a:r>
            <a:r>
              <a:rPr lang="en-US" altLang="zh-CN" sz="2000" b="1" dirty="0" smtClean="0">
                <a:solidFill>
                  <a:srgbClr val="FF0000"/>
                </a:solidFill>
              </a:rPr>
              <a:t>App</a:t>
            </a:r>
            <a:r>
              <a:rPr lang="zh-CN" altLang="en-US" sz="2000" b="1" dirty="0" smtClean="0">
                <a:solidFill>
                  <a:srgbClr val="FF0000"/>
                </a:solidFill>
              </a:rPr>
              <a:t>功能比较</a:t>
            </a:r>
            <a:endParaRPr lang="en-US" altLang="zh-CN" sz="2000" b="1" dirty="0" smtClean="0">
              <a:solidFill>
                <a:srgbClr val="FF0000"/>
              </a:solidFill>
            </a:endParaRPr>
          </a:p>
          <a:p>
            <a:pPr algn="just"/>
            <a:endParaRPr lang="en-US" altLang="zh-CN" sz="2000" b="1" dirty="0" smtClean="0">
              <a:solidFill>
                <a:schemeClr val="tx1"/>
              </a:solidFill>
            </a:endParaRPr>
          </a:p>
          <a:p>
            <a:pPr algn="just"/>
            <a:r>
              <a:rPr lang="en-US" altLang="zh-CN" sz="2000" b="1" dirty="0" smtClean="0">
                <a:solidFill>
                  <a:schemeClr val="tx1"/>
                </a:solidFill>
              </a:rPr>
              <a:t>1.2 </a:t>
            </a:r>
            <a:r>
              <a:rPr lang="zh-CN" altLang="en-US" sz="2000" b="1" dirty="0" smtClean="0">
                <a:solidFill>
                  <a:schemeClr val="tx1"/>
                </a:solidFill>
              </a:rPr>
              <a:t>新奇特</a:t>
            </a:r>
            <a:r>
              <a:rPr lang="en-US" altLang="zh-CN" sz="2000" b="1" dirty="0" smtClean="0">
                <a:solidFill>
                  <a:schemeClr val="tx1"/>
                </a:solidFill>
              </a:rPr>
              <a:t>App</a:t>
            </a:r>
            <a:r>
              <a:rPr lang="zh-CN" altLang="en-US" sz="2000" b="1" dirty="0" smtClean="0">
                <a:solidFill>
                  <a:schemeClr val="tx1"/>
                </a:solidFill>
              </a:rPr>
              <a:t>功能详解</a:t>
            </a:r>
            <a:endParaRPr lang="en-US" altLang="zh-CN" sz="2000" b="1" dirty="0" smtClean="0">
              <a:solidFill>
                <a:schemeClr val="tx1"/>
              </a:solidFill>
            </a:endParaRPr>
          </a:p>
          <a:p>
            <a:pPr algn="just"/>
            <a:endParaRPr lang="en-US" altLang="zh-CN" sz="2000" b="1" dirty="0">
              <a:solidFill>
                <a:srgbClr val="FF0000"/>
              </a:solidFill>
            </a:endParaRPr>
          </a:p>
          <a:p>
            <a:pPr algn="just"/>
            <a:endParaRPr lang="en-US" altLang="zh-CN" sz="2000" b="1" dirty="0">
              <a:solidFill>
                <a:srgbClr val="FF0000"/>
              </a:solidFill>
            </a:endParaRPr>
          </a:p>
        </p:txBody>
      </p:sp>
      <p:pic>
        <p:nvPicPr>
          <p:cNvPr id="5" name="图片 4"/>
          <p:cNvPicPr>
            <a:picLocks noChangeAspect="1"/>
          </p:cNvPicPr>
          <p:nvPr/>
        </p:nvPicPr>
        <p:blipFill>
          <a:blip r:embed="rId3"/>
          <a:stretch>
            <a:fillRect/>
          </a:stretch>
        </p:blipFill>
        <p:spPr>
          <a:xfrm>
            <a:off x="28074" y="972830"/>
            <a:ext cx="9115926" cy="6207740"/>
          </a:xfrm>
          <a:prstGeom prst="rect">
            <a:avLst/>
          </a:prstGeom>
        </p:spPr>
      </p:pic>
      <p:pic>
        <p:nvPicPr>
          <p:cNvPr id="6" name="图片 5"/>
          <p:cNvPicPr>
            <a:picLocks noChangeAspect="1"/>
          </p:cNvPicPr>
          <p:nvPr/>
        </p:nvPicPr>
        <p:blipFill>
          <a:blip r:embed="rId4"/>
          <a:stretch>
            <a:fillRect/>
          </a:stretch>
        </p:blipFill>
        <p:spPr>
          <a:xfrm>
            <a:off x="0" y="773452"/>
            <a:ext cx="6859553" cy="6369585"/>
          </a:xfrm>
          <a:prstGeom prst="rect">
            <a:avLst/>
          </a:prstGeom>
        </p:spPr>
      </p:pic>
      <p:pic>
        <p:nvPicPr>
          <p:cNvPr id="7" name="图片 6"/>
          <p:cNvPicPr>
            <a:picLocks noChangeAspect="1"/>
          </p:cNvPicPr>
          <p:nvPr/>
        </p:nvPicPr>
        <p:blipFill>
          <a:blip r:embed="rId5"/>
          <a:stretch>
            <a:fillRect/>
          </a:stretch>
        </p:blipFill>
        <p:spPr>
          <a:xfrm>
            <a:off x="715980" y="685800"/>
            <a:ext cx="6796088" cy="6213982"/>
          </a:xfrm>
          <a:prstGeom prst="rect">
            <a:avLst/>
          </a:prstGeom>
        </p:spPr>
      </p:pic>
      <p:pic>
        <p:nvPicPr>
          <p:cNvPr id="8" name="图片 7"/>
          <p:cNvPicPr>
            <a:picLocks noChangeAspect="1"/>
          </p:cNvPicPr>
          <p:nvPr/>
        </p:nvPicPr>
        <p:blipFill>
          <a:blip r:embed="rId6"/>
          <a:stretch>
            <a:fillRect/>
          </a:stretch>
        </p:blipFill>
        <p:spPr>
          <a:xfrm>
            <a:off x="1676400" y="838200"/>
            <a:ext cx="7699454" cy="6159563"/>
          </a:xfrm>
          <a:prstGeom prst="rect">
            <a:avLst/>
          </a:prstGeom>
        </p:spPr>
      </p:pic>
      <p:pic>
        <p:nvPicPr>
          <p:cNvPr id="9" name="图片 8"/>
          <p:cNvPicPr>
            <a:picLocks noChangeAspect="1"/>
          </p:cNvPicPr>
          <p:nvPr/>
        </p:nvPicPr>
        <p:blipFill>
          <a:blip r:embed="rId7"/>
          <a:stretch>
            <a:fillRect/>
          </a:stretch>
        </p:blipFill>
        <p:spPr>
          <a:xfrm>
            <a:off x="1485900" y="602207"/>
            <a:ext cx="7152270" cy="6631548"/>
          </a:xfrm>
          <a:prstGeom prst="rect">
            <a:avLst/>
          </a:prstGeom>
        </p:spPr>
      </p:pic>
    </p:spTree>
    <p:extLst>
      <p:ext uri="{BB962C8B-B14F-4D97-AF65-F5344CB8AC3E}">
        <p14:creationId xmlns:p14="http://schemas.microsoft.com/office/powerpoint/2010/main" val="392116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en-US" altLang="zh-CN" sz="4400" b="1" dirty="0" smtClean="0">
                <a:solidFill>
                  <a:schemeClr val="accent1"/>
                </a:solidFill>
                <a:latin typeface="黑体" panose="02010609060101010101" pitchFamily="49" charset="-122"/>
                <a:ea typeface="黑体" panose="02010609060101010101" pitchFamily="49" charset="-122"/>
              </a:rPr>
              <a:t>App</a:t>
            </a:r>
            <a:r>
              <a:rPr lang="zh-CN" altLang="en-US" sz="4400" b="1" dirty="0" smtClean="0">
                <a:solidFill>
                  <a:schemeClr val="accent1"/>
                </a:solidFill>
                <a:latin typeface="黑体" panose="02010609060101010101" pitchFamily="49" charset="-122"/>
                <a:ea typeface="黑体" panose="02010609060101010101" pitchFamily="49" charset="-122"/>
              </a:rPr>
              <a:t>功能价值分析</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600200"/>
            <a:ext cx="2971800" cy="457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黑体" panose="02010609060101010101" pitchFamily="49" charset="-122"/>
                <a:ea typeface="黑体" panose="02010609060101010101" pitchFamily="49" charset="-122"/>
              </a:rPr>
              <a:t>同行业</a:t>
            </a:r>
            <a:r>
              <a:rPr lang="en-US" altLang="zh-CN" sz="2400" b="1" dirty="0">
                <a:solidFill>
                  <a:schemeClr val="tx1"/>
                </a:solidFill>
                <a:latin typeface="黑体" panose="02010609060101010101" pitchFamily="49" charset="-122"/>
                <a:ea typeface="黑体" panose="02010609060101010101" pitchFamily="49" charset="-122"/>
              </a:rPr>
              <a:t>APP</a:t>
            </a:r>
            <a:r>
              <a:rPr lang="zh-CN" altLang="en-US" sz="2400" b="1" dirty="0">
                <a:solidFill>
                  <a:schemeClr val="tx1"/>
                </a:solidFill>
                <a:latin typeface="黑体" panose="02010609060101010101" pitchFamily="49" charset="-122"/>
                <a:ea typeface="黑体" panose="02010609060101010101" pitchFamily="49" charset="-122"/>
              </a:rPr>
              <a:t>功能分析</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0" y="2057400"/>
            <a:ext cx="2971800" cy="4038600"/>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1.1</a:t>
            </a:r>
            <a:r>
              <a:rPr lang="zh-CN" altLang="en-US" sz="2000" b="1" dirty="0" smtClean="0">
                <a:solidFill>
                  <a:schemeClr val="tx1"/>
                </a:solidFill>
              </a:rPr>
              <a:t>行业</a:t>
            </a:r>
            <a:r>
              <a:rPr lang="en-US" altLang="zh-CN" sz="2000" b="1" dirty="0" smtClean="0">
                <a:solidFill>
                  <a:schemeClr val="tx1"/>
                </a:solidFill>
              </a:rPr>
              <a:t>App</a:t>
            </a:r>
            <a:r>
              <a:rPr lang="zh-CN" altLang="en-US" sz="2000" b="1" dirty="0" smtClean="0">
                <a:solidFill>
                  <a:schemeClr val="tx1"/>
                </a:solidFill>
              </a:rPr>
              <a:t>功能比较</a:t>
            </a:r>
            <a:endParaRPr lang="en-US" altLang="zh-CN" sz="2000" b="1" dirty="0" smtClean="0">
              <a:solidFill>
                <a:schemeClr val="tx1"/>
              </a:solidFill>
            </a:endParaRPr>
          </a:p>
          <a:p>
            <a:pPr algn="just"/>
            <a:endParaRPr lang="en-US" altLang="zh-CN" sz="2000" b="1" dirty="0" smtClean="0">
              <a:solidFill>
                <a:schemeClr val="tx1"/>
              </a:solidFill>
            </a:endParaRPr>
          </a:p>
          <a:p>
            <a:pPr algn="just"/>
            <a:r>
              <a:rPr lang="en-US" altLang="zh-CN" sz="2000" b="1" dirty="0" smtClean="0">
                <a:solidFill>
                  <a:srgbClr val="FF0000"/>
                </a:solidFill>
              </a:rPr>
              <a:t>1.2 </a:t>
            </a:r>
            <a:r>
              <a:rPr lang="zh-CN" altLang="en-US" sz="2000" b="1" dirty="0" smtClean="0">
                <a:solidFill>
                  <a:srgbClr val="FF0000"/>
                </a:solidFill>
              </a:rPr>
              <a:t>新奇特</a:t>
            </a:r>
            <a:r>
              <a:rPr lang="en-US" altLang="zh-CN" sz="2000" b="1" dirty="0" smtClean="0">
                <a:solidFill>
                  <a:srgbClr val="FF0000"/>
                </a:solidFill>
              </a:rPr>
              <a:t>App</a:t>
            </a:r>
            <a:r>
              <a:rPr lang="zh-CN" altLang="en-US" sz="2000" b="1" dirty="0" smtClean="0">
                <a:solidFill>
                  <a:srgbClr val="FF0000"/>
                </a:solidFill>
              </a:rPr>
              <a:t>功能详解</a:t>
            </a:r>
            <a:endParaRPr lang="en-US" altLang="zh-CN" sz="2000" b="1" dirty="0" smtClean="0">
              <a:solidFill>
                <a:srgbClr val="FF0000"/>
              </a:solidFill>
            </a:endParaRPr>
          </a:p>
          <a:p>
            <a:pPr algn="just"/>
            <a:endParaRPr lang="en-US" altLang="zh-CN" sz="2000" b="1" dirty="0">
              <a:solidFill>
                <a:srgbClr val="FF0000"/>
              </a:solidFill>
            </a:endParaRPr>
          </a:p>
          <a:p>
            <a:pPr algn="just"/>
            <a:endParaRPr lang="en-US" altLang="zh-CN" sz="2000" b="1" dirty="0">
              <a:solidFill>
                <a:srgbClr val="FF0000"/>
              </a:solidFill>
            </a:endParaRPr>
          </a:p>
        </p:txBody>
      </p:sp>
      <p:pic>
        <p:nvPicPr>
          <p:cNvPr id="6" name="图片 5"/>
          <p:cNvPicPr>
            <a:picLocks noChangeAspect="1"/>
          </p:cNvPicPr>
          <p:nvPr/>
        </p:nvPicPr>
        <p:blipFill>
          <a:blip r:embed="rId3"/>
          <a:stretch>
            <a:fillRect/>
          </a:stretch>
        </p:blipFill>
        <p:spPr>
          <a:xfrm>
            <a:off x="8021" y="974559"/>
            <a:ext cx="7655857" cy="5867399"/>
          </a:xfrm>
          <a:prstGeom prst="rect">
            <a:avLst/>
          </a:prstGeom>
        </p:spPr>
      </p:pic>
      <p:pic>
        <p:nvPicPr>
          <p:cNvPr id="7" name="图片 6"/>
          <p:cNvPicPr>
            <a:picLocks noChangeAspect="1"/>
          </p:cNvPicPr>
          <p:nvPr/>
        </p:nvPicPr>
        <p:blipFill>
          <a:blip r:embed="rId4"/>
          <a:stretch>
            <a:fillRect/>
          </a:stretch>
        </p:blipFill>
        <p:spPr>
          <a:xfrm>
            <a:off x="838200" y="974559"/>
            <a:ext cx="7760108" cy="5867399"/>
          </a:xfrm>
          <a:prstGeom prst="rect">
            <a:avLst/>
          </a:prstGeom>
        </p:spPr>
      </p:pic>
      <p:pic>
        <p:nvPicPr>
          <p:cNvPr id="8" name="图片 7"/>
          <p:cNvPicPr>
            <a:picLocks noChangeAspect="1"/>
          </p:cNvPicPr>
          <p:nvPr/>
        </p:nvPicPr>
        <p:blipFill>
          <a:blip r:embed="rId5"/>
          <a:stretch>
            <a:fillRect/>
          </a:stretch>
        </p:blipFill>
        <p:spPr>
          <a:xfrm>
            <a:off x="1365392" y="914400"/>
            <a:ext cx="7665472" cy="5867399"/>
          </a:xfrm>
          <a:prstGeom prst="rect">
            <a:avLst/>
          </a:prstGeom>
        </p:spPr>
      </p:pic>
      <p:grpSp>
        <p:nvGrpSpPr>
          <p:cNvPr id="11" name="组合 10"/>
          <p:cNvGrpSpPr/>
          <p:nvPr/>
        </p:nvGrpSpPr>
        <p:grpSpPr>
          <a:xfrm>
            <a:off x="1676399" y="914400"/>
            <a:ext cx="7682115" cy="5927558"/>
            <a:chOff x="1676399" y="914400"/>
            <a:chExt cx="7682115" cy="5927558"/>
          </a:xfrm>
        </p:grpSpPr>
        <p:pic>
          <p:nvPicPr>
            <p:cNvPr id="9" name="图片 8"/>
            <p:cNvPicPr>
              <a:picLocks noChangeAspect="1"/>
            </p:cNvPicPr>
            <p:nvPr/>
          </p:nvPicPr>
          <p:blipFill>
            <a:blip r:embed="rId6"/>
            <a:stretch>
              <a:fillRect/>
            </a:stretch>
          </p:blipFill>
          <p:spPr>
            <a:xfrm>
              <a:off x="1676399" y="914400"/>
              <a:ext cx="7682115" cy="5927558"/>
            </a:xfrm>
            <a:prstGeom prst="rect">
              <a:avLst/>
            </a:prstGeom>
          </p:spPr>
        </p:pic>
        <p:sp>
          <p:nvSpPr>
            <p:cNvPr id="10" name="矩形 9"/>
            <p:cNvSpPr/>
            <p:nvPr/>
          </p:nvSpPr>
          <p:spPr>
            <a:xfrm>
              <a:off x="6629400" y="5181600"/>
              <a:ext cx="156167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2116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69956" y="2967335"/>
            <a:ext cx="4404091" cy="923330"/>
          </a:xfrm>
          <a:prstGeom prst="rect">
            <a:avLst/>
          </a:prstGeom>
          <a:noFill/>
        </p:spPr>
        <p:txBody>
          <a:bodyPr wrap="none" lIns="91440" tIns="45720" rIns="91440" bIns="45720">
            <a:spAutoFit/>
          </a:bodyPr>
          <a:lstStyle/>
          <a:p>
            <a:pPr algn="ctr"/>
            <a:r>
              <a:rPr lang="en-US" altLang="zh-CN"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92116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京东保本理财</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228600" y="1568708"/>
            <a:ext cx="8686800" cy="4401205"/>
          </a:xfrm>
          <a:prstGeom prst="rect">
            <a:avLst/>
          </a:prstGeom>
        </p:spPr>
        <p:txBody>
          <a:bodyPr wrap="square">
            <a:spAutoFit/>
          </a:bodyPr>
          <a:lstStyle/>
          <a:p>
            <a:r>
              <a:rPr lang="zh-CN" altLang="en-US" dirty="0" smtClean="0"/>
              <a:t>       银行</a:t>
            </a:r>
            <a:r>
              <a:rPr lang="zh-CN" altLang="en-US" dirty="0"/>
              <a:t>理财产品数量销量呈现出双降</a:t>
            </a:r>
            <a:r>
              <a:rPr lang="zh-CN" altLang="en-US" dirty="0" smtClean="0"/>
              <a:t>趋势原因</a:t>
            </a:r>
            <a:r>
              <a:rPr lang="zh-CN" altLang="en-US" dirty="0"/>
              <a:t>在于：</a:t>
            </a:r>
          </a:p>
          <a:p>
            <a:r>
              <a:rPr lang="zh-CN" altLang="en-US" dirty="0" smtClean="0"/>
              <a:t>      首先</a:t>
            </a:r>
            <a:r>
              <a:rPr lang="zh-CN" altLang="en-US" dirty="0"/>
              <a:t>，银行理财产品</a:t>
            </a:r>
            <a:r>
              <a:rPr lang="zh-CN" altLang="en-US" dirty="0">
                <a:solidFill>
                  <a:srgbClr val="FF0000"/>
                </a:solidFill>
              </a:rPr>
              <a:t>销售弊病</a:t>
            </a:r>
            <a:r>
              <a:rPr lang="zh-CN" altLang="en-US" dirty="0"/>
              <a:t>犹存，投资</a:t>
            </a:r>
            <a:r>
              <a:rPr lang="zh-CN" altLang="en-US" dirty="0">
                <a:solidFill>
                  <a:srgbClr val="FF0000"/>
                </a:solidFill>
              </a:rPr>
              <a:t>门槛高</a:t>
            </a:r>
            <a:r>
              <a:rPr lang="zh-CN" altLang="en-US" dirty="0"/>
              <a:t>，申购赎回</a:t>
            </a:r>
            <a:r>
              <a:rPr lang="zh-CN" altLang="en-US" dirty="0">
                <a:solidFill>
                  <a:srgbClr val="FF0000"/>
                </a:solidFill>
              </a:rPr>
              <a:t>手续较繁琐</a:t>
            </a:r>
            <a:r>
              <a:rPr lang="zh-CN" altLang="en-US" dirty="0"/>
              <a:t>，时间</a:t>
            </a:r>
            <a:r>
              <a:rPr lang="zh-CN" altLang="en-US" dirty="0" smtClean="0"/>
              <a:t>长。</a:t>
            </a:r>
            <a:endParaRPr lang="en-US" altLang="zh-CN" dirty="0" smtClean="0"/>
          </a:p>
          <a:p>
            <a:r>
              <a:rPr lang="zh-CN" altLang="en-US" dirty="0" smtClean="0"/>
              <a:t>       其次</a:t>
            </a:r>
            <a:r>
              <a:rPr lang="zh-CN" altLang="en-US" dirty="0"/>
              <a:t>，“宝宝类”等理财产品具有投资门槛低，申购</a:t>
            </a:r>
            <a:r>
              <a:rPr lang="zh-CN" altLang="en-US" dirty="0">
                <a:solidFill>
                  <a:srgbClr val="FF0000"/>
                </a:solidFill>
              </a:rPr>
              <a:t>赎回方便快捷</a:t>
            </a:r>
            <a:r>
              <a:rPr lang="zh-CN" altLang="en-US" dirty="0"/>
              <a:t>，</a:t>
            </a:r>
            <a:r>
              <a:rPr lang="zh-CN" altLang="en-US" dirty="0">
                <a:solidFill>
                  <a:srgbClr val="FF0000"/>
                </a:solidFill>
              </a:rPr>
              <a:t>收益率相对稳定</a:t>
            </a:r>
            <a:r>
              <a:rPr lang="zh-CN" altLang="en-US" dirty="0" smtClean="0"/>
              <a:t>，满足</a:t>
            </a:r>
            <a:r>
              <a:rPr lang="zh-CN" altLang="en-US" dirty="0"/>
              <a:t>网民投资</a:t>
            </a:r>
            <a:r>
              <a:rPr lang="zh-CN" altLang="en-US" dirty="0" smtClean="0"/>
              <a:t>需求。</a:t>
            </a:r>
            <a:endParaRPr lang="zh-CN" altLang="en-US" dirty="0"/>
          </a:p>
          <a:p>
            <a:r>
              <a:rPr lang="zh-CN" altLang="en-US" dirty="0" smtClean="0"/>
              <a:t>       最后</a:t>
            </a:r>
            <a:r>
              <a:rPr lang="zh-CN" altLang="en-US" dirty="0"/>
              <a:t>，随着利率市场化的改革，银行理财产品利率</a:t>
            </a:r>
            <a:r>
              <a:rPr lang="zh-CN" altLang="en-US" dirty="0">
                <a:solidFill>
                  <a:srgbClr val="FF0000"/>
                </a:solidFill>
              </a:rPr>
              <a:t>优势不断减弱</a:t>
            </a:r>
            <a:r>
              <a:rPr lang="zh-CN" altLang="en-US" dirty="0"/>
              <a:t>，在互联网金融和证券市场等冲击下，银行理财产品</a:t>
            </a:r>
            <a:r>
              <a:rPr lang="zh-CN" altLang="en-US" dirty="0">
                <a:solidFill>
                  <a:srgbClr val="FF0000"/>
                </a:solidFill>
              </a:rPr>
              <a:t>市场将不断缩小</a:t>
            </a:r>
            <a:r>
              <a:rPr lang="zh-CN" altLang="en-US" dirty="0" smtClean="0"/>
              <a:t>。</a:t>
            </a:r>
            <a:endParaRPr lang="zh-CN" altLang="en-US" dirty="0">
              <a:effectLst/>
            </a:endParaRPr>
          </a:p>
        </p:txBody>
      </p:sp>
    </p:spTree>
    <p:extLst>
      <p:ext uri="{BB962C8B-B14F-4D97-AF65-F5344CB8AC3E}">
        <p14:creationId xmlns:p14="http://schemas.microsoft.com/office/powerpoint/2010/main" val="2093140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32" y="972269"/>
            <a:ext cx="8766568" cy="5885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京东保本理财</a:t>
            </a:r>
            <a:endParaRPr lang="zh-CN" altLang="en-US" sz="4400" b="1" dirty="0">
              <a:solidFill>
                <a:schemeClr val="accent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6669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京东保本理财</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762000" y="1917918"/>
            <a:ext cx="7620000" cy="1815882"/>
          </a:xfrm>
          <a:prstGeom prst="rect">
            <a:avLst/>
          </a:prstGeom>
        </p:spPr>
        <p:txBody>
          <a:bodyPr wrap="square">
            <a:spAutoFit/>
          </a:bodyPr>
          <a:lstStyle/>
          <a:p>
            <a:r>
              <a:rPr lang="en-US" altLang="zh-CN" dirty="0" smtClean="0"/>
              <a:t>       </a:t>
            </a:r>
            <a:r>
              <a:rPr lang="zh-CN" altLang="zh-CN" dirty="0" smtClean="0"/>
              <a:t>根据</a:t>
            </a:r>
            <a:r>
              <a:rPr lang="zh-CN" altLang="zh-CN" dirty="0"/>
              <a:t>银监会规定，客户首次购买理财产品前在银行网点进行</a:t>
            </a:r>
            <a:r>
              <a:rPr lang="zh-CN" altLang="zh-CN" dirty="0">
                <a:solidFill>
                  <a:srgbClr val="FF0000"/>
                </a:solidFill>
              </a:rPr>
              <a:t>风险承受能力评估</a:t>
            </a:r>
            <a:r>
              <a:rPr lang="zh-CN" altLang="zh-CN" dirty="0"/>
              <a:t>，理财产品的销售也不能进行</a:t>
            </a:r>
            <a:r>
              <a:rPr lang="zh-CN" altLang="zh-CN" dirty="0">
                <a:solidFill>
                  <a:srgbClr val="FF0000"/>
                </a:solidFill>
              </a:rPr>
              <a:t>委托和外包</a:t>
            </a:r>
            <a:r>
              <a:rPr lang="zh-CN" altLang="zh-CN" dirty="0"/>
              <a:t>。京东开卖银行理财产品是否</a:t>
            </a:r>
            <a:r>
              <a:rPr lang="zh-CN" altLang="zh-CN" dirty="0">
                <a:solidFill>
                  <a:srgbClr val="FF0000"/>
                </a:solidFill>
              </a:rPr>
              <a:t>违规</a:t>
            </a:r>
            <a:r>
              <a:rPr lang="zh-CN" altLang="zh-CN" dirty="0"/>
              <a:t>？</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162800" cy="769441"/>
          </a:xfrm>
          <a:prstGeom prst="rect">
            <a:avLst/>
          </a:prstGeom>
          <a:noFill/>
        </p:spPr>
        <p:txBody>
          <a:bodyPr wrap="square" rtlCol="0">
            <a:spAutoFit/>
          </a:bodyPr>
          <a:lstStyle/>
          <a:p>
            <a:r>
              <a:rPr lang="zh-CN" altLang="en-US" sz="4400" b="1" dirty="0" smtClean="0">
                <a:solidFill>
                  <a:schemeClr val="accent1"/>
                </a:solidFill>
                <a:latin typeface="黑体" panose="02010609060101010101" pitchFamily="49" charset="-122"/>
                <a:ea typeface="黑体" panose="02010609060101010101" pitchFamily="49" charset="-122"/>
              </a:rPr>
              <a:t>京东保本理财</a:t>
            </a:r>
            <a:endParaRPr lang="zh-CN" altLang="en-US" sz="4400" b="1" dirty="0">
              <a:solidFill>
                <a:schemeClr val="accent1"/>
              </a:solidFill>
              <a:latin typeface="黑体" panose="02010609060101010101" pitchFamily="49" charset="-122"/>
              <a:ea typeface="黑体" panose="02010609060101010101" pitchFamily="49" charset="-122"/>
            </a:endParaRPr>
          </a:p>
        </p:txBody>
      </p:sp>
      <p:sp>
        <p:nvSpPr>
          <p:cNvPr id="3" name="矩形 2"/>
          <p:cNvSpPr/>
          <p:nvPr/>
        </p:nvSpPr>
        <p:spPr>
          <a:xfrm>
            <a:off x="0" y="1873508"/>
            <a:ext cx="9144000" cy="4832092"/>
          </a:xfrm>
          <a:prstGeom prst="rect">
            <a:avLst/>
          </a:prstGeom>
        </p:spPr>
        <p:txBody>
          <a:bodyPr wrap="square">
            <a:spAutoFit/>
          </a:bodyPr>
          <a:lstStyle/>
          <a:p>
            <a:r>
              <a:rPr lang="zh-CN" altLang="en-US" dirty="0" smtClean="0"/>
              <a:t>       首先</a:t>
            </a:r>
            <a:r>
              <a:rPr lang="zh-CN" altLang="en-US" dirty="0"/>
              <a:t>，严格控制在线销售的产品风险等级。本款产品为保本型产品，风险等级属于监管类型中最低一级；</a:t>
            </a:r>
          </a:p>
          <a:p>
            <a:r>
              <a:rPr lang="zh-CN" altLang="en-US" dirty="0" smtClean="0"/>
              <a:t>       其次</a:t>
            </a:r>
            <a:r>
              <a:rPr lang="zh-CN" altLang="en-US" dirty="0"/>
              <a:t>，准确核实和确认客户身份，并要求客户完成线上风险承受能力评估。在资金上做到同卡进出，确保购买人与认证人一致，以此来达到面签的目的，达到监管要求。</a:t>
            </a:r>
          </a:p>
          <a:p>
            <a:r>
              <a:rPr lang="zh-CN" altLang="en-US" dirty="0" smtClean="0"/>
              <a:t>        最后</a:t>
            </a:r>
            <a:r>
              <a:rPr lang="zh-CN" altLang="en-US" dirty="0"/>
              <a:t>，利用数据交叉分析确认投资者真实身份。利用互联网的形式和用户个人的历史数据分析，能够比单一的面签及风险测评更准确的判断一个用户的投资目的和要求，投资偏好，风险损失承受能力，同时交叉认证的方法，也满足了投资人真实身份确认的监管要求。</a:t>
            </a:r>
            <a:endParaRPr lang="zh-CN" altLang="en-US" dirty="0">
              <a:effectLst/>
            </a:endParaRPr>
          </a:p>
        </p:txBody>
      </p:sp>
      <p:sp>
        <p:nvSpPr>
          <p:cNvPr id="4" name="TextBox 3"/>
          <p:cNvSpPr txBox="1"/>
          <p:nvPr/>
        </p:nvSpPr>
        <p:spPr>
          <a:xfrm>
            <a:off x="304800" y="1066800"/>
            <a:ext cx="3505200" cy="646331"/>
          </a:xfrm>
          <a:prstGeom prst="rect">
            <a:avLst/>
          </a:prstGeom>
          <a:noFill/>
        </p:spPr>
        <p:txBody>
          <a:bodyPr wrap="square" rtlCol="0">
            <a:spAutoFit/>
          </a:bodyPr>
          <a:lstStyle/>
          <a:p>
            <a:r>
              <a:rPr lang="zh-CN" altLang="en-US" sz="3600" b="1" dirty="0" smtClean="0">
                <a:latin typeface="黑体" panose="02010609060101010101" pitchFamily="49" charset="-122"/>
                <a:ea typeface="黑体" panose="02010609060101010101" pitchFamily="49" charset="-122"/>
              </a:rPr>
              <a:t>规避方法</a:t>
            </a:r>
            <a:endParaRPr lang="zh-CN" altLang="en-US" sz="36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3">
      <a:dk1>
        <a:srgbClr val="000000"/>
      </a:dk1>
      <a:lt1>
        <a:srgbClr val="EEDD9E"/>
      </a:lt1>
      <a:dk2>
        <a:srgbClr val="333200"/>
      </a:dk2>
      <a:lt2>
        <a:srgbClr val="A19C71"/>
      </a:lt2>
      <a:accent1>
        <a:srgbClr val="0000CC"/>
      </a:accent1>
      <a:accent2>
        <a:srgbClr val="CC9900"/>
      </a:accent2>
      <a:accent3>
        <a:srgbClr val="F5EBCC"/>
      </a:accent3>
      <a:accent4>
        <a:srgbClr val="000000"/>
      </a:accent4>
      <a:accent5>
        <a:srgbClr val="AAAAE2"/>
      </a:accent5>
      <a:accent6>
        <a:srgbClr val="B98A00"/>
      </a:accent6>
      <a:hlink>
        <a:srgbClr val="7AB151"/>
      </a:hlink>
      <a:folHlink>
        <a:srgbClr val="6299B4"/>
      </a:folHlink>
    </a:clrScheme>
    <a:fontScheme name="默认设计模板">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EEDD9E"/>
        </a:lt1>
        <a:dk2>
          <a:srgbClr val="333200"/>
        </a:dk2>
        <a:lt2>
          <a:srgbClr val="A19C71"/>
        </a:lt2>
        <a:accent1>
          <a:srgbClr val="827710"/>
        </a:accent1>
        <a:accent2>
          <a:srgbClr val="CC9900"/>
        </a:accent2>
        <a:accent3>
          <a:srgbClr val="F5EBCC"/>
        </a:accent3>
        <a:accent4>
          <a:srgbClr val="000000"/>
        </a:accent4>
        <a:accent5>
          <a:srgbClr val="C1BDAA"/>
        </a:accent5>
        <a:accent6>
          <a:srgbClr val="B98A00"/>
        </a:accent6>
        <a:hlink>
          <a:srgbClr val="7AB151"/>
        </a:hlink>
        <a:folHlink>
          <a:srgbClr val="6299B4"/>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EEDD9E"/>
        </a:lt1>
        <a:dk2>
          <a:srgbClr val="333200"/>
        </a:dk2>
        <a:lt2>
          <a:srgbClr val="A19C71"/>
        </a:lt2>
        <a:accent1>
          <a:srgbClr val="669900"/>
        </a:accent1>
        <a:accent2>
          <a:srgbClr val="CC9900"/>
        </a:accent2>
        <a:accent3>
          <a:srgbClr val="F5EBCC"/>
        </a:accent3>
        <a:accent4>
          <a:srgbClr val="000000"/>
        </a:accent4>
        <a:accent5>
          <a:srgbClr val="B8CAAA"/>
        </a:accent5>
        <a:accent6>
          <a:srgbClr val="B98A00"/>
        </a:accent6>
        <a:hlink>
          <a:srgbClr val="7AB151"/>
        </a:hlink>
        <a:folHlink>
          <a:srgbClr val="6299B4"/>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EEDD9E"/>
        </a:lt1>
        <a:dk2>
          <a:srgbClr val="333200"/>
        </a:dk2>
        <a:lt2>
          <a:srgbClr val="A19C71"/>
        </a:lt2>
        <a:accent1>
          <a:srgbClr val="0000CC"/>
        </a:accent1>
        <a:accent2>
          <a:srgbClr val="CC9900"/>
        </a:accent2>
        <a:accent3>
          <a:srgbClr val="F5EBCC"/>
        </a:accent3>
        <a:accent4>
          <a:srgbClr val="000000"/>
        </a:accent4>
        <a:accent5>
          <a:srgbClr val="AAAAE2"/>
        </a:accent5>
        <a:accent6>
          <a:srgbClr val="B98A00"/>
        </a:accent6>
        <a:hlink>
          <a:srgbClr val="7AB151"/>
        </a:hlink>
        <a:folHlink>
          <a:srgbClr val="6299B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12738</TotalTime>
  <Words>3009</Words>
  <Application>Microsoft Office PowerPoint</Application>
  <PresentationFormat>全屏显示(4:3)</PresentationFormat>
  <Paragraphs>485</Paragraphs>
  <Slides>57</Slides>
  <Notes>55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66" baseType="lpstr">
      <vt:lpstr>仿宋</vt:lpstr>
      <vt:lpstr>黑体</vt:lpstr>
      <vt:lpstr>宋体</vt:lpstr>
      <vt:lpstr>Arial</vt:lpstr>
      <vt:lpstr>Times New Roman</vt:lpstr>
      <vt:lpstr>Verdana</vt:lpstr>
      <vt:lpstr>Wingdings</vt:lpstr>
      <vt:lpstr>默认设计模板</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GuildDesign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ThemeGallery.com</dc:creator>
  <cp:lastModifiedBy>lxh</cp:lastModifiedBy>
  <cp:revision>3438</cp:revision>
  <dcterms:created xsi:type="dcterms:W3CDTF">2004-07-21T02:43:03Z</dcterms:created>
  <dcterms:modified xsi:type="dcterms:W3CDTF">2014-09-24T15:33:15Z</dcterms:modified>
</cp:coreProperties>
</file>