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5" r:id="rId1"/>
    <p:sldMasterId id="2147483868" r:id="rId2"/>
  </p:sldMasterIdLst>
  <p:notesMasterIdLst>
    <p:notesMasterId r:id="rId25"/>
  </p:notesMasterIdLst>
  <p:sldIdLst>
    <p:sldId id="285" r:id="rId3"/>
    <p:sldId id="390" r:id="rId4"/>
    <p:sldId id="419" r:id="rId5"/>
    <p:sldId id="386" r:id="rId6"/>
    <p:sldId id="416" r:id="rId7"/>
    <p:sldId id="398" r:id="rId8"/>
    <p:sldId id="415" r:id="rId9"/>
    <p:sldId id="420" r:id="rId10"/>
    <p:sldId id="400" r:id="rId11"/>
    <p:sldId id="343" r:id="rId12"/>
    <p:sldId id="406" r:id="rId13"/>
    <p:sldId id="407" r:id="rId14"/>
    <p:sldId id="401" r:id="rId15"/>
    <p:sldId id="402" r:id="rId16"/>
    <p:sldId id="408" r:id="rId17"/>
    <p:sldId id="403" r:id="rId18"/>
    <p:sldId id="418" r:id="rId19"/>
    <p:sldId id="409" r:id="rId20"/>
    <p:sldId id="417" r:id="rId21"/>
    <p:sldId id="421" r:id="rId22"/>
    <p:sldId id="414" r:id="rId23"/>
    <p:sldId id="411" r:id="rId2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B9FF"/>
    <a:srgbClr val="00FF00"/>
    <a:srgbClr val="7D8511"/>
    <a:srgbClr val="EDF7E7"/>
    <a:srgbClr val="339933"/>
    <a:srgbClr val="CC0000"/>
    <a:srgbClr val="CCCC00"/>
    <a:srgbClr val="E7F1FF"/>
    <a:srgbClr val="B7D4FF"/>
    <a:srgbClr val="C1D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12C8C85-51F0-491E-9774-3900AFEF0FD7}" styleName="浅色样式 2 - 强调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BDBED569-4797-4DF1-A0F4-6AAB3CD982D8}" styleName="浅色样式 3 - 强调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553" autoAdjust="0"/>
    <p:restoredTop sz="93972" autoAdjust="0"/>
  </p:normalViewPr>
  <p:slideViewPr>
    <p:cSldViewPr>
      <p:cViewPr varScale="1">
        <p:scale>
          <a:sx n="86" d="100"/>
          <a:sy n="86" d="100"/>
        </p:scale>
        <p:origin x="1392"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5" d="100"/>
          <a:sy n="55" d="100"/>
        </p:scale>
        <p:origin x="-2904"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98F3739-2739-45EA-BE85-BCF34892F4BA}" type="datetimeFigureOut">
              <a:rPr lang="zh-CN" altLang="en-US" smtClean="0"/>
              <a:t>2014/11/17</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9B92218-623E-4B7B-96F0-34015E7F98A7}" type="slidenum">
              <a:rPr lang="zh-CN" altLang="en-US" smtClean="0"/>
              <a:t>‹#›</a:t>
            </a:fld>
            <a:endParaRPr lang="zh-CN" altLang="en-US"/>
          </a:p>
        </p:txBody>
      </p:sp>
    </p:spTree>
    <p:extLst>
      <p:ext uri="{BB962C8B-B14F-4D97-AF65-F5344CB8AC3E}">
        <p14:creationId xmlns:p14="http://schemas.microsoft.com/office/powerpoint/2010/main" val="5442788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bwMode="auto">
          <a:xfrm>
            <a:off x="1624013" y="116632"/>
            <a:ext cx="6764337" cy="926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defRPr sz="3200">
                <a:solidFill>
                  <a:schemeClr val="tx1"/>
                </a:solidFill>
                <a:latin typeface="微软雅黑" pitchFamily="34" charset="-122"/>
                <a:ea typeface="微软雅黑" pitchFamily="34" charset="-122"/>
              </a:defRPr>
            </a:lvl1pPr>
          </a:lstStyle>
          <a:p>
            <a:pPr lvl="0"/>
            <a:r>
              <a:rPr lang="zh-CN" altLang="zh-CN" dirty="0" smtClean="0"/>
              <a:t>单击此处编辑母版标题样式</a:t>
            </a:r>
          </a:p>
        </p:txBody>
      </p:sp>
    </p:spTree>
    <p:extLst>
      <p:ext uri="{BB962C8B-B14F-4D97-AF65-F5344CB8AC3E}">
        <p14:creationId xmlns:p14="http://schemas.microsoft.com/office/powerpoint/2010/main" val="275371498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fontAlgn="base">
              <a:spcBef>
                <a:spcPct val="0"/>
              </a:spcBef>
              <a:spcAft>
                <a:spcPct val="0"/>
              </a:spcAft>
              <a:defRPr/>
            </a:pPr>
            <a:fld id="{621EB388-5009-4D4E-8A43-0B8D095464E1}" type="datetime1">
              <a:rPr lang="zh-CN" altLang="en-US" smtClean="0">
                <a:solidFill>
                  <a:srgbClr val="000000"/>
                </a:solidFill>
              </a:rPr>
              <a:pPr fontAlgn="base">
                <a:spcBef>
                  <a:spcPct val="0"/>
                </a:spcBef>
                <a:spcAft>
                  <a:spcPct val="0"/>
                </a:spcAft>
                <a:defRPr/>
              </a:pPr>
              <a:t>2014/11/17</a:t>
            </a:fld>
            <a:endParaRPr lang="en-US">
              <a:solidFill>
                <a:srgbClr val="000000"/>
              </a:solidFill>
            </a:endParaRPr>
          </a:p>
        </p:txBody>
      </p:sp>
      <p:sp>
        <p:nvSpPr>
          <p:cNvPr id="3" name="页脚占位符 2"/>
          <p:cNvSpPr>
            <a:spLocks noGrp="1"/>
          </p:cNvSpPr>
          <p:nvPr>
            <p:ph type="ftr" sz="quarter" idx="11"/>
          </p:nvPr>
        </p:nvSpPr>
        <p:spPr/>
        <p:txBody>
          <a:bodyPr/>
          <a:lstStyle/>
          <a:p>
            <a:pPr fontAlgn="base">
              <a:spcBef>
                <a:spcPct val="0"/>
              </a:spcBef>
              <a:spcAft>
                <a:spcPct val="0"/>
              </a:spcAft>
              <a:defRPr/>
            </a:pPr>
            <a:endParaRPr lang="en-US">
              <a:solidFill>
                <a:srgbClr val="000000"/>
              </a:solidFill>
            </a:endParaRPr>
          </a:p>
        </p:txBody>
      </p:sp>
      <p:sp>
        <p:nvSpPr>
          <p:cNvPr id="4" name="灯片编号占位符 3"/>
          <p:cNvSpPr>
            <a:spLocks noGrp="1"/>
          </p:cNvSpPr>
          <p:nvPr>
            <p:ph type="sldNum" sz="quarter" idx="12"/>
          </p:nvPr>
        </p:nvSpPr>
        <p:spPr/>
        <p:txBody>
          <a:bodyPr/>
          <a:lstStyle/>
          <a:p>
            <a:pPr fontAlgn="base">
              <a:spcBef>
                <a:spcPct val="0"/>
              </a:spcBef>
              <a:spcAft>
                <a:spcPct val="0"/>
              </a:spcAft>
              <a:defRPr/>
            </a:pPr>
            <a:fld id="{37C021F7-00A7-47A2-8279-95E808172C1A}" type="slidenum">
              <a:rPr lang="en-US" smtClean="0">
                <a:solidFill>
                  <a:srgbClr val="000000"/>
                </a:solidFill>
              </a:rPr>
              <a:pPr fontAlgn="base">
                <a:spcBef>
                  <a:spcPct val="0"/>
                </a:spcBef>
                <a:spcAft>
                  <a:spcPct val="0"/>
                </a:spcAft>
                <a:defRPr/>
              </a:pPr>
              <a:t>‹#›</a:t>
            </a:fld>
            <a:endParaRPr lang="en-US">
              <a:solidFill>
                <a:srgbClr val="000000"/>
              </a:solidFill>
            </a:endParaRPr>
          </a:p>
        </p:txBody>
      </p:sp>
    </p:spTree>
    <p:extLst>
      <p:ext uri="{BB962C8B-B14F-4D97-AF65-F5344CB8AC3E}">
        <p14:creationId xmlns:p14="http://schemas.microsoft.com/office/powerpoint/2010/main" val="136852587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05470224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jpeg"/><Relationship Id="rId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2.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image" Target="../media/image4.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624013" y="-96838"/>
            <a:ext cx="6764337" cy="1139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t>单击此处编辑母版标题样式</a:t>
            </a:r>
          </a:p>
        </p:txBody>
      </p:sp>
      <p:sp>
        <p:nvSpPr>
          <p:cNvPr id="1027" name="Rectangle 3"/>
          <p:cNvSpPr>
            <a:spLocks noGrp="1" noChangeArrowheads="1"/>
          </p:cNvSpPr>
          <p:nvPr>
            <p:ph type="body" idx="1"/>
          </p:nvPr>
        </p:nvSpPr>
        <p:spPr bwMode="auto">
          <a:xfrm>
            <a:off x="685800" y="1330325"/>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t>单击此处编辑母版文本样式</a:t>
            </a:r>
          </a:p>
          <a:p>
            <a:pPr lvl="1"/>
            <a:r>
              <a:rPr lang="zh-CN" altLang="zh-CN" smtClean="0"/>
              <a:t>第二级</a:t>
            </a:r>
          </a:p>
          <a:p>
            <a:pPr lvl="2"/>
            <a:r>
              <a:rPr lang="zh-CN" altLang="zh-CN" smtClean="0"/>
              <a:t>第三级</a:t>
            </a:r>
          </a:p>
          <a:p>
            <a:pPr lvl="3"/>
            <a:r>
              <a:rPr lang="zh-CN" altLang="zh-CN" smtClean="0"/>
              <a:t>第四级</a:t>
            </a:r>
          </a:p>
          <a:p>
            <a:pPr lvl="4"/>
            <a:r>
              <a:rPr lang="zh-CN" altLang="zh-CN" smtClean="0"/>
              <a:t>第五级</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defRPr sz="1400"/>
            </a:lvl1pPr>
          </a:lstStyle>
          <a:p>
            <a:pPr fontAlgn="base">
              <a:spcBef>
                <a:spcPct val="0"/>
              </a:spcBef>
              <a:spcAft>
                <a:spcPct val="0"/>
              </a:spcAft>
              <a:defRPr/>
            </a:pPr>
            <a:fld id="{621EB388-5009-4D4E-8A43-0B8D095464E1}" type="datetime1">
              <a:rPr lang="zh-CN" altLang="en-US">
                <a:solidFill>
                  <a:srgbClr val="000000"/>
                </a:solidFill>
              </a:rPr>
              <a:pPr fontAlgn="base">
                <a:spcBef>
                  <a:spcPct val="0"/>
                </a:spcBef>
                <a:spcAft>
                  <a:spcPct val="0"/>
                </a:spcAft>
                <a:defRPr/>
              </a:pPr>
              <a:t>2014/11/17</a:t>
            </a:fld>
            <a:endParaRPr lang="en-US">
              <a:solidFill>
                <a:srgbClr val="000000"/>
              </a:solidFill>
            </a:endParaRP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ctr">
              <a:defRPr sz="1400"/>
            </a:lvl1pPr>
          </a:lstStyle>
          <a:p>
            <a:pPr fontAlgn="base">
              <a:spcBef>
                <a:spcPct val="0"/>
              </a:spcBef>
              <a:spcAft>
                <a:spcPct val="0"/>
              </a:spcAft>
              <a:defRPr/>
            </a:pPr>
            <a:endParaRPr lang="en-US">
              <a:solidFill>
                <a:srgbClr val="000000"/>
              </a:solidFill>
            </a:endParaRP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sz="1400"/>
            </a:lvl1pPr>
          </a:lstStyle>
          <a:p>
            <a:pPr fontAlgn="base">
              <a:spcBef>
                <a:spcPct val="0"/>
              </a:spcBef>
              <a:spcAft>
                <a:spcPct val="0"/>
              </a:spcAft>
              <a:defRPr/>
            </a:pPr>
            <a:fld id="{37C021F7-00A7-47A2-8279-95E808172C1A}" type="slidenum">
              <a:rPr lang="en-US">
                <a:solidFill>
                  <a:srgbClr val="000000"/>
                </a:solidFill>
              </a:rPr>
              <a:pPr fontAlgn="base">
                <a:spcBef>
                  <a:spcPct val="0"/>
                </a:spcBef>
                <a:spcAft>
                  <a:spcPct val="0"/>
                </a:spcAft>
                <a:defRPr/>
              </a:pPr>
              <a:t>‹#›</a:t>
            </a:fld>
            <a:endParaRPr lang="en-US">
              <a:solidFill>
                <a:srgbClr val="000000"/>
              </a:solidFill>
            </a:endParaRPr>
          </a:p>
        </p:txBody>
      </p:sp>
      <p:pic>
        <p:nvPicPr>
          <p:cNvPr id="1031" name="Picture 1025" descr="logo"/>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8" y="0"/>
            <a:ext cx="1546225" cy="108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5448138"/>
      </p:ext>
    </p:extLst>
  </p:cSld>
  <p:clrMap bg1="lt1" tx1="dk1" bg2="lt2" tx2="dk2" accent1="accent1" accent2="accent2" accent3="accent3" accent4="accent4" accent5="accent5" accent6="accent6" hlink="hlink" folHlink="folHlink"/>
  <p:sldLayoutIdLst>
    <p:sldLayoutId id="2147483870" r:id="rId1"/>
    <p:sldLayoutId id="2147483873" r:id="rId2"/>
  </p:sldLayoutIdLst>
  <p:timing>
    <p:tnLst>
      <p:par>
        <p:cTn id="1" dur="indefinite" restart="never" nodeType="tmRoot"/>
      </p:par>
    </p:tnLst>
  </p:timing>
  <p:txStyles>
    <p:titleStyle>
      <a:lvl1pPr algn="l" rtl="0" eaLnBrk="0" fontAlgn="base" hangingPunct="0">
        <a:spcBef>
          <a:spcPct val="0"/>
        </a:spcBef>
        <a:spcAft>
          <a:spcPct val="0"/>
        </a:spcAft>
        <a:defRPr sz="3600">
          <a:solidFill>
            <a:srgbClr val="0033CC"/>
          </a:solidFill>
          <a:latin typeface="+mj-lt"/>
          <a:ea typeface="+mj-ea"/>
          <a:cs typeface="+mj-cs"/>
        </a:defRPr>
      </a:lvl1pPr>
      <a:lvl2pPr algn="l" rtl="0" eaLnBrk="0" fontAlgn="base" hangingPunct="0">
        <a:spcBef>
          <a:spcPct val="0"/>
        </a:spcBef>
        <a:spcAft>
          <a:spcPct val="0"/>
        </a:spcAft>
        <a:defRPr sz="3600">
          <a:solidFill>
            <a:srgbClr val="0033CC"/>
          </a:solidFill>
          <a:latin typeface="Times New Roman" pitchFamily="18" charset="0"/>
          <a:ea typeface="宋体" pitchFamily="2" charset="-122"/>
        </a:defRPr>
      </a:lvl2pPr>
      <a:lvl3pPr algn="l" rtl="0" eaLnBrk="0" fontAlgn="base" hangingPunct="0">
        <a:spcBef>
          <a:spcPct val="0"/>
        </a:spcBef>
        <a:spcAft>
          <a:spcPct val="0"/>
        </a:spcAft>
        <a:defRPr sz="3600">
          <a:solidFill>
            <a:srgbClr val="0033CC"/>
          </a:solidFill>
          <a:latin typeface="Times New Roman" pitchFamily="18" charset="0"/>
          <a:ea typeface="宋体" pitchFamily="2" charset="-122"/>
        </a:defRPr>
      </a:lvl3pPr>
      <a:lvl4pPr algn="l" rtl="0" eaLnBrk="0" fontAlgn="base" hangingPunct="0">
        <a:spcBef>
          <a:spcPct val="0"/>
        </a:spcBef>
        <a:spcAft>
          <a:spcPct val="0"/>
        </a:spcAft>
        <a:defRPr sz="3600">
          <a:solidFill>
            <a:srgbClr val="0033CC"/>
          </a:solidFill>
          <a:latin typeface="Times New Roman" pitchFamily="18" charset="0"/>
          <a:ea typeface="宋体" pitchFamily="2" charset="-122"/>
        </a:defRPr>
      </a:lvl4pPr>
      <a:lvl5pPr algn="l" rtl="0" eaLnBrk="0" fontAlgn="base" hangingPunct="0">
        <a:spcBef>
          <a:spcPct val="0"/>
        </a:spcBef>
        <a:spcAft>
          <a:spcPct val="0"/>
        </a:spcAft>
        <a:defRPr sz="3600">
          <a:solidFill>
            <a:srgbClr val="0033CC"/>
          </a:solidFill>
          <a:latin typeface="Times New Roman" pitchFamily="18" charset="0"/>
          <a:ea typeface="宋体" pitchFamily="2" charset="-122"/>
        </a:defRPr>
      </a:lvl5pPr>
      <a:lvl6pPr marL="457200" algn="l" rtl="0" eaLnBrk="0" fontAlgn="base" hangingPunct="0">
        <a:spcBef>
          <a:spcPct val="0"/>
        </a:spcBef>
        <a:spcAft>
          <a:spcPct val="0"/>
        </a:spcAft>
        <a:defRPr sz="3600">
          <a:solidFill>
            <a:srgbClr val="0033CC"/>
          </a:solidFill>
          <a:latin typeface="Times New Roman" pitchFamily="18" charset="0"/>
          <a:ea typeface="宋体" pitchFamily="2" charset="-122"/>
        </a:defRPr>
      </a:lvl6pPr>
      <a:lvl7pPr marL="914400" algn="l" rtl="0" eaLnBrk="0" fontAlgn="base" hangingPunct="0">
        <a:spcBef>
          <a:spcPct val="0"/>
        </a:spcBef>
        <a:spcAft>
          <a:spcPct val="0"/>
        </a:spcAft>
        <a:defRPr sz="3600">
          <a:solidFill>
            <a:srgbClr val="0033CC"/>
          </a:solidFill>
          <a:latin typeface="Times New Roman" pitchFamily="18" charset="0"/>
          <a:ea typeface="宋体" pitchFamily="2" charset="-122"/>
        </a:defRPr>
      </a:lvl7pPr>
      <a:lvl8pPr marL="1371600" algn="l" rtl="0" eaLnBrk="0" fontAlgn="base" hangingPunct="0">
        <a:spcBef>
          <a:spcPct val="0"/>
        </a:spcBef>
        <a:spcAft>
          <a:spcPct val="0"/>
        </a:spcAft>
        <a:defRPr sz="3600">
          <a:solidFill>
            <a:srgbClr val="0033CC"/>
          </a:solidFill>
          <a:latin typeface="Times New Roman" pitchFamily="18" charset="0"/>
          <a:ea typeface="宋体" pitchFamily="2" charset="-122"/>
        </a:defRPr>
      </a:lvl8pPr>
      <a:lvl9pPr marL="1828800" algn="l" rtl="0" eaLnBrk="0" fontAlgn="base" hangingPunct="0">
        <a:spcBef>
          <a:spcPct val="0"/>
        </a:spcBef>
        <a:spcAft>
          <a:spcPct val="0"/>
        </a:spcAft>
        <a:defRPr sz="3600">
          <a:solidFill>
            <a:srgbClr val="0033CC"/>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sz="2800">
          <a:solidFill>
            <a:schemeClr val="accent2"/>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Char char="•"/>
        <a:defRPr sz="20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3"/>
          <a:srcRect/>
          <a:stretch>
            <a:fillRect/>
          </a:stretch>
        </a:blipFill>
        <a:effectLst/>
      </p:bgPr>
    </p:bg>
    <p:spTree>
      <p:nvGrpSpPr>
        <p:cNvPr id="1" name=""/>
        <p:cNvGrpSpPr/>
        <p:nvPr/>
      </p:nvGrpSpPr>
      <p:grpSpPr>
        <a:xfrm>
          <a:off x="0" y="0"/>
          <a:ext cx="0" cy="0"/>
          <a:chOff x="0" y="0"/>
          <a:chExt cx="0" cy="0"/>
        </a:xfrm>
      </p:grpSpPr>
      <p:pic>
        <p:nvPicPr>
          <p:cNvPr id="2050" name="Picture 8" descr="CollageGlobalT"/>
          <p:cNvPicPr>
            <a:picLocks noChangeAspect="1" noChangeArrowheads="1"/>
          </p:cNvPicPr>
          <p:nvPr/>
        </p:nvPicPr>
        <p:blipFill>
          <a:blip r:embed="rId4">
            <a:lum bright="36000" contrast="-44000"/>
            <a:extLst>
              <a:ext uri="{28A0092B-C50C-407E-A947-70E740481C1C}">
                <a14:useLocalDpi xmlns:a14="http://schemas.microsoft.com/office/drawing/2010/main" val="0"/>
              </a:ext>
            </a:extLst>
          </a:blip>
          <a:srcRect/>
          <a:stretch>
            <a:fillRect/>
          </a:stretch>
        </p:blipFill>
        <p:spPr bwMode="auto">
          <a:xfrm>
            <a:off x="0" y="1268413"/>
            <a:ext cx="5383213" cy="4198937"/>
          </a:xfrm>
          <a:prstGeom prst="rect">
            <a:avLst/>
          </a:prstGeom>
          <a:solidFill>
            <a:srgbClr val="000080"/>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2051" name="Picture 9" descr="index_0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9144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6" name="Picture 2" descr="C:\Users\Zhenghui\Desktop\banner.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814" y="1"/>
            <a:ext cx="9125186" cy="1143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2639296"/>
      </p:ext>
    </p:extLst>
  </p:cSld>
  <p:clrMap bg1="lt1" tx1="dk1" bg2="lt2" tx2="dk2" accent1="accent1" accent2="accent2" accent3="accent3" accent4="accent4" accent5="accent5" accent6="accent6" hlink="hlink" folHlink="folHlink"/>
  <p:sldLayoutIdLst>
    <p:sldLayoutId id="2147483869" r:id="rId1"/>
  </p:sldLayoutIdLst>
  <p:txStyles>
    <p:titleStyle>
      <a:lvl1pPr algn="l" rtl="0" eaLnBrk="0" fontAlgn="base" hangingPunct="0">
        <a:spcBef>
          <a:spcPct val="0"/>
        </a:spcBef>
        <a:spcAft>
          <a:spcPct val="0"/>
        </a:spcAft>
        <a:defRPr sz="3600">
          <a:solidFill>
            <a:srgbClr val="0033CC"/>
          </a:solidFill>
          <a:latin typeface="+mj-lt"/>
          <a:ea typeface="+mj-ea"/>
          <a:cs typeface="+mj-cs"/>
        </a:defRPr>
      </a:lvl1pPr>
      <a:lvl2pPr algn="l" rtl="0" eaLnBrk="0" fontAlgn="base" hangingPunct="0">
        <a:spcBef>
          <a:spcPct val="0"/>
        </a:spcBef>
        <a:spcAft>
          <a:spcPct val="0"/>
        </a:spcAft>
        <a:defRPr sz="3600">
          <a:solidFill>
            <a:srgbClr val="0033CC"/>
          </a:solidFill>
          <a:latin typeface="Times New Roman" pitchFamily="18" charset="0"/>
          <a:ea typeface="宋体" pitchFamily="2" charset="-122"/>
        </a:defRPr>
      </a:lvl2pPr>
      <a:lvl3pPr algn="l" rtl="0" eaLnBrk="0" fontAlgn="base" hangingPunct="0">
        <a:spcBef>
          <a:spcPct val="0"/>
        </a:spcBef>
        <a:spcAft>
          <a:spcPct val="0"/>
        </a:spcAft>
        <a:defRPr sz="3600">
          <a:solidFill>
            <a:srgbClr val="0033CC"/>
          </a:solidFill>
          <a:latin typeface="Times New Roman" pitchFamily="18" charset="0"/>
          <a:ea typeface="宋体" pitchFamily="2" charset="-122"/>
        </a:defRPr>
      </a:lvl3pPr>
      <a:lvl4pPr algn="l" rtl="0" eaLnBrk="0" fontAlgn="base" hangingPunct="0">
        <a:spcBef>
          <a:spcPct val="0"/>
        </a:spcBef>
        <a:spcAft>
          <a:spcPct val="0"/>
        </a:spcAft>
        <a:defRPr sz="3600">
          <a:solidFill>
            <a:srgbClr val="0033CC"/>
          </a:solidFill>
          <a:latin typeface="Times New Roman" pitchFamily="18" charset="0"/>
          <a:ea typeface="宋体" pitchFamily="2" charset="-122"/>
        </a:defRPr>
      </a:lvl4pPr>
      <a:lvl5pPr algn="l" rtl="0" eaLnBrk="0" fontAlgn="base" hangingPunct="0">
        <a:spcBef>
          <a:spcPct val="0"/>
        </a:spcBef>
        <a:spcAft>
          <a:spcPct val="0"/>
        </a:spcAft>
        <a:defRPr sz="3600">
          <a:solidFill>
            <a:srgbClr val="0033CC"/>
          </a:solidFill>
          <a:latin typeface="Times New Roman" pitchFamily="18" charset="0"/>
          <a:ea typeface="宋体" pitchFamily="2" charset="-122"/>
        </a:defRPr>
      </a:lvl5pPr>
      <a:lvl6pPr marL="457200" algn="l" rtl="0" eaLnBrk="0" fontAlgn="base" hangingPunct="0">
        <a:spcBef>
          <a:spcPct val="0"/>
        </a:spcBef>
        <a:spcAft>
          <a:spcPct val="0"/>
        </a:spcAft>
        <a:defRPr sz="3600">
          <a:solidFill>
            <a:srgbClr val="0033CC"/>
          </a:solidFill>
          <a:latin typeface="Times New Roman" pitchFamily="18" charset="0"/>
          <a:ea typeface="宋体" pitchFamily="2" charset="-122"/>
        </a:defRPr>
      </a:lvl6pPr>
      <a:lvl7pPr marL="914400" algn="l" rtl="0" eaLnBrk="0" fontAlgn="base" hangingPunct="0">
        <a:spcBef>
          <a:spcPct val="0"/>
        </a:spcBef>
        <a:spcAft>
          <a:spcPct val="0"/>
        </a:spcAft>
        <a:defRPr sz="3600">
          <a:solidFill>
            <a:srgbClr val="0033CC"/>
          </a:solidFill>
          <a:latin typeface="Times New Roman" pitchFamily="18" charset="0"/>
          <a:ea typeface="宋体" pitchFamily="2" charset="-122"/>
        </a:defRPr>
      </a:lvl7pPr>
      <a:lvl8pPr marL="1371600" algn="l" rtl="0" eaLnBrk="0" fontAlgn="base" hangingPunct="0">
        <a:spcBef>
          <a:spcPct val="0"/>
        </a:spcBef>
        <a:spcAft>
          <a:spcPct val="0"/>
        </a:spcAft>
        <a:defRPr sz="3600">
          <a:solidFill>
            <a:srgbClr val="0033CC"/>
          </a:solidFill>
          <a:latin typeface="Times New Roman" pitchFamily="18" charset="0"/>
          <a:ea typeface="宋体" pitchFamily="2" charset="-122"/>
        </a:defRPr>
      </a:lvl8pPr>
      <a:lvl9pPr marL="1828800" algn="l" rtl="0" eaLnBrk="0" fontAlgn="base" hangingPunct="0">
        <a:spcBef>
          <a:spcPct val="0"/>
        </a:spcBef>
        <a:spcAft>
          <a:spcPct val="0"/>
        </a:spcAft>
        <a:defRPr sz="3600">
          <a:solidFill>
            <a:srgbClr val="0033CC"/>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sz="2800">
          <a:solidFill>
            <a:schemeClr val="accent2"/>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Char char="•"/>
        <a:defRPr sz="20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8" Type="http://schemas.openxmlformats.org/officeDocument/2006/relationships/image" Target="../media/image19.jpg"/><Relationship Id="rId13" Type="http://schemas.openxmlformats.org/officeDocument/2006/relationships/image" Target="../media/image24.jpeg"/><Relationship Id="rId3" Type="http://schemas.openxmlformats.org/officeDocument/2006/relationships/image" Target="../media/image14.jpg"/><Relationship Id="rId7" Type="http://schemas.openxmlformats.org/officeDocument/2006/relationships/image" Target="../media/image18.jpg"/><Relationship Id="rId12" Type="http://schemas.openxmlformats.org/officeDocument/2006/relationships/image" Target="../media/image23.jpeg"/><Relationship Id="rId2" Type="http://schemas.openxmlformats.org/officeDocument/2006/relationships/image" Target="../media/image13.jpg"/><Relationship Id="rId1" Type="http://schemas.openxmlformats.org/officeDocument/2006/relationships/slideLayout" Target="../slideLayouts/slideLayout1.xml"/><Relationship Id="rId6" Type="http://schemas.openxmlformats.org/officeDocument/2006/relationships/image" Target="../media/image17.jpg"/><Relationship Id="rId11" Type="http://schemas.openxmlformats.org/officeDocument/2006/relationships/image" Target="../media/image22.jpeg"/><Relationship Id="rId5" Type="http://schemas.openxmlformats.org/officeDocument/2006/relationships/image" Target="../media/image16.jpeg"/><Relationship Id="rId15" Type="http://schemas.openxmlformats.org/officeDocument/2006/relationships/image" Target="../media/image26.jpeg"/><Relationship Id="rId10" Type="http://schemas.openxmlformats.org/officeDocument/2006/relationships/image" Target="../media/image21.jpeg"/><Relationship Id="rId4" Type="http://schemas.openxmlformats.org/officeDocument/2006/relationships/image" Target="../media/image15.jpg"/><Relationship Id="rId9" Type="http://schemas.openxmlformats.org/officeDocument/2006/relationships/image" Target="../media/image20.jpeg"/><Relationship Id="rId14" Type="http://schemas.openxmlformats.org/officeDocument/2006/relationships/image" Target="../media/image25.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 Target="slide15.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slide" Target="slide15.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jpeg"/><Relationship Id="rId1" Type="http://schemas.openxmlformats.org/officeDocument/2006/relationships/slideLayout" Target="../slideLayouts/slideLayout1.xml"/><Relationship Id="rId5" Type="http://schemas.openxmlformats.org/officeDocument/2006/relationships/image" Target="../media/image31.jpeg"/><Relationship Id="rId4" Type="http://schemas.openxmlformats.org/officeDocument/2006/relationships/image" Target="../media/image30.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slide" Target="slide1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1043608" y="2132856"/>
            <a:ext cx="7128792" cy="1008112"/>
          </a:xfrm>
          <a:prstGeom prst="rect">
            <a:avLst/>
          </a:prstGeom>
        </p:spPr>
        <p:txBody>
          <a:bodyPr/>
          <a:lstStyle>
            <a:lvl1pPr algn="l" rtl="0" eaLnBrk="0" fontAlgn="base" hangingPunct="0">
              <a:spcBef>
                <a:spcPct val="0"/>
              </a:spcBef>
              <a:spcAft>
                <a:spcPct val="0"/>
              </a:spcAft>
              <a:defRPr sz="3600">
                <a:solidFill>
                  <a:srgbClr val="0033CC"/>
                </a:solidFill>
                <a:latin typeface="+mj-lt"/>
                <a:ea typeface="+mj-ea"/>
                <a:cs typeface="+mj-cs"/>
              </a:defRPr>
            </a:lvl1pPr>
            <a:lvl2pPr algn="l" rtl="0" eaLnBrk="0" fontAlgn="base" hangingPunct="0">
              <a:spcBef>
                <a:spcPct val="0"/>
              </a:spcBef>
              <a:spcAft>
                <a:spcPct val="0"/>
              </a:spcAft>
              <a:defRPr sz="3600">
                <a:solidFill>
                  <a:srgbClr val="0033CC"/>
                </a:solidFill>
                <a:latin typeface="Times New Roman" pitchFamily="18" charset="0"/>
                <a:ea typeface="宋体" pitchFamily="2" charset="-122"/>
              </a:defRPr>
            </a:lvl2pPr>
            <a:lvl3pPr algn="l" rtl="0" eaLnBrk="0" fontAlgn="base" hangingPunct="0">
              <a:spcBef>
                <a:spcPct val="0"/>
              </a:spcBef>
              <a:spcAft>
                <a:spcPct val="0"/>
              </a:spcAft>
              <a:defRPr sz="3600">
                <a:solidFill>
                  <a:srgbClr val="0033CC"/>
                </a:solidFill>
                <a:latin typeface="Times New Roman" pitchFamily="18" charset="0"/>
                <a:ea typeface="宋体" pitchFamily="2" charset="-122"/>
              </a:defRPr>
            </a:lvl3pPr>
            <a:lvl4pPr algn="l" rtl="0" eaLnBrk="0" fontAlgn="base" hangingPunct="0">
              <a:spcBef>
                <a:spcPct val="0"/>
              </a:spcBef>
              <a:spcAft>
                <a:spcPct val="0"/>
              </a:spcAft>
              <a:defRPr sz="3600">
                <a:solidFill>
                  <a:srgbClr val="0033CC"/>
                </a:solidFill>
                <a:latin typeface="Times New Roman" pitchFamily="18" charset="0"/>
                <a:ea typeface="宋体" pitchFamily="2" charset="-122"/>
              </a:defRPr>
            </a:lvl4pPr>
            <a:lvl5pPr algn="l" rtl="0" eaLnBrk="0" fontAlgn="base" hangingPunct="0">
              <a:spcBef>
                <a:spcPct val="0"/>
              </a:spcBef>
              <a:spcAft>
                <a:spcPct val="0"/>
              </a:spcAft>
              <a:defRPr sz="3600">
                <a:solidFill>
                  <a:srgbClr val="0033CC"/>
                </a:solidFill>
                <a:latin typeface="Times New Roman" pitchFamily="18" charset="0"/>
                <a:ea typeface="宋体" pitchFamily="2" charset="-122"/>
              </a:defRPr>
            </a:lvl5pPr>
            <a:lvl6pPr marL="457200" algn="l" rtl="0" eaLnBrk="0" fontAlgn="base" hangingPunct="0">
              <a:spcBef>
                <a:spcPct val="0"/>
              </a:spcBef>
              <a:spcAft>
                <a:spcPct val="0"/>
              </a:spcAft>
              <a:defRPr sz="3600">
                <a:solidFill>
                  <a:srgbClr val="0033CC"/>
                </a:solidFill>
                <a:latin typeface="Times New Roman" pitchFamily="18" charset="0"/>
                <a:ea typeface="宋体" pitchFamily="2" charset="-122"/>
              </a:defRPr>
            </a:lvl6pPr>
            <a:lvl7pPr marL="914400" algn="l" rtl="0" eaLnBrk="0" fontAlgn="base" hangingPunct="0">
              <a:spcBef>
                <a:spcPct val="0"/>
              </a:spcBef>
              <a:spcAft>
                <a:spcPct val="0"/>
              </a:spcAft>
              <a:defRPr sz="3600">
                <a:solidFill>
                  <a:srgbClr val="0033CC"/>
                </a:solidFill>
                <a:latin typeface="Times New Roman" pitchFamily="18" charset="0"/>
                <a:ea typeface="宋体" pitchFamily="2" charset="-122"/>
              </a:defRPr>
            </a:lvl7pPr>
            <a:lvl8pPr marL="1371600" algn="l" rtl="0" eaLnBrk="0" fontAlgn="base" hangingPunct="0">
              <a:spcBef>
                <a:spcPct val="0"/>
              </a:spcBef>
              <a:spcAft>
                <a:spcPct val="0"/>
              </a:spcAft>
              <a:defRPr sz="3600">
                <a:solidFill>
                  <a:srgbClr val="0033CC"/>
                </a:solidFill>
                <a:latin typeface="Times New Roman" pitchFamily="18" charset="0"/>
                <a:ea typeface="宋体" pitchFamily="2" charset="-122"/>
              </a:defRPr>
            </a:lvl8pPr>
            <a:lvl9pPr marL="1828800" algn="l" rtl="0" eaLnBrk="0" fontAlgn="base" hangingPunct="0">
              <a:spcBef>
                <a:spcPct val="0"/>
              </a:spcBef>
              <a:spcAft>
                <a:spcPct val="0"/>
              </a:spcAft>
              <a:defRPr sz="3600">
                <a:solidFill>
                  <a:srgbClr val="0033CC"/>
                </a:solidFill>
                <a:latin typeface="Times New Roman" pitchFamily="18" charset="0"/>
                <a:ea typeface="宋体" pitchFamily="2" charset="-122"/>
              </a:defRPr>
            </a:lvl9pPr>
          </a:lstStyle>
          <a:p>
            <a:pPr algn="ctr">
              <a:lnSpc>
                <a:spcPct val="150000"/>
              </a:lnSpc>
            </a:pPr>
            <a:r>
              <a:rPr lang="zh-CN" altLang="en-US" sz="4000" kern="0" dirty="0" smtClean="0">
                <a:solidFill>
                  <a:schemeClr val="tx1"/>
                </a:solidFill>
                <a:latin typeface="微软雅黑" pitchFamily="34" charset="-122"/>
                <a:ea typeface="微软雅黑" pitchFamily="34" charset="-122"/>
              </a:rPr>
              <a:t>互联网金融的那些事</a:t>
            </a:r>
          </a:p>
        </p:txBody>
      </p:sp>
      <p:sp>
        <p:nvSpPr>
          <p:cNvPr id="9" name="矩形 2"/>
          <p:cNvSpPr>
            <a:spLocks noChangeArrowheads="1"/>
          </p:cNvSpPr>
          <p:nvPr/>
        </p:nvSpPr>
        <p:spPr bwMode="auto">
          <a:xfrm>
            <a:off x="2699792" y="5013176"/>
            <a:ext cx="41338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zh-CN" altLang="en-US" sz="2800" dirty="0">
                <a:latin typeface="微软雅黑" pitchFamily="34" charset="-122"/>
                <a:ea typeface="微软雅黑" pitchFamily="34" charset="-122"/>
              </a:rPr>
              <a:t>电子商务与智能服务中心</a:t>
            </a:r>
          </a:p>
        </p:txBody>
      </p:sp>
      <p:sp>
        <p:nvSpPr>
          <p:cNvPr id="10" name="TextBox 1"/>
          <p:cNvSpPr txBox="1">
            <a:spLocks noChangeArrowheads="1"/>
          </p:cNvSpPr>
          <p:nvPr/>
        </p:nvSpPr>
        <p:spPr bwMode="auto">
          <a:xfrm>
            <a:off x="3491880" y="3501008"/>
            <a:ext cx="2275359"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zh-CN" altLang="en-US" sz="2800" b="1" dirty="0" smtClean="0">
                <a:latin typeface="Arial" panose="020B0604020202020204" pitchFamily="34" charset="0"/>
                <a:ea typeface="宋体" charset="-122"/>
                <a:cs typeface="Arial" panose="020B0604020202020204" pitchFamily="34" charset="0"/>
              </a:rPr>
              <a:t>郭萌</a:t>
            </a:r>
            <a:endParaRPr lang="en-US" altLang="zh-CN" sz="2800" b="1" dirty="0" smtClean="0">
              <a:latin typeface="Arial" panose="020B0604020202020204" pitchFamily="34" charset="0"/>
              <a:ea typeface="宋体" charset="-122"/>
              <a:cs typeface="Arial" panose="020B0604020202020204" pitchFamily="34" charset="0"/>
            </a:endParaRPr>
          </a:p>
          <a:p>
            <a:pPr algn="ctr" eaLnBrk="1" hangingPunct="1"/>
            <a:r>
              <a:rPr lang="en-US" altLang="zh-CN" sz="2800" b="1" dirty="0" smtClean="0">
                <a:ea typeface="宋体" charset="-122"/>
              </a:rPr>
              <a:t>2014.11.06</a:t>
            </a:r>
            <a:endParaRPr lang="zh-CN" altLang="en-US" sz="2800" b="1" dirty="0">
              <a:ea typeface="宋体" charset="-122"/>
            </a:endParaRPr>
          </a:p>
        </p:txBody>
      </p:sp>
    </p:spTree>
    <p:extLst>
      <p:ext uri="{BB962C8B-B14F-4D97-AF65-F5344CB8AC3E}">
        <p14:creationId xmlns:p14="http://schemas.microsoft.com/office/powerpoint/2010/main" val="40376269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互联网金融发展趋势</a:t>
            </a:r>
            <a:r>
              <a:rPr lang="en-US" altLang="zh-CN" dirty="0" smtClean="0"/>
              <a:t>—P2P</a:t>
            </a:r>
            <a:endParaRPr lang="zh-CN" altLang="en-US" dirty="0"/>
          </a:p>
        </p:txBody>
      </p:sp>
      <p:sp>
        <p:nvSpPr>
          <p:cNvPr id="4" name="TextBox 3"/>
          <p:cNvSpPr txBox="1"/>
          <p:nvPr/>
        </p:nvSpPr>
        <p:spPr>
          <a:xfrm>
            <a:off x="251520" y="1293131"/>
            <a:ext cx="1296144" cy="369332"/>
          </a:xfrm>
          <a:prstGeom prst="rect">
            <a:avLst/>
          </a:prstGeom>
          <a:solidFill>
            <a:schemeClr val="accent2">
              <a:lumMod val="40000"/>
              <a:lumOff val="60000"/>
            </a:schemeClr>
          </a:solidFill>
        </p:spPr>
        <p:txBody>
          <a:bodyPr wrap="square" rtlCol="0">
            <a:spAutoFit/>
          </a:bodyPr>
          <a:lstStyle/>
          <a:p>
            <a:pPr algn="ctr"/>
            <a:r>
              <a:rPr lang="en-US" altLang="zh-CN" b="1" dirty="0" smtClean="0">
                <a:latin typeface="微软雅黑" panose="020B0503020204020204" pitchFamily="34" charset="-122"/>
                <a:ea typeface="微软雅黑" panose="020B0503020204020204" pitchFamily="34" charset="-122"/>
              </a:rPr>
              <a:t>P2P</a:t>
            </a:r>
            <a:r>
              <a:rPr lang="zh-CN" altLang="en-US" b="1" dirty="0" smtClean="0">
                <a:latin typeface="微软雅黑" panose="020B0503020204020204" pitchFamily="34" charset="-122"/>
                <a:ea typeface="微软雅黑" panose="020B0503020204020204" pitchFamily="34" charset="-122"/>
              </a:rPr>
              <a:t>流程</a:t>
            </a:r>
            <a:endParaRPr lang="en-US" altLang="zh-CN" b="1" dirty="0" smtClean="0">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6015" y="1988840"/>
            <a:ext cx="5867400" cy="2152650"/>
          </a:xfrm>
          <a:prstGeom prst="rect">
            <a:avLst/>
          </a:prstGeom>
        </p:spPr>
      </p:pic>
      <p:sp>
        <p:nvSpPr>
          <p:cNvPr id="7" name="TextBox 6"/>
          <p:cNvSpPr txBox="1"/>
          <p:nvPr/>
        </p:nvSpPr>
        <p:spPr>
          <a:xfrm>
            <a:off x="1580794" y="1293131"/>
            <a:ext cx="6984776" cy="369332"/>
          </a:xfrm>
          <a:prstGeom prst="rect">
            <a:avLst/>
          </a:prstGeom>
          <a:noFill/>
          <a:ln>
            <a:noFill/>
            <a:prstDash val="dash"/>
          </a:ln>
        </p:spPr>
        <p:txBody>
          <a:bodyPr wrap="square" rtlCol="0">
            <a:spAutoFit/>
          </a:bodyPr>
          <a:lstStyle/>
          <a:p>
            <a:r>
              <a:rPr lang="zh-CN" altLang="en-US" dirty="0" smtClean="0">
                <a:latin typeface="微软雅黑" panose="020B0503020204020204" pitchFamily="34" charset="-122"/>
                <a:ea typeface="微软雅黑" panose="020B0503020204020204" pitchFamily="34" charset="-122"/>
              </a:rPr>
              <a:t>贷款方在</a:t>
            </a:r>
            <a:r>
              <a:rPr lang="en-US" altLang="zh-CN" dirty="0" smtClean="0">
                <a:latin typeface="微软雅黑" panose="020B0503020204020204" pitchFamily="34" charset="-122"/>
                <a:ea typeface="微软雅黑" panose="020B0503020204020204" pitchFamily="34" charset="-122"/>
              </a:rPr>
              <a:t>P2P</a:t>
            </a:r>
            <a:r>
              <a:rPr lang="zh-CN" altLang="en-US" dirty="0" smtClean="0">
                <a:latin typeface="微软雅黑" panose="020B0503020204020204" pitchFamily="34" charset="-122"/>
                <a:ea typeface="微软雅黑" panose="020B0503020204020204" pitchFamily="34" charset="-122"/>
              </a:rPr>
              <a:t>上发布贷款需求，投资方通过网站将资金贷给贷款方</a:t>
            </a:r>
            <a:endParaRPr lang="en-US" altLang="zh-CN" dirty="0" smtClean="0">
              <a:latin typeface="微软雅黑" panose="020B0503020204020204" pitchFamily="34" charset="-122"/>
              <a:ea typeface="微软雅黑" panose="020B0503020204020204" pitchFamily="34" charset="-122"/>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5104209"/>
            <a:ext cx="8210550" cy="1781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矩形 7"/>
          <p:cNvSpPr/>
          <p:nvPr/>
        </p:nvSpPr>
        <p:spPr>
          <a:xfrm>
            <a:off x="1580794" y="4365104"/>
            <a:ext cx="7330843" cy="728982"/>
          </a:xfrm>
          <a:prstGeom prst="rect">
            <a:avLst/>
          </a:prstGeom>
          <a:ln>
            <a:noFill/>
            <a:prstDash val="dash"/>
          </a:ln>
        </p:spPr>
        <p:txBody>
          <a:bodyPr wrap="square">
            <a:spAutoFit/>
          </a:bodyPr>
          <a:lstStyle/>
          <a:p>
            <a:pPr>
              <a:lnSpc>
                <a:spcPct val="120000"/>
              </a:lnSpc>
            </a:pPr>
            <a:r>
              <a:rPr lang="zh-CN" altLang="en-US" dirty="0" smtClean="0">
                <a:latin typeface="微软雅黑" panose="020B0503020204020204" pitchFamily="34" charset="-122"/>
                <a:ea typeface="微软雅黑" panose="020B0503020204020204" pitchFamily="34" charset="-122"/>
              </a:rPr>
              <a:t>截至</a:t>
            </a:r>
            <a:r>
              <a:rPr lang="en-US" altLang="zh-CN" dirty="0">
                <a:latin typeface="微软雅黑" panose="020B0503020204020204" pitchFamily="34" charset="-122"/>
                <a:ea typeface="微软雅黑" panose="020B0503020204020204" pitchFamily="34" charset="-122"/>
              </a:rPr>
              <a:t>2013</a:t>
            </a:r>
            <a:r>
              <a:rPr lang="zh-CN" altLang="en-US" dirty="0">
                <a:latin typeface="微软雅黑" panose="020B0503020204020204" pitchFamily="34" charset="-122"/>
                <a:ea typeface="微软雅黑" panose="020B0503020204020204" pitchFamily="34" charset="-122"/>
              </a:rPr>
              <a:t>年末，全国范围内活跃的</a:t>
            </a:r>
            <a:r>
              <a:rPr lang="en-US" altLang="zh-CN" dirty="0">
                <a:latin typeface="微软雅黑" panose="020B0503020204020204" pitchFamily="34" charset="-122"/>
                <a:ea typeface="微软雅黑" panose="020B0503020204020204" pitchFamily="34" charset="-122"/>
              </a:rPr>
              <a:t>P2P</a:t>
            </a:r>
            <a:r>
              <a:rPr lang="zh-CN" altLang="en-US" dirty="0">
                <a:latin typeface="微软雅黑" panose="020B0503020204020204" pitchFamily="34" charset="-122"/>
                <a:ea typeface="微软雅黑" panose="020B0503020204020204" pitchFamily="34" charset="-122"/>
              </a:rPr>
              <a:t>网贷平台已超过</a:t>
            </a:r>
            <a:r>
              <a:rPr lang="en-US" altLang="zh-CN" dirty="0">
                <a:latin typeface="微软雅黑" panose="020B0503020204020204" pitchFamily="34" charset="-122"/>
                <a:ea typeface="微软雅黑" panose="020B0503020204020204" pitchFamily="34" charset="-122"/>
              </a:rPr>
              <a:t>350</a:t>
            </a:r>
            <a:r>
              <a:rPr lang="zh-CN" altLang="en-US" dirty="0">
                <a:latin typeface="微软雅黑" panose="020B0503020204020204" pitchFamily="34" charset="-122"/>
                <a:ea typeface="微软雅黑" panose="020B0503020204020204" pitchFamily="34" charset="-122"/>
              </a:rPr>
              <a:t>家，累计交易额超过</a:t>
            </a:r>
            <a:r>
              <a:rPr lang="en-US" altLang="zh-CN" dirty="0">
                <a:latin typeface="微软雅黑" panose="020B0503020204020204" pitchFamily="34" charset="-122"/>
                <a:ea typeface="微软雅黑" panose="020B0503020204020204" pitchFamily="34" charset="-122"/>
              </a:rPr>
              <a:t>600</a:t>
            </a:r>
            <a:r>
              <a:rPr lang="zh-CN" altLang="en-US" dirty="0">
                <a:latin typeface="微软雅黑" panose="020B0503020204020204" pitchFamily="34" charset="-122"/>
                <a:ea typeface="微软雅黑" panose="020B0503020204020204" pitchFamily="34" charset="-122"/>
              </a:rPr>
              <a:t>亿元。</a:t>
            </a:r>
          </a:p>
        </p:txBody>
      </p:sp>
      <p:sp>
        <p:nvSpPr>
          <p:cNvPr id="10" name="TextBox 9"/>
          <p:cNvSpPr txBox="1"/>
          <p:nvPr/>
        </p:nvSpPr>
        <p:spPr>
          <a:xfrm>
            <a:off x="251520" y="4509120"/>
            <a:ext cx="1296144" cy="369332"/>
          </a:xfrm>
          <a:prstGeom prst="rect">
            <a:avLst/>
          </a:prstGeom>
          <a:solidFill>
            <a:schemeClr val="accent2">
              <a:lumMod val="40000"/>
              <a:lumOff val="60000"/>
            </a:schemeClr>
          </a:solidFill>
        </p:spPr>
        <p:txBody>
          <a:bodyPr wrap="square" rtlCol="0">
            <a:spAutoFit/>
          </a:bodyPr>
          <a:lstStyle/>
          <a:p>
            <a:pPr algn="ctr"/>
            <a:r>
              <a:rPr lang="en-US" altLang="zh-CN" b="1" dirty="0" smtClean="0">
                <a:latin typeface="微软雅黑" panose="020B0503020204020204" pitchFamily="34" charset="-122"/>
                <a:ea typeface="微软雅黑" panose="020B0503020204020204" pitchFamily="34" charset="-122"/>
              </a:rPr>
              <a:t>P2P</a:t>
            </a:r>
            <a:r>
              <a:rPr lang="zh-CN" altLang="en-US" b="1" dirty="0" smtClean="0">
                <a:latin typeface="微软雅黑" panose="020B0503020204020204" pitchFamily="34" charset="-122"/>
                <a:ea typeface="微软雅黑" panose="020B0503020204020204" pitchFamily="34" charset="-122"/>
              </a:rPr>
              <a:t>发展</a:t>
            </a:r>
            <a:endParaRPr lang="en-US" altLang="zh-CN" b="1"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4996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circle(in)">
                                      <p:cBhvr>
                                        <p:cTn id="12" dur="20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anim calcmode="lin" valueType="num">
                                      <p:cBhvr>
                                        <p:cTn id="18" dur="1000" fill="hold"/>
                                        <p:tgtEl>
                                          <p:spTgt spid="5"/>
                                        </p:tgtEl>
                                        <p:attrNameLst>
                                          <p:attrName>ppt_x</p:attrName>
                                        </p:attrNameLst>
                                      </p:cBhvr>
                                      <p:tavLst>
                                        <p:tav tm="0">
                                          <p:val>
                                            <p:strVal val="#ppt_x"/>
                                          </p:val>
                                        </p:tav>
                                        <p:tav tm="100000">
                                          <p:val>
                                            <p:strVal val="#ppt_x"/>
                                          </p:val>
                                        </p:tav>
                                      </p:tavLst>
                                    </p:anim>
                                    <p:anim calcmode="lin" valueType="num">
                                      <p:cBhvr>
                                        <p:cTn id="1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wipe(down)">
                                      <p:cBhvr>
                                        <p:cTn id="24" dur="500"/>
                                        <p:tgtEl>
                                          <p:spTgt spid="10"/>
                                        </p:tgtEl>
                                      </p:cBhvr>
                                    </p:animEffect>
                                  </p:childTnLst>
                                </p:cTn>
                              </p:par>
                            </p:childTnLst>
                          </p:cTn>
                        </p:par>
                      </p:childTnLst>
                    </p:cTn>
                  </p:par>
                  <p:par>
                    <p:cTn id="25" fill="hold">
                      <p:stCondLst>
                        <p:cond delay="indefinite"/>
                      </p:stCondLst>
                      <p:childTnLst>
                        <p:par>
                          <p:cTn id="26" fill="hold">
                            <p:stCondLst>
                              <p:cond delay="0"/>
                            </p:stCondLst>
                            <p:childTnLst>
                              <p:par>
                                <p:cTn id="27" presetID="6" presetClass="entr" presetSubtype="16"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circle(in)">
                                      <p:cBhvr>
                                        <p:cTn id="29" dur="2000"/>
                                        <p:tgtEl>
                                          <p:spTgt spid="8"/>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1026"/>
                                        </p:tgtEl>
                                        <p:attrNameLst>
                                          <p:attrName>style.visibility</p:attrName>
                                        </p:attrNameLst>
                                      </p:cBhvr>
                                      <p:to>
                                        <p:strVal val="visible"/>
                                      </p:to>
                                    </p:set>
                                    <p:anim calcmode="lin" valueType="num">
                                      <p:cBhvr additive="base">
                                        <p:cTn id="34" dur="500" fill="hold"/>
                                        <p:tgtEl>
                                          <p:spTgt spid="1026"/>
                                        </p:tgtEl>
                                        <p:attrNameLst>
                                          <p:attrName>ppt_x</p:attrName>
                                        </p:attrNameLst>
                                      </p:cBhvr>
                                      <p:tavLst>
                                        <p:tav tm="0">
                                          <p:val>
                                            <p:strVal val="#ppt_x"/>
                                          </p:val>
                                        </p:tav>
                                        <p:tav tm="100000">
                                          <p:val>
                                            <p:strVal val="#ppt_x"/>
                                          </p:val>
                                        </p:tav>
                                      </p:tavLst>
                                    </p:anim>
                                    <p:anim calcmode="lin" valueType="num">
                                      <p:cBhvr additive="base">
                                        <p:cTn id="35"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8" grpId="0"/>
      <p:bldP spid="1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互联网金融发展趋势</a:t>
            </a:r>
            <a:r>
              <a:rPr lang="en-US" altLang="zh-CN" dirty="0" smtClean="0"/>
              <a:t>—P2P</a:t>
            </a:r>
            <a:endParaRPr lang="zh-CN" altLang="en-US" dirty="0"/>
          </a:p>
        </p:txBody>
      </p:sp>
      <p:sp>
        <p:nvSpPr>
          <p:cNvPr id="4" name="TextBox 3"/>
          <p:cNvSpPr txBox="1"/>
          <p:nvPr/>
        </p:nvSpPr>
        <p:spPr>
          <a:xfrm>
            <a:off x="107504" y="1268760"/>
            <a:ext cx="1551584" cy="369332"/>
          </a:xfrm>
          <a:prstGeom prst="rect">
            <a:avLst/>
          </a:prstGeom>
          <a:solidFill>
            <a:schemeClr val="accent2">
              <a:lumMod val="40000"/>
              <a:lumOff val="60000"/>
            </a:schemeClr>
          </a:solidFill>
        </p:spPr>
        <p:txBody>
          <a:bodyPr wrap="square" rtlCol="0">
            <a:spAutoFit/>
          </a:bodyPr>
          <a:lstStyle/>
          <a:p>
            <a:r>
              <a:rPr lang="en-US" altLang="zh-CN" b="1" dirty="0" smtClean="0">
                <a:latin typeface="微软雅黑" panose="020B0503020204020204" pitchFamily="34" charset="-122"/>
                <a:ea typeface="微软雅黑" panose="020B0503020204020204" pitchFamily="34" charset="-122"/>
              </a:rPr>
              <a:t>P2P</a:t>
            </a:r>
            <a:r>
              <a:rPr lang="zh-CN" altLang="en-US" b="1" dirty="0" smtClean="0">
                <a:latin typeface="微软雅黑" panose="020B0503020204020204" pitchFamily="34" charset="-122"/>
                <a:ea typeface="微软雅黑" panose="020B0503020204020204" pitchFamily="34" charset="-122"/>
              </a:rPr>
              <a:t>模式解析</a:t>
            </a:r>
            <a:endParaRPr lang="en-US" altLang="zh-CN" b="1" dirty="0" smtClean="0">
              <a:latin typeface="微软雅黑" panose="020B0503020204020204" pitchFamily="34" charset="-122"/>
              <a:ea typeface="微软雅黑" panose="020B0503020204020204" pitchFamily="34" charset="-122"/>
            </a:endParaRPr>
          </a:p>
        </p:txBody>
      </p:sp>
      <p:sp>
        <p:nvSpPr>
          <p:cNvPr id="7" name="TextBox 6"/>
          <p:cNvSpPr txBox="1"/>
          <p:nvPr/>
        </p:nvSpPr>
        <p:spPr>
          <a:xfrm>
            <a:off x="1774939" y="1124744"/>
            <a:ext cx="6984776" cy="646331"/>
          </a:xfrm>
          <a:prstGeom prst="rect">
            <a:avLst/>
          </a:prstGeom>
          <a:noFill/>
          <a:ln>
            <a:noFill/>
            <a:prstDash val="dash"/>
          </a:ln>
        </p:spPr>
        <p:txBody>
          <a:bodyPr wrap="square" rtlCol="0">
            <a:spAutoFit/>
          </a:bodyPr>
          <a:lstStyle/>
          <a:p>
            <a:r>
              <a:rPr lang="zh-CN" altLang="en-US" dirty="0" smtClean="0">
                <a:latin typeface="微软雅黑" panose="020B0503020204020204" pitchFamily="34" charset="-122"/>
                <a:ea typeface="微软雅黑" panose="020B0503020204020204" pitchFamily="34" charset="-122"/>
              </a:rPr>
              <a:t>按资金保障，个人网贷主要有</a:t>
            </a:r>
            <a:r>
              <a:rPr lang="zh-CN" altLang="en-US" dirty="0" smtClean="0">
                <a:solidFill>
                  <a:schemeClr val="accent2"/>
                </a:solidFill>
                <a:latin typeface="微软雅黑" panose="020B0503020204020204" pitchFamily="34" charset="-122"/>
                <a:ea typeface="微软雅黑" panose="020B0503020204020204" pitchFamily="34" charset="-122"/>
              </a:rPr>
              <a:t>单纯中介</a:t>
            </a:r>
            <a:r>
              <a:rPr lang="zh-CN" altLang="en-US" dirty="0" smtClean="0">
                <a:latin typeface="微软雅黑" panose="020B0503020204020204" pitchFamily="34" charset="-122"/>
                <a:ea typeface="微软雅黑" panose="020B0503020204020204" pitchFamily="34" charset="-122"/>
              </a:rPr>
              <a:t>和</a:t>
            </a:r>
            <a:r>
              <a:rPr lang="zh-CN" altLang="en-US" dirty="0" smtClean="0">
                <a:solidFill>
                  <a:schemeClr val="accent2"/>
                </a:solidFill>
                <a:latin typeface="微软雅黑" panose="020B0503020204020204" pitchFamily="34" charset="-122"/>
                <a:ea typeface="微软雅黑" panose="020B0503020204020204" pitchFamily="34" charset="-122"/>
              </a:rPr>
              <a:t>复合中介</a:t>
            </a:r>
            <a:r>
              <a:rPr lang="zh-CN" altLang="en-US" dirty="0" smtClean="0">
                <a:latin typeface="微软雅黑" panose="020B0503020204020204" pitchFamily="34" charset="-122"/>
                <a:ea typeface="微软雅黑" panose="020B0503020204020204" pitchFamily="34" charset="-122"/>
              </a:rPr>
              <a:t>，其中复合中介包括</a:t>
            </a:r>
            <a:r>
              <a:rPr lang="zh-CN" altLang="en-US" dirty="0" smtClean="0">
                <a:solidFill>
                  <a:schemeClr val="accent2"/>
                </a:solidFill>
                <a:latin typeface="微软雅黑" panose="020B0503020204020204" pitchFamily="34" charset="-122"/>
                <a:ea typeface="微软雅黑" panose="020B0503020204020204" pitchFamily="34" charset="-122"/>
              </a:rPr>
              <a:t>自有资金担保</a:t>
            </a:r>
            <a:r>
              <a:rPr lang="zh-CN" altLang="en-US" dirty="0" smtClean="0">
                <a:latin typeface="微软雅黑" panose="020B0503020204020204" pitchFamily="34" charset="-122"/>
                <a:ea typeface="微软雅黑" panose="020B0503020204020204" pitchFamily="34" charset="-122"/>
              </a:rPr>
              <a:t>和</a:t>
            </a:r>
            <a:r>
              <a:rPr lang="zh-CN" altLang="en-US" dirty="0" smtClean="0">
                <a:solidFill>
                  <a:schemeClr val="accent2"/>
                </a:solidFill>
                <a:latin typeface="微软雅黑" panose="020B0503020204020204" pitchFamily="34" charset="-122"/>
                <a:ea typeface="微软雅黑" panose="020B0503020204020204" pitchFamily="34" charset="-122"/>
              </a:rPr>
              <a:t>第三方担保</a:t>
            </a:r>
            <a:r>
              <a:rPr lang="zh-CN" altLang="en-US" dirty="0" smtClean="0">
                <a:latin typeface="微软雅黑" panose="020B0503020204020204" pitchFamily="34" charset="-122"/>
                <a:ea typeface="微软雅黑" panose="020B0503020204020204" pitchFamily="34" charset="-122"/>
              </a:rPr>
              <a:t>两种模式</a:t>
            </a:r>
            <a:endParaRPr lang="en-US" altLang="zh-CN" dirty="0" smtClean="0">
              <a:latin typeface="微软雅黑" panose="020B0503020204020204" pitchFamily="34" charset="-122"/>
              <a:ea typeface="微软雅黑" panose="020B0503020204020204" pitchFamily="34" charset="-122"/>
            </a:endParaRPr>
          </a:p>
        </p:txBody>
      </p:sp>
      <p:sp>
        <p:nvSpPr>
          <p:cNvPr id="8" name="矩形 7"/>
          <p:cNvSpPr/>
          <p:nvPr/>
        </p:nvSpPr>
        <p:spPr>
          <a:xfrm>
            <a:off x="1633645" y="4431595"/>
            <a:ext cx="7330843" cy="646331"/>
          </a:xfrm>
          <a:prstGeom prst="rect">
            <a:avLst/>
          </a:prstGeom>
          <a:ln>
            <a:noFill/>
            <a:prstDash val="dash"/>
          </a:ln>
        </p:spPr>
        <p:txBody>
          <a:bodyPr wrap="square">
            <a:spAutoFit/>
          </a:bodyPr>
          <a:lstStyle/>
          <a:p>
            <a:r>
              <a:rPr lang="zh-CN" altLang="en-US" dirty="0" smtClean="0">
                <a:latin typeface="微软雅黑" panose="020B0503020204020204" pitchFamily="34" charset="-122"/>
                <a:ea typeface="微软雅黑" panose="020B0503020204020204" pitchFamily="34" charset="-122"/>
              </a:rPr>
              <a:t>目前对</a:t>
            </a:r>
            <a:r>
              <a:rPr lang="en-US" altLang="zh-CN" dirty="0" smtClean="0">
                <a:latin typeface="微软雅黑" panose="020B0503020204020204" pitchFamily="34" charset="-122"/>
                <a:ea typeface="微软雅黑" panose="020B0503020204020204" pitchFamily="34" charset="-122"/>
              </a:rPr>
              <a:t>P2P</a:t>
            </a:r>
            <a:r>
              <a:rPr lang="zh-CN" altLang="en-US" dirty="0" smtClean="0">
                <a:latin typeface="微软雅黑" panose="020B0503020204020204" pitchFamily="34" charset="-122"/>
                <a:ea typeface="微软雅黑" panose="020B0503020204020204" pitchFamily="34" charset="-122"/>
              </a:rPr>
              <a:t>的监管力度不够，伴随着</a:t>
            </a:r>
            <a:r>
              <a:rPr lang="en-US" altLang="zh-CN" dirty="0" smtClean="0">
                <a:latin typeface="微软雅黑" panose="020B0503020204020204" pitchFamily="34" charset="-122"/>
                <a:ea typeface="微软雅黑" panose="020B0503020204020204" pitchFamily="34" charset="-122"/>
              </a:rPr>
              <a:t>P2P</a:t>
            </a:r>
            <a:r>
              <a:rPr lang="zh-CN" altLang="en-US" dirty="0" smtClean="0">
                <a:latin typeface="微软雅黑" panose="020B0503020204020204" pitchFamily="34" charset="-122"/>
                <a:ea typeface="微软雅黑" panose="020B0503020204020204" pitchFamily="34" charset="-122"/>
              </a:rPr>
              <a:t>行业的急速扩张，监管缺位导致的信用风险，以及担保杠杆过高导致市场风险，主要有</a:t>
            </a:r>
            <a:endParaRPr lang="zh-CN" altLang="en-US" dirty="0">
              <a:latin typeface="微软雅黑" panose="020B0503020204020204" pitchFamily="34" charset="-122"/>
              <a:ea typeface="微软雅黑" panose="020B0503020204020204" pitchFamily="34" charset="-122"/>
            </a:endParaRPr>
          </a:p>
        </p:txBody>
      </p:sp>
      <p:sp>
        <p:nvSpPr>
          <p:cNvPr id="10" name="TextBox 9"/>
          <p:cNvSpPr txBox="1"/>
          <p:nvPr/>
        </p:nvSpPr>
        <p:spPr>
          <a:xfrm>
            <a:off x="94148" y="4571836"/>
            <a:ext cx="1414717" cy="369332"/>
          </a:xfrm>
          <a:prstGeom prst="rect">
            <a:avLst/>
          </a:prstGeom>
          <a:solidFill>
            <a:schemeClr val="accent2">
              <a:lumMod val="40000"/>
              <a:lumOff val="60000"/>
            </a:schemeClr>
          </a:solidFill>
        </p:spPr>
        <p:txBody>
          <a:bodyPr wrap="square" rtlCol="0">
            <a:spAutoFit/>
          </a:bodyPr>
          <a:lstStyle/>
          <a:p>
            <a:pPr algn="ctr"/>
            <a:r>
              <a:rPr lang="en-US" altLang="zh-CN" b="1" dirty="0" smtClean="0">
                <a:latin typeface="微软雅黑" panose="020B0503020204020204" pitchFamily="34" charset="-122"/>
                <a:ea typeface="微软雅黑" panose="020B0503020204020204" pitchFamily="34" charset="-122"/>
              </a:rPr>
              <a:t>P2P</a:t>
            </a:r>
            <a:r>
              <a:rPr lang="zh-CN" altLang="en-US" b="1" dirty="0" smtClean="0">
                <a:latin typeface="微软雅黑" panose="020B0503020204020204" pitchFamily="34" charset="-122"/>
                <a:ea typeface="微软雅黑" panose="020B0503020204020204" pitchFamily="34" charset="-122"/>
              </a:rPr>
              <a:t>不足</a:t>
            </a:r>
            <a:endParaRPr lang="en-US" altLang="zh-CN" b="1" dirty="0" smtClean="0">
              <a:latin typeface="微软雅黑" panose="020B0503020204020204" pitchFamily="34" charset="-122"/>
              <a:ea typeface="微软雅黑" panose="020B0503020204020204" pitchFamily="34" charset="-122"/>
            </a:endParaRPr>
          </a:p>
        </p:txBody>
      </p:sp>
      <p:pic>
        <p:nvPicPr>
          <p:cNvPr id="2051"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75656" y="1772816"/>
            <a:ext cx="6624736" cy="2510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TextBox 16"/>
          <p:cNvSpPr txBox="1"/>
          <p:nvPr/>
        </p:nvSpPr>
        <p:spPr>
          <a:xfrm>
            <a:off x="1933935" y="5077926"/>
            <a:ext cx="3409855" cy="830997"/>
          </a:xfrm>
          <a:prstGeom prst="rect">
            <a:avLst/>
          </a:prstGeom>
          <a:noFill/>
        </p:spPr>
        <p:txBody>
          <a:bodyPr wrap="square" rtlCol="0">
            <a:spAutoFit/>
          </a:bodyPr>
          <a:lstStyle/>
          <a:p>
            <a:r>
              <a:rPr lang="zh-CN" altLang="en-US" sz="1600" b="1" dirty="0" smtClean="0">
                <a:solidFill>
                  <a:srgbClr val="C00000"/>
                </a:solidFill>
                <a:latin typeface="微软雅黑" panose="020B0503020204020204" pitchFamily="34" charset="-122"/>
                <a:ea typeface="微软雅黑" panose="020B0503020204020204" pitchFamily="34" charset="-122"/>
              </a:rPr>
              <a:t>交易量泡沫</a:t>
            </a:r>
            <a:endParaRPr lang="en-US" altLang="zh-CN" sz="1600" b="1" dirty="0" smtClean="0">
              <a:solidFill>
                <a:srgbClr val="C00000"/>
              </a:solidFill>
              <a:latin typeface="微软雅黑" panose="020B0503020204020204" pitchFamily="34" charset="-122"/>
              <a:ea typeface="微软雅黑" panose="020B0503020204020204" pitchFamily="34" charset="-122"/>
            </a:endParaRPr>
          </a:p>
          <a:p>
            <a:r>
              <a:rPr lang="zh-CN" altLang="en-US" sz="1600" dirty="0" smtClean="0">
                <a:latin typeface="微软雅黑" panose="020B0503020204020204" pitchFamily="34" charset="-122"/>
                <a:ea typeface="微软雅黑" panose="020B0503020204020204" pitchFamily="34" charset="-122"/>
              </a:rPr>
              <a:t>利用“秒标”、“天标”、“净值标”等噱头催长交易量</a:t>
            </a:r>
            <a:endParaRPr lang="en-US" altLang="zh-CN" sz="1600" dirty="0" smtClean="0">
              <a:latin typeface="微软雅黑" panose="020B0503020204020204" pitchFamily="34" charset="-122"/>
              <a:ea typeface="微软雅黑" panose="020B0503020204020204" pitchFamily="34" charset="-122"/>
            </a:endParaRPr>
          </a:p>
        </p:txBody>
      </p:sp>
      <p:sp>
        <p:nvSpPr>
          <p:cNvPr id="18" name="TextBox 17"/>
          <p:cNvSpPr txBox="1"/>
          <p:nvPr/>
        </p:nvSpPr>
        <p:spPr>
          <a:xfrm>
            <a:off x="6012160" y="5077926"/>
            <a:ext cx="3131840" cy="830997"/>
          </a:xfrm>
          <a:prstGeom prst="rect">
            <a:avLst/>
          </a:prstGeom>
          <a:noFill/>
        </p:spPr>
        <p:txBody>
          <a:bodyPr wrap="square" rtlCol="0">
            <a:spAutoFit/>
          </a:bodyPr>
          <a:lstStyle/>
          <a:p>
            <a:r>
              <a:rPr lang="zh-CN" altLang="en-US" sz="1600" b="1" dirty="0" smtClean="0">
                <a:solidFill>
                  <a:srgbClr val="C00000"/>
                </a:solidFill>
                <a:latin typeface="微软雅黑" panose="020B0503020204020204" pitchFamily="34" charset="-122"/>
                <a:ea typeface="微软雅黑" panose="020B0503020204020204" pitchFamily="34" charset="-122"/>
              </a:rPr>
              <a:t>期限错配陷阱</a:t>
            </a:r>
            <a:endParaRPr lang="en-US" altLang="zh-CN" sz="1600" b="1" dirty="0" smtClean="0">
              <a:solidFill>
                <a:srgbClr val="C00000"/>
              </a:solidFill>
              <a:latin typeface="微软雅黑" panose="020B0503020204020204" pitchFamily="34" charset="-122"/>
              <a:ea typeface="微软雅黑" panose="020B0503020204020204" pitchFamily="34" charset="-122"/>
            </a:endParaRPr>
          </a:p>
          <a:p>
            <a:r>
              <a:rPr lang="zh-CN" altLang="en-US" sz="1600" dirty="0" smtClean="0">
                <a:latin typeface="微软雅黑" panose="020B0503020204020204" pitchFamily="34" charset="-122"/>
                <a:ea typeface="微软雅黑" panose="020B0503020204020204" pitchFamily="34" charset="-122"/>
              </a:rPr>
              <a:t>通过在期限和金额上动手脚，造成交易量虚高</a:t>
            </a:r>
            <a:endParaRPr lang="en-US" altLang="zh-CN" sz="1600" dirty="0" smtClean="0">
              <a:latin typeface="微软雅黑" panose="020B0503020204020204" pitchFamily="34" charset="-122"/>
              <a:ea typeface="微软雅黑" panose="020B0503020204020204" pitchFamily="34" charset="-122"/>
            </a:endParaRPr>
          </a:p>
        </p:txBody>
      </p:sp>
      <p:sp>
        <p:nvSpPr>
          <p:cNvPr id="19" name="TextBox 18"/>
          <p:cNvSpPr txBox="1"/>
          <p:nvPr/>
        </p:nvSpPr>
        <p:spPr>
          <a:xfrm>
            <a:off x="1979712" y="6027003"/>
            <a:ext cx="3409855" cy="830997"/>
          </a:xfrm>
          <a:prstGeom prst="rect">
            <a:avLst/>
          </a:prstGeom>
          <a:noFill/>
        </p:spPr>
        <p:txBody>
          <a:bodyPr wrap="square" rtlCol="0">
            <a:spAutoFit/>
          </a:bodyPr>
          <a:lstStyle/>
          <a:p>
            <a:r>
              <a:rPr lang="zh-CN" altLang="en-US" sz="1600" b="1" dirty="0" smtClean="0">
                <a:solidFill>
                  <a:srgbClr val="C00000"/>
                </a:solidFill>
                <a:latin typeface="微软雅黑" panose="020B0503020204020204" pitchFamily="34" charset="-122"/>
                <a:ea typeface="微软雅黑" panose="020B0503020204020204" pitchFamily="34" charset="-122"/>
              </a:rPr>
              <a:t>公开透明度降低</a:t>
            </a:r>
            <a:endParaRPr lang="en-US" altLang="zh-CN" sz="1600" b="1" dirty="0" smtClean="0">
              <a:solidFill>
                <a:srgbClr val="C00000"/>
              </a:solidFill>
              <a:latin typeface="微软雅黑" panose="020B0503020204020204" pitchFamily="34" charset="-122"/>
              <a:ea typeface="微软雅黑" panose="020B0503020204020204" pitchFamily="34" charset="-122"/>
            </a:endParaRPr>
          </a:p>
          <a:p>
            <a:r>
              <a:rPr lang="zh-CN" altLang="en-US" sz="1600" dirty="0" smtClean="0">
                <a:latin typeface="微软雅黑" panose="020B0503020204020204" pitchFamily="34" charset="-122"/>
                <a:ea typeface="微软雅黑" panose="020B0503020204020204" pitchFamily="34" charset="-122"/>
              </a:rPr>
              <a:t>线上线下结合，信息公开透明度降低</a:t>
            </a:r>
            <a:endParaRPr lang="en-US" altLang="zh-CN" sz="1600" dirty="0" smtClean="0">
              <a:latin typeface="微软雅黑" panose="020B0503020204020204" pitchFamily="34" charset="-122"/>
              <a:ea typeface="微软雅黑" panose="020B0503020204020204" pitchFamily="34" charset="-122"/>
            </a:endParaRPr>
          </a:p>
        </p:txBody>
      </p:sp>
      <p:sp>
        <p:nvSpPr>
          <p:cNvPr id="20" name="TextBox 19"/>
          <p:cNvSpPr txBox="1"/>
          <p:nvPr/>
        </p:nvSpPr>
        <p:spPr>
          <a:xfrm>
            <a:off x="6012160" y="6027003"/>
            <a:ext cx="3131840" cy="830997"/>
          </a:xfrm>
          <a:prstGeom prst="rect">
            <a:avLst/>
          </a:prstGeom>
          <a:noFill/>
        </p:spPr>
        <p:txBody>
          <a:bodyPr wrap="square" rtlCol="0">
            <a:spAutoFit/>
          </a:bodyPr>
          <a:lstStyle/>
          <a:p>
            <a:r>
              <a:rPr lang="zh-CN" altLang="en-US" sz="1600" b="1" dirty="0" smtClean="0">
                <a:solidFill>
                  <a:srgbClr val="C00000"/>
                </a:solidFill>
                <a:latin typeface="微软雅黑" panose="020B0503020204020204" pitchFamily="34" charset="-122"/>
                <a:ea typeface="微软雅黑" panose="020B0503020204020204" pitchFamily="34" charset="-122"/>
              </a:rPr>
              <a:t>风险事件</a:t>
            </a:r>
            <a:endParaRPr lang="en-US" altLang="zh-CN" sz="1600" b="1" dirty="0" smtClean="0">
              <a:solidFill>
                <a:srgbClr val="C00000"/>
              </a:solidFill>
              <a:latin typeface="微软雅黑" panose="020B0503020204020204" pitchFamily="34" charset="-122"/>
              <a:ea typeface="微软雅黑" panose="020B0503020204020204" pitchFamily="34" charset="-122"/>
            </a:endParaRPr>
          </a:p>
          <a:p>
            <a:r>
              <a:rPr lang="zh-CN" altLang="en-US" sz="1600" dirty="0" smtClean="0">
                <a:latin typeface="微软雅黑" panose="020B0503020204020204" pitchFamily="34" charset="-122"/>
                <a:ea typeface="微软雅黑" panose="020B0503020204020204" pitchFamily="34" charset="-122"/>
              </a:rPr>
              <a:t>淘金贷、优易贷、安泰卓越、众贷网、城乡贷</a:t>
            </a:r>
            <a:endParaRPr lang="en-US" altLang="zh-CN" sz="16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65620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circle(in)">
                                      <p:cBhvr>
                                        <p:cTn id="12" dur="20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051"/>
                                        </p:tgtEl>
                                        <p:attrNameLst>
                                          <p:attrName>style.visibility</p:attrName>
                                        </p:attrNameLst>
                                      </p:cBhvr>
                                      <p:to>
                                        <p:strVal val="visible"/>
                                      </p:to>
                                    </p:set>
                                    <p:anim calcmode="lin" valueType="num">
                                      <p:cBhvr additive="base">
                                        <p:cTn id="17" dur="500" fill="hold"/>
                                        <p:tgtEl>
                                          <p:spTgt spid="2051"/>
                                        </p:tgtEl>
                                        <p:attrNameLst>
                                          <p:attrName>ppt_x</p:attrName>
                                        </p:attrNameLst>
                                      </p:cBhvr>
                                      <p:tavLst>
                                        <p:tav tm="0">
                                          <p:val>
                                            <p:strVal val="#ppt_x"/>
                                          </p:val>
                                        </p:tav>
                                        <p:tav tm="100000">
                                          <p:val>
                                            <p:strVal val="#ppt_x"/>
                                          </p:val>
                                        </p:tav>
                                      </p:tavLst>
                                    </p:anim>
                                    <p:anim calcmode="lin" valueType="num">
                                      <p:cBhvr additive="base">
                                        <p:cTn id="18" dur="500" fill="hold"/>
                                        <p:tgtEl>
                                          <p:spTgt spid="2051"/>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down)">
                                      <p:cBhvr>
                                        <p:cTn id="23" dur="500"/>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6" presetClass="entr" presetSubtype="16"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circle(in)">
                                      <p:cBhvr>
                                        <p:cTn id="28" dur="2000"/>
                                        <p:tgtEl>
                                          <p:spTgt spid="8"/>
                                        </p:tgtEl>
                                      </p:cBhvr>
                                    </p:animEffect>
                                  </p:childTnLst>
                                </p:cTn>
                              </p:par>
                              <p:par>
                                <p:cTn id="29" presetID="2" presetClass="entr" presetSubtype="4"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anim calcmode="lin" valueType="num">
                                      <p:cBhvr additive="base">
                                        <p:cTn id="31" dur="500" fill="hold"/>
                                        <p:tgtEl>
                                          <p:spTgt spid="17"/>
                                        </p:tgtEl>
                                        <p:attrNameLst>
                                          <p:attrName>ppt_x</p:attrName>
                                        </p:attrNameLst>
                                      </p:cBhvr>
                                      <p:tavLst>
                                        <p:tav tm="0">
                                          <p:val>
                                            <p:strVal val="#ppt_x"/>
                                          </p:val>
                                        </p:tav>
                                        <p:tav tm="100000">
                                          <p:val>
                                            <p:strVal val="#ppt_x"/>
                                          </p:val>
                                        </p:tav>
                                      </p:tavLst>
                                    </p:anim>
                                    <p:anim calcmode="lin" valueType="num">
                                      <p:cBhvr additive="base">
                                        <p:cTn id="32" dur="500" fill="hold"/>
                                        <p:tgtEl>
                                          <p:spTgt spid="17"/>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anim calcmode="lin" valueType="num">
                                      <p:cBhvr additive="base">
                                        <p:cTn id="35" dur="500" fill="hold"/>
                                        <p:tgtEl>
                                          <p:spTgt spid="18"/>
                                        </p:tgtEl>
                                        <p:attrNameLst>
                                          <p:attrName>ppt_x</p:attrName>
                                        </p:attrNameLst>
                                      </p:cBhvr>
                                      <p:tavLst>
                                        <p:tav tm="0">
                                          <p:val>
                                            <p:strVal val="#ppt_x"/>
                                          </p:val>
                                        </p:tav>
                                        <p:tav tm="100000">
                                          <p:val>
                                            <p:strVal val="#ppt_x"/>
                                          </p:val>
                                        </p:tav>
                                      </p:tavLst>
                                    </p:anim>
                                    <p:anim calcmode="lin" valueType="num">
                                      <p:cBhvr additive="base">
                                        <p:cTn id="36" dur="500" fill="hold"/>
                                        <p:tgtEl>
                                          <p:spTgt spid="18"/>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anim calcmode="lin" valueType="num">
                                      <p:cBhvr additive="base">
                                        <p:cTn id="39" dur="500" fill="hold"/>
                                        <p:tgtEl>
                                          <p:spTgt spid="19"/>
                                        </p:tgtEl>
                                        <p:attrNameLst>
                                          <p:attrName>ppt_x</p:attrName>
                                        </p:attrNameLst>
                                      </p:cBhvr>
                                      <p:tavLst>
                                        <p:tav tm="0">
                                          <p:val>
                                            <p:strVal val="#ppt_x"/>
                                          </p:val>
                                        </p:tav>
                                        <p:tav tm="100000">
                                          <p:val>
                                            <p:strVal val="#ppt_x"/>
                                          </p:val>
                                        </p:tav>
                                      </p:tavLst>
                                    </p:anim>
                                    <p:anim calcmode="lin" valueType="num">
                                      <p:cBhvr additive="base">
                                        <p:cTn id="40" dur="500" fill="hold"/>
                                        <p:tgtEl>
                                          <p:spTgt spid="19"/>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20"/>
                                        </p:tgtEl>
                                        <p:attrNameLst>
                                          <p:attrName>style.visibility</p:attrName>
                                        </p:attrNameLst>
                                      </p:cBhvr>
                                      <p:to>
                                        <p:strVal val="visible"/>
                                      </p:to>
                                    </p:set>
                                    <p:anim calcmode="lin" valueType="num">
                                      <p:cBhvr additive="base">
                                        <p:cTn id="43" dur="500" fill="hold"/>
                                        <p:tgtEl>
                                          <p:spTgt spid="20"/>
                                        </p:tgtEl>
                                        <p:attrNameLst>
                                          <p:attrName>ppt_x</p:attrName>
                                        </p:attrNameLst>
                                      </p:cBhvr>
                                      <p:tavLst>
                                        <p:tav tm="0">
                                          <p:val>
                                            <p:strVal val="#ppt_x"/>
                                          </p:val>
                                        </p:tav>
                                        <p:tav tm="100000">
                                          <p:val>
                                            <p:strVal val="#ppt_x"/>
                                          </p:val>
                                        </p:tav>
                                      </p:tavLst>
                                    </p:anim>
                                    <p:anim calcmode="lin" valueType="num">
                                      <p:cBhvr additive="base">
                                        <p:cTn id="4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8" grpId="0"/>
      <p:bldP spid="10" grpId="0" animBg="1"/>
      <p:bldP spid="17" grpId="0"/>
      <p:bldP spid="18" grpId="0"/>
      <p:bldP spid="19" grpId="0"/>
      <p:bldP spid="2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19672" y="116632"/>
            <a:ext cx="6764337" cy="926356"/>
          </a:xfrm>
        </p:spPr>
        <p:txBody>
          <a:bodyPr/>
          <a:lstStyle/>
          <a:p>
            <a:r>
              <a:rPr lang="zh-CN" altLang="en-US" dirty="0" smtClean="0"/>
              <a:t>互联网金融发展趋势</a:t>
            </a:r>
            <a:r>
              <a:rPr lang="en-US" altLang="zh-CN" dirty="0" smtClean="0"/>
              <a:t>—</a:t>
            </a:r>
            <a:r>
              <a:rPr lang="zh-CN" altLang="en-US" dirty="0" smtClean="0"/>
              <a:t>互联网支付</a:t>
            </a:r>
            <a:endParaRPr lang="zh-CN" altLang="en-US" dirty="0"/>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9832" y="2204864"/>
            <a:ext cx="5112568" cy="3888432"/>
          </a:xfrm>
          <a:prstGeom prst="rect">
            <a:avLst/>
          </a:prstGeom>
        </p:spPr>
      </p:pic>
      <p:sp>
        <p:nvSpPr>
          <p:cNvPr id="4" name="TextBox 3"/>
          <p:cNvSpPr txBox="1"/>
          <p:nvPr/>
        </p:nvSpPr>
        <p:spPr>
          <a:xfrm>
            <a:off x="323528" y="2276872"/>
            <a:ext cx="2448272" cy="3720570"/>
          </a:xfrm>
          <a:prstGeom prst="rect">
            <a:avLst/>
          </a:prstGeom>
          <a:noFill/>
        </p:spPr>
        <p:txBody>
          <a:bodyPr wrap="square" rtlCol="0">
            <a:spAutoFit/>
          </a:bodyPr>
          <a:lstStyle/>
          <a:p>
            <a:pPr>
              <a:lnSpc>
                <a:spcPct val="120000"/>
              </a:lnSpc>
            </a:pPr>
            <a:r>
              <a:rPr lang="zh-CN" altLang="en-US" dirty="0" smtClean="0">
                <a:latin typeface="微软雅黑" panose="020B0503020204020204" pitchFamily="34" charset="-122"/>
                <a:ea typeface="微软雅黑" panose="020B0503020204020204" pitchFamily="34" charset="-122"/>
              </a:rPr>
              <a:t>       伴随着互联网支付业务的社交化、移动化、微化，其市场也普遍化、国际化。互联网</a:t>
            </a:r>
            <a:r>
              <a:rPr lang="zh-CN" altLang="en-US" dirty="0">
                <a:latin typeface="微软雅黑" panose="020B0503020204020204" pitchFamily="34" charset="-122"/>
                <a:ea typeface="微软雅黑" panose="020B0503020204020204" pitchFamily="34" charset="-122"/>
              </a:rPr>
              <a:t>支付业务的应用范围也从网上购物、缴费等传统领域，逐步渗透到</a:t>
            </a:r>
            <a:r>
              <a:rPr lang="zh-CN" altLang="en-US" dirty="0" smtClean="0">
                <a:latin typeface="微软雅黑" panose="020B0503020204020204" pitchFamily="34" charset="-122"/>
                <a:ea typeface="微软雅黑" panose="020B0503020204020204" pitchFamily="34" charset="-122"/>
              </a:rPr>
              <a:t>基金理财、</a:t>
            </a:r>
            <a:r>
              <a:rPr lang="zh-CN" altLang="en-US" dirty="0">
                <a:latin typeface="微软雅黑" panose="020B0503020204020204" pitchFamily="34" charset="-122"/>
                <a:ea typeface="微软雅黑" panose="020B0503020204020204" pitchFamily="34" charset="-122"/>
              </a:rPr>
              <a:t>航空旅游、教育</a:t>
            </a:r>
            <a:r>
              <a:rPr lang="zh-CN" altLang="en-US" dirty="0" smtClean="0">
                <a:latin typeface="微软雅黑" panose="020B0503020204020204" pitchFamily="34" charset="-122"/>
                <a:ea typeface="微软雅黑" panose="020B0503020204020204" pitchFamily="34" charset="-122"/>
              </a:rPr>
              <a:t>、保险、</a:t>
            </a:r>
            <a:r>
              <a:rPr lang="zh-CN" altLang="en-US" dirty="0">
                <a:latin typeface="微软雅黑" panose="020B0503020204020204" pitchFamily="34" charset="-122"/>
                <a:ea typeface="微软雅黑" panose="020B0503020204020204" pitchFamily="34" charset="-122"/>
              </a:rPr>
              <a:t>社区服务、医疗卫生等。</a:t>
            </a:r>
          </a:p>
        </p:txBody>
      </p:sp>
    </p:spTree>
    <p:extLst>
      <p:ext uri="{BB962C8B-B14F-4D97-AF65-F5344CB8AC3E}">
        <p14:creationId xmlns:p14="http://schemas.microsoft.com/office/powerpoint/2010/main" val="14961998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052736"/>
            <a:ext cx="9144000" cy="58052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6" name="矩形 25"/>
          <p:cNvSpPr/>
          <p:nvPr/>
        </p:nvSpPr>
        <p:spPr>
          <a:xfrm>
            <a:off x="0" y="5571691"/>
            <a:ext cx="9036496" cy="1268760"/>
          </a:xfrm>
          <a:prstGeom prst="rect">
            <a:avLst/>
          </a:prstGeom>
          <a:solidFill>
            <a:schemeClr val="accent3">
              <a:lumMod val="95000"/>
            </a:scheme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27" name="矩形 26"/>
          <p:cNvSpPr/>
          <p:nvPr/>
        </p:nvSpPr>
        <p:spPr>
          <a:xfrm>
            <a:off x="107504" y="5589240"/>
            <a:ext cx="8856984" cy="1061381"/>
          </a:xfrm>
          <a:prstGeom prst="rect">
            <a:avLst/>
          </a:prstGeom>
          <a:ln>
            <a:noFill/>
            <a:prstDash val="dash"/>
          </a:ln>
        </p:spPr>
        <p:txBody>
          <a:bodyPr wrap="square">
            <a:spAutoFit/>
          </a:bodyPr>
          <a:lstStyle/>
          <a:p>
            <a:pPr algn="ctr">
              <a:lnSpc>
                <a:spcPct val="120000"/>
              </a:lnSpc>
            </a:pPr>
            <a:r>
              <a:rPr lang="zh-CN" altLang="en-US" dirty="0">
                <a:latin typeface="微软雅黑" panose="020B0503020204020204" pitchFamily="34" charset="-122"/>
                <a:ea typeface="微软雅黑" panose="020B0503020204020204" pitchFamily="34" charset="-122"/>
              </a:rPr>
              <a:t>伴随互联网支付的安全性和易用性的提高，使得互联网支付越来越受到网民的青睐，已有用户的黏性进一步提高，近年来互联网支付支付的大规模发展也促使了互联网支付金融的迅速崛起</a:t>
            </a:r>
          </a:p>
        </p:txBody>
      </p:sp>
      <p:sp>
        <p:nvSpPr>
          <p:cNvPr id="6" name="标题 1"/>
          <p:cNvSpPr txBox="1">
            <a:spLocks/>
          </p:cNvSpPr>
          <p:nvPr/>
        </p:nvSpPr>
        <p:spPr bwMode="auto">
          <a:xfrm>
            <a:off x="107504" y="836712"/>
            <a:ext cx="6764337" cy="926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a:solidFill>
                  <a:schemeClr val="tx1"/>
                </a:solidFill>
                <a:latin typeface="微软雅黑" pitchFamily="34" charset="-122"/>
                <a:ea typeface="微软雅黑" pitchFamily="34" charset="-122"/>
                <a:cs typeface="+mj-cs"/>
              </a:defRPr>
            </a:lvl1pPr>
            <a:lvl2pPr algn="l" rtl="0" eaLnBrk="0" fontAlgn="base" hangingPunct="0">
              <a:spcBef>
                <a:spcPct val="0"/>
              </a:spcBef>
              <a:spcAft>
                <a:spcPct val="0"/>
              </a:spcAft>
              <a:defRPr sz="3600">
                <a:solidFill>
                  <a:srgbClr val="0033CC"/>
                </a:solidFill>
                <a:latin typeface="Times New Roman" pitchFamily="18" charset="0"/>
                <a:ea typeface="宋体" pitchFamily="2" charset="-122"/>
              </a:defRPr>
            </a:lvl2pPr>
            <a:lvl3pPr algn="l" rtl="0" eaLnBrk="0" fontAlgn="base" hangingPunct="0">
              <a:spcBef>
                <a:spcPct val="0"/>
              </a:spcBef>
              <a:spcAft>
                <a:spcPct val="0"/>
              </a:spcAft>
              <a:defRPr sz="3600">
                <a:solidFill>
                  <a:srgbClr val="0033CC"/>
                </a:solidFill>
                <a:latin typeface="Times New Roman" pitchFamily="18" charset="0"/>
                <a:ea typeface="宋体" pitchFamily="2" charset="-122"/>
              </a:defRPr>
            </a:lvl3pPr>
            <a:lvl4pPr algn="l" rtl="0" eaLnBrk="0" fontAlgn="base" hangingPunct="0">
              <a:spcBef>
                <a:spcPct val="0"/>
              </a:spcBef>
              <a:spcAft>
                <a:spcPct val="0"/>
              </a:spcAft>
              <a:defRPr sz="3600">
                <a:solidFill>
                  <a:srgbClr val="0033CC"/>
                </a:solidFill>
                <a:latin typeface="Times New Roman" pitchFamily="18" charset="0"/>
                <a:ea typeface="宋体" pitchFamily="2" charset="-122"/>
              </a:defRPr>
            </a:lvl4pPr>
            <a:lvl5pPr algn="l" rtl="0" eaLnBrk="0" fontAlgn="base" hangingPunct="0">
              <a:spcBef>
                <a:spcPct val="0"/>
              </a:spcBef>
              <a:spcAft>
                <a:spcPct val="0"/>
              </a:spcAft>
              <a:defRPr sz="3600">
                <a:solidFill>
                  <a:srgbClr val="0033CC"/>
                </a:solidFill>
                <a:latin typeface="Times New Roman" pitchFamily="18" charset="0"/>
                <a:ea typeface="宋体" pitchFamily="2" charset="-122"/>
              </a:defRPr>
            </a:lvl5pPr>
            <a:lvl6pPr marL="457200" algn="l" rtl="0" eaLnBrk="0" fontAlgn="base" hangingPunct="0">
              <a:spcBef>
                <a:spcPct val="0"/>
              </a:spcBef>
              <a:spcAft>
                <a:spcPct val="0"/>
              </a:spcAft>
              <a:defRPr sz="3600">
                <a:solidFill>
                  <a:srgbClr val="0033CC"/>
                </a:solidFill>
                <a:latin typeface="Times New Roman" pitchFamily="18" charset="0"/>
                <a:ea typeface="宋体" pitchFamily="2" charset="-122"/>
              </a:defRPr>
            </a:lvl6pPr>
            <a:lvl7pPr marL="914400" algn="l" rtl="0" eaLnBrk="0" fontAlgn="base" hangingPunct="0">
              <a:spcBef>
                <a:spcPct val="0"/>
              </a:spcBef>
              <a:spcAft>
                <a:spcPct val="0"/>
              </a:spcAft>
              <a:defRPr sz="3600">
                <a:solidFill>
                  <a:srgbClr val="0033CC"/>
                </a:solidFill>
                <a:latin typeface="Times New Roman" pitchFamily="18" charset="0"/>
                <a:ea typeface="宋体" pitchFamily="2" charset="-122"/>
              </a:defRPr>
            </a:lvl7pPr>
            <a:lvl8pPr marL="1371600" algn="l" rtl="0" eaLnBrk="0" fontAlgn="base" hangingPunct="0">
              <a:spcBef>
                <a:spcPct val="0"/>
              </a:spcBef>
              <a:spcAft>
                <a:spcPct val="0"/>
              </a:spcAft>
              <a:defRPr sz="3600">
                <a:solidFill>
                  <a:srgbClr val="0033CC"/>
                </a:solidFill>
                <a:latin typeface="Times New Roman" pitchFamily="18" charset="0"/>
                <a:ea typeface="宋体" pitchFamily="2" charset="-122"/>
              </a:defRPr>
            </a:lvl8pPr>
            <a:lvl9pPr marL="1828800" algn="l" rtl="0" eaLnBrk="0" fontAlgn="base" hangingPunct="0">
              <a:spcBef>
                <a:spcPct val="0"/>
              </a:spcBef>
              <a:spcAft>
                <a:spcPct val="0"/>
              </a:spcAft>
              <a:defRPr sz="3600">
                <a:solidFill>
                  <a:srgbClr val="0033CC"/>
                </a:solidFill>
                <a:latin typeface="Times New Roman" pitchFamily="18" charset="0"/>
                <a:ea typeface="宋体" pitchFamily="2" charset="-122"/>
              </a:defRPr>
            </a:lvl9pPr>
          </a:lstStyle>
          <a:p>
            <a:endParaRPr lang="zh-CN" altLang="en-US" kern="0" dirty="0"/>
          </a:p>
        </p:txBody>
      </p:sp>
      <p:sp>
        <p:nvSpPr>
          <p:cNvPr id="3" name="标题 2"/>
          <p:cNvSpPr>
            <a:spLocks noGrp="1"/>
          </p:cNvSpPr>
          <p:nvPr>
            <p:ph type="title"/>
          </p:nvPr>
        </p:nvSpPr>
        <p:spPr/>
        <p:txBody>
          <a:bodyPr/>
          <a:lstStyle/>
          <a:p>
            <a:r>
              <a:rPr lang="zh-CN" altLang="en-US" dirty="0"/>
              <a:t>互联网金融发展趋势</a:t>
            </a:r>
            <a:r>
              <a:rPr lang="en-US" altLang="zh-CN" dirty="0"/>
              <a:t>—</a:t>
            </a:r>
            <a:r>
              <a:rPr lang="zh-CN" altLang="en-US" dirty="0"/>
              <a:t>互联网支付</a:t>
            </a:r>
          </a:p>
        </p:txBody>
      </p:sp>
    </p:spTree>
    <p:extLst>
      <p:ext uri="{BB962C8B-B14F-4D97-AF65-F5344CB8AC3E}">
        <p14:creationId xmlns:p14="http://schemas.microsoft.com/office/powerpoint/2010/main" val="36523392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互联网金融发展趋势</a:t>
            </a:r>
            <a:r>
              <a:rPr lang="en-US" altLang="zh-CN" dirty="0" smtClean="0"/>
              <a:t>—</a:t>
            </a:r>
            <a:r>
              <a:rPr lang="zh-CN" altLang="en-US" dirty="0" smtClean="0"/>
              <a:t>大数据金融</a:t>
            </a:r>
            <a:endParaRPr lang="zh-CN" altLang="en-US" dirty="0"/>
          </a:p>
        </p:txBody>
      </p:sp>
      <p:sp>
        <p:nvSpPr>
          <p:cNvPr id="3" name="矩形 2"/>
          <p:cNvSpPr/>
          <p:nvPr/>
        </p:nvSpPr>
        <p:spPr>
          <a:xfrm>
            <a:off x="755576" y="1556792"/>
            <a:ext cx="7632848" cy="1061381"/>
          </a:xfrm>
          <a:prstGeom prst="rect">
            <a:avLst/>
          </a:prstGeom>
          <a:ln>
            <a:noFill/>
            <a:prstDash val="dash"/>
          </a:ln>
        </p:spPr>
        <p:txBody>
          <a:bodyPr wrap="square">
            <a:spAutoFit/>
          </a:bodyPr>
          <a:lstStyle/>
          <a:p>
            <a:pPr>
              <a:lnSpc>
                <a:spcPct val="120000"/>
              </a:lnSpc>
            </a:pPr>
            <a:r>
              <a:rPr lang="zh-CN" altLang="en-US" dirty="0" smtClean="0">
                <a:latin typeface="微软雅黑" panose="020B0503020204020204" pitchFamily="34" charset="-122"/>
                <a:ea typeface="微软雅黑" panose="020B0503020204020204" pitchFamily="34" charset="-122"/>
              </a:rPr>
              <a:t>       从</a:t>
            </a:r>
            <a:r>
              <a:rPr lang="zh-CN" altLang="en-US" dirty="0">
                <a:latin typeface="微软雅黑" panose="020B0503020204020204" pitchFamily="34" charset="-122"/>
                <a:ea typeface="微软雅黑" panose="020B0503020204020204" pitchFamily="34" charset="-122"/>
              </a:rPr>
              <a:t>抵押贷款到供应链金融再到网络信贷，服务效率在不断提升，但同时对风险控制也提出了更大的挑战，而大数据的积累和应用则是解决这一问题的关键。</a:t>
            </a:r>
          </a:p>
        </p:txBody>
      </p:sp>
      <p:cxnSp>
        <p:nvCxnSpPr>
          <p:cNvPr id="5" name="直接连接符 4"/>
          <p:cNvCxnSpPr/>
          <p:nvPr/>
        </p:nvCxnSpPr>
        <p:spPr>
          <a:xfrm>
            <a:off x="683568" y="3356992"/>
            <a:ext cx="7632848"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683568" y="6525344"/>
            <a:ext cx="7632848" cy="0"/>
          </a:xfrm>
          <a:prstGeom prst="line">
            <a:avLst/>
          </a:prstGeom>
          <a:ln w="28575"/>
        </p:spPr>
        <p:style>
          <a:lnRef idx="1">
            <a:schemeClr val="accent1"/>
          </a:lnRef>
          <a:fillRef idx="0">
            <a:schemeClr val="accent1"/>
          </a:fillRef>
          <a:effectRef idx="0">
            <a:schemeClr val="accent1"/>
          </a:effectRef>
          <a:fontRef idx="minor">
            <a:schemeClr val="tx1"/>
          </a:fontRef>
        </p:style>
      </p:cxnSp>
      <p:grpSp>
        <p:nvGrpSpPr>
          <p:cNvPr id="11" name="组合 10"/>
          <p:cNvGrpSpPr/>
          <p:nvPr/>
        </p:nvGrpSpPr>
        <p:grpSpPr>
          <a:xfrm>
            <a:off x="2411760" y="3645024"/>
            <a:ext cx="5688632" cy="576064"/>
            <a:chOff x="1835696" y="3645024"/>
            <a:chExt cx="5688632" cy="576064"/>
          </a:xfrm>
        </p:grpSpPr>
        <p:grpSp>
          <p:nvGrpSpPr>
            <p:cNvPr id="10" name="组合 9"/>
            <p:cNvGrpSpPr/>
            <p:nvPr/>
          </p:nvGrpSpPr>
          <p:grpSpPr>
            <a:xfrm>
              <a:off x="1835696" y="3645024"/>
              <a:ext cx="3672408" cy="576064"/>
              <a:chOff x="1835696" y="3645024"/>
              <a:chExt cx="3672408" cy="576064"/>
            </a:xfrm>
          </p:grpSpPr>
          <p:sp>
            <p:nvSpPr>
              <p:cNvPr id="7" name="矩形 6"/>
              <p:cNvSpPr/>
              <p:nvPr/>
            </p:nvSpPr>
            <p:spPr>
              <a:xfrm>
                <a:off x="1835696" y="3645024"/>
                <a:ext cx="1656184" cy="576064"/>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latin typeface="微软雅黑" panose="020B0503020204020204" pitchFamily="34" charset="-122"/>
                    <a:ea typeface="微软雅黑" panose="020B0503020204020204" pitchFamily="34" charset="-122"/>
                  </a:rPr>
                  <a:t>抵押贷款</a:t>
                </a:r>
                <a:endParaRPr lang="zh-CN" altLang="en-US" dirty="0">
                  <a:latin typeface="微软雅黑" panose="020B0503020204020204" pitchFamily="34" charset="-122"/>
                  <a:ea typeface="微软雅黑" panose="020B0503020204020204" pitchFamily="34" charset="-122"/>
                </a:endParaRPr>
              </a:p>
            </p:txBody>
          </p:sp>
          <p:sp>
            <p:nvSpPr>
              <p:cNvPr id="8" name="矩形 7"/>
              <p:cNvSpPr/>
              <p:nvPr/>
            </p:nvSpPr>
            <p:spPr>
              <a:xfrm>
                <a:off x="3851920" y="3645024"/>
                <a:ext cx="1656184" cy="576064"/>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latin typeface="微软雅黑" panose="020B0503020204020204" pitchFamily="34" charset="-122"/>
                    <a:ea typeface="微软雅黑" panose="020B0503020204020204" pitchFamily="34" charset="-122"/>
                  </a:rPr>
                  <a:t>供应链金融</a:t>
                </a:r>
                <a:endParaRPr lang="zh-CN" altLang="en-US" dirty="0">
                  <a:latin typeface="微软雅黑" panose="020B0503020204020204" pitchFamily="34" charset="-122"/>
                  <a:ea typeface="微软雅黑" panose="020B0503020204020204" pitchFamily="34" charset="-122"/>
                </a:endParaRPr>
              </a:p>
            </p:txBody>
          </p:sp>
        </p:grpSp>
        <p:sp>
          <p:nvSpPr>
            <p:cNvPr id="9" name="矩形 8"/>
            <p:cNvSpPr/>
            <p:nvPr/>
          </p:nvSpPr>
          <p:spPr>
            <a:xfrm>
              <a:off x="5868144" y="3645024"/>
              <a:ext cx="1656184" cy="576064"/>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latin typeface="微软雅黑" panose="020B0503020204020204" pitchFamily="34" charset="-122"/>
                  <a:ea typeface="微软雅黑" panose="020B0503020204020204" pitchFamily="34" charset="-122"/>
                </a:rPr>
                <a:t>网络小贷</a:t>
              </a:r>
              <a:endParaRPr lang="zh-CN" altLang="en-US" dirty="0">
                <a:latin typeface="微软雅黑" panose="020B0503020204020204" pitchFamily="34" charset="-122"/>
                <a:ea typeface="微软雅黑" panose="020B0503020204020204" pitchFamily="34" charset="-122"/>
              </a:endParaRPr>
            </a:p>
          </p:txBody>
        </p:sp>
      </p:grpSp>
      <p:sp>
        <p:nvSpPr>
          <p:cNvPr id="12" name="五边形 11"/>
          <p:cNvSpPr/>
          <p:nvPr/>
        </p:nvSpPr>
        <p:spPr>
          <a:xfrm>
            <a:off x="755576" y="4437112"/>
            <a:ext cx="1512168" cy="576064"/>
          </a:xfrm>
          <a:prstGeom prst="homePlat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微软雅黑" panose="020B0503020204020204" pitchFamily="34" charset="-122"/>
                <a:ea typeface="微软雅黑" panose="020B0503020204020204" pitchFamily="34" charset="-122"/>
              </a:rPr>
              <a:t>授信条件</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13" name="五边形 12"/>
          <p:cNvSpPr/>
          <p:nvPr/>
        </p:nvSpPr>
        <p:spPr>
          <a:xfrm>
            <a:off x="755576" y="5229200"/>
            <a:ext cx="1512168" cy="576064"/>
          </a:xfrm>
          <a:prstGeom prst="homePlat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微软雅黑" panose="020B0503020204020204" pitchFamily="34" charset="-122"/>
                <a:ea typeface="微软雅黑" panose="020B0503020204020204" pitchFamily="34" charset="-122"/>
              </a:rPr>
              <a:t>服务效率</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14" name="TextBox 13"/>
          <p:cNvSpPr txBox="1"/>
          <p:nvPr/>
        </p:nvSpPr>
        <p:spPr>
          <a:xfrm>
            <a:off x="2339752" y="4437112"/>
            <a:ext cx="1872208" cy="646331"/>
          </a:xfrm>
          <a:prstGeom prst="rect">
            <a:avLst/>
          </a:prstGeom>
          <a:noFill/>
        </p:spPr>
        <p:txBody>
          <a:bodyPr wrap="square" rtlCol="0">
            <a:spAutoFit/>
          </a:bodyPr>
          <a:lstStyle/>
          <a:p>
            <a:r>
              <a:rPr lang="zh-CN" altLang="en-US" dirty="0" smtClean="0">
                <a:latin typeface="微软雅黑" panose="020B0503020204020204" pitchFamily="34" charset="-122"/>
                <a:ea typeface="微软雅黑" panose="020B0503020204020204" pitchFamily="34" charset="-122"/>
              </a:rPr>
              <a:t>房产、机器设备等固定资产抵押</a:t>
            </a:r>
            <a:endParaRPr lang="zh-CN" altLang="en-US" dirty="0">
              <a:latin typeface="微软雅黑" panose="020B0503020204020204" pitchFamily="34" charset="-122"/>
              <a:ea typeface="微软雅黑" panose="020B0503020204020204" pitchFamily="34" charset="-122"/>
            </a:endParaRPr>
          </a:p>
        </p:txBody>
      </p:sp>
      <p:sp>
        <p:nvSpPr>
          <p:cNvPr id="15" name="TextBox 14"/>
          <p:cNvSpPr txBox="1"/>
          <p:nvPr/>
        </p:nvSpPr>
        <p:spPr>
          <a:xfrm>
            <a:off x="4355976" y="4437112"/>
            <a:ext cx="1872208" cy="646331"/>
          </a:xfrm>
          <a:prstGeom prst="rect">
            <a:avLst/>
          </a:prstGeom>
          <a:noFill/>
        </p:spPr>
        <p:txBody>
          <a:bodyPr wrap="square" rtlCol="0">
            <a:spAutoFit/>
          </a:bodyPr>
          <a:lstStyle/>
          <a:p>
            <a:r>
              <a:rPr lang="zh-CN" altLang="en-US" dirty="0" smtClean="0">
                <a:latin typeface="微软雅黑" panose="020B0503020204020204" pitchFamily="34" charset="-122"/>
                <a:ea typeface="微软雅黑" panose="020B0503020204020204" pitchFamily="34" charset="-122"/>
              </a:rPr>
              <a:t>应收账款、订单、仓单等</a:t>
            </a:r>
            <a:endParaRPr lang="zh-CN" altLang="en-US" dirty="0">
              <a:latin typeface="微软雅黑" panose="020B0503020204020204" pitchFamily="34" charset="-122"/>
              <a:ea typeface="微软雅黑" panose="020B0503020204020204" pitchFamily="34" charset="-122"/>
            </a:endParaRPr>
          </a:p>
        </p:txBody>
      </p:sp>
      <p:sp>
        <p:nvSpPr>
          <p:cNvPr id="16" name="TextBox 15"/>
          <p:cNvSpPr txBox="1"/>
          <p:nvPr/>
        </p:nvSpPr>
        <p:spPr>
          <a:xfrm>
            <a:off x="6444208" y="4401978"/>
            <a:ext cx="1872208" cy="646331"/>
          </a:xfrm>
          <a:prstGeom prst="rect">
            <a:avLst/>
          </a:prstGeom>
          <a:noFill/>
        </p:spPr>
        <p:txBody>
          <a:bodyPr wrap="square" rtlCol="0">
            <a:spAutoFit/>
          </a:bodyPr>
          <a:lstStyle/>
          <a:p>
            <a:r>
              <a:rPr lang="zh-CN" altLang="en-US" dirty="0" smtClean="0">
                <a:latin typeface="微软雅黑" panose="020B0503020204020204" pitchFamily="34" charset="-122"/>
                <a:ea typeface="微软雅黑" panose="020B0503020204020204" pitchFamily="34" charset="-122"/>
              </a:rPr>
              <a:t>企业性质和个人信用数据</a:t>
            </a:r>
            <a:endParaRPr lang="zh-CN" altLang="en-US" dirty="0">
              <a:latin typeface="微软雅黑" panose="020B0503020204020204" pitchFamily="34" charset="-122"/>
              <a:ea typeface="微软雅黑" panose="020B0503020204020204" pitchFamily="34" charset="-122"/>
            </a:endParaRPr>
          </a:p>
        </p:txBody>
      </p:sp>
      <p:sp>
        <p:nvSpPr>
          <p:cNvPr id="17" name="TextBox 16"/>
          <p:cNvSpPr txBox="1"/>
          <p:nvPr/>
        </p:nvSpPr>
        <p:spPr>
          <a:xfrm>
            <a:off x="2987824" y="5332566"/>
            <a:ext cx="504056" cy="369332"/>
          </a:xfrm>
          <a:prstGeom prst="rect">
            <a:avLst/>
          </a:prstGeom>
          <a:noFill/>
        </p:spPr>
        <p:txBody>
          <a:bodyPr wrap="square" rtlCol="0">
            <a:spAutoFit/>
          </a:bodyPr>
          <a:lstStyle/>
          <a:p>
            <a:r>
              <a:rPr lang="zh-CN" altLang="en-US" dirty="0" smtClean="0">
                <a:latin typeface="微软雅黑" panose="020B0503020204020204" pitchFamily="34" charset="-122"/>
                <a:ea typeface="微软雅黑" panose="020B0503020204020204" pitchFamily="34" charset="-122"/>
              </a:rPr>
              <a:t>低</a:t>
            </a:r>
            <a:endParaRPr lang="en-US" altLang="zh-CN" dirty="0" smtClean="0">
              <a:latin typeface="微软雅黑" panose="020B0503020204020204" pitchFamily="34" charset="-122"/>
              <a:ea typeface="微软雅黑" panose="020B0503020204020204" pitchFamily="34" charset="-122"/>
            </a:endParaRPr>
          </a:p>
        </p:txBody>
      </p:sp>
      <p:sp>
        <p:nvSpPr>
          <p:cNvPr id="18" name="TextBox 17"/>
          <p:cNvSpPr txBox="1"/>
          <p:nvPr/>
        </p:nvSpPr>
        <p:spPr>
          <a:xfrm>
            <a:off x="5076056" y="5332566"/>
            <a:ext cx="504056" cy="369332"/>
          </a:xfrm>
          <a:prstGeom prst="rect">
            <a:avLst/>
          </a:prstGeom>
          <a:noFill/>
        </p:spPr>
        <p:txBody>
          <a:bodyPr wrap="square" rtlCol="0">
            <a:spAutoFit/>
          </a:bodyPr>
          <a:lstStyle/>
          <a:p>
            <a:r>
              <a:rPr lang="zh-CN" altLang="en-US" dirty="0" smtClean="0">
                <a:latin typeface="微软雅黑" panose="020B0503020204020204" pitchFamily="34" charset="-122"/>
                <a:ea typeface="微软雅黑" panose="020B0503020204020204" pitchFamily="34" charset="-122"/>
              </a:rPr>
              <a:t>中</a:t>
            </a:r>
            <a:endParaRPr lang="en-US" altLang="zh-CN" dirty="0" smtClean="0">
              <a:latin typeface="微软雅黑" panose="020B0503020204020204" pitchFamily="34" charset="-122"/>
              <a:ea typeface="微软雅黑" panose="020B0503020204020204" pitchFamily="34" charset="-122"/>
            </a:endParaRPr>
          </a:p>
        </p:txBody>
      </p:sp>
      <p:sp>
        <p:nvSpPr>
          <p:cNvPr id="19" name="TextBox 18"/>
          <p:cNvSpPr txBox="1"/>
          <p:nvPr/>
        </p:nvSpPr>
        <p:spPr>
          <a:xfrm>
            <a:off x="7092280" y="5332566"/>
            <a:ext cx="504056" cy="369332"/>
          </a:xfrm>
          <a:prstGeom prst="rect">
            <a:avLst/>
          </a:prstGeom>
          <a:noFill/>
        </p:spPr>
        <p:txBody>
          <a:bodyPr wrap="square" rtlCol="0">
            <a:spAutoFit/>
          </a:bodyPr>
          <a:lstStyle/>
          <a:p>
            <a:r>
              <a:rPr lang="zh-CN" altLang="en-US" dirty="0" smtClean="0">
                <a:latin typeface="微软雅黑" panose="020B0503020204020204" pitchFamily="34" charset="-122"/>
                <a:ea typeface="微软雅黑" panose="020B0503020204020204" pitchFamily="34" charset="-122"/>
              </a:rPr>
              <a:t>高</a:t>
            </a:r>
            <a:endParaRPr lang="en-US" altLang="zh-CN" dirty="0" smtClean="0">
              <a:latin typeface="微软雅黑" panose="020B0503020204020204" pitchFamily="34" charset="-122"/>
              <a:ea typeface="微软雅黑" panose="020B0503020204020204" pitchFamily="34" charset="-122"/>
            </a:endParaRPr>
          </a:p>
        </p:txBody>
      </p:sp>
      <p:cxnSp>
        <p:nvCxnSpPr>
          <p:cNvPr id="21" name="直接箭头连接符 20"/>
          <p:cNvCxnSpPr/>
          <p:nvPr/>
        </p:nvCxnSpPr>
        <p:spPr>
          <a:xfrm>
            <a:off x="2411760" y="5877272"/>
            <a:ext cx="5976664" cy="0"/>
          </a:xfrm>
          <a:prstGeom prst="straightConnector1">
            <a:avLst/>
          </a:prstGeom>
          <a:ln w="28575">
            <a:solidFill>
              <a:schemeClr val="accent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3275856" y="6040434"/>
            <a:ext cx="3910136" cy="461665"/>
          </a:xfrm>
          <a:prstGeom prst="rect">
            <a:avLst/>
          </a:prstGeom>
          <a:noFill/>
        </p:spPr>
        <p:txBody>
          <a:bodyPr wrap="square" rtlCol="0">
            <a:spAutoFit/>
          </a:bodyPr>
          <a:lstStyle/>
          <a:p>
            <a:r>
              <a:rPr lang="zh-CN" altLang="en-US" sz="2400" dirty="0" smtClean="0">
                <a:solidFill>
                  <a:schemeClr val="accent2"/>
                </a:solidFill>
                <a:latin typeface="微软雅黑" panose="020B0503020204020204" pitchFamily="34" charset="-122"/>
                <a:ea typeface="微软雅黑" panose="020B0503020204020204" pitchFamily="34" charset="-122"/>
              </a:rPr>
              <a:t>信用数据化、数据资产化</a:t>
            </a:r>
            <a:endParaRPr lang="zh-CN" altLang="en-US" sz="2400" dirty="0">
              <a:solidFill>
                <a:schemeClr val="accent2"/>
              </a:solidFill>
              <a:latin typeface="微软雅黑" panose="020B0503020204020204" pitchFamily="34" charset="-122"/>
              <a:ea typeface="微软雅黑" panose="020B0503020204020204" pitchFamily="34" charset="-122"/>
            </a:endParaRPr>
          </a:p>
        </p:txBody>
      </p:sp>
      <p:sp>
        <p:nvSpPr>
          <p:cNvPr id="24" name="TextBox 23"/>
          <p:cNvSpPr txBox="1"/>
          <p:nvPr/>
        </p:nvSpPr>
        <p:spPr>
          <a:xfrm>
            <a:off x="683568" y="2823319"/>
            <a:ext cx="3672408" cy="461665"/>
          </a:xfrm>
          <a:prstGeom prst="rect">
            <a:avLst/>
          </a:prstGeom>
          <a:solidFill>
            <a:schemeClr val="accent2">
              <a:lumMod val="40000"/>
              <a:lumOff val="60000"/>
            </a:schemeClr>
          </a:solidFill>
        </p:spPr>
        <p:txBody>
          <a:bodyPr wrap="square" rtlCol="0">
            <a:spAutoFit/>
          </a:bodyPr>
          <a:lstStyle/>
          <a:p>
            <a:r>
              <a:rPr lang="zh-CN" altLang="en-US" sz="2400" b="1" dirty="0" smtClean="0">
                <a:latin typeface="微软雅黑" panose="020B0503020204020204" pitchFamily="34" charset="-122"/>
                <a:ea typeface="微软雅黑" panose="020B0503020204020204" pitchFamily="34" charset="-122"/>
              </a:rPr>
              <a:t>大数据下信贷产品的演化</a:t>
            </a:r>
            <a:endParaRPr lang="zh-CN" altLang="en-US" sz="2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523392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互联网金融发展趋势</a:t>
            </a:r>
            <a:r>
              <a:rPr lang="en-US" altLang="zh-CN" dirty="0" smtClean="0"/>
              <a:t>—</a:t>
            </a:r>
            <a:r>
              <a:rPr lang="zh-CN" altLang="en-US" dirty="0" smtClean="0"/>
              <a:t>大数据金融</a:t>
            </a:r>
            <a:endParaRPr lang="zh-CN" altLang="en-US" dirty="0"/>
          </a:p>
        </p:txBody>
      </p:sp>
      <p:grpSp>
        <p:nvGrpSpPr>
          <p:cNvPr id="34" name="组合 33"/>
          <p:cNvGrpSpPr/>
          <p:nvPr/>
        </p:nvGrpSpPr>
        <p:grpSpPr>
          <a:xfrm>
            <a:off x="610427" y="1354461"/>
            <a:ext cx="7351100" cy="5156494"/>
            <a:chOff x="610427" y="1354461"/>
            <a:chExt cx="7351100" cy="5156494"/>
          </a:xfrm>
        </p:grpSpPr>
        <p:grpSp>
          <p:nvGrpSpPr>
            <p:cNvPr id="4" name="组合 3"/>
            <p:cNvGrpSpPr/>
            <p:nvPr/>
          </p:nvGrpSpPr>
          <p:grpSpPr>
            <a:xfrm>
              <a:off x="610427" y="1498476"/>
              <a:ext cx="1164480" cy="4896545"/>
              <a:chOff x="3851920" y="1412775"/>
              <a:chExt cx="1164480" cy="4896545"/>
            </a:xfrm>
          </p:grpSpPr>
          <p:sp>
            <p:nvSpPr>
              <p:cNvPr id="29" name="矩形 28"/>
              <p:cNvSpPr/>
              <p:nvPr/>
            </p:nvSpPr>
            <p:spPr>
              <a:xfrm>
                <a:off x="3851920" y="5445224"/>
                <a:ext cx="1164480" cy="864096"/>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latin typeface="微软雅黑" panose="020B0503020204020204" pitchFamily="34" charset="-122"/>
                    <a:ea typeface="微软雅黑" panose="020B0503020204020204" pitchFamily="34" charset="-122"/>
                  </a:rPr>
                  <a:t>数据产生</a:t>
                </a:r>
                <a:endParaRPr lang="zh-CN" altLang="en-US" b="1" dirty="0">
                  <a:latin typeface="微软雅黑" panose="020B0503020204020204" pitchFamily="34" charset="-122"/>
                  <a:ea typeface="微软雅黑" panose="020B0503020204020204" pitchFamily="34" charset="-122"/>
                </a:endParaRPr>
              </a:p>
            </p:txBody>
          </p:sp>
          <p:sp>
            <p:nvSpPr>
              <p:cNvPr id="30" name="矩形 29"/>
              <p:cNvSpPr/>
              <p:nvPr/>
            </p:nvSpPr>
            <p:spPr>
              <a:xfrm>
                <a:off x="3851920" y="1412775"/>
                <a:ext cx="1164480" cy="873682"/>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latin typeface="微软雅黑" panose="020B0503020204020204" pitchFamily="34" charset="-122"/>
                    <a:ea typeface="微软雅黑" panose="020B0503020204020204" pitchFamily="34" charset="-122"/>
                  </a:rPr>
                  <a:t>数据利用</a:t>
                </a:r>
                <a:endParaRPr lang="zh-CN" altLang="en-US" b="1" dirty="0">
                  <a:latin typeface="微软雅黑" panose="020B0503020204020204" pitchFamily="34" charset="-122"/>
                  <a:ea typeface="微软雅黑" panose="020B0503020204020204" pitchFamily="34" charset="-122"/>
                </a:endParaRPr>
              </a:p>
            </p:txBody>
          </p:sp>
          <p:sp>
            <p:nvSpPr>
              <p:cNvPr id="31" name="矩形 30"/>
              <p:cNvSpPr/>
              <p:nvPr/>
            </p:nvSpPr>
            <p:spPr>
              <a:xfrm>
                <a:off x="3851920" y="2442798"/>
                <a:ext cx="1164480" cy="864096"/>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latin typeface="微软雅黑" panose="020B0503020204020204" pitchFamily="34" charset="-122"/>
                    <a:ea typeface="微软雅黑" panose="020B0503020204020204" pitchFamily="34" charset="-122"/>
                  </a:rPr>
                  <a:t>数据获取</a:t>
                </a:r>
                <a:endParaRPr lang="zh-CN" altLang="en-US" b="1" dirty="0">
                  <a:latin typeface="微软雅黑" panose="020B0503020204020204" pitchFamily="34" charset="-122"/>
                  <a:ea typeface="微软雅黑" panose="020B0503020204020204" pitchFamily="34" charset="-122"/>
                </a:endParaRPr>
              </a:p>
            </p:txBody>
          </p:sp>
          <p:sp>
            <p:nvSpPr>
              <p:cNvPr id="32" name="矩形 31"/>
              <p:cNvSpPr/>
              <p:nvPr/>
            </p:nvSpPr>
            <p:spPr>
              <a:xfrm>
                <a:off x="3851920" y="3429000"/>
                <a:ext cx="1164480" cy="864096"/>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latin typeface="微软雅黑" panose="020B0503020204020204" pitchFamily="34" charset="-122"/>
                    <a:ea typeface="微软雅黑" panose="020B0503020204020204" pitchFamily="34" charset="-122"/>
                  </a:rPr>
                  <a:t>数据存储</a:t>
                </a:r>
                <a:endParaRPr lang="zh-CN" altLang="en-US" b="1" dirty="0">
                  <a:latin typeface="微软雅黑" panose="020B0503020204020204" pitchFamily="34" charset="-122"/>
                  <a:ea typeface="微软雅黑" panose="020B0503020204020204" pitchFamily="34" charset="-122"/>
                </a:endParaRPr>
              </a:p>
            </p:txBody>
          </p:sp>
          <p:sp>
            <p:nvSpPr>
              <p:cNvPr id="33" name="矩形 32"/>
              <p:cNvSpPr/>
              <p:nvPr/>
            </p:nvSpPr>
            <p:spPr>
              <a:xfrm>
                <a:off x="3851920" y="4427912"/>
                <a:ext cx="1164480" cy="864096"/>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latin typeface="微软雅黑" panose="020B0503020204020204" pitchFamily="34" charset="-122"/>
                    <a:ea typeface="微软雅黑" panose="020B0503020204020204" pitchFamily="34" charset="-122"/>
                  </a:rPr>
                  <a:t>数据传播</a:t>
                </a:r>
                <a:endParaRPr lang="zh-CN" altLang="en-US" b="1" dirty="0">
                  <a:latin typeface="微软雅黑" panose="020B0503020204020204" pitchFamily="34" charset="-122"/>
                  <a:ea typeface="微软雅黑" panose="020B0503020204020204" pitchFamily="34" charset="-122"/>
                </a:endParaRPr>
              </a:p>
            </p:txBody>
          </p:sp>
        </p:grpSp>
        <p:grpSp>
          <p:nvGrpSpPr>
            <p:cNvPr id="5" name="组合 4"/>
            <p:cNvGrpSpPr/>
            <p:nvPr/>
          </p:nvGrpSpPr>
          <p:grpSpPr>
            <a:xfrm>
              <a:off x="1835696" y="1354461"/>
              <a:ext cx="6125831" cy="5156494"/>
              <a:chOff x="2771800" y="1268760"/>
              <a:chExt cx="6125831" cy="5156494"/>
            </a:xfrm>
            <a:solidFill>
              <a:schemeClr val="bg1"/>
            </a:solidFill>
          </p:grpSpPr>
          <p:sp>
            <p:nvSpPr>
              <p:cNvPr id="24" name="矩形 23"/>
              <p:cNvSpPr/>
              <p:nvPr/>
            </p:nvSpPr>
            <p:spPr>
              <a:xfrm>
                <a:off x="2771800" y="1268760"/>
                <a:ext cx="6120680" cy="1017697"/>
              </a:xfrm>
              <a:prstGeom prst="rect">
                <a:avLst/>
              </a:prstGeom>
              <a:grp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2776951" y="2316649"/>
                <a:ext cx="6120680" cy="1017697"/>
              </a:xfrm>
              <a:prstGeom prst="rect">
                <a:avLst/>
              </a:prstGeom>
              <a:grp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2776951" y="3352199"/>
                <a:ext cx="6120680" cy="1017697"/>
              </a:xfrm>
              <a:prstGeom prst="rect">
                <a:avLst/>
              </a:prstGeom>
              <a:grp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2776951" y="4393102"/>
                <a:ext cx="6120680" cy="1017697"/>
              </a:xfrm>
              <a:prstGeom prst="rect">
                <a:avLst/>
              </a:prstGeom>
              <a:grp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2776951" y="5407557"/>
                <a:ext cx="6120680" cy="1017697"/>
              </a:xfrm>
              <a:prstGeom prst="rect">
                <a:avLst/>
              </a:prstGeom>
              <a:grp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 name="组合 5"/>
            <p:cNvGrpSpPr/>
            <p:nvPr/>
          </p:nvGrpSpPr>
          <p:grpSpPr>
            <a:xfrm>
              <a:off x="1907704" y="1512175"/>
              <a:ext cx="5823793" cy="4882846"/>
              <a:chOff x="2975631" y="1426474"/>
              <a:chExt cx="5823793" cy="4882846"/>
            </a:xfrm>
          </p:grpSpPr>
          <p:pic>
            <p:nvPicPr>
              <p:cNvPr id="9" name="图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5856" y="1426474"/>
                <a:ext cx="2309242" cy="729667"/>
              </a:xfrm>
              <a:prstGeom prst="rect">
                <a:avLst/>
              </a:prstGeom>
            </p:spPr>
          </p:pic>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56176" y="1426474"/>
                <a:ext cx="2160240" cy="709549"/>
              </a:xfrm>
              <a:prstGeom prst="rect">
                <a:avLst/>
              </a:prstGeom>
            </p:spPr>
          </p:pic>
          <p:pic>
            <p:nvPicPr>
              <p:cNvPr id="11" name="图片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75631" y="2438020"/>
                <a:ext cx="1968599" cy="774956"/>
              </a:xfrm>
              <a:prstGeom prst="rect">
                <a:avLst/>
              </a:prstGeom>
            </p:spPr>
          </p:pic>
          <p:pic>
            <p:nvPicPr>
              <p:cNvPr id="12" name="图片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055005" y="2438020"/>
                <a:ext cx="1914309" cy="770178"/>
              </a:xfrm>
              <a:prstGeom prst="rect">
                <a:avLst/>
              </a:prstGeom>
            </p:spPr>
          </p:pic>
          <p:pic>
            <p:nvPicPr>
              <p:cNvPr id="13" name="图片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092280" y="2442798"/>
                <a:ext cx="1707142" cy="765400"/>
              </a:xfrm>
              <a:prstGeom prst="rect">
                <a:avLst/>
              </a:prstGeom>
            </p:spPr>
          </p:pic>
          <p:grpSp>
            <p:nvGrpSpPr>
              <p:cNvPr id="14" name="组合 13"/>
              <p:cNvGrpSpPr/>
              <p:nvPr/>
            </p:nvGrpSpPr>
            <p:grpSpPr>
              <a:xfrm>
                <a:off x="2975631" y="4509120"/>
                <a:ext cx="5823792" cy="792088"/>
                <a:chOff x="2975631" y="3429000"/>
                <a:chExt cx="5823792" cy="792088"/>
              </a:xfrm>
            </p:grpSpPr>
            <p:pic>
              <p:nvPicPr>
                <p:cNvPr id="21" name="图片 2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975631" y="3501008"/>
                  <a:ext cx="1968599" cy="720080"/>
                </a:xfrm>
                <a:prstGeom prst="rect">
                  <a:avLst/>
                </a:prstGeom>
              </p:spPr>
            </p:pic>
            <p:pic>
              <p:nvPicPr>
                <p:cNvPr id="22" name="图片 2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055006" y="3501008"/>
                  <a:ext cx="1914310" cy="699262"/>
                </a:xfrm>
                <a:prstGeom prst="rect">
                  <a:avLst/>
                </a:prstGeom>
              </p:spPr>
            </p:pic>
            <p:pic>
              <p:nvPicPr>
                <p:cNvPr id="23" name="图片 2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092281" y="3429000"/>
                  <a:ext cx="1707142" cy="771270"/>
                </a:xfrm>
                <a:prstGeom prst="rect">
                  <a:avLst/>
                </a:prstGeom>
              </p:spPr>
            </p:pic>
          </p:grpSp>
          <p:pic>
            <p:nvPicPr>
              <p:cNvPr id="15" name="图片 14"/>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975631" y="3501008"/>
                <a:ext cx="1968599" cy="771270"/>
              </a:xfrm>
              <a:prstGeom prst="rect">
                <a:avLst/>
              </a:prstGeom>
            </p:spPr>
          </p:pic>
          <p:pic>
            <p:nvPicPr>
              <p:cNvPr id="16" name="图片 15"/>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5055005" y="3501008"/>
                <a:ext cx="1914310" cy="792088"/>
              </a:xfrm>
              <a:prstGeom prst="rect">
                <a:avLst/>
              </a:prstGeom>
            </p:spPr>
          </p:pic>
          <p:pic>
            <p:nvPicPr>
              <p:cNvPr id="17" name="图片 16"/>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092282" y="3501008"/>
                <a:ext cx="1707142" cy="792088"/>
              </a:xfrm>
              <a:prstGeom prst="rect">
                <a:avLst/>
              </a:prstGeom>
            </p:spPr>
          </p:pic>
          <p:pic>
            <p:nvPicPr>
              <p:cNvPr id="18" name="图片 17"/>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2975631" y="5589239"/>
                <a:ext cx="1968599" cy="720081"/>
              </a:xfrm>
              <a:prstGeom prst="rect">
                <a:avLst/>
              </a:prstGeom>
            </p:spPr>
          </p:pic>
          <p:pic>
            <p:nvPicPr>
              <p:cNvPr id="19" name="图片 18"/>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5037558" y="5589239"/>
                <a:ext cx="1931757" cy="720080"/>
              </a:xfrm>
              <a:prstGeom prst="rect">
                <a:avLst/>
              </a:prstGeom>
            </p:spPr>
          </p:pic>
          <p:pic>
            <p:nvPicPr>
              <p:cNvPr id="20" name="图片 19"/>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7092282" y="5589239"/>
                <a:ext cx="1707142" cy="720080"/>
              </a:xfrm>
              <a:prstGeom prst="rect">
                <a:avLst/>
              </a:prstGeom>
            </p:spPr>
          </p:pic>
        </p:grpSp>
      </p:grpSp>
      <p:sp>
        <p:nvSpPr>
          <p:cNvPr id="7" name="上箭头 6"/>
          <p:cNvSpPr/>
          <p:nvPr/>
        </p:nvSpPr>
        <p:spPr>
          <a:xfrm>
            <a:off x="8063880" y="1224135"/>
            <a:ext cx="252536" cy="5445225"/>
          </a:xfrm>
          <a:prstGeom prst="upArrow">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7"/>
          <p:cNvSpPr txBox="1"/>
          <p:nvPr/>
        </p:nvSpPr>
        <p:spPr>
          <a:xfrm>
            <a:off x="8388424" y="1642493"/>
            <a:ext cx="360040" cy="4278094"/>
          </a:xfrm>
          <a:prstGeom prst="rect">
            <a:avLst/>
          </a:prstGeom>
          <a:noFill/>
        </p:spPr>
        <p:txBody>
          <a:bodyPr wrap="square" rtlCol="0">
            <a:spAutoFit/>
          </a:bodyPr>
          <a:lstStyle/>
          <a:p>
            <a:r>
              <a:rPr lang="zh-CN" altLang="en-US" sz="2400" b="1" dirty="0" smtClean="0">
                <a:solidFill>
                  <a:schemeClr val="accent2">
                    <a:lumMod val="60000"/>
                    <a:lumOff val="40000"/>
                  </a:schemeClr>
                </a:solidFill>
                <a:latin typeface="微软雅黑" panose="020B0503020204020204" pitchFamily="34" charset="-122"/>
                <a:ea typeface="微软雅黑" panose="020B0503020204020204" pitchFamily="34" charset="-122"/>
              </a:rPr>
              <a:t>大数据技术</a:t>
            </a:r>
            <a:r>
              <a:rPr lang="en-US" altLang="zh-CN" sz="3200" b="1" dirty="0" smtClean="0">
                <a:solidFill>
                  <a:schemeClr val="accent2">
                    <a:lumMod val="60000"/>
                    <a:lumOff val="40000"/>
                  </a:schemeClr>
                </a:solidFill>
                <a:latin typeface="微软雅黑" panose="020B0503020204020204" pitchFamily="34" charset="-122"/>
                <a:ea typeface="微软雅黑" panose="020B0503020204020204" pitchFamily="34" charset="-122"/>
              </a:rPr>
              <a:t>+</a:t>
            </a:r>
          </a:p>
          <a:p>
            <a:r>
              <a:rPr lang="zh-CN" altLang="en-US" sz="2400" b="1" dirty="0">
                <a:solidFill>
                  <a:schemeClr val="accent2">
                    <a:lumMod val="60000"/>
                    <a:lumOff val="40000"/>
                  </a:schemeClr>
                </a:solidFill>
                <a:latin typeface="微软雅黑" panose="020B0503020204020204" pitchFamily="34" charset="-122"/>
                <a:ea typeface="微软雅黑" panose="020B0503020204020204" pitchFamily="34" charset="-122"/>
              </a:rPr>
              <a:t>大</a:t>
            </a:r>
            <a:r>
              <a:rPr lang="zh-CN" altLang="en-US" sz="2400" b="1" dirty="0" smtClean="0">
                <a:solidFill>
                  <a:schemeClr val="accent2">
                    <a:lumMod val="60000"/>
                    <a:lumOff val="40000"/>
                  </a:schemeClr>
                </a:solidFill>
                <a:latin typeface="微软雅黑" panose="020B0503020204020204" pitchFamily="34" charset="-122"/>
                <a:ea typeface="微软雅黑" panose="020B0503020204020204" pitchFamily="34" charset="-122"/>
              </a:rPr>
              <a:t>数据思维</a:t>
            </a:r>
            <a:endParaRPr lang="zh-CN" altLang="en-US" sz="2400" b="1" dirty="0">
              <a:solidFill>
                <a:schemeClr val="accent2">
                  <a:lumMod val="60000"/>
                  <a:lumOff val="4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26682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circle(in)">
                                      <p:cBhvr>
                                        <p:cTn id="12"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24013" y="116632"/>
            <a:ext cx="7196459" cy="926356"/>
          </a:xfrm>
        </p:spPr>
        <p:txBody>
          <a:bodyPr/>
          <a:lstStyle/>
          <a:p>
            <a:r>
              <a:rPr lang="zh-CN" altLang="en-US" dirty="0" smtClean="0"/>
              <a:t>互联网金融发展</a:t>
            </a:r>
            <a:r>
              <a:rPr lang="zh-CN" altLang="en-US" smtClean="0"/>
              <a:t>趋势</a:t>
            </a:r>
            <a:r>
              <a:rPr lang="en-US" altLang="zh-CN" smtClean="0"/>
              <a:t>—</a:t>
            </a:r>
            <a:r>
              <a:rPr lang="zh-CN" altLang="en-US" smtClean="0"/>
              <a:t>互联网金融门户</a:t>
            </a:r>
            <a:endParaRPr lang="zh-CN" altLang="en-US" dirty="0"/>
          </a:p>
        </p:txBody>
      </p:sp>
      <p:cxnSp>
        <p:nvCxnSpPr>
          <p:cNvPr id="22" name="肘形连接符 21"/>
          <p:cNvCxnSpPr/>
          <p:nvPr/>
        </p:nvCxnSpPr>
        <p:spPr>
          <a:xfrm rot="5400000">
            <a:off x="4175956" y="3037539"/>
            <a:ext cx="504056" cy="12700"/>
          </a:xfrm>
          <a:prstGeom prst="bentConnector3">
            <a:avLst/>
          </a:prstGeom>
          <a:ln w="28575"/>
        </p:spPr>
        <p:style>
          <a:lnRef idx="1">
            <a:schemeClr val="accent1"/>
          </a:lnRef>
          <a:fillRef idx="0">
            <a:schemeClr val="accent1"/>
          </a:fillRef>
          <a:effectRef idx="0">
            <a:schemeClr val="accent1"/>
          </a:effectRef>
          <a:fontRef idx="minor">
            <a:schemeClr val="tx1"/>
          </a:fontRef>
        </p:style>
      </p:cxnSp>
      <p:cxnSp>
        <p:nvCxnSpPr>
          <p:cNvPr id="26" name="肘形连接符 25"/>
          <p:cNvCxnSpPr>
            <a:endCxn id="6" idx="0"/>
          </p:cNvCxnSpPr>
          <p:nvPr/>
        </p:nvCxnSpPr>
        <p:spPr>
          <a:xfrm rot="5400000">
            <a:off x="2813731" y="1707053"/>
            <a:ext cx="528207" cy="2700300"/>
          </a:xfrm>
          <a:prstGeom prst="bentConnector3">
            <a:avLst/>
          </a:prstGeom>
          <a:ln w="28575"/>
        </p:spPr>
        <p:style>
          <a:lnRef idx="1">
            <a:schemeClr val="accent1"/>
          </a:lnRef>
          <a:fillRef idx="0">
            <a:schemeClr val="accent1"/>
          </a:fillRef>
          <a:effectRef idx="0">
            <a:schemeClr val="accent1"/>
          </a:effectRef>
          <a:fontRef idx="minor">
            <a:schemeClr val="tx1"/>
          </a:fontRef>
        </p:style>
      </p:cxnSp>
      <p:cxnSp>
        <p:nvCxnSpPr>
          <p:cNvPr id="27" name="肘形连接符 26"/>
          <p:cNvCxnSpPr>
            <a:endCxn id="8" idx="0"/>
          </p:cNvCxnSpPr>
          <p:nvPr/>
        </p:nvCxnSpPr>
        <p:spPr>
          <a:xfrm>
            <a:off x="4355976" y="3068960"/>
            <a:ext cx="2996553" cy="220607"/>
          </a:xfrm>
          <a:prstGeom prst="bentConnector2">
            <a:avLst/>
          </a:prstGeom>
          <a:ln w="28575"/>
        </p:spPr>
        <p:style>
          <a:lnRef idx="1">
            <a:schemeClr val="accent1"/>
          </a:lnRef>
          <a:fillRef idx="0">
            <a:schemeClr val="accent1"/>
          </a:fillRef>
          <a:effectRef idx="0">
            <a:schemeClr val="accent1"/>
          </a:effectRef>
          <a:fontRef idx="minor">
            <a:schemeClr val="tx1"/>
          </a:fontRef>
        </p:style>
      </p:cxnSp>
      <p:grpSp>
        <p:nvGrpSpPr>
          <p:cNvPr id="57" name="组合 56"/>
          <p:cNvGrpSpPr/>
          <p:nvPr/>
        </p:nvGrpSpPr>
        <p:grpSpPr>
          <a:xfrm>
            <a:off x="3491880" y="1484784"/>
            <a:ext cx="2016224" cy="1313850"/>
            <a:chOff x="3563888" y="1186635"/>
            <a:chExt cx="2016224" cy="1313850"/>
          </a:xfrm>
        </p:grpSpPr>
        <p:sp>
          <p:nvSpPr>
            <p:cNvPr id="5" name="椭圆 4"/>
            <p:cNvSpPr/>
            <p:nvPr/>
          </p:nvSpPr>
          <p:spPr>
            <a:xfrm>
              <a:off x="3563888" y="1186635"/>
              <a:ext cx="2016224" cy="131385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tx1"/>
                </a:solidFill>
                <a:latin typeface="微软雅黑" panose="020B0503020204020204" pitchFamily="34" charset="-122"/>
                <a:ea typeface="微软雅黑" panose="020B0503020204020204" pitchFamily="34" charset="-122"/>
              </a:endParaRPr>
            </a:p>
          </p:txBody>
        </p:sp>
        <p:sp>
          <p:nvSpPr>
            <p:cNvPr id="30" name="矩形 29"/>
            <p:cNvSpPr/>
            <p:nvPr/>
          </p:nvSpPr>
          <p:spPr>
            <a:xfrm>
              <a:off x="3726566" y="1443177"/>
              <a:ext cx="1723549" cy="826422"/>
            </a:xfrm>
            <a:prstGeom prst="rect">
              <a:avLst/>
            </a:prstGeom>
          </p:spPr>
          <p:txBody>
            <a:bodyPr wrap="none">
              <a:spAutoFit/>
            </a:bodyPr>
            <a:lstStyle/>
            <a:p>
              <a:pPr algn="ctr"/>
              <a:r>
                <a:rPr lang="zh-CN" altLang="en-US" sz="2400" b="1" dirty="0">
                  <a:latin typeface="微软雅黑" panose="020B0503020204020204" pitchFamily="34" charset="-122"/>
                  <a:ea typeface="微软雅黑" panose="020B0503020204020204" pitchFamily="34" charset="-122"/>
                </a:rPr>
                <a:t>互联网</a:t>
              </a:r>
              <a:r>
                <a:rPr lang="zh-CN" altLang="en-US" sz="2400" b="1" dirty="0" smtClean="0">
                  <a:latin typeface="微软雅黑" panose="020B0503020204020204" pitchFamily="34" charset="-122"/>
                  <a:ea typeface="微软雅黑" panose="020B0503020204020204" pitchFamily="34" charset="-122"/>
                </a:rPr>
                <a:t>金融</a:t>
              </a:r>
              <a:endParaRPr lang="en-US" altLang="zh-CN" sz="2400" b="1" dirty="0" smtClean="0">
                <a:latin typeface="微软雅黑" panose="020B0503020204020204" pitchFamily="34" charset="-122"/>
                <a:ea typeface="微软雅黑" panose="020B0503020204020204" pitchFamily="34" charset="-122"/>
              </a:endParaRPr>
            </a:p>
            <a:p>
              <a:pPr algn="ctr"/>
              <a:r>
                <a:rPr lang="zh-CN" altLang="en-US" sz="2400" b="1" dirty="0" smtClean="0">
                  <a:latin typeface="微软雅黑" panose="020B0503020204020204" pitchFamily="34" charset="-122"/>
                  <a:ea typeface="微软雅黑" panose="020B0503020204020204" pitchFamily="34" charset="-122"/>
                </a:rPr>
                <a:t>门户</a:t>
              </a:r>
              <a:endParaRPr lang="zh-CN" altLang="en-US" sz="2400" b="1" dirty="0">
                <a:latin typeface="微软雅黑" panose="020B0503020204020204" pitchFamily="34" charset="-122"/>
                <a:ea typeface="微软雅黑" panose="020B0503020204020204" pitchFamily="34" charset="-122"/>
              </a:endParaRPr>
            </a:p>
          </p:txBody>
        </p:sp>
      </p:grpSp>
      <p:grpSp>
        <p:nvGrpSpPr>
          <p:cNvPr id="58" name="组合 57"/>
          <p:cNvGrpSpPr/>
          <p:nvPr/>
        </p:nvGrpSpPr>
        <p:grpSpPr>
          <a:xfrm>
            <a:off x="539552" y="3321307"/>
            <a:ext cx="2376264" cy="2560548"/>
            <a:chOff x="683568" y="3028692"/>
            <a:chExt cx="2520280" cy="3260932"/>
          </a:xfrm>
        </p:grpSpPr>
        <p:sp>
          <p:nvSpPr>
            <p:cNvPr id="6" name="圆角矩形 5"/>
            <p:cNvSpPr/>
            <p:nvPr/>
          </p:nvSpPr>
          <p:spPr>
            <a:xfrm>
              <a:off x="683568" y="3028692"/>
              <a:ext cx="2520280" cy="3260932"/>
            </a:xfrm>
            <a:prstGeom prst="roundRect">
              <a:avLst/>
            </a:prstGeom>
            <a:solidFill>
              <a:schemeClr val="bg1"/>
            </a:solidFill>
            <a:ln>
              <a:solidFill>
                <a:schemeClr val="bg2"/>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1" name="矩形 30"/>
            <p:cNvSpPr/>
            <p:nvPr/>
          </p:nvSpPr>
          <p:spPr>
            <a:xfrm>
              <a:off x="971600" y="3122248"/>
              <a:ext cx="1800493" cy="367299"/>
            </a:xfrm>
            <a:prstGeom prst="rect">
              <a:avLst/>
            </a:prstGeom>
          </p:spPr>
          <p:txBody>
            <a:bodyPr wrap="none">
              <a:spAutoFit/>
            </a:bodyPr>
            <a:lstStyle/>
            <a:p>
              <a:r>
                <a:rPr lang="zh-CN" altLang="en-US" b="1" dirty="0">
                  <a:latin typeface="微软雅黑" panose="020B0503020204020204" pitchFamily="34" charset="-122"/>
                  <a:ea typeface="微软雅黑" panose="020B0503020204020204" pitchFamily="34" charset="-122"/>
                </a:rPr>
                <a:t>第三方资讯平台</a:t>
              </a:r>
            </a:p>
          </p:txBody>
        </p:sp>
        <p:sp>
          <p:nvSpPr>
            <p:cNvPr id="52" name="矩形 51"/>
            <p:cNvSpPr/>
            <p:nvPr/>
          </p:nvSpPr>
          <p:spPr>
            <a:xfrm>
              <a:off x="827585" y="3501050"/>
              <a:ext cx="2376263" cy="2621657"/>
            </a:xfrm>
            <a:prstGeom prst="rect">
              <a:avLst/>
            </a:prstGeom>
          </p:spPr>
          <p:txBody>
            <a:bodyPr wrap="square">
              <a:spAutoFit/>
            </a:bodyPr>
            <a:lstStyle/>
            <a:p>
              <a:pPr>
                <a:lnSpc>
                  <a:spcPct val="120000"/>
                </a:lnSpc>
              </a:pPr>
              <a:r>
                <a:rPr lang="zh-CN" altLang="en-US" dirty="0" smtClean="0">
                  <a:latin typeface="微软雅黑" panose="020B0503020204020204" pitchFamily="34" charset="-122"/>
                  <a:ea typeface="微软雅黑" panose="020B0503020204020204" pitchFamily="34" charset="-122"/>
                </a:rPr>
                <a:t>为</a:t>
              </a:r>
              <a:r>
                <a:rPr lang="zh-CN" altLang="en-US" dirty="0">
                  <a:latin typeface="微软雅黑" panose="020B0503020204020204" pitchFamily="34" charset="-122"/>
                  <a:ea typeface="微软雅黑" panose="020B0503020204020204" pitchFamily="34" charset="-122"/>
                </a:rPr>
                <a:t>客户提供全面、权威的金融行业数据及行业资讯的门户网站</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典型代表有网贷之家、和讯网以及网贷天</a:t>
              </a:r>
              <a:r>
                <a:rPr lang="zh-CN" altLang="en-US" dirty="0" smtClean="0">
                  <a:latin typeface="微软雅黑" panose="020B0503020204020204" pitchFamily="34" charset="-122"/>
                  <a:ea typeface="微软雅黑" panose="020B0503020204020204" pitchFamily="34" charset="-122"/>
                </a:rPr>
                <a:t>眼等</a:t>
              </a:r>
              <a:endParaRPr lang="zh-CN" altLang="en-US" dirty="0">
                <a:latin typeface="微软雅黑" panose="020B0503020204020204" pitchFamily="34" charset="-122"/>
                <a:ea typeface="微软雅黑" panose="020B0503020204020204" pitchFamily="34" charset="-122"/>
              </a:endParaRPr>
            </a:p>
          </p:txBody>
        </p:sp>
      </p:grpSp>
      <p:grpSp>
        <p:nvGrpSpPr>
          <p:cNvPr id="59" name="组合 58"/>
          <p:cNvGrpSpPr/>
          <p:nvPr/>
        </p:nvGrpSpPr>
        <p:grpSpPr>
          <a:xfrm>
            <a:off x="3131840" y="3289567"/>
            <a:ext cx="2674150" cy="2659713"/>
            <a:chOff x="3612233" y="2998838"/>
            <a:chExt cx="1776467" cy="3480356"/>
          </a:xfrm>
        </p:grpSpPr>
        <p:sp>
          <p:nvSpPr>
            <p:cNvPr id="7" name="圆角矩形 6"/>
            <p:cNvSpPr/>
            <p:nvPr/>
          </p:nvSpPr>
          <p:spPr>
            <a:xfrm>
              <a:off x="3612233" y="2998838"/>
              <a:ext cx="1722085" cy="3392127"/>
            </a:xfrm>
            <a:prstGeom prst="roundRect">
              <a:avLst/>
            </a:prstGeom>
            <a:solidFill>
              <a:schemeClr val="bg1"/>
            </a:soli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3" name="矩形 32"/>
            <p:cNvSpPr/>
            <p:nvPr/>
          </p:nvSpPr>
          <p:spPr>
            <a:xfrm>
              <a:off x="3707904" y="3093064"/>
              <a:ext cx="1569660" cy="367300"/>
            </a:xfrm>
            <a:prstGeom prst="rect">
              <a:avLst/>
            </a:prstGeom>
          </p:spPr>
          <p:txBody>
            <a:bodyPr wrap="none">
              <a:spAutoFit/>
            </a:bodyPr>
            <a:lstStyle/>
            <a:p>
              <a:r>
                <a:rPr lang="zh-CN" altLang="en-US" b="1" dirty="0">
                  <a:latin typeface="微软雅黑" panose="020B0503020204020204" pitchFamily="34" charset="-122"/>
                  <a:ea typeface="微软雅黑" panose="020B0503020204020204" pitchFamily="34" charset="-122"/>
                </a:rPr>
                <a:t>垂直搜索平台</a:t>
              </a:r>
            </a:p>
          </p:txBody>
        </p:sp>
        <p:sp>
          <p:nvSpPr>
            <p:cNvPr id="53" name="矩形 52"/>
            <p:cNvSpPr/>
            <p:nvPr/>
          </p:nvSpPr>
          <p:spPr>
            <a:xfrm>
              <a:off x="3660069" y="3469967"/>
              <a:ext cx="1728631" cy="3009227"/>
            </a:xfrm>
            <a:prstGeom prst="rect">
              <a:avLst/>
            </a:prstGeom>
          </p:spPr>
          <p:txBody>
            <a:bodyPr wrap="square">
              <a:spAutoFit/>
            </a:bodyPr>
            <a:lstStyle/>
            <a:p>
              <a:pPr>
                <a:lnSpc>
                  <a:spcPct val="120000"/>
                </a:lnSpc>
              </a:pPr>
              <a:r>
                <a:rPr lang="zh-CN" altLang="en-US" dirty="0" smtClean="0">
                  <a:latin typeface="微软雅黑" panose="020B0503020204020204" pitchFamily="34" charset="-122"/>
                  <a:ea typeface="微软雅黑" panose="020B0503020204020204" pitchFamily="34" charset="-122"/>
                </a:rPr>
                <a:t>聚焦</a:t>
              </a:r>
              <a:r>
                <a:rPr lang="zh-CN" altLang="en-US" dirty="0">
                  <a:latin typeface="微软雅黑" panose="020B0503020204020204" pitchFamily="34" charset="-122"/>
                  <a:ea typeface="微软雅黑" panose="020B0503020204020204" pitchFamily="34" charset="-122"/>
                </a:rPr>
                <a:t>于相关金融产品的垂直搜索门户对某类专业信息的提取、整合以及处理后反馈给客户代表有融</a:t>
              </a:r>
              <a:r>
                <a:rPr lang="en-US" altLang="zh-CN" dirty="0">
                  <a:latin typeface="微软雅黑" panose="020B0503020204020204" pitchFamily="34" charset="-122"/>
                  <a:ea typeface="微软雅黑" panose="020B0503020204020204" pitchFamily="34" charset="-122"/>
                </a:rPr>
                <a:t>360</a:t>
              </a:r>
              <a:r>
                <a:rPr lang="zh-CN" altLang="en-US" dirty="0">
                  <a:latin typeface="微软雅黑" panose="020B0503020204020204" pitchFamily="34" charset="-122"/>
                  <a:ea typeface="微软雅黑" panose="020B0503020204020204" pitchFamily="34" charset="-122"/>
                </a:rPr>
                <a:t>、好贷网、安贷客、大家保等</a:t>
              </a:r>
            </a:p>
          </p:txBody>
        </p:sp>
      </p:grpSp>
      <p:grpSp>
        <p:nvGrpSpPr>
          <p:cNvPr id="60" name="组合 59"/>
          <p:cNvGrpSpPr/>
          <p:nvPr/>
        </p:nvGrpSpPr>
        <p:grpSpPr>
          <a:xfrm>
            <a:off x="6084168" y="3289567"/>
            <a:ext cx="2664296" cy="2590402"/>
            <a:chOff x="6228184" y="2998838"/>
            <a:chExt cx="1966363" cy="3483737"/>
          </a:xfrm>
        </p:grpSpPr>
        <p:sp>
          <p:nvSpPr>
            <p:cNvPr id="8" name="圆角矩形 7"/>
            <p:cNvSpPr/>
            <p:nvPr/>
          </p:nvSpPr>
          <p:spPr>
            <a:xfrm>
              <a:off x="6228184" y="2998838"/>
              <a:ext cx="1872208" cy="3483737"/>
            </a:xfrm>
            <a:prstGeom prst="roundRect">
              <a:avLst/>
            </a:prstGeom>
            <a:solidFill>
              <a:schemeClr val="bg1"/>
            </a:soli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4" name="矩形 33"/>
            <p:cNvSpPr/>
            <p:nvPr/>
          </p:nvSpPr>
          <p:spPr>
            <a:xfrm>
              <a:off x="6281329" y="3089515"/>
              <a:ext cx="136339" cy="496701"/>
            </a:xfrm>
            <a:prstGeom prst="rect">
              <a:avLst/>
            </a:prstGeom>
          </p:spPr>
          <p:txBody>
            <a:bodyPr wrap="none">
              <a:spAutoFit/>
            </a:bodyPr>
            <a:lstStyle/>
            <a:p>
              <a:endParaRPr lang="zh-CN" altLang="en-US" b="1" dirty="0">
                <a:latin typeface="微软雅黑" panose="020B0503020204020204" pitchFamily="34" charset="-122"/>
                <a:ea typeface="微软雅黑" panose="020B0503020204020204" pitchFamily="34" charset="-122"/>
              </a:endParaRPr>
            </a:p>
          </p:txBody>
        </p:sp>
        <p:sp>
          <p:nvSpPr>
            <p:cNvPr id="54" name="矩形 53"/>
            <p:cNvSpPr/>
            <p:nvPr/>
          </p:nvSpPr>
          <p:spPr>
            <a:xfrm>
              <a:off x="6281329" y="3089515"/>
              <a:ext cx="1913218" cy="3253391"/>
            </a:xfrm>
            <a:prstGeom prst="rect">
              <a:avLst/>
            </a:prstGeom>
          </p:spPr>
          <p:txBody>
            <a:bodyPr wrap="square">
              <a:spAutoFit/>
            </a:bodyPr>
            <a:lstStyle/>
            <a:p>
              <a:pPr>
                <a:lnSpc>
                  <a:spcPct val="120000"/>
                </a:lnSpc>
              </a:pPr>
              <a:r>
                <a:rPr lang="zh-CN" altLang="en-US" b="1" dirty="0">
                  <a:latin typeface="微软雅黑" panose="020B0503020204020204" pitchFamily="34" charset="-122"/>
                  <a:ea typeface="微软雅黑" panose="020B0503020204020204" pitchFamily="34" charset="-122"/>
                </a:rPr>
                <a:t>在线金融</a:t>
              </a:r>
              <a:r>
                <a:rPr lang="zh-CN" altLang="en-US" b="1" dirty="0" smtClean="0">
                  <a:latin typeface="微软雅黑" panose="020B0503020204020204" pitchFamily="34" charset="-122"/>
                  <a:ea typeface="微软雅黑" panose="020B0503020204020204" pitchFamily="34" charset="-122"/>
                </a:rPr>
                <a:t>超市</a:t>
              </a:r>
              <a:endParaRPr lang="en-US" altLang="zh-CN" dirty="0" smtClean="0">
                <a:latin typeface="微软雅黑" panose="020B0503020204020204" pitchFamily="34" charset="-122"/>
                <a:ea typeface="微软雅黑" panose="020B0503020204020204" pitchFamily="34" charset="-122"/>
              </a:endParaRPr>
            </a:p>
            <a:p>
              <a:pPr>
                <a:lnSpc>
                  <a:spcPct val="120000"/>
                </a:lnSpc>
              </a:pPr>
              <a:r>
                <a:rPr lang="zh-CN" altLang="en-US" dirty="0" smtClean="0">
                  <a:latin typeface="微软雅黑" panose="020B0503020204020204" pitchFamily="34" charset="-122"/>
                  <a:ea typeface="微软雅黑" panose="020B0503020204020204" pitchFamily="34" charset="-122"/>
                </a:rPr>
                <a:t>汇聚</a:t>
              </a:r>
              <a:r>
                <a:rPr lang="zh-CN" altLang="en-US" dirty="0">
                  <a:latin typeface="微软雅黑" panose="020B0503020204020204" pitchFamily="34" charset="-122"/>
                  <a:ea typeface="微软雅黑" panose="020B0503020204020204" pitchFamily="34" charset="-122"/>
                </a:rPr>
                <a:t>了大量的金融产品</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 提供在线都够及购买匹配，代表有大童网、格上理财、</a:t>
              </a:r>
              <a:r>
                <a:rPr lang="en-US" altLang="zh-CN" dirty="0">
                  <a:latin typeface="微软雅黑" panose="020B0503020204020204" pitchFamily="34" charset="-122"/>
                  <a:ea typeface="微软雅黑" panose="020B0503020204020204" pitchFamily="34" charset="-122"/>
                </a:rPr>
                <a:t>91</a:t>
              </a:r>
              <a:r>
                <a:rPr lang="zh-CN" altLang="en-US" dirty="0">
                  <a:latin typeface="微软雅黑" panose="020B0503020204020204" pitchFamily="34" charset="-122"/>
                  <a:ea typeface="微软雅黑" panose="020B0503020204020204" pitchFamily="34" charset="-122"/>
                </a:rPr>
                <a:t>金融超市记忆软交所科技金融服务平台等</a:t>
              </a:r>
            </a:p>
          </p:txBody>
        </p:sp>
      </p:grpSp>
    </p:spTree>
    <p:extLst>
      <p:ext uri="{BB962C8B-B14F-4D97-AF65-F5344CB8AC3E}">
        <p14:creationId xmlns:p14="http://schemas.microsoft.com/office/powerpoint/2010/main" val="3652339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58"/>
                                        </p:tgtEl>
                                        <p:attrNameLst>
                                          <p:attrName>style.visibility</p:attrName>
                                        </p:attrNameLst>
                                      </p:cBhvr>
                                      <p:to>
                                        <p:strVal val="visible"/>
                                      </p:to>
                                    </p:set>
                                    <p:animEffect transition="in" filter="fade">
                                      <p:cBhvr>
                                        <p:cTn id="12" dur="1000"/>
                                        <p:tgtEl>
                                          <p:spTgt spid="58"/>
                                        </p:tgtEl>
                                      </p:cBhvr>
                                    </p:animEffect>
                                    <p:anim calcmode="lin" valueType="num">
                                      <p:cBhvr>
                                        <p:cTn id="13" dur="1000" fill="hold"/>
                                        <p:tgtEl>
                                          <p:spTgt spid="58"/>
                                        </p:tgtEl>
                                        <p:attrNameLst>
                                          <p:attrName>ppt_x</p:attrName>
                                        </p:attrNameLst>
                                      </p:cBhvr>
                                      <p:tavLst>
                                        <p:tav tm="0">
                                          <p:val>
                                            <p:strVal val="#ppt_x"/>
                                          </p:val>
                                        </p:tav>
                                        <p:tav tm="100000">
                                          <p:val>
                                            <p:strVal val="#ppt_x"/>
                                          </p:val>
                                        </p:tav>
                                      </p:tavLst>
                                    </p:anim>
                                    <p:anim calcmode="lin" valueType="num">
                                      <p:cBhvr>
                                        <p:cTn id="14" dur="1000" fill="hold"/>
                                        <p:tgtEl>
                                          <p:spTgt spid="5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fade">
                                      <p:cBhvr>
                                        <p:cTn id="19" dur="500"/>
                                        <p:tgtEl>
                                          <p:spTgt spid="22"/>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59"/>
                                        </p:tgtEl>
                                        <p:attrNameLst>
                                          <p:attrName>style.visibility</p:attrName>
                                        </p:attrNameLst>
                                      </p:cBhvr>
                                      <p:to>
                                        <p:strVal val="visible"/>
                                      </p:to>
                                    </p:set>
                                    <p:animEffect transition="in" filter="fade">
                                      <p:cBhvr>
                                        <p:cTn id="24" dur="1000"/>
                                        <p:tgtEl>
                                          <p:spTgt spid="59"/>
                                        </p:tgtEl>
                                      </p:cBhvr>
                                    </p:animEffect>
                                    <p:anim calcmode="lin" valueType="num">
                                      <p:cBhvr>
                                        <p:cTn id="25" dur="1000" fill="hold"/>
                                        <p:tgtEl>
                                          <p:spTgt spid="59"/>
                                        </p:tgtEl>
                                        <p:attrNameLst>
                                          <p:attrName>ppt_x</p:attrName>
                                        </p:attrNameLst>
                                      </p:cBhvr>
                                      <p:tavLst>
                                        <p:tav tm="0">
                                          <p:val>
                                            <p:strVal val="#ppt_x"/>
                                          </p:val>
                                        </p:tav>
                                        <p:tav tm="100000">
                                          <p:val>
                                            <p:strVal val="#ppt_x"/>
                                          </p:val>
                                        </p:tav>
                                      </p:tavLst>
                                    </p:anim>
                                    <p:anim calcmode="lin" valueType="num">
                                      <p:cBhvr>
                                        <p:cTn id="26" dur="1000" fill="hold"/>
                                        <p:tgtEl>
                                          <p:spTgt spid="59"/>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fade">
                                      <p:cBhvr>
                                        <p:cTn id="31" dur="500"/>
                                        <p:tgtEl>
                                          <p:spTgt spid="27"/>
                                        </p:tgtEl>
                                      </p:cBhvr>
                                    </p:animEffect>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60"/>
                                        </p:tgtEl>
                                        <p:attrNameLst>
                                          <p:attrName>style.visibility</p:attrName>
                                        </p:attrNameLst>
                                      </p:cBhvr>
                                      <p:to>
                                        <p:strVal val="visible"/>
                                      </p:to>
                                    </p:set>
                                    <p:animEffect transition="in" filter="fade">
                                      <p:cBhvr>
                                        <p:cTn id="36" dur="1000"/>
                                        <p:tgtEl>
                                          <p:spTgt spid="60"/>
                                        </p:tgtEl>
                                      </p:cBhvr>
                                    </p:animEffect>
                                    <p:anim calcmode="lin" valueType="num">
                                      <p:cBhvr>
                                        <p:cTn id="37" dur="1000" fill="hold"/>
                                        <p:tgtEl>
                                          <p:spTgt spid="60"/>
                                        </p:tgtEl>
                                        <p:attrNameLst>
                                          <p:attrName>ppt_x</p:attrName>
                                        </p:attrNameLst>
                                      </p:cBhvr>
                                      <p:tavLst>
                                        <p:tav tm="0">
                                          <p:val>
                                            <p:strVal val="#ppt_x"/>
                                          </p:val>
                                        </p:tav>
                                        <p:tav tm="100000">
                                          <p:val>
                                            <p:strVal val="#ppt_x"/>
                                          </p:val>
                                        </p:tav>
                                      </p:tavLst>
                                    </p:anim>
                                    <p:anim calcmode="lin" valueType="num">
                                      <p:cBhvr>
                                        <p:cTn id="38" dur="1000" fill="hold"/>
                                        <p:tgtEl>
                                          <p:spTgt spid="6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24013" y="116632"/>
            <a:ext cx="7196459" cy="926356"/>
          </a:xfrm>
        </p:spPr>
        <p:txBody>
          <a:bodyPr/>
          <a:lstStyle/>
          <a:p>
            <a:r>
              <a:rPr lang="zh-CN" altLang="en-US" dirty="0" smtClean="0"/>
              <a:t>互联网金融发展趋势</a:t>
            </a:r>
            <a:r>
              <a:rPr lang="en-US" altLang="zh-CN" dirty="0" smtClean="0"/>
              <a:t>—</a:t>
            </a:r>
            <a:r>
              <a:rPr lang="zh-CN" altLang="en-US" dirty="0"/>
              <a:t>信息化金融</a:t>
            </a:r>
          </a:p>
        </p:txBody>
      </p:sp>
      <p:sp>
        <p:nvSpPr>
          <p:cNvPr id="21" name="矩形 20"/>
          <p:cNvSpPr/>
          <p:nvPr/>
        </p:nvSpPr>
        <p:spPr>
          <a:xfrm>
            <a:off x="827206" y="1565416"/>
            <a:ext cx="7561218" cy="523220"/>
          </a:xfrm>
          <a:prstGeom prst="rect">
            <a:avLst/>
          </a:prstGeom>
          <a:solidFill>
            <a:schemeClr val="accent2">
              <a:lumMod val="60000"/>
              <a:lumOff val="40000"/>
            </a:schemeClr>
          </a:solidFill>
        </p:spPr>
        <p:txBody>
          <a:bodyPr wrap="square">
            <a:spAutoFit/>
          </a:bodyPr>
          <a:lstStyle/>
          <a:p>
            <a:pPr algn="ctr"/>
            <a:r>
              <a:rPr lang="zh-CN" altLang="en-US" sz="2800" b="1" dirty="0">
                <a:latin typeface="微软雅黑" panose="020B0503020204020204" pitchFamily="34" charset="-122"/>
                <a:ea typeface="微软雅黑" panose="020B0503020204020204" pitchFamily="34" charset="-122"/>
              </a:rPr>
              <a:t>信息化</a:t>
            </a:r>
            <a:r>
              <a:rPr lang="zh-CN" altLang="en-US" sz="2800" b="1" dirty="0" smtClean="0">
                <a:latin typeface="微软雅黑" panose="020B0503020204020204" pitchFamily="34" charset="-122"/>
                <a:ea typeface="微软雅黑" panose="020B0503020204020204" pitchFamily="34" charset="-122"/>
              </a:rPr>
              <a:t>金融</a:t>
            </a:r>
            <a:endParaRPr lang="en-US" altLang="zh-CN" sz="2800" b="1" dirty="0"/>
          </a:p>
        </p:txBody>
      </p:sp>
      <p:grpSp>
        <p:nvGrpSpPr>
          <p:cNvPr id="23" name="组合 22"/>
          <p:cNvGrpSpPr/>
          <p:nvPr/>
        </p:nvGrpSpPr>
        <p:grpSpPr>
          <a:xfrm>
            <a:off x="827204" y="2420888"/>
            <a:ext cx="7561219" cy="1754326"/>
            <a:chOff x="1115237" y="2250738"/>
            <a:chExt cx="7561219" cy="1754326"/>
          </a:xfrm>
          <a:solidFill>
            <a:schemeClr val="bg1">
              <a:lumMod val="85000"/>
            </a:schemeClr>
          </a:solidFill>
        </p:grpSpPr>
        <p:sp>
          <p:nvSpPr>
            <p:cNvPr id="24" name="矩形 23"/>
            <p:cNvSpPr/>
            <p:nvPr/>
          </p:nvSpPr>
          <p:spPr>
            <a:xfrm>
              <a:off x="1115237" y="2250738"/>
              <a:ext cx="3127606" cy="1754326"/>
            </a:xfrm>
            <a:prstGeom prst="rect">
              <a:avLst/>
            </a:prstGeom>
            <a:grpFill/>
            <a:ln>
              <a:solidFill>
                <a:schemeClr val="tx1"/>
              </a:solidFill>
              <a:prstDash val="dash"/>
            </a:ln>
          </p:spPr>
          <p:txBody>
            <a:bodyPr wrap="square">
              <a:spAutoFit/>
            </a:bodyPr>
            <a:lstStyle/>
            <a:p>
              <a:r>
                <a:rPr lang="zh-CN" altLang="en-US" dirty="0" smtClean="0"/>
                <a:t>        基于</a:t>
              </a:r>
              <a:r>
                <a:rPr lang="zh-CN" altLang="en-US" dirty="0"/>
                <a:t>自有网络平台的基金销售，实质是传统基金销售渠道的互联网化，即基金公司等基金销售机构通过互联网平台为投资人提供基金销售服务。</a:t>
              </a:r>
              <a:endParaRPr lang="zh-CN" altLang="en-US" dirty="0">
                <a:latin typeface="微软雅黑" panose="020B0503020204020204" pitchFamily="34" charset="-122"/>
                <a:ea typeface="微软雅黑" panose="020B0503020204020204" pitchFamily="34" charset="-122"/>
              </a:endParaRPr>
            </a:p>
          </p:txBody>
        </p:sp>
        <p:sp>
          <p:nvSpPr>
            <p:cNvPr id="25" name="矩形 24"/>
            <p:cNvSpPr/>
            <p:nvPr/>
          </p:nvSpPr>
          <p:spPr>
            <a:xfrm>
              <a:off x="5004048" y="2250738"/>
              <a:ext cx="3672408" cy="1754326"/>
            </a:xfrm>
            <a:prstGeom prst="rect">
              <a:avLst/>
            </a:prstGeom>
            <a:grpFill/>
            <a:ln>
              <a:solidFill>
                <a:schemeClr val="tx1"/>
              </a:solidFill>
              <a:prstDash val="dash"/>
            </a:ln>
          </p:spPr>
          <p:txBody>
            <a:bodyPr wrap="square">
              <a:spAutoFit/>
            </a:bodyPr>
            <a:lstStyle/>
            <a:p>
              <a:r>
                <a:rPr lang="zh-CN" altLang="en-US" dirty="0" smtClean="0"/>
                <a:t>        基于</a:t>
              </a:r>
              <a:r>
                <a:rPr lang="zh-CN" altLang="en-US" dirty="0"/>
                <a:t>非自有网络平台的基金销售，实质是基金销售机构借助其他互联网机构平台开展的基金销售行为，包括在第三方电子商务平台开设“网店”销售基金、基于第三方支付平台的基金销售等多种模式</a:t>
              </a:r>
              <a:r>
                <a:rPr lang="zh-CN" altLang="en-US" dirty="0" smtClean="0"/>
                <a:t>。</a:t>
              </a:r>
              <a:endParaRPr lang="zh-CN" altLang="en-US" dirty="0"/>
            </a:p>
          </p:txBody>
        </p:sp>
      </p:grpSp>
      <p:sp>
        <p:nvSpPr>
          <p:cNvPr id="28" name="矩形 27"/>
          <p:cNvSpPr/>
          <p:nvPr/>
        </p:nvSpPr>
        <p:spPr>
          <a:xfrm>
            <a:off x="827205" y="4797152"/>
            <a:ext cx="7561219" cy="646331"/>
          </a:xfrm>
          <a:prstGeom prst="rect">
            <a:avLst/>
          </a:prstGeom>
          <a:solidFill>
            <a:schemeClr val="accent3">
              <a:lumMod val="95000"/>
            </a:schemeClr>
          </a:solidFill>
          <a:ln>
            <a:solidFill>
              <a:schemeClr val="tx1"/>
            </a:solidFill>
            <a:prstDash val="dash"/>
          </a:ln>
        </p:spPr>
        <p:txBody>
          <a:bodyPr wrap="square">
            <a:spAutoFit/>
          </a:bodyPr>
          <a:lstStyle/>
          <a:p>
            <a:r>
              <a:rPr lang="zh-CN" altLang="en-US" dirty="0" smtClean="0"/>
              <a:t>截至</a:t>
            </a:r>
            <a:r>
              <a:rPr lang="en-US" altLang="zh-CN" dirty="0"/>
              <a:t>2014</a:t>
            </a:r>
            <a:r>
              <a:rPr lang="zh-CN" altLang="en-US" dirty="0"/>
              <a:t>年</a:t>
            </a:r>
            <a:r>
              <a:rPr lang="en-US" altLang="zh-CN" dirty="0"/>
              <a:t>1</a:t>
            </a:r>
            <a:r>
              <a:rPr lang="zh-CN" altLang="en-US" dirty="0"/>
              <a:t>月</a:t>
            </a:r>
            <a:r>
              <a:rPr lang="en-US" altLang="zh-CN" dirty="0"/>
              <a:t>15</a:t>
            </a:r>
            <a:r>
              <a:rPr lang="zh-CN" altLang="en-US" dirty="0"/>
              <a:t>日，“余额宝”规模突破</a:t>
            </a:r>
            <a:r>
              <a:rPr lang="en-US" altLang="zh-CN" dirty="0"/>
              <a:t>2 500</a:t>
            </a:r>
            <a:r>
              <a:rPr lang="zh-CN" altLang="en-US" dirty="0"/>
              <a:t>亿元，用户数超过</a:t>
            </a:r>
            <a:r>
              <a:rPr lang="en-US" altLang="zh-CN" dirty="0"/>
              <a:t>4 900</a:t>
            </a:r>
            <a:r>
              <a:rPr lang="zh-CN" altLang="en-US" dirty="0"/>
              <a:t>万；“理财通”</a:t>
            </a:r>
            <a:r>
              <a:rPr lang="en-US" altLang="zh-CN" dirty="0"/>
              <a:t>1</a:t>
            </a:r>
            <a:r>
              <a:rPr lang="zh-CN" altLang="en-US" dirty="0"/>
              <a:t>月</a:t>
            </a:r>
            <a:r>
              <a:rPr lang="en-US" altLang="zh-CN" dirty="0"/>
              <a:t>22</a:t>
            </a:r>
            <a:r>
              <a:rPr lang="zh-CN" altLang="en-US" dirty="0"/>
              <a:t>日登录微信平台，不到</a:t>
            </a:r>
            <a:r>
              <a:rPr lang="en-US" altLang="zh-CN" dirty="0"/>
              <a:t>10</a:t>
            </a:r>
            <a:r>
              <a:rPr lang="zh-CN" altLang="en-US" dirty="0"/>
              <a:t>天规模已突破</a:t>
            </a:r>
            <a:r>
              <a:rPr lang="en-US" altLang="zh-CN" dirty="0"/>
              <a:t>100</a:t>
            </a:r>
            <a:r>
              <a:rPr lang="zh-CN" altLang="en-US" dirty="0"/>
              <a:t>亿元。</a:t>
            </a:r>
          </a:p>
        </p:txBody>
      </p:sp>
    </p:spTree>
    <p:extLst>
      <p:ext uri="{BB962C8B-B14F-4D97-AF65-F5344CB8AC3E}">
        <p14:creationId xmlns:p14="http://schemas.microsoft.com/office/powerpoint/2010/main" val="196471948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互联网金融发展趋势</a:t>
            </a:r>
            <a:r>
              <a:rPr lang="en-US" altLang="zh-CN" dirty="0" smtClean="0"/>
              <a:t>—</a:t>
            </a:r>
            <a:r>
              <a:rPr lang="zh-CN" altLang="en-US" dirty="0" smtClean="0"/>
              <a:t>众筹</a:t>
            </a:r>
            <a:endParaRPr lang="zh-CN" altLang="en-US" dirty="0"/>
          </a:p>
        </p:txBody>
      </p:sp>
      <p:sp>
        <p:nvSpPr>
          <p:cNvPr id="3" name="TextBox 2"/>
          <p:cNvSpPr txBox="1"/>
          <p:nvPr/>
        </p:nvSpPr>
        <p:spPr>
          <a:xfrm>
            <a:off x="539552" y="1484784"/>
            <a:ext cx="1656184" cy="461665"/>
          </a:xfrm>
          <a:prstGeom prst="rect">
            <a:avLst/>
          </a:prstGeom>
          <a:solidFill>
            <a:schemeClr val="accent2">
              <a:lumMod val="60000"/>
              <a:lumOff val="40000"/>
            </a:schemeClr>
          </a:solidFill>
        </p:spPr>
        <p:txBody>
          <a:bodyPr wrap="square" rtlCol="0">
            <a:spAutoFit/>
          </a:bodyPr>
          <a:lstStyle/>
          <a:p>
            <a:pPr algn="ctr"/>
            <a:r>
              <a:rPr lang="zh-CN" altLang="en-US" sz="2400" dirty="0" smtClean="0">
                <a:latin typeface="微软雅黑" panose="020B0503020204020204" pitchFamily="34" charset="-122"/>
                <a:ea typeface="微软雅黑" panose="020B0503020204020204" pitchFamily="34" charset="-122"/>
              </a:rPr>
              <a:t>众筹模式：</a:t>
            </a:r>
            <a:endParaRPr lang="zh-CN" altLang="en-US" sz="2400" dirty="0">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2"/>
          <a:stretch>
            <a:fillRect/>
          </a:stretch>
        </p:blipFill>
        <p:spPr>
          <a:xfrm>
            <a:off x="755576" y="1916832"/>
            <a:ext cx="8136905" cy="4578493"/>
          </a:xfrm>
          <a:prstGeom prst="rect">
            <a:avLst/>
          </a:prstGeom>
        </p:spPr>
      </p:pic>
    </p:spTree>
    <p:extLst>
      <p:ext uri="{BB962C8B-B14F-4D97-AF65-F5344CB8AC3E}">
        <p14:creationId xmlns:p14="http://schemas.microsoft.com/office/powerpoint/2010/main" val="1544125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六大趋势对比分析</a:t>
            </a:r>
            <a:endParaRPr lang="zh-CN" altLang="en-US" dirty="0"/>
          </a:p>
        </p:txBody>
      </p:sp>
      <p:graphicFrame>
        <p:nvGraphicFramePr>
          <p:cNvPr id="19" name="表格 18"/>
          <p:cNvGraphicFramePr>
            <a:graphicFrameLocks noGrp="1"/>
          </p:cNvGraphicFramePr>
          <p:nvPr>
            <p:extLst>
              <p:ext uri="{D42A27DB-BD31-4B8C-83A1-F6EECF244321}">
                <p14:modId xmlns:p14="http://schemas.microsoft.com/office/powerpoint/2010/main" val="4121236699"/>
              </p:ext>
            </p:extLst>
          </p:nvPr>
        </p:nvGraphicFramePr>
        <p:xfrm>
          <a:off x="1115616" y="1412776"/>
          <a:ext cx="6984776" cy="5059680"/>
        </p:xfrm>
        <a:graphic>
          <a:graphicData uri="http://schemas.openxmlformats.org/drawingml/2006/table">
            <a:tbl>
              <a:tblPr firstRow="1" bandRow="1">
                <a:tableStyleId>{21E4AEA4-8DFA-4A89-87EB-49C32662AFE0}</a:tableStyleId>
              </a:tblPr>
              <a:tblGrid>
                <a:gridCol w="1512168"/>
                <a:gridCol w="1872208"/>
                <a:gridCol w="1728192"/>
                <a:gridCol w="1872208"/>
              </a:tblGrid>
              <a:tr h="29375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dirty="0" smtClean="0">
                          <a:latin typeface="微软雅黑" panose="020B0503020204020204" pitchFamily="34" charset="-122"/>
                          <a:ea typeface="微软雅黑" panose="020B0503020204020204" pitchFamily="34" charset="-122"/>
                        </a:rPr>
                        <a:t>模式</a:t>
                      </a:r>
                    </a:p>
                  </a:txBody>
                  <a:tcPr/>
                </a:tc>
                <a:tc>
                  <a:txBody>
                    <a:bodyPr/>
                    <a:lstStyle/>
                    <a:p>
                      <a:pPr algn="ctr"/>
                      <a:r>
                        <a:rPr lang="zh-CN" altLang="en-US" dirty="0" smtClean="0"/>
                        <a:t>优点</a:t>
                      </a:r>
                      <a:endParaRPr lang="zh-CN" altLang="en-US" dirty="0"/>
                    </a:p>
                  </a:txBody>
                  <a:tcPr/>
                </a:tc>
                <a:tc>
                  <a:txBody>
                    <a:bodyPr/>
                    <a:lstStyle/>
                    <a:p>
                      <a:pPr algn="ctr"/>
                      <a:r>
                        <a:rPr lang="zh-CN" altLang="en-US" dirty="0" smtClean="0"/>
                        <a:t>劣势</a:t>
                      </a:r>
                      <a:endParaRPr lang="zh-CN" altLang="en-US" dirty="0"/>
                    </a:p>
                  </a:txBody>
                  <a:tcPr/>
                </a:tc>
                <a:tc>
                  <a:txBody>
                    <a:bodyPr/>
                    <a:lstStyle/>
                    <a:p>
                      <a:pPr algn="ctr"/>
                      <a:r>
                        <a:rPr lang="zh-CN" altLang="en-US" dirty="0" smtClean="0"/>
                        <a:t>代表公司</a:t>
                      </a:r>
                      <a:endParaRPr lang="zh-CN" altLang="en-US" dirty="0"/>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1" dirty="0" smtClean="0">
                          <a:latin typeface="微软雅黑" panose="020B0503020204020204" pitchFamily="34" charset="-122"/>
                          <a:ea typeface="微软雅黑" panose="020B0503020204020204" pitchFamily="34" charset="-122"/>
                        </a:rPr>
                        <a:t>P2P</a:t>
                      </a:r>
                      <a:endParaRPr lang="zh-CN" altLang="en-US" sz="1600" b="1" dirty="0" smtClean="0">
                        <a:latin typeface="微软雅黑" panose="020B0503020204020204" pitchFamily="34" charset="-122"/>
                        <a:ea typeface="微软雅黑" panose="020B0503020204020204" pitchFamily="34" charset="-122"/>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dirty="0" smtClean="0">
                          <a:latin typeface="微软雅黑" panose="020B0503020204020204" pitchFamily="34" charset="-122"/>
                          <a:ea typeface="微软雅黑" panose="020B0503020204020204" pitchFamily="34" charset="-122"/>
                        </a:rPr>
                        <a:t>资金供需直接关联、效率高</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dirty="0" smtClean="0">
                          <a:latin typeface="微软雅黑" panose="020B0503020204020204" pitchFamily="34" charset="-122"/>
                          <a:ea typeface="微软雅黑" panose="020B0503020204020204" pitchFamily="34" charset="-122"/>
                        </a:rPr>
                        <a:t>监管机制不完善</a:t>
                      </a:r>
                    </a:p>
                  </a:txBody>
                  <a:tcPr/>
                </a:tc>
                <a:tc>
                  <a:txBody>
                    <a:bodyPr/>
                    <a:lstStyle/>
                    <a:p>
                      <a:pPr algn="ctr"/>
                      <a:r>
                        <a:rPr lang="zh-CN" altLang="en-US" sz="1600" dirty="0" smtClean="0">
                          <a:latin typeface="微软雅黑" panose="020B0503020204020204" pitchFamily="34" charset="-122"/>
                          <a:ea typeface="微软雅黑" panose="020B0503020204020204" pitchFamily="34" charset="-122"/>
                        </a:rPr>
                        <a:t>人人贷</a:t>
                      </a:r>
                      <a:endParaRPr lang="en-US" altLang="zh-CN" sz="1600" dirty="0" smtClean="0">
                        <a:latin typeface="微软雅黑" panose="020B0503020204020204" pitchFamily="34" charset="-122"/>
                        <a:ea typeface="微软雅黑" panose="020B0503020204020204" pitchFamily="34" charset="-122"/>
                      </a:endParaRPr>
                    </a:p>
                    <a:p>
                      <a:pPr algn="ctr"/>
                      <a:r>
                        <a:rPr lang="zh-CN" altLang="en-US" sz="1600" dirty="0" smtClean="0">
                          <a:latin typeface="微软雅黑" panose="020B0503020204020204" pitchFamily="34" charset="-122"/>
                          <a:ea typeface="微软雅黑" panose="020B0503020204020204" pitchFamily="34" charset="-122"/>
                        </a:rPr>
                        <a:t>拍拍贷</a:t>
                      </a:r>
                      <a:endParaRPr lang="en-US" altLang="zh-CN" sz="1600" dirty="0" smtClean="0">
                        <a:latin typeface="微软雅黑" panose="020B0503020204020204" pitchFamily="34" charset="-122"/>
                        <a:ea typeface="微软雅黑" panose="020B0503020204020204" pitchFamily="34" charset="-122"/>
                      </a:endParaRPr>
                    </a:p>
                    <a:p>
                      <a:pPr algn="ctr"/>
                      <a:r>
                        <a:rPr lang="zh-CN" altLang="en-US" sz="1600" dirty="0" smtClean="0">
                          <a:latin typeface="微软雅黑" panose="020B0503020204020204" pitchFamily="34" charset="-122"/>
                          <a:ea typeface="微软雅黑" panose="020B0503020204020204" pitchFamily="34" charset="-122"/>
                        </a:rPr>
                        <a:t>宜信</a:t>
                      </a:r>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1" dirty="0" smtClean="0">
                          <a:latin typeface="微软雅黑" panose="020B0503020204020204" pitchFamily="34" charset="-122"/>
                          <a:ea typeface="微软雅黑" panose="020B0503020204020204" pitchFamily="34" charset="-122"/>
                        </a:rPr>
                        <a:t>互联网支付</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dirty="0" smtClean="0">
                          <a:latin typeface="微软雅黑" panose="020B0503020204020204" pitchFamily="34" charset="-122"/>
                          <a:ea typeface="微软雅黑" panose="020B0503020204020204" pitchFamily="34" charset="-122"/>
                        </a:rPr>
                        <a:t>市场成熟、规模大</a:t>
                      </a:r>
                    </a:p>
                  </a:txBody>
                  <a:tcPr/>
                </a:tc>
                <a:tc>
                  <a:txBody>
                    <a:bodyPr/>
                    <a:lstStyle/>
                    <a:p>
                      <a:pPr algn="ctr"/>
                      <a:endParaRPr lang="zh-CN" altLang="en-US" sz="16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dirty="0" smtClean="0">
                          <a:latin typeface="微软雅黑" panose="020B0503020204020204" pitchFamily="34" charset="-122"/>
                          <a:ea typeface="微软雅黑" panose="020B0503020204020204" pitchFamily="34" charset="-122"/>
                        </a:rPr>
                        <a:t>支付宝、财付通、快钱、微信支付</a:t>
                      </a:r>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1" dirty="0" smtClean="0">
                          <a:latin typeface="微软雅黑" panose="020B0503020204020204" pitchFamily="34" charset="-122"/>
                          <a:ea typeface="微软雅黑" panose="020B0503020204020204" pitchFamily="34" charset="-122"/>
                        </a:rPr>
                        <a:t>大数据金融</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dirty="0" smtClean="0">
                          <a:latin typeface="微软雅黑" panose="020B0503020204020204" pitchFamily="34" charset="-122"/>
                          <a:ea typeface="微软雅黑" panose="020B0503020204020204" pitchFamily="34" charset="-122"/>
                        </a:rPr>
                        <a:t>积累用户历史数据作为用户信用保证、利用云计算和大数据处理技术</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dirty="0" smtClean="0">
                          <a:latin typeface="微软雅黑" panose="020B0503020204020204" pitchFamily="34" charset="-122"/>
                          <a:ea typeface="微软雅黑" panose="020B0503020204020204" pitchFamily="34" charset="-122"/>
                        </a:rPr>
                        <a:t>数据应用不完善</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dirty="0" smtClean="0">
                          <a:latin typeface="微软雅黑" panose="020B0503020204020204" pitchFamily="34" charset="-122"/>
                          <a:ea typeface="微软雅黑" panose="020B0503020204020204" pitchFamily="34" charset="-122"/>
                        </a:rPr>
                        <a:t>蚂蚁小贷、苏宁易购、京东白条</a:t>
                      </a:r>
                    </a:p>
                    <a:p>
                      <a:pPr algn="ctr"/>
                      <a:endParaRPr lang="zh-CN" altLang="en-US" sz="1600" dirty="0"/>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1" dirty="0" smtClean="0">
                          <a:latin typeface="微软雅黑" panose="020B0503020204020204" pitchFamily="34" charset="-122"/>
                          <a:ea typeface="微软雅黑" panose="020B0503020204020204" pitchFamily="34" charset="-122"/>
                        </a:rPr>
                        <a:t>互联网金融门户</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dirty="0" smtClean="0">
                          <a:latin typeface="微软雅黑" panose="020B0503020204020204" pitchFamily="34" charset="-122"/>
                          <a:ea typeface="微软雅黑" panose="020B0503020204020204" pitchFamily="34" charset="-122"/>
                        </a:rPr>
                        <a:t>用户根据贷款的条件匹配、核心“搜索</a:t>
                      </a:r>
                      <a:r>
                        <a:rPr lang="en-US" altLang="zh-CN" sz="1600" dirty="0" smtClean="0">
                          <a:latin typeface="微软雅黑" panose="020B0503020204020204" pitchFamily="34" charset="-122"/>
                          <a:ea typeface="微软雅黑" panose="020B0503020204020204" pitchFamily="34" charset="-122"/>
                        </a:rPr>
                        <a:t>+</a:t>
                      </a:r>
                      <a:r>
                        <a:rPr lang="zh-CN" altLang="en-US" sz="1600" dirty="0" smtClean="0">
                          <a:latin typeface="微软雅黑" panose="020B0503020204020204" pitchFamily="34" charset="-122"/>
                          <a:ea typeface="微软雅黑" panose="020B0503020204020204" pitchFamily="34" charset="-122"/>
                        </a:rPr>
                        <a:t>比价”</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dirty="0" smtClean="0">
                          <a:latin typeface="微软雅黑" panose="020B0503020204020204" pitchFamily="34" charset="-122"/>
                          <a:ea typeface="微软雅黑" panose="020B0503020204020204" pitchFamily="34" charset="-122"/>
                        </a:rPr>
                        <a:t>门槛低，监管难，无标准化</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dirty="0" smtClean="0">
                          <a:latin typeface="微软雅黑" panose="020B0503020204020204" pitchFamily="34" charset="-122"/>
                          <a:ea typeface="微软雅黑" panose="020B0503020204020204" pitchFamily="34" charset="-122"/>
                        </a:rPr>
                        <a:t>融</a:t>
                      </a:r>
                      <a:r>
                        <a:rPr lang="en-US" altLang="zh-CN" sz="1600" dirty="0" smtClean="0">
                          <a:latin typeface="微软雅黑" panose="020B0503020204020204" pitchFamily="34" charset="-122"/>
                          <a:ea typeface="微软雅黑" panose="020B0503020204020204" pitchFamily="34" charset="-122"/>
                        </a:rPr>
                        <a:t>360</a:t>
                      </a:r>
                      <a:r>
                        <a:rPr lang="zh-CN" altLang="en-US" sz="1600" dirty="0" smtClean="0">
                          <a:latin typeface="微软雅黑" panose="020B0503020204020204" pitchFamily="34" charset="-122"/>
                          <a:ea typeface="微软雅黑" panose="020B0503020204020204" pitchFamily="34" charset="-122"/>
                        </a:rPr>
                        <a:t>、格上理财、平安陆金所</a:t>
                      </a:r>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1" dirty="0" smtClean="0">
                          <a:latin typeface="微软雅黑" panose="020B0503020204020204" pitchFamily="34" charset="-122"/>
                          <a:ea typeface="微软雅黑" panose="020B0503020204020204" pitchFamily="34" charset="-122"/>
                        </a:rPr>
                        <a:t>信息化金融</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dirty="0" smtClean="0">
                          <a:latin typeface="微软雅黑" panose="020B0503020204020204" pitchFamily="34" charset="-122"/>
                          <a:ea typeface="微软雅黑" panose="020B0503020204020204" pitchFamily="34" charset="-122"/>
                        </a:rPr>
                        <a:t>金融产品与网络服务深度融合</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dirty="0" smtClean="0">
                          <a:latin typeface="微软雅黑" panose="020B0503020204020204" pitchFamily="34" charset="-122"/>
                          <a:ea typeface="微软雅黑" panose="020B0503020204020204" pitchFamily="34" charset="-122"/>
                        </a:rPr>
                        <a:t>客户对产品的了解不够深</a:t>
                      </a:r>
                    </a:p>
                    <a:p>
                      <a:pPr algn="ctr"/>
                      <a:endParaRPr lang="zh-CN" altLang="en-US" sz="1600" dirty="0"/>
                    </a:p>
                  </a:txBody>
                  <a:tcPr/>
                </a:tc>
                <a:tc>
                  <a:txBody>
                    <a:bodyPr/>
                    <a:lstStyle/>
                    <a:p>
                      <a:pPr algn="ctr"/>
                      <a:r>
                        <a:rPr lang="zh-CN" altLang="en-US" sz="1600" dirty="0" smtClean="0">
                          <a:latin typeface="微软雅黑" panose="020B0503020204020204" pitchFamily="34" charset="-122"/>
                          <a:ea typeface="微软雅黑" panose="020B0503020204020204" pitchFamily="34" charset="-122"/>
                        </a:rPr>
                        <a:t>余额宝</a:t>
                      </a:r>
                      <a:endParaRPr lang="en-US" altLang="zh-CN" sz="1600" dirty="0" smtClean="0">
                        <a:latin typeface="微软雅黑" panose="020B0503020204020204" pitchFamily="34" charset="-122"/>
                        <a:ea typeface="微软雅黑" panose="020B0503020204020204" pitchFamily="34" charset="-122"/>
                      </a:endParaRPr>
                    </a:p>
                    <a:p>
                      <a:pPr algn="ctr"/>
                      <a:r>
                        <a:rPr lang="zh-CN" altLang="en-US" sz="1600" dirty="0" smtClean="0">
                          <a:latin typeface="微软雅黑" panose="020B0503020204020204" pitchFamily="34" charset="-122"/>
                          <a:ea typeface="微软雅黑" panose="020B0503020204020204" pitchFamily="34" charset="-122"/>
                        </a:rPr>
                        <a:t>定存宝</a:t>
                      </a:r>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1" dirty="0" smtClean="0">
                          <a:latin typeface="微软雅黑" panose="020B0503020204020204" pitchFamily="34" charset="-122"/>
                          <a:ea typeface="微软雅黑" panose="020B0503020204020204" pitchFamily="34" charset="-122"/>
                        </a:rPr>
                        <a:t>众筹</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dirty="0" smtClean="0">
                          <a:latin typeface="微软雅黑" panose="020B0503020204020204" pitchFamily="34" charset="-122"/>
                          <a:ea typeface="微软雅黑" panose="020B0503020204020204" pitchFamily="34" charset="-122"/>
                        </a:rPr>
                        <a:t>以创意为筹码，以网络进行传播</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dirty="0" smtClean="0">
                          <a:latin typeface="微软雅黑" panose="020B0503020204020204" pitchFamily="34" charset="-122"/>
                          <a:ea typeface="微软雅黑" panose="020B0503020204020204" pitchFamily="34" charset="-122"/>
                        </a:rPr>
                        <a:t>监管机制不够</a:t>
                      </a:r>
                    </a:p>
                  </a:txBody>
                  <a:tcPr/>
                </a:tc>
                <a:tc>
                  <a:txBody>
                    <a:bodyPr/>
                    <a:lstStyle/>
                    <a:p>
                      <a:pPr algn="ctr"/>
                      <a:r>
                        <a:rPr lang="zh-CN" altLang="en-US" sz="1600" dirty="0" smtClean="0">
                          <a:latin typeface="微软雅黑" panose="020B0503020204020204" pitchFamily="34" charset="-122"/>
                          <a:ea typeface="微软雅黑" panose="020B0503020204020204" pitchFamily="34" charset="-122"/>
                        </a:rPr>
                        <a:t>点名网</a:t>
                      </a:r>
                      <a:endParaRPr lang="en-US" altLang="zh-CN" sz="1600" dirty="0" smtClean="0">
                        <a:latin typeface="微软雅黑" panose="020B0503020204020204" pitchFamily="34" charset="-122"/>
                        <a:ea typeface="微软雅黑" panose="020B0503020204020204" pitchFamily="34" charset="-122"/>
                      </a:endParaRPr>
                    </a:p>
                    <a:p>
                      <a:pPr algn="ctr"/>
                      <a:r>
                        <a:rPr lang="zh-CN" altLang="en-US" sz="1600" dirty="0" smtClean="0">
                          <a:latin typeface="微软雅黑" panose="020B0503020204020204" pitchFamily="34" charset="-122"/>
                          <a:ea typeface="微软雅黑" panose="020B0503020204020204" pitchFamily="34" charset="-122"/>
                        </a:rPr>
                        <a:t>追梦网</a:t>
                      </a:r>
                    </a:p>
                  </a:txBody>
                  <a:tcPr/>
                </a:tc>
              </a:tr>
            </a:tbl>
          </a:graphicData>
        </a:graphic>
      </p:graphicFrame>
    </p:spTree>
    <p:extLst>
      <p:ext uri="{BB962C8B-B14F-4D97-AF65-F5344CB8AC3E}">
        <p14:creationId xmlns:p14="http://schemas.microsoft.com/office/powerpoint/2010/main" val="34450704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prstGeom prst="rect">
            <a:avLst/>
          </a:prstGeom>
        </p:spPr>
        <p:txBody>
          <a:bodyPr/>
          <a:lstStyle/>
          <a:p>
            <a:r>
              <a:rPr lang="zh-CN" altLang="en-US" dirty="0" smtClean="0"/>
              <a:t>目录</a:t>
            </a:r>
            <a:endParaRPr lang="zh-CN" altLang="en-US" dirty="0"/>
          </a:p>
        </p:txBody>
      </p:sp>
      <p:sp>
        <p:nvSpPr>
          <p:cNvPr id="61" name="Line 151"/>
          <p:cNvSpPr>
            <a:spLocks noChangeShapeType="1"/>
          </p:cNvSpPr>
          <p:nvPr/>
        </p:nvSpPr>
        <p:spPr bwMode="auto">
          <a:xfrm>
            <a:off x="2240756" y="2815034"/>
            <a:ext cx="4800600" cy="0"/>
          </a:xfrm>
          <a:prstGeom prst="line">
            <a:avLst/>
          </a:prstGeom>
          <a:noFill/>
          <a:ln w="25400" cmpd="sng">
            <a:solidFill>
              <a:srgbClr val="5F5F5F"/>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 name="AutoShape 153"/>
          <p:cNvSpPr>
            <a:spLocks noChangeArrowheads="1"/>
          </p:cNvSpPr>
          <p:nvPr/>
        </p:nvSpPr>
        <p:spPr bwMode="auto">
          <a:xfrm rot="2700000">
            <a:off x="1996281" y="2707084"/>
            <a:ext cx="182563" cy="182563"/>
          </a:xfrm>
          <a:prstGeom prst="rtTriangle">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vert="eaVert"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endParaRPr lang="zh-CN" altLang="en-US" b="1">
              <a:ea typeface="宋体" panose="02010600030101010101" pitchFamily="2" charset="-122"/>
            </a:endParaRPr>
          </a:p>
        </p:txBody>
      </p:sp>
      <p:sp>
        <p:nvSpPr>
          <p:cNvPr id="63" name="AutoShape 154"/>
          <p:cNvSpPr>
            <a:spLocks noChangeArrowheads="1"/>
          </p:cNvSpPr>
          <p:nvPr/>
        </p:nvSpPr>
        <p:spPr bwMode="auto">
          <a:xfrm rot="18900000" flipH="1">
            <a:off x="1996281" y="2707084"/>
            <a:ext cx="182563" cy="182563"/>
          </a:xfrm>
          <a:prstGeom prst="rtTriangle">
            <a:avLst/>
          </a:prstGeom>
          <a:solidFill>
            <a:srgbClr val="FF9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endParaRPr lang="zh-CN" altLang="en-US" b="1">
              <a:ea typeface="宋体" panose="02010600030101010101" pitchFamily="2" charset="-122"/>
            </a:endParaRPr>
          </a:p>
        </p:txBody>
      </p:sp>
      <p:sp>
        <p:nvSpPr>
          <p:cNvPr id="64" name="Text Box 155">
            <a:hlinkClick r:id="rId2" action="ppaction://hlinksldjump"/>
          </p:cNvPr>
          <p:cNvSpPr txBox="1">
            <a:spLocks noChangeArrowheads="1"/>
          </p:cNvSpPr>
          <p:nvPr/>
        </p:nvSpPr>
        <p:spPr bwMode="auto">
          <a:xfrm>
            <a:off x="2267744" y="2276872"/>
            <a:ext cx="4873625"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en-US" sz="2800" b="1" dirty="0">
                <a:solidFill>
                  <a:srgbClr val="C00000"/>
                </a:solidFill>
                <a:latin typeface="微软雅黑" panose="020B0503020204020204" pitchFamily="34" charset="-122"/>
                <a:ea typeface="微软雅黑" panose="020B0503020204020204" pitchFamily="34" charset="-122"/>
                <a:sym typeface="Arial" panose="020B0604020202020204" pitchFamily="34" charset="0"/>
              </a:rPr>
              <a:t>1. </a:t>
            </a:r>
            <a:r>
              <a:rPr lang="zh-CN" altLang="en-US" sz="2800" b="1" dirty="0" smtClean="0">
                <a:solidFill>
                  <a:srgbClr val="C00000"/>
                </a:solidFill>
                <a:latin typeface="微软雅黑" panose="020B0503020204020204" pitchFamily="34" charset="-122"/>
                <a:ea typeface="微软雅黑" panose="020B0503020204020204" pitchFamily="34" charset="-122"/>
                <a:sym typeface="Arial" panose="020B0604020202020204" pitchFamily="34" charset="0"/>
              </a:rPr>
              <a:t>互联网金融概况</a:t>
            </a:r>
            <a:endParaRPr lang="en-US" sz="2800" b="1" dirty="0">
              <a:solidFill>
                <a:srgbClr val="C00000"/>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5" name="Line 157"/>
          <p:cNvSpPr>
            <a:spLocks noChangeShapeType="1"/>
          </p:cNvSpPr>
          <p:nvPr/>
        </p:nvSpPr>
        <p:spPr bwMode="auto">
          <a:xfrm>
            <a:off x="2240756" y="3729434"/>
            <a:ext cx="4800600" cy="0"/>
          </a:xfrm>
          <a:prstGeom prst="line">
            <a:avLst/>
          </a:prstGeom>
          <a:noFill/>
          <a:ln w="25400" cmpd="sng">
            <a:solidFill>
              <a:srgbClr val="5F5F5F"/>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66" name="Group 158"/>
          <p:cNvGrpSpPr>
            <a:grpSpLocks/>
          </p:cNvGrpSpPr>
          <p:nvPr/>
        </p:nvGrpSpPr>
        <p:grpSpPr bwMode="auto">
          <a:xfrm>
            <a:off x="1997869" y="3623072"/>
            <a:ext cx="182562" cy="182562"/>
            <a:chOff x="0" y="0"/>
            <a:chExt cx="115" cy="115"/>
          </a:xfrm>
        </p:grpSpPr>
        <p:sp>
          <p:nvSpPr>
            <p:cNvPr id="67" name="AutoShape 159"/>
            <p:cNvSpPr>
              <a:spLocks noChangeArrowheads="1"/>
            </p:cNvSpPr>
            <p:nvPr/>
          </p:nvSpPr>
          <p:spPr bwMode="auto">
            <a:xfrm rot="2700000">
              <a:off x="0" y="0"/>
              <a:ext cx="115" cy="115"/>
            </a:xfrm>
            <a:prstGeom prst="rtTriangle">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vert="eaVert"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endParaRPr lang="zh-CN" altLang="en-US" b="1">
                <a:ea typeface="宋体" panose="02010600030101010101" pitchFamily="2" charset="-122"/>
              </a:endParaRPr>
            </a:p>
          </p:txBody>
        </p:sp>
        <p:sp>
          <p:nvSpPr>
            <p:cNvPr id="68" name="AutoShape 160"/>
            <p:cNvSpPr>
              <a:spLocks noChangeArrowheads="1"/>
            </p:cNvSpPr>
            <p:nvPr/>
          </p:nvSpPr>
          <p:spPr bwMode="auto">
            <a:xfrm rot="18900000" flipH="1">
              <a:off x="0" y="0"/>
              <a:ext cx="115" cy="115"/>
            </a:xfrm>
            <a:prstGeom prst="rtTriangle">
              <a:avLst/>
            </a:prstGeom>
            <a:solidFill>
              <a:srgbClr val="FF9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endParaRPr lang="zh-CN" altLang="en-US" b="1">
                <a:ea typeface="宋体" panose="02010600030101010101" pitchFamily="2" charset="-122"/>
              </a:endParaRPr>
            </a:p>
          </p:txBody>
        </p:sp>
      </p:grpSp>
      <p:sp>
        <p:nvSpPr>
          <p:cNvPr id="69" name="Text Box 161">
            <a:hlinkClick r:id="rId2" action="ppaction://hlinksldjump"/>
          </p:cNvPr>
          <p:cNvSpPr txBox="1">
            <a:spLocks noChangeArrowheads="1"/>
          </p:cNvSpPr>
          <p:nvPr/>
        </p:nvSpPr>
        <p:spPr bwMode="auto">
          <a:xfrm>
            <a:off x="2267744" y="3186509"/>
            <a:ext cx="489743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en-US" sz="2800" b="1" dirty="0">
                <a:solidFill>
                  <a:srgbClr val="000000"/>
                </a:solidFill>
                <a:latin typeface="微软雅黑" panose="020B0503020204020204" pitchFamily="34" charset="-122"/>
                <a:ea typeface="微软雅黑" panose="020B0503020204020204" pitchFamily="34" charset="-122"/>
              </a:rPr>
              <a:t>2. </a:t>
            </a:r>
            <a:r>
              <a:rPr lang="zh-CN" altLang="en-US" sz="2800" b="1" dirty="0" smtClean="0">
                <a:solidFill>
                  <a:srgbClr val="000000"/>
                </a:solidFill>
                <a:latin typeface="微软雅黑" panose="020B0503020204020204" pitchFamily="34" charset="-122"/>
                <a:ea typeface="微软雅黑" panose="020B0503020204020204" pitchFamily="34" charset="-122"/>
              </a:rPr>
              <a:t>互联网金融趋势</a:t>
            </a:r>
            <a:endParaRPr lang="en-US" sz="2800" b="1" dirty="0">
              <a:solidFill>
                <a:srgbClr val="000000"/>
              </a:solidFill>
              <a:latin typeface="微软雅黑" panose="020B0503020204020204" pitchFamily="34" charset="-122"/>
              <a:ea typeface="微软雅黑" panose="020B0503020204020204" pitchFamily="34" charset="-122"/>
            </a:endParaRPr>
          </a:p>
        </p:txBody>
      </p:sp>
      <p:sp>
        <p:nvSpPr>
          <p:cNvPr id="70" name="Line 163"/>
          <p:cNvSpPr>
            <a:spLocks noChangeShapeType="1"/>
          </p:cNvSpPr>
          <p:nvPr/>
        </p:nvSpPr>
        <p:spPr bwMode="auto">
          <a:xfrm>
            <a:off x="2240756" y="4647009"/>
            <a:ext cx="4800600" cy="0"/>
          </a:xfrm>
          <a:prstGeom prst="line">
            <a:avLst/>
          </a:prstGeom>
          <a:noFill/>
          <a:ln w="25400" cmpd="sng">
            <a:solidFill>
              <a:srgbClr val="5F5F5F"/>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71" name="Group 164"/>
          <p:cNvGrpSpPr>
            <a:grpSpLocks/>
          </p:cNvGrpSpPr>
          <p:nvPr/>
        </p:nvGrpSpPr>
        <p:grpSpPr bwMode="auto">
          <a:xfrm>
            <a:off x="1997869" y="4540647"/>
            <a:ext cx="182562" cy="182562"/>
            <a:chOff x="0" y="0"/>
            <a:chExt cx="115" cy="115"/>
          </a:xfrm>
        </p:grpSpPr>
        <p:sp>
          <p:nvSpPr>
            <p:cNvPr id="72" name="AutoShape 165"/>
            <p:cNvSpPr>
              <a:spLocks noChangeArrowheads="1"/>
            </p:cNvSpPr>
            <p:nvPr/>
          </p:nvSpPr>
          <p:spPr bwMode="auto">
            <a:xfrm rot="2700000">
              <a:off x="0" y="0"/>
              <a:ext cx="115" cy="115"/>
            </a:xfrm>
            <a:prstGeom prst="rtTriangle">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vert="eaVert"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endParaRPr lang="zh-CN" altLang="en-US" b="1">
                <a:ea typeface="宋体" panose="02010600030101010101" pitchFamily="2" charset="-122"/>
              </a:endParaRPr>
            </a:p>
          </p:txBody>
        </p:sp>
        <p:sp>
          <p:nvSpPr>
            <p:cNvPr id="73" name="AutoShape 166"/>
            <p:cNvSpPr>
              <a:spLocks noChangeArrowheads="1"/>
            </p:cNvSpPr>
            <p:nvPr/>
          </p:nvSpPr>
          <p:spPr bwMode="auto">
            <a:xfrm rot="18900000" flipH="1">
              <a:off x="0" y="0"/>
              <a:ext cx="115" cy="115"/>
            </a:xfrm>
            <a:prstGeom prst="rtTriangle">
              <a:avLst/>
            </a:prstGeom>
            <a:solidFill>
              <a:srgbClr val="FF9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endParaRPr lang="zh-CN" altLang="en-US" b="1">
                <a:ea typeface="宋体" panose="02010600030101010101" pitchFamily="2" charset="-122"/>
              </a:endParaRPr>
            </a:p>
          </p:txBody>
        </p:sp>
      </p:grpSp>
      <p:sp>
        <p:nvSpPr>
          <p:cNvPr id="74" name="Text Box 167">
            <a:hlinkClick r:id="rId2" action="ppaction://hlinksldjump"/>
          </p:cNvPr>
          <p:cNvSpPr txBox="1">
            <a:spLocks noChangeArrowheads="1"/>
          </p:cNvSpPr>
          <p:nvPr/>
        </p:nvSpPr>
        <p:spPr bwMode="auto">
          <a:xfrm>
            <a:off x="2267744" y="4104084"/>
            <a:ext cx="489654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en-US" sz="2800" b="1" dirty="0">
                <a:solidFill>
                  <a:srgbClr val="000000"/>
                </a:solidFill>
                <a:latin typeface="微软雅黑" panose="020B0503020204020204" pitchFamily="34" charset="-122"/>
                <a:ea typeface="微软雅黑" panose="020B0503020204020204" pitchFamily="34" charset="-122"/>
              </a:rPr>
              <a:t>3. </a:t>
            </a:r>
            <a:r>
              <a:rPr lang="zh-CN" altLang="en-US" sz="2800" b="1" dirty="0" smtClean="0">
                <a:solidFill>
                  <a:srgbClr val="000000"/>
                </a:solidFill>
                <a:latin typeface="微软雅黑" panose="020B0503020204020204" pitchFamily="34" charset="-122"/>
                <a:ea typeface="微软雅黑" panose="020B0503020204020204" pitchFamily="34" charset="-122"/>
              </a:rPr>
              <a:t>互联网企业互联网金融布局</a:t>
            </a:r>
            <a:endParaRPr lang="zh-CN" altLang="en-US" sz="2800" b="1" dirty="0">
              <a:solidFill>
                <a:srgbClr val="0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5650154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prstGeom prst="rect">
            <a:avLst/>
          </a:prstGeom>
        </p:spPr>
        <p:txBody>
          <a:bodyPr/>
          <a:lstStyle/>
          <a:p>
            <a:r>
              <a:rPr lang="zh-CN" altLang="en-US" dirty="0" smtClean="0"/>
              <a:t>目录</a:t>
            </a:r>
            <a:endParaRPr lang="zh-CN" altLang="en-US" dirty="0"/>
          </a:p>
        </p:txBody>
      </p:sp>
      <p:sp>
        <p:nvSpPr>
          <p:cNvPr id="61" name="Line 151"/>
          <p:cNvSpPr>
            <a:spLocks noChangeShapeType="1"/>
          </p:cNvSpPr>
          <p:nvPr/>
        </p:nvSpPr>
        <p:spPr bwMode="auto">
          <a:xfrm>
            <a:off x="2240756" y="2815034"/>
            <a:ext cx="4800600" cy="0"/>
          </a:xfrm>
          <a:prstGeom prst="line">
            <a:avLst/>
          </a:prstGeom>
          <a:noFill/>
          <a:ln w="25400" cmpd="sng">
            <a:solidFill>
              <a:srgbClr val="5F5F5F"/>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 name="AutoShape 153"/>
          <p:cNvSpPr>
            <a:spLocks noChangeArrowheads="1"/>
          </p:cNvSpPr>
          <p:nvPr/>
        </p:nvSpPr>
        <p:spPr bwMode="auto">
          <a:xfrm rot="2700000">
            <a:off x="1996281" y="2707084"/>
            <a:ext cx="182563" cy="182563"/>
          </a:xfrm>
          <a:prstGeom prst="rtTriangle">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vert="eaVert"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endParaRPr lang="zh-CN" altLang="en-US" b="1">
              <a:ea typeface="宋体" panose="02010600030101010101" pitchFamily="2" charset="-122"/>
            </a:endParaRPr>
          </a:p>
        </p:txBody>
      </p:sp>
      <p:sp>
        <p:nvSpPr>
          <p:cNvPr id="63" name="AutoShape 154"/>
          <p:cNvSpPr>
            <a:spLocks noChangeArrowheads="1"/>
          </p:cNvSpPr>
          <p:nvPr/>
        </p:nvSpPr>
        <p:spPr bwMode="auto">
          <a:xfrm rot="18900000" flipH="1">
            <a:off x="1996281" y="2707084"/>
            <a:ext cx="182563" cy="182563"/>
          </a:xfrm>
          <a:prstGeom prst="rtTriangle">
            <a:avLst/>
          </a:prstGeom>
          <a:solidFill>
            <a:srgbClr val="FF9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endParaRPr lang="zh-CN" altLang="en-US" b="1">
              <a:ea typeface="宋体" panose="02010600030101010101" pitchFamily="2" charset="-122"/>
            </a:endParaRPr>
          </a:p>
        </p:txBody>
      </p:sp>
      <p:sp>
        <p:nvSpPr>
          <p:cNvPr id="64" name="Text Box 155">
            <a:hlinkClick r:id="rId2" action="ppaction://hlinksldjump"/>
          </p:cNvPr>
          <p:cNvSpPr txBox="1">
            <a:spLocks noChangeArrowheads="1"/>
          </p:cNvSpPr>
          <p:nvPr/>
        </p:nvSpPr>
        <p:spPr bwMode="auto">
          <a:xfrm>
            <a:off x="2267744" y="2276872"/>
            <a:ext cx="4873625"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en-US" sz="2800" b="1" dirty="0">
                <a:latin typeface="微软雅黑" panose="020B0503020204020204" pitchFamily="34" charset="-122"/>
                <a:ea typeface="微软雅黑" panose="020B0503020204020204" pitchFamily="34" charset="-122"/>
                <a:sym typeface="Arial" panose="020B0604020202020204" pitchFamily="34" charset="0"/>
              </a:rPr>
              <a:t>1. </a:t>
            </a:r>
            <a:r>
              <a:rPr lang="zh-CN" altLang="en-US" sz="2800" b="1" dirty="0" smtClean="0">
                <a:latin typeface="微软雅黑" panose="020B0503020204020204" pitchFamily="34" charset="-122"/>
                <a:ea typeface="微软雅黑" panose="020B0503020204020204" pitchFamily="34" charset="-122"/>
                <a:sym typeface="Arial" panose="020B0604020202020204" pitchFamily="34" charset="0"/>
              </a:rPr>
              <a:t>互联网金融概况</a:t>
            </a:r>
            <a:endParaRPr lang="en-US" sz="2800" b="1" dirty="0">
              <a:latin typeface="微软雅黑" panose="020B0503020204020204" pitchFamily="34" charset="-122"/>
              <a:ea typeface="微软雅黑" panose="020B0503020204020204" pitchFamily="34" charset="-122"/>
              <a:sym typeface="Arial" panose="020B0604020202020204" pitchFamily="34" charset="0"/>
            </a:endParaRPr>
          </a:p>
        </p:txBody>
      </p:sp>
      <p:sp>
        <p:nvSpPr>
          <p:cNvPr id="65" name="Line 157"/>
          <p:cNvSpPr>
            <a:spLocks noChangeShapeType="1"/>
          </p:cNvSpPr>
          <p:nvPr/>
        </p:nvSpPr>
        <p:spPr bwMode="auto">
          <a:xfrm>
            <a:off x="2240756" y="3729434"/>
            <a:ext cx="4800600" cy="0"/>
          </a:xfrm>
          <a:prstGeom prst="line">
            <a:avLst/>
          </a:prstGeom>
          <a:noFill/>
          <a:ln w="25400" cmpd="sng">
            <a:solidFill>
              <a:srgbClr val="5F5F5F"/>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66" name="Group 158"/>
          <p:cNvGrpSpPr>
            <a:grpSpLocks/>
          </p:cNvGrpSpPr>
          <p:nvPr/>
        </p:nvGrpSpPr>
        <p:grpSpPr bwMode="auto">
          <a:xfrm>
            <a:off x="1997869" y="3623072"/>
            <a:ext cx="182562" cy="182562"/>
            <a:chOff x="0" y="0"/>
            <a:chExt cx="115" cy="115"/>
          </a:xfrm>
        </p:grpSpPr>
        <p:sp>
          <p:nvSpPr>
            <p:cNvPr id="67" name="AutoShape 159"/>
            <p:cNvSpPr>
              <a:spLocks noChangeArrowheads="1"/>
            </p:cNvSpPr>
            <p:nvPr/>
          </p:nvSpPr>
          <p:spPr bwMode="auto">
            <a:xfrm rot="2700000">
              <a:off x="0" y="0"/>
              <a:ext cx="115" cy="115"/>
            </a:xfrm>
            <a:prstGeom prst="rtTriangle">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vert="eaVert"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endParaRPr lang="zh-CN" altLang="en-US" b="1">
                <a:ea typeface="宋体" panose="02010600030101010101" pitchFamily="2" charset="-122"/>
              </a:endParaRPr>
            </a:p>
          </p:txBody>
        </p:sp>
        <p:sp>
          <p:nvSpPr>
            <p:cNvPr id="68" name="AutoShape 160"/>
            <p:cNvSpPr>
              <a:spLocks noChangeArrowheads="1"/>
            </p:cNvSpPr>
            <p:nvPr/>
          </p:nvSpPr>
          <p:spPr bwMode="auto">
            <a:xfrm rot="18900000" flipH="1">
              <a:off x="0" y="0"/>
              <a:ext cx="115" cy="115"/>
            </a:xfrm>
            <a:prstGeom prst="rtTriangle">
              <a:avLst/>
            </a:prstGeom>
            <a:solidFill>
              <a:srgbClr val="FF9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endParaRPr lang="zh-CN" altLang="en-US" b="1">
                <a:ea typeface="宋体" panose="02010600030101010101" pitchFamily="2" charset="-122"/>
              </a:endParaRPr>
            </a:p>
          </p:txBody>
        </p:sp>
      </p:grpSp>
      <p:sp>
        <p:nvSpPr>
          <p:cNvPr id="69" name="Text Box 161">
            <a:hlinkClick r:id="rId2" action="ppaction://hlinksldjump"/>
          </p:cNvPr>
          <p:cNvSpPr txBox="1">
            <a:spLocks noChangeArrowheads="1"/>
          </p:cNvSpPr>
          <p:nvPr/>
        </p:nvSpPr>
        <p:spPr bwMode="auto">
          <a:xfrm>
            <a:off x="2267744" y="3186509"/>
            <a:ext cx="489743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en-US" sz="2800" b="1" dirty="0">
                <a:solidFill>
                  <a:srgbClr val="000000"/>
                </a:solidFill>
                <a:latin typeface="微软雅黑" panose="020B0503020204020204" pitchFamily="34" charset="-122"/>
                <a:ea typeface="微软雅黑" panose="020B0503020204020204" pitchFamily="34" charset="-122"/>
              </a:rPr>
              <a:t>2. </a:t>
            </a:r>
            <a:r>
              <a:rPr lang="zh-CN" altLang="en-US" sz="2800" b="1" dirty="0" smtClean="0">
                <a:solidFill>
                  <a:srgbClr val="000000"/>
                </a:solidFill>
                <a:latin typeface="微软雅黑" panose="020B0503020204020204" pitchFamily="34" charset="-122"/>
                <a:ea typeface="微软雅黑" panose="020B0503020204020204" pitchFamily="34" charset="-122"/>
              </a:rPr>
              <a:t>互联网金融趋势</a:t>
            </a:r>
            <a:endParaRPr lang="en-US" sz="2800" b="1" dirty="0">
              <a:solidFill>
                <a:srgbClr val="000000"/>
              </a:solidFill>
              <a:latin typeface="微软雅黑" panose="020B0503020204020204" pitchFamily="34" charset="-122"/>
              <a:ea typeface="微软雅黑" panose="020B0503020204020204" pitchFamily="34" charset="-122"/>
            </a:endParaRPr>
          </a:p>
        </p:txBody>
      </p:sp>
      <p:sp>
        <p:nvSpPr>
          <p:cNvPr id="70" name="Line 163"/>
          <p:cNvSpPr>
            <a:spLocks noChangeShapeType="1"/>
          </p:cNvSpPr>
          <p:nvPr/>
        </p:nvSpPr>
        <p:spPr bwMode="auto">
          <a:xfrm>
            <a:off x="2240756" y="4647009"/>
            <a:ext cx="4800600" cy="0"/>
          </a:xfrm>
          <a:prstGeom prst="line">
            <a:avLst/>
          </a:prstGeom>
          <a:noFill/>
          <a:ln w="25400" cmpd="sng">
            <a:solidFill>
              <a:srgbClr val="5F5F5F"/>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71" name="Group 164"/>
          <p:cNvGrpSpPr>
            <a:grpSpLocks/>
          </p:cNvGrpSpPr>
          <p:nvPr/>
        </p:nvGrpSpPr>
        <p:grpSpPr bwMode="auto">
          <a:xfrm>
            <a:off x="1997869" y="4540647"/>
            <a:ext cx="182562" cy="182562"/>
            <a:chOff x="0" y="0"/>
            <a:chExt cx="115" cy="115"/>
          </a:xfrm>
        </p:grpSpPr>
        <p:sp>
          <p:nvSpPr>
            <p:cNvPr id="72" name="AutoShape 165"/>
            <p:cNvSpPr>
              <a:spLocks noChangeArrowheads="1"/>
            </p:cNvSpPr>
            <p:nvPr/>
          </p:nvSpPr>
          <p:spPr bwMode="auto">
            <a:xfrm rot="2700000">
              <a:off x="0" y="0"/>
              <a:ext cx="115" cy="115"/>
            </a:xfrm>
            <a:prstGeom prst="rtTriangle">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vert="eaVert"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endParaRPr lang="zh-CN" altLang="en-US" b="1">
                <a:ea typeface="宋体" panose="02010600030101010101" pitchFamily="2" charset="-122"/>
              </a:endParaRPr>
            </a:p>
          </p:txBody>
        </p:sp>
        <p:sp>
          <p:nvSpPr>
            <p:cNvPr id="73" name="AutoShape 166"/>
            <p:cNvSpPr>
              <a:spLocks noChangeArrowheads="1"/>
            </p:cNvSpPr>
            <p:nvPr/>
          </p:nvSpPr>
          <p:spPr bwMode="auto">
            <a:xfrm rot="18900000" flipH="1">
              <a:off x="0" y="0"/>
              <a:ext cx="115" cy="115"/>
            </a:xfrm>
            <a:prstGeom prst="rtTriangle">
              <a:avLst/>
            </a:prstGeom>
            <a:solidFill>
              <a:srgbClr val="FF9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endParaRPr lang="zh-CN" altLang="en-US" b="1">
                <a:ea typeface="宋体" panose="02010600030101010101" pitchFamily="2" charset="-122"/>
              </a:endParaRPr>
            </a:p>
          </p:txBody>
        </p:sp>
      </p:grpSp>
      <p:sp>
        <p:nvSpPr>
          <p:cNvPr id="74" name="Text Box 167">
            <a:hlinkClick r:id="rId2" action="ppaction://hlinksldjump"/>
          </p:cNvPr>
          <p:cNvSpPr txBox="1">
            <a:spLocks noChangeArrowheads="1"/>
          </p:cNvSpPr>
          <p:nvPr/>
        </p:nvSpPr>
        <p:spPr bwMode="auto">
          <a:xfrm>
            <a:off x="2267744" y="4104084"/>
            <a:ext cx="489654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en-US" sz="2800" b="1" dirty="0">
                <a:solidFill>
                  <a:srgbClr val="C00000"/>
                </a:solidFill>
                <a:latin typeface="微软雅黑" panose="020B0503020204020204" pitchFamily="34" charset="-122"/>
                <a:ea typeface="微软雅黑" panose="020B0503020204020204" pitchFamily="34" charset="-122"/>
              </a:rPr>
              <a:t>3. </a:t>
            </a:r>
            <a:r>
              <a:rPr lang="zh-CN" altLang="en-US" sz="2800" b="1" dirty="0" smtClean="0">
                <a:solidFill>
                  <a:srgbClr val="C00000"/>
                </a:solidFill>
                <a:latin typeface="微软雅黑" panose="020B0503020204020204" pitchFamily="34" charset="-122"/>
                <a:ea typeface="微软雅黑" panose="020B0503020204020204" pitchFamily="34" charset="-122"/>
              </a:rPr>
              <a:t>互联网企业互联网金融布局</a:t>
            </a:r>
            <a:endParaRPr lang="zh-CN" altLang="en-US" sz="2800" b="1"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6467791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各大企业互联网战略布局</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893573049"/>
              </p:ext>
            </p:extLst>
          </p:nvPr>
        </p:nvGraphicFramePr>
        <p:xfrm>
          <a:off x="179512" y="1196752"/>
          <a:ext cx="8784977" cy="5497495"/>
        </p:xfrm>
        <a:graphic>
          <a:graphicData uri="http://schemas.openxmlformats.org/drawingml/2006/table">
            <a:tbl>
              <a:tblPr firstRow="1" bandRow="1">
                <a:tableStyleId>{BDBED569-4797-4DF1-A0F4-6AAB3CD982D8}</a:tableStyleId>
              </a:tblPr>
              <a:tblGrid>
                <a:gridCol w="1656184"/>
                <a:gridCol w="1800200"/>
                <a:gridCol w="1821187"/>
                <a:gridCol w="1771165"/>
                <a:gridCol w="1736241"/>
              </a:tblGrid>
              <a:tr h="357334">
                <a:tc>
                  <a:txBody>
                    <a:bodyPr/>
                    <a:lstStyle/>
                    <a:p>
                      <a:pPr algn="ctr"/>
                      <a:r>
                        <a:rPr lang="zh-CN" altLang="en-US" sz="1600" dirty="0" smtClean="0">
                          <a:latin typeface="微软雅黑" panose="020B0503020204020204" pitchFamily="34" charset="-122"/>
                          <a:ea typeface="微软雅黑" panose="020B0503020204020204" pitchFamily="34" charset="-122"/>
                        </a:rPr>
                        <a:t>企业</a:t>
                      </a:r>
                      <a:endParaRPr lang="zh-CN" altLang="en-US" sz="1600" dirty="0">
                        <a:latin typeface="微软雅黑" panose="020B0503020204020204" pitchFamily="34" charset="-122"/>
                        <a:ea typeface="微软雅黑" panose="020B0503020204020204" pitchFamily="34" charset="-122"/>
                      </a:endParaRPr>
                    </a:p>
                  </a:txBody>
                  <a:tcPr/>
                </a:tc>
                <a:tc>
                  <a:txBody>
                    <a:bodyPr/>
                    <a:lstStyle/>
                    <a:p>
                      <a:pPr algn="ctr"/>
                      <a:endParaRPr lang="en-US" altLang="zh-CN" dirty="0" smtClean="0"/>
                    </a:p>
                  </a:txBody>
                  <a:tcPr/>
                </a:tc>
                <a:tc>
                  <a:txBody>
                    <a:bodyPr/>
                    <a:lstStyle/>
                    <a:p>
                      <a:pPr algn="ctr"/>
                      <a:endParaRPr lang="en-US" altLang="zh-CN" dirty="0" smtClean="0"/>
                    </a:p>
                  </a:txBody>
                  <a:tcPr/>
                </a:tc>
                <a:tc>
                  <a:txBody>
                    <a:bodyPr/>
                    <a:lstStyle/>
                    <a:p>
                      <a:pPr algn="ctr"/>
                      <a:endParaRPr lang="en-US" altLang="zh-CN" dirty="0" smtClean="0"/>
                    </a:p>
                  </a:txBody>
                  <a:tcPr/>
                </a:tc>
                <a:tc>
                  <a:txBody>
                    <a:bodyPr/>
                    <a:lstStyle/>
                    <a:p>
                      <a:pPr algn="ctr"/>
                      <a:endParaRPr lang="en-US" altLang="zh-CN" dirty="0" smtClean="0"/>
                    </a:p>
                  </a:txBody>
                  <a:tcPr/>
                </a:tc>
              </a:tr>
              <a:tr h="533222">
                <a:tc>
                  <a:txBody>
                    <a:bodyPr/>
                    <a:lstStyle/>
                    <a:p>
                      <a:pPr algn="ctr"/>
                      <a:r>
                        <a:rPr lang="zh-CN" altLang="en-US" sz="1400" b="1" dirty="0" smtClean="0">
                          <a:latin typeface="微软雅黑" panose="020B0503020204020204" pitchFamily="34" charset="-122"/>
                          <a:ea typeface="微软雅黑" panose="020B0503020204020204" pitchFamily="34" charset="-122"/>
                        </a:rPr>
                        <a:t>战略切入点</a:t>
                      </a:r>
                      <a:endParaRPr lang="zh-CN" altLang="en-US" sz="1400" b="1" dirty="0">
                        <a:latin typeface="微软雅黑" panose="020B0503020204020204" pitchFamily="34" charset="-122"/>
                        <a:ea typeface="微软雅黑" panose="020B0503020204020204" pitchFamily="34" charset="-122"/>
                      </a:endParaRPr>
                    </a:p>
                  </a:txBody>
                  <a:tcPr/>
                </a:tc>
                <a:tc>
                  <a:txBody>
                    <a:bodyPr/>
                    <a:lstStyle/>
                    <a:p>
                      <a:pPr algn="ctr"/>
                      <a:r>
                        <a:rPr lang="zh-CN" altLang="en-US" sz="1400" dirty="0" smtClean="0">
                          <a:latin typeface="微软雅黑" panose="020B0503020204020204" pitchFamily="34" charset="-122"/>
                          <a:ea typeface="微软雅黑" panose="020B0503020204020204" pitchFamily="34" charset="-122"/>
                        </a:rPr>
                        <a:t>基于交易平台</a:t>
                      </a:r>
                      <a:endParaRPr lang="zh-CN" altLang="en-US" sz="1400" dirty="0">
                        <a:latin typeface="微软雅黑" panose="020B0503020204020204" pitchFamily="34" charset="-122"/>
                        <a:ea typeface="微软雅黑" panose="020B0503020204020204" pitchFamily="34" charset="-122"/>
                      </a:endParaRPr>
                    </a:p>
                  </a:txBody>
                  <a:tcPr/>
                </a:tc>
                <a:tc>
                  <a:txBody>
                    <a:bodyPr/>
                    <a:lstStyle/>
                    <a:p>
                      <a:pPr algn="ctr"/>
                      <a:r>
                        <a:rPr lang="zh-CN" altLang="en-US" sz="1400" dirty="0" smtClean="0">
                          <a:latin typeface="微软雅黑" panose="020B0503020204020204" pitchFamily="34" charset="-122"/>
                          <a:ea typeface="微软雅黑" panose="020B0503020204020204" pitchFamily="34" charset="-122"/>
                        </a:rPr>
                        <a:t>基于交搜索台</a:t>
                      </a:r>
                      <a:endParaRPr lang="zh-CN" altLang="en-US" sz="1400" dirty="0">
                        <a:latin typeface="微软雅黑" panose="020B0503020204020204" pitchFamily="34" charset="-122"/>
                        <a:ea typeface="微软雅黑" panose="020B0503020204020204" pitchFamily="34" charset="-122"/>
                      </a:endParaRPr>
                    </a:p>
                  </a:txBody>
                  <a:tcPr/>
                </a:tc>
                <a:tc>
                  <a:txBody>
                    <a:bodyPr/>
                    <a:lstStyle/>
                    <a:p>
                      <a:pPr algn="ctr"/>
                      <a:r>
                        <a:rPr lang="zh-CN" altLang="en-US" sz="1400" dirty="0" smtClean="0">
                          <a:latin typeface="微软雅黑" panose="020B0503020204020204" pitchFamily="34" charset="-122"/>
                          <a:ea typeface="微软雅黑" panose="020B0503020204020204" pitchFamily="34" charset="-122"/>
                        </a:rPr>
                        <a:t>基于社交关系链</a:t>
                      </a:r>
                      <a:endParaRPr lang="zh-CN" altLang="en-US" sz="1400" dirty="0">
                        <a:latin typeface="微软雅黑" panose="020B0503020204020204" pitchFamily="34" charset="-122"/>
                        <a:ea typeface="微软雅黑" panose="020B0503020204020204" pitchFamily="34" charset="-122"/>
                      </a:endParaRPr>
                    </a:p>
                  </a:txBody>
                  <a:tcPr/>
                </a:tc>
                <a:tc>
                  <a:txBody>
                    <a:bodyPr/>
                    <a:lstStyle/>
                    <a:p>
                      <a:pPr algn="ctr"/>
                      <a:r>
                        <a:rPr lang="zh-CN" altLang="en-US" sz="1400" dirty="0" smtClean="0">
                          <a:latin typeface="微软雅黑" panose="020B0503020204020204" pitchFamily="34" charset="-122"/>
                          <a:ea typeface="微软雅黑" panose="020B0503020204020204" pitchFamily="34" charset="-122"/>
                        </a:rPr>
                        <a:t>基于交易平台</a:t>
                      </a:r>
                      <a:endParaRPr lang="zh-CN" altLang="en-US" sz="1400" dirty="0">
                        <a:latin typeface="微软雅黑" panose="020B0503020204020204" pitchFamily="34" charset="-122"/>
                        <a:ea typeface="微软雅黑" panose="020B0503020204020204" pitchFamily="34" charset="-122"/>
                      </a:endParaRPr>
                    </a:p>
                  </a:txBody>
                  <a:tcPr/>
                </a:tc>
              </a:tr>
              <a:tr h="343261">
                <a:tc>
                  <a:txBody>
                    <a:bodyPr/>
                    <a:lstStyle/>
                    <a:p>
                      <a:pPr algn="ctr"/>
                      <a:r>
                        <a:rPr lang="zh-CN" altLang="en-US" sz="1400" b="1" dirty="0" smtClean="0">
                          <a:latin typeface="微软雅黑" panose="020B0503020204020204" pitchFamily="34" charset="-122"/>
                          <a:ea typeface="微软雅黑" panose="020B0503020204020204" pitchFamily="34" charset="-122"/>
                        </a:rPr>
                        <a:t>战略地位</a:t>
                      </a:r>
                      <a:endParaRPr lang="zh-CN" altLang="en-US" sz="1400" b="1" dirty="0">
                        <a:latin typeface="微软雅黑" panose="020B0503020204020204" pitchFamily="34" charset="-122"/>
                        <a:ea typeface="微软雅黑" panose="020B0503020204020204" pitchFamily="34" charset="-122"/>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dirty="0" smtClean="0">
                          <a:latin typeface="微软雅黑" panose="020B0503020204020204" pitchFamily="34" charset="-122"/>
                          <a:ea typeface="微软雅黑" panose="020B0503020204020204" pitchFamily="34" charset="-122"/>
                        </a:rPr>
                        <a:t>与电商业务并列</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dirty="0" smtClean="0">
                          <a:latin typeface="微软雅黑" panose="020B0503020204020204" pitchFamily="34" charset="-122"/>
                          <a:ea typeface="微软雅黑" panose="020B0503020204020204" pitchFamily="34" charset="-122"/>
                        </a:rPr>
                        <a:t>重要的发展方向</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dirty="0" smtClean="0">
                          <a:latin typeface="微软雅黑" panose="020B0503020204020204" pitchFamily="34" charset="-122"/>
                          <a:ea typeface="微软雅黑" panose="020B0503020204020204" pitchFamily="34" charset="-122"/>
                        </a:rPr>
                        <a:t>不明确</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dirty="0" smtClean="0">
                          <a:latin typeface="微软雅黑" panose="020B0503020204020204" pitchFamily="34" charset="-122"/>
                          <a:ea typeface="微软雅黑" panose="020B0503020204020204" pitchFamily="34" charset="-122"/>
                        </a:rPr>
                        <a:t>与电商业务并列</a:t>
                      </a:r>
                    </a:p>
                  </a:txBody>
                  <a:tcPr/>
                </a:tc>
              </a:tr>
              <a:tr h="506224">
                <a:tc>
                  <a:txBody>
                    <a:bodyPr/>
                    <a:lstStyle/>
                    <a:p>
                      <a:pPr algn="ctr"/>
                      <a:r>
                        <a:rPr lang="zh-CN" altLang="en-US" sz="1400" b="1" dirty="0" smtClean="0">
                          <a:latin typeface="微软雅黑" panose="020B0503020204020204" pitchFamily="34" charset="-122"/>
                          <a:ea typeface="微软雅黑" panose="020B0503020204020204" pitchFamily="34" charset="-122"/>
                        </a:rPr>
                        <a:t>组织架构</a:t>
                      </a:r>
                      <a:endParaRPr lang="zh-CN" altLang="en-US" sz="1400" b="1" dirty="0">
                        <a:latin typeface="微软雅黑" panose="020B0503020204020204" pitchFamily="34" charset="-122"/>
                        <a:ea typeface="微软雅黑" panose="020B0503020204020204" pitchFamily="34" charset="-122"/>
                      </a:endParaRPr>
                    </a:p>
                  </a:txBody>
                  <a:tcPr/>
                </a:tc>
                <a:tc>
                  <a:txBody>
                    <a:bodyPr/>
                    <a:lstStyle/>
                    <a:p>
                      <a:pPr algn="ctr"/>
                      <a:r>
                        <a:rPr lang="zh-CN" altLang="en-US" sz="1400" dirty="0" smtClean="0">
                          <a:latin typeface="微软雅黑" panose="020B0503020204020204" pitchFamily="34" charset="-122"/>
                          <a:ea typeface="微软雅黑" panose="020B0503020204020204" pitchFamily="34" charset="-122"/>
                        </a:rPr>
                        <a:t>单独金融集团，资源高度集中</a:t>
                      </a:r>
                      <a:endParaRPr lang="zh-CN" altLang="en-US" sz="1400" dirty="0">
                        <a:latin typeface="微软雅黑" panose="020B0503020204020204" pitchFamily="34" charset="-122"/>
                        <a:ea typeface="微软雅黑" panose="020B0503020204020204" pitchFamily="34" charset="-122"/>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dirty="0" smtClean="0">
                          <a:latin typeface="微软雅黑" panose="020B0503020204020204" pitchFamily="34" charset="-122"/>
                          <a:ea typeface="微软雅黑" panose="020B0503020204020204" pitchFamily="34" charset="-122"/>
                        </a:rPr>
                        <a:t>各事业部独立，锁定业务不同</a:t>
                      </a:r>
                    </a:p>
                  </a:txBody>
                  <a:tcPr/>
                </a:tc>
                <a:tc>
                  <a:txBody>
                    <a:bodyPr/>
                    <a:lstStyle/>
                    <a:p>
                      <a:pPr algn="ctr"/>
                      <a:r>
                        <a:rPr lang="zh-CN" altLang="en-US" sz="1400" dirty="0" smtClean="0">
                          <a:latin typeface="微软雅黑" panose="020B0503020204020204" pitchFamily="34" charset="-122"/>
                          <a:ea typeface="微软雅黑" panose="020B0503020204020204" pitchFamily="34" charset="-122"/>
                        </a:rPr>
                        <a:t>不明确</a:t>
                      </a:r>
                      <a:endParaRPr lang="zh-CN" altLang="en-US" sz="1400" dirty="0">
                        <a:latin typeface="微软雅黑" panose="020B0503020204020204" pitchFamily="34" charset="-122"/>
                        <a:ea typeface="微软雅黑" panose="020B0503020204020204" pitchFamily="34" charset="-122"/>
                      </a:endParaRPr>
                    </a:p>
                  </a:txBody>
                  <a:tcPr/>
                </a:tc>
                <a:tc>
                  <a:txBody>
                    <a:bodyPr/>
                    <a:lstStyle/>
                    <a:p>
                      <a:pPr algn="ctr"/>
                      <a:r>
                        <a:rPr lang="zh-CN" altLang="en-US" sz="1400" dirty="0" smtClean="0">
                          <a:latin typeface="微软雅黑" panose="020B0503020204020204" pitchFamily="34" charset="-122"/>
                          <a:ea typeface="微软雅黑" panose="020B0503020204020204" pitchFamily="34" charset="-122"/>
                        </a:rPr>
                        <a:t>各事业部对立，锁定不同业务</a:t>
                      </a:r>
                      <a:endParaRPr lang="zh-CN" altLang="en-US" sz="1400" dirty="0">
                        <a:latin typeface="微软雅黑" panose="020B0503020204020204" pitchFamily="34" charset="-122"/>
                        <a:ea typeface="微软雅黑" panose="020B0503020204020204" pitchFamily="34" charset="-122"/>
                      </a:endParaRPr>
                    </a:p>
                  </a:txBody>
                  <a:tcPr/>
                </a:tc>
              </a:tr>
              <a:tr h="714669">
                <a:tc>
                  <a:txBody>
                    <a:bodyPr/>
                    <a:lstStyle/>
                    <a:p>
                      <a:pPr algn="ctr"/>
                      <a:endParaRPr lang="en-US" altLang="zh-CN" sz="1400" b="1" dirty="0" smtClean="0">
                        <a:latin typeface="微软雅黑" panose="020B0503020204020204" pitchFamily="34" charset="-122"/>
                        <a:ea typeface="微软雅黑" panose="020B0503020204020204" pitchFamily="34" charset="-122"/>
                      </a:endParaRPr>
                    </a:p>
                    <a:p>
                      <a:pPr algn="ctr"/>
                      <a:r>
                        <a:rPr lang="zh-CN" altLang="en-US" sz="1400" b="1" dirty="0" smtClean="0">
                          <a:latin typeface="微软雅黑" panose="020B0503020204020204" pitchFamily="34" charset="-122"/>
                          <a:ea typeface="微软雅黑" panose="020B0503020204020204" pitchFamily="34" charset="-122"/>
                        </a:rPr>
                        <a:t>发展阶段</a:t>
                      </a:r>
                      <a:endParaRPr lang="zh-CN" altLang="en-US" sz="1400" b="1" dirty="0">
                        <a:latin typeface="微软雅黑" panose="020B0503020204020204" pitchFamily="34" charset="-122"/>
                        <a:ea typeface="微软雅黑" panose="020B0503020204020204" pitchFamily="34" charset="-122"/>
                      </a:endParaRPr>
                    </a:p>
                  </a:txBody>
                  <a:tcPr/>
                </a:tc>
                <a:tc>
                  <a:txBody>
                    <a:bodyPr/>
                    <a:lstStyle/>
                    <a:p>
                      <a:pPr algn="ctr"/>
                      <a:r>
                        <a:rPr lang="zh-CN" altLang="en-US" sz="1400" dirty="0" smtClean="0">
                          <a:latin typeface="微软雅黑" panose="020B0503020204020204" pitchFamily="34" charset="-122"/>
                          <a:ea typeface="微软雅黑" panose="020B0503020204020204" pitchFamily="34" charset="-122"/>
                        </a:rPr>
                        <a:t>互联网金融和传统金融全方位尝试</a:t>
                      </a:r>
                      <a:endParaRPr lang="zh-CN" altLang="en-US" sz="1400" dirty="0">
                        <a:latin typeface="微软雅黑" panose="020B0503020204020204" pitchFamily="34" charset="-122"/>
                        <a:ea typeface="微软雅黑" panose="020B0503020204020204" pitchFamily="34" charset="-122"/>
                      </a:endParaRPr>
                    </a:p>
                  </a:txBody>
                  <a:tcPr/>
                </a:tc>
                <a:tc>
                  <a:txBody>
                    <a:bodyPr/>
                    <a:lstStyle/>
                    <a:p>
                      <a:pPr algn="ctr"/>
                      <a:r>
                        <a:rPr lang="zh-CN" altLang="en-US" sz="1400" dirty="0" smtClean="0">
                          <a:latin typeface="微软雅黑" panose="020B0503020204020204" pitchFamily="34" charset="-122"/>
                          <a:ea typeface="微软雅黑" panose="020B0503020204020204" pitchFamily="34" charset="-122"/>
                        </a:rPr>
                        <a:t>全面布局浮现、对传统金融未深入渗透</a:t>
                      </a:r>
                      <a:endParaRPr lang="zh-CN" altLang="en-US" sz="1400" dirty="0">
                        <a:latin typeface="微软雅黑" panose="020B0503020204020204" pitchFamily="34" charset="-122"/>
                        <a:ea typeface="微软雅黑" panose="020B0503020204020204" pitchFamily="34" charset="-122"/>
                      </a:endParaRPr>
                    </a:p>
                  </a:txBody>
                  <a:tcPr/>
                </a:tc>
                <a:tc>
                  <a:txBody>
                    <a:bodyPr/>
                    <a:lstStyle/>
                    <a:p>
                      <a:pPr algn="ctr"/>
                      <a:r>
                        <a:rPr lang="zh-CN" altLang="en-US" sz="1400" dirty="0" smtClean="0">
                          <a:latin typeface="微软雅黑" panose="020B0503020204020204" pitchFamily="34" charset="-122"/>
                          <a:ea typeface="微软雅黑" panose="020B0503020204020204" pitchFamily="34" charset="-122"/>
                        </a:rPr>
                        <a:t>基于现有业务探索金融方向，布局不明确</a:t>
                      </a:r>
                      <a:endParaRPr lang="zh-CN" altLang="en-US" sz="1400" dirty="0">
                        <a:latin typeface="微软雅黑" panose="020B0503020204020204" pitchFamily="34" charset="-122"/>
                        <a:ea typeface="微软雅黑" panose="020B0503020204020204" pitchFamily="34" charset="-122"/>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dirty="0" smtClean="0">
                          <a:latin typeface="微软雅黑" panose="020B0503020204020204" pitchFamily="34" charset="-122"/>
                          <a:ea typeface="微软雅黑" panose="020B0503020204020204" pitchFamily="34" charset="-122"/>
                        </a:rPr>
                        <a:t>互联网金融和传统金融全方位尝试</a:t>
                      </a:r>
                    </a:p>
                  </a:txBody>
                  <a:tcPr/>
                </a:tc>
              </a:tr>
              <a:tr h="506224">
                <a:tc>
                  <a:txBody>
                    <a:bodyPr/>
                    <a:lstStyle/>
                    <a:p>
                      <a:pPr algn="ctr"/>
                      <a:r>
                        <a:rPr lang="zh-CN" altLang="en-US" sz="1400" b="1" dirty="0" smtClean="0">
                          <a:latin typeface="微软雅黑" panose="020B0503020204020204" pitchFamily="34" charset="-122"/>
                          <a:ea typeface="微软雅黑" panose="020B0503020204020204" pitchFamily="34" charset="-122"/>
                        </a:rPr>
                        <a:t>主要面对对象</a:t>
                      </a:r>
                      <a:endParaRPr lang="zh-CN" altLang="en-US" sz="1400" b="1" dirty="0">
                        <a:latin typeface="微软雅黑" panose="020B0503020204020204" pitchFamily="34" charset="-122"/>
                        <a:ea typeface="微软雅黑" panose="020B0503020204020204" pitchFamily="34" charset="-122"/>
                      </a:endParaRPr>
                    </a:p>
                  </a:txBody>
                  <a:tcPr/>
                </a:tc>
                <a:tc>
                  <a:txBody>
                    <a:bodyPr/>
                    <a:lstStyle/>
                    <a:p>
                      <a:pPr algn="ctr"/>
                      <a:r>
                        <a:rPr lang="zh-CN" altLang="en-US" sz="1400" dirty="0" smtClean="0">
                          <a:latin typeface="微软雅黑" panose="020B0503020204020204" pitchFamily="34" charset="-122"/>
                          <a:ea typeface="微软雅黑" panose="020B0503020204020204" pitchFamily="34" charset="-122"/>
                        </a:rPr>
                        <a:t>小微企业、公众网民</a:t>
                      </a:r>
                      <a:endParaRPr lang="zh-CN" altLang="en-US" sz="1400" dirty="0">
                        <a:latin typeface="微软雅黑" panose="020B0503020204020204" pitchFamily="34" charset="-122"/>
                        <a:ea typeface="微软雅黑" panose="020B0503020204020204" pitchFamily="34" charset="-122"/>
                      </a:endParaRPr>
                    </a:p>
                  </a:txBody>
                  <a:tcPr/>
                </a:tc>
                <a:tc>
                  <a:txBody>
                    <a:bodyPr/>
                    <a:lstStyle/>
                    <a:p>
                      <a:pPr algn="ctr"/>
                      <a:r>
                        <a:rPr lang="zh-CN" altLang="en-US" sz="1400" dirty="0" smtClean="0">
                          <a:latin typeface="微软雅黑" panose="020B0503020204020204" pitchFamily="34" charset="-122"/>
                          <a:ea typeface="微软雅黑" panose="020B0503020204020204" pitchFamily="34" charset="-122"/>
                        </a:rPr>
                        <a:t>金融客户、小微企业、公众网民</a:t>
                      </a:r>
                      <a:endParaRPr lang="zh-CN" altLang="en-US" sz="1400" dirty="0">
                        <a:latin typeface="微软雅黑" panose="020B0503020204020204" pitchFamily="34" charset="-122"/>
                        <a:ea typeface="微软雅黑" panose="020B0503020204020204" pitchFamily="34" charset="-122"/>
                      </a:endParaRPr>
                    </a:p>
                  </a:txBody>
                  <a:tcPr/>
                </a:tc>
                <a:tc>
                  <a:txBody>
                    <a:bodyPr/>
                    <a:lstStyle/>
                    <a:p>
                      <a:pPr algn="ctr"/>
                      <a:r>
                        <a:rPr lang="zh-CN" altLang="en-US" sz="1400" dirty="0" smtClean="0">
                          <a:latin typeface="微软雅黑" panose="020B0503020204020204" pitchFamily="34" charset="-122"/>
                          <a:ea typeface="微软雅黑" panose="020B0503020204020204" pitchFamily="34" charset="-122"/>
                        </a:rPr>
                        <a:t>公众网民</a:t>
                      </a:r>
                      <a:endParaRPr lang="zh-CN" altLang="en-US" sz="1400" dirty="0">
                        <a:latin typeface="微软雅黑" panose="020B0503020204020204" pitchFamily="34" charset="-122"/>
                        <a:ea typeface="微软雅黑" panose="020B0503020204020204" pitchFamily="34" charset="-122"/>
                      </a:endParaRPr>
                    </a:p>
                  </a:txBody>
                  <a:tcPr/>
                </a:tc>
                <a:tc>
                  <a:txBody>
                    <a:bodyPr/>
                    <a:lstStyle/>
                    <a:p>
                      <a:pPr algn="ctr"/>
                      <a:r>
                        <a:rPr lang="zh-CN" altLang="en-US" sz="1400" dirty="0" smtClean="0">
                          <a:latin typeface="微软雅黑" panose="020B0503020204020204" pitchFamily="34" charset="-122"/>
                          <a:ea typeface="微软雅黑" panose="020B0503020204020204" pitchFamily="34" charset="-122"/>
                        </a:rPr>
                        <a:t>小微企业</a:t>
                      </a:r>
                      <a:endParaRPr lang="zh-CN" altLang="en-US" sz="1400" dirty="0">
                        <a:latin typeface="微软雅黑" panose="020B0503020204020204" pitchFamily="34" charset="-122"/>
                        <a:ea typeface="微软雅黑" panose="020B0503020204020204" pitchFamily="34" charset="-122"/>
                      </a:endParaRPr>
                    </a:p>
                  </a:txBody>
                  <a:tcPr/>
                </a:tc>
              </a:tr>
              <a:tr h="923114">
                <a:tc>
                  <a:txBody>
                    <a:bodyPr/>
                    <a:lstStyle/>
                    <a:p>
                      <a:pPr algn="ctr"/>
                      <a:r>
                        <a:rPr lang="zh-CN" altLang="en-US" sz="1400" b="1" dirty="0" smtClean="0">
                          <a:latin typeface="微软雅黑" panose="020B0503020204020204" pitchFamily="34" charset="-122"/>
                          <a:ea typeface="微软雅黑" panose="020B0503020204020204" pitchFamily="34" charset="-122"/>
                        </a:rPr>
                        <a:t>现有业务布局</a:t>
                      </a:r>
                      <a:endParaRPr lang="zh-CN" altLang="en-US" sz="1400" b="1" dirty="0">
                        <a:latin typeface="微软雅黑" panose="020B0503020204020204" pitchFamily="34" charset="-122"/>
                        <a:ea typeface="微软雅黑" panose="020B0503020204020204" pitchFamily="34" charset="-122"/>
                      </a:endParaRPr>
                    </a:p>
                  </a:txBody>
                  <a:tcPr/>
                </a:tc>
                <a:tc>
                  <a:txBody>
                    <a:bodyPr/>
                    <a:lstStyle/>
                    <a:p>
                      <a:pPr algn="ctr"/>
                      <a:r>
                        <a:rPr lang="zh-CN" altLang="en-US" sz="1400" dirty="0" smtClean="0">
                          <a:latin typeface="微软雅黑" panose="020B0503020204020204" pitchFamily="34" charset="-122"/>
                          <a:ea typeface="微软雅黑" panose="020B0503020204020204" pitchFamily="34" charset="-122"/>
                        </a:rPr>
                        <a:t>蚂蚁金服（蚂蚁小贷、支付宝、支付宝钱包、招财宝、余额宝）等</a:t>
                      </a:r>
                      <a:endParaRPr lang="zh-CN" altLang="en-US" sz="1400" dirty="0">
                        <a:latin typeface="微软雅黑" panose="020B0503020204020204" pitchFamily="34" charset="-122"/>
                        <a:ea typeface="微软雅黑" panose="020B0503020204020204" pitchFamily="34" charset="-122"/>
                      </a:endParaRPr>
                    </a:p>
                  </a:txBody>
                  <a:tcPr/>
                </a:tc>
                <a:tc>
                  <a:txBody>
                    <a:bodyPr/>
                    <a:lstStyle/>
                    <a:p>
                      <a:pPr algn="ctr"/>
                      <a:r>
                        <a:rPr lang="zh-CN" altLang="en-US" sz="1400" dirty="0" smtClean="0">
                          <a:latin typeface="微软雅黑" panose="020B0503020204020204" pitchFamily="34" charset="-122"/>
                          <a:ea typeface="微软雅黑" panose="020B0503020204020204" pitchFamily="34" charset="-122"/>
                        </a:rPr>
                        <a:t>百度小贷、百度理财、“金融知心”、“百发有戏”、百赚等</a:t>
                      </a:r>
                      <a:endParaRPr lang="zh-CN" altLang="en-US" sz="1400" dirty="0">
                        <a:latin typeface="微软雅黑" panose="020B0503020204020204" pitchFamily="34" charset="-122"/>
                        <a:ea typeface="微软雅黑" panose="020B0503020204020204" pitchFamily="34" charset="-122"/>
                      </a:endParaRPr>
                    </a:p>
                  </a:txBody>
                  <a:tcPr/>
                </a:tc>
                <a:tc>
                  <a:txBody>
                    <a:bodyPr/>
                    <a:lstStyle/>
                    <a:p>
                      <a:pPr algn="ctr"/>
                      <a:r>
                        <a:rPr lang="zh-CN" altLang="en-US" sz="1400" dirty="0" smtClean="0">
                          <a:latin typeface="微软雅黑" panose="020B0503020204020204" pitchFamily="34" charset="-122"/>
                          <a:ea typeface="微软雅黑" panose="020B0503020204020204" pitchFamily="34" charset="-122"/>
                        </a:rPr>
                        <a:t>会员以及游戏增值服务、财付通、微信支付、金融产品销售等</a:t>
                      </a:r>
                      <a:endParaRPr lang="zh-CN" altLang="en-US" sz="1400" dirty="0">
                        <a:latin typeface="微软雅黑" panose="020B0503020204020204" pitchFamily="34" charset="-122"/>
                        <a:ea typeface="微软雅黑" panose="020B0503020204020204" pitchFamily="34" charset="-122"/>
                      </a:endParaRPr>
                    </a:p>
                  </a:txBody>
                  <a:tcPr/>
                </a:tc>
                <a:tc>
                  <a:txBody>
                    <a:bodyPr/>
                    <a:lstStyle/>
                    <a:p>
                      <a:pPr algn="ctr"/>
                      <a:r>
                        <a:rPr lang="zh-CN" altLang="en-US" sz="1400" dirty="0" smtClean="0">
                          <a:latin typeface="微软雅黑" panose="020B0503020204020204" pitchFamily="34" charset="-122"/>
                          <a:ea typeface="微软雅黑" panose="020B0503020204020204" pitchFamily="34" charset="-122"/>
                        </a:rPr>
                        <a:t>京保贝、京东白条、京东小贷、京东小金库、京东</a:t>
                      </a:r>
                      <a:r>
                        <a:rPr lang="en-US" altLang="zh-CN" sz="1400" dirty="0" smtClean="0">
                          <a:latin typeface="微软雅黑" panose="020B0503020204020204" pitchFamily="34" charset="-122"/>
                          <a:ea typeface="微软雅黑" panose="020B0503020204020204" pitchFamily="34" charset="-122"/>
                        </a:rPr>
                        <a:t>8.8</a:t>
                      </a:r>
                      <a:r>
                        <a:rPr lang="zh-CN" altLang="en-US" sz="1400" dirty="0" smtClean="0">
                          <a:latin typeface="微软雅黑" panose="020B0503020204020204" pitchFamily="34" charset="-122"/>
                          <a:ea typeface="微软雅黑" panose="020B0503020204020204" pitchFamily="34" charset="-122"/>
                        </a:rPr>
                        <a:t>等</a:t>
                      </a:r>
                      <a:endParaRPr lang="zh-CN" altLang="en-US" sz="1400" dirty="0">
                        <a:latin typeface="微软雅黑" panose="020B0503020204020204" pitchFamily="34" charset="-122"/>
                        <a:ea typeface="微软雅黑" panose="020B0503020204020204" pitchFamily="34" charset="-122"/>
                      </a:endParaRPr>
                    </a:p>
                  </a:txBody>
                  <a:tcPr/>
                </a:tc>
              </a:tr>
              <a:tr h="506224">
                <a:tc>
                  <a:txBody>
                    <a:bodyPr/>
                    <a:lstStyle/>
                    <a:p>
                      <a:pPr algn="ctr"/>
                      <a:r>
                        <a:rPr lang="zh-CN" altLang="en-US" sz="1400" b="1" dirty="0" smtClean="0">
                          <a:latin typeface="微软雅黑" panose="020B0503020204020204" pitchFamily="34" charset="-122"/>
                          <a:ea typeface="微软雅黑" panose="020B0503020204020204" pitchFamily="34" charset="-122"/>
                        </a:rPr>
                        <a:t>强势业务</a:t>
                      </a:r>
                      <a:endParaRPr lang="zh-CN" altLang="en-US" sz="1400" b="1" dirty="0">
                        <a:latin typeface="微软雅黑" panose="020B0503020204020204" pitchFamily="34" charset="-122"/>
                        <a:ea typeface="微软雅黑" panose="020B0503020204020204" pitchFamily="34" charset="-122"/>
                      </a:endParaRPr>
                    </a:p>
                  </a:txBody>
                  <a:tcPr/>
                </a:tc>
                <a:tc>
                  <a:txBody>
                    <a:bodyPr/>
                    <a:lstStyle/>
                    <a:p>
                      <a:pPr algn="ctr"/>
                      <a:r>
                        <a:rPr lang="zh-CN" altLang="en-US" sz="1400" dirty="0" smtClean="0">
                          <a:latin typeface="微软雅黑" panose="020B0503020204020204" pitchFamily="34" charset="-122"/>
                          <a:ea typeface="微软雅黑" panose="020B0503020204020204" pitchFamily="34" charset="-122"/>
                        </a:rPr>
                        <a:t>蚂蚁小贷</a:t>
                      </a:r>
                      <a:endParaRPr lang="zh-CN" altLang="en-US" sz="1400" dirty="0">
                        <a:latin typeface="微软雅黑" panose="020B0503020204020204" pitchFamily="34" charset="-122"/>
                        <a:ea typeface="微软雅黑" panose="020B0503020204020204" pitchFamily="34" charset="-122"/>
                      </a:endParaRPr>
                    </a:p>
                  </a:txBody>
                  <a:tcPr/>
                </a:tc>
                <a:tc>
                  <a:txBody>
                    <a:bodyPr/>
                    <a:lstStyle/>
                    <a:p>
                      <a:pPr algn="ctr"/>
                      <a:r>
                        <a:rPr lang="zh-CN" altLang="en-US" sz="1400" dirty="0" smtClean="0">
                          <a:latin typeface="微软雅黑" panose="020B0503020204020204" pitchFamily="34" charset="-122"/>
                          <a:ea typeface="微软雅黑" panose="020B0503020204020204" pitchFamily="34" charset="-122"/>
                        </a:rPr>
                        <a:t>基于流量分发的金融知心</a:t>
                      </a:r>
                      <a:endParaRPr lang="zh-CN" altLang="en-US" sz="1400" dirty="0">
                        <a:latin typeface="微软雅黑" panose="020B0503020204020204" pitchFamily="34" charset="-122"/>
                        <a:ea typeface="微软雅黑" panose="020B0503020204020204" pitchFamily="34" charset="-122"/>
                      </a:endParaRPr>
                    </a:p>
                  </a:txBody>
                  <a:tcPr/>
                </a:tc>
                <a:tc>
                  <a:txBody>
                    <a:bodyPr/>
                    <a:lstStyle/>
                    <a:p>
                      <a:pPr algn="ctr"/>
                      <a:r>
                        <a:rPr lang="zh-CN" altLang="en-US" sz="1400" dirty="0" smtClean="0">
                          <a:latin typeface="微软雅黑" panose="020B0503020204020204" pitchFamily="34" charset="-122"/>
                          <a:ea typeface="微软雅黑" panose="020B0503020204020204" pitchFamily="34" charset="-122"/>
                        </a:rPr>
                        <a:t>会员及游戏增值服务</a:t>
                      </a:r>
                      <a:endParaRPr lang="zh-CN" altLang="en-US" sz="1400" dirty="0">
                        <a:latin typeface="微软雅黑" panose="020B0503020204020204" pitchFamily="34" charset="-122"/>
                        <a:ea typeface="微软雅黑" panose="020B0503020204020204" pitchFamily="34" charset="-122"/>
                      </a:endParaRPr>
                    </a:p>
                  </a:txBody>
                  <a:tcPr/>
                </a:tc>
                <a:tc>
                  <a:txBody>
                    <a:bodyPr/>
                    <a:lstStyle/>
                    <a:p>
                      <a:pPr algn="ctr"/>
                      <a:r>
                        <a:rPr lang="zh-CN" altLang="en-US" sz="1400" dirty="0" smtClean="0">
                          <a:latin typeface="微软雅黑" panose="020B0503020204020204" pitchFamily="34" charset="-122"/>
                          <a:ea typeface="微软雅黑" panose="020B0503020204020204" pitchFamily="34" charset="-122"/>
                        </a:rPr>
                        <a:t>京东白条</a:t>
                      </a:r>
                      <a:endParaRPr lang="zh-CN" altLang="en-US" sz="1400" dirty="0">
                        <a:latin typeface="微软雅黑" panose="020B0503020204020204" pitchFamily="34" charset="-122"/>
                        <a:ea typeface="微软雅黑" panose="020B0503020204020204" pitchFamily="34" charset="-122"/>
                      </a:endParaRPr>
                    </a:p>
                  </a:txBody>
                  <a:tcPr/>
                </a:tc>
              </a:tr>
              <a:tr h="297779">
                <a:tc>
                  <a:txBody>
                    <a:bodyPr/>
                    <a:lstStyle/>
                    <a:p>
                      <a:pPr algn="ctr"/>
                      <a:r>
                        <a:rPr lang="zh-CN" altLang="en-US" sz="1400" b="1" dirty="0" smtClean="0">
                          <a:latin typeface="微软雅黑" panose="020B0503020204020204" pitchFamily="34" charset="-122"/>
                          <a:ea typeface="微软雅黑" panose="020B0503020204020204" pitchFamily="34" charset="-122"/>
                        </a:rPr>
                        <a:t>未来方向</a:t>
                      </a:r>
                      <a:endParaRPr lang="zh-CN" altLang="en-US" sz="1400" b="1" dirty="0">
                        <a:latin typeface="微软雅黑" panose="020B0503020204020204" pitchFamily="34" charset="-122"/>
                        <a:ea typeface="微软雅黑" panose="020B0503020204020204" pitchFamily="34" charset="-122"/>
                      </a:endParaRPr>
                    </a:p>
                  </a:txBody>
                  <a:tcPr/>
                </a:tc>
                <a:tc>
                  <a:txBody>
                    <a:bodyPr/>
                    <a:lstStyle/>
                    <a:p>
                      <a:pPr algn="ctr"/>
                      <a:r>
                        <a:rPr lang="zh-CN" altLang="en-US" sz="1400" dirty="0" smtClean="0">
                          <a:latin typeface="微软雅黑" panose="020B0503020204020204" pitchFamily="34" charset="-122"/>
                          <a:ea typeface="微软雅黑" panose="020B0503020204020204" pitchFamily="34" charset="-122"/>
                        </a:rPr>
                        <a:t>金融产业链布局</a:t>
                      </a:r>
                      <a:endParaRPr lang="zh-CN" altLang="en-US" sz="1400" dirty="0">
                        <a:latin typeface="微软雅黑" panose="020B0503020204020204" pitchFamily="34" charset="-122"/>
                        <a:ea typeface="微软雅黑" panose="020B0503020204020204" pitchFamily="34" charset="-122"/>
                      </a:endParaRPr>
                    </a:p>
                  </a:txBody>
                  <a:tcPr/>
                </a:tc>
                <a:tc>
                  <a:txBody>
                    <a:bodyPr/>
                    <a:lstStyle/>
                    <a:p>
                      <a:pPr algn="ctr"/>
                      <a:r>
                        <a:rPr lang="zh-CN" altLang="en-US" sz="1400" dirty="0" smtClean="0">
                          <a:latin typeface="微软雅黑" panose="020B0503020204020204" pitchFamily="34" charset="-122"/>
                          <a:ea typeface="微软雅黑" panose="020B0503020204020204" pitchFamily="34" charset="-122"/>
                        </a:rPr>
                        <a:t>金融产业链布局</a:t>
                      </a:r>
                      <a:endParaRPr lang="zh-CN" altLang="en-US" sz="1400" dirty="0">
                        <a:latin typeface="微软雅黑" panose="020B0503020204020204" pitchFamily="34" charset="-122"/>
                        <a:ea typeface="微软雅黑" panose="020B0503020204020204" pitchFamily="34" charset="-122"/>
                      </a:endParaRPr>
                    </a:p>
                  </a:txBody>
                  <a:tcPr/>
                </a:tc>
                <a:tc>
                  <a:txBody>
                    <a:bodyPr/>
                    <a:lstStyle/>
                    <a:p>
                      <a:pPr algn="ctr"/>
                      <a:r>
                        <a:rPr lang="zh-CN" altLang="en-US" sz="1400" dirty="0" smtClean="0">
                          <a:latin typeface="微软雅黑" panose="020B0503020204020204" pitchFamily="34" charset="-122"/>
                          <a:ea typeface="微软雅黑" panose="020B0503020204020204" pitchFamily="34" charset="-122"/>
                        </a:rPr>
                        <a:t>不明确</a:t>
                      </a:r>
                      <a:endParaRPr lang="zh-CN" altLang="en-US" sz="1400" dirty="0">
                        <a:latin typeface="微软雅黑" panose="020B0503020204020204" pitchFamily="34" charset="-122"/>
                        <a:ea typeface="微软雅黑" panose="020B0503020204020204" pitchFamily="34" charset="-122"/>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dirty="0" smtClean="0">
                          <a:latin typeface="微软雅黑" panose="020B0503020204020204" pitchFamily="34" charset="-122"/>
                          <a:ea typeface="微软雅黑" panose="020B0503020204020204" pitchFamily="34" charset="-122"/>
                        </a:rPr>
                        <a:t>金融产业链布局</a:t>
                      </a:r>
                    </a:p>
                  </a:txBody>
                  <a:tcPr/>
                </a:tc>
              </a:tr>
              <a:tr h="297779">
                <a:tc>
                  <a:txBody>
                    <a:bodyPr/>
                    <a:lstStyle/>
                    <a:p>
                      <a:pPr algn="ctr"/>
                      <a:r>
                        <a:rPr lang="zh-CN" altLang="en-US" sz="1400" b="1" dirty="0" smtClean="0">
                          <a:latin typeface="微软雅黑" panose="020B0503020204020204" pitchFamily="34" charset="-122"/>
                          <a:ea typeface="微软雅黑" panose="020B0503020204020204" pitchFamily="34" charset="-122"/>
                        </a:rPr>
                        <a:t>核心优势</a:t>
                      </a:r>
                      <a:endParaRPr lang="zh-CN" altLang="en-US" sz="1400" b="1" dirty="0">
                        <a:latin typeface="微软雅黑" panose="020B0503020204020204" pitchFamily="34" charset="-122"/>
                        <a:ea typeface="微软雅黑" panose="020B0503020204020204" pitchFamily="34" charset="-122"/>
                      </a:endParaRPr>
                    </a:p>
                  </a:txBody>
                  <a:tcPr/>
                </a:tc>
                <a:tc>
                  <a:txBody>
                    <a:bodyPr/>
                    <a:lstStyle/>
                    <a:p>
                      <a:pPr algn="ctr"/>
                      <a:r>
                        <a:rPr lang="zh-CN" altLang="en-US" sz="1400" dirty="0" smtClean="0">
                          <a:latin typeface="微软雅黑" panose="020B0503020204020204" pitchFamily="34" charset="-122"/>
                          <a:ea typeface="微软雅黑" panose="020B0503020204020204" pitchFamily="34" charset="-122"/>
                        </a:rPr>
                        <a:t>最大的电商交易平台</a:t>
                      </a:r>
                      <a:endParaRPr lang="zh-CN" altLang="en-US" sz="1400" dirty="0">
                        <a:latin typeface="微软雅黑" panose="020B0503020204020204" pitchFamily="34" charset="-122"/>
                        <a:ea typeface="微软雅黑" panose="020B0503020204020204" pitchFamily="34" charset="-122"/>
                      </a:endParaRPr>
                    </a:p>
                  </a:txBody>
                  <a:tcPr/>
                </a:tc>
                <a:tc>
                  <a:txBody>
                    <a:bodyPr/>
                    <a:lstStyle/>
                    <a:p>
                      <a:pPr algn="ctr"/>
                      <a:r>
                        <a:rPr lang="zh-CN" altLang="en-US" sz="1400" dirty="0" smtClean="0">
                          <a:latin typeface="微软雅黑" panose="020B0503020204020204" pitchFamily="34" charset="-122"/>
                          <a:ea typeface="微软雅黑" panose="020B0503020204020204" pitchFamily="34" charset="-122"/>
                        </a:rPr>
                        <a:t>流量最大的搜索平台</a:t>
                      </a:r>
                      <a:endParaRPr lang="zh-CN" altLang="en-US" sz="1400" dirty="0">
                        <a:latin typeface="微软雅黑" panose="020B0503020204020204" pitchFamily="34" charset="-122"/>
                        <a:ea typeface="微软雅黑" panose="020B0503020204020204" pitchFamily="34" charset="-122"/>
                      </a:endParaRPr>
                    </a:p>
                  </a:txBody>
                  <a:tcPr/>
                </a:tc>
                <a:tc>
                  <a:txBody>
                    <a:bodyPr/>
                    <a:lstStyle/>
                    <a:p>
                      <a:pPr algn="ctr"/>
                      <a:r>
                        <a:rPr lang="zh-CN" altLang="en-US" sz="1400" dirty="0" smtClean="0">
                          <a:latin typeface="微软雅黑" panose="020B0503020204020204" pitchFamily="34" charset="-122"/>
                          <a:ea typeface="微软雅黑" panose="020B0503020204020204" pitchFamily="34" charset="-122"/>
                        </a:rPr>
                        <a:t>强势社交关系链</a:t>
                      </a:r>
                      <a:endParaRPr lang="zh-CN" altLang="en-US" sz="1400" dirty="0">
                        <a:latin typeface="微软雅黑" panose="020B0503020204020204" pitchFamily="34" charset="-122"/>
                        <a:ea typeface="微软雅黑" panose="020B0503020204020204" pitchFamily="34" charset="-122"/>
                      </a:endParaRPr>
                    </a:p>
                  </a:txBody>
                  <a:tcPr/>
                </a:tc>
                <a:tc>
                  <a:txBody>
                    <a:bodyPr/>
                    <a:lstStyle/>
                    <a:p>
                      <a:pPr algn="ctr"/>
                      <a:r>
                        <a:rPr lang="zh-CN" altLang="en-US" sz="1400" dirty="0" smtClean="0">
                          <a:latin typeface="微软雅黑" panose="020B0503020204020204" pitchFamily="34" charset="-122"/>
                          <a:ea typeface="微软雅黑" panose="020B0503020204020204" pitchFamily="34" charset="-122"/>
                        </a:rPr>
                        <a:t>最大自营式电商</a:t>
                      </a:r>
                      <a:endParaRPr lang="zh-CN" altLang="en-US" sz="1400" dirty="0">
                        <a:latin typeface="微软雅黑" panose="020B0503020204020204" pitchFamily="34" charset="-122"/>
                        <a:ea typeface="微软雅黑" panose="020B0503020204020204" pitchFamily="34" charset="-122"/>
                      </a:endParaRPr>
                    </a:p>
                  </a:txBody>
                  <a:tcPr/>
                </a:tc>
              </a:tr>
              <a:tr h="414772">
                <a:tc>
                  <a:txBody>
                    <a:bodyPr/>
                    <a:lstStyle/>
                    <a:p>
                      <a:pPr algn="ctr"/>
                      <a:r>
                        <a:rPr lang="zh-CN" altLang="en-US" sz="1400" b="1" dirty="0" smtClean="0">
                          <a:latin typeface="微软雅黑" panose="020B0503020204020204" pitchFamily="34" charset="-122"/>
                          <a:ea typeface="微软雅黑" panose="020B0503020204020204" pitchFamily="34" charset="-122"/>
                        </a:rPr>
                        <a:t>竞争最激烈的领域</a:t>
                      </a:r>
                      <a:endParaRPr lang="zh-CN" altLang="en-US" sz="1400" b="1" dirty="0">
                        <a:latin typeface="微软雅黑" panose="020B0503020204020204" pitchFamily="34" charset="-122"/>
                        <a:ea typeface="微软雅黑" panose="020B0503020204020204" pitchFamily="34" charset="-122"/>
                      </a:endParaRPr>
                    </a:p>
                  </a:txBody>
                  <a:tcPr/>
                </a:tc>
                <a:tc gridSpan="4">
                  <a:txBody>
                    <a:bodyPr/>
                    <a:lstStyle/>
                    <a:p>
                      <a:pPr algn="ctr"/>
                      <a:r>
                        <a:rPr lang="zh-CN" altLang="en-US" sz="1400" b="1" dirty="0" smtClean="0">
                          <a:latin typeface="微软雅黑" panose="020B0503020204020204" pitchFamily="34" charset="-122"/>
                          <a:ea typeface="微软雅黑" panose="020B0503020204020204" pitchFamily="34" charset="-122"/>
                        </a:rPr>
                        <a:t>针对用户个人理财中心的布局</a:t>
                      </a:r>
                      <a:endParaRPr lang="zh-CN" altLang="en-US" sz="1400" b="1" dirty="0">
                        <a:latin typeface="微软雅黑" panose="020B0503020204020204" pitchFamily="34" charset="-122"/>
                        <a:ea typeface="微软雅黑" panose="020B0503020204020204" pitchFamily="34" charset="-122"/>
                      </a:endParaRPr>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r>
            </a:tbl>
          </a:graphicData>
        </a:graphic>
      </p:graphicFrame>
      <p:pic>
        <p:nvPicPr>
          <p:cNvPr id="5" name="图片 4"/>
          <p:cNvPicPr>
            <a:picLocks noChangeAspect="1"/>
          </p:cNvPicPr>
          <p:nvPr/>
        </p:nvPicPr>
        <p:blipFill rotWithShape="1">
          <a:blip r:embed="rId2" cstate="print">
            <a:extLst>
              <a:ext uri="{28A0092B-C50C-407E-A947-70E740481C1C}">
                <a14:useLocalDpi xmlns:a14="http://schemas.microsoft.com/office/drawing/2010/main" val="0"/>
              </a:ext>
            </a:extLst>
          </a:blip>
          <a:srcRect l="5500" t="17139" r="2702" b="47162"/>
          <a:stretch/>
        </p:blipFill>
        <p:spPr>
          <a:xfrm>
            <a:off x="2195736" y="1268760"/>
            <a:ext cx="1052538" cy="216024"/>
          </a:xfrm>
          <a:prstGeom prst="rect">
            <a:avLst/>
          </a:prstGeom>
        </p:spPr>
      </p:pic>
      <p:pic>
        <p:nvPicPr>
          <p:cNvPr id="6" name="图片 5"/>
          <p:cNvPicPr>
            <a:picLocks noChangeAspect="1"/>
          </p:cNvPicPr>
          <p:nvPr/>
        </p:nvPicPr>
        <p:blipFill rotWithShape="1">
          <a:blip r:embed="rId3" cstate="print">
            <a:extLst>
              <a:ext uri="{28A0092B-C50C-407E-A947-70E740481C1C}">
                <a14:useLocalDpi xmlns:a14="http://schemas.microsoft.com/office/drawing/2010/main" val="0"/>
              </a:ext>
            </a:extLst>
          </a:blip>
          <a:srcRect l="2086" t="2208" r="2445"/>
          <a:stretch/>
        </p:blipFill>
        <p:spPr>
          <a:xfrm>
            <a:off x="4067944" y="1268760"/>
            <a:ext cx="936104" cy="216024"/>
          </a:xfrm>
          <a:prstGeom prst="rect">
            <a:avLst/>
          </a:prstGeom>
        </p:spPr>
      </p:pic>
      <p:pic>
        <p:nvPicPr>
          <p:cNvPr id="7" name="图片 6"/>
          <p:cNvPicPr>
            <a:picLocks noChangeAspect="1"/>
          </p:cNvPicPr>
          <p:nvPr/>
        </p:nvPicPr>
        <p:blipFill rotWithShape="1">
          <a:blip r:embed="rId4" cstate="print">
            <a:extLst>
              <a:ext uri="{28A0092B-C50C-407E-A947-70E740481C1C}">
                <a14:useLocalDpi xmlns:a14="http://schemas.microsoft.com/office/drawing/2010/main" val="0"/>
              </a:ext>
            </a:extLst>
          </a:blip>
          <a:srcRect t="19717" r="4240" b="37443"/>
          <a:stretch/>
        </p:blipFill>
        <p:spPr>
          <a:xfrm>
            <a:off x="5796136" y="1268760"/>
            <a:ext cx="1034322" cy="216024"/>
          </a:xfrm>
          <a:prstGeom prst="rect">
            <a:avLst/>
          </a:prstGeom>
        </p:spPr>
      </p:pic>
      <p:pic>
        <p:nvPicPr>
          <p:cNvPr id="10" name="图片 9"/>
          <p:cNvPicPr>
            <a:picLocks noChangeAspect="1"/>
          </p:cNvPicPr>
          <p:nvPr/>
        </p:nvPicPr>
        <p:blipFill rotWithShape="1">
          <a:blip r:embed="rId5" cstate="print">
            <a:extLst>
              <a:ext uri="{28A0092B-C50C-407E-A947-70E740481C1C}">
                <a14:useLocalDpi xmlns:a14="http://schemas.microsoft.com/office/drawing/2010/main" val="0"/>
              </a:ext>
            </a:extLst>
          </a:blip>
          <a:srcRect l="9580" t="22996" r="10098" b="24985"/>
          <a:stretch/>
        </p:blipFill>
        <p:spPr>
          <a:xfrm>
            <a:off x="7668344" y="1268760"/>
            <a:ext cx="925418" cy="216024"/>
          </a:xfrm>
          <a:prstGeom prst="rect">
            <a:avLst/>
          </a:prstGeom>
        </p:spPr>
      </p:pic>
    </p:spTree>
    <p:extLst>
      <p:ext uri="{BB962C8B-B14F-4D97-AF65-F5344CB8AC3E}">
        <p14:creationId xmlns:p14="http://schemas.microsoft.com/office/powerpoint/2010/main" val="81482401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567283" y="2609036"/>
            <a:ext cx="4009432" cy="1107996"/>
          </a:xfrm>
          <a:prstGeom prst="rect">
            <a:avLst/>
          </a:prstGeom>
          <a:noFill/>
        </p:spPr>
        <p:txBody>
          <a:bodyPr wrap="none" lIns="91440" tIns="45720" rIns="91440" bIns="45720">
            <a:spAutoFit/>
          </a:bodyPr>
          <a:lstStyle/>
          <a:p>
            <a:pPr algn="ctr"/>
            <a:r>
              <a:rPr lang="zh-CN" altLang="en-US" sz="6600" b="1"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latin typeface="华文行楷" panose="02010800040101010101" pitchFamily="2" charset="-122"/>
                <a:ea typeface="华文行楷" panose="02010800040101010101" pitchFamily="2" charset="-122"/>
              </a:rPr>
              <a:t>谢谢大家</a:t>
            </a:r>
            <a:r>
              <a:rPr lang="en-US" altLang="zh-CN" sz="6600" b="1"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latin typeface="华文行楷" panose="02010800040101010101" pitchFamily="2" charset="-122"/>
                <a:ea typeface="华文行楷" panose="02010800040101010101" pitchFamily="2" charset="-122"/>
              </a:rPr>
              <a:t>!</a:t>
            </a:r>
            <a:endParaRPr lang="zh-CN" altLang="en-US" sz="6600" b="1"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latin typeface="华文行楷" panose="02010800040101010101" pitchFamily="2" charset="-122"/>
              <a:ea typeface="华文行楷" panose="02010800040101010101" pitchFamily="2" charset="-122"/>
            </a:endParaRPr>
          </a:p>
        </p:txBody>
      </p:sp>
      <p:sp>
        <p:nvSpPr>
          <p:cNvPr id="2" name="矩形 1"/>
          <p:cNvSpPr/>
          <p:nvPr/>
        </p:nvSpPr>
        <p:spPr>
          <a:xfrm>
            <a:off x="3039840" y="5013176"/>
            <a:ext cx="2679964" cy="523220"/>
          </a:xfrm>
          <a:prstGeom prst="rect">
            <a:avLst/>
          </a:prstGeom>
        </p:spPr>
        <p:txBody>
          <a:bodyPr wrap="none">
            <a:spAutoFit/>
          </a:bodyPr>
          <a:lstStyle/>
          <a:p>
            <a:pPr algn="ctr"/>
            <a:r>
              <a:rPr lang="en-US" altLang="zh-CN" sz="2800" b="1" dirty="0" smtClean="0">
                <a:solidFill>
                  <a:srgbClr val="000000"/>
                </a:solidFill>
              </a:rPr>
              <a:t>www.whieb.com</a:t>
            </a:r>
          </a:p>
        </p:txBody>
      </p:sp>
      <p:sp>
        <p:nvSpPr>
          <p:cNvPr id="5" name="矩形 2"/>
          <p:cNvSpPr>
            <a:spLocks noChangeArrowheads="1"/>
          </p:cNvSpPr>
          <p:nvPr/>
        </p:nvSpPr>
        <p:spPr bwMode="auto">
          <a:xfrm>
            <a:off x="2419350" y="5569421"/>
            <a:ext cx="41338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zh-CN" altLang="en-US" sz="2800">
                <a:solidFill>
                  <a:srgbClr val="000000"/>
                </a:solidFill>
                <a:latin typeface="华文行楷" pitchFamily="2" charset="-122"/>
                <a:ea typeface="华文行楷" pitchFamily="2" charset="-122"/>
              </a:rPr>
              <a:t>电子商务与智能服务中心</a:t>
            </a:r>
          </a:p>
        </p:txBody>
      </p:sp>
    </p:spTree>
    <p:extLst>
      <p:ext uri="{BB962C8B-B14F-4D97-AF65-F5344CB8AC3E}">
        <p14:creationId xmlns:p14="http://schemas.microsoft.com/office/powerpoint/2010/main" val="19027884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prstGeom prst="rect">
            <a:avLst/>
          </a:prstGeom>
        </p:spPr>
        <p:txBody>
          <a:bodyPr/>
          <a:lstStyle/>
          <a:p>
            <a:r>
              <a:rPr lang="zh-CN" altLang="en-US" dirty="0" smtClean="0"/>
              <a:t>互联网金融的形成</a:t>
            </a:r>
            <a:endParaRPr lang="zh-CN" altLang="en-US" dirty="0"/>
          </a:p>
        </p:txBody>
      </p:sp>
      <p:sp>
        <p:nvSpPr>
          <p:cNvPr id="5" name="椭圆 4"/>
          <p:cNvSpPr/>
          <p:nvPr/>
        </p:nvSpPr>
        <p:spPr>
          <a:xfrm>
            <a:off x="3491880" y="3068960"/>
            <a:ext cx="2232248" cy="115212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2000" b="1" dirty="0">
                <a:solidFill>
                  <a:schemeClr val="tx1"/>
                </a:solidFill>
                <a:latin typeface="微软雅黑" panose="020B0503020204020204" pitchFamily="34" charset="-122"/>
                <a:ea typeface="微软雅黑" panose="020B0503020204020204" pitchFamily="34" charset="-122"/>
              </a:rPr>
              <a:t>互联网金融</a:t>
            </a:r>
          </a:p>
          <a:p>
            <a:pPr algn="ctr"/>
            <a:r>
              <a:rPr lang="zh-CN" altLang="en-US" b="1" dirty="0" smtClean="0">
                <a:solidFill>
                  <a:srgbClr val="C00000"/>
                </a:solidFill>
                <a:latin typeface="微软雅黑" panose="020B0503020204020204" pitchFamily="34" charset="-122"/>
                <a:ea typeface="微软雅黑" panose="020B0503020204020204" pitchFamily="34" charset="-122"/>
              </a:rPr>
              <a:t>去金融中介化</a:t>
            </a:r>
            <a:endParaRPr lang="en-US" altLang="zh-CN" b="1" dirty="0" smtClean="0">
              <a:solidFill>
                <a:srgbClr val="C00000"/>
              </a:solidFill>
              <a:latin typeface="微软雅黑" panose="020B0503020204020204" pitchFamily="34" charset="-122"/>
              <a:ea typeface="微软雅黑" panose="020B0503020204020204" pitchFamily="34" charset="-122"/>
            </a:endParaRPr>
          </a:p>
        </p:txBody>
      </p:sp>
      <p:sp>
        <p:nvSpPr>
          <p:cNvPr id="51" name="圆角矩形 50"/>
          <p:cNvSpPr/>
          <p:nvPr/>
        </p:nvSpPr>
        <p:spPr>
          <a:xfrm>
            <a:off x="5940152" y="1268760"/>
            <a:ext cx="2520280" cy="13681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2" name="矩形 51"/>
          <p:cNvSpPr/>
          <p:nvPr/>
        </p:nvSpPr>
        <p:spPr>
          <a:xfrm>
            <a:off x="6012160" y="1268760"/>
            <a:ext cx="2376264" cy="1384995"/>
          </a:xfrm>
          <a:prstGeom prst="rect">
            <a:avLst/>
          </a:prstGeom>
          <a:ln w="3175">
            <a:noFill/>
          </a:ln>
        </p:spPr>
        <p:txBody>
          <a:bodyPr wrap="square">
            <a:spAutoFit/>
          </a:bodyPr>
          <a:lstStyle/>
          <a:p>
            <a:r>
              <a:rPr lang="zh-CN" altLang="en-US" b="1" dirty="0">
                <a:latin typeface="微软雅黑" panose="020B0503020204020204" pitchFamily="34" charset="-122"/>
                <a:ea typeface="微软雅黑" panose="020B0503020204020204" pitchFamily="34" charset="-122"/>
              </a:rPr>
              <a:t>互联网</a:t>
            </a:r>
            <a:endParaRPr lang="en-US" altLang="zh-CN" b="1" dirty="0">
              <a:latin typeface="微软雅黑" panose="020B0503020204020204" pitchFamily="34" charset="-122"/>
              <a:ea typeface="微软雅黑" panose="020B0503020204020204" pitchFamily="34" charset="-122"/>
            </a:endParaRPr>
          </a:p>
          <a:p>
            <a:r>
              <a:rPr lang="zh-CN" altLang="en-US" sz="1600" dirty="0">
                <a:latin typeface="微软雅黑" panose="020B0503020204020204" pitchFamily="34" charset="-122"/>
                <a:ea typeface="微软雅黑" panose="020B0503020204020204" pitchFamily="34" charset="-122"/>
              </a:rPr>
              <a:t>由计算机连接而成的全球网络</a:t>
            </a:r>
            <a:endParaRPr lang="en-US" altLang="zh-CN" sz="1600" dirty="0">
              <a:latin typeface="微软雅黑" panose="020B0503020204020204" pitchFamily="34" charset="-122"/>
              <a:ea typeface="微软雅黑" panose="020B0503020204020204" pitchFamily="34" charset="-122"/>
            </a:endParaRPr>
          </a:p>
          <a:p>
            <a:r>
              <a:rPr lang="zh-CN" altLang="en-US" sz="1600" dirty="0">
                <a:latin typeface="微软雅黑" panose="020B0503020204020204" pitchFamily="34" charset="-122"/>
                <a:ea typeface="微软雅黑" panose="020B0503020204020204" pitchFamily="34" charset="-122"/>
              </a:rPr>
              <a:t>精神内核为“开放、平等、分享、协作</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p:txBody>
      </p:sp>
      <p:sp>
        <p:nvSpPr>
          <p:cNvPr id="53" name="圆角矩形 52"/>
          <p:cNvSpPr/>
          <p:nvPr/>
        </p:nvSpPr>
        <p:spPr>
          <a:xfrm>
            <a:off x="755576" y="1268760"/>
            <a:ext cx="2520280" cy="13681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4" name="矩形 53"/>
          <p:cNvSpPr/>
          <p:nvPr/>
        </p:nvSpPr>
        <p:spPr>
          <a:xfrm>
            <a:off x="827584" y="1268760"/>
            <a:ext cx="2520280" cy="1384995"/>
          </a:xfrm>
          <a:prstGeom prst="rect">
            <a:avLst/>
          </a:prstGeom>
          <a:noFill/>
          <a:ln w="3175">
            <a:noFill/>
          </a:ln>
        </p:spPr>
        <p:txBody>
          <a:bodyPr wrap="square">
            <a:spAutoFit/>
          </a:bodyPr>
          <a:lstStyle/>
          <a:p>
            <a:r>
              <a:rPr lang="zh-CN" altLang="en-US" b="1" dirty="0" smtClean="0">
                <a:latin typeface="微软雅黑" panose="020B0503020204020204" pitchFamily="34" charset="-122"/>
                <a:ea typeface="微软雅黑" panose="020B0503020204020204" pitchFamily="34" charset="-122"/>
              </a:rPr>
              <a:t>金融</a:t>
            </a:r>
            <a:endParaRPr lang="en-US" altLang="zh-CN" b="1" dirty="0" smtClean="0">
              <a:latin typeface="微软雅黑" panose="020B0503020204020204" pitchFamily="34" charset="-122"/>
              <a:ea typeface="微软雅黑" panose="020B0503020204020204" pitchFamily="34" charset="-122"/>
            </a:endParaRPr>
          </a:p>
          <a:p>
            <a:r>
              <a:rPr lang="zh-CN" altLang="en-US" sz="1600" dirty="0" smtClean="0">
                <a:latin typeface="微软雅黑" panose="020B0503020204020204" pitchFamily="34" charset="-122"/>
                <a:ea typeface="微软雅黑" panose="020B0503020204020204" pitchFamily="34" charset="-122"/>
              </a:rPr>
              <a:t>资金的融通</a:t>
            </a:r>
            <a:endParaRPr lang="en-US" altLang="zh-CN" sz="1600" dirty="0" smtClean="0">
              <a:latin typeface="微软雅黑" panose="020B0503020204020204" pitchFamily="34" charset="-122"/>
              <a:ea typeface="微软雅黑" panose="020B0503020204020204" pitchFamily="34" charset="-122"/>
            </a:endParaRPr>
          </a:p>
          <a:p>
            <a:r>
              <a:rPr lang="zh-CN" altLang="en-US" sz="1600" dirty="0" smtClean="0">
                <a:latin typeface="微软雅黑" panose="020B0503020204020204" pitchFamily="34" charset="-122"/>
                <a:ea typeface="微软雅黑" panose="020B0503020204020204" pitchFamily="34" charset="-122"/>
              </a:rPr>
              <a:t>传统金融，由于信息不对称，以银行为代表的金融贵族垄断部分业务</a:t>
            </a:r>
            <a:endParaRPr lang="en-US" altLang="zh-CN" sz="1600" dirty="0" smtClean="0">
              <a:latin typeface="微软雅黑" panose="020B0503020204020204" pitchFamily="34" charset="-122"/>
              <a:ea typeface="微软雅黑" panose="020B0503020204020204" pitchFamily="34" charset="-122"/>
            </a:endParaRPr>
          </a:p>
        </p:txBody>
      </p:sp>
      <p:sp>
        <p:nvSpPr>
          <p:cNvPr id="9" name="右箭头 8"/>
          <p:cNvSpPr/>
          <p:nvPr/>
        </p:nvSpPr>
        <p:spPr>
          <a:xfrm>
            <a:off x="4211960" y="5229200"/>
            <a:ext cx="1152128" cy="288032"/>
          </a:xfrm>
          <a:prstGeom prst="rightArrow">
            <a:avLst/>
          </a:prstGeom>
          <a:solidFill>
            <a:srgbClr val="89B9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p:cNvPicPr>
            <a:picLocks noChangeAspect="1"/>
          </p:cNvPicPr>
          <p:nvPr/>
        </p:nvPicPr>
        <p:blipFill rotWithShape="1">
          <a:blip r:embed="rId2"/>
          <a:srcRect l="14156" t="14818" r="14446" b="3727"/>
          <a:stretch/>
        </p:blipFill>
        <p:spPr>
          <a:xfrm>
            <a:off x="3347864" y="1700808"/>
            <a:ext cx="2489813" cy="1311008"/>
          </a:xfrm>
          <a:prstGeom prst="rect">
            <a:avLst/>
          </a:prstGeom>
        </p:spPr>
      </p:pic>
      <p:grpSp>
        <p:nvGrpSpPr>
          <p:cNvPr id="48" name="组合 47"/>
          <p:cNvGrpSpPr/>
          <p:nvPr/>
        </p:nvGrpSpPr>
        <p:grpSpPr>
          <a:xfrm>
            <a:off x="467544" y="4293096"/>
            <a:ext cx="3384376" cy="2016224"/>
            <a:chOff x="5436096" y="3789040"/>
            <a:chExt cx="3384376" cy="2016224"/>
          </a:xfrm>
        </p:grpSpPr>
        <p:sp>
          <p:nvSpPr>
            <p:cNvPr id="41" name="圆角矩形 40"/>
            <p:cNvSpPr/>
            <p:nvPr/>
          </p:nvSpPr>
          <p:spPr>
            <a:xfrm>
              <a:off x="5436096" y="4653136"/>
              <a:ext cx="1152128" cy="360040"/>
            </a:xfrm>
            <a:prstGeom prst="roundRect">
              <a:avLst/>
            </a:prstGeom>
            <a:solidFill>
              <a:srgbClr val="89B9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latin typeface="微软雅黑" panose="020B0503020204020204" pitchFamily="34" charset="-122"/>
                  <a:ea typeface="微软雅黑" panose="020B0503020204020204" pitchFamily="34" charset="-122"/>
                </a:rPr>
                <a:t>资金出让方</a:t>
              </a:r>
              <a:endParaRPr lang="zh-CN" altLang="en-US" sz="1400" b="1" dirty="0">
                <a:latin typeface="微软雅黑" panose="020B0503020204020204" pitchFamily="34" charset="-122"/>
                <a:ea typeface="微软雅黑" panose="020B0503020204020204" pitchFamily="34" charset="-122"/>
              </a:endParaRPr>
            </a:p>
          </p:txBody>
        </p:sp>
        <p:sp>
          <p:nvSpPr>
            <p:cNvPr id="42" name="圆角矩形 41"/>
            <p:cNvSpPr/>
            <p:nvPr/>
          </p:nvSpPr>
          <p:spPr>
            <a:xfrm>
              <a:off x="7668344" y="4653136"/>
              <a:ext cx="1152128" cy="360040"/>
            </a:xfrm>
            <a:prstGeom prst="roundRect">
              <a:avLst/>
            </a:prstGeom>
            <a:solidFill>
              <a:srgbClr val="89B9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latin typeface="微软雅黑" panose="020B0503020204020204" pitchFamily="34" charset="-122"/>
                  <a:ea typeface="微软雅黑" panose="020B0503020204020204" pitchFamily="34" charset="-122"/>
                </a:rPr>
                <a:t>资金受让方</a:t>
              </a:r>
              <a:endParaRPr lang="zh-CN" altLang="en-US" sz="1400" b="1" dirty="0">
                <a:latin typeface="微软雅黑" panose="020B0503020204020204" pitchFamily="34" charset="-122"/>
                <a:ea typeface="微软雅黑" panose="020B0503020204020204" pitchFamily="34" charset="-122"/>
              </a:endParaRPr>
            </a:p>
          </p:txBody>
        </p:sp>
        <p:sp>
          <p:nvSpPr>
            <p:cNvPr id="43" name="圆角矩形 42"/>
            <p:cNvSpPr/>
            <p:nvPr/>
          </p:nvSpPr>
          <p:spPr>
            <a:xfrm>
              <a:off x="6732240" y="5445224"/>
              <a:ext cx="936104" cy="360040"/>
            </a:xfrm>
            <a:prstGeom prst="roundRect">
              <a:avLst/>
            </a:prstGeom>
            <a:solidFill>
              <a:srgbClr val="89B9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latin typeface="微软雅黑" panose="020B0503020204020204" pitchFamily="34" charset="-122"/>
                  <a:ea typeface="微软雅黑" panose="020B0503020204020204" pitchFamily="34" charset="-122"/>
                </a:rPr>
                <a:t>中介机构</a:t>
              </a:r>
              <a:endParaRPr lang="zh-CN" altLang="en-US" sz="1400" b="1" dirty="0">
                <a:latin typeface="微软雅黑" panose="020B0503020204020204" pitchFamily="34" charset="-122"/>
                <a:ea typeface="微软雅黑" panose="020B0503020204020204" pitchFamily="34" charset="-122"/>
              </a:endParaRPr>
            </a:p>
          </p:txBody>
        </p:sp>
        <p:sp>
          <p:nvSpPr>
            <p:cNvPr id="44" name="文本框 43"/>
            <p:cNvSpPr txBox="1"/>
            <p:nvPr/>
          </p:nvSpPr>
          <p:spPr>
            <a:xfrm>
              <a:off x="6588224" y="4581128"/>
              <a:ext cx="1080120" cy="523220"/>
            </a:xfrm>
            <a:prstGeom prst="rect">
              <a:avLst/>
            </a:prstGeom>
            <a:noFill/>
          </p:spPr>
          <p:txBody>
            <a:bodyPr wrap="square" rtlCol="0">
              <a:spAutoFit/>
            </a:bodyPr>
            <a:lstStyle/>
            <a:p>
              <a:pPr algn="ctr"/>
              <a:r>
                <a:rPr lang="zh-CN" altLang="en-US" sz="1400" b="1" dirty="0" smtClean="0">
                  <a:latin typeface="微软雅黑" panose="020B0503020204020204" pitchFamily="34" charset="-122"/>
                  <a:ea typeface="微软雅黑" panose="020B0503020204020204" pitchFamily="34" charset="-122"/>
                </a:rPr>
                <a:t>资金流动</a:t>
              </a:r>
            </a:p>
            <a:p>
              <a:pPr algn="ctr"/>
              <a:r>
                <a:rPr lang="zh-CN" altLang="en-US" sz="1400" b="1" dirty="0" smtClean="0">
                  <a:latin typeface="微软雅黑" panose="020B0503020204020204" pitchFamily="34" charset="-122"/>
                  <a:ea typeface="微软雅黑" panose="020B0503020204020204" pitchFamily="34" charset="-122"/>
                </a:rPr>
                <a:t>信息不对称</a:t>
              </a:r>
              <a:endParaRPr lang="zh-CN" altLang="en-US" sz="1400" b="1" dirty="0">
                <a:latin typeface="微软雅黑" panose="020B0503020204020204" pitchFamily="34" charset="-122"/>
                <a:ea typeface="微软雅黑" panose="020B0503020204020204" pitchFamily="34" charset="-122"/>
              </a:endParaRPr>
            </a:p>
          </p:txBody>
        </p:sp>
        <p:cxnSp>
          <p:nvCxnSpPr>
            <p:cNvPr id="20" name="直接箭头连接符 19"/>
            <p:cNvCxnSpPr>
              <a:stCxn id="44" idx="1"/>
              <a:endCxn id="42" idx="1"/>
            </p:cNvCxnSpPr>
            <p:nvPr/>
          </p:nvCxnSpPr>
          <p:spPr>
            <a:xfrm flipV="1">
              <a:off x="6588224" y="4833156"/>
              <a:ext cx="1080120" cy="958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p:nvPr/>
          </p:nvCxnSpPr>
          <p:spPr>
            <a:xfrm>
              <a:off x="7164288" y="5085184"/>
              <a:ext cx="0" cy="32171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5" name="直接箭头连接符 54"/>
            <p:cNvCxnSpPr/>
            <p:nvPr/>
          </p:nvCxnSpPr>
          <p:spPr>
            <a:xfrm flipV="1">
              <a:off x="7164288" y="4293096"/>
              <a:ext cx="0" cy="28803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57" name="文本框 56"/>
            <p:cNvSpPr txBox="1"/>
            <p:nvPr/>
          </p:nvSpPr>
          <p:spPr>
            <a:xfrm>
              <a:off x="6084168" y="3789040"/>
              <a:ext cx="2411760" cy="523220"/>
            </a:xfrm>
            <a:prstGeom prst="rect">
              <a:avLst/>
            </a:prstGeom>
            <a:noFill/>
          </p:spPr>
          <p:txBody>
            <a:bodyPr wrap="square" rtlCol="0">
              <a:spAutoFit/>
            </a:bodyPr>
            <a:lstStyle/>
            <a:p>
              <a:r>
                <a:rPr lang="zh-CN" altLang="en-US" sz="1400" b="1" dirty="0" smtClean="0">
                  <a:latin typeface="微软雅黑" panose="020B0503020204020204" pitchFamily="34" charset="-122"/>
                  <a:ea typeface="微软雅黑" panose="020B0503020204020204" pitchFamily="34" charset="-122"/>
                </a:rPr>
                <a:t>条件：所有权和使用权分离</a:t>
              </a:r>
              <a:endParaRPr lang="en-US" altLang="zh-CN" sz="1400" b="1" dirty="0" smtClean="0">
                <a:latin typeface="微软雅黑" panose="020B0503020204020204" pitchFamily="34" charset="-122"/>
                <a:ea typeface="微软雅黑" panose="020B0503020204020204" pitchFamily="34" charset="-122"/>
              </a:endParaRPr>
            </a:p>
            <a:p>
              <a:r>
                <a:rPr lang="zh-CN" altLang="en-US" sz="1400" b="1" dirty="0" smtClean="0">
                  <a:latin typeface="微软雅黑" panose="020B0503020204020204" pitchFamily="34" charset="-122"/>
                  <a:ea typeface="微软雅黑" panose="020B0503020204020204" pitchFamily="34" charset="-122"/>
                </a:rPr>
                <a:t>流本：股息、利息</a:t>
              </a:r>
              <a:endParaRPr lang="zh-CN" altLang="en-US" sz="1400" b="1" dirty="0">
                <a:latin typeface="微软雅黑" panose="020B0503020204020204" pitchFamily="34" charset="-122"/>
                <a:ea typeface="微软雅黑" panose="020B0503020204020204" pitchFamily="34" charset="-122"/>
              </a:endParaRPr>
            </a:p>
          </p:txBody>
        </p:sp>
      </p:grpSp>
      <p:grpSp>
        <p:nvGrpSpPr>
          <p:cNvPr id="56" name="组合 55"/>
          <p:cNvGrpSpPr/>
          <p:nvPr/>
        </p:nvGrpSpPr>
        <p:grpSpPr>
          <a:xfrm>
            <a:off x="5580112" y="4293096"/>
            <a:ext cx="3240360" cy="2016224"/>
            <a:chOff x="539552" y="3861048"/>
            <a:chExt cx="3240360" cy="2016224"/>
          </a:xfrm>
        </p:grpSpPr>
        <p:sp>
          <p:nvSpPr>
            <p:cNvPr id="11" name="圆角矩形 10"/>
            <p:cNvSpPr/>
            <p:nvPr/>
          </p:nvSpPr>
          <p:spPr>
            <a:xfrm>
              <a:off x="539552" y="4293096"/>
              <a:ext cx="1152128" cy="360040"/>
            </a:xfrm>
            <a:prstGeom prst="roundRect">
              <a:avLst/>
            </a:prstGeom>
            <a:solidFill>
              <a:srgbClr val="89B9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latin typeface="微软雅黑" panose="020B0503020204020204" pitchFamily="34" charset="-122"/>
                  <a:ea typeface="微软雅黑" panose="020B0503020204020204" pitchFamily="34" charset="-122"/>
                </a:rPr>
                <a:t>资金出让方</a:t>
              </a:r>
              <a:endParaRPr lang="zh-CN" altLang="en-US" sz="1400" b="1" dirty="0">
                <a:latin typeface="微软雅黑" panose="020B0503020204020204" pitchFamily="34" charset="-122"/>
                <a:ea typeface="微软雅黑" panose="020B0503020204020204" pitchFamily="34" charset="-122"/>
              </a:endParaRPr>
            </a:p>
          </p:txBody>
        </p:sp>
        <p:sp>
          <p:nvSpPr>
            <p:cNvPr id="26" name="圆角矩形 25"/>
            <p:cNvSpPr/>
            <p:nvPr/>
          </p:nvSpPr>
          <p:spPr>
            <a:xfrm>
              <a:off x="2627784" y="4293096"/>
              <a:ext cx="1152128" cy="360040"/>
            </a:xfrm>
            <a:prstGeom prst="roundRect">
              <a:avLst/>
            </a:prstGeom>
            <a:solidFill>
              <a:srgbClr val="89B9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latin typeface="微软雅黑" panose="020B0503020204020204" pitchFamily="34" charset="-122"/>
                  <a:ea typeface="微软雅黑" panose="020B0503020204020204" pitchFamily="34" charset="-122"/>
                </a:rPr>
                <a:t>资金受让方</a:t>
              </a:r>
              <a:endParaRPr lang="zh-CN" altLang="en-US" sz="1400" b="1" dirty="0">
                <a:latin typeface="微软雅黑" panose="020B0503020204020204" pitchFamily="34" charset="-122"/>
                <a:ea typeface="微软雅黑" panose="020B0503020204020204" pitchFamily="34" charset="-122"/>
              </a:endParaRPr>
            </a:p>
          </p:txBody>
        </p:sp>
        <p:sp>
          <p:nvSpPr>
            <p:cNvPr id="27" name="圆角矩形 26"/>
            <p:cNvSpPr/>
            <p:nvPr/>
          </p:nvSpPr>
          <p:spPr>
            <a:xfrm>
              <a:off x="1403648" y="5517232"/>
              <a:ext cx="1512168" cy="360040"/>
            </a:xfrm>
            <a:prstGeom prst="roundRect">
              <a:avLst/>
            </a:prstGeom>
            <a:solidFill>
              <a:srgbClr val="89B9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latin typeface="微软雅黑" panose="020B0503020204020204" pitchFamily="34" charset="-122"/>
                  <a:ea typeface="微软雅黑" panose="020B0503020204020204" pitchFamily="34" charset="-122"/>
                </a:rPr>
                <a:t>互联网金融平台</a:t>
              </a:r>
              <a:endParaRPr lang="zh-CN" altLang="en-US" sz="1400" b="1" dirty="0">
                <a:latin typeface="微软雅黑" panose="020B0503020204020204" pitchFamily="34" charset="-122"/>
                <a:ea typeface="微软雅黑" panose="020B0503020204020204" pitchFamily="34" charset="-122"/>
              </a:endParaRPr>
            </a:p>
          </p:txBody>
        </p:sp>
        <p:cxnSp>
          <p:nvCxnSpPr>
            <p:cNvPr id="13" name="直接箭头连接符 12"/>
            <p:cNvCxnSpPr>
              <a:stCxn id="27" idx="1"/>
              <a:endCxn id="11" idx="2"/>
            </p:cNvCxnSpPr>
            <p:nvPr/>
          </p:nvCxnSpPr>
          <p:spPr>
            <a:xfrm flipH="1" flipV="1">
              <a:off x="1115616" y="4653136"/>
              <a:ext cx="288032" cy="104411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26" idx="2"/>
              <a:endCxn id="27" idx="3"/>
            </p:cNvCxnSpPr>
            <p:nvPr/>
          </p:nvCxnSpPr>
          <p:spPr>
            <a:xfrm flipH="1">
              <a:off x="2915816" y="4653136"/>
              <a:ext cx="288032" cy="104411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11" idx="3"/>
              <a:endCxn id="26" idx="1"/>
            </p:cNvCxnSpPr>
            <p:nvPr/>
          </p:nvCxnSpPr>
          <p:spPr>
            <a:xfrm>
              <a:off x="1691680" y="4473116"/>
              <a:ext cx="936104"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1691680" y="4221088"/>
              <a:ext cx="1008112" cy="523220"/>
            </a:xfrm>
            <a:prstGeom prst="rect">
              <a:avLst/>
            </a:prstGeom>
            <a:noFill/>
          </p:spPr>
          <p:txBody>
            <a:bodyPr wrap="square" rtlCol="0">
              <a:spAutoFit/>
            </a:bodyPr>
            <a:lstStyle/>
            <a:p>
              <a:r>
                <a:rPr lang="zh-CN" altLang="en-US" sz="1400" b="1" dirty="0" smtClean="0">
                  <a:latin typeface="微软雅黑" panose="020B0503020204020204" pitchFamily="34" charset="-122"/>
                  <a:ea typeface="微软雅黑" panose="020B0503020204020204" pitchFamily="34" charset="-122"/>
                </a:rPr>
                <a:t>资金流动信息对称</a:t>
              </a:r>
              <a:endParaRPr lang="zh-CN" altLang="en-US" sz="1400" b="1" dirty="0">
                <a:latin typeface="微软雅黑" panose="020B0503020204020204" pitchFamily="34" charset="-122"/>
                <a:ea typeface="微软雅黑" panose="020B0503020204020204" pitchFamily="34" charset="-122"/>
              </a:endParaRPr>
            </a:p>
          </p:txBody>
        </p:sp>
        <p:sp>
          <p:nvSpPr>
            <p:cNvPr id="34" name="文本框 33"/>
            <p:cNvSpPr txBox="1"/>
            <p:nvPr/>
          </p:nvSpPr>
          <p:spPr>
            <a:xfrm>
              <a:off x="899592" y="4941168"/>
              <a:ext cx="288032" cy="523220"/>
            </a:xfrm>
            <a:prstGeom prst="rect">
              <a:avLst/>
            </a:prstGeom>
            <a:noFill/>
          </p:spPr>
          <p:txBody>
            <a:bodyPr wrap="square" rtlCol="0">
              <a:spAutoFit/>
            </a:bodyPr>
            <a:lstStyle/>
            <a:p>
              <a:r>
                <a:rPr lang="zh-CN" altLang="en-US" sz="1400" b="1" dirty="0" smtClean="0">
                  <a:latin typeface="微软雅黑" panose="020B0503020204020204" pitchFamily="34" charset="-122"/>
                  <a:ea typeface="微软雅黑" panose="020B0503020204020204" pitchFamily="34" charset="-122"/>
                </a:rPr>
                <a:t>担保</a:t>
              </a:r>
              <a:endParaRPr lang="en-US" altLang="zh-CN" sz="1400" b="1" dirty="0" smtClean="0">
                <a:latin typeface="微软雅黑" panose="020B0503020204020204" pitchFamily="34" charset="-122"/>
                <a:ea typeface="微软雅黑" panose="020B0503020204020204" pitchFamily="34" charset="-122"/>
              </a:endParaRPr>
            </a:p>
          </p:txBody>
        </p:sp>
        <p:sp>
          <p:nvSpPr>
            <p:cNvPr id="35" name="文本框 34"/>
            <p:cNvSpPr txBox="1"/>
            <p:nvPr/>
          </p:nvSpPr>
          <p:spPr>
            <a:xfrm>
              <a:off x="3059832" y="4941168"/>
              <a:ext cx="288032" cy="523220"/>
            </a:xfrm>
            <a:prstGeom prst="rect">
              <a:avLst/>
            </a:prstGeom>
            <a:noFill/>
          </p:spPr>
          <p:txBody>
            <a:bodyPr wrap="square" rtlCol="0">
              <a:spAutoFit/>
            </a:bodyPr>
            <a:lstStyle/>
            <a:p>
              <a:r>
                <a:rPr lang="zh-CN" altLang="en-US" sz="1400" b="1" dirty="0" smtClean="0">
                  <a:latin typeface="微软雅黑" panose="020B0503020204020204" pitchFamily="34" charset="-122"/>
                  <a:ea typeface="微软雅黑" panose="020B0503020204020204" pitchFamily="34" charset="-122"/>
                </a:rPr>
                <a:t>信息</a:t>
              </a:r>
              <a:endParaRPr lang="en-US" altLang="zh-CN" sz="1400" b="1" dirty="0" smtClean="0">
                <a:latin typeface="微软雅黑" panose="020B0503020204020204" pitchFamily="34" charset="-122"/>
                <a:ea typeface="微软雅黑" panose="020B0503020204020204" pitchFamily="34" charset="-122"/>
              </a:endParaRPr>
            </a:p>
          </p:txBody>
        </p:sp>
        <p:sp>
          <p:nvSpPr>
            <p:cNvPr id="58" name="文本框 57"/>
            <p:cNvSpPr txBox="1"/>
            <p:nvPr/>
          </p:nvSpPr>
          <p:spPr>
            <a:xfrm>
              <a:off x="1331640" y="3861048"/>
              <a:ext cx="1800200" cy="307777"/>
            </a:xfrm>
            <a:prstGeom prst="rect">
              <a:avLst/>
            </a:prstGeom>
            <a:noFill/>
          </p:spPr>
          <p:txBody>
            <a:bodyPr wrap="square" rtlCol="0">
              <a:spAutoFit/>
            </a:bodyPr>
            <a:lstStyle/>
            <a:p>
              <a:r>
                <a:rPr lang="zh-CN" altLang="en-US" sz="1400" b="1" dirty="0" smtClean="0">
                  <a:latin typeface="微软雅黑" panose="020B0503020204020204" pitchFamily="34" charset="-122"/>
                  <a:ea typeface="微软雅黑" panose="020B0503020204020204" pitchFamily="34" charset="-122"/>
                </a:rPr>
                <a:t>服务成本低、效率高</a:t>
              </a:r>
              <a:endParaRPr lang="zh-CN" altLang="en-US" sz="1400" b="1"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4241032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circle(in)">
                                      <p:cBhvr>
                                        <p:cTn id="12"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互联网金融的特点</a:t>
            </a:r>
          </a:p>
        </p:txBody>
      </p:sp>
      <p:sp>
        <p:nvSpPr>
          <p:cNvPr id="40" name="圆角矩形 39"/>
          <p:cNvSpPr/>
          <p:nvPr/>
        </p:nvSpPr>
        <p:spPr>
          <a:xfrm>
            <a:off x="1619672" y="3429000"/>
            <a:ext cx="2448272" cy="83946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0" hangingPunct="0">
              <a:lnSpc>
                <a:spcPct val="120000"/>
              </a:lnSpc>
            </a:pPr>
            <a:r>
              <a:rPr lang="zh-CN" altLang="en-US" sz="1600" b="1" dirty="0">
                <a:solidFill>
                  <a:schemeClr val="tx1"/>
                </a:solidFill>
                <a:latin typeface="微软雅黑" panose="020B0503020204020204" pitchFamily="34" charset="-122"/>
                <a:ea typeface="微软雅黑" panose="020B0503020204020204" pitchFamily="34" charset="-122"/>
              </a:rPr>
              <a:t>效率高。</a:t>
            </a:r>
            <a:endParaRPr lang="en-US" altLang="zh-CN" sz="1600" b="1" dirty="0">
              <a:solidFill>
                <a:schemeClr val="tx1"/>
              </a:solidFill>
              <a:latin typeface="微软雅黑" panose="020B0503020204020204" pitchFamily="34" charset="-122"/>
              <a:ea typeface="微软雅黑" panose="020B0503020204020204" pitchFamily="34" charset="-122"/>
            </a:endParaRPr>
          </a:p>
          <a:p>
            <a:pPr eaLnBrk="0" hangingPunct="0">
              <a:lnSpc>
                <a:spcPct val="120000"/>
              </a:lnSpc>
            </a:pPr>
            <a:r>
              <a:rPr lang="zh-CN" altLang="en-US" sz="1600" dirty="0">
                <a:solidFill>
                  <a:schemeClr val="tx1"/>
                </a:solidFill>
                <a:latin typeface="微软雅黑" panose="020B0503020204020204" pitchFamily="34" charset="-122"/>
                <a:ea typeface="微软雅黑" panose="020B0503020204020204" pitchFamily="34" charset="-122"/>
              </a:rPr>
              <a:t>业务流程标准化，速度快，用户体验好</a:t>
            </a:r>
            <a:endParaRPr lang="en-US" altLang="zh-CN" sz="1600" dirty="0">
              <a:solidFill>
                <a:schemeClr val="tx1"/>
              </a:solidFill>
              <a:latin typeface="微软雅黑" panose="020B0503020204020204" pitchFamily="34" charset="-122"/>
              <a:ea typeface="微软雅黑" panose="020B0503020204020204" pitchFamily="34" charset="-122"/>
            </a:endParaRPr>
          </a:p>
        </p:txBody>
      </p:sp>
      <p:sp>
        <p:nvSpPr>
          <p:cNvPr id="42" name="圆角矩形 41"/>
          <p:cNvSpPr/>
          <p:nvPr/>
        </p:nvSpPr>
        <p:spPr>
          <a:xfrm>
            <a:off x="1619672" y="2060848"/>
            <a:ext cx="2448272" cy="904453"/>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0" hangingPunct="0">
              <a:lnSpc>
                <a:spcPct val="120000"/>
              </a:lnSpc>
            </a:pPr>
            <a:r>
              <a:rPr lang="zh-CN" altLang="en-US" sz="1600" b="1" dirty="0">
                <a:solidFill>
                  <a:schemeClr val="tx1"/>
                </a:solidFill>
                <a:latin typeface="微软雅黑" panose="020B0503020204020204" pitchFamily="34" charset="-122"/>
                <a:ea typeface="微软雅黑" panose="020B0503020204020204" pitchFamily="34" charset="-122"/>
              </a:rPr>
              <a:t>覆盖广。</a:t>
            </a:r>
            <a:endParaRPr lang="en-US" altLang="zh-CN" sz="1600" b="1" dirty="0">
              <a:solidFill>
                <a:schemeClr val="tx1"/>
              </a:solidFill>
              <a:latin typeface="微软雅黑" panose="020B0503020204020204" pitchFamily="34" charset="-122"/>
              <a:ea typeface="微软雅黑" panose="020B0503020204020204" pitchFamily="34" charset="-122"/>
            </a:endParaRPr>
          </a:p>
          <a:p>
            <a:pPr eaLnBrk="0" hangingPunct="0">
              <a:lnSpc>
                <a:spcPct val="120000"/>
              </a:lnSpc>
            </a:pPr>
            <a:r>
              <a:rPr lang="zh-CN" altLang="en-US" sz="1600" dirty="0">
                <a:solidFill>
                  <a:schemeClr val="tx1"/>
                </a:solidFill>
                <a:latin typeface="微软雅黑" panose="020B0503020204020204" pitchFamily="34" charset="-122"/>
                <a:ea typeface="微软雅黑" panose="020B0503020204020204" pitchFamily="34" charset="-122"/>
              </a:rPr>
              <a:t>突破时间和地狱约束，客户基础广泛</a:t>
            </a:r>
            <a:endParaRPr lang="en-US" altLang="zh-CN" sz="1600" dirty="0">
              <a:solidFill>
                <a:schemeClr val="tx1"/>
              </a:solidFill>
              <a:latin typeface="微软雅黑" panose="020B0503020204020204" pitchFamily="34" charset="-122"/>
              <a:ea typeface="微软雅黑" panose="020B0503020204020204" pitchFamily="34" charset="-122"/>
            </a:endParaRPr>
          </a:p>
        </p:txBody>
      </p:sp>
      <p:sp>
        <p:nvSpPr>
          <p:cNvPr id="43" name="圆角矩形 42"/>
          <p:cNvSpPr/>
          <p:nvPr/>
        </p:nvSpPr>
        <p:spPr>
          <a:xfrm>
            <a:off x="1619672" y="4797152"/>
            <a:ext cx="2376264" cy="108012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0" hangingPunct="0">
              <a:lnSpc>
                <a:spcPct val="120000"/>
              </a:lnSpc>
            </a:pPr>
            <a:r>
              <a:rPr lang="zh-CN" altLang="en-US" sz="1600" b="1" dirty="0">
                <a:solidFill>
                  <a:srgbClr val="C00000"/>
                </a:solidFill>
                <a:latin typeface="微软雅黑" panose="020B0503020204020204" pitchFamily="34" charset="-122"/>
                <a:ea typeface="微软雅黑" panose="020B0503020204020204" pitchFamily="34" charset="-122"/>
              </a:rPr>
              <a:t>管理弱。</a:t>
            </a:r>
            <a:endParaRPr lang="en-US" altLang="zh-CN" sz="1600" b="1" dirty="0">
              <a:solidFill>
                <a:srgbClr val="C00000"/>
              </a:solidFill>
              <a:latin typeface="微软雅黑" panose="020B0503020204020204" pitchFamily="34" charset="-122"/>
              <a:ea typeface="微软雅黑" panose="020B0503020204020204" pitchFamily="34" charset="-122"/>
            </a:endParaRPr>
          </a:p>
          <a:p>
            <a:pPr eaLnBrk="0" hangingPunct="0">
              <a:lnSpc>
                <a:spcPct val="120000"/>
              </a:lnSpc>
            </a:pPr>
            <a:r>
              <a:rPr lang="zh-CN" altLang="en-US" sz="1600" dirty="0">
                <a:solidFill>
                  <a:schemeClr val="tx1"/>
                </a:solidFill>
                <a:latin typeface="微软雅黑" panose="020B0503020204020204" pitchFamily="34" charset="-122"/>
                <a:ea typeface="微软雅黑" panose="020B0503020204020204" pitchFamily="34" charset="-122"/>
              </a:rPr>
              <a:t>风控弱，无信用共享机制；监管弱，缺乏标入门槛和行规</a:t>
            </a:r>
            <a:endParaRPr lang="en-US" altLang="zh-CN" sz="1600" dirty="0">
              <a:solidFill>
                <a:schemeClr val="tx1"/>
              </a:solidFill>
              <a:latin typeface="微软雅黑" panose="020B0503020204020204" pitchFamily="34" charset="-122"/>
              <a:ea typeface="微软雅黑" panose="020B0503020204020204" pitchFamily="34" charset="-122"/>
            </a:endParaRPr>
          </a:p>
        </p:txBody>
      </p:sp>
      <p:sp>
        <p:nvSpPr>
          <p:cNvPr id="39" name="圆角矩形 38"/>
          <p:cNvSpPr/>
          <p:nvPr/>
        </p:nvSpPr>
        <p:spPr>
          <a:xfrm>
            <a:off x="5436096" y="2060848"/>
            <a:ext cx="2320181" cy="83946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a:lnSpc>
                <a:spcPct val="120000"/>
              </a:lnSpc>
              <a:defRPr/>
            </a:pPr>
            <a:r>
              <a:rPr lang="zh-CN" altLang="en-US" sz="1600" b="1" dirty="0" smtClean="0">
                <a:latin typeface="微软雅黑" panose="020B0503020204020204" pitchFamily="34" charset="-122"/>
                <a:ea typeface="微软雅黑" panose="020B0503020204020204" pitchFamily="34" charset="-122"/>
              </a:rPr>
              <a:t>成本低。</a:t>
            </a:r>
          </a:p>
          <a:p>
            <a:pPr>
              <a:lnSpc>
                <a:spcPct val="120000"/>
              </a:lnSpc>
              <a:defRPr/>
            </a:pPr>
            <a:r>
              <a:rPr lang="zh-CN" altLang="en-US" sz="1600" dirty="0" smtClean="0">
                <a:latin typeface="微软雅黑" panose="020B0503020204020204" pitchFamily="34" charset="-122"/>
                <a:ea typeface="微软雅黑" panose="020B0503020204020204" pitchFamily="34" charset="-122"/>
              </a:rPr>
              <a:t>交易平台化，透明化，省时省力</a:t>
            </a:r>
            <a:endParaRPr lang="en-US" altLang="zh-CN" sz="1600" dirty="0">
              <a:latin typeface="微软雅黑" panose="020B0503020204020204" pitchFamily="34" charset="-122"/>
              <a:ea typeface="微软雅黑" panose="020B0503020204020204" pitchFamily="34" charset="-122"/>
            </a:endParaRPr>
          </a:p>
        </p:txBody>
      </p:sp>
      <p:sp>
        <p:nvSpPr>
          <p:cNvPr id="41" name="圆角矩形 40"/>
          <p:cNvSpPr/>
          <p:nvPr/>
        </p:nvSpPr>
        <p:spPr>
          <a:xfrm>
            <a:off x="5364088" y="3429000"/>
            <a:ext cx="2448272" cy="86578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0" hangingPunct="0">
              <a:lnSpc>
                <a:spcPct val="120000"/>
              </a:lnSpc>
            </a:pPr>
            <a:r>
              <a:rPr lang="zh-CN" altLang="en-US" sz="1600" b="1" dirty="0">
                <a:solidFill>
                  <a:schemeClr val="tx1"/>
                </a:solidFill>
                <a:latin typeface="微软雅黑" panose="020B0503020204020204" pitchFamily="34" charset="-122"/>
                <a:ea typeface="微软雅黑" panose="020B0503020204020204" pitchFamily="34" charset="-122"/>
              </a:rPr>
              <a:t>发展快。</a:t>
            </a:r>
            <a:endParaRPr lang="en-US" altLang="zh-CN" sz="1600" b="1" dirty="0">
              <a:solidFill>
                <a:schemeClr val="tx1"/>
              </a:solidFill>
              <a:latin typeface="微软雅黑" panose="020B0503020204020204" pitchFamily="34" charset="-122"/>
              <a:ea typeface="微软雅黑" panose="020B0503020204020204" pitchFamily="34" charset="-122"/>
            </a:endParaRPr>
          </a:p>
          <a:p>
            <a:pPr eaLnBrk="0" hangingPunct="0">
              <a:lnSpc>
                <a:spcPct val="120000"/>
              </a:lnSpc>
            </a:pPr>
            <a:r>
              <a:rPr lang="zh-CN" altLang="en-US" sz="1600" dirty="0" smtClean="0">
                <a:solidFill>
                  <a:schemeClr val="tx1"/>
                </a:solidFill>
                <a:latin typeface="微软雅黑" panose="020B0503020204020204" pitchFamily="34" charset="-122"/>
                <a:ea typeface="微软雅黑" panose="020B0503020204020204" pitchFamily="34" charset="-122"/>
              </a:rPr>
              <a:t>依托</a:t>
            </a:r>
            <a:r>
              <a:rPr lang="zh-CN" altLang="en-US" sz="1600" dirty="0">
                <a:solidFill>
                  <a:schemeClr val="tx1"/>
                </a:solidFill>
                <a:latin typeface="微软雅黑" panose="020B0503020204020204" pitchFamily="34" charset="-122"/>
                <a:ea typeface="微软雅黑" panose="020B0503020204020204" pitchFamily="34" charset="-122"/>
              </a:rPr>
              <a:t>于大数据和电   子商务发展，快速增长</a:t>
            </a:r>
            <a:endParaRPr lang="en-US" altLang="zh-CN" sz="1600" dirty="0">
              <a:solidFill>
                <a:schemeClr val="tx1"/>
              </a:solidFill>
              <a:latin typeface="微软雅黑" panose="020B0503020204020204" pitchFamily="34" charset="-122"/>
              <a:ea typeface="微软雅黑" panose="020B0503020204020204" pitchFamily="34" charset="-122"/>
            </a:endParaRPr>
          </a:p>
        </p:txBody>
      </p:sp>
      <p:sp>
        <p:nvSpPr>
          <p:cNvPr id="44" name="圆角矩形 43"/>
          <p:cNvSpPr/>
          <p:nvPr/>
        </p:nvSpPr>
        <p:spPr>
          <a:xfrm>
            <a:off x="5364088" y="4797152"/>
            <a:ext cx="2448272" cy="1152128"/>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0" hangingPunct="0">
              <a:lnSpc>
                <a:spcPct val="120000"/>
              </a:lnSpc>
            </a:pPr>
            <a:r>
              <a:rPr lang="zh-CN" altLang="en-US" sz="1600" b="1" dirty="0">
                <a:solidFill>
                  <a:srgbClr val="C00000"/>
                </a:solidFill>
                <a:latin typeface="微软雅黑" panose="020B0503020204020204" pitchFamily="34" charset="-122"/>
                <a:ea typeface="微软雅黑" panose="020B0503020204020204" pitchFamily="34" charset="-122"/>
              </a:rPr>
              <a:t>风险大。</a:t>
            </a:r>
            <a:endParaRPr lang="en-US" altLang="zh-CN" sz="1600" b="1" dirty="0">
              <a:solidFill>
                <a:srgbClr val="C00000"/>
              </a:solidFill>
              <a:latin typeface="微软雅黑" panose="020B0503020204020204" pitchFamily="34" charset="-122"/>
              <a:ea typeface="微软雅黑" panose="020B0503020204020204" pitchFamily="34" charset="-122"/>
            </a:endParaRPr>
          </a:p>
          <a:p>
            <a:pPr eaLnBrk="0" hangingPunct="0">
              <a:lnSpc>
                <a:spcPct val="120000"/>
              </a:lnSpc>
            </a:pPr>
            <a:r>
              <a:rPr lang="zh-CN" altLang="en-US" sz="1600" dirty="0">
                <a:solidFill>
                  <a:schemeClr val="tx1"/>
                </a:solidFill>
                <a:latin typeface="微软雅黑" panose="020B0503020204020204" pitchFamily="34" charset="-122"/>
                <a:ea typeface="微软雅黑" panose="020B0503020204020204" pitchFamily="34" charset="-122"/>
              </a:rPr>
              <a:t>信用风险大，信用体系尚不完善；网络安全风险大</a:t>
            </a:r>
            <a:endParaRPr lang="en-US" altLang="zh-CN" sz="1600" dirty="0">
              <a:solidFill>
                <a:schemeClr val="tx1"/>
              </a:solidFill>
              <a:latin typeface="微软雅黑" panose="020B0503020204020204" pitchFamily="34" charset="-122"/>
              <a:ea typeface="微软雅黑" panose="020B0503020204020204" pitchFamily="34" charset="-122"/>
            </a:endParaRPr>
          </a:p>
        </p:txBody>
      </p:sp>
      <p:sp>
        <p:nvSpPr>
          <p:cNvPr id="45" name="Text Box 37"/>
          <p:cNvSpPr txBox="1">
            <a:spLocks noChangeArrowheads="1"/>
          </p:cNvSpPr>
          <p:nvPr/>
        </p:nvSpPr>
        <p:spPr bwMode="gray">
          <a:xfrm>
            <a:off x="3059832" y="1412776"/>
            <a:ext cx="288032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spcBef>
                <a:spcPct val="20000"/>
              </a:spcBef>
              <a:buClr>
                <a:schemeClr val="hlink"/>
              </a:buClr>
              <a:buFont typeface="Wingdings" panose="05000000000000000000" pitchFamily="2" charset="2"/>
              <a:buChar char="v"/>
              <a:defRPr sz="2800">
                <a:solidFill>
                  <a:schemeClr val="tx1"/>
                </a:solidFill>
                <a:latin typeface="Verdana" panose="020B0604030504040204" pitchFamily="34" charset="0"/>
              </a:defRPr>
            </a:lvl1pPr>
            <a:lvl2pPr marL="742950" indent="-285750" eaLnBrk="0" hangingPunct="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eaLnBrk="0" hangingPunct="0">
              <a:spcBef>
                <a:spcPct val="20000"/>
              </a:spcBef>
              <a:buClr>
                <a:schemeClr val="tx1"/>
              </a:buClr>
              <a:buChar char="•"/>
              <a:defRPr sz="22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zh-CN" altLang="en-US" b="1" dirty="0" smtClean="0">
                <a:solidFill>
                  <a:srgbClr val="000000"/>
                </a:solidFill>
                <a:latin typeface="微软雅黑" panose="020B0503020204020204" pitchFamily="34" charset="-122"/>
                <a:ea typeface="微软雅黑" panose="020B0503020204020204" pitchFamily="34" charset="-122"/>
              </a:rPr>
              <a:t>互联网金融特点</a:t>
            </a:r>
            <a:endParaRPr lang="en-US" altLang="zh-CN" b="1" dirty="0">
              <a:solidFill>
                <a:srgbClr val="0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51061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1000"/>
                                        <p:tgtEl>
                                          <p:spTgt spid="40"/>
                                        </p:tgtEl>
                                      </p:cBhvr>
                                    </p:animEffect>
                                    <p:anim calcmode="lin" valueType="num">
                                      <p:cBhvr>
                                        <p:cTn id="8" dur="1000" fill="hold"/>
                                        <p:tgtEl>
                                          <p:spTgt spid="40"/>
                                        </p:tgtEl>
                                        <p:attrNameLst>
                                          <p:attrName>ppt_x</p:attrName>
                                        </p:attrNameLst>
                                      </p:cBhvr>
                                      <p:tavLst>
                                        <p:tav tm="0">
                                          <p:val>
                                            <p:strVal val="#ppt_x"/>
                                          </p:val>
                                        </p:tav>
                                        <p:tav tm="100000">
                                          <p:val>
                                            <p:strVal val="#ppt_x"/>
                                          </p:val>
                                        </p:tav>
                                      </p:tavLst>
                                    </p:anim>
                                    <p:anim calcmode="lin" valueType="num">
                                      <p:cBhvr>
                                        <p:cTn id="9" dur="1000" fill="hold"/>
                                        <p:tgtEl>
                                          <p:spTgt spid="4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2"/>
                                        </p:tgtEl>
                                        <p:attrNameLst>
                                          <p:attrName>style.visibility</p:attrName>
                                        </p:attrNameLst>
                                      </p:cBhvr>
                                      <p:to>
                                        <p:strVal val="visible"/>
                                      </p:to>
                                    </p:set>
                                    <p:animEffect transition="in" filter="fade">
                                      <p:cBhvr>
                                        <p:cTn id="12" dur="1000"/>
                                        <p:tgtEl>
                                          <p:spTgt spid="42"/>
                                        </p:tgtEl>
                                      </p:cBhvr>
                                    </p:animEffect>
                                    <p:anim calcmode="lin" valueType="num">
                                      <p:cBhvr>
                                        <p:cTn id="13" dur="1000" fill="hold"/>
                                        <p:tgtEl>
                                          <p:spTgt spid="42"/>
                                        </p:tgtEl>
                                        <p:attrNameLst>
                                          <p:attrName>ppt_x</p:attrName>
                                        </p:attrNameLst>
                                      </p:cBhvr>
                                      <p:tavLst>
                                        <p:tav tm="0">
                                          <p:val>
                                            <p:strVal val="#ppt_x"/>
                                          </p:val>
                                        </p:tav>
                                        <p:tav tm="100000">
                                          <p:val>
                                            <p:strVal val="#ppt_x"/>
                                          </p:val>
                                        </p:tav>
                                      </p:tavLst>
                                    </p:anim>
                                    <p:anim calcmode="lin" valueType="num">
                                      <p:cBhvr>
                                        <p:cTn id="14" dur="1000" fill="hold"/>
                                        <p:tgtEl>
                                          <p:spTgt spid="42"/>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9"/>
                                        </p:tgtEl>
                                        <p:attrNameLst>
                                          <p:attrName>style.visibility</p:attrName>
                                        </p:attrNameLst>
                                      </p:cBhvr>
                                      <p:to>
                                        <p:strVal val="visible"/>
                                      </p:to>
                                    </p:set>
                                    <p:animEffect transition="in" filter="fade">
                                      <p:cBhvr>
                                        <p:cTn id="17" dur="1000"/>
                                        <p:tgtEl>
                                          <p:spTgt spid="39"/>
                                        </p:tgtEl>
                                      </p:cBhvr>
                                    </p:animEffect>
                                    <p:anim calcmode="lin" valueType="num">
                                      <p:cBhvr>
                                        <p:cTn id="18" dur="1000" fill="hold"/>
                                        <p:tgtEl>
                                          <p:spTgt spid="39"/>
                                        </p:tgtEl>
                                        <p:attrNameLst>
                                          <p:attrName>ppt_x</p:attrName>
                                        </p:attrNameLst>
                                      </p:cBhvr>
                                      <p:tavLst>
                                        <p:tav tm="0">
                                          <p:val>
                                            <p:strVal val="#ppt_x"/>
                                          </p:val>
                                        </p:tav>
                                        <p:tav tm="100000">
                                          <p:val>
                                            <p:strVal val="#ppt_x"/>
                                          </p:val>
                                        </p:tav>
                                      </p:tavLst>
                                    </p:anim>
                                    <p:anim calcmode="lin" valueType="num">
                                      <p:cBhvr>
                                        <p:cTn id="19" dur="1000" fill="hold"/>
                                        <p:tgtEl>
                                          <p:spTgt spid="39"/>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41"/>
                                        </p:tgtEl>
                                        <p:attrNameLst>
                                          <p:attrName>style.visibility</p:attrName>
                                        </p:attrNameLst>
                                      </p:cBhvr>
                                      <p:to>
                                        <p:strVal val="visible"/>
                                      </p:to>
                                    </p:set>
                                    <p:animEffect transition="in" filter="fade">
                                      <p:cBhvr>
                                        <p:cTn id="22" dur="1000"/>
                                        <p:tgtEl>
                                          <p:spTgt spid="41"/>
                                        </p:tgtEl>
                                      </p:cBhvr>
                                    </p:animEffect>
                                    <p:anim calcmode="lin" valueType="num">
                                      <p:cBhvr>
                                        <p:cTn id="23" dur="1000" fill="hold"/>
                                        <p:tgtEl>
                                          <p:spTgt spid="41"/>
                                        </p:tgtEl>
                                        <p:attrNameLst>
                                          <p:attrName>ppt_x</p:attrName>
                                        </p:attrNameLst>
                                      </p:cBhvr>
                                      <p:tavLst>
                                        <p:tav tm="0">
                                          <p:val>
                                            <p:strVal val="#ppt_x"/>
                                          </p:val>
                                        </p:tav>
                                        <p:tav tm="100000">
                                          <p:val>
                                            <p:strVal val="#ppt_x"/>
                                          </p:val>
                                        </p:tav>
                                      </p:tavLst>
                                    </p:anim>
                                    <p:anim calcmode="lin" valueType="num">
                                      <p:cBhvr>
                                        <p:cTn id="24"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43"/>
                                        </p:tgtEl>
                                        <p:attrNameLst>
                                          <p:attrName>style.visibility</p:attrName>
                                        </p:attrNameLst>
                                      </p:cBhvr>
                                      <p:to>
                                        <p:strVal val="visible"/>
                                      </p:to>
                                    </p:set>
                                    <p:animEffect transition="in" filter="fade">
                                      <p:cBhvr>
                                        <p:cTn id="29" dur="1000"/>
                                        <p:tgtEl>
                                          <p:spTgt spid="43"/>
                                        </p:tgtEl>
                                      </p:cBhvr>
                                    </p:animEffect>
                                    <p:anim calcmode="lin" valueType="num">
                                      <p:cBhvr>
                                        <p:cTn id="30" dur="1000" fill="hold"/>
                                        <p:tgtEl>
                                          <p:spTgt spid="43"/>
                                        </p:tgtEl>
                                        <p:attrNameLst>
                                          <p:attrName>ppt_x</p:attrName>
                                        </p:attrNameLst>
                                      </p:cBhvr>
                                      <p:tavLst>
                                        <p:tav tm="0">
                                          <p:val>
                                            <p:strVal val="#ppt_x"/>
                                          </p:val>
                                        </p:tav>
                                        <p:tav tm="100000">
                                          <p:val>
                                            <p:strVal val="#ppt_x"/>
                                          </p:val>
                                        </p:tav>
                                      </p:tavLst>
                                    </p:anim>
                                    <p:anim calcmode="lin" valueType="num">
                                      <p:cBhvr>
                                        <p:cTn id="31" dur="1000" fill="hold"/>
                                        <p:tgtEl>
                                          <p:spTgt spid="43"/>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44"/>
                                        </p:tgtEl>
                                        <p:attrNameLst>
                                          <p:attrName>style.visibility</p:attrName>
                                        </p:attrNameLst>
                                      </p:cBhvr>
                                      <p:to>
                                        <p:strVal val="visible"/>
                                      </p:to>
                                    </p:set>
                                    <p:animEffect transition="in" filter="fade">
                                      <p:cBhvr>
                                        <p:cTn id="34" dur="1000"/>
                                        <p:tgtEl>
                                          <p:spTgt spid="44"/>
                                        </p:tgtEl>
                                      </p:cBhvr>
                                    </p:animEffect>
                                    <p:anim calcmode="lin" valueType="num">
                                      <p:cBhvr>
                                        <p:cTn id="35" dur="1000" fill="hold"/>
                                        <p:tgtEl>
                                          <p:spTgt spid="44"/>
                                        </p:tgtEl>
                                        <p:attrNameLst>
                                          <p:attrName>ppt_x</p:attrName>
                                        </p:attrNameLst>
                                      </p:cBhvr>
                                      <p:tavLst>
                                        <p:tav tm="0">
                                          <p:val>
                                            <p:strVal val="#ppt_x"/>
                                          </p:val>
                                        </p:tav>
                                        <p:tav tm="100000">
                                          <p:val>
                                            <p:strVal val="#ppt_x"/>
                                          </p:val>
                                        </p:tav>
                                      </p:tavLst>
                                    </p:anim>
                                    <p:anim calcmode="lin" valueType="num">
                                      <p:cBhvr>
                                        <p:cTn id="36" dur="1000" fill="hold"/>
                                        <p:tgtEl>
                                          <p:spTgt spid="4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2" grpId="0"/>
      <p:bldP spid="43" grpId="0"/>
      <p:bldP spid="39" grpId="0"/>
      <p:bldP spid="41" grpId="0"/>
      <p:bldP spid="4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互联网金融的发展路线</a:t>
            </a:r>
            <a:endParaRPr lang="zh-CN" altLang="en-US" dirty="0"/>
          </a:p>
        </p:txBody>
      </p:sp>
      <p:grpSp>
        <p:nvGrpSpPr>
          <p:cNvPr id="10" name="组合 9"/>
          <p:cNvGrpSpPr/>
          <p:nvPr/>
        </p:nvGrpSpPr>
        <p:grpSpPr>
          <a:xfrm>
            <a:off x="179512" y="1547500"/>
            <a:ext cx="8712970" cy="4875058"/>
            <a:chOff x="179512" y="1547500"/>
            <a:chExt cx="8712970" cy="4875058"/>
          </a:xfrm>
        </p:grpSpPr>
        <p:grpSp>
          <p:nvGrpSpPr>
            <p:cNvPr id="11" name="组合 10"/>
            <p:cNvGrpSpPr/>
            <p:nvPr/>
          </p:nvGrpSpPr>
          <p:grpSpPr>
            <a:xfrm>
              <a:off x="179512" y="3851756"/>
              <a:ext cx="8712970" cy="648072"/>
              <a:chOff x="611560" y="3356992"/>
              <a:chExt cx="7848872" cy="648072"/>
            </a:xfrm>
          </p:grpSpPr>
          <p:sp>
            <p:nvSpPr>
              <p:cNvPr id="52" name="圆角矩形 51"/>
              <p:cNvSpPr/>
              <p:nvPr/>
            </p:nvSpPr>
            <p:spPr>
              <a:xfrm>
                <a:off x="611560" y="3356992"/>
                <a:ext cx="1440160" cy="648072"/>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latin typeface="微软雅黑" panose="020B0503020204020204" pitchFamily="34" charset="-122"/>
                    <a:ea typeface="微软雅黑" panose="020B0503020204020204" pitchFamily="34" charset="-122"/>
                  </a:rPr>
                  <a:t>银行业</a:t>
                </a:r>
                <a:endParaRPr lang="en-US" altLang="zh-CN" sz="1600" dirty="0" smtClean="0">
                  <a:latin typeface="微软雅黑" panose="020B0503020204020204" pitchFamily="34" charset="-122"/>
                  <a:ea typeface="微软雅黑" panose="020B0503020204020204" pitchFamily="34" charset="-122"/>
                </a:endParaRPr>
              </a:p>
              <a:p>
                <a:pPr algn="ctr"/>
                <a:r>
                  <a:rPr lang="zh-CN" altLang="en-US" sz="1600" dirty="0" smtClean="0">
                    <a:latin typeface="微软雅黑" panose="020B0503020204020204" pitchFamily="34" charset="-122"/>
                    <a:ea typeface="微软雅黑" panose="020B0503020204020204" pitchFamily="34" charset="-122"/>
                  </a:rPr>
                  <a:t>（</a:t>
                </a:r>
                <a:r>
                  <a:rPr lang="en-US" altLang="zh-CN" sz="1600" dirty="0" smtClean="0">
                    <a:latin typeface="微软雅黑" panose="020B0503020204020204" pitchFamily="34" charset="-122"/>
                    <a:ea typeface="微软雅黑" panose="020B0503020204020204" pitchFamily="34" charset="-122"/>
                  </a:rPr>
                  <a:t>1995</a:t>
                </a:r>
                <a:r>
                  <a:rPr lang="zh-CN" altLang="en-US" sz="1600" dirty="0" smtClean="0">
                    <a:latin typeface="微软雅黑" panose="020B0503020204020204" pitchFamily="34" charset="-122"/>
                    <a:ea typeface="微软雅黑" panose="020B0503020204020204" pitchFamily="34" charset="-122"/>
                  </a:rPr>
                  <a:t>）</a:t>
                </a:r>
                <a:endParaRPr lang="zh-CN" altLang="en-US" sz="1600" dirty="0">
                  <a:latin typeface="微软雅黑" panose="020B0503020204020204" pitchFamily="34" charset="-122"/>
                  <a:ea typeface="微软雅黑" panose="020B0503020204020204" pitchFamily="34" charset="-122"/>
                </a:endParaRPr>
              </a:p>
            </p:txBody>
          </p:sp>
          <p:sp>
            <p:nvSpPr>
              <p:cNvPr id="53" name="矩形 52"/>
              <p:cNvSpPr/>
              <p:nvPr/>
            </p:nvSpPr>
            <p:spPr>
              <a:xfrm>
                <a:off x="2123726" y="3356992"/>
                <a:ext cx="1512167" cy="648072"/>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latin typeface="微软雅黑" panose="020B0503020204020204" pitchFamily="34" charset="-122"/>
                    <a:ea typeface="微软雅黑" panose="020B0503020204020204" pitchFamily="34" charset="-122"/>
                  </a:rPr>
                  <a:t>第三方支付</a:t>
                </a:r>
                <a:endParaRPr lang="en-US" altLang="zh-CN" sz="1600" dirty="0" smtClean="0">
                  <a:latin typeface="微软雅黑" panose="020B0503020204020204" pitchFamily="34" charset="-122"/>
                  <a:ea typeface="微软雅黑" panose="020B0503020204020204" pitchFamily="34" charset="-122"/>
                </a:endParaRPr>
              </a:p>
              <a:p>
                <a:pPr algn="ctr"/>
                <a:r>
                  <a:rPr lang="zh-CN" altLang="en-US" sz="1600" dirty="0" smtClean="0">
                    <a:latin typeface="微软雅黑" panose="020B0503020204020204" pitchFamily="34" charset="-122"/>
                    <a:ea typeface="微软雅黑" panose="020B0503020204020204" pitchFamily="34" charset="-122"/>
                  </a:rPr>
                  <a:t>（</a:t>
                </a:r>
                <a:r>
                  <a:rPr lang="en-US" altLang="zh-CN" sz="1600" dirty="0" smtClean="0">
                    <a:latin typeface="微软雅黑" panose="020B0503020204020204" pitchFamily="34" charset="-122"/>
                    <a:ea typeface="微软雅黑" panose="020B0503020204020204" pitchFamily="34" charset="-122"/>
                  </a:rPr>
                  <a:t>2000</a:t>
                </a:r>
                <a:r>
                  <a:rPr lang="zh-CN" altLang="en-US" sz="1600" dirty="0" smtClean="0">
                    <a:latin typeface="微软雅黑" panose="020B0503020204020204" pitchFamily="34" charset="-122"/>
                    <a:ea typeface="微软雅黑" panose="020B0503020204020204" pitchFamily="34" charset="-122"/>
                  </a:rPr>
                  <a:t>）</a:t>
                </a:r>
                <a:endParaRPr lang="zh-CN" altLang="en-US" sz="1600" dirty="0">
                  <a:latin typeface="微软雅黑" panose="020B0503020204020204" pitchFamily="34" charset="-122"/>
                  <a:ea typeface="微软雅黑" panose="020B0503020204020204" pitchFamily="34" charset="-122"/>
                </a:endParaRPr>
              </a:p>
            </p:txBody>
          </p:sp>
          <p:sp>
            <p:nvSpPr>
              <p:cNvPr id="54" name="矩形 53"/>
              <p:cNvSpPr/>
              <p:nvPr/>
            </p:nvSpPr>
            <p:spPr>
              <a:xfrm>
                <a:off x="3707903" y="3356992"/>
                <a:ext cx="1584176" cy="648072"/>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latin typeface="微软雅黑" panose="020B0503020204020204" pitchFamily="34" charset="-122"/>
                    <a:ea typeface="微软雅黑" panose="020B0503020204020204" pitchFamily="34" charset="-122"/>
                  </a:rPr>
                  <a:t>第三网络信贷（</a:t>
                </a:r>
                <a:r>
                  <a:rPr lang="en-US" altLang="zh-CN" sz="1600" dirty="0" smtClean="0">
                    <a:latin typeface="微软雅黑" panose="020B0503020204020204" pitchFamily="34" charset="-122"/>
                    <a:ea typeface="微软雅黑" panose="020B0503020204020204" pitchFamily="34" charset="-122"/>
                  </a:rPr>
                  <a:t>2006</a:t>
                </a:r>
                <a:r>
                  <a:rPr lang="zh-CN" altLang="en-US" sz="1600" dirty="0" smtClean="0">
                    <a:latin typeface="微软雅黑" panose="020B0503020204020204" pitchFamily="34" charset="-122"/>
                    <a:ea typeface="微软雅黑" panose="020B0503020204020204" pitchFamily="34" charset="-122"/>
                  </a:rPr>
                  <a:t>）</a:t>
                </a:r>
                <a:endParaRPr lang="zh-CN" altLang="en-US" sz="1600" dirty="0">
                  <a:latin typeface="微软雅黑" panose="020B0503020204020204" pitchFamily="34" charset="-122"/>
                  <a:ea typeface="微软雅黑" panose="020B0503020204020204" pitchFamily="34" charset="-122"/>
                </a:endParaRPr>
              </a:p>
            </p:txBody>
          </p:sp>
          <p:sp>
            <p:nvSpPr>
              <p:cNvPr id="55" name="矩形 54"/>
              <p:cNvSpPr/>
              <p:nvPr/>
            </p:nvSpPr>
            <p:spPr>
              <a:xfrm>
                <a:off x="5364087" y="3356992"/>
                <a:ext cx="1584176" cy="648072"/>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latin typeface="微软雅黑" panose="020B0503020204020204" pitchFamily="34" charset="-122"/>
                    <a:ea typeface="微软雅黑" panose="020B0503020204020204" pitchFamily="34" charset="-122"/>
                  </a:rPr>
                  <a:t>保险业</a:t>
                </a:r>
                <a:endParaRPr lang="en-US" altLang="zh-CN" sz="1600" dirty="0" smtClean="0">
                  <a:latin typeface="微软雅黑" panose="020B0503020204020204" pitchFamily="34" charset="-122"/>
                  <a:ea typeface="微软雅黑" panose="020B0503020204020204" pitchFamily="34" charset="-122"/>
                </a:endParaRPr>
              </a:p>
              <a:p>
                <a:pPr algn="ctr"/>
                <a:r>
                  <a:rPr lang="zh-CN" altLang="en-US" sz="1600" dirty="0" smtClean="0">
                    <a:latin typeface="微软雅黑" panose="020B0503020204020204" pitchFamily="34" charset="-122"/>
                    <a:ea typeface="微软雅黑" panose="020B0503020204020204" pitchFamily="34" charset="-122"/>
                  </a:rPr>
                  <a:t>（</a:t>
                </a:r>
                <a:r>
                  <a:rPr lang="en-US" altLang="zh-CN" sz="1600" dirty="0" smtClean="0">
                    <a:latin typeface="微软雅黑" panose="020B0503020204020204" pitchFamily="34" charset="-122"/>
                    <a:ea typeface="微软雅黑" panose="020B0503020204020204" pitchFamily="34" charset="-122"/>
                  </a:rPr>
                  <a:t>2009</a:t>
                </a:r>
                <a:r>
                  <a:rPr lang="zh-CN" altLang="en-US" sz="1600" dirty="0" smtClean="0">
                    <a:latin typeface="微软雅黑" panose="020B0503020204020204" pitchFamily="34" charset="-122"/>
                    <a:ea typeface="微软雅黑" panose="020B0503020204020204" pitchFamily="34" charset="-122"/>
                  </a:rPr>
                  <a:t>）</a:t>
                </a:r>
                <a:endParaRPr lang="zh-CN" altLang="en-US" sz="1600" dirty="0">
                  <a:latin typeface="微软雅黑" panose="020B0503020204020204" pitchFamily="34" charset="-122"/>
                  <a:ea typeface="微软雅黑" panose="020B0503020204020204" pitchFamily="34" charset="-122"/>
                </a:endParaRPr>
              </a:p>
            </p:txBody>
          </p:sp>
          <p:sp>
            <p:nvSpPr>
              <p:cNvPr id="56" name="圆角矩形 55"/>
              <p:cNvSpPr/>
              <p:nvPr/>
            </p:nvSpPr>
            <p:spPr>
              <a:xfrm>
                <a:off x="7020272" y="3356992"/>
                <a:ext cx="1440160" cy="648072"/>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latin typeface="微软雅黑" panose="020B0503020204020204" pitchFamily="34" charset="-122"/>
                    <a:ea typeface="微软雅黑" panose="020B0503020204020204" pitchFamily="34" charset="-122"/>
                  </a:rPr>
                  <a:t>基金</a:t>
                </a:r>
                <a:endParaRPr lang="en-US" altLang="zh-CN" sz="1600" dirty="0" smtClean="0">
                  <a:latin typeface="微软雅黑" panose="020B0503020204020204" pitchFamily="34" charset="-122"/>
                  <a:ea typeface="微软雅黑" panose="020B0503020204020204" pitchFamily="34" charset="-122"/>
                </a:endParaRPr>
              </a:p>
              <a:p>
                <a:pPr algn="ctr"/>
                <a:r>
                  <a:rPr lang="zh-CN" altLang="en-US" sz="1600" dirty="0" smtClean="0">
                    <a:latin typeface="微软雅黑" panose="020B0503020204020204" pitchFamily="34" charset="-122"/>
                    <a:ea typeface="微软雅黑" panose="020B0503020204020204" pitchFamily="34" charset="-122"/>
                  </a:rPr>
                  <a:t>（</a:t>
                </a:r>
                <a:r>
                  <a:rPr lang="en-US" altLang="zh-CN" sz="1600" dirty="0" smtClean="0">
                    <a:latin typeface="微软雅黑" panose="020B0503020204020204" pitchFamily="34" charset="-122"/>
                    <a:ea typeface="微软雅黑" panose="020B0503020204020204" pitchFamily="34" charset="-122"/>
                  </a:rPr>
                  <a:t>2010~</a:t>
                </a:r>
                <a:r>
                  <a:rPr lang="zh-CN" altLang="en-US" sz="1600" dirty="0" smtClean="0">
                    <a:latin typeface="微软雅黑" panose="020B0503020204020204" pitchFamily="34" charset="-122"/>
                    <a:ea typeface="微软雅黑" panose="020B0503020204020204" pitchFamily="34" charset="-122"/>
                  </a:rPr>
                  <a:t>）</a:t>
                </a:r>
                <a:endParaRPr lang="zh-CN" altLang="en-US" sz="1600" dirty="0">
                  <a:latin typeface="微软雅黑" panose="020B0503020204020204" pitchFamily="34" charset="-122"/>
                  <a:ea typeface="微软雅黑" panose="020B0503020204020204" pitchFamily="34" charset="-122"/>
                </a:endParaRPr>
              </a:p>
            </p:txBody>
          </p:sp>
        </p:grpSp>
        <p:grpSp>
          <p:nvGrpSpPr>
            <p:cNvPr id="12" name="组合 11"/>
            <p:cNvGrpSpPr/>
            <p:nvPr/>
          </p:nvGrpSpPr>
          <p:grpSpPr>
            <a:xfrm>
              <a:off x="323528" y="2123564"/>
              <a:ext cx="144016" cy="1728192"/>
              <a:chOff x="395536" y="1700808"/>
              <a:chExt cx="144016" cy="1728192"/>
            </a:xfrm>
          </p:grpSpPr>
          <p:cxnSp>
            <p:nvCxnSpPr>
              <p:cNvPr id="50" name="直接连接符 49"/>
              <p:cNvCxnSpPr/>
              <p:nvPr/>
            </p:nvCxnSpPr>
            <p:spPr>
              <a:xfrm>
                <a:off x="467544" y="1700808"/>
                <a:ext cx="0" cy="1656184"/>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51" name="椭圆 50"/>
              <p:cNvSpPr/>
              <p:nvPr/>
            </p:nvSpPr>
            <p:spPr>
              <a:xfrm>
                <a:off x="395536" y="3284984"/>
                <a:ext cx="144016" cy="144016"/>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grpSp>
          <p:nvGrpSpPr>
            <p:cNvPr id="13" name="组合 12"/>
            <p:cNvGrpSpPr/>
            <p:nvPr/>
          </p:nvGrpSpPr>
          <p:grpSpPr>
            <a:xfrm>
              <a:off x="3707904" y="1619508"/>
              <a:ext cx="144016" cy="2232248"/>
              <a:chOff x="395536" y="1196752"/>
              <a:chExt cx="144016" cy="2232248"/>
            </a:xfrm>
          </p:grpSpPr>
          <p:cxnSp>
            <p:nvCxnSpPr>
              <p:cNvPr id="48" name="直接连接符 47"/>
              <p:cNvCxnSpPr/>
              <p:nvPr/>
            </p:nvCxnSpPr>
            <p:spPr>
              <a:xfrm>
                <a:off x="467544" y="1196752"/>
                <a:ext cx="0" cy="216024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49" name="椭圆 48"/>
              <p:cNvSpPr/>
              <p:nvPr/>
            </p:nvSpPr>
            <p:spPr>
              <a:xfrm>
                <a:off x="395536" y="3284984"/>
                <a:ext cx="144016" cy="144016"/>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grpSp>
          <p:nvGrpSpPr>
            <p:cNvPr id="14" name="组合 13"/>
            <p:cNvGrpSpPr/>
            <p:nvPr/>
          </p:nvGrpSpPr>
          <p:grpSpPr>
            <a:xfrm>
              <a:off x="8604448" y="2123564"/>
              <a:ext cx="144016" cy="1728192"/>
              <a:chOff x="395536" y="1700808"/>
              <a:chExt cx="144016" cy="1728192"/>
            </a:xfrm>
          </p:grpSpPr>
          <p:cxnSp>
            <p:nvCxnSpPr>
              <p:cNvPr id="46" name="直接连接符 45"/>
              <p:cNvCxnSpPr/>
              <p:nvPr/>
            </p:nvCxnSpPr>
            <p:spPr>
              <a:xfrm>
                <a:off x="467544" y="1700808"/>
                <a:ext cx="0" cy="1656184"/>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47" name="椭圆 46"/>
              <p:cNvSpPr/>
              <p:nvPr/>
            </p:nvSpPr>
            <p:spPr>
              <a:xfrm>
                <a:off x="395536" y="3284984"/>
                <a:ext cx="144016" cy="144016"/>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grpSp>
          <p:nvGrpSpPr>
            <p:cNvPr id="15" name="组合 14"/>
            <p:cNvGrpSpPr/>
            <p:nvPr/>
          </p:nvGrpSpPr>
          <p:grpSpPr>
            <a:xfrm>
              <a:off x="1979712" y="4499828"/>
              <a:ext cx="144016" cy="1872208"/>
              <a:chOff x="2051720" y="4077072"/>
              <a:chExt cx="144016" cy="1872208"/>
            </a:xfrm>
          </p:grpSpPr>
          <p:sp>
            <p:nvSpPr>
              <p:cNvPr id="37" name="椭圆 36"/>
              <p:cNvSpPr/>
              <p:nvPr/>
            </p:nvSpPr>
            <p:spPr>
              <a:xfrm>
                <a:off x="2051720" y="4077072"/>
                <a:ext cx="144016" cy="144016"/>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cxnSp>
            <p:nvCxnSpPr>
              <p:cNvPr id="38" name="直接连接符 37"/>
              <p:cNvCxnSpPr/>
              <p:nvPr/>
            </p:nvCxnSpPr>
            <p:spPr>
              <a:xfrm>
                <a:off x="2123728" y="4221088"/>
                <a:ext cx="0" cy="1728192"/>
              </a:xfrm>
              <a:prstGeom prst="line">
                <a:avLst/>
              </a:prstGeom>
              <a:ln w="12700"/>
            </p:spPr>
            <p:style>
              <a:lnRef idx="1">
                <a:schemeClr val="accent1"/>
              </a:lnRef>
              <a:fillRef idx="0">
                <a:schemeClr val="accent1"/>
              </a:fillRef>
              <a:effectRef idx="0">
                <a:schemeClr val="accent1"/>
              </a:effectRef>
              <a:fontRef idx="minor">
                <a:schemeClr val="tx1"/>
              </a:fontRef>
            </p:style>
          </p:cxnSp>
        </p:grpSp>
        <p:grpSp>
          <p:nvGrpSpPr>
            <p:cNvPr id="16" name="组合 15"/>
            <p:cNvGrpSpPr/>
            <p:nvPr/>
          </p:nvGrpSpPr>
          <p:grpSpPr>
            <a:xfrm>
              <a:off x="5724128" y="4499828"/>
              <a:ext cx="144016" cy="1800200"/>
              <a:chOff x="2051720" y="4077072"/>
              <a:chExt cx="144016" cy="1800200"/>
            </a:xfrm>
          </p:grpSpPr>
          <p:sp>
            <p:nvSpPr>
              <p:cNvPr id="35" name="椭圆 34"/>
              <p:cNvSpPr/>
              <p:nvPr/>
            </p:nvSpPr>
            <p:spPr>
              <a:xfrm>
                <a:off x="2051720" y="4077072"/>
                <a:ext cx="144016" cy="144016"/>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cxnSp>
            <p:nvCxnSpPr>
              <p:cNvPr id="36" name="直接连接符 35"/>
              <p:cNvCxnSpPr/>
              <p:nvPr/>
            </p:nvCxnSpPr>
            <p:spPr>
              <a:xfrm>
                <a:off x="2123728" y="4221088"/>
                <a:ext cx="0" cy="1656184"/>
              </a:xfrm>
              <a:prstGeom prst="line">
                <a:avLst/>
              </a:prstGeom>
              <a:ln w="12700"/>
            </p:spPr>
            <p:style>
              <a:lnRef idx="1">
                <a:schemeClr val="accent1"/>
              </a:lnRef>
              <a:fillRef idx="0">
                <a:schemeClr val="accent1"/>
              </a:fillRef>
              <a:effectRef idx="0">
                <a:schemeClr val="accent1"/>
              </a:effectRef>
              <a:fontRef idx="minor">
                <a:schemeClr val="tx1"/>
              </a:fontRef>
            </p:style>
          </p:cxnSp>
        </p:grpSp>
        <p:sp>
          <p:nvSpPr>
            <p:cNvPr id="17" name="文本框 16"/>
            <p:cNvSpPr txBox="1"/>
            <p:nvPr/>
          </p:nvSpPr>
          <p:spPr>
            <a:xfrm>
              <a:off x="395536" y="2132856"/>
              <a:ext cx="2952328" cy="338554"/>
            </a:xfrm>
            <a:prstGeom prst="rect">
              <a:avLst/>
            </a:prstGeom>
            <a:noFill/>
          </p:spPr>
          <p:txBody>
            <a:bodyPr wrap="square" rtlCol="0">
              <a:spAutoFit/>
            </a:bodyPr>
            <a:lstStyle/>
            <a:p>
              <a:r>
                <a:rPr lang="zh-CN" altLang="en-US" sz="1600" b="1" dirty="0" smtClean="0">
                  <a:solidFill>
                    <a:schemeClr val="accent2">
                      <a:lumMod val="60000"/>
                      <a:lumOff val="40000"/>
                    </a:schemeClr>
                  </a:solidFill>
                  <a:latin typeface="微软雅黑" panose="020B0503020204020204" pitchFamily="34" charset="-122"/>
                  <a:ea typeface="微软雅黑" panose="020B0503020204020204" pitchFamily="34" charset="-122"/>
                </a:rPr>
                <a:t>银行业互联网程度不断加深</a:t>
              </a:r>
              <a:endParaRPr lang="zh-CN" altLang="en-US" sz="1600" b="1" dirty="0">
                <a:solidFill>
                  <a:schemeClr val="accent2">
                    <a:lumMod val="60000"/>
                    <a:lumOff val="40000"/>
                  </a:schemeClr>
                </a:solidFill>
                <a:latin typeface="微软雅黑" panose="020B0503020204020204" pitchFamily="34" charset="-122"/>
                <a:ea typeface="微软雅黑" panose="020B0503020204020204" pitchFamily="34" charset="-122"/>
              </a:endParaRPr>
            </a:p>
          </p:txBody>
        </p:sp>
        <p:sp>
          <p:nvSpPr>
            <p:cNvPr id="18" name="文本框 17"/>
            <p:cNvSpPr txBox="1"/>
            <p:nvPr/>
          </p:nvSpPr>
          <p:spPr>
            <a:xfrm>
              <a:off x="2051720" y="6084004"/>
              <a:ext cx="2952328" cy="338554"/>
            </a:xfrm>
            <a:prstGeom prst="rect">
              <a:avLst/>
            </a:prstGeom>
            <a:noFill/>
          </p:spPr>
          <p:txBody>
            <a:bodyPr wrap="square" rtlCol="0">
              <a:spAutoFit/>
            </a:bodyPr>
            <a:lstStyle/>
            <a:p>
              <a:r>
                <a:rPr lang="zh-CN" altLang="en-US" sz="1600" b="1" dirty="0" smtClean="0">
                  <a:solidFill>
                    <a:schemeClr val="accent2">
                      <a:lumMod val="60000"/>
                      <a:lumOff val="40000"/>
                    </a:schemeClr>
                  </a:solidFill>
                  <a:latin typeface="微软雅黑" panose="020B0503020204020204" pitchFamily="34" charset="-122"/>
                  <a:ea typeface="微软雅黑" panose="020B0503020204020204" pitchFamily="34" charset="-122"/>
                </a:rPr>
                <a:t>第三方支付异军突起</a:t>
              </a:r>
              <a:endParaRPr lang="zh-CN" altLang="en-US" sz="1600" b="1" dirty="0">
                <a:solidFill>
                  <a:schemeClr val="accent2">
                    <a:lumMod val="60000"/>
                    <a:lumOff val="40000"/>
                  </a:schemeClr>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3779912" y="1547500"/>
              <a:ext cx="2952328" cy="338554"/>
            </a:xfrm>
            <a:prstGeom prst="rect">
              <a:avLst/>
            </a:prstGeom>
            <a:noFill/>
          </p:spPr>
          <p:txBody>
            <a:bodyPr wrap="square" rtlCol="0">
              <a:spAutoFit/>
            </a:bodyPr>
            <a:lstStyle/>
            <a:p>
              <a:r>
                <a:rPr lang="zh-CN" altLang="en-US" sz="1600" b="1" dirty="0" smtClean="0">
                  <a:solidFill>
                    <a:schemeClr val="accent2">
                      <a:lumMod val="60000"/>
                      <a:lumOff val="40000"/>
                    </a:schemeClr>
                  </a:solidFill>
                  <a:latin typeface="微软雅黑" panose="020B0503020204020204" pitchFamily="34" charset="-122"/>
                  <a:ea typeface="微软雅黑" panose="020B0503020204020204" pitchFamily="34" charset="-122"/>
                </a:rPr>
                <a:t>个人信贷业务</a:t>
              </a:r>
              <a:r>
                <a:rPr lang="en-US" altLang="zh-CN" sz="1600" b="1" dirty="0" smtClean="0">
                  <a:solidFill>
                    <a:schemeClr val="accent2">
                      <a:lumMod val="60000"/>
                      <a:lumOff val="40000"/>
                    </a:schemeClr>
                  </a:solidFill>
                  <a:latin typeface="微软雅黑" panose="020B0503020204020204" pitchFamily="34" charset="-122"/>
                  <a:ea typeface="微软雅黑" panose="020B0503020204020204" pitchFamily="34" charset="-122"/>
                </a:rPr>
                <a:t>P2P</a:t>
              </a:r>
              <a:endParaRPr lang="zh-CN" altLang="en-US" sz="1600" b="1" dirty="0">
                <a:solidFill>
                  <a:schemeClr val="accent2">
                    <a:lumMod val="60000"/>
                    <a:lumOff val="40000"/>
                  </a:schemeClr>
                </a:solidFill>
                <a:latin typeface="微软雅黑" panose="020B0503020204020204" pitchFamily="34" charset="-122"/>
                <a:ea typeface="微软雅黑" panose="020B0503020204020204" pitchFamily="34" charset="-122"/>
              </a:endParaRPr>
            </a:p>
          </p:txBody>
        </p:sp>
        <p:sp>
          <p:nvSpPr>
            <p:cNvPr id="20" name="矩形 19"/>
            <p:cNvSpPr/>
            <p:nvPr/>
          </p:nvSpPr>
          <p:spPr>
            <a:xfrm>
              <a:off x="3779912" y="2492896"/>
              <a:ext cx="1005403" cy="338554"/>
            </a:xfrm>
            <a:prstGeom prst="rect">
              <a:avLst/>
            </a:prstGeom>
          </p:spPr>
          <p:txBody>
            <a:bodyPr wrap="none">
              <a:spAutoFit/>
            </a:bodyPr>
            <a:lstStyle/>
            <a:p>
              <a:pPr algn="ctr"/>
              <a:r>
                <a:rPr lang="zh-CN" altLang="en-US" sz="1600" dirty="0">
                  <a:latin typeface="微软雅黑" panose="020B0503020204020204" pitchFamily="34" charset="-122"/>
                  <a:ea typeface="微软雅黑" panose="020B0503020204020204" pitchFamily="34" charset="-122"/>
                </a:rPr>
                <a:t>翼龙小贷</a:t>
              </a:r>
            </a:p>
          </p:txBody>
        </p:sp>
        <p:sp>
          <p:nvSpPr>
            <p:cNvPr id="21" name="矩形 20"/>
            <p:cNvSpPr/>
            <p:nvPr/>
          </p:nvSpPr>
          <p:spPr>
            <a:xfrm>
              <a:off x="3779912" y="2204864"/>
              <a:ext cx="800219" cy="338554"/>
            </a:xfrm>
            <a:prstGeom prst="rect">
              <a:avLst/>
            </a:prstGeom>
          </p:spPr>
          <p:txBody>
            <a:bodyPr wrap="none">
              <a:spAutoFit/>
            </a:bodyPr>
            <a:lstStyle/>
            <a:p>
              <a:pPr algn="ctr"/>
              <a:r>
                <a:rPr lang="zh-CN" altLang="en-US" sz="1600" dirty="0" smtClean="0">
                  <a:latin typeface="微软雅黑" panose="020B0503020204020204" pitchFamily="34" charset="-122"/>
                  <a:ea typeface="微软雅黑" panose="020B0503020204020204" pitchFamily="34" charset="-122"/>
                </a:rPr>
                <a:t>拍拍贷</a:t>
              </a:r>
              <a:endParaRPr lang="zh-CN" altLang="en-US" sz="1600" dirty="0">
                <a:latin typeface="微软雅黑" panose="020B0503020204020204" pitchFamily="34" charset="-122"/>
                <a:ea typeface="微软雅黑" panose="020B0503020204020204" pitchFamily="34" charset="-122"/>
              </a:endParaRPr>
            </a:p>
          </p:txBody>
        </p:sp>
        <p:sp>
          <p:nvSpPr>
            <p:cNvPr id="22" name="文本框 21"/>
            <p:cNvSpPr txBox="1"/>
            <p:nvPr/>
          </p:nvSpPr>
          <p:spPr>
            <a:xfrm>
              <a:off x="3779912" y="2780928"/>
              <a:ext cx="1296144" cy="338554"/>
            </a:xfrm>
            <a:prstGeom prst="rect">
              <a:avLst/>
            </a:prstGeom>
            <a:noFill/>
          </p:spPr>
          <p:txBody>
            <a:bodyPr wrap="square" rtlCol="0">
              <a:spAutoFit/>
            </a:bodyPr>
            <a:lstStyle/>
            <a:p>
              <a:r>
                <a:rPr lang="zh-CN" altLang="en-US" sz="1600" b="1" dirty="0" smtClean="0">
                  <a:solidFill>
                    <a:schemeClr val="accent2">
                      <a:lumMod val="60000"/>
                      <a:lumOff val="40000"/>
                    </a:schemeClr>
                  </a:solidFill>
                  <a:latin typeface="微软雅黑" panose="020B0503020204020204" pitchFamily="34" charset="-122"/>
                  <a:ea typeface="微软雅黑" panose="020B0503020204020204" pitchFamily="34" charset="-122"/>
                </a:rPr>
                <a:t>电商</a:t>
              </a:r>
              <a:r>
                <a:rPr lang="en-US" altLang="zh-CN" sz="1600" b="1" dirty="0" smtClean="0">
                  <a:solidFill>
                    <a:schemeClr val="accent2">
                      <a:lumMod val="60000"/>
                      <a:lumOff val="40000"/>
                    </a:schemeClr>
                  </a:solidFill>
                  <a:latin typeface="微软雅黑" panose="020B0503020204020204" pitchFamily="34" charset="-122"/>
                  <a:ea typeface="微软雅黑" panose="020B0503020204020204" pitchFamily="34" charset="-122"/>
                </a:rPr>
                <a:t>+</a:t>
              </a:r>
              <a:r>
                <a:rPr lang="zh-CN" altLang="en-US" sz="1600" b="1" dirty="0" smtClean="0">
                  <a:solidFill>
                    <a:schemeClr val="accent2">
                      <a:lumMod val="60000"/>
                      <a:lumOff val="40000"/>
                    </a:schemeClr>
                  </a:solidFill>
                  <a:latin typeface="微软雅黑" panose="020B0503020204020204" pitchFamily="34" charset="-122"/>
                  <a:ea typeface="微软雅黑" panose="020B0503020204020204" pitchFamily="34" charset="-122"/>
                </a:rPr>
                <a:t>信贷</a:t>
              </a:r>
              <a:endParaRPr lang="en-US" altLang="zh-CN" sz="1600" b="1" dirty="0" smtClean="0">
                <a:solidFill>
                  <a:schemeClr val="accent2">
                    <a:lumMod val="60000"/>
                    <a:lumOff val="40000"/>
                  </a:schemeClr>
                </a:solidFill>
                <a:latin typeface="微软雅黑" panose="020B0503020204020204" pitchFamily="34" charset="-122"/>
                <a:ea typeface="微软雅黑" panose="020B0503020204020204" pitchFamily="34" charset="-122"/>
              </a:endParaRPr>
            </a:p>
          </p:txBody>
        </p:sp>
        <p:sp>
          <p:nvSpPr>
            <p:cNvPr id="23" name="文本框 22"/>
            <p:cNvSpPr txBox="1"/>
            <p:nvPr/>
          </p:nvSpPr>
          <p:spPr>
            <a:xfrm>
              <a:off x="6444208" y="2132856"/>
              <a:ext cx="2232248" cy="584775"/>
            </a:xfrm>
            <a:prstGeom prst="rect">
              <a:avLst/>
            </a:prstGeom>
            <a:noFill/>
          </p:spPr>
          <p:txBody>
            <a:bodyPr wrap="square" rtlCol="0">
              <a:spAutoFit/>
            </a:bodyPr>
            <a:lstStyle/>
            <a:p>
              <a:pPr algn="ctr"/>
              <a:r>
                <a:rPr lang="zh-CN" altLang="en-US" sz="1600" b="1" dirty="0" smtClean="0">
                  <a:solidFill>
                    <a:schemeClr val="accent2">
                      <a:lumMod val="60000"/>
                      <a:lumOff val="40000"/>
                    </a:schemeClr>
                  </a:solidFill>
                  <a:latin typeface="微软雅黑" panose="020B0503020204020204" pitchFamily="34" charset="-122"/>
                  <a:ea typeface="微软雅黑" panose="020B0503020204020204" pitchFamily="34" charset="-122"/>
                </a:rPr>
                <a:t>基金直销和第三方销售网站纷纷出现</a:t>
              </a:r>
              <a:endParaRPr lang="zh-CN" altLang="en-US" sz="1600" b="1" dirty="0">
                <a:solidFill>
                  <a:schemeClr val="accent2">
                    <a:lumMod val="60000"/>
                    <a:lumOff val="40000"/>
                  </a:schemeClr>
                </a:solidFill>
                <a:latin typeface="微软雅黑" panose="020B0503020204020204" pitchFamily="34" charset="-122"/>
                <a:ea typeface="微软雅黑" panose="020B0503020204020204" pitchFamily="34" charset="-122"/>
              </a:endParaRPr>
            </a:p>
          </p:txBody>
        </p:sp>
        <p:sp>
          <p:nvSpPr>
            <p:cNvPr id="24" name="文本框 23"/>
            <p:cNvSpPr txBox="1"/>
            <p:nvPr/>
          </p:nvSpPr>
          <p:spPr>
            <a:xfrm>
              <a:off x="5796136" y="5651956"/>
              <a:ext cx="2088232" cy="584775"/>
            </a:xfrm>
            <a:prstGeom prst="rect">
              <a:avLst/>
            </a:prstGeom>
            <a:noFill/>
          </p:spPr>
          <p:txBody>
            <a:bodyPr wrap="square" rtlCol="0">
              <a:spAutoFit/>
            </a:bodyPr>
            <a:lstStyle/>
            <a:p>
              <a:r>
                <a:rPr lang="zh-CN" altLang="en-US" sz="1600" b="1" dirty="0" smtClean="0">
                  <a:solidFill>
                    <a:schemeClr val="accent2">
                      <a:lumMod val="60000"/>
                      <a:lumOff val="40000"/>
                    </a:schemeClr>
                  </a:solidFill>
                  <a:latin typeface="微软雅黑" panose="020B0503020204020204" pitchFamily="34" charset="-122"/>
                  <a:ea typeface="微软雅黑" panose="020B0503020204020204" pitchFamily="34" charset="-122"/>
                </a:rPr>
                <a:t>传统保险渠道变革和保险产品的重要创新</a:t>
              </a:r>
              <a:endParaRPr lang="zh-CN" altLang="en-US" sz="1600" b="1" dirty="0">
                <a:solidFill>
                  <a:schemeClr val="accent2">
                    <a:lumMod val="60000"/>
                    <a:lumOff val="40000"/>
                  </a:schemeClr>
                </a:solidFill>
                <a:latin typeface="微软雅黑" panose="020B0503020204020204" pitchFamily="34" charset="-122"/>
                <a:ea typeface="微软雅黑" panose="020B0503020204020204" pitchFamily="34" charset="-122"/>
              </a:endParaRPr>
            </a:p>
          </p:txBody>
        </p:sp>
        <p:sp>
          <p:nvSpPr>
            <p:cNvPr id="25" name="矩形 24"/>
            <p:cNvSpPr/>
            <p:nvPr/>
          </p:nvSpPr>
          <p:spPr>
            <a:xfrm>
              <a:off x="467544" y="3140968"/>
              <a:ext cx="1005403" cy="338554"/>
            </a:xfrm>
            <a:prstGeom prst="rect">
              <a:avLst/>
            </a:prstGeom>
          </p:spPr>
          <p:txBody>
            <a:bodyPr wrap="none">
              <a:spAutoFit/>
            </a:bodyPr>
            <a:lstStyle/>
            <a:p>
              <a:pPr algn="ctr"/>
              <a:r>
                <a:rPr lang="zh-CN" altLang="en-US" sz="1600" dirty="0">
                  <a:latin typeface="微软雅黑" panose="020B0503020204020204" pitchFamily="34" charset="-122"/>
                  <a:ea typeface="微软雅黑" panose="020B0503020204020204" pitchFamily="34" charset="-122"/>
                </a:rPr>
                <a:t>银行电商</a:t>
              </a:r>
            </a:p>
          </p:txBody>
        </p:sp>
        <p:sp>
          <p:nvSpPr>
            <p:cNvPr id="26" name="矩形 25"/>
            <p:cNvSpPr/>
            <p:nvPr/>
          </p:nvSpPr>
          <p:spPr>
            <a:xfrm>
              <a:off x="467544" y="2564904"/>
              <a:ext cx="1005403" cy="338554"/>
            </a:xfrm>
            <a:prstGeom prst="rect">
              <a:avLst/>
            </a:prstGeom>
          </p:spPr>
          <p:txBody>
            <a:bodyPr wrap="none">
              <a:spAutoFit/>
            </a:bodyPr>
            <a:lstStyle/>
            <a:p>
              <a:pPr algn="ctr"/>
              <a:r>
                <a:rPr lang="zh-CN" altLang="en-US" sz="1600" dirty="0">
                  <a:latin typeface="微软雅黑" panose="020B0503020204020204" pitchFamily="34" charset="-122"/>
                  <a:ea typeface="微软雅黑" panose="020B0503020204020204" pitchFamily="34" charset="-122"/>
                </a:rPr>
                <a:t>网上银行</a:t>
              </a:r>
            </a:p>
          </p:txBody>
        </p:sp>
        <p:sp>
          <p:nvSpPr>
            <p:cNvPr id="27" name="矩形 26"/>
            <p:cNvSpPr/>
            <p:nvPr/>
          </p:nvSpPr>
          <p:spPr>
            <a:xfrm>
              <a:off x="467544" y="2852936"/>
              <a:ext cx="1008112" cy="338554"/>
            </a:xfrm>
            <a:prstGeom prst="rect">
              <a:avLst/>
            </a:prstGeom>
          </p:spPr>
          <p:txBody>
            <a:bodyPr wrap="square">
              <a:spAutoFit/>
            </a:bodyPr>
            <a:lstStyle/>
            <a:p>
              <a:pPr algn="ctr"/>
              <a:r>
                <a:rPr lang="zh-CN" altLang="en-US" sz="1600" dirty="0">
                  <a:latin typeface="微软雅黑" panose="020B0503020204020204" pitchFamily="34" charset="-122"/>
                  <a:ea typeface="微软雅黑" panose="020B0503020204020204" pitchFamily="34" charset="-122"/>
                </a:rPr>
                <a:t>手机银行</a:t>
              </a:r>
            </a:p>
          </p:txBody>
        </p:sp>
        <p:sp>
          <p:nvSpPr>
            <p:cNvPr id="28" name="矩形 27"/>
            <p:cNvSpPr/>
            <p:nvPr/>
          </p:nvSpPr>
          <p:spPr>
            <a:xfrm>
              <a:off x="3851920" y="1916832"/>
              <a:ext cx="595035" cy="338554"/>
            </a:xfrm>
            <a:prstGeom prst="rect">
              <a:avLst/>
            </a:prstGeom>
          </p:spPr>
          <p:txBody>
            <a:bodyPr wrap="none">
              <a:spAutoFit/>
            </a:bodyPr>
            <a:lstStyle/>
            <a:p>
              <a:pPr algn="ctr"/>
              <a:r>
                <a:rPr lang="zh-CN" altLang="en-US" sz="1600" dirty="0">
                  <a:latin typeface="微软雅黑" panose="020B0503020204020204" pitchFamily="34" charset="-122"/>
                  <a:ea typeface="微软雅黑" panose="020B0503020204020204" pitchFamily="34" charset="-122"/>
                </a:rPr>
                <a:t>宜信</a:t>
              </a:r>
            </a:p>
          </p:txBody>
        </p:sp>
        <p:sp>
          <p:nvSpPr>
            <p:cNvPr id="29" name="矩形 28"/>
            <p:cNvSpPr/>
            <p:nvPr/>
          </p:nvSpPr>
          <p:spPr>
            <a:xfrm>
              <a:off x="3851920" y="3284984"/>
              <a:ext cx="1005403" cy="338554"/>
            </a:xfrm>
            <a:prstGeom prst="rect">
              <a:avLst/>
            </a:prstGeom>
          </p:spPr>
          <p:txBody>
            <a:bodyPr wrap="none">
              <a:spAutoFit/>
            </a:bodyPr>
            <a:lstStyle/>
            <a:p>
              <a:pPr algn="ctr"/>
              <a:r>
                <a:rPr lang="zh-CN" altLang="en-US" sz="1600" b="1" dirty="0">
                  <a:latin typeface="微软雅黑" panose="020B0503020204020204" pitchFamily="34" charset="-122"/>
                  <a:ea typeface="微软雅黑" panose="020B0503020204020204" pitchFamily="34" charset="-122"/>
                </a:rPr>
                <a:t>阿里小贷</a:t>
              </a:r>
            </a:p>
          </p:txBody>
        </p:sp>
        <p:sp>
          <p:nvSpPr>
            <p:cNvPr id="30" name="矩形 29"/>
            <p:cNvSpPr/>
            <p:nvPr/>
          </p:nvSpPr>
          <p:spPr>
            <a:xfrm>
              <a:off x="4788024" y="3140968"/>
              <a:ext cx="1366080" cy="307777"/>
            </a:xfrm>
            <a:prstGeom prst="rect">
              <a:avLst/>
            </a:prstGeom>
          </p:spPr>
          <p:txBody>
            <a:bodyPr wrap="none">
              <a:spAutoFit/>
            </a:bodyPr>
            <a:lstStyle/>
            <a:p>
              <a:pPr algn="ctr"/>
              <a:r>
                <a:rPr lang="en-US" altLang="zh-CN" sz="1400" dirty="0">
                  <a:latin typeface="微软雅黑" panose="020B0503020204020204" pitchFamily="34" charset="-122"/>
                  <a:ea typeface="微软雅黑" panose="020B0503020204020204" pitchFamily="34" charset="-122"/>
                </a:rPr>
                <a:t>B2B+</a:t>
              </a:r>
              <a:r>
                <a:rPr lang="zh-CN" altLang="en-US" sz="1400" dirty="0">
                  <a:latin typeface="微软雅黑" panose="020B0503020204020204" pitchFamily="34" charset="-122"/>
                  <a:ea typeface="微软雅黑" panose="020B0503020204020204" pitchFamily="34" charset="-122"/>
                </a:rPr>
                <a:t>在线信贷</a:t>
              </a:r>
            </a:p>
          </p:txBody>
        </p:sp>
        <p:sp>
          <p:nvSpPr>
            <p:cNvPr id="31" name="矩形 30"/>
            <p:cNvSpPr/>
            <p:nvPr/>
          </p:nvSpPr>
          <p:spPr>
            <a:xfrm>
              <a:off x="4788024" y="3501008"/>
              <a:ext cx="1374094" cy="307777"/>
            </a:xfrm>
            <a:prstGeom prst="rect">
              <a:avLst/>
            </a:prstGeom>
          </p:spPr>
          <p:txBody>
            <a:bodyPr wrap="none">
              <a:spAutoFit/>
            </a:bodyPr>
            <a:lstStyle/>
            <a:p>
              <a:pPr algn="ctr"/>
              <a:r>
                <a:rPr lang="en-US" altLang="zh-CN" sz="1400" dirty="0">
                  <a:latin typeface="微软雅黑" panose="020B0503020204020204" pitchFamily="34" charset="-122"/>
                  <a:ea typeface="微软雅黑" panose="020B0503020204020204" pitchFamily="34" charset="-122"/>
                </a:rPr>
                <a:t>B2C+</a:t>
              </a:r>
              <a:r>
                <a:rPr lang="zh-CN" altLang="en-US" sz="1400" dirty="0">
                  <a:latin typeface="微软雅黑" panose="020B0503020204020204" pitchFamily="34" charset="-122"/>
                  <a:ea typeface="微软雅黑" panose="020B0503020204020204" pitchFamily="34" charset="-122"/>
                </a:rPr>
                <a:t>在线信贷</a:t>
              </a:r>
            </a:p>
          </p:txBody>
        </p:sp>
        <p:sp>
          <p:nvSpPr>
            <p:cNvPr id="32" name="矩形 31"/>
            <p:cNvSpPr/>
            <p:nvPr/>
          </p:nvSpPr>
          <p:spPr>
            <a:xfrm>
              <a:off x="2342461" y="4725144"/>
              <a:ext cx="1005403" cy="338554"/>
            </a:xfrm>
            <a:prstGeom prst="rect">
              <a:avLst/>
            </a:prstGeom>
          </p:spPr>
          <p:txBody>
            <a:bodyPr wrap="none">
              <a:spAutoFit/>
            </a:bodyPr>
            <a:lstStyle/>
            <a:p>
              <a:r>
                <a:rPr lang="en-US" altLang="zh-CN" sz="1600" dirty="0">
                  <a:latin typeface="微软雅黑" panose="020B0503020204020204" pitchFamily="34" charset="-122"/>
                  <a:ea typeface="微软雅黑" panose="020B0503020204020204" pitchFamily="34" charset="-122"/>
                </a:rPr>
                <a:t>12.6</a:t>
              </a:r>
              <a:r>
                <a:rPr lang="zh-CN" altLang="en-US" sz="1600" dirty="0">
                  <a:latin typeface="微软雅黑" panose="020B0503020204020204" pitchFamily="34" charset="-122"/>
                  <a:ea typeface="微软雅黑" panose="020B0503020204020204" pitchFamily="34" charset="-122"/>
                </a:rPr>
                <a:t>万亿</a:t>
              </a:r>
            </a:p>
          </p:txBody>
        </p:sp>
        <p:sp>
          <p:nvSpPr>
            <p:cNvPr id="33" name="矩形 32"/>
            <p:cNvSpPr/>
            <p:nvPr/>
          </p:nvSpPr>
          <p:spPr>
            <a:xfrm>
              <a:off x="2267744" y="5085184"/>
              <a:ext cx="1656184" cy="338554"/>
            </a:xfrm>
            <a:prstGeom prst="rect">
              <a:avLst/>
            </a:prstGeom>
          </p:spPr>
          <p:txBody>
            <a:bodyPr wrap="square">
              <a:spAutoFit/>
            </a:bodyPr>
            <a:lstStyle/>
            <a:p>
              <a:r>
                <a:rPr lang="zh-CN" altLang="en-US" sz="1600" dirty="0">
                  <a:latin typeface="微软雅黑" panose="020B0503020204020204" pitchFamily="34" charset="-122"/>
                  <a:ea typeface="微软雅黑" panose="020B0503020204020204" pitchFamily="34" charset="-122"/>
                </a:rPr>
                <a:t>完善产业链环节</a:t>
              </a:r>
            </a:p>
          </p:txBody>
        </p:sp>
        <p:sp>
          <p:nvSpPr>
            <p:cNvPr id="34" name="矩形 33"/>
            <p:cNvSpPr/>
            <p:nvPr/>
          </p:nvSpPr>
          <p:spPr>
            <a:xfrm>
              <a:off x="2051720" y="5445224"/>
              <a:ext cx="2376264" cy="584775"/>
            </a:xfrm>
            <a:prstGeom prst="rect">
              <a:avLst/>
            </a:prstGeom>
          </p:spPr>
          <p:txBody>
            <a:bodyPr wrap="square">
              <a:spAutoFit/>
            </a:bodyPr>
            <a:lstStyle/>
            <a:p>
              <a:pPr algn="ctr"/>
              <a:r>
                <a:rPr lang="zh-CN" altLang="en-US" sz="1600" dirty="0">
                  <a:latin typeface="微软雅黑" panose="020B0503020204020204" pitchFamily="34" charset="-122"/>
                  <a:ea typeface="微软雅黑" panose="020B0503020204020204" pitchFamily="34" charset="-122"/>
                </a:rPr>
                <a:t>综合支付</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金融服务</a:t>
              </a:r>
            </a:p>
            <a:p>
              <a:pPr algn="ctr"/>
              <a:r>
                <a:rPr lang="zh-CN" altLang="en-US" sz="1600" dirty="0">
                  <a:latin typeface="微软雅黑" panose="020B0503020204020204" pitchFamily="34" charset="-122"/>
                  <a:ea typeface="微软雅黑" panose="020B0503020204020204" pitchFamily="34" charset="-122"/>
                </a:rPr>
                <a:t>（信贷支付</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供应链金融）</a:t>
              </a:r>
            </a:p>
          </p:txBody>
        </p:sp>
      </p:grpSp>
    </p:spTree>
    <p:extLst>
      <p:ext uri="{BB962C8B-B14F-4D97-AF65-F5344CB8AC3E}">
        <p14:creationId xmlns:p14="http://schemas.microsoft.com/office/powerpoint/2010/main" val="39299676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互联网金融的参与者</a:t>
            </a:r>
            <a:endParaRPr lang="zh-CN" altLang="en-US" dirty="0"/>
          </a:p>
        </p:txBody>
      </p:sp>
      <p:graphicFrame>
        <p:nvGraphicFramePr>
          <p:cNvPr id="3" name="表格 2"/>
          <p:cNvGraphicFramePr>
            <a:graphicFrameLocks noGrp="1"/>
          </p:cNvGraphicFramePr>
          <p:nvPr>
            <p:extLst>
              <p:ext uri="{D42A27DB-BD31-4B8C-83A1-F6EECF244321}">
                <p14:modId xmlns:p14="http://schemas.microsoft.com/office/powerpoint/2010/main" val="64342677"/>
              </p:ext>
            </p:extLst>
          </p:nvPr>
        </p:nvGraphicFramePr>
        <p:xfrm>
          <a:off x="611560" y="1268760"/>
          <a:ext cx="7920880" cy="5321418"/>
        </p:xfrm>
        <a:graphic>
          <a:graphicData uri="http://schemas.openxmlformats.org/drawingml/2006/table">
            <a:tbl>
              <a:tblPr firstRow="1" bandRow="1">
                <a:tableStyleId>{5C22544A-7EE6-4342-B048-85BDC9FD1C3A}</a:tableStyleId>
              </a:tblPr>
              <a:tblGrid>
                <a:gridCol w="2369850"/>
                <a:gridCol w="5551030"/>
              </a:tblGrid>
              <a:tr h="408147">
                <a:tc gridSpan="2">
                  <a:txBody>
                    <a:bodyPr/>
                    <a:lstStyle/>
                    <a:p>
                      <a:pPr algn="ctr"/>
                      <a:r>
                        <a:rPr lang="zh-CN" altLang="en-US" sz="2400" dirty="0" smtClean="0">
                          <a:latin typeface="微软雅黑" panose="020B0503020204020204" pitchFamily="34" charset="-122"/>
                          <a:ea typeface="微软雅黑" panose="020B0503020204020204" pitchFamily="34" charset="-122"/>
                        </a:rPr>
                        <a:t>互联网金融参与者</a:t>
                      </a:r>
                      <a:endParaRPr lang="zh-CN" altLang="en-US" sz="2400" dirty="0">
                        <a:latin typeface="微软雅黑" panose="020B0503020204020204" pitchFamily="34" charset="-122"/>
                        <a:ea typeface="微软雅黑" panose="020B0503020204020204" pitchFamily="34" charset="-122"/>
                      </a:endParaRPr>
                    </a:p>
                  </a:txBody>
                  <a:tcPr>
                    <a:solidFill>
                      <a:schemeClr val="accent2">
                        <a:lumMod val="60000"/>
                        <a:lumOff val="40000"/>
                      </a:schemeClr>
                    </a:solidFill>
                  </a:tcPr>
                </a:tc>
                <a:tc hMerge="1">
                  <a:txBody>
                    <a:bodyPr/>
                    <a:lstStyle/>
                    <a:p>
                      <a:endParaRPr lang="zh-CN" altLang="en-US" dirty="0"/>
                    </a:p>
                  </a:txBody>
                  <a:tcPr/>
                </a:tc>
              </a:tr>
              <a:tr h="408147">
                <a:tc>
                  <a:txBody>
                    <a:bodyPr/>
                    <a:lstStyle/>
                    <a:p>
                      <a:pPr algn="ctr"/>
                      <a:r>
                        <a:rPr lang="zh-CN" altLang="en-US" sz="1600" dirty="0" smtClean="0">
                          <a:latin typeface="微软雅黑" panose="020B0503020204020204" pitchFamily="34" charset="-122"/>
                          <a:ea typeface="微软雅黑" panose="020B0503020204020204" pitchFamily="34" charset="-122"/>
                        </a:rPr>
                        <a:t>传统金融机构</a:t>
                      </a:r>
                      <a:endParaRPr lang="zh-CN" altLang="en-US" sz="1600" dirty="0">
                        <a:latin typeface="微软雅黑" panose="020B0503020204020204" pitchFamily="34" charset="-122"/>
                        <a:ea typeface="微软雅黑" panose="020B0503020204020204" pitchFamily="34" charset="-122"/>
                      </a:endParaRPr>
                    </a:p>
                  </a:txBody>
                  <a:tcPr>
                    <a:solidFill>
                      <a:schemeClr val="accent2">
                        <a:lumMod val="40000"/>
                        <a:lumOff val="60000"/>
                      </a:schemeClr>
                    </a:solidFill>
                  </a:tcPr>
                </a:tc>
                <a:tc>
                  <a:txBody>
                    <a:bodyPr/>
                    <a:lstStyle/>
                    <a:p>
                      <a:pPr algn="ctr"/>
                      <a:r>
                        <a:rPr lang="zh-CN" altLang="en-US" sz="1600" dirty="0" smtClean="0">
                          <a:latin typeface="微软雅黑" panose="020B0503020204020204" pitchFamily="34" charset="-122"/>
                          <a:ea typeface="微软雅黑" panose="020B0503020204020204" pitchFamily="34" charset="-122"/>
                        </a:rPr>
                        <a:t>银行    证劵    保险    基金    融资   </a:t>
                      </a:r>
                      <a:r>
                        <a:rPr lang="zh-CN" altLang="en-US" sz="1600" baseline="0" dirty="0" smtClean="0">
                          <a:latin typeface="微软雅黑" panose="020B0503020204020204" pitchFamily="34" charset="-122"/>
                          <a:ea typeface="微软雅黑" panose="020B0503020204020204" pitchFamily="34" charset="-122"/>
                        </a:rPr>
                        <a:t> 信托</a:t>
                      </a:r>
                      <a:endParaRPr lang="zh-CN" altLang="en-US" sz="1600" dirty="0">
                        <a:latin typeface="微软雅黑" panose="020B0503020204020204" pitchFamily="34" charset="-122"/>
                        <a:ea typeface="微软雅黑" panose="020B0503020204020204" pitchFamily="34" charset="-122"/>
                      </a:endParaRPr>
                    </a:p>
                  </a:txBody>
                  <a:tcPr>
                    <a:solidFill>
                      <a:schemeClr val="accent2">
                        <a:lumMod val="20000"/>
                        <a:lumOff val="80000"/>
                      </a:schemeClr>
                    </a:solidFill>
                  </a:tcPr>
                </a:tc>
              </a:tr>
              <a:tr h="408147">
                <a:tc>
                  <a:txBody>
                    <a:bodyPr/>
                    <a:lstStyle/>
                    <a:p>
                      <a:pPr algn="ctr"/>
                      <a:r>
                        <a:rPr lang="zh-CN" altLang="en-US" sz="1600" dirty="0" smtClean="0">
                          <a:latin typeface="微软雅黑" panose="020B0503020204020204" pitchFamily="34" charset="-122"/>
                          <a:ea typeface="微软雅黑" panose="020B0503020204020204" pitchFamily="34" charset="-122"/>
                        </a:rPr>
                        <a:t>运营商</a:t>
                      </a:r>
                      <a:endParaRPr lang="zh-CN" altLang="en-US" sz="1600" dirty="0">
                        <a:latin typeface="微软雅黑" panose="020B0503020204020204" pitchFamily="34" charset="-122"/>
                        <a:ea typeface="微软雅黑" panose="020B0503020204020204" pitchFamily="34" charset="-122"/>
                      </a:endParaRPr>
                    </a:p>
                  </a:txBody>
                  <a:tcPr>
                    <a:solidFill>
                      <a:schemeClr val="accent2">
                        <a:lumMod val="40000"/>
                        <a:lumOff val="60000"/>
                      </a:schemeClr>
                    </a:solidFill>
                  </a:tcPr>
                </a:tc>
                <a:tc>
                  <a:txBody>
                    <a:bodyPr/>
                    <a:lstStyle/>
                    <a:p>
                      <a:pPr algn="ctr"/>
                      <a:r>
                        <a:rPr lang="zh-CN" altLang="en-US" sz="1600" dirty="0" smtClean="0">
                          <a:latin typeface="微软雅黑" panose="020B0503020204020204" pitchFamily="34" charset="-122"/>
                          <a:ea typeface="微软雅黑" panose="020B0503020204020204" pitchFamily="34" charset="-122"/>
                        </a:rPr>
                        <a:t>移动              联通                电信</a:t>
                      </a:r>
                      <a:endParaRPr lang="zh-CN" altLang="en-US" sz="1600" dirty="0">
                        <a:latin typeface="微软雅黑" panose="020B0503020204020204" pitchFamily="34" charset="-122"/>
                        <a:ea typeface="微软雅黑" panose="020B0503020204020204" pitchFamily="34" charset="-122"/>
                      </a:endParaRPr>
                    </a:p>
                  </a:txBody>
                  <a:tcPr>
                    <a:solidFill>
                      <a:schemeClr val="accent2">
                        <a:lumMod val="20000"/>
                        <a:lumOff val="80000"/>
                      </a:schemeClr>
                    </a:solidFill>
                  </a:tcPr>
                </a:tc>
              </a:tr>
              <a:tr h="408147">
                <a:tc>
                  <a:txBody>
                    <a:bodyPr/>
                    <a:lstStyle/>
                    <a:p>
                      <a:pPr algn="ctr"/>
                      <a:r>
                        <a:rPr lang="zh-CN" altLang="en-US" sz="1600" dirty="0" smtClean="0">
                          <a:latin typeface="微软雅黑" panose="020B0503020204020204" pitchFamily="34" charset="-122"/>
                          <a:ea typeface="微软雅黑" panose="020B0503020204020204" pitchFamily="34" charset="-122"/>
                        </a:rPr>
                        <a:t>电商企业</a:t>
                      </a:r>
                      <a:endParaRPr lang="zh-CN" altLang="en-US" sz="1600" dirty="0">
                        <a:latin typeface="微软雅黑" panose="020B0503020204020204" pitchFamily="34" charset="-122"/>
                        <a:ea typeface="微软雅黑" panose="020B0503020204020204" pitchFamily="34" charset="-122"/>
                      </a:endParaRPr>
                    </a:p>
                  </a:txBody>
                  <a:tcPr>
                    <a:solidFill>
                      <a:schemeClr val="accent2">
                        <a:lumMod val="40000"/>
                        <a:lumOff val="60000"/>
                      </a:schemeClr>
                    </a:solidFill>
                  </a:tcPr>
                </a:tc>
                <a:tc>
                  <a:txBody>
                    <a:bodyPr/>
                    <a:lstStyle/>
                    <a:p>
                      <a:pPr algn="ctr"/>
                      <a:r>
                        <a:rPr lang="zh-CN" altLang="en-US" sz="1600" dirty="0" smtClean="0">
                          <a:latin typeface="微软雅黑" panose="020B0503020204020204" pitchFamily="34" charset="-122"/>
                          <a:ea typeface="微软雅黑" panose="020B0503020204020204" pitchFamily="34" charset="-122"/>
                        </a:rPr>
                        <a:t>阿里</a:t>
                      </a:r>
                      <a:r>
                        <a:rPr lang="zh-CN" altLang="en-US" sz="1600" baseline="0" dirty="0" smtClean="0">
                          <a:latin typeface="微软雅黑" panose="020B0503020204020204" pitchFamily="34" charset="-122"/>
                          <a:ea typeface="微软雅黑" panose="020B0503020204020204" pitchFamily="34" charset="-122"/>
                        </a:rPr>
                        <a:t>    京东    苏宁    敦煌    生意宝</a:t>
                      </a:r>
                      <a:endParaRPr lang="zh-CN" altLang="en-US" sz="1600" dirty="0">
                        <a:latin typeface="微软雅黑" panose="020B0503020204020204" pitchFamily="34" charset="-122"/>
                        <a:ea typeface="微软雅黑" panose="020B0503020204020204" pitchFamily="34" charset="-122"/>
                      </a:endParaRPr>
                    </a:p>
                  </a:txBody>
                  <a:tcPr>
                    <a:solidFill>
                      <a:schemeClr val="accent2">
                        <a:lumMod val="20000"/>
                        <a:lumOff val="80000"/>
                      </a:schemeClr>
                    </a:solidFill>
                  </a:tcPr>
                </a:tc>
              </a:tr>
              <a:tr h="40814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dirty="0" smtClean="0">
                          <a:latin typeface="微软雅黑" panose="020B0503020204020204" pitchFamily="34" charset="-122"/>
                          <a:ea typeface="微软雅黑" panose="020B0503020204020204" pitchFamily="34" charset="-122"/>
                        </a:rPr>
                        <a:t>互联网企业</a:t>
                      </a:r>
                    </a:p>
                  </a:txBody>
                  <a:tcPr>
                    <a:solidFill>
                      <a:schemeClr val="accent2">
                        <a:lumMod val="40000"/>
                        <a:lumOff val="60000"/>
                      </a:schemeClr>
                    </a:solidFill>
                  </a:tcPr>
                </a:tc>
                <a:tc>
                  <a:txBody>
                    <a:bodyPr/>
                    <a:lstStyle/>
                    <a:p>
                      <a:pPr algn="ctr"/>
                      <a:r>
                        <a:rPr lang="zh-CN" altLang="en-US" sz="1600" dirty="0" smtClean="0">
                          <a:latin typeface="微软雅黑" panose="020B0503020204020204" pitchFamily="34" charset="-122"/>
                          <a:ea typeface="微软雅黑" panose="020B0503020204020204" pitchFamily="34" charset="-122"/>
                        </a:rPr>
                        <a:t>腾讯     百度      新浪      盛大</a:t>
                      </a:r>
                      <a:endParaRPr lang="zh-CN" altLang="en-US" sz="1600" dirty="0">
                        <a:latin typeface="微软雅黑" panose="020B0503020204020204" pitchFamily="34" charset="-122"/>
                        <a:ea typeface="微软雅黑" panose="020B0503020204020204" pitchFamily="34" charset="-122"/>
                      </a:endParaRPr>
                    </a:p>
                  </a:txBody>
                  <a:tcPr>
                    <a:solidFill>
                      <a:schemeClr val="accent2">
                        <a:lumMod val="20000"/>
                        <a:lumOff val="80000"/>
                      </a:schemeClr>
                    </a:solidFill>
                  </a:tcPr>
                </a:tc>
              </a:tr>
              <a:tr h="408147">
                <a:tc>
                  <a:txBody>
                    <a:bodyPr/>
                    <a:lstStyle/>
                    <a:p>
                      <a:pPr algn="ctr"/>
                      <a:r>
                        <a:rPr lang="zh-CN" altLang="en-US" sz="1600" dirty="0" smtClean="0">
                          <a:latin typeface="微软雅黑" panose="020B0503020204020204" pitchFamily="34" charset="-122"/>
                          <a:ea typeface="微软雅黑" panose="020B0503020204020204" pitchFamily="34" charset="-122"/>
                        </a:rPr>
                        <a:t>独立第三方</a:t>
                      </a:r>
                      <a:endParaRPr lang="zh-CN" altLang="en-US" sz="1600" dirty="0">
                        <a:latin typeface="微软雅黑" panose="020B0503020204020204" pitchFamily="34" charset="-122"/>
                        <a:ea typeface="微软雅黑" panose="020B0503020204020204" pitchFamily="34" charset="-122"/>
                      </a:endParaRPr>
                    </a:p>
                  </a:txBody>
                  <a:tcPr>
                    <a:solidFill>
                      <a:schemeClr val="accent2">
                        <a:lumMod val="40000"/>
                        <a:lumOff val="60000"/>
                      </a:schemeClr>
                    </a:solidFill>
                  </a:tcPr>
                </a:tc>
                <a:tc>
                  <a:txBody>
                    <a:bodyPr/>
                    <a:lstStyle/>
                    <a:p>
                      <a:pPr algn="ctr"/>
                      <a:r>
                        <a:rPr lang="zh-CN" altLang="en-US" sz="1600" dirty="0" smtClean="0">
                          <a:latin typeface="微软雅黑" panose="020B0503020204020204" pitchFamily="34" charset="-122"/>
                          <a:ea typeface="微软雅黑" panose="020B0503020204020204" pitchFamily="34" charset="-122"/>
                        </a:rPr>
                        <a:t>快钱</a:t>
                      </a:r>
                      <a:r>
                        <a:rPr lang="zh-CN" altLang="en-US" sz="1600" baseline="0" dirty="0" smtClean="0">
                          <a:latin typeface="微软雅黑" panose="020B0503020204020204" pitchFamily="34" charset="-122"/>
                          <a:ea typeface="微软雅黑" panose="020B0503020204020204" pitchFamily="34" charset="-122"/>
                        </a:rPr>
                        <a:t>       汇付天下      易宝支</a:t>
                      </a:r>
                      <a:endParaRPr lang="zh-CN" altLang="en-US" sz="1600" dirty="0">
                        <a:latin typeface="微软雅黑" panose="020B0503020204020204" pitchFamily="34" charset="-122"/>
                        <a:ea typeface="微软雅黑" panose="020B0503020204020204" pitchFamily="34" charset="-122"/>
                      </a:endParaRPr>
                    </a:p>
                  </a:txBody>
                  <a:tcPr>
                    <a:solidFill>
                      <a:schemeClr val="accent2">
                        <a:lumMod val="20000"/>
                        <a:lumOff val="80000"/>
                      </a:schemeClr>
                    </a:solidFill>
                  </a:tcPr>
                </a:tc>
              </a:tr>
              <a:tr h="408147">
                <a:tc>
                  <a:txBody>
                    <a:bodyPr/>
                    <a:lstStyle/>
                    <a:p>
                      <a:pPr algn="ctr"/>
                      <a:r>
                        <a:rPr lang="en-US" altLang="zh-CN" sz="1600" dirty="0" smtClean="0">
                          <a:latin typeface="微软雅黑" panose="020B0503020204020204" pitchFamily="34" charset="-122"/>
                          <a:ea typeface="微软雅黑" panose="020B0503020204020204" pitchFamily="34" charset="-122"/>
                        </a:rPr>
                        <a:t>P2P</a:t>
                      </a:r>
                      <a:endParaRPr lang="zh-CN" altLang="en-US" sz="1600" dirty="0">
                        <a:latin typeface="微软雅黑" panose="020B0503020204020204" pitchFamily="34" charset="-122"/>
                        <a:ea typeface="微软雅黑" panose="020B0503020204020204" pitchFamily="34" charset="-122"/>
                      </a:endParaRPr>
                    </a:p>
                  </a:txBody>
                  <a:tcPr>
                    <a:solidFill>
                      <a:schemeClr val="accent2">
                        <a:lumMod val="40000"/>
                        <a:lumOff val="60000"/>
                      </a:schemeClr>
                    </a:solidFill>
                  </a:tcPr>
                </a:tc>
                <a:tc>
                  <a:txBody>
                    <a:bodyPr/>
                    <a:lstStyle/>
                    <a:p>
                      <a:pPr algn="ctr"/>
                      <a:r>
                        <a:rPr lang="zh-CN" altLang="en-US" sz="1600" dirty="0" smtClean="0">
                          <a:latin typeface="微软雅黑" panose="020B0503020204020204" pitchFamily="34" charset="-122"/>
                          <a:ea typeface="微软雅黑" panose="020B0503020204020204" pitchFamily="34" charset="-122"/>
                        </a:rPr>
                        <a:t>拍拍贷</a:t>
                      </a:r>
                      <a:r>
                        <a:rPr lang="zh-CN" altLang="en-US" sz="1600" baseline="0" dirty="0" smtClean="0">
                          <a:latin typeface="微软雅黑" panose="020B0503020204020204" pitchFamily="34" charset="-122"/>
                          <a:ea typeface="微软雅黑" panose="020B0503020204020204" pitchFamily="34" charset="-122"/>
                        </a:rPr>
                        <a:t>     人人贷     翼龙贷     点融网</a:t>
                      </a:r>
                      <a:endParaRPr lang="zh-CN" altLang="en-US" sz="1600" dirty="0">
                        <a:latin typeface="微软雅黑" panose="020B0503020204020204" pitchFamily="34" charset="-122"/>
                        <a:ea typeface="微软雅黑" panose="020B0503020204020204" pitchFamily="34" charset="-122"/>
                      </a:endParaRPr>
                    </a:p>
                  </a:txBody>
                  <a:tcPr>
                    <a:solidFill>
                      <a:schemeClr val="accent2">
                        <a:lumMod val="20000"/>
                        <a:lumOff val="80000"/>
                      </a:schemeClr>
                    </a:solidFill>
                  </a:tcPr>
                </a:tc>
              </a:tr>
              <a:tr h="402556">
                <a:tc>
                  <a:txBody>
                    <a:bodyPr/>
                    <a:lstStyle/>
                    <a:p>
                      <a:pPr algn="ctr"/>
                      <a:r>
                        <a:rPr lang="zh-CN" altLang="en-US" sz="1600" dirty="0" smtClean="0">
                          <a:latin typeface="微软雅黑" panose="020B0503020204020204" pitchFamily="34" charset="-122"/>
                          <a:ea typeface="微软雅黑" panose="020B0503020204020204" pitchFamily="34" charset="-122"/>
                        </a:rPr>
                        <a:t>金融产品搜索产</a:t>
                      </a:r>
                      <a:endParaRPr lang="zh-CN" altLang="en-US" sz="1600" dirty="0">
                        <a:latin typeface="微软雅黑" panose="020B0503020204020204" pitchFamily="34" charset="-122"/>
                        <a:ea typeface="微软雅黑" panose="020B0503020204020204" pitchFamily="34" charset="-122"/>
                      </a:endParaRPr>
                    </a:p>
                  </a:txBody>
                  <a:tcPr>
                    <a:solidFill>
                      <a:schemeClr val="accent2">
                        <a:lumMod val="40000"/>
                        <a:lumOff val="60000"/>
                      </a:schemeClr>
                    </a:solidFill>
                  </a:tcPr>
                </a:tc>
                <a:tc>
                  <a:txBody>
                    <a:bodyPr/>
                    <a:lstStyle/>
                    <a:p>
                      <a:pPr algn="ctr"/>
                      <a:r>
                        <a:rPr lang="zh-CN" altLang="en-US" sz="1600" dirty="0" smtClean="0">
                          <a:latin typeface="微软雅黑" panose="020B0503020204020204" pitchFamily="34" charset="-122"/>
                          <a:ea typeface="微软雅黑" panose="020B0503020204020204" pitchFamily="34" charset="-122"/>
                        </a:rPr>
                        <a:t>融</a:t>
                      </a:r>
                      <a:r>
                        <a:rPr lang="en-US" altLang="zh-CN" sz="1600" dirty="0" smtClean="0">
                          <a:latin typeface="微软雅黑" panose="020B0503020204020204" pitchFamily="34" charset="-122"/>
                          <a:ea typeface="微软雅黑" panose="020B0503020204020204" pitchFamily="34" charset="-122"/>
                        </a:rPr>
                        <a:t>360              </a:t>
                      </a:r>
                      <a:r>
                        <a:rPr lang="zh-CN" altLang="en-US" sz="1600" dirty="0" smtClean="0">
                          <a:latin typeface="微软雅黑" panose="020B0503020204020204" pitchFamily="34" charset="-122"/>
                          <a:ea typeface="微软雅黑" panose="020B0503020204020204" pitchFamily="34" charset="-122"/>
                        </a:rPr>
                        <a:t>好贷</a:t>
                      </a:r>
                      <a:endParaRPr lang="zh-CN" altLang="en-US" sz="1600" dirty="0">
                        <a:latin typeface="微软雅黑" panose="020B0503020204020204" pitchFamily="34" charset="-122"/>
                        <a:ea typeface="微软雅黑" panose="020B0503020204020204" pitchFamily="34" charset="-122"/>
                      </a:endParaRPr>
                    </a:p>
                  </a:txBody>
                  <a:tcPr>
                    <a:solidFill>
                      <a:schemeClr val="accent2">
                        <a:lumMod val="20000"/>
                        <a:lumOff val="80000"/>
                      </a:schemeClr>
                    </a:solidFill>
                  </a:tcPr>
                </a:tc>
              </a:tr>
              <a:tr h="402556">
                <a:tc>
                  <a:txBody>
                    <a:bodyPr/>
                    <a:lstStyle/>
                    <a:p>
                      <a:pPr algn="ctr"/>
                      <a:r>
                        <a:rPr lang="zh-CN" altLang="en-US" sz="1600" dirty="0" smtClean="0">
                          <a:latin typeface="微软雅黑" panose="020B0503020204020204" pitchFamily="34" charset="-122"/>
                          <a:ea typeface="微软雅黑" panose="020B0503020204020204" pitchFamily="34" charset="-122"/>
                        </a:rPr>
                        <a:t>众筹</a:t>
                      </a:r>
                      <a:endParaRPr lang="zh-CN" altLang="en-US" sz="1600" dirty="0">
                        <a:latin typeface="微软雅黑" panose="020B0503020204020204" pitchFamily="34" charset="-122"/>
                        <a:ea typeface="微软雅黑" panose="020B0503020204020204" pitchFamily="34" charset="-122"/>
                      </a:endParaRPr>
                    </a:p>
                  </a:txBody>
                  <a:tcPr>
                    <a:solidFill>
                      <a:schemeClr val="accent2">
                        <a:lumMod val="40000"/>
                        <a:lumOff val="60000"/>
                      </a:schemeClr>
                    </a:solidFill>
                  </a:tcPr>
                </a:tc>
                <a:tc>
                  <a:txBody>
                    <a:bodyPr/>
                    <a:lstStyle/>
                    <a:p>
                      <a:pPr algn="ctr"/>
                      <a:r>
                        <a:rPr lang="zh-CN" altLang="en-US" sz="1600" dirty="0" smtClean="0">
                          <a:latin typeface="微软雅黑" panose="020B0503020204020204" pitchFamily="34" charset="-122"/>
                          <a:ea typeface="微软雅黑" panose="020B0503020204020204" pitchFamily="34" charset="-122"/>
                        </a:rPr>
                        <a:t>天使汇              点名时间</a:t>
                      </a:r>
                      <a:endParaRPr lang="zh-CN" altLang="en-US" sz="1600" dirty="0">
                        <a:latin typeface="微软雅黑" panose="020B0503020204020204" pitchFamily="34" charset="-122"/>
                        <a:ea typeface="微软雅黑" panose="020B0503020204020204" pitchFamily="34" charset="-122"/>
                      </a:endParaRPr>
                    </a:p>
                  </a:txBody>
                  <a:tcPr>
                    <a:solidFill>
                      <a:schemeClr val="accent2">
                        <a:lumMod val="20000"/>
                        <a:lumOff val="80000"/>
                      </a:schemeClr>
                    </a:solidFill>
                  </a:tcPr>
                </a:tc>
              </a:tr>
              <a:tr h="402556">
                <a:tc>
                  <a:txBody>
                    <a:bodyPr/>
                    <a:lstStyle/>
                    <a:p>
                      <a:pPr algn="ctr"/>
                      <a:r>
                        <a:rPr lang="zh-CN" altLang="en-US" sz="1600" dirty="0" smtClean="0">
                          <a:latin typeface="微软雅黑" panose="020B0503020204020204" pitchFamily="34" charset="-122"/>
                          <a:ea typeface="微软雅黑" panose="020B0503020204020204" pitchFamily="34" charset="-122"/>
                        </a:rPr>
                        <a:t>第三方基金销售</a:t>
                      </a:r>
                      <a:endParaRPr lang="zh-CN" altLang="en-US" sz="1600" dirty="0">
                        <a:latin typeface="微软雅黑" panose="020B0503020204020204" pitchFamily="34" charset="-122"/>
                        <a:ea typeface="微软雅黑" panose="020B0503020204020204" pitchFamily="34" charset="-122"/>
                      </a:endParaRPr>
                    </a:p>
                  </a:txBody>
                  <a:tcPr>
                    <a:solidFill>
                      <a:schemeClr val="accent2">
                        <a:lumMod val="40000"/>
                        <a:lumOff val="60000"/>
                      </a:schemeClr>
                    </a:solidFill>
                  </a:tcPr>
                </a:tc>
                <a:tc>
                  <a:txBody>
                    <a:bodyPr/>
                    <a:lstStyle/>
                    <a:p>
                      <a:pPr algn="ctr"/>
                      <a:r>
                        <a:rPr lang="zh-CN" altLang="en-US" sz="1600" dirty="0" smtClean="0">
                          <a:latin typeface="微软雅黑" panose="020B0503020204020204" pitchFamily="34" charset="-122"/>
                          <a:ea typeface="微软雅黑" panose="020B0503020204020204" pitchFamily="34" charset="-122"/>
                        </a:rPr>
                        <a:t>数米基金              天天基金</a:t>
                      </a:r>
                      <a:endParaRPr lang="zh-CN" altLang="en-US" sz="1600" dirty="0">
                        <a:latin typeface="微软雅黑" panose="020B0503020204020204" pitchFamily="34" charset="-122"/>
                        <a:ea typeface="微软雅黑" panose="020B0503020204020204" pitchFamily="34" charset="-122"/>
                      </a:endParaRPr>
                    </a:p>
                  </a:txBody>
                  <a:tcPr>
                    <a:solidFill>
                      <a:schemeClr val="accent2">
                        <a:lumMod val="20000"/>
                        <a:lumOff val="80000"/>
                      </a:schemeClr>
                    </a:solidFill>
                  </a:tcPr>
                </a:tc>
              </a:tr>
              <a:tr h="402556">
                <a:tc>
                  <a:txBody>
                    <a:bodyPr/>
                    <a:lstStyle/>
                    <a:p>
                      <a:pPr algn="ctr"/>
                      <a:r>
                        <a:rPr lang="zh-CN" altLang="en-US" sz="1600" dirty="0" smtClean="0">
                          <a:latin typeface="微软雅黑" panose="020B0503020204020204" pitchFamily="34" charset="-122"/>
                          <a:ea typeface="微软雅黑" panose="020B0503020204020204" pitchFamily="34" charset="-122"/>
                        </a:rPr>
                        <a:t>信息服务提供商</a:t>
                      </a:r>
                      <a:endParaRPr lang="zh-CN" altLang="en-US" sz="1600" dirty="0">
                        <a:latin typeface="微软雅黑" panose="020B0503020204020204" pitchFamily="34" charset="-122"/>
                        <a:ea typeface="微软雅黑" panose="020B0503020204020204" pitchFamily="34" charset="-122"/>
                      </a:endParaRPr>
                    </a:p>
                  </a:txBody>
                  <a:tcPr>
                    <a:solidFill>
                      <a:schemeClr val="accent2">
                        <a:lumMod val="40000"/>
                        <a:lumOff val="60000"/>
                      </a:schemeClr>
                    </a:solidFill>
                  </a:tcPr>
                </a:tc>
                <a:tc>
                  <a:txBody>
                    <a:bodyPr/>
                    <a:lstStyle/>
                    <a:p>
                      <a:pPr algn="ctr"/>
                      <a:r>
                        <a:rPr lang="zh-CN" altLang="en-US" sz="1600" dirty="0" smtClean="0">
                          <a:latin typeface="微软雅黑" panose="020B0503020204020204" pitchFamily="34" charset="-122"/>
                          <a:ea typeface="微软雅黑" panose="020B0503020204020204" pitchFamily="34" charset="-122"/>
                        </a:rPr>
                        <a:t>东方财富网  同花顺  大智慧  万得</a:t>
                      </a:r>
                      <a:endParaRPr lang="zh-CN" altLang="en-US" sz="1600" dirty="0">
                        <a:latin typeface="微软雅黑" panose="020B0503020204020204" pitchFamily="34" charset="-122"/>
                        <a:ea typeface="微软雅黑" panose="020B0503020204020204" pitchFamily="34" charset="-122"/>
                      </a:endParaRPr>
                    </a:p>
                  </a:txBody>
                  <a:tcPr>
                    <a:solidFill>
                      <a:schemeClr val="accent2">
                        <a:lumMod val="20000"/>
                        <a:lumOff val="80000"/>
                      </a:schemeClr>
                    </a:solidFill>
                  </a:tcPr>
                </a:tc>
              </a:tr>
              <a:tr h="402556">
                <a:tc>
                  <a:txBody>
                    <a:bodyPr/>
                    <a:lstStyle/>
                    <a:p>
                      <a:pPr algn="ctr"/>
                      <a:r>
                        <a:rPr lang="zh-CN" altLang="en-US" sz="1600" dirty="0" smtClean="0">
                          <a:latin typeface="微软雅黑" panose="020B0503020204020204" pitchFamily="34" charset="-122"/>
                          <a:ea typeface="微软雅黑" panose="020B0503020204020204" pitchFamily="34" charset="-122"/>
                        </a:rPr>
                        <a:t>新兴公司</a:t>
                      </a:r>
                      <a:endParaRPr lang="zh-CN" altLang="en-US" sz="1600" dirty="0">
                        <a:latin typeface="微软雅黑" panose="020B0503020204020204" pitchFamily="34" charset="-122"/>
                        <a:ea typeface="微软雅黑" panose="020B0503020204020204" pitchFamily="34" charset="-122"/>
                      </a:endParaRPr>
                    </a:p>
                  </a:txBody>
                  <a:tcPr>
                    <a:solidFill>
                      <a:schemeClr val="accent2">
                        <a:lumMod val="40000"/>
                        <a:lumOff val="60000"/>
                      </a:schemeClr>
                    </a:solidFill>
                  </a:tcPr>
                </a:tc>
                <a:tc>
                  <a:txBody>
                    <a:bodyPr/>
                    <a:lstStyle/>
                    <a:p>
                      <a:pPr algn="ctr"/>
                      <a:r>
                        <a:rPr lang="zh-CN" altLang="en-US" sz="1600" dirty="0" smtClean="0">
                          <a:latin typeface="微软雅黑" panose="020B0503020204020204" pitchFamily="34" charset="-122"/>
                          <a:ea typeface="微软雅黑" panose="020B0503020204020204" pitchFamily="34" charset="-122"/>
                        </a:rPr>
                        <a:t>铜板街    挖财   大家保</a:t>
                      </a:r>
                      <a:endParaRPr lang="zh-CN" altLang="en-US" sz="1600" dirty="0">
                        <a:latin typeface="微软雅黑" panose="020B0503020204020204" pitchFamily="34" charset="-122"/>
                        <a:ea typeface="微软雅黑" panose="020B0503020204020204" pitchFamily="34" charset="-122"/>
                      </a:endParaRPr>
                    </a:p>
                  </a:txBody>
                  <a:tcPr>
                    <a:solidFill>
                      <a:schemeClr val="accent2">
                        <a:lumMod val="20000"/>
                        <a:lumOff val="80000"/>
                      </a:schemeClr>
                    </a:solidFill>
                  </a:tcPr>
                </a:tc>
              </a:tr>
              <a:tr h="402556">
                <a:tc>
                  <a:txBody>
                    <a:bodyPr/>
                    <a:lstStyle/>
                    <a:p>
                      <a:pPr algn="ctr"/>
                      <a:r>
                        <a:rPr lang="en-US" altLang="zh-CN" sz="1600" dirty="0" smtClean="0">
                          <a:latin typeface="微软雅黑" panose="020B0503020204020204" pitchFamily="34" charset="-122"/>
                          <a:ea typeface="微软雅黑" panose="020B0503020204020204" pitchFamily="34" charset="-122"/>
                        </a:rPr>
                        <a:t>IT</a:t>
                      </a:r>
                      <a:r>
                        <a:rPr lang="zh-CN" altLang="en-US" sz="1600" dirty="0" smtClean="0">
                          <a:latin typeface="微软雅黑" panose="020B0503020204020204" pitchFamily="34" charset="-122"/>
                          <a:ea typeface="微软雅黑" panose="020B0503020204020204" pitchFamily="34" charset="-122"/>
                        </a:rPr>
                        <a:t>公司</a:t>
                      </a:r>
                      <a:endParaRPr lang="zh-CN" altLang="en-US" sz="1600" dirty="0">
                        <a:latin typeface="微软雅黑" panose="020B0503020204020204" pitchFamily="34" charset="-122"/>
                        <a:ea typeface="微软雅黑" panose="020B0503020204020204" pitchFamily="34" charset="-122"/>
                      </a:endParaRPr>
                    </a:p>
                  </a:txBody>
                  <a:tcPr>
                    <a:solidFill>
                      <a:schemeClr val="accent2">
                        <a:lumMod val="40000"/>
                        <a:lumOff val="60000"/>
                      </a:schemeClr>
                    </a:solidFill>
                  </a:tcPr>
                </a:tc>
                <a:tc>
                  <a:txBody>
                    <a:bodyPr/>
                    <a:lstStyle/>
                    <a:p>
                      <a:pPr algn="ctr"/>
                      <a:r>
                        <a:rPr lang="zh-CN" altLang="en-US" sz="1600" dirty="0" smtClean="0">
                          <a:latin typeface="微软雅黑" panose="020B0503020204020204" pitchFamily="34" charset="-122"/>
                          <a:ea typeface="微软雅黑" panose="020B0503020204020204" pitchFamily="34" charset="-122"/>
                        </a:rPr>
                        <a:t>恒生电子  文思海辉</a:t>
                      </a:r>
                      <a:r>
                        <a:rPr lang="zh-CN" altLang="en-US" sz="1600" baseline="0" dirty="0" smtClean="0">
                          <a:latin typeface="微软雅黑" panose="020B0503020204020204" pitchFamily="34" charset="-122"/>
                          <a:ea typeface="微软雅黑" panose="020B0503020204020204" pitchFamily="34" charset="-122"/>
                        </a:rPr>
                        <a:t>  软通动力  信雅达</a:t>
                      </a:r>
                      <a:endParaRPr lang="zh-CN" altLang="en-US" sz="1600" dirty="0">
                        <a:latin typeface="微软雅黑" panose="020B0503020204020204" pitchFamily="34" charset="-122"/>
                        <a:ea typeface="微软雅黑" panose="020B0503020204020204" pitchFamily="34" charset="-122"/>
                      </a:endParaRPr>
                    </a:p>
                  </a:txBody>
                  <a:tcPr>
                    <a:solidFill>
                      <a:schemeClr val="accent2">
                        <a:lumMod val="20000"/>
                        <a:lumOff val="80000"/>
                      </a:schemeClr>
                    </a:solidFill>
                  </a:tcPr>
                </a:tc>
              </a:tr>
            </a:tbl>
          </a:graphicData>
        </a:graphic>
      </p:graphicFrame>
    </p:spTree>
    <p:extLst>
      <p:ext uri="{BB962C8B-B14F-4D97-AF65-F5344CB8AC3E}">
        <p14:creationId xmlns:p14="http://schemas.microsoft.com/office/powerpoint/2010/main" val="28728918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互联网</a:t>
            </a:r>
            <a:r>
              <a:rPr lang="zh-CN" altLang="en-US" dirty="0"/>
              <a:t>金融</a:t>
            </a:r>
            <a:r>
              <a:rPr lang="zh-CN" altLang="en-US" dirty="0" smtClean="0"/>
              <a:t>投资布局</a:t>
            </a:r>
            <a:endParaRPr lang="zh-CN" altLang="en-US" dirty="0"/>
          </a:p>
        </p:txBody>
      </p:sp>
      <p:graphicFrame>
        <p:nvGraphicFramePr>
          <p:cNvPr id="3" name="表格 2"/>
          <p:cNvGraphicFramePr>
            <a:graphicFrameLocks noGrp="1"/>
          </p:cNvGraphicFramePr>
          <p:nvPr>
            <p:extLst>
              <p:ext uri="{D42A27DB-BD31-4B8C-83A1-F6EECF244321}">
                <p14:modId xmlns:p14="http://schemas.microsoft.com/office/powerpoint/2010/main" val="23266149"/>
              </p:ext>
            </p:extLst>
          </p:nvPr>
        </p:nvGraphicFramePr>
        <p:xfrm>
          <a:off x="755576" y="1556792"/>
          <a:ext cx="7704857" cy="3337560"/>
        </p:xfrm>
        <a:graphic>
          <a:graphicData uri="http://schemas.openxmlformats.org/drawingml/2006/table">
            <a:tbl>
              <a:tblPr firstRow="1" bandRow="1">
                <a:tableStyleId>{21E4AEA4-8DFA-4A89-87EB-49C32662AFE0}</a:tableStyleId>
              </a:tblPr>
              <a:tblGrid>
                <a:gridCol w="1665916"/>
                <a:gridCol w="999125"/>
                <a:gridCol w="2002763"/>
                <a:gridCol w="1268417"/>
                <a:gridCol w="1768636"/>
              </a:tblGrid>
              <a:tr h="370840">
                <a:tc gridSpan="5">
                  <a:txBody>
                    <a:bodyPr/>
                    <a:lstStyle/>
                    <a:p>
                      <a:pPr algn="ctr"/>
                      <a:r>
                        <a:rPr lang="en-US" altLang="zh-CN" sz="1800" dirty="0" smtClean="0">
                          <a:latin typeface="微软雅黑" panose="020B0503020204020204" pitchFamily="34" charset="-122"/>
                          <a:ea typeface="微软雅黑" panose="020B0503020204020204" pitchFamily="34" charset="-122"/>
                        </a:rPr>
                        <a:t>2013</a:t>
                      </a:r>
                      <a:r>
                        <a:rPr lang="zh-CN" altLang="en-US" sz="1800" dirty="0" smtClean="0">
                          <a:latin typeface="微软雅黑" panose="020B0503020204020204" pitchFamily="34" charset="-122"/>
                          <a:ea typeface="微软雅黑" panose="020B0503020204020204" pitchFamily="34" charset="-122"/>
                        </a:rPr>
                        <a:t>年到</a:t>
                      </a:r>
                      <a:r>
                        <a:rPr lang="en-US" altLang="zh-CN" sz="1800" dirty="0" smtClean="0">
                          <a:latin typeface="微软雅黑" panose="020B0503020204020204" pitchFamily="34" charset="-122"/>
                          <a:ea typeface="微软雅黑" panose="020B0503020204020204" pitchFamily="34" charset="-122"/>
                        </a:rPr>
                        <a:t>2014</a:t>
                      </a:r>
                      <a:r>
                        <a:rPr lang="zh-CN" altLang="en-US" sz="1800" dirty="0" smtClean="0">
                          <a:latin typeface="微软雅黑" panose="020B0503020204020204" pitchFamily="34" charset="-122"/>
                          <a:ea typeface="微软雅黑" panose="020B0503020204020204" pitchFamily="34" charset="-122"/>
                        </a:rPr>
                        <a:t>年</a:t>
                      </a:r>
                      <a:r>
                        <a:rPr lang="en-US" altLang="zh-CN" sz="1800" dirty="0" smtClean="0">
                          <a:latin typeface="微软雅黑" panose="020B0503020204020204" pitchFamily="34" charset="-122"/>
                          <a:ea typeface="微软雅黑" panose="020B0503020204020204" pitchFamily="34" charset="-122"/>
                        </a:rPr>
                        <a:t>10</a:t>
                      </a:r>
                      <a:r>
                        <a:rPr lang="zh-CN" altLang="en-US" sz="1800" dirty="0" smtClean="0">
                          <a:latin typeface="微软雅黑" panose="020B0503020204020204" pitchFamily="34" charset="-122"/>
                          <a:ea typeface="微软雅黑" panose="020B0503020204020204" pitchFamily="34" charset="-122"/>
                        </a:rPr>
                        <a:t>月互联网金融投资案例领域布局</a:t>
                      </a:r>
                      <a:endParaRPr lang="zh-CN" altLang="en-US" sz="1800" dirty="0">
                        <a:latin typeface="微软雅黑" panose="020B0503020204020204" pitchFamily="34" charset="-122"/>
                        <a:ea typeface="微软雅黑" panose="020B0503020204020204" pitchFamily="34" charset="-122"/>
                      </a:endParaRPr>
                    </a:p>
                  </a:txBody>
                  <a:tcPr>
                    <a:solidFill>
                      <a:srgbClr val="0070C0"/>
                    </a:solidFill>
                  </a:tcPr>
                </a:tc>
                <a:tc hMerge="1">
                  <a:txBody>
                    <a:bodyPr/>
                    <a:lstStyle/>
                    <a:p>
                      <a:endParaRPr lang="zh-CN" altLang="en-US" dirty="0"/>
                    </a:p>
                  </a:txBody>
                  <a:tcPr>
                    <a:solidFill>
                      <a:srgbClr val="FF0000"/>
                    </a:solidFill>
                  </a:tcPr>
                </a:tc>
                <a:tc hMerge="1">
                  <a:txBody>
                    <a:bodyPr/>
                    <a:lstStyle/>
                    <a:p>
                      <a:endParaRPr lang="zh-CN" altLang="en-US" dirty="0"/>
                    </a:p>
                  </a:txBody>
                  <a:tcPr>
                    <a:solidFill>
                      <a:srgbClr val="FF0000"/>
                    </a:solidFill>
                  </a:tcPr>
                </a:tc>
                <a:tc hMerge="1">
                  <a:txBody>
                    <a:bodyPr/>
                    <a:lstStyle/>
                    <a:p>
                      <a:endParaRPr lang="zh-CN" altLang="en-US" dirty="0"/>
                    </a:p>
                  </a:txBody>
                  <a:tcPr>
                    <a:solidFill>
                      <a:srgbClr val="FF0000"/>
                    </a:solidFill>
                  </a:tcPr>
                </a:tc>
                <a:tc hMerge="1">
                  <a:txBody>
                    <a:bodyPr/>
                    <a:lstStyle/>
                    <a:p>
                      <a:endParaRPr lang="zh-CN" altLang="en-US" dirty="0"/>
                    </a:p>
                  </a:txBody>
                  <a:tcPr>
                    <a:solidFill>
                      <a:srgbClr val="FF0000"/>
                    </a:solidFill>
                  </a:tcPr>
                </a:tc>
              </a:tr>
              <a:tr h="370840">
                <a:tc>
                  <a:txBody>
                    <a:bodyPr/>
                    <a:lstStyle/>
                    <a:p>
                      <a:pPr algn="ctr"/>
                      <a:r>
                        <a:rPr lang="zh-CN" altLang="en-US" sz="1600" b="1" dirty="0" smtClean="0">
                          <a:solidFill>
                            <a:schemeClr val="bg1"/>
                          </a:solidFill>
                          <a:latin typeface="微软雅黑" panose="020B0503020204020204" pitchFamily="34" charset="-122"/>
                          <a:ea typeface="微软雅黑" panose="020B0503020204020204" pitchFamily="34" charset="-122"/>
                        </a:rPr>
                        <a:t>领域</a:t>
                      </a:r>
                      <a:endParaRPr lang="zh-CN" altLang="en-US" sz="1600" b="1" dirty="0">
                        <a:solidFill>
                          <a:schemeClr val="bg1"/>
                        </a:solidFill>
                        <a:latin typeface="微软雅黑" panose="020B0503020204020204" pitchFamily="34" charset="-122"/>
                        <a:ea typeface="微软雅黑" panose="020B0503020204020204" pitchFamily="34" charset="-122"/>
                      </a:endParaRPr>
                    </a:p>
                  </a:txBody>
                  <a:tcPr>
                    <a:solidFill>
                      <a:srgbClr val="89B9FF"/>
                    </a:solidFill>
                  </a:tcPr>
                </a:tc>
                <a:tc>
                  <a:txBody>
                    <a:bodyPr/>
                    <a:lstStyle/>
                    <a:p>
                      <a:pPr algn="ctr"/>
                      <a:r>
                        <a:rPr lang="zh-CN" altLang="en-US" sz="1600" b="1" dirty="0" smtClean="0">
                          <a:solidFill>
                            <a:schemeClr val="bg1"/>
                          </a:solidFill>
                          <a:latin typeface="微软雅黑" panose="020B0503020204020204" pitchFamily="34" charset="-122"/>
                          <a:ea typeface="微软雅黑" panose="020B0503020204020204" pitchFamily="34" charset="-122"/>
                        </a:rPr>
                        <a:t>总案例数</a:t>
                      </a:r>
                      <a:endParaRPr lang="zh-CN" altLang="en-US" sz="1600" b="1" dirty="0">
                        <a:solidFill>
                          <a:schemeClr val="bg1"/>
                        </a:solidFill>
                        <a:latin typeface="微软雅黑" panose="020B0503020204020204" pitchFamily="34" charset="-122"/>
                        <a:ea typeface="微软雅黑" panose="020B0503020204020204" pitchFamily="34" charset="-122"/>
                      </a:endParaRPr>
                    </a:p>
                  </a:txBody>
                  <a:tcPr>
                    <a:solidFill>
                      <a:srgbClr val="89B9FF"/>
                    </a:solidFill>
                  </a:tcPr>
                </a:tc>
                <a:tc>
                  <a:txBody>
                    <a:bodyPr/>
                    <a:lstStyle/>
                    <a:p>
                      <a:pPr algn="ctr"/>
                      <a:r>
                        <a:rPr lang="zh-CN" altLang="en-US" sz="1600" b="1" dirty="0" smtClean="0">
                          <a:solidFill>
                            <a:schemeClr val="bg1"/>
                          </a:solidFill>
                          <a:latin typeface="微软雅黑" panose="020B0503020204020204" pitchFamily="34" charset="-122"/>
                          <a:ea typeface="微软雅黑" panose="020B0503020204020204" pitchFamily="34" charset="-122"/>
                        </a:rPr>
                        <a:t>公开市场化案例数</a:t>
                      </a:r>
                      <a:endParaRPr lang="zh-CN" altLang="en-US" sz="1600" b="1" dirty="0">
                        <a:solidFill>
                          <a:schemeClr val="bg1"/>
                        </a:solidFill>
                        <a:latin typeface="微软雅黑" panose="020B0503020204020204" pitchFamily="34" charset="-122"/>
                        <a:ea typeface="微软雅黑" panose="020B0503020204020204" pitchFamily="34" charset="-122"/>
                      </a:endParaRPr>
                    </a:p>
                  </a:txBody>
                  <a:tcPr>
                    <a:solidFill>
                      <a:srgbClr val="89B9FF"/>
                    </a:solidFill>
                  </a:tcPr>
                </a:tc>
                <a:tc>
                  <a:txBody>
                    <a:bodyPr/>
                    <a:lstStyle/>
                    <a:p>
                      <a:pPr algn="ctr"/>
                      <a:r>
                        <a:rPr lang="zh-CN" altLang="en-US" sz="1600" b="1" dirty="0" smtClean="0">
                          <a:solidFill>
                            <a:schemeClr val="bg1"/>
                          </a:solidFill>
                          <a:latin typeface="微软雅黑" panose="020B0503020204020204" pitchFamily="34" charset="-122"/>
                          <a:ea typeface="微软雅黑" panose="020B0503020204020204" pitchFamily="34" charset="-122"/>
                        </a:rPr>
                        <a:t>参与机构数</a:t>
                      </a:r>
                      <a:endParaRPr lang="zh-CN" altLang="en-US" sz="1600" b="1" dirty="0">
                        <a:solidFill>
                          <a:schemeClr val="bg1"/>
                        </a:solidFill>
                        <a:latin typeface="微软雅黑" panose="020B0503020204020204" pitchFamily="34" charset="-122"/>
                        <a:ea typeface="微软雅黑" panose="020B0503020204020204" pitchFamily="34" charset="-122"/>
                      </a:endParaRPr>
                    </a:p>
                  </a:txBody>
                  <a:tcPr>
                    <a:solidFill>
                      <a:srgbClr val="89B9FF"/>
                    </a:solidFill>
                  </a:tcPr>
                </a:tc>
                <a:tc>
                  <a:txBody>
                    <a:bodyPr/>
                    <a:lstStyle/>
                    <a:p>
                      <a:pPr algn="ctr"/>
                      <a:r>
                        <a:rPr lang="zh-CN" altLang="en-US" sz="1600" b="1" dirty="0" smtClean="0">
                          <a:solidFill>
                            <a:schemeClr val="bg1"/>
                          </a:solidFill>
                          <a:latin typeface="微软雅黑" panose="020B0503020204020204" pitchFamily="34" charset="-122"/>
                          <a:ea typeface="微软雅黑" panose="020B0503020204020204" pitchFamily="34" charset="-122"/>
                        </a:rPr>
                        <a:t>机构集中度</a:t>
                      </a:r>
                      <a:endParaRPr lang="zh-CN" altLang="en-US" sz="1600" b="1" dirty="0">
                        <a:solidFill>
                          <a:schemeClr val="bg1"/>
                        </a:solidFill>
                        <a:latin typeface="微软雅黑" panose="020B0503020204020204" pitchFamily="34" charset="-122"/>
                        <a:ea typeface="微软雅黑" panose="020B0503020204020204" pitchFamily="34" charset="-122"/>
                      </a:endParaRPr>
                    </a:p>
                  </a:txBody>
                  <a:tcPr>
                    <a:solidFill>
                      <a:srgbClr val="89B9FF"/>
                    </a:solidFill>
                  </a:tcPr>
                </a:tc>
              </a:tr>
              <a:tr h="370840">
                <a:tc>
                  <a:txBody>
                    <a:bodyPr/>
                    <a:lstStyle/>
                    <a:p>
                      <a:pPr algn="ctr"/>
                      <a:r>
                        <a:rPr lang="zh-CN" altLang="en-US" sz="1600" dirty="0" smtClean="0">
                          <a:latin typeface="微软雅黑" panose="020B0503020204020204" pitchFamily="34" charset="-122"/>
                          <a:ea typeface="微软雅黑" panose="020B0503020204020204" pitchFamily="34" charset="-122"/>
                        </a:rPr>
                        <a:t>网贷</a:t>
                      </a:r>
                      <a:endParaRPr lang="zh-CN" altLang="en-US" sz="1600" dirty="0">
                        <a:latin typeface="微软雅黑" panose="020B0503020204020204" pitchFamily="34" charset="-122"/>
                        <a:ea typeface="微软雅黑" panose="020B0503020204020204" pitchFamily="34" charset="-122"/>
                      </a:endParaRPr>
                    </a:p>
                  </a:txBody>
                  <a:tcPr>
                    <a:solidFill>
                      <a:srgbClr val="89B9FF"/>
                    </a:solidFill>
                  </a:tcPr>
                </a:tc>
                <a:tc>
                  <a:txBody>
                    <a:bodyPr/>
                    <a:lstStyle/>
                    <a:p>
                      <a:pPr algn="ctr"/>
                      <a:r>
                        <a:rPr lang="en-US" altLang="zh-CN" sz="1600" dirty="0" smtClean="0">
                          <a:latin typeface="微软雅黑" panose="020B0503020204020204" pitchFamily="34" charset="-122"/>
                          <a:ea typeface="微软雅黑" panose="020B0503020204020204" pitchFamily="34" charset="-122"/>
                        </a:rPr>
                        <a:t>49</a:t>
                      </a:r>
                      <a:endParaRPr lang="zh-CN" altLang="en-US" sz="1600" dirty="0">
                        <a:latin typeface="微软雅黑" panose="020B0503020204020204" pitchFamily="34" charset="-122"/>
                        <a:ea typeface="微软雅黑" panose="020B0503020204020204" pitchFamily="34" charset="-122"/>
                      </a:endParaRPr>
                    </a:p>
                  </a:txBody>
                  <a:tcPr>
                    <a:solidFill>
                      <a:srgbClr val="89B9FF"/>
                    </a:solidFill>
                  </a:tcPr>
                </a:tc>
                <a:tc>
                  <a:txBody>
                    <a:bodyPr/>
                    <a:lstStyle/>
                    <a:p>
                      <a:pPr algn="ctr"/>
                      <a:r>
                        <a:rPr lang="en-US" altLang="zh-CN" sz="1600" dirty="0" smtClean="0">
                          <a:latin typeface="微软雅黑" panose="020B0503020204020204" pitchFamily="34" charset="-122"/>
                          <a:ea typeface="微软雅黑" panose="020B0503020204020204" pitchFamily="34" charset="-122"/>
                        </a:rPr>
                        <a:t>39</a:t>
                      </a:r>
                      <a:endParaRPr lang="zh-CN" altLang="en-US" sz="1600" dirty="0">
                        <a:latin typeface="微软雅黑" panose="020B0503020204020204" pitchFamily="34" charset="-122"/>
                        <a:ea typeface="微软雅黑" panose="020B0503020204020204" pitchFamily="34" charset="-122"/>
                      </a:endParaRPr>
                    </a:p>
                  </a:txBody>
                  <a:tcPr>
                    <a:solidFill>
                      <a:srgbClr val="89B9FF"/>
                    </a:solidFill>
                  </a:tcPr>
                </a:tc>
                <a:tc>
                  <a:txBody>
                    <a:bodyPr/>
                    <a:lstStyle/>
                    <a:p>
                      <a:pPr algn="ctr"/>
                      <a:r>
                        <a:rPr lang="en-US" altLang="zh-CN" sz="1600" dirty="0" smtClean="0">
                          <a:latin typeface="微软雅黑" panose="020B0503020204020204" pitchFamily="34" charset="-122"/>
                          <a:ea typeface="微软雅黑" panose="020B0503020204020204" pitchFamily="34" charset="-122"/>
                        </a:rPr>
                        <a:t>44</a:t>
                      </a:r>
                      <a:endParaRPr lang="zh-CN" altLang="en-US" sz="1600" dirty="0">
                        <a:latin typeface="微软雅黑" panose="020B0503020204020204" pitchFamily="34" charset="-122"/>
                        <a:ea typeface="微软雅黑" panose="020B0503020204020204" pitchFamily="34" charset="-122"/>
                      </a:endParaRPr>
                    </a:p>
                  </a:txBody>
                  <a:tcPr>
                    <a:solidFill>
                      <a:srgbClr val="89B9FF"/>
                    </a:solidFill>
                  </a:tcPr>
                </a:tc>
                <a:tc>
                  <a:txBody>
                    <a:bodyPr/>
                    <a:lstStyle/>
                    <a:p>
                      <a:pPr algn="ctr"/>
                      <a:r>
                        <a:rPr lang="en-US" altLang="zh-CN" sz="1600" dirty="0" smtClean="0">
                          <a:latin typeface="微软雅黑" panose="020B0503020204020204" pitchFamily="34" charset="-122"/>
                          <a:ea typeface="微软雅黑" panose="020B0503020204020204" pitchFamily="34" charset="-122"/>
                        </a:rPr>
                        <a:t>88.64%</a:t>
                      </a:r>
                      <a:endParaRPr lang="zh-CN" altLang="en-US" sz="1600" dirty="0">
                        <a:latin typeface="微软雅黑" panose="020B0503020204020204" pitchFamily="34" charset="-122"/>
                        <a:ea typeface="微软雅黑" panose="020B0503020204020204" pitchFamily="34" charset="-122"/>
                      </a:endParaRPr>
                    </a:p>
                  </a:txBody>
                  <a:tcPr>
                    <a:solidFill>
                      <a:srgbClr val="89B9FF"/>
                    </a:solidFill>
                  </a:tcPr>
                </a:tc>
              </a:tr>
              <a:tr h="370840">
                <a:tc>
                  <a:txBody>
                    <a:bodyPr/>
                    <a:lstStyle/>
                    <a:p>
                      <a:pPr algn="ctr"/>
                      <a:r>
                        <a:rPr lang="zh-CN" altLang="en-US" sz="1600" dirty="0" smtClean="0">
                          <a:latin typeface="微软雅黑" panose="020B0503020204020204" pitchFamily="34" charset="-122"/>
                          <a:ea typeface="微软雅黑" panose="020B0503020204020204" pitchFamily="34" charset="-122"/>
                        </a:rPr>
                        <a:t>网销金融及消费</a:t>
                      </a:r>
                      <a:endParaRPr lang="zh-CN" altLang="en-US" sz="1600" dirty="0">
                        <a:latin typeface="微软雅黑" panose="020B0503020204020204" pitchFamily="34" charset="-122"/>
                        <a:ea typeface="微软雅黑" panose="020B0503020204020204" pitchFamily="34" charset="-122"/>
                      </a:endParaRPr>
                    </a:p>
                  </a:txBody>
                  <a:tcPr>
                    <a:solidFill>
                      <a:srgbClr val="89B9FF"/>
                    </a:solidFill>
                  </a:tcPr>
                </a:tc>
                <a:tc>
                  <a:txBody>
                    <a:bodyPr/>
                    <a:lstStyle/>
                    <a:p>
                      <a:pPr algn="ctr"/>
                      <a:r>
                        <a:rPr lang="en-US" altLang="zh-CN" sz="1600" dirty="0" smtClean="0">
                          <a:latin typeface="微软雅黑" panose="020B0503020204020204" pitchFamily="34" charset="-122"/>
                          <a:ea typeface="微软雅黑" panose="020B0503020204020204" pitchFamily="34" charset="-122"/>
                        </a:rPr>
                        <a:t>43</a:t>
                      </a:r>
                      <a:endParaRPr lang="zh-CN" altLang="en-US" sz="1600" dirty="0">
                        <a:latin typeface="微软雅黑" panose="020B0503020204020204" pitchFamily="34" charset="-122"/>
                        <a:ea typeface="微软雅黑" panose="020B0503020204020204" pitchFamily="34" charset="-122"/>
                      </a:endParaRPr>
                    </a:p>
                  </a:txBody>
                  <a:tcPr>
                    <a:solidFill>
                      <a:srgbClr val="89B9FF"/>
                    </a:solidFill>
                  </a:tcPr>
                </a:tc>
                <a:tc>
                  <a:txBody>
                    <a:bodyPr/>
                    <a:lstStyle/>
                    <a:p>
                      <a:pPr algn="ctr"/>
                      <a:r>
                        <a:rPr lang="en-US" altLang="zh-CN" sz="1600" dirty="0" smtClean="0">
                          <a:latin typeface="微软雅黑" panose="020B0503020204020204" pitchFamily="34" charset="-122"/>
                          <a:ea typeface="微软雅黑" panose="020B0503020204020204" pitchFamily="34" charset="-122"/>
                        </a:rPr>
                        <a:t>38</a:t>
                      </a:r>
                      <a:endParaRPr lang="zh-CN" altLang="en-US" sz="1600" dirty="0">
                        <a:latin typeface="微软雅黑" panose="020B0503020204020204" pitchFamily="34" charset="-122"/>
                        <a:ea typeface="微软雅黑" panose="020B0503020204020204" pitchFamily="34" charset="-122"/>
                      </a:endParaRPr>
                    </a:p>
                  </a:txBody>
                  <a:tcPr>
                    <a:solidFill>
                      <a:srgbClr val="89B9FF"/>
                    </a:solidFill>
                  </a:tcPr>
                </a:tc>
                <a:tc>
                  <a:txBody>
                    <a:bodyPr/>
                    <a:lstStyle/>
                    <a:p>
                      <a:pPr algn="ctr"/>
                      <a:r>
                        <a:rPr lang="en-US" altLang="zh-CN" sz="1600" dirty="0" smtClean="0">
                          <a:latin typeface="微软雅黑" panose="020B0503020204020204" pitchFamily="34" charset="-122"/>
                          <a:ea typeface="微软雅黑" panose="020B0503020204020204" pitchFamily="34" charset="-122"/>
                        </a:rPr>
                        <a:t>29</a:t>
                      </a:r>
                      <a:endParaRPr lang="zh-CN" altLang="en-US" sz="1600" dirty="0">
                        <a:latin typeface="微软雅黑" panose="020B0503020204020204" pitchFamily="34" charset="-122"/>
                        <a:ea typeface="微软雅黑" panose="020B0503020204020204" pitchFamily="34" charset="-122"/>
                      </a:endParaRPr>
                    </a:p>
                  </a:txBody>
                  <a:tcPr>
                    <a:solidFill>
                      <a:srgbClr val="89B9FF"/>
                    </a:solidFill>
                  </a:tcPr>
                </a:tc>
                <a:tc>
                  <a:txBody>
                    <a:bodyPr/>
                    <a:lstStyle/>
                    <a:p>
                      <a:pPr algn="ctr"/>
                      <a:r>
                        <a:rPr lang="en-US" altLang="zh-CN" sz="1600" dirty="0" smtClean="0">
                          <a:latin typeface="微软雅黑" panose="020B0503020204020204" pitchFamily="34" charset="-122"/>
                          <a:ea typeface="微软雅黑" panose="020B0503020204020204" pitchFamily="34" charset="-122"/>
                        </a:rPr>
                        <a:t>131.03%</a:t>
                      </a:r>
                      <a:endParaRPr lang="zh-CN" altLang="en-US" sz="1600" dirty="0">
                        <a:latin typeface="微软雅黑" panose="020B0503020204020204" pitchFamily="34" charset="-122"/>
                        <a:ea typeface="微软雅黑" panose="020B0503020204020204" pitchFamily="34" charset="-122"/>
                      </a:endParaRPr>
                    </a:p>
                  </a:txBody>
                  <a:tcPr>
                    <a:solidFill>
                      <a:srgbClr val="89B9FF"/>
                    </a:solidFill>
                  </a:tcPr>
                </a:tc>
              </a:tr>
              <a:tr h="370840">
                <a:tc>
                  <a:txBody>
                    <a:bodyPr/>
                    <a:lstStyle/>
                    <a:p>
                      <a:pPr algn="ctr"/>
                      <a:r>
                        <a:rPr lang="zh-CN" altLang="en-US" sz="1600" dirty="0" smtClean="0">
                          <a:latin typeface="微软雅黑" panose="020B0503020204020204" pitchFamily="34" charset="-122"/>
                          <a:ea typeface="微软雅黑" panose="020B0503020204020204" pitchFamily="34" charset="-122"/>
                        </a:rPr>
                        <a:t>金融搜索及咨询</a:t>
                      </a:r>
                      <a:endParaRPr lang="zh-CN" altLang="en-US" sz="1600" dirty="0">
                        <a:latin typeface="微软雅黑" panose="020B0503020204020204" pitchFamily="34" charset="-122"/>
                        <a:ea typeface="微软雅黑" panose="020B0503020204020204" pitchFamily="34" charset="-122"/>
                      </a:endParaRPr>
                    </a:p>
                  </a:txBody>
                  <a:tcPr>
                    <a:solidFill>
                      <a:srgbClr val="89B9FF"/>
                    </a:solidFill>
                  </a:tcPr>
                </a:tc>
                <a:tc>
                  <a:txBody>
                    <a:bodyPr/>
                    <a:lstStyle/>
                    <a:p>
                      <a:pPr algn="ctr"/>
                      <a:r>
                        <a:rPr lang="en-US" altLang="zh-CN" sz="1600" dirty="0" smtClean="0">
                          <a:latin typeface="微软雅黑" panose="020B0503020204020204" pitchFamily="34" charset="-122"/>
                          <a:ea typeface="微软雅黑" panose="020B0503020204020204" pitchFamily="34" charset="-122"/>
                        </a:rPr>
                        <a:t>28</a:t>
                      </a:r>
                      <a:endParaRPr lang="zh-CN" altLang="en-US" sz="1600" dirty="0">
                        <a:latin typeface="微软雅黑" panose="020B0503020204020204" pitchFamily="34" charset="-122"/>
                        <a:ea typeface="微软雅黑" panose="020B0503020204020204" pitchFamily="34" charset="-122"/>
                      </a:endParaRPr>
                    </a:p>
                  </a:txBody>
                  <a:tcPr>
                    <a:solidFill>
                      <a:srgbClr val="89B9FF"/>
                    </a:solidFill>
                  </a:tcPr>
                </a:tc>
                <a:tc>
                  <a:txBody>
                    <a:bodyPr/>
                    <a:lstStyle/>
                    <a:p>
                      <a:pPr algn="ctr"/>
                      <a:r>
                        <a:rPr lang="en-US" altLang="zh-CN" sz="1600" dirty="0" smtClean="0">
                          <a:latin typeface="微软雅黑" panose="020B0503020204020204" pitchFamily="34" charset="-122"/>
                          <a:ea typeface="微软雅黑" panose="020B0503020204020204" pitchFamily="34" charset="-122"/>
                        </a:rPr>
                        <a:t>23</a:t>
                      </a:r>
                      <a:endParaRPr lang="zh-CN" altLang="en-US" sz="1600" dirty="0">
                        <a:latin typeface="微软雅黑" panose="020B0503020204020204" pitchFamily="34" charset="-122"/>
                        <a:ea typeface="微软雅黑" panose="020B0503020204020204" pitchFamily="34" charset="-122"/>
                      </a:endParaRPr>
                    </a:p>
                  </a:txBody>
                  <a:tcPr>
                    <a:solidFill>
                      <a:srgbClr val="89B9FF"/>
                    </a:solidFill>
                  </a:tcPr>
                </a:tc>
                <a:tc>
                  <a:txBody>
                    <a:bodyPr/>
                    <a:lstStyle/>
                    <a:p>
                      <a:pPr algn="ctr"/>
                      <a:r>
                        <a:rPr lang="en-US" altLang="zh-CN" sz="1600" dirty="0" smtClean="0">
                          <a:latin typeface="微软雅黑" panose="020B0503020204020204" pitchFamily="34" charset="-122"/>
                          <a:ea typeface="微软雅黑" panose="020B0503020204020204" pitchFamily="34" charset="-122"/>
                        </a:rPr>
                        <a:t>21</a:t>
                      </a:r>
                      <a:endParaRPr lang="zh-CN" altLang="en-US" sz="1600" dirty="0">
                        <a:latin typeface="微软雅黑" panose="020B0503020204020204" pitchFamily="34" charset="-122"/>
                        <a:ea typeface="微软雅黑" panose="020B0503020204020204" pitchFamily="34" charset="-122"/>
                      </a:endParaRPr>
                    </a:p>
                  </a:txBody>
                  <a:tcPr>
                    <a:solidFill>
                      <a:srgbClr val="89B9FF"/>
                    </a:solidFill>
                  </a:tcPr>
                </a:tc>
                <a:tc>
                  <a:txBody>
                    <a:bodyPr/>
                    <a:lstStyle/>
                    <a:p>
                      <a:pPr algn="ctr"/>
                      <a:r>
                        <a:rPr lang="en-US" altLang="zh-CN" sz="1600" dirty="0" smtClean="0">
                          <a:latin typeface="微软雅黑" panose="020B0503020204020204" pitchFamily="34" charset="-122"/>
                          <a:ea typeface="微软雅黑" panose="020B0503020204020204" pitchFamily="34" charset="-122"/>
                        </a:rPr>
                        <a:t>109.52%</a:t>
                      </a:r>
                      <a:endParaRPr lang="zh-CN" altLang="en-US" sz="1600" dirty="0">
                        <a:latin typeface="微软雅黑" panose="020B0503020204020204" pitchFamily="34" charset="-122"/>
                        <a:ea typeface="微软雅黑" panose="020B0503020204020204" pitchFamily="34" charset="-122"/>
                      </a:endParaRPr>
                    </a:p>
                  </a:txBody>
                  <a:tcPr>
                    <a:solidFill>
                      <a:srgbClr val="89B9FF"/>
                    </a:solidFill>
                  </a:tcPr>
                </a:tc>
              </a:tr>
              <a:tr h="370840">
                <a:tc>
                  <a:txBody>
                    <a:bodyPr/>
                    <a:lstStyle/>
                    <a:p>
                      <a:pPr algn="ctr"/>
                      <a:r>
                        <a:rPr lang="zh-CN" altLang="en-US" sz="1600" dirty="0" smtClean="0">
                          <a:latin typeface="微软雅黑" panose="020B0503020204020204" pitchFamily="34" charset="-122"/>
                          <a:ea typeface="微软雅黑" panose="020B0503020204020204" pitchFamily="34" charset="-122"/>
                        </a:rPr>
                        <a:t>金融业务服务</a:t>
                      </a:r>
                      <a:endParaRPr lang="zh-CN" altLang="en-US" sz="1600" dirty="0">
                        <a:latin typeface="微软雅黑" panose="020B0503020204020204" pitchFamily="34" charset="-122"/>
                        <a:ea typeface="微软雅黑" panose="020B0503020204020204" pitchFamily="34" charset="-122"/>
                      </a:endParaRPr>
                    </a:p>
                  </a:txBody>
                  <a:tcPr>
                    <a:solidFill>
                      <a:srgbClr val="89B9FF"/>
                    </a:solidFill>
                  </a:tcPr>
                </a:tc>
                <a:tc>
                  <a:txBody>
                    <a:bodyPr/>
                    <a:lstStyle/>
                    <a:p>
                      <a:pPr algn="ctr"/>
                      <a:r>
                        <a:rPr lang="en-US" altLang="zh-CN" sz="1600" dirty="0" smtClean="0">
                          <a:latin typeface="微软雅黑" panose="020B0503020204020204" pitchFamily="34" charset="-122"/>
                          <a:ea typeface="微软雅黑" panose="020B0503020204020204" pitchFamily="34" charset="-122"/>
                        </a:rPr>
                        <a:t>22</a:t>
                      </a:r>
                      <a:endParaRPr lang="zh-CN" altLang="en-US" sz="1600" dirty="0">
                        <a:latin typeface="微软雅黑" panose="020B0503020204020204" pitchFamily="34" charset="-122"/>
                        <a:ea typeface="微软雅黑" panose="020B0503020204020204" pitchFamily="34" charset="-122"/>
                      </a:endParaRPr>
                    </a:p>
                  </a:txBody>
                  <a:tcPr>
                    <a:solidFill>
                      <a:srgbClr val="89B9FF"/>
                    </a:solidFill>
                  </a:tcPr>
                </a:tc>
                <a:tc>
                  <a:txBody>
                    <a:bodyPr/>
                    <a:lstStyle/>
                    <a:p>
                      <a:pPr algn="ctr"/>
                      <a:r>
                        <a:rPr lang="en-US" altLang="zh-CN" sz="1600" dirty="0" smtClean="0">
                          <a:latin typeface="微软雅黑" panose="020B0503020204020204" pitchFamily="34" charset="-122"/>
                          <a:ea typeface="微软雅黑" panose="020B0503020204020204" pitchFamily="34" charset="-122"/>
                        </a:rPr>
                        <a:t>16</a:t>
                      </a:r>
                      <a:endParaRPr lang="zh-CN" altLang="en-US" sz="1600" dirty="0">
                        <a:latin typeface="微软雅黑" panose="020B0503020204020204" pitchFamily="34" charset="-122"/>
                        <a:ea typeface="微软雅黑" panose="020B0503020204020204" pitchFamily="34" charset="-122"/>
                      </a:endParaRPr>
                    </a:p>
                  </a:txBody>
                  <a:tcPr>
                    <a:solidFill>
                      <a:srgbClr val="89B9FF"/>
                    </a:solidFill>
                  </a:tcPr>
                </a:tc>
                <a:tc>
                  <a:txBody>
                    <a:bodyPr/>
                    <a:lstStyle/>
                    <a:p>
                      <a:pPr algn="ctr"/>
                      <a:r>
                        <a:rPr lang="en-US" altLang="zh-CN" sz="1600" dirty="0" smtClean="0">
                          <a:latin typeface="微软雅黑" panose="020B0503020204020204" pitchFamily="34" charset="-122"/>
                          <a:ea typeface="微软雅黑" panose="020B0503020204020204" pitchFamily="34" charset="-122"/>
                        </a:rPr>
                        <a:t>13</a:t>
                      </a:r>
                      <a:endParaRPr lang="zh-CN" altLang="en-US" sz="1600" dirty="0">
                        <a:latin typeface="微软雅黑" panose="020B0503020204020204" pitchFamily="34" charset="-122"/>
                        <a:ea typeface="微软雅黑" panose="020B0503020204020204" pitchFamily="34" charset="-122"/>
                      </a:endParaRPr>
                    </a:p>
                  </a:txBody>
                  <a:tcPr>
                    <a:solidFill>
                      <a:srgbClr val="89B9FF"/>
                    </a:solidFill>
                  </a:tcPr>
                </a:tc>
                <a:tc>
                  <a:txBody>
                    <a:bodyPr/>
                    <a:lstStyle/>
                    <a:p>
                      <a:pPr algn="ctr"/>
                      <a:r>
                        <a:rPr lang="en-US" altLang="zh-CN" sz="1600" dirty="0" smtClean="0">
                          <a:latin typeface="微软雅黑" panose="020B0503020204020204" pitchFamily="34" charset="-122"/>
                          <a:ea typeface="微软雅黑" panose="020B0503020204020204" pitchFamily="34" charset="-122"/>
                        </a:rPr>
                        <a:t>123.8%</a:t>
                      </a:r>
                      <a:endParaRPr lang="zh-CN" altLang="en-US" sz="1600" dirty="0">
                        <a:latin typeface="微软雅黑" panose="020B0503020204020204" pitchFamily="34" charset="-122"/>
                        <a:ea typeface="微软雅黑" panose="020B0503020204020204" pitchFamily="34" charset="-122"/>
                      </a:endParaRPr>
                    </a:p>
                  </a:txBody>
                  <a:tcPr>
                    <a:solidFill>
                      <a:srgbClr val="89B9FF"/>
                    </a:solidFill>
                  </a:tcPr>
                </a:tc>
              </a:tr>
              <a:tr h="370840">
                <a:tc>
                  <a:txBody>
                    <a:bodyPr/>
                    <a:lstStyle/>
                    <a:p>
                      <a:pPr algn="ctr"/>
                      <a:r>
                        <a:rPr lang="zh-CN" altLang="en-US" sz="1600" dirty="0" smtClean="0">
                          <a:latin typeface="微软雅黑" panose="020B0503020204020204" pitchFamily="34" charset="-122"/>
                          <a:ea typeface="微软雅黑" panose="020B0503020204020204" pitchFamily="34" charset="-122"/>
                        </a:rPr>
                        <a:t>第三方支付</a:t>
                      </a:r>
                      <a:endParaRPr lang="zh-CN" altLang="en-US" sz="1600" dirty="0">
                        <a:latin typeface="微软雅黑" panose="020B0503020204020204" pitchFamily="34" charset="-122"/>
                        <a:ea typeface="微软雅黑" panose="020B0503020204020204" pitchFamily="34" charset="-122"/>
                      </a:endParaRPr>
                    </a:p>
                  </a:txBody>
                  <a:tcPr>
                    <a:solidFill>
                      <a:srgbClr val="89B9FF"/>
                    </a:solidFill>
                  </a:tcPr>
                </a:tc>
                <a:tc>
                  <a:txBody>
                    <a:bodyPr/>
                    <a:lstStyle/>
                    <a:p>
                      <a:pPr algn="ctr"/>
                      <a:r>
                        <a:rPr lang="en-US" altLang="zh-CN" sz="1600" dirty="0" smtClean="0">
                          <a:latin typeface="微软雅黑" panose="020B0503020204020204" pitchFamily="34" charset="-122"/>
                          <a:ea typeface="微软雅黑" panose="020B0503020204020204" pitchFamily="34" charset="-122"/>
                        </a:rPr>
                        <a:t>21</a:t>
                      </a:r>
                      <a:endParaRPr lang="zh-CN" altLang="en-US" sz="1600" dirty="0">
                        <a:latin typeface="微软雅黑" panose="020B0503020204020204" pitchFamily="34" charset="-122"/>
                        <a:ea typeface="微软雅黑" panose="020B0503020204020204" pitchFamily="34" charset="-122"/>
                      </a:endParaRPr>
                    </a:p>
                  </a:txBody>
                  <a:tcPr>
                    <a:solidFill>
                      <a:srgbClr val="89B9FF"/>
                    </a:solidFill>
                  </a:tcPr>
                </a:tc>
                <a:tc>
                  <a:txBody>
                    <a:bodyPr/>
                    <a:lstStyle/>
                    <a:p>
                      <a:pPr algn="ctr"/>
                      <a:r>
                        <a:rPr lang="en-US" altLang="zh-CN" sz="1600" dirty="0" smtClean="0">
                          <a:latin typeface="微软雅黑" panose="020B0503020204020204" pitchFamily="34" charset="-122"/>
                          <a:ea typeface="微软雅黑" panose="020B0503020204020204" pitchFamily="34" charset="-122"/>
                        </a:rPr>
                        <a:t>14</a:t>
                      </a:r>
                      <a:endParaRPr lang="zh-CN" altLang="en-US" sz="1600" dirty="0">
                        <a:latin typeface="微软雅黑" panose="020B0503020204020204" pitchFamily="34" charset="-122"/>
                        <a:ea typeface="微软雅黑" panose="020B0503020204020204" pitchFamily="34" charset="-122"/>
                      </a:endParaRPr>
                    </a:p>
                  </a:txBody>
                  <a:tcPr>
                    <a:solidFill>
                      <a:srgbClr val="89B9FF"/>
                    </a:solidFill>
                  </a:tcPr>
                </a:tc>
                <a:tc>
                  <a:txBody>
                    <a:bodyPr/>
                    <a:lstStyle/>
                    <a:p>
                      <a:pPr algn="ctr"/>
                      <a:r>
                        <a:rPr lang="en-US" altLang="zh-CN" sz="1600" dirty="0" smtClean="0">
                          <a:latin typeface="微软雅黑" panose="020B0503020204020204" pitchFamily="34" charset="-122"/>
                          <a:ea typeface="微软雅黑" panose="020B0503020204020204" pitchFamily="34" charset="-122"/>
                        </a:rPr>
                        <a:t>14</a:t>
                      </a:r>
                      <a:endParaRPr lang="zh-CN" altLang="en-US" sz="1600" dirty="0">
                        <a:latin typeface="微软雅黑" panose="020B0503020204020204" pitchFamily="34" charset="-122"/>
                        <a:ea typeface="微软雅黑" panose="020B0503020204020204" pitchFamily="34" charset="-122"/>
                      </a:endParaRPr>
                    </a:p>
                  </a:txBody>
                  <a:tcPr>
                    <a:solidFill>
                      <a:srgbClr val="89B9FF"/>
                    </a:solidFill>
                  </a:tcPr>
                </a:tc>
                <a:tc>
                  <a:txBody>
                    <a:bodyPr/>
                    <a:lstStyle/>
                    <a:p>
                      <a:pPr algn="ctr"/>
                      <a:r>
                        <a:rPr lang="en-US" altLang="zh-CN" sz="1600" dirty="0" smtClean="0">
                          <a:latin typeface="微软雅黑" panose="020B0503020204020204" pitchFamily="34" charset="-122"/>
                          <a:ea typeface="微软雅黑" panose="020B0503020204020204" pitchFamily="34" charset="-122"/>
                        </a:rPr>
                        <a:t>100%</a:t>
                      </a:r>
                      <a:endParaRPr lang="zh-CN" altLang="en-US" sz="1600" dirty="0">
                        <a:latin typeface="微软雅黑" panose="020B0503020204020204" pitchFamily="34" charset="-122"/>
                        <a:ea typeface="微软雅黑" panose="020B0503020204020204" pitchFamily="34" charset="-122"/>
                      </a:endParaRPr>
                    </a:p>
                  </a:txBody>
                  <a:tcPr>
                    <a:solidFill>
                      <a:srgbClr val="89B9FF"/>
                    </a:solidFill>
                  </a:tcPr>
                </a:tc>
              </a:tr>
              <a:tr h="370840">
                <a:tc>
                  <a:txBody>
                    <a:bodyPr/>
                    <a:lstStyle/>
                    <a:p>
                      <a:pPr algn="ctr"/>
                      <a:r>
                        <a:rPr lang="zh-CN" altLang="en-US" sz="1600" dirty="0" smtClean="0">
                          <a:latin typeface="微软雅黑" panose="020B0503020204020204" pitchFamily="34" charset="-122"/>
                          <a:ea typeface="微软雅黑" panose="020B0503020204020204" pitchFamily="34" charset="-122"/>
                        </a:rPr>
                        <a:t>虚拟货币</a:t>
                      </a:r>
                      <a:endParaRPr lang="zh-CN" altLang="en-US" sz="1600" dirty="0">
                        <a:latin typeface="微软雅黑" panose="020B0503020204020204" pitchFamily="34" charset="-122"/>
                        <a:ea typeface="微软雅黑" panose="020B0503020204020204" pitchFamily="34" charset="-122"/>
                      </a:endParaRPr>
                    </a:p>
                  </a:txBody>
                  <a:tcPr>
                    <a:solidFill>
                      <a:srgbClr val="89B9FF"/>
                    </a:solidFill>
                  </a:tcPr>
                </a:tc>
                <a:tc>
                  <a:txBody>
                    <a:bodyPr/>
                    <a:lstStyle/>
                    <a:p>
                      <a:pPr algn="ctr"/>
                      <a:r>
                        <a:rPr lang="en-US" altLang="zh-CN" sz="1600" dirty="0" smtClean="0">
                          <a:latin typeface="微软雅黑" panose="020B0503020204020204" pitchFamily="34" charset="-122"/>
                          <a:ea typeface="微软雅黑" panose="020B0503020204020204" pitchFamily="34" charset="-122"/>
                        </a:rPr>
                        <a:t>18</a:t>
                      </a:r>
                      <a:endParaRPr lang="zh-CN" altLang="en-US" sz="1600" dirty="0">
                        <a:latin typeface="微软雅黑" panose="020B0503020204020204" pitchFamily="34" charset="-122"/>
                        <a:ea typeface="微软雅黑" panose="020B0503020204020204" pitchFamily="34" charset="-122"/>
                      </a:endParaRPr>
                    </a:p>
                  </a:txBody>
                  <a:tcPr>
                    <a:solidFill>
                      <a:srgbClr val="89B9FF"/>
                    </a:solidFill>
                  </a:tcPr>
                </a:tc>
                <a:tc>
                  <a:txBody>
                    <a:bodyPr/>
                    <a:lstStyle/>
                    <a:p>
                      <a:pPr algn="ctr"/>
                      <a:r>
                        <a:rPr lang="en-US" altLang="zh-CN" sz="1600" dirty="0" smtClean="0">
                          <a:latin typeface="微软雅黑" panose="020B0503020204020204" pitchFamily="34" charset="-122"/>
                          <a:ea typeface="微软雅黑" panose="020B0503020204020204" pitchFamily="34" charset="-122"/>
                        </a:rPr>
                        <a:t>11</a:t>
                      </a:r>
                      <a:endParaRPr lang="zh-CN" altLang="en-US" sz="1600" dirty="0">
                        <a:latin typeface="微软雅黑" panose="020B0503020204020204" pitchFamily="34" charset="-122"/>
                        <a:ea typeface="微软雅黑" panose="020B0503020204020204" pitchFamily="34" charset="-122"/>
                      </a:endParaRPr>
                    </a:p>
                  </a:txBody>
                  <a:tcPr>
                    <a:solidFill>
                      <a:srgbClr val="89B9FF"/>
                    </a:solidFill>
                  </a:tcPr>
                </a:tc>
                <a:tc>
                  <a:txBody>
                    <a:bodyPr/>
                    <a:lstStyle/>
                    <a:p>
                      <a:pPr algn="ctr"/>
                      <a:r>
                        <a:rPr lang="en-US" altLang="zh-CN" sz="1600" dirty="0" smtClean="0">
                          <a:latin typeface="微软雅黑" panose="020B0503020204020204" pitchFamily="34" charset="-122"/>
                          <a:ea typeface="微软雅黑" panose="020B0503020204020204" pitchFamily="34" charset="-122"/>
                        </a:rPr>
                        <a:t>10</a:t>
                      </a:r>
                      <a:endParaRPr lang="zh-CN" altLang="en-US" sz="1600" dirty="0">
                        <a:latin typeface="微软雅黑" panose="020B0503020204020204" pitchFamily="34" charset="-122"/>
                        <a:ea typeface="微软雅黑" panose="020B0503020204020204" pitchFamily="34" charset="-122"/>
                      </a:endParaRPr>
                    </a:p>
                  </a:txBody>
                  <a:tcPr>
                    <a:solidFill>
                      <a:srgbClr val="89B9FF"/>
                    </a:solidFill>
                  </a:tcPr>
                </a:tc>
                <a:tc>
                  <a:txBody>
                    <a:bodyPr/>
                    <a:lstStyle/>
                    <a:p>
                      <a:pPr algn="ctr"/>
                      <a:r>
                        <a:rPr lang="en-US" altLang="zh-CN" sz="1600" dirty="0" smtClean="0">
                          <a:latin typeface="微软雅黑" panose="020B0503020204020204" pitchFamily="34" charset="-122"/>
                          <a:ea typeface="微软雅黑" panose="020B0503020204020204" pitchFamily="34" charset="-122"/>
                        </a:rPr>
                        <a:t>110%</a:t>
                      </a:r>
                      <a:endParaRPr lang="zh-CN" altLang="en-US" sz="1600" dirty="0">
                        <a:latin typeface="微软雅黑" panose="020B0503020204020204" pitchFamily="34" charset="-122"/>
                        <a:ea typeface="微软雅黑" panose="020B0503020204020204" pitchFamily="34" charset="-122"/>
                      </a:endParaRPr>
                    </a:p>
                  </a:txBody>
                  <a:tcPr>
                    <a:solidFill>
                      <a:srgbClr val="89B9FF"/>
                    </a:solidFill>
                  </a:tcPr>
                </a:tc>
              </a:tr>
              <a:tr h="370840">
                <a:tc>
                  <a:txBody>
                    <a:bodyPr/>
                    <a:lstStyle/>
                    <a:p>
                      <a:pPr algn="ctr"/>
                      <a:r>
                        <a:rPr lang="zh-CN" altLang="en-US" sz="1600" dirty="0" smtClean="0">
                          <a:latin typeface="微软雅黑" panose="020B0503020204020204" pitchFamily="34" charset="-122"/>
                          <a:ea typeface="微软雅黑" panose="020B0503020204020204" pitchFamily="34" charset="-122"/>
                        </a:rPr>
                        <a:t>众筹</a:t>
                      </a:r>
                      <a:endParaRPr lang="zh-CN" altLang="en-US" sz="1600" dirty="0">
                        <a:latin typeface="微软雅黑" panose="020B0503020204020204" pitchFamily="34" charset="-122"/>
                        <a:ea typeface="微软雅黑" panose="020B0503020204020204" pitchFamily="34" charset="-122"/>
                      </a:endParaRPr>
                    </a:p>
                  </a:txBody>
                  <a:tcPr>
                    <a:solidFill>
                      <a:srgbClr val="89B9FF"/>
                    </a:solidFill>
                  </a:tcPr>
                </a:tc>
                <a:tc>
                  <a:txBody>
                    <a:bodyPr/>
                    <a:lstStyle/>
                    <a:p>
                      <a:pPr algn="ctr"/>
                      <a:r>
                        <a:rPr lang="en-US" altLang="zh-CN" sz="1600" dirty="0" smtClean="0">
                          <a:latin typeface="微软雅黑" panose="020B0503020204020204" pitchFamily="34" charset="-122"/>
                          <a:ea typeface="微软雅黑" panose="020B0503020204020204" pitchFamily="34" charset="-122"/>
                        </a:rPr>
                        <a:t>10</a:t>
                      </a:r>
                      <a:endParaRPr lang="zh-CN" altLang="en-US" sz="1600" dirty="0">
                        <a:latin typeface="微软雅黑" panose="020B0503020204020204" pitchFamily="34" charset="-122"/>
                        <a:ea typeface="微软雅黑" panose="020B0503020204020204" pitchFamily="34" charset="-122"/>
                      </a:endParaRPr>
                    </a:p>
                  </a:txBody>
                  <a:tcPr>
                    <a:solidFill>
                      <a:srgbClr val="89B9FF"/>
                    </a:solidFill>
                  </a:tcPr>
                </a:tc>
                <a:tc>
                  <a:txBody>
                    <a:bodyPr/>
                    <a:lstStyle/>
                    <a:p>
                      <a:pPr algn="ctr"/>
                      <a:r>
                        <a:rPr lang="en-US" altLang="zh-CN" sz="1600" dirty="0" smtClean="0">
                          <a:latin typeface="微软雅黑" panose="020B0503020204020204" pitchFamily="34" charset="-122"/>
                          <a:ea typeface="微软雅黑" panose="020B0503020204020204" pitchFamily="34" charset="-122"/>
                        </a:rPr>
                        <a:t>6</a:t>
                      </a:r>
                      <a:endParaRPr lang="zh-CN" altLang="en-US" sz="1600" dirty="0">
                        <a:latin typeface="微软雅黑" panose="020B0503020204020204" pitchFamily="34" charset="-122"/>
                        <a:ea typeface="微软雅黑" panose="020B0503020204020204" pitchFamily="34" charset="-122"/>
                      </a:endParaRPr>
                    </a:p>
                  </a:txBody>
                  <a:tcPr>
                    <a:solidFill>
                      <a:srgbClr val="89B9FF"/>
                    </a:solidFill>
                  </a:tcPr>
                </a:tc>
                <a:tc>
                  <a:txBody>
                    <a:bodyPr/>
                    <a:lstStyle/>
                    <a:p>
                      <a:pPr algn="ctr"/>
                      <a:r>
                        <a:rPr lang="en-US" altLang="zh-CN" sz="1600" dirty="0" smtClean="0">
                          <a:latin typeface="微软雅黑" panose="020B0503020204020204" pitchFamily="34" charset="-122"/>
                          <a:ea typeface="微软雅黑" panose="020B0503020204020204" pitchFamily="34" charset="-122"/>
                        </a:rPr>
                        <a:t>9</a:t>
                      </a:r>
                      <a:endParaRPr lang="zh-CN" altLang="en-US" sz="1600" dirty="0">
                        <a:latin typeface="微软雅黑" panose="020B0503020204020204" pitchFamily="34" charset="-122"/>
                        <a:ea typeface="微软雅黑" panose="020B0503020204020204" pitchFamily="34" charset="-122"/>
                      </a:endParaRPr>
                    </a:p>
                  </a:txBody>
                  <a:tcPr>
                    <a:solidFill>
                      <a:srgbClr val="89B9FF"/>
                    </a:solidFill>
                  </a:tcPr>
                </a:tc>
                <a:tc>
                  <a:txBody>
                    <a:bodyPr/>
                    <a:lstStyle/>
                    <a:p>
                      <a:pPr algn="ctr"/>
                      <a:r>
                        <a:rPr lang="en-US" altLang="zh-CN" sz="1600" dirty="0" smtClean="0">
                          <a:latin typeface="微软雅黑" panose="020B0503020204020204" pitchFamily="34" charset="-122"/>
                          <a:ea typeface="微软雅黑" panose="020B0503020204020204" pitchFamily="34" charset="-122"/>
                        </a:rPr>
                        <a:t>66.7%</a:t>
                      </a:r>
                      <a:endParaRPr lang="zh-CN" altLang="en-US" sz="1600" dirty="0">
                        <a:latin typeface="微软雅黑" panose="020B0503020204020204" pitchFamily="34" charset="-122"/>
                        <a:ea typeface="微软雅黑" panose="020B0503020204020204" pitchFamily="34" charset="-122"/>
                      </a:endParaRPr>
                    </a:p>
                  </a:txBody>
                  <a:tcPr>
                    <a:solidFill>
                      <a:srgbClr val="89B9FF"/>
                    </a:solidFill>
                  </a:tcPr>
                </a:tc>
              </a:tr>
            </a:tbl>
          </a:graphicData>
        </a:graphic>
      </p:graphicFrame>
      <p:sp>
        <p:nvSpPr>
          <p:cNvPr id="4" name="矩形 3"/>
          <p:cNvSpPr/>
          <p:nvPr/>
        </p:nvSpPr>
        <p:spPr>
          <a:xfrm>
            <a:off x="683568" y="5157192"/>
            <a:ext cx="7776864" cy="707886"/>
          </a:xfrm>
          <a:prstGeom prst="rect">
            <a:avLst/>
          </a:prstGeom>
          <a:ln>
            <a:noFill/>
            <a:prstDash val="dash"/>
          </a:ln>
        </p:spPr>
        <p:txBody>
          <a:bodyPr wrap="square">
            <a:spAutoFit/>
          </a:bodyPr>
          <a:lstStyle/>
          <a:p>
            <a:pPr algn="ctr"/>
            <a:r>
              <a:rPr lang="en-US" altLang="zh-CN" dirty="0" smtClean="0">
                <a:solidFill>
                  <a:schemeClr val="accent4"/>
                </a:solidFill>
                <a:latin typeface="微软雅黑" panose="020B0503020204020204" pitchFamily="34" charset="-122"/>
                <a:ea typeface="微软雅黑" panose="020B0503020204020204" pitchFamily="34" charset="-122"/>
              </a:rPr>
              <a:t>2013~2014.10.21</a:t>
            </a:r>
            <a:r>
              <a:rPr lang="zh-CN" altLang="en-US" dirty="0" smtClean="0">
                <a:solidFill>
                  <a:schemeClr val="accent4"/>
                </a:solidFill>
                <a:latin typeface="微软雅黑" panose="020B0503020204020204" pitchFamily="34" charset="-122"/>
                <a:ea typeface="微软雅黑" panose="020B0503020204020204" pitchFamily="34" charset="-122"/>
              </a:rPr>
              <a:t>互联网</a:t>
            </a:r>
            <a:r>
              <a:rPr lang="zh-CN" altLang="en-US" dirty="0">
                <a:solidFill>
                  <a:schemeClr val="accent4"/>
                </a:solidFill>
                <a:latin typeface="微软雅黑" panose="020B0503020204020204" pitchFamily="34" charset="-122"/>
                <a:ea typeface="微软雅黑" panose="020B0503020204020204" pitchFamily="34" charset="-122"/>
              </a:rPr>
              <a:t>金融领域共发生投</a:t>
            </a:r>
            <a:r>
              <a:rPr lang="zh-CN" altLang="en-US" dirty="0" smtClean="0">
                <a:solidFill>
                  <a:schemeClr val="accent4"/>
                </a:solidFill>
                <a:latin typeface="微软雅黑" panose="020B0503020204020204" pitchFamily="34" charset="-122"/>
                <a:ea typeface="微软雅黑" panose="020B0503020204020204" pitchFamily="34" charset="-122"/>
              </a:rPr>
              <a:t>融资案例</a:t>
            </a:r>
            <a:r>
              <a:rPr lang="en-US" altLang="zh-CN" sz="2000" dirty="0" smtClean="0">
                <a:solidFill>
                  <a:srgbClr val="C00000"/>
                </a:solidFill>
                <a:latin typeface="微软雅黑" panose="020B0503020204020204" pitchFamily="34" charset="-122"/>
                <a:ea typeface="微软雅黑" panose="020B0503020204020204" pitchFamily="34" charset="-122"/>
              </a:rPr>
              <a:t>191</a:t>
            </a:r>
            <a:r>
              <a:rPr lang="zh-CN" altLang="en-US" dirty="0">
                <a:solidFill>
                  <a:schemeClr val="accent4"/>
                </a:solidFill>
                <a:latin typeface="微软雅黑" panose="020B0503020204020204" pitchFamily="34" charset="-122"/>
                <a:ea typeface="微软雅黑" panose="020B0503020204020204" pitchFamily="34" charset="-122"/>
              </a:rPr>
              <a:t>起，其中公开市场化投</a:t>
            </a:r>
            <a:r>
              <a:rPr lang="zh-CN" altLang="en-US" dirty="0" smtClean="0">
                <a:solidFill>
                  <a:schemeClr val="accent4"/>
                </a:solidFill>
                <a:latin typeface="微软雅黑" panose="020B0503020204020204" pitchFamily="34" charset="-122"/>
                <a:ea typeface="微软雅黑" panose="020B0503020204020204" pitchFamily="34" charset="-122"/>
              </a:rPr>
              <a:t>融资案例数</a:t>
            </a:r>
            <a:r>
              <a:rPr lang="en-US" altLang="zh-CN" dirty="0">
                <a:solidFill>
                  <a:schemeClr val="accent4"/>
                </a:solidFill>
                <a:latin typeface="微软雅黑" panose="020B0503020204020204" pitchFamily="34" charset="-122"/>
                <a:ea typeface="微软雅黑" panose="020B0503020204020204" pitchFamily="34" charset="-122"/>
              </a:rPr>
              <a:t>(</a:t>
            </a:r>
            <a:r>
              <a:rPr lang="zh-CN" altLang="en-US" dirty="0">
                <a:solidFill>
                  <a:schemeClr val="accent4"/>
                </a:solidFill>
                <a:latin typeface="微软雅黑" panose="020B0503020204020204" pitchFamily="34" charset="-122"/>
                <a:ea typeface="微软雅黑" panose="020B0503020204020204" pitchFamily="34" charset="-122"/>
              </a:rPr>
              <a:t>投资方信息公开的</a:t>
            </a:r>
            <a:r>
              <a:rPr lang="en-US" altLang="zh-CN" dirty="0">
                <a:solidFill>
                  <a:schemeClr val="accent4"/>
                </a:solidFill>
                <a:latin typeface="微软雅黑" panose="020B0503020204020204" pitchFamily="34" charset="-122"/>
                <a:ea typeface="微软雅黑" panose="020B0503020204020204" pitchFamily="34" charset="-122"/>
              </a:rPr>
              <a:t>)</a:t>
            </a:r>
            <a:r>
              <a:rPr lang="en-US" altLang="zh-CN" sz="2000" dirty="0">
                <a:solidFill>
                  <a:srgbClr val="C00000"/>
                </a:solidFill>
                <a:latin typeface="微软雅黑" panose="020B0503020204020204" pitchFamily="34" charset="-122"/>
                <a:ea typeface="微软雅黑" panose="020B0503020204020204" pitchFamily="34" charset="-122"/>
              </a:rPr>
              <a:t>147</a:t>
            </a:r>
            <a:r>
              <a:rPr lang="zh-CN" altLang="en-US" dirty="0">
                <a:solidFill>
                  <a:schemeClr val="accent4"/>
                </a:solidFill>
                <a:latin typeface="微软雅黑" panose="020B0503020204020204" pitchFamily="34" charset="-122"/>
                <a:ea typeface="微软雅黑" panose="020B0503020204020204" pitchFamily="34" charset="-122"/>
              </a:rPr>
              <a:t>起，共有</a:t>
            </a:r>
            <a:r>
              <a:rPr lang="en-US" altLang="zh-CN" sz="2000" dirty="0">
                <a:solidFill>
                  <a:srgbClr val="C00000"/>
                </a:solidFill>
                <a:latin typeface="微软雅黑" panose="020B0503020204020204" pitchFamily="34" charset="-122"/>
                <a:ea typeface="微软雅黑" panose="020B0503020204020204" pitchFamily="34" charset="-122"/>
              </a:rPr>
              <a:t>104</a:t>
            </a:r>
            <a:r>
              <a:rPr lang="zh-CN" altLang="en-US" dirty="0">
                <a:solidFill>
                  <a:schemeClr val="accent4"/>
                </a:solidFill>
                <a:latin typeface="微软雅黑" panose="020B0503020204020204" pitchFamily="34" charset="-122"/>
                <a:ea typeface="微软雅黑" panose="020B0503020204020204" pitchFamily="34" charset="-122"/>
              </a:rPr>
              <a:t>家机构</a:t>
            </a:r>
            <a:r>
              <a:rPr lang="zh-CN" altLang="en-US" dirty="0" smtClean="0">
                <a:solidFill>
                  <a:schemeClr val="accent4"/>
                </a:solidFill>
                <a:latin typeface="微软雅黑" panose="020B0503020204020204" pitchFamily="34" charset="-122"/>
                <a:ea typeface="微软雅黑" panose="020B0503020204020204" pitchFamily="34" charset="-122"/>
              </a:rPr>
              <a:t>参与过投资</a:t>
            </a:r>
            <a:endParaRPr lang="zh-CN" altLang="en-US" dirty="0">
              <a:solidFill>
                <a:schemeClr val="accent4"/>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21268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prstGeom prst="rect">
            <a:avLst/>
          </a:prstGeom>
        </p:spPr>
        <p:txBody>
          <a:bodyPr/>
          <a:lstStyle/>
          <a:p>
            <a:r>
              <a:rPr lang="zh-CN" altLang="en-US" dirty="0" smtClean="0"/>
              <a:t>目录</a:t>
            </a:r>
            <a:endParaRPr lang="zh-CN" altLang="en-US" dirty="0"/>
          </a:p>
        </p:txBody>
      </p:sp>
      <p:sp>
        <p:nvSpPr>
          <p:cNvPr id="61" name="Line 151"/>
          <p:cNvSpPr>
            <a:spLocks noChangeShapeType="1"/>
          </p:cNvSpPr>
          <p:nvPr/>
        </p:nvSpPr>
        <p:spPr bwMode="auto">
          <a:xfrm>
            <a:off x="2240756" y="2815034"/>
            <a:ext cx="4800600" cy="0"/>
          </a:xfrm>
          <a:prstGeom prst="line">
            <a:avLst/>
          </a:prstGeom>
          <a:noFill/>
          <a:ln w="25400" cmpd="sng">
            <a:solidFill>
              <a:srgbClr val="5F5F5F"/>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 name="AutoShape 153"/>
          <p:cNvSpPr>
            <a:spLocks noChangeArrowheads="1"/>
          </p:cNvSpPr>
          <p:nvPr/>
        </p:nvSpPr>
        <p:spPr bwMode="auto">
          <a:xfrm rot="2700000">
            <a:off x="1996281" y="2707084"/>
            <a:ext cx="182563" cy="182563"/>
          </a:xfrm>
          <a:prstGeom prst="rtTriangle">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vert="eaVert"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endParaRPr lang="zh-CN" altLang="en-US" b="1">
              <a:ea typeface="宋体" panose="02010600030101010101" pitchFamily="2" charset="-122"/>
            </a:endParaRPr>
          </a:p>
        </p:txBody>
      </p:sp>
      <p:sp>
        <p:nvSpPr>
          <p:cNvPr id="63" name="AutoShape 154"/>
          <p:cNvSpPr>
            <a:spLocks noChangeArrowheads="1"/>
          </p:cNvSpPr>
          <p:nvPr/>
        </p:nvSpPr>
        <p:spPr bwMode="auto">
          <a:xfrm rot="18900000" flipH="1">
            <a:off x="1996281" y="2707084"/>
            <a:ext cx="182563" cy="182563"/>
          </a:xfrm>
          <a:prstGeom prst="rtTriangle">
            <a:avLst/>
          </a:prstGeom>
          <a:solidFill>
            <a:srgbClr val="FF9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endParaRPr lang="zh-CN" altLang="en-US" b="1">
              <a:ea typeface="宋体" panose="02010600030101010101" pitchFamily="2" charset="-122"/>
            </a:endParaRPr>
          </a:p>
        </p:txBody>
      </p:sp>
      <p:sp>
        <p:nvSpPr>
          <p:cNvPr id="64" name="Text Box 155">
            <a:hlinkClick r:id="rId2" action="ppaction://hlinksldjump"/>
          </p:cNvPr>
          <p:cNvSpPr txBox="1">
            <a:spLocks noChangeArrowheads="1"/>
          </p:cNvSpPr>
          <p:nvPr/>
        </p:nvSpPr>
        <p:spPr bwMode="auto">
          <a:xfrm>
            <a:off x="2267744" y="2276872"/>
            <a:ext cx="4873625"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en-US" sz="2800" b="1" dirty="0">
                <a:latin typeface="微软雅黑" panose="020B0503020204020204" pitchFamily="34" charset="-122"/>
                <a:ea typeface="微软雅黑" panose="020B0503020204020204" pitchFamily="34" charset="-122"/>
                <a:sym typeface="Arial" panose="020B0604020202020204" pitchFamily="34" charset="0"/>
              </a:rPr>
              <a:t>1. </a:t>
            </a:r>
            <a:r>
              <a:rPr lang="zh-CN" altLang="en-US" sz="2800" b="1" dirty="0" smtClean="0">
                <a:latin typeface="微软雅黑" panose="020B0503020204020204" pitchFamily="34" charset="-122"/>
                <a:ea typeface="微软雅黑" panose="020B0503020204020204" pitchFamily="34" charset="-122"/>
                <a:sym typeface="Arial" panose="020B0604020202020204" pitchFamily="34" charset="0"/>
              </a:rPr>
              <a:t>互联网金融概况</a:t>
            </a:r>
            <a:endParaRPr lang="en-US" sz="2800" b="1" dirty="0">
              <a:latin typeface="微软雅黑" panose="020B0503020204020204" pitchFamily="34" charset="-122"/>
              <a:ea typeface="微软雅黑" panose="020B0503020204020204" pitchFamily="34" charset="-122"/>
              <a:sym typeface="Arial" panose="020B0604020202020204" pitchFamily="34" charset="0"/>
            </a:endParaRPr>
          </a:p>
        </p:txBody>
      </p:sp>
      <p:sp>
        <p:nvSpPr>
          <p:cNvPr id="65" name="Line 157"/>
          <p:cNvSpPr>
            <a:spLocks noChangeShapeType="1"/>
          </p:cNvSpPr>
          <p:nvPr/>
        </p:nvSpPr>
        <p:spPr bwMode="auto">
          <a:xfrm>
            <a:off x="2240756" y="3729434"/>
            <a:ext cx="4800600" cy="0"/>
          </a:xfrm>
          <a:prstGeom prst="line">
            <a:avLst/>
          </a:prstGeom>
          <a:noFill/>
          <a:ln w="25400" cmpd="sng">
            <a:solidFill>
              <a:srgbClr val="5F5F5F"/>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66" name="Group 158"/>
          <p:cNvGrpSpPr>
            <a:grpSpLocks/>
          </p:cNvGrpSpPr>
          <p:nvPr/>
        </p:nvGrpSpPr>
        <p:grpSpPr bwMode="auto">
          <a:xfrm>
            <a:off x="1997869" y="3623072"/>
            <a:ext cx="182562" cy="182562"/>
            <a:chOff x="0" y="0"/>
            <a:chExt cx="115" cy="115"/>
          </a:xfrm>
        </p:grpSpPr>
        <p:sp>
          <p:nvSpPr>
            <p:cNvPr id="67" name="AutoShape 159"/>
            <p:cNvSpPr>
              <a:spLocks noChangeArrowheads="1"/>
            </p:cNvSpPr>
            <p:nvPr/>
          </p:nvSpPr>
          <p:spPr bwMode="auto">
            <a:xfrm rot="2700000">
              <a:off x="0" y="0"/>
              <a:ext cx="115" cy="115"/>
            </a:xfrm>
            <a:prstGeom prst="rtTriangle">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vert="eaVert"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endParaRPr lang="zh-CN" altLang="en-US" b="1">
                <a:ea typeface="宋体" panose="02010600030101010101" pitchFamily="2" charset="-122"/>
              </a:endParaRPr>
            </a:p>
          </p:txBody>
        </p:sp>
        <p:sp>
          <p:nvSpPr>
            <p:cNvPr id="68" name="AutoShape 160"/>
            <p:cNvSpPr>
              <a:spLocks noChangeArrowheads="1"/>
            </p:cNvSpPr>
            <p:nvPr/>
          </p:nvSpPr>
          <p:spPr bwMode="auto">
            <a:xfrm rot="18900000" flipH="1">
              <a:off x="0" y="0"/>
              <a:ext cx="115" cy="115"/>
            </a:xfrm>
            <a:prstGeom prst="rtTriangle">
              <a:avLst/>
            </a:prstGeom>
            <a:solidFill>
              <a:srgbClr val="FF9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endParaRPr lang="zh-CN" altLang="en-US" b="1">
                <a:ea typeface="宋体" panose="02010600030101010101" pitchFamily="2" charset="-122"/>
              </a:endParaRPr>
            </a:p>
          </p:txBody>
        </p:sp>
      </p:grpSp>
      <p:sp>
        <p:nvSpPr>
          <p:cNvPr id="69" name="Text Box 161">
            <a:hlinkClick r:id="rId2" action="ppaction://hlinksldjump"/>
          </p:cNvPr>
          <p:cNvSpPr txBox="1">
            <a:spLocks noChangeArrowheads="1"/>
          </p:cNvSpPr>
          <p:nvPr/>
        </p:nvSpPr>
        <p:spPr bwMode="auto">
          <a:xfrm>
            <a:off x="2267744" y="3186509"/>
            <a:ext cx="489743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en-US" sz="2800" b="1" dirty="0">
                <a:solidFill>
                  <a:srgbClr val="C00000"/>
                </a:solidFill>
                <a:latin typeface="微软雅黑" panose="020B0503020204020204" pitchFamily="34" charset="-122"/>
                <a:ea typeface="微软雅黑" panose="020B0503020204020204" pitchFamily="34" charset="-122"/>
              </a:rPr>
              <a:t>2. </a:t>
            </a:r>
            <a:r>
              <a:rPr lang="zh-CN" altLang="en-US" sz="2800" b="1" dirty="0" smtClean="0">
                <a:solidFill>
                  <a:srgbClr val="C00000"/>
                </a:solidFill>
                <a:latin typeface="微软雅黑" panose="020B0503020204020204" pitchFamily="34" charset="-122"/>
                <a:ea typeface="微软雅黑" panose="020B0503020204020204" pitchFamily="34" charset="-122"/>
              </a:rPr>
              <a:t>互联网金融趋势</a:t>
            </a:r>
            <a:endParaRPr lang="en-US" sz="2800" b="1" dirty="0">
              <a:solidFill>
                <a:srgbClr val="C00000"/>
              </a:solidFill>
              <a:latin typeface="微软雅黑" panose="020B0503020204020204" pitchFamily="34" charset="-122"/>
              <a:ea typeface="微软雅黑" panose="020B0503020204020204" pitchFamily="34" charset="-122"/>
            </a:endParaRPr>
          </a:p>
        </p:txBody>
      </p:sp>
      <p:sp>
        <p:nvSpPr>
          <p:cNvPr id="70" name="Line 163"/>
          <p:cNvSpPr>
            <a:spLocks noChangeShapeType="1"/>
          </p:cNvSpPr>
          <p:nvPr/>
        </p:nvSpPr>
        <p:spPr bwMode="auto">
          <a:xfrm>
            <a:off x="2240756" y="4647009"/>
            <a:ext cx="4800600" cy="0"/>
          </a:xfrm>
          <a:prstGeom prst="line">
            <a:avLst/>
          </a:prstGeom>
          <a:noFill/>
          <a:ln w="25400" cmpd="sng">
            <a:solidFill>
              <a:srgbClr val="5F5F5F"/>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71" name="Group 164"/>
          <p:cNvGrpSpPr>
            <a:grpSpLocks/>
          </p:cNvGrpSpPr>
          <p:nvPr/>
        </p:nvGrpSpPr>
        <p:grpSpPr bwMode="auto">
          <a:xfrm>
            <a:off x="1997869" y="4540647"/>
            <a:ext cx="182562" cy="182562"/>
            <a:chOff x="0" y="0"/>
            <a:chExt cx="115" cy="115"/>
          </a:xfrm>
        </p:grpSpPr>
        <p:sp>
          <p:nvSpPr>
            <p:cNvPr id="72" name="AutoShape 165"/>
            <p:cNvSpPr>
              <a:spLocks noChangeArrowheads="1"/>
            </p:cNvSpPr>
            <p:nvPr/>
          </p:nvSpPr>
          <p:spPr bwMode="auto">
            <a:xfrm rot="2700000">
              <a:off x="0" y="0"/>
              <a:ext cx="115" cy="115"/>
            </a:xfrm>
            <a:prstGeom prst="rtTriangle">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vert="eaVert"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endParaRPr lang="zh-CN" altLang="en-US" b="1">
                <a:ea typeface="宋体" panose="02010600030101010101" pitchFamily="2" charset="-122"/>
              </a:endParaRPr>
            </a:p>
          </p:txBody>
        </p:sp>
        <p:sp>
          <p:nvSpPr>
            <p:cNvPr id="73" name="AutoShape 166"/>
            <p:cNvSpPr>
              <a:spLocks noChangeArrowheads="1"/>
            </p:cNvSpPr>
            <p:nvPr/>
          </p:nvSpPr>
          <p:spPr bwMode="auto">
            <a:xfrm rot="18900000" flipH="1">
              <a:off x="0" y="0"/>
              <a:ext cx="115" cy="115"/>
            </a:xfrm>
            <a:prstGeom prst="rtTriangle">
              <a:avLst/>
            </a:prstGeom>
            <a:solidFill>
              <a:srgbClr val="FF9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endParaRPr lang="zh-CN" altLang="en-US" b="1">
                <a:ea typeface="宋体" panose="02010600030101010101" pitchFamily="2" charset="-122"/>
              </a:endParaRPr>
            </a:p>
          </p:txBody>
        </p:sp>
      </p:grpSp>
      <p:sp>
        <p:nvSpPr>
          <p:cNvPr id="74" name="Text Box 167">
            <a:hlinkClick r:id="rId2" action="ppaction://hlinksldjump"/>
          </p:cNvPr>
          <p:cNvSpPr txBox="1">
            <a:spLocks noChangeArrowheads="1"/>
          </p:cNvSpPr>
          <p:nvPr/>
        </p:nvSpPr>
        <p:spPr bwMode="auto">
          <a:xfrm>
            <a:off x="2267744" y="4104084"/>
            <a:ext cx="489654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en-US" sz="2800" b="1" dirty="0">
                <a:solidFill>
                  <a:srgbClr val="000000"/>
                </a:solidFill>
                <a:latin typeface="微软雅黑" panose="020B0503020204020204" pitchFamily="34" charset="-122"/>
                <a:ea typeface="微软雅黑" panose="020B0503020204020204" pitchFamily="34" charset="-122"/>
              </a:rPr>
              <a:t>3. </a:t>
            </a:r>
            <a:r>
              <a:rPr lang="zh-CN" altLang="en-US" sz="2800" b="1" dirty="0" smtClean="0">
                <a:solidFill>
                  <a:srgbClr val="000000"/>
                </a:solidFill>
                <a:latin typeface="微软雅黑" panose="020B0503020204020204" pitchFamily="34" charset="-122"/>
                <a:ea typeface="微软雅黑" panose="020B0503020204020204" pitchFamily="34" charset="-122"/>
              </a:rPr>
              <a:t>互联网企业互联网金融布局</a:t>
            </a:r>
            <a:endParaRPr lang="zh-CN" altLang="en-US" sz="2800" b="1" dirty="0">
              <a:solidFill>
                <a:srgbClr val="0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122508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互联网金融的六大趋势</a:t>
            </a:r>
            <a:endParaRPr lang="zh-CN" altLang="en-US" dirty="0"/>
          </a:p>
        </p:txBody>
      </p:sp>
      <p:grpSp>
        <p:nvGrpSpPr>
          <p:cNvPr id="10" name="组合 9"/>
          <p:cNvGrpSpPr/>
          <p:nvPr/>
        </p:nvGrpSpPr>
        <p:grpSpPr>
          <a:xfrm>
            <a:off x="1115616" y="1806326"/>
            <a:ext cx="3096344" cy="1080120"/>
            <a:chOff x="827584" y="2335457"/>
            <a:chExt cx="3096344" cy="1080120"/>
          </a:xfrm>
        </p:grpSpPr>
        <p:sp>
          <p:nvSpPr>
            <p:cNvPr id="44" name="圆角矩形 43"/>
            <p:cNvSpPr/>
            <p:nvPr/>
          </p:nvSpPr>
          <p:spPr>
            <a:xfrm>
              <a:off x="827584" y="2335457"/>
              <a:ext cx="3096344" cy="1080120"/>
            </a:xfrm>
            <a:prstGeom prst="round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微软雅黑" panose="020B0503020204020204" pitchFamily="34" charset="-122"/>
                <a:ea typeface="微软雅黑" panose="020B0503020204020204" pitchFamily="34" charset="-122"/>
              </a:endParaRPr>
            </a:p>
          </p:txBody>
        </p:sp>
        <p:sp>
          <p:nvSpPr>
            <p:cNvPr id="55" name="矩形 54"/>
            <p:cNvSpPr/>
            <p:nvPr/>
          </p:nvSpPr>
          <p:spPr>
            <a:xfrm>
              <a:off x="899592" y="2335457"/>
              <a:ext cx="2880320" cy="861774"/>
            </a:xfrm>
            <a:prstGeom prst="rect">
              <a:avLst/>
            </a:prstGeom>
            <a:ln>
              <a:noFill/>
            </a:ln>
          </p:spPr>
          <p:txBody>
            <a:bodyPr wrap="square">
              <a:spAutoFit/>
            </a:bodyPr>
            <a:lstStyle/>
            <a:p>
              <a:r>
                <a:rPr lang="en-US" altLang="zh-CN" b="1" dirty="0" smtClean="0">
                  <a:solidFill>
                    <a:srgbClr val="C00000"/>
                  </a:solidFill>
                  <a:latin typeface="微软雅黑" panose="020B0503020204020204" pitchFamily="34" charset="-122"/>
                  <a:ea typeface="微软雅黑" panose="020B0503020204020204" pitchFamily="34" charset="-122"/>
                </a:rPr>
                <a:t>P2P</a:t>
              </a:r>
            </a:p>
            <a:p>
              <a:r>
                <a:rPr lang="zh-CN" altLang="en-US" sz="1600" dirty="0" smtClean="0">
                  <a:latin typeface="微软雅黑" panose="020B0503020204020204" pitchFamily="34" charset="-122"/>
                  <a:ea typeface="微软雅黑" panose="020B0503020204020204" pitchFamily="34" charset="-122"/>
                </a:rPr>
                <a:t>通过第三方互联网平台进行资金借贷双方的匹配</a:t>
              </a:r>
              <a:endParaRPr lang="en-US" altLang="zh-CN" sz="1600" dirty="0">
                <a:latin typeface="微软雅黑" panose="020B0503020204020204" pitchFamily="34" charset="-122"/>
                <a:ea typeface="微软雅黑" panose="020B0503020204020204" pitchFamily="34" charset="-122"/>
              </a:endParaRPr>
            </a:p>
          </p:txBody>
        </p:sp>
      </p:grpSp>
      <p:grpSp>
        <p:nvGrpSpPr>
          <p:cNvPr id="11" name="组合 10"/>
          <p:cNvGrpSpPr/>
          <p:nvPr/>
        </p:nvGrpSpPr>
        <p:grpSpPr>
          <a:xfrm>
            <a:off x="1079612" y="3266230"/>
            <a:ext cx="3168352" cy="1152128"/>
            <a:chOff x="827584" y="3487585"/>
            <a:chExt cx="3168352" cy="1152128"/>
          </a:xfrm>
        </p:grpSpPr>
        <p:sp>
          <p:nvSpPr>
            <p:cNvPr id="45" name="圆角矩形 44"/>
            <p:cNvSpPr/>
            <p:nvPr/>
          </p:nvSpPr>
          <p:spPr>
            <a:xfrm>
              <a:off x="827584" y="3559593"/>
              <a:ext cx="3096344" cy="1080120"/>
            </a:xfrm>
            <a:prstGeom prst="round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微软雅黑" panose="020B0503020204020204" pitchFamily="34" charset="-122"/>
                <a:ea typeface="微软雅黑" panose="020B0503020204020204" pitchFamily="34" charset="-122"/>
              </a:endParaRPr>
            </a:p>
          </p:txBody>
        </p:sp>
        <p:sp>
          <p:nvSpPr>
            <p:cNvPr id="56" name="矩形 55"/>
            <p:cNvSpPr/>
            <p:nvPr/>
          </p:nvSpPr>
          <p:spPr>
            <a:xfrm>
              <a:off x="899592" y="3487585"/>
              <a:ext cx="3096344" cy="1107996"/>
            </a:xfrm>
            <a:prstGeom prst="rect">
              <a:avLst/>
            </a:prstGeom>
            <a:ln>
              <a:noFill/>
            </a:ln>
          </p:spPr>
          <p:txBody>
            <a:bodyPr wrap="square">
              <a:spAutoFit/>
            </a:bodyPr>
            <a:lstStyle/>
            <a:p>
              <a:r>
                <a:rPr lang="zh-CN" altLang="en-US" b="1" dirty="0" smtClean="0">
                  <a:solidFill>
                    <a:srgbClr val="C00000"/>
                  </a:solidFill>
                  <a:latin typeface="微软雅黑" panose="020B0503020204020204" pitchFamily="34" charset="-122"/>
                  <a:ea typeface="微软雅黑" panose="020B0503020204020204" pitchFamily="34" charset="-122"/>
                </a:rPr>
                <a:t>大数据金融</a:t>
              </a:r>
              <a:endParaRPr lang="en-US" altLang="zh-CN" b="1" dirty="0" smtClean="0">
                <a:solidFill>
                  <a:srgbClr val="C00000"/>
                </a:solidFill>
                <a:latin typeface="微软雅黑" panose="020B0503020204020204" pitchFamily="34" charset="-122"/>
                <a:ea typeface="微软雅黑" panose="020B0503020204020204" pitchFamily="34" charset="-122"/>
              </a:endParaRPr>
            </a:p>
            <a:p>
              <a:r>
                <a:rPr lang="zh-CN" altLang="en-US" sz="1600" dirty="0" smtClean="0">
                  <a:latin typeface="微软雅黑" panose="020B0503020204020204" pitchFamily="34" charset="-122"/>
                  <a:ea typeface="微软雅黑" panose="020B0503020204020204" pitchFamily="34" charset="-122"/>
                </a:rPr>
                <a:t>集合海量非结构化，通过实时分析准确预测客户行为</a:t>
              </a:r>
              <a:r>
                <a:rPr lang="zh-CN" altLang="en-US" sz="1400" dirty="0" smtClean="0">
                  <a:latin typeface="微软雅黑" panose="020B0503020204020204" pitchFamily="34" charset="-122"/>
                  <a:ea typeface="微软雅黑" panose="020B0503020204020204" pitchFamily="34" charset="-122"/>
                </a:rPr>
                <a:t>有利于营销和风控</a:t>
              </a:r>
              <a:endParaRPr lang="en-US" altLang="zh-CN" sz="1400" dirty="0">
                <a:latin typeface="微软雅黑" panose="020B0503020204020204" pitchFamily="34" charset="-122"/>
                <a:ea typeface="微软雅黑" panose="020B0503020204020204" pitchFamily="34" charset="-122"/>
              </a:endParaRPr>
            </a:p>
          </p:txBody>
        </p:sp>
      </p:grpSp>
      <p:sp>
        <p:nvSpPr>
          <p:cNvPr id="58" name="矩形 57"/>
          <p:cNvSpPr/>
          <p:nvPr/>
        </p:nvSpPr>
        <p:spPr>
          <a:xfrm>
            <a:off x="1187624" y="4807847"/>
            <a:ext cx="3168352" cy="1107996"/>
          </a:xfrm>
          <a:prstGeom prst="rect">
            <a:avLst/>
          </a:prstGeom>
        </p:spPr>
        <p:txBody>
          <a:bodyPr wrap="square">
            <a:spAutoFit/>
          </a:bodyPr>
          <a:lstStyle/>
          <a:p>
            <a:r>
              <a:rPr lang="zh-CN" altLang="en-US" b="1" dirty="0" smtClean="0">
                <a:solidFill>
                  <a:srgbClr val="C00000"/>
                </a:solidFill>
                <a:latin typeface="微软雅黑" panose="020B0503020204020204" pitchFamily="34" charset="-122"/>
                <a:ea typeface="微软雅黑" panose="020B0503020204020204" pitchFamily="34" charset="-122"/>
              </a:rPr>
              <a:t>信息化金融</a:t>
            </a:r>
            <a:endParaRPr lang="en-US" altLang="zh-CN" b="1" dirty="0" smtClean="0">
              <a:solidFill>
                <a:srgbClr val="C00000"/>
              </a:solidFill>
              <a:latin typeface="微软雅黑" panose="020B0503020204020204" pitchFamily="34" charset="-122"/>
              <a:ea typeface="微软雅黑" panose="020B0503020204020204" pitchFamily="34" charset="-122"/>
            </a:endParaRPr>
          </a:p>
          <a:p>
            <a:r>
              <a:rPr lang="zh-CN" altLang="en-US" sz="1600" dirty="0" smtClean="0">
                <a:latin typeface="微软雅黑" panose="020B0503020204020204" pitchFamily="34" charset="-122"/>
                <a:ea typeface="微软雅黑" panose="020B0503020204020204" pitchFamily="34" charset="-122"/>
              </a:rPr>
              <a:t>通过信息技术对传统流程进行改造，银行、证劵和保险等金融机构实现经营管理全面电子商务化</a:t>
            </a:r>
            <a:endParaRPr lang="en-US" altLang="zh-CN" sz="1600" dirty="0">
              <a:latin typeface="微软雅黑" panose="020B0503020204020204" pitchFamily="34" charset="-122"/>
              <a:ea typeface="微软雅黑" panose="020B0503020204020204" pitchFamily="34" charset="-122"/>
            </a:endParaRPr>
          </a:p>
        </p:txBody>
      </p:sp>
      <p:grpSp>
        <p:nvGrpSpPr>
          <p:cNvPr id="13" name="组合 12"/>
          <p:cNvGrpSpPr/>
          <p:nvPr/>
        </p:nvGrpSpPr>
        <p:grpSpPr>
          <a:xfrm>
            <a:off x="5128569" y="1806326"/>
            <a:ext cx="3096344" cy="1107996"/>
            <a:chOff x="5416601" y="2332448"/>
            <a:chExt cx="3096344" cy="1107996"/>
          </a:xfrm>
        </p:grpSpPr>
        <p:sp>
          <p:nvSpPr>
            <p:cNvPr id="48" name="圆角矩形 47"/>
            <p:cNvSpPr/>
            <p:nvPr/>
          </p:nvSpPr>
          <p:spPr>
            <a:xfrm>
              <a:off x="5416601" y="2332448"/>
              <a:ext cx="3096344" cy="1080120"/>
            </a:xfrm>
            <a:prstGeom prst="round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微软雅黑" panose="020B0503020204020204" pitchFamily="34" charset="-122"/>
                <a:ea typeface="微软雅黑" panose="020B0503020204020204" pitchFamily="34" charset="-122"/>
              </a:endParaRPr>
            </a:p>
          </p:txBody>
        </p:sp>
        <p:sp>
          <p:nvSpPr>
            <p:cNvPr id="57" name="矩形 56"/>
            <p:cNvSpPr/>
            <p:nvPr/>
          </p:nvSpPr>
          <p:spPr>
            <a:xfrm>
              <a:off x="5488609" y="2332448"/>
              <a:ext cx="2808312" cy="1107996"/>
            </a:xfrm>
            <a:prstGeom prst="rect">
              <a:avLst/>
            </a:prstGeom>
            <a:ln>
              <a:noFill/>
            </a:ln>
          </p:spPr>
          <p:txBody>
            <a:bodyPr wrap="square">
              <a:spAutoFit/>
            </a:bodyPr>
            <a:lstStyle/>
            <a:p>
              <a:r>
                <a:rPr lang="zh-CN" altLang="en-US" b="1" dirty="0" smtClean="0">
                  <a:solidFill>
                    <a:srgbClr val="C00000"/>
                  </a:solidFill>
                  <a:latin typeface="微软雅黑" panose="020B0503020204020204" pitchFamily="34" charset="-122"/>
                  <a:ea typeface="微软雅黑" panose="020B0503020204020204" pitchFamily="34" charset="-122"/>
                </a:rPr>
                <a:t>互联网支付</a:t>
              </a:r>
              <a:endParaRPr lang="en-US" altLang="zh-CN" b="1" dirty="0" smtClean="0">
                <a:solidFill>
                  <a:srgbClr val="C00000"/>
                </a:solidFill>
                <a:latin typeface="微软雅黑" panose="020B0503020204020204" pitchFamily="34" charset="-122"/>
                <a:ea typeface="微软雅黑" panose="020B0503020204020204" pitchFamily="34" charset="-122"/>
              </a:endParaRPr>
            </a:p>
            <a:p>
              <a:r>
                <a:rPr lang="zh-CN" altLang="en-US" sz="1600" dirty="0" smtClean="0">
                  <a:latin typeface="微软雅黑" panose="020B0503020204020204" pitchFamily="34" charset="-122"/>
                  <a:ea typeface="微软雅黑" panose="020B0503020204020204" pitchFamily="34" charset="-122"/>
                </a:rPr>
                <a:t>非金融机构作为支付中介所提供的网络支付、预付卡、银行卡收单等支付业务</a:t>
              </a:r>
              <a:endParaRPr lang="en-US" altLang="zh-CN" sz="1600" dirty="0">
                <a:latin typeface="微软雅黑" panose="020B0503020204020204" pitchFamily="34" charset="-122"/>
                <a:ea typeface="微软雅黑" panose="020B0503020204020204" pitchFamily="34" charset="-122"/>
              </a:endParaRPr>
            </a:p>
          </p:txBody>
        </p:sp>
      </p:grpSp>
      <p:grpSp>
        <p:nvGrpSpPr>
          <p:cNvPr id="14" name="组合 13"/>
          <p:cNvGrpSpPr/>
          <p:nvPr/>
        </p:nvGrpSpPr>
        <p:grpSpPr>
          <a:xfrm>
            <a:off x="5235709" y="3266230"/>
            <a:ext cx="3096344" cy="1080120"/>
            <a:chOff x="5416601" y="3556584"/>
            <a:chExt cx="3096344" cy="1080120"/>
          </a:xfrm>
        </p:grpSpPr>
        <p:sp>
          <p:nvSpPr>
            <p:cNvPr id="49" name="圆角矩形 48"/>
            <p:cNvSpPr/>
            <p:nvPr/>
          </p:nvSpPr>
          <p:spPr>
            <a:xfrm>
              <a:off x="5416601" y="3556584"/>
              <a:ext cx="3096344" cy="1080120"/>
            </a:xfrm>
            <a:prstGeom prst="round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微软雅黑" panose="020B0503020204020204" pitchFamily="34" charset="-122"/>
                <a:ea typeface="微软雅黑" panose="020B0503020204020204" pitchFamily="34" charset="-122"/>
              </a:endParaRPr>
            </a:p>
          </p:txBody>
        </p:sp>
        <p:sp>
          <p:nvSpPr>
            <p:cNvPr id="59" name="矩形 58"/>
            <p:cNvSpPr/>
            <p:nvPr/>
          </p:nvSpPr>
          <p:spPr>
            <a:xfrm>
              <a:off x="5488609" y="3556584"/>
              <a:ext cx="2736304" cy="861774"/>
            </a:xfrm>
            <a:prstGeom prst="rect">
              <a:avLst/>
            </a:prstGeom>
            <a:ln>
              <a:noFill/>
            </a:ln>
          </p:spPr>
          <p:txBody>
            <a:bodyPr wrap="square">
              <a:spAutoFit/>
            </a:bodyPr>
            <a:lstStyle/>
            <a:p>
              <a:r>
                <a:rPr lang="zh-CN" altLang="en-US" b="1" dirty="0" smtClean="0">
                  <a:solidFill>
                    <a:srgbClr val="C00000"/>
                  </a:solidFill>
                  <a:latin typeface="微软雅黑" panose="020B0503020204020204" pitchFamily="34" charset="-122"/>
                  <a:ea typeface="微软雅黑" panose="020B0503020204020204" pitchFamily="34" charset="-122"/>
                </a:rPr>
                <a:t>互联网金融门户</a:t>
              </a:r>
              <a:endParaRPr lang="en-US" altLang="zh-CN" b="1" dirty="0" smtClean="0">
                <a:solidFill>
                  <a:srgbClr val="C00000"/>
                </a:solidFill>
                <a:latin typeface="微软雅黑" panose="020B0503020204020204" pitchFamily="34" charset="-122"/>
                <a:ea typeface="微软雅黑" panose="020B0503020204020204" pitchFamily="34" charset="-122"/>
              </a:endParaRPr>
            </a:p>
            <a:p>
              <a:r>
                <a:rPr lang="zh-CN" altLang="en-US" sz="1600" dirty="0" smtClean="0">
                  <a:latin typeface="微软雅黑" panose="020B0503020204020204" pitchFamily="34" charset="-122"/>
                  <a:ea typeface="微软雅黑" panose="020B0503020204020204" pitchFamily="34" charset="-122"/>
                </a:rPr>
                <a:t>利用互联网进行金融产品营销，提供第三方服务</a:t>
              </a:r>
              <a:endParaRPr lang="en-US" altLang="zh-CN" sz="1600" dirty="0">
                <a:latin typeface="微软雅黑" panose="020B0503020204020204" pitchFamily="34" charset="-122"/>
                <a:ea typeface="微软雅黑" panose="020B0503020204020204" pitchFamily="34" charset="-122"/>
              </a:endParaRPr>
            </a:p>
          </p:txBody>
        </p:sp>
      </p:grpSp>
      <p:grpSp>
        <p:nvGrpSpPr>
          <p:cNvPr id="15" name="组合 14"/>
          <p:cNvGrpSpPr/>
          <p:nvPr/>
        </p:nvGrpSpPr>
        <p:grpSpPr>
          <a:xfrm>
            <a:off x="5307717" y="4821785"/>
            <a:ext cx="3096344" cy="1080120"/>
            <a:chOff x="5416601" y="4780720"/>
            <a:chExt cx="3096344" cy="1080120"/>
          </a:xfrm>
        </p:grpSpPr>
        <p:sp>
          <p:nvSpPr>
            <p:cNvPr id="50" name="圆角矩形 49"/>
            <p:cNvSpPr/>
            <p:nvPr/>
          </p:nvSpPr>
          <p:spPr>
            <a:xfrm>
              <a:off x="5416601" y="4780720"/>
              <a:ext cx="3096344" cy="1080120"/>
            </a:xfrm>
            <a:prstGeom prst="round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微软雅黑" panose="020B0503020204020204" pitchFamily="34" charset="-122"/>
                <a:ea typeface="微软雅黑" panose="020B0503020204020204" pitchFamily="34" charset="-122"/>
              </a:endParaRPr>
            </a:p>
          </p:txBody>
        </p:sp>
        <p:sp>
          <p:nvSpPr>
            <p:cNvPr id="60" name="矩形 59"/>
            <p:cNvSpPr/>
            <p:nvPr/>
          </p:nvSpPr>
          <p:spPr>
            <a:xfrm>
              <a:off x="5560617" y="4780720"/>
              <a:ext cx="2232248" cy="861774"/>
            </a:xfrm>
            <a:prstGeom prst="rect">
              <a:avLst/>
            </a:prstGeom>
            <a:ln>
              <a:noFill/>
            </a:ln>
          </p:spPr>
          <p:txBody>
            <a:bodyPr wrap="square">
              <a:spAutoFit/>
            </a:bodyPr>
            <a:lstStyle/>
            <a:p>
              <a:r>
                <a:rPr lang="zh-CN" altLang="en-US" b="1" dirty="0" smtClean="0">
                  <a:solidFill>
                    <a:srgbClr val="C00000"/>
                  </a:solidFill>
                  <a:latin typeface="微软雅黑" panose="020B0503020204020204" pitchFamily="34" charset="-122"/>
                  <a:ea typeface="微软雅黑" panose="020B0503020204020204" pitchFamily="34" charset="-122"/>
                </a:rPr>
                <a:t>众筹</a:t>
              </a:r>
              <a:endParaRPr lang="en-US" altLang="zh-CN" b="1" dirty="0" smtClean="0">
                <a:solidFill>
                  <a:srgbClr val="C00000"/>
                </a:solidFill>
                <a:latin typeface="微软雅黑" panose="020B0503020204020204" pitchFamily="34" charset="-122"/>
                <a:ea typeface="微软雅黑" panose="020B0503020204020204" pitchFamily="34" charset="-122"/>
              </a:endParaRPr>
            </a:p>
            <a:p>
              <a:r>
                <a:rPr lang="zh-CN" altLang="en-US" sz="1600" dirty="0" smtClean="0">
                  <a:latin typeface="微软雅黑" panose="020B0503020204020204" pitchFamily="34" charset="-122"/>
                  <a:ea typeface="微软雅黑" panose="020B0503020204020204" pitchFamily="34" charset="-122"/>
                </a:rPr>
                <a:t>用团购</a:t>
              </a:r>
              <a:r>
                <a:rPr lang="en-US" altLang="zh-CN" sz="1600" dirty="0" smtClean="0">
                  <a:latin typeface="微软雅黑" panose="020B0503020204020204" pitchFamily="34" charset="-122"/>
                  <a:ea typeface="微软雅黑" panose="020B0503020204020204" pitchFamily="34" charset="-122"/>
                </a:rPr>
                <a:t>+</a:t>
              </a:r>
              <a:r>
                <a:rPr lang="zh-CN" altLang="en-US" sz="1600" dirty="0" smtClean="0">
                  <a:latin typeface="微软雅黑" panose="020B0503020204020204" pitchFamily="34" charset="-122"/>
                  <a:ea typeface="微软雅黑" panose="020B0503020204020204" pitchFamily="34" charset="-122"/>
                </a:rPr>
                <a:t>预购的形式向网友募集资金的模式</a:t>
              </a:r>
              <a:endParaRPr lang="en-US" altLang="zh-CN" sz="1600"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385898268"/>
      </p:ext>
    </p:extLst>
  </p:cSld>
  <p:clrMapOvr>
    <a:masterClrMapping/>
  </p:clrMapOvr>
  <p:timing>
    <p:tnLst>
      <p:par>
        <p:cTn id="1" dur="indefinite" restart="never" nodeType="tmRoot"/>
      </p:par>
    </p:tnLst>
  </p:timing>
</p:sld>
</file>

<file path=ppt/theme/theme1.xml><?xml version="1.0" encoding="utf-8"?>
<a:theme xmlns:a="http://schemas.openxmlformats.org/drawingml/2006/main" name="默认设计模板">
  <a:themeElements>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默认设计模板">
  <a:themeElements>
    <a:clrScheme name="1_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_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7389</TotalTime>
  <Words>1879</Words>
  <Application>Microsoft Office PowerPoint</Application>
  <PresentationFormat>全屏显示(4:3)</PresentationFormat>
  <Paragraphs>310</Paragraphs>
  <Slides>22</Slides>
  <Notes>0</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22</vt:i4>
      </vt:variant>
    </vt:vector>
  </HeadingPairs>
  <TitlesOfParts>
    <vt:vector size="30" baseType="lpstr">
      <vt:lpstr>华文行楷</vt:lpstr>
      <vt:lpstr>宋体</vt:lpstr>
      <vt:lpstr>微软雅黑</vt:lpstr>
      <vt:lpstr>Arial</vt:lpstr>
      <vt:lpstr>Calibri</vt:lpstr>
      <vt:lpstr>Times New Roman</vt:lpstr>
      <vt:lpstr>默认设计模板</vt:lpstr>
      <vt:lpstr>1_默认设计模板</vt:lpstr>
      <vt:lpstr>PowerPoint 演示文稿</vt:lpstr>
      <vt:lpstr>目录</vt:lpstr>
      <vt:lpstr>互联网金融的形成</vt:lpstr>
      <vt:lpstr>互联网金融的特点</vt:lpstr>
      <vt:lpstr>互联网金融的发展路线</vt:lpstr>
      <vt:lpstr>互联网金融的参与者</vt:lpstr>
      <vt:lpstr>互联网金融投资布局</vt:lpstr>
      <vt:lpstr>目录</vt:lpstr>
      <vt:lpstr>互联网金融的六大趋势</vt:lpstr>
      <vt:lpstr>互联网金融发展趋势—P2P</vt:lpstr>
      <vt:lpstr>互联网金融发展趋势—P2P</vt:lpstr>
      <vt:lpstr>互联网金融发展趋势—互联网支付</vt:lpstr>
      <vt:lpstr>互联网金融发展趋势—互联网支付</vt:lpstr>
      <vt:lpstr>互联网金融发展趋势—大数据金融</vt:lpstr>
      <vt:lpstr>互联网金融发展趋势—大数据金融</vt:lpstr>
      <vt:lpstr>互联网金融发展趋势—互联网金融门户</vt:lpstr>
      <vt:lpstr>互联网金融发展趋势—信息化金融</vt:lpstr>
      <vt:lpstr>互联网金融发展趋势—众筹</vt:lpstr>
      <vt:lpstr>六大趋势对比分析</vt:lpstr>
      <vt:lpstr>目录</vt:lpstr>
      <vt:lpstr>各大企业互联网战略布局</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Zhenghui</dc:creator>
  <cp:lastModifiedBy>Guo_M</cp:lastModifiedBy>
  <cp:revision>380</cp:revision>
  <dcterms:created xsi:type="dcterms:W3CDTF">2013-01-08T13:12:07Z</dcterms:created>
  <dcterms:modified xsi:type="dcterms:W3CDTF">2014-11-17T09:34:53Z</dcterms:modified>
</cp:coreProperties>
</file>