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1"/>
  </p:notesMasterIdLst>
  <p:sldIdLst>
    <p:sldId id="266" r:id="rId2"/>
    <p:sldId id="310" r:id="rId3"/>
    <p:sldId id="282" r:id="rId4"/>
    <p:sldId id="287" r:id="rId5"/>
    <p:sldId id="289" r:id="rId6"/>
    <p:sldId id="339" r:id="rId7"/>
    <p:sldId id="302" r:id="rId8"/>
    <p:sldId id="294" r:id="rId9"/>
    <p:sldId id="276" r:id="rId10"/>
    <p:sldId id="264" r:id="rId11"/>
    <p:sldId id="299" r:id="rId12"/>
    <p:sldId id="300" r:id="rId13"/>
    <p:sldId id="269" r:id="rId14"/>
    <p:sldId id="270" r:id="rId15"/>
    <p:sldId id="316" r:id="rId16"/>
    <p:sldId id="318" r:id="rId17"/>
    <p:sldId id="340" r:id="rId18"/>
    <p:sldId id="341" r:id="rId19"/>
    <p:sldId id="34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86E"/>
    <a:srgbClr val="BFDDFF"/>
    <a:srgbClr val="3E9AE1"/>
    <a:srgbClr val="4B87FF"/>
    <a:srgbClr val="9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6257" autoAdjust="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12CE-541A-4BD0-8D61-139ECD42BF89}" type="datetimeFigureOut">
              <a:rPr lang="zh-CN" altLang="en-US" smtClean="0"/>
              <a:t>2014/12/11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33685-F52A-44D1-843E-0404003890D8}" type="slidenum">
              <a:rPr lang="zh-CN" altLang="en-US" smtClean="0"/>
              <a:t>‹#›</a:t>
            </a:fld>
            <a:endParaRPr lang="zh-CN" altLang="en-US"/>
          </a:p>
        </p:txBody>
      </p:sp>
    </p:spTree>
    <p:extLst>
      <p:ext uri="{BB962C8B-B14F-4D97-AF65-F5344CB8AC3E}">
        <p14:creationId xmlns:p14="http://schemas.microsoft.com/office/powerpoint/2010/main" val="3299955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14A97A9F-8614-4E30-A7B8-96CC08B169E3}" type="slidenum">
              <a:rPr lang="zh-CN" altLang="en-US">
                <a:latin typeface="Calibri" pitchFamily="34" charset="0"/>
              </a:rPr>
              <a:pPr/>
              <a:t>2</a:t>
            </a:fld>
            <a:endParaRPr lang="zh-CN"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933685-F52A-44D1-843E-0404003890D8}" type="slidenum">
              <a:rPr lang="zh-CN" altLang="en-US" smtClean="0"/>
              <a:t>4</a:t>
            </a:fld>
            <a:endParaRPr lang="zh-CN" altLang="en-US"/>
          </a:p>
        </p:txBody>
      </p:sp>
    </p:spTree>
    <p:extLst>
      <p:ext uri="{BB962C8B-B14F-4D97-AF65-F5344CB8AC3E}">
        <p14:creationId xmlns:p14="http://schemas.microsoft.com/office/powerpoint/2010/main" val="5486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一方面中国网民规模稳步扩大，给在线教育用户数量的快速增长提供了发展空间和稳定基础。</a:t>
            </a:r>
            <a:endParaRPr lang="en-US" altLang="zh-CN"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rPr>
              <a:t>另一方面，国内在线教育产品数量快速增长，教育方式通过互联网推陈出新，给予用户差异化体验，吸引更多用户参与其中。</a:t>
            </a:r>
          </a:p>
          <a:p>
            <a:endParaRPr lang="zh-CN" altLang="en-US" dirty="0"/>
          </a:p>
        </p:txBody>
      </p:sp>
      <p:sp>
        <p:nvSpPr>
          <p:cNvPr id="4" name="灯片编号占位符 3"/>
          <p:cNvSpPr>
            <a:spLocks noGrp="1"/>
          </p:cNvSpPr>
          <p:nvPr>
            <p:ph type="sldNum" sz="quarter" idx="10"/>
          </p:nvPr>
        </p:nvSpPr>
        <p:spPr/>
        <p:txBody>
          <a:bodyPr/>
          <a:lstStyle/>
          <a:p>
            <a:fld id="{01933685-F52A-44D1-843E-0404003890D8}" type="slidenum">
              <a:rPr lang="zh-CN" altLang="en-US" smtClean="0"/>
              <a:t>5</a:t>
            </a:fld>
            <a:endParaRPr lang="zh-CN" altLang="en-US"/>
          </a:p>
        </p:txBody>
      </p:sp>
    </p:spTree>
    <p:extLst>
      <p:ext uri="{BB962C8B-B14F-4D97-AF65-F5344CB8AC3E}">
        <p14:creationId xmlns:p14="http://schemas.microsoft.com/office/powerpoint/2010/main" val="209815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dirty="0" smtClean="0"/>
              <a:t>http://</a:t>
            </a:r>
            <a:r>
              <a:rPr lang="en-US" altLang="zh-CN" smtClean="0"/>
              <a:t>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CDF9E9A7-9BB0-4A80-B7E8-95F989418ED8}" type="slidenum">
              <a:rPr lang="zh-CN" altLang="en-US">
                <a:latin typeface="Calibri" pitchFamily="34" charset="0"/>
              </a:rPr>
              <a:pPr/>
              <a:t>6</a:t>
            </a:fld>
            <a:endParaRPr lang="en-US" altLang="zh-CN">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国务院取消和下放高等学历在线教育的审批权，虽会促进市场规模的增长，但由于学历含金量下降，学历认可度降低，在线用户并不会爆发式的增长，市场占比反而有所下降。其次，职业在线教育和在线学历教育属用户刚性需求，市场发展较快。由于用户群体的特殊性，受资本市场和创业者关注较多的学前在线教育和中小学在线教育市场还需要进一步培养，盈利周期较长。</a:t>
            </a:r>
          </a:p>
          <a:p>
            <a:endParaRPr lang="zh-CN" altLang="en-US" dirty="0"/>
          </a:p>
        </p:txBody>
      </p:sp>
      <p:sp>
        <p:nvSpPr>
          <p:cNvPr id="4" name="灯片编号占位符 3"/>
          <p:cNvSpPr>
            <a:spLocks noGrp="1"/>
          </p:cNvSpPr>
          <p:nvPr>
            <p:ph type="sldNum" sz="quarter" idx="10"/>
          </p:nvPr>
        </p:nvSpPr>
        <p:spPr/>
        <p:txBody>
          <a:bodyPr/>
          <a:lstStyle/>
          <a:p>
            <a:fld id="{01933685-F52A-44D1-843E-0404003890D8}" type="slidenum">
              <a:rPr lang="zh-CN" altLang="en-US" smtClean="0"/>
              <a:t>7</a:t>
            </a:fld>
            <a:endParaRPr lang="zh-CN" altLang="en-US"/>
          </a:p>
        </p:txBody>
      </p:sp>
    </p:spTree>
    <p:extLst>
      <p:ext uri="{BB962C8B-B14F-4D97-AF65-F5344CB8AC3E}">
        <p14:creationId xmlns:p14="http://schemas.microsoft.com/office/powerpoint/2010/main" val="687592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r>
              <a:rPr lang="zh-CN" altLang="en-US" dirty="0" smtClean="0"/>
              <a:t>　　</a:t>
            </a:r>
            <a:r>
              <a:rPr lang="en-US" altLang="zh-CN" dirty="0" smtClean="0"/>
              <a:t>1.</a:t>
            </a:r>
            <a:r>
              <a:rPr lang="zh-CN" altLang="en-US" dirty="0" smtClean="0"/>
              <a:t>就业、择业难问题的凸显，让职场人群投入更多的时间和金钱进行新技能的培训，增加就业的机会。用户需求旺盛，特别是证书类的考试培训，受关注程度更高。</a:t>
            </a:r>
          </a:p>
          <a:p>
            <a:endParaRPr lang="zh-CN" altLang="en-US" dirty="0" smtClean="0"/>
          </a:p>
          <a:p>
            <a:r>
              <a:rPr lang="zh-CN" altLang="en-US" dirty="0" smtClean="0"/>
              <a:t>　　</a:t>
            </a:r>
            <a:r>
              <a:rPr lang="en-US" altLang="zh-CN" dirty="0" smtClean="0"/>
              <a:t>2.</a:t>
            </a:r>
            <a:r>
              <a:rPr lang="zh-CN" altLang="en-US" dirty="0" smtClean="0"/>
              <a:t>职业在线教育的学习时间和地点的自主性，满足了职业人群随时随地学习、碎片化学习的要求。为有大量的培训需求的职业人群提供新的学习选择。</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随着取消和降低外语考试分数试点的推广和国际化形势下对外语的强烈需求，语言培训将有较大的发展空间。但语言培训用户注重课堂交流和学习氛围，所以语言培训更多的需要采用个性化的教学方式，目前在线语言培训的重点在于运用数据处理技术，为用户提供具有针对性的课程和学习方法，同时配以模拟真实课堂的在线互动模式。</a:t>
            </a:r>
          </a:p>
          <a:p>
            <a:endParaRPr lang="zh-CN" altLang="en-US" dirty="0"/>
          </a:p>
        </p:txBody>
      </p:sp>
      <p:sp>
        <p:nvSpPr>
          <p:cNvPr id="4" name="灯片编号占位符 3"/>
          <p:cNvSpPr>
            <a:spLocks noGrp="1"/>
          </p:cNvSpPr>
          <p:nvPr>
            <p:ph type="sldNum" sz="quarter" idx="10"/>
          </p:nvPr>
        </p:nvSpPr>
        <p:spPr/>
        <p:txBody>
          <a:bodyPr/>
          <a:lstStyle/>
          <a:p>
            <a:fld id="{01933685-F52A-44D1-843E-0404003890D8}" type="slidenum">
              <a:rPr lang="zh-CN" altLang="en-US" smtClean="0"/>
              <a:t>8</a:t>
            </a:fld>
            <a:endParaRPr lang="zh-CN" altLang="en-US"/>
          </a:p>
        </p:txBody>
      </p:sp>
    </p:spTree>
    <p:extLst>
      <p:ext uri="{BB962C8B-B14F-4D97-AF65-F5344CB8AC3E}">
        <p14:creationId xmlns:p14="http://schemas.microsoft.com/office/powerpoint/2010/main" val="212822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7C079E67-1A41-4A81-A6A2-6EA73A73D99C}" type="slidenum">
              <a:rPr lang="zh-CN" altLang="en-US"/>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fld id="{DD8549FA-9CD2-462E-ADAC-EE4801109AA6}" type="slidenum">
              <a:rPr lang="zh-CN" altLang="en-US">
                <a:latin typeface="Calibri" pitchFamily="34" charset="0"/>
                <a:ea typeface="宋体" pitchFamily="2" charset="-122"/>
              </a:rPr>
              <a:pPr/>
              <a:t>16</a:t>
            </a:fld>
            <a:endParaRPr lang="zh-CN" altLang="en-US">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B754470F-13D3-409F-91FD-54ACD4E143C7}" type="datetimeFigureOut">
              <a:rPr lang="zh-CN" altLang="en-US" smtClean="0"/>
              <a:t>2014/12/11</a:t>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1A643598-B78B-487B-BAE4-1D4652BE84E3}" type="slidenum">
              <a:rPr lang="zh-CN" altLang="en-US" smtClean="0"/>
              <a:t>‹#›</a:t>
            </a:fld>
            <a:endParaRPr lang="zh-CN" altLang="en-US"/>
          </a:p>
        </p:txBody>
      </p:sp>
    </p:spTree>
    <p:extLst>
      <p:ext uri="{BB962C8B-B14F-4D97-AF65-F5344CB8AC3E}">
        <p14:creationId xmlns:p14="http://schemas.microsoft.com/office/powerpoint/2010/main" val="120441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2773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656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66" r:id="rId3"/>
    <p:sldLayoutId id="2147483667" r:id="rId4"/>
    <p:sldLayoutId id="2147483668" r:id="rId5"/>
    <p:sldLayoutId id="2147483670" r:id="rId6"/>
    <p:sldLayoutId id="2147483672" r:id="rId7"/>
    <p:sldLayoutId id="2147483675" r:id="rId8"/>
    <p:sldLayoutId id="2147483676" r:id="rId9"/>
    <p:sldLayoutId id="2147483678" r:id="rId10"/>
    <p:sldLayoutId id="2147483679" r:id="rId11"/>
    <p:sldLayoutId id="2147483683" r:id="rId12"/>
    <p:sldLayoutId id="2147483685" r:id="rId13"/>
    <p:sldLayoutId id="2147483689" r:id="rId14"/>
  </p:sldLayoutIdLst>
  <p:timing>
    <p:tnLst>
      <p:par>
        <p:cTn id="1" dur="indefinite" restart="never" nodeType="tmRoot"/>
      </p:par>
    </p:tnLst>
  </p:timing>
  <p:txStyles>
    <p:titleStyle>
      <a:lvl1pPr algn="r" rtl="0" eaLnBrk="1" fontAlgn="base" hangingPunct="1">
        <a:spcBef>
          <a:spcPct val="0"/>
        </a:spcBef>
        <a:spcAft>
          <a:spcPct val="0"/>
        </a:spcAft>
        <a:defRPr sz="2000" b="1">
          <a:solidFill>
            <a:schemeClr val="tx1"/>
          </a:solidFill>
          <a:latin typeface="+mj-lt"/>
          <a:ea typeface="+mj-ea"/>
          <a:cs typeface="+mj-cs"/>
        </a:defRPr>
      </a:lvl1pPr>
      <a:lvl2pPr algn="r" rtl="0" eaLnBrk="1" fontAlgn="base" hangingPunct="1">
        <a:spcBef>
          <a:spcPct val="0"/>
        </a:spcBef>
        <a:spcAft>
          <a:spcPct val="0"/>
        </a:spcAft>
        <a:defRPr sz="2000" b="1">
          <a:solidFill>
            <a:schemeClr val="tx1"/>
          </a:solidFill>
          <a:latin typeface="Arial" charset="0"/>
          <a:ea typeface="黑体" pitchFamily="49" charset="-122"/>
        </a:defRPr>
      </a:lvl2pPr>
      <a:lvl3pPr algn="r" rtl="0" eaLnBrk="1" fontAlgn="base" hangingPunct="1">
        <a:spcBef>
          <a:spcPct val="0"/>
        </a:spcBef>
        <a:spcAft>
          <a:spcPct val="0"/>
        </a:spcAft>
        <a:defRPr sz="2000" b="1">
          <a:solidFill>
            <a:schemeClr val="tx1"/>
          </a:solidFill>
          <a:latin typeface="Arial" charset="0"/>
          <a:ea typeface="黑体" pitchFamily="49" charset="-122"/>
        </a:defRPr>
      </a:lvl3pPr>
      <a:lvl4pPr algn="r" rtl="0" eaLnBrk="1" fontAlgn="base" hangingPunct="1">
        <a:spcBef>
          <a:spcPct val="0"/>
        </a:spcBef>
        <a:spcAft>
          <a:spcPct val="0"/>
        </a:spcAft>
        <a:defRPr sz="2000" b="1">
          <a:solidFill>
            <a:schemeClr val="tx1"/>
          </a:solidFill>
          <a:latin typeface="Arial" charset="0"/>
          <a:ea typeface="黑体" pitchFamily="49" charset="-122"/>
        </a:defRPr>
      </a:lvl4pPr>
      <a:lvl5pPr algn="r" rtl="0" eaLnBrk="1" fontAlgn="base" hangingPunct="1">
        <a:spcBef>
          <a:spcPct val="0"/>
        </a:spcBef>
        <a:spcAft>
          <a:spcPct val="0"/>
        </a:spcAft>
        <a:defRPr sz="2000" b="1">
          <a:solidFill>
            <a:schemeClr val="tx1"/>
          </a:solidFill>
          <a:latin typeface="Arial" charset="0"/>
          <a:ea typeface="黑体" pitchFamily="49" charset="-122"/>
        </a:defRPr>
      </a:lvl5pPr>
      <a:lvl6pPr marL="457200" algn="r" rtl="0" eaLnBrk="1" fontAlgn="base" hangingPunct="1">
        <a:spcBef>
          <a:spcPct val="0"/>
        </a:spcBef>
        <a:spcAft>
          <a:spcPct val="0"/>
        </a:spcAft>
        <a:defRPr sz="2000" b="1">
          <a:solidFill>
            <a:schemeClr val="tx1"/>
          </a:solidFill>
          <a:latin typeface="Arial" charset="0"/>
          <a:ea typeface="黑体" pitchFamily="49" charset="-122"/>
        </a:defRPr>
      </a:lvl6pPr>
      <a:lvl7pPr marL="914400" algn="r" rtl="0" eaLnBrk="1" fontAlgn="base" hangingPunct="1">
        <a:spcBef>
          <a:spcPct val="0"/>
        </a:spcBef>
        <a:spcAft>
          <a:spcPct val="0"/>
        </a:spcAft>
        <a:defRPr sz="2000" b="1">
          <a:solidFill>
            <a:schemeClr val="tx1"/>
          </a:solidFill>
          <a:latin typeface="Arial" charset="0"/>
          <a:ea typeface="黑体" pitchFamily="49" charset="-122"/>
        </a:defRPr>
      </a:lvl7pPr>
      <a:lvl8pPr marL="1371600" algn="r" rtl="0" eaLnBrk="1" fontAlgn="base" hangingPunct="1">
        <a:spcBef>
          <a:spcPct val="0"/>
        </a:spcBef>
        <a:spcAft>
          <a:spcPct val="0"/>
        </a:spcAft>
        <a:defRPr sz="2000" b="1">
          <a:solidFill>
            <a:schemeClr val="tx1"/>
          </a:solidFill>
          <a:latin typeface="Arial" charset="0"/>
          <a:ea typeface="黑体" pitchFamily="49" charset="-122"/>
        </a:defRPr>
      </a:lvl8pPr>
      <a:lvl9pPr marL="1828800" algn="r" rtl="0" eaLnBrk="1" fontAlgn="base" hangingPunct="1">
        <a:spcBef>
          <a:spcPct val="0"/>
        </a:spcBef>
        <a:spcAft>
          <a:spcPct val="0"/>
        </a:spcAft>
        <a:defRPr sz="2000" b="1">
          <a:solidFill>
            <a:schemeClr val="tx1"/>
          </a:solidFill>
          <a:latin typeface="Arial" charset="0"/>
          <a:ea typeface="黑体"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0456" y="2645911"/>
            <a:ext cx="3384376" cy="1431161"/>
          </a:xfrm>
          <a:prstGeom prst="rect">
            <a:avLst/>
          </a:prstGeom>
          <a:noFill/>
        </p:spPr>
        <p:txBody>
          <a:bodyPr wrap="square" rtlCol="0">
            <a:spAutoFit/>
          </a:bodyPr>
          <a:lstStyle/>
          <a:p>
            <a:r>
              <a:rPr lang="zh-CN" altLang="en-US" sz="6000" b="1" dirty="0" smtClean="0">
                <a:latin typeface="微软雅黑" pitchFamily="34" charset="-122"/>
                <a:ea typeface="微软雅黑" pitchFamily="34" charset="-122"/>
              </a:rPr>
              <a:t>在线教育</a:t>
            </a:r>
            <a:endParaRPr lang="en-US" altLang="zh-CN" sz="6000" b="1" dirty="0" smtClean="0">
              <a:latin typeface="微软雅黑" pitchFamily="34" charset="-122"/>
              <a:ea typeface="微软雅黑" pitchFamily="34" charset="-122"/>
            </a:endParaRPr>
          </a:p>
          <a:p>
            <a:pPr>
              <a:lnSpc>
                <a:spcPct val="150000"/>
              </a:lnSpc>
            </a:pPr>
            <a:r>
              <a:rPr lang="en-US" altLang="zh-CN" dirty="0" smtClean="0">
                <a:solidFill>
                  <a:schemeClr val="bg1"/>
                </a:solidFill>
                <a:latin typeface="微软雅黑" pitchFamily="34" charset="-122"/>
                <a:ea typeface="微软雅黑" pitchFamily="34" charset="-122"/>
              </a:rPr>
              <a:t>  E-Learning</a:t>
            </a:r>
            <a:endParaRPr lang="zh-CN" altLang="en-US" dirty="0">
              <a:solidFill>
                <a:schemeClr val="bg1"/>
              </a:solidFill>
              <a:latin typeface="微软雅黑" pitchFamily="34" charset="-122"/>
              <a:ea typeface="微软雅黑" pitchFamily="34" charset="-122"/>
            </a:endParaRPr>
          </a:p>
        </p:txBody>
      </p:sp>
      <p:cxnSp>
        <p:nvCxnSpPr>
          <p:cNvPr id="6" name="直接连接符 5"/>
          <p:cNvCxnSpPr/>
          <p:nvPr/>
        </p:nvCxnSpPr>
        <p:spPr>
          <a:xfrm>
            <a:off x="1331640" y="3645024"/>
            <a:ext cx="223224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31640" y="4077072"/>
            <a:ext cx="111612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973" y="1700808"/>
            <a:ext cx="2782451" cy="355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a:off x="1331640" y="2636912"/>
            <a:ext cx="259228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98078" y="2223550"/>
            <a:ext cx="2262158" cy="384144"/>
          </a:xfrm>
          <a:prstGeom prst="rect">
            <a:avLst/>
          </a:prstGeom>
        </p:spPr>
        <p:txBody>
          <a:bodyPr wrap="none">
            <a:spAutoFit/>
          </a:bodyPr>
          <a:lstStyle/>
          <a:p>
            <a:pPr>
              <a:lnSpc>
                <a:spcPct val="114000"/>
              </a:lnSpc>
            </a:pPr>
            <a:r>
              <a:rPr lang="zh-CN" altLang="en-US" dirty="0">
                <a:solidFill>
                  <a:schemeClr val="bg1"/>
                </a:solidFill>
                <a:latin typeface="微软雅黑" pitchFamily="34" charset="-122"/>
                <a:ea typeface="微软雅黑" pitchFamily="34" charset="-122"/>
              </a:rPr>
              <a:t>基于网络的学习行为</a:t>
            </a:r>
            <a:endParaRPr lang="en-US" altLang="zh-CN"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35855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a:spLocks/>
          </p:cNvSpPr>
          <p:nvPr/>
        </p:nvSpPr>
        <p:spPr>
          <a:xfrm>
            <a:off x="25228" y="260648"/>
            <a:ext cx="7283075"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教育业务类型</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1484784"/>
            <a:ext cx="916380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916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154"/>
          <a:stretch/>
        </p:blipFill>
        <p:spPr bwMode="auto">
          <a:xfrm>
            <a:off x="138591" y="1628800"/>
            <a:ext cx="8897905" cy="470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2"/>
          <p:cNvSpPr txBox="1">
            <a:spLocks/>
          </p:cNvSpPr>
          <p:nvPr/>
        </p:nvSpPr>
        <p:spPr>
          <a:xfrm>
            <a:off x="25228" y="260648"/>
            <a:ext cx="7427091"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教育产业链</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87038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051"/>
          <a:stretch/>
        </p:blipFill>
        <p:spPr bwMode="auto">
          <a:xfrm>
            <a:off x="467544" y="1412776"/>
            <a:ext cx="8165806" cy="4909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2"/>
          <p:cNvSpPr txBox="1">
            <a:spLocks/>
          </p:cNvSpPr>
          <p:nvPr/>
        </p:nvSpPr>
        <p:spPr>
          <a:xfrm>
            <a:off x="25228" y="260648"/>
            <a:ext cx="7427091"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教育产业链</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371984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l="3950" b="10596"/>
          <a:stretch/>
        </p:blipFill>
        <p:spPr bwMode="auto">
          <a:xfrm>
            <a:off x="459895" y="1484783"/>
            <a:ext cx="8504593" cy="493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2"/>
          <p:cNvSpPr txBox="1">
            <a:spLocks/>
          </p:cNvSpPr>
          <p:nvPr/>
        </p:nvSpPr>
        <p:spPr>
          <a:xfrm>
            <a:off x="25228" y="260648"/>
            <a:ext cx="7427091"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教育趋势</a:t>
            </a:r>
            <a:r>
              <a:rPr lang="en-US" altLang="zh-CN"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技术的影响</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121868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74"/>
          <a:stretch/>
        </p:blipFill>
        <p:spPr bwMode="auto">
          <a:xfrm>
            <a:off x="539552" y="1719469"/>
            <a:ext cx="7554097" cy="4301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txBox="1">
            <a:spLocks/>
          </p:cNvSpPr>
          <p:nvPr/>
        </p:nvSpPr>
        <p:spPr>
          <a:xfrm>
            <a:off x="25228" y="260648"/>
            <a:ext cx="7427091"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教育趋势</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3285494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p:nvPr/>
        </p:nvSpPr>
        <p:spPr>
          <a:xfrm rot="21074577">
            <a:off x="1336675" y="3295650"/>
            <a:ext cx="1787525" cy="16446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76200" dir="4800000" sx="99000" sy="99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6" name="Rectangle 5"/>
          <p:cNvSpPr/>
          <p:nvPr/>
        </p:nvSpPr>
        <p:spPr>
          <a:xfrm rot="21074577">
            <a:off x="1284288" y="3240088"/>
            <a:ext cx="1849437" cy="1706562"/>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anchor="ctr"/>
          <a:lstStyle/>
          <a:p>
            <a:pPr algn="just">
              <a:lnSpc>
                <a:spcPct val="130000"/>
              </a:lnSpc>
              <a:defRPr/>
            </a:pPr>
            <a:r>
              <a:rPr lang="zh-CN" altLang="en-US" sz="1600" dirty="0">
                <a:solidFill>
                  <a:schemeClr val="tx1"/>
                </a:solidFill>
                <a:latin typeface="宋体" panose="02010600030101010101" pitchFamily="2" charset="-122"/>
                <a:ea typeface="宋体" panose="02010600030101010101" pitchFamily="2" charset="-122"/>
              </a:rPr>
              <a:t>缺乏学习环境、氛围、教师督导等约束力量；</a:t>
            </a:r>
          </a:p>
        </p:txBody>
      </p:sp>
      <p:sp>
        <p:nvSpPr>
          <p:cNvPr id="7" name="Triangle rectangle 7"/>
          <p:cNvSpPr/>
          <p:nvPr/>
        </p:nvSpPr>
        <p:spPr>
          <a:xfrm rot="14260875">
            <a:off x="2670175" y="4165601"/>
            <a:ext cx="200025" cy="901700"/>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chemeClr val="accent1">
                  <a:lumMod val="75000"/>
                </a:schemeClr>
              </a:gs>
              <a:gs pos="50000">
                <a:schemeClr val="accent1">
                  <a:lumMod val="60000"/>
                  <a:lumOff val="40000"/>
                </a:schemeClr>
              </a:gs>
              <a:gs pos="100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8" name="Rectangle 21"/>
          <p:cNvSpPr/>
          <p:nvPr/>
        </p:nvSpPr>
        <p:spPr>
          <a:xfrm rot="18900000">
            <a:off x="1008063" y="3416300"/>
            <a:ext cx="776287" cy="185738"/>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9" name="Rectangle 22"/>
          <p:cNvSpPr/>
          <p:nvPr/>
        </p:nvSpPr>
        <p:spPr>
          <a:xfrm rot="1741600">
            <a:off x="2366963" y="3195638"/>
            <a:ext cx="806450" cy="179387"/>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15" name="Rectangle 5"/>
          <p:cNvSpPr/>
          <p:nvPr/>
        </p:nvSpPr>
        <p:spPr>
          <a:xfrm rot="21074577">
            <a:off x="3644900" y="1866900"/>
            <a:ext cx="1787525" cy="16446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76200" dir="4800000" sx="99000" sy="99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16" name="Rectangle 5"/>
          <p:cNvSpPr/>
          <p:nvPr/>
        </p:nvSpPr>
        <p:spPr>
          <a:xfrm rot="21074577">
            <a:off x="3592513" y="1811338"/>
            <a:ext cx="1849437" cy="17081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anchor="ctr"/>
          <a:lstStyle/>
          <a:p>
            <a:pPr>
              <a:lnSpc>
                <a:spcPct val="130000"/>
              </a:lnSpc>
            </a:pPr>
            <a:r>
              <a:rPr lang="zh-CN" altLang="en-US" sz="1600" dirty="0">
                <a:solidFill>
                  <a:schemeClr val="tx1"/>
                </a:solidFill>
                <a:latin typeface="宋体" panose="02010600030101010101" pitchFamily="2" charset="-122"/>
                <a:ea typeface="宋体" panose="02010600030101010101" pitchFamily="2" charset="-122"/>
              </a:rPr>
              <a:t>缺乏教师和学生的互动交流与反馈；</a:t>
            </a:r>
            <a:endParaRPr lang="en-US" altLang="zh-CN" sz="1600" dirty="0">
              <a:solidFill>
                <a:schemeClr val="tx1"/>
              </a:solidFill>
              <a:latin typeface="宋体" panose="02010600030101010101" pitchFamily="2" charset="-122"/>
              <a:ea typeface="宋体" panose="02010600030101010101" pitchFamily="2" charset="-122"/>
            </a:endParaRPr>
          </a:p>
        </p:txBody>
      </p:sp>
      <p:sp>
        <p:nvSpPr>
          <p:cNvPr id="17" name="Triangle rectangle 7"/>
          <p:cNvSpPr/>
          <p:nvPr/>
        </p:nvSpPr>
        <p:spPr>
          <a:xfrm rot="14260875">
            <a:off x="4978400" y="2736851"/>
            <a:ext cx="200025" cy="901700"/>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chemeClr val="accent1">
                  <a:lumMod val="75000"/>
                </a:schemeClr>
              </a:gs>
              <a:gs pos="50000">
                <a:schemeClr val="accent1">
                  <a:lumMod val="60000"/>
                  <a:lumOff val="40000"/>
                </a:schemeClr>
              </a:gs>
              <a:gs pos="100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18" name="Rectangle 21"/>
          <p:cNvSpPr/>
          <p:nvPr/>
        </p:nvSpPr>
        <p:spPr>
          <a:xfrm rot="18900000">
            <a:off x="3316288" y="1987550"/>
            <a:ext cx="776287" cy="187325"/>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19" name="Rectangle 22"/>
          <p:cNvSpPr/>
          <p:nvPr/>
        </p:nvSpPr>
        <p:spPr>
          <a:xfrm rot="1741600">
            <a:off x="4675188" y="1768475"/>
            <a:ext cx="806450" cy="179388"/>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0" name="Rectangle 5"/>
          <p:cNvSpPr/>
          <p:nvPr/>
        </p:nvSpPr>
        <p:spPr>
          <a:xfrm rot="21074577">
            <a:off x="5900738" y="3452813"/>
            <a:ext cx="1787525" cy="16446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76200" dir="4800000" sx="99000" sy="99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1" name="Rectangle 5"/>
          <p:cNvSpPr/>
          <p:nvPr/>
        </p:nvSpPr>
        <p:spPr>
          <a:xfrm rot="21074577">
            <a:off x="5848350" y="3397250"/>
            <a:ext cx="1849438" cy="1706563"/>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anchor="ctr"/>
          <a:lstStyle/>
          <a:p>
            <a:pPr algn="just">
              <a:lnSpc>
                <a:spcPct val="130000"/>
              </a:lnSpc>
              <a:defRPr/>
            </a:pPr>
            <a:r>
              <a:rPr lang="zh-CN" altLang="en-US" sz="1600" dirty="0">
                <a:solidFill>
                  <a:schemeClr val="tx1"/>
                </a:solidFill>
                <a:latin typeface="宋体" panose="02010600030101010101" pitchFamily="2" charset="-122"/>
                <a:ea typeface="宋体" panose="02010600030101010101" pitchFamily="2" charset="-122"/>
              </a:rPr>
              <a:t>易造成学习者线上体验中产生枯燥、孤独感；</a:t>
            </a:r>
          </a:p>
        </p:txBody>
      </p:sp>
      <p:sp>
        <p:nvSpPr>
          <p:cNvPr id="22" name="Triangle rectangle 7"/>
          <p:cNvSpPr/>
          <p:nvPr/>
        </p:nvSpPr>
        <p:spPr>
          <a:xfrm rot="14260875">
            <a:off x="7232650" y="4322763"/>
            <a:ext cx="200025" cy="901700"/>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chemeClr val="accent1">
                  <a:lumMod val="75000"/>
                </a:schemeClr>
              </a:gs>
              <a:gs pos="50000">
                <a:schemeClr val="accent1">
                  <a:lumMod val="60000"/>
                  <a:lumOff val="40000"/>
                </a:schemeClr>
              </a:gs>
              <a:gs pos="100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3" name="Rectangle 21"/>
          <p:cNvSpPr/>
          <p:nvPr/>
        </p:nvSpPr>
        <p:spPr>
          <a:xfrm rot="18900000">
            <a:off x="5570538" y="3573463"/>
            <a:ext cx="776287" cy="187325"/>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4" name="Rectangle 22"/>
          <p:cNvSpPr/>
          <p:nvPr/>
        </p:nvSpPr>
        <p:spPr>
          <a:xfrm rot="1741600">
            <a:off x="6929438" y="3352800"/>
            <a:ext cx="806450" cy="179388"/>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5" name="Rectangle 5"/>
          <p:cNvSpPr/>
          <p:nvPr/>
        </p:nvSpPr>
        <p:spPr>
          <a:xfrm rot="21074577">
            <a:off x="3595688" y="4746625"/>
            <a:ext cx="1789112" cy="1646238"/>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 name="connsiteX0" fmla="*/ 0 w 3083363"/>
              <a:gd name="connsiteY0" fmla="*/ 0 h 2875403"/>
              <a:gd name="connsiteX1" fmla="*/ 2885378 w 3083363"/>
              <a:gd name="connsiteY1" fmla="*/ 56216 h 2875403"/>
              <a:gd name="connsiteX2" fmla="*/ 2879470 w 3083363"/>
              <a:gd name="connsiteY2" fmla="*/ 2334344 h 2875403"/>
              <a:gd name="connsiteX3" fmla="*/ 187196 w 3083363"/>
              <a:gd name="connsiteY3" fmla="*/ 2860388 h 2875403"/>
              <a:gd name="connsiteX4" fmla="*/ 0 w 3083363"/>
              <a:gd name="connsiteY4" fmla="*/ 0 h 2875403"/>
              <a:gd name="connsiteX0" fmla="*/ 0 w 3096263"/>
              <a:gd name="connsiteY0" fmla="*/ 0 h 2875403"/>
              <a:gd name="connsiteX1" fmla="*/ 2937628 w 3096263"/>
              <a:gd name="connsiteY1" fmla="*/ 51384 h 2875403"/>
              <a:gd name="connsiteX2" fmla="*/ 2879470 w 3096263"/>
              <a:gd name="connsiteY2" fmla="*/ 2334344 h 2875403"/>
              <a:gd name="connsiteX3" fmla="*/ 187196 w 3096263"/>
              <a:gd name="connsiteY3" fmla="*/ 2860388 h 2875403"/>
              <a:gd name="connsiteX4" fmla="*/ 0 w 3096263"/>
              <a:gd name="connsiteY4" fmla="*/ 0 h 2875403"/>
              <a:gd name="connsiteX0" fmla="*/ 0 w 3094279"/>
              <a:gd name="connsiteY0" fmla="*/ 0 h 2875403"/>
              <a:gd name="connsiteX1" fmla="*/ 2930002 w 3094279"/>
              <a:gd name="connsiteY1" fmla="*/ 101565 h 2875403"/>
              <a:gd name="connsiteX2" fmla="*/ 2879470 w 3094279"/>
              <a:gd name="connsiteY2" fmla="*/ 2334344 h 2875403"/>
              <a:gd name="connsiteX3" fmla="*/ 187196 w 3094279"/>
              <a:gd name="connsiteY3" fmla="*/ 2860388 h 2875403"/>
              <a:gd name="connsiteX4" fmla="*/ 0 w 3094279"/>
              <a:gd name="connsiteY4" fmla="*/ 0 h 2875403"/>
              <a:gd name="connsiteX0" fmla="*/ 0 w 3102449"/>
              <a:gd name="connsiteY0" fmla="*/ 0 h 2875403"/>
              <a:gd name="connsiteX1" fmla="*/ 2960524 w 3102449"/>
              <a:gd name="connsiteY1" fmla="*/ 112644 h 2875403"/>
              <a:gd name="connsiteX2" fmla="*/ 2879470 w 3102449"/>
              <a:gd name="connsiteY2" fmla="*/ 2334344 h 2875403"/>
              <a:gd name="connsiteX3" fmla="*/ 187196 w 3102449"/>
              <a:gd name="connsiteY3" fmla="*/ 2860388 h 2875403"/>
              <a:gd name="connsiteX4" fmla="*/ 0 w 3102449"/>
              <a:gd name="connsiteY4" fmla="*/ 0 h 2875403"/>
              <a:gd name="connsiteX0" fmla="*/ 0 w 3104921"/>
              <a:gd name="connsiteY0" fmla="*/ 0 h 2875403"/>
              <a:gd name="connsiteX1" fmla="*/ 2969318 w 3104921"/>
              <a:gd name="connsiteY1" fmla="*/ 139644 h 2875403"/>
              <a:gd name="connsiteX2" fmla="*/ 2879470 w 3104921"/>
              <a:gd name="connsiteY2" fmla="*/ 2334344 h 2875403"/>
              <a:gd name="connsiteX3" fmla="*/ 187196 w 3104921"/>
              <a:gd name="connsiteY3" fmla="*/ 2860388 h 2875403"/>
              <a:gd name="connsiteX4" fmla="*/ 0 w 3104921"/>
              <a:gd name="connsiteY4" fmla="*/ 0 h 2875403"/>
              <a:gd name="connsiteX0" fmla="*/ 0 w 3097647"/>
              <a:gd name="connsiteY0" fmla="*/ 0 h 2875403"/>
              <a:gd name="connsiteX1" fmla="*/ 2942864 w 3097647"/>
              <a:gd name="connsiteY1" fmla="*/ 186902 h 2875403"/>
              <a:gd name="connsiteX2" fmla="*/ 2879470 w 3097647"/>
              <a:gd name="connsiteY2" fmla="*/ 2334344 h 2875403"/>
              <a:gd name="connsiteX3" fmla="*/ 187196 w 3097647"/>
              <a:gd name="connsiteY3" fmla="*/ 2860388 h 2875403"/>
              <a:gd name="connsiteX4" fmla="*/ 0 w 3097647"/>
              <a:gd name="connsiteY4" fmla="*/ 0 h 2875403"/>
              <a:gd name="connsiteX0" fmla="*/ 0 w 3053237"/>
              <a:gd name="connsiteY0" fmla="*/ 0 h 2830026"/>
              <a:gd name="connsiteX1" fmla="*/ 2898454 w 3053237"/>
              <a:gd name="connsiteY1" fmla="*/ 141525 h 2830026"/>
              <a:gd name="connsiteX2" fmla="*/ 2835060 w 3053237"/>
              <a:gd name="connsiteY2" fmla="*/ 2288967 h 2830026"/>
              <a:gd name="connsiteX3" fmla="*/ 142786 w 3053237"/>
              <a:gd name="connsiteY3" fmla="*/ 2815011 h 2830026"/>
              <a:gd name="connsiteX4" fmla="*/ 0 w 3053237"/>
              <a:gd name="connsiteY4" fmla="*/ 0 h 2830026"/>
              <a:gd name="connsiteX0" fmla="*/ 0 w 3002552"/>
              <a:gd name="connsiteY0" fmla="*/ 0 h 2783683"/>
              <a:gd name="connsiteX1" fmla="*/ 2847769 w 3002552"/>
              <a:gd name="connsiteY1" fmla="*/ 95182 h 2783683"/>
              <a:gd name="connsiteX2" fmla="*/ 2784375 w 3002552"/>
              <a:gd name="connsiteY2" fmla="*/ 2242624 h 2783683"/>
              <a:gd name="connsiteX3" fmla="*/ 92101 w 3002552"/>
              <a:gd name="connsiteY3" fmla="*/ 2768668 h 2783683"/>
              <a:gd name="connsiteX4" fmla="*/ 0 w 3002552"/>
              <a:gd name="connsiteY4" fmla="*/ 0 h 2783683"/>
              <a:gd name="connsiteX0" fmla="*/ 0 w 3002552"/>
              <a:gd name="connsiteY0" fmla="*/ 0 h 2780993"/>
              <a:gd name="connsiteX1" fmla="*/ 2847769 w 3002552"/>
              <a:gd name="connsiteY1" fmla="*/ 95182 h 2780993"/>
              <a:gd name="connsiteX2" fmla="*/ 2784375 w 3002552"/>
              <a:gd name="connsiteY2" fmla="*/ 2242624 h 2780993"/>
              <a:gd name="connsiteX3" fmla="*/ 92101 w 3002552"/>
              <a:gd name="connsiteY3" fmla="*/ 2768668 h 2780993"/>
              <a:gd name="connsiteX4" fmla="*/ 0 w 3002552"/>
              <a:gd name="connsiteY4" fmla="*/ 0 h 2780993"/>
              <a:gd name="connsiteX0" fmla="*/ 0 w 3008312"/>
              <a:gd name="connsiteY0" fmla="*/ 0 h 2781844"/>
              <a:gd name="connsiteX1" fmla="*/ 2847769 w 3008312"/>
              <a:gd name="connsiteY1" fmla="*/ 95182 h 2781844"/>
              <a:gd name="connsiteX2" fmla="*/ 2792196 w 3008312"/>
              <a:gd name="connsiteY2" fmla="*/ 2275334 h 2781844"/>
              <a:gd name="connsiteX3" fmla="*/ 92101 w 3008312"/>
              <a:gd name="connsiteY3" fmla="*/ 2768668 h 2781844"/>
              <a:gd name="connsiteX4" fmla="*/ 0 w 3008312"/>
              <a:gd name="connsiteY4" fmla="*/ 0 h 2781844"/>
              <a:gd name="connsiteX0" fmla="*/ 0 w 2989495"/>
              <a:gd name="connsiteY0" fmla="*/ 0 h 2781844"/>
              <a:gd name="connsiteX1" fmla="*/ 2847769 w 2989495"/>
              <a:gd name="connsiteY1" fmla="*/ 95182 h 2781844"/>
              <a:gd name="connsiteX2" fmla="*/ 2792196 w 2989495"/>
              <a:gd name="connsiteY2" fmla="*/ 2275334 h 2781844"/>
              <a:gd name="connsiteX3" fmla="*/ 92101 w 2989495"/>
              <a:gd name="connsiteY3" fmla="*/ 2768668 h 2781844"/>
              <a:gd name="connsiteX4" fmla="*/ 0 w 2989495"/>
              <a:gd name="connsiteY4" fmla="*/ 0 h 2781844"/>
              <a:gd name="connsiteX0" fmla="*/ 0 w 3011870"/>
              <a:gd name="connsiteY0" fmla="*/ 0 h 2781844"/>
              <a:gd name="connsiteX1" fmla="*/ 2847769 w 3011870"/>
              <a:gd name="connsiteY1" fmla="*/ 95182 h 2781844"/>
              <a:gd name="connsiteX2" fmla="*/ 2792196 w 3011870"/>
              <a:gd name="connsiteY2" fmla="*/ 2275334 h 2781844"/>
              <a:gd name="connsiteX3" fmla="*/ 92101 w 3011870"/>
              <a:gd name="connsiteY3" fmla="*/ 2768668 h 2781844"/>
              <a:gd name="connsiteX4" fmla="*/ 0 w 3011870"/>
              <a:gd name="connsiteY4" fmla="*/ 0 h 2781844"/>
              <a:gd name="connsiteX0" fmla="*/ 0 w 3011870"/>
              <a:gd name="connsiteY0" fmla="*/ 0 h 2783262"/>
              <a:gd name="connsiteX1" fmla="*/ 2847769 w 3011870"/>
              <a:gd name="connsiteY1" fmla="*/ 95182 h 2783262"/>
              <a:gd name="connsiteX2" fmla="*/ 2792196 w 3011870"/>
              <a:gd name="connsiteY2" fmla="*/ 2275334 h 2783262"/>
              <a:gd name="connsiteX3" fmla="*/ 92101 w 3011870"/>
              <a:gd name="connsiteY3" fmla="*/ 2768668 h 2783262"/>
              <a:gd name="connsiteX4" fmla="*/ 0 w 3011870"/>
              <a:gd name="connsiteY4" fmla="*/ 0 h 2783262"/>
              <a:gd name="connsiteX0" fmla="*/ 0 w 3011870"/>
              <a:gd name="connsiteY0" fmla="*/ 0 h 2767189"/>
              <a:gd name="connsiteX1" fmla="*/ 2847769 w 3011870"/>
              <a:gd name="connsiteY1" fmla="*/ 95182 h 2767189"/>
              <a:gd name="connsiteX2" fmla="*/ 2792196 w 3011870"/>
              <a:gd name="connsiteY2" fmla="*/ 2275334 h 2767189"/>
              <a:gd name="connsiteX3" fmla="*/ 113833 w 3011870"/>
              <a:gd name="connsiteY3" fmla="*/ 2752010 h 2767189"/>
              <a:gd name="connsiteX4" fmla="*/ 0 w 3011870"/>
              <a:gd name="connsiteY4" fmla="*/ 0 h 2767189"/>
              <a:gd name="connsiteX0" fmla="*/ 0 w 3011870"/>
              <a:gd name="connsiteY0" fmla="*/ 0 h 2764048"/>
              <a:gd name="connsiteX1" fmla="*/ 2847769 w 3011870"/>
              <a:gd name="connsiteY1" fmla="*/ 95182 h 2764048"/>
              <a:gd name="connsiteX2" fmla="*/ 2792196 w 3011870"/>
              <a:gd name="connsiteY2" fmla="*/ 2275334 h 2764048"/>
              <a:gd name="connsiteX3" fmla="*/ 128682 w 3011870"/>
              <a:gd name="connsiteY3" fmla="*/ 2748749 h 2764048"/>
              <a:gd name="connsiteX4" fmla="*/ 0 w 3011870"/>
              <a:gd name="connsiteY4" fmla="*/ 0 h 2764048"/>
              <a:gd name="connsiteX0" fmla="*/ 0 w 3011870"/>
              <a:gd name="connsiteY0" fmla="*/ 0 h 2766482"/>
              <a:gd name="connsiteX1" fmla="*/ 2847769 w 3011870"/>
              <a:gd name="connsiteY1" fmla="*/ 95182 h 2766482"/>
              <a:gd name="connsiteX2" fmla="*/ 2792196 w 3011870"/>
              <a:gd name="connsiteY2" fmla="*/ 2275334 h 2766482"/>
              <a:gd name="connsiteX3" fmla="*/ 118548 w 3011870"/>
              <a:gd name="connsiteY3" fmla="*/ 2751276 h 2766482"/>
              <a:gd name="connsiteX4" fmla="*/ 0 w 3011870"/>
              <a:gd name="connsiteY4" fmla="*/ 0 h 2766482"/>
              <a:gd name="connsiteX0" fmla="*/ 0 w 3011870"/>
              <a:gd name="connsiteY0" fmla="*/ 0 h 2769615"/>
              <a:gd name="connsiteX1" fmla="*/ 2847769 w 3011870"/>
              <a:gd name="connsiteY1" fmla="*/ 95182 h 2769615"/>
              <a:gd name="connsiteX2" fmla="*/ 2792196 w 3011870"/>
              <a:gd name="connsiteY2" fmla="*/ 2275334 h 2769615"/>
              <a:gd name="connsiteX3" fmla="*/ 113120 w 3011870"/>
              <a:gd name="connsiteY3" fmla="*/ 2754527 h 2769615"/>
              <a:gd name="connsiteX4" fmla="*/ 0 w 3011870"/>
              <a:gd name="connsiteY4" fmla="*/ 0 h 276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870" h="2769615">
                <a:moveTo>
                  <a:pt x="0" y="0"/>
                </a:moveTo>
                <a:cubicBezTo>
                  <a:pt x="1127017" y="85961"/>
                  <a:pt x="1845297" y="76592"/>
                  <a:pt x="2847769" y="95182"/>
                </a:cubicBezTo>
                <a:cubicBezTo>
                  <a:pt x="2777291" y="1004083"/>
                  <a:pt x="3289279" y="2013053"/>
                  <a:pt x="2792196" y="2275334"/>
                </a:cubicBezTo>
                <a:cubicBezTo>
                  <a:pt x="2409503" y="2508287"/>
                  <a:pt x="1123783" y="2845055"/>
                  <a:pt x="113120" y="2754527"/>
                </a:cubicBezTo>
                <a:cubicBezTo>
                  <a:pt x="-60175" y="1676365"/>
                  <a:pt x="148001" y="804419"/>
                  <a:pt x="0" y="0"/>
                </a:cubicBezTo>
                <a:close/>
              </a:path>
            </a:pathLst>
          </a:custGeom>
          <a:solidFill>
            <a:schemeClr val="bg1"/>
          </a:solidFill>
          <a:ln>
            <a:noFill/>
          </a:ln>
          <a:effectLst>
            <a:outerShdw blurRad="215900" dist="76200" dir="4800000" sx="99000" sy="99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6" name="Rectangle 5"/>
          <p:cNvSpPr/>
          <p:nvPr/>
        </p:nvSpPr>
        <p:spPr>
          <a:xfrm rot="21074577">
            <a:off x="3543300" y="4691063"/>
            <a:ext cx="1849438" cy="1708150"/>
          </a:xfrm>
          <a:custGeom>
            <a:avLst/>
            <a:gdLst>
              <a:gd name="connsiteX0" fmla="*/ 0 w 2958182"/>
              <a:gd name="connsiteY0" fmla="*/ 0 h 2855644"/>
              <a:gd name="connsiteX1" fmla="*/ 2958182 w 2958182"/>
              <a:gd name="connsiteY1" fmla="*/ 0 h 2855644"/>
              <a:gd name="connsiteX2" fmla="*/ 2958182 w 2958182"/>
              <a:gd name="connsiteY2" fmla="*/ 2855644 h 2855644"/>
              <a:gd name="connsiteX3" fmla="*/ 0 w 2958182"/>
              <a:gd name="connsiteY3" fmla="*/ 2855644 h 2855644"/>
              <a:gd name="connsiteX4" fmla="*/ 0 w 2958182"/>
              <a:gd name="connsiteY4" fmla="*/ 0 h 2855644"/>
              <a:gd name="connsiteX0" fmla="*/ 0 w 2958182"/>
              <a:gd name="connsiteY0" fmla="*/ 0 h 2855644"/>
              <a:gd name="connsiteX1" fmla="*/ 2958182 w 2958182"/>
              <a:gd name="connsiteY1" fmla="*/ 0 h 2855644"/>
              <a:gd name="connsiteX2" fmla="*/ 2958182 w 2958182"/>
              <a:gd name="connsiteY2" fmla="*/ 2855644 h 2855644"/>
              <a:gd name="connsiteX3" fmla="*/ 99227 w 2958182"/>
              <a:gd name="connsiteY3" fmla="*/ 2774555 h 2855644"/>
              <a:gd name="connsiteX4" fmla="*/ 0 w 2958182"/>
              <a:gd name="connsiteY4" fmla="*/ 0 h 2855644"/>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48460 w 3007415"/>
              <a:gd name="connsiteY3" fmla="*/ 2830326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911415"/>
              <a:gd name="connsiteX1" fmla="*/ 3007415 w 3007415"/>
              <a:gd name="connsiteY1" fmla="*/ 55771 h 2911415"/>
              <a:gd name="connsiteX2" fmla="*/ 3007415 w 3007415"/>
              <a:gd name="connsiteY2" fmla="*/ 2911415 h 2911415"/>
              <a:gd name="connsiteX3" fmla="*/ 152810 w 3007415"/>
              <a:gd name="connsiteY3" fmla="*/ 2802085 h 2911415"/>
              <a:gd name="connsiteX4" fmla="*/ 0 w 3007415"/>
              <a:gd name="connsiteY4" fmla="*/ 0 h 2911415"/>
              <a:gd name="connsiteX0" fmla="*/ 0 w 3007415"/>
              <a:gd name="connsiteY0" fmla="*/ 0 h 2802085"/>
              <a:gd name="connsiteX1" fmla="*/ 3007415 w 3007415"/>
              <a:gd name="connsiteY1" fmla="*/ 55771 h 2802085"/>
              <a:gd name="connsiteX2" fmla="*/ 2795981 w 3007415"/>
              <a:gd name="connsiteY2" fmla="*/ 2782473 h 2802085"/>
              <a:gd name="connsiteX3" fmla="*/ 152810 w 3007415"/>
              <a:gd name="connsiteY3" fmla="*/ 2802085 h 2802085"/>
              <a:gd name="connsiteX4" fmla="*/ 0 w 3007415"/>
              <a:gd name="connsiteY4" fmla="*/ 0 h 2802085"/>
              <a:gd name="connsiteX0" fmla="*/ 0 w 3007415"/>
              <a:gd name="connsiteY0" fmla="*/ 0 h 2910528"/>
              <a:gd name="connsiteX1" fmla="*/ 3007415 w 3007415"/>
              <a:gd name="connsiteY1" fmla="*/ 55771 h 2910528"/>
              <a:gd name="connsiteX2" fmla="*/ 2795981 w 3007415"/>
              <a:gd name="connsiteY2" fmla="*/ 2782473 h 2910528"/>
              <a:gd name="connsiteX3" fmla="*/ 152810 w 3007415"/>
              <a:gd name="connsiteY3" fmla="*/ 2802085 h 2910528"/>
              <a:gd name="connsiteX4" fmla="*/ 0 w 3007415"/>
              <a:gd name="connsiteY4" fmla="*/ 0 h 2910528"/>
              <a:gd name="connsiteX0" fmla="*/ 0 w 3016462"/>
              <a:gd name="connsiteY0" fmla="*/ 0 h 2910528"/>
              <a:gd name="connsiteX1" fmla="*/ 3007415 w 3016462"/>
              <a:gd name="connsiteY1" fmla="*/ 55771 h 2910528"/>
              <a:gd name="connsiteX2" fmla="*/ 2795981 w 3016462"/>
              <a:gd name="connsiteY2" fmla="*/ 2782473 h 2910528"/>
              <a:gd name="connsiteX3" fmla="*/ 152810 w 3016462"/>
              <a:gd name="connsiteY3" fmla="*/ 2802085 h 2910528"/>
              <a:gd name="connsiteX4" fmla="*/ 0 w 3016462"/>
              <a:gd name="connsiteY4" fmla="*/ 0 h 2910528"/>
              <a:gd name="connsiteX0" fmla="*/ 0 w 3064249"/>
              <a:gd name="connsiteY0" fmla="*/ 0 h 2898641"/>
              <a:gd name="connsiteX1" fmla="*/ 3007415 w 3064249"/>
              <a:gd name="connsiteY1" fmla="*/ 55771 h 2898641"/>
              <a:gd name="connsiteX2" fmla="*/ 2875643 w 3064249"/>
              <a:gd name="connsiteY2" fmla="*/ 2765832 h 2898641"/>
              <a:gd name="connsiteX3" fmla="*/ 152810 w 3064249"/>
              <a:gd name="connsiteY3" fmla="*/ 2802085 h 2898641"/>
              <a:gd name="connsiteX4" fmla="*/ 0 w 3064249"/>
              <a:gd name="connsiteY4" fmla="*/ 0 h 2898641"/>
              <a:gd name="connsiteX0" fmla="*/ 0 w 3070540"/>
              <a:gd name="connsiteY0" fmla="*/ 0 h 2898641"/>
              <a:gd name="connsiteX1" fmla="*/ 3007415 w 3070540"/>
              <a:gd name="connsiteY1" fmla="*/ 55771 h 2898641"/>
              <a:gd name="connsiteX2" fmla="*/ 2875643 w 3070540"/>
              <a:gd name="connsiteY2" fmla="*/ 2765832 h 2898641"/>
              <a:gd name="connsiteX3" fmla="*/ 152810 w 3070540"/>
              <a:gd name="connsiteY3" fmla="*/ 2802085 h 2898641"/>
              <a:gd name="connsiteX4" fmla="*/ 0 w 3070540"/>
              <a:gd name="connsiteY4" fmla="*/ 0 h 2898641"/>
              <a:gd name="connsiteX0" fmla="*/ 0 w 3050496"/>
              <a:gd name="connsiteY0" fmla="*/ 0 h 2831008"/>
              <a:gd name="connsiteX1" fmla="*/ 3007415 w 3050496"/>
              <a:gd name="connsiteY1" fmla="*/ 55771 h 2831008"/>
              <a:gd name="connsiteX2" fmla="*/ 2844527 w 3050496"/>
              <a:gd name="connsiteY2" fmla="*/ 2655027 h 2831008"/>
              <a:gd name="connsiteX3" fmla="*/ 152810 w 3050496"/>
              <a:gd name="connsiteY3" fmla="*/ 2802085 h 2831008"/>
              <a:gd name="connsiteX4" fmla="*/ 0 w 3050496"/>
              <a:gd name="connsiteY4" fmla="*/ 0 h 2831008"/>
              <a:gd name="connsiteX0" fmla="*/ 0 w 3083026"/>
              <a:gd name="connsiteY0" fmla="*/ 0 h 2802085"/>
              <a:gd name="connsiteX1" fmla="*/ 3007415 w 3083026"/>
              <a:gd name="connsiteY1" fmla="*/ 55771 h 2802085"/>
              <a:gd name="connsiteX2" fmla="*/ 2894153 w 3083026"/>
              <a:gd name="connsiteY2" fmla="*/ 2551842 h 2802085"/>
              <a:gd name="connsiteX3" fmla="*/ 152810 w 3083026"/>
              <a:gd name="connsiteY3" fmla="*/ 2802085 h 2802085"/>
              <a:gd name="connsiteX4" fmla="*/ 0 w 3083026"/>
              <a:gd name="connsiteY4" fmla="*/ 0 h 2802085"/>
              <a:gd name="connsiteX0" fmla="*/ 0 w 3077100"/>
              <a:gd name="connsiteY0" fmla="*/ 0 h 2839147"/>
              <a:gd name="connsiteX1" fmla="*/ 3007415 w 3077100"/>
              <a:gd name="connsiteY1" fmla="*/ 55771 h 2839147"/>
              <a:gd name="connsiteX2" fmla="*/ 2885440 w 3077100"/>
              <a:gd name="connsiteY2" fmla="*/ 2670966 h 2839147"/>
              <a:gd name="connsiteX3" fmla="*/ 152810 w 3077100"/>
              <a:gd name="connsiteY3" fmla="*/ 2802085 h 2839147"/>
              <a:gd name="connsiteX4" fmla="*/ 0 w 3077100"/>
              <a:gd name="connsiteY4" fmla="*/ 0 h 2839147"/>
              <a:gd name="connsiteX0" fmla="*/ 0 w 3084012"/>
              <a:gd name="connsiteY0" fmla="*/ 0 h 2810619"/>
              <a:gd name="connsiteX1" fmla="*/ 3007415 w 3084012"/>
              <a:gd name="connsiteY1" fmla="*/ 55771 h 2810619"/>
              <a:gd name="connsiteX2" fmla="*/ 2895591 w 3084012"/>
              <a:gd name="connsiteY2" fmla="*/ 2605068 h 2810619"/>
              <a:gd name="connsiteX3" fmla="*/ 152810 w 3084012"/>
              <a:gd name="connsiteY3" fmla="*/ 2802085 h 2810619"/>
              <a:gd name="connsiteX4" fmla="*/ 0 w 3084012"/>
              <a:gd name="connsiteY4" fmla="*/ 0 h 2810619"/>
              <a:gd name="connsiteX0" fmla="*/ 0 w 3108841"/>
              <a:gd name="connsiteY0" fmla="*/ 0 h 2802085"/>
              <a:gd name="connsiteX1" fmla="*/ 3007415 w 3108841"/>
              <a:gd name="connsiteY1" fmla="*/ 55771 h 2802085"/>
              <a:gd name="connsiteX2" fmla="*/ 2930854 w 3108841"/>
              <a:gd name="connsiteY2" fmla="*/ 2501276 h 2802085"/>
              <a:gd name="connsiteX3" fmla="*/ 152810 w 3108841"/>
              <a:gd name="connsiteY3" fmla="*/ 2802085 h 2802085"/>
              <a:gd name="connsiteX4" fmla="*/ 0 w 3108841"/>
              <a:gd name="connsiteY4" fmla="*/ 0 h 2802085"/>
              <a:gd name="connsiteX0" fmla="*/ 0 w 3073089"/>
              <a:gd name="connsiteY0" fmla="*/ 0 h 2802085"/>
              <a:gd name="connsiteX1" fmla="*/ 3007415 w 3073089"/>
              <a:gd name="connsiteY1" fmla="*/ 55771 h 2802085"/>
              <a:gd name="connsiteX2" fmla="*/ 2879470 w 3073089"/>
              <a:gd name="connsiteY2" fmla="*/ 2334344 h 2802085"/>
              <a:gd name="connsiteX3" fmla="*/ 152810 w 3073089"/>
              <a:gd name="connsiteY3" fmla="*/ 2802085 h 2802085"/>
              <a:gd name="connsiteX4" fmla="*/ 0 w 3073089"/>
              <a:gd name="connsiteY4" fmla="*/ 0 h 2802085"/>
              <a:gd name="connsiteX0" fmla="*/ 0 w 3142862"/>
              <a:gd name="connsiteY0" fmla="*/ 0 h 2802085"/>
              <a:gd name="connsiteX1" fmla="*/ 3007415 w 3142862"/>
              <a:gd name="connsiteY1" fmla="*/ 55771 h 2802085"/>
              <a:gd name="connsiteX2" fmla="*/ 2879470 w 3142862"/>
              <a:gd name="connsiteY2" fmla="*/ 2334344 h 2802085"/>
              <a:gd name="connsiteX3" fmla="*/ 152810 w 3142862"/>
              <a:gd name="connsiteY3" fmla="*/ 2802085 h 2802085"/>
              <a:gd name="connsiteX4" fmla="*/ 0 w 3142862"/>
              <a:gd name="connsiteY4" fmla="*/ 0 h 2802085"/>
              <a:gd name="connsiteX0" fmla="*/ 0 w 3142862"/>
              <a:gd name="connsiteY0" fmla="*/ 0 h 2860388"/>
              <a:gd name="connsiteX1" fmla="*/ 3007415 w 3142862"/>
              <a:gd name="connsiteY1" fmla="*/ 55771 h 2860388"/>
              <a:gd name="connsiteX2" fmla="*/ 2879470 w 3142862"/>
              <a:gd name="connsiteY2" fmla="*/ 2334344 h 2860388"/>
              <a:gd name="connsiteX3" fmla="*/ 187196 w 3142862"/>
              <a:gd name="connsiteY3" fmla="*/ 2860388 h 2860388"/>
              <a:gd name="connsiteX4" fmla="*/ 0 w 3142862"/>
              <a:gd name="connsiteY4" fmla="*/ 0 h 2860388"/>
              <a:gd name="connsiteX0" fmla="*/ 0 w 3142862"/>
              <a:gd name="connsiteY0" fmla="*/ 0 h 2876373"/>
              <a:gd name="connsiteX1" fmla="*/ 3007415 w 3142862"/>
              <a:gd name="connsiteY1" fmla="*/ 55771 h 2876373"/>
              <a:gd name="connsiteX2" fmla="*/ 2879470 w 3142862"/>
              <a:gd name="connsiteY2" fmla="*/ 2334344 h 2876373"/>
              <a:gd name="connsiteX3" fmla="*/ 187196 w 3142862"/>
              <a:gd name="connsiteY3" fmla="*/ 2860388 h 2876373"/>
              <a:gd name="connsiteX4" fmla="*/ 0 w 3142862"/>
              <a:gd name="connsiteY4" fmla="*/ 0 h 2876373"/>
              <a:gd name="connsiteX0" fmla="*/ 0 w 3142862"/>
              <a:gd name="connsiteY0" fmla="*/ 0 h 2869960"/>
              <a:gd name="connsiteX1" fmla="*/ 3007415 w 3142862"/>
              <a:gd name="connsiteY1" fmla="*/ 55771 h 2869960"/>
              <a:gd name="connsiteX2" fmla="*/ 2879470 w 3142862"/>
              <a:gd name="connsiteY2" fmla="*/ 2334344 h 2869960"/>
              <a:gd name="connsiteX3" fmla="*/ 187196 w 3142862"/>
              <a:gd name="connsiteY3" fmla="*/ 2860388 h 2869960"/>
              <a:gd name="connsiteX4" fmla="*/ 0 w 3142862"/>
              <a:gd name="connsiteY4" fmla="*/ 0 h 2869960"/>
              <a:gd name="connsiteX0" fmla="*/ 0 w 3142862"/>
              <a:gd name="connsiteY0" fmla="*/ 0 h 2875403"/>
              <a:gd name="connsiteX1" fmla="*/ 3007415 w 3142862"/>
              <a:gd name="connsiteY1" fmla="*/ 55771 h 2875403"/>
              <a:gd name="connsiteX2" fmla="*/ 2879470 w 3142862"/>
              <a:gd name="connsiteY2" fmla="*/ 2334344 h 2875403"/>
              <a:gd name="connsiteX3" fmla="*/ 187196 w 3142862"/>
              <a:gd name="connsiteY3" fmla="*/ 2860388 h 2875403"/>
              <a:gd name="connsiteX4" fmla="*/ 0 w 3142862"/>
              <a:gd name="connsiteY4" fmla="*/ 0 h 2875403"/>
              <a:gd name="connsiteX0" fmla="*/ 0 w 3155056"/>
              <a:gd name="connsiteY0" fmla="*/ 0 h 2875403"/>
              <a:gd name="connsiteX1" fmla="*/ 3007415 w 3155056"/>
              <a:gd name="connsiteY1" fmla="*/ 55771 h 2875403"/>
              <a:gd name="connsiteX2" fmla="*/ 2879470 w 3155056"/>
              <a:gd name="connsiteY2" fmla="*/ 2334344 h 2875403"/>
              <a:gd name="connsiteX3" fmla="*/ 187196 w 3155056"/>
              <a:gd name="connsiteY3" fmla="*/ 2860388 h 2875403"/>
              <a:gd name="connsiteX4" fmla="*/ 0 w 3155056"/>
              <a:gd name="connsiteY4" fmla="*/ 0 h 2875403"/>
              <a:gd name="connsiteX0" fmla="*/ 0 w 3111070"/>
              <a:gd name="connsiteY0" fmla="*/ 0 h 2875403"/>
              <a:gd name="connsiteX1" fmla="*/ 3007415 w 3111070"/>
              <a:gd name="connsiteY1" fmla="*/ 55771 h 2875403"/>
              <a:gd name="connsiteX2" fmla="*/ 2879470 w 3111070"/>
              <a:gd name="connsiteY2" fmla="*/ 2334344 h 2875403"/>
              <a:gd name="connsiteX3" fmla="*/ 187196 w 3111070"/>
              <a:gd name="connsiteY3" fmla="*/ 2860388 h 2875403"/>
              <a:gd name="connsiteX4" fmla="*/ 0 w 3111070"/>
              <a:gd name="connsiteY4" fmla="*/ 0 h 2875403"/>
              <a:gd name="connsiteX0" fmla="*/ 0 w 3116300"/>
              <a:gd name="connsiteY0" fmla="*/ 0 h 2875403"/>
              <a:gd name="connsiteX1" fmla="*/ 3007415 w 3116300"/>
              <a:gd name="connsiteY1" fmla="*/ 55771 h 2875403"/>
              <a:gd name="connsiteX2" fmla="*/ 2879470 w 3116300"/>
              <a:gd name="connsiteY2" fmla="*/ 2334344 h 2875403"/>
              <a:gd name="connsiteX3" fmla="*/ 187196 w 3116300"/>
              <a:gd name="connsiteY3" fmla="*/ 2860388 h 2875403"/>
              <a:gd name="connsiteX4" fmla="*/ 0 w 3116300"/>
              <a:gd name="connsiteY4" fmla="*/ 0 h 2875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00" h="2875403">
                <a:moveTo>
                  <a:pt x="0" y="0"/>
                </a:moveTo>
                <a:cubicBezTo>
                  <a:pt x="1127017" y="85961"/>
                  <a:pt x="2004943" y="37181"/>
                  <a:pt x="3007415" y="55771"/>
                </a:cubicBezTo>
                <a:cubicBezTo>
                  <a:pt x="2936937" y="964672"/>
                  <a:pt x="3368549" y="2290401"/>
                  <a:pt x="2879470" y="2334344"/>
                </a:cubicBezTo>
                <a:cubicBezTo>
                  <a:pt x="2708049" y="2614029"/>
                  <a:pt x="1197859" y="2950916"/>
                  <a:pt x="187196" y="2860388"/>
                </a:cubicBezTo>
                <a:cubicBezTo>
                  <a:pt x="13901" y="1782226"/>
                  <a:pt x="148001" y="804419"/>
                  <a:pt x="0" y="0"/>
                </a:cubicBezTo>
                <a:close/>
              </a:path>
            </a:pathLst>
          </a:cu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anchor="ctr"/>
          <a:lstStyle/>
          <a:p>
            <a:pPr algn="just">
              <a:lnSpc>
                <a:spcPct val="130000"/>
              </a:lnSpc>
              <a:defRPr/>
            </a:pPr>
            <a:r>
              <a:rPr lang="zh-CN" altLang="en-US" sz="1600" dirty="0">
                <a:solidFill>
                  <a:schemeClr val="tx1"/>
                </a:solidFill>
                <a:latin typeface="宋体" panose="02010600030101010101" pitchFamily="2" charset="-122"/>
                <a:ea typeface="宋体" panose="02010600030101010101" pitchFamily="2" charset="-122"/>
              </a:rPr>
              <a:t>缺少了结果导向的在线学习用户，注意力集中度较低，课程效果较差。</a:t>
            </a:r>
          </a:p>
        </p:txBody>
      </p:sp>
      <p:sp>
        <p:nvSpPr>
          <p:cNvPr id="27" name="Triangle rectangle 7"/>
          <p:cNvSpPr/>
          <p:nvPr/>
        </p:nvSpPr>
        <p:spPr>
          <a:xfrm rot="14260875">
            <a:off x="4928394" y="5617369"/>
            <a:ext cx="201612" cy="901700"/>
          </a:xfrm>
          <a:custGeom>
            <a:avLst/>
            <a:gdLst>
              <a:gd name="connsiteX0" fmla="*/ 0 w 360040"/>
              <a:gd name="connsiteY0" fmla="*/ 1205112 h 1205112"/>
              <a:gd name="connsiteX1" fmla="*/ 0 w 360040"/>
              <a:gd name="connsiteY1" fmla="*/ 0 h 1205112"/>
              <a:gd name="connsiteX2" fmla="*/ 360040 w 360040"/>
              <a:gd name="connsiteY2" fmla="*/ 1205112 h 1205112"/>
              <a:gd name="connsiteX3" fmla="*/ 0 w 360040"/>
              <a:gd name="connsiteY3" fmla="*/ 1205112 h 1205112"/>
              <a:gd name="connsiteX0" fmla="*/ 0 w 284031"/>
              <a:gd name="connsiteY0" fmla="*/ 1205112 h 1205112"/>
              <a:gd name="connsiteX1" fmla="*/ 0 w 284031"/>
              <a:gd name="connsiteY1" fmla="*/ 0 h 1205112"/>
              <a:gd name="connsiteX2" fmla="*/ 284031 w 284031"/>
              <a:gd name="connsiteY2" fmla="*/ 826409 h 1205112"/>
              <a:gd name="connsiteX3" fmla="*/ 0 w 284031"/>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66580"/>
              <a:gd name="connsiteY0" fmla="*/ 1205112 h 1205112"/>
              <a:gd name="connsiteX1" fmla="*/ 0 w 366580"/>
              <a:gd name="connsiteY1" fmla="*/ 0 h 1205112"/>
              <a:gd name="connsiteX2" fmla="*/ 366580 w 366580"/>
              <a:gd name="connsiteY2" fmla="*/ 963165 h 1205112"/>
              <a:gd name="connsiteX3" fmla="*/ 0 w 366580"/>
              <a:gd name="connsiteY3" fmla="*/ 1205112 h 120511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0 w 375287"/>
              <a:gd name="connsiteY0" fmla="*/ 1227782 h 1227782"/>
              <a:gd name="connsiteX1" fmla="*/ 8707 w 375287"/>
              <a:gd name="connsiteY1" fmla="*/ 0 h 1227782"/>
              <a:gd name="connsiteX2" fmla="*/ 375287 w 375287"/>
              <a:gd name="connsiteY2" fmla="*/ 963165 h 1227782"/>
              <a:gd name="connsiteX3" fmla="*/ 0 w 375287"/>
              <a:gd name="connsiteY3" fmla="*/ 1227782 h 1227782"/>
              <a:gd name="connsiteX0" fmla="*/ 126017 w 501304"/>
              <a:gd name="connsiteY0" fmla="*/ 1227782 h 1227782"/>
              <a:gd name="connsiteX1" fmla="*/ 134724 w 501304"/>
              <a:gd name="connsiteY1" fmla="*/ 0 h 1227782"/>
              <a:gd name="connsiteX2" fmla="*/ 501304 w 501304"/>
              <a:gd name="connsiteY2" fmla="*/ 963165 h 1227782"/>
              <a:gd name="connsiteX3" fmla="*/ 126017 w 501304"/>
              <a:gd name="connsiteY3" fmla="*/ 1227782 h 1227782"/>
              <a:gd name="connsiteX0" fmla="*/ 129311 w 504598"/>
              <a:gd name="connsiteY0" fmla="*/ 1227782 h 1227782"/>
              <a:gd name="connsiteX1" fmla="*/ 138018 w 504598"/>
              <a:gd name="connsiteY1" fmla="*/ 0 h 1227782"/>
              <a:gd name="connsiteX2" fmla="*/ 504598 w 504598"/>
              <a:gd name="connsiteY2" fmla="*/ 963165 h 1227782"/>
              <a:gd name="connsiteX3" fmla="*/ 129311 w 504598"/>
              <a:gd name="connsiteY3" fmla="*/ 1227782 h 1227782"/>
              <a:gd name="connsiteX0" fmla="*/ 122131 w 497418"/>
              <a:gd name="connsiteY0" fmla="*/ 1406841 h 1406841"/>
              <a:gd name="connsiteX1" fmla="*/ 159583 w 497418"/>
              <a:gd name="connsiteY1" fmla="*/ 0 h 1406841"/>
              <a:gd name="connsiteX2" fmla="*/ 497418 w 497418"/>
              <a:gd name="connsiteY2" fmla="*/ 1142224 h 1406841"/>
              <a:gd name="connsiteX3" fmla="*/ 122131 w 497418"/>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509800"/>
              <a:gd name="connsiteY0" fmla="*/ 1406841 h 1406841"/>
              <a:gd name="connsiteX1" fmla="*/ 171965 w 509800"/>
              <a:gd name="connsiteY1" fmla="*/ 0 h 1406841"/>
              <a:gd name="connsiteX2" fmla="*/ 509800 w 509800"/>
              <a:gd name="connsiteY2" fmla="*/ 1142224 h 1406841"/>
              <a:gd name="connsiteX3" fmla="*/ 134513 w 509800"/>
              <a:gd name="connsiteY3" fmla="*/ 1406841 h 1406841"/>
              <a:gd name="connsiteX0" fmla="*/ 134513 w 403203"/>
              <a:gd name="connsiteY0" fmla="*/ 1406841 h 1406841"/>
              <a:gd name="connsiteX1" fmla="*/ 171965 w 403203"/>
              <a:gd name="connsiteY1" fmla="*/ 0 h 1406841"/>
              <a:gd name="connsiteX2" fmla="*/ 403203 w 403203"/>
              <a:gd name="connsiteY2" fmla="*/ 1117809 h 1406841"/>
              <a:gd name="connsiteX3" fmla="*/ 134513 w 403203"/>
              <a:gd name="connsiteY3" fmla="*/ 1406841 h 1406841"/>
              <a:gd name="connsiteX0" fmla="*/ 134513 w 412457"/>
              <a:gd name="connsiteY0" fmla="*/ 1406841 h 1406841"/>
              <a:gd name="connsiteX1" fmla="*/ 171965 w 412457"/>
              <a:gd name="connsiteY1" fmla="*/ 0 h 1406841"/>
              <a:gd name="connsiteX2" fmla="*/ 412456 w 412457"/>
              <a:gd name="connsiteY2" fmla="*/ 1149013 h 1406841"/>
              <a:gd name="connsiteX3" fmla="*/ 134513 w 412457"/>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34513 w 412456"/>
              <a:gd name="connsiteY0" fmla="*/ 1406841 h 1406841"/>
              <a:gd name="connsiteX1" fmla="*/ 171965 w 412456"/>
              <a:gd name="connsiteY1" fmla="*/ 0 h 1406841"/>
              <a:gd name="connsiteX2" fmla="*/ 412456 w 412456"/>
              <a:gd name="connsiteY2" fmla="*/ 1149013 h 1406841"/>
              <a:gd name="connsiteX3" fmla="*/ 134513 w 412456"/>
              <a:gd name="connsiteY3" fmla="*/ 1406841 h 1406841"/>
              <a:gd name="connsiteX0" fmla="*/ 140084 w 398701"/>
              <a:gd name="connsiteY0" fmla="*/ 1442880 h 1442880"/>
              <a:gd name="connsiteX1" fmla="*/ 158210 w 398701"/>
              <a:gd name="connsiteY1" fmla="*/ 0 h 1442880"/>
              <a:gd name="connsiteX2" fmla="*/ 398701 w 398701"/>
              <a:gd name="connsiteY2" fmla="*/ 1149013 h 1442880"/>
              <a:gd name="connsiteX3" fmla="*/ 140084 w 39870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 name="connsiteX0" fmla="*/ 163454 w 422071"/>
              <a:gd name="connsiteY0" fmla="*/ 1442880 h 1442880"/>
              <a:gd name="connsiteX1" fmla="*/ 181580 w 422071"/>
              <a:gd name="connsiteY1" fmla="*/ 0 h 1442880"/>
              <a:gd name="connsiteX2" fmla="*/ 422071 w 422071"/>
              <a:gd name="connsiteY2" fmla="*/ 1149013 h 1442880"/>
              <a:gd name="connsiteX3" fmla="*/ 163454 w 422071"/>
              <a:gd name="connsiteY3" fmla="*/ 1442880 h 1442880"/>
            </a:gdLst>
            <a:ahLst/>
            <a:cxnLst>
              <a:cxn ang="0">
                <a:pos x="connsiteX0" y="connsiteY0"/>
              </a:cxn>
              <a:cxn ang="0">
                <a:pos x="connsiteX1" y="connsiteY1"/>
              </a:cxn>
              <a:cxn ang="0">
                <a:pos x="connsiteX2" y="connsiteY2"/>
              </a:cxn>
              <a:cxn ang="0">
                <a:pos x="connsiteX3" y="connsiteY3"/>
              </a:cxn>
            </a:cxnLst>
            <a:rect l="l" t="t" r="r" b="b"/>
            <a:pathLst>
              <a:path w="422071" h="1442880">
                <a:moveTo>
                  <a:pt x="163454" y="1442880"/>
                </a:moveTo>
                <a:cubicBezTo>
                  <a:pt x="-176501" y="1226284"/>
                  <a:pt x="107547" y="307905"/>
                  <a:pt x="181580" y="0"/>
                </a:cubicBezTo>
                <a:cubicBezTo>
                  <a:pt x="115191" y="556789"/>
                  <a:pt x="137346" y="827855"/>
                  <a:pt x="422071" y="1149013"/>
                </a:cubicBezTo>
                <a:cubicBezTo>
                  <a:pt x="129579" y="963158"/>
                  <a:pt x="66208" y="1301405"/>
                  <a:pt x="163454" y="1442880"/>
                </a:cubicBezTo>
                <a:close/>
              </a:path>
            </a:pathLst>
          </a:custGeom>
          <a:gradFill flip="none" rotWithShape="1">
            <a:gsLst>
              <a:gs pos="0">
                <a:schemeClr val="accent1">
                  <a:lumMod val="75000"/>
                </a:schemeClr>
              </a:gs>
              <a:gs pos="50000">
                <a:schemeClr val="accent1">
                  <a:lumMod val="60000"/>
                  <a:lumOff val="40000"/>
                </a:schemeClr>
              </a:gs>
              <a:gs pos="100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8" name="Rectangle 21"/>
          <p:cNvSpPr/>
          <p:nvPr/>
        </p:nvSpPr>
        <p:spPr>
          <a:xfrm rot="18900000">
            <a:off x="3267075" y="4867275"/>
            <a:ext cx="776288" cy="187325"/>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1637 w 1153765"/>
              <a:gd name="connsiteY0" fmla="*/ 0 h 242604"/>
              <a:gd name="connsiteX1" fmla="*/ 1153765 w 1153765"/>
              <a:gd name="connsiteY1" fmla="*/ 0 h 242604"/>
              <a:gd name="connsiteX2" fmla="*/ 1153765 w 1153765"/>
              <a:gd name="connsiteY2" fmla="*/ 242604 h 242604"/>
              <a:gd name="connsiteX3" fmla="*/ 1637 w 1153765"/>
              <a:gd name="connsiteY3" fmla="*/ 242604 h 242604"/>
              <a:gd name="connsiteX4" fmla="*/ 0 w 1153765"/>
              <a:gd name="connsiteY4" fmla="*/ 57657 h 242604"/>
              <a:gd name="connsiteX5" fmla="*/ 1637 w 1153765"/>
              <a:gd name="connsiteY5" fmla="*/ 0 h 242604"/>
              <a:gd name="connsiteX0" fmla="*/ 85266 w 1237394"/>
              <a:gd name="connsiteY0" fmla="*/ 0 h 242604"/>
              <a:gd name="connsiteX1" fmla="*/ 1237394 w 1237394"/>
              <a:gd name="connsiteY1" fmla="*/ 0 h 242604"/>
              <a:gd name="connsiteX2" fmla="*/ 1237394 w 1237394"/>
              <a:gd name="connsiteY2" fmla="*/ 242604 h 242604"/>
              <a:gd name="connsiteX3" fmla="*/ 85266 w 1237394"/>
              <a:gd name="connsiteY3" fmla="*/ 242604 h 242604"/>
              <a:gd name="connsiteX4" fmla="*/ 85314 w 1237394"/>
              <a:gd name="connsiteY4" fmla="*/ 96385 h 242604"/>
              <a:gd name="connsiteX5" fmla="*/ 83629 w 1237394"/>
              <a:gd name="connsiteY5" fmla="*/ 57657 h 242604"/>
              <a:gd name="connsiteX6" fmla="*/ 85266 w 1237394"/>
              <a:gd name="connsiteY6" fmla="*/ 0 h 242604"/>
              <a:gd name="connsiteX0" fmla="*/ 105071 w 1257199"/>
              <a:gd name="connsiteY0" fmla="*/ 0 h 242604"/>
              <a:gd name="connsiteX1" fmla="*/ 1257199 w 1257199"/>
              <a:gd name="connsiteY1" fmla="*/ 0 h 242604"/>
              <a:gd name="connsiteX2" fmla="*/ 1257199 w 1257199"/>
              <a:gd name="connsiteY2" fmla="*/ 242604 h 242604"/>
              <a:gd name="connsiteX3" fmla="*/ 105071 w 1257199"/>
              <a:gd name="connsiteY3" fmla="*/ 242604 h 242604"/>
              <a:gd name="connsiteX4" fmla="*/ 52921 w 1257199"/>
              <a:gd name="connsiteY4" fmla="*/ 155317 h 242604"/>
              <a:gd name="connsiteX5" fmla="*/ 105119 w 1257199"/>
              <a:gd name="connsiteY5" fmla="*/ 96385 h 242604"/>
              <a:gd name="connsiteX6" fmla="*/ 103434 w 1257199"/>
              <a:gd name="connsiteY6" fmla="*/ 57657 h 242604"/>
              <a:gd name="connsiteX7" fmla="*/ 105071 w 1257199"/>
              <a:gd name="connsiteY7"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22233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71720 w 1275998"/>
              <a:gd name="connsiteY5" fmla="*/ 155317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5998"/>
              <a:gd name="connsiteY0" fmla="*/ 0 h 242604"/>
              <a:gd name="connsiteX1" fmla="*/ 1275998 w 1275998"/>
              <a:gd name="connsiteY1" fmla="*/ 0 h 242604"/>
              <a:gd name="connsiteX2" fmla="*/ 1275998 w 1275998"/>
              <a:gd name="connsiteY2" fmla="*/ 242604 h 242604"/>
              <a:gd name="connsiteX3" fmla="*/ 123870 w 1275998"/>
              <a:gd name="connsiteY3" fmla="*/ 242604 h 242604"/>
              <a:gd name="connsiteX4" fmla="*/ 26256 w 1275998"/>
              <a:gd name="connsiteY4" fmla="*/ 197412 h 242604"/>
              <a:gd name="connsiteX5" fmla="*/ 90242 w 1275998"/>
              <a:gd name="connsiteY5" fmla="*/ 150265 h 242604"/>
              <a:gd name="connsiteX6" fmla="*/ 123918 w 1275998"/>
              <a:gd name="connsiteY6" fmla="*/ 96385 h 242604"/>
              <a:gd name="connsiteX7" fmla="*/ 199688 w 1275998"/>
              <a:gd name="connsiteY7" fmla="*/ 57657 h 242604"/>
              <a:gd name="connsiteX8" fmla="*/ 123870 w 1275998"/>
              <a:gd name="connsiteY8" fmla="*/ 0 h 242604"/>
              <a:gd name="connsiteX0" fmla="*/ 123870 w 1277318"/>
              <a:gd name="connsiteY0" fmla="*/ 0 h 242604"/>
              <a:gd name="connsiteX1" fmla="*/ 1275998 w 1277318"/>
              <a:gd name="connsiteY1" fmla="*/ 0 h 242604"/>
              <a:gd name="connsiteX2" fmla="*/ 1277318 w 1277318"/>
              <a:gd name="connsiteY2" fmla="*/ 47554 h 242604"/>
              <a:gd name="connsiteX3" fmla="*/ 1275998 w 1277318"/>
              <a:gd name="connsiteY3" fmla="*/ 242604 h 242604"/>
              <a:gd name="connsiteX4" fmla="*/ 123870 w 1277318"/>
              <a:gd name="connsiteY4" fmla="*/ 242604 h 242604"/>
              <a:gd name="connsiteX5" fmla="*/ 26256 w 1277318"/>
              <a:gd name="connsiteY5" fmla="*/ 197412 h 242604"/>
              <a:gd name="connsiteX6" fmla="*/ 90242 w 1277318"/>
              <a:gd name="connsiteY6" fmla="*/ 150265 h 242604"/>
              <a:gd name="connsiteX7" fmla="*/ 123918 w 1277318"/>
              <a:gd name="connsiteY7" fmla="*/ 96385 h 242604"/>
              <a:gd name="connsiteX8" fmla="*/ 199688 w 1277318"/>
              <a:gd name="connsiteY8" fmla="*/ 57657 h 242604"/>
              <a:gd name="connsiteX9" fmla="*/ 123870 w 1277318"/>
              <a:gd name="connsiteY9"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8 w 1277318"/>
              <a:gd name="connsiteY3" fmla="*/ 175523 h 242604"/>
              <a:gd name="connsiteX4" fmla="*/ 1275998 w 1277318"/>
              <a:gd name="connsiteY4" fmla="*/ 242604 h 242604"/>
              <a:gd name="connsiteX5" fmla="*/ 123870 w 1277318"/>
              <a:gd name="connsiteY5" fmla="*/ 242604 h 242604"/>
              <a:gd name="connsiteX6" fmla="*/ 26256 w 1277318"/>
              <a:gd name="connsiteY6" fmla="*/ 197412 h 242604"/>
              <a:gd name="connsiteX7" fmla="*/ 90242 w 1277318"/>
              <a:gd name="connsiteY7" fmla="*/ 150265 h 242604"/>
              <a:gd name="connsiteX8" fmla="*/ 123918 w 1277318"/>
              <a:gd name="connsiteY8" fmla="*/ 96385 h 242604"/>
              <a:gd name="connsiteX9" fmla="*/ 199688 w 1277318"/>
              <a:gd name="connsiteY9" fmla="*/ 57657 h 242604"/>
              <a:gd name="connsiteX10" fmla="*/ 123870 w 1277318"/>
              <a:gd name="connsiteY10" fmla="*/ 0 h 242604"/>
              <a:gd name="connsiteX0" fmla="*/ 123870 w 1277318"/>
              <a:gd name="connsiteY0" fmla="*/ 0 h 242604"/>
              <a:gd name="connsiteX1" fmla="*/ 1275998 w 1277318"/>
              <a:gd name="connsiteY1" fmla="*/ 0 h 242604"/>
              <a:gd name="connsiteX2" fmla="*/ 1277318 w 1277318"/>
              <a:gd name="connsiteY2" fmla="*/ 47554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77318"/>
              <a:gd name="connsiteY0" fmla="*/ 0 h 242604"/>
              <a:gd name="connsiteX1" fmla="*/ 1275998 w 1277318"/>
              <a:gd name="connsiteY1" fmla="*/ 0 h 242604"/>
              <a:gd name="connsiteX2" fmla="*/ 1248694 w 1277318"/>
              <a:gd name="connsiteY2" fmla="*/ 42503 h 242604"/>
              <a:gd name="connsiteX3" fmla="*/ 1277317 w 1277318"/>
              <a:gd name="connsiteY3" fmla="*/ 98069 h 242604"/>
              <a:gd name="connsiteX4" fmla="*/ 1277318 w 1277318"/>
              <a:gd name="connsiteY4" fmla="*/ 175523 h 242604"/>
              <a:gd name="connsiteX5" fmla="*/ 1275998 w 1277318"/>
              <a:gd name="connsiteY5" fmla="*/ 242604 h 242604"/>
              <a:gd name="connsiteX6" fmla="*/ 123870 w 1277318"/>
              <a:gd name="connsiteY6" fmla="*/ 242604 h 242604"/>
              <a:gd name="connsiteX7" fmla="*/ 26256 w 1277318"/>
              <a:gd name="connsiteY7" fmla="*/ 197412 h 242604"/>
              <a:gd name="connsiteX8" fmla="*/ 90242 w 1277318"/>
              <a:gd name="connsiteY8" fmla="*/ 150265 h 242604"/>
              <a:gd name="connsiteX9" fmla="*/ 123918 w 1277318"/>
              <a:gd name="connsiteY9" fmla="*/ 96385 h 242604"/>
              <a:gd name="connsiteX10" fmla="*/ 199688 w 1277318"/>
              <a:gd name="connsiteY10" fmla="*/ 57657 h 242604"/>
              <a:gd name="connsiteX11" fmla="*/ 123870 w 1277318"/>
              <a:gd name="connsiteY11" fmla="*/ 0 h 242604"/>
              <a:gd name="connsiteX0" fmla="*/ 123870 w 1295839"/>
              <a:gd name="connsiteY0" fmla="*/ 0 h 242604"/>
              <a:gd name="connsiteX1" fmla="*/ 1275998 w 1295839"/>
              <a:gd name="connsiteY1" fmla="*/ 0 h 242604"/>
              <a:gd name="connsiteX2" fmla="*/ 1248694 w 1295839"/>
              <a:gd name="connsiteY2" fmla="*/ 42503 h 242604"/>
              <a:gd name="connsiteX3" fmla="*/ 1295839 w 1295839"/>
              <a:gd name="connsiteY3" fmla="*/ 89650 h 242604"/>
              <a:gd name="connsiteX4" fmla="*/ 1277318 w 1295839"/>
              <a:gd name="connsiteY4" fmla="*/ 175523 h 242604"/>
              <a:gd name="connsiteX5" fmla="*/ 1275998 w 1295839"/>
              <a:gd name="connsiteY5" fmla="*/ 242604 h 242604"/>
              <a:gd name="connsiteX6" fmla="*/ 123870 w 1295839"/>
              <a:gd name="connsiteY6" fmla="*/ 242604 h 242604"/>
              <a:gd name="connsiteX7" fmla="*/ 26256 w 1295839"/>
              <a:gd name="connsiteY7" fmla="*/ 197412 h 242604"/>
              <a:gd name="connsiteX8" fmla="*/ 90242 w 1295839"/>
              <a:gd name="connsiteY8" fmla="*/ 150265 h 242604"/>
              <a:gd name="connsiteX9" fmla="*/ 123918 w 1295839"/>
              <a:gd name="connsiteY9" fmla="*/ 96385 h 242604"/>
              <a:gd name="connsiteX10" fmla="*/ 199688 w 1295839"/>
              <a:gd name="connsiteY10" fmla="*/ 57657 h 242604"/>
              <a:gd name="connsiteX11" fmla="*/ 123870 w 1295839"/>
              <a:gd name="connsiteY11" fmla="*/ 0 h 242604"/>
              <a:gd name="connsiteX0" fmla="*/ 123870 w 1296242"/>
              <a:gd name="connsiteY0" fmla="*/ 0 h 242604"/>
              <a:gd name="connsiteX1" fmla="*/ 1275998 w 1296242"/>
              <a:gd name="connsiteY1" fmla="*/ 0 h 242604"/>
              <a:gd name="connsiteX2" fmla="*/ 1248694 w 1296242"/>
              <a:gd name="connsiteY2" fmla="*/ 42503 h 242604"/>
              <a:gd name="connsiteX3" fmla="*/ 1295839 w 1296242"/>
              <a:gd name="connsiteY3" fmla="*/ 89650 h 242604"/>
              <a:gd name="connsiteX4" fmla="*/ 1243642 w 1296242"/>
              <a:gd name="connsiteY4" fmla="*/ 141847 h 242604"/>
              <a:gd name="connsiteX5" fmla="*/ 1277318 w 1296242"/>
              <a:gd name="connsiteY5" fmla="*/ 175523 h 242604"/>
              <a:gd name="connsiteX6" fmla="*/ 1275998 w 1296242"/>
              <a:gd name="connsiteY6" fmla="*/ 242604 h 242604"/>
              <a:gd name="connsiteX7" fmla="*/ 123870 w 1296242"/>
              <a:gd name="connsiteY7" fmla="*/ 242604 h 242604"/>
              <a:gd name="connsiteX8" fmla="*/ 26256 w 1296242"/>
              <a:gd name="connsiteY8" fmla="*/ 197412 h 242604"/>
              <a:gd name="connsiteX9" fmla="*/ 90242 w 1296242"/>
              <a:gd name="connsiteY9" fmla="*/ 150265 h 242604"/>
              <a:gd name="connsiteX10" fmla="*/ 123918 w 1296242"/>
              <a:gd name="connsiteY10" fmla="*/ 96385 h 242604"/>
              <a:gd name="connsiteX11" fmla="*/ 199688 w 1296242"/>
              <a:gd name="connsiteY11" fmla="*/ 57657 h 242604"/>
              <a:gd name="connsiteX12" fmla="*/ 123870 w 1296242"/>
              <a:gd name="connsiteY12" fmla="*/ 0 h 242604"/>
              <a:gd name="connsiteX0" fmla="*/ 123870 w 1307634"/>
              <a:gd name="connsiteY0" fmla="*/ 0 h 242604"/>
              <a:gd name="connsiteX1" fmla="*/ 1275998 w 1307634"/>
              <a:gd name="connsiteY1" fmla="*/ 0 h 242604"/>
              <a:gd name="connsiteX2" fmla="*/ 1248694 w 1307634"/>
              <a:gd name="connsiteY2" fmla="*/ 42503 h 242604"/>
              <a:gd name="connsiteX3" fmla="*/ 1295839 w 1307634"/>
              <a:gd name="connsiteY3" fmla="*/ 89650 h 242604"/>
              <a:gd name="connsiteX4" fmla="*/ 1243642 w 1307634"/>
              <a:gd name="connsiteY4" fmla="*/ 141847 h 242604"/>
              <a:gd name="connsiteX5" fmla="*/ 1277318 w 1307634"/>
              <a:gd name="connsiteY5" fmla="*/ 175523 h 242604"/>
              <a:gd name="connsiteX6" fmla="*/ 1307627 w 1307634"/>
              <a:gd name="connsiteY6" fmla="*/ 229404 h 242604"/>
              <a:gd name="connsiteX7" fmla="*/ 1275998 w 1307634"/>
              <a:gd name="connsiteY7" fmla="*/ 242604 h 242604"/>
              <a:gd name="connsiteX8" fmla="*/ 123870 w 1307634"/>
              <a:gd name="connsiteY8" fmla="*/ 242604 h 242604"/>
              <a:gd name="connsiteX9" fmla="*/ 26256 w 1307634"/>
              <a:gd name="connsiteY9" fmla="*/ 197412 h 242604"/>
              <a:gd name="connsiteX10" fmla="*/ 90242 w 1307634"/>
              <a:gd name="connsiteY10" fmla="*/ 150265 h 242604"/>
              <a:gd name="connsiteX11" fmla="*/ 123918 w 1307634"/>
              <a:gd name="connsiteY11" fmla="*/ 96385 h 242604"/>
              <a:gd name="connsiteX12" fmla="*/ 199688 w 1307634"/>
              <a:gd name="connsiteY12" fmla="*/ 57657 h 242604"/>
              <a:gd name="connsiteX13" fmla="*/ 123870 w 1307634"/>
              <a:gd name="connsiteY13"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634" h="242604">
                <a:moveTo>
                  <a:pt x="123870" y="0"/>
                </a:moveTo>
                <a:lnTo>
                  <a:pt x="1275998" y="0"/>
                </a:lnTo>
                <a:lnTo>
                  <a:pt x="1248694" y="42503"/>
                </a:lnTo>
                <a:cubicBezTo>
                  <a:pt x="1248694" y="59341"/>
                  <a:pt x="1295839" y="72812"/>
                  <a:pt x="1295839" y="89650"/>
                </a:cubicBezTo>
                <a:cubicBezTo>
                  <a:pt x="1301451" y="109856"/>
                  <a:pt x="1246729" y="127535"/>
                  <a:pt x="1243642" y="141847"/>
                </a:cubicBezTo>
                <a:cubicBezTo>
                  <a:pt x="1240555" y="156159"/>
                  <a:pt x="1271986" y="168507"/>
                  <a:pt x="1277318" y="175523"/>
                </a:cubicBezTo>
                <a:cubicBezTo>
                  <a:pt x="1276757" y="178329"/>
                  <a:pt x="1308188" y="226598"/>
                  <a:pt x="1307627" y="229404"/>
                </a:cubicBezTo>
                <a:lnTo>
                  <a:pt x="1275998" y="242604"/>
                </a:lnTo>
                <a:lnTo>
                  <a:pt x="123870" y="242604"/>
                </a:lnTo>
                <a:cubicBezTo>
                  <a:pt x="-84420" y="235072"/>
                  <a:pt x="34948" y="211960"/>
                  <a:pt x="26256" y="197412"/>
                </a:cubicBezTo>
                <a:cubicBezTo>
                  <a:pt x="17564" y="182864"/>
                  <a:pt x="73965" y="167103"/>
                  <a:pt x="90242" y="150265"/>
                </a:cubicBezTo>
                <a:cubicBezTo>
                  <a:pt x="106519" y="133427"/>
                  <a:pt x="115499" y="112662"/>
                  <a:pt x="123918" y="96385"/>
                </a:cubicBezTo>
                <a:cubicBezTo>
                  <a:pt x="132337" y="80108"/>
                  <a:pt x="199696" y="73721"/>
                  <a:pt x="199688" y="57657"/>
                </a:cubicBezTo>
                <a:cubicBezTo>
                  <a:pt x="200234" y="38438"/>
                  <a:pt x="123324" y="19219"/>
                  <a:pt x="123870"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29" name="Rectangle 22"/>
          <p:cNvSpPr/>
          <p:nvPr/>
        </p:nvSpPr>
        <p:spPr>
          <a:xfrm rot="1741600">
            <a:off x="4625975" y="4648200"/>
            <a:ext cx="806450" cy="179388"/>
          </a:xfrm>
          <a:custGeom>
            <a:avLst/>
            <a:gdLst>
              <a:gd name="connsiteX0" fmla="*/ 0 w 1152128"/>
              <a:gd name="connsiteY0" fmla="*/ 0 h 242604"/>
              <a:gd name="connsiteX1" fmla="*/ 1152128 w 1152128"/>
              <a:gd name="connsiteY1" fmla="*/ 0 h 242604"/>
              <a:gd name="connsiteX2" fmla="*/ 1152128 w 1152128"/>
              <a:gd name="connsiteY2" fmla="*/ 242604 h 242604"/>
              <a:gd name="connsiteX3" fmla="*/ 0 w 1152128"/>
              <a:gd name="connsiteY3" fmla="*/ 242604 h 242604"/>
              <a:gd name="connsiteX4" fmla="*/ 0 w 1152128"/>
              <a:gd name="connsiteY4" fmla="*/ 0 h 242604"/>
              <a:gd name="connsiteX0" fmla="*/ 220 w 1152348"/>
              <a:gd name="connsiteY0" fmla="*/ 0 h 242604"/>
              <a:gd name="connsiteX1" fmla="*/ 1152348 w 1152348"/>
              <a:gd name="connsiteY1" fmla="*/ 0 h 242604"/>
              <a:gd name="connsiteX2" fmla="*/ 1152348 w 1152348"/>
              <a:gd name="connsiteY2" fmla="*/ 242604 h 242604"/>
              <a:gd name="connsiteX3" fmla="*/ 220 w 1152348"/>
              <a:gd name="connsiteY3" fmla="*/ 242604 h 242604"/>
              <a:gd name="connsiteX4" fmla="*/ 0 w 1152348"/>
              <a:gd name="connsiteY4" fmla="*/ 216390 h 242604"/>
              <a:gd name="connsiteX5" fmla="*/ 220 w 1152348"/>
              <a:gd name="connsiteY5" fmla="*/ 0 h 242604"/>
              <a:gd name="connsiteX0" fmla="*/ 85407 w 1237535"/>
              <a:gd name="connsiteY0" fmla="*/ 0 h 242604"/>
              <a:gd name="connsiteX1" fmla="*/ 1237535 w 1237535"/>
              <a:gd name="connsiteY1" fmla="*/ 0 h 242604"/>
              <a:gd name="connsiteX2" fmla="*/ 1237535 w 1237535"/>
              <a:gd name="connsiteY2" fmla="*/ 242604 h 242604"/>
              <a:gd name="connsiteX3" fmla="*/ 85407 w 1237535"/>
              <a:gd name="connsiteY3" fmla="*/ 242604 h 242604"/>
              <a:gd name="connsiteX4" fmla="*/ 85187 w 1237535"/>
              <a:gd name="connsiteY4" fmla="*/ 216390 h 242604"/>
              <a:gd name="connsiteX5" fmla="*/ 85187 w 1237535"/>
              <a:gd name="connsiteY5" fmla="*/ 105258 h 242604"/>
              <a:gd name="connsiteX6" fmla="*/ 85407 w 1237535"/>
              <a:gd name="connsiteY6"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06409 w 1258757"/>
              <a:gd name="connsiteY5" fmla="*/ 105258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56923 w 1258757"/>
              <a:gd name="connsiteY5" fmla="*/ 105259 h 242604"/>
              <a:gd name="connsiteX6" fmla="*/ 50844 w 1258757"/>
              <a:gd name="connsiteY6" fmla="*/ 56429 h 242604"/>
              <a:gd name="connsiteX7" fmla="*/ 106629 w 1258757"/>
              <a:gd name="connsiteY7"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50844 w 1258757"/>
              <a:gd name="connsiteY7" fmla="*/ 56429 h 242604"/>
              <a:gd name="connsiteX8" fmla="*/ 106629 w 1258757"/>
              <a:gd name="connsiteY8"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106409 w 1258757"/>
              <a:gd name="connsiteY7" fmla="*/ 81686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56923 w 1258757"/>
              <a:gd name="connsiteY6" fmla="*/ 105259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24931 w 1258757"/>
              <a:gd name="connsiteY5" fmla="*/ 177662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8757 w 1258757"/>
              <a:gd name="connsiteY2" fmla="*/ 242604 h 242604"/>
              <a:gd name="connsiteX3" fmla="*/ 106629 w 1258757"/>
              <a:gd name="connsiteY3" fmla="*/ 242604 h 242604"/>
              <a:gd name="connsiteX4" fmla="*/ 106409 w 1258757"/>
              <a:gd name="connsiteY4" fmla="*/ 216390 h 242604"/>
              <a:gd name="connsiteX5" fmla="*/ 182180 w 1258757"/>
              <a:gd name="connsiteY5" fmla="*/ 167559 h 242604"/>
              <a:gd name="connsiteX6" fmla="*/ 128299 w 1258757"/>
              <a:gd name="connsiteY6" fmla="*/ 117046 h 242604"/>
              <a:gd name="connsiteX7" fmla="*/ 97990 w 1258757"/>
              <a:gd name="connsiteY7" fmla="*/ 90105 h 242604"/>
              <a:gd name="connsiteX8" fmla="*/ 50844 w 1258757"/>
              <a:gd name="connsiteY8" fmla="*/ 56429 h 242604"/>
              <a:gd name="connsiteX9" fmla="*/ 106629 w 1258757"/>
              <a:gd name="connsiteY9" fmla="*/ 0 h 242604"/>
              <a:gd name="connsiteX0" fmla="*/ 106629 w 1258757"/>
              <a:gd name="connsiteY0" fmla="*/ 0 h 242604"/>
              <a:gd name="connsiteX1" fmla="*/ 1258757 w 1258757"/>
              <a:gd name="connsiteY1" fmla="*/ 0 h 242604"/>
              <a:gd name="connsiteX2" fmla="*/ 1256443 w 1258757"/>
              <a:gd name="connsiteY2" fmla="*/ 42958 h 242604"/>
              <a:gd name="connsiteX3" fmla="*/ 1258757 w 1258757"/>
              <a:gd name="connsiteY3" fmla="*/ 242604 h 242604"/>
              <a:gd name="connsiteX4" fmla="*/ 106629 w 1258757"/>
              <a:gd name="connsiteY4" fmla="*/ 242604 h 242604"/>
              <a:gd name="connsiteX5" fmla="*/ 106409 w 1258757"/>
              <a:gd name="connsiteY5" fmla="*/ 216390 h 242604"/>
              <a:gd name="connsiteX6" fmla="*/ 182180 w 1258757"/>
              <a:gd name="connsiteY6" fmla="*/ 167559 h 242604"/>
              <a:gd name="connsiteX7" fmla="*/ 128299 w 1258757"/>
              <a:gd name="connsiteY7" fmla="*/ 117046 h 242604"/>
              <a:gd name="connsiteX8" fmla="*/ 97990 w 1258757"/>
              <a:gd name="connsiteY8" fmla="*/ 90105 h 242604"/>
              <a:gd name="connsiteX9" fmla="*/ 50844 w 1258757"/>
              <a:gd name="connsiteY9" fmla="*/ 56429 h 242604"/>
              <a:gd name="connsiteX10" fmla="*/ 106629 w 1258757"/>
              <a:gd name="connsiteY10" fmla="*/ 0 h 242604"/>
              <a:gd name="connsiteX0" fmla="*/ 106629 w 1343417"/>
              <a:gd name="connsiteY0" fmla="*/ 0 h 242604"/>
              <a:gd name="connsiteX1" fmla="*/ 1258757 w 1343417"/>
              <a:gd name="connsiteY1" fmla="*/ 0 h 242604"/>
              <a:gd name="connsiteX2" fmla="*/ 1256443 w 1343417"/>
              <a:gd name="connsiteY2" fmla="*/ 42958 h 242604"/>
              <a:gd name="connsiteX3" fmla="*/ 1256443 w 1343417"/>
              <a:gd name="connsiteY3" fmla="*/ 86737 h 242604"/>
              <a:gd name="connsiteX4" fmla="*/ 1258757 w 1343417"/>
              <a:gd name="connsiteY4" fmla="*/ 242604 h 242604"/>
              <a:gd name="connsiteX5" fmla="*/ 106629 w 1343417"/>
              <a:gd name="connsiteY5" fmla="*/ 242604 h 242604"/>
              <a:gd name="connsiteX6" fmla="*/ 106409 w 1343417"/>
              <a:gd name="connsiteY6" fmla="*/ 216390 h 242604"/>
              <a:gd name="connsiteX7" fmla="*/ 182180 w 1343417"/>
              <a:gd name="connsiteY7" fmla="*/ 167559 h 242604"/>
              <a:gd name="connsiteX8" fmla="*/ 128299 w 1343417"/>
              <a:gd name="connsiteY8" fmla="*/ 117046 h 242604"/>
              <a:gd name="connsiteX9" fmla="*/ 97990 w 1343417"/>
              <a:gd name="connsiteY9" fmla="*/ 90105 h 242604"/>
              <a:gd name="connsiteX10" fmla="*/ 50844 w 1343417"/>
              <a:gd name="connsiteY10" fmla="*/ 56429 h 242604"/>
              <a:gd name="connsiteX11" fmla="*/ 106629 w 1343417"/>
              <a:gd name="connsiteY11" fmla="*/ 0 h 242604"/>
              <a:gd name="connsiteX0" fmla="*/ 106629 w 1354171"/>
              <a:gd name="connsiteY0" fmla="*/ 0 h 242604"/>
              <a:gd name="connsiteX1" fmla="*/ 1258757 w 1354171"/>
              <a:gd name="connsiteY1" fmla="*/ 0 h 242604"/>
              <a:gd name="connsiteX2" fmla="*/ 1256443 w 1354171"/>
              <a:gd name="connsiteY2" fmla="*/ 42958 h 242604"/>
              <a:gd name="connsiteX3" fmla="*/ 1256443 w 1354171"/>
              <a:gd name="connsiteY3" fmla="*/ 86737 h 242604"/>
              <a:gd name="connsiteX4" fmla="*/ 1286751 w 1354171"/>
              <a:gd name="connsiteY4" fmla="*/ 123780 h 242604"/>
              <a:gd name="connsiteX5" fmla="*/ 1258757 w 1354171"/>
              <a:gd name="connsiteY5" fmla="*/ 242604 h 242604"/>
              <a:gd name="connsiteX6" fmla="*/ 106629 w 1354171"/>
              <a:gd name="connsiteY6" fmla="*/ 242604 h 242604"/>
              <a:gd name="connsiteX7" fmla="*/ 106409 w 1354171"/>
              <a:gd name="connsiteY7" fmla="*/ 216390 h 242604"/>
              <a:gd name="connsiteX8" fmla="*/ 182180 w 1354171"/>
              <a:gd name="connsiteY8" fmla="*/ 167559 h 242604"/>
              <a:gd name="connsiteX9" fmla="*/ 128299 w 1354171"/>
              <a:gd name="connsiteY9" fmla="*/ 117046 h 242604"/>
              <a:gd name="connsiteX10" fmla="*/ 97990 w 1354171"/>
              <a:gd name="connsiteY10" fmla="*/ 90105 h 242604"/>
              <a:gd name="connsiteX11" fmla="*/ 50844 w 1354171"/>
              <a:gd name="connsiteY11" fmla="*/ 56429 h 242604"/>
              <a:gd name="connsiteX12" fmla="*/ 106629 w 1354171"/>
              <a:gd name="connsiteY12" fmla="*/ 0 h 242604"/>
              <a:gd name="connsiteX0" fmla="*/ 106629 w 1370394"/>
              <a:gd name="connsiteY0" fmla="*/ 0 h 242604"/>
              <a:gd name="connsiteX1" fmla="*/ 1258757 w 1370394"/>
              <a:gd name="connsiteY1" fmla="*/ 0 h 242604"/>
              <a:gd name="connsiteX2" fmla="*/ 1256443 w 1370394"/>
              <a:gd name="connsiteY2" fmla="*/ 42958 h 242604"/>
              <a:gd name="connsiteX3" fmla="*/ 1256443 w 1370394"/>
              <a:gd name="connsiteY3" fmla="*/ 86737 h 242604"/>
              <a:gd name="connsiteX4" fmla="*/ 1286751 w 1370394"/>
              <a:gd name="connsiteY4" fmla="*/ 123780 h 242604"/>
              <a:gd name="connsiteX5" fmla="*/ 1328847 w 1370394"/>
              <a:gd name="connsiteY5" fmla="*/ 169243 h 242604"/>
              <a:gd name="connsiteX6" fmla="*/ 1258757 w 1370394"/>
              <a:gd name="connsiteY6" fmla="*/ 242604 h 242604"/>
              <a:gd name="connsiteX7" fmla="*/ 106629 w 1370394"/>
              <a:gd name="connsiteY7" fmla="*/ 242604 h 242604"/>
              <a:gd name="connsiteX8" fmla="*/ 106409 w 1370394"/>
              <a:gd name="connsiteY8" fmla="*/ 216390 h 242604"/>
              <a:gd name="connsiteX9" fmla="*/ 182180 w 1370394"/>
              <a:gd name="connsiteY9" fmla="*/ 167559 h 242604"/>
              <a:gd name="connsiteX10" fmla="*/ 128299 w 1370394"/>
              <a:gd name="connsiteY10" fmla="*/ 117046 h 242604"/>
              <a:gd name="connsiteX11" fmla="*/ 97990 w 1370394"/>
              <a:gd name="connsiteY11" fmla="*/ 90105 h 242604"/>
              <a:gd name="connsiteX12" fmla="*/ 50844 w 1370394"/>
              <a:gd name="connsiteY12" fmla="*/ 56429 h 242604"/>
              <a:gd name="connsiteX13" fmla="*/ 106629 w 1370394"/>
              <a:gd name="connsiteY13" fmla="*/ 0 h 242604"/>
              <a:gd name="connsiteX0" fmla="*/ 106629 w 1375326"/>
              <a:gd name="connsiteY0" fmla="*/ 0 h 242894"/>
              <a:gd name="connsiteX1" fmla="*/ 1258757 w 1375326"/>
              <a:gd name="connsiteY1" fmla="*/ 0 h 242894"/>
              <a:gd name="connsiteX2" fmla="*/ 1256443 w 1375326"/>
              <a:gd name="connsiteY2" fmla="*/ 42958 h 242894"/>
              <a:gd name="connsiteX3" fmla="*/ 1256443 w 1375326"/>
              <a:gd name="connsiteY3" fmla="*/ 86737 h 242894"/>
              <a:gd name="connsiteX4" fmla="*/ 1286751 w 1375326"/>
              <a:gd name="connsiteY4" fmla="*/ 123780 h 242894"/>
              <a:gd name="connsiteX5" fmla="*/ 1328847 w 1375326"/>
              <a:gd name="connsiteY5" fmla="*/ 169243 h 242894"/>
              <a:gd name="connsiteX6" fmla="*/ 1344000 w 1375326"/>
              <a:gd name="connsiteY6" fmla="*/ 234911 h 242894"/>
              <a:gd name="connsiteX7" fmla="*/ 1258757 w 1375326"/>
              <a:gd name="connsiteY7" fmla="*/ 242604 h 242894"/>
              <a:gd name="connsiteX8" fmla="*/ 106629 w 1375326"/>
              <a:gd name="connsiteY8" fmla="*/ 242604 h 242894"/>
              <a:gd name="connsiteX9" fmla="*/ 106409 w 1375326"/>
              <a:gd name="connsiteY9" fmla="*/ 216390 h 242894"/>
              <a:gd name="connsiteX10" fmla="*/ 182180 w 1375326"/>
              <a:gd name="connsiteY10" fmla="*/ 167559 h 242894"/>
              <a:gd name="connsiteX11" fmla="*/ 128299 w 1375326"/>
              <a:gd name="connsiteY11" fmla="*/ 117046 h 242894"/>
              <a:gd name="connsiteX12" fmla="*/ 97990 w 1375326"/>
              <a:gd name="connsiteY12" fmla="*/ 90105 h 242894"/>
              <a:gd name="connsiteX13" fmla="*/ 50844 w 1375326"/>
              <a:gd name="connsiteY13" fmla="*/ 56429 h 242894"/>
              <a:gd name="connsiteX14" fmla="*/ 106629 w 1375326"/>
              <a:gd name="connsiteY14" fmla="*/ 0 h 24289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86751 w 1358377"/>
              <a:gd name="connsiteY4" fmla="*/ 123780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56443 w 1358377"/>
              <a:gd name="connsiteY2" fmla="*/ 42958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 name="connsiteX0" fmla="*/ 106629 w 1358377"/>
              <a:gd name="connsiteY0" fmla="*/ 0 h 242604"/>
              <a:gd name="connsiteX1" fmla="*/ 1258757 w 1358377"/>
              <a:gd name="connsiteY1" fmla="*/ 0 h 242604"/>
              <a:gd name="connsiteX2" fmla="*/ 1290119 w 1358377"/>
              <a:gd name="connsiteY2" fmla="*/ 39590 h 242604"/>
              <a:gd name="connsiteX3" fmla="*/ 1256443 w 1358377"/>
              <a:gd name="connsiteY3" fmla="*/ 86737 h 242604"/>
              <a:gd name="connsiteX4" fmla="*/ 1258126 w 1358377"/>
              <a:gd name="connsiteY4" fmla="*/ 118728 h 242604"/>
              <a:gd name="connsiteX5" fmla="*/ 1328847 w 1358377"/>
              <a:gd name="connsiteY5" fmla="*/ 169243 h 242604"/>
              <a:gd name="connsiteX6" fmla="*/ 1296853 w 1358377"/>
              <a:gd name="connsiteY6" fmla="*/ 211337 h 242604"/>
              <a:gd name="connsiteX7" fmla="*/ 1258757 w 1358377"/>
              <a:gd name="connsiteY7" fmla="*/ 242604 h 242604"/>
              <a:gd name="connsiteX8" fmla="*/ 106629 w 1358377"/>
              <a:gd name="connsiteY8" fmla="*/ 242604 h 242604"/>
              <a:gd name="connsiteX9" fmla="*/ 106409 w 1358377"/>
              <a:gd name="connsiteY9" fmla="*/ 216390 h 242604"/>
              <a:gd name="connsiteX10" fmla="*/ 182180 w 1358377"/>
              <a:gd name="connsiteY10" fmla="*/ 167559 h 242604"/>
              <a:gd name="connsiteX11" fmla="*/ 128299 w 1358377"/>
              <a:gd name="connsiteY11" fmla="*/ 117046 h 242604"/>
              <a:gd name="connsiteX12" fmla="*/ 97990 w 1358377"/>
              <a:gd name="connsiteY12" fmla="*/ 90105 h 242604"/>
              <a:gd name="connsiteX13" fmla="*/ 50844 w 1358377"/>
              <a:gd name="connsiteY13" fmla="*/ 56429 h 242604"/>
              <a:gd name="connsiteX14" fmla="*/ 106629 w 1358377"/>
              <a:gd name="connsiteY14" fmla="*/ 0 h 24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8377" h="242604">
                <a:moveTo>
                  <a:pt x="106629" y="0"/>
                </a:moveTo>
                <a:lnTo>
                  <a:pt x="1258757" y="0"/>
                </a:lnTo>
                <a:lnTo>
                  <a:pt x="1290119" y="39590"/>
                </a:lnTo>
                <a:cubicBezTo>
                  <a:pt x="1289733" y="54046"/>
                  <a:pt x="1256057" y="53463"/>
                  <a:pt x="1256443" y="86737"/>
                </a:cubicBezTo>
                <a:cubicBezTo>
                  <a:pt x="1261494" y="100207"/>
                  <a:pt x="1257740" y="92750"/>
                  <a:pt x="1258126" y="118728"/>
                </a:cubicBezTo>
                <a:cubicBezTo>
                  <a:pt x="1270193" y="132479"/>
                  <a:pt x="1333513" y="149439"/>
                  <a:pt x="1328847" y="169243"/>
                </a:cubicBezTo>
                <a:cubicBezTo>
                  <a:pt x="1338388" y="187765"/>
                  <a:pt x="1308535" y="199110"/>
                  <a:pt x="1296853" y="211337"/>
                </a:cubicBezTo>
                <a:cubicBezTo>
                  <a:pt x="1285171" y="223564"/>
                  <a:pt x="1464985" y="241322"/>
                  <a:pt x="1258757" y="242604"/>
                </a:cubicBezTo>
                <a:lnTo>
                  <a:pt x="106629" y="242604"/>
                </a:lnTo>
                <a:cubicBezTo>
                  <a:pt x="106556" y="233866"/>
                  <a:pt x="106482" y="225128"/>
                  <a:pt x="106409" y="216390"/>
                </a:cubicBezTo>
                <a:cubicBezTo>
                  <a:pt x="109459" y="205566"/>
                  <a:pt x="173761" y="186081"/>
                  <a:pt x="182180" y="167559"/>
                </a:cubicBezTo>
                <a:cubicBezTo>
                  <a:pt x="190599" y="149037"/>
                  <a:pt x="131386" y="133042"/>
                  <a:pt x="128299" y="117046"/>
                </a:cubicBezTo>
                <a:cubicBezTo>
                  <a:pt x="125212" y="101050"/>
                  <a:pt x="115670" y="98243"/>
                  <a:pt x="97990" y="90105"/>
                </a:cubicBezTo>
                <a:cubicBezTo>
                  <a:pt x="80310" y="81967"/>
                  <a:pt x="50807" y="70043"/>
                  <a:pt x="50844" y="56429"/>
                </a:cubicBezTo>
                <a:cubicBezTo>
                  <a:pt x="50881" y="38886"/>
                  <a:pt x="-94690" y="9405"/>
                  <a:pt x="106629" y="0"/>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chemeClr val="tx1"/>
              </a:solidFill>
              <a:latin typeface="宋体" panose="02010600030101010101" pitchFamily="2" charset="-122"/>
              <a:ea typeface="宋体" panose="02010600030101010101" pitchFamily="2" charset="-122"/>
            </a:endParaRPr>
          </a:p>
        </p:txBody>
      </p:sp>
      <p:sp>
        <p:nvSpPr>
          <p:cNvPr id="30" name="标题 2"/>
          <p:cNvSpPr txBox="1">
            <a:spLocks/>
          </p:cNvSpPr>
          <p:nvPr/>
        </p:nvSpPr>
        <p:spPr>
          <a:xfrm>
            <a:off x="25228" y="260648"/>
            <a:ext cx="7427091"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教育的挑战</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a:off x="-4763" y="3368675"/>
            <a:ext cx="9150351" cy="993775"/>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Freeform 9"/>
          <p:cNvSpPr>
            <a:spLocks noEditPoints="1"/>
          </p:cNvSpPr>
          <p:nvPr/>
        </p:nvSpPr>
        <p:spPr bwMode="auto">
          <a:xfrm>
            <a:off x="3890963" y="4529138"/>
            <a:ext cx="2143125" cy="565150"/>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rgbClr val="D1F3FF"/>
          </a:solidFill>
          <a:ln w="0">
            <a:noFill/>
            <a:prstDash val="solid"/>
            <a:round/>
            <a:headEnd/>
            <a:tailEnd/>
          </a:ln>
        </p:spPr>
        <p:txBody>
          <a:bodyPr/>
          <a:lstStyle/>
          <a:p>
            <a:pPr eaLnBrk="1" fontAlgn="auto" hangingPunct="1">
              <a:spcBef>
                <a:spcPts val="0"/>
              </a:spcBef>
              <a:spcAft>
                <a:spcPts val="0"/>
              </a:spcAft>
              <a:defRPr/>
            </a:pPr>
            <a:endParaRPr lang="zh-CN" altLang="en-US">
              <a:solidFill>
                <a:schemeClr val="accent1">
                  <a:lumMod val="20000"/>
                  <a:lumOff val="80000"/>
                </a:schemeClr>
              </a:solidFill>
              <a:latin typeface="+mn-lt"/>
              <a:ea typeface="+mn-ea"/>
            </a:endParaRPr>
          </a:p>
        </p:txBody>
      </p:sp>
      <p:sp>
        <p:nvSpPr>
          <p:cNvPr id="22" name="Freeform 10"/>
          <p:cNvSpPr>
            <a:spLocks noEditPoints="1"/>
          </p:cNvSpPr>
          <p:nvPr/>
        </p:nvSpPr>
        <p:spPr bwMode="auto">
          <a:xfrm>
            <a:off x="6311900" y="4529138"/>
            <a:ext cx="1430338" cy="581025"/>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rgbClr val="D1F3FF"/>
          </a:solidFill>
          <a:ln w="0">
            <a:noFill/>
            <a:prstDash val="solid"/>
            <a:round/>
            <a:headEnd/>
            <a:tailEnd/>
          </a:ln>
        </p:spPr>
        <p:txBody>
          <a:bodyPr/>
          <a:lstStyle/>
          <a:p>
            <a:pPr eaLnBrk="1" fontAlgn="auto" hangingPunct="1">
              <a:spcBef>
                <a:spcPts val="0"/>
              </a:spcBef>
              <a:spcAft>
                <a:spcPts val="0"/>
              </a:spcAft>
              <a:defRPr/>
            </a:pPr>
            <a:endParaRPr lang="zh-CN" altLang="en-US">
              <a:solidFill>
                <a:schemeClr val="accent1">
                  <a:lumMod val="20000"/>
                  <a:lumOff val="80000"/>
                </a:schemeClr>
              </a:solidFill>
              <a:latin typeface="+mn-lt"/>
              <a:ea typeface="+mn-e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483051"/>
            <a:ext cx="8136904" cy="6186309"/>
          </a:xfrm>
          <a:prstGeom prst="rect">
            <a:avLst/>
          </a:prstGeom>
        </p:spPr>
        <p:txBody>
          <a:bodyPr wrap="square">
            <a:spAutoFit/>
          </a:bodyPr>
          <a:lstStyle/>
          <a:p>
            <a:pPr>
              <a:lnSpc>
                <a:spcPct val="150000"/>
              </a:lnSpc>
            </a:pPr>
            <a:r>
              <a:rPr lang="zh-CN" altLang="en-US" sz="2800" dirty="0" smtClean="0"/>
              <a:t>设计</a:t>
            </a:r>
            <a:r>
              <a:rPr lang="zh-CN" altLang="en-US" sz="2800" dirty="0"/>
              <a:t>题</a:t>
            </a:r>
          </a:p>
          <a:p>
            <a:pPr>
              <a:lnSpc>
                <a:spcPct val="150000"/>
              </a:lnSpc>
            </a:pPr>
            <a:r>
              <a:rPr lang="zh-CN" altLang="en-US" sz="2800" dirty="0"/>
              <a:t>第一</a:t>
            </a:r>
            <a:r>
              <a:rPr lang="zh-CN" altLang="en-US" sz="2800" dirty="0" smtClean="0"/>
              <a:t>题：</a:t>
            </a:r>
            <a:endParaRPr lang="zh-CN" altLang="en-US" sz="2800" dirty="0"/>
          </a:p>
          <a:p>
            <a:pPr>
              <a:lnSpc>
                <a:spcPct val="150000"/>
              </a:lnSpc>
            </a:pPr>
            <a:r>
              <a:rPr lang="zh-CN" altLang="en-US" sz="2800" dirty="0"/>
              <a:t>针对在校园中的各类社团组织，快速建立联系、组内沟通及宣传纳新的需求，设计一款</a:t>
            </a:r>
            <a:r>
              <a:rPr lang="en-US" altLang="zh-CN" sz="2800" dirty="0"/>
              <a:t>APP</a:t>
            </a:r>
            <a:r>
              <a:rPr lang="zh-CN" altLang="en-US" sz="2800" dirty="0"/>
              <a:t>，给出首页界面设计，并简要介绍各个模块的功能定位和设计思路。</a:t>
            </a:r>
          </a:p>
          <a:p>
            <a:pPr>
              <a:lnSpc>
                <a:spcPct val="150000"/>
              </a:lnSpc>
            </a:pPr>
            <a:endParaRPr lang="zh-CN" altLang="en-US" sz="2800" dirty="0"/>
          </a:p>
          <a:p>
            <a:pPr>
              <a:lnSpc>
                <a:spcPct val="150000"/>
              </a:lnSpc>
            </a:pPr>
            <a:r>
              <a:rPr lang="zh-CN" altLang="en-US" sz="2800" dirty="0"/>
              <a:t>注：只需要一张首页设计说明图，如果对社团需求有其他理解，可以自由发挥，不限于题目的限制。</a:t>
            </a:r>
          </a:p>
          <a:p>
            <a:endParaRPr lang="zh-CN" altLang="en-US" dirty="0"/>
          </a:p>
        </p:txBody>
      </p:sp>
    </p:spTree>
    <p:extLst>
      <p:ext uri="{BB962C8B-B14F-4D97-AF65-F5344CB8AC3E}">
        <p14:creationId xmlns:p14="http://schemas.microsoft.com/office/powerpoint/2010/main" val="1092237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758309"/>
            <a:ext cx="7920880" cy="5262979"/>
          </a:xfrm>
          <a:prstGeom prst="rect">
            <a:avLst/>
          </a:prstGeom>
        </p:spPr>
        <p:txBody>
          <a:bodyPr wrap="square">
            <a:spAutoFit/>
          </a:bodyPr>
          <a:lstStyle/>
          <a:p>
            <a:pPr>
              <a:lnSpc>
                <a:spcPct val="150000"/>
              </a:lnSpc>
            </a:pPr>
            <a:r>
              <a:rPr lang="zh-CN" altLang="en-US" sz="2800" dirty="0" smtClean="0"/>
              <a:t>第二题：</a:t>
            </a:r>
            <a:endParaRPr lang="zh-CN" altLang="en-US" sz="2800" dirty="0"/>
          </a:p>
          <a:p>
            <a:pPr>
              <a:lnSpc>
                <a:spcPct val="150000"/>
              </a:lnSpc>
            </a:pPr>
            <a:r>
              <a:rPr lang="zh-CN" altLang="en-US" sz="2800" dirty="0"/>
              <a:t>请分别给出世界杯开赛前、开赛期间、和开赛结束后，“世界杯”这个关键词下的用户主要需求，以及网页搜索结果展现页面。（</a:t>
            </a:r>
            <a:r>
              <a:rPr lang="en-US" altLang="zh-CN" sz="2800" dirty="0"/>
              <a:t>50</a:t>
            </a:r>
            <a:r>
              <a:rPr lang="zh-CN" altLang="en-US" sz="2800" dirty="0"/>
              <a:t>分）</a:t>
            </a:r>
          </a:p>
          <a:p>
            <a:pPr>
              <a:lnSpc>
                <a:spcPct val="150000"/>
              </a:lnSpc>
            </a:pPr>
            <a:endParaRPr lang="zh-CN" altLang="en-US" sz="2800" dirty="0"/>
          </a:p>
          <a:p>
            <a:pPr>
              <a:lnSpc>
                <a:spcPct val="150000"/>
              </a:lnSpc>
            </a:pPr>
            <a:r>
              <a:rPr lang="zh-CN" altLang="en-US" sz="2800" dirty="0"/>
              <a:t>（如果对世界杯不熟悉，可用一个热门电影代替，分析电影在上映前、上映中、上映后等各个时间区间的需求变化并设计展现页面</a:t>
            </a:r>
            <a:r>
              <a:rPr lang="zh-CN" altLang="en-US" sz="2800" dirty="0" smtClean="0"/>
              <a:t>）</a:t>
            </a:r>
            <a:endParaRPr lang="zh-CN" altLang="en-US" sz="2800" dirty="0"/>
          </a:p>
        </p:txBody>
      </p:sp>
    </p:spTree>
    <p:extLst>
      <p:ext uri="{BB962C8B-B14F-4D97-AF65-F5344CB8AC3E}">
        <p14:creationId xmlns:p14="http://schemas.microsoft.com/office/powerpoint/2010/main" val="855080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472018"/>
            <a:ext cx="7920880" cy="5909310"/>
          </a:xfrm>
          <a:prstGeom prst="rect">
            <a:avLst/>
          </a:prstGeom>
        </p:spPr>
        <p:txBody>
          <a:bodyPr wrap="square">
            <a:spAutoFit/>
          </a:bodyPr>
          <a:lstStyle/>
          <a:p>
            <a:pPr>
              <a:lnSpc>
                <a:spcPct val="150000"/>
              </a:lnSpc>
            </a:pPr>
            <a:r>
              <a:rPr lang="zh-CN" altLang="en-US" sz="2800" dirty="0" smtClean="0"/>
              <a:t>第三题：</a:t>
            </a:r>
            <a:endParaRPr lang="zh-CN" altLang="en-US" sz="2800" dirty="0"/>
          </a:p>
          <a:p>
            <a:pPr>
              <a:lnSpc>
                <a:spcPct val="150000"/>
              </a:lnSpc>
            </a:pPr>
            <a:r>
              <a:rPr lang="zh-CN" altLang="en-US" sz="2800" dirty="0"/>
              <a:t>如果不考虑数据的获取成本（假设任何数据都可以获得），请设计一款百度地图和大数据相结合的产品，产品形态不限。（</a:t>
            </a:r>
            <a:r>
              <a:rPr lang="en-US" altLang="zh-CN" sz="2800" dirty="0"/>
              <a:t>50</a:t>
            </a:r>
            <a:r>
              <a:rPr lang="zh-CN" altLang="en-US" sz="2800" dirty="0"/>
              <a:t>分）</a:t>
            </a:r>
          </a:p>
          <a:p>
            <a:pPr>
              <a:lnSpc>
                <a:spcPct val="150000"/>
              </a:lnSpc>
            </a:pPr>
            <a:endParaRPr lang="zh-CN" altLang="en-US" sz="2800" dirty="0"/>
          </a:p>
          <a:p>
            <a:pPr>
              <a:lnSpc>
                <a:spcPct val="150000"/>
              </a:lnSpc>
            </a:pPr>
            <a:r>
              <a:rPr lang="zh-CN" altLang="en-US" sz="2800" dirty="0"/>
              <a:t>注：需要说清楚包括但不限于以下内容：产品的</a:t>
            </a:r>
            <a:r>
              <a:rPr lang="zh-CN" altLang="en-US" sz="2800" dirty="0">
                <a:solidFill>
                  <a:srgbClr val="FF0000"/>
                </a:solidFill>
              </a:rPr>
              <a:t>功能</a:t>
            </a:r>
            <a:r>
              <a:rPr lang="zh-CN" altLang="en-US" sz="2800" dirty="0"/>
              <a:t>，产品的主要</a:t>
            </a:r>
            <a:r>
              <a:rPr lang="zh-CN" altLang="en-US" sz="2800" dirty="0">
                <a:solidFill>
                  <a:srgbClr val="FF0000"/>
                </a:solidFill>
              </a:rPr>
              <a:t>界面框架图</a:t>
            </a:r>
            <a:r>
              <a:rPr lang="zh-CN" altLang="en-US" sz="2800" dirty="0"/>
              <a:t>，产品的</a:t>
            </a:r>
            <a:r>
              <a:rPr lang="zh-CN" altLang="en-US" sz="2800" dirty="0">
                <a:solidFill>
                  <a:srgbClr val="FF0000"/>
                </a:solidFill>
              </a:rPr>
              <a:t>价值</a:t>
            </a:r>
            <a:r>
              <a:rPr lang="zh-CN" altLang="en-US" sz="2800" dirty="0"/>
              <a:t>。产品形态可以是一个独立产品，或一个承载于百度地图产品的模块。</a:t>
            </a:r>
          </a:p>
        </p:txBody>
      </p:sp>
    </p:spTree>
    <p:extLst>
      <p:ext uri="{BB962C8B-B14F-4D97-AF65-F5344CB8AC3E}">
        <p14:creationId xmlns:p14="http://schemas.microsoft.com/office/powerpoint/2010/main" val="1243963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83568" y="1628800"/>
            <a:ext cx="7920880" cy="1224136"/>
          </a:xfrm>
          <a:prstGeom prst="roundRect">
            <a:avLst/>
          </a:prstGeom>
          <a:noFill/>
          <a:ln w="28575">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79091" y="3461742"/>
            <a:ext cx="492348" cy="24920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13" name="直接连接符 12"/>
          <p:cNvCxnSpPr>
            <a:stCxn id="11" idx="6"/>
          </p:cNvCxnSpPr>
          <p:nvPr/>
        </p:nvCxnSpPr>
        <p:spPr>
          <a:xfrm flipV="1">
            <a:off x="1519039" y="3813406"/>
            <a:ext cx="4909868" cy="908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382514" y="3755017"/>
            <a:ext cx="136525" cy="134937"/>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20" name="直接连接符 19"/>
          <p:cNvCxnSpPr>
            <a:stCxn id="21" idx="6"/>
          </p:cNvCxnSpPr>
          <p:nvPr/>
        </p:nvCxnSpPr>
        <p:spPr>
          <a:xfrm flipV="1">
            <a:off x="1519039" y="4646854"/>
            <a:ext cx="5724748" cy="5663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382514" y="4636015"/>
            <a:ext cx="136525" cy="134938"/>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26" name="直接连接符 25"/>
          <p:cNvCxnSpPr>
            <a:stCxn id="27" idx="6"/>
          </p:cNvCxnSpPr>
          <p:nvPr/>
        </p:nvCxnSpPr>
        <p:spPr>
          <a:xfrm flipV="1">
            <a:off x="1519039" y="5928946"/>
            <a:ext cx="6732860" cy="2487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382514" y="5886351"/>
            <a:ext cx="136525" cy="134937"/>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7" name="矩形 16"/>
          <p:cNvSpPr/>
          <p:nvPr/>
        </p:nvSpPr>
        <p:spPr>
          <a:xfrm>
            <a:off x="1034647" y="3461741"/>
            <a:ext cx="381236" cy="2424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sz="2400" b="1" dirty="0" smtClean="0">
                <a:solidFill>
                  <a:schemeClr val="tx1">
                    <a:lumMod val="65000"/>
                    <a:lumOff val="35000"/>
                  </a:schemeClr>
                </a:solidFill>
                <a:latin typeface="微软雅黑" pitchFamily="34" charset="-122"/>
              </a:rPr>
              <a:t>特    点</a:t>
            </a:r>
            <a:endParaRPr lang="zh-CN" altLang="en-US" sz="2400" b="1" dirty="0">
              <a:solidFill>
                <a:schemeClr val="tx1">
                  <a:lumMod val="65000"/>
                  <a:lumOff val="35000"/>
                </a:schemeClr>
              </a:solidFill>
              <a:latin typeface="微软雅黑" pitchFamily="34" charset="-122"/>
            </a:endParaRPr>
          </a:p>
        </p:txBody>
      </p:sp>
      <p:sp>
        <p:nvSpPr>
          <p:cNvPr id="9" name="矩形 8"/>
          <p:cNvSpPr/>
          <p:nvPr/>
        </p:nvSpPr>
        <p:spPr>
          <a:xfrm>
            <a:off x="1618387" y="3444839"/>
            <a:ext cx="4100310" cy="369332"/>
          </a:xfrm>
          <a:prstGeom prst="rect">
            <a:avLst/>
          </a:prstGeom>
        </p:spPr>
        <p:txBody>
          <a:bodyPr>
            <a:normAutofit/>
          </a:bodyPr>
          <a:lstStyle/>
          <a:p>
            <a:r>
              <a:rPr lang="zh-CN" altLang="en-US" dirty="0">
                <a:latin typeface="宋体" panose="02010600030101010101" pitchFamily="2" charset="-122"/>
                <a:ea typeface="宋体" panose="02010600030101010101" pitchFamily="2" charset="-122"/>
              </a:rPr>
              <a:t>突破时空限制，知识获取方式灵活</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2" name="矩形 11"/>
          <p:cNvSpPr/>
          <p:nvPr/>
        </p:nvSpPr>
        <p:spPr>
          <a:xfrm>
            <a:off x="1615455" y="3889954"/>
            <a:ext cx="5268292" cy="723916"/>
          </a:xfrm>
          <a:prstGeom prst="rect">
            <a:avLst/>
          </a:prstGeom>
        </p:spPr>
        <p:txBody>
          <a:bodyPr wrap="square">
            <a:normAutofit/>
          </a:bodyPr>
          <a:lstStyle/>
          <a:p>
            <a:pPr>
              <a:lnSpc>
                <a:spcPct val="114000"/>
              </a:lnSpc>
            </a:pPr>
            <a:r>
              <a:rPr lang="zh-CN" altLang="en-US" dirty="0">
                <a:latin typeface="宋体" panose="02010600030101010101" pitchFamily="2" charset="-122"/>
                <a:ea typeface="宋体" panose="02010600030101010101" pitchFamily="2" charset="-122"/>
              </a:rPr>
              <a:t>碎片化学习，随着移动互联网的发展，移动设备更具便携性</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8" name="矩形 17"/>
          <p:cNvSpPr/>
          <p:nvPr/>
        </p:nvSpPr>
        <p:spPr>
          <a:xfrm>
            <a:off x="1618386" y="4829894"/>
            <a:ext cx="6345481" cy="1039708"/>
          </a:xfrm>
          <a:prstGeom prst="rect">
            <a:avLst/>
          </a:prstGeom>
        </p:spPr>
        <p:txBody>
          <a:bodyPr wrap="square">
            <a:normAutofit/>
          </a:bodyPr>
          <a:lstStyle/>
          <a:p>
            <a:pPr>
              <a:lnSpc>
                <a:spcPct val="114000"/>
              </a:lnSpc>
            </a:pPr>
            <a:r>
              <a:rPr lang="zh-CN" altLang="en-US" dirty="0">
                <a:latin typeface="宋体" panose="02010600030101010101" pitchFamily="2" charset="-122"/>
                <a:ea typeface="宋体" panose="02010600030101010101" pitchFamily="2" charset="-122"/>
              </a:rPr>
              <a:t>内容多样化，除了</a:t>
            </a:r>
            <a:r>
              <a:rPr lang="en-US" altLang="zh-CN" dirty="0" err="1">
                <a:latin typeface="宋体" panose="02010600030101010101" pitchFamily="2" charset="-122"/>
                <a:ea typeface="宋体" panose="02010600030101010101" pitchFamily="2" charset="-122"/>
              </a:rPr>
              <a:t>K12</a:t>
            </a:r>
            <a:r>
              <a:rPr lang="zh-CN" altLang="en-US" dirty="0">
                <a:latin typeface="宋体" panose="02010600030101010101" pitchFamily="2" charset="-122"/>
                <a:ea typeface="宋体" panose="02010600030101010101" pitchFamily="2" charset="-122"/>
              </a:rPr>
              <a:t>教育（指幼儿园到高中的基础教育）、高等教育外，还包括各类学前教育、职业教育、兴趣教育等细分领域。</a:t>
            </a:r>
          </a:p>
        </p:txBody>
      </p:sp>
      <p:sp>
        <p:nvSpPr>
          <p:cNvPr id="32" name="椭圆 31"/>
          <p:cNvSpPr/>
          <p:nvPr/>
        </p:nvSpPr>
        <p:spPr>
          <a:xfrm>
            <a:off x="8179891" y="5861478"/>
            <a:ext cx="136525" cy="134937"/>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7179270" y="4579386"/>
            <a:ext cx="136525" cy="134937"/>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6387182" y="3745938"/>
            <a:ext cx="136525" cy="134937"/>
          </a:xfrm>
          <a:prstGeom prst="ellipse">
            <a:avLst/>
          </a:prstGeom>
          <a:solidFill>
            <a:srgbClr val="92D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TextBox 34"/>
          <p:cNvSpPr txBox="1"/>
          <p:nvPr/>
        </p:nvSpPr>
        <p:spPr>
          <a:xfrm>
            <a:off x="827584" y="1484784"/>
            <a:ext cx="7560840" cy="1368152"/>
          </a:xfrm>
          <a:prstGeom prst="rect">
            <a:avLst/>
          </a:prstGeom>
          <a:noFill/>
          <a:ln w="28575">
            <a:noFill/>
            <a:prstDash val="sysDot"/>
          </a:ln>
          <a:scene3d>
            <a:camera prst="orthographicFront"/>
            <a:lightRig rig="threePt" dir="t"/>
          </a:scene3d>
          <a:sp3d/>
        </p:spPr>
        <p:txBody>
          <a:bodyPr wrap="square" rtlCol="0" anchor="ctr" anchorCtr="0">
            <a:noAutofit/>
            <a:flatTx/>
          </a:bodyPr>
          <a:lstStyle/>
          <a:p>
            <a:pPr>
              <a:lnSpc>
                <a:spcPct val="150000"/>
              </a:lnSpc>
            </a:pPr>
            <a:r>
              <a:rPr lang="zh-CN" altLang="en-US" sz="2000" dirty="0" smtClean="0">
                <a:latin typeface="宋体" panose="02010600030101010101" pitchFamily="2" charset="-122"/>
                <a:ea typeface="宋体" panose="02010600030101010101" pitchFamily="2" charset="-122"/>
              </a:rPr>
              <a:t>    在线教育即</a:t>
            </a:r>
            <a:r>
              <a:rPr lang="en-US" altLang="zh-CN" sz="2000" dirty="0" smtClean="0">
                <a:latin typeface="宋体" panose="02010600030101010101" pitchFamily="2" charset="-122"/>
                <a:ea typeface="宋体" panose="02010600030101010101" pitchFamily="2" charset="-122"/>
                <a:cs typeface="Times New Roman" pitchFamily="18" charset="0"/>
              </a:rPr>
              <a:t>E-Learning</a:t>
            </a:r>
            <a:r>
              <a:rPr lang="zh-CN" altLang="en-US" sz="2000" dirty="0" smtClean="0">
                <a:latin typeface="宋体" panose="02010600030101010101" pitchFamily="2" charset="-122"/>
                <a:ea typeface="宋体" panose="02010600030101010101" pitchFamily="2" charset="-122"/>
              </a:rPr>
              <a:t>，通过应用信息科技和互联网技术进行内容传播和快速学习的方法。</a:t>
            </a:r>
            <a:endParaRPr lang="zh-CN" altLang="en-US" sz="2000" dirty="0">
              <a:latin typeface="宋体" panose="02010600030101010101" pitchFamily="2" charset="-122"/>
              <a:ea typeface="宋体" panose="02010600030101010101" pitchFamily="2" charset="-122"/>
            </a:endParaRPr>
          </a:p>
        </p:txBody>
      </p:sp>
      <p:sp>
        <p:nvSpPr>
          <p:cNvPr id="19" name="标题 2"/>
          <p:cNvSpPr txBox="1">
            <a:spLocks/>
          </p:cNvSpPr>
          <p:nvPr/>
        </p:nvSpPr>
        <p:spPr>
          <a:xfrm>
            <a:off x="25229" y="260648"/>
            <a:ext cx="3310856"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在线教育是什么？</a:t>
            </a:r>
          </a:p>
        </p:txBody>
      </p:sp>
    </p:spTree>
    <p:extLst>
      <p:ext uri="{BB962C8B-B14F-4D97-AF65-F5344CB8AC3E}">
        <p14:creationId xmlns:p14="http://schemas.microsoft.com/office/powerpoint/2010/main" val="26668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1000" fill="hold"/>
                                        <p:tgtEl>
                                          <p:spTgt spid="20"/>
                                        </p:tgtEl>
                                        <p:attrNameLst>
                                          <p:attrName>ppt_w</p:attrName>
                                        </p:attrNameLst>
                                      </p:cBhvr>
                                      <p:tavLst>
                                        <p:tav tm="0">
                                          <p:val>
                                            <p:fltVal val="0"/>
                                          </p:val>
                                        </p:tav>
                                        <p:tav tm="100000">
                                          <p:val>
                                            <p:strVal val="#ppt_w"/>
                                          </p:val>
                                        </p:tav>
                                      </p:tavLst>
                                    </p:anim>
                                    <p:anim calcmode="lin" valueType="num">
                                      <p:cBhvr>
                                        <p:cTn id="26" dur="1000" fill="hold"/>
                                        <p:tgtEl>
                                          <p:spTgt spid="20"/>
                                        </p:tgtEl>
                                        <p:attrNameLst>
                                          <p:attrName>ppt_h</p:attrName>
                                        </p:attrNameLst>
                                      </p:cBhvr>
                                      <p:tavLst>
                                        <p:tav tm="0">
                                          <p:val>
                                            <p:fltVal val="0"/>
                                          </p:val>
                                        </p:tav>
                                        <p:tav tm="100000">
                                          <p:val>
                                            <p:strVal val="#ppt_h"/>
                                          </p:val>
                                        </p:tav>
                                      </p:tavLst>
                                    </p:anim>
                                    <p:anim calcmode="lin" valueType="num">
                                      <p:cBhvr>
                                        <p:cTn id="27" dur="1000" fill="hold"/>
                                        <p:tgtEl>
                                          <p:spTgt spid="20"/>
                                        </p:tgtEl>
                                        <p:attrNameLst>
                                          <p:attrName>style.rotation</p:attrName>
                                        </p:attrNameLst>
                                      </p:cBhvr>
                                      <p:tavLst>
                                        <p:tav tm="0">
                                          <p:val>
                                            <p:fltVal val="90"/>
                                          </p:val>
                                        </p:tav>
                                        <p:tav tm="100000">
                                          <p:val>
                                            <p:fltVal val="0"/>
                                          </p:val>
                                        </p:tav>
                                      </p:tavLst>
                                    </p:anim>
                                    <p:animEffect transition="in" filter="fade">
                                      <p:cBhvr>
                                        <p:cTn id="28" dur="1000"/>
                                        <p:tgtEl>
                                          <p:spTgt spid="20"/>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1000" fill="hold"/>
                                        <p:tgtEl>
                                          <p:spTgt spid="27"/>
                                        </p:tgtEl>
                                        <p:attrNameLst>
                                          <p:attrName>ppt_w</p:attrName>
                                        </p:attrNameLst>
                                      </p:cBhvr>
                                      <p:tavLst>
                                        <p:tav tm="0">
                                          <p:val>
                                            <p:fltVal val="0"/>
                                          </p:val>
                                        </p:tav>
                                        <p:tav tm="100000">
                                          <p:val>
                                            <p:strVal val="#ppt_w"/>
                                          </p:val>
                                        </p:tav>
                                      </p:tavLst>
                                    </p:anim>
                                    <p:anim calcmode="lin" valueType="num">
                                      <p:cBhvr>
                                        <p:cTn id="44" dur="1000" fill="hold"/>
                                        <p:tgtEl>
                                          <p:spTgt spid="27"/>
                                        </p:tgtEl>
                                        <p:attrNameLst>
                                          <p:attrName>ppt_h</p:attrName>
                                        </p:attrNameLst>
                                      </p:cBhvr>
                                      <p:tavLst>
                                        <p:tav tm="0">
                                          <p:val>
                                            <p:fltVal val="0"/>
                                          </p:val>
                                        </p:tav>
                                        <p:tav tm="100000">
                                          <p:val>
                                            <p:strVal val="#ppt_h"/>
                                          </p:val>
                                        </p:tav>
                                      </p:tavLst>
                                    </p:anim>
                                    <p:anim calcmode="lin" valueType="num">
                                      <p:cBhvr>
                                        <p:cTn id="45" dur="1000" fill="hold"/>
                                        <p:tgtEl>
                                          <p:spTgt spid="27"/>
                                        </p:tgtEl>
                                        <p:attrNameLst>
                                          <p:attrName>style.rotation</p:attrName>
                                        </p:attrNameLst>
                                      </p:cBhvr>
                                      <p:tavLst>
                                        <p:tav tm="0">
                                          <p:val>
                                            <p:fltVal val="90"/>
                                          </p:val>
                                        </p:tav>
                                        <p:tav tm="100000">
                                          <p:val>
                                            <p:fltVal val="0"/>
                                          </p:val>
                                        </p:tav>
                                      </p:tavLst>
                                    </p:anim>
                                    <p:animEffect transition="in" filter="fade">
                                      <p:cBhvr>
                                        <p:cTn id="46" dur="1000"/>
                                        <p:tgtEl>
                                          <p:spTgt spid="27"/>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1000" fill="hold"/>
                                        <p:tgtEl>
                                          <p:spTgt spid="9"/>
                                        </p:tgtEl>
                                        <p:attrNameLst>
                                          <p:attrName>ppt_w</p:attrName>
                                        </p:attrNameLst>
                                      </p:cBhvr>
                                      <p:tavLst>
                                        <p:tav tm="0">
                                          <p:val>
                                            <p:fltVal val="0"/>
                                          </p:val>
                                        </p:tav>
                                        <p:tav tm="100000">
                                          <p:val>
                                            <p:strVal val="#ppt_w"/>
                                          </p:val>
                                        </p:tav>
                                      </p:tavLst>
                                    </p:anim>
                                    <p:anim calcmode="lin" valueType="num">
                                      <p:cBhvr>
                                        <p:cTn id="56" dur="1000" fill="hold"/>
                                        <p:tgtEl>
                                          <p:spTgt spid="9"/>
                                        </p:tgtEl>
                                        <p:attrNameLst>
                                          <p:attrName>ppt_h</p:attrName>
                                        </p:attrNameLst>
                                      </p:cBhvr>
                                      <p:tavLst>
                                        <p:tav tm="0">
                                          <p:val>
                                            <p:fltVal val="0"/>
                                          </p:val>
                                        </p:tav>
                                        <p:tav tm="100000">
                                          <p:val>
                                            <p:strVal val="#ppt_h"/>
                                          </p:val>
                                        </p:tav>
                                      </p:tavLst>
                                    </p:anim>
                                    <p:anim calcmode="lin" valueType="num">
                                      <p:cBhvr>
                                        <p:cTn id="57" dur="1000" fill="hold"/>
                                        <p:tgtEl>
                                          <p:spTgt spid="9"/>
                                        </p:tgtEl>
                                        <p:attrNameLst>
                                          <p:attrName>style.rotation</p:attrName>
                                        </p:attrNameLst>
                                      </p:cBhvr>
                                      <p:tavLst>
                                        <p:tav tm="0">
                                          <p:val>
                                            <p:fltVal val="90"/>
                                          </p:val>
                                        </p:tav>
                                        <p:tav tm="100000">
                                          <p:val>
                                            <p:fltVal val="0"/>
                                          </p:val>
                                        </p:tav>
                                      </p:tavLst>
                                    </p:anim>
                                    <p:animEffect transition="in" filter="fade">
                                      <p:cBhvr>
                                        <p:cTn id="58" dur="1000"/>
                                        <p:tgtEl>
                                          <p:spTgt spid="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1000" fill="hold"/>
                                        <p:tgtEl>
                                          <p:spTgt spid="18"/>
                                        </p:tgtEl>
                                        <p:attrNameLst>
                                          <p:attrName>ppt_w</p:attrName>
                                        </p:attrNameLst>
                                      </p:cBhvr>
                                      <p:tavLst>
                                        <p:tav tm="0">
                                          <p:val>
                                            <p:fltVal val="0"/>
                                          </p:val>
                                        </p:tav>
                                        <p:tav tm="100000">
                                          <p:val>
                                            <p:strVal val="#ppt_w"/>
                                          </p:val>
                                        </p:tav>
                                      </p:tavLst>
                                    </p:anim>
                                    <p:anim calcmode="lin" valueType="num">
                                      <p:cBhvr>
                                        <p:cTn id="68" dur="1000" fill="hold"/>
                                        <p:tgtEl>
                                          <p:spTgt spid="18"/>
                                        </p:tgtEl>
                                        <p:attrNameLst>
                                          <p:attrName>ppt_h</p:attrName>
                                        </p:attrNameLst>
                                      </p:cBhvr>
                                      <p:tavLst>
                                        <p:tav tm="0">
                                          <p:val>
                                            <p:fltVal val="0"/>
                                          </p:val>
                                        </p:tav>
                                        <p:tav tm="100000">
                                          <p:val>
                                            <p:strVal val="#ppt_h"/>
                                          </p:val>
                                        </p:tav>
                                      </p:tavLst>
                                    </p:anim>
                                    <p:anim calcmode="lin" valueType="num">
                                      <p:cBhvr>
                                        <p:cTn id="69" dur="1000" fill="hold"/>
                                        <p:tgtEl>
                                          <p:spTgt spid="18"/>
                                        </p:tgtEl>
                                        <p:attrNameLst>
                                          <p:attrName>style.rotation</p:attrName>
                                        </p:attrNameLst>
                                      </p:cBhvr>
                                      <p:tavLst>
                                        <p:tav tm="0">
                                          <p:val>
                                            <p:fltVal val="90"/>
                                          </p:val>
                                        </p:tav>
                                        <p:tav tm="100000">
                                          <p:val>
                                            <p:fltVal val="0"/>
                                          </p:val>
                                        </p:tav>
                                      </p:tavLst>
                                    </p:anim>
                                    <p:animEffect transition="in" filter="fade">
                                      <p:cBhvr>
                                        <p:cTn id="70" dur="1000"/>
                                        <p:tgtEl>
                                          <p:spTgt spid="1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1000" fill="hold"/>
                                        <p:tgtEl>
                                          <p:spTgt spid="32"/>
                                        </p:tgtEl>
                                        <p:attrNameLst>
                                          <p:attrName>ppt_w</p:attrName>
                                        </p:attrNameLst>
                                      </p:cBhvr>
                                      <p:tavLst>
                                        <p:tav tm="0">
                                          <p:val>
                                            <p:fltVal val="0"/>
                                          </p:val>
                                        </p:tav>
                                        <p:tav tm="100000">
                                          <p:val>
                                            <p:strVal val="#ppt_w"/>
                                          </p:val>
                                        </p:tav>
                                      </p:tavLst>
                                    </p:anim>
                                    <p:anim calcmode="lin" valueType="num">
                                      <p:cBhvr>
                                        <p:cTn id="74" dur="1000" fill="hold"/>
                                        <p:tgtEl>
                                          <p:spTgt spid="32"/>
                                        </p:tgtEl>
                                        <p:attrNameLst>
                                          <p:attrName>ppt_h</p:attrName>
                                        </p:attrNameLst>
                                      </p:cBhvr>
                                      <p:tavLst>
                                        <p:tav tm="0">
                                          <p:val>
                                            <p:fltVal val="0"/>
                                          </p:val>
                                        </p:tav>
                                        <p:tav tm="100000">
                                          <p:val>
                                            <p:strVal val="#ppt_h"/>
                                          </p:val>
                                        </p:tav>
                                      </p:tavLst>
                                    </p:anim>
                                    <p:anim calcmode="lin" valueType="num">
                                      <p:cBhvr>
                                        <p:cTn id="75" dur="1000" fill="hold"/>
                                        <p:tgtEl>
                                          <p:spTgt spid="32"/>
                                        </p:tgtEl>
                                        <p:attrNameLst>
                                          <p:attrName>style.rotation</p:attrName>
                                        </p:attrNameLst>
                                      </p:cBhvr>
                                      <p:tavLst>
                                        <p:tav tm="0">
                                          <p:val>
                                            <p:fltVal val="90"/>
                                          </p:val>
                                        </p:tav>
                                        <p:tav tm="100000">
                                          <p:val>
                                            <p:fltVal val="0"/>
                                          </p:val>
                                        </p:tav>
                                      </p:tavLst>
                                    </p:anim>
                                    <p:animEffect transition="in" filter="fade">
                                      <p:cBhvr>
                                        <p:cTn id="76" dur="1000"/>
                                        <p:tgtEl>
                                          <p:spTgt spid="3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animBg="1"/>
      <p:bldP spid="27" grpId="0" animBg="1"/>
      <p:bldP spid="17" grpId="0"/>
      <p:bldP spid="9" grpId="0"/>
      <p:bldP spid="12" grpId="0"/>
      <p:bldP spid="18" grpId="0"/>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7"/>
          <p:cNvGrpSpPr>
            <a:grpSpLocks/>
          </p:cNvGrpSpPr>
          <p:nvPr/>
        </p:nvGrpSpPr>
        <p:grpSpPr bwMode="auto">
          <a:xfrm>
            <a:off x="4663479" y="2219027"/>
            <a:ext cx="1636713" cy="3619500"/>
            <a:chOff x="467544" y="1689180"/>
            <a:chExt cx="1635926" cy="3619899"/>
          </a:xfrm>
        </p:grpSpPr>
        <p:sp>
          <p:nvSpPr>
            <p:cNvPr id="10" name="任意多边形 9"/>
            <p:cNvSpPr/>
            <p:nvPr/>
          </p:nvSpPr>
          <p:spPr>
            <a:xfrm>
              <a:off x="623044" y="2108326"/>
              <a:ext cx="971083" cy="3029284"/>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1187922" y="2879936"/>
              <a:ext cx="360190" cy="17464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611938" y="3921451"/>
              <a:ext cx="502995" cy="24291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1268847" y="5031236"/>
              <a:ext cx="575985" cy="27784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 name="组合 55"/>
            <p:cNvGrpSpPr>
              <a:grpSpLocks/>
            </p:cNvGrpSpPr>
            <p:nvPr/>
          </p:nvGrpSpPr>
          <p:grpSpPr bwMode="auto">
            <a:xfrm>
              <a:off x="467544" y="1689180"/>
              <a:ext cx="740300" cy="497733"/>
              <a:chOff x="1745661" y="1874630"/>
              <a:chExt cx="740300" cy="497733"/>
            </a:xfrm>
          </p:grpSpPr>
          <p:sp>
            <p:nvSpPr>
              <p:cNvPr id="24" name="椭圆 23"/>
              <p:cNvSpPr/>
              <p:nvPr/>
            </p:nvSpPr>
            <p:spPr>
              <a:xfrm>
                <a:off x="1745661" y="2233445"/>
                <a:ext cx="288786" cy="138128"/>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 name="组合 57"/>
              <p:cNvGrpSpPr/>
              <p:nvPr/>
            </p:nvGrpSpPr>
            <p:grpSpPr>
              <a:xfrm>
                <a:off x="2119770" y="1874630"/>
                <a:ext cx="366191" cy="444314"/>
                <a:chOff x="703336" y="1496923"/>
                <a:chExt cx="366191" cy="609985"/>
              </a:xfrm>
              <a:effectLst>
                <a:outerShdw blurRad="76200" dir="13500000" sy="23000" kx="1200000" algn="br" rotWithShape="0">
                  <a:prstClr val="black">
                    <a:alpha val="20000"/>
                  </a:prstClr>
                </a:outerShdw>
              </a:effectLst>
            </p:grpSpPr>
            <p:cxnSp>
              <p:nvCxnSpPr>
                <p:cNvPr id="26" name="直接连接符 25"/>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5" name="组合 60"/>
            <p:cNvGrpSpPr/>
            <p:nvPr/>
          </p:nvGrpSpPr>
          <p:grpSpPr>
            <a:xfrm>
              <a:off x="1389130" y="2463454"/>
              <a:ext cx="366191" cy="504000"/>
              <a:chOff x="703336" y="1496923"/>
              <a:chExt cx="366191" cy="609985"/>
            </a:xfrm>
            <a:effectLst>
              <a:outerShdw blurRad="76200" dir="13500000" sy="23000" kx="1200000" algn="br" rotWithShape="0">
                <a:prstClr val="black">
                  <a:alpha val="20000"/>
                </a:prstClr>
              </a:outerShdw>
            </a:effectLst>
          </p:grpSpPr>
          <p:cxnSp>
            <p:nvCxnSpPr>
              <p:cNvPr id="22" name="直接连接符 2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6" name="组合 63"/>
            <p:cNvGrpSpPr/>
            <p:nvPr/>
          </p:nvGrpSpPr>
          <p:grpSpPr>
            <a:xfrm>
              <a:off x="832958" y="3435574"/>
              <a:ext cx="366191" cy="612000"/>
              <a:chOff x="703336" y="1496923"/>
              <a:chExt cx="366191" cy="609985"/>
            </a:xfrm>
            <a:effectLst>
              <a:outerShdw blurRad="76200" dir="13500000" sy="23000" kx="1200000" algn="br" rotWithShape="0">
                <a:prstClr val="black">
                  <a:alpha val="20000"/>
                </a:prstClr>
              </a:outerShdw>
            </a:effectLst>
          </p:grpSpPr>
          <p:cxnSp>
            <p:nvCxnSpPr>
              <p:cNvPr id="20" name="直接连接符 19"/>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66"/>
            <p:cNvGrpSpPr/>
            <p:nvPr/>
          </p:nvGrpSpPr>
          <p:grpSpPr>
            <a:xfrm>
              <a:off x="1292456" y="4354137"/>
              <a:ext cx="366191" cy="832178"/>
              <a:chOff x="703336" y="1496923"/>
              <a:chExt cx="366191" cy="609985"/>
            </a:xfrm>
            <a:effectLst>
              <a:outerShdw blurRad="76200" dir="13500000" sy="23000" kx="1200000" algn="br" rotWithShape="0">
                <a:prstClr val="black">
                  <a:alpha val="20000"/>
                </a:prstClr>
              </a:outerShdw>
            </a:effectLst>
          </p:grpSpPr>
          <p:cxnSp>
            <p:nvCxnSpPr>
              <p:cNvPr id="18" name="直接连接符 1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8" name="椭圆 27"/>
          <p:cNvSpPr/>
          <p:nvPr/>
        </p:nvSpPr>
        <p:spPr bwMode="auto">
          <a:xfrm>
            <a:off x="648692" y="2341265"/>
            <a:ext cx="504825" cy="503237"/>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altLang="zh-CN" sz="2000" b="1" dirty="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29" name="椭圆 28"/>
          <p:cNvSpPr/>
          <p:nvPr/>
        </p:nvSpPr>
        <p:spPr bwMode="auto">
          <a:xfrm>
            <a:off x="1359892" y="3198515"/>
            <a:ext cx="503237" cy="503237"/>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altLang="zh-CN" sz="2000" b="1" dirty="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30" name="椭圆 29"/>
          <p:cNvSpPr/>
          <p:nvPr/>
        </p:nvSpPr>
        <p:spPr bwMode="auto">
          <a:xfrm>
            <a:off x="999529" y="4308177"/>
            <a:ext cx="503238" cy="503238"/>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altLang="zh-CN" sz="2000" b="1" dirty="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31" name="椭圆 30"/>
          <p:cNvSpPr/>
          <p:nvPr/>
        </p:nvSpPr>
        <p:spPr bwMode="auto">
          <a:xfrm>
            <a:off x="1632942" y="5452765"/>
            <a:ext cx="503237" cy="503237"/>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altLang="zh-CN" sz="2000" b="1" dirty="0">
                <a:solidFill>
                  <a:schemeClr val="bg1">
                    <a:alpha val="99000"/>
                  </a:schemeClr>
                </a:solidFill>
                <a:latin typeface="宋体" panose="02010600030101010101" pitchFamily="2" charset="-122"/>
                <a:ea typeface="宋体" panose="02010600030101010101" pitchFamily="2" charset="-122"/>
                <a:cs typeface="Arial" pitchFamily="34" charset="0"/>
              </a:rPr>
              <a:t>4</a:t>
            </a:r>
            <a:endParaRPr lang="zh-CN" altLang="en-US" sz="2000" b="1" dirty="0">
              <a:solidFill>
                <a:schemeClr val="bg1">
                  <a:alpha val="99000"/>
                </a:schemeClr>
              </a:solidFill>
              <a:latin typeface="宋体" panose="02010600030101010101" pitchFamily="2" charset="-122"/>
              <a:ea typeface="宋体" panose="02010600030101010101" pitchFamily="2" charset="-122"/>
              <a:cs typeface="Arial" pitchFamily="34" charset="0"/>
            </a:endParaRPr>
          </a:p>
        </p:txBody>
      </p:sp>
      <p:grpSp>
        <p:nvGrpSpPr>
          <p:cNvPr id="32" name="组合 31"/>
          <p:cNvGrpSpPr>
            <a:grpSpLocks/>
          </p:cNvGrpSpPr>
          <p:nvPr/>
        </p:nvGrpSpPr>
        <p:grpSpPr bwMode="auto">
          <a:xfrm>
            <a:off x="1785342" y="4133552"/>
            <a:ext cx="2498626" cy="852488"/>
            <a:chOff x="5535558" y="1311371"/>
            <a:chExt cx="2317027" cy="853106"/>
          </a:xfrm>
        </p:grpSpPr>
        <p:sp>
          <p:nvSpPr>
            <p:cNvPr id="33" name="TextBox 32"/>
            <p:cNvSpPr txBox="1"/>
            <p:nvPr/>
          </p:nvSpPr>
          <p:spPr>
            <a:xfrm>
              <a:off x="5619726" y="1311371"/>
              <a:ext cx="2232859" cy="841985"/>
            </a:xfrm>
            <a:prstGeom prst="roundRect">
              <a:avLst>
                <a:gd name="adj" fmla="val 8176"/>
              </a:avLst>
            </a:prstGeom>
            <a:noFill/>
            <a:ln w="19050">
              <a:solidFill>
                <a:schemeClr val="bg1">
                  <a:lumMod val="65000"/>
                </a:schemeClr>
              </a:solidFill>
            </a:ln>
          </p:spPr>
          <p:txBody>
            <a:bodyPr wrap="none" anchor="ctr"/>
            <a:lstStyle/>
            <a:p>
              <a:pPr algn="ctr" eaLnBrk="1" fontAlgn="auto" hangingPunct="1">
                <a:spcBef>
                  <a:spcPts val="0"/>
                </a:spcBef>
                <a:spcAft>
                  <a:spcPts val="0"/>
                </a:spcAft>
                <a:defRPr/>
              </a:pPr>
              <a:r>
                <a:rPr lang="zh-CN" altLang="en-US" sz="2000" b="1" dirty="0" smtClean="0">
                  <a:latin typeface="宋体" panose="02010600030101010101" pitchFamily="2" charset="-122"/>
                  <a:ea typeface="宋体" panose="02010600030101010101" pitchFamily="2" charset="-122"/>
                </a:rPr>
                <a:t>在线教育产业链</a:t>
              </a:r>
              <a:endParaRPr lang="zh-CN" altLang="en-US" sz="2000" b="1" dirty="0">
                <a:latin typeface="宋体" panose="02010600030101010101" pitchFamily="2" charset="-122"/>
                <a:ea typeface="宋体" panose="02010600030101010101" pitchFamily="2" charset="-122"/>
              </a:endParaRPr>
            </a:p>
          </p:txBody>
        </p:sp>
        <p:cxnSp>
          <p:nvCxnSpPr>
            <p:cNvPr id="34" name="直接连接符 33"/>
            <p:cNvCxnSpPr/>
            <p:nvPr/>
          </p:nvCxnSpPr>
          <p:spPr>
            <a:xfrm>
              <a:off x="5626079" y="1743484"/>
              <a:ext cx="0" cy="4209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流程图: 联系 34"/>
            <p:cNvSpPr/>
            <p:nvPr/>
          </p:nvSpPr>
          <p:spPr>
            <a:xfrm>
              <a:off x="5535558" y="1724420"/>
              <a:ext cx="169925" cy="169986"/>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tx1"/>
                </a:solidFill>
                <a:latin typeface="宋体" panose="02010600030101010101" pitchFamily="2" charset="-122"/>
                <a:ea typeface="宋体" panose="02010600030101010101" pitchFamily="2" charset="-122"/>
              </a:endParaRPr>
            </a:p>
          </p:txBody>
        </p:sp>
        <p:cxnSp>
          <p:nvCxnSpPr>
            <p:cNvPr id="36" name="直接连接符 35"/>
            <p:cNvCxnSpPr/>
            <p:nvPr/>
          </p:nvCxnSpPr>
          <p:spPr>
            <a:xfrm>
              <a:off x="5632431" y="2151768"/>
              <a:ext cx="3223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a:grpSpLocks/>
          </p:cNvGrpSpPr>
          <p:nvPr/>
        </p:nvGrpSpPr>
        <p:grpSpPr bwMode="auto">
          <a:xfrm>
            <a:off x="1502766" y="1988840"/>
            <a:ext cx="2493169" cy="852487"/>
            <a:chOff x="5535558" y="1311371"/>
            <a:chExt cx="2317027" cy="853106"/>
          </a:xfrm>
        </p:grpSpPr>
        <p:sp>
          <p:nvSpPr>
            <p:cNvPr id="38" name="TextBox 37"/>
            <p:cNvSpPr txBox="1"/>
            <p:nvPr/>
          </p:nvSpPr>
          <p:spPr>
            <a:xfrm>
              <a:off x="5619669" y="1311371"/>
              <a:ext cx="2232916" cy="841986"/>
            </a:xfrm>
            <a:prstGeom prst="roundRect">
              <a:avLst>
                <a:gd name="adj" fmla="val 8176"/>
              </a:avLst>
            </a:prstGeom>
            <a:noFill/>
            <a:ln w="19050">
              <a:solidFill>
                <a:schemeClr val="bg1">
                  <a:lumMod val="65000"/>
                </a:schemeClr>
              </a:solidFill>
            </a:ln>
          </p:spPr>
          <p:txBody>
            <a:bodyPr wrap="none" anchor="ctr"/>
            <a:lstStyle/>
            <a:p>
              <a:pPr algn="ctr" eaLnBrk="1" fontAlgn="auto" hangingPunct="1">
                <a:spcBef>
                  <a:spcPts val="0"/>
                </a:spcBef>
                <a:spcAft>
                  <a:spcPts val="0"/>
                </a:spcAft>
                <a:defRPr/>
              </a:pPr>
              <a:r>
                <a:rPr lang="zh-CN" altLang="en-US" sz="2000" b="1" dirty="0" smtClean="0">
                  <a:latin typeface="宋体" panose="02010600030101010101" pitchFamily="2" charset="-122"/>
                  <a:ea typeface="宋体" panose="02010600030101010101" pitchFamily="2" charset="-122"/>
                </a:rPr>
                <a:t>在线教育市场</a:t>
              </a:r>
              <a:endParaRPr lang="zh-CN" altLang="en-US" sz="2000" b="1" dirty="0">
                <a:latin typeface="宋体" panose="02010600030101010101" pitchFamily="2" charset="-122"/>
                <a:ea typeface="宋体" panose="02010600030101010101" pitchFamily="2" charset="-122"/>
              </a:endParaRPr>
            </a:p>
          </p:txBody>
        </p:sp>
        <p:cxnSp>
          <p:nvCxnSpPr>
            <p:cNvPr id="39" name="直接连接符 38"/>
            <p:cNvCxnSpPr/>
            <p:nvPr/>
          </p:nvCxnSpPr>
          <p:spPr>
            <a:xfrm>
              <a:off x="5626017" y="1743485"/>
              <a:ext cx="0" cy="42099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流程图: 联系 39"/>
            <p:cNvSpPr/>
            <p:nvPr/>
          </p:nvSpPr>
          <p:spPr>
            <a:xfrm>
              <a:off x="5535558" y="1724421"/>
              <a:ext cx="169809" cy="169985"/>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tx1"/>
                </a:solidFill>
                <a:latin typeface="宋体" panose="02010600030101010101" pitchFamily="2" charset="-122"/>
                <a:ea typeface="宋体" panose="02010600030101010101" pitchFamily="2" charset="-122"/>
              </a:endParaRPr>
            </a:p>
          </p:txBody>
        </p:sp>
        <p:cxnSp>
          <p:nvCxnSpPr>
            <p:cNvPr id="41" name="直接连接符 40"/>
            <p:cNvCxnSpPr/>
            <p:nvPr/>
          </p:nvCxnSpPr>
          <p:spPr>
            <a:xfrm>
              <a:off x="5632365" y="2148590"/>
              <a:ext cx="32216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a:grpSpLocks/>
          </p:cNvGrpSpPr>
          <p:nvPr/>
        </p:nvGrpSpPr>
        <p:grpSpPr bwMode="auto">
          <a:xfrm>
            <a:off x="2490192" y="5278141"/>
            <a:ext cx="2726958" cy="852486"/>
            <a:chOff x="5535558" y="1311372"/>
            <a:chExt cx="2317025" cy="853105"/>
          </a:xfrm>
        </p:grpSpPr>
        <p:sp>
          <p:nvSpPr>
            <p:cNvPr id="43" name="TextBox 42"/>
            <p:cNvSpPr txBox="1"/>
            <p:nvPr/>
          </p:nvSpPr>
          <p:spPr>
            <a:xfrm>
              <a:off x="5619725" y="1311372"/>
              <a:ext cx="2232858" cy="841986"/>
            </a:xfrm>
            <a:prstGeom prst="roundRect">
              <a:avLst>
                <a:gd name="adj" fmla="val 8176"/>
              </a:avLst>
            </a:prstGeom>
            <a:solidFill>
              <a:schemeClr val="bg1"/>
            </a:solidFill>
            <a:ln w="19050">
              <a:solidFill>
                <a:schemeClr val="bg1">
                  <a:lumMod val="65000"/>
                </a:schemeClr>
              </a:solidFill>
            </a:ln>
          </p:spPr>
          <p:txBody>
            <a:bodyPr wrap="none" anchor="ctr"/>
            <a:lstStyle/>
            <a:p>
              <a:pPr algn="ctr" eaLnBrk="1" fontAlgn="auto" hangingPunct="1">
                <a:spcBef>
                  <a:spcPts val="0"/>
                </a:spcBef>
                <a:spcAft>
                  <a:spcPts val="0"/>
                </a:spcAft>
                <a:defRPr/>
              </a:pPr>
              <a:r>
                <a:rPr lang="zh-CN" altLang="en-US" sz="2000" b="1" dirty="0" smtClean="0">
                  <a:latin typeface="宋体" panose="02010600030101010101" pitchFamily="2" charset="-122"/>
                  <a:ea typeface="宋体" panose="02010600030101010101" pitchFamily="2" charset="-122"/>
                </a:rPr>
                <a:t>在线教育趋势与挑战</a:t>
              </a:r>
              <a:endParaRPr lang="zh-CN" altLang="en-US" sz="2000" b="1" dirty="0">
                <a:latin typeface="宋体" panose="02010600030101010101" pitchFamily="2" charset="-122"/>
                <a:ea typeface="宋体" panose="02010600030101010101" pitchFamily="2" charset="-122"/>
              </a:endParaRPr>
            </a:p>
          </p:txBody>
        </p:sp>
        <p:cxnSp>
          <p:nvCxnSpPr>
            <p:cNvPr id="44" name="直接连接符 43"/>
            <p:cNvCxnSpPr/>
            <p:nvPr/>
          </p:nvCxnSpPr>
          <p:spPr>
            <a:xfrm>
              <a:off x="5626079" y="1743485"/>
              <a:ext cx="0" cy="42099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流程图: 联系 44"/>
            <p:cNvSpPr/>
            <p:nvPr/>
          </p:nvSpPr>
          <p:spPr>
            <a:xfrm>
              <a:off x="5535558" y="1724421"/>
              <a:ext cx="169925" cy="169985"/>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tx1"/>
                </a:solidFill>
                <a:latin typeface="宋体" panose="02010600030101010101" pitchFamily="2" charset="-122"/>
                <a:ea typeface="宋体" panose="02010600030101010101" pitchFamily="2" charset="-122"/>
              </a:endParaRPr>
            </a:p>
          </p:txBody>
        </p:sp>
        <p:cxnSp>
          <p:nvCxnSpPr>
            <p:cNvPr id="46" name="直接连接符 45"/>
            <p:cNvCxnSpPr/>
            <p:nvPr/>
          </p:nvCxnSpPr>
          <p:spPr>
            <a:xfrm>
              <a:off x="5632431" y="2148590"/>
              <a:ext cx="3223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a:grpSpLocks/>
          </p:cNvGrpSpPr>
          <p:nvPr/>
        </p:nvGrpSpPr>
        <p:grpSpPr bwMode="auto">
          <a:xfrm>
            <a:off x="2202853" y="3023890"/>
            <a:ext cx="2460625" cy="852487"/>
            <a:chOff x="5535558" y="1311371"/>
            <a:chExt cx="2317027" cy="853106"/>
          </a:xfrm>
        </p:grpSpPr>
        <p:sp>
          <p:nvSpPr>
            <p:cNvPr id="48" name="TextBox 47"/>
            <p:cNvSpPr txBox="1"/>
            <p:nvPr/>
          </p:nvSpPr>
          <p:spPr>
            <a:xfrm>
              <a:off x="5619670" y="1311371"/>
              <a:ext cx="2232915" cy="841986"/>
            </a:xfrm>
            <a:prstGeom prst="roundRect">
              <a:avLst>
                <a:gd name="adj" fmla="val 8176"/>
              </a:avLst>
            </a:prstGeom>
            <a:noFill/>
            <a:ln w="19050">
              <a:solidFill>
                <a:schemeClr val="bg1">
                  <a:lumMod val="65000"/>
                </a:schemeClr>
              </a:solidFill>
            </a:ln>
          </p:spPr>
          <p:txBody>
            <a:bodyPr wrap="none" anchor="ctr"/>
            <a:lstStyle/>
            <a:p>
              <a:pPr algn="ctr" eaLnBrk="1" fontAlgn="auto" hangingPunct="1">
                <a:spcBef>
                  <a:spcPts val="0"/>
                </a:spcBef>
                <a:spcAft>
                  <a:spcPts val="0"/>
                </a:spcAft>
                <a:defRPr/>
              </a:pPr>
              <a:r>
                <a:rPr lang="zh-CN" altLang="en-US" sz="2000" b="1" dirty="0" smtClean="0">
                  <a:latin typeface="宋体" panose="02010600030101010101" pitchFamily="2" charset="-122"/>
                  <a:ea typeface="宋体" panose="02010600030101010101" pitchFamily="2" charset="-122"/>
                </a:rPr>
                <a:t>在线教育业务类型</a:t>
              </a:r>
              <a:endParaRPr lang="zh-CN" altLang="en-US" sz="2000" b="1" dirty="0">
                <a:latin typeface="宋体" panose="02010600030101010101" pitchFamily="2" charset="-122"/>
                <a:ea typeface="宋体" panose="02010600030101010101" pitchFamily="2" charset="-122"/>
              </a:endParaRPr>
            </a:p>
          </p:txBody>
        </p:sp>
        <p:cxnSp>
          <p:nvCxnSpPr>
            <p:cNvPr id="49" name="直接连接符 48"/>
            <p:cNvCxnSpPr/>
            <p:nvPr/>
          </p:nvCxnSpPr>
          <p:spPr>
            <a:xfrm>
              <a:off x="5626018" y="1743485"/>
              <a:ext cx="0" cy="42099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流程图: 联系 49"/>
            <p:cNvSpPr/>
            <p:nvPr/>
          </p:nvSpPr>
          <p:spPr>
            <a:xfrm>
              <a:off x="5535558" y="1724421"/>
              <a:ext cx="169810" cy="169985"/>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tx1"/>
                </a:solidFill>
                <a:latin typeface="宋体" panose="02010600030101010101" pitchFamily="2" charset="-122"/>
                <a:ea typeface="宋体" panose="02010600030101010101" pitchFamily="2" charset="-122"/>
              </a:endParaRPr>
            </a:p>
          </p:txBody>
        </p:sp>
        <p:cxnSp>
          <p:nvCxnSpPr>
            <p:cNvPr id="51" name="直接连接符 50"/>
            <p:cNvCxnSpPr/>
            <p:nvPr/>
          </p:nvCxnSpPr>
          <p:spPr>
            <a:xfrm>
              <a:off x="5632366" y="2148590"/>
              <a:ext cx="3221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5" name="标题 2"/>
          <p:cNvSpPr txBox="1">
            <a:spLocks/>
          </p:cNvSpPr>
          <p:nvPr/>
        </p:nvSpPr>
        <p:spPr>
          <a:xfrm>
            <a:off x="2987824" y="264068"/>
            <a:ext cx="3310856" cy="428628"/>
          </a:xfrm>
          <a:prstGeom prst="rect">
            <a:avLst/>
          </a:prstGeom>
        </p:spPr>
        <p:txBody>
          <a:bodyPr/>
          <a:lstStyle/>
          <a:p>
            <a:pPr algn="ctr" eaLnBrk="1" fontAlgn="auto" hangingPunct="1">
              <a:spcAft>
                <a:spcPts val="0"/>
              </a:spcAft>
              <a:defRPr/>
            </a:pP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目     录</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pic>
        <p:nvPicPr>
          <p:cNvPr id="56" name="Picture 3" descr="E:\仝德志文件，勿删！\03-参考文档\！PPT图片及版面资源\06-PPT精选插图\03-人物\思考中的美女.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883825"/>
            <a:ext cx="2558057" cy="39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96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par>
                                <p:cTn id="12" presetID="2" presetClass="entr" presetSubtype="3"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1+#ppt_w/2"/>
                                          </p:val>
                                        </p:tav>
                                        <p:tav tm="100000">
                                          <p:val>
                                            <p:strVal val="#ppt_x"/>
                                          </p:val>
                                        </p:tav>
                                      </p:tavLst>
                                    </p:anim>
                                    <p:anim calcmode="lin" valueType="num">
                                      <p:cBhvr additive="base">
                                        <p:cTn id="15"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9"/>
                                        </p:tgtEl>
                                        <p:attrNameLst>
                                          <p:attrName>ppt_y</p:attrName>
                                        </p:attrNameLst>
                                      </p:cBhvr>
                                      <p:tavLst>
                                        <p:tav tm="0">
                                          <p:val>
                                            <p:strVal val="#ppt_y"/>
                                          </p:val>
                                        </p:tav>
                                        <p:tav tm="100000">
                                          <p:val>
                                            <p:strVal val="#ppt_y"/>
                                          </p:val>
                                        </p:tav>
                                      </p:tavLst>
                                    </p:anim>
                                    <p:anim calcmode="lin" valueType="num">
                                      <p:cBhvr>
                                        <p:cTn id="22"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9"/>
                                        </p:tgtEl>
                                      </p:cBhvr>
                                    </p:animEffect>
                                  </p:childTnLst>
                                </p:cTn>
                              </p:par>
                              <p:par>
                                <p:cTn id="25" presetID="2" presetClass="entr" presetSubtype="2"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1+#ppt_w/2"/>
                                          </p:val>
                                        </p:tav>
                                        <p:tav tm="100000">
                                          <p:val>
                                            <p:strVal val="#ppt_x"/>
                                          </p:val>
                                        </p:tav>
                                      </p:tavLst>
                                    </p:anim>
                                    <p:anim calcmode="lin" valueType="num">
                                      <p:cBhvr additive="base">
                                        <p:cTn id="2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0"/>
                                        </p:tgtEl>
                                        <p:attrNameLst>
                                          <p:attrName>ppt_y</p:attrName>
                                        </p:attrNameLst>
                                      </p:cBhvr>
                                      <p:tavLst>
                                        <p:tav tm="0">
                                          <p:val>
                                            <p:strVal val="#ppt_y"/>
                                          </p:val>
                                        </p:tav>
                                        <p:tav tm="100000">
                                          <p:val>
                                            <p:strVal val="#ppt_y"/>
                                          </p:val>
                                        </p:tav>
                                      </p:tavLst>
                                    </p:anim>
                                    <p:anim calcmode="lin" valueType="num">
                                      <p:cBhvr>
                                        <p:cTn id="35"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0"/>
                                        </p:tgtEl>
                                      </p:cBhvr>
                                    </p:animEffect>
                                  </p:childTnLst>
                                </p:cTn>
                              </p:par>
                              <p:par>
                                <p:cTn id="38" presetID="2" presetClass="entr" presetSubtype="6"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grpId="0" nodeType="clickEffect">
                                  <p:stCondLst>
                                    <p:cond delay="0"/>
                                  </p:stCondLst>
                                  <p:iterate type="lt">
                                    <p:tmPct val="10000"/>
                                  </p:iterate>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31"/>
                                        </p:tgtEl>
                                        <p:attrNameLst>
                                          <p:attrName>ppt_y</p:attrName>
                                        </p:attrNameLst>
                                      </p:cBhvr>
                                      <p:tavLst>
                                        <p:tav tm="0">
                                          <p:val>
                                            <p:strVal val="#ppt_y"/>
                                          </p:val>
                                        </p:tav>
                                        <p:tav tm="100000">
                                          <p:val>
                                            <p:strVal val="#ppt_y"/>
                                          </p:val>
                                        </p:tav>
                                      </p:tavLst>
                                    </p:anim>
                                    <p:anim calcmode="lin" valueType="num">
                                      <p:cBhvr>
                                        <p:cTn id="48"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31"/>
                                        </p:tgtEl>
                                      </p:cBhvr>
                                    </p:animEffect>
                                  </p:childTnLst>
                                </p:cTn>
                              </p:par>
                              <p:par>
                                <p:cTn id="51" presetID="2" presetClass="entr" presetSubtype="4"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354" t="1731" r="3063" b="17023"/>
          <a:stretch/>
        </p:blipFill>
        <p:spPr bwMode="auto">
          <a:xfrm>
            <a:off x="467544" y="1389497"/>
            <a:ext cx="5756851" cy="499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368411" y="2413567"/>
            <a:ext cx="2308045" cy="3251852"/>
          </a:xfrm>
          <a:prstGeom prst="rect">
            <a:avLst/>
          </a:prstGeom>
        </p:spPr>
        <p:txBody>
          <a:bodyPr wrap="square">
            <a:spAutoFit/>
          </a:bodyPr>
          <a:lstStyle/>
          <a:p>
            <a:pPr>
              <a:lnSpc>
                <a:spcPct val="150000"/>
              </a:lnSpc>
            </a:pPr>
            <a:r>
              <a:rPr lang="zh-CN" altLang="en-US" sz="2000" dirty="0" smtClean="0">
                <a:latin typeface="宋体" panose="02010600030101010101" pitchFamily="2" charset="-122"/>
                <a:ea typeface="宋体" panose="02010600030101010101" pitchFamily="2" charset="-122"/>
              </a:rPr>
              <a:t>    随着</a:t>
            </a:r>
            <a:r>
              <a:rPr lang="zh-CN" altLang="en-US" sz="2000" dirty="0">
                <a:latin typeface="宋体" panose="02010600030101010101" pitchFamily="2" charset="-122"/>
                <a:ea typeface="宋体" panose="02010600030101010101" pitchFamily="2" charset="-122"/>
              </a:rPr>
              <a:t>内容生产方、技术设备提供方、平台搭建方的相继入场，用户习惯的养成，在线教育将会有持续的增长。</a:t>
            </a:r>
          </a:p>
        </p:txBody>
      </p:sp>
      <p:sp>
        <p:nvSpPr>
          <p:cNvPr id="8" name="标题 2"/>
          <p:cNvSpPr txBox="1">
            <a:spLocks/>
          </p:cNvSpPr>
          <p:nvPr/>
        </p:nvSpPr>
        <p:spPr>
          <a:xfrm>
            <a:off x="25229" y="260648"/>
            <a:ext cx="3310856"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教育市场</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
        <p:nvSpPr>
          <p:cNvPr id="2" name="圆角矩形 1"/>
          <p:cNvSpPr/>
          <p:nvPr/>
        </p:nvSpPr>
        <p:spPr>
          <a:xfrm>
            <a:off x="3560099" y="2037569"/>
            <a:ext cx="576064" cy="4003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182050" y="6444044"/>
            <a:ext cx="2262158" cy="369332"/>
          </a:xfrm>
          <a:prstGeom prst="rect">
            <a:avLst/>
          </a:prstGeom>
        </p:spPr>
        <p:txBody>
          <a:bodyPr wrap="none">
            <a:spAutoFit/>
          </a:bodyPr>
          <a:lstStyle/>
          <a:p>
            <a:r>
              <a:rPr lang="zh-CN" altLang="en-US" dirty="0"/>
              <a:t>数据来源：艾瑞咨询</a:t>
            </a:r>
          </a:p>
        </p:txBody>
      </p:sp>
    </p:spTree>
    <p:extLst>
      <p:ext uri="{BB962C8B-B14F-4D97-AF65-F5344CB8AC3E}">
        <p14:creationId xmlns:p14="http://schemas.microsoft.com/office/powerpoint/2010/main" val="32543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ic.iresearch.cn/news/2014-03/8e639c28-7e29-47fd-97f6-70f19dd0f71d.png"/>
          <p:cNvPicPr>
            <a:picLocks noChangeAspect="1" noChangeArrowheads="1"/>
          </p:cNvPicPr>
          <p:nvPr/>
        </p:nvPicPr>
        <p:blipFill rotWithShape="1">
          <a:blip r:embed="rId3">
            <a:extLst>
              <a:ext uri="{28A0092B-C50C-407E-A947-70E740481C1C}">
                <a14:useLocalDpi xmlns:a14="http://schemas.microsoft.com/office/drawing/2010/main" val="0"/>
              </a:ext>
            </a:extLst>
          </a:blip>
          <a:srcRect l="2363" t="1547" r="2191" b="14710"/>
          <a:stretch/>
        </p:blipFill>
        <p:spPr bwMode="auto">
          <a:xfrm>
            <a:off x="395536" y="1282534"/>
            <a:ext cx="5715100" cy="495477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39952" y="6381328"/>
            <a:ext cx="2262158" cy="369332"/>
          </a:xfrm>
          <a:prstGeom prst="rect">
            <a:avLst/>
          </a:prstGeom>
        </p:spPr>
        <p:txBody>
          <a:bodyPr wrap="none">
            <a:spAutoFit/>
          </a:bodyPr>
          <a:lstStyle/>
          <a:p>
            <a:r>
              <a:rPr lang="zh-CN" altLang="en-US" dirty="0"/>
              <a:t>数据来源：艾瑞咨询</a:t>
            </a:r>
          </a:p>
        </p:txBody>
      </p:sp>
      <p:sp>
        <p:nvSpPr>
          <p:cNvPr id="4" name="矩形 3"/>
          <p:cNvSpPr/>
          <p:nvPr/>
        </p:nvSpPr>
        <p:spPr>
          <a:xfrm>
            <a:off x="6217356" y="2467260"/>
            <a:ext cx="2562378" cy="2585323"/>
          </a:xfrm>
          <a:prstGeom prst="rect">
            <a:avLst/>
          </a:prstGeom>
        </p:spPr>
        <p:txBody>
          <a:bodyPr wrap="square">
            <a:spAutoFit/>
          </a:bodyPr>
          <a:lstStyle/>
          <a:p>
            <a:pPr>
              <a:lnSpc>
                <a:spcPct val="150000"/>
              </a:lnSpc>
            </a:pPr>
            <a:r>
              <a:rPr lang="zh-CN" altLang="en-US" dirty="0" smtClean="0">
                <a:latin typeface="宋体" panose="02010600030101010101" pitchFamily="2" charset="-122"/>
                <a:ea typeface="宋体" panose="02010600030101010101" pitchFamily="2" charset="-122"/>
              </a:rPr>
              <a:t>    随着</a:t>
            </a:r>
            <a:r>
              <a:rPr lang="zh-CN" altLang="en-US" dirty="0">
                <a:latin typeface="宋体" panose="02010600030101010101" pitchFamily="2" charset="-122"/>
                <a:ea typeface="宋体" panose="02010600030101010101" pitchFamily="2" charset="-122"/>
              </a:rPr>
              <a:t>网民规模的不断扩大、在线教育用户网络学习习惯的养成，用户规模还将有持续增长，预计到</a:t>
            </a:r>
            <a:r>
              <a:rPr lang="en-US" altLang="zh-CN" dirty="0">
                <a:latin typeface="宋体" panose="02010600030101010101" pitchFamily="2" charset="-122"/>
                <a:ea typeface="宋体" panose="02010600030101010101" pitchFamily="2" charset="-122"/>
              </a:rPr>
              <a:t>2017</a:t>
            </a:r>
            <a:r>
              <a:rPr lang="zh-CN" altLang="en-US" dirty="0">
                <a:latin typeface="宋体" panose="02010600030101010101" pitchFamily="2" charset="-122"/>
                <a:ea typeface="宋体" panose="02010600030101010101" pitchFamily="2" charset="-122"/>
              </a:rPr>
              <a:t>年将达到</a:t>
            </a:r>
            <a:r>
              <a:rPr lang="en-US" altLang="zh-CN" dirty="0">
                <a:solidFill>
                  <a:srgbClr val="FF0000"/>
                </a:solidFill>
                <a:latin typeface="宋体" panose="02010600030101010101" pitchFamily="2" charset="-122"/>
                <a:ea typeface="宋体" panose="02010600030101010101" pitchFamily="2" charset="-122"/>
              </a:rPr>
              <a:t>12032.6</a:t>
            </a:r>
            <a:r>
              <a:rPr lang="zh-CN" altLang="en-US" dirty="0">
                <a:latin typeface="宋体" panose="02010600030101010101" pitchFamily="2" charset="-122"/>
                <a:ea typeface="宋体" panose="02010600030101010101" pitchFamily="2" charset="-122"/>
              </a:rPr>
              <a:t>万人</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6" name="标题 2"/>
          <p:cNvSpPr txBox="1">
            <a:spLocks/>
          </p:cNvSpPr>
          <p:nvPr/>
        </p:nvSpPr>
        <p:spPr>
          <a:xfrm>
            <a:off x="25229" y="260648"/>
            <a:ext cx="3310856"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教育市场</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
        <p:nvSpPr>
          <p:cNvPr id="8" name="圆角矩形 7"/>
          <p:cNvSpPr/>
          <p:nvPr/>
        </p:nvSpPr>
        <p:spPr>
          <a:xfrm>
            <a:off x="5436096" y="1729408"/>
            <a:ext cx="576064" cy="40038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1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1018729" y="1552897"/>
            <a:ext cx="283319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5131" name="KSO_GT2"/>
          <p:cNvSpPr txBox="1">
            <a:spLocks noChangeArrowheads="1"/>
          </p:cNvSpPr>
          <p:nvPr/>
        </p:nvSpPr>
        <p:spPr bwMode="auto">
          <a:xfrm>
            <a:off x="1475656" y="1099864"/>
            <a:ext cx="2019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Char char="»"/>
              <a:defRPr sz="2000">
                <a:solidFill>
                  <a:schemeClr val="tx1"/>
                </a:solidFill>
                <a:latin typeface="Arial Narrow" pitchFamily="34" charset="0"/>
                <a:ea typeface="微软雅黑" pitchFamily="34" charset="-122"/>
              </a:defRPr>
            </a:lvl6pPr>
            <a:lvl7pPr eaLnBrk="0" fontAlgn="base" hangingPunct="0">
              <a:spcAft>
                <a:spcPct val="0"/>
              </a:spcAft>
              <a:buChar char="»"/>
              <a:defRPr sz="2000">
                <a:solidFill>
                  <a:schemeClr val="tx1"/>
                </a:solidFill>
                <a:latin typeface="Arial Narrow" pitchFamily="34" charset="0"/>
                <a:ea typeface="微软雅黑" pitchFamily="34" charset="-122"/>
              </a:defRPr>
            </a:lvl7pPr>
            <a:lvl8pPr eaLnBrk="0" fontAlgn="base" hangingPunct="0">
              <a:spcAft>
                <a:spcPct val="0"/>
              </a:spcAft>
              <a:buChar char="»"/>
              <a:defRPr sz="2000">
                <a:solidFill>
                  <a:schemeClr val="tx1"/>
                </a:solidFill>
                <a:latin typeface="Arial Narrow" pitchFamily="34" charset="0"/>
                <a:ea typeface="微软雅黑" pitchFamily="34" charset="-122"/>
              </a:defRPr>
            </a:lvl8pPr>
            <a:lvl9pPr eaLnBrk="0" fontAlgn="base" hangingPunct="0">
              <a:spcAft>
                <a:spcPct val="0"/>
              </a:spcAft>
              <a:buChar char="»"/>
              <a:defRPr sz="2000">
                <a:solidFill>
                  <a:schemeClr val="tx1"/>
                </a:solidFill>
                <a:latin typeface="Arial Narrow" pitchFamily="34" charset="0"/>
                <a:ea typeface="微软雅黑" pitchFamily="34" charset="-122"/>
              </a:defRPr>
            </a:lvl9pPr>
          </a:lstStyle>
          <a:p>
            <a:pPr eaLnBrk="1" hangingPunct="1"/>
            <a:r>
              <a:rPr lang="zh-CN" altLang="en-US" sz="2000" b="1" dirty="0" smtClean="0">
                <a:latin typeface="宋体" pitchFamily="2" charset="-122"/>
                <a:ea typeface="宋体" pitchFamily="2" charset="-122"/>
              </a:rPr>
              <a:t>学前教育</a:t>
            </a:r>
            <a:endParaRPr lang="zh-CN" altLang="en-US" sz="2000" b="1" dirty="0">
              <a:latin typeface="宋体" pitchFamily="2" charset="-122"/>
              <a:ea typeface="宋体" pitchFamily="2" charset="-122"/>
            </a:endParaRPr>
          </a:p>
        </p:txBody>
      </p:sp>
      <p:cxnSp>
        <p:nvCxnSpPr>
          <p:cNvPr id="16" name="直接连接符 15"/>
          <p:cNvCxnSpPr/>
          <p:nvPr/>
        </p:nvCxnSpPr>
        <p:spPr>
          <a:xfrm flipH="1">
            <a:off x="1259632" y="1315888"/>
            <a:ext cx="1" cy="225713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979169" y="1552895"/>
            <a:ext cx="283319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KSO_GT2"/>
          <p:cNvSpPr txBox="1">
            <a:spLocks noChangeArrowheads="1"/>
          </p:cNvSpPr>
          <p:nvPr/>
        </p:nvSpPr>
        <p:spPr bwMode="auto">
          <a:xfrm>
            <a:off x="5436096" y="1099862"/>
            <a:ext cx="2019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Char char="»"/>
              <a:defRPr sz="2000">
                <a:solidFill>
                  <a:schemeClr val="tx1"/>
                </a:solidFill>
                <a:latin typeface="Arial Narrow" pitchFamily="34" charset="0"/>
                <a:ea typeface="微软雅黑" pitchFamily="34" charset="-122"/>
              </a:defRPr>
            </a:lvl6pPr>
            <a:lvl7pPr eaLnBrk="0" fontAlgn="base" hangingPunct="0">
              <a:spcAft>
                <a:spcPct val="0"/>
              </a:spcAft>
              <a:buChar char="»"/>
              <a:defRPr sz="2000">
                <a:solidFill>
                  <a:schemeClr val="tx1"/>
                </a:solidFill>
                <a:latin typeface="Arial Narrow" pitchFamily="34" charset="0"/>
                <a:ea typeface="微软雅黑" pitchFamily="34" charset="-122"/>
              </a:defRPr>
            </a:lvl7pPr>
            <a:lvl8pPr eaLnBrk="0" fontAlgn="base" hangingPunct="0">
              <a:spcAft>
                <a:spcPct val="0"/>
              </a:spcAft>
              <a:buChar char="»"/>
              <a:defRPr sz="2000">
                <a:solidFill>
                  <a:schemeClr val="tx1"/>
                </a:solidFill>
                <a:latin typeface="Arial Narrow" pitchFamily="34" charset="0"/>
                <a:ea typeface="微软雅黑" pitchFamily="34" charset="-122"/>
              </a:defRPr>
            </a:lvl8pPr>
            <a:lvl9pPr eaLnBrk="0" fontAlgn="base" hangingPunct="0">
              <a:spcAft>
                <a:spcPct val="0"/>
              </a:spcAft>
              <a:buChar char="»"/>
              <a:defRPr sz="2000">
                <a:solidFill>
                  <a:schemeClr val="tx1"/>
                </a:solidFill>
                <a:latin typeface="Arial Narrow" pitchFamily="34" charset="0"/>
                <a:ea typeface="微软雅黑" pitchFamily="34" charset="-122"/>
              </a:defRPr>
            </a:lvl9pPr>
          </a:lstStyle>
          <a:p>
            <a:pPr eaLnBrk="1" hangingPunct="1"/>
            <a:r>
              <a:rPr lang="en-US" altLang="zh-CN" sz="2000" b="1" dirty="0" err="1" smtClean="0">
                <a:latin typeface="宋体" pitchFamily="2" charset="-122"/>
                <a:ea typeface="宋体" pitchFamily="2" charset="-122"/>
              </a:rPr>
              <a:t>K12</a:t>
            </a:r>
            <a:r>
              <a:rPr lang="zh-CN" altLang="en-US" sz="2000" b="1" dirty="0" smtClean="0">
                <a:latin typeface="宋体" pitchFamily="2" charset="-122"/>
                <a:ea typeface="宋体" pitchFamily="2" charset="-122"/>
              </a:rPr>
              <a:t>教育</a:t>
            </a:r>
            <a:endParaRPr lang="zh-CN" altLang="en-US" sz="2000" b="1" dirty="0">
              <a:latin typeface="宋体" pitchFamily="2" charset="-122"/>
              <a:ea typeface="宋体" pitchFamily="2" charset="-122"/>
            </a:endParaRPr>
          </a:p>
        </p:txBody>
      </p:sp>
      <p:cxnSp>
        <p:nvCxnSpPr>
          <p:cNvPr id="28" name="直接连接符 27"/>
          <p:cNvCxnSpPr/>
          <p:nvPr/>
        </p:nvCxnSpPr>
        <p:spPr>
          <a:xfrm flipH="1">
            <a:off x="5220072" y="1315886"/>
            <a:ext cx="1" cy="225713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18729" y="4386091"/>
            <a:ext cx="283319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KSO_GT2"/>
          <p:cNvSpPr txBox="1">
            <a:spLocks noChangeArrowheads="1"/>
          </p:cNvSpPr>
          <p:nvPr/>
        </p:nvSpPr>
        <p:spPr bwMode="auto">
          <a:xfrm>
            <a:off x="1475656" y="3933058"/>
            <a:ext cx="2019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Char char="»"/>
              <a:defRPr sz="2000">
                <a:solidFill>
                  <a:schemeClr val="tx1"/>
                </a:solidFill>
                <a:latin typeface="Arial Narrow" pitchFamily="34" charset="0"/>
                <a:ea typeface="微软雅黑" pitchFamily="34" charset="-122"/>
              </a:defRPr>
            </a:lvl6pPr>
            <a:lvl7pPr eaLnBrk="0" fontAlgn="base" hangingPunct="0">
              <a:spcAft>
                <a:spcPct val="0"/>
              </a:spcAft>
              <a:buChar char="»"/>
              <a:defRPr sz="2000">
                <a:solidFill>
                  <a:schemeClr val="tx1"/>
                </a:solidFill>
                <a:latin typeface="Arial Narrow" pitchFamily="34" charset="0"/>
                <a:ea typeface="微软雅黑" pitchFamily="34" charset="-122"/>
              </a:defRPr>
            </a:lvl7pPr>
            <a:lvl8pPr eaLnBrk="0" fontAlgn="base" hangingPunct="0">
              <a:spcAft>
                <a:spcPct val="0"/>
              </a:spcAft>
              <a:buChar char="»"/>
              <a:defRPr sz="2000">
                <a:solidFill>
                  <a:schemeClr val="tx1"/>
                </a:solidFill>
                <a:latin typeface="Arial Narrow" pitchFamily="34" charset="0"/>
                <a:ea typeface="微软雅黑" pitchFamily="34" charset="-122"/>
              </a:defRPr>
            </a:lvl8pPr>
            <a:lvl9pPr eaLnBrk="0" fontAlgn="base" hangingPunct="0">
              <a:spcAft>
                <a:spcPct val="0"/>
              </a:spcAft>
              <a:buChar char="»"/>
              <a:defRPr sz="2000">
                <a:solidFill>
                  <a:schemeClr val="tx1"/>
                </a:solidFill>
                <a:latin typeface="Arial Narrow" pitchFamily="34" charset="0"/>
                <a:ea typeface="微软雅黑" pitchFamily="34" charset="-122"/>
              </a:defRPr>
            </a:lvl9pPr>
          </a:lstStyle>
          <a:p>
            <a:pPr eaLnBrk="1" hangingPunct="1"/>
            <a:r>
              <a:rPr lang="zh-CN" altLang="en-US" sz="2000" b="1" dirty="0" smtClean="0">
                <a:latin typeface="宋体" pitchFamily="2" charset="-122"/>
                <a:ea typeface="宋体" pitchFamily="2" charset="-122"/>
              </a:rPr>
              <a:t>高等教育</a:t>
            </a:r>
            <a:endParaRPr lang="zh-CN" altLang="en-US" sz="2000" b="1" dirty="0">
              <a:latin typeface="宋体" pitchFamily="2" charset="-122"/>
              <a:ea typeface="宋体" pitchFamily="2" charset="-122"/>
            </a:endParaRPr>
          </a:p>
        </p:txBody>
      </p:sp>
      <p:cxnSp>
        <p:nvCxnSpPr>
          <p:cNvPr id="32" name="直接连接符 31"/>
          <p:cNvCxnSpPr/>
          <p:nvPr/>
        </p:nvCxnSpPr>
        <p:spPr>
          <a:xfrm flipH="1">
            <a:off x="1259632" y="4149082"/>
            <a:ext cx="1" cy="225713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979169" y="4386089"/>
            <a:ext cx="283319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35" name="KSO_GT2"/>
          <p:cNvSpPr txBox="1">
            <a:spLocks noChangeArrowheads="1"/>
          </p:cNvSpPr>
          <p:nvPr/>
        </p:nvSpPr>
        <p:spPr bwMode="auto">
          <a:xfrm>
            <a:off x="5436096" y="3933056"/>
            <a:ext cx="2019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Char char="»"/>
              <a:defRPr sz="2000">
                <a:solidFill>
                  <a:schemeClr val="tx1"/>
                </a:solidFill>
                <a:latin typeface="Arial Narrow" pitchFamily="34" charset="0"/>
                <a:ea typeface="微软雅黑" pitchFamily="34" charset="-122"/>
              </a:defRPr>
            </a:lvl6pPr>
            <a:lvl7pPr eaLnBrk="0" fontAlgn="base" hangingPunct="0">
              <a:spcAft>
                <a:spcPct val="0"/>
              </a:spcAft>
              <a:buChar char="»"/>
              <a:defRPr sz="2000">
                <a:solidFill>
                  <a:schemeClr val="tx1"/>
                </a:solidFill>
                <a:latin typeface="Arial Narrow" pitchFamily="34" charset="0"/>
                <a:ea typeface="微软雅黑" pitchFamily="34" charset="-122"/>
              </a:defRPr>
            </a:lvl7pPr>
            <a:lvl8pPr eaLnBrk="0" fontAlgn="base" hangingPunct="0">
              <a:spcAft>
                <a:spcPct val="0"/>
              </a:spcAft>
              <a:buChar char="»"/>
              <a:defRPr sz="2000">
                <a:solidFill>
                  <a:schemeClr val="tx1"/>
                </a:solidFill>
                <a:latin typeface="Arial Narrow" pitchFamily="34" charset="0"/>
                <a:ea typeface="微软雅黑" pitchFamily="34" charset="-122"/>
              </a:defRPr>
            </a:lvl8pPr>
            <a:lvl9pPr eaLnBrk="0" fontAlgn="base" hangingPunct="0">
              <a:spcAft>
                <a:spcPct val="0"/>
              </a:spcAft>
              <a:buChar char="»"/>
              <a:defRPr sz="2000">
                <a:solidFill>
                  <a:schemeClr val="tx1"/>
                </a:solidFill>
                <a:latin typeface="Arial Narrow" pitchFamily="34" charset="0"/>
                <a:ea typeface="微软雅黑" pitchFamily="34" charset="-122"/>
              </a:defRPr>
            </a:lvl9pPr>
          </a:lstStyle>
          <a:p>
            <a:pPr eaLnBrk="1" hangingPunct="1"/>
            <a:r>
              <a:rPr lang="zh-CN" altLang="en-US" sz="2000" b="1" dirty="0" smtClean="0">
                <a:latin typeface="宋体" pitchFamily="2" charset="-122"/>
                <a:ea typeface="宋体" pitchFamily="2" charset="-122"/>
              </a:rPr>
              <a:t>职业教育</a:t>
            </a:r>
            <a:endParaRPr lang="zh-CN" altLang="en-US" sz="2000" b="1" dirty="0">
              <a:latin typeface="宋体" pitchFamily="2" charset="-122"/>
              <a:ea typeface="宋体" pitchFamily="2" charset="-122"/>
            </a:endParaRPr>
          </a:p>
        </p:txBody>
      </p:sp>
      <p:cxnSp>
        <p:nvCxnSpPr>
          <p:cNvPr id="36" name="直接连接符 35"/>
          <p:cNvCxnSpPr/>
          <p:nvPr/>
        </p:nvCxnSpPr>
        <p:spPr>
          <a:xfrm flipH="1">
            <a:off x="5220072" y="4149080"/>
            <a:ext cx="1" cy="225713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1568594"/>
            <a:ext cx="2592288" cy="969496"/>
          </a:xfrm>
          <a:prstGeom prst="rect">
            <a:avLst/>
          </a:prstGeom>
          <a:noFill/>
        </p:spPr>
        <p:txBody>
          <a:bodyPr wrap="square" rtlCol="0">
            <a:spAutoFit/>
          </a:bodyPr>
          <a:lstStyle/>
          <a:p>
            <a:pPr>
              <a:lnSpc>
                <a:spcPct val="150000"/>
              </a:lnSpc>
            </a:pPr>
            <a:r>
              <a:rPr lang="zh-CN" altLang="en-US" sz="1400" b="1" dirty="0" smtClean="0">
                <a:solidFill>
                  <a:srgbClr val="92D050"/>
                </a:solidFill>
                <a:latin typeface="宋体" pitchFamily="2" charset="-122"/>
                <a:ea typeface="宋体" pitchFamily="2" charset="-122"/>
              </a:rPr>
              <a:t>概念</a:t>
            </a:r>
            <a:r>
              <a:rPr lang="zh-CN" altLang="en-US" sz="1200" dirty="0" smtClean="0">
                <a:latin typeface="宋体" pitchFamily="2" charset="-122"/>
                <a:ea typeface="宋体" pitchFamily="2" charset="-122"/>
              </a:rPr>
              <a:t>  指托儿所和幼儿园的教育，这个阶段的学习主体不具体独立能力，在线教育多作为工具。</a:t>
            </a:r>
            <a:endParaRPr lang="zh-CN" altLang="en-US" sz="1200" dirty="0">
              <a:latin typeface="宋体" pitchFamily="2" charset="-122"/>
              <a:ea typeface="宋体" pitchFamily="2" charset="-122"/>
            </a:endParaRPr>
          </a:p>
        </p:txBody>
      </p:sp>
      <p:sp>
        <p:nvSpPr>
          <p:cNvPr id="43" name="TextBox 42"/>
          <p:cNvSpPr txBox="1"/>
          <p:nvPr/>
        </p:nvSpPr>
        <p:spPr>
          <a:xfrm>
            <a:off x="5220072" y="1568594"/>
            <a:ext cx="2592287" cy="1246495"/>
          </a:xfrm>
          <a:prstGeom prst="rect">
            <a:avLst/>
          </a:prstGeom>
          <a:noFill/>
        </p:spPr>
        <p:txBody>
          <a:bodyPr wrap="square" rtlCol="0">
            <a:spAutoFit/>
          </a:bodyPr>
          <a:lstStyle/>
          <a:p>
            <a:pPr>
              <a:lnSpc>
                <a:spcPct val="150000"/>
              </a:lnSpc>
            </a:pPr>
            <a:r>
              <a:rPr lang="zh-CN" altLang="en-US" sz="1400" b="1" dirty="0" smtClean="0">
                <a:solidFill>
                  <a:srgbClr val="92D050"/>
                </a:solidFill>
                <a:latin typeface="宋体" pitchFamily="2" charset="-122"/>
                <a:ea typeface="宋体" pitchFamily="2" charset="-122"/>
              </a:rPr>
              <a:t>概念  </a:t>
            </a:r>
            <a:r>
              <a:rPr lang="zh-CN" altLang="en-US" sz="1200" dirty="0" smtClean="0">
                <a:latin typeface="宋体" pitchFamily="2" charset="-122"/>
                <a:ea typeface="宋体" pitchFamily="2" charset="-122"/>
              </a:rPr>
              <a:t>指幼儿园到高中的基础教育，受限于再行的教育体制，主要以网校远程教育形式存在，功能多为提供课外辅导和提供教育资讯。</a:t>
            </a:r>
            <a:endParaRPr lang="zh-CN" altLang="en-US" sz="1200" dirty="0">
              <a:latin typeface="宋体" pitchFamily="2" charset="-122"/>
              <a:ea typeface="宋体" pitchFamily="2" charset="-122"/>
            </a:endParaRPr>
          </a:p>
        </p:txBody>
      </p:sp>
      <p:sp>
        <p:nvSpPr>
          <p:cNvPr id="47" name="TextBox 46"/>
          <p:cNvSpPr txBox="1"/>
          <p:nvPr/>
        </p:nvSpPr>
        <p:spPr>
          <a:xfrm>
            <a:off x="1259633" y="4395951"/>
            <a:ext cx="2592287" cy="969496"/>
          </a:xfrm>
          <a:prstGeom prst="rect">
            <a:avLst/>
          </a:prstGeom>
          <a:noFill/>
        </p:spPr>
        <p:txBody>
          <a:bodyPr wrap="square" rtlCol="0">
            <a:spAutoFit/>
          </a:bodyPr>
          <a:lstStyle/>
          <a:p>
            <a:pPr>
              <a:lnSpc>
                <a:spcPct val="150000"/>
              </a:lnSpc>
            </a:pPr>
            <a:r>
              <a:rPr lang="zh-CN" altLang="en-US" sz="1400" b="1" dirty="0" smtClean="0">
                <a:solidFill>
                  <a:srgbClr val="92D050"/>
                </a:solidFill>
                <a:latin typeface="宋体" pitchFamily="2" charset="-122"/>
                <a:ea typeface="宋体" pitchFamily="2" charset="-122"/>
              </a:rPr>
              <a:t>概念 </a:t>
            </a:r>
            <a:r>
              <a:rPr lang="zh-CN" altLang="en-US" sz="1200" dirty="0" smtClean="0">
                <a:latin typeface="宋体" pitchFamily="2" charset="-122"/>
                <a:ea typeface="宋体" pitchFamily="2" charset="-122"/>
              </a:rPr>
              <a:t> 涉及在线学位教育，成人大专在线教育，高校在线课程问答，</a:t>
            </a:r>
            <a:r>
              <a:rPr lang="en-US" altLang="zh-CN" sz="1200" dirty="0" err="1" smtClean="0">
                <a:latin typeface="宋体" pitchFamily="2" charset="-122"/>
                <a:ea typeface="宋体" pitchFamily="2" charset="-122"/>
              </a:rPr>
              <a:t>GMAT</a:t>
            </a:r>
            <a:r>
              <a:rPr lang="zh-CN" altLang="en-US" sz="1200" dirty="0" smtClean="0">
                <a:latin typeface="宋体" pitchFamily="2" charset="-122"/>
                <a:ea typeface="宋体" pitchFamily="2" charset="-122"/>
              </a:rPr>
              <a:t>考试辅导，留学考试培训。</a:t>
            </a:r>
            <a:endParaRPr lang="zh-CN" altLang="en-US" sz="1200" dirty="0">
              <a:latin typeface="宋体" pitchFamily="2" charset="-122"/>
              <a:ea typeface="宋体" pitchFamily="2" charset="-122"/>
            </a:endParaRPr>
          </a:p>
        </p:txBody>
      </p:sp>
      <p:sp>
        <p:nvSpPr>
          <p:cNvPr id="48" name="TextBox 47"/>
          <p:cNvSpPr txBox="1"/>
          <p:nvPr/>
        </p:nvSpPr>
        <p:spPr>
          <a:xfrm>
            <a:off x="5220073" y="4395950"/>
            <a:ext cx="2592287" cy="692497"/>
          </a:xfrm>
          <a:prstGeom prst="rect">
            <a:avLst/>
          </a:prstGeom>
          <a:noFill/>
        </p:spPr>
        <p:txBody>
          <a:bodyPr wrap="square" rtlCol="0">
            <a:spAutoFit/>
          </a:bodyPr>
          <a:lstStyle/>
          <a:p>
            <a:pPr>
              <a:lnSpc>
                <a:spcPct val="150000"/>
              </a:lnSpc>
            </a:pPr>
            <a:r>
              <a:rPr lang="zh-CN" altLang="en-US" sz="1400" b="1" dirty="0" smtClean="0">
                <a:solidFill>
                  <a:srgbClr val="92D050"/>
                </a:solidFill>
                <a:latin typeface="宋体" pitchFamily="2" charset="-122"/>
                <a:ea typeface="宋体" pitchFamily="2" charset="-122"/>
              </a:rPr>
              <a:t>概念 </a:t>
            </a:r>
            <a:r>
              <a:rPr lang="zh-CN" altLang="en-US" sz="1200" dirty="0" smtClean="0">
                <a:latin typeface="宋体" pitchFamily="2" charset="-122"/>
                <a:ea typeface="宋体" pitchFamily="2" charset="-122"/>
              </a:rPr>
              <a:t> 一个是职业认证，职业资格考试辅导等，另一个是素质拓展。</a:t>
            </a:r>
            <a:endParaRPr lang="zh-CN" altLang="en-US" sz="1200" dirty="0">
              <a:latin typeface="宋体" pitchFamily="2" charset="-122"/>
              <a:ea typeface="宋体" pitchFamily="2"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0626"/>
          <a:stretch/>
        </p:blipFill>
        <p:spPr bwMode="auto">
          <a:xfrm>
            <a:off x="5436096" y="3211415"/>
            <a:ext cx="2428216" cy="388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040" y="2742060"/>
            <a:ext cx="1759738" cy="47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580" y="5692722"/>
            <a:ext cx="1739144" cy="53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2820331"/>
            <a:ext cx="929260" cy="39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rotWithShape="1">
          <a:blip r:embed="rId7">
            <a:extLst>
              <a:ext uri="{28A0092B-C50C-407E-A947-70E740481C1C}">
                <a14:useLocalDpi xmlns:a14="http://schemas.microsoft.com/office/drawing/2010/main" val="0"/>
              </a:ext>
            </a:extLst>
          </a:blip>
          <a:srcRect l="18299" t="15280" r="22407" b="12633"/>
          <a:stretch/>
        </p:blipFill>
        <p:spPr bwMode="auto">
          <a:xfrm>
            <a:off x="3116928" y="5444565"/>
            <a:ext cx="1099674" cy="1002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440" y="2538090"/>
            <a:ext cx="1495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976" y="3024560"/>
            <a:ext cx="2133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1041" y="5277646"/>
            <a:ext cx="2640500" cy="43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7278" y="5818618"/>
            <a:ext cx="13335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标题 2"/>
          <p:cNvSpPr txBox="1">
            <a:spLocks/>
          </p:cNvSpPr>
          <p:nvPr/>
        </p:nvSpPr>
        <p:spPr>
          <a:xfrm>
            <a:off x="25228" y="260648"/>
            <a:ext cx="7283075"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在线教育</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市场</a:t>
            </a:r>
            <a:r>
              <a:rPr lang="en-US" altLang="zh-CN"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细分领域</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2391647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98612"/>
            <a:ext cx="70008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2"/>
          <p:cNvSpPr txBox="1">
            <a:spLocks/>
          </p:cNvSpPr>
          <p:nvPr/>
        </p:nvSpPr>
        <p:spPr>
          <a:xfrm>
            <a:off x="25228" y="260648"/>
            <a:ext cx="7283075"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在线教育</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市场</a:t>
            </a:r>
            <a:r>
              <a:rPr lang="en-US" altLang="zh-CN"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细分</a:t>
            </a: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市场规模结构</a:t>
            </a:r>
          </a:p>
          <a:p>
            <a:pPr>
              <a:defRPr/>
            </a:pP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
        <p:nvSpPr>
          <p:cNvPr id="4" name="矩形 3"/>
          <p:cNvSpPr/>
          <p:nvPr/>
        </p:nvSpPr>
        <p:spPr>
          <a:xfrm>
            <a:off x="5436096" y="6361856"/>
            <a:ext cx="2262158" cy="369332"/>
          </a:xfrm>
          <a:prstGeom prst="rect">
            <a:avLst/>
          </a:prstGeom>
        </p:spPr>
        <p:txBody>
          <a:bodyPr wrap="none">
            <a:spAutoFit/>
          </a:bodyPr>
          <a:lstStyle/>
          <a:p>
            <a:r>
              <a:rPr lang="zh-CN" altLang="en-US" dirty="0"/>
              <a:t>数据来源：艾瑞咨询</a:t>
            </a:r>
          </a:p>
        </p:txBody>
      </p:sp>
    </p:spTree>
    <p:extLst>
      <p:ext uri="{BB962C8B-B14F-4D97-AF65-F5344CB8AC3E}">
        <p14:creationId xmlns:p14="http://schemas.microsoft.com/office/powerpoint/2010/main" val="2225653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zhou\Desktop\ccd66ae8-f5bf-409e-a6f0-44206e9affbc.jpg"/>
          <p:cNvPicPr>
            <a:picLocks noChangeAspect="1" noChangeArrowheads="1"/>
          </p:cNvPicPr>
          <p:nvPr/>
        </p:nvPicPr>
        <p:blipFill rotWithShape="1">
          <a:blip r:embed="rId3">
            <a:extLst>
              <a:ext uri="{28A0092B-C50C-407E-A947-70E740481C1C}">
                <a14:useLocalDpi xmlns:a14="http://schemas.microsoft.com/office/drawing/2010/main" val="0"/>
              </a:ext>
            </a:extLst>
          </a:blip>
          <a:srcRect l="3287" t="2183" r="2399" b="13354"/>
          <a:stretch/>
        </p:blipFill>
        <p:spPr bwMode="auto">
          <a:xfrm>
            <a:off x="25228" y="1413292"/>
            <a:ext cx="5186771" cy="459029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379017" y="2352041"/>
            <a:ext cx="3225431" cy="3000821"/>
          </a:xfrm>
          <a:prstGeom prst="rect">
            <a:avLst/>
          </a:prstGeom>
        </p:spPr>
        <p:txBody>
          <a:bodyPr wrap="square">
            <a:spAutoFit/>
          </a:bodyPr>
          <a:lstStyle/>
          <a:p>
            <a:pPr>
              <a:lnSpc>
                <a:spcPct val="150000"/>
              </a:lnSpc>
            </a:pPr>
            <a:r>
              <a:rPr lang="zh-CN" altLang="en-US" dirty="0">
                <a:latin typeface="宋体" pitchFamily="2" charset="-122"/>
                <a:ea typeface="宋体" pitchFamily="2" charset="-122"/>
              </a:rPr>
              <a:t>职业在线教育最受用户青睐，用户占比达</a:t>
            </a:r>
            <a:r>
              <a:rPr lang="en-US" altLang="zh-CN" b="1" dirty="0" smtClean="0">
                <a:solidFill>
                  <a:srgbClr val="FF0000"/>
                </a:solidFill>
                <a:latin typeface="宋体" pitchFamily="2" charset="-122"/>
                <a:ea typeface="宋体" pitchFamily="2" charset="-122"/>
              </a:rPr>
              <a:t>38.6</a:t>
            </a:r>
            <a:r>
              <a:rPr lang="en-US" altLang="zh-CN" dirty="0">
                <a:latin typeface="宋体" pitchFamily="2" charset="-122"/>
                <a:ea typeface="宋体" pitchFamily="2" charset="-122"/>
              </a:rPr>
              <a:t> </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a:lnSpc>
                <a:spcPct val="150000"/>
              </a:lnSpc>
            </a:pPr>
            <a:endParaRPr lang="en-US" altLang="zh-CN" dirty="0">
              <a:latin typeface="宋体" pitchFamily="2" charset="-122"/>
              <a:ea typeface="宋体" pitchFamily="2" charset="-122"/>
            </a:endParaRPr>
          </a:p>
          <a:p>
            <a:pPr>
              <a:lnSpc>
                <a:spcPct val="150000"/>
              </a:lnSpc>
            </a:pPr>
            <a:r>
              <a:rPr lang="zh-CN" altLang="en-US" dirty="0" smtClean="0">
                <a:latin typeface="宋体" pitchFamily="2" charset="-122"/>
                <a:ea typeface="宋体" pitchFamily="2" charset="-122"/>
              </a:rPr>
              <a:t>主要原因：</a:t>
            </a:r>
            <a:endParaRPr lang="zh-CN" altLang="en-US" dirty="0">
              <a:latin typeface="宋体" pitchFamily="2" charset="-122"/>
              <a:ea typeface="宋体" pitchFamily="2" charset="-122"/>
            </a:endParaRPr>
          </a:p>
          <a:p>
            <a:pPr marL="285750" indent="-285750">
              <a:lnSpc>
                <a:spcPct val="150000"/>
              </a:lnSpc>
              <a:buClr>
                <a:srgbClr val="A6D86E"/>
              </a:buClr>
              <a:buFont typeface="Wingdings" pitchFamily="2" charset="2"/>
              <a:buChar char="u"/>
            </a:pPr>
            <a:r>
              <a:rPr lang="zh-CN" altLang="en-US" dirty="0" smtClean="0">
                <a:latin typeface="宋体" pitchFamily="2" charset="-122"/>
                <a:ea typeface="宋体" pitchFamily="2" charset="-122"/>
              </a:rPr>
              <a:t>就业</a:t>
            </a:r>
            <a:r>
              <a:rPr lang="zh-CN" altLang="en-US" dirty="0">
                <a:latin typeface="宋体" pitchFamily="2" charset="-122"/>
                <a:ea typeface="宋体" pitchFamily="2" charset="-122"/>
              </a:rPr>
              <a:t>、择业难问题的凸显</a:t>
            </a:r>
            <a:r>
              <a:rPr lang="zh-CN" altLang="en-US" dirty="0" smtClean="0">
                <a:latin typeface="宋体" pitchFamily="2" charset="-122"/>
                <a:ea typeface="宋体" pitchFamily="2" charset="-122"/>
              </a:rPr>
              <a:t>，增加新</a:t>
            </a:r>
            <a:r>
              <a:rPr lang="zh-CN" altLang="en-US" dirty="0">
                <a:latin typeface="宋体" pitchFamily="2" charset="-122"/>
                <a:ea typeface="宋体" pitchFamily="2" charset="-122"/>
              </a:rPr>
              <a:t>技能的</a:t>
            </a:r>
            <a:r>
              <a:rPr lang="zh-CN" altLang="en-US" dirty="0" smtClean="0">
                <a:latin typeface="宋体" pitchFamily="2" charset="-122"/>
                <a:ea typeface="宋体" pitchFamily="2" charset="-122"/>
              </a:rPr>
              <a:t>培训</a:t>
            </a:r>
            <a:endParaRPr lang="en-US" altLang="zh-CN" dirty="0" smtClean="0">
              <a:latin typeface="宋体" pitchFamily="2" charset="-122"/>
              <a:ea typeface="宋体" pitchFamily="2" charset="-122"/>
            </a:endParaRPr>
          </a:p>
          <a:p>
            <a:pPr marL="285750" indent="-285750">
              <a:lnSpc>
                <a:spcPct val="150000"/>
              </a:lnSpc>
              <a:buClr>
                <a:srgbClr val="A6D86E"/>
              </a:buClr>
              <a:buFont typeface="Wingdings" pitchFamily="2" charset="2"/>
              <a:buChar char="u"/>
            </a:pPr>
            <a:r>
              <a:rPr lang="zh-CN" altLang="en-US" dirty="0" smtClean="0">
                <a:latin typeface="宋体" pitchFamily="2" charset="-122"/>
                <a:ea typeface="宋体" pitchFamily="2" charset="-122"/>
              </a:rPr>
              <a:t>学习</a:t>
            </a:r>
            <a:r>
              <a:rPr lang="zh-CN" altLang="en-US" dirty="0">
                <a:latin typeface="宋体" pitchFamily="2" charset="-122"/>
                <a:ea typeface="宋体" pitchFamily="2" charset="-122"/>
              </a:rPr>
              <a:t>时间和地点的</a:t>
            </a:r>
            <a:r>
              <a:rPr lang="zh-CN" altLang="en-US" dirty="0" smtClean="0">
                <a:latin typeface="宋体" pitchFamily="2" charset="-122"/>
                <a:ea typeface="宋体" pitchFamily="2" charset="-122"/>
              </a:rPr>
              <a:t>自主性</a:t>
            </a:r>
            <a:endParaRPr lang="zh-CN" altLang="en-US" dirty="0">
              <a:latin typeface="宋体" pitchFamily="2" charset="-122"/>
              <a:ea typeface="宋体" pitchFamily="2" charset="-122"/>
            </a:endParaRPr>
          </a:p>
        </p:txBody>
      </p:sp>
      <p:sp>
        <p:nvSpPr>
          <p:cNvPr id="5" name="标题 2"/>
          <p:cNvSpPr txBox="1">
            <a:spLocks/>
          </p:cNvSpPr>
          <p:nvPr/>
        </p:nvSpPr>
        <p:spPr>
          <a:xfrm>
            <a:off x="25228" y="260648"/>
            <a:ext cx="7283075"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在线教育</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市场</a:t>
            </a:r>
            <a:r>
              <a:rPr lang="en-US" altLang="zh-CN"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职业在线教育受青睐</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sp>
        <p:nvSpPr>
          <p:cNvPr id="6" name="矩形 5"/>
          <p:cNvSpPr/>
          <p:nvPr/>
        </p:nvSpPr>
        <p:spPr>
          <a:xfrm>
            <a:off x="3131840" y="6196662"/>
            <a:ext cx="2262158" cy="369332"/>
          </a:xfrm>
          <a:prstGeom prst="rect">
            <a:avLst/>
          </a:prstGeom>
        </p:spPr>
        <p:txBody>
          <a:bodyPr wrap="none">
            <a:spAutoFit/>
          </a:bodyPr>
          <a:lstStyle/>
          <a:p>
            <a:r>
              <a:rPr lang="zh-CN" altLang="en-US" dirty="0"/>
              <a:t>数据来源：艾瑞咨询</a:t>
            </a:r>
          </a:p>
        </p:txBody>
      </p:sp>
      <p:sp>
        <p:nvSpPr>
          <p:cNvPr id="8" name="圆角矩形 7"/>
          <p:cNvSpPr/>
          <p:nvPr/>
        </p:nvSpPr>
        <p:spPr>
          <a:xfrm>
            <a:off x="5326846" y="2060848"/>
            <a:ext cx="3277602" cy="3456384"/>
          </a:xfrm>
          <a:prstGeom prst="roundRect">
            <a:avLst/>
          </a:prstGeom>
          <a:noFill/>
          <a:ln w="28575">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801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p:cNvSpPr>
          <p:nvPr/>
        </p:nvSpPr>
        <p:spPr>
          <a:xfrm>
            <a:off x="25228" y="260648"/>
            <a:ext cx="7283075" cy="720080"/>
          </a:xfrm>
          <a:prstGeom prst="rect">
            <a:avLst/>
          </a:prstGeom>
        </p:spPr>
        <p:txBody>
          <a:bodyPr/>
          <a:lstStyle/>
          <a:p>
            <a:pPr>
              <a:defRPr/>
            </a:pPr>
            <a:r>
              <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在线</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教育业务类型</a:t>
            </a:r>
            <a:r>
              <a:rPr lang="en-US" altLang="zh-CN"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a:t>
            </a:r>
            <a:r>
              <a:rPr lang="zh-CN" altLang="en-US" sz="3200" b="1" dirty="0" smtClean="0">
                <a:effectLst>
                  <a:reflection blurRad="6350" stA="55000" endA="300" endPos="45500" dir="5400000" sy="-100000" algn="bl" rotWithShape="0"/>
                </a:effectLst>
                <a:latin typeface="宋体" panose="02010600030101010101" pitchFamily="2" charset="-122"/>
                <a:ea typeface="宋体" panose="02010600030101010101" pitchFamily="2" charset="-122"/>
                <a:cs typeface="+mj-cs"/>
              </a:rPr>
              <a:t>内容模式</a:t>
            </a:r>
            <a:endParaRPr lang="zh-CN" altLang="en-US" sz="3200" b="1" dirty="0">
              <a:effectLst>
                <a:reflection blurRad="6350" stA="55000" endA="300" endPos="45500" dir="5400000" sy="-100000" algn="bl" rotWithShape="0"/>
              </a:effectLst>
              <a:latin typeface="宋体" panose="02010600030101010101" pitchFamily="2" charset="-122"/>
              <a:ea typeface="宋体" panose="02010600030101010101" pitchFamily="2" charset="-122"/>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38" y="2132856"/>
            <a:ext cx="8568952" cy="375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009" t="6460" b="-1"/>
          <a:stretch/>
        </p:blipFill>
        <p:spPr bwMode="auto">
          <a:xfrm>
            <a:off x="-36512" y="1412776"/>
            <a:ext cx="2077891" cy="42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89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EPPT Template">
  <a:themeElements>
    <a:clrScheme name="www.eppt.com.cn 1">
      <a:dk1>
        <a:srgbClr val="000000"/>
      </a:dk1>
      <a:lt1>
        <a:srgbClr val="FFFFFF"/>
      </a:lt1>
      <a:dk2>
        <a:srgbClr val="000000"/>
      </a:dk2>
      <a:lt2>
        <a:srgbClr val="CCCCCC"/>
      </a:lt2>
      <a:accent1>
        <a:srgbClr val="005ABC"/>
      </a:accent1>
      <a:accent2>
        <a:srgbClr val="FFA015"/>
      </a:accent2>
      <a:accent3>
        <a:srgbClr val="FFFFFF"/>
      </a:accent3>
      <a:accent4>
        <a:srgbClr val="000000"/>
      </a:accent4>
      <a:accent5>
        <a:srgbClr val="AAB5DA"/>
      </a:accent5>
      <a:accent6>
        <a:srgbClr val="E79112"/>
      </a:accent6>
      <a:hlink>
        <a:srgbClr val="4188CF"/>
      </a:hlink>
      <a:folHlink>
        <a:srgbClr val="7DD2E3"/>
      </a:folHlink>
    </a:clrScheme>
    <a:fontScheme name="www.eppt.com.cn">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ww.eppt.com.cn 1">
        <a:dk1>
          <a:srgbClr val="000000"/>
        </a:dk1>
        <a:lt1>
          <a:srgbClr val="FFFFFF"/>
        </a:lt1>
        <a:dk2>
          <a:srgbClr val="000000"/>
        </a:dk2>
        <a:lt2>
          <a:srgbClr val="CCCCCC"/>
        </a:lt2>
        <a:accent1>
          <a:srgbClr val="005ABC"/>
        </a:accent1>
        <a:accent2>
          <a:srgbClr val="FFA015"/>
        </a:accent2>
        <a:accent3>
          <a:srgbClr val="FFFFFF"/>
        </a:accent3>
        <a:accent4>
          <a:srgbClr val="000000"/>
        </a:accent4>
        <a:accent5>
          <a:srgbClr val="AAB5DA"/>
        </a:accent5>
        <a:accent6>
          <a:srgbClr val="E79112"/>
        </a:accent6>
        <a:hlink>
          <a:srgbClr val="4188CF"/>
        </a:hlink>
        <a:folHlink>
          <a:srgbClr val="7DD2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20120329113436443</Template>
  <TotalTime>1208</TotalTime>
  <Words>889</Words>
  <Application>Microsoft Office PowerPoint</Application>
  <PresentationFormat>全屏显示(4:3)</PresentationFormat>
  <Paragraphs>87</Paragraphs>
  <Slides>19</Slides>
  <Notes>8</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EPPT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dc:creator>
  <cp:lastModifiedBy>zhou</cp:lastModifiedBy>
  <cp:revision>70</cp:revision>
  <dcterms:created xsi:type="dcterms:W3CDTF">2014-12-08T05:05:29Z</dcterms:created>
  <dcterms:modified xsi:type="dcterms:W3CDTF">2014-12-11T10:26:14Z</dcterms:modified>
</cp:coreProperties>
</file>