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2" r:id="rId5"/>
    <p:sldId id="263" r:id="rId6"/>
    <p:sldId id="261" r:id="rId7"/>
    <p:sldId id="258" r:id="rId8"/>
    <p:sldId id="259" r:id="rId9"/>
    <p:sldId id="264" r:id="rId10"/>
    <p:sldId id="267" r:id="rId11"/>
    <p:sldId id="268" r:id="rId12"/>
    <p:sldId id="269" r:id="rId13"/>
    <p:sldId id="270" r:id="rId14"/>
    <p:sldId id="271" r:id="rId15"/>
    <p:sldId id="289" r:id="rId16"/>
    <p:sldId id="273" r:id="rId17"/>
    <p:sldId id="274" r:id="rId18"/>
    <p:sldId id="275" r:id="rId19"/>
    <p:sldId id="290"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33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6" d="100"/>
          <a:sy n="66" d="100"/>
        </p:scale>
        <p:origin x="-127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30820CF-B880-4189-942D-D702A7CBA730}" type="datetimeFigureOut">
              <a:rPr lang="zh-CN" altLang="en-US" smtClean="0"/>
              <a:t>2014/12/18</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530820CF-B880-4189-942D-D702A7CBA730}" type="datetimeFigureOut">
              <a:rPr lang="zh-CN" altLang="en-US" smtClean="0"/>
              <a:t>2014/12/18</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30820CF-B880-4189-942D-D702A7CBA730}" type="datetimeFigureOut">
              <a:rPr lang="zh-CN" altLang="en-US" smtClean="0"/>
              <a:t>2014/12/18</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530820CF-B880-4189-942D-D702A7CBA730}" type="datetimeFigureOut">
              <a:rPr lang="zh-CN" altLang="en-US" smtClean="0"/>
              <a:t>2014/12/18</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2014/12/18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30820CF-B880-4189-942D-D702A7CBA730}" type="datetimeFigureOut">
              <a:rPr lang="zh-CN" altLang="en-US" smtClean="0"/>
              <a:t>2014/12/18</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43200" y="1700808"/>
            <a:ext cx="7200800" cy="1971651"/>
          </a:xfrm>
        </p:spPr>
        <p:txBody>
          <a:bodyPr>
            <a:normAutofit/>
          </a:bodyPr>
          <a:lstStyle/>
          <a:p>
            <a:r>
              <a:rPr lang="zh-CN" altLang="en-US" dirty="0" smtClean="0"/>
              <a:t>多目标决策方法</a:t>
            </a:r>
            <a:r>
              <a:rPr lang="en-US" altLang="zh-CN" dirty="0" smtClean="0"/>
              <a:t/>
            </a:r>
            <a:br>
              <a:rPr lang="en-US" altLang="zh-CN" dirty="0" smtClean="0"/>
            </a:br>
            <a:r>
              <a:rPr lang="zh-CN" altLang="en-US" sz="3100" dirty="0" smtClean="0">
                <a:latin typeface="Times New Roman" pitchFamily="18" charset="0"/>
                <a:cs typeface="Times New Roman" pitchFamily="18" charset="0"/>
              </a:rPr>
              <a:t>（</a:t>
            </a:r>
            <a:r>
              <a:rPr lang="en-US" altLang="zh-CN" sz="3100" dirty="0">
                <a:latin typeface="Times New Roman" pitchFamily="18" charset="0"/>
                <a:cs typeface="Times New Roman" pitchFamily="18" charset="0"/>
              </a:rPr>
              <a:t>Multiple Criteria Decision </a:t>
            </a:r>
            <a:r>
              <a:rPr lang="en-US" altLang="zh-CN" sz="3100" dirty="0" smtClean="0">
                <a:latin typeface="Times New Roman" pitchFamily="18" charset="0"/>
                <a:cs typeface="Times New Roman" pitchFamily="18" charset="0"/>
              </a:rPr>
              <a:t>Making </a:t>
            </a:r>
            <a:r>
              <a:rPr lang="zh-CN" altLang="en-US" sz="3100"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3" name="副标题 2"/>
          <p:cNvSpPr>
            <a:spLocks noGrp="1"/>
          </p:cNvSpPr>
          <p:nvPr>
            <p:ph type="subTitle" idx="1"/>
          </p:nvPr>
        </p:nvSpPr>
        <p:spPr>
          <a:xfrm>
            <a:off x="3419872" y="4077072"/>
            <a:ext cx="5610046" cy="1101248"/>
          </a:xfrm>
        </p:spPr>
        <p:txBody>
          <a:bodyPr>
            <a:normAutofit/>
          </a:bodyPr>
          <a:lstStyle/>
          <a:p>
            <a:r>
              <a:rPr lang="zh-CN" altLang="en-US" dirty="0"/>
              <a:t>武汉</a:t>
            </a:r>
            <a:r>
              <a:rPr lang="zh-CN" altLang="en-US" dirty="0" smtClean="0"/>
              <a:t>理工大学 电子商务</a:t>
            </a:r>
            <a:r>
              <a:rPr lang="zh-CN" altLang="en-US" dirty="0"/>
              <a:t>与智能服务</a:t>
            </a:r>
            <a:r>
              <a:rPr lang="zh-CN" altLang="en-US" dirty="0" smtClean="0"/>
              <a:t>研究中心</a:t>
            </a:r>
            <a:endParaRPr lang="en-US" altLang="zh-CN" dirty="0" smtClean="0"/>
          </a:p>
          <a:p>
            <a:r>
              <a:rPr lang="zh-CN" altLang="en-US" dirty="0" smtClean="0"/>
              <a:t>邓国华 </a:t>
            </a:r>
            <a:r>
              <a:rPr lang="en-US" altLang="zh-CN" dirty="0" smtClean="0"/>
              <a:t>vidydeng@163.com</a:t>
            </a:r>
            <a:endParaRPr lang="zh-CN" altLang="en-US" dirty="0"/>
          </a:p>
        </p:txBody>
      </p:sp>
    </p:spTree>
    <p:extLst>
      <p:ext uri="{BB962C8B-B14F-4D97-AF65-F5344CB8AC3E}">
        <p14:creationId xmlns:p14="http://schemas.microsoft.com/office/powerpoint/2010/main" val="2294944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pPr>
            <a:r>
              <a:rPr lang="zh-CN" altLang="en-US" dirty="0" smtClean="0"/>
              <a:t>确定决策矩阵</a:t>
            </a:r>
            <a:endParaRPr lang="en-US" altLang="zh-CN" dirty="0" smtClean="0"/>
          </a:p>
          <a:p>
            <a:pPr>
              <a:lnSpc>
                <a:spcPct val="200000"/>
              </a:lnSpc>
            </a:pPr>
            <a:r>
              <a:rPr lang="zh-CN" altLang="en-US" dirty="0" smtClean="0"/>
              <a:t>规范化决策矩阵</a:t>
            </a:r>
            <a:endParaRPr lang="en-US" altLang="zh-CN" dirty="0" smtClean="0"/>
          </a:p>
          <a:p>
            <a:pPr>
              <a:lnSpc>
                <a:spcPct val="200000"/>
              </a:lnSpc>
            </a:pPr>
            <a:r>
              <a:rPr lang="zh-CN" altLang="en-US" dirty="0" smtClean="0"/>
              <a:t>确定目标权重</a:t>
            </a:r>
            <a:endParaRPr lang="en-US" altLang="zh-CN" dirty="0" smtClean="0"/>
          </a:p>
          <a:p>
            <a:pPr>
              <a:lnSpc>
                <a:spcPct val="200000"/>
              </a:lnSpc>
            </a:pPr>
            <a:r>
              <a:rPr lang="zh-CN" altLang="en-US" dirty="0" smtClean="0"/>
              <a:t>方案决策分析</a:t>
            </a:r>
            <a:endParaRPr lang="zh-CN" altLang="en-US" dirty="0"/>
          </a:p>
        </p:txBody>
      </p:sp>
    </p:spTree>
    <p:extLst>
      <p:ext uri="{BB962C8B-B14F-4D97-AF65-F5344CB8AC3E}">
        <p14:creationId xmlns:p14="http://schemas.microsoft.com/office/powerpoint/2010/main" val="395232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78098"/>
          </a:xfrm>
        </p:spPr>
        <p:txBody>
          <a:bodyPr/>
          <a:lstStyle/>
          <a:p>
            <a:r>
              <a:rPr lang="en-US" altLang="zh-CN" sz="3200" dirty="0" smtClean="0"/>
              <a:t>2.1</a:t>
            </a:r>
            <a:r>
              <a:rPr lang="en-US" altLang="zh-CN" sz="3200" dirty="0"/>
              <a:t> </a:t>
            </a:r>
            <a:r>
              <a:rPr lang="zh-CN" altLang="en-US" sz="3200" dirty="0" smtClean="0"/>
              <a:t>确定决策矩阵</a:t>
            </a:r>
            <a:endParaRPr lang="zh-CN" altLang="en-US" sz="3200" dirty="0"/>
          </a:p>
        </p:txBody>
      </p:sp>
      <mc:AlternateContent xmlns:mc="http://schemas.openxmlformats.org/markup-compatibility/2006" xmlns:a14="http://schemas.microsoft.com/office/drawing/2010/main">
        <mc:Choice Requires="a14">
          <p:sp>
            <p:nvSpPr>
              <p:cNvPr id="8195" name="Rectangle 3"/>
              <p:cNvSpPr>
                <a:spLocks noGrp="1" noChangeArrowheads="1"/>
              </p:cNvSpPr>
              <p:nvPr>
                <p:ph type="body" idx="1"/>
              </p:nvPr>
            </p:nvSpPr>
            <p:spPr>
              <a:xfrm>
                <a:off x="251520" y="1268760"/>
                <a:ext cx="7704856" cy="4857403"/>
              </a:xfrm>
            </p:spPr>
            <p:txBody>
              <a:bodyPr>
                <a:normAutofit fontScale="77500" lnSpcReduction="20000"/>
              </a:bodyPr>
              <a:lstStyle/>
              <a:p>
                <a:pPr>
                  <a:lnSpc>
                    <a:spcPct val="120000"/>
                  </a:lnSpc>
                  <a:buNone/>
                </a:pPr>
                <a:r>
                  <a:rPr lang="en-US" altLang="zh-CN" sz="2000" dirty="0" smtClean="0"/>
                  <a:t>	</a:t>
                </a:r>
                <a:r>
                  <a:rPr lang="en-US" altLang="zh-CN" sz="2800" dirty="0"/>
                  <a:t> </a:t>
                </a:r>
                <a:r>
                  <a:rPr lang="en-US" altLang="zh-CN" sz="2800" dirty="0" smtClean="0"/>
                  <a:t>       </a:t>
                </a:r>
                <a:r>
                  <a:rPr lang="zh-CN" altLang="en-US" dirty="0" smtClean="0"/>
                  <a:t>多</a:t>
                </a:r>
                <a:r>
                  <a:rPr lang="zh-CN" altLang="en-US" dirty="0"/>
                  <a:t>属性决策的准备工作包括：决策问题的描述、相关信息的采集（即形成决策矩阵）、决策数据的预处理和方案的初选（或称为筛选）。</a:t>
                </a:r>
              </a:p>
              <a:p>
                <a:pPr>
                  <a:lnSpc>
                    <a:spcPct val="80000"/>
                  </a:lnSpc>
                  <a:buFontTx/>
                  <a:buNone/>
                </a:pPr>
                <a:endParaRPr lang="zh-CN" altLang="en-US" sz="2000" dirty="0"/>
              </a:p>
              <a:p>
                <a:pPr>
                  <a:lnSpc>
                    <a:spcPct val="80000"/>
                  </a:lnSpc>
                  <a:buFontTx/>
                  <a:buNone/>
                </a:pPr>
                <a:r>
                  <a:rPr lang="zh-CN" altLang="en-US" sz="3000" dirty="0" smtClean="0"/>
                  <a:t>决策</a:t>
                </a:r>
                <a:r>
                  <a:rPr lang="zh-CN" altLang="en-US" sz="3000" dirty="0"/>
                  <a:t>矩阵</a:t>
                </a:r>
              </a:p>
              <a:p>
                <a:pPr>
                  <a:lnSpc>
                    <a:spcPct val="120000"/>
                  </a:lnSpc>
                  <a:buFontTx/>
                  <a:buNone/>
                </a:pPr>
                <a:r>
                  <a:rPr lang="zh-CN" altLang="en-US" dirty="0" smtClean="0"/>
                  <a:t>       设有</a:t>
                </a:r>
                <a:r>
                  <a:rPr lang="en-US" altLang="zh-CN" dirty="0"/>
                  <a:t>n</a:t>
                </a:r>
                <a:r>
                  <a:rPr lang="zh-CN" altLang="en-US" dirty="0"/>
                  <a:t>个决策</a:t>
                </a:r>
                <a:r>
                  <a:rPr lang="zh-CN" altLang="en-US" dirty="0" smtClean="0"/>
                  <a:t>指标</a:t>
                </a:r>
                <a:r>
                  <a:rPr lang="en-US" altLang="zh-CN" dirty="0"/>
                  <a:t>X</a:t>
                </a:r>
                <a:r>
                  <a:rPr lang="en-US" altLang="zh-CN" baseline="-25000" dirty="0" smtClean="0"/>
                  <a:t>i</a:t>
                </a:r>
                <a:r>
                  <a:rPr lang="zh-CN" altLang="en-US" dirty="0" smtClean="0"/>
                  <a:t>（</a:t>
                </a:r>
                <a:r>
                  <a:rPr lang="en-US" altLang="zh-CN" dirty="0"/>
                  <a:t>1≤j≤n</a:t>
                </a:r>
                <a:r>
                  <a:rPr lang="zh-CN" altLang="en-US" dirty="0"/>
                  <a:t>），</a:t>
                </a:r>
                <a:r>
                  <a:rPr lang="en-US" altLang="zh-CN" dirty="0"/>
                  <a:t>m</a:t>
                </a:r>
                <a:r>
                  <a:rPr lang="zh-CN" altLang="en-US" dirty="0"/>
                  <a:t>个</a:t>
                </a:r>
                <a:r>
                  <a:rPr lang="zh-CN" altLang="en-US" dirty="0" smtClean="0"/>
                  <a:t>备选方案</a:t>
                </a:r>
                <a:r>
                  <a:rPr lang="en-US" altLang="zh-CN" dirty="0" smtClean="0"/>
                  <a:t>A</a:t>
                </a:r>
                <a:r>
                  <a:rPr lang="en-US" altLang="zh-CN" baseline="-25000" dirty="0" smtClean="0"/>
                  <a:t>i</a:t>
                </a:r>
                <a:r>
                  <a:rPr lang="en-US" altLang="zh-CN" dirty="0" smtClean="0"/>
                  <a:t> (1</a:t>
                </a:r>
                <a:r>
                  <a:rPr lang="en-US" altLang="zh-CN" dirty="0"/>
                  <a:t>≤i≤m</a:t>
                </a:r>
                <a:r>
                  <a:rPr lang="zh-CN" altLang="en-US" dirty="0"/>
                  <a:t>），</a:t>
                </a:r>
                <a:r>
                  <a:rPr lang="en-US" altLang="zh-CN" dirty="0"/>
                  <a:t>m</a:t>
                </a:r>
                <a:r>
                  <a:rPr lang="zh-CN" altLang="en-US" dirty="0"/>
                  <a:t>个方案</a:t>
                </a:r>
                <a:r>
                  <a:rPr lang="en-US" altLang="zh-CN" dirty="0"/>
                  <a:t>n</a:t>
                </a:r>
                <a:r>
                  <a:rPr lang="zh-CN" altLang="en-US" dirty="0"/>
                  <a:t>个指标构成的矩阵</a:t>
                </a:r>
                <a:r>
                  <a:rPr lang="zh-CN" altLang="en-US" dirty="0" smtClean="0"/>
                  <a:t>         </a:t>
                </a:r>
                <a:endParaRPr lang="en-US" altLang="zh-CN" dirty="0" smtClean="0"/>
              </a:p>
              <a:p>
                <a:pPr>
                  <a:lnSpc>
                    <a:spcPct val="80000"/>
                  </a:lnSpc>
                  <a:buFontTx/>
                  <a:buNone/>
                </a:pPr>
                <a:r>
                  <a:rPr lang="en-US" altLang="zh-CN" sz="2000" dirty="0"/>
                  <a:t> </a:t>
                </a:r>
                <a:r>
                  <a:rPr lang="en-US" altLang="zh-CN" sz="2000" dirty="0" smtClean="0"/>
                  <a:t>                                </a:t>
                </a:r>
                <a:r>
                  <a:rPr lang="zh-CN" altLang="en-US" sz="2000" dirty="0" smtClean="0"/>
                  <a:t>                </a:t>
                </a:r>
                <a14:m>
                  <m:oMath xmlns:m="http://schemas.openxmlformats.org/officeDocument/2006/math">
                    <m:m>
                      <m:mPr>
                        <m:mcs>
                          <m:mc>
                            <m:mcPr>
                              <m:count m:val="4"/>
                              <m:mcJc m:val="center"/>
                            </m:mcPr>
                          </m:mc>
                        </m:mcs>
                        <m:ctrlPr>
                          <a:rPr lang="zh-CN" altLang="en-US" sz="2000" i="1">
                            <a:latin typeface="Cambria Math"/>
                          </a:rPr>
                        </m:ctrlPr>
                      </m:mPr>
                      <m:mr>
                        <m:e>
                          <m:sSub>
                            <m:sSubPr>
                              <m:ctrlPr>
                                <a:rPr lang="zh-CN" altLang="en-US" sz="2000" i="1" smtClean="0">
                                  <a:latin typeface="Cambria Math"/>
                                </a:rPr>
                              </m:ctrlPr>
                            </m:sSubPr>
                            <m:e>
                              <m:r>
                                <a:rPr lang="zh-CN" altLang="en-US" sz="2000" i="1">
                                  <a:latin typeface="Cambria Math"/>
                                </a:rPr>
                                <m:t>𝑋</m:t>
                              </m:r>
                            </m:e>
                            <m:sub>
                              <m:r>
                                <a:rPr lang="zh-CN" altLang="en-US" sz="2000">
                                  <a:latin typeface="Cambria Math"/>
                                </a:rPr>
                                <m:t>1</m:t>
                              </m:r>
                            </m:sub>
                          </m:sSub>
                        </m:e>
                        <m:e>
                          <m:r>
                            <a:rPr lang="en-US" altLang="zh-CN" sz="2000" b="0" i="1" smtClean="0">
                              <a:latin typeface="Cambria Math"/>
                            </a:rPr>
                            <m:t> </m:t>
                          </m:r>
                          <m:sSub>
                            <m:sSubPr>
                              <m:ctrlPr>
                                <a:rPr lang="zh-CN" altLang="en-US" sz="2000" i="1">
                                  <a:latin typeface="Cambria Math"/>
                                </a:rPr>
                              </m:ctrlPr>
                            </m:sSubPr>
                            <m:e>
                              <m:r>
                                <a:rPr lang="zh-CN" altLang="en-US" sz="2000" i="1">
                                  <a:latin typeface="Cambria Math"/>
                                </a:rPr>
                                <m:t>𝑋</m:t>
                              </m:r>
                            </m:e>
                            <m:sub>
                              <m:r>
                                <a:rPr lang="zh-CN" altLang="en-US" sz="2000">
                                  <a:latin typeface="Cambria Math"/>
                                </a:rPr>
                                <m:t>2</m:t>
                              </m:r>
                            </m:sub>
                          </m:sSub>
                          <m:r>
                            <a:rPr lang="en-US" altLang="zh-CN" sz="2000" b="0" i="1" smtClean="0">
                              <a:latin typeface="Cambria Math"/>
                            </a:rPr>
                            <m:t> </m:t>
                          </m:r>
                        </m:e>
                        <m:e>
                          <m:r>
                            <a:rPr lang="en-US" altLang="zh-CN" sz="2000" b="0" i="1" smtClean="0">
                              <a:latin typeface="Cambria Math"/>
                            </a:rPr>
                            <m:t>  </m:t>
                          </m:r>
                          <m:r>
                            <a:rPr lang="zh-CN" altLang="en-US" sz="2000">
                              <a:latin typeface="Cambria Math"/>
                            </a:rPr>
                            <m:t>⋯</m:t>
                          </m:r>
                        </m:e>
                        <m:e>
                          <m:r>
                            <a:rPr lang="en-US" altLang="zh-CN" sz="2000" b="0" i="1" smtClean="0">
                              <a:latin typeface="Cambria Math"/>
                            </a:rPr>
                            <m:t> </m:t>
                          </m:r>
                          <m:sSub>
                            <m:sSubPr>
                              <m:ctrlPr>
                                <a:rPr lang="zh-CN" altLang="en-US" sz="2000" i="1">
                                  <a:latin typeface="Cambria Math"/>
                                </a:rPr>
                              </m:ctrlPr>
                            </m:sSubPr>
                            <m:e>
                              <m:r>
                                <a:rPr lang="zh-CN" altLang="en-US" sz="2000" i="1">
                                  <a:latin typeface="Cambria Math"/>
                                </a:rPr>
                                <m:t>𝑋</m:t>
                              </m:r>
                            </m:e>
                            <m:sub>
                              <m:r>
                                <m:rPr>
                                  <m:nor/>
                                </m:rPr>
                                <a:rPr lang="zh-CN" altLang="en-US" sz="2000" i="1"/>
                                <m:t>n</m:t>
                              </m:r>
                            </m:sub>
                          </m:sSub>
                        </m:e>
                      </m:mr>
                    </m:m>
                  </m:oMath>
                </a14:m>
                <a:endParaRPr lang="en-US" altLang="zh-CN" sz="2000" dirty="0" smtClean="0"/>
              </a:p>
              <a:p>
                <a:pPr>
                  <a:lnSpc>
                    <a:spcPct val="80000"/>
                  </a:lnSpc>
                  <a:buFontTx/>
                  <a:buNone/>
                </a:pPr>
                <a:endParaRPr lang="zh-CN" altLang="en-US" sz="2000" dirty="0"/>
              </a:p>
              <a:p>
                <a:pPr>
                  <a:lnSpc>
                    <a:spcPct val="80000"/>
                  </a:lnSpc>
                  <a:buNone/>
                </a:pPr>
                <a:r>
                  <a:rPr lang="zh-CN" altLang="en-US" sz="2000" dirty="0"/>
                  <a:t>		</a:t>
                </a:r>
                <a:r>
                  <a:rPr lang="en-US" altLang="zh-CN" sz="2000" dirty="0"/>
                  <a:t>X=(x</a:t>
                </a:r>
                <a:r>
                  <a:rPr lang="en-US" altLang="zh-CN" sz="2000" baseline="-25000" dirty="0"/>
                  <a:t>ij</a:t>
                </a:r>
                <a:r>
                  <a:rPr lang="en-US" altLang="zh-CN" sz="2000" dirty="0"/>
                  <a:t>)</a:t>
                </a:r>
                <a:r>
                  <a:rPr lang="en-US" altLang="zh-CN" sz="2000" baseline="-25000" dirty="0" err="1"/>
                  <a:t>m×n</a:t>
                </a:r>
                <a14:m>
                  <m:oMath xmlns:m="http://schemas.openxmlformats.org/officeDocument/2006/math">
                    <m:r>
                      <a:rPr lang="zh-CN" altLang="en-US" sz="2000">
                        <a:latin typeface="Cambria Math"/>
                      </a:rPr>
                      <m:t>，即</m:t>
                    </m:r>
                    <m:r>
                      <a:rPr lang="zh-CN" altLang="en-US" sz="2000">
                        <a:latin typeface="Cambria Math"/>
                      </a:rPr>
                      <m:t>𝑀</m:t>
                    </m:r>
                    <m:r>
                      <a:rPr lang="zh-CN" altLang="en-US" sz="2000">
                        <a:latin typeface="Cambria Math"/>
                      </a:rPr>
                      <m:t>=</m:t>
                    </m:r>
                    <m:m>
                      <m:mPr>
                        <m:mcs>
                          <m:mc>
                            <m:mcPr>
                              <m:count m:val="1"/>
                              <m:mcJc m:val="center"/>
                            </m:mcPr>
                          </m:mc>
                        </m:mcs>
                        <m:ctrlPr>
                          <a:rPr lang="zh-CN" altLang="en-US" sz="2000" i="1">
                            <a:latin typeface="Cambria Math"/>
                          </a:rPr>
                        </m:ctrlPr>
                      </m:mPr>
                      <m:mr>
                        <m:e>
                          <m:sSub>
                            <m:sSubPr>
                              <m:ctrlPr>
                                <a:rPr lang="zh-CN" altLang="en-US" sz="2000" i="1">
                                  <a:latin typeface="Cambria Math"/>
                                </a:rPr>
                              </m:ctrlPr>
                            </m:sSubPr>
                            <m:e>
                              <m:r>
                                <a:rPr lang="zh-CN" altLang="en-US" sz="2000">
                                  <a:latin typeface="Cambria Math"/>
                                </a:rPr>
                                <m:t>𝐴</m:t>
                              </m:r>
                            </m:e>
                            <m:sub>
                              <m:r>
                                <a:rPr lang="zh-CN" altLang="en-US" sz="2000">
                                  <a:latin typeface="Cambria Math"/>
                                </a:rPr>
                                <m:t>1</m:t>
                              </m:r>
                            </m:sub>
                          </m:sSub>
                        </m:e>
                      </m:mr>
                      <m:mr>
                        <m:e>
                          <m:sSub>
                            <m:sSubPr>
                              <m:ctrlPr>
                                <a:rPr lang="zh-CN" altLang="en-US" sz="2000" i="1">
                                  <a:latin typeface="Cambria Math"/>
                                </a:rPr>
                              </m:ctrlPr>
                            </m:sSubPr>
                            <m:e>
                              <m:r>
                                <a:rPr lang="zh-CN" altLang="en-US" sz="2000">
                                  <a:latin typeface="Cambria Math"/>
                                </a:rPr>
                                <m:t>𝐴</m:t>
                              </m:r>
                            </m:e>
                            <m:sub>
                              <m:r>
                                <a:rPr lang="zh-CN" altLang="en-US" sz="2000">
                                  <a:latin typeface="Cambria Math"/>
                                </a:rPr>
                                <m:t>2</m:t>
                              </m:r>
                            </m:sub>
                          </m:sSub>
                        </m:e>
                      </m:mr>
                      <m:mr>
                        <m:e>
                          <m:r>
                            <a:rPr lang="zh-CN" altLang="en-US" sz="2000">
                              <a:latin typeface="Cambria Math"/>
                            </a:rPr>
                            <m:t>⋮</m:t>
                          </m:r>
                        </m:e>
                      </m:mr>
                      <m:mr>
                        <m:e>
                          <m:sSub>
                            <m:sSubPr>
                              <m:ctrlPr>
                                <a:rPr lang="zh-CN" altLang="en-US" sz="2000" i="1">
                                  <a:latin typeface="Cambria Math"/>
                                </a:rPr>
                              </m:ctrlPr>
                            </m:sSubPr>
                            <m:e>
                              <m:r>
                                <a:rPr lang="zh-CN" altLang="en-US" sz="2000">
                                  <a:latin typeface="Cambria Math"/>
                                </a:rPr>
                                <m:t>𝐴</m:t>
                              </m:r>
                            </m:e>
                            <m:sub>
                              <m:r>
                                <a:rPr lang="zh-CN" altLang="en-US" sz="2000">
                                  <a:latin typeface="Cambria Math"/>
                                </a:rPr>
                                <m:t>𝑚</m:t>
                              </m:r>
                            </m:sub>
                          </m:sSub>
                        </m:e>
                      </m:mr>
                    </m:m>
                    <m:d>
                      <m:dPr>
                        <m:ctrlPr>
                          <a:rPr lang="zh-CN" altLang="en-US" sz="2000" i="1">
                            <a:latin typeface="Cambria Math"/>
                          </a:rPr>
                        </m:ctrlPr>
                      </m:dPr>
                      <m:e>
                        <m:m>
                          <m:mPr>
                            <m:mcs>
                              <m:mc>
                                <m:mcPr>
                                  <m:count m:val="4"/>
                                  <m:mcJc m:val="center"/>
                                </m:mcPr>
                              </m:mc>
                            </m:mcs>
                            <m:ctrlPr>
                              <a:rPr lang="zh-CN" altLang="en-US" sz="2000" i="1">
                                <a:latin typeface="Cambria Math"/>
                              </a:rPr>
                            </m:ctrlPr>
                          </m:mPr>
                          <m:mr>
                            <m:e>
                              <m:sSub>
                                <m:sSubPr>
                                  <m:ctrlPr>
                                    <a:rPr lang="zh-CN" altLang="en-US" sz="2000" i="1">
                                      <a:latin typeface="Cambria Math"/>
                                    </a:rPr>
                                  </m:ctrlPr>
                                </m:sSubPr>
                                <m:e>
                                  <m:r>
                                    <a:rPr lang="zh-CN" altLang="en-US" sz="2000">
                                      <a:latin typeface="Cambria Math"/>
                                    </a:rPr>
                                    <m:t>𝑥</m:t>
                                  </m:r>
                                </m:e>
                                <m:sub>
                                  <m:r>
                                    <a:rPr lang="zh-CN" altLang="en-US" sz="2000">
                                      <a:latin typeface="Cambria Math"/>
                                    </a:rPr>
                                    <m:t>11</m:t>
                                  </m:r>
                                </m:sub>
                              </m:sSub>
                            </m:e>
                            <m:e>
                              <m:sSub>
                                <m:sSubPr>
                                  <m:ctrlPr>
                                    <a:rPr lang="zh-CN" altLang="en-US" sz="2000" i="1">
                                      <a:latin typeface="Cambria Math"/>
                                    </a:rPr>
                                  </m:ctrlPr>
                                </m:sSubPr>
                                <m:e>
                                  <m:r>
                                    <a:rPr lang="zh-CN" altLang="en-US" sz="2000">
                                      <a:latin typeface="Cambria Math"/>
                                    </a:rPr>
                                    <m:t>𝑥</m:t>
                                  </m:r>
                                </m:e>
                                <m:sub>
                                  <m:r>
                                    <a:rPr lang="zh-CN" altLang="en-US" sz="2000">
                                      <a:latin typeface="Cambria Math"/>
                                    </a:rPr>
                                    <m:t>12</m:t>
                                  </m:r>
                                </m:sub>
                              </m:sSub>
                            </m:e>
                            <m:e>
                              <m:r>
                                <a:rPr lang="zh-CN" altLang="en-US" sz="2000">
                                  <a:latin typeface="Cambria Math"/>
                                </a:rPr>
                                <m:t>⋯</m:t>
                              </m:r>
                            </m:e>
                            <m:e>
                              <m:sSub>
                                <m:sSubPr>
                                  <m:ctrlPr>
                                    <a:rPr lang="zh-CN" altLang="en-US" sz="2000" i="1">
                                      <a:latin typeface="Cambria Math"/>
                                    </a:rPr>
                                  </m:ctrlPr>
                                </m:sSubPr>
                                <m:e>
                                  <m:r>
                                    <a:rPr lang="zh-CN" altLang="en-US" sz="2000">
                                      <a:latin typeface="Cambria Math"/>
                                    </a:rPr>
                                    <m:t>𝑥</m:t>
                                  </m:r>
                                </m:e>
                                <m:sub>
                                  <m:r>
                                    <a:rPr lang="zh-CN" altLang="en-US" sz="2000">
                                      <a:latin typeface="Cambria Math"/>
                                    </a:rPr>
                                    <m:t>1</m:t>
                                  </m:r>
                                  <m:r>
                                    <a:rPr lang="zh-CN" altLang="en-US" sz="2000">
                                      <a:latin typeface="Cambria Math"/>
                                    </a:rPr>
                                    <m:t>𝑛</m:t>
                                  </m:r>
                                </m:sub>
                              </m:sSub>
                            </m:e>
                          </m:mr>
                          <m:mr>
                            <m:e>
                              <m:sSub>
                                <m:sSubPr>
                                  <m:ctrlPr>
                                    <a:rPr lang="zh-CN" altLang="en-US" sz="2000" i="1">
                                      <a:latin typeface="Cambria Math"/>
                                    </a:rPr>
                                  </m:ctrlPr>
                                </m:sSubPr>
                                <m:e>
                                  <m:r>
                                    <a:rPr lang="zh-CN" altLang="en-US" sz="2000">
                                      <a:latin typeface="Cambria Math"/>
                                    </a:rPr>
                                    <m:t>𝑥</m:t>
                                  </m:r>
                                </m:e>
                                <m:sub>
                                  <m:r>
                                    <a:rPr lang="zh-CN" altLang="en-US" sz="2000">
                                      <a:latin typeface="Cambria Math"/>
                                    </a:rPr>
                                    <m:t>21</m:t>
                                  </m:r>
                                </m:sub>
                              </m:sSub>
                            </m:e>
                            <m:e>
                              <m:sSub>
                                <m:sSubPr>
                                  <m:ctrlPr>
                                    <a:rPr lang="zh-CN" altLang="en-US" sz="2000" i="1">
                                      <a:latin typeface="Cambria Math"/>
                                    </a:rPr>
                                  </m:ctrlPr>
                                </m:sSubPr>
                                <m:e>
                                  <m:r>
                                    <a:rPr lang="zh-CN" altLang="en-US" sz="2000">
                                      <a:latin typeface="Cambria Math"/>
                                    </a:rPr>
                                    <m:t>𝑥</m:t>
                                  </m:r>
                                </m:e>
                                <m:sub>
                                  <m:r>
                                    <a:rPr lang="zh-CN" altLang="en-US" sz="2000">
                                      <a:latin typeface="Cambria Math"/>
                                    </a:rPr>
                                    <m:t>22</m:t>
                                  </m:r>
                                </m:sub>
                              </m:sSub>
                            </m:e>
                            <m:e>
                              <m:r>
                                <a:rPr lang="zh-CN" altLang="en-US" sz="2000">
                                  <a:latin typeface="Cambria Math"/>
                                </a:rPr>
                                <m:t>⋯</m:t>
                              </m:r>
                            </m:e>
                            <m:e>
                              <m:sSub>
                                <m:sSubPr>
                                  <m:ctrlPr>
                                    <a:rPr lang="zh-CN" altLang="en-US" sz="2000" i="1">
                                      <a:latin typeface="Cambria Math"/>
                                    </a:rPr>
                                  </m:ctrlPr>
                                </m:sSubPr>
                                <m:e>
                                  <m:r>
                                    <a:rPr lang="zh-CN" altLang="en-US" sz="2000">
                                      <a:latin typeface="Cambria Math"/>
                                    </a:rPr>
                                    <m:t>𝑥</m:t>
                                  </m:r>
                                </m:e>
                                <m:sub>
                                  <m:r>
                                    <a:rPr lang="zh-CN" altLang="en-US" sz="2000">
                                      <a:latin typeface="Cambria Math"/>
                                    </a:rPr>
                                    <m:t>2</m:t>
                                  </m:r>
                                  <m:r>
                                    <a:rPr lang="zh-CN" altLang="en-US" sz="2000">
                                      <a:latin typeface="Cambria Math"/>
                                    </a:rPr>
                                    <m:t>𝑛</m:t>
                                  </m:r>
                                </m:sub>
                              </m:sSub>
                            </m:e>
                          </m:mr>
                          <m:mr>
                            <m:e>
                              <m:r>
                                <a:rPr lang="zh-CN" altLang="en-US" sz="2000">
                                  <a:latin typeface="Cambria Math"/>
                                </a:rPr>
                                <m:t>⋮</m:t>
                              </m:r>
                            </m:e>
                            <m:e>
                              <m:r>
                                <a:rPr lang="zh-CN" altLang="en-US" sz="2000">
                                  <a:latin typeface="Cambria Math"/>
                                </a:rPr>
                                <m:t>⋮</m:t>
                              </m:r>
                            </m:e>
                            <m:e>
                              <m:r>
                                <a:rPr lang="zh-CN" altLang="en-US" sz="2000">
                                  <a:latin typeface="Cambria Math"/>
                                </a:rPr>
                                <m:t>⋯</m:t>
                              </m:r>
                            </m:e>
                            <m:e>
                              <m:r>
                                <a:rPr lang="zh-CN" altLang="en-US" sz="2000">
                                  <a:latin typeface="Cambria Math"/>
                                </a:rPr>
                                <m:t>⋮</m:t>
                              </m:r>
                            </m:e>
                          </m:mr>
                          <m:mr>
                            <m:e>
                              <m:sSub>
                                <m:sSubPr>
                                  <m:ctrlPr>
                                    <a:rPr lang="zh-CN" altLang="en-US" sz="2000" i="1">
                                      <a:latin typeface="Cambria Math"/>
                                    </a:rPr>
                                  </m:ctrlPr>
                                </m:sSubPr>
                                <m:e>
                                  <m:r>
                                    <a:rPr lang="zh-CN" altLang="en-US" sz="2000">
                                      <a:latin typeface="Cambria Math"/>
                                    </a:rPr>
                                    <m:t>𝑥</m:t>
                                  </m:r>
                                </m:e>
                                <m:sub>
                                  <m:r>
                                    <a:rPr lang="zh-CN" altLang="en-US" sz="2000">
                                      <a:latin typeface="Cambria Math"/>
                                    </a:rPr>
                                    <m:t>𝑚</m:t>
                                  </m:r>
                                  <m:r>
                                    <a:rPr lang="zh-CN" altLang="en-US" sz="2000">
                                      <a:latin typeface="Cambria Math"/>
                                    </a:rPr>
                                    <m:t>1</m:t>
                                  </m:r>
                                </m:sub>
                              </m:sSub>
                            </m:e>
                            <m:e>
                              <m:sSub>
                                <m:sSubPr>
                                  <m:ctrlPr>
                                    <a:rPr lang="zh-CN" altLang="en-US" sz="2000" i="1">
                                      <a:latin typeface="Cambria Math"/>
                                    </a:rPr>
                                  </m:ctrlPr>
                                </m:sSubPr>
                                <m:e>
                                  <m:r>
                                    <a:rPr lang="zh-CN" altLang="en-US" sz="2000">
                                      <a:latin typeface="Cambria Math"/>
                                    </a:rPr>
                                    <m:t>𝑥</m:t>
                                  </m:r>
                                </m:e>
                                <m:sub>
                                  <m:r>
                                    <a:rPr lang="zh-CN" altLang="en-US" sz="2000">
                                      <a:latin typeface="Cambria Math"/>
                                    </a:rPr>
                                    <m:t>𝑚</m:t>
                                  </m:r>
                                  <m:r>
                                    <a:rPr lang="zh-CN" altLang="en-US" sz="2000">
                                      <a:latin typeface="Cambria Math"/>
                                    </a:rPr>
                                    <m:t>2</m:t>
                                  </m:r>
                                </m:sub>
                              </m:sSub>
                            </m:e>
                            <m:e>
                              <m:r>
                                <a:rPr lang="zh-CN" altLang="en-US" sz="2000">
                                  <a:latin typeface="Cambria Math"/>
                                </a:rPr>
                                <m:t>⋯</m:t>
                              </m:r>
                            </m:e>
                            <m:e>
                              <m:sSub>
                                <m:sSubPr>
                                  <m:ctrlPr>
                                    <a:rPr lang="zh-CN" altLang="en-US" sz="2000" i="1">
                                      <a:latin typeface="Cambria Math"/>
                                    </a:rPr>
                                  </m:ctrlPr>
                                </m:sSubPr>
                                <m:e>
                                  <m:r>
                                    <a:rPr lang="zh-CN" altLang="en-US" sz="2000">
                                      <a:latin typeface="Cambria Math"/>
                                    </a:rPr>
                                    <m:t>𝑥</m:t>
                                  </m:r>
                                </m:e>
                                <m:sub>
                                  <m:r>
                                    <a:rPr lang="zh-CN" altLang="en-US" sz="2000">
                                      <a:latin typeface="Cambria Math"/>
                                    </a:rPr>
                                    <m:t>𝑚𝑛</m:t>
                                  </m:r>
                                </m:sub>
                              </m:sSub>
                            </m:e>
                          </m:mr>
                        </m:m>
                      </m:e>
                    </m:d>
                  </m:oMath>
                </a14:m>
                <a:endParaRPr lang="en-US" altLang="zh-CN" sz="2000" dirty="0" smtClean="0"/>
              </a:p>
              <a:p>
                <a:pPr>
                  <a:lnSpc>
                    <a:spcPct val="80000"/>
                  </a:lnSpc>
                  <a:buNone/>
                </a:pPr>
                <a:endParaRPr lang="en-US" altLang="zh-CN" sz="2000" dirty="0"/>
              </a:p>
              <a:p>
                <a:pPr>
                  <a:lnSpc>
                    <a:spcPct val="120000"/>
                  </a:lnSpc>
                  <a:buNone/>
                </a:pPr>
                <a:r>
                  <a:rPr lang="zh-CN" altLang="en-US" dirty="0"/>
                  <a:t>         其中，决策矩阵</a:t>
                </a:r>
                <a:r>
                  <a:rPr lang="en-US" altLang="zh-CN" dirty="0"/>
                  <a:t>M</a:t>
                </a:r>
                <a:r>
                  <a:rPr lang="zh-CN" altLang="en-US" dirty="0"/>
                  <a:t>中的元素</a:t>
                </a:r>
                <a:r>
                  <a:rPr lang="en-US" altLang="zh-CN" dirty="0" err="1"/>
                  <a:t>x</a:t>
                </a:r>
                <a:r>
                  <a:rPr lang="en-US" altLang="zh-CN" baseline="-25000" dirty="0" err="1"/>
                  <a:t>ij</a:t>
                </a:r>
                <a:r>
                  <a:rPr lang="zh-CN" altLang="en-US" dirty="0"/>
                  <a:t>，即为第</a:t>
                </a:r>
                <a:r>
                  <a:rPr lang="en-US" altLang="zh-CN" dirty="0" err="1"/>
                  <a:t>i</a:t>
                </a:r>
                <a:r>
                  <a:rPr lang="zh-CN" altLang="en-US" dirty="0"/>
                  <a:t>个方案在第</a:t>
                </a:r>
                <a:r>
                  <a:rPr lang="en-US" altLang="zh-CN" dirty="0"/>
                  <a:t>j</a:t>
                </a:r>
                <a:r>
                  <a:rPr lang="zh-CN" altLang="en-US" dirty="0"/>
                  <a:t>个目标准则</a:t>
                </a:r>
                <a:r>
                  <a:rPr lang="en-US" altLang="zh-CN" dirty="0" err="1"/>
                  <a:t>Xj</a:t>
                </a:r>
                <a:r>
                  <a:rPr lang="zh-CN" altLang="en-US" dirty="0"/>
                  <a:t>下的属性值。</a:t>
                </a:r>
                <a:endParaRPr lang="en-US" altLang="zh-CN" dirty="0"/>
              </a:p>
              <a:p>
                <a:pPr>
                  <a:lnSpc>
                    <a:spcPct val="80000"/>
                  </a:lnSpc>
                  <a:buFontTx/>
                  <a:buNone/>
                </a:pPr>
                <a:endParaRPr lang="en-US" altLang="zh-CN" sz="2000" baseline="-25000" dirty="0" smtClean="0"/>
              </a:p>
            </p:txBody>
          </p:sp>
        </mc:Choice>
        <mc:Fallback xmlns="">
          <p:sp>
            <p:nvSpPr>
              <p:cNvPr id="8195" name="Rectangle 3"/>
              <p:cNvSpPr>
                <a:spLocks noGrp="1" noRot="1" noChangeAspect="1" noMove="1" noResize="1" noEditPoints="1" noAdjustHandles="1" noChangeArrowheads="1" noChangeShapeType="1" noTextEdit="1"/>
              </p:cNvSpPr>
              <p:nvPr>
                <p:ph type="body" idx="1"/>
              </p:nvPr>
            </p:nvSpPr>
            <p:spPr>
              <a:xfrm>
                <a:off x="251520" y="1268760"/>
                <a:ext cx="7704856" cy="4857403"/>
              </a:xfrm>
              <a:blipFill rotWithShape="1">
                <a:blip r:embed="rId2"/>
                <a:stretch>
                  <a:fillRect l="-1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8916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81732164"/>
              </p:ext>
            </p:extLst>
          </p:nvPr>
        </p:nvGraphicFramePr>
        <p:xfrm>
          <a:off x="179511" y="1124744"/>
          <a:ext cx="7848872" cy="2534296"/>
        </p:xfrm>
        <a:graphic>
          <a:graphicData uri="http://schemas.openxmlformats.org/drawingml/2006/table">
            <a:tbl>
              <a:tblPr/>
              <a:tblGrid>
                <a:gridCol w="1930051"/>
                <a:gridCol w="1093695"/>
                <a:gridCol w="1222365"/>
                <a:gridCol w="1010474"/>
                <a:gridCol w="1165219"/>
                <a:gridCol w="1427068"/>
              </a:tblGrid>
              <a:tr h="809485">
                <a:tc>
                  <a:txBody>
                    <a:bodyPr/>
                    <a:lstStyle/>
                    <a:p>
                      <a:pPr algn="l" rtl="0" fontAlgn="ctr"/>
                      <a:r>
                        <a:rPr lang="zh-CN" altLang="en-US" sz="1800" b="1" i="0" u="none" strike="noStrike" dirty="0">
                          <a:solidFill>
                            <a:srgbClr val="FFFFFF"/>
                          </a:solidFill>
                          <a:effectLst/>
                          <a:latin typeface="宋体"/>
                        </a:rPr>
                        <a:t>       </a:t>
                      </a:r>
                      <a:r>
                        <a:rPr lang="zh-CN" altLang="en-US" sz="1800" b="1" i="0" u="none" strike="noStrike" dirty="0" smtClean="0">
                          <a:solidFill>
                            <a:srgbClr val="FFFFFF"/>
                          </a:solidFill>
                          <a:effectLst/>
                          <a:latin typeface="宋体"/>
                        </a:rPr>
                        <a:t>   指标</a:t>
                      </a:r>
                      <a:r>
                        <a:rPr lang="zh-CN" altLang="en-US" sz="1800" b="1" i="0" u="none" strike="noStrike" dirty="0">
                          <a:solidFill>
                            <a:srgbClr val="FFFFFF"/>
                          </a:solidFill>
                          <a:effectLst/>
                          <a:latin typeface="宋体"/>
                        </a:rPr>
                        <a:t/>
                      </a:r>
                      <a:br>
                        <a:rPr lang="zh-CN" altLang="en-US" sz="1800" b="1" i="0" u="none" strike="noStrike" dirty="0">
                          <a:solidFill>
                            <a:srgbClr val="FFFFFF"/>
                          </a:solidFill>
                          <a:effectLst/>
                          <a:latin typeface="宋体"/>
                        </a:rPr>
                      </a:br>
                      <a:r>
                        <a:rPr lang="zh-CN" altLang="en-US" sz="1800" b="1" i="0" u="none" strike="noStrike" dirty="0" smtClean="0">
                          <a:solidFill>
                            <a:srgbClr val="FFFFFF"/>
                          </a:solidFill>
                          <a:effectLst/>
                          <a:latin typeface="宋体"/>
                        </a:rPr>
                        <a:t> 方案</a:t>
                      </a:r>
                      <a:endParaRPr lang="zh-CN" altLang="en-US" sz="1800" b="1" i="0" u="none" strike="noStrike" dirty="0">
                        <a:solidFill>
                          <a:srgbClr val="FFFFFF"/>
                        </a:solidFill>
                        <a:effectLst/>
                        <a:latin typeface="宋体"/>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ap="flat" cmpd="sng" algn="ctr">
                      <a:solidFill>
                        <a:srgbClr val="FFFFFF"/>
                      </a:solidFill>
                      <a:prstDash val="solid"/>
                      <a:round/>
                      <a:headEnd type="none" w="med" len="med"/>
                      <a:tailEnd type="none" w="med" len="med"/>
                    </a:lnTlToBr>
                    <a:solidFill>
                      <a:srgbClr val="4F81BD"/>
                    </a:solidFill>
                  </a:tcPr>
                </a:tc>
                <a:tc>
                  <a:txBody>
                    <a:bodyPr/>
                    <a:lstStyle/>
                    <a:p>
                      <a:pPr algn="ctr" rtl="0" fontAlgn="ctr"/>
                      <a:r>
                        <a:rPr lang="zh-CN" altLang="en-US" sz="1800" b="1" i="0" u="none" strike="noStrike" dirty="0">
                          <a:solidFill>
                            <a:srgbClr val="FFFFFF"/>
                          </a:solidFill>
                          <a:effectLst/>
                          <a:latin typeface="Arial"/>
                        </a:rPr>
                        <a:t>期望</a:t>
                      </a:r>
                      <a:r>
                        <a:rPr lang="zh-CN" altLang="en-US" sz="1800" b="1" i="0" u="none" strike="noStrike" dirty="0" smtClean="0">
                          <a:solidFill>
                            <a:srgbClr val="FFFFFF"/>
                          </a:solidFill>
                          <a:effectLst/>
                          <a:latin typeface="Arial"/>
                        </a:rPr>
                        <a:t>利润（万元）</a:t>
                      </a:r>
                      <a:endParaRPr lang="zh-CN" altLang="en-US" sz="1800" b="1" i="0" u="none" strike="noStrike" dirty="0">
                        <a:solidFill>
                          <a:srgbClr val="FFFFFF"/>
                        </a:solidFill>
                        <a:effectLst/>
                        <a:latin typeface="Arial"/>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800" b="1" i="0" u="none" strike="noStrike" dirty="0" smtClean="0">
                          <a:solidFill>
                            <a:srgbClr val="FFFFFF"/>
                          </a:solidFill>
                          <a:effectLst/>
                          <a:latin typeface="宋体"/>
                        </a:rPr>
                        <a:t>产品</a:t>
                      </a:r>
                      <a:endParaRPr lang="en-US" altLang="zh-CN" sz="1800" b="1" i="0" u="none" strike="noStrike" dirty="0" smtClean="0">
                        <a:solidFill>
                          <a:srgbClr val="FFFFFF"/>
                        </a:solidFill>
                        <a:effectLst/>
                        <a:latin typeface="宋体"/>
                      </a:endParaRPr>
                    </a:p>
                    <a:p>
                      <a:pPr algn="ctr" rtl="0" fontAlgn="ctr"/>
                      <a:r>
                        <a:rPr lang="zh-CN" altLang="en-US" sz="1800" b="1" i="0" u="none" strike="noStrike" dirty="0" smtClean="0">
                          <a:solidFill>
                            <a:srgbClr val="FFFFFF"/>
                          </a:solidFill>
                          <a:effectLst/>
                          <a:latin typeface="宋体"/>
                        </a:rPr>
                        <a:t>合格率</a:t>
                      </a:r>
                      <a:endParaRPr lang="zh-CN" altLang="en-US" sz="1800" b="1" i="0" u="none" strike="noStrike" dirty="0">
                        <a:solidFill>
                          <a:srgbClr val="FFFFFF"/>
                        </a:solidFill>
                        <a:effectLst/>
                        <a:latin typeface="宋体"/>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800" b="1" i="0" u="none" strike="noStrike" dirty="0" smtClean="0">
                          <a:solidFill>
                            <a:srgbClr val="FFFFFF"/>
                          </a:solidFill>
                          <a:effectLst/>
                          <a:latin typeface="Arial"/>
                        </a:rPr>
                        <a:t>市场</a:t>
                      </a:r>
                      <a:endParaRPr lang="en-US" altLang="zh-CN" sz="1800" b="1" i="0" u="none" strike="noStrike" dirty="0" smtClean="0">
                        <a:solidFill>
                          <a:srgbClr val="FFFFFF"/>
                        </a:solidFill>
                        <a:effectLst/>
                        <a:latin typeface="Arial"/>
                      </a:endParaRPr>
                    </a:p>
                    <a:p>
                      <a:pPr algn="ctr" rtl="0" fontAlgn="ctr"/>
                      <a:r>
                        <a:rPr lang="zh-CN" altLang="en-US" sz="1800" b="1" i="0" u="none" strike="noStrike" dirty="0" smtClean="0">
                          <a:solidFill>
                            <a:srgbClr val="FFFFFF"/>
                          </a:solidFill>
                          <a:effectLst/>
                          <a:latin typeface="Arial"/>
                        </a:rPr>
                        <a:t>占有率</a:t>
                      </a:r>
                      <a:endParaRPr lang="zh-CN" altLang="en-US" sz="1800" b="1" i="0" u="none" strike="noStrike" dirty="0">
                        <a:solidFill>
                          <a:srgbClr val="FFFFFF"/>
                        </a:solidFill>
                        <a:effectLst/>
                        <a:latin typeface="Arial"/>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800" b="1" i="0" u="none" strike="noStrike" dirty="0">
                          <a:solidFill>
                            <a:srgbClr val="FFFFFF"/>
                          </a:solidFill>
                          <a:effectLst/>
                          <a:latin typeface="Arial"/>
                        </a:rPr>
                        <a:t>投资</a:t>
                      </a:r>
                      <a:r>
                        <a:rPr lang="zh-CN" altLang="en-US" sz="1800" b="1" i="0" u="none" strike="noStrike" dirty="0" smtClean="0">
                          <a:solidFill>
                            <a:srgbClr val="FFFFFF"/>
                          </a:solidFill>
                          <a:effectLst/>
                          <a:latin typeface="Arial"/>
                        </a:rPr>
                        <a:t>费用（万元）</a:t>
                      </a:r>
                      <a:endParaRPr lang="zh-CN" altLang="en-US" sz="1800" b="1" i="0" u="none" strike="noStrike" dirty="0">
                        <a:solidFill>
                          <a:srgbClr val="FFFFFF"/>
                        </a:solidFill>
                        <a:effectLst/>
                        <a:latin typeface="Arial"/>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zh-CN" altLang="en-US" sz="1800" b="1" i="0" u="none" strike="noStrike">
                          <a:solidFill>
                            <a:srgbClr val="FFFFFF"/>
                          </a:solidFill>
                          <a:effectLst/>
                          <a:latin typeface="Arial"/>
                        </a:rPr>
                        <a:t>产品外观</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r>
              <a:tr h="611153">
                <a:tc>
                  <a:txBody>
                    <a:bodyPr/>
                    <a:lstStyle/>
                    <a:p>
                      <a:pPr algn="ctr" rtl="0" fontAlgn="ctr"/>
                      <a:r>
                        <a:rPr lang="zh-CN" altLang="en-US" sz="1800" b="0" i="0" u="none" strike="noStrike" dirty="0">
                          <a:solidFill>
                            <a:srgbClr val="000000"/>
                          </a:solidFill>
                          <a:effectLst/>
                          <a:latin typeface="Arial"/>
                        </a:rPr>
                        <a:t>自行设计（</a:t>
                      </a:r>
                      <a:r>
                        <a:rPr lang="en-US" altLang="zh-CN" sz="1800" b="0" i="0" u="none" strike="noStrike" dirty="0">
                          <a:solidFill>
                            <a:srgbClr val="000000"/>
                          </a:solidFill>
                          <a:effectLst/>
                          <a:latin typeface="Calibri"/>
                        </a:rPr>
                        <a:t>A1</a:t>
                      </a:r>
                      <a:r>
                        <a:rPr lang="zh-CN" altLang="en-US" sz="1800" b="0" i="0" u="none" strike="noStrike" dirty="0">
                          <a:solidFill>
                            <a:srgbClr val="000000"/>
                          </a:solidFill>
                          <a:effectLst/>
                          <a:latin typeface="Arial"/>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a:solidFill>
                            <a:srgbClr val="000000"/>
                          </a:solidFill>
                          <a:effectLst/>
                          <a:latin typeface="Calibri"/>
                        </a:rPr>
                        <a:t>650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dirty="0" smtClean="0">
                          <a:solidFill>
                            <a:srgbClr val="000000"/>
                          </a:solidFill>
                          <a:effectLst/>
                          <a:latin typeface="Calibri"/>
                        </a:rPr>
                        <a:t>95%</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dirty="0" smtClean="0">
                          <a:solidFill>
                            <a:srgbClr val="000000"/>
                          </a:solidFill>
                          <a:effectLst/>
                          <a:latin typeface="Calibri"/>
                        </a:rPr>
                        <a:t>30%</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a:solidFill>
                            <a:srgbClr val="000000"/>
                          </a:solidFill>
                          <a:effectLst/>
                          <a:latin typeface="Calibri"/>
                        </a:rPr>
                        <a:t>110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c>
                  <a:txBody>
                    <a:bodyPr/>
                    <a:lstStyle/>
                    <a:p>
                      <a:pPr algn="ctr" rtl="0" fontAlgn="ctr"/>
                      <a:r>
                        <a:rPr lang="zh-CN" altLang="en-US" sz="1800" b="0" i="0" u="none" strike="noStrike" dirty="0">
                          <a:solidFill>
                            <a:srgbClr val="000000"/>
                          </a:solidFill>
                          <a:effectLst/>
                          <a:latin typeface="Arial"/>
                        </a:rPr>
                        <a:t>美观</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8E8"/>
                    </a:solidFill>
                  </a:tcPr>
                </a:tc>
              </a:tr>
              <a:tr h="556829">
                <a:tc>
                  <a:txBody>
                    <a:bodyPr/>
                    <a:lstStyle/>
                    <a:p>
                      <a:pPr algn="ctr" rtl="0" fontAlgn="ctr"/>
                      <a:r>
                        <a:rPr lang="zh-CN" altLang="en-US" sz="1800" b="0" i="0" u="none" strike="noStrike">
                          <a:solidFill>
                            <a:srgbClr val="000000"/>
                          </a:solidFill>
                          <a:effectLst/>
                          <a:latin typeface="Arial"/>
                        </a:rPr>
                        <a:t>国外引进（</a:t>
                      </a:r>
                      <a:r>
                        <a:rPr lang="en-US" altLang="zh-CN" sz="1800" b="0" i="0" u="none" strike="noStrike">
                          <a:solidFill>
                            <a:srgbClr val="000000"/>
                          </a:solidFill>
                          <a:effectLst/>
                          <a:latin typeface="Calibri"/>
                        </a:rPr>
                        <a:t>A2</a:t>
                      </a:r>
                      <a:r>
                        <a:rPr lang="zh-CN" altLang="en-US" sz="1800" b="0" i="0" u="none" strike="noStrike">
                          <a:solidFill>
                            <a:srgbClr val="000000"/>
                          </a:solidFill>
                          <a:effectLst/>
                          <a:latin typeface="Arial"/>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800" b="0" i="0" u="none" strike="noStrike">
                          <a:solidFill>
                            <a:srgbClr val="000000"/>
                          </a:solidFill>
                          <a:effectLst/>
                          <a:latin typeface="Calibri"/>
                        </a:rPr>
                        <a:t>730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800" b="0" i="0" u="none" strike="noStrike" dirty="0" smtClean="0">
                          <a:solidFill>
                            <a:srgbClr val="000000"/>
                          </a:solidFill>
                          <a:effectLst/>
                          <a:latin typeface="Calibri"/>
                        </a:rPr>
                        <a:t>97%</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800" b="0" i="0" u="none" strike="noStrike" dirty="0" smtClean="0">
                          <a:solidFill>
                            <a:srgbClr val="000000"/>
                          </a:solidFill>
                          <a:effectLst/>
                          <a:latin typeface="Calibri"/>
                        </a:rPr>
                        <a:t>35%</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en-US" altLang="zh-CN" sz="1800" b="0" i="0" u="none" strike="noStrike" dirty="0">
                          <a:solidFill>
                            <a:srgbClr val="000000"/>
                          </a:solidFill>
                          <a:effectLst/>
                          <a:latin typeface="Calibri"/>
                        </a:rPr>
                        <a:t>180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c>
                  <a:txBody>
                    <a:bodyPr/>
                    <a:lstStyle/>
                    <a:p>
                      <a:pPr algn="ctr" rtl="0" fontAlgn="ctr"/>
                      <a:r>
                        <a:rPr lang="zh-CN" altLang="en-US" sz="1800" b="0" i="0" u="none" strike="noStrike">
                          <a:solidFill>
                            <a:srgbClr val="000000"/>
                          </a:solidFill>
                          <a:effectLst/>
                          <a:latin typeface="Arial"/>
                        </a:rPr>
                        <a:t>非常美观</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4"/>
                    </a:solidFill>
                  </a:tcPr>
                </a:tc>
              </a:tr>
              <a:tr h="556829">
                <a:tc>
                  <a:txBody>
                    <a:bodyPr/>
                    <a:lstStyle/>
                    <a:p>
                      <a:pPr algn="ctr" rtl="0" fontAlgn="ctr"/>
                      <a:r>
                        <a:rPr lang="zh-CN" altLang="en-US" sz="1800" b="0" i="0" u="none" strike="noStrike">
                          <a:solidFill>
                            <a:srgbClr val="000000"/>
                          </a:solidFill>
                          <a:effectLst/>
                          <a:latin typeface="Arial"/>
                        </a:rPr>
                        <a:t>改建</a:t>
                      </a:r>
                      <a:r>
                        <a:rPr lang="en-US" altLang="zh-CN" sz="1800" b="0" i="0" u="none" strike="noStrike">
                          <a:solidFill>
                            <a:srgbClr val="000000"/>
                          </a:solidFill>
                          <a:effectLst/>
                          <a:latin typeface="Calibri"/>
                        </a:rPr>
                        <a:t>(</a:t>
                      </a:r>
                      <a:r>
                        <a:rPr lang="en-US" sz="1800" b="0" i="0" u="none" strike="noStrike">
                          <a:solidFill>
                            <a:srgbClr val="000000"/>
                          </a:solidFill>
                          <a:effectLst/>
                          <a:latin typeface="Calibri"/>
                        </a:rPr>
                        <a:t>A3)</a:t>
                      </a:r>
                      <a:endParaRPr lang="en-US" sz="1800" b="0" i="0" u="none" strike="noStrike">
                        <a:solidFill>
                          <a:srgbClr val="000000"/>
                        </a:solidFill>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dirty="0">
                          <a:solidFill>
                            <a:srgbClr val="000000"/>
                          </a:solidFill>
                          <a:effectLst/>
                          <a:latin typeface="Calibri"/>
                        </a:rPr>
                        <a:t>520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dirty="0" smtClean="0">
                          <a:solidFill>
                            <a:srgbClr val="000000"/>
                          </a:solidFill>
                          <a:effectLst/>
                          <a:latin typeface="Calibri"/>
                        </a:rPr>
                        <a:t>92%</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dirty="0" smtClean="0">
                          <a:solidFill>
                            <a:srgbClr val="000000"/>
                          </a:solidFill>
                          <a:effectLst/>
                          <a:latin typeface="Calibri"/>
                        </a:rPr>
                        <a:t>25%</a:t>
                      </a:r>
                      <a:endParaRPr lang="en-US" altLang="zh-CN" sz="1800" b="0" i="0" u="none" strike="noStrike" dirty="0">
                        <a:solidFill>
                          <a:srgbClr val="000000"/>
                        </a:solidFill>
                        <a:effectLst/>
                        <a:latin typeface="Calibri"/>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a:txBody>
                    <a:bodyPr/>
                    <a:lstStyle/>
                    <a:p>
                      <a:pPr algn="ctr" rtl="0" fontAlgn="ctr"/>
                      <a:r>
                        <a:rPr lang="en-US" altLang="zh-CN" sz="1800" b="0" i="0" u="none" strike="noStrike">
                          <a:solidFill>
                            <a:srgbClr val="000000"/>
                          </a:solidFill>
                          <a:effectLst/>
                          <a:latin typeface="Calibri"/>
                        </a:rPr>
                        <a:t>50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c>
                  <a:txBody>
                    <a:bodyPr/>
                    <a:lstStyle/>
                    <a:p>
                      <a:pPr algn="ctr" rtl="0" fontAlgn="ctr"/>
                      <a:r>
                        <a:rPr lang="zh-CN" altLang="en-US" sz="1800" b="0" i="0" u="none" strike="noStrike" dirty="0">
                          <a:solidFill>
                            <a:srgbClr val="000000"/>
                          </a:solidFill>
                          <a:effectLst/>
                          <a:latin typeface="Arial"/>
                        </a:rPr>
                        <a:t>美观</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0D8E8"/>
                    </a:solidFill>
                  </a:tcPr>
                </a:tc>
              </a:tr>
            </a:tbl>
          </a:graphicData>
        </a:graphic>
      </p:graphicFrame>
      <p:sp>
        <p:nvSpPr>
          <p:cNvPr id="12" name="TextBox 11"/>
          <p:cNvSpPr txBox="1"/>
          <p:nvPr/>
        </p:nvSpPr>
        <p:spPr>
          <a:xfrm>
            <a:off x="323528" y="3901698"/>
            <a:ext cx="4320480" cy="369332"/>
          </a:xfrm>
          <a:prstGeom prst="rect">
            <a:avLst/>
          </a:prstGeom>
          <a:noFill/>
        </p:spPr>
        <p:txBody>
          <a:bodyPr wrap="square" rtlCol="0">
            <a:spAutoFit/>
          </a:bodyPr>
          <a:lstStyle/>
          <a:p>
            <a:r>
              <a:rPr lang="zh-CN" altLang="en-US" dirty="0" smtClean="0"/>
              <a:t>根据设计方案问题表，得决策矩阵：</a:t>
            </a:r>
            <a:endParaRPr lang="zh-CN" altLang="en-US" dirty="0"/>
          </a:p>
        </p:txBody>
      </p:sp>
      <p:sp>
        <p:nvSpPr>
          <p:cNvPr id="1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035671418"/>
              </p:ext>
            </p:extLst>
          </p:nvPr>
        </p:nvGraphicFramePr>
        <p:xfrm>
          <a:off x="610433" y="4437112"/>
          <a:ext cx="6804756" cy="1900973"/>
        </p:xfrm>
        <a:graphic>
          <a:graphicData uri="http://schemas.openxmlformats.org/presentationml/2006/ole">
            <mc:AlternateContent xmlns:mc="http://schemas.openxmlformats.org/markup-compatibility/2006">
              <mc:Choice xmlns:v="urn:schemas-microsoft-com:vml" Requires="v">
                <p:oleObj spid="_x0000_s1040" name="Equation" r:id="rId3" imgW="2628720" imgH="736560" progId="Equation.DSMT4">
                  <p:embed/>
                </p:oleObj>
              </mc:Choice>
              <mc:Fallback>
                <p:oleObj name="Equation" r:id="rId3" imgW="2628720" imgH="736560" progId="Equation.DSMT4">
                  <p:embed/>
                  <p:pic>
                    <p:nvPicPr>
                      <p:cNvPr id="0" name=""/>
                      <p:cNvPicPr>
                        <a:picLocks noChangeAspect="1" noChangeArrowheads="1"/>
                      </p:cNvPicPr>
                      <p:nvPr/>
                    </p:nvPicPr>
                    <p:blipFill>
                      <a:blip r:embed="rId4"/>
                      <a:srcRect/>
                      <a:stretch>
                        <a:fillRect/>
                      </a:stretch>
                    </p:blipFill>
                    <p:spPr bwMode="auto">
                      <a:xfrm>
                        <a:off x="610433" y="4437112"/>
                        <a:ext cx="6804756" cy="1900973"/>
                      </a:xfrm>
                      <a:prstGeom prst="rect">
                        <a:avLst/>
                      </a:prstGeom>
                      <a:noFill/>
                    </p:spPr>
                  </p:pic>
                </p:oleObj>
              </mc:Fallback>
            </mc:AlternateContent>
          </a:graphicData>
        </a:graphic>
      </p:graphicFrame>
      <p:sp>
        <p:nvSpPr>
          <p:cNvPr id="7" name="TextBox 6"/>
          <p:cNvSpPr txBox="1"/>
          <p:nvPr/>
        </p:nvSpPr>
        <p:spPr>
          <a:xfrm>
            <a:off x="2124873" y="692696"/>
            <a:ext cx="4894253" cy="369332"/>
          </a:xfrm>
          <a:prstGeom prst="rect">
            <a:avLst/>
          </a:prstGeom>
          <a:noFill/>
        </p:spPr>
        <p:txBody>
          <a:bodyPr wrap="square" rtlCol="0">
            <a:spAutoFit/>
          </a:bodyPr>
          <a:lstStyle/>
          <a:p>
            <a:r>
              <a:rPr lang="zh-CN" altLang="en-US" dirty="0" smtClean="0"/>
              <a:t>表</a:t>
            </a:r>
            <a:r>
              <a:rPr lang="en-US" altLang="zh-CN" dirty="0"/>
              <a:t>1 </a:t>
            </a:r>
            <a:r>
              <a:rPr lang="zh-CN" altLang="en-US" dirty="0"/>
              <a:t>产品</a:t>
            </a:r>
            <a:r>
              <a:rPr lang="zh-CN" altLang="en-US" dirty="0" smtClean="0"/>
              <a:t>设计方案</a:t>
            </a:r>
            <a:r>
              <a:rPr lang="zh-CN" altLang="en-US" dirty="0"/>
              <a:t>决策</a:t>
            </a:r>
            <a:r>
              <a:rPr lang="zh-CN" altLang="en-US" dirty="0" smtClean="0"/>
              <a:t>问题表</a:t>
            </a:r>
            <a:endParaRPr lang="zh-CN" altLang="en-US" dirty="0"/>
          </a:p>
        </p:txBody>
      </p:sp>
    </p:spTree>
    <p:extLst>
      <p:ext uri="{BB962C8B-B14F-4D97-AF65-F5344CB8AC3E}">
        <p14:creationId xmlns:p14="http://schemas.microsoft.com/office/powerpoint/2010/main" val="4113914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7372672" cy="720080"/>
          </a:xfrm>
        </p:spPr>
        <p:txBody>
          <a:bodyPr/>
          <a:lstStyle/>
          <a:p>
            <a:r>
              <a:rPr lang="zh-CN" altLang="en-US" dirty="0" smtClean="0"/>
              <a:t>决策矩阵特点</a:t>
            </a:r>
            <a:endParaRPr lang="zh-CN" altLang="en-US" dirty="0"/>
          </a:p>
        </p:txBody>
      </p:sp>
      <p:sp>
        <p:nvSpPr>
          <p:cNvPr id="3" name="内容占位符 2"/>
          <p:cNvSpPr>
            <a:spLocks noGrp="1"/>
          </p:cNvSpPr>
          <p:nvPr>
            <p:ph idx="1"/>
          </p:nvPr>
        </p:nvSpPr>
        <p:spPr>
          <a:xfrm>
            <a:off x="179512" y="1196752"/>
            <a:ext cx="8784976" cy="4929411"/>
          </a:xfrm>
        </p:spPr>
        <p:txBody>
          <a:bodyPr>
            <a:normAutofit/>
          </a:bodyPr>
          <a:lstStyle/>
          <a:p>
            <a:pPr>
              <a:buFont typeface="Wingdings" pitchFamily="2" charset="2"/>
              <a:buChar char="u"/>
            </a:pPr>
            <a:r>
              <a:rPr lang="zh-CN" altLang="en-US" dirty="0" smtClean="0"/>
              <a:t>各目标准则量纲不一致</a:t>
            </a:r>
            <a:r>
              <a:rPr lang="en-US" altLang="zh-CN" dirty="0" smtClean="0"/>
              <a:t>(</a:t>
            </a:r>
            <a:r>
              <a:rPr lang="zh-CN" altLang="en-US" dirty="0" smtClean="0"/>
              <a:t>不可公度性</a:t>
            </a:r>
            <a:r>
              <a:rPr lang="en-US" altLang="zh-CN" dirty="0" smtClean="0"/>
              <a:t>)</a:t>
            </a:r>
          </a:p>
          <a:p>
            <a:pPr>
              <a:buFont typeface="Wingdings" pitchFamily="2" charset="2"/>
              <a:buChar char="u"/>
            </a:pPr>
            <a:endParaRPr lang="en-US" altLang="zh-CN" dirty="0" smtClean="0"/>
          </a:p>
          <a:p>
            <a:pPr>
              <a:buFont typeface="Wingdings" pitchFamily="2" charset="2"/>
              <a:buChar char="u"/>
            </a:pPr>
            <a:r>
              <a:rPr lang="zh-CN" altLang="en-US" dirty="0" smtClean="0"/>
              <a:t>定性与定量结合</a:t>
            </a:r>
            <a:endParaRPr lang="en-US" altLang="zh-CN" dirty="0" smtClean="0"/>
          </a:p>
          <a:p>
            <a:pPr lvl="1">
              <a:buFont typeface="Wingdings" pitchFamily="2" charset="2"/>
              <a:buChar char="u"/>
            </a:pPr>
            <a:r>
              <a:rPr lang="zh-CN" altLang="en-US" dirty="0"/>
              <a:t>有属性值是明确值，可定量表示；有些属性值是定性的</a:t>
            </a:r>
            <a:r>
              <a:rPr lang="zh-CN" altLang="en-US" dirty="0" smtClean="0"/>
              <a:t>，</a:t>
            </a:r>
            <a:endParaRPr lang="en-US" altLang="zh-CN" dirty="0" smtClean="0"/>
          </a:p>
          <a:p>
            <a:pPr marL="292608" lvl="1" indent="0">
              <a:buNone/>
            </a:pPr>
            <a:r>
              <a:rPr lang="zh-CN" altLang="en-US" dirty="0" smtClean="0"/>
              <a:t>只能</a:t>
            </a:r>
            <a:r>
              <a:rPr lang="zh-CN" altLang="en-US" dirty="0"/>
              <a:t>模糊</a:t>
            </a:r>
            <a:r>
              <a:rPr lang="zh-CN" altLang="en-US" dirty="0" smtClean="0"/>
              <a:t>表示（产品外观、利润）</a:t>
            </a:r>
            <a:endParaRPr lang="en-US" altLang="zh-CN" dirty="0" smtClean="0"/>
          </a:p>
          <a:p>
            <a:pPr marL="292608" lvl="1" indent="0">
              <a:buNone/>
            </a:pPr>
            <a:endParaRPr lang="en-US" altLang="zh-CN" dirty="0"/>
          </a:p>
          <a:p>
            <a:pPr>
              <a:buFont typeface="Wingdings" pitchFamily="2" charset="2"/>
              <a:buChar char="u"/>
            </a:pPr>
            <a:r>
              <a:rPr lang="zh-CN" altLang="en-US" dirty="0" smtClean="0"/>
              <a:t>属性导向不一致</a:t>
            </a:r>
            <a:endParaRPr lang="en-US" altLang="zh-CN" dirty="0" smtClean="0"/>
          </a:p>
          <a:p>
            <a:pPr lvl="1">
              <a:buFont typeface="Wingdings" pitchFamily="2" charset="2"/>
              <a:buChar char="u"/>
            </a:pPr>
            <a:r>
              <a:rPr lang="zh-CN" altLang="en-US" dirty="0" smtClean="0"/>
              <a:t>获益性属性：越大越好，如质量、可靠性、利润等</a:t>
            </a:r>
            <a:endParaRPr lang="en-US" altLang="zh-CN" dirty="0" smtClean="0"/>
          </a:p>
          <a:p>
            <a:pPr lvl="1">
              <a:buFont typeface="Wingdings" pitchFamily="2" charset="2"/>
              <a:buChar char="u"/>
            </a:pPr>
            <a:r>
              <a:rPr lang="zh-CN" altLang="en-US" dirty="0" smtClean="0"/>
              <a:t>损失性属性：越小越好，如：成本、时间、不合格率</a:t>
            </a:r>
            <a:endParaRPr lang="zh-CN" altLang="en-US" dirty="0"/>
          </a:p>
        </p:txBody>
      </p:sp>
    </p:spTree>
    <p:extLst>
      <p:ext uri="{BB962C8B-B14F-4D97-AF65-F5344CB8AC3E}">
        <p14:creationId xmlns:p14="http://schemas.microsoft.com/office/powerpoint/2010/main" val="153781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81" y="188640"/>
            <a:ext cx="8229600" cy="576064"/>
          </a:xfrm>
        </p:spPr>
        <p:txBody>
          <a:bodyPr>
            <a:normAutofit fontScale="90000"/>
          </a:bodyPr>
          <a:lstStyle/>
          <a:p>
            <a:r>
              <a:rPr lang="zh-CN" altLang="en-US" dirty="0" smtClean="0"/>
              <a:t>决策矩阵处理</a:t>
            </a:r>
            <a:endParaRPr lang="zh-CN" altLang="en-US" dirty="0"/>
          </a:p>
        </p:txBody>
      </p:sp>
      <p:sp>
        <p:nvSpPr>
          <p:cNvPr id="3" name="内容占位符 2"/>
          <p:cNvSpPr>
            <a:spLocks noGrp="1"/>
          </p:cNvSpPr>
          <p:nvPr>
            <p:ph idx="1"/>
          </p:nvPr>
        </p:nvSpPr>
        <p:spPr>
          <a:xfrm>
            <a:off x="277453" y="836712"/>
            <a:ext cx="8352953" cy="4890194"/>
          </a:xfrm>
        </p:spPr>
        <p:txBody>
          <a:bodyPr/>
          <a:lstStyle/>
          <a:p>
            <a:r>
              <a:rPr lang="zh-CN" altLang="en-US" dirty="0" smtClean="0"/>
              <a:t>定性目标属性量化</a:t>
            </a:r>
            <a:r>
              <a:rPr lang="en-US" altLang="zh-CN" dirty="0" smtClean="0"/>
              <a:t>-</a:t>
            </a:r>
            <a:r>
              <a:rPr lang="zh-CN" altLang="en-US" dirty="0" smtClean="0"/>
              <a:t>两级标度法</a:t>
            </a:r>
            <a:endParaRPr lang="zh-CN" altLang="en-US" dirty="0"/>
          </a:p>
        </p:txBody>
      </p:sp>
      <p:graphicFrame>
        <p:nvGraphicFramePr>
          <p:cNvPr id="5" name="Group 146"/>
          <p:cNvGraphicFramePr>
            <a:graphicFrameLocks noGrp="1"/>
          </p:cNvGraphicFramePr>
          <p:nvPr>
            <p:extLst>
              <p:ext uri="{D42A27DB-BD31-4B8C-83A1-F6EECF244321}">
                <p14:modId xmlns:p14="http://schemas.microsoft.com/office/powerpoint/2010/main" val="670062258"/>
              </p:ext>
            </p:extLst>
          </p:nvPr>
        </p:nvGraphicFramePr>
        <p:xfrm>
          <a:off x="5385" y="2099301"/>
          <a:ext cx="8167015" cy="1964879"/>
        </p:xfrm>
        <a:graphic>
          <a:graphicData uri="http://schemas.openxmlformats.org/drawingml/2006/table">
            <a:tbl>
              <a:tblPr>
                <a:tableStyleId>{3C2FFA5D-87B4-456A-9821-1D502468CF0F}</a:tableStyleId>
              </a:tblPr>
              <a:tblGrid>
                <a:gridCol w="1719960"/>
                <a:gridCol w="759109"/>
                <a:gridCol w="675789"/>
                <a:gridCol w="604142"/>
                <a:gridCol w="718864"/>
                <a:gridCol w="788715"/>
                <a:gridCol w="788715"/>
                <a:gridCol w="534291"/>
                <a:gridCol w="788715"/>
                <a:gridCol w="788715"/>
              </a:tblGrid>
              <a:tr h="720079">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u="none" strike="noStrike" cap="none" normalizeH="0" baseline="0" dirty="0" smtClean="0">
                          <a:ln>
                            <a:noFill/>
                          </a:ln>
                          <a:effectLst/>
                        </a:rPr>
                        <a:t>获益性（质量）</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最低</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lang="zh-CN" altLang="en-US" sz="1800" u="none" strike="noStrike" kern="1200" dirty="0" smtClean="0">
                          <a:effectLst/>
                        </a:rPr>
                        <a:t>很低</a:t>
                      </a:r>
                      <a:endParaRPr lang="zh-CN" altLang="en-US" sz="1800" b="0" i="0" u="none" strike="noStrike" kern="1200" dirty="0" smtClean="0">
                        <a:solidFill>
                          <a:srgbClr val="000000"/>
                        </a:solidFill>
                        <a:effectLst/>
                        <a:latin typeface="Arial"/>
                        <a:ea typeface="+mn-ea"/>
                        <a:cs typeface="+mn-cs"/>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低</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较低</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一般</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较高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最高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5438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分值</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1</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2</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3</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4</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5</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6</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7</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8</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9</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6533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损失性</a:t>
                      </a:r>
                      <a:endParaRPr kumimoji="0" lang="en-US" altLang="zh-CN" sz="2000" u="none" strike="noStrike" cap="none" normalizeH="0" baseline="0" dirty="0" smtClean="0">
                        <a:ln>
                          <a:noFill/>
                        </a:ln>
                        <a:effectLst/>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（不适性）</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最高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较高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一般</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较低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最低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bl>
          </a:graphicData>
        </a:graphic>
      </p:graphicFrame>
      <p:sp>
        <p:nvSpPr>
          <p:cNvPr id="6" name="Rectangle 147"/>
          <p:cNvSpPr>
            <a:spLocks noChangeArrowheads="1"/>
          </p:cNvSpPr>
          <p:nvPr/>
        </p:nvSpPr>
        <p:spPr bwMode="auto">
          <a:xfrm>
            <a:off x="2859368" y="1628800"/>
            <a:ext cx="32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7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tx1"/>
              </a:buClr>
              <a:buChar char="–"/>
              <a:defRPr sz="2000">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smtClean="0">
                <a:latin typeface="+mn-ea"/>
                <a:ea typeface="+mn-ea"/>
              </a:rPr>
              <a:t>表</a:t>
            </a:r>
            <a:r>
              <a:rPr lang="en-US" altLang="zh-CN" sz="2000" dirty="0" smtClean="0">
                <a:latin typeface="+mn-ea"/>
                <a:ea typeface="+mn-ea"/>
              </a:rPr>
              <a:t>2</a:t>
            </a:r>
            <a:r>
              <a:rPr lang="zh-CN" altLang="en-US" sz="2000" dirty="0" smtClean="0">
                <a:latin typeface="+mn-ea"/>
                <a:ea typeface="+mn-ea"/>
              </a:rPr>
              <a:t> 定性</a:t>
            </a:r>
            <a:r>
              <a:rPr lang="zh-CN" altLang="en-US" sz="2000" dirty="0">
                <a:latin typeface="+mn-ea"/>
                <a:ea typeface="+mn-ea"/>
              </a:rPr>
              <a:t>指标</a:t>
            </a:r>
            <a:r>
              <a:rPr lang="en-US" altLang="zh-CN" sz="2000" dirty="0">
                <a:latin typeface="+mn-ea"/>
                <a:ea typeface="+mn-ea"/>
              </a:rPr>
              <a:t>9</a:t>
            </a:r>
            <a:r>
              <a:rPr lang="zh-CN" altLang="en-US" sz="2000" dirty="0">
                <a:latin typeface="+mn-ea"/>
                <a:ea typeface="+mn-ea"/>
              </a:rPr>
              <a:t>级量化表 </a:t>
            </a:r>
          </a:p>
        </p:txBody>
      </p:sp>
      <p:sp>
        <p:nvSpPr>
          <p:cNvPr id="8" name="Rectangle 234"/>
          <p:cNvSpPr>
            <a:spLocks noChangeArrowheads="1"/>
          </p:cNvSpPr>
          <p:nvPr/>
        </p:nvSpPr>
        <p:spPr bwMode="auto">
          <a:xfrm>
            <a:off x="2987824" y="4502247"/>
            <a:ext cx="29322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Tahom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Tahoma" pitchFamily="34" charset="0"/>
                <a:ea typeface="宋体" pitchFamily="2" charset="-122"/>
              </a:defRPr>
            </a:lvl2pPr>
            <a:lvl3pPr marL="1143000" indent="-228600" eaLnBrk="0" hangingPunct="0">
              <a:spcBef>
                <a:spcPct val="20000"/>
              </a:spcBef>
              <a:buClr>
                <a:schemeClr val="hlink"/>
              </a:buClr>
              <a:buSzPct val="7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tx1"/>
              </a:buClr>
              <a:buChar char="–"/>
              <a:defRPr sz="2000">
                <a:solidFill>
                  <a:schemeClr val="tx1"/>
                </a:solidFill>
                <a:latin typeface="Tahoma" pitchFamily="34"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dirty="0" smtClean="0">
                <a:latin typeface="+mn-ea"/>
                <a:ea typeface="+mn-ea"/>
              </a:rPr>
              <a:t>表</a:t>
            </a:r>
            <a:r>
              <a:rPr lang="en-US" altLang="zh-CN" sz="2000" dirty="0" smtClean="0">
                <a:latin typeface="+mn-ea"/>
                <a:ea typeface="+mn-ea"/>
              </a:rPr>
              <a:t>3</a:t>
            </a:r>
            <a:r>
              <a:rPr lang="zh-CN" altLang="en-US" sz="2000" dirty="0" smtClean="0">
                <a:latin typeface="+mn-ea"/>
                <a:ea typeface="+mn-ea"/>
              </a:rPr>
              <a:t> 定性</a:t>
            </a:r>
            <a:r>
              <a:rPr lang="zh-CN" altLang="en-US" sz="2000" dirty="0">
                <a:latin typeface="+mn-ea"/>
                <a:ea typeface="+mn-ea"/>
              </a:rPr>
              <a:t>指标</a:t>
            </a:r>
            <a:r>
              <a:rPr lang="en-US" altLang="zh-CN" sz="2000" dirty="0">
                <a:latin typeface="+mn-ea"/>
                <a:ea typeface="+mn-ea"/>
              </a:rPr>
              <a:t>5</a:t>
            </a:r>
            <a:r>
              <a:rPr lang="zh-CN" altLang="en-US" sz="2000" dirty="0">
                <a:latin typeface="+mn-ea"/>
                <a:ea typeface="+mn-ea"/>
              </a:rPr>
              <a:t>级量化表 </a:t>
            </a:r>
          </a:p>
        </p:txBody>
      </p:sp>
      <p:graphicFrame>
        <p:nvGraphicFramePr>
          <p:cNvPr id="9" name="Group 146"/>
          <p:cNvGraphicFramePr>
            <a:graphicFrameLocks noGrp="1"/>
          </p:cNvGraphicFramePr>
          <p:nvPr>
            <p:extLst>
              <p:ext uri="{D42A27DB-BD31-4B8C-83A1-F6EECF244321}">
                <p14:modId xmlns:p14="http://schemas.microsoft.com/office/powerpoint/2010/main" val="1662900330"/>
              </p:ext>
            </p:extLst>
          </p:nvPr>
        </p:nvGraphicFramePr>
        <p:xfrm>
          <a:off x="971600" y="5007920"/>
          <a:ext cx="6768750" cy="1229392"/>
        </p:xfrm>
        <a:graphic>
          <a:graphicData uri="http://schemas.openxmlformats.org/drawingml/2006/table">
            <a:tbl>
              <a:tblPr>
                <a:tableStyleId>{3C2FFA5D-87B4-456A-9821-1D502468CF0F}</a:tableStyleId>
              </a:tblPr>
              <a:tblGrid>
                <a:gridCol w="2309110"/>
                <a:gridCol w="907272"/>
                <a:gridCol w="717305"/>
                <a:gridCol w="1058879"/>
                <a:gridCol w="717305"/>
                <a:gridCol w="1058879"/>
              </a:tblGrid>
              <a:tr h="42222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u="none" strike="noStrike" cap="none" normalizeH="0" baseline="0" dirty="0" smtClean="0">
                          <a:ln>
                            <a:noFill/>
                          </a:ln>
                          <a:effectLst/>
                        </a:rPr>
                        <a:t>获益性（质量）</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lang="zh-CN" altLang="en-US" sz="1800" u="none" strike="noStrike" kern="1200" dirty="0" smtClean="0">
                          <a:effectLst/>
                        </a:rPr>
                        <a:t>很低</a:t>
                      </a:r>
                      <a:endParaRPr lang="zh-CN" altLang="en-US" sz="1800" b="0" i="0" u="none" strike="noStrike" kern="1200" dirty="0" smtClean="0">
                        <a:solidFill>
                          <a:srgbClr val="000000"/>
                        </a:solidFill>
                        <a:effectLst/>
                        <a:latin typeface="Arial"/>
                        <a:ea typeface="+mn-ea"/>
                        <a:cs typeface="+mn-cs"/>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smtClean="0">
                          <a:ln>
                            <a:noFill/>
                          </a:ln>
                          <a:effectLst/>
                        </a:rPr>
                        <a:t>低</a:t>
                      </a:r>
                      <a:endParaRPr kumimoji="0" lang="zh-CN" altLang="en-US" sz="2000" b="1" i="0" u="none" strike="noStrike" cap="none" normalizeH="0" baseline="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一般</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很高</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188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分值</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1</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3</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5</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7</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lvl1pPr>
                        <a:spcBef>
                          <a:spcPct val="20000"/>
                        </a:spcBef>
                        <a:defRPr sz="2800">
                          <a:solidFill>
                            <a:schemeClr val="tx1"/>
                          </a:solidFill>
                          <a:latin typeface="Arial" pitchFamily="34" charset="0"/>
                          <a:ea typeface="宋体" pitchFamily="2" charset="-122"/>
                        </a:defRPr>
                      </a:lvl1pPr>
                      <a:lvl2pPr>
                        <a:spcBef>
                          <a:spcPct val="20000"/>
                        </a:spcBef>
                        <a:defRPr sz="2400">
                          <a:solidFill>
                            <a:schemeClr val="tx1"/>
                          </a:solidFill>
                          <a:latin typeface="Arial" pitchFamily="34" charset="0"/>
                          <a:ea typeface="宋体" pitchFamily="2" charset="-122"/>
                        </a:defRPr>
                      </a:lvl2pPr>
                      <a:lvl3pPr>
                        <a:spcBef>
                          <a:spcPct val="20000"/>
                        </a:spcBef>
                        <a:defRPr sz="2000">
                          <a:solidFill>
                            <a:schemeClr val="tx1"/>
                          </a:solidFill>
                          <a:latin typeface="Arial" pitchFamily="34" charset="0"/>
                          <a:ea typeface="宋体" pitchFamily="2" charset="-122"/>
                        </a:defRPr>
                      </a:lvl3pPr>
                      <a:lvl4pPr>
                        <a:spcBef>
                          <a:spcPct val="20000"/>
                        </a:spcBef>
                        <a:defRPr>
                          <a:solidFill>
                            <a:schemeClr val="tx1"/>
                          </a:solidFill>
                          <a:latin typeface="Arial" pitchFamily="34" charset="0"/>
                          <a:ea typeface="宋体" pitchFamily="2" charset="-122"/>
                        </a:defRPr>
                      </a:lvl4pPr>
                      <a:lvl5pPr>
                        <a:spcBef>
                          <a:spcPct val="20000"/>
                        </a:spcBef>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u="none" strike="noStrike" cap="none" normalizeH="0" baseline="0" dirty="0" smtClean="0">
                          <a:ln>
                            <a:noFill/>
                          </a:ln>
                          <a:solidFill>
                            <a:srgbClr val="FF0000"/>
                          </a:solidFill>
                          <a:effectLst/>
                        </a:rPr>
                        <a:t>9</a:t>
                      </a:r>
                      <a:endParaRPr kumimoji="0" lang="en-US" altLang="zh-CN" sz="2000" b="1" i="0" u="none" strike="noStrike" cap="none" normalizeH="0" baseline="0" dirty="0" smtClean="0">
                        <a:ln>
                          <a:noFill/>
                        </a:ln>
                        <a:solidFill>
                          <a:srgbClr val="FF00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110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损失性（不适性）</a:t>
                      </a:r>
                      <a:endParaRPr kumimoji="0" lang="zh-CN" altLang="en-US"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高</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一般</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rPr>
                        <a:t>很低</a:t>
                      </a:r>
                      <a:endParaRPr kumimoji="0" lang="en-US" altLang="zh-CN" sz="2000" b="1" i="0" u="none" strike="noStrike" cap="none" normalizeH="0" baseline="0" dirty="0" smtClean="0">
                        <a:ln>
                          <a:noFill/>
                        </a:ln>
                        <a:solidFill>
                          <a:srgbClr val="006600"/>
                        </a:solidFill>
                        <a:effectLst/>
                        <a:latin typeface="Arial" pitchFamily="34" charset="0"/>
                        <a:ea typeface="宋体" pitchFamily="2" charset="-122"/>
                      </a:endParaRP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556542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898640"/>
              </p:ext>
            </p:extLst>
          </p:nvPr>
        </p:nvGraphicFramePr>
        <p:xfrm>
          <a:off x="179388" y="288925"/>
          <a:ext cx="7678737" cy="6210300"/>
        </p:xfrm>
        <a:graphic>
          <a:graphicData uri="http://schemas.openxmlformats.org/presentationml/2006/ole">
            <mc:AlternateContent xmlns:mc="http://schemas.openxmlformats.org/markup-compatibility/2006">
              <mc:Choice xmlns:v="urn:schemas-microsoft-com:vml" Requires="v">
                <p:oleObj spid="_x0000_s11273" name="Equation" r:id="rId3" imgW="2628720" imgH="2133360" progId="Equation.DSMT4">
                  <p:embed/>
                </p:oleObj>
              </mc:Choice>
              <mc:Fallback>
                <p:oleObj name="Equation" r:id="rId3" imgW="2628720" imgH="2133360" progId="Equation.DSMT4">
                  <p:embed/>
                  <p:pic>
                    <p:nvPicPr>
                      <p:cNvPr id="0" name="对象 14"/>
                      <p:cNvPicPr>
                        <a:picLocks noChangeAspect="1" noChangeArrowheads="1"/>
                      </p:cNvPicPr>
                      <p:nvPr/>
                    </p:nvPicPr>
                    <p:blipFill>
                      <a:blip r:embed="rId4"/>
                      <a:srcRect/>
                      <a:stretch>
                        <a:fillRect/>
                      </a:stretch>
                    </p:blipFill>
                    <p:spPr bwMode="auto">
                      <a:xfrm>
                        <a:off x="179388" y="288925"/>
                        <a:ext cx="7678737" cy="6210300"/>
                      </a:xfrm>
                      <a:prstGeom prst="rect">
                        <a:avLst/>
                      </a:prstGeom>
                      <a:noFill/>
                      <a:ln>
                        <a:noFill/>
                      </a:ln>
                    </p:spPr>
                  </p:pic>
                </p:oleObj>
              </mc:Fallback>
            </mc:AlternateContent>
          </a:graphicData>
        </a:graphic>
      </p:graphicFrame>
      <p:sp>
        <p:nvSpPr>
          <p:cNvPr id="7" name="下箭头 6"/>
          <p:cNvSpPr/>
          <p:nvPr/>
        </p:nvSpPr>
        <p:spPr>
          <a:xfrm>
            <a:off x="3275856" y="2628280"/>
            <a:ext cx="720080" cy="1008112"/>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2109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4624"/>
            <a:ext cx="7239000" cy="770344"/>
          </a:xfrm>
        </p:spPr>
        <p:txBody>
          <a:bodyPr/>
          <a:lstStyle/>
          <a:p>
            <a:r>
              <a:rPr lang="en-US" altLang="zh-CN" dirty="0" smtClean="0"/>
              <a:t>2.2 </a:t>
            </a:r>
            <a:r>
              <a:rPr lang="zh-CN" altLang="en-US" dirty="0" smtClean="0"/>
              <a:t>规范化决策矩阵</a:t>
            </a:r>
            <a:endParaRPr lang="zh-CN" altLang="en-US" dirty="0"/>
          </a:p>
        </p:txBody>
      </p:sp>
      <p:sp>
        <p:nvSpPr>
          <p:cNvPr id="3" name="内容占位符 2"/>
          <p:cNvSpPr>
            <a:spLocks noGrp="1"/>
          </p:cNvSpPr>
          <p:nvPr>
            <p:ph idx="1"/>
          </p:nvPr>
        </p:nvSpPr>
        <p:spPr>
          <a:xfrm>
            <a:off x="179512" y="1124744"/>
            <a:ext cx="7920880" cy="4929411"/>
          </a:xfrm>
        </p:spPr>
        <p:txBody>
          <a:bodyPr>
            <a:normAutofit fontScale="70000" lnSpcReduction="20000"/>
          </a:bodyPr>
          <a:lstStyle/>
          <a:p>
            <a:pPr marL="0" indent="0">
              <a:spcBef>
                <a:spcPct val="50000"/>
              </a:spcBef>
              <a:buNone/>
            </a:pPr>
            <a:r>
              <a:rPr lang="zh-CN" altLang="en-US" sz="3800" dirty="0" smtClean="0"/>
              <a:t>      指标</a:t>
            </a:r>
            <a:r>
              <a:rPr lang="zh-CN" altLang="en-US" sz="3800" dirty="0"/>
              <a:t>体系中各指标均有不同的量纲，有定量和定性，指标之间无法进行比较。</a:t>
            </a:r>
          </a:p>
          <a:p>
            <a:pPr marL="0" indent="0">
              <a:spcBef>
                <a:spcPct val="50000"/>
              </a:spcBef>
              <a:buNone/>
            </a:pPr>
            <a:r>
              <a:rPr lang="zh-CN" altLang="en-US" sz="3800" dirty="0" smtClean="0"/>
              <a:t>       将</a:t>
            </a:r>
            <a:r>
              <a:rPr lang="zh-CN" altLang="en-US" sz="3800" dirty="0"/>
              <a:t>不同量纲的指标，通过适当的变化，化为无量纲的标准化指标，称为决策指标</a:t>
            </a:r>
            <a:r>
              <a:rPr lang="zh-CN" altLang="en-US" sz="3800" dirty="0" smtClean="0"/>
              <a:t>的规范化（或标准化），</a:t>
            </a:r>
            <a:r>
              <a:rPr lang="zh-CN" altLang="en-US" sz="3800" dirty="0"/>
              <a:t>又叫数据预处理。</a:t>
            </a:r>
          </a:p>
          <a:p>
            <a:pPr marL="0" indent="0">
              <a:spcBef>
                <a:spcPct val="50000"/>
              </a:spcBef>
              <a:buNone/>
            </a:pPr>
            <a:r>
              <a:rPr lang="zh-CN" altLang="en-US" sz="3800" dirty="0"/>
              <a:t>有三个作用：</a:t>
            </a:r>
          </a:p>
          <a:p>
            <a:pPr marL="0" indent="0">
              <a:spcBef>
                <a:spcPct val="50000"/>
              </a:spcBef>
              <a:buNone/>
            </a:pPr>
            <a:r>
              <a:rPr lang="en-US" altLang="zh-CN" sz="3800" dirty="0"/>
              <a:t>1</a:t>
            </a:r>
            <a:r>
              <a:rPr lang="zh-CN" altLang="en-US" sz="3800" dirty="0"/>
              <a:t>）</a:t>
            </a:r>
            <a:r>
              <a:rPr lang="zh-CN" altLang="en-US" sz="3800" dirty="0" smtClean="0"/>
              <a:t>变为获益性指标</a:t>
            </a:r>
            <a:endParaRPr lang="zh-CN" altLang="en-US" sz="3800" dirty="0"/>
          </a:p>
          <a:p>
            <a:pPr marL="0" indent="0">
              <a:spcBef>
                <a:spcPct val="50000"/>
              </a:spcBef>
              <a:buNone/>
            </a:pPr>
            <a:r>
              <a:rPr lang="en-US" altLang="zh-CN" sz="3800" dirty="0"/>
              <a:t>2</a:t>
            </a:r>
            <a:r>
              <a:rPr lang="zh-CN" altLang="en-US" sz="3800" dirty="0"/>
              <a:t>）非量纲化，消除量纲影响，仅用数值表示优劣</a:t>
            </a:r>
          </a:p>
          <a:p>
            <a:pPr marL="0" indent="0">
              <a:spcBef>
                <a:spcPct val="50000"/>
              </a:spcBef>
              <a:buNone/>
            </a:pPr>
            <a:r>
              <a:rPr lang="en-US" altLang="zh-CN" sz="3800" dirty="0"/>
              <a:t>3</a:t>
            </a:r>
            <a:r>
              <a:rPr lang="zh-CN" altLang="en-US" sz="3800" dirty="0"/>
              <a:t>）归一化，把数值均转变为</a:t>
            </a:r>
            <a:r>
              <a:rPr lang="en-US" altLang="zh-CN" sz="3800" dirty="0"/>
              <a:t>[0,1]</a:t>
            </a:r>
            <a:r>
              <a:rPr lang="zh-CN" altLang="en-US" sz="3800" dirty="0"/>
              <a:t>区间上，消除指标值标度差别过大的影响</a:t>
            </a:r>
            <a:r>
              <a:rPr lang="zh-CN" altLang="en-US" sz="3800" dirty="0" smtClean="0"/>
              <a:t>。</a:t>
            </a:r>
            <a:endParaRPr lang="zh-CN" altLang="en-US" sz="3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6392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7239000" cy="732696"/>
          </a:xfrm>
        </p:spPr>
        <p:txBody>
          <a:bodyPr>
            <a:normAutofit fontScale="90000"/>
          </a:bodyPr>
          <a:lstStyle/>
          <a:p>
            <a:r>
              <a:rPr lang="zh-CN" altLang="en-US" dirty="0"/>
              <a:t>决策矩阵</a:t>
            </a:r>
            <a:r>
              <a:rPr lang="zh-CN" altLang="en-US" dirty="0" smtClean="0"/>
              <a:t>规范化方法</a:t>
            </a:r>
            <a:r>
              <a:rPr lang="en-US" altLang="zh-CN" dirty="0"/>
              <a:t/>
            </a:r>
            <a:br>
              <a:rPr lang="en-US" altLang="zh-CN" dirty="0"/>
            </a:br>
            <a:endParaRPr lang="zh-CN" altLang="en-US" dirty="0"/>
          </a:p>
        </p:txBody>
      </p:sp>
      <p:sp>
        <p:nvSpPr>
          <p:cNvPr id="3" name="内容占位符 2"/>
          <p:cNvSpPr>
            <a:spLocks noGrp="1"/>
          </p:cNvSpPr>
          <p:nvPr>
            <p:ph idx="1"/>
          </p:nvPr>
        </p:nvSpPr>
        <p:spPr>
          <a:xfrm>
            <a:off x="0" y="1052736"/>
            <a:ext cx="8244408" cy="5403000"/>
          </a:xfrm>
        </p:spPr>
        <p:txBody>
          <a:bodyPr/>
          <a:lstStyle/>
          <a:p>
            <a:r>
              <a:rPr lang="zh-CN" altLang="en-US" dirty="0" smtClean="0"/>
              <a:t>向量归一化法</a:t>
            </a:r>
            <a:endParaRPr lang="en-US" altLang="zh-CN" dirty="0" smtClean="0"/>
          </a:p>
          <a:p>
            <a:r>
              <a:rPr lang="zh-CN" altLang="en-US" dirty="0"/>
              <a:t>线性比例转换法</a:t>
            </a:r>
            <a:endParaRPr lang="en-US" altLang="zh-CN" dirty="0" smtClean="0"/>
          </a:p>
          <a:p>
            <a:r>
              <a:rPr lang="zh-CN" altLang="en-US" dirty="0" smtClean="0"/>
              <a:t>其他方法（</a:t>
            </a:r>
            <a:r>
              <a:rPr lang="zh-CN" altLang="en-US" sz="2800" dirty="0"/>
              <a:t>极差变换</a:t>
            </a:r>
            <a:r>
              <a:rPr lang="zh-CN" altLang="en-US" sz="2800" dirty="0" smtClean="0"/>
              <a:t>法</a:t>
            </a:r>
            <a:r>
              <a:rPr lang="zh-CN" altLang="en-US" dirty="0" smtClean="0"/>
              <a:t>、</a:t>
            </a:r>
            <a:r>
              <a:rPr lang="zh-CN" altLang="en-US" sz="2800" dirty="0"/>
              <a:t>标准样本变换</a:t>
            </a:r>
            <a:r>
              <a:rPr lang="zh-CN" altLang="en-US" sz="2800" dirty="0" smtClean="0"/>
              <a:t>法</a:t>
            </a:r>
            <a:r>
              <a:rPr lang="zh-CN" altLang="en-US" dirty="0" smtClean="0"/>
              <a:t>）</a:t>
            </a:r>
            <a:endParaRPr lang="en-US" altLang="zh-CN" dirty="0" smtClean="0"/>
          </a:p>
          <a:p>
            <a:pPr marL="0" indent="0">
              <a:buNone/>
            </a:pPr>
            <a:endParaRPr lang="en-US" altLang="zh-CN" dirty="0" smtClean="0"/>
          </a:p>
          <a:p>
            <a:pPr marL="0" indent="0">
              <a:buNone/>
            </a:pPr>
            <a:r>
              <a:rPr lang="zh-CN" altLang="en-US" sz="34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向量归一化</a:t>
            </a:r>
            <a:r>
              <a:rPr lang="zh-CN" altLang="en-US" sz="34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法</a:t>
            </a:r>
            <a:endParaRPr lang="en-US" altLang="zh-CN" dirty="0" smtClean="0"/>
          </a:p>
          <a:p>
            <a:pPr marL="0" indent="0">
              <a:buNone/>
            </a:pPr>
            <a:r>
              <a:rPr lang="zh-CN" altLang="en-US" dirty="0" smtClean="0"/>
              <a:t>对决策矩阵中列向量（某目标属性下各方案的属性值）的值</a:t>
            </a:r>
            <a:r>
              <a:rPr lang="en-US" altLang="zh-CN" dirty="0" smtClean="0"/>
              <a:t>x</a:t>
            </a:r>
            <a:r>
              <a:rPr lang="en-US" altLang="zh-CN" baseline="-25000" dirty="0" smtClean="0"/>
              <a:t>ij</a:t>
            </a:r>
            <a:r>
              <a:rPr lang="zh-CN" altLang="en-US" dirty="0" smtClean="0"/>
              <a:t>作如下变换：</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smtClean="0"/>
              <a:t>得规范化后的决策矩阵：</a:t>
            </a:r>
            <a:endParaRPr lang="en-US" altLang="zh-CN" dirty="0" smtClean="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44311594"/>
              </p:ext>
            </p:extLst>
          </p:nvPr>
        </p:nvGraphicFramePr>
        <p:xfrm>
          <a:off x="3059832" y="4221088"/>
          <a:ext cx="2581275" cy="1598488"/>
        </p:xfrm>
        <a:graphic>
          <a:graphicData uri="http://schemas.openxmlformats.org/presentationml/2006/ole">
            <mc:AlternateContent xmlns:mc="http://schemas.openxmlformats.org/markup-compatibility/2006">
              <mc:Choice xmlns:v="urn:schemas-microsoft-com:vml" Requires="v">
                <p:oleObj spid="_x0000_s2062" name="Equation" r:id="rId3" imgW="850680" imgH="711000" progId="Equation.DSMT4">
                  <p:embed/>
                </p:oleObj>
              </mc:Choice>
              <mc:Fallback>
                <p:oleObj name="Equation" r:id="rId3" imgW="850680" imgH="711000" progId="Equation.DSMT4">
                  <p:embed/>
                  <p:pic>
                    <p:nvPicPr>
                      <p:cNvPr id="0" name=""/>
                      <p:cNvPicPr>
                        <a:picLocks noChangeAspect="1" noChangeArrowheads="1"/>
                      </p:cNvPicPr>
                      <p:nvPr/>
                    </p:nvPicPr>
                    <p:blipFill>
                      <a:blip r:embed="rId4"/>
                      <a:srcRect/>
                      <a:stretch>
                        <a:fillRect/>
                      </a:stretch>
                    </p:blipFill>
                    <p:spPr bwMode="auto">
                      <a:xfrm>
                        <a:off x="3059832" y="4221088"/>
                        <a:ext cx="2581275" cy="1598488"/>
                      </a:xfrm>
                      <a:prstGeom prst="rect">
                        <a:avLst/>
                      </a:prstGeom>
                      <a:noFill/>
                    </p:spPr>
                  </p:pic>
                </p:oleObj>
              </mc:Fallback>
            </mc:AlternateContent>
          </a:graphicData>
        </a:graphic>
      </p:graphicFrame>
      <p:sp>
        <p:nvSpPr>
          <p:cNvPr id="6" name="矩形 5"/>
          <p:cNvSpPr/>
          <p:nvPr/>
        </p:nvSpPr>
        <p:spPr>
          <a:xfrm>
            <a:off x="3635896" y="5920440"/>
            <a:ext cx="1165704" cy="369332"/>
          </a:xfrm>
          <a:prstGeom prst="rect">
            <a:avLst/>
          </a:prstGeom>
        </p:spPr>
        <p:txBody>
          <a:bodyPr wrap="none">
            <a:spAutoFit/>
          </a:bodyPr>
          <a:lstStyle/>
          <a:p>
            <a:r>
              <a:rPr lang="en-US" altLang="zh-CN" dirty="0" smtClean="0"/>
              <a:t>R=(</a:t>
            </a:r>
            <a:r>
              <a:rPr lang="en-US" altLang="zh-CN" dirty="0" err="1"/>
              <a:t>r</a:t>
            </a:r>
            <a:r>
              <a:rPr lang="en-US" altLang="zh-CN" baseline="-25000" dirty="0" err="1" smtClean="0"/>
              <a:t>ij</a:t>
            </a:r>
            <a:r>
              <a:rPr lang="en-US" altLang="zh-CN" dirty="0" smtClean="0"/>
              <a:t>)</a:t>
            </a:r>
            <a:r>
              <a:rPr lang="en-US" altLang="zh-CN" baseline="-25000" dirty="0" err="1" smtClean="0"/>
              <a:t>m×n</a:t>
            </a:r>
            <a:endParaRPr lang="zh-CN" altLang="en-US" dirty="0"/>
          </a:p>
        </p:txBody>
      </p:sp>
    </p:spTree>
    <p:extLst>
      <p:ext uri="{BB962C8B-B14F-4D97-AF65-F5344CB8AC3E}">
        <p14:creationId xmlns:p14="http://schemas.microsoft.com/office/powerpoint/2010/main" val="2917710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线性比例转换法</a:t>
            </a:r>
            <a:endParaRPr lang="zh-CN" altLang="en-US" dirty="0"/>
          </a:p>
        </p:txBody>
      </p:sp>
      <p:sp>
        <p:nvSpPr>
          <p:cNvPr id="3" name="内容占位符 2"/>
          <p:cNvSpPr>
            <a:spLocks noGrp="1"/>
          </p:cNvSpPr>
          <p:nvPr>
            <p:ph idx="1"/>
          </p:nvPr>
        </p:nvSpPr>
        <p:spPr>
          <a:xfrm>
            <a:off x="0" y="1617914"/>
            <a:ext cx="8015808" cy="5257800"/>
          </a:xfrm>
        </p:spPr>
        <p:txBody>
          <a:bodyPr>
            <a:normAutofit/>
          </a:bodyPr>
          <a:lstStyle/>
          <a:p>
            <a:r>
              <a:rPr lang="zh-CN" altLang="en-US" dirty="0" smtClean="0"/>
              <a:t>方法：将某个目标属性值与其最优值进行比较，令 </a:t>
            </a:r>
            <a:endParaRPr lang="en-US" altLang="zh-CN" dirty="0" smtClean="0"/>
          </a:p>
          <a:p>
            <a:endParaRPr lang="en-US" altLang="zh-CN" dirty="0" smtClean="0"/>
          </a:p>
          <a:p>
            <a:endParaRPr lang="en-US" altLang="zh-CN" dirty="0" smtClean="0"/>
          </a:p>
          <a:p>
            <a:r>
              <a:rPr lang="zh-CN" altLang="en-US" dirty="0" smtClean="0"/>
              <a:t>效益性目标属性：</a:t>
            </a:r>
            <a:endParaRPr lang="en-US" altLang="zh-CN" dirty="0" smtClean="0"/>
          </a:p>
          <a:p>
            <a:endParaRPr lang="en-US" altLang="zh-CN" dirty="0"/>
          </a:p>
          <a:p>
            <a:r>
              <a:rPr lang="zh-CN" altLang="en-US" dirty="0" smtClean="0"/>
              <a:t>损失性目标属性：</a:t>
            </a:r>
            <a:endParaRPr lang="en-US" altLang="zh-CN" dirty="0" smtClean="0"/>
          </a:p>
          <a:p>
            <a:endParaRPr lang="en-US" altLang="zh-CN" dirty="0"/>
          </a:p>
          <a:p>
            <a:r>
              <a:rPr lang="zh-CN" altLang="en-US" dirty="0" smtClean="0"/>
              <a:t>经过变换后，</a:t>
            </a:r>
            <a:r>
              <a:rPr lang="en-US" altLang="zh-CN" dirty="0" err="1" smtClean="0"/>
              <a:t>r</a:t>
            </a:r>
            <a:r>
              <a:rPr lang="en-US" altLang="zh-CN" baseline="-25000" dirty="0" err="1" smtClean="0"/>
              <a:t>ij</a:t>
            </a:r>
            <a:r>
              <a:rPr lang="zh-CN" altLang="en-US" dirty="0" smtClean="0"/>
              <a:t>都属于</a:t>
            </a:r>
            <a:r>
              <a:rPr lang="en-US" altLang="zh-CN" dirty="0" smtClean="0"/>
              <a:t>[0,1]</a:t>
            </a:r>
            <a:r>
              <a:rPr lang="zh-CN" altLang="en-US" dirty="0" smtClean="0"/>
              <a:t>，损失性目标属性也转换成为获益性目标属性，</a:t>
            </a:r>
            <a:r>
              <a:rPr lang="en-US" altLang="zh-CN" dirty="0" smtClean="0"/>
              <a:t>1</a:t>
            </a:r>
            <a:r>
              <a:rPr lang="zh-CN" altLang="en-US" dirty="0" smtClean="0"/>
              <a:t>为最优值，</a:t>
            </a:r>
            <a:r>
              <a:rPr lang="en-US" altLang="zh-CN" dirty="0" smtClean="0"/>
              <a:t>0</a:t>
            </a:r>
            <a:r>
              <a:rPr lang="zh-CN" altLang="en-US" dirty="0" smtClean="0"/>
              <a:t>为最差值。                              </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72636774"/>
              </p:ext>
            </p:extLst>
          </p:nvPr>
        </p:nvGraphicFramePr>
        <p:xfrm>
          <a:off x="971600" y="2204864"/>
          <a:ext cx="2724150" cy="550862"/>
        </p:xfrm>
        <a:graphic>
          <a:graphicData uri="http://schemas.openxmlformats.org/presentationml/2006/ole">
            <mc:AlternateContent xmlns:mc="http://schemas.openxmlformats.org/markup-compatibility/2006">
              <mc:Choice xmlns:v="urn:schemas-microsoft-com:vml" Requires="v">
                <p:oleObj spid="_x0000_s3122" name="Equation" r:id="rId3" imgW="1396800" imgH="279360" progId="Equation.DSMT4">
                  <p:embed/>
                </p:oleObj>
              </mc:Choice>
              <mc:Fallback>
                <p:oleObj name="Equation" r:id="rId3" imgW="1396800" imgH="279360" progId="Equation.DSMT4">
                  <p:embed/>
                  <p:pic>
                    <p:nvPicPr>
                      <p:cNvPr id="0" name=""/>
                      <p:cNvPicPr>
                        <a:picLocks noChangeAspect="1" noChangeArrowheads="1"/>
                      </p:cNvPicPr>
                      <p:nvPr/>
                    </p:nvPicPr>
                    <p:blipFill>
                      <a:blip r:embed="rId4"/>
                      <a:srcRect/>
                      <a:stretch>
                        <a:fillRect/>
                      </a:stretch>
                    </p:blipFill>
                    <p:spPr bwMode="auto">
                      <a:xfrm>
                        <a:off x="971600" y="2204864"/>
                        <a:ext cx="2724150" cy="55086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88850763"/>
              </p:ext>
            </p:extLst>
          </p:nvPr>
        </p:nvGraphicFramePr>
        <p:xfrm>
          <a:off x="3923928" y="2204864"/>
          <a:ext cx="2751307" cy="635198"/>
        </p:xfrm>
        <a:graphic>
          <a:graphicData uri="http://schemas.openxmlformats.org/presentationml/2006/ole">
            <mc:AlternateContent xmlns:mc="http://schemas.openxmlformats.org/markup-compatibility/2006">
              <mc:Choice xmlns:v="urn:schemas-microsoft-com:vml" Requires="v">
                <p:oleObj spid="_x0000_s3123" name="Equation" r:id="rId5" imgW="1218960" imgH="279360" progId="Equation.DSMT4">
                  <p:embed/>
                </p:oleObj>
              </mc:Choice>
              <mc:Fallback>
                <p:oleObj name="Equation" r:id="rId5" imgW="1218960" imgH="279360" progId="Equation.DSMT4">
                  <p:embed/>
                  <p:pic>
                    <p:nvPicPr>
                      <p:cNvPr id="0" name=""/>
                      <p:cNvPicPr>
                        <a:picLocks noChangeAspect="1" noChangeArrowheads="1"/>
                      </p:cNvPicPr>
                      <p:nvPr/>
                    </p:nvPicPr>
                    <p:blipFill>
                      <a:blip r:embed="rId6"/>
                      <a:srcRect/>
                      <a:stretch>
                        <a:fillRect/>
                      </a:stretch>
                    </p:blipFill>
                    <p:spPr bwMode="auto">
                      <a:xfrm>
                        <a:off x="3923928" y="2204864"/>
                        <a:ext cx="2751307" cy="635198"/>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56076477"/>
              </p:ext>
            </p:extLst>
          </p:nvPr>
        </p:nvGraphicFramePr>
        <p:xfrm>
          <a:off x="3347864" y="2852936"/>
          <a:ext cx="2238375" cy="1079500"/>
        </p:xfrm>
        <a:graphic>
          <a:graphicData uri="http://schemas.openxmlformats.org/presentationml/2006/ole">
            <mc:AlternateContent xmlns:mc="http://schemas.openxmlformats.org/markup-compatibility/2006">
              <mc:Choice xmlns:v="urn:schemas-microsoft-com:vml" Requires="v">
                <p:oleObj spid="_x0000_s3124" name="Equation" r:id="rId7" imgW="774360" imgH="482400" progId="Equation.DSMT4">
                  <p:embed/>
                </p:oleObj>
              </mc:Choice>
              <mc:Fallback>
                <p:oleObj name="Equation" r:id="rId7" imgW="774360" imgH="482400" progId="Equation.DSMT4">
                  <p:embed/>
                  <p:pic>
                    <p:nvPicPr>
                      <p:cNvPr id="0" name=""/>
                      <p:cNvPicPr>
                        <a:picLocks noChangeAspect="1" noChangeArrowheads="1"/>
                      </p:cNvPicPr>
                      <p:nvPr/>
                    </p:nvPicPr>
                    <p:blipFill>
                      <a:blip r:embed="rId8"/>
                      <a:srcRect/>
                      <a:stretch>
                        <a:fillRect/>
                      </a:stretch>
                    </p:blipFill>
                    <p:spPr bwMode="auto">
                      <a:xfrm>
                        <a:off x="3347864" y="2852936"/>
                        <a:ext cx="2238375" cy="1079500"/>
                      </a:xfrm>
                      <a:prstGeom prst="rect">
                        <a:avLst/>
                      </a:prstGeom>
                      <a:noFill/>
                    </p:spPr>
                  </p:pic>
                </p:oleObj>
              </mc:Fallback>
            </mc:AlternateContent>
          </a:graphicData>
        </a:graphic>
      </p:graphicFrame>
      <p:sp>
        <p:nvSpPr>
          <p:cNvPr id="1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616755285"/>
              </p:ext>
            </p:extLst>
          </p:nvPr>
        </p:nvGraphicFramePr>
        <p:xfrm>
          <a:off x="3419872" y="3861048"/>
          <a:ext cx="1989137" cy="1027112"/>
        </p:xfrm>
        <a:graphic>
          <a:graphicData uri="http://schemas.openxmlformats.org/presentationml/2006/ole">
            <mc:AlternateContent xmlns:mc="http://schemas.openxmlformats.org/markup-compatibility/2006">
              <mc:Choice xmlns:v="urn:schemas-microsoft-com:vml" Requires="v">
                <p:oleObj spid="_x0000_s3125" name="Equation" r:id="rId9" imgW="774360" imgH="482400" progId="Equation.DSMT4">
                  <p:embed/>
                </p:oleObj>
              </mc:Choice>
              <mc:Fallback>
                <p:oleObj name="Equation" r:id="rId9" imgW="774360" imgH="482400" progId="Equation.DSMT4">
                  <p:embed/>
                  <p:pic>
                    <p:nvPicPr>
                      <p:cNvPr id="0" name=""/>
                      <p:cNvPicPr>
                        <a:picLocks noChangeAspect="1" noChangeArrowheads="1"/>
                      </p:cNvPicPr>
                      <p:nvPr/>
                    </p:nvPicPr>
                    <p:blipFill>
                      <a:blip r:embed="rId10"/>
                      <a:srcRect/>
                      <a:stretch>
                        <a:fillRect/>
                      </a:stretch>
                    </p:blipFill>
                    <p:spPr bwMode="auto">
                      <a:xfrm>
                        <a:off x="3419872" y="3861048"/>
                        <a:ext cx="1989137" cy="1027112"/>
                      </a:xfrm>
                      <a:prstGeom prst="rect">
                        <a:avLst/>
                      </a:prstGeom>
                      <a:noFill/>
                    </p:spPr>
                  </p:pic>
                </p:oleObj>
              </mc:Fallback>
            </mc:AlternateContent>
          </a:graphicData>
        </a:graphic>
      </p:graphicFrame>
    </p:spTree>
    <p:extLst>
      <p:ext uri="{BB962C8B-B14F-4D97-AF65-F5344CB8AC3E}">
        <p14:creationId xmlns:p14="http://schemas.microsoft.com/office/powerpoint/2010/main" val="740934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23928" y="2924944"/>
            <a:ext cx="2332112" cy="612068"/>
          </a:xfrm>
        </p:spPr>
        <p:txBody>
          <a:bodyPr/>
          <a:lstStyle/>
          <a:p>
            <a:pPr marL="0" indent="0">
              <a:buNone/>
            </a:pPr>
            <a:r>
              <a:rPr lang="zh-CN" altLang="en-US" dirty="0" smtClean="0"/>
              <a:t>向量归一化</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7" y="4005064"/>
            <a:ext cx="8084616"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下箭头 4"/>
          <p:cNvSpPr/>
          <p:nvPr/>
        </p:nvSpPr>
        <p:spPr>
          <a:xfrm>
            <a:off x="3377739" y="2780928"/>
            <a:ext cx="720080"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658763"/>
            <a:ext cx="5940662" cy="208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684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3342"/>
            <a:ext cx="7239000" cy="1143000"/>
          </a:xfrm>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en-US" altLang="zh-CN" sz="4000" b="1" dirty="0" smtClean="0"/>
              <a:t>1.</a:t>
            </a:r>
            <a:r>
              <a:rPr lang="zh-CN" altLang="en-US" sz="4000" b="1" dirty="0" smtClean="0"/>
              <a:t>多目标决策概述</a:t>
            </a:r>
            <a:endParaRPr lang="en-US" altLang="zh-CN" sz="4000" b="1" dirty="0" smtClean="0"/>
          </a:p>
          <a:p>
            <a:pPr marL="0" indent="0">
              <a:lnSpc>
                <a:spcPct val="150000"/>
              </a:lnSpc>
              <a:buNone/>
            </a:pPr>
            <a:endParaRPr lang="en-US" altLang="zh-CN" sz="4000" b="1" dirty="0" smtClean="0"/>
          </a:p>
          <a:p>
            <a:pPr marL="0" indent="0">
              <a:lnSpc>
                <a:spcPct val="150000"/>
              </a:lnSpc>
              <a:buNone/>
            </a:pPr>
            <a:r>
              <a:rPr lang="en-US" altLang="zh-CN" sz="4000" b="1" dirty="0" smtClean="0"/>
              <a:t>2. </a:t>
            </a:r>
            <a:r>
              <a:rPr lang="zh-CN" altLang="en-US" sz="4000" b="1" dirty="0" smtClean="0"/>
              <a:t>多目标决策步骤、方法</a:t>
            </a:r>
            <a:endParaRPr lang="en-US" altLang="zh-CN" sz="4000" b="1" dirty="0" smtClean="0"/>
          </a:p>
        </p:txBody>
      </p:sp>
    </p:spTree>
    <p:extLst>
      <p:ext uri="{BB962C8B-B14F-4D97-AF65-F5344CB8AC3E}">
        <p14:creationId xmlns:p14="http://schemas.microsoft.com/office/powerpoint/2010/main" val="3093866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39000" cy="876712"/>
          </a:xfrm>
        </p:spPr>
        <p:txBody>
          <a:bodyPr/>
          <a:lstStyle/>
          <a:p>
            <a:r>
              <a:rPr lang="en-US" altLang="zh-CN" dirty="0" smtClean="0"/>
              <a:t>2.3 </a:t>
            </a:r>
            <a:r>
              <a:rPr lang="zh-CN" altLang="en-US" dirty="0" smtClean="0"/>
              <a:t>确定决策目标属性权重</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     在多指标决策分析中，各个指标对决策而言，它们的相对重要程度是不同的。</a:t>
            </a:r>
            <a:endParaRPr lang="en-US" altLang="zh-CN" sz="2800" dirty="0" smtClean="0"/>
          </a:p>
          <a:p>
            <a:pPr marL="0" indent="0">
              <a:buNone/>
            </a:pPr>
            <a:r>
              <a:rPr lang="en-US" altLang="zh-CN" sz="2800" dirty="0"/>
              <a:t> </a:t>
            </a:r>
            <a:r>
              <a:rPr lang="en-US" altLang="zh-CN" sz="2800" dirty="0" smtClean="0"/>
              <a:t>    </a:t>
            </a:r>
            <a:r>
              <a:rPr lang="zh-CN" altLang="en-US" sz="2800" dirty="0" smtClean="0"/>
              <a:t>通常用权重来定量表示各指标的重要程度，指标越重要，权重越大。</a:t>
            </a:r>
            <a:endParaRPr lang="en-US" altLang="zh-CN" sz="2800" dirty="0" smtClean="0"/>
          </a:p>
          <a:p>
            <a:pPr marL="0" indent="0">
              <a:buNone/>
            </a:pPr>
            <a:endParaRPr lang="zh-CN" altLang="en-US" sz="2800" dirty="0" smtClean="0"/>
          </a:p>
          <a:p>
            <a:r>
              <a:rPr lang="zh-CN" altLang="en-US" sz="2800" dirty="0" smtClean="0"/>
              <a:t>设有</a:t>
            </a:r>
            <a:r>
              <a:rPr lang="en-US" altLang="zh-CN" sz="2800" dirty="0" smtClean="0"/>
              <a:t>n</a:t>
            </a:r>
            <a:r>
              <a:rPr lang="zh-CN" altLang="en-US" sz="2800" dirty="0" smtClean="0"/>
              <a:t>个决策指标，分别为</a:t>
            </a:r>
            <a:r>
              <a:rPr lang="en-US" altLang="zh-CN" sz="2800" dirty="0" smtClean="0"/>
              <a:t>x</a:t>
            </a:r>
            <a:r>
              <a:rPr lang="en-US" altLang="zh-CN" sz="2800" baseline="-25000" dirty="0" smtClean="0"/>
              <a:t>1</a:t>
            </a:r>
            <a:r>
              <a:rPr lang="zh-CN" altLang="en-US" sz="2800" dirty="0" smtClean="0"/>
              <a:t>，</a:t>
            </a:r>
            <a:r>
              <a:rPr lang="en-US" altLang="zh-CN" sz="2800" dirty="0" smtClean="0"/>
              <a:t>x</a:t>
            </a:r>
            <a:r>
              <a:rPr lang="en-US" altLang="zh-CN" sz="2800" baseline="-25000" dirty="0" smtClean="0"/>
              <a:t>2</a:t>
            </a:r>
            <a:r>
              <a:rPr lang="zh-CN" altLang="en-US" sz="2800" dirty="0" smtClean="0"/>
              <a:t>，</a:t>
            </a:r>
            <a:r>
              <a:rPr lang="en-US" altLang="zh-CN" sz="2800" dirty="0" smtClean="0"/>
              <a:t>…</a:t>
            </a:r>
            <a:r>
              <a:rPr lang="zh-CN" altLang="en-US" sz="2800" dirty="0" smtClean="0"/>
              <a:t>，</a:t>
            </a:r>
            <a:r>
              <a:rPr lang="en-US" altLang="zh-CN" sz="2800" dirty="0" err="1" smtClean="0"/>
              <a:t>x</a:t>
            </a:r>
            <a:r>
              <a:rPr lang="en-US" altLang="zh-CN" sz="2800" baseline="-25000" dirty="0" err="1" smtClean="0"/>
              <a:t>n</a:t>
            </a:r>
            <a:r>
              <a:rPr lang="zh-CN" altLang="en-US" sz="2800" dirty="0" smtClean="0"/>
              <a:t>；它们对应的权重分别为</a:t>
            </a:r>
            <a:r>
              <a:rPr lang="en-US" altLang="zh-CN" sz="2800" dirty="0" smtClean="0"/>
              <a:t>w</a:t>
            </a:r>
            <a:r>
              <a:rPr lang="en-US" altLang="zh-CN" sz="2800" baseline="-25000" dirty="0" smtClean="0"/>
              <a:t>1</a:t>
            </a:r>
            <a:r>
              <a:rPr lang="zh-CN" altLang="en-US" sz="2800" dirty="0" smtClean="0"/>
              <a:t>，</a:t>
            </a:r>
            <a:r>
              <a:rPr lang="en-US" altLang="zh-CN" sz="2800" dirty="0" smtClean="0"/>
              <a:t>w</a:t>
            </a:r>
            <a:r>
              <a:rPr lang="en-US" altLang="zh-CN" sz="2800" baseline="-25000" dirty="0" smtClean="0"/>
              <a:t>2</a:t>
            </a:r>
            <a:r>
              <a:rPr lang="zh-CN" altLang="en-US" sz="2800" dirty="0" smtClean="0"/>
              <a:t>，</a:t>
            </a:r>
            <a:r>
              <a:rPr lang="en-US" altLang="zh-CN" sz="2800" dirty="0" smtClean="0"/>
              <a:t>…</a:t>
            </a:r>
            <a:r>
              <a:rPr lang="zh-CN" altLang="en-US" sz="2800" dirty="0" smtClean="0"/>
              <a:t>，</a:t>
            </a:r>
            <a:r>
              <a:rPr lang="en-US" altLang="zh-CN" sz="2800" dirty="0" err="1" smtClean="0"/>
              <a:t>w</a:t>
            </a:r>
            <a:r>
              <a:rPr lang="en-US" altLang="zh-CN" sz="2800" baseline="-25000" dirty="0" err="1" smtClean="0"/>
              <a:t>n</a:t>
            </a:r>
            <a:r>
              <a:rPr lang="zh-CN" altLang="en-US" sz="2800" dirty="0" smtClean="0"/>
              <a:t>；</a:t>
            </a:r>
          </a:p>
          <a:p>
            <a:r>
              <a:rPr lang="zh-CN" altLang="en-US" sz="2800" dirty="0" smtClean="0"/>
              <a:t>则有 </a:t>
            </a:r>
            <a:r>
              <a:rPr lang="en-US" altLang="zh-CN" sz="2800" dirty="0" smtClean="0"/>
              <a:t>w</a:t>
            </a:r>
            <a:r>
              <a:rPr lang="en-US" altLang="zh-CN" sz="2800" baseline="-25000" dirty="0" smtClean="0"/>
              <a:t>1</a:t>
            </a:r>
            <a:r>
              <a:rPr lang="en-US" altLang="zh-CN" sz="2800" dirty="0" smtClean="0"/>
              <a:t>+ w</a:t>
            </a:r>
            <a:r>
              <a:rPr lang="en-US" altLang="zh-CN" sz="2800" baseline="-25000" dirty="0" smtClean="0"/>
              <a:t>2</a:t>
            </a:r>
            <a:r>
              <a:rPr lang="en-US" altLang="zh-CN" sz="2800" dirty="0" smtClean="0"/>
              <a:t>+…+</a:t>
            </a:r>
            <a:r>
              <a:rPr lang="en-US" altLang="zh-CN" sz="2800" dirty="0" err="1" smtClean="0"/>
              <a:t>w</a:t>
            </a:r>
            <a:r>
              <a:rPr lang="en-US" altLang="zh-CN" sz="2800" baseline="-25000" dirty="0" err="1" smtClean="0"/>
              <a:t>n</a:t>
            </a:r>
            <a:r>
              <a:rPr lang="en-US" altLang="zh-CN" sz="2800" dirty="0" smtClean="0"/>
              <a:t>=1</a:t>
            </a:r>
            <a:r>
              <a:rPr lang="zh-CN" altLang="en-US" sz="2800" dirty="0" smtClean="0"/>
              <a:t>（</a:t>
            </a:r>
            <a:r>
              <a:rPr lang="en-US" altLang="zh-CN" sz="2800" dirty="0" smtClean="0"/>
              <a:t>w</a:t>
            </a:r>
            <a:r>
              <a:rPr lang="en-US" altLang="zh-CN" sz="2800" baseline="-25000" dirty="0" smtClean="0"/>
              <a:t>i</a:t>
            </a:r>
            <a:r>
              <a:rPr lang="en-US" altLang="en-US" sz="2800" dirty="0" smtClean="0"/>
              <a:t>≥</a:t>
            </a:r>
            <a:r>
              <a:rPr lang="en-US" altLang="zh-CN" sz="2800" dirty="0" smtClean="0"/>
              <a:t>0, 1</a:t>
            </a:r>
            <a:r>
              <a:rPr lang="en-US" altLang="en-US" sz="2800" dirty="0" smtClean="0"/>
              <a:t>≤</a:t>
            </a:r>
            <a:r>
              <a:rPr lang="en-US" altLang="zh-CN" sz="2800" dirty="0" smtClean="0"/>
              <a:t>i </a:t>
            </a:r>
            <a:r>
              <a:rPr lang="en-US" altLang="en-US" sz="2800" dirty="0" smtClean="0"/>
              <a:t>≤</a:t>
            </a:r>
            <a:r>
              <a:rPr lang="en-US" altLang="zh-CN" sz="2800" dirty="0" smtClean="0"/>
              <a:t> n</a:t>
            </a:r>
            <a:r>
              <a:rPr lang="zh-CN" altLang="en-US" sz="2800" dirty="0" smtClean="0"/>
              <a:t>）。</a:t>
            </a:r>
          </a:p>
          <a:p>
            <a:endParaRPr lang="zh-CN" altLang="en-US" dirty="0"/>
          </a:p>
        </p:txBody>
      </p:sp>
    </p:spTree>
    <p:extLst>
      <p:ext uri="{BB962C8B-B14F-4D97-AF65-F5344CB8AC3E}">
        <p14:creationId xmlns:p14="http://schemas.microsoft.com/office/powerpoint/2010/main" val="2801688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268760"/>
            <a:ext cx="7992888" cy="4857403"/>
          </a:xfrm>
        </p:spPr>
        <p:txBody>
          <a:bodyPr>
            <a:normAutofit lnSpcReduction="10000"/>
          </a:bodyPr>
          <a:lstStyle/>
          <a:p>
            <a:pPr marL="0" indent="0">
              <a:buNone/>
            </a:pPr>
            <a:r>
              <a:rPr lang="zh-CN" altLang="en-US" sz="3200" dirty="0" smtClean="0"/>
              <a:t>目标属性权重确定的方法分为：</a:t>
            </a:r>
            <a:endParaRPr lang="en-US" altLang="zh-CN" sz="3200" dirty="0" smtClean="0"/>
          </a:p>
          <a:p>
            <a:r>
              <a:rPr lang="zh-CN" altLang="en-US" sz="3200" dirty="0" smtClean="0"/>
              <a:t>主观赋权法：决策者根据自己的主观经验和判断直接赋权的方法，主要有德尔菲法（</a:t>
            </a:r>
            <a:r>
              <a:rPr lang="en-US" altLang="zh-CN" sz="3200" dirty="0" smtClean="0"/>
              <a:t>Delphi</a:t>
            </a:r>
            <a:r>
              <a:rPr lang="zh-CN" altLang="en-US" sz="3200" dirty="0" smtClean="0"/>
              <a:t>）、相对比较法和特征向量法（</a:t>
            </a:r>
            <a:r>
              <a:rPr lang="en-US" altLang="zh-CN" sz="3200" dirty="0" smtClean="0"/>
              <a:t>AHP</a:t>
            </a:r>
            <a:r>
              <a:rPr lang="zh-CN" altLang="en-US" sz="3200" dirty="0" smtClean="0"/>
              <a:t>）等</a:t>
            </a:r>
            <a:r>
              <a:rPr lang="zh-CN" altLang="en-US" sz="3200" dirty="0"/>
              <a:t>。</a:t>
            </a:r>
            <a:endParaRPr lang="en-US" altLang="zh-CN" sz="3200" dirty="0" smtClean="0"/>
          </a:p>
          <a:p>
            <a:r>
              <a:rPr lang="zh-CN" altLang="en-US" sz="3200" dirty="0" smtClean="0"/>
              <a:t>客观赋权法是根据决策矩阵提供的客观信息（指标值），通过建立某种数学模型计算出权重的方法，主要有熵值法、主成分分析法等。</a:t>
            </a:r>
            <a:endParaRPr lang="en-US" altLang="zh-CN" sz="3200" dirty="0" smtClean="0"/>
          </a:p>
          <a:p>
            <a:r>
              <a:rPr lang="zh-CN" altLang="en-US" sz="3200" dirty="0" smtClean="0"/>
              <a:t>组合赋权法</a:t>
            </a:r>
            <a:endParaRPr lang="zh-CN" altLang="en-US" sz="3200" dirty="0"/>
          </a:p>
        </p:txBody>
      </p:sp>
    </p:spTree>
    <p:extLst>
      <p:ext uri="{BB962C8B-B14F-4D97-AF65-F5344CB8AC3E}">
        <p14:creationId xmlns:p14="http://schemas.microsoft.com/office/powerpoint/2010/main" val="3300574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239000" cy="1143000"/>
          </a:xfrm>
        </p:spPr>
        <p:txBody>
          <a:bodyPr/>
          <a:lstStyle/>
          <a:p>
            <a:r>
              <a:rPr lang="zh-CN" altLang="en-US" dirty="0" smtClean="0"/>
              <a:t>熵值法</a:t>
            </a:r>
            <a:endParaRPr lang="zh-CN" altLang="en-US" dirty="0"/>
          </a:p>
        </p:txBody>
      </p:sp>
      <p:sp>
        <p:nvSpPr>
          <p:cNvPr id="3" name="内容占位符 2"/>
          <p:cNvSpPr>
            <a:spLocks noGrp="1"/>
          </p:cNvSpPr>
          <p:nvPr>
            <p:ph idx="1"/>
          </p:nvPr>
        </p:nvSpPr>
        <p:spPr>
          <a:xfrm>
            <a:off x="251520" y="1600200"/>
            <a:ext cx="7776864" cy="4781128"/>
          </a:xfrm>
        </p:spPr>
        <p:txBody>
          <a:bodyPr>
            <a:normAutofit lnSpcReduction="10000"/>
          </a:bodyPr>
          <a:lstStyle/>
          <a:p>
            <a:pPr marL="0" indent="0">
              <a:buNone/>
            </a:pPr>
            <a:r>
              <a:rPr lang="en-US" altLang="zh-CN" dirty="0" smtClean="0"/>
              <a:t>      </a:t>
            </a:r>
            <a:r>
              <a:rPr lang="zh-CN" altLang="zh-CN" dirty="0" smtClean="0"/>
              <a:t>熵</a:t>
            </a:r>
            <a:r>
              <a:rPr lang="zh-CN" altLang="zh-CN" dirty="0"/>
              <a:t>的概念源于热力学，后来香农把熵引入信息论中，把熵作为</a:t>
            </a:r>
            <a:r>
              <a:rPr lang="zh-CN" altLang="zh-CN" dirty="0">
                <a:solidFill>
                  <a:srgbClr val="FF0000"/>
                </a:solidFill>
              </a:rPr>
              <a:t>系统信息不确定性的度量</a:t>
            </a:r>
            <a:r>
              <a:rPr lang="zh-CN" altLang="zh-CN" dirty="0"/>
              <a:t>，系统不确定性越大，系统越无序，熵就越大；</a:t>
            </a:r>
            <a:r>
              <a:rPr lang="zh-CN" altLang="zh-CN" dirty="0" smtClean="0"/>
              <a:t>反之亦然。</a:t>
            </a:r>
            <a:endParaRPr lang="en-US" altLang="zh-CN" dirty="0" smtClean="0"/>
          </a:p>
          <a:p>
            <a:pPr marL="0" indent="0">
              <a:buNone/>
            </a:pPr>
            <a:r>
              <a:rPr lang="en-US" altLang="zh-CN" dirty="0"/>
              <a:t> </a:t>
            </a:r>
            <a:r>
              <a:rPr lang="en-US" altLang="zh-CN" dirty="0" smtClean="0"/>
              <a:t>     </a:t>
            </a:r>
            <a:r>
              <a:rPr lang="zh-CN" altLang="zh-CN" dirty="0" smtClean="0"/>
              <a:t>根据</a:t>
            </a:r>
            <a:r>
              <a:rPr lang="zh-CN" altLang="zh-CN" dirty="0"/>
              <a:t>熵的性质，可以通过熵值来判断某个指标的无序程度。指标的无序程度越强，熵值越大；反之，熵值越小</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在</a:t>
            </a:r>
            <a:r>
              <a:rPr lang="zh-CN" altLang="zh-CN" dirty="0"/>
              <a:t>多属性指标的决策问题中，如果某个属性指标无太大的差异，则该指标在决策评价中作用较小；反之，某个属性指标差异性较大，表示该指标无序程度大，则这个属性指标在评价中有重要的影响。因此可以利用信息熵值计算各项指标在多目标决策的</a:t>
            </a:r>
            <a:r>
              <a:rPr lang="zh-CN" altLang="zh-CN" dirty="0" smtClean="0"/>
              <a:t>权重</a:t>
            </a:r>
            <a:r>
              <a:rPr lang="zh-CN" altLang="en-US" dirty="0" smtClean="0"/>
              <a:t>。</a:t>
            </a:r>
            <a:endParaRPr lang="zh-CN" altLang="en-US" dirty="0"/>
          </a:p>
        </p:txBody>
      </p:sp>
    </p:spTree>
    <p:extLst>
      <p:ext uri="{BB962C8B-B14F-4D97-AF65-F5344CB8AC3E}">
        <p14:creationId xmlns:p14="http://schemas.microsoft.com/office/powerpoint/2010/main" val="2066382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7715200" cy="4525963"/>
          </a:xfrm>
        </p:spPr>
        <p:txBody>
          <a:bodyPr/>
          <a:lstStyle/>
          <a:p>
            <a:pPr marL="0" indent="0">
              <a:buNone/>
            </a:pPr>
            <a:r>
              <a:rPr lang="en-US" altLang="zh-CN" dirty="0" smtClean="0">
                <a:cs typeface="Times New Roman"/>
              </a:rPr>
              <a:t>1</a:t>
            </a:r>
            <a:r>
              <a:rPr lang="zh-CN" altLang="en-US" dirty="0" smtClean="0">
                <a:cs typeface="Times New Roman"/>
              </a:rPr>
              <a:t>）计算属性指标熵值</a:t>
            </a:r>
            <a:endParaRPr lang="en-US" altLang="zh-CN" dirty="0" smtClean="0">
              <a:cs typeface="Times New Roman"/>
            </a:endParaRPr>
          </a:p>
          <a:p>
            <a:pPr marL="0" indent="0">
              <a:buNone/>
            </a:pPr>
            <a:r>
              <a:rPr lang="zh-CN" altLang="zh-CN" dirty="0" smtClean="0">
                <a:cs typeface="Times New Roman"/>
              </a:rPr>
              <a:t>设</a:t>
            </a:r>
            <a:r>
              <a:rPr lang="en-US" altLang="zh-CN" dirty="0" err="1">
                <a:cs typeface="Times New Roman"/>
              </a:rPr>
              <a:t>P</a:t>
            </a:r>
            <a:r>
              <a:rPr lang="en-US" altLang="zh-CN" baseline="-25000" dirty="0" err="1">
                <a:cs typeface="Times New Roman"/>
              </a:rPr>
              <a:t>ij</a:t>
            </a:r>
            <a:r>
              <a:rPr lang="zh-CN" altLang="zh-CN" dirty="0">
                <a:cs typeface="Times New Roman"/>
              </a:rPr>
              <a:t>为第</a:t>
            </a:r>
            <a:r>
              <a:rPr lang="en-US" altLang="zh-CN" dirty="0" err="1">
                <a:cs typeface="Times New Roman"/>
              </a:rPr>
              <a:t>i</a:t>
            </a:r>
            <a:r>
              <a:rPr lang="zh-CN" altLang="zh-CN" dirty="0">
                <a:cs typeface="Times New Roman"/>
              </a:rPr>
              <a:t>个方案对第</a:t>
            </a:r>
            <a:r>
              <a:rPr lang="en-US" altLang="zh-CN" dirty="0">
                <a:cs typeface="Times New Roman"/>
              </a:rPr>
              <a:t>j</a:t>
            </a:r>
            <a:r>
              <a:rPr lang="zh-CN" altLang="zh-CN" dirty="0">
                <a:cs typeface="Times New Roman"/>
              </a:rPr>
              <a:t>个属性指标的贡献度，</a:t>
            </a:r>
            <a:r>
              <a:rPr lang="zh-CN" altLang="zh-CN" dirty="0" smtClean="0">
                <a:cs typeface="Times New Roman"/>
              </a:rPr>
              <a:t>即</a:t>
            </a:r>
            <a:endParaRPr lang="en-US" altLang="zh-CN" dirty="0" smtClean="0">
              <a:cs typeface="Times New Roman"/>
            </a:endParaRPr>
          </a:p>
          <a:p>
            <a:pPr marL="0" indent="0">
              <a:buNone/>
            </a:pPr>
            <a:endParaRPr lang="en-US" altLang="zh-CN" dirty="0" smtClean="0">
              <a:cs typeface="Times New Roman"/>
            </a:endParaRPr>
          </a:p>
          <a:p>
            <a:pPr marL="0" indent="0">
              <a:buNone/>
            </a:pPr>
            <a:r>
              <a:rPr lang="zh-CN" altLang="zh-CN" dirty="0" smtClean="0"/>
              <a:t>这种</a:t>
            </a:r>
            <a:r>
              <a:rPr lang="zh-CN" altLang="zh-CN" dirty="0"/>
              <a:t>贡献度包含一种信息内容，因此我们用熵</a:t>
            </a:r>
            <a:r>
              <a:rPr lang="en-US" altLang="zh-CN" dirty="0" err="1"/>
              <a:t>E</a:t>
            </a:r>
            <a:r>
              <a:rPr lang="en-US" altLang="zh-CN" baseline="-25000" dirty="0" err="1"/>
              <a:t>j</a:t>
            </a:r>
            <a:r>
              <a:rPr lang="zh-CN" altLang="zh-CN" dirty="0"/>
              <a:t>来表示所有方案对第</a:t>
            </a:r>
            <a:r>
              <a:rPr lang="en-US" altLang="zh-CN" dirty="0"/>
              <a:t>j</a:t>
            </a:r>
            <a:r>
              <a:rPr lang="zh-CN" altLang="zh-CN" dirty="0"/>
              <a:t>个属性指标的贡献总量，</a:t>
            </a:r>
            <a:r>
              <a:rPr lang="zh-CN" altLang="zh-CN" dirty="0" smtClean="0"/>
              <a:t>即</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zh-CN" dirty="0"/>
              <a:t>其中， </a:t>
            </a:r>
            <a:r>
              <a:rPr lang="en-US" altLang="zh-CN" dirty="0"/>
              <a:t>k=1/</a:t>
            </a:r>
            <a:r>
              <a:rPr lang="en-US" altLang="zh-CN" dirty="0" err="1"/>
              <a:t>lnm</a:t>
            </a:r>
            <a:endParaRPr lang="zh-CN" altLang="en-US" dirty="0"/>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17892156"/>
              </p:ext>
            </p:extLst>
          </p:nvPr>
        </p:nvGraphicFramePr>
        <p:xfrm>
          <a:off x="1187624" y="2348880"/>
          <a:ext cx="2752506" cy="792088"/>
        </p:xfrm>
        <a:graphic>
          <a:graphicData uri="http://schemas.openxmlformats.org/presentationml/2006/ole">
            <mc:AlternateContent xmlns:mc="http://schemas.openxmlformats.org/markup-compatibility/2006">
              <mc:Choice xmlns:v="urn:schemas-microsoft-com:vml" Requires="v">
                <p:oleObj spid="_x0000_s4120" name="Equation" r:id="rId3" imgW="1256755" imgH="444307" progId="Equation.DSMT4">
                  <p:embed/>
                </p:oleObj>
              </mc:Choice>
              <mc:Fallback>
                <p:oleObj name="Equation" r:id="rId3" imgW="1256755"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348880"/>
                        <a:ext cx="2752506" cy="792088"/>
                      </a:xfrm>
                      <a:prstGeom prst="rect">
                        <a:avLst/>
                      </a:prstGeom>
                      <a:noFill/>
                    </p:spPr>
                  </p:pic>
                </p:oleObj>
              </mc:Fallback>
            </mc:AlternateContent>
          </a:graphicData>
        </a:graphic>
      </p:graphicFrame>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409639559"/>
              </p:ext>
            </p:extLst>
          </p:nvPr>
        </p:nvGraphicFramePr>
        <p:xfrm>
          <a:off x="1115615" y="3789040"/>
          <a:ext cx="4891143" cy="792088"/>
        </p:xfrm>
        <a:graphic>
          <a:graphicData uri="http://schemas.openxmlformats.org/presentationml/2006/ole">
            <mc:AlternateContent xmlns:mc="http://schemas.openxmlformats.org/markup-compatibility/2006">
              <mc:Choice xmlns:v="urn:schemas-microsoft-com:vml" Requires="v">
                <p:oleObj spid="_x0000_s4121" name="Equation" r:id="rId5" imgW="2565400" imgH="444500" progId="Equation.DSMT4">
                  <p:embed/>
                </p:oleObj>
              </mc:Choice>
              <mc:Fallback>
                <p:oleObj name="Equation" r:id="rId5" imgW="2565400" imgH="444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5" y="3789040"/>
                        <a:ext cx="4891143" cy="792088"/>
                      </a:xfrm>
                      <a:prstGeom prst="rect">
                        <a:avLst/>
                      </a:prstGeom>
                      <a:noFill/>
                    </p:spPr>
                  </p:pic>
                </p:oleObj>
              </mc:Fallback>
            </mc:AlternateContent>
          </a:graphicData>
        </a:graphic>
      </p:graphicFrame>
    </p:spTree>
    <p:extLst>
      <p:ext uri="{BB962C8B-B14F-4D97-AF65-F5344CB8AC3E}">
        <p14:creationId xmlns:p14="http://schemas.microsoft.com/office/powerpoint/2010/main" val="2057172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2904"/>
            <a:ext cx="8229600" cy="669792"/>
          </a:xfrm>
        </p:spPr>
        <p:txBody>
          <a:bodyPr>
            <a:normAutofit/>
          </a:bodyPr>
          <a:lstStyle/>
          <a:p>
            <a:endParaRPr lang="zh-CN" altLang="en-US" dirty="0"/>
          </a:p>
        </p:txBody>
      </p:sp>
      <p:sp>
        <p:nvSpPr>
          <p:cNvPr id="3" name="内容占位符 2"/>
          <p:cNvSpPr>
            <a:spLocks noGrp="1"/>
          </p:cNvSpPr>
          <p:nvPr>
            <p:ph idx="1"/>
          </p:nvPr>
        </p:nvSpPr>
        <p:spPr>
          <a:xfrm>
            <a:off x="179512" y="620688"/>
            <a:ext cx="7632848" cy="5760640"/>
          </a:xfrm>
        </p:spPr>
        <p:txBody>
          <a:bodyPr>
            <a:normAutofit/>
          </a:bodyPr>
          <a:lstStyle/>
          <a:p>
            <a:pPr marL="0" indent="0">
              <a:buNone/>
            </a:pPr>
            <a:r>
              <a:rPr lang="en-US" altLang="zh-CN" dirty="0" smtClean="0"/>
              <a:t>2</a:t>
            </a:r>
            <a:r>
              <a:rPr lang="zh-CN" altLang="zh-CN" dirty="0" smtClean="0"/>
              <a:t>）计算属性指标差异系数和权重</a:t>
            </a:r>
          </a:p>
          <a:p>
            <a:pPr marL="0" indent="0">
              <a:buNone/>
            </a:pPr>
            <a:r>
              <a:rPr lang="zh-CN" altLang="zh-CN" dirty="0" smtClean="0"/>
              <a:t>从</a:t>
            </a:r>
            <a:r>
              <a:rPr lang="zh-CN" altLang="en-US" dirty="0" smtClean="0"/>
              <a:t>上</a:t>
            </a:r>
            <a:r>
              <a:rPr lang="zh-CN" altLang="zh-CN" dirty="0" smtClean="0"/>
              <a:t>式可以看出，给定</a:t>
            </a:r>
            <a:r>
              <a:rPr lang="en-US" altLang="zh-CN" dirty="0" smtClean="0"/>
              <a:t>j</a:t>
            </a:r>
            <a:r>
              <a:rPr lang="zh-CN" altLang="zh-CN" dirty="0" smtClean="0"/>
              <a:t>属性指标下</a:t>
            </a:r>
            <a:r>
              <a:rPr lang="en-US" altLang="zh-CN" dirty="0" smtClean="0"/>
              <a:t>x</a:t>
            </a:r>
            <a:r>
              <a:rPr lang="en-US" altLang="zh-CN" baseline="-25000" dirty="0" smtClean="0"/>
              <a:t>ij</a:t>
            </a:r>
            <a:r>
              <a:rPr lang="zh-CN" altLang="zh-CN" dirty="0" smtClean="0"/>
              <a:t>趋于一致时，</a:t>
            </a:r>
            <a:r>
              <a:rPr lang="en-US" altLang="zh-CN" dirty="0" err="1" smtClean="0"/>
              <a:t>E</a:t>
            </a:r>
            <a:r>
              <a:rPr lang="en-US" altLang="zh-CN" baseline="-25000" dirty="0" err="1" smtClean="0"/>
              <a:t>j</a:t>
            </a:r>
            <a:r>
              <a:rPr lang="zh-CN" altLang="zh-CN" dirty="0" smtClean="0"/>
              <a:t>趋于</a:t>
            </a:r>
            <a:r>
              <a:rPr lang="en-US" altLang="zh-CN" dirty="0" smtClean="0"/>
              <a:t>1</a:t>
            </a:r>
            <a:r>
              <a:rPr lang="zh-CN" altLang="zh-CN" dirty="0" smtClean="0"/>
              <a:t>，说明该属性指标作用不大。反之，给定</a:t>
            </a:r>
            <a:r>
              <a:rPr lang="en-US" altLang="zh-CN" dirty="0" smtClean="0"/>
              <a:t>j</a:t>
            </a:r>
            <a:r>
              <a:rPr lang="zh-CN" altLang="zh-CN" dirty="0" smtClean="0"/>
              <a:t>指标下</a:t>
            </a:r>
            <a:r>
              <a:rPr lang="en-US" altLang="zh-CN" dirty="0" smtClean="0"/>
              <a:t>x</a:t>
            </a:r>
            <a:r>
              <a:rPr lang="en-US" altLang="zh-CN" baseline="-25000" dirty="0" smtClean="0"/>
              <a:t>ij</a:t>
            </a:r>
            <a:r>
              <a:rPr lang="zh-CN" altLang="zh-CN" dirty="0" smtClean="0"/>
              <a:t>差异性较大，</a:t>
            </a:r>
            <a:r>
              <a:rPr lang="en-US" altLang="zh-CN" dirty="0" err="1" smtClean="0"/>
              <a:t>E</a:t>
            </a:r>
            <a:r>
              <a:rPr lang="en-US" altLang="zh-CN" baseline="-25000" dirty="0" err="1" smtClean="0"/>
              <a:t>j</a:t>
            </a:r>
            <a:r>
              <a:rPr lang="zh-CN" altLang="zh-CN" dirty="0" smtClean="0"/>
              <a:t>较大，该指标对方案的比较作用越大。为此可以定义</a:t>
            </a:r>
            <a:r>
              <a:rPr lang="en-US" altLang="zh-CN" dirty="0" err="1" smtClean="0"/>
              <a:t>d</a:t>
            </a:r>
            <a:r>
              <a:rPr lang="en-US" altLang="zh-CN" baseline="-25000" dirty="0" err="1" smtClean="0"/>
              <a:t>j</a:t>
            </a:r>
            <a:r>
              <a:rPr lang="zh-CN" altLang="zh-CN" dirty="0" smtClean="0"/>
              <a:t>为第</a:t>
            </a:r>
            <a:r>
              <a:rPr lang="en-US" altLang="zh-CN" dirty="0" smtClean="0"/>
              <a:t>j</a:t>
            </a:r>
            <a:r>
              <a:rPr lang="zh-CN" altLang="zh-CN" dirty="0" smtClean="0"/>
              <a:t>属性指标下的差异系数，</a:t>
            </a:r>
            <a:r>
              <a:rPr lang="en-US" altLang="zh-CN" dirty="0" err="1" smtClean="0"/>
              <a:t>d</a:t>
            </a:r>
            <a:r>
              <a:rPr lang="en-US" altLang="zh-CN" baseline="-25000" dirty="0" err="1" smtClean="0"/>
              <a:t>j</a:t>
            </a:r>
            <a:r>
              <a:rPr lang="en-US" altLang="zh-CN" dirty="0" smtClean="0"/>
              <a:t>=1-E</a:t>
            </a:r>
            <a:r>
              <a:rPr lang="en-US" altLang="zh-CN" baseline="-25000" dirty="0" smtClean="0"/>
              <a:t>j</a:t>
            </a:r>
            <a:r>
              <a:rPr lang="zh-CN" altLang="zh-CN" dirty="0" smtClean="0"/>
              <a:t>， （</a:t>
            </a:r>
            <a:r>
              <a:rPr lang="en-US" altLang="zh-CN" dirty="0" smtClean="0"/>
              <a:t>j=1</a:t>
            </a:r>
            <a:r>
              <a:rPr lang="zh-CN" altLang="zh-CN" dirty="0" smtClean="0"/>
              <a:t>，</a:t>
            </a:r>
            <a:r>
              <a:rPr lang="en-US" altLang="zh-CN" dirty="0" smtClean="0"/>
              <a:t>2</a:t>
            </a:r>
            <a:r>
              <a:rPr lang="zh-CN" altLang="zh-CN" dirty="0" smtClean="0"/>
              <a:t>，…，</a:t>
            </a:r>
            <a:r>
              <a:rPr lang="en-US" altLang="zh-CN" dirty="0" smtClean="0"/>
              <a:t>n</a:t>
            </a:r>
            <a:r>
              <a:rPr lang="zh-CN" altLang="zh-CN" dirty="0" smtClean="0"/>
              <a:t>）</a:t>
            </a:r>
            <a:r>
              <a:rPr lang="en-US" altLang="zh-CN" dirty="0" smtClean="0"/>
              <a:t>         </a:t>
            </a:r>
          </a:p>
          <a:p>
            <a:pPr marL="0" indent="0">
              <a:buNone/>
            </a:pPr>
            <a:r>
              <a:rPr lang="zh-CN" altLang="zh-CN" dirty="0" smtClean="0"/>
              <a:t>则各属性指标的权重为</a:t>
            </a:r>
            <a:r>
              <a:rPr lang="en-US" altLang="zh-CN" dirty="0" smtClean="0"/>
              <a:t> </a:t>
            </a:r>
            <a:r>
              <a:rPr lang="zh-CN" altLang="zh-CN" dirty="0" smtClean="0"/>
              <a:t>：</a:t>
            </a:r>
            <a:endParaRPr lang="en-US" altLang="zh-CN" dirty="0" smtClean="0"/>
          </a:p>
          <a:p>
            <a:pPr marL="0" indent="0">
              <a:buNone/>
            </a:pPr>
            <a:endParaRPr lang="en-US" altLang="zh-CN" dirty="0" smtClean="0"/>
          </a:p>
          <a:p>
            <a:pPr marL="0" indent="0">
              <a:buNone/>
            </a:pPr>
            <a:r>
              <a:rPr lang="zh-CN" altLang="zh-CN" dirty="0" smtClean="0"/>
              <a:t>为了</a:t>
            </a:r>
            <a:r>
              <a:rPr lang="zh-CN" altLang="zh-CN" dirty="0"/>
              <a:t>加入决策者意见，决策者给定先验的主观估计权重</a:t>
            </a:r>
            <a:r>
              <a:rPr lang="en-US" altLang="zh-CN" dirty="0" err="1"/>
              <a:t>λ</a:t>
            </a:r>
            <a:r>
              <a:rPr lang="en-US" altLang="zh-CN" baseline="-25000" dirty="0" err="1"/>
              <a:t>i</a:t>
            </a:r>
            <a:r>
              <a:rPr lang="zh-CN" altLang="zh-CN" dirty="0"/>
              <a:t>，则可以借助</a:t>
            </a:r>
            <a:r>
              <a:rPr lang="en-US" altLang="zh-CN" dirty="0" err="1"/>
              <a:t>w</a:t>
            </a:r>
            <a:r>
              <a:rPr lang="en-US" altLang="zh-CN" baseline="-25000" dirty="0" err="1"/>
              <a:t>j</a:t>
            </a:r>
            <a:r>
              <a:rPr lang="zh-CN" altLang="zh-CN" dirty="0"/>
              <a:t>对</a:t>
            </a:r>
            <a:r>
              <a:rPr lang="en-US" altLang="zh-CN" dirty="0" err="1"/>
              <a:t>λ</a:t>
            </a:r>
            <a:r>
              <a:rPr lang="en-US" altLang="zh-CN" baseline="-25000" dirty="0" err="1"/>
              <a:t>i</a:t>
            </a:r>
            <a:r>
              <a:rPr lang="zh-CN" altLang="zh-CN" dirty="0"/>
              <a:t>进行修正得</a:t>
            </a:r>
            <a:r>
              <a:rPr lang="zh-CN" altLang="zh-CN" dirty="0" smtClean="0"/>
              <a:t>，</a:t>
            </a:r>
            <a:endParaRPr lang="en-US" altLang="zh-CN" dirty="0" smtClean="0"/>
          </a:p>
          <a:p>
            <a:pPr marL="0" indent="0">
              <a:buNone/>
            </a:pPr>
            <a:endParaRPr lang="zh-CN" altLang="zh-CN" dirty="0"/>
          </a:p>
          <a:p>
            <a:pPr marL="0" indent="0">
              <a:buNone/>
            </a:pPr>
            <a:endParaRPr lang="zh-CN" altLang="zh-CN" dirty="0" smtClean="0"/>
          </a:p>
          <a:p>
            <a:endParaRPr lang="zh-CN" alt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073091776"/>
              </p:ext>
            </p:extLst>
          </p:nvPr>
        </p:nvGraphicFramePr>
        <p:xfrm>
          <a:off x="3995936" y="3212976"/>
          <a:ext cx="2376264" cy="827449"/>
        </p:xfrm>
        <a:graphic>
          <a:graphicData uri="http://schemas.openxmlformats.org/presentationml/2006/ole">
            <mc:AlternateContent xmlns:mc="http://schemas.openxmlformats.org/markup-compatibility/2006">
              <mc:Choice xmlns:v="urn:schemas-microsoft-com:vml" Requires="v">
                <p:oleObj spid="_x0000_s5144" name="Equation" r:id="rId3" imgW="1117600" imgH="457200" progId="Equation.DSMT4">
                  <p:embed/>
                </p:oleObj>
              </mc:Choice>
              <mc:Fallback>
                <p:oleObj name="Equation" r:id="rId3" imgW="11176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212976"/>
                        <a:ext cx="2376264" cy="827449"/>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55005777"/>
              </p:ext>
            </p:extLst>
          </p:nvPr>
        </p:nvGraphicFramePr>
        <p:xfrm>
          <a:off x="1907704" y="5085184"/>
          <a:ext cx="4032448" cy="898091"/>
        </p:xfrm>
        <a:graphic>
          <a:graphicData uri="http://schemas.openxmlformats.org/presentationml/2006/ole">
            <mc:AlternateContent xmlns:mc="http://schemas.openxmlformats.org/markup-compatibility/2006">
              <mc:Choice xmlns:v="urn:schemas-microsoft-com:vml" Requires="v">
                <p:oleObj spid="_x0000_s5145" name="Equation" r:id="rId5" imgW="1447800" imgH="457200" progId="Equation.DSMT4">
                  <p:embed/>
                </p:oleObj>
              </mc:Choice>
              <mc:Fallback>
                <p:oleObj name="Equation" r:id="rId5" imgW="14478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085184"/>
                        <a:ext cx="4032448" cy="898091"/>
                      </a:xfrm>
                      <a:prstGeom prst="rect">
                        <a:avLst/>
                      </a:prstGeom>
                      <a:noFill/>
                    </p:spPr>
                  </p:pic>
                </p:oleObj>
              </mc:Fallback>
            </mc:AlternateContent>
          </a:graphicData>
        </a:graphic>
      </p:graphicFrame>
    </p:spTree>
    <p:extLst>
      <p:ext uri="{BB962C8B-B14F-4D97-AF65-F5344CB8AC3E}">
        <p14:creationId xmlns:p14="http://schemas.microsoft.com/office/powerpoint/2010/main" val="699835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229600" cy="566936"/>
          </a:xfrm>
        </p:spPr>
        <p:txBody>
          <a:bodyPr>
            <a:normAutofit fontScale="90000"/>
          </a:bodyPr>
          <a:lstStyle/>
          <a:p>
            <a:r>
              <a:rPr lang="en-US" altLang="zh-CN" dirty="0" smtClean="0"/>
              <a:t>2.4 </a:t>
            </a:r>
            <a:r>
              <a:rPr lang="zh-CN" altLang="en-US" dirty="0" smtClean="0"/>
              <a:t>方案决策分析</a:t>
            </a:r>
            <a:endParaRPr lang="zh-CN" altLang="en-US" dirty="0"/>
          </a:p>
        </p:txBody>
      </p:sp>
      <p:sp>
        <p:nvSpPr>
          <p:cNvPr id="3" name="内容占位符 2"/>
          <p:cNvSpPr>
            <a:spLocks noGrp="1"/>
          </p:cNvSpPr>
          <p:nvPr>
            <p:ph idx="1"/>
          </p:nvPr>
        </p:nvSpPr>
        <p:spPr>
          <a:xfrm>
            <a:off x="179512" y="1600200"/>
            <a:ext cx="7992888" cy="4525963"/>
          </a:xfrm>
        </p:spPr>
        <p:txBody>
          <a:bodyPr>
            <a:normAutofit/>
          </a:bodyPr>
          <a:lstStyle/>
          <a:p>
            <a:pPr marL="0" indent="0">
              <a:buNone/>
            </a:pPr>
            <a:r>
              <a:rPr lang="en-US" altLang="zh-CN" sz="3200" dirty="0" smtClean="0"/>
              <a:t>       TOPSIS</a:t>
            </a:r>
            <a:r>
              <a:rPr lang="zh-CN" altLang="zh-CN" sz="3200" dirty="0" smtClean="0"/>
              <a:t>法（</a:t>
            </a:r>
            <a:r>
              <a:rPr lang="en-US" altLang="zh-CN" sz="3200" dirty="0" smtClean="0"/>
              <a:t>Technique for Order Preference by Similarity to Ideal Solution</a:t>
            </a:r>
            <a:r>
              <a:rPr lang="zh-CN" altLang="zh-CN" sz="3200" dirty="0" smtClean="0"/>
              <a:t>）是由</a:t>
            </a:r>
            <a:r>
              <a:rPr lang="en-US" altLang="zh-CN" sz="3200" dirty="0" smtClean="0"/>
              <a:t>Hwang</a:t>
            </a:r>
            <a:r>
              <a:rPr lang="zh-CN" altLang="zh-CN" sz="3200" dirty="0" smtClean="0"/>
              <a:t>和</a:t>
            </a:r>
            <a:r>
              <a:rPr lang="en-US" altLang="zh-CN" sz="3200" dirty="0" smtClean="0"/>
              <a:t>Yoon</a:t>
            </a:r>
            <a:r>
              <a:rPr lang="zh-CN" altLang="zh-CN" sz="3200" dirty="0" smtClean="0"/>
              <a:t>提出，该方法主要思想是先求解方案集中的理想解与负理想解，再在备选方案集中通过相对接近度找出与理想解距离最近且与负理想解距离最远的方案</a:t>
            </a:r>
            <a:r>
              <a:rPr lang="zh-CN" altLang="en-US" sz="3200" dirty="0" smtClean="0"/>
              <a:t>。</a:t>
            </a:r>
            <a:endParaRPr lang="zh-CN" altLang="en-US" sz="3200" dirty="0"/>
          </a:p>
        </p:txBody>
      </p:sp>
      <p:sp>
        <p:nvSpPr>
          <p:cNvPr id="4" name="标题 1"/>
          <p:cNvSpPr txBox="1">
            <a:spLocks/>
          </p:cNvSpPr>
          <p:nvPr/>
        </p:nvSpPr>
        <p:spPr>
          <a:xfrm>
            <a:off x="251520" y="980728"/>
            <a:ext cx="8229600" cy="566936"/>
          </a:xfrm>
          <a:prstGeom prst="rect">
            <a:avLst/>
          </a:prstGeom>
        </p:spPr>
        <p:txBody>
          <a:bodyPr vert="horz" lIns="45720" tIns="0" rIns="45720" bIns="0" anchor="b" anchorCtr="0">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zh-CN" altLang="en-US" dirty="0" smtClean="0"/>
              <a:t>多目标属性</a:t>
            </a:r>
            <a:r>
              <a:rPr lang="en-US" altLang="zh-CN" dirty="0" smtClean="0"/>
              <a:t>TOPSIS</a:t>
            </a:r>
            <a:r>
              <a:rPr lang="zh-CN" altLang="en-US" dirty="0" smtClean="0"/>
              <a:t>法（理想解法）</a:t>
            </a:r>
            <a:endParaRPr lang="zh-CN" altLang="en-US" dirty="0"/>
          </a:p>
        </p:txBody>
      </p:sp>
    </p:spTree>
    <p:extLst>
      <p:ext uri="{BB962C8B-B14F-4D97-AF65-F5344CB8AC3E}">
        <p14:creationId xmlns:p14="http://schemas.microsoft.com/office/powerpoint/2010/main" val="842472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8644" y="561975"/>
            <a:ext cx="8229600" cy="1143000"/>
          </a:xfrm>
        </p:spPr>
        <p:txBody>
          <a:bodyPr/>
          <a:lstStyle/>
          <a:p>
            <a:endParaRPr lang="zh-CN" altLang="en-US" dirty="0"/>
          </a:p>
        </p:txBody>
      </p:sp>
      <p:sp>
        <p:nvSpPr>
          <p:cNvPr id="3" name="内容占位符 2"/>
          <p:cNvSpPr>
            <a:spLocks noGrp="1"/>
          </p:cNvSpPr>
          <p:nvPr>
            <p:ph idx="1"/>
          </p:nvPr>
        </p:nvSpPr>
        <p:spPr>
          <a:xfrm>
            <a:off x="5652120" y="2708920"/>
            <a:ext cx="8229600" cy="4525963"/>
          </a:xfrm>
        </p:spPr>
        <p:txBody>
          <a:bodyPr/>
          <a:lstStyle/>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29426237"/>
              </p:ext>
            </p:extLst>
          </p:nvPr>
        </p:nvGraphicFramePr>
        <p:xfrm>
          <a:off x="755576" y="2276872"/>
          <a:ext cx="3456384" cy="864096"/>
        </p:xfrm>
        <a:graphic>
          <a:graphicData uri="http://schemas.openxmlformats.org/presentationml/2006/ole">
            <mc:AlternateContent xmlns:mc="http://schemas.openxmlformats.org/markup-compatibility/2006">
              <mc:Choice xmlns:v="urn:schemas-microsoft-com:vml" Requires="v">
                <p:oleObj spid="_x0000_s6166" name="Equation" r:id="rId3" imgW="1307532" imgH="482391" progId="Equation.DSMT4">
                  <p:embed/>
                </p:oleObj>
              </mc:Choice>
              <mc:Fallback>
                <p:oleObj name="Equation" r:id="rId3" imgW="1307532"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276872"/>
                        <a:ext cx="3456384" cy="86409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700165"/>
              </p:ext>
            </p:extLst>
          </p:nvPr>
        </p:nvGraphicFramePr>
        <p:xfrm>
          <a:off x="3491880" y="3140968"/>
          <a:ext cx="2232248" cy="661407"/>
        </p:xfrm>
        <a:graphic>
          <a:graphicData uri="http://schemas.openxmlformats.org/presentationml/2006/ole">
            <mc:AlternateContent xmlns:mc="http://schemas.openxmlformats.org/markup-compatibility/2006">
              <mc:Choice xmlns:v="urn:schemas-microsoft-com:vml" Requires="v">
                <p:oleObj spid="_x0000_s6167" name="Equation" r:id="rId5" imgW="850531" imgH="291973" progId="Equation.DSMT4">
                  <p:embed/>
                </p:oleObj>
              </mc:Choice>
              <mc:Fallback>
                <p:oleObj name="Equation" r:id="rId5" imgW="850531" imgH="29197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140968"/>
                        <a:ext cx="2232248" cy="661407"/>
                      </a:xfrm>
                      <a:prstGeom prst="rect">
                        <a:avLst/>
                      </a:prstGeom>
                      <a:noFill/>
                    </p:spPr>
                  </p:pic>
                </p:oleObj>
              </mc:Fallback>
            </mc:AlternateContent>
          </a:graphicData>
        </a:graphic>
      </p:graphicFrame>
      <p:sp>
        <p:nvSpPr>
          <p:cNvPr id="6" name="Rectangle 3"/>
          <p:cNvSpPr>
            <a:spLocks noChangeArrowheads="1"/>
          </p:cNvSpPr>
          <p:nvPr/>
        </p:nvSpPr>
        <p:spPr bwMode="auto">
          <a:xfrm>
            <a:off x="1" y="1398167"/>
            <a:ext cx="9144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66700" fontAlgn="base">
              <a:spcBef>
                <a:spcPct val="0"/>
              </a:spcBef>
              <a:spcAft>
                <a:spcPct val="0"/>
              </a:spcAft>
            </a:pP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）决策矩阵规范化。利用向量规范化法，对决策矩阵中的列向量的值</a:t>
            </a:r>
            <a:r>
              <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x</a:t>
            </a:r>
            <a:r>
              <a:rPr kumimoji="0" lang="en-US" altLang="zh-CN" sz="2400" b="0" i="0" u="none" strike="noStrike" cap="none" normalizeH="0" baseline="-30000" dirty="0" smtClean="0">
                <a:ln>
                  <a:noFill/>
                </a:ln>
                <a:solidFill>
                  <a:schemeClr val="tx1"/>
                </a:solidFill>
                <a:effectLst/>
                <a:latin typeface="宋体" pitchFamily="2" charset="-122"/>
                <a:ea typeface="宋体" pitchFamily="2" charset="-122"/>
                <a:cs typeface="Times New Roman" pitchFamily="18" charset="0"/>
              </a:rPr>
              <a:t>ij</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做如下变换：</a:t>
            </a:r>
            <a:endPar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indent="266700" fontAlgn="base">
              <a:spcBef>
                <a:spcPct val="0"/>
              </a:spcBef>
              <a:spcAft>
                <a:spcPct val="0"/>
              </a:spcAft>
            </a:pPr>
            <a:endParaRPr lang="en-US" altLang="zh-CN" sz="2400" dirty="0">
              <a:latin typeface="宋体" pitchFamily="2" charset="-122"/>
              <a:ea typeface="宋体" pitchFamily="2" charset="-122"/>
              <a:cs typeface="Times New Roman" pitchFamily="18" charset="0"/>
            </a:endParaRPr>
          </a:p>
          <a:p>
            <a:pPr indent="266700" fontAlgn="base">
              <a:spcBef>
                <a:spcPct val="0"/>
              </a:spcBef>
              <a:spcAft>
                <a:spcPct val="0"/>
              </a:spcAft>
            </a:pPr>
            <a:endParaRPr kumimoji="0" lang="en-US" altLang="zh-CN"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indent="266700" fontAlgn="base">
              <a:spcBef>
                <a:spcPct val="0"/>
              </a:spcBef>
              <a:spcAft>
                <a:spcPct val="0"/>
              </a:spcAft>
            </a:pPr>
            <a:endParaRPr lang="en-US" altLang="zh-CN" sz="2400" dirty="0">
              <a:latin typeface="宋体" pitchFamily="2" charset="-122"/>
              <a:ea typeface="宋体" pitchFamily="2" charset="-122"/>
              <a:cs typeface="Times New Roman" pitchFamily="18" charset="0"/>
            </a:endParaRPr>
          </a:p>
          <a:p>
            <a:pPr indent="266700" fontAlgn="base">
              <a:spcBef>
                <a:spcPct val="0"/>
              </a:spcBef>
              <a:spcAft>
                <a:spcPct val="0"/>
              </a:spcAft>
            </a:pPr>
            <a:r>
              <a:rPr lang="zh-CN" altLang="zh-CN" sz="2400" dirty="0" smtClean="0">
                <a:latin typeface="宋体" pitchFamily="2" charset="-122"/>
                <a:ea typeface="宋体" pitchFamily="2" charset="-122"/>
                <a:cs typeface="Times New Roman" pitchFamily="18" charset="0"/>
              </a:rPr>
              <a:t>得</a:t>
            </a:r>
            <a:r>
              <a:rPr lang="zh-CN" altLang="zh-CN" sz="2400" dirty="0">
                <a:latin typeface="宋体" pitchFamily="2" charset="-122"/>
                <a:ea typeface="宋体" pitchFamily="2" charset="-122"/>
                <a:cs typeface="Times New Roman" pitchFamily="18" charset="0"/>
              </a:rPr>
              <a:t>规范化就决策</a:t>
            </a:r>
            <a:r>
              <a:rPr lang="zh-CN" altLang="zh-CN" sz="2400" dirty="0" smtClean="0">
                <a:latin typeface="宋体" pitchFamily="2" charset="-122"/>
                <a:ea typeface="宋体" pitchFamily="2" charset="-122"/>
                <a:cs typeface="Times New Roman" pitchFamily="18" charset="0"/>
              </a:rPr>
              <a:t>矩阵</a:t>
            </a:r>
            <a:r>
              <a:rPr lang="zh-CN" altLang="en-US" sz="2400" dirty="0" smtClean="0">
                <a:latin typeface="宋体" pitchFamily="2" charset="-122"/>
                <a:ea typeface="宋体" pitchFamily="2" charset="-122"/>
                <a:cs typeface="Times New Roman" pitchFamily="18" charset="0"/>
              </a:rPr>
              <a:t>：</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Rectangle 5"/>
          <p:cNvSpPr>
            <a:spLocks noChangeArrowheads="1"/>
          </p:cNvSpPr>
          <p:nvPr/>
        </p:nvSpPr>
        <p:spPr bwMode="auto">
          <a:xfrm>
            <a:off x="0" y="1133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90049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08720"/>
            <a:ext cx="7455024" cy="4846320"/>
          </a:xfrm>
        </p:spPr>
        <p:txBody>
          <a:bodyPr>
            <a:normAutofit/>
          </a:bodyPr>
          <a:lstStyle/>
          <a:p>
            <a:pPr marL="0" indent="0">
              <a:buNone/>
            </a:pPr>
            <a:r>
              <a:rPr lang="en-US" altLang="zh-CN" kern="100" dirty="0">
                <a:latin typeface="宋体"/>
              </a:rPr>
              <a:t>2</a:t>
            </a:r>
            <a:r>
              <a:rPr lang="zh-CN" altLang="zh-CN" kern="100" dirty="0">
                <a:latin typeface="Times New Roman"/>
              </a:rPr>
              <a:t>）构建加权决策矩阵</a:t>
            </a:r>
            <a:r>
              <a:rPr lang="zh-CN" altLang="zh-CN" kern="100" dirty="0" smtClean="0">
                <a:latin typeface="Times New Roman"/>
              </a:rPr>
              <a:t>。</a:t>
            </a:r>
            <a:r>
              <a:rPr lang="zh-CN" altLang="en-US" sz="2800" kern="100" dirty="0">
                <a:latin typeface="Times New Roman"/>
              </a:rPr>
              <a:t>权重</a:t>
            </a:r>
            <a:r>
              <a:rPr lang="en-US" altLang="zh-CN" sz="2800" dirty="0"/>
              <a:t>w</a:t>
            </a:r>
            <a:r>
              <a:rPr lang="en-US" altLang="zh-CN" sz="2800" baseline="-25000" dirty="0"/>
              <a:t>1</a:t>
            </a:r>
            <a:r>
              <a:rPr lang="zh-CN" altLang="en-US" sz="2800" dirty="0"/>
              <a:t>，</a:t>
            </a:r>
            <a:r>
              <a:rPr lang="en-US" altLang="zh-CN" sz="2800" dirty="0"/>
              <a:t>w</a:t>
            </a:r>
            <a:r>
              <a:rPr lang="en-US" altLang="zh-CN" sz="2800" baseline="-25000" dirty="0"/>
              <a:t>2</a:t>
            </a:r>
            <a:r>
              <a:rPr lang="zh-CN" altLang="en-US" sz="2800" dirty="0"/>
              <a:t>，</a:t>
            </a:r>
            <a:r>
              <a:rPr lang="en-US" altLang="zh-CN" sz="2800" dirty="0"/>
              <a:t>…</a:t>
            </a:r>
            <a:r>
              <a:rPr lang="zh-CN" altLang="en-US" sz="2800" dirty="0"/>
              <a:t>，</a:t>
            </a:r>
            <a:r>
              <a:rPr lang="en-US" altLang="zh-CN" sz="2800" dirty="0" err="1"/>
              <a:t>w</a:t>
            </a:r>
            <a:r>
              <a:rPr lang="en-US" altLang="zh-CN" sz="2800" baseline="-25000" dirty="0" err="1"/>
              <a:t>n</a:t>
            </a:r>
            <a:r>
              <a:rPr lang="zh-CN" altLang="en-US" sz="2800" dirty="0"/>
              <a:t>由</a:t>
            </a:r>
            <a:r>
              <a:rPr lang="en-US" altLang="zh-CN" sz="2800" dirty="0"/>
              <a:t>2.3</a:t>
            </a:r>
            <a:r>
              <a:rPr lang="zh-CN" altLang="en-US" sz="2800" dirty="0"/>
              <a:t>得出</a:t>
            </a:r>
            <a:r>
              <a:rPr lang="zh-CN" altLang="en-US" sz="2800" dirty="0" smtClean="0"/>
              <a:t>。</a:t>
            </a:r>
            <a:r>
              <a:rPr lang="zh-CN" altLang="zh-CN" kern="100" dirty="0" smtClean="0">
                <a:latin typeface="Times New Roman"/>
              </a:rPr>
              <a:t>若</a:t>
            </a:r>
            <a:r>
              <a:rPr lang="zh-CN" altLang="zh-CN" kern="100" dirty="0">
                <a:latin typeface="Times New Roman"/>
              </a:rPr>
              <a:t>设</a:t>
            </a:r>
            <a:r>
              <a:rPr lang="en-US" altLang="zh-CN" kern="100" dirty="0">
                <a:latin typeface="Times New Roman"/>
              </a:rPr>
              <a:t>V</a:t>
            </a:r>
            <a:r>
              <a:rPr lang="zh-CN" altLang="zh-CN" kern="100" dirty="0">
                <a:latin typeface="Times New Roman"/>
              </a:rPr>
              <a:t>为加权规范化决策矩阵，则</a:t>
            </a:r>
            <a:r>
              <a:rPr lang="zh-CN" altLang="zh-CN" kern="100" dirty="0" smtClean="0">
                <a:latin typeface="Times New Roman"/>
              </a:rPr>
              <a:t>有</a:t>
            </a:r>
            <a:endParaRPr lang="en-US" altLang="zh-CN" kern="100" dirty="0" smtClean="0">
              <a:latin typeface="Times New Roman"/>
            </a:endParaRPr>
          </a:p>
          <a:p>
            <a:pPr marL="0" indent="0">
              <a:buNone/>
            </a:pPr>
            <a:endParaRPr lang="en-US" altLang="zh-CN" kern="100" dirty="0">
              <a:latin typeface="Times New Roman"/>
            </a:endParaRPr>
          </a:p>
          <a:p>
            <a:pPr marL="0" indent="0">
              <a:buNone/>
            </a:pPr>
            <a:endParaRPr lang="en-US" altLang="zh-CN" kern="100" dirty="0" smtClean="0">
              <a:latin typeface="Times New Roman"/>
            </a:endParaRPr>
          </a:p>
          <a:p>
            <a:pPr marL="0" indent="0">
              <a:buNone/>
            </a:pPr>
            <a:endParaRPr lang="en-US" altLang="zh-CN" kern="100" dirty="0">
              <a:latin typeface="Times New Roman"/>
            </a:endParaRPr>
          </a:p>
          <a:p>
            <a:pPr marL="0" indent="0">
              <a:buNone/>
            </a:pPr>
            <a:endParaRPr lang="en-US" altLang="zh-CN" kern="100" dirty="0" smtClean="0">
              <a:latin typeface="Times New Roman"/>
            </a:endParaRPr>
          </a:p>
          <a:p>
            <a:pPr marL="0" indent="0">
              <a:buNone/>
            </a:pPr>
            <a:endParaRPr lang="en-US" altLang="zh-CN" kern="100" dirty="0">
              <a:latin typeface="Times New Roman"/>
            </a:endParaRPr>
          </a:p>
          <a:p>
            <a:pPr marL="0" indent="0">
              <a:buNone/>
            </a:pPr>
            <a:endParaRPr lang="en-US" altLang="zh-CN" kern="100" dirty="0" smtClean="0">
              <a:latin typeface="Times New Roman"/>
            </a:endParaRPr>
          </a:p>
          <a:p>
            <a:pPr marL="0" indent="0">
              <a:buNone/>
            </a:pPr>
            <a:endParaRPr lang="en-US" altLang="zh-CN" kern="100" dirty="0">
              <a:latin typeface="Times New Roman"/>
            </a:endParaRPr>
          </a:p>
          <a:p>
            <a:pPr marL="0" indent="0">
              <a:buNone/>
            </a:pPr>
            <a:endParaRPr lang="en-US" altLang="zh-CN" sz="2400" kern="100" dirty="0" smtClean="0">
              <a:latin typeface="Times New Roman"/>
            </a:endParaRP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73042427"/>
              </p:ext>
            </p:extLst>
          </p:nvPr>
        </p:nvGraphicFramePr>
        <p:xfrm>
          <a:off x="755575" y="1988840"/>
          <a:ext cx="6833701" cy="3960440"/>
        </p:xfrm>
        <a:graphic>
          <a:graphicData uri="http://schemas.openxmlformats.org/presentationml/2006/ole">
            <mc:AlternateContent xmlns:mc="http://schemas.openxmlformats.org/markup-compatibility/2006">
              <mc:Choice xmlns:v="urn:schemas-microsoft-com:vml" Requires="v">
                <p:oleObj spid="_x0000_s7180" name="Equation" r:id="rId3" imgW="3225800" imgH="2032000" progId="Equation.DSMT4">
                  <p:embed/>
                </p:oleObj>
              </mc:Choice>
              <mc:Fallback>
                <p:oleObj name="Equation" r:id="rId3" imgW="3225800" imgH="2032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1988840"/>
                        <a:ext cx="6833701" cy="3960440"/>
                      </a:xfrm>
                      <a:prstGeom prst="rect">
                        <a:avLst/>
                      </a:prstGeom>
                      <a:noFill/>
                    </p:spPr>
                  </p:pic>
                </p:oleObj>
              </mc:Fallback>
            </mc:AlternateContent>
          </a:graphicData>
        </a:graphic>
      </p:graphicFrame>
    </p:spTree>
    <p:extLst>
      <p:ext uri="{BB962C8B-B14F-4D97-AF65-F5344CB8AC3E}">
        <p14:creationId xmlns:p14="http://schemas.microsoft.com/office/powerpoint/2010/main" val="2470513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548680"/>
            <a:ext cx="8964488" cy="6309320"/>
          </a:xfrm>
        </p:spPr>
        <p:txBody>
          <a:bodyPr>
            <a:normAutofit/>
          </a:bodyPr>
          <a:lstStyle/>
          <a:p>
            <a:pPr marL="0" indent="0">
              <a:buNone/>
            </a:pPr>
            <a:r>
              <a:rPr lang="en-US" altLang="zh-CN" dirty="0"/>
              <a:t>3</a:t>
            </a:r>
            <a:r>
              <a:rPr lang="zh-CN" altLang="zh-CN" dirty="0"/>
              <a:t>）计算理想方案与负理想方案</a:t>
            </a:r>
            <a:r>
              <a:rPr lang="zh-CN" altLang="zh-CN" dirty="0" smtClean="0"/>
              <a:t>。</a:t>
            </a:r>
            <a:endParaRPr lang="en-US" altLang="zh-CN" dirty="0" smtClean="0"/>
          </a:p>
          <a:p>
            <a:pPr marL="0" indent="0">
              <a:buNone/>
            </a:pPr>
            <a:r>
              <a:rPr lang="zh-CN" altLang="zh-CN" dirty="0" smtClean="0"/>
              <a:t>根据</a:t>
            </a:r>
            <a:r>
              <a:rPr lang="zh-CN" altLang="zh-CN" dirty="0"/>
              <a:t>加权规范化决策矩阵</a:t>
            </a:r>
            <a:r>
              <a:rPr lang="en-US" altLang="zh-CN" dirty="0"/>
              <a:t>V</a:t>
            </a:r>
            <a:r>
              <a:rPr lang="zh-CN" altLang="zh-CN" dirty="0"/>
              <a:t>，则可求得理想方案</a:t>
            </a:r>
            <a:r>
              <a:rPr lang="en-US" altLang="zh-CN" dirty="0"/>
              <a:t>A</a:t>
            </a:r>
            <a:r>
              <a:rPr lang="en-US" altLang="zh-CN" baseline="30000" dirty="0"/>
              <a:t>*</a:t>
            </a:r>
            <a:r>
              <a:rPr lang="zh-CN" altLang="zh-CN" dirty="0"/>
              <a:t>和负</a:t>
            </a:r>
            <a:r>
              <a:rPr lang="zh-CN" altLang="zh-CN" dirty="0" smtClean="0"/>
              <a:t>理</a:t>
            </a:r>
            <a:endParaRPr lang="en-US" altLang="zh-CN" dirty="0" smtClean="0"/>
          </a:p>
          <a:p>
            <a:pPr marL="0" indent="0">
              <a:buNone/>
            </a:pPr>
            <a:r>
              <a:rPr lang="zh-CN" altLang="zh-CN" dirty="0" smtClean="0"/>
              <a:t>想</a:t>
            </a:r>
            <a:r>
              <a:rPr lang="zh-CN" altLang="zh-CN" dirty="0"/>
              <a:t>方案</a:t>
            </a:r>
            <a:r>
              <a:rPr lang="en-US" altLang="zh-CN" dirty="0"/>
              <a:t>A</a:t>
            </a:r>
            <a:r>
              <a:rPr lang="en-US" altLang="zh-CN" baseline="30000" dirty="0"/>
              <a:t>-</a:t>
            </a:r>
            <a:r>
              <a:rPr lang="zh-CN" altLang="zh-CN" dirty="0"/>
              <a:t>，即</a:t>
            </a:r>
            <a:r>
              <a:rPr lang="zh-CN" altLang="zh-CN" dirty="0" smtClean="0"/>
              <a:t>：</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r>
              <a:rPr lang="zh-CN" altLang="zh-CN" dirty="0" smtClean="0"/>
              <a:t>其中，</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式</a:t>
            </a:r>
            <a:r>
              <a:rPr lang="en-US" altLang="zh-CN" dirty="0" smtClean="0"/>
              <a:t>1</a:t>
            </a:r>
            <a:r>
              <a:rPr lang="zh-CN" altLang="zh-CN" dirty="0" smtClean="0"/>
              <a:t>表明</a:t>
            </a:r>
            <a:r>
              <a:rPr lang="zh-CN" altLang="zh-CN" dirty="0"/>
              <a:t>理想方案</a:t>
            </a:r>
            <a:r>
              <a:rPr lang="en-US" altLang="zh-CN" dirty="0"/>
              <a:t>A</a:t>
            </a:r>
            <a:r>
              <a:rPr lang="en-US" altLang="zh-CN" baseline="30000" dirty="0"/>
              <a:t>*</a:t>
            </a:r>
            <a:r>
              <a:rPr lang="zh-CN" altLang="zh-CN" dirty="0"/>
              <a:t>由各目标属性下最好的属性值组成</a:t>
            </a:r>
            <a:r>
              <a:rPr lang="zh-CN" altLang="zh-CN" dirty="0" smtClean="0"/>
              <a:t>。</a:t>
            </a:r>
            <a:endParaRPr lang="en-US" altLang="zh-CN" dirty="0" smtClean="0"/>
          </a:p>
          <a:p>
            <a:pPr marL="0" indent="0">
              <a:buNone/>
            </a:pPr>
            <a:r>
              <a:rPr lang="zh-CN" altLang="zh-CN" dirty="0" smtClean="0"/>
              <a:t>式</a:t>
            </a:r>
            <a:r>
              <a:rPr lang="en-US" altLang="zh-CN" dirty="0" smtClean="0"/>
              <a:t>2</a:t>
            </a:r>
            <a:r>
              <a:rPr lang="zh-CN" altLang="zh-CN" dirty="0" smtClean="0"/>
              <a:t>表明</a:t>
            </a:r>
            <a:r>
              <a:rPr lang="zh-CN" altLang="zh-CN" dirty="0"/>
              <a:t>负理想方案</a:t>
            </a:r>
            <a:r>
              <a:rPr lang="en-US" altLang="zh-CN" dirty="0"/>
              <a:t>A</a:t>
            </a:r>
            <a:r>
              <a:rPr lang="en-US" altLang="zh-CN" baseline="30000" dirty="0"/>
              <a:t>-</a:t>
            </a:r>
            <a:r>
              <a:rPr lang="zh-CN" altLang="zh-CN" dirty="0"/>
              <a:t>由各个目标属性最差的属性值组成。</a:t>
            </a:r>
          </a:p>
          <a:p>
            <a:endParaRPr lang="zh-CN" altLang="zh-CN" dirty="0"/>
          </a:p>
          <a:p>
            <a:endParaRPr lang="zh-CN" altLang="en-US" dirty="0"/>
          </a:p>
        </p:txBody>
      </p:sp>
      <p:sp>
        <p:nvSpPr>
          <p:cNvPr id="13"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853897240"/>
              </p:ext>
            </p:extLst>
          </p:nvPr>
        </p:nvGraphicFramePr>
        <p:xfrm>
          <a:off x="683568" y="1844824"/>
          <a:ext cx="5400600" cy="1008112"/>
        </p:xfrm>
        <a:graphic>
          <a:graphicData uri="http://schemas.openxmlformats.org/presentationml/2006/ole">
            <mc:AlternateContent xmlns:mc="http://schemas.openxmlformats.org/markup-compatibility/2006">
              <mc:Choice xmlns:v="urn:schemas-microsoft-com:vml" Requires="v">
                <p:oleObj spid="_x0000_s8234" name="Equation" r:id="rId3" imgW="4229100" imgH="685800" progId="Equation.DSMT4">
                  <p:embed/>
                </p:oleObj>
              </mc:Choice>
              <mc:Fallback>
                <p:oleObj name="Equation" r:id="rId3" imgW="42291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844824"/>
                        <a:ext cx="5400600" cy="1008112"/>
                      </a:xfrm>
                      <a:prstGeom prst="rect">
                        <a:avLst/>
                      </a:prstGeom>
                      <a:noFill/>
                    </p:spPr>
                  </p:pic>
                </p:oleObj>
              </mc:Fallback>
            </mc:AlternateContent>
          </a:graphicData>
        </a:graphic>
      </p:graphicFrame>
      <p:sp>
        <p:nvSpPr>
          <p:cNvPr id="15"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81582639"/>
              </p:ext>
            </p:extLst>
          </p:nvPr>
        </p:nvGraphicFramePr>
        <p:xfrm>
          <a:off x="611560" y="2924944"/>
          <a:ext cx="5544616" cy="986673"/>
        </p:xfrm>
        <a:graphic>
          <a:graphicData uri="http://schemas.openxmlformats.org/presentationml/2006/ole">
            <mc:AlternateContent xmlns:mc="http://schemas.openxmlformats.org/markup-compatibility/2006">
              <mc:Choice xmlns:v="urn:schemas-microsoft-com:vml" Requires="v">
                <p:oleObj spid="_x0000_s8235" name="Equation" r:id="rId5" imgW="4229100" imgH="685800" progId="Equation.DSMT4">
                  <p:embed/>
                </p:oleObj>
              </mc:Choice>
              <mc:Fallback>
                <p:oleObj name="Equation" r:id="rId5" imgW="4229100" imgH="685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924944"/>
                        <a:ext cx="5544616" cy="986673"/>
                      </a:xfrm>
                      <a:prstGeom prst="rect">
                        <a:avLst/>
                      </a:prstGeom>
                      <a:noFill/>
                    </p:spPr>
                  </p:pic>
                </p:oleObj>
              </mc:Fallback>
            </mc:AlternateContent>
          </a:graphicData>
        </a:graphic>
      </p:graphicFrame>
      <p:sp>
        <p:nvSpPr>
          <p:cNvPr id="1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40143193"/>
              </p:ext>
            </p:extLst>
          </p:nvPr>
        </p:nvGraphicFramePr>
        <p:xfrm>
          <a:off x="1736685" y="4653136"/>
          <a:ext cx="5670630" cy="504056"/>
        </p:xfrm>
        <a:graphic>
          <a:graphicData uri="http://schemas.openxmlformats.org/presentationml/2006/ole">
            <mc:AlternateContent xmlns:mc="http://schemas.openxmlformats.org/markup-compatibility/2006">
              <mc:Choice xmlns:v="urn:schemas-microsoft-com:vml" Requires="v">
                <p:oleObj spid="_x0000_s8236" name="Equation" r:id="rId7" imgW="3251200" imgH="279400" progId="Equation.DSMT4">
                  <p:embed/>
                </p:oleObj>
              </mc:Choice>
              <mc:Fallback>
                <p:oleObj name="Equation" r:id="rId7" imgW="32512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6685" y="4653136"/>
                        <a:ext cx="5670630" cy="504056"/>
                      </a:xfrm>
                      <a:prstGeom prst="rect">
                        <a:avLst/>
                      </a:prstGeom>
                      <a:noFill/>
                    </p:spPr>
                  </p:pic>
                </p:oleObj>
              </mc:Fallback>
            </mc:AlternateContent>
          </a:graphicData>
        </a:graphic>
      </p:graphicFrame>
      <p:sp>
        <p:nvSpPr>
          <p:cNvPr id="19"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623497385"/>
              </p:ext>
            </p:extLst>
          </p:nvPr>
        </p:nvGraphicFramePr>
        <p:xfrm>
          <a:off x="1736685" y="4005064"/>
          <a:ext cx="5670630" cy="504056"/>
        </p:xfrm>
        <a:graphic>
          <a:graphicData uri="http://schemas.openxmlformats.org/presentationml/2006/ole">
            <mc:AlternateContent xmlns:mc="http://schemas.openxmlformats.org/markup-compatibility/2006">
              <mc:Choice xmlns:v="urn:schemas-microsoft-com:vml" Requires="v">
                <p:oleObj spid="_x0000_s8237" name="Equation" r:id="rId9" imgW="3251200" imgH="279400" progId="Equation.DSMT4">
                  <p:embed/>
                </p:oleObj>
              </mc:Choice>
              <mc:Fallback>
                <p:oleObj name="Equation" r:id="rId9" imgW="32512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6685" y="4005064"/>
                        <a:ext cx="5670630" cy="504056"/>
                      </a:xfrm>
                      <a:prstGeom prst="rect">
                        <a:avLst/>
                      </a:prstGeom>
                      <a:noFill/>
                    </p:spPr>
                  </p:pic>
                </p:oleObj>
              </mc:Fallback>
            </mc:AlternateContent>
          </a:graphicData>
        </a:graphic>
      </p:graphicFrame>
    </p:spTree>
    <p:extLst>
      <p:ext uri="{BB962C8B-B14F-4D97-AF65-F5344CB8AC3E}">
        <p14:creationId xmlns:p14="http://schemas.microsoft.com/office/powerpoint/2010/main" val="97697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kern="100" dirty="0">
                <a:latin typeface="宋体"/>
              </a:rPr>
              <a:t>4</a:t>
            </a:r>
            <a:r>
              <a:rPr lang="zh-CN" altLang="zh-CN" kern="100" dirty="0">
                <a:latin typeface="Times New Roman"/>
              </a:rPr>
              <a:t>）计算各方案与理想方案之间的欧式距离。</a:t>
            </a:r>
          </a:p>
          <a:p>
            <a:pPr marL="0" indent="0">
              <a:buNone/>
            </a:pPr>
            <a:r>
              <a:rPr lang="zh-CN" altLang="zh-CN" kern="100" dirty="0">
                <a:latin typeface="Times New Roman"/>
              </a:rPr>
              <a:t>与理想方案的距离</a:t>
            </a:r>
            <a:r>
              <a:rPr lang="en-US" altLang="zh-CN" kern="100" dirty="0">
                <a:latin typeface="Times New Roman"/>
              </a:rPr>
              <a:t> </a:t>
            </a:r>
            <a:r>
              <a:rPr lang="en-US" altLang="zh-CN" kern="100" dirty="0" smtClean="0">
                <a:latin typeface="Times New Roman"/>
              </a:rPr>
              <a:t>  </a:t>
            </a:r>
            <a:r>
              <a:rPr lang="zh-CN" altLang="zh-CN" kern="100" dirty="0" smtClean="0">
                <a:latin typeface="Times New Roman"/>
              </a:rPr>
              <a:t>为</a:t>
            </a:r>
            <a:r>
              <a:rPr lang="zh-CN" altLang="zh-CN" kern="100" dirty="0">
                <a:latin typeface="Times New Roman"/>
              </a:rPr>
              <a:t>：</a:t>
            </a:r>
          </a:p>
          <a:p>
            <a:pPr marL="0" indent="0">
              <a:buNone/>
            </a:pPr>
            <a:endParaRPr lang="en-US" altLang="zh-CN" kern="100" dirty="0" smtClean="0">
              <a:latin typeface="Times New Roman"/>
            </a:endParaRPr>
          </a:p>
          <a:p>
            <a:pPr marL="0" indent="0">
              <a:buNone/>
            </a:pPr>
            <a:endParaRPr lang="en-US" altLang="zh-CN" kern="100" dirty="0" smtClean="0">
              <a:latin typeface="Times New Roman"/>
            </a:endParaRPr>
          </a:p>
          <a:p>
            <a:pPr marL="0" indent="0">
              <a:buNone/>
            </a:pPr>
            <a:r>
              <a:rPr lang="zh-CN" altLang="zh-CN" kern="100" dirty="0" smtClean="0">
                <a:latin typeface="Times New Roman"/>
              </a:rPr>
              <a:t>与</a:t>
            </a:r>
            <a:r>
              <a:rPr lang="zh-CN" altLang="zh-CN" kern="100" dirty="0">
                <a:latin typeface="Times New Roman"/>
              </a:rPr>
              <a:t>负理想方案的距离</a:t>
            </a:r>
            <a:r>
              <a:rPr lang="en-US" altLang="zh-CN" kern="100" dirty="0">
                <a:latin typeface="Times New Roman"/>
              </a:rPr>
              <a:t> </a:t>
            </a:r>
            <a:r>
              <a:rPr lang="en-US" altLang="zh-CN" kern="100" dirty="0" smtClean="0">
                <a:latin typeface="Times New Roman"/>
              </a:rPr>
              <a:t>  </a:t>
            </a:r>
            <a:r>
              <a:rPr lang="zh-CN" altLang="zh-CN" kern="100" dirty="0" smtClean="0">
                <a:latin typeface="Times New Roman"/>
              </a:rPr>
              <a:t>为</a:t>
            </a:r>
            <a:r>
              <a:rPr lang="zh-CN" altLang="zh-CN" kern="100" dirty="0">
                <a:latin typeface="Times New Roman"/>
              </a:rPr>
              <a:t>：</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8186016"/>
              </p:ext>
            </p:extLst>
          </p:nvPr>
        </p:nvGraphicFramePr>
        <p:xfrm>
          <a:off x="1115616" y="2708920"/>
          <a:ext cx="4545896" cy="864096"/>
        </p:xfrm>
        <a:graphic>
          <a:graphicData uri="http://schemas.openxmlformats.org/presentationml/2006/ole">
            <mc:AlternateContent xmlns:mc="http://schemas.openxmlformats.org/markup-compatibility/2006">
              <mc:Choice xmlns:v="urn:schemas-microsoft-com:vml" Requires="v">
                <p:oleObj spid="_x0000_s9262" name="Equation" r:id="rId3" imgW="2349500" imgH="495300" progId="Equation.DSMT4">
                  <p:embed/>
                </p:oleObj>
              </mc:Choice>
              <mc:Fallback>
                <p:oleObj name="Equation" r:id="rId3" imgW="2349500" imgH="495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08920"/>
                        <a:ext cx="4545896" cy="86409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97593514"/>
              </p:ext>
            </p:extLst>
          </p:nvPr>
        </p:nvGraphicFramePr>
        <p:xfrm>
          <a:off x="1115616" y="4869160"/>
          <a:ext cx="4464497" cy="864096"/>
        </p:xfrm>
        <a:graphic>
          <a:graphicData uri="http://schemas.openxmlformats.org/presentationml/2006/ole">
            <mc:AlternateContent xmlns:mc="http://schemas.openxmlformats.org/markup-compatibility/2006">
              <mc:Choice xmlns:v="urn:schemas-microsoft-com:vml" Requires="v">
                <p:oleObj spid="_x0000_s9263" name="Equation" r:id="rId5" imgW="2362200" imgH="495300" progId="Equation.DSMT4">
                  <p:embed/>
                </p:oleObj>
              </mc:Choice>
              <mc:Fallback>
                <p:oleObj name="Equation" r:id="rId5" imgW="2362200" imgH="495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869160"/>
                        <a:ext cx="4464497" cy="864096"/>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70832188"/>
              </p:ext>
            </p:extLst>
          </p:nvPr>
        </p:nvGraphicFramePr>
        <p:xfrm>
          <a:off x="3419872" y="3501008"/>
          <a:ext cx="432048" cy="555490"/>
        </p:xfrm>
        <a:graphic>
          <a:graphicData uri="http://schemas.openxmlformats.org/presentationml/2006/ole">
            <mc:AlternateContent xmlns:mc="http://schemas.openxmlformats.org/markup-compatibility/2006">
              <mc:Choice xmlns:v="urn:schemas-microsoft-com:vml" Requires="v">
                <p:oleObj spid="_x0000_s9264" name="Equation" r:id="rId7" imgW="203024" imgH="253780" progId="Equation.DSMT4">
                  <p:embed/>
                </p:oleObj>
              </mc:Choice>
              <mc:Fallback>
                <p:oleObj name="Equation" r:id="rId7" imgW="203024" imgH="2537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3501008"/>
                        <a:ext cx="432048" cy="555490"/>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27002293"/>
              </p:ext>
            </p:extLst>
          </p:nvPr>
        </p:nvGraphicFramePr>
        <p:xfrm>
          <a:off x="3131840" y="2060848"/>
          <a:ext cx="360040" cy="492686"/>
        </p:xfrm>
        <a:graphic>
          <a:graphicData uri="http://schemas.openxmlformats.org/presentationml/2006/ole">
            <mc:AlternateContent xmlns:mc="http://schemas.openxmlformats.org/markup-compatibility/2006">
              <mc:Choice xmlns:v="urn:schemas-microsoft-com:vml" Requires="v">
                <p:oleObj spid="_x0000_s9265" name="Equation" r:id="rId9" imgW="190417" imgH="253890" progId="Equation.DSMT4">
                  <p:embed/>
                </p:oleObj>
              </mc:Choice>
              <mc:Fallback>
                <p:oleObj name="Equation" r:id="rId9" imgW="190417" imgH="2538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2060848"/>
                        <a:ext cx="360040" cy="492686"/>
                      </a:xfrm>
                      <a:prstGeom prst="rect">
                        <a:avLst/>
                      </a:prstGeom>
                      <a:noFill/>
                    </p:spPr>
                  </p:pic>
                </p:oleObj>
              </mc:Fallback>
            </mc:AlternateContent>
          </a:graphicData>
        </a:graphic>
      </p:graphicFrame>
    </p:spTree>
    <p:extLst>
      <p:ext uri="{BB962C8B-B14F-4D97-AF65-F5344CB8AC3E}">
        <p14:creationId xmlns:p14="http://schemas.microsoft.com/office/powerpoint/2010/main" val="231732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a:t>
            </a:r>
            <a:r>
              <a:rPr lang="zh-CN" altLang="en-US" dirty="0" smtClean="0"/>
              <a:t>多目标决策概述</a:t>
            </a:r>
            <a:endParaRPr lang="zh-CN" altLang="en-US"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r>
              <a:rPr lang="zh-CN" altLang="en-US" dirty="0"/>
              <a:t>举例</a:t>
            </a:r>
            <a:endParaRPr lang="en-US" altLang="zh-CN" dirty="0" smtClean="0"/>
          </a:p>
          <a:p>
            <a:r>
              <a:rPr lang="zh-CN" altLang="en-US" dirty="0" smtClean="0"/>
              <a:t>特点</a:t>
            </a:r>
            <a:endParaRPr lang="en-US" altLang="zh-CN" dirty="0" smtClean="0"/>
          </a:p>
          <a:p>
            <a:r>
              <a:rPr lang="zh-CN" altLang="en-US" dirty="0"/>
              <a:t>几</a:t>
            </a:r>
            <a:r>
              <a:rPr lang="zh-CN" altLang="en-US" dirty="0" smtClean="0"/>
              <a:t>个术语</a:t>
            </a:r>
            <a:endParaRPr lang="en-US" altLang="zh-CN" dirty="0" smtClean="0"/>
          </a:p>
          <a:p>
            <a:r>
              <a:rPr lang="zh-CN" altLang="en-US" dirty="0" smtClean="0"/>
              <a:t>多目标决策类型</a:t>
            </a:r>
            <a:endParaRPr lang="zh-CN" altLang="en-US" dirty="0"/>
          </a:p>
        </p:txBody>
      </p:sp>
    </p:spTree>
    <p:extLst>
      <p:ext uri="{BB962C8B-B14F-4D97-AF65-F5344CB8AC3E}">
        <p14:creationId xmlns:p14="http://schemas.microsoft.com/office/powerpoint/2010/main" val="1193839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764704"/>
            <a:ext cx="8229600" cy="5361459"/>
          </a:xfrm>
        </p:spPr>
        <p:txBody>
          <a:bodyPr/>
          <a:lstStyle/>
          <a:p>
            <a:pPr marL="0" indent="0">
              <a:buNone/>
            </a:pPr>
            <a:r>
              <a:rPr lang="en-US" altLang="zh-CN" dirty="0"/>
              <a:t>5</a:t>
            </a:r>
            <a:r>
              <a:rPr lang="zh-CN" altLang="zh-CN" dirty="0"/>
              <a:t>）计算各方案的相对接近度。某方案</a:t>
            </a:r>
            <a:r>
              <a:rPr lang="en-US" altLang="zh-CN" dirty="0"/>
              <a:t>A</a:t>
            </a:r>
            <a:r>
              <a:rPr lang="en-US" altLang="zh-CN" baseline="-25000" dirty="0"/>
              <a:t>i</a:t>
            </a:r>
            <a:r>
              <a:rPr lang="zh-CN" altLang="zh-CN" dirty="0"/>
              <a:t>与</a:t>
            </a:r>
            <a:r>
              <a:rPr lang="zh-CN" altLang="zh-CN" dirty="0" smtClean="0"/>
              <a:t>理想</a:t>
            </a:r>
            <a:r>
              <a:rPr lang="zh-CN" altLang="zh-CN" dirty="0"/>
              <a:t>方案</a:t>
            </a:r>
            <a:r>
              <a:rPr lang="en-US" altLang="zh-CN" dirty="0"/>
              <a:t>A</a:t>
            </a:r>
            <a:r>
              <a:rPr lang="en-US" altLang="zh-CN" baseline="30000" dirty="0"/>
              <a:t>*</a:t>
            </a:r>
            <a:r>
              <a:rPr lang="zh-CN" altLang="zh-CN" dirty="0"/>
              <a:t>的相对接近度</a:t>
            </a:r>
            <a:r>
              <a:rPr lang="en-US" altLang="zh-CN" dirty="0"/>
              <a:t>C</a:t>
            </a:r>
            <a:r>
              <a:rPr lang="en-US" altLang="zh-CN" baseline="-25000" dirty="0"/>
              <a:t>i</a:t>
            </a:r>
            <a:r>
              <a:rPr lang="zh-CN" altLang="zh-CN" dirty="0"/>
              <a:t>为</a:t>
            </a:r>
            <a:r>
              <a:rPr lang="zh-CN" altLang="zh-CN"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6</a:t>
            </a:r>
            <a:r>
              <a:rPr lang="zh-CN" altLang="zh-CN" dirty="0"/>
              <a:t>）排序各方案得最优方案。根据</a:t>
            </a:r>
            <a:r>
              <a:rPr lang="en-US" altLang="zh-CN" dirty="0"/>
              <a:t>C</a:t>
            </a:r>
            <a:r>
              <a:rPr lang="en-US" altLang="zh-CN" baseline="-25000" dirty="0"/>
              <a:t>i</a:t>
            </a:r>
            <a:r>
              <a:rPr lang="zh-CN" altLang="zh-CN" dirty="0"/>
              <a:t>的大小</a:t>
            </a:r>
            <a:r>
              <a:rPr lang="zh-CN" altLang="zh-CN" dirty="0" smtClean="0"/>
              <a:t>排列</a:t>
            </a:r>
            <a:r>
              <a:rPr lang="zh-CN" altLang="zh-CN" dirty="0"/>
              <a:t>各方案的优劣顺序，从而得到最优方案。</a:t>
            </a:r>
          </a:p>
          <a:p>
            <a:endParaRPr lang="zh-CN" altLang="zh-CN"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48875908"/>
              </p:ext>
            </p:extLst>
          </p:nvPr>
        </p:nvGraphicFramePr>
        <p:xfrm>
          <a:off x="971600" y="1772816"/>
          <a:ext cx="5720912" cy="648072"/>
        </p:xfrm>
        <a:graphic>
          <a:graphicData uri="http://schemas.openxmlformats.org/presentationml/2006/ole">
            <mc:AlternateContent xmlns:mc="http://schemas.openxmlformats.org/markup-compatibility/2006">
              <mc:Choice xmlns:v="urn:schemas-microsoft-com:vml" Requires="v">
                <p:oleObj spid="_x0000_s10252" name="Equation" r:id="rId3" imgW="2260600" imgH="304800" progId="Equation.DSMT4">
                  <p:embed/>
                </p:oleObj>
              </mc:Choice>
              <mc:Fallback>
                <p:oleObj name="Equation" r:id="rId3" imgW="2260600" imgH="304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772816"/>
                        <a:ext cx="5720912" cy="648072"/>
                      </a:xfrm>
                      <a:prstGeom prst="rect">
                        <a:avLst/>
                      </a:prstGeom>
                      <a:noFill/>
                    </p:spPr>
                  </p:pic>
                </p:oleObj>
              </mc:Fallback>
            </mc:AlternateContent>
          </a:graphicData>
        </a:graphic>
      </p:graphicFrame>
    </p:spTree>
    <p:extLst>
      <p:ext uri="{BB962C8B-B14F-4D97-AF65-F5344CB8AC3E}">
        <p14:creationId xmlns:p14="http://schemas.microsoft.com/office/powerpoint/2010/main" val="4224498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347864" y="1124744"/>
            <a:ext cx="5105400" cy="2868168"/>
          </a:xfrm>
        </p:spPr>
        <p:txBody>
          <a:bodyPr/>
          <a:lstStyle/>
          <a:p>
            <a:r>
              <a:rPr lang="zh-CN" altLang="en-US" sz="15000" dirty="0" smtClean="0"/>
              <a:t>谢谢！</a:t>
            </a:r>
            <a:endParaRPr lang="zh-CN" altLang="en-US" sz="15000"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9865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p>
        </p:txBody>
      </p:sp>
      <p:sp>
        <p:nvSpPr>
          <p:cNvPr id="3" name="内容占位符 2"/>
          <p:cNvSpPr>
            <a:spLocks noGrp="1"/>
          </p:cNvSpPr>
          <p:nvPr>
            <p:ph idx="1"/>
          </p:nvPr>
        </p:nvSpPr>
        <p:spPr>
          <a:xfrm>
            <a:off x="323528" y="1609416"/>
            <a:ext cx="7848872" cy="4846320"/>
          </a:xfrm>
        </p:spPr>
        <p:txBody>
          <a:bodyPr>
            <a:normAutofit/>
          </a:bodyPr>
          <a:lstStyle/>
          <a:p>
            <a:pPr marL="0" indent="0">
              <a:buNone/>
            </a:pPr>
            <a:r>
              <a:rPr lang="zh-CN" altLang="en-US" sz="3600" dirty="0" smtClean="0"/>
              <a:t>      多目标决策是根据多个目标准则（</a:t>
            </a:r>
            <a:r>
              <a:rPr lang="en-US" altLang="zh-CN" sz="3600" dirty="0" smtClean="0"/>
              <a:t>Criteria</a:t>
            </a:r>
            <a:r>
              <a:rPr lang="zh-CN" altLang="en-US" sz="3600" dirty="0" smtClean="0"/>
              <a:t>）对方案（</a:t>
            </a:r>
            <a:r>
              <a:rPr lang="en-US" altLang="zh-CN" sz="3600" dirty="0" smtClean="0"/>
              <a:t>Alternatives</a:t>
            </a:r>
            <a:r>
              <a:rPr lang="zh-CN" altLang="en-US" sz="3600" dirty="0" smtClean="0"/>
              <a:t>）进行</a:t>
            </a:r>
            <a:r>
              <a:rPr lang="zh-CN" altLang="en-US" sz="3600" dirty="0"/>
              <a:t>科学、合理</a:t>
            </a:r>
            <a:r>
              <a:rPr lang="zh-CN" altLang="en-US" sz="3600" dirty="0" smtClean="0"/>
              <a:t>的选择、排序，</a:t>
            </a:r>
            <a:r>
              <a:rPr lang="zh-CN" altLang="en-US" sz="3600" dirty="0"/>
              <a:t>然后作出决策的理论和方法</a:t>
            </a:r>
          </a:p>
        </p:txBody>
      </p:sp>
    </p:spTree>
    <p:extLst>
      <p:ext uri="{BB962C8B-B14F-4D97-AF65-F5344CB8AC3E}">
        <p14:creationId xmlns:p14="http://schemas.microsoft.com/office/powerpoint/2010/main" val="955797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商品购买</a:t>
            </a:r>
            <a:r>
              <a:rPr lang="zh-CN" altLang="en-US" sz="3200" dirty="0"/>
              <a:t>（</a:t>
            </a:r>
            <a:r>
              <a:rPr lang="zh-CN" altLang="en-US" sz="3200" dirty="0" smtClean="0"/>
              <a:t>样式、颜色、质地、价格、服务等多目标的决策）</a:t>
            </a:r>
            <a:endParaRPr lang="en-US" altLang="zh-CN" sz="3200" dirty="0" smtClean="0"/>
          </a:p>
          <a:p>
            <a:r>
              <a:rPr lang="zh-CN" altLang="en-US" sz="3200" dirty="0"/>
              <a:t>供应</a:t>
            </a:r>
            <a:r>
              <a:rPr lang="zh-CN" altLang="en-US" sz="3200" dirty="0" smtClean="0"/>
              <a:t>商选择（信誉度、质量、价格、服务等）</a:t>
            </a:r>
            <a:endParaRPr lang="en-US" altLang="zh-CN" sz="3200" dirty="0" smtClean="0"/>
          </a:p>
          <a:p>
            <a:r>
              <a:rPr lang="zh-CN" altLang="en-US" sz="3200" dirty="0" smtClean="0"/>
              <a:t>其他：项目选址、产品开发策略、技术引进、</a:t>
            </a:r>
            <a:r>
              <a:rPr lang="en-US" altLang="zh-CN" sz="3200" dirty="0" smtClean="0"/>
              <a:t>IT</a:t>
            </a:r>
            <a:r>
              <a:rPr lang="zh-CN" altLang="en-US" sz="3200" dirty="0" smtClean="0"/>
              <a:t>策略选择、科研项目评估</a:t>
            </a:r>
            <a:endParaRPr lang="zh-CN" altLang="en-US" sz="3200" dirty="0"/>
          </a:p>
        </p:txBody>
      </p:sp>
    </p:spTree>
    <p:extLst>
      <p:ext uri="{BB962C8B-B14F-4D97-AF65-F5344CB8AC3E}">
        <p14:creationId xmlns:p14="http://schemas.microsoft.com/office/powerpoint/2010/main" val="1136873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多目标决策的三要素</a:t>
            </a:r>
            <a:endParaRPr lang="zh-CN" altLang="en-US" dirty="0"/>
          </a:p>
        </p:txBody>
      </p:sp>
      <p:sp>
        <p:nvSpPr>
          <p:cNvPr id="3" name="内容占位符 2"/>
          <p:cNvSpPr>
            <a:spLocks noGrp="1"/>
          </p:cNvSpPr>
          <p:nvPr>
            <p:ph idx="1"/>
          </p:nvPr>
        </p:nvSpPr>
        <p:spPr/>
        <p:txBody>
          <a:bodyPr/>
          <a:lstStyle/>
          <a:p>
            <a:r>
              <a:rPr lang="zh-CN" altLang="en-US" dirty="0" smtClean="0"/>
              <a:t>目标</a:t>
            </a:r>
            <a:r>
              <a:rPr lang="zh-CN" altLang="en-US" dirty="0"/>
              <a:t>准则</a:t>
            </a:r>
            <a:r>
              <a:rPr lang="zh-CN" altLang="en-US" dirty="0" smtClean="0"/>
              <a:t>（</a:t>
            </a:r>
            <a:r>
              <a:rPr lang="en-US" altLang="zh-CN" dirty="0"/>
              <a:t>C</a:t>
            </a:r>
            <a:r>
              <a:rPr lang="en-US" altLang="zh-CN" dirty="0" smtClean="0"/>
              <a:t>riteria</a:t>
            </a:r>
            <a:r>
              <a:rPr lang="zh-CN" altLang="en-US" dirty="0" smtClean="0"/>
              <a:t>）</a:t>
            </a:r>
            <a:endParaRPr lang="en-US" altLang="zh-CN" dirty="0" smtClean="0"/>
          </a:p>
          <a:p>
            <a:r>
              <a:rPr lang="zh-CN" altLang="en-US" dirty="0" smtClean="0"/>
              <a:t>方案（</a:t>
            </a:r>
            <a:r>
              <a:rPr lang="en-US" altLang="zh-CN" dirty="0" smtClean="0"/>
              <a:t>Alternatives</a:t>
            </a:r>
            <a:r>
              <a:rPr lang="zh-CN" altLang="en-US" dirty="0" smtClean="0"/>
              <a:t>）</a:t>
            </a:r>
            <a:endParaRPr lang="en-US" altLang="zh-CN" dirty="0" smtClean="0"/>
          </a:p>
          <a:p>
            <a:r>
              <a:rPr lang="zh-CN" altLang="en-US" dirty="0" smtClean="0"/>
              <a:t>决策者（</a:t>
            </a:r>
            <a:r>
              <a:rPr lang="en-US" altLang="zh-CN" dirty="0" smtClean="0"/>
              <a:t>Decision maker</a:t>
            </a:r>
            <a:r>
              <a:rPr lang="zh-CN" altLang="en-US" dirty="0" smtClean="0"/>
              <a:t>）</a:t>
            </a:r>
            <a:endParaRPr lang="zh-CN" altLang="en-US" dirty="0"/>
          </a:p>
        </p:txBody>
      </p:sp>
    </p:spTree>
    <p:extLst>
      <p:ext uri="{BB962C8B-B14F-4D97-AF65-F5344CB8AC3E}">
        <p14:creationId xmlns:p14="http://schemas.microsoft.com/office/powerpoint/2010/main" val="1208621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多目标决策特点</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l"/>
            </a:pPr>
            <a:r>
              <a:rPr lang="zh-CN" altLang="en-US" dirty="0"/>
              <a:t>目标之间</a:t>
            </a:r>
            <a:r>
              <a:rPr lang="zh-CN" altLang="en-US" dirty="0" smtClean="0"/>
              <a:t>的计量单位不一致性</a:t>
            </a:r>
            <a:r>
              <a:rPr lang="en-US" altLang="zh-CN" dirty="0" smtClean="0"/>
              <a:t>(</a:t>
            </a:r>
            <a:r>
              <a:rPr lang="zh-CN" altLang="en-US" dirty="0" smtClean="0"/>
              <a:t>不可公度性</a:t>
            </a:r>
            <a:r>
              <a:rPr lang="en-US" altLang="zh-CN" dirty="0" smtClean="0"/>
              <a:t>)</a:t>
            </a:r>
            <a:r>
              <a:rPr lang="zh-CN" altLang="en-US" dirty="0" smtClean="0"/>
              <a:t>：</a:t>
            </a:r>
            <a:r>
              <a:rPr lang="zh-CN" altLang="en-US" dirty="0"/>
              <a:t>各目标具有不同的性质，计量单位不同，没有一致的衡量</a:t>
            </a:r>
            <a:r>
              <a:rPr lang="zh-CN" altLang="en-US" dirty="0" smtClean="0"/>
              <a:t>标准，无法合并计算。</a:t>
            </a:r>
            <a:endParaRPr lang="en-US" altLang="zh-CN" dirty="0" smtClean="0"/>
          </a:p>
          <a:p>
            <a:pPr>
              <a:buFont typeface="Wingdings" pitchFamily="2" charset="2"/>
              <a:buChar char="l"/>
            </a:pPr>
            <a:endParaRPr lang="zh-CN" altLang="en-US" dirty="0"/>
          </a:p>
          <a:p>
            <a:pPr>
              <a:buFont typeface="Wingdings" pitchFamily="2" charset="2"/>
              <a:buChar char="l"/>
            </a:pPr>
            <a:r>
              <a:rPr lang="zh-CN" altLang="en-US" dirty="0"/>
              <a:t>目标之间</a:t>
            </a:r>
            <a:r>
              <a:rPr lang="zh-CN" altLang="en-US" dirty="0" smtClean="0"/>
              <a:t>的相互冲突性：</a:t>
            </a:r>
            <a:r>
              <a:rPr lang="zh-CN" altLang="en-US" dirty="0"/>
              <a:t>要提高一个目标值，常常要以牺牲另外一些目标的值为代价</a:t>
            </a:r>
            <a:r>
              <a:rPr lang="zh-CN" altLang="en-US" dirty="0" smtClean="0"/>
              <a:t>。</a:t>
            </a:r>
            <a:endParaRPr lang="en-US" altLang="zh-CN" dirty="0" smtClean="0"/>
          </a:p>
          <a:p>
            <a:pPr marL="0" indent="0">
              <a:buNone/>
            </a:pPr>
            <a:r>
              <a:rPr lang="en-US" altLang="zh-CN" dirty="0" smtClean="0"/>
              <a:t> </a:t>
            </a:r>
            <a:r>
              <a:rPr lang="zh-CN" altLang="en-US" dirty="0" smtClean="0"/>
              <a:t>（质量与价格）</a:t>
            </a:r>
            <a:endParaRPr lang="en-US" altLang="zh-CN" dirty="0" smtClean="0"/>
          </a:p>
          <a:p>
            <a:pPr>
              <a:buFont typeface="Wingdings" pitchFamily="2" charset="2"/>
              <a:buChar char="l"/>
            </a:pPr>
            <a:endParaRPr lang="zh-CN" altLang="en-US" dirty="0"/>
          </a:p>
          <a:p>
            <a:pPr>
              <a:buFont typeface="Wingdings" pitchFamily="2" charset="2"/>
              <a:buChar char="l"/>
            </a:pPr>
            <a:r>
              <a:rPr lang="zh-CN" altLang="en-US" dirty="0"/>
              <a:t>决策者偏好的差异性：决策者对风险的态度或者说某一个目标的偏好不同，决策的结果不同。</a:t>
            </a:r>
          </a:p>
          <a:p>
            <a:pPr>
              <a:buFontTx/>
              <a:buAutoNum type="ea1ChsPeriod"/>
            </a:pPr>
            <a:endParaRPr lang="en-US" altLang="zh-CN" sz="3600" dirty="0"/>
          </a:p>
        </p:txBody>
      </p:sp>
    </p:spTree>
    <p:extLst>
      <p:ext uri="{BB962C8B-B14F-4D97-AF65-F5344CB8AC3E}">
        <p14:creationId xmlns:p14="http://schemas.microsoft.com/office/powerpoint/2010/main" val="3035886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多目标决策</a:t>
            </a:r>
            <a:r>
              <a:rPr lang="zh-CN" altLang="en-US" dirty="0" smtClean="0"/>
              <a:t>类型</a:t>
            </a:r>
            <a:endParaRPr lang="zh-CN" altLang="en-US" dirty="0"/>
          </a:p>
        </p:txBody>
      </p:sp>
      <p:sp>
        <p:nvSpPr>
          <p:cNvPr id="5" name="内容占位符 4"/>
          <p:cNvSpPr>
            <a:spLocks noGrp="1"/>
          </p:cNvSpPr>
          <p:nvPr>
            <p:ph idx="1"/>
          </p:nvPr>
        </p:nvSpPr>
        <p:spPr/>
        <p:txBody>
          <a:bodyPr>
            <a:normAutofit/>
          </a:bodyPr>
          <a:lstStyle/>
          <a:p>
            <a:pPr marL="0" indent="0">
              <a:buNone/>
            </a:pPr>
            <a:r>
              <a:rPr lang="en-US" altLang="zh-CN" sz="2800" b="1" dirty="0" smtClean="0">
                <a:solidFill>
                  <a:schemeClr val="accent6">
                    <a:lumMod val="75000"/>
                  </a:schemeClr>
                </a:solidFill>
              </a:rPr>
              <a:t>MCDM(Multiple Criteria Decision Making)</a:t>
            </a:r>
          </a:p>
          <a:p>
            <a:r>
              <a:rPr lang="zh-CN" altLang="en-US" sz="2800" dirty="0" smtClean="0"/>
              <a:t>多目标属性决策（</a:t>
            </a:r>
            <a:r>
              <a:rPr lang="en-US" altLang="zh-CN" sz="2800" dirty="0" smtClean="0"/>
              <a:t>Multiple Attribute Decision Making,</a:t>
            </a:r>
            <a:r>
              <a:rPr lang="zh-CN" altLang="en-US" sz="2800" dirty="0" smtClean="0"/>
              <a:t>简写</a:t>
            </a:r>
            <a:r>
              <a:rPr lang="en-US" altLang="zh-CN" sz="2800" dirty="0" smtClean="0"/>
              <a:t>MADM</a:t>
            </a:r>
            <a:r>
              <a:rPr lang="zh-CN" altLang="en-US" sz="2800" dirty="0" smtClean="0"/>
              <a:t>）</a:t>
            </a:r>
            <a:endParaRPr lang="en-US" altLang="zh-CN" sz="2800" dirty="0" smtClean="0"/>
          </a:p>
          <a:p>
            <a:pPr lvl="1"/>
            <a:r>
              <a:rPr lang="zh-CN" altLang="en-US" sz="2500" dirty="0"/>
              <a:t>特点：方案事先给定，数目有限，属性值事先确定，为离散值。</a:t>
            </a:r>
            <a:endParaRPr lang="en-US" altLang="zh-CN" sz="2500" dirty="0"/>
          </a:p>
          <a:p>
            <a:r>
              <a:rPr lang="zh-CN" altLang="en-US" sz="2800" dirty="0" smtClean="0"/>
              <a:t>多目标优化决策（</a:t>
            </a:r>
            <a:r>
              <a:rPr lang="en-US" altLang="zh-CN" sz="2800" dirty="0" smtClean="0"/>
              <a:t>Multiple Objective Decision Making,</a:t>
            </a:r>
            <a:r>
              <a:rPr lang="zh-CN" altLang="en-US" sz="2800" dirty="0" smtClean="0"/>
              <a:t>简写</a:t>
            </a:r>
            <a:r>
              <a:rPr lang="en-US" altLang="zh-CN" sz="2800" dirty="0" smtClean="0"/>
              <a:t>MODM</a:t>
            </a:r>
            <a:r>
              <a:rPr lang="zh-CN" altLang="en-US" sz="2800" dirty="0" smtClean="0"/>
              <a:t>）</a:t>
            </a:r>
            <a:endParaRPr lang="en-US" altLang="zh-CN" sz="2800" dirty="0" smtClean="0"/>
          </a:p>
          <a:p>
            <a:pPr lvl="1"/>
            <a:r>
              <a:rPr lang="zh-CN" altLang="en-US" sz="2500" dirty="0" smtClean="0"/>
              <a:t>特点：方案数目无限，数目不能列举，属性值为连续值，只有在决策过程中寻找最优方案。</a:t>
            </a:r>
            <a:endParaRPr lang="zh-CN" altLang="en-US" sz="2500" dirty="0"/>
          </a:p>
        </p:txBody>
      </p:sp>
    </p:spTree>
    <p:extLst>
      <p:ext uri="{BB962C8B-B14F-4D97-AF65-F5344CB8AC3E}">
        <p14:creationId xmlns:p14="http://schemas.microsoft.com/office/powerpoint/2010/main" val="310059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628" y="260648"/>
            <a:ext cx="7239000" cy="444664"/>
          </a:xfrm>
        </p:spPr>
        <p:txBody>
          <a:bodyPr>
            <a:normAutofit fontScale="90000"/>
          </a:bodyPr>
          <a:lstStyle/>
          <a:p>
            <a:r>
              <a:rPr lang="en-US" altLang="zh-CN" dirty="0" smtClean="0"/>
              <a:t>2 </a:t>
            </a:r>
            <a:r>
              <a:rPr lang="zh-CN" altLang="en-US" dirty="0" smtClean="0"/>
              <a:t>多目标决策分析步骤</a:t>
            </a:r>
            <a:endParaRPr lang="zh-CN" altLang="en-US" dirty="0"/>
          </a:p>
        </p:txBody>
      </p:sp>
      <p:grpSp>
        <p:nvGrpSpPr>
          <p:cNvPr id="32" name="组合 31"/>
          <p:cNvGrpSpPr/>
          <p:nvPr/>
        </p:nvGrpSpPr>
        <p:grpSpPr>
          <a:xfrm>
            <a:off x="2521909" y="1268760"/>
            <a:ext cx="4498363" cy="4894442"/>
            <a:chOff x="2305885" y="837073"/>
            <a:chExt cx="4498363" cy="4894442"/>
          </a:xfrm>
        </p:grpSpPr>
        <p:sp>
          <p:nvSpPr>
            <p:cNvPr id="4" name="TextBox 3"/>
            <p:cNvSpPr txBox="1"/>
            <p:nvPr/>
          </p:nvSpPr>
          <p:spPr>
            <a:xfrm>
              <a:off x="2809941" y="837073"/>
              <a:ext cx="3312368" cy="369332"/>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lgn="ctr"/>
            </a:lstStyle>
            <a:p>
              <a:r>
                <a:rPr lang="zh-CN" altLang="en-US" dirty="0"/>
                <a:t>多目标决策问题的提出</a:t>
              </a:r>
            </a:p>
          </p:txBody>
        </p:sp>
        <p:sp>
          <p:nvSpPr>
            <p:cNvPr id="5" name="TextBox 4"/>
            <p:cNvSpPr txBox="1"/>
            <p:nvPr/>
          </p:nvSpPr>
          <p:spPr>
            <a:xfrm>
              <a:off x="2627784" y="1484784"/>
              <a:ext cx="3672408" cy="369332"/>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lgn="ctr"/>
            </a:lstStyle>
            <a:p>
              <a:r>
                <a:rPr lang="zh-CN" altLang="en-US" dirty="0" smtClean="0"/>
                <a:t>多目标准则的</a:t>
              </a:r>
              <a:r>
                <a:rPr lang="zh-CN" altLang="en-US" dirty="0"/>
                <a:t>确定、方案集的给出</a:t>
              </a:r>
            </a:p>
          </p:txBody>
        </p:sp>
        <p:sp>
          <p:nvSpPr>
            <p:cNvPr id="6" name="TextBox 5"/>
            <p:cNvSpPr txBox="1"/>
            <p:nvPr/>
          </p:nvSpPr>
          <p:spPr>
            <a:xfrm>
              <a:off x="2829614" y="2132856"/>
              <a:ext cx="3273022" cy="369332"/>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lgn="ctr"/>
            </a:lstStyle>
            <a:p>
              <a:r>
                <a:rPr lang="zh-CN" altLang="en-US" dirty="0"/>
                <a:t>模型建立和模型参数估计</a:t>
              </a:r>
            </a:p>
          </p:txBody>
        </p:sp>
        <p:sp>
          <p:nvSpPr>
            <p:cNvPr id="7" name="TextBox 6"/>
            <p:cNvSpPr txBox="1"/>
            <p:nvPr/>
          </p:nvSpPr>
          <p:spPr>
            <a:xfrm>
              <a:off x="2305885" y="2996952"/>
              <a:ext cx="1872208" cy="646331"/>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zh-CN" altLang="en-US" dirty="0" smtClean="0"/>
                <a:t>产生可行方案（或者方案比较）</a:t>
              </a:r>
              <a:endParaRPr lang="zh-CN" altLang="en-US" dirty="0"/>
            </a:p>
          </p:txBody>
        </p:sp>
        <p:sp>
          <p:nvSpPr>
            <p:cNvPr id="8" name="TextBox 7"/>
            <p:cNvSpPr txBox="1"/>
            <p:nvPr/>
          </p:nvSpPr>
          <p:spPr>
            <a:xfrm>
              <a:off x="4826165" y="2996952"/>
              <a:ext cx="1728192" cy="646331"/>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lgn="ctr"/>
            </a:lstStyle>
            <a:p>
              <a:r>
                <a:rPr lang="zh-CN" altLang="en-US" dirty="0"/>
                <a:t>目标价值</a:t>
              </a:r>
              <a:endParaRPr lang="en-US" altLang="zh-CN" dirty="0"/>
            </a:p>
            <a:p>
              <a:r>
                <a:rPr lang="zh-CN" altLang="en-US" dirty="0"/>
                <a:t>分析比较</a:t>
              </a:r>
            </a:p>
          </p:txBody>
        </p:sp>
        <p:sp>
          <p:nvSpPr>
            <p:cNvPr id="12" name="流程图: 准备 11"/>
            <p:cNvSpPr/>
            <p:nvPr/>
          </p:nvSpPr>
          <p:spPr>
            <a:xfrm>
              <a:off x="4572000" y="4173478"/>
              <a:ext cx="2232248" cy="646331"/>
            </a:xfrm>
            <a:prstGeom prst="flowChartPreparation">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zh-CN" altLang="en-US" dirty="0"/>
                <a:t>决策（选择、排序或选优）</a:t>
              </a:r>
            </a:p>
          </p:txBody>
        </p:sp>
        <p:sp>
          <p:nvSpPr>
            <p:cNvPr id="13" name="TextBox 12"/>
            <p:cNvSpPr txBox="1"/>
            <p:nvPr/>
          </p:nvSpPr>
          <p:spPr>
            <a:xfrm>
              <a:off x="4826165" y="5085184"/>
              <a:ext cx="1728192" cy="646331"/>
            </a:xfrm>
            <a:prstGeom prst="rect">
              <a:avLst/>
            </a:prstGeom>
            <a:ln>
              <a:solidFill>
                <a:schemeClr val="accent5">
                  <a:lumMod val="40000"/>
                  <a:lumOff val="6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defPPr>
                <a:defRPr lang="zh-CN"/>
              </a:defPPr>
              <a:lvl1pPr algn="ctr"/>
            </a:lstStyle>
            <a:p>
              <a:r>
                <a:rPr lang="zh-CN" altLang="en-US" dirty="0" smtClean="0"/>
                <a:t>方案执行与重新评估</a:t>
              </a:r>
              <a:endParaRPr lang="zh-CN" altLang="en-US" dirty="0"/>
            </a:p>
          </p:txBody>
        </p:sp>
        <p:cxnSp>
          <p:nvCxnSpPr>
            <p:cNvPr id="15" name="直接箭头连接符 14"/>
            <p:cNvCxnSpPr>
              <a:stCxn id="4" idx="2"/>
              <a:endCxn id="5" idx="0"/>
            </p:cNvCxnSpPr>
            <p:nvPr/>
          </p:nvCxnSpPr>
          <p:spPr>
            <a:xfrm flipH="1">
              <a:off x="4463988" y="1206405"/>
              <a:ext cx="2137" cy="278379"/>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6" name="直接箭头连接符 15"/>
            <p:cNvCxnSpPr>
              <a:stCxn id="5" idx="2"/>
              <a:endCxn id="6" idx="0"/>
            </p:cNvCxnSpPr>
            <p:nvPr/>
          </p:nvCxnSpPr>
          <p:spPr>
            <a:xfrm>
              <a:off x="4463988" y="1854116"/>
              <a:ext cx="2137" cy="278740"/>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20" name="肘形连接符 19"/>
            <p:cNvCxnSpPr>
              <a:stCxn id="6" idx="2"/>
              <a:endCxn id="7" idx="0"/>
            </p:cNvCxnSpPr>
            <p:nvPr/>
          </p:nvCxnSpPr>
          <p:spPr>
            <a:xfrm rot="5400000">
              <a:off x="3606675" y="2137502"/>
              <a:ext cx="494764" cy="1224136"/>
            </a:xfrm>
            <a:prstGeom prst="bentConnector3">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22" name="肘形连接符 21"/>
            <p:cNvCxnSpPr>
              <a:stCxn id="6" idx="2"/>
              <a:endCxn id="8" idx="0"/>
            </p:cNvCxnSpPr>
            <p:nvPr/>
          </p:nvCxnSpPr>
          <p:spPr>
            <a:xfrm rot="16200000" flipH="1">
              <a:off x="4830811" y="2137502"/>
              <a:ext cx="494764" cy="1224136"/>
            </a:xfrm>
            <a:prstGeom prst="bentConnector3">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24" name="肘形连接符 23"/>
            <p:cNvCxnSpPr>
              <a:stCxn id="8" idx="2"/>
              <a:endCxn id="12" idx="0"/>
            </p:cNvCxnSpPr>
            <p:nvPr/>
          </p:nvCxnSpPr>
          <p:spPr>
            <a:xfrm rot="5400000">
              <a:off x="5424096" y="3907312"/>
              <a:ext cx="530195" cy="2137"/>
            </a:xfrm>
            <a:prstGeom prst="bentConnector3">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1" name="直接箭头连接符 30"/>
            <p:cNvCxnSpPr>
              <a:stCxn id="12" idx="2"/>
              <a:endCxn id="13" idx="0"/>
            </p:cNvCxnSpPr>
            <p:nvPr/>
          </p:nvCxnSpPr>
          <p:spPr>
            <a:xfrm>
              <a:off x="5688124" y="4819809"/>
              <a:ext cx="2137" cy="265375"/>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grpSp>
      <p:sp>
        <p:nvSpPr>
          <p:cNvPr id="33" name="TextBox 32"/>
          <p:cNvSpPr txBox="1"/>
          <p:nvPr/>
        </p:nvSpPr>
        <p:spPr>
          <a:xfrm>
            <a:off x="331628" y="1268760"/>
            <a:ext cx="172009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初始阶段</a:t>
            </a:r>
            <a:endParaRPr lang="zh-CN" altLang="en-US" dirty="0"/>
          </a:p>
        </p:txBody>
      </p:sp>
      <p:sp>
        <p:nvSpPr>
          <p:cNvPr id="34" name="TextBox 33"/>
          <p:cNvSpPr txBox="1"/>
          <p:nvPr/>
        </p:nvSpPr>
        <p:spPr>
          <a:xfrm>
            <a:off x="323528" y="1955105"/>
            <a:ext cx="172819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问题形成阶段</a:t>
            </a:r>
            <a:endParaRPr lang="zh-CN" altLang="en-US" dirty="0"/>
          </a:p>
        </p:txBody>
      </p:sp>
      <p:sp>
        <p:nvSpPr>
          <p:cNvPr id="35" name="TextBox 34"/>
          <p:cNvSpPr txBox="1"/>
          <p:nvPr/>
        </p:nvSpPr>
        <p:spPr>
          <a:xfrm>
            <a:off x="323528" y="2483243"/>
            <a:ext cx="172819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系统建模阶段</a:t>
            </a:r>
            <a:endParaRPr lang="zh-CN" altLang="en-US" dirty="0"/>
          </a:p>
        </p:txBody>
      </p:sp>
      <p:sp>
        <p:nvSpPr>
          <p:cNvPr id="36" name="TextBox 35"/>
          <p:cNvSpPr txBox="1"/>
          <p:nvPr/>
        </p:nvSpPr>
        <p:spPr>
          <a:xfrm>
            <a:off x="323528" y="3567138"/>
            <a:ext cx="172819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分析评价阶段</a:t>
            </a:r>
            <a:endParaRPr lang="zh-CN" altLang="en-US" dirty="0"/>
          </a:p>
        </p:txBody>
      </p:sp>
      <p:sp>
        <p:nvSpPr>
          <p:cNvPr id="37" name="TextBox 36"/>
          <p:cNvSpPr txBox="1"/>
          <p:nvPr/>
        </p:nvSpPr>
        <p:spPr>
          <a:xfrm>
            <a:off x="331628" y="5655370"/>
            <a:ext cx="1728192"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dirty="0" smtClean="0"/>
              <a:t>执行阶段</a:t>
            </a:r>
            <a:endParaRPr lang="zh-CN" altLang="en-US" dirty="0"/>
          </a:p>
        </p:txBody>
      </p:sp>
      <p:cxnSp>
        <p:nvCxnSpPr>
          <p:cNvPr id="41" name="直接箭头连接符 40"/>
          <p:cNvCxnSpPr>
            <a:stCxn id="7" idx="3"/>
            <a:endCxn id="8" idx="1"/>
          </p:cNvCxnSpPr>
          <p:nvPr/>
        </p:nvCxnSpPr>
        <p:spPr>
          <a:xfrm>
            <a:off x="4394117" y="3751805"/>
            <a:ext cx="648072" cy="0"/>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3" name="TextBox 2"/>
          <p:cNvSpPr txBox="1"/>
          <p:nvPr/>
        </p:nvSpPr>
        <p:spPr>
          <a:xfrm>
            <a:off x="2843808" y="6237312"/>
            <a:ext cx="3474852" cy="369332"/>
          </a:xfrm>
          <a:prstGeom prst="rect">
            <a:avLst/>
          </a:prstGeom>
          <a:noFill/>
        </p:spPr>
        <p:txBody>
          <a:bodyPr wrap="square" rtlCol="0">
            <a:spAutoFit/>
          </a:bodyPr>
          <a:lstStyle/>
          <a:p>
            <a:r>
              <a:rPr lang="zh-CN" altLang="en-US" dirty="0" smtClean="0"/>
              <a:t>图</a:t>
            </a:r>
            <a:r>
              <a:rPr lang="en-US" altLang="zh-CN" dirty="0" smtClean="0"/>
              <a:t>1 </a:t>
            </a:r>
            <a:r>
              <a:rPr lang="zh-CN" altLang="en-US" dirty="0" smtClean="0"/>
              <a:t>多目标决策分析过程</a:t>
            </a:r>
            <a:endParaRPr lang="zh-CN" altLang="en-US" dirty="0"/>
          </a:p>
        </p:txBody>
      </p:sp>
    </p:spTree>
    <p:extLst>
      <p:ext uri="{BB962C8B-B14F-4D97-AF65-F5344CB8AC3E}">
        <p14:creationId xmlns:p14="http://schemas.microsoft.com/office/powerpoint/2010/main" val="14259544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395</TotalTime>
  <Words>1644</Words>
  <Application>Microsoft Office PowerPoint</Application>
  <PresentationFormat>全屏显示(4:3)</PresentationFormat>
  <Paragraphs>251</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华丽</vt:lpstr>
      <vt:lpstr>Equation</vt:lpstr>
      <vt:lpstr>多目标决策方法 （Multiple Criteria Decision Making ）</vt:lpstr>
      <vt:lpstr>目录</vt:lpstr>
      <vt:lpstr>1.多目标决策概述</vt:lpstr>
      <vt:lpstr>定义</vt:lpstr>
      <vt:lpstr>举例</vt:lpstr>
      <vt:lpstr>多目标决策的三要素</vt:lpstr>
      <vt:lpstr>多目标决策特点</vt:lpstr>
      <vt:lpstr>多目标决策类型</vt:lpstr>
      <vt:lpstr>2 多目标决策分析步骤</vt:lpstr>
      <vt:lpstr>PowerPoint 演示文稿</vt:lpstr>
      <vt:lpstr>2.1 确定决策矩阵</vt:lpstr>
      <vt:lpstr>PowerPoint 演示文稿</vt:lpstr>
      <vt:lpstr>决策矩阵特点</vt:lpstr>
      <vt:lpstr>决策矩阵处理</vt:lpstr>
      <vt:lpstr>PowerPoint 演示文稿</vt:lpstr>
      <vt:lpstr>2.2 规范化决策矩阵</vt:lpstr>
      <vt:lpstr>决策矩阵规范化方法 </vt:lpstr>
      <vt:lpstr>线性比例转换法</vt:lpstr>
      <vt:lpstr>PowerPoint 演示文稿</vt:lpstr>
      <vt:lpstr>2.3 确定决策目标属性权重</vt:lpstr>
      <vt:lpstr>PowerPoint 演示文稿</vt:lpstr>
      <vt:lpstr>熵值法</vt:lpstr>
      <vt:lpstr>PowerPoint 演示文稿</vt:lpstr>
      <vt:lpstr>PowerPoint 演示文稿</vt:lpstr>
      <vt:lpstr>2.4 方案决策分析</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多目标决策方法</dc:title>
  <dc:creator>Administrator</dc:creator>
  <cp:lastModifiedBy>Vidy</cp:lastModifiedBy>
  <cp:revision>27</cp:revision>
  <dcterms:created xsi:type="dcterms:W3CDTF">2014-12-17T00:49:52Z</dcterms:created>
  <dcterms:modified xsi:type="dcterms:W3CDTF">2014-12-18T10:17:09Z</dcterms:modified>
</cp:coreProperties>
</file>