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  <p:sldMasterId id="2147483868" r:id="rId2"/>
  </p:sldMasterIdLst>
  <p:notesMasterIdLst>
    <p:notesMasterId r:id="rId33"/>
  </p:notesMasterIdLst>
  <p:sldIdLst>
    <p:sldId id="285" r:id="rId3"/>
    <p:sldId id="390" r:id="rId4"/>
    <p:sldId id="419" r:id="rId5"/>
    <p:sldId id="448" r:id="rId6"/>
    <p:sldId id="386" r:id="rId7"/>
    <p:sldId id="416" r:id="rId8"/>
    <p:sldId id="440" r:id="rId9"/>
    <p:sldId id="398" r:id="rId10"/>
    <p:sldId id="415" r:id="rId11"/>
    <p:sldId id="426" r:id="rId12"/>
    <p:sldId id="429" r:id="rId13"/>
    <p:sldId id="430" r:id="rId14"/>
    <p:sldId id="431" r:id="rId15"/>
    <p:sldId id="423" r:id="rId16"/>
    <p:sldId id="433" r:id="rId17"/>
    <p:sldId id="434" r:id="rId18"/>
    <p:sldId id="435" r:id="rId19"/>
    <p:sldId id="432" r:id="rId20"/>
    <p:sldId id="424" r:id="rId21"/>
    <p:sldId id="436" r:id="rId22"/>
    <p:sldId id="437" r:id="rId23"/>
    <p:sldId id="438" r:id="rId24"/>
    <p:sldId id="439" r:id="rId25"/>
    <p:sldId id="449" r:id="rId26"/>
    <p:sldId id="442" r:id="rId27"/>
    <p:sldId id="443" r:id="rId28"/>
    <p:sldId id="447" r:id="rId29"/>
    <p:sldId id="441" r:id="rId30"/>
    <p:sldId id="446" r:id="rId31"/>
    <p:sldId id="41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CC00"/>
    <a:srgbClr val="C1DAFF"/>
    <a:srgbClr val="89B9FF"/>
    <a:srgbClr val="7D8511"/>
    <a:srgbClr val="EDF7E7"/>
    <a:srgbClr val="339933"/>
    <a:srgbClr val="CC0000"/>
    <a:srgbClr val="E7F1FF"/>
    <a:srgbClr val="B7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87477" autoAdjust="0"/>
  </p:normalViewPr>
  <p:slideViewPr>
    <p:cSldViewPr>
      <p:cViewPr varScale="1">
        <p:scale>
          <a:sx n="58" d="100"/>
          <a:sy n="58" d="100"/>
        </p:scale>
        <p:origin x="54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3739-2739-45EA-BE85-BCF34892F4BA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2218-623E-4B7B-96F0-34015E7F9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78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21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7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7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7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在线直销服装、电子产品、玩具、饰品、家具、体育用品等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大类，共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万种，销往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个国家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7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7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专业第三方服务平台</a:t>
            </a:r>
            <a:r>
              <a:rPr lang="zh-CN" altLang="en-US" b="1" dirty="0" smtClean="0">
                <a:sym typeface="Wingdings" panose="05000000000000000000" pitchFamily="2" charset="2"/>
              </a:rPr>
              <a:t>（代运营）：</a:t>
            </a:r>
            <a:r>
              <a:rPr lang="zh-CN" altLang="en-US" dirty="0" smtClean="0">
                <a:sym typeface="Wingdings" panose="05000000000000000000" pitchFamily="2" charset="2"/>
              </a:rPr>
              <a:t>不直接或间接参与任何电子商务的买卖过程，而是为行业不同、模式各异的从事小额跨境电子商务的公司提供通用解决方案，助客户提供后台的支付、物流以及客户服务、涉外法律顾问等模块服务。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26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7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57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10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传统跨境大宗交易平台（大宗</a:t>
            </a:r>
            <a:r>
              <a:rPr lang="en-US" altLang="zh-CN" dirty="0" smtClean="0"/>
              <a:t>B2B</a:t>
            </a:r>
            <a:r>
              <a:rPr lang="zh-CN" altLang="en-US" dirty="0" smtClean="0"/>
              <a:t>）：为境内外会员商户提供网络营销平台，传递供应商或采购商等合作伙伴的商品或服务信息，并最终帮助双方完成交易；收取会员费和营销推广费。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40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5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传统跨境大宗交易平台（大宗</a:t>
            </a:r>
            <a:r>
              <a:rPr lang="en-US" altLang="zh-CN" b="1" dirty="0" smtClean="0"/>
              <a:t>B2B</a:t>
            </a:r>
            <a:r>
              <a:rPr lang="zh-CN" altLang="en-US" b="1" dirty="0" smtClean="0"/>
              <a:t>）：</a:t>
            </a:r>
            <a:r>
              <a:rPr lang="zh-CN" altLang="en-US" dirty="0" smtClean="0"/>
              <a:t>为境内外会员商户提供网络营销平台，传递供应商或采购商等合作伙伴的商品或服务信息，并最终帮助双方完成交易；收取会员费和营销推广费。</a:t>
            </a:r>
            <a:endParaRPr lang="en-US" altLang="zh-CN" dirty="0" smtClean="0"/>
          </a:p>
          <a:p>
            <a:r>
              <a:rPr lang="zh-CN" altLang="en-US" b="1" dirty="0" smtClean="0"/>
              <a:t>综合门户类跨境小额批发零售平台（小宗</a:t>
            </a:r>
            <a:r>
              <a:rPr lang="en-US" altLang="zh-CN" b="1" dirty="0" smtClean="0"/>
              <a:t>B2B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C2C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：独立第三方销售平台，不参与物流、支付等交易环节；收取交易佣金，此外还包括会员费、广告费等增值服务费。</a:t>
            </a:r>
            <a:endParaRPr lang="en-US" altLang="zh-CN" dirty="0" smtClean="0"/>
          </a:p>
          <a:p>
            <a:r>
              <a:rPr lang="zh-CN" altLang="en-US" b="1" dirty="0" smtClean="0"/>
              <a:t>垂直类跨境小额批发零售平台（独立</a:t>
            </a:r>
            <a:r>
              <a:rPr lang="en-US" altLang="zh-CN" b="1" dirty="0" smtClean="0"/>
              <a:t>B2C</a:t>
            </a:r>
            <a:r>
              <a:rPr lang="zh-CN" altLang="en-US" b="1" dirty="0" smtClean="0"/>
              <a:t>）：</a:t>
            </a:r>
            <a:r>
              <a:rPr lang="zh-CN" altLang="en-US" dirty="0" smtClean="0"/>
              <a:t>批发零售平台，同时自建</a:t>
            </a:r>
            <a:r>
              <a:rPr lang="en-US" altLang="zh-CN" dirty="0" smtClean="0"/>
              <a:t>B2C</a:t>
            </a:r>
            <a:r>
              <a:rPr lang="zh-CN" altLang="en-US" dirty="0" smtClean="0"/>
              <a:t>平台（含物流、支付、客服体系），将产品销往海外；销售收入构成主要收入来源。</a:t>
            </a:r>
            <a:endParaRPr lang="en-US" altLang="zh-CN" dirty="0" smtClean="0"/>
          </a:p>
          <a:p>
            <a:r>
              <a:rPr lang="zh-CN" altLang="en-US" b="1" dirty="0" smtClean="0"/>
              <a:t>专业第三方服务平台</a:t>
            </a:r>
            <a:r>
              <a:rPr lang="zh-CN" altLang="en-US" b="1" dirty="0" smtClean="0">
                <a:sym typeface="Wingdings" panose="05000000000000000000" pitchFamily="2" charset="2"/>
              </a:rPr>
              <a:t>（代运营）：</a:t>
            </a:r>
            <a:r>
              <a:rPr lang="zh-CN" altLang="en-US" dirty="0" smtClean="0">
                <a:sym typeface="Wingdings" panose="05000000000000000000" pitchFamily="2" charset="2"/>
              </a:rPr>
              <a:t>不直接或间接参与任何电子商务的买卖过程，而是为行业不同、模式各异的从事小额跨境电子商务的公司提供通用解决方案，助客户提供后台的支付、物流以及客户服务、涉外法律顾问等模块服务。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4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传统跨境大宗交易平台（大宗</a:t>
            </a:r>
            <a:r>
              <a:rPr lang="en-US" altLang="zh-CN" dirty="0" smtClean="0"/>
              <a:t>B2B</a:t>
            </a:r>
            <a:r>
              <a:rPr lang="zh-CN" altLang="en-US" dirty="0" smtClean="0"/>
              <a:t>）：为境内外会员商户提供网络营销平台，传递供应商或采购商等合作伙伴的商品或服务信息，并最终帮助双方完成交易；收取会员费和营销推广费。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8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92218-623E-4B7B-96F0-34015E7F98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4013" y="116632"/>
            <a:ext cx="6764337" cy="92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zh-CN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371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1EB388-5009-4D4E-8A43-0B8D095464E1}" type="datetime1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2014/12/26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C021F7-00A7-47A2-8279-95E808172C1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70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4013" y="-96838"/>
            <a:ext cx="6764337" cy="113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032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1EB388-5009-4D4E-8A43-0B8D095464E1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2014/12/26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C021F7-00A7-47A2-8279-95E808172C1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025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5462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4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3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CollageGlobalT"/>
          <p:cNvPicPr>
            <a:picLocks noChangeAspect="1" noChangeArrowheads="1"/>
          </p:cNvPicPr>
          <p:nvPr/>
        </p:nvPicPr>
        <p:blipFill>
          <a:blip r:embed="rId4">
            <a:lum bright="36000" contrast="-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5383213" cy="4198937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" descr="index_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Zhenghui\Desktop\bann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" y="1"/>
            <a:ext cx="912518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63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043608" y="2132856"/>
            <a:ext cx="7128792" cy="10081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40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跨境电商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699792" y="5013176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电子商务与智能服务中心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491880" y="3501008"/>
            <a:ext cx="227535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郭萌</a:t>
            </a:r>
            <a:endParaRPr lang="en-US" altLang="zh-CN" sz="2800" b="1" dirty="0" smtClean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2800" b="1" dirty="0" smtClean="0">
                <a:ea typeface="宋体" charset="-122"/>
              </a:rPr>
              <a:t>2014.12.18</a:t>
            </a:r>
            <a:endParaRPr lang="zh-CN" altLang="en-US" sz="2800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6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 smtClean="0"/>
              <a:t>2.1.1</a:t>
            </a:r>
            <a:r>
              <a:rPr lang="zh-CN" altLang="en-US" sz="2400" b="1" dirty="0" smtClean="0"/>
              <a:t>案例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阿里巴巴国际交易市场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971600" y="3467233"/>
            <a:ext cx="1656184" cy="672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C:\Users\rt\Desktop\ppt材料\阿里巴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1" y="1220294"/>
            <a:ext cx="182378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肘形连接符 13"/>
          <p:cNvCxnSpPr>
            <a:stCxn id="6" idx="3"/>
            <a:endCxn id="5" idx="1"/>
          </p:cNvCxnSpPr>
          <p:nvPr/>
        </p:nvCxnSpPr>
        <p:spPr>
          <a:xfrm flipV="1">
            <a:off x="2627784" y="1952837"/>
            <a:ext cx="636039" cy="1850895"/>
          </a:xfrm>
          <a:prstGeom prst="bentConnector3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40" idx="1"/>
          </p:cNvCxnSpPr>
          <p:nvPr/>
        </p:nvCxnSpPr>
        <p:spPr>
          <a:xfrm>
            <a:off x="2627784" y="3803732"/>
            <a:ext cx="636039" cy="1800200"/>
          </a:xfrm>
          <a:prstGeom prst="bentConnector3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组合 1023"/>
          <p:cNvGrpSpPr/>
          <p:nvPr/>
        </p:nvGrpSpPr>
        <p:grpSpPr>
          <a:xfrm>
            <a:off x="3263823" y="1340768"/>
            <a:ext cx="4680520" cy="1173441"/>
            <a:chOff x="3995936" y="1823510"/>
            <a:chExt cx="4680520" cy="1173441"/>
          </a:xfrm>
        </p:grpSpPr>
        <p:sp>
          <p:nvSpPr>
            <p:cNvPr id="3" name="矩形 2"/>
            <p:cNvSpPr/>
            <p:nvPr/>
          </p:nvSpPr>
          <p:spPr>
            <a:xfrm>
              <a:off x="4595145" y="1823510"/>
              <a:ext cx="4081311" cy="11734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95936" y="2099080"/>
              <a:ext cx="1224136" cy="67299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核心业务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2080" y="1946215"/>
              <a:ext cx="3264792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商机搜索与浏览、专用域名和商铺、中国供应商认证、商务活动与培训、管理软件、贸易通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3863032" y="2869566"/>
            <a:ext cx="4081311" cy="182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263823" y="3467233"/>
            <a:ext cx="1224136" cy="6729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营销方式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00446" y="2997509"/>
            <a:ext cx="3264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①阿里巴巴国际站点、各大洲相关联盟、雅虎、谷歌等线上推广渠道；②卖家服务部、国际商会、行业商会、展会等线下推广渠道；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③售后服务推广渠道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263823" y="4991863"/>
            <a:ext cx="4680520" cy="1173441"/>
            <a:chOff x="3995936" y="1823510"/>
            <a:chExt cx="4680520" cy="1173441"/>
          </a:xfrm>
        </p:grpSpPr>
        <p:sp>
          <p:nvSpPr>
            <p:cNvPr id="39" name="矩形 38"/>
            <p:cNvSpPr/>
            <p:nvPr/>
          </p:nvSpPr>
          <p:spPr>
            <a:xfrm>
              <a:off x="4595145" y="1823510"/>
              <a:ext cx="4081311" cy="11734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995936" y="2099080"/>
              <a:ext cx="1224136" cy="67299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盈利模式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92080" y="1946215"/>
              <a:ext cx="3264792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会员年费、广告收入、针对会员推出竞价排名。黄金展位服务、全球速卖通等增值服务收入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33" name="直接箭头连接符 1032"/>
          <p:cNvCxnSpPr>
            <a:stCxn id="6" idx="3"/>
            <a:endCxn id="36" idx="1"/>
          </p:cNvCxnSpPr>
          <p:nvPr/>
        </p:nvCxnSpPr>
        <p:spPr>
          <a:xfrm>
            <a:off x="2627784" y="3803732"/>
            <a:ext cx="636039" cy="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2.1.1.1</a:t>
            </a:r>
            <a:r>
              <a:rPr lang="zh-CN" altLang="en-US" sz="2000" b="1" dirty="0" smtClean="0"/>
              <a:t>阿里巴巴国际交易市场发展历程</a:t>
            </a:r>
            <a:endParaRPr lang="zh-CN" altLang="en-US" sz="2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196752"/>
            <a:ext cx="7704856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5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2.1.1.2</a:t>
            </a:r>
            <a:r>
              <a:rPr lang="zh-CN" altLang="en-US" sz="2000" b="1" dirty="0" smtClean="0"/>
              <a:t>阿里巴巴国际交易市场运营现状</a:t>
            </a:r>
            <a:endParaRPr lang="zh-CN" altLang="en-US" sz="20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432048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1412776"/>
            <a:ext cx="417646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近年来阿里交易市场分布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近年阿里跨境交易品类结构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1" y="4789829"/>
            <a:ext cx="4320481" cy="1643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，阿里跨境电商的主要市场中俄罗斯、巴西等金砖国家占总额近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成；美国、澳大利亚、加拿大等国家占总体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7" y="4848601"/>
            <a:ext cx="4176465" cy="15327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从品类结构看，服装品类、手机通讯品类、计算机与网络品类、美容与健康品类所占比重加大，四大品类占总体比重的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52.3%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，超过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5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2.1.1.3</a:t>
            </a:r>
            <a:r>
              <a:rPr lang="zh-CN" altLang="en-US" sz="2000" b="1" dirty="0" smtClean="0"/>
              <a:t>阿里巴巴国际交易市场</a:t>
            </a:r>
            <a:r>
              <a:rPr lang="zh-CN" altLang="en-US" sz="2000" b="1" dirty="0"/>
              <a:t>分析</a:t>
            </a:r>
          </a:p>
        </p:txBody>
      </p:sp>
      <p:sp>
        <p:nvSpPr>
          <p:cNvPr id="3" name="十字形 2"/>
          <p:cNvSpPr/>
          <p:nvPr/>
        </p:nvSpPr>
        <p:spPr>
          <a:xfrm>
            <a:off x="251520" y="1196752"/>
            <a:ext cx="720080" cy="720080"/>
          </a:xfrm>
          <a:prstGeom prst="pl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4320480" cy="474591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品牌优势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经过多年的运营，在行业内形成了较高的知名度和良好口碑；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固定架构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为中外中小企业提供集合认证、信息、交易、营销、供应链金融、支付、物流等完整服务体系；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资源优势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年的积累，阿里国际交易市场拥有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4213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万名注册用户及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万个企业商铺；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良好定位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将目标市场进行精准定位于中小型企业的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业务，而全世界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85%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的企业为中小企业；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持续创新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不断通过新建、并购等方式正对会员客户推出创新增值服务，如搜索功能、支付功能、管理软件功能等。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76056" y="1844824"/>
            <a:ext cx="0" cy="474591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76056" y="1844824"/>
            <a:ext cx="3744416" cy="34163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大众化局限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通常不能根据各外贸企业所在的产品行业的特点、竞争对手、国外市场、买家客户分析、营销突破点上给予定制化服务；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固定架构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买家询盘采用群发方式、询盘质量不高；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客户来源单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中国占据了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以上的搜索量、国外买家访问量相对较小；此外。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以上访问量来自中文站，英文访问量少。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884368" y="1412776"/>
            <a:ext cx="1187624" cy="360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不足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697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4013" y="116632"/>
            <a:ext cx="7340475" cy="926356"/>
          </a:xfrm>
        </p:spPr>
        <p:txBody>
          <a:bodyPr/>
          <a:lstStyle/>
          <a:p>
            <a:r>
              <a:rPr lang="en-US" altLang="zh-CN" sz="2800" b="1" dirty="0" smtClean="0"/>
              <a:t>2.2</a:t>
            </a:r>
            <a:r>
              <a:rPr lang="zh-CN" altLang="en-US" sz="2800" b="1" dirty="0" smtClean="0"/>
              <a:t>综合门户类跨境小额批发零售平台模式</a:t>
            </a:r>
            <a:endParaRPr lang="zh-CN" altLang="en-US" sz="28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05678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4365104"/>
            <a:ext cx="7056784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综合门户类跨境小额批发零售平台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）类似于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eBay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中国这类的独立第三方销售平台；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）平台一方作为卖家的国内外贸企业，另一方是海外买家消费者；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）平台不参与物流、支付等交易方式。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典型代表企业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阿里速卖通、敦煌网、易唐网。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5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 smtClean="0"/>
              <a:t>2.2.1</a:t>
            </a:r>
            <a:r>
              <a:rPr lang="zh-CN" altLang="en-US" sz="2400" b="1" dirty="0" smtClean="0"/>
              <a:t>案例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敦煌网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cxnSp>
        <p:nvCxnSpPr>
          <p:cNvPr id="14" name="肘形连接符 13"/>
          <p:cNvCxnSpPr>
            <a:stCxn id="6" idx="3"/>
            <a:endCxn id="5" idx="1"/>
          </p:cNvCxnSpPr>
          <p:nvPr/>
        </p:nvCxnSpPr>
        <p:spPr>
          <a:xfrm flipV="1">
            <a:off x="2627784" y="2228407"/>
            <a:ext cx="636039" cy="1557889"/>
          </a:xfrm>
          <a:prstGeom prst="bentConnector3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40" idx="1"/>
          </p:cNvCxnSpPr>
          <p:nvPr/>
        </p:nvCxnSpPr>
        <p:spPr>
          <a:xfrm>
            <a:off x="2627784" y="3786296"/>
            <a:ext cx="636039" cy="1817636"/>
          </a:xfrm>
          <a:prstGeom prst="bentConnector3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组合 1023"/>
          <p:cNvGrpSpPr/>
          <p:nvPr/>
        </p:nvGrpSpPr>
        <p:grpSpPr>
          <a:xfrm>
            <a:off x="3263823" y="1616338"/>
            <a:ext cx="4680520" cy="1173441"/>
            <a:chOff x="3995936" y="1823510"/>
            <a:chExt cx="4680520" cy="1173441"/>
          </a:xfrm>
        </p:grpSpPr>
        <p:sp>
          <p:nvSpPr>
            <p:cNvPr id="3" name="矩形 2"/>
            <p:cNvSpPr/>
            <p:nvPr/>
          </p:nvSpPr>
          <p:spPr>
            <a:xfrm>
              <a:off x="4595145" y="1823510"/>
              <a:ext cx="4081311" cy="11734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95936" y="2099080"/>
              <a:ext cx="1224136" cy="67299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业务特征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2080" y="1946215"/>
              <a:ext cx="3264792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第三方外贸电子商务在线交易平台，国内首个实现信息流、资金流和物流三位一体的外贸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B2B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电商服务商。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3863032" y="3196624"/>
            <a:ext cx="4081311" cy="1256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263823" y="3467233"/>
            <a:ext cx="1224136" cy="6729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营销方式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32816" y="3335679"/>
            <a:ext cx="326479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展会、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、社区营销、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BBS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SEO/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移动营销等多种方式。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263823" y="4991863"/>
            <a:ext cx="4680520" cy="1173441"/>
            <a:chOff x="3995936" y="1823510"/>
            <a:chExt cx="4680520" cy="1173441"/>
          </a:xfrm>
        </p:grpSpPr>
        <p:sp>
          <p:nvSpPr>
            <p:cNvPr id="39" name="矩形 38"/>
            <p:cNvSpPr/>
            <p:nvPr/>
          </p:nvSpPr>
          <p:spPr>
            <a:xfrm>
              <a:off x="4595145" y="1823510"/>
              <a:ext cx="4081311" cy="11734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995936" y="2099080"/>
              <a:ext cx="1224136" cy="67299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盈利模式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92080" y="1946215"/>
              <a:ext cx="3264792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“为成功付费”的在线交易模式，突破性采取佣金制，当买卖双方交易成功后收取费用。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33" name="直接箭头连接符 1032"/>
          <p:cNvCxnSpPr>
            <a:stCxn id="6" idx="3"/>
            <a:endCxn id="36" idx="1"/>
          </p:cNvCxnSpPr>
          <p:nvPr/>
        </p:nvCxnSpPr>
        <p:spPr>
          <a:xfrm>
            <a:off x="2627784" y="3786296"/>
            <a:ext cx="636039" cy="1743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971600" y="3401456"/>
            <a:ext cx="1656184" cy="804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敦煌网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t="30695" r="3627" b="36056"/>
          <a:stretch/>
        </p:blipFill>
        <p:spPr>
          <a:xfrm>
            <a:off x="251520" y="1214062"/>
            <a:ext cx="178840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2.1.1.1</a:t>
            </a:r>
            <a:r>
              <a:rPr lang="zh-CN" altLang="en-US" sz="2000" b="1" dirty="0" smtClean="0"/>
              <a:t>敦煌网发展历程</a:t>
            </a:r>
            <a:endParaRPr lang="zh-CN" altLang="en-US" sz="20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435571"/>
            <a:ext cx="7992888" cy="4657725"/>
            <a:chOff x="539552" y="1268760"/>
            <a:chExt cx="7992888" cy="46577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268760"/>
              <a:ext cx="7992888" cy="465772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39552" y="1268760"/>
              <a:ext cx="7992888" cy="282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敦煌网发展历程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18504"/>
            <a:ext cx="7992888" cy="43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2.2.1.2</a:t>
            </a:r>
            <a:r>
              <a:rPr lang="zh-CN" altLang="en-US" sz="2000" b="1" dirty="0" smtClean="0"/>
              <a:t>敦煌网运营现状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0" y="4904000"/>
            <a:ext cx="4320481" cy="14219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近年来，海外客户超过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万，分布在全球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个国家和地区。跨境交易排名全五的国家为美国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44%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、英国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、澳大利亚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、加拿大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、巴西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7" y="4848601"/>
            <a:ext cx="4176465" cy="15327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从品类结构看，电子器件、电脑、户外休闲、手机及软件、美容与健康、服装等品类占总体的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，占总量的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12776"/>
            <a:ext cx="432048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近年来敦煌网交易海外客户分布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1412776"/>
            <a:ext cx="417646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0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近年敦煌网跨境交易品类结构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8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2.2.1.3</a:t>
            </a:r>
            <a:r>
              <a:rPr lang="zh-CN" altLang="en-US" sz="2000" b="1" dirty="0" smtClean="0"/>
              <a:t>敦煌网跨境交易平台分析</a:t>
            </a:r>
            <a:endParaRPr lang="zh-CN" altLang="en-US" sz="2000" b="1" dirty="0"/>
          </a:p>
        </p:txBody>
      </p:sp>
      <p:sp>
        <p:nvSpPr>
          <p:cNvPr id="3" name="十字形 2"/>
          <p:cNvSpPr/>
          <p:nvPr/>
        </p:nvSpPr>
        <p:spPr>
          <a:xfrm>
            <a:off x="611560" y="1425199"/>
            <a:ext cx="720080" cy="720080"/>
          </a:xfrm>
          <a:prstGeom prst="pl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2001263"/>
            <a:ext cx="3600400" cy="30839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先发优势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进入行业较早，积累大量的卖家及买家，拥有一定的先发优势；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软实力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相对于易唐网、贝通网等相关网站，其媒体公关能力相对较强；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资金实力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在获得多轮风险投资后，资金相对充裕，拥有一定的风险抵抗能力；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788024" y="1844824"/>
            <a:ext cx="0" cy="367240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1658" y="2001263"/>
            <a:ext cx="3402124" cy="30839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大众化局限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通常不能根据各外贸企业所在的产品行业的特点、竞争对手、国外市场、买家客户分析、营销突破点上给予定制化服务；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品牌知名度不足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与主要的竞争对手阿里相比，由于推广力度和其他因素影响，在电商中知名度不高。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96336" y="1484784"/>
            <a:ext cx="1187624" cy="360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不足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154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/>
              <a:t>2.3</a:t>
            </a:r>
            <a:r>
              <a:rPr lang="zh-CN" altLang="en-US" sz="2800" b="1" dirty="0" smtClean="0"/>
              <a:t>垂直类跨境小额批发零售平台模式</a:t>
            </a:r>
            <a:endParaRPr lang="zh-CN" alt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404084" cy="374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148064" y="2564904"/>
            <a:ext cx="3456384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垂直类跨境小额批发零售平台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）自有团队运作直接对海外终端消费者，企业自己联系国内外贸企业作为供应商、买断货源；（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）自建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B2C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平台（含物流、支付、客服体系），将产品销向海外。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典型代表企业：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兰亭集势、米兰网、帝科思、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Chinavasion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等。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3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61" name="Line 151"/>
          <p:cNvSpPr>
            <a:spLocks noChangeShapeType="1"/>
          </p:cNvSpPr>
          <p:nvPr/>
        </p:nvSpPr>
        <p:spPr bwMode="auto">
          <a:xfrm>
            <a:off x="2240756" y="2815034"/>
            <a:ext cx="4800600" cy="0"/>
          </a:xfrm>
          <a:prstGeom prst="line">
            <a:avLst/>
          </a:prstGeom>
          <a:noFill/>
          <a:ln w="25400" cmpd="sng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153"/>
          <p:cNvSpPr>
            <a:spLocks noChangeArrowheads="1"/>
          </p:cNvSpPr>
          <p:nvPr/>
        </p:nvSpPr>
        <p:spPr bwMode="auto">
          <a:xfrm rot="2700000">
            <a:off x="1996281" y="2707084"/>
            <a:ext cx="182563" cy="182563"/>
          </a:xfrm>
          <a:prstGeom prst="rtTriangle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3" name="AutoShape 154"/>
          <p:cNvSpPr>
            <a:spLocks noChangeArrowheads="1"/>
          </p:cNvSpPr>
          <p:nvPr/>
        </p:nvSpPr>
        <p:spPr bwMode="auto">
          <a:xfrm rot="18900000" flipH="1">
            <a:off x="1996281" y="2707084"/>
            <a:ext cx="182563" cy="182563"/>
          </a:xfrm>
          <a:prstGeom prst="rtTriangl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4" name="Text Box 15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67744" y="2276872"/>
            <a:ext cx="4873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跨境电商概况</a:t>
            </a:r>
            <a:endParaRPr 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Line 157"/>
          <p:cNvSpPr>
            <a:spLocks noChangeShapeType="1"/>
          </p:cNvSpPr>
          <p:nvPr/>
        </p:nvSpPr>
        <p:spPr bwMode="auto">
          <a:xfrm>
            <a:off x="2240756" y="3729434"/>
            <a:ext cx="4800600" cy="0"/>
          </a:xfrm>
          <a:prstGeom prst="line">
            <a:avLst/>
          </a:prstGeom>
          <a:noFill/>
          <a:ln w="25400" cmpd="sng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Group 158"/>
          <p:cNvGrpSpPr>
            <a:grpSpLocks/>
          </p:cNvGrpSpPr>
          <p:nvPr/>
        </p:nvGrpSpPr>
        <p:grpSpPr bwMode="auto">
          <a:xfrm>
            <a:off x="1997869" y="3623072"/>
            <a:ext cx="182562" cy="182562"/>
            <a:chOff x="0" y="0"/>
            <a:chExt cx="115" cy="115"/>
          </a:xfrm>
        </p:grpSpPr>
        <p:sp>
          <p:nvSpPr>
            <p:cNvPr id="67" name="AutoShape 159"/>
            <p:cNvSpPr>
              <a:spLocks noChangeArrowheads="1"/>
            </p:cNvSpPr>
            <p:nvPr/>
          </p:nvSpPr>
          <p:spPr bwMode="auto">
            <a:xfrm rot="2700000">
              <a:off x="0" y="0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b="1">
                <a:ea typeface="宋体" panose="02010600030101010101" pitchFamily="2" charset="-122"/>
              </a:endParaRPr>
            </a:p>
          </p:txBody>
        </p:sp>
        <p:sp>
          <p:nvSpPr>
            <p:cNvPr id="68" name="AutoShape 160"/>
            <p:cNvSpPr>
              <a:spLocks noChangeArrowheads="1"/>
            </p:cNvSpPr>
            <p:nvPr/>
          </p:nvSpPr>
          <p:spPr bwMode="auto">
            <a:xfrm rot="18900000" flipH="1">
              <a:off x="0" y="0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b="1">
                <a:ea typeface="宋体" panose="02010600030101010101" pitchFamily="2" charset="-122"/>
              </a:endParaRPr>
            </a:p>
          </p:txBody>
        </p:sp>
      </p:grpSp>
      <p:sp>
        <p:nvSpPr>
          <p:cNvPr id="69" name="Text Box 16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67744" y="3186509"/>
            <a:ext cx="4897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中国跨境电商平台</a:t>
            </a:r>
            <a:endParaRPr 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Line 163"/>
          <p:cNvSpPr>
            <a:spLocks noChangeShapeType="1"/>
          </p:cNvSpPr>
          <p:nvPr/>
        </p:nvSpPr>
        <p:spPr bwMode="auto">
          <a:xfrm>
            <a:off x="2240756" y="4647009"/>
            <a:ext cx="4800600" cy="0"/>
          </a:xfrm>
          <a:prstGeom prst="line">
            <a:avLst/>
          </a:prstGeom>
          <a:noFill/>
          <a:ln w="25400" cmpd="sng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64"/>
          <p:cNvGrpSpPr>
            <a:grpSpLocks/>
          </p:cNvGrpSpPr>
          <p:nvPr/>
        </p:nvGrpSpPr>
        <p:grpSpPr bwMode="auto">
          <a:xfrm>
            <a:off x="1997869" y="4540647"/>
            <a:ext cx="182562" cy="182562"/>
            <a:chOff x="0" y="0"/>
            <a:chExt cx="115" cy="115"/>
          </a:xfrm>
        </p:grpSpPr>
        <p:sp>
          <p:nvSpPr>
            <p:cNvPr id="72" name="AutoShape 165"/>
            <p:cNvSpPr>
              <a:spLocks noChangeArrowheads="1"/>
            </p:cNvSpPr>
            <p:nvPr/>
          </p:nvSpPr>
          <p:spPr bwMode="auto">
            <a:xfrm rot="2700000">
              <a:off x="0" y="0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b="1">
                <a:ea typeface="宋体" panose="02010600030101010101" pitchFamily="2" charset="-122"/>
              </a:endParaRPr>
            </a:p>
          </p:txBody>
        </p:sp>
        <p:sp>
          <p:nvSpPr>
            <p:cNvPr id="73" name="AutoShape 166"/>
            <p:cNvSpPr>
              <a:spLocks noChangeArrowheads="1"/>
            </p:cNvSpPr>
            <p:nvPr/>
          </p:nvSpPr>
          <p:spPr bwMode="auto">
            <a:xfrm rot="18900000" flipH="1">
              <a:off x="0" y="0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b="1">
                <a:ea typeface="宋体" panose="02010600030101010101" pitchFamily="2" charset="-122"/>
              </a:endParaRPr>
            </a:p>
          </p:txBody>
        </p:sp>
      </p:grpSp>
      <p:sp>
        <p:nvSpPr>
          <p:cNvPr id="74" name="Text Box 16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67744" y="4104084"/>
            <a:ext cx="4896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发展趋势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5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 smtClean="0"/>
              <a:t>2.3.1</a:t>
            </a:r>
            <a:r>
              <a:rPr lang="zh-CN" altLang="en-US" sz="2400" b="1" dirty="0" smtClean="0"/>
              <a:t>案例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兰亭集势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cxnSp>
        <p:nvCxnSpPr>
          <p:cNvPr id="14" name="肘形连接符 13"/>
          <p:cNvCxnSpPr>
            <a:endCxn id="5" idx="1"/>
          </p:cNvCxnSpPr>
          <p:nvPr/>
        </p:nvCxnSpPr>
        <p:spPr>
          <a:xfrm flipV="1">
            <a:off x="2627784" y="2228407"/>
            <a:ext cx="636039" cy="1557889"/>
          </a:xfrm>
          <a:prstGeom prst="bentConnector3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40" idx="1"/>
          </p:cNvCxnSpPr>
          <p:nvPr/>
        </p:nvCxnSpPr>
        <p:spPr>
          <a:xfrm>
            <a:off x="2627784" y="3786296"/>
            <a:ext cx="636039" cy="1817636"/>
          </a:xfrm>
          <a:prstGeom prst="bentConnector3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组合 1023"/>
          <p:cNvGrpSpPr/>
          <p:nvPr/>
        </p:nvGrpSpPr>
        <p:grpSpPr>
          <a:xfrm>
            <a:off x="3263823" y="1616338"/>
            <a:ext cx="4680520" cy="1173441"/>
            <a:chOff x="3995936" y="1823510"/>
            <a:chExt cx="4680520" cy="1173441"/>
          </a:xfrm>
        </p:grpSpPr>
        <p:sp>
          <p:nvSpPr>
            <p:cNvPr id="3" name="矩形 2"/>
            <p:cNvSpPr/>
            <p:nvPr/>
          </p:nvSpPr>
          <p:spPr>
            <a:xfrm>
              <a:off x="4595145" y="1823510"/>
              <a:ext cx="4081311" cy="11734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95936" y="2099080"/>
              <a:ext cx="1224136" cy="67299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业务特征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2080" y="1946215"/>
              <a:ext cx="3264792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是中国知名国际贸易网站，网站提供超过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万个独立商品，核心品类包括家具、服装、各类配件。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3863032" y="3196624"/>
            <a:ext cx="4081311" cy="1256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263823" y="3467233"/>
            <a:ext cx="1224136" cy="6729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营销方式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32816" y="3335679"/>
            <a:ext cx="326479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在线直销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网站联盟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销售代理加盟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263823" y="4991863"/>
            <a:ext cx="4680520" cy="1173441"/>
            <a:chOff x="3995936" y="1823510"/>
            <a:chExt cx="4680520" cy="1173441"/>
          </a:xfrm>
        </p:grpSpPr>
        <p:sp>
          <p:nvSpPr>
            <p:cNvPr id="39" name="矩形 38"/>
            <p:cNvSpPr/>
            <p:nvPr/>
          </p:nvSpPr>
          <p:spPr>
            <a:xfrm>
              <a:off x="4595145" y="1823510"/>
              <a:ext cx="4081311" cy="11734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995936" y="2099080"/>
              <a:ext cx="1224136" cy="67299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盈利模式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2105" y="2060847"/>
              <a:ext cx="3264792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提供“长尾式采购”模式，盈利主要来源于销售收入。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33" name="直接箭头连接符 1032"/>
          <p:cNvCxnSpPr>
            <a:endCxn id="36" idx="1"/>
          </p:cNvCxnSpPr>
          <p:nvPr/>
        </p:nvCxnSpPr>
        <p:spPr>
          <a:xfrm>
            <a:off x="2627784" y="3786296"/>
            <a:ext cx="636039" cy="1743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971600" y="3401456"/>
            <a:ext cx="1656184" cy="804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兰亭集势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77183"/>
            <a:ext cx="1825200" cy="7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2.3.1.1</a:t>
            </a:r>
            <a:r>
              <a:rPr lang="zh-CN" altLang="en-US" sz="2000" b="1" dirty="0" smtClean="0"/>
              <a:t>兰亭集势发展历程</a:t>
            </a:r>
            <a:endParaRPr lang="zh-CN" altLang="en-US" sz="2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58726"/>
              </p:ext>
            </p:extLst>
          </p:nvPr>
        </p:nvGraphicFramePr>
        <p:xfrm>
          <a:off x="1259632" y="1916829"/>
          <a:ext cx="6624736" cy="37444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/>
                <a:gridCol w="5400600"/>
              </a:tblGrid>
              <a:tr h="5217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0650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2007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兰亭集势（香港）有限公司成立，获徐小平天使投资，主营电子产品，以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B2B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小额批发为主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0650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2008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成立兰亭集势控股公司，获联创策源投资，伤心婚纱产品线，在深圳建立第一个仓库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24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货联创策源、金沙江创投投资，在苏州建立第二个仓库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24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收购内贸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网站欧酷网，推出淘宝婚纱旗舰店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24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郭去疾创办北京兰亭高创技术有限公司（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VIIE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24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深圳建立第三个仓库，正式登陆纽交所，成功上市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2.3.1.2</a:t>
            </a:r>
            <a:r>
              <a:rPr lang="zh-CN" altLang="en-US" sz="2000" b="1" dirty="0"/>
              <a:t>兰亭集势运营</a:t>
            </a:r>
            <a:r>
              <a:rPr lang="zh-CN" altLang="en-US" sz="2000" b="1" dirty="0" smtClean="0"/>
              <a:t>现状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0" y="4904000"/>
            <a:ext cx="4320481" cy="14219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从营收贡献区域来看，贡献比例最大的为欧洲和北美市场，贡献介于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70%-80%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，其中欧洲市场占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作用，随着电商化发展，市场贡献率不断上升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904000"/>
            <a:ext cx="4176465" cy="14219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近年来，从品类结构看，兰亭集势以服装为核心产品，运营品类不断丰富，趋于均衡发展，小配件的需求比率不断上升，贡献率逐年提升。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1" y="1412776"/>
            <a:ext cx="432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近年来兰亭集营收区域结构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016" y="1412776"/>
            <a:ext cx="41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近年兰亭集势营收品类结构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82108"/>
            <a:ext cx="4320479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82108"/>
            <a:ext cx="4176466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4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2.3.1.3</a:t>
            </a:r>
            <a:r>
              <a:rPr lang="zh-CN" altLang="en-US" sz="2000" b="1" dirty="0" smtClean="0"/>
              <a:t>兰亭集势市场</a:t>
            </a:r>
            <a:r>
              <a:rPr lang="zh-CN" altLang="en-US" sz="2000" b="1" dirty="0"/>
              <a:t>分析</a:t>
            </a:r>
          </a:p>
        </p:txBody>
      </p:sp>
      <p:sp>
        <p:nvSpPr>
          <p:cNvPr id="3" name="十字形 2"/>
          <p:cNvSpPr/>
          <p:nvPr/>
        </p:nvSpPr>
        <p:spPr>
          <a:xfrm>
            <a:off x="395536" y="1196752"/>
            <a:ext cx="720080" cy="720080"/>
          </a:xfrm>
          <a:prstGeom prst="pl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5889" y="1772816"/>
            <a:ext cx="3816424" cy="474591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创新商业模式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颠覆了传统的出口模式，一端连接着中国的制造厂，另一端连着外国消费者，绕过中间环节，实现信息流、资金流、物流“三流合一”；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覆盖广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拥有应用、法语、日语等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中语言版本，产品销售量真正实现了面向全球；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独特供应链体系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——70%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的产品自己采购，直接对接工厂，省去了许多中间环节，有定价权，可对产品进行定制化；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库存周转快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兰亭集势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21.7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的存货周转速度高出电子商务水平许多。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76056" y="1844824"/>
            <a:ext cx="0" cy="474591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28266" y="1916832"/>
            <a:ext cx="3312368" cy="44135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高运营成本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近年来由于高成本和运费的比重很大，使得其处于亏损状态；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链条南控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从制造商进货有效的缩短了供应链，增大了质检风险，极大考验了企业链管理能力；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市场单一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——98%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的收入来自欧美市场，对单一海外市场依赖度过高。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知识产权风险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以非标准化商品为主，极易遭遇仿制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884368" y="1412776"/>
            <a:ext cx="1187624" cy="360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不足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855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/>
              <a:t>2.4</a:t>
            </a:r>
            <a:r>
              <a:rPr lang="zh-CN" altLang="en-US" sz="2800" b="1" dirty="0" smtClean="0"/>
              <a:t>专业第三方服务平台模式</a:t>
            </a:r>
            <a:endParaRPr lang="zh-CN" altLang="en-US" sz="28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547664" y="4437112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专业第三方服务平台模式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直接或间接参与任何电子商务的买卖过程，而是为行业不同、模式各异的从事小额跨境电子商务的公司提供通用解决方案，助客户提供后台的支付、物流以及客户服务、涉外法律顾问等模块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典型代表企业：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四海商舟、递四方等。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50" y="1124744"/>
            <a:ext cx="596850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 smtClean="0"/>
              <a:t>2.4.1</a:t>
            </a:r>
            <a:r>
              <a:rPr lang="zh-CN" altLang="en-US" sz="2400" b="1" dirty="0" smtClean="0"/>
              <a:t>案例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四海商舟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cxnSp>
        <p:nvCxnSpPr>
          <p:cNvPr id="14" name="肘形连接符 13"/>
          <p:cNvCxnSpPr>
            <a:endCxn id="5" idx="1"/>
          </p:cNvCxnSpPr>
          <p:nvPr/>
        </p:nvCxnSpPr>
        <p:spPr>
          <a:xfrm flipV="1">
            <a:off x="2627784" y="2228407"/>
            <a:ext cx="636039" cy="1557889"/>
          </a:xfrm>
          <a:prstGeom prst="bentConnector3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rot="16200000" flipH="1">
            <a:off x="2381357" y="4323500"/>
            <a:ext cx="1704958" cy="636039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组合 1023"/>
          <p:cNvGrpSpPr/>
          <p:nvPr/>
        </p:nvGrpSpPr>
        <p:grpSpPr>
          <a:xfrm>
            <a:off x="3263823" y="1616338"/>
            <a:ext cx="4680520" cy="1173441"/>
            <a:chOff x="3995936" y="1823510"/>
            <a:chExt cx="4680520" cy="1173441"/>
          </a:xfrm>
        </p:grpSpPr>
        <p:sp>
          <p:nvSpPr>
            <p:cNvPr id="3" name="矩形 2"/>
            <p:cNvSpPr/>
            <p:nvPr/>
          </p:nvSpPr>
          <p:spPr>
            <a:xfrm>
              <a:off x="4595145" y="1823510"/>
              <a:ext cx="4081311" cy="11734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95936" y="2099080"/>
              <a:ext cx="1224136" cy="67299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业务特征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2080" y="1946215"/>
              <a:ext cx="3264792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以海外市场分析、四海商舟电商平台架构、多渠道营销推广、运营支持为核心的定制化海外解决方案。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3863032" y="3196624"/>
            <a:ext cx="4081311" cy="1256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263823" y="3467233"/>
            <a:ext cx="1224136" cy="6729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营销方式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32816" y="3335679"/>
            <a:ext cx="326479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本土化营销、搜索付费营销、社会化网络推广营销、电商邮件营销、网站联盟营销等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263823" y="4991863"/>
            <a:ext cx="4680520" cy="957417"/>
            <a:chOff x="3995936" y="1823510"/>
            <a:chExt cx="4680520" cy="1173441"/>
          </a:xfrm>
        </p:grpSpPr>
        <p:sp>
          <p:nvSpPr>
            <p:cNvPr id="39" name="矩形 38"/>
            <p:cNvSpPr/>
            <p:nvPr/>
          </p:nvSpPr>
          <p:spPr>
            <a:xfrm>
              <a:off x="4595145" y="1823510"/>
              <a:ext cx="4081311" cy="11734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995936" y="2099080"/>
              <a:ext cx="1224136" cy="67299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盈利模式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51689" y="2026143"/>
              <a:ext cx="3264792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核心收入模式为服务费，部分采取业务收入分成。</a:t>
              </a:r>
            </a:p>
          </p:txBody>
        </p:sp>
      </p:grpSp>
      <p:cxnSp>
        <p:nvCxnSpPr>
          <p:cNvPr id="1033" name="直接箭头连接符 1032"/>
          <p:cNvCxnSpPr>
            <a:endCxn id="36" idx="1"/>
          </p:cNvCxnSpPr>
          <p:nvPr/>
        </p:nvCxnSpPr>
        <p:spPr>
          <a:xfrm>
            <a:off x="2627784" y="3786296"/>
            <a:ext cx="636039" cy="1743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971600" y="3401456"/>
            <a:ext cx="1656184" cy="804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四海商舟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1728192" cy="7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2.4.1.1</a:t>
            </a:r>
            <a:r>
              <a:rPr lang="zh-CN" altLang="en-US" sz="2000" b="1" dirty="0" smtClean="0"/>
              <a:t>兰亭集势发展历程</a:t>
            </a:r>
            <a:endParaRPr lang="zh-CN" altLang="en-US" sz="2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2576"/>
              </p:ext>
            </p:extLst>
          </p:nvPr>
        </p:nvGraphicFramePr>
        <p:xfrm>
          <a:off x="1259632" y="1628800"/>
          <a:ext cx="6624736" cy="4135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/>
                <a:gridCol w="5400600"/>
              </a:tblGrid>
              <a:tr h="443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3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2005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成立南京科泰信息技术有限公司前身，以虚拟货币贸易介入互联网经济，奠定了物联网外贸交易之路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6569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2008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成立南京科泰技术有限公司，组织向外推广团队；涉足实物贸易，业务扩大到十个领域，成功打造外贸电商网站贸易集群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6569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打造电子商务为载体的外贸营销整体解决方案，服务于国内企业，帮助开拓海外市场，建立品牌效应；在美国底特律设立四海商舟海外研究战略总部署。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3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将外贸营销整体解决方案正式命名为“四海商舟”在上海成立营销中心，形成三大体系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3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在南京开办商舟学院，培养跨境电商人才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3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获得第二轮风险投资，进入持续高增长期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1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/>
              <a:t>2.5</a:t>
            </a:r>
            <a:r>
              <a:rPr lang="zh-CN" altLang="en-US" sz="2800" b="1" dirty="0" smtClean="0"/>
              <a:t>中国跨境电商发展瓶颈</a:t>
            </a:r>
            <a:endParaRPr lang="zh-CN" altLang="en-US" sz="28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043608" y="1988840"/>
            <a:ext cx="7056784" cy="3694826"/>
            <a:chOff x="1115616" y="2276872"/>
            <a:chExt cx="7056784" cy="3694826"/>
          </a:xfrm>
        </p:grpSpPr>
        <p:sp>
          <p:nvSpPr>
            <p:cNvPr id="6" name="文本框 5"/>
            <p:cNvSpPr txBox="1"/>
            <p:nvPr/>
          </p:nvSpPr>
          <p:spPr>
            <a:xfrm>
              <a:off x="1115616" y="2348880"/>
              <a:ext cx="3384376" cy="131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通关是跨境电商交易最大壁垒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）货物流通受限制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）手续繁杂，费用高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）审批不合格造成商品滞留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72000" y="2276872"/>
              <a:ext cx="0" cy="367240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115616" y="4077072"/>
              <a:ext cx="669674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788024" y="2348880"/>
              <a:ext cx="3384376" cy="160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信用评价和标志不统一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）电商具有虚拟性，不仅具有传统风险，而且交易双方的行为、市场中介等具有不确定性，增加了信用风险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5616" y="4350120"/>
              <a:ext cx="3384376" cy="131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物流短板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）时间长（一般至少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7—15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）粗放式（客户体验差）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）受当地物流冲击价格优势丧失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788024" y="4365104"/>
              <a:ext cx="3384376" cy="160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品牌化瓶颈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）商品多为配件类（边缘化、非主流），通过价格优势获得市场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）主流产品无优势，多被大品牌企业占据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8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61" name="Line 151"/>
          <p:cNvSpPr>
            <a:spLocks noChangeShapeType="1"/>
          </p:cNvSpPr>
          <p:nvPr/>
        </p:nvSpPr>
        <p:spPr bwMode="auto">
          <a:xfrm>
            <a:off x="2240756" y="2815034"/>
            <a:ext cx="4800600" cy="0"/>
          </a:xfrm>
          <a:prstGeom prst="line">
            <a:avLst/>
          </a:prstGeom>
          <a:noFill/>
          <a:ln w="25400" cmpd="sng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153"/>
          <p:cNvSpPr>
            <a:spLocks noChangeArrowheads="1"/>
          </p:cNvSpPr>
          <p:nvPr/>
        </p:nvSpPr>
        <p:spPr bwMode="auto">
          <a:xfrm rot="2700000">
            <a:off x="1996281" y="2707084"/>
            <a:ext cx="182563" cy="182563"/>
          </a:xfrm>
          <a:prstGeom prst="rtTriangle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3" name="AutoShape 154"/>
          <p:cNvSpPr>
            <a:spLocks noChangeArrowheads="1"/>
          </p:cNvSpPr>
          <p:nvPr/>
        </p:nvSpPr>
        <p:spPr bwMode="auto">
          <a:xfrm rot="18900000" flipH="1">
            <a:off x="1996281" y="2707084"/>
            <a:ext cx="182563" cy="182563"/>
          </a:xfrm>
          <a:prstGeom prst="rtTriangl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4" name="Text Box 15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67744" y="2276872"/>
            <a:ext cx="4873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跨境电商概况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Line 157"/>
          <p:cNvSpPr>
            <a:spLocks noChangeShapeType="1"/>
          </p:cNvSpPr>
          <p:nvPr/>
        </p:nvSpPr>
        <p:spPr bwMode="auto">
          <a:xfrm>
            <a:off x="2240756" y="3729434"/>
            <a:ext cx="4800600" cy="0"/>
          </a:xfrm>
          <a:prstGeom prst="line">
            <a:avLst/>
          </a:prstGeom>
          <a:noFill/>
          <a:ln w="25400" cmpd="sng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Group 158"/>
          <p:cNvGrpSpPr>
            <a:grpSpLocks/>
          </p:cNvGrpSpPr>
          <p:nvPr/>
        </p:nvGrpSpPr>
        <p:grpSpPr bwMode="auto">
          <a:xfrm>
            <a:off x="1997869" y="3623072"/>
            <a:ext cx="182562" cy="182562"/>
            <a:chOff x="0" y="0"/>
            <a:chExt cx="115" cy="115"/>
          </a:xfrm>
        </p:grpSpPr>
        <p:sp>
          <p:nvSpPr>
            <p:cNvPr id="67" name="AutoShape 159"/>
            <p:cNvSpPr>
              <a:spLocks noChangeArrowheads="1"/>
            </p:cNvSpPr>
            <p:nvPr/>
          </p:nvSpPr>
          <p:spPr bwMode="auto">
            <a:xfrm rot="2700000">
              <a:off x="0" y="0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b="1">
                <a:ea typeface="宋体" panose="02010600030101010101" pitchFamily="2" charset="-122"/>
              </a:endParaRPr>
            </a:p>
          </p:txBody>
        </p:sp>
        <p:sp>
          <p:nvSpPr>
            <p:cNvPr id="68" name="AutoShape 160"/>
            <p:cNvSpPr>
              <a:spLocks noChangeArrowheads="1"/>
            </p:cNvSpPr>
            <p:nvPr/>
          </p:nvSpPr>
          <p:spPr bwMode="auto">
            <a:xfrm rot="18900000" flipH="1">
              <a:off x="0" y="0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b="1">
                <a:ea typeface="宋体" panose="02010600030101010101" pitchFamily="2" charset="-122"/>
              </a:endParaRPr>
            </a:p>
          </p:txBody>
        </p:sp>
      </p:grpSp>
      <p:sp>
        <p:nvSpPr>
          <p:cNvPr id="69" name="Text Box 16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67744" y="3186509"/>
            <a:ext cx="4897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中国跨境电商平台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Line 163"/>
          <p:cNvSpPr>
            <a:spLocks noChangeShapeType="1"/>
          </p:cNvSpPr>
          <p:nvPr/>
        </p:nvSpPr>
        <p:spPr bwMode="auto">
          <a:xfrm>
            <a:off x="2240756" y="4647009"/>
            <a:ext cx="4800600" cy="0"/>
          </a:xfrm>
          <a:prstGeom prst="line">
            <a:avLst/>
          </a:prstGeom>
          <a:noFill/>
          <a:ln w="25400" cmpd="sng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64"/>
          <p:cNvGrpSpPr>
            <a:grpSpLocks/>
          </p:cNvGrpSpPr>
          <p:nvPr/>
        </p:nvGrpSpPr>
        <p:grpSpPr bwMode="auto">
          <a:xfrm>
            <a:off x="1997869" y="4540647"/>
            <a:ext cx="182562" cy="182562"/>
            <a:chOff x="0" y="0"/>
            <a:chExt cx="115" cy="115"/>
          </a:xfrm>
        </p:grpSpPr>
        <p:sp>
          <p:nvSpPr>
            <p:cNvPr id="72" name="AutoShape 165"/>
            <p:cNvSpPr>
              <a:spLocks noChangeArrowheads="1"/>
            </p:cNvSpPr>
            <p:nvPr/>
          </p:nvSpPr>
          <p:spPr bwMode="auto">
            <a:xfrm rot="2700000">
              <a:off x="0" y="0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b="1">
                <a:ea typeface="宋体" panose="02010600030101010101" pitchFamily="2" charset="-122"/>
              </a:endParaRPr>
            </a:p>
          </p:txBody>
        </p:sp>
        <p:sp>
          <p:nvSpPr>
            <p:cNvPr id="73" name="AutoShape 166"/>
            <p:cNvSpPr>
              <a:spLocks noChangeArrowheads="1"/>
            </p:cNvSpPr>
            <p:nvPr/>
          </p:nvSpPr>
          <p:spPr bwMode="auto">
            <a:xfrm rot="18900000" flipH="1">
              <a:off x="0" y="0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b="1">
                <a:ea typeface="宋体" panose="02010600030101010101" pitchFamily="2" charset="-122"/>
              </a:endParaRPr>
            </a:p>
          </p:txBody>
        </p:sp>
      </p:grpSp>
      <p:sp>
        <p:nvSpPr>
          <p:cNvPr id="74" name="Text Box 16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67744" y="4104084"/>
            <a:ext cx="4896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发展趋势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6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发展趋势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9" t="9817" r="1911" b="4121"/>
          <a:stretch/>
        </p:blipFill>
        <p:spPr>
          <a:xfrm>
            <a:off x="1691680" y="1484784"/>
            <a:ext cx="5512526" cy="44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跨境电商概况</a:t>
            </a:r>
            <a:endParaRPr lang="zh-CN" altLang="en-US" b="1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755576" y="2708920"/>
            <a:ext cx="2592288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境电子商务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是指分属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不同关境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的交易主体，通过电子商务平台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达成交易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、进行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支付结算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，并通过跨境物流送达商品、完成交易的一种国际商业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活动。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5344624" y="1772816"/>
            <a:ext cx="1675648" cy="1333930"/>
            <a:chOff x="11072" y="0"/>
            <a:chExt cx="1807651" cy="1489821"/>
          </a:xfrm>
        </p:grpSpPr>
        <p:sp>
          <p:nvSpPr>
            <p:cNvPr id="33" name="六边形 39"/>
            <p:cNvSpPr>
              <a:spLocks noChangeArrowheads="1"/>
            </p:cNvSpPr>
            <p:nvPr/>
          </p:nvSpPr>
          <p:spPr bwMode="auto">
            <a:xfrm>
              <a:off x="39676" y="0"/>
              <a:ext cx="1728299" cy="1489821"/>
            </a:xfrm>
            <a:prstGeom prst="hexagon">
              <a:avLst>
                <a:gd name="adj" fmla="val 24995"/>
                <a:gd name="vf" fmla="val 11547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矩形 40"/>
            <p:cNvSpPr>
              <a:spLocks noChangeArrowheads="1"/>
            </p:cNvSpPr>
            <p:nvPr/>
          </p:nvSpPr>
          <p:spPr bwMode="auto">
            <a:xfrm>
              <a:off x="11072" y="339676"/>
              <a:ext cx="1807651" cy="65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无边界交易</a:t>
              </a:r>
              <a:endPara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全球性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8" name="六边形 42"/>
          <p:cNvSpPr>
            <a:spLocks noChangeArrowheads="1"/>
          </p:cNvSpPr>
          <p:nvPr/>
        </p:nvSpPr>
        <p:spPr bwMode="auto">
          <a:xfrm>
            <a:off x="3939663" y="2555376"/>
            <a:ext cx="1600620" cy="133251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6" name="六边形 45"/>
          <p:cNvSpPr>
            <a:spLocks noChangeArrowheads="1"/>
          </p:cNvSpPr>
          <p:nvPr/>
        </p:nvSpPr>
        <p:spPr bwMode="auto">
          <a:xfrm>
            <a:off x="6801925" y="2555376"/>
            <a:ext cx="1600620" cy="133251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0" name="六边形 48"/>
          <p:cNvSpPr>
            <a:spLocks noChangeArrowheads="1"/>
          </p:cNvSpPr>
          <p:nvPr/>
        </p:nvSpPr>
        <p:spPr bwMode="auto">
          <a:xfrm>
            <a:off x="6801925" y="4112714"/>
            <a:ext cx="1600620" cy="133251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60" name="组合 50"/>
          <p:cNvGrpSpPr>
            <a:grpSpLocks/>
          </p:cNvGrpSpPr>
          <p:nvPr/>
        </p:nvGrpSpPr>
        <p:grpSpPr bwMode="auto">
          <a:xfrm>
            <a:off x="5374489" y="3333251"/>
            <a:ext cx="1602092" cy="1332510"/>
            <a:chOff x="39676" y="0"/>
            <a:chExt cx="1728299" cy="148982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1" name="六边形 51"/>
            <p:cNvSpPr>
              <a:spLocks noChangeArrowheads="1"/>
            </p:cNvSpPr>
            <p:nvPr/>
          </p:nvSpPr>
          <p:spPr bwMode="auto">
            <a:xfrm>
              <a:off x="39676" y="0"/>
              <a:ext cx="1728299" cy="1489821"/>
            </a:xfrm>
            <a:prstGeom prst="hexagon">
              <a:avLst>
                <a:gd name="adj" fmla="val 24995"/>
                <a:gd name="vf" fmla="val 11547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矩形 52"/>
            <p:cNvSpPr>
              <a:spLocks noChangeArrowheads="1"/>
            </p:cNvSpPr>
            <p:nvPr/>
          </p:nvSpPr>
          <p:spPr bwMode="auto">
            <a:xfrm>
              <a:off x="287951" y="385639"/>
              <a:ext cx="1305597" cy="7914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跨境电商的特征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六边形 54"/>
          <p:cNvSpPr>
            <a:spLocks noChangeArrowheads="1"/>
          </p:cNvSpPr>
          <p:nvPr/>
        </p:nvSpPr>
        <p:spPr bwMode="auto">
          <a:xfrm>
            <a:off x="3939663" y="4112714"/>
            <a:ext cx="1600620" cy="133251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7" name="六边形 57"/>
          <p:cNvSpPr>
            <a:spLocks noChangeArrowheads="1"/>
          </p:cNvSpPr>
          <p:nvPr/>
        </p:nvSpPr>
        <p:spPr bwMode="auto">
          <a:xfrm>
            <a:off x="5369999" y="4892176"/>
            <a:ext cx="1602091" cy="1332510"/>
          </a:xfrm>
          <a:prstGeom prst="hexagon">
            <a:avLst>
              <a:gd name="adj" fmla="val 24995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9" name="矩形 40"/>
          <p:cNvSpPr>
            <a:spLocks noChangeArrowheads="1"/>
          </p:cNvSpPr>
          <p:nvPr/>
        </p:nvSpPr>
        <p:spPr bwMode="auto">
          <a:xfrm>
            <a:off x="3904464" y="2884463"/>
            <a:ext cx="16756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数字化传输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无形性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矩形 40"/>
          <p:cNvSpPr>
            <a:spLocks noChangeArrowheads="1"/>
          </p:cNvSpPr>
          <p:nvPr/>
        </p:nvSpPr>
        <p:spPr bwMode="auto">
          <a:xfrm>
            <a:off x="3904464" y="4429150"/>
            <a:ext cx="16756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身份难识别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匿名性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矩形 40"/>
          <p:cNvSpPr>
            <a:spLocks noChangeArrowheads="1"/>
          </p:cNvSpPr>
          <p:nvPr/>
        </p:nvSpPr>
        <p:spPr bwMode="auto">
          <a:xfrm>
            <a:off x="5344624" y="5221238"/>
            <a:ext cx="16756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传输式交易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及时性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40"/>
          <p:cNvSpPr>
            <a:spLocks noChangeArrowheads="1"/>
          </p:cNvSpPr>
          <p:nvPr/>
        </p:nvSpPr>
        <p:spPr bwMode="auto">
          <a:xfrm>
            <a:off x="6765320" y="4429150"/>
            <a:ext cx="16756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电子化交易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无纸性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40"/>
          <p:cNvSpPr>
            <a:spLocks noChangeArrowheads="1"/>
          </p:cNvSpPr>
          <p:nvPr/>
        </p:nvSpPr>
        <p:spPr bwMode="auto">
          <a:xfrm>
            <a:off x="6784784" y="2884463"/>
            <a:ext cx="16756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处于发展期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快速演进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0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7283" y="2609036"/>
            <a:ext cx="400943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</a:t>
            </a:r>
            <a:r>
              <a:rPr lang="en-US" altLang="zh-CN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!</a:t>
            </a:r>
            <a:endParaRPr lang="zh-CN" altLang="en-US" sz="6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39840" y="5013176"/>
            <a:ext cx="2679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00"/>
                </a:solidFill>
              </a:rPr>
              <a:t>www.whieb.com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2419350" y="5569421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电子商务与智能服务中心</a:t>
            </a:r>
          </a:p>
        </p:txBody>
      </p:sp>
    </p:spTree>
    <p:extLst>
      <p:ext uri="{BB962C8B-B14F-4D97-AF65-F5344CB8AC3E}">
        <p14:creationId xmlns:p14="http://schemas.microsoft.com/office/powerpoint/2010/main" val="19027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/>
              <a:t>1.1</a:t>
            </a:r>
            <a:r>
              <a:rPr lang="zh-CN" altLang="en-US" sz="2800" b="1" dirty="0" smtClean="0"/>
              <a:t>跨境电商的优势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2" t="-508" r="7215" b="9170"/>
          <a:stretch/>
        </p:blipFill>
        <p:spPr>
          <a:xfrm>
            <a:off x="467544" y="1196752"/>
            <a:ext cx="813690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/>
              <a:t>1.2</a:t>
            </a:r>
            <a:r>
              <a:rPr lang="zh-CN" altLang="en-US" sz="2800" b="1" dirty="0" smtClean="0"/>
              <a:t>跨境电商发展规模</a:t>
            </a:r>
            <a:endParaRPr lang="zh-CN" altLang="en-US" sz="2800" b="1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9167" t="2286" r="3954" b="19294"/>
          <a:stretch/>
        </p:blipFill>
        <p:spPr>
          <a:xfrm>
            <a:off x="467544" y="1844824"/>
            <a:ext cx="4680520" cy="403244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536" y="1844824"/>
            <a:ext cx="4752528" cy="403244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544" y="1700808"/>
            <a:ext cx="4608512" cy="439248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472608" y="1844824"/>
            <a:ext cx="316835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年金融危机增长出现下滑，近年来增长率保持在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推动跨境电商持续发展主要有三个原因：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）全球互联网高速发展，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2012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年来，北美、欧洲的网民渗透率均超过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60%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；（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）全球电子商务的快速发展，为跨境电商提供了技术支持；（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）受金融危机影响，消费者通过互联网寻求更加优惠商品的需求不断提升。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472608" y="2348880"/>
            <a:ext cx="302433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近年来美国的跨境电商占出口总规模的比重逐年增加，作为全球互联网、电子商务的发源地，以及全球进出口贸易大国，以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eBay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、亚马逊、沃尔玛为代表的跨境电商企业建立起全球网络。随着新市场的崛起美国跨境电商的市场份额逐步下降。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92080" y="1628800"/>
            <a:ext cx="3744416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目前中国的跨境电商占出口规模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左右，随着时间推移持续高速增长，在出口贸易中的比重也将越来越大，预计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年将达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，交易规模达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万亿元。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跨境电商对中国发展有两方面意义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）有效压缩中间环节，化解产能过剩，重塑国际产业链，促进外贸方式转变，增强国际竞争力；（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）电商网站集合海量商品信息库、个性化广告推送、智能化商品检索、口碑聚集消费需求、支付简便等多重优势，为中小企业提供发展之道。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06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3" grpId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/>
              <a:t>1.2</a:t>
            </a:r>
            <a:r>
              <a:rPr lang="zh-CN" altLang="en-US" sz="2800" b="1" dirty="0" smtClean="0"/>
              <a:t>中国跨境电商相关政策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1340768"/>
            <a:ext cx="6096000" cy="51845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36" y="1628800"/>
            <a:ext cx="6094800" cy="4965663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1628801"/>
            <a:ext cx="6096000" cy="4968553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"/>
          <a:stretch/>
        </p:blipFill>
        <p:spPr>
          <a:xfrm>
            <a:off x="1500936" y="1628801"/>
            <a:ext cx="6094800" cy="49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61" name="Line 151"/>
          <p:cNvSpPr>
            <a:spLocks noChangeShapeType="1"/>
          </p:cNvSpPr>
          <p:nvPr/>
        </p:nvSpPr>
        <p:spPr bwMode="auto">
          <a:xfrm>
            <a:off x="2240756" y="2815034"/>
            <a:ext cx="4800600" cy="0"/>
          </a:xfrm>
          <a:prstGeom prst="line">
            <a:avLst/>
          </a:prstGeom>
          <a:noFill/>
          <a:ln w="25400" cmpd="sng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153"/>
          <p:cNvSpPr>
            <a:spLocks noChangeArrowheads="1"/>
          </p:cNvSpPr>
          <p:nvPr/>
        </p:nvSpPr>
        <p:spPr bwMode="auto">
          <a:xfrm rot="2700000">
            <a:off x="1996281" y="2707084"/>
            <a:ext cx="182563" cy="182563"/>
          </a:xfrm>
          <a:prstGeom prst="rtTriangle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3" name="AutoShape 154"/>
          <p:cNvSpPr>
            <a:spLocks noChangeArrowheads="1"/>
          </p:cNvSpPr>
          <p:nvPr/>
        </p:nvSpPr>
        <p:spPr bwMode="auto">
          <a:xfrm rot="18900000" flipH="1">
            <a:off x="1996281" y="2707084"/>
            <a:ext cx="182563" cy="182563"/>
          </a:xfrm>
          <a:prstGeom prst="rtTriangl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4" name="Text Box 15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67744" y="2276872"/>
            <a:ext cx="4873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跨境电商概况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Line 157"/>
          <p:cNvSpPr>
            <a:spLocks noChangeShapeType="1"/>
          </p:cNvSpPr>
          <p:nvPr/>
        </p:nvSpPr>
        <p:spPr bwMode="auto">
          <a:xfrm>
            <a:off x="2240756" y="3729434"/>
            <a:ext cx="4800600" cy="0"/>
          </a:xfrm>
          <a:prstGeom prst="line">
            <a:avLst/>
          </a:prstGeom>
          <a:noFill/>
          <a:ln w="25400" cmpd="sng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Group 158"/>
          <p:cNvGrpSpPr>
            <a:grpSpLocks/>
          </p:cNvGrpSpPr>
          <p:nvPr/>
        </p:nvGrpSpPr>
        <p:grpSpPr bwMode="auto">
          <a:xfrm>
            <a:off x="1997869" y="3623072"/>
            <a:ext cx="182562" cy="182562"/>
            <a:chOff x="0" y="0"/>
            <a:chExt cx="115" cy="115"/>
          </a:xfrm>
        </p:grpSpPr>
        <p:sp>
          <p:nvSpPr>
            <p:cNvPr id="67" name="AutoShape 159"/>
            <p:cNvSpPr>
              <a:spLocks noChangeArrowheads="1"/>
            </p:cNvSpPr>
            <p:nvPr/>
          </p:nvSpPr>
          <p:spPr bwMode="auto">
            <a:xfrm rot="2700000">
              <a:off x="0" y="0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b="1">
                <a:ea typeface="宋体" panose="02010600030101010101" pitchFamily="2" charset="-122"/>
              </a:endParaRPr>
            </a:p>
          </p:txBody>
        </p:sp>
        <p:sp>
          <p:nvSpPr>
            <p:cNvPr id="68" name="AutoShape 160"/>
            <p:cNvSpPr>
              <a:spLocks noChangeArrowheads="1"/>
            </p:cNvSpPr>
            <p:nvPr/>
          </p:nvSpPr>
          <p:spPr bwMode="auto">
            <a:xfrm rot="18900000" flipH="1">
              <a:off x="0" y="0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b="1">
                <a:ea typeface="宋体" panose="02010600030101010101" pitchFamily="2" charset="-122"/>
              </a:endParaRPr>
            </a:p>
          </p:txBody>
        </p:sp>
      </p:grpSp>
      <p:sp>
        <p:nvSpPr>
          <p:cNvPr id="69" name="Text Box 16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67744" y="3186509"/>
            <a:ext cx="4897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中国跨境电商平台</a:t>
            </a:r>
            <a:endParaRPr 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Line 163"/>
          <p:cNvSpPr>
            <a:spLocks noChangeShapeType="1"/>
          </p:cNvSpPr>
          <p:nvPr/>
        </p:nvSpPr>
        <p:spPr bwMode="auto">
          <a:xfrm>
            <a:off x="2240756" y="4647009"/>
            <a:ext cx="4800600" cy="0"/>
          </a:xfrm>
          <a:prstGeom prst="line">
            <a:avLst/>
          </a:prstGeom>
          <a:noFill/>
          <a:ln w="25400" cmpd="sng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64"/>
          <p:cNvGrpSpPr>
            <a:grpSpLocks/>
          </p:cNvGrpSpPr>
          <p:nvPr/>
        </p:nvGrpSpPr>
        <p:grpSpPr bwMode="auto">
          <a:xfrm>
            <a:off x="1997869" y="4540647"/>
            <a:ext cx="182562" cy="182562"/>
            <a:chOff x="0" y="0"/>
            <a:chExt cx="115" cy="115"/>
          </a:xfrm>
        </p:grpSpPr>
        <p:sp>
          <p:nvSpPr>
            <p:cNvPr id="72" name="AutoShape 165"/>
            <p:cNvSpPr>
              <a:spLocks noChangeArrowheads="1"/>
            </p:cNvSpPr>
            <p:nvPr/>
          </p:nvSpPr>
          <p:spPr bwMode="auto">
            <a:xfrm rot="2700000">
              <a:off x="0" y="0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b="1">
                <a:ea typeface="宋体" panose="02010600030101010101" pitchFamily="2" charset="-122"/>
              </a:endParaRPr>
            </a:p>
          </p:txBody>
        </p:sp>
        <p:sp>
          <p:nvSpPr>
            <p:cNvPr id="73" name="AutoShape 166"/>
            <p:cNvSpPr>
              <a:spLocks noChangeArrowheads="1"/>
            </p:cNvSpPr>
            <p:nvPr/>
          </p:nvSpPr>
          <p:spPr bwMode="auto">
            <a:xfrm rot="18900000" flipH="1">
              <a:off x="0" y="0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b="1">
                <a:ea typeface="宋体" panose="02010600030101010101" pitchFamily="2" charset="-122"/>
              </a:endParaRPr>
            </a:p>
          </p:txBody>
        </p:sp>
      </p:grpSp>
      <p:sp>
        <p:nvSpPr>
          <p:cNvPr id="74" name="Text Box 16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67744" y="4104084"/>
            <a:ext cx="4896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发展趋势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2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中国跨境电商平台</a:t>
            </a:r>
            <a:endParaRPr lang="zh-CN" altLang="en-US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899592" y="1340768"/>
            <a:ext cx="7344816" cy="5296370"/>
            <a:chOff x="899592" y="1340768"/>
            <a:chExt cx="7344816" cy="529637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340768"/>
              <a:ext cx="7344816" cy="529637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3808" y="2348880"/>
              <a:ext cx="504056" cy="39471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1960" y="2420888"/>
              <a:ext cx="499915" cy="21602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6096" y="2420888"/>
              <a:ext cx="499915" cy="21602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233" y="2420888"/>
              <a:ext cx="374936" cy="216024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2699792" y="227687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传统跨境大宗交易平台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35896" y="234888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综合门户类跨境小额批发零售平台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4048" y="234888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垂直类跨境小额批发零售平台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8184" y="234888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专业第三方服务平台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8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/>
              <a:t>2.1</a:t>
            </a:r>
            <a:r>
              <a:rPr lang="zh-CN" altLang="en-US" sz="2800" b="1" dirty="0" smtClean="0"/>
              <a:t>传统跨境大宗交易平台模式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9288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861048"/>
            <a:ext cx="8028892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传统跨境大宗交易平台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）服务于中国进出口贸易的线上规模以上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电子商务模式；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720000"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）为境外会员提供网络销售平台，传递供应商或采购商等合作伙伴的商品或信息，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帮助完成交易；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）覆盖互联网、线下展会、纸质出版等多种渠道。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参与者：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卖家、买家、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服务提供商。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代表企业：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阿里巴巴国际市场、中国制造网、环球市场集团、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Direclindustry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b="1" dirty="0" smtClean="0"/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9560</TotalTime>
  <Words>2869</Words>
  <Application>Microsoft Office PowerPoint</Application>
  <PresentationFormat>全屏显示(4:3)</PresentationFormat>
  <Paragraphs>226</Paragraphs>
  <Slides>30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黑体</vt:lpstr>
      <vt:lpstr>华文行楷</vt:lpstr>
      <vt:lpstr>宋体</vt:lpstr>
      <vt:lpstr>微软雅黑</vt:lpstr>
      <vt:lpstr>Arial</vt:lpstr>
      <vt:lpstr>Calibri</vt:lpstr>
      <vt:lpstr>Times New Roman</vt:lpstr>
      <vt:lpstr>Wingdings</vt:lpstr>
      <vt:lpstr>默认设计模板</vt:lpstr>
      <vt:lpstr>1_默认设计模板</vt:lpstr>
      <vt:lpstr>PowerPoint 演示文稿</vt:lpstr>
      <vt:lpstr>目录</vt:lpstr>
      <vt:lpstr>1.跨境电商概况</vt:lpstr>
      <vt:lpstr>1.1跨境电商的优势</vt:lpstr>
      <vt:lpstr>1.2跨境电商发展规模</vt:lpstr>
      <vt:lpstr>1.2中国跨境电商相关政策</vt:lpstr>
      <vt:lpstr>目录</vt:lpstr>
      <vt:lpstr>2.中国跨境电商平台</vt:lpstr>
      <vt:lpstr>2.1传统跨境大宗交易平台模式</vt:lpstr>
      <vt:lpstr>2.1.1案例(阿里巴巴国际交易市场)</vt:lpstr>
      <vt:lpstr>2.1.1.1阿里巴巴国际交易市场发展历程</vt:lpstr>
      <vt:lpstr>2.1.1.2阿里巴巴国际交易市场运营现状</vt:lpstr>
      <vt:lpstr>2.1.1.3阿里巴巴国际交易市场分析</vt:lpstr>
      <vt:lpstr>2.2综合门户类跨境小额批发零售平台模式</vt:lpstr>
      <vt:lpstr>2.2.1案例(敦煌网)</vt:lpstr>
      <vt:lpstr>2.1.1.1敦煌网发展历程</vt:lpstr>
      <vt:lpstr>2.2.1.2敦煌网运营现状</vt:lpstr>
      <vt:lpstr>2.2.1.3敦煌网跨境交易平台分析</vt:lpstr>
      <vt:lpstr>2.3垂直类跨境小额批发零售平台模式</vt:lpstr>
      <vt:lpstr>2.3.1案例(兰亭集势)</vt:lpstr>
      <vt:lpstr>2.3.1.1兰亭集势发展历程</vt:lpstr>
      <vt:lpstr>2.3.1.2兰亭集势运营现状</vt:lpstr>
      <vt:lpstr>2.3.1.3兰亭集势市场分析</vt:lpstr>
      <vt:lpstr>2.4专业第三方服务平台模式</vt:lpstr>
      <vt:lpstr>2.4.1案例(四海商舟)</vt:lpstr>
      <vt:lpstr>2.4.1.1兰亭集势发展历程</vt:lpstr>
      <vt:lpstr>2.5中国跨境电商发展瓶颈</vt:lpstr>
      <vt:lpstr>目录</vt:lpstr>
      <vt:lpstr>3.发展趋势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Zhenghui</dc:creator>
  <cp:lastModifiedBy>Guo_M</cp:lastModifiedBy>
  <cp:revision>484</cp:revision>
  <dcterms:created xsi:type="dcterms:W3CDTF">2013-01-08T13:12:07Z</dcterms:created>
  <dcterms:modified xsi:type="dcterms:W3CDTF">2014-12-26T02:06:02Z</dcterms:modified>
</cp:coreProperties>
</file>