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9" r:id="rId2"/>
    <p:sldId id="260" r:id="rId3"/>
    <p:sldId id="257" r:id="rId4"/>
    <p:sldId id="262" r:id="rId5"/>
    <p:sldId id="263" r:id="rId6"/>
    <p:sldId id="270" r:id="rId7"/>
    <p:sldId id="267" r:id="rId8"/>
    <p:sldId id="256" r:id="rId9"/>
    <p:sldId id="264" r:id="rId10"/>
    <p:sldId id="266" r:id="rId11"/>
    <p:sldId id="271" r:id="rId12"/>
    <p:sldId id="268" r:id="rId13"/>
    <p:sldId id="265" r:id="rId14"/>
    <p:sldId id="275" r:id="rId15"/>
    <p:sldId id="276" r:id="rId16"/>
    <p:sldId id="277" r:id="rId17"/>
    <p:sldId id="279" r:id="rId18"/>
    <p:sldId id="278" r:id="rId19"/>
    <p:sldId id="282" r:id="rId20"/>
    <p:sldId id="283" r:id="rId21"/>
    <p:sldId id="284" r:id="rId22"/>
    <p:sldId id="280" r:id="rId23"/>
    <p:sldId id="281" r:id="rId24"/>
    <p:sldId id="269" r:id="rId25"/>
    <p:sldId id="273" r:id="rId26"/>
    <p:sldId id="272" r:id="rId27"/>
    <p:sldId id="274" r:id="rId28"/>
    <p:sldId id="258"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75" d="100"/>
          <a:sy n="75" d="100"/>
        </p:scale>
        <p:origin x="-1008" y="-4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1B4923-5200-4E3C-B56F-10F8E3A028CC}" type="datetimeFigureOut">
              <a:rPr lang="zh-CN" altLang="en-US" smtClean="0"/>
              <a:t>2015/5/14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7FFF2C-EB53-4F7E-9085-3BAA9629A67D}" type="slidenum">
              <a:rPr lang="zh-CN" altLang="en-US" smtClean="0"/>
              <a:t>‹#›</a:t>
            </a:fld>
            <a:endParaRPr lang="zh-CN" altLang="en-US"/>
          </a:p>
        </p:txBody>
      </p:sp>
    </p:spTree>
    <p:extLst>
      <p:ext uri="{BB962C8B-B14F-4D97-AF65-F5344CB8AC3E}">
        <p14:creationId xmlns:p14="http://schemas.microsoft.com/office/powerpoint/2010/main" val="344522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fld id="{5EE545A0-9041-4A40-9A62-7A115C4954C3}" type="slidenum">
              <a:rPr lang="zh-CN" altLang="en-US">
                <a:latin typeface="Calibri" pitchFamily="34" charset="0"/>
              </a:rPr>
              <a:pPr/>
              <a:t>4</a:t>
            </a:fld>
            <a:endParaRPr lang="zh-CN" alt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fld id="{39EE357A-951C-43F2-8E14-820C8845AEFA}" type="slidenum">
              <a:rPr lang="zh-CN" altLang="en-US">
                <a:latin typeface="Calibri" pitchFamily="34" charset="0"/>
              </a:rPr>
              <a:pPr/>
              <a:t>5</a:t>
            </a:fld>
            <a:endParaRPr lang="zh-CN" alt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A21409B-2387-4E04-B3EB-44EE4A35F27C}" type="datetimeFigureOut">
              <a:rPr lang="zh-CN" altLang="en-US" smtClean="0"/>
              <a:t>2015/5/14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E0A5DB-01FD-467D-9FF4-155C6B35F79F}" type="slidenum">
              <a:rPr lang="zh-CN" altLang="en-US" smtClean="0"/>
              <a:t>‹#›</a:t>
            </a:fld>
            <a:endParaRPr lang="zh-CN" altLang="en-US"/>
          </a:p>
        </p:txBody>
      </p:sp>
    </p:spTree>
    <p:extLst>
      <p:ext uri="{BB962C8B-B14F-4D97-AF65-F5344CB8AC3E}">
        <p14:creationId xmlns:p14="http://schemas.microsoft.com/office/powerpoint/2010/main" val="17763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21409B-2387-4E04-B3EB-44EE4A35F27C}" type="datetimeFigureOut">
              <a:rPr lang="zh-CN" altLang="en-US" smtClean="0"/>
              <a:t>2015/5/14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E0A5DB-01FD-467D-9FF4-155C6B35F79F}" type="slidenum">
              <a:rPr lang="zh-CN" altLang="en-US" smtClean="0"/>
              <a:t>‹#›</a:t>
            </a:fld>
            <a:endParaRPr lang="zh-CN" altLang="en-US"/>
          </a:p>
        </p:txBody>
      </p:sp>
    </p:spTree>
    <p:extLst>
      <p:ext uri="{BB962C8B-B14F-4D97-AF65-F5344CB8AC3E}">
        <p14:creationId xmlns:p14="http://schemas.microsoft.com/office/powerpoint/2010/main" val="147270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21409B-2387-4E04-B3EB-44EE4A35F27C}" type="datetimeFigureOut">
              <a:rPr lang="zh-CN" altLang="en-US" smtClean="0"/>
              <a:t>2015/5/14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E0A5DB-01FD-467D-9FF4-155C6B35F79F}" type="slidenum">
              <a:rPr lang="zh-CN" altLang="en-US" smtClean="0"/>
              <a:t>‹#›</a:t>
            </a:fld>
            <a:endParaRPr lang="zh-CN" altLang="en-US"/>
          </a:p>
        </p:txBody>
      </p:sp>
    </p:spTree>
    <p:extLst>
      <p:ext uri="{BB962C8B-B14F-4D97-AF65-F5344CB8AC3E}">
        <p14:creationId xmlns:p14="http://schemas.microsoft.com/office/powerpoint/2010/main" val="248243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21409B-2387-4E04-B3EB-44EE4A35F27C}" type="datetimeFigureOut">
              <a:rPr lang="zh-CN" altLang="en-US" smtClean="0"/>
              <a:t>2015/5/14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E0A5DB-01FD-467D-9FF4-155C6B35F79F}" type="slidenum">
              <a:rPr lang="zh-CN" altLang="en-US" smtClean="0"/>
              <a:t>‹#›</a:t>
            </a:fld>
            <a:endParaRPr lang="zh-CN" altLang="en-US"/>
          </a:p>
        </p:txBody>
      </p:sp>
    </p:spTree>
    <p:extLst>
      <p:ext uri="{BB962C8B-B14F-4D97-AF65-F5344CB8AC3E}">
        <p14:creationId xmlns:p14="http://schemas.microsoft.com/office/powerpoint/2010/main" val="4057886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A21409B-2387-4E04-B3EB-44EE4A35F27C}" type="datetimeFigureOut">
              <a:rPr lang="zh-CN" altLang="en-US" smtClean="0"/>
              <a:t>2015/5/14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E0A5DB-01FD-467D-9FF4-155C6B35F79F}" type="slidenum">
              <a:rPr lang="zh-CN" altLang="en-US" smtClean="0"/>
              <a:t>‹#›</a:t>
            </a:fld>
            <a:endParaRPr lang="zh-CN" altLang="en-US"/>
          </a:p>
        </p:txBody>
      </p:sp>
    </p:spTree>
    <p:extLst>
      <p:ext uri="{BB962C8B-B14F-4D97-AF65-F5344CB8AC3E}">
        <p14:creationId xmlns:p14="http://schemas.microsoft.com/office/powerpoint/2010/main" val="309696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A21409B-2387-4E04-B3EB-44EE4A35F27C}" type="datetimeFigureOut">
              <a:rPr lang="zh-CN" altLang="en-US" smtClean="0"/>
              <a:t>2015/5/14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E0A5DB-01FD-467D-9FF4-155C6B35F79F}" type="slidenum">
              <a:rPr lang="zh-CN" altLang="en-US" smtClean="0"/>
              <a:t>‹#›</a:t>
            </a:fld>
            <a:endParaRPr lang="zh-CN" altLang="en-US"/>
          </a:p>
        </p:txBody>
      </p:sp>
    </p:spTree>
    <p:extLst>
      <p:ext uri="{BB962C8B-B14F-4D97-AF65-F5344CB8AC3E}">
        <p14:creationId xmlns:p14="http://schemas.microsoft.com/office/powerpoint/2010/main" val="2916844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A21409B-2387-4E04-B3EB-44EE4A35F27C}" type="datetimeFigureOut">
              <a:rPr lang="zh-CN" altLang="en-US" smtClean="0"/>
              <a:t>2015/5/14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E0A5DB-01FD-467D-9FF4-155C6B35F79F}" type="slidenum">
              <a:rPr lang="zh-CN" altLang="en-US" smtClean="0"/>
              <a:t>‹#›</a:t>
            </a:fld>
            <a:endParaRPr lang="zh-CN" altLang="en-US"/>
          </a:p>
        </p:txBody>
      </p:sp>
    </p:spTree>
    <p:extLst>
      <p:ext uri="{BB962C8B-B14F-4D97-AF65-F5344CB8AC3E}">
        <p14:creationId xmlns:p14="http://schemas.microsoft.com/office/powerpoint/2010/main" val="185610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21409B-2387-4E04-B3EB-44EE4A35F27C}" type="datetimeFigureOut">
              <a:rPr lang="zh-CN" altLang="en-US" smtClean="0"/>
              <a:t>2015/5/14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E0A5DB-01FD-467D-9FF4-155C6B35F79F}" type="slidenum">
              <a:rPr lang="zh-CN" altLang="en-US" smtClean="0"/>
              <a:t>‹#›</a:t>
            </a:fld>
            <a:endParaRPr lang="zh-CN" altLang="en-US"/>
          </a:p>
        </p:txBody>
      </p:sp>
    </p:spTree>
    <p:extLst>
      <p:ext uri="{BB962C8B-B14F-4D97-AF65-F5344CB8AC3E}">
        <p14:creationId xmlns:p14="http://schemas.microsoft.com/office/powerpoint/2010/main" val="391262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21409B-2387-4E04-B3EB-44EE4A35F27C}" type="datetimeFigureOut">
              <a:rPr lang="zh-CN" altLang="en-US" smtClean="0"/>
              <a:t>2015/5/14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E0A5DB-01FD-467D-9FF4-155C6B35F79F}" type="slidenum">
              <a:rPr lang="zh-CN" altLang="en-US" smtClean="0"/>
              <a:t>‹#›</a:t>
            </a:fld>
            <a:endParaRPr lang="zh-CN" altLang="en-US"/>
          </a:p>
        </p:txBody>
      </p:sp>
    </p:spTree>
    <p:extLst>
      <p:ext uri="{BB962C8B-B14F-4D97-AF65-F5344CB8AC3E}">
        <p14:creationId xmlns:p14="http://schemas.microsoft.com/office/powerpoint/2010/main" val="20473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21409B-2387-4E04-B3EB-44EE4A35F27C}" type="datetimeFigureOut">
              <a:rPr lang="zh-CN" altLang="en-US" smtClean="0"/>
              <a:t>2015/5/14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E0A5DB-01FD-467D-9FF4-155C6B35F79F}" type="slidenum">
              <a:rPr lang="zh-CN" altLang="en-US" smtClean="0"/>
              <a:t>‹#›</a:t>
            </a:fld>
            <a:endParaRPr lang="zh-CN" altLang="en-US"/>
          </a:p>
        </p:txBody>
      </p:sp>
    </p:spTree>
    <p:extLst>
      <p:ext uri="{BB962C8B-B14F-4D97-AF65-F5344CB8AC3E}">
        <p14:creationId xmlns:p14="http://schemas.microsoft.com/office/powerpoint/2010/main" val="193079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21409B-2387-4E04-B3EB-44EE4A35F27C}" type="datetimeFigureOut">
              <a:rPr lang="zh-CN" altLang="en-US" smtClean="0"/>
              <a:t>2015/5/14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E0A5DB-01FD-467D-9FF4-155C6B35F79F}" type="slidenum">
              <a:rPr lang="zh-CN" altLang="en-US" smtClean="0"/>
              <a:t>‹#›</a:t>
            </a:fld>
            <a:endParaRPr lang="zh-CN" altLang="en-US"/>
          </a:p>
        </p:txBody>
      </p:sp>
    </p:spTree>
    <p:extLst>
      <p:ext uri="{BB962C8B-B14F-4D97-AF65-F5344CB8AC3E}">
        <p14:creationId xmlns:p14="http://schemas.microsoft.com/office/powerpoint/2010/main" val="2028953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1409B-2387-4E04-B3EB-44EE4A35F27C}" type="datetimeFigureOut">
              <a:rPr lang="zh-CN" altLang="en-US" smtClean="0"/>
              <a:t>2015/5/14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0A5DB-01FD-467D-9FF4-155C6B35F79F}" type="slidenum">
              <a:rPr lang="zh-CN" altLang="en-US" smtClean="0"/>
              <a:t>‹#›</a:t>
            </a:fld>
            <a:endParaRPr lang="zh-CN" altLang="en-US"/>
          </a:p>
        </p:txBody>
      </p:sp>
    </p:spTree>
    <p:extLst>
      <p:ext uri="{BB962C8B-B14F-4D97-AF65-F5344CB8AC3E}">
        <p14:creationId xmlns:p14="http://schemas.microsoft.com/office/powerpoint/2010/main" val="3764122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281613"/>
            <a:ext cx="9144000" cy="144462"/>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矩形 37"/>
          <p:cNvSpPr/>
          <p:nvPr/>
        </p:nvSpPr>
        <p:spPr>
          <a:xfrm>
            <a:off x="6446838" y="2297113"/>
            <a:ext cx="758825" cy="742950"/>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6551613" y="3659188"/>
            <a:ext cx="585787" cy="612775"/>
          </a:xfrm>
          <a:prstGeom prst="rect">
            <a:avLst/>
          </a:prstGeom>
          <a:solidFill>
            <a:schemeClr val="accent4">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6551613" y="4322763"/>
            <a:ext cx="585787" cy="612775"/>
          </a:xfrm>
          <a:prstGeom prst="rect">
            <a:avLst/>
          </a:prstGeom>
          <a:solidFill>
            <a:schemeClr val="accent2">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7205663" y="4322763"/>
            <a:ext cx="585787" cy="612775"/>
          </a:xfrm>
          <a:prstGeom prst="rect">
            <a:avLst/>
          </a:prstGeom>
          <a:solidFill>
            <a:schemeClr val="accent3">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3209925" y="1517650"/>
            <a:ext cx="577850" cy="606425"/>
          </a:xfrm>
          <a:prstGeom prst="rect">
            <a:avLst/>
          </a:prstGeom>
          <a:solidFill>
            <a:schemeClr val="accent2">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矩形 44"/>
          <p:cNvSpPr/>
          <p:nvPr/>
        </p:nvSpPr>
        <p:spPr>
          <a:xfrm>
            <a:off x="2432050" y="1971675"/>
            <a:ext cx="665163" cy="730250"/>
          </a:xfrm>
          <a:prstGeom prst="rect">
            <a:avLst/>
          </a:prstGeom>
          <a:solidFill>
            <a:schemeClr val="accent3">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1412875" y="404813"/>
            <a:ext cx="579438" cy="604837"/>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文本框 49"/>
          <p:cNvSpPr txBox="1"/>
          <p:nvPr/>
        </p:nvSpPr>
        <p:spPr>
          <a:xfrm>
            <a:off x="557213" y="4695825"/>
            <a:ext cx="3930650" cy="604838"/>
          </a:xfrm>
          <a:prstGeom prst="rect">
            <a:avLst/>
          </a:prstGeom>
          <a:noFill/>
        </p:spPr>
        <p:txBody>
          <a:bodyPr anchor="ctr"/>
          <a:lstStyle/>
          <a:p>
            <a:pPr eaLnBrk="1" fontAlgn="auto" hangingPunct="1">
              <a:spcBef>
                <a:spcPts val="0"/>
              </a:spcBef>
              <a:spcAft>
                <a:spcPts val="0"/>
              </a:spcAft>
              <a:defRPr/>
            </a:pPr>
            <a:r>
              <a:rPr lang="zh-CN" altLang="en-US" sz="3600" dirty="0">
                <a:solidFill>
                  <a:schemeClr val="accent1">
                    <a:lumMod val="75000"/>
                  </a:schemeClr>
                </a:solidFill>
                <a:latin typeface="华文新魏" panose="02010800040101010101" pitchFamily="2" charset="-122"/>
                <a:ea typeface="华文新魏" panose="02010800040101010101" pitchFamily="2" charset="-122"/>
              </a:rPr>
              <a:t>中国差旅电</a:t>
            </a:r>
            <a:r>
              <a:rPr lang="zh-CN" altLang="en-US" sz="3600" dirty="0" smtClean="0">
                <a:solidFill>
                  <a:schemeClr val="accent1">
                    <a:lumMod val="75000"/>
                  </a:schemeClr>
                </a:solidFill>
                <a:latin typeface="华文新魏" panose="02010800040101010101" pitchFamily="2" charset="-122"/>
                <a:ea typeface="华文新魏" panose="02010800040101010101" pitchFamily="2" charset="-122"/>
              </a:rPr>
              <a:t>商浅析</a:t>
            </a:r>
            <a:endParaRPr lang="zh-CN" altLang="en-US" sz="3600" dirty="0">
              <a:solidFill>
                <a:schemeClr val="accent1">
                  <a:lumMod val="75000"/>
                </a:schemeClr>
              </a:solidFill>
              <a:latin typeface="华文新魏" panose="02010800040101010101" pitchFamily="2" charset="-122"/>
              <a:ea typeface="华文新魏" panose="02010800040101010101" pitchFamily="2" charset="-122"/>
            </a:endParaRPr>
          </a:p>
        </p:txBody>
      </p:sp>
      <p:sp>
        <p:nvSpPr>
          <p:cNvPr id="54" name="矩形 53"/>
          <p:cNvSpPr/>
          <p:nvPr/>
        </p:nvSpPr>
        <p:spPr>
          <a:xfrm>
            <a:off x="7205663" y="1712913"/>
            <a:ext cx="396875" cy="414337"/>
          </a:xfrm>
          <a:prstGeom prst="rect">
            <a:avLst/>
          </a:prstGeom>
          <a:solidFill>
            <a:schemeClr val="accent4">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3265413" y="5734997"/>
            <a:ext cx="2098675" cy="646331"/>
          </a:xfrm>
          <a:prstGeom prst="rect">
            <a:avLst/>
          </a:prstGeom>
        </p:spPr>
        <p:txBody>
          <a:bodyPr>
            <a:spAutoFit/>
          </a:bodyPr>
          <a:lstStyle/>
          <a:p>
            <a:pPr algn="ctr" eaLnBrk="1" fontAlgn="auto" hangingPunct="1">
              <a:spcBef>
                <a:spcPts val="0"/>
              </a:spcBef>
              <a:spcAft>
                <a:spcPts val="0"/>
              </a:spcAft>
              <a:defRPr/>
            </a:pPr>
            <a:r>
              <a:rPr lang="zh-CN" altLang="en-US" kern="0" dirty="0" smtClean="0">
                <a:solidFill>
                  <a:schemeClr val="accent1"/>
                </a:solidFill>
                <a:latin typeface="Tempus Sans ITC" panose="04020404030D07020202" pitchFamily="82" charset="0"/>
                <a:ea typeface="+mn-ea"/>
              </a:rPr>
              <a:t>夏琪</a:t>
            </a:r>
            <a:endParaRPr lang="en-US" altLang="zh-CN" kern="0" dirty="0" smtClean="0">
              <a:solidFill>
                <a:schemeClr val="accent1"/>
              </a:solidFill>
              <a:latin typeface="Tempus Sans ITC" panose="04020404030D07020202" pitchFamily="82" charset="0"/>
              <a:ea typeface="+mn-ea"/>
            </a:endParaRPr>
          </a:p>
          <a:p>
            <a:pPr algn="ctr" eaLnBrk="1" fontAlgn="auto" hangingPunct="1">
              <a:spcBef>
                <a:spcPts val="0"/>
              </a:spcBef>
              <a:spcAft>
                <a:spcPts val="0"/>
              </a:spcAft>
              <a:defRPr/>
            </a:pPr>
            <a:r>
              <a:rPr lang="en-US" altLang="zh-CN" kern="0" dirty="0" smtClean="0">
                <a:solidFill>
                  <a:schemeClr val="accent1"/>
                </a:solidFill>
                <a:latin typeface="Tempus Sans ITC" panose="04020404030D07020202" pitchFamily="82" charset="0"/>
              </a:rPr>
              <a:t>2015.05.14</a:t>
            </a:r>
            <a:endParaRPr lang="zh-CN" altLang="en-US" kern="0" dirty="0">
              <a:solidFill>
                <a:schemeClr val="accent1"/>
              </a:solidFill>
              <a:latin typeface="Tempus Sans ITC" panose="04020404030D07020202" pitchFamily="82" charset="0"/>
              <a:ea typeface="+mn-ea"/>
            </a:endParaRPr>
          </a:p>
        </p:txBody>
      </p:sp>
      <p:pic>
        <p:nvPicPr>
          <p:cNvPr id="1026" name="Picture 2" descr="C:\Users\Administrator\Desktop\淘宝网.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980728"/>
            <a:ext cx="1173805" cy="6191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istrator\Desktop\京东.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2352917"/>
            <a:ext cx="1152128" cy="5000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istrator\Desktop\去哪儿.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7755" y="1771916"/>
            <a:ext cx="1350389" cy="86499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istrator\Desktop\携程.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5936" y="2924944"/>
            <a:ext cx="2286000" cy="1739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dministrator\Desktop\途牛.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36395" y="3068960"/>
            <a:ext cx="1440061" cy="1012543"/>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dministrator\Desktop\艺龙.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9550" y="5013176"/>
            <a:ext cx="16510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509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smtClean="0">
                <a:solidFill>
                  <a:srgbClr val="4F81BD"/>
                </a:solidFill>
              </a:rPr>
              <a:t>中国在线旅游市场发展概况</a:t>
            </a:r>
          </a:p>
        </p:txBody>
      </p:sp>
      <p:sp>
        <p:nvSpPr>
          <p:cNvPr id="7" name="文本框 65"/>
          <p:cNvSpPr txBox="1"/>
          <p:nvPr/>
        </p:nvSpPr>
        <p:spPr>
          <a:xfrm>
            <a:off x="1301639" y="5085184"/>
            <a:ext cx="6438714" cy="732508"/>
          </a:xfrm>
          <a:prstGeom prst="rect">
            <a:avLst/>
          </a:prstGeom>
          <a:noFill/>
        </p:spPr>
        <p:txBody>
          <a:bodyPr wrap="square">
            <a:spAutoFit/>
          </a:bodyPr>
          <a:lstStyle/>
          <a:p>
            <a:pPr eaLnBrk="1" fontAlgn="auto" hangingPunct="1">
              <a:lnSpc>
                <a:spcPct val="130000"/>
              </a:lnSpc>
              <a:spcBef>
                <a:spcPts val="0"/>
              </a:spcBef>
              <a:spcAft>
                <a:spcPts val="0"/>
              </a:spcAft>
              <a:defRPr/>
            </a:pPr>
            <a:r>
              <a:rPr lang="en-US" altLang="zh-CN" sz="1600" dirty="0" smtClean="0">
                <a:solidFill>
                  <a:srgbClr val="4F81BD"/>
                </a:solidFill>
                <a:latin typeface="+mn-ea"/>
              </a:rPr>
              <a:t>    2014</a:t>
            </a:r>
            <a:r>
              <a:rPr lang="zh-CN" altLang="en-US" sz="1600" dirty="0" smtClean="0">
                <a:solidFill>
                  <a:srgbClr val="4F81BD"/>
                </a:solidFill>
                <a:latin typeface="+mn-ea"/>
              </a:rPr>
              <a:t>年</a:t>
            </a:r>
            <a:r>
              <a:rPr lang="zh-CN" altLang="en-US" sz="1600" b="1" dirty="0" smtClean="0">
                <a:solidFill>
                  <a:srgbClr val="4F81BD"/>
                </a:solidFill>
                <a:latin typeface="+mn-ea"/>
              </a:rPr>
              <a:t>在线机票市场</a:t>
            </a:r>
            <a:r>
              <a:rPr lang="zh-CN" altLang="en-US" sz="1600" dirty="0" smtClean="0">
                <a:solidFill>
                  <a:srgbClr val="4F81BD"/>
                </a:solidFill>
                <a:latin typeface="+mn-ea"/>
              </a:rPr>
              <a:t>占比上升主要因为去哪儿、去啊等平台类企业的高速发展和航空公司直销能力的逐渐提升</a:t>
            </a:r>
            <a:endParaRPr lang="en-US" altLang="zh-CN" sz="1600" dirty="0" smtClean="0">
              <a:solidFill>
                <a:srgbClr val="4F81BD"/>
              </a:solidFill>
              <a:latin typeface="+mn-ea"/>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412776"/>
            <a:ext cx="661035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652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955" y="22151"/>
            <a:ext cx="5201429" cy="6835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72181" y="1097300"/>
            <a:ext cx="677108" cy="4131900"/>
          </a:xfrm>
          <a:prstGeom prst="rect">
            <a:avLst/>
          </a:prstGeom>
          <a:noFill/>
        </p:spPr>
        <p:txBody>
          <a:bodyPr vert="eaVert" wrap="none" rtlCol="0">
            <a:spAutoFit/>
          </a:bodyPr>
          <a:lstStyle/>
          <a:p>
            <a:r>
              <a:rPr lang="zh-CN" altLang="en-US" sz="3200" b="1" dirty="0" smtClean="0">
                <a:solidFill>
                  <a:srgbClr val="4F81BD"/>
                </a:solidFill>
                <a:latin typeface="+mj-ea"/>
                <a:ea typeface="+mj-ea"/>
              </a:rPr>
              <a:t>中国在线旅游</a:t>
            </a:r>
            <a:r>
              <a:rPr lang="zh-CN" altLang="en-US" sz="3200" b="1" dirty="0">
                <a:solidFill>
                  <a:srgbClr val="4F81BD"/>
                </a:solidFill>
                <a:latin typeface="+mj-ea"/>
                <a:ea typeface="+mj-ea"/>
              </a:rPr>
              <a:t>八</a:t>
            </a:r>
            <a:r>
              <a:rPr lang="zh-CN" altLang="en-US" sz="3200" b="1" dirty="0" smtClean="0">
                <a:solidFill>
                  <a:srgbClr val="4F81BD"/>
                </a:solidFill>
                <a:latin typeface="+mj-ea"/>
                <a:ea typeface="+mj-ea"/>
              </a:rPr>
              <a:t>大派系</a:t>
            </a:r>
            <a:endParaRPr lang="zh-CN" altLang="en-US" sz="3200" b="1" dirty="0">
              <a:solidFill>
                <a:srgbClr val="4F81BD"/>
              </a:solidFill>
              <a:latin typeface="+mj-ea"/>
              <a:ea typeface="+mj-ea"/>
            </a:endParaRPr>
          </a:p>
        </p:txBody>
      </p:sp>
    </p:spTree>
    <p:extLst>
      <p:ext uri="{BB962C8B-B14F-4D97-AF65-F5344CB8AC3E}">
        <p14:creationId xmlns:p14="http://schemas.microsoft.com/office/powerpoint/2010/main" val="2720359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p:cNvSpPr txBox="1">
            <a:spLocks/>
          </p:cNvSpPr>
          <p:nvPr/>
        </p:nvSpPr>
        <p:spPr>
          <a:xfrm>
            <a:off x="17463" y="2547938"/>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eaLnBrk="1" fontAlgn="auto" hangingPunct="1">
              <a:spcBef>
                <a:spcPct val="20000"/>
              </a:spcBef>
              <a:spcAft>
                <a:spcPts val="0"/>
              </a:spcAft>
              <a:buFont typeface="Arial" pitchFamily="34" charset="0"/>
              <a:buNone/>
              <a:defRPr/>
            </a:pPr>
            <a:r>
              <a:rPr lang="en-US" sz="11500" dirty="0" smtClean="0">
                <a:solidFill>
                  <a:schemeClr val="accent1"/>
                </a:solidFill>
                <a:latin typeface="+mj-lt"/>
                <a:ea typeface="+mn-ea"/>
                <a:cs typeface="Arial" panose="020B0604020202020204" pitchFamily="34" charset="0"/>
              </a:rPr>
              <a:t>03</a:t>
            </a:r>
          </a:p>
        </p:txBody>
      </p:sp>
      <p:sp>
        <p:nvSpPr>
          <p:cNvPr id="17" name="文本框 16"/>
          <p:cNvSpPr txBox="1"/>
          <p:nvPr/>
        </p:nvSpPr>
        <p:spPr>
          <a:xfrm>
            <a:off x="1592263" y="3346450"/>
            <a:ext cx="5032375" cy="584200"/>
          </a:xfrm>
          <a:prstGeom prst="rect">
            <a:avLst/>
          </a:prstGeom>
          <a:noFill/>
        </p:spPr>
        <p:txBody>
          <a:bodyPr>
            <a:spAutoFit/>
          </a:bodyPr>
          <a:lstStyle/>
          <a:p>
            <a:pPr eaLnBrk="1" fontAlgn="auto" hangingPunct="1">
              <a:spcBef>
                <a:spcPts val="0"/>
              </a:spcBef>
              <a:spcAft>
                <a:spcPts val="0"/>
              </a:spcAft>
              <a:defRPr/>
            </a:pPr>
            <a:r>
              <a:rPr lang="zh-CN" altLang="en-US" sz="3200" b="1" dirty="0" smtClean="0">
                <a:solidFill>
                  <a:schemeClr val="accent1"/>
                </a:solidFill>
                <a:latin typeface="+mj-ea"/>
                <a:ea typeface="+mj-ea"/>
              </a:rPr>
              <a:t>企业</a:t>
            </a:r>
            <a:r>
              <a:rPr lang="zh-CN" altLang="en-US" sz="3200" b="1" dirty="0">
                <a:solidFill>
                  <a:schemeClr val="accent1"/>
                </a:solidFill>
                <a:latin typeface="+mj-ea"/>
                <a:ea typeface="+mj-ea"/>
              </a:rPr>
              <a:t>对比分析</a:t>
            </a:r>
          </a:p>
        </p:txBody>
      </p:sp>
      <p:sp>
        <p:nvSpPr>
          <p:cNvPr id="18" name="文本框 17"/>
          <p:cNvSpPr txBox="1"/>
          <p:nvPr/>
        </p:nvSpPr>
        <p:spPr>
          <a:xfrm>
            <a:off x="1592263" y="2773363"/>
            <a:ext cx="1961819" cy="58477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eaLnBrk="1" fontAlgn="auto" hangingPunct="1">
              <a:spcBef>
                <a:spcPts val="0"/>
              </a:spcBef>
              <a:spcAft>
                <a:spcPts val="0"/>
              </a:spcAft>
              <a:defRPr/>
            </a:pPr>
            <a:r>
              <a:rPr lang="en-US" altLang="zh-CN" sz="3200" dirty="0">
                <a:solidFill>
                  <a:schemeClr val="accent1"/>
                </a:solidFill>
                <a:latin typeface="+mj-lt"/>
                <a:cs typeface="Arial" panose="020B0604020202020204" pitchFamily="34" charset="0"/>
              </a:rPr>
              <a:t>Part </a:t>
            </a:r>
            <a:r>
              <a:rPr lang="en-US" altLang="zh-CN" sz="3200" dirty="0" smtClean="0">
                <a:solidFill>
                  <a:schemeClr val="accent1"/>
                </a:solidFill>
                <a:latin typeface="+mj-lt"/>
                <a:cs typeface="Arial" panose="020B0604020202020204" pitchFamily="34" charset="0"/>
              </a:rPr>
              <a:t>Three</a:t>
            </a:r>
            <a:endParaRPr lang="zh-CN" altLang="en-US" sz="3200" dirty="0">
              <a:solidFill>
                <a:schemeClr val="accent1"/>
              </a:solidFill>
              <a:latin typeface="+mj-lt"/>
              <a:cs typeface="Arial" panose="020B0604020202020204" pitchFamily="34" charset="0"/>
            </a:endParaRPr>
          </a:p>
        </p:txBody>
      </p:sp>
      <p:sp>
        <p:nvSpPr>
          <p:cNvPr id="19" name="等腰三角形 18"/>
          <p:cNvSpPr/>
          <p:nvPr/>
        </p:nvSpPr>
        <p:spPr>
          <a:xfrm rot="9233090">
            <a:off x="7207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0" name="等腰三角形 19"/>
          <p:cNvSpPr/>
          <p:nvPr/>
        </p:nvSpPr>
        <p:spPr>
          <a:xfrm rot="15569576">
            <a:off x="6854825"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1" name="等腰三角形 20"/>
          <p:cNvSpPr/>
          <p:nvPr/>
        </p:nvSpPr>
        <p:spPr>
          <a:xfrm rot="21371394">
            <a:off x="6723063" y="1804988"/>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2" name="等腰三角形 21"/>
          <p:cNvSpPr/>
          <p:nvPr/>
        </p:nvSpPr>
        <p:spPr>
          <a:xfrm rot="12912161">
            <a:off x="7764463" y="3487738"/>
            <a:ext cx="944562" cy="815975"/>
          </a:xfrm>
          <a:prstGeom prst="triangle">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3" name="等腰三角形 22"/>
          <p:cNvSpPr/>
          <p:nvPr/>
        </p:nvSpPr>
        <p:spPr>
          <a:xfrm rot="12912161">
            <a:off x="7632700" y="3427413"/>
            <a:ext cx="1176338" cy="1014412"/>
          </a:xfrm>
          <a:prstGeom prst="triangle">
            <a:avLst/>
          </a:prstGeom>
          <a:noFill/>
          <a:ln w="12700" cap="flat" cmpd="sng" algn="ctr">
            <a:solidFill>
              <a:schemeClr val="accent1"/>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4" name="椭圆 23"/>
          <p:cNvSpPr/>
          <p:nvPr/>
        </p:nvSpPr>
        <p:spPr>
          <a:xfrm rot="9110320">
            <a:off x="8953500" y="3792538"/>
            <a:ext cx="114300" cy="115887"/>
          </a:xfrm>
          <a:prstGeom prst="ellipse">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25" name="椭圆 24"/>
          <p:cNvSpPr/>
          <p:nvPr/>
        </p:nvSpPr>
        <p:spPr>
          <a:xfrm rot="9110320">
            <a:off x="7864475" y="4295775"/>
            <a:ext cx="115888" cy="115888"/>
          </a:xfrm>
          <a:prstGeom prst="ellipse">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26" name="椭圆 25"/>
          <p:cNvSpPr/>
          <p:nvPr/>
        </p:nvSpPr>
        <p:spPr>
          <a:xfrm rot="9110320">
            <a:off x="7981950" y="3132138"/>
            <a:ext cx="114300" cy="115887"/>
          </a:xfrm>
          <a:prstGeom prst="ellipse">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27" name="等腰三角形 26"/>
          <p:cNvSpPr/>
          <p:nvPr/>
        </p:nvSpPr>
        <p:spPr>
          <a:xfrm rot="18210217">
            <a:off x="6314282" y="2162969"/>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8" name="等腰三角形 27"/>
          <p:cNvSpPr/>
          <p:nvPr/>
        </p:nvSpPr>
        <p:spPr>
          <a:xfrm rot="8748521">
            <a:off x="6672263"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cxnSp>
        <p:nvCxnSpPr>
          <p:cNvPr id="2063" name="Straight Connector 13"/>
          <p:cNvCxnSpPr>
            <a:cxnSpLocks noChangeShapeType="1"/>
          </p:cNvCxnSpPr>
          <p:nvPr/>
        </p:nvCxnSpPr>
        <p:spPr bwMode="auto">
          <a:xfrm flipH="1">
            <a:off x="0" y="4110038"/>
            <a:ext cx="6732588" cy="0"/>
          </a:xfrm>
          <a:prstGeom prst="line">
            <a:avLst/>
          </a:prstGeom>
          <a:noFill/>
          <a:ln w="19050" cap="sq" algn="ctr">
            <a:solidFill>
              <a:schemeClr val="accent1"/>
            </a:solidFill>
            <a:miter lim="800000"/>
            <a:headEnd type="oval"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82798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801566247"/>
              </p:ext>
            </p:extLst>
          </p:nvPr>
        </p:nvGraphicFramePr>
        <p:xfrm>
          <a:off x="683568" y="1629008"/>
          <a:ext cx="8136903" cy="3312160"/>
        </p:xfrm>
        <a:graphic>
          <a:graphicData uri="http://schemas.openxmlformats.org/drawingml/2006/table">
            <a:tbl>
              <a:tblPr firstRow="1" bandRow="1">
                <a:tableStyleId>{5C22544A-7EE6-4342-B048-85BDC9FD1C3A}</a:tableStyleId>
              </a:tblPr>
              <a:tblGrid>
                <a:gridCol w="1512168"/>
                <a:gridCol w="3168352"/>
                <a:gridCol w="3456383"/>
              </a:tblGrid>
              <a:tr h="370840">
                <a:tc>
                  <a:txBody>
                    <a:bodyPr/>
                    <a:lstStyle/>
                    <a:p>
                      <a:pPr algn="ctr"/>
                      <a:r>
                        <a:rPr lang="zh-CN" altLang="en-US" dirty="0" smtClean="0"/>
                        <a:t>类别</a:t>
                      </a:r>
                      <a:endParaRPr lang="zh-CN" altLang="en-US" dirty="0"/>
                    </a:p>
                  </a:txBody>
                  <a:tcPr anchor="ctr"/>
                </a:tc>
                <a:tc>
                  <a:txBody>
                    <a:bodyPr/>
                    <a:lstStyle/>
                    <a:p>
                      <a:pPr algn="ctr"/>
                      <a:r>
                        <a:rPr lang="zh-CN" altLang="en-US" dirty="0" smtClean="0"/>
                        <a:t>垂直类企业</a:t>
                      </a:r>
                      <a:endParaRPr lang="zh-CN" altLang="en-US" dirty="0"/>
                    </a:p>
                  </a:txBody>
                  <a:tcPr anchor="ctr"/>
                </a:tc>
                <a:tc>
                  <a:txBody>
                    <a:bodyPr/>
                    <a:lstStyle/>
                    <a:p>
                      <a:pPr algn="ctr"/>
                      <a:r>
                        <a:rPr lang="zh-CN" altLang="en-US" dirty="0" smtClean="0"/>
                        <a:t>平台类企业</a:t>
                      </a:r>
                      <a:endParaRPr lang="zh-CN" altLang="en-US" dirty="0"/>
                    </a:p>
                  </a:txBody>
                  <a:tcPr anchor="ctr"/>
                </a:tc>
              </a:tr>
              <a:tr h="370840">
                <a:tc>
                  <a:txBody>
                    <a:bodyPr/>
                    <a:lstStyle/>
                    <a:p>
                      <a:pPr algn="ctr"/>
                      <a:r>
                        <a:rPr lang="zh-CN" altLang="en-US" dirty="0" smtClean="0"/>
                        <a:t>代表企业</a:t>
                      </a:r>
                      <a:endParaRPr lang="zh-CN" altLang="en-US" dirty="0"/>
                    </a:p>
                  </a:txBody>
                  <a:tcPr anchor="ctr"/>
                </a:tc>
                <a:tc>
                  <a:txBody>
                    <a:bodyPr/>
                    <a:lstStyle/>
                    <a:p>
                      <a:pPr algn="ctr"/>
                      <a:r>
                        <a:rPr lang="zh-CN" altLang="en-US" b="1" i="1" dirty="0" smtClean="0"/>
                        <a:t>携程</a:t>
                      </a:r>
                      <a:r>
                        <a:rPr lang="zh-CN" altLang="en-US" dirty="0" smtClean="0"/>
                        <a:t>、艺龙、途牛</a:t>
                      </a:r>
                      <a:endParaRPr lang="zh-CN" altLang="en-US" dirty="0"/>
                    </a:p>
                  </a:txBody>
                  <a:tcPr anchor="ctr"/>
                </a:tc>
                <a:tc>
                  <a:txBody>
                    <a:bodyPr/>
                    <a:lstStyle/>
                    <a:p>
                      <a:pPr algn="ctr"/>
                      <a:r>
                        <a:rPr lang="zh-CN" altLang="en-US" dirty="0" smtClean="0"/>
                        <a:t>阿里旅行</a:t>
                      </a:r>
                      <a:r>
                        <a:rPr lang="zh-CN" altLang="en-US" b="1" i="1" dirty="0" smtClean="0"/>
                        <a:t>去啊</a:t>
                      </a:r>
                      <a:r>
                        <a:rPr lang="zh-CN" altLang="en-US" dirty="0" smtClean="0"/>
                        <a:t>、京东、</a:t>
                      </a:r>
                      <a:r>
                        <a:rPr lang="zh-CN" altLang="en-US" b="1" i="1" dirty="0" smtClean="0"/>
                        <a:t>去哪儿</a:t>
                      </a:r>
                      <a:endParaRPr lang="zh-CN" altLang="en-US" b="1" i="1" dirty="0"/>
                    </a:p>
                  </a:txBody>
                  <a:tcPr anchor="ctr"/>
                </a:tc>
              </a:tr>
              <a:tr h="370840">
                <a:tc>
                  <a:txBody>
                    <a:bodyPr/>
                    <a:lstStyle/>
                    <a:p>
                      <a:pPr algn="ctr"/>
                      <a:r>
                        <a:rPr lang="zh-CN" altLang="en-US" dirty="0" smtClean="0"/>
                        <a:t>特点</a:t>
                      </a:r>
                      <a:endParaRPr lang="zh-CN" altLang="en-US" dirty="0"/>
                    </a:p>
                  </a:txBody>
                  <a:tcPr anchor="ctr"/>
                </a:tc>
                <a:tc>
                  <a:txBody>
                    <a:bodyPr/>
                    <a:lstStyle/>
                    <a:p>
                      <a:pPr algn="ctr"/>
                      <a:r>
                        <a:rPr lang="zh-CN" altLang="en-US" dirty="0" smtClean="0"/>
                        <a:t>重模式</a:t>
                      </a:r>
                      <a:endParaRPr lang="zh-CN" altLang="en-US" dirty="0"/>
                    </a:p>
                  </a:txBody>
                  <a:tcPr anchor="ctr"/>
                </a:tc>
                <a:tc>
                  <a:txBody>
                    <a:bodyPr/>
                    <a:lstStyle/>
                    <a:p>
                      <a:pPr algn="ctr"/>
                      <a:r>
                        <a:rPr lang="zh-CN" altLang="en-US" dirty="0" smtClean="0"/>
                        <a:t>轻模式</a:t>
                      </a:r>
                      <a:endParaRPr lang="zh-CN" altLang="en-US" dirty="0"/>
                    </a:p>
                  </a:txBody>
                  <a:tcPr anchor="ctr"/>
                </a:tc>
              </a:tr>
              <a:tr h="370840">
                <a:tc>
                  <a:txBody>
                    <a:bodyPr/>
                    <a:lstStyle/>
                    <a:p>
                      <a:pPr algn="ctr"/>
                      <a:r>
                        <a:rPr lang="zh-CN" altLang="en-US" dirty="0" smtClean="0"/>
                        <a:t>营收模式</a:t>
                      </a:r>
                      <a:endParaRPr lang="zh-CN" altLang="en-US" dirty="0"/>
                    </a:p>
                  </a:txBody>
                  <a:tcPr anchor="ctr"/>
                </a:tc>
                <a:tc>
                  <a:txBody>
                    <a:bodyPr/>
                    <a:lstStyle/>
                    <a:p>
                      <a:pPr algn="ctr"/>
                      <a:r>
                        <a:rPr lang="zh-CN" altLang="en-US" dirty="0" smtClean="0"/>
                        <a:t>交易佣金</a:t>
                      </a:r>
                      <a:endParaRPr lang="zh-CN" altLang="en-US" dirty="0"/>
                    </a:p>
                  </a:txBody>
                  <a:tcPr anchor="ctr"/>
                </a:tc>
                <a:tc>
                  <a:txBody>
                    <a:bodyPr/>
                    <a:lstStyle/>
                    <a:p>
                      <a:pPr algn="ctr"/>
                      <a:r>
                        <a:rPr lang="zh-CN" altLang="en-US" dirty="0" smtClean="0"/>
                        <a:t>广告费、交易佣金</a:t>
                      </a:r>
                      <a:endParaRPr lang="zh-CN" altLang="en-US" dirty="0"/>
                    </a:p>
                  </a:txBody>
                  <a:tcPr anchor="ctr"/>
                </a:tc>
              </a:tr>
              <a:tr h="370840">
                <a:tc>
                  <a:txBody>
                    <a:bodyPr/>
                    <a:lstStyle/>
                    <a:p>
                      <a:pPr algn="ctr"/>
                      <a:r>
                        <a:rPr lang="zh-CN" altLang="en-US" dirty="0" smtClean="0"/>
                        <a:t>优势</a:t>
                      </a:r>
                      <a:endParaRPr lang="zh-CN" altLang="en-US" dirty="0"/>
                    </a:p>
                  </a:txBody>
                  <a:tcPr anchor="ctr"/>
                </a:tc>
                <a:tc>
                  <a:txBody>
                    <a:bodyPr/>
                    <a:lstStyle/>
                    <a:p>
                      <a:pPr algn="ctr"/>
                      <a:r>
                        <a:rPr lang="zh-CN" altLang="en-US" dirty="0" smtClean="0"/>
                        <a:t>渠道把控能力较强；产品和服务质量可控；掌握核心用户数据</a:t>
                      </a:r>
                      <a:endParaRPr lang="zh-CN" altLang="en-US" dirty="0"/>
                    </a:p>
                  </a:txBody>
                  <a:tcPr anchor="ctr"/>
                </a:tc>
                <a:tc>
                  <a:txBody>
                    <a:bodyPr/>
                    <a:lstStyle/>
                    <a:p>
                      <a:pPr algn="ctr"/>
                      <a:r>
                        <a:rPr lang="zh-CN" altLang="en-US" dirty="0" smtClean="0"/>
                        <a:t>产品渠道方面投入少；能迅速扩充供应商；容易使中小商户形成依赖性，直接获取用户核心信息</a:t>
                      </a:r>
                      <a:endParaRPr lang="zh-CN" altLang="en-US" dirty="0"/>
                    </a:p>
                  </a:txBody>
                  <a:tcPr anchor="ctr"/>
                </a:tc>
              </a:tr>
              <a:tr h="370840">
                <a:tc>
                  <a:txBody>
                    <a:bodyPr/>
                    <a:lstStyle/>
                    <a:p>
                      <a:pPr algn="ctr"/>
                      <a:r>
                        <a:rPr lang="zh-CN" altLang="en-US" dirty="0" smtClean="0"/>
                        <a:t>挑战</a:t>
                      </a:r>
                      <a:endParaRPr lang="zh-CN" altLang="en-US" dirty="0"/>
                    </a:p>
                  </a:txBody>
                  <a:tcPr anchor="ctr"/>
                </a:tc>
                <a:tc>
                  <a:txBody>
                    <a:bodyPr/>
                    <a:lstStyle/>
                    <a:p>
                      <a:pPr algn="ctr"/>
                      <a:r>
                        <a:rPr lang="zh-CN" altLang="en-US" dirty="0" smtClean="0"/>
                        <a:t>需要强大的地推团队；如何在保证规模发展的同时，提升议价能力和利润空间</a:t>
                      </a:r>
                      <a:endParaRPr lang="zh-CN" altLang="en-US" dirty="0"/>
                    </a:p>
                  </a:txBody>
                  <a:tcPr anchor="ctr"/>
                </a:tc>
                <a:tc>
                  <a:txBody>
                    <a:bodyPr/>
                    <a:lstStyle/>
                    <a:p>
                      <a:pPr algn="ctr"/>
                      <a:r>
                        <a:rPr lang="zh-CN" altLang="en-US" dirty="0" smtClean="0"/>
                        <a:t>产品和服务的质量把控难度大</a:t>
                      </a:r>
                      <a:endParaRPr lang="zh-CN" altLang="en-US" dirty="0"/>
                    </a:p>
                  </a:txBody>
                  <a:tcPr anchor="ctr"/>
                </a:tc>
              </a:tr>
            </a:tbl>
          </a:graphicData>
        </a:graphic>
      </p:graphicFrame>
      <p:sp>
        <p:nvSpPr>
          <p:cNvPr id="5" name="标题 1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smtClean="0">
                <a:solidFill>
                  <a:srgbClr val="4F81BD"/>
                </a:solidFill>
              </a:rPr>
              <a:t>不同类型企业服务差异化分析</a:t>
            </a:r>
          </a:p>
        </p:txBody>
      </p:sp>
      <p:sp>
        <p:nvSpPr>
          <p:cNvPr id="6" name="文本框 65"/>
          <p:cNvSpPr txBox="1"/>
          <p:nvPr/>
        </p:nvSpPr>
        <p:spPr>
          <a:xfrm>
            <a:off x="1301639" y="5294224"/>
            <a:ext cx="6438714" cy="367024"/>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en-US" altLang="zh-CN" sz="1600" dirty="0" smtClean="0">
                <a:solidFill>
                  <a:srgbClr val="4F81BD"/>
                </a:solidFill>
                <a:latin typeface="+mn-ea"/>
              </a:rPr>
              <a:t>    </a:t>
            </a:r>
            <a:r>
              <a:rPr lang="zh-CN" altLang="en-US" sz="1600" b="1" dirty="0" smtClean="0">
                <a:solidFill>
                  <a:srgbClr val="4F81BD"/>
                </a:solidFill>
                <a:latin typeface="+mn-ea"/>
              </a:rPr>
              <a:t>未来两者趋向融合发展</a:t>
            </a:r>
            <a:endParaRPr lang="en-US" altLang="zh-CN" sz="1600" b="1" dirty="0" smtClean="0">
              <a:solidFill>
                <a:srgbClr val="4F81BD"/>
              </a:solidFill>
              <a:latin typeface="+mn-ea"/>
            </a:endParaRPr>
          </a:p>
        </p:txBody>
      </p:sp>
    </p:spTree>
    <p:extLst>
      <p:ext uri="{BB962C8B-B14F-4D97-AF65-F5344CB8AC3E}">
        <p14:creationId xmlns:p14="http://schemas.microsoft.com/office/powerpoint/2010/main" val="3152387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316"/>
            <a:ext cx="9142199" cy="5152876"/>
          </a:xfrm>
          <a:prstGeom prst="rect">
            <a:avLst/>
          </a:prstGeom>
        </p:spPr>
      </p:pic>
    </p:spTree>
    <p:extLst>
      <p:ext uri="{BB962C8B-B14F-4D97-AF65-F5344CB8AC3E}">
        <p14:creationId xmlns:p14="http://schemas.microsoft.com/office/powerpoint/2010/main" val="6217191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6051665"/>
          </a:xfrm>
          <a:prstGeom prst="rect">
            <a:avLst/>
          </a:prstGeom>
        </p:spPr>
      </p:pic>
    </p:spTree>
    <p:extLst>
      <p:ext uri="{BB962C8B-B14F-4D97-AF65-F5344CB8AC3E}">
        <p14:creationId xmlns:p14="http://schemas.microsoft.com/office/powerpoint/2010/main" val="2317927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58634" cy="5445224"/>
          </a:xfrm>
          <a:prstGeom prst="rect">
            <a:avLst/>
          </a:prstGeom>
        </p:spPr>
      </p:pic>
    </p:spTree>
    <p:extLst>
      <p:ext uri="{BB962C8B-B14F-4D97-AF65-F5344CB8AC3E}">
        <p14:creationId xmlns:p14="http://schemas.microsoft.com/office/powerpoint/2010/main" val="2338554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717647928"/>
              </p:ext>
            </p:extLst>
          </p:nvPr>
        </p:nvGraphicFramePr>
        <p:xfrm>
          <a:off x="2123728" y="151720"/>
          <a:ext cx="6096000" cy="65176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zh-CN" altLang="en-US" dirty="0" smtClean="0"/>
                        <a:t>类别</a:t>
                      </a:r>
                      <a:endParaRPr lang="zh-CN" altLang="en-US" dirty="0"/>
                    </a:p>
                  </a:txBody>
                  <a:tcPr anchor="ctr"/>
                </a:tc>
                <a:tc>
                  <a:txBody>
                    <a:bodyPr/>
                    <a:lstStyle/>
                    <a:p>
                      <a:pPr algn="ctr"/>
                      <a:r>
                        <a:rPr lang="zh-CN" altLang="en-US" dirty="0" smtClean="0"/>
                        <a:t>阿里去啊</a:t>
                      </a:r>
                      <a:endParaRPr lang="zh-CN" altLang="en-US" dirty="0"/>
                    </a:p>
                  </a:txBody>
                  <a:tcPr anchor="ctr"/>
                </a:tc>
                <a:tc>
                  <a:txBody>
                    <a:bodyPr/>
                    <a:lstStyle/>
                    <a:p>
                      <a:pPr algn="ctr"/>
                      <a:r>
                        <a:rPr lang="zh-CN" altLang="en-US" dirty="0" smtClean="0"/>
                        <a:t>携程</a:t>
                      </a:r>
                      <a:endParaRPr lang="zh-CN" altLang="en-US" dirty="0"/>
                    </a:p>
                  </a:txBody>
                  <a:tcPr anchor="ctr"/>
                </a:tc>
                <a:tc>
                  <a:txBody>
                    <a:bodyPr/>
                    <a:lstStyle/>
                    <a:p>
                      <a:pPr algn="ctr"/>
                      <a:r>
                        <a:rPr lang="zh-CN" altLang="en-US" dirty="0" smtClean="0"/>
                        <a:t>去哪儿</a:t>
                      </a:r>
                      <a:endParaRPr lang="zh-CN" altLang="en-US" dirty="0"/>
                    </a:p>
                  </a:txBody>
                  <a:tcPr anchor="ctr"/>
                </a:tc>
              </a:tr>
              <a:tr h="370840">
                <a:tc>
                  <a:txBody>
                    <a:bodyPr/>
                    <a:lstStyle/>
                    <a:p>
                      <a:pPr algn="ctr"/>
                      <a:r>
                        <a:rPr lang="zh-CN" altLang="en-US" dirty="0" smtClean="0"/>
                        <a:t>上线时间</a:t>
                      </a:r>
                      <a:endParaRPr lang="zh-CN" altLang="en-US" dirty="0"/>
                    </a:p>
                  </a:txBody>
                  <a:tcPr anchor="ctr"/>
                </a:tc>
                <a:tc>
                  <a:txBody>
                    <a:bodyPr/>
                    <a:lstStyle/>
                    <a:p>
                      <a:pPr algn="ctr"/>
                      <a:r>
                        <a:rPr lang="en-US" altLang="zh-CN" dirty="0" smtClean="0"/>
                        <a:t>2014</a:t>
                      </a:r>
                      <a:endParaRPr lang="zh-CN" altLang="en-US" dirty="0"/>
                    </a:p>
                  </a:txBody>
                  <a:tcPr anchor="ctr"/>
                </a:tc>
                <a:tc>
                  <a:txBody>
                    <a:bodyPr/>
                    <a:lstStyle/>
                    <a:p>
                      <a:pPr algn="ctr"/>
                      <a:r>
                        <a:rPr lang="en-US" altLang="zh-CN" dirty="0" smtClean="0"/>
                        <a:t>1999</a:t>
                      </a:r>
                      <a:endParaRPr lang="zh-CN" altLang="en-US" dirty="0"/>
                    </a:p>
                  </a:txBody>
                  <a:tcPr anchor="ctr"/>
                </a:tc>
                <a:tc>
                  <a:txBody>
                    <a:bodyPr/>
                    <a:lstStyle/>
                    <a:p>
                      <a:pPr algn="ctr"/>
                      <a:r>
                        <a:rPr lang="en-US" altLang="zh-CN" dirty="0" smtClean="0"/>
                        <a:t>2005</a:t>
                      </a:r>
                      <a:endParaRPr lang="zh-CN" altLang="en-US" dirty="0"/>
                    </a:p>
                  </a:txBody>
                  <a:tcPr anchor="ctr"/>
                </a:tc>
              </a:tr>
              <a:tr h="370840">
                <a:tc>
                  <a:txBody>
                    <a:bodyPr/>
                    <a:lstStyle/>
                    <a:p>
                      <a:pPr algn="ctr"/>
                      <a:r>
                        <a:rPr lang="zh-CN" altLang="en-US" dirty="0" smtClean="0"/>
                        <a:t>服务类型</a:t>
                      </a:r>
                      <a:endParaRPr lang="zh-CN" altLang="en-US" dirty="0"/>
                    </a:p>
                  </a:txBody>
                  <a:tcPr anchor="ctr"/>
                </a:tc>
                <a:tc>
                  <a:txBody>
                    <a:bodyPr/>
                    <a:lstStyle/>
                    <a:p>
                      <a:pPr algn="ctr"/>
                      <a:r>
                        <a:rPr lang="zh-CN" altLang="en-US" dirty="0" smtClean="0"/>
                        <a:t>平台</a:t>
                      </a:r>
                      <a:endParaRPr lang="zh-CN" altLang="en-US" dirty="0"/>
                    </a:p>
                  </a:txBody>
                  <a:tcPr anchor="ctr"/>
                </a:tc>
                <a:tc>
                  <a:txBody>
                    <a:bodyPr/>
                    <a:lstStyle/>
                    <a:p>
                      <a:pPr algn="ctr"/>
                      <a:r>
                        <a:rPr lang="zh-CN" altLang="en-US" dirty="0" smtClean="0"/>
                        <a:t>综合</a:t>
                      </a:r>
                      <a:r>
                        <a:rPr lang="en-US" altLang="zh-CN" dirty="0" smtClean="0"/>
                        <a:t>OTA</a:t>
                      </a:r>
                      <a:endParaRPr lang="zh-CN" altLang="en-US" dirty="0"/>
                    </a:p>
                  </a:txBody>
                  <a:tcPr anchor="ctr"/>
                </a:tc>
                <a:tc>
                  <a:txBody>
                    <a:bodyPr/>
                    <a:lstStyle/>
                    <a:p>
                      <a:pPr algn="ctr"/>
                      <a:r>
                        <a:rPr lang="zh-CN" altLang="en-US" dirty="0" smtClean="0"/>
                        <a:t>平台</a:t>
                      </a:r>
                      <a:endParaRPr lang="zh-CN" altLang="en-US" dirty="0"/>
                    </a:p>
                  </a:txBody>
                  <a:tcPr anchor="ctr"/>
                </a:tc>
              </a:tr>
              <a:tr h="370840">
                <a:tc>
                  <a:txBody>
                    <a:bodyPr/>
                    <a:lstStyle/>
                    <a:p>
                      <a:pPr algn="ctr"/>
                      <a:r>
                        <a:rPr lang="zh-CN" altLang="en-US" dirty="0" smtClean="0"/>
                        <a:t>市场角色</a:t>
                      </a:r>
                      <a:endParaRPr lang="zh-CN" altLang="en-US" dirty="0"/>
                    </a:p>
                  </a:txBody>
                  <a:tcPr anchor="ctr"/>
                </a:tc>
                <a:tc>
                  <a:txBody>
                    <a:bodyPr/>
                    <a:lstStyle/>
                    <a:p>
                      <a:pPr algn="ctr"/>
                      <a:r>
                        <a:rPr lang="zh-CN" altLang="en-US" dirty="0" smtClean="0"/>
                        <a:t>追赶者</a:t>
                      </a:r>
                      <a:endParaRPr lang="zh-CN" altLang="en-US" dirty="0"/>
                    </a:p>
                  </a:txBody>
                  <a:tcPr anchor="ctr"/>
                </a:tc>
                <a:tc>
                  <a:txBody>
                    <a:bodyPr/>
                    <a:lstStyle/>
                    <a:p>
                      <a:pPr algn="ctr"/>
                      <a:r>
                        <a:rPr lang="zh-CN" altLang="en-US" dirty="0" smtClean="0"/>
                        <a:t>佼佼者</a:t>
                      </a:r>
                      <a:endParaRPr lang="zh-CN" altLang="en-US" dirty="0"/>
                    </a:p>
                  </a:txBody>
                  <a:tcPr anchor="ctr"/>
                </a:tc>
                <a:tc>
                  <a:txBody>
                    <a:bodyPr/>
                    <a:lstStyle/>
                    <a:p>
                      <a:pPr algn="ctr"/>
                      <a:r>
                        <a:rPr lang="zh-CN" altLang="en-US" dirty="0" smtClean="0"/>
                        <a:t>佼佼者</a:t>
                      </a:r>
                      <a:endParaRPr lang="zh-CN" altLang="en-US" dirty="0"/>
                    </a:p>
                  </a:txBody>
                  <a:tcPr anchor="ctr"/>
                </a:tc>
              </a:tr>
              <a:tr h="370840">
                <a:tc>
                  <a:txBody>
                    <a:bodyPr/>
                    <a:lstStyle/>
                    <a:p>
                      <a:pPr algn="ctr"/>
                      <a:r>
                        <a:rPr lang="zh-CN" altLang="en-US" dirty="0" smtClean="0"/>
                        <a:t>产品定位</a:t>
                      </a:r>
                      <a:endParaRPr lang="zh-CN" altLang="en-US" dirty="0"/>
                    </a:p>
                  </a:txBody>
                  <a:tcPr anchor="ctr"/>
                </a:tc>
                <a:tc>
                  <a:txBody>
                    <a:bodyPr/>
                    <a:lstStyle/>
                    <a:p>
                      <a:pPr algn="ctr"/>
                      <a:r>
                        <a:rPr lang="zh-CN" altLang="en-US" sz="1800" b="0" i="0" u="none" strike="noStrike" kern="1200" baseline="0" dirty="0" smtClean="0">
                          <a:solidFill>
                            <a:schemeClr val="dk1"/>
                          </a:solidFill>
                          <a:latin typeface="+mn-lt"/>
                          <a:ea typeface="+mn-ea"/>
                          <a:cs typeface="+mn-cs"/>
                        </a:rPr>
                        <a:t>机票、度假酒店、客栈签证、门票目的地产品</a:t>
                      </a:r>
                    </a:p>
                  </a:txBody>
                  <a:tcPr anchor="ctr"/>
                </a:tc>
                <a:tc>
                  <a:txBody>
                    <a:bodyPr/>
                    <a:lstStyle/>
                    <a:p>
                      <a:pPr algn="ctr"/>
                      <a:r>
                        <a:rPr lang="zh-CN" altLang="en-US" sz="1800" b="0" i="0" kern="1200" dirty="0" smtClean="0">
                          <a:solidFill>
                            <a:schemeClr val="dk1"/>
                          </a:solidFill>
                          <a:effectLst/>
                          <a:latin typeface="+mn-lt"/>
                          <a:ea typeface="+mn-ea"/>
                          <a:cs typeface="+mn-cs"/>
                        </a:rPr>
                        <a:t>酒店、机票旅游、度假高铁、</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商旅特惠商户</a:t>
                      </a:r>
                      <a:endParaRPr lang="en-US" altLang="zh-CN" sz="1800" b="0" i="0" kern="1200" dirty="0" smtClean="0">
                        <a:solidFill>
                          <a:schemeClr val="dk1"/>
                        </a:solidFill>
                        <a:effectLst/>
                        <a:latin typeface="+mn-lt"/>
                        <a:ea typeface="+mn-ea"/>
                        <a:cs typeface="+mn-cs"/>
                      </a:endParaRPr>
                    </a:p>
                  </a:txBody>
                  <a:tcPr anchor="ctr"/>
                </a:tc>
                <a:tc>
                  <a:txBody>
                    <a:bodyPr/>
                    <a:lstStyle/>
                    <a:p>
                      <a:pPr algn="ctr"/>
                      <a:r>
                        <a:rPr lang="zh-CN" altLang="en-US" sz="1800" b="0" i="0" kern="1200" dirty="0" smtClean="0">
                          <a:solidFill>
                            <a:schemeClr val="dk1"/>
                          </a:solidFill>
                          <a:effectLst/>
                          <a:latin typeface="+mn-lt"/>
                          <a:ea typeface="+mn-ea"/>
                          <a:cs typeface="+mn-cs"/>
                        </a:rPr>
                        <a:t>机票、酒店度假、旅游团购、比价旅游搜索</a:t>
                      </a:r>
                      <a:endParaRPr lang="zh-CN" altLang="en-US" b="0" dirty="0"/>
                    </a:p>
                  </a:txBody>
                  <a:tcPr anchor="ctr"/>
                </a:tc>
              </a:tr>
              <a:tr h="370840">
                <a:tc>
                  <a:txBody>
                    <a:bodyPr/>
                    <a:lstStyle/>
                    <a:p>
                      <a:pPr algn="ctr"/>
                      <a:r>
                        <a:rPr lang="zh-CN" altLang="en-US" dirty="0" smtClean="0"/>
                        <a:t>目标用户</a:t>
                      </a:r>
                      <a:endParaRPr lang="zh-CN" altLang="en-US" dirty="0"/>
                    </a:p>
                  </a:txBody>
                  <a:tcPr anchor="ctr"/>
                </a:tc>
                <a:tc>
                  <a:txBody>
                    <a:bodyPr/>
                    <a:lstStyle/>
                    <a:p>
                      <a:pPr algn="ctr"/>
                      <a:r>
                        <a:rPr lang="zh-CN" altLang="en-US" dirty="0" smtClean="0"/>
                        <a:t>阿里客户群</a:t>
                      </a:r>
                      <a:endParaRPr lang="zh-CN" altLang="en-US" dirty="0"/>
                    </a:p>
                  </a:txBody>
                  <a:tcPr anchor="ctr"/>
                </a:tc>
                <a:tc>
                  <a:txBody>
                    <a:bodyPr/>
                    <a:lstStyle/>
                    <a:p>
                      <a:pPr algn="ctr"/>
                      <a:r>
                        <a:rPr lang="zh-CN" altLang="en-US" sz="1800" b="0" i="0" kern="1200" dirty="0" smtClean="0">
                          <a:solidFill>
                            <a:schemeClr val="dk1"/>
                          </a:solidFill>
                          <a:effectLst/>
                          <a:latin typeface="+mn-lt"/>
                          <a:ea typeface="+mn-ea"/>
                          <a:cs typeface="+mn-cs"/>
                        </a:rPr>
                        <a:t>中高端商务会员</a:t>
                      </a:r>
                      <a:r>
                        <a:rPr lang="en-US" altLang="zh-CN" sz="1800" b="0" i="0" kern="1200" dirty="0" smtClean="0">
                          <a:solidFill>
                            <a:schemeClr val="dk1"/>
                          </a:solidFill>
                          <a:effectLst/>
                          <a:latin typeface="+mn-lt"/>
                          <a:ea typeface="+mn-ea"/>
                          <a:cs typeface="+mn-cs"/>
                        </a:rPr>
                        <a:t>/</a:t>
                      </a:r>
                      <a:r>
                        <a:rPr lang="zh-CN" altLang="en-US" sz="1800" b="0" i="0" kern="1200" dirty="0" smtClean="0">
                          <a:solidFill>
                            <a:schemeClr val="dk1"/>
                          </a:solidFill>
                          <a:effectLst/>
                          <a:latin typeface="+mn-lt"/>
                          <a:ea typeface="+mn-ea"/>
                          <a:cs typeface="+mn-cs"/>
                        </a:rPr>
                        <a:t>强消费能力</a:t>
                      </a:r>
                      <a:r>
                        <a:rPr lang="en-US" altLang="zh-CN" sz="1800" b="0" i="0" kern="1200" dirty="0" smtClean="0">
                          <a:solidFill>
                            <a:schemeClr val="dk1"/>
                          </a:solidFill>
                          <a:effectLst/>
                          <a:latin typeface="+mn-lt"/>
                          <a:ea typeface="+mn-ea"/>
                          <a:cs typeface="+mn-cs"/>
                        </a:rPr>
                        <a:t>/</a:t>
                      </a:r>
                      <a:r>
                        <a:rPr lang="zh-CN" altLang="en-US" sz="1800" b="0" i="0" kern="1200" dirty="0" smtClean="0">
                          <a:solidFill>
                            <a:schemeClr val="dk1"/>
                          </a:solidFill>
                          <a:effectLst/>
                          <a:latin typeface="+mn-lt"/>
                          <a:ea typeface="+mn-ea"/>
                          <a:cs typeface="+mn-cs"/>
                        </a:rPr>
                        <a:t>业务需求频率高</a:t>
                      </a:r>
                      <a:endParaRPr lang="zh-CN" altLang="en-US" dirty="0"/>
                    </a:p>
                  </a:txBody>
                  <a:tcPr anchor="ctr"/>
                </a:tc>
                <a:tc>
                  <a:txBody>
                    <a:bodyPr/>
                    <a:lstStyle/>
                    <a:p>
                      <a:pPr algn="ctr"/>
                      <a:r>
                        <a:rPr lang="zh-CN" altLang="en-US" sz="1800" b="0" i="0" kern="1200" dirty="0" smtClean="0">
                          <a:solidFill>
                            <a:schemeClr val="dk1"/>
                          </a:solidFill>
                          <a:effectLst/>
                          <a:latin typeface="+mn-lt"/>
                          <a:ea typeface="+mn-ea"/>
                          <a:cs typeface="+mn-cs"/>
                        </a:rPr>
                        <a:t> 经常出行商务人士</a:t>
                      </a:r>
                      <a:r>
                        <a:rPr lang="en-US" altLang="zh-CN" sz="1800" b="0" i="0" kern="1200" dirty="0" smtClean="0">
                          <a:solidFill>
                            <a:schemeClr val="dk1"/>
                          </a:solidFill>
                          <a:effectLst/>
                          <a:latin typeface="+mn-lt"/>
                          <a:ea typeface="+mn-ea"/>
                          <a:cs typeface="+mn-cs"/>
                        </a:rPr>
                        <a:t>/</a:t>
                      </a:r>
                      <a:r>
                        <a:rPr lang="zh-CN" altLang="en-US" sz="1800" b="0" i="0" kern="1200" dirty="0" smtClean="0">
                          <a:solidFill>
                            <a:schemeClr val="dk1"/>
                          </a:solidFill>
                          <a:effectLst/>
                          <a:latin typeface="+mn-lt"/>
                          <a:ea typeface="+mn-ea"/>
                          <a:cs typeface="+mn-cs"/>
                        </a:rPr>
                        <a:t>驴友</a:t>
                      </a:r>
                      <a:r>
                        <a:rPr lang="en-US" altLang="zh-CN" sz="1800" b="0" i="0" kern="1200" dirty="0" smtClean="0">
                          <a:solidFill>
                            <a:schemeClr val="dk1"/>
                          </a:solidFill>
                          <a:effectLst/>
                          <a:latin typeface="+mn-lt"/>
                          <a:ea typeface="+mn-ea"/>
                          <a:cs typeface="+mn-cs"/>
                        </a:rPr>
                        <a:t>/</a:t>
                      </a:r>
                      <a:r>
                        <a:rPr lang="zh-CN" altLang="en-US" sz="1800" b="0" i="0" kern="1200" dirty="0" smtClean="0">
                          <a:solidFill>
                            <a:schemeClr val="dk1"/>
                          </a:solidFill>
                          <a:effectLst/>
                          <a:latin typeface="+mn-lt"/>
                          <a:ea typeface="+mn-ea"/>
                          <a:cs typeface="+mn-cs"/>
                        </a:rPr>
                        <a:t>白领</a:t>
                      </a:r>
                      <a:r>
                        <a:rPr lang="en-US" altLang="zh-CN" sz="1800" b="0" i="0" kern="1200" dirty="0" smtClean="0">
                          <a:solidFill>
                            <a:schemeClr val="dk1"/>
                          </a:solidFill>
                          <a:effectLst/>
                          <a:latin typeface="+mn-lt"/>
                          <a:ea typeface="+mn-ea"/>
                          <a:cs typeface="+mn-cs"/>
                        </a:rPr>
                        <a:t>/</a:t>
                      </a:r>
                      <a:r>
                        <a:rPr lang="zh-CN" altLang="en-US" sz="1800" b="0" i="0" kern="1200" dirty="0" smtClean="0">
                          <a:solidFill>
                            <a:schemeClr val="dk1"/>
                          </a:solidFill>
                          <a:effectLst/>
                          <a:latin typeface="+mn-lt"/>
                          <a:ea typeface="+mn-ea"/>
                          <a:cs typeface="+mn-cs"/>
                        </a:rPr>
                        <a:t>大学生</a:t>
                      </a:r>
                      <a:endParaRPr lang="zh-CN" altLang="en-US" dirty="0"/>
                    </a:p>
                  </a:txBody>
                  <a:tcPr anchor="ctr"/>
                </a:tc>
              </a:tr>
              <a:tr h="370840">
                <a:tc>
                  <a:txBody>
                    <a:bodyPr/>
                    <a:lstStyle/>
                    <a:p>
                      <a:pPr algn="ctr"/>
                      <a:r>
                        <a:rPr lang="zh-CN" altLang="en-US" dirty="0" smtClean="0"/>
                        <a:t>盈利模式</a:t>
                      </a:r>
                      <a:endParaRPr lang="zh-CN" altLang="en-US" dirty="0"/>
                    </a:p>
                  </a:txBody>
                  <a:tcPr anchor="ctr"/>
                </a:tc>
                <a:tc>
                  <a:txBody>
                    <a:bodyPr/>
                    <a:lstStyle/>
                    <a:p>
                      <a:pPr algn="ctr"/>
                      <a:r>
                        <a:rPr lang="zh-CN" altLang="en-US" dirty="0" smtClean="0"/>
                        <a:t>佣金</a:t>
                      </a:r>
                      <a:endParaRPr lang="zh-CN" altLang="en-US" dirty="0"/>
                    </a:p>
                  </a:txBody>
                  <a:tcPr anchor="ctr"/>
                </a:tc>
                <a:tc>
                  <a:txBody>
                    <a:bodyPr/>
                    <a:lstStyle/>
                    <a:p>
                      <a:pPr algn="ctr"/>
                      <a:r>
                        <a:rPr lang="zh-CN" altLang="en-US" dirty="0" smtClean="0"/>
                        <a:t>佣金</a:t>
                      </a:r>
                      <a:endParaRPr lang="zh-CN" altLang="en-US" dirty="0"/>
                    </a:p>
                  </a:txBody>
                  <a:tcPr anchor="ctr"/>
                </a:tc>
                <a:tc>
                  <a:txBody>
                    <a:bodyPr/>
                    <a:lstStyle/>
                    <a:p>
                      <a:pPr algn="ctr"/>
                      <a:r>
                        <a:rPr lang="zh-CN" altLang="en-US" dirty="0" smtClean="0"/>
                        <a:t>广告</a:t>
                      </a:r>
                      <a:endParaRPr lang="zh-CN" altLang="en-US" dirty="0"/>
                    </a:p>
                  </a:txBody>
                  <a:tcPr anchor="ctr"/>
                </a:tc>
              </a:tr>
              <a:tr h="370840">
                <a:tc>
                  <a:txBody>
                    <a:bodyPr/>
                    <a:lstStyle/>
                    <a:p>
                      <a:pPr algn="ctr"/>
                      <a:r>
                        <a:rPr lang="zh-CN" altLang="en-US" dirty="0" smtClean="0"/>
                        <a:t>优势</a:t>
                      </a:r>
                      <a:endParaRPr lang="zh-CN" altLang="en-US" dirty="0"/>
                    </a:p>
                  </a:txBody>
                  <a:tcPr anchor="ctr"/>
                </a:tc>
                <a:tc>
                  <a:txBody>
                    <a:bodyPr/>
                    <a:lstStyle/>
                    <a:p>
                      <a:pPr algn="ctr"/>
                      <a:r>
                        <a:rPr lang="zh-CN" altLang="en-US" sz="1800" b="0" i="0" kern="1200" dirty="0" smtClean="0">
                          <a:solidFill>
                            <a:schemeClr val="dk1"/>
                          </a:solidFill>
                          <a:effectLst/>
                          <a:latin typeface="+mn-lt"/>
                          <a:ea typeface="+mn-ea"/>
                          <a:cs typeface="+mn-cs"/>
                        </a:rPr>
                        <a:t>阿里巴巴大数据优势，技术优势、支付保障等</a:t>
                      </a:r>
                      <a:endParaRPr lang="zh-CN" altLang="en-US" dirty="0"/>
                    </a:p>
                  </a:txBody>
                  <a:tcPr anchor="ctr"/>
                </a:tc>
                <a:tc>
                  <a:txBody>
                    <a:bodyPr/>
                    <a:lstStyle/>
                    <a:p>
                      <a:pPr algn="ctr"/>
                      <a:r>
                        <a:rPr lang="zh-CN" altLang="en-US" sz="1800" b="0" i="0" kern="1200" dirty="0" smtClean="0">
                          <a:solidFill>
                            <a:schemeClr val="dk1"/>
                          </a:solidFill>
                          <a:effectLst/>
                          <a:latin typeface="+mn-lt"/>
                          <a:ea typeface="+mn-ea"/>
                          <a:cs typeface="+mn-cs"/>
                        </a:rPr>
                        <a:t>拥有全国六十万余家会员酒店可供预订等</a:t>
                      </a:r>
                      <a:endParaRPr lang="zh-CN" altLang="en-US" dirty="0"/>
                    </a:p>
                  </a:txBody>
                  <a:tcPr anchor="ctr"/>
                </a:tc>
                <a:tc>
                  <a:txBody>
                    <a:bodyPr/>
                    <a:lstStyle/>
                    <a:p>
                      <a:pPr algn="ctr"/>
                      <a:r>
                        <a:rPr lang="zh-CN" altLang="en-US" sz="1800" b="0" i="0" kern="1200" dirty="0" smtClean="0">
                          <a:solidFill>
                            <a:schemeClr val="dk1"/>
                          </a:solidFill>
                          <a:effectLst/>
                          <a:latin typeface="+mn-lt"/>
                          <a:ea typeface="+mn-ea"/>
                          <a:cs typeface="+mn-cs"/>
                        </a:rPr>
                        <a:t>移动端用户活跃百分比在同类产品中最大，人性且先进的搜索技术、支持</a:t>
                      </a:r>
                      <a:r>
                        <a:rPr lang="en-US" altLang="zh-CN" sz="1800" b="0" i="0" kern="1200" dirty="0" smtClean="0">
                          <a:solidFill>
                            <a:schemeClr val="dk1"/>
                          </a:solidFill>
                          <a:effectLst/>
                          <a:latin typeface="+mn-lt"/>
                          <a:ea typeface="+mn-ea"/>
                          <a:cs typeface="+mn-cs"/>
                        </a:rPr>
                        <a:t>12500</a:t>
                      </a:r>
                      <a:r>
                        <a:rPr lang="zh-CN" altLang="en-US" sz="1800" b="0" i="0" kern="1200" dirty="0" smtClean="0">
                          <a:solidFill>
                            <a:schemeClr val="dk1"/>
                          </a:solidFill>
                          <a:effectLst/>
                          <a:latin typeface="+mn-lt"/>
                          <a:ea typeface="+mn-ea"/>
                          <a:cs typeface="+mn-cs"/>
                        </a:rPr>
                        <a:t>条航线预订等</a:t>
                      </a:r>
                      <a:endParaRPr lang="zh-CN" altLang="en-US" dirty="0"/>
                    </a:p>
                  </a:txBody>
                  <a:tcPr anchor="ctr"/>
                </a:tc>
              </a:tr>
            </a:tbl>
          </a:graphicData>
        </a:graphic>
      </p:graphicFrame>
      <p:sp>
        <p:nvSpPr>
          <p:cNvPr id="6" name="TextBox 5"/>
          <p:cNvSpPr txBox="1"/>
          <p:nvPr/>
        </p:nvSpPr>
        <p:spPr>
          <a:xfrm>
            <a:off x="755576" y="548680"/>
            <a:ext cx="677108" cy="5343771"/>
          </a:xfrm>
          <a:prstGeom prst="rect">
            <a:avLst/>
          </a:prstGeom>
          <a:noFill/>
        </p:spPr>
        <p:txBody>
          <a:bodyPr vert="eaVert" wrap="none" rtlCol="0">
            <a:spAutoFit/>
          </a:bodyPr>
          <a:lstStyle/>
          <a:p>
            <a:r>
              <a:rPr lang="zh-CN" altLang="en-US" sz="3200" b="1" dirty="0" smtClean="0">
                <a:solidFill>
                  <a:srgbClr val="4F81BD"/>
                </a:solidFill>
                <a:latin typeface="+mj-ea"/>
                <a:ea typeface="+mj-ea"/>
              </a:rPr>
              <a:t>去啊、携程、去哪儿基础比较</a:t>
            </a:r>
            <a:endParaRPr lang="zh-CN" altLang="en-US" sz="3200" b="1" dirty="0">
              <a:solidFill>
                <a:srgbClr val="4F81BD"/>
              </a:solidFill>
              <a:latin typeface="+mj-ea"/>
              <a:ea typeface="+mj-ea"/>
            </a:endParaRPr>
          </a:p>
        </p:txBody>
      </p:sp>
    </p:spTree>
    <p:extLst>
      <p:ext uri="{BB962C8B-B14F-4D97-AF65-F5344CB8AC3E}">
        <p14:creationId xmlns:p14="http://schemas.microsoft.com/office/powerpoint/2010/main" val="3343630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8" y="-9252"/>
            <a:ext cx="5512792" cy="330767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7884" y="3298423"/>
            <a:ext cx="5932628" cy="3559577"/>
          </a:xfrm>
          <a:prstGeom prst="rect">
            <a:avLst/>
          </a:prstGeom>
        </p:spPr>
      </p:pic>
      <p:sp>
        <p:nvSpPr>
          <p:cNvPr id="6" name="TextBox 5"/>
          <p:cNvSpPr txBox="1"/>
          <p:nvPr/>
        </p:nvSpPr>
        <p:spPr>
          <a:xfrm>
            <a:off x="5978281" y="1382975"/>
            <a:ext cx="2698175" cy="523220"/>
          </a:xfrm>
          <a:prstGeom prst="rect">
            <a:avLst/>
          </a:prstGeom>
          <a:noFill/>
        </p:spPr>
        <p:txBody>
          <a:bodyPr wrap="none" rtlCol="0">
            <a:spAutoFit/>
          </a:bodyPr>
          <a:lstStyle/>
          <a:p>
            <a:r>
              <a:rPr lang="zh-CN" altLang="en-US" sz="2800" b="1" dirty="0" smtClean="0">
                <a:solidFill>
                  <a:srgbClr val="4F81BD"/>
                </a:solidFill>
              </a:rPr>
              <a:t>三者主界面类似</a:t>
            </a:r>
            <a:endParaRPr lang="zh-CN" altLang="en-US" sz="2800" b="1" dirty="0">
              <a:solidFill>
                <a:srgbClr val="4F81BD"/>
              </a:solidFill>
            </a:endParaRPr>
          </a:p>
        </p:txBody>
      </p:sp>
      <p:sp>
        <p:nvSpPr>
          <p:cNvPr id="7" name="TextBox 6"/>
          <p:cNvSpPr txBox="1"/>
          <p:nvPr/>
        </p:nvSpPr>
        <p:spPr>
          <a:xfrm>
            <a:off x="567731" y="4725144"/>
            <a:ext cx="1988045" cy="523220"/>
          </a:xfrm>
          <a:prstGeom prst="rect">
            <a:avLst/>
          </a:prstGeom>
          <a:noFill/>
        </p:spPr>
        <p:txBody>
          <a:bodyPr wrap="none" rtlCol="0">
            <a:spAutoFit/>
          </a:bodyPr>
          <a:lstStyle/>
          <a:p>
            <a:r>
              <a:rPr lang="zh-CN" altLang="en-US" sz="2800" b="1" dirty="0">
                <a:solidFill>
                  <a:srgbClr val="4F81BD"/>
                </a:solidFill>
              </a:rPr>
              <a:t>跳板式导航</a:t>
            </a:r>
          </a:p>
        </p:txBody>
      </p:sp>
    </p:spTree>
    <p:extLst>
      <p:ext uri="{BB962C8B-B14F-4D97-AF65-F5344CB8AC3E}">
        <p14:creationId xmlns:p14="http://schemas.microsoft.com/office/powerpoint/2010/main" val="22029528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smtClean="0">
                <a:solidFill>
                  <a:srgbClr val="4F81BD"/>
                </a:solidFill>
              </a:rPr>
              <a:t>去啊、携程、去哪儿机网站功能模块比较</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976" y="1052736"/>
            <a:ext cx="6775400" cy="5733256"/>
          </a:xfrm>
          <a:prstGeom prst="rect">
            <a:avLst/>
          </a:prstGeom>
        </p:spPr>
      </p:pic>
      <p:sp>
        <p:nvSpPr>
          <p:cNvPr id="2" name="椭圆 1"/>
          <p:cNvSpPr/>
          <p:nvPr/>
        </p:nvSpPr>
        <p:spPr>
          <a:xfrm>
            <a:off x="899592" y="1196752"/>
            <a:ext cx="2880320" cy="1584176"/>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292080" y="4365104"/>
            <a:ext cx="2880320" cy="1584176"/>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264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a:off x="982663" y="2681288"/>
            <a:ext cx="1895475" cy="163512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44000" anchor="ctr"/>
          <a:lstStyle/>
          <a:p>
            <a:pPr algn="ctr" eaLnBrk="1" fontAlgn="auto" hangingPunct="1">
              <a:spcBef>
                <a:spcPts val="0"/>
              </a:spcBef>
              <a:spcAft>
                <a:spcPts val="0"/>
              </a:spcAft>
              <a:defRPr/>
            </a:pPr>
            <a:r>
              <a:rPr lang="zh-CN" altLang="en-US" sz="3600" dirty="0">
                <a:solidFill>
                  <a:srgbClr val="FFFFFF"/>
                </a:solidFill>
              </a:rPr>
              <a:t>目录</a:t>
            </a:r>
          </a:p>
        </p:txBody>
      </p:sp>
      <p:sp>
        <p:nvSpPr>
          <p:cNvPr id="7" name="等腰三角形 6"/>
          <p:cNvSpPr/>
          <p:nvPr/>
        </p:nvSpPr>
        <p:spPr>
          <a:xfrm>
            <a:off x="763588" y="2422525"/>
            <a:ext cx="2333625" cy="2012950"/>
          </a:xfrm>
          <a:prstGeom prst="triangle">
            <a:avLst/>
          </a:prstGeom>
          <a:noFill/>
          <a:ln>
            <a:solidFill>
              <a:schemeClr val="accent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0" name="直接连接符 9"/>
          <p:cNvCxnSpPr>
            <a:endCxn id="7" idx="0"/>
          </p:cNvCxnSpPr>
          <p:nvPr/>
        </p:nvCxnSpPr>
        <p:spPr>
          <a:xfrm>
            <a:off x="1930400" y="0"/>
            <a:ext cx="0" cy="2422525"/>
          </a:xfrm>
          <a:prstGeom prst="line">
            <a:avLst/>
          </a:prstGeom>
          <a:ln>
            <a:solidFill>
              <a:schemeClr val="accent1"/>
            </a:solidFill>
            <a:prstDash val="lgDashDotDot"/>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930400" y="4448175"/>
            <a:ext cx="0" cy="2413000"/>
          </a:xfrm>
          <a:prstGeom prst="line">
            <a:avLst/>
          </a:prstGeom>
          <a:ln>
            <a:solidFill>
              <a:schemeClr val="accent1"/>
            </a:solidFill>
            <a:prstDash val="lgDashDotDot"/>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373563" y="1789113"/>
            <a:ext cx="4567237" cy="523220"/>
          </a:xfrm>
          <a:prstGeom prst="rect">
            <a:avLst/>
          </a:prstGeom>
          <a:noFill/>
        </p:spPr>
        <p:txBody>
          <a:bodyPr>
            <a:spAutoFit/>
          </a:bodyPr>
          <a:lstStyle/>
          <a:p>
            <a:pPr eaLnBrk="1" fontAlgn="auto" hangingPunct="1">
              <a:spcBef>
                <a:spcPts val="0"/>
              </a:spcBef>
              <a:spcAft>
                <a:spcPts val="0"/>
              </a:spcAft>
              <a:defRPr/>
            </a:pPr>
            <a:r>
              <a:rPr lang="zh-CN" altLang="en-US" sz="2800" b="1" dirty="0">
                <a:solidFill>
                  <a:schemeClr val="accent1"/>
                </a:solidFill>
                <a:latin typeface="+mn-ea"/>
              </a:rPr>
              <a:t>差旅电商简介</a:t>
            </a:r>
          </a:p>
        </p:txBody>
      </p:sp>
      <p:cxnSp>
        <p:nvCxnSpPr>
          <p:cNvPr id="13" name="直接连接符 12"/>
          <p:cNvCxnSpPr/>
          <p:nvPr/>
        </p:nvCxnSpPr>
        <p:spPr>
          <a:xfrm flipH="1">
            <a:off x="3997325" y="1601788"/>
            <a:ext cx="498475" cy="64928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798888" y="1312863"/>
            <a:ext cx="385762" cy="708025"/>
          </a:xfrm>
          <a:prstGeom prst="rect">
            <a:avLst/>
          </a:prstGeom>
          <a:noFill/>
        </p:spPr>
        <p:txBody>
          <a:bodyPr>
            <a:spAutoFit/>
          </a:bodyPr>
          <a:lstStyle/>
          <a:p>
            <a:pPr eaLnBrk="1" fontAlgn="auto" hangingPunct="1">
              <a:spcBef>
                <a:spcPts val="0"/>
              </a:spcBef>
              <a:spcAft>
                <a:spcPts val="0"/>
              </a:spcAft>
              <a:defRPr/>
            </a:pPr>
            <a:r>
              <a:rPr lang="en-US" altLang="zh-CN" sz="4000" dirty="0">
                <a:solidFill>
                  <a:schemeClr val="accent1">
                    <a:lumMod val="75000"/>
                  </a:schemeClr>
                </a:solidFill>
                <a:latin typeface="华康俪金黑W8" panose="020B0809000000000000" pitchFamily="49" charset="-122"/>
                <a:ea typeface="华康俪金黑W8" panose="020B0809000000000000" pitchFamily="49" charset="-122"/>
              </a:rPr>
              <a:t>1</a:t>
            </a:r>
            <a:endParaRPr lang="zh-CN" altLang="en-US" sz="4000" dirty="0">
              <a:solidFill>
                <a:schemeClr val="accent1">
                  <a:lumMod val="75000"/>
                </a:schemeClr>
              </a:solidFill>
              <a:latin typeface="华康俪金黑W8" panose="020B0809000000000000" pitchFamily="49" charset="-122"/>
              <a:ea typeface="华康俪金黑W8" panose="020B0809000000000000" pitchFamily="49" charset="-122"/>
            </a:endParaRPr>
          </a:p>
        </p:txBody>
      </p:sp>
      <p:sp>
        <p:nvSpPr>
          <p:cNvPr id="16" name="文本框 15"/>
          <p:cNvSpPr txBox="1"/>
          <p:nvPr/>
        </p:nvSpPr>
        <p:spPr>
          <a:xfrm>
            <a:off x="4373563" y="2887663"/>
            <a:ext cx="4567237" cy="523220"/>
          </a:xfrm>
          <a:prstGeom prst="rect">
            <a:avLst/>
          </a:prstGeom>
          <a:noFill/>
        </p:spPr>
        <p:txBody>
          <a:bodyPr>
            <a:spAutoFit/>
          </a:bodyPr>
          <a:lstStyle/>
          <a:p>
            <a:pPr eaLnBrk="1" fontAlgn="auto" hangingPunct="1">
              <a:spcBef>
                <a:spcPts val="0"/>
              </a:spcBef>
              <a:spcAft>
                <a:spcPts val="0"/>
              </a:spcAft>
              <a:defRPr/>
            </a:pPr>
            <a:r>
              <a:rPr lang="zh-CN" altLang="en-US" sz="2800" b="1" dirty="0" smtClean="0">
                <a:solidFill>
                  <a:schemeClr val="accent1"/>
                </a:solidFill>
                <a:latin typeface="+mn-ea"/>
                <a:ea typeface="+mn-ea"/>
              </a:rPr>
              <a:t>行业发展概况</a:t>
            </a:r>
            <a:endParaRPr lang="zh-CN" altLang="en-US" sz="2800" b="1" dirty="0">
              <a:solidFill>
                <a:schemeClr val="accent1"/>
              </a:solidFill>
              <a:latin typeface="+mn-ea"/>
              <a:ea typeface="+mn-ea"/>
            </a:endParaRPr>
          </a:p>
        </p:txBody>
      </p:sp>
      <p:cxnSp>
        <p:nvCxnSpPr>
          <p:cNvPr id="17" name="直接连接符 16"/>
          <p:cNvCxnSpPr/>
          <p:nvPr/>
        </p:nvCxnSpPr>
        <p:spPr>
          <a:xfrm flipH="1">
            <a:off x="3997325" y="2698750"/>
            <a:ext cx="498475" cy="65087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798888" y="2409825"/>
            <a:ext cx="385762" cy="708025"/>
          </a:xfrm>
          <a:prstGeom prst="rect">
            <a:avLst/>
          </a:prstGeom>
          <a:noFill/>
        </p:spPr>
        <p:txBody>
          <a:bodyPr>
            <a:spAutoFit/>
          </a:bodyPr>
          <a:lstStyle/>
          <a:p>
            <a:pPr eaLnBrk="1" fontAlgn="auto" hangingPunct="1">
              <a:spcBef>
                <a:spcPts val="0"/>
              </a:spcBef>
              <a:spcAft>
                <a:spcPts val="0"/>
              </a:spcAft>
              <a:defRPr/>
            </a:pPr>
            <a:r>
              <a:rPr lang="en-US" altLang="zh-CN" sz="4000" dirty="0">
                <a:solidFill>
                  <a:schemeClr val="accent1">
                    <a:lumMod val="75000"/>
                  </a:schemeClr>
                </a:solidFill>
                <a:latin typeface="华康俪金黑W8" panose="020B0809000000000000" pitchFamily="49" charset="-122"/>
                <a:ea typeface="华康俪金黑W8" panose="020B0809000000000000" pitchFamily="49" charset="-122"/>
              </a:rPr>
              <a:t>2</a:t>
            </a:r>
            <a:endParaRPr lang="zh-CN" altLang="en-US" sz="4000" dirty="0">
              <a:solidFill>
                <a:schemeClr val="accent1">
                  <a:lumMod val="75000"/>
                </a:schemeClr>
              </a:solidFill>
              <a:latin typeface="华康俪金黑W8" panose="020B0809000000000000" pitchFamily="49" charset="-122"/>
              <a:ea typeface="华康俪金黑W8" panose="020B0809000000000000" pitchFamily="49" charset="-122"/>
            </a:endParaRPr>
          </a:p>
        </p:txBody>
      </p:sp>
      <p:sp>
        <p:nvSpPr>
          <p:cNvPr id="20" name="文本框 19"/>
          <p:cNvSpPr txBox="1"/>
          <p:nvPr/>
        </p:nvSpPr>
        <p:spPr>
          <a:xfrm>
            <a:off x="4373563" y="3986213"/>
            <a:ext cx="4567237" cy="523220"/>
          </a:xfrm>
          <a:prstGeom prst="rect">
            <a:avLst/>
          </a:prstGeom>
          <a:noFill/>
        </p:spPr>
        <p:txBody>
          <a:bodyPr>
            <a:spAutoFit/>
          </a:bodyPr>
          <a:lstStyle/>
          <a:p>
            <a:pPr eaLnBrk="1" fontAlgn="auto" hangingPunct="1">
              <a:spcBef>
                <a:spcPts val="0"/>
              </a:spcBef>
              <a:spcAft>
                <a:spcPts val="0"/>
              </a:spcAft>
              <a:defRPr/>
            </a:pPr>
            <a:r>
              <a:rPr lang="zh-CN" altLang="en-US" sz="2800" b="1" dirty="0" smtClean="0">
                <a:solidFill>
                  <a:schemeClr val="accent1"/>
                </a:solidFill>
                <a:latin typeface="+mn-ea"/>
                <a:ea typeface="+mn-ea"/>
              </a:rPr>
              <a:t>企业对比分析</a:t>
            </a:r>
            <a:endParaRPr lang="zh-CN" altLang="en-US" sz="2800" b="1" dirty="0">
              <a:solidFill>
                <a:schemeClr val="accent1"/>
              </a:solidFill>
              <a:latin typeface="+mn-ea"/>
              <a:ea typeface="+mn-ea"/>
            </a:endParaRPr>
          </a:p>
        </p:txBody>
      </p:sp>
      <p:cxnSp>
        <p:nvCxnSpPr>
          <p:cNvPr id="21" name="直接连接符 20"/>
          <p:cNvCxnSpPr/>
          <p:nvPr/>
        </p:nvCxnSpPr>
        <p:spPr>
          <a:xfrm flipH="1">
            <a:off x="3997325" y="3797300"/>
            <a:ext cx="498475" cy="65087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798888" y="3508375"/>
            <a:ext cx="385762" cy="708025"/>
          </a:xfrm>
          <a:prstGeom prst="rect">
            <a:avLst/>
          </a:prstGeom>
          <a:noFill/>
        </p:spPr>
        <p:txBody>
          <a:bodyPr>
            <a:spAutoFit/>
          </a:bodyPr>
          <a:lstStyle/>
          <a:p>
            <a:pPr eaLnBrk="1" fontAlgn="auto" hangingPunct="1">
              <a:spcBef>
                <a:spcPts val="0"/>
              </a:spcBef>
              <a:spcAft>
                <a:spcPts val="0"/>
              </a:spcAft>
              <a:defRPr/>
            </a:pPr>
            <a:r>
              <a:rPr lang="en-US" altLang="zh-CN" sz="4000" dirty="0">
                <a:solidFill>
                  <a:schemeClr val="accent1">
                    <a:lumMod val="75000"/>
                  </a:schemeClr>
                </a:solidFill>
                <a:latin typeface="华康俪金黑W8" panose="020B0809000000000000" pitchFamily="49" charset="-122"/>
                <a:ea typeface="华康俪金黑W8" panose="020B0809000000000000" pitchFamily="49" charset="-122"/>
              </a:rPr>
              <a:t>3</a:t>
            </a:r>
            <a:endParaRPr lang="zh-CN" altLang="en-US" sz="4000" dirty="0">
              <a:solidFill>
                <a:schemeClr val="accent1">
                  <a:lumMod val="75000"/>
                </a:schemeClr>
              </a:solidFill>
              <a:latin typeface="华康俪金黑W8" panose="020B0809000000000000" pitchFamily="49" charset="-122"/>
              <a:ea typeface="华康俪金黑W8" panose="020B0809000000000000" pitchFamily="49" charset="-122"/>
            </a:endParaRPr>
          </a:p>
        </p:txBody>
      </p:sp>
      <p:sp>
        <p:nvSpPr>
          <p:cNvPr id="24" name="文本框 23"/>
          <p:cNvSpPr txBox="1"/>
          <p:nvPr/>
        </p:nvSpPr>
        <p:spPr>
          <a:xfrm>
            <a:off x="4373563" y="5084763"/>
            <a:ext cx="4567237" cy="523220"/>
          </a:xfrm>
          <a:prstGeom prst="rect">
            <a:avLst/>
          </a:prstGeom>
          <a:noFill/>
        </p:spPr>
        <p:txBody>
          <a:bodyPr>
            <a:spAutoFit/>
          </a:bodyPr>
          <a:lstStyle/>
          <a:p>
            <a:pPr eaLnBrk="1" fontAlgn="auto" hangingPunct="1">
              <a:spcBef>
                <a:spcPts val="0"/>
              </a:spcBef>
              <a:spcAft>
                <a:spcPts val="0"/>
              </a:spcAft>
              <a:defRPr/>
            </a:pPr>
            <a:r>
              <a:rPr lang="zh-CN" altLang="en-US" sz="2800" b="1" dirty="0">
                <a:solidFill>
                  <a:schemeClr val="accent1"/>
                </a:solidFill>
                <a:latin typeface="+mn-ea"/>
              </a:rPr>
              <a:t>问题</a:t>
            </a:r>
            <a:r>
              <a:rPr lang="zh-CN" altLang="en-US" sz="2800" b="1" dirty="0" smtClean="0">
                <a:solidFill>
                  <a:schemeClr val="accent1"/>
                </a:solidFill>
                <a:latin typeface="+mn-ea"/>
              </a:rPr>
              <a:t>与案例</a:t>
            </a:r>
            <a:endParaRPr lang="zh-CN" altLang="en-US" sz="2800" b="1" dirty="0">
              <a:solidFill>
                <a:schemeClr val="accent1"/>
              </a:solidFill>
              <a:latin typeface="+mn-ea"/>
              <a:ea typeface="+mn-ea"/>
            </a:endParaRPr>
          </a:p>
        </p:txBody>
      </p:sp>
      <p:cxnSp>
        <p:nvCxnSpPr>
          <p:cNvPr id="25" name="直接连接符 24"/>
          <p:cNvCxnSpPr/>
          <p:nvPr/>
        </p:nvCxnSpPr>
        <p:spPr>
          <a:xfrm flipH="1">
            <a:off x="3997325" y="4895850"/>
            <a:ext cx="498475" cy="64928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798888" y="4606925"/>
            <a:ext cx="385762" cy="708025"/>
          </a:xfrm>
          <a:prstGeom prst="rect">
            <a:avLst/>
          </a:prstGeom>
          <a:noFill/>
        </p:spPr>
        <p:txBody>
          <a:bodyPr>
            <a:spAutoFit/>
          </a:bodyPr>
          <a:lstStyle/>
          <a:p>
            <a:pPr eaLnBrk="1" fontAlgn="auto" hangingPunct="1">
              <a:spcBef>
                <a:spcPts val="0"/>
              </a:spcBef>
              <a:spcAft>
                <a:spcPts val="0"/>
              </a:spcAft>
              <a:defRPr/>
            </a:pPr>
            <a:r>
              <a:rPr lang="en-US" altLang="zh-CN" sz="4000" dirty="0">
                <a:solidFill>
                  <a:schemeClr val="accent1">
                    <a:lumMod val="75000"/>
                  </a:schemeClr>
                </a:solidFill>
                <a:latin typeface="华康俪金黑W8" panose="020B0809000000000000" pitchFamily="49" charset="-122"/>
                <a:ea typeface="华康俪金黑W8" panose="020B0809000000000000" pitchFamily="49" charset="-122"/>
              </a:rPr>
              <a:t>4</a:t>
            </a:r>
            <a:endParaRPr lang="zh-CN" altLang="en-US" sz="4000" dirty="0">
              <a:solidFill>
                <a:schemeClr val="accent1">
                  <a:lumMod val="75000"/>
                </a:schemeClr>
              </a:solidFill>
              <a:latin typeface="华康俪金黑W8" panose="020B0809000000000000" pitchFamily="49" charset="-122"/>
              <a:ea typeface="华康俪金黑W8" panose="020B0809000000000000" pitchFamily="49" charset="-122"/>
            </a:endParaRPr>
          </a:p>
        </p:txBody>
      </p:sp>
    </p:spTree>
    <p:extLst>
      <p:ext uri="{BB962C8B-B14F-4D97-AF65-F5344CB8AC3E}">
        <p14:creationId xmlns:p14="http://schemas.microsoft.com/office/powerpoint/2010/main" val="2473236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smtClean="0">
                <a:solidFill>
                  <a:srgbClr val="4F81BD"/>
                </a:solidFill>
              </a:rPr>
              <a:t>去啊、携程、去哪儿机网站功能模块比较</a:t>
            </a:r>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t="4802" b="3820"/>
          <a:stretch/>
        </p:blipFill>
        <p:spPr>
          <a:xfrm>
            <a:off x="1187625" y="1114822"/>
            <a:ext cx="6696744" cy="5770562"/>
          </a:xfrm>
          <a:prstGeom prst="rect">
            <a:avLst/>
          </a:prstGeom>
        </p:spPr>
      </p:pic>
      <p:sp>
        <p:nvSpPr>
          <p:cNvPr id="5" name="椭圆 4"/>
          <p:cNvSpPr/>
          <p:nvPr/>
        </p:nvSpPr>
        <p:spPr>
          <a:xfrm>
            <a:off x="5148064" y="4869160"/>
            <a:ext cx="2880320" cy="1584176"/>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746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smtClean="0">
                <a:solidFill>
                  <a:srgbClr val="4F81BD"/>
                </a:solidFill>
              </a:rPr>
              <a:t>去啊、携程、去哪儿机网站功能模块比较</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106899"/>
            <a:ext cx="6552728" cy="5706477"/>
          </a:xfrm>
          <a:prstGeom prst="rect">
            <a:avLst/>
          </a:prstGeom>
        </p:spPr>
      </p:pic>
      <p:sp>
        <p:nvSpPr>
          <p:cNvPr id="5" name="椭圆 4"/>
          <p:cNvSpPr/>
          <p:nvPr/>
        </p:nvSpPr>
        <p:spPr>
          <a:xfrm>
            <a:off x="5148064" y="4365104"/>
            <a:ext cx="2880320" cy="1584176"/>
          </a:xfrm>
          <a:prstGeom prst="ellipse">
            <a:avLst/>
          </a:pr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574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smtClean="0">
                <a:solidFill>
                  <a:srgbClr val="4F81BD"/>
                </a:solidFill>
              </a:rPr>
              <a:t>去啊、携程、去哪儿机票预订功能比较</a:t>
            </a:r>
          </a:p>
        </p:txBody>
      </p:sp>
      <p:graphicFrame>
        <p:nvGraphicFramePr>
          <p:cNvPr id="5" name="Group 2"/>
          <p:cNvGraphicFramePr>
            <a:graphicFrameLocks/>
          </p:cNvGraphicFramePr>
          <p:nvPr>
            <p:extLst>
              <p:ext uri="{D42A27DB-BD31-4B8C-83A1-F6EECF244321}">
                <p14:modId xmlns:p14="http://schemas.microsoft.com/office/powerpoint/2010/main" val="4143997513"/>
              </p:ext>
            </p:extLst>
          </p:nvPr>
        </p:nvGraphicFramePr>
        <p:xfrm>
          <a:off x="446856" y="1836389"/>
          <a:ext cx="8229600" cy="3752851"/>
        </p:xfrm>
        <a:graphic>
          <a:graphicData uri="http://schemas.openxmlformats.org/drawingml/2006/table">
            <a:tbl>
              <a:tblPr/>
              <a:tblGrid>
                <a:gridCol w="2057400"/>
                <a:gridCol w="2055812"/>
                <a:gridCol w="2057400"/>
                <a:gridCol w="2058988"/>
              </a:tblGrid>
              <a:tr h="588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smtClean="0">
                        <a:ln>
                          <a:noFill/>
                        </a:ln>
                        <a:solidFill>
                          <a:srgbClr val="FFFFFF"/>
                        </a:solidFill>
                        <a:effectLst/>
                        <a:latin typeface="Calibri" pitchFamily="34" charset="0"/>
                        <a:ea typeface="宋体" pitchFamily="2"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Calibri" pitchFamily="34" charset="0"/>
                          <a:ea typeface="宋体" pitchFamily="2" charset="-122"/>
                        </a:rPr>
                        <a:t>阿里旅行</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Calibri" pitchFamily="34" charset="0"/>
                          <a:ea typeface="宋体" pitchFamily="2" charset="-122"/>
                        </a:rPr>
                        <a:t>携程</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Calibri" pitchFamily="34" charset="0"/>
                          <a:ea typeface="宋体" pitchFamily="2" charset="-122"/>
                        </a:rPr>
                        <a:t>去哪儿网</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3163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Calibri" pitchFamily="34" charset="0"/>
                          <a:ea typeface="宋体" pitchFamily="2" charset="-122"/>
                        </a:rPr>
                        <a:t>机票搜索</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alibri" pitchFamily="34" charset="0"/>
                          <a:ea typeface="宋体" pitchFamily="2" charset="-122"/>
                        </a:rPr>
                        <a:t>       阿里旅行机票普通搜索包括单程，往返，国际机票。单程和往返中，也可以搜索国际机票。在搜索的下方，显示最近的搜索历史</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alibri" pitchFamily="34" charset="0"/>
                          <a:ea typeface="宋体" pitchFamily="2" charset="-122"/>
                        </a:rPr>
                        <a:t>     除了普通搜索还有，特价机票，低价提醒，航班动态，在线选座</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alibri" pitchFamily="34" charset="0"/>
                          <a:ea typeface="宋体" pitchFamily="2" charset="-122"/>
                        </a:rPr>
                        <a:t>     航班类型包括单程，往返和国际多程</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alibri" pitchFamily="34" charset="0"/>
                          <a:ea typeface="宋体" pitchFamily="2" charset="-122"/>
                        </a:rPr>
                        <a:t>     除了普通机票搜索还有低价助手，航班动态，机场攻略和值机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alibri" pitchFamily="34" charset="0"/>
                          <a:ea typeface="宋体" pitchFamily="2" charset="-122"/>
                        </a:rPr>
                        <a:t>      除了单程和往返机票，还提供国际多程机票的查询。国际多程适合去国外自由行的游客。可以直接通过语音查询机票</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alibri" pitchFamily="34" charset="0"/>
                          <a:ea typeface="宋体" pitchFamily="2" charset="-122"/>
                        </a:rPr>
                        <a:t>      往返机票设定日期的时候采用价格日历表格的形式输入，很直观</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val="3192530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2"/>
          <p:cNvGraphicFramePr>
            <a:graphicFrameLocks/>
          </p:cNvGraphicFramePr>
          <p:nvPr>
            <p:extLst>
              <p:ext uri="{D42A27DB-BD31-4B8C-83A1-F6EECF244321}">
                <p14:modId xmlns:p14="http://schemas.microsoft.com/office/powerpoint/2010/main" val="1285398857"/>
              </p:ext>
            </p:extLst>
          </p:nvPr>
        </p:nvGraphicFramePr>
        <p:xfrm>
          <a:off x="467544" y="116632"/>
          <a:ext cx="8229600" cy="6628003"/>
        </p:xfrm>
        <a:graphic>
          <a:graphicData uri="http://schemas.openxmlformats.org/drawingml/2006/table">
            <a:tbl>
              <a:tblPr/>
              <a:tblGrid>
                <a:gridCol w="2057400"/>
                <a:gridCol w="2055812"/>
                <a:gridCol w="2057400"/>
                <a:gridCol w="2058988"/>
              </a:tblGrid>
              <a:tr h="574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smtClean="0">
                        <a:ln>
                          <a:noFill/>
                        </a:ln>
                        <a:solidFill>
                          <a:srgbClr val="FFFFFF"/>
                        </a:solidFill>
                        <a:effectLst/>
                        <a:latin typeface="Calibri" pitchFamily="34" charset="0"/>
                        <a:ea typeface="宋体" pitchFamily="2" charset="-122"/>
                      </a:endParaRPr>
                    </a:p>
                  </a:txBody>
                  <a:tcPr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Calibri" pitchFamily="34" charset="0"/>
                          <a:ea typeface="宋体" pitchFamily="2" charset="-122"/>
                        </a:rPr>
                        <a:t>阿里旅行</a:t>
                      </a:r>
                    </a:p>
                  </a:txBody>
                  <a:tcPr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Calibri" pitchFamily="34" charset="0"/>
                          <a:ea typeface="宋体" pitchFamily="2" charset="-122"/>
                        </a:rPr>
                        <a:t>携程</a:t>
                      </a:r>
                    </a:p>
                  </a:txBody>
                  <a:tcPr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Calibri" pitchFamily="34" charset="0"/>
                          <a:ea typeface="宋体" pitchFamily="2" charset="-122"/>
                        </a:rPr>
                        <a:t>去哪儿网</a:t>
                      </a:r>
                    </a:p>
                  </a:txBody>
                  <a:tcPr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4F81BD"/>
                    </a:solidFill>
                  </a:tcPr>
                </a:tc>
              </a:tr>
              <a:tr h="38898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1800" b="1" i="0" u="none" strike="noStrike" cap="none" normalizeH="0" baseline="0" dirty="0" smtClean="0">
                          <a:ln>
                            <a:noFill/>
                          </a:ln>
                          <a:solidFill>
                            <a:srgbClr val="000000"/>
                          </a:solidFill>
                          <a:effectLst/>
                          <a:latin typeface="Calibri" pitchFamily="34" charset="0"/>
                          <a:ea typeface="宋体" pitchFamily="2" charset="-122"/>
                        </a:rPr>
                        <a:t>机票显示</a:t>
                      </a:r>
                    </a:p>
                  </a:txBody>
                  <a:tcPr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D0D8E8"/>
                    </a:solidFill>
                  </a:tcPr>
                </a:tc>
                <a:tc>
                  <a:txBody>
                    <a:bodyPr/>
                    <a:lstStyle/>
                    <a:p>
                      <a:r>
                        <a:rPr lang="zh-CN" altLang="en-US" sz="1800" b="0" i="0" kern="1200" dirty="0" smtClean="0">
                          <a:solidFill>
                            <a:schemeClr val="tx1"/>
                          </a:solidFill>
                          <a:effectLst/>
                          <a:latin typeface="+mn-lt"/>
                          <a:ea typeface="+mn-ea"/>
                          <a:cs typeface="+mn-cs"/>
                        </a:rPr>
                        <a:t>        搜索结果中包括航班详细信息，和该航班的最低报价。可以按照时间，价格进行筛选。</a:t>
                      </a:r>
                    </a:p>
                    <a:p>
                      <a:r>
                        <a:rPr lang="zh-CN" altLang="en-US" sz="1800" b="0" i="0" kern="1200" dirty="0" smtClean="0">
                          <a:solidFill>
                            <a:schemeClr val="tx1"/>
                          </a:solidFill>
                          <a:effectLst/>
                          <a:latin typeface="+mn-lt"/>
                          <a:ea typeface="+mn-ea"/>
                          <a:cs typeface="+mn-cs"/>
                        </a:rPr>
                        <a:t>         点击航班会显示不同代理商的价格以及评分，退改签规则。</a:t>
                      </a:r>
                    </a:p>
                    <a:p>
                      <a:r>
                        <a:rPr lang="zh-CN" altLang="en-US" sz="1800" b="0" i="0" kern="1200" dirty="0" smtClean="0">
                          <a:solidFill>
                            <a:schemeClr val="tx1"/>
                          </a:solidFill>
                          <a:effectLst/>
                          <a:latin typeface="+mn-lt"/>
                          <a:ea typeface="+mn-ea"/>
                          <a:cs typeface="+mn-cs"/>
                        </a:rPr>
                        <a:t>         不同的机票，无法进行排序。</a:t>
                      </a:r>
                    </a:p>
                    <a:p>
                      <a:r>
                        <a:rPr lang="zh-CN" altLang="en-US" sz="1800" b="0" i="0" kern="1200" dirty="0" smtClean="0">
                          <a:solidFill>
                            <a:schemeClr val="tx1"/>
                          </a:solidFill>
                          <a:effectLst/>
                          <a:latin typeface="+mn-lt"/>
                          <a:ea typeface="+mn-ea"/>
                          <a:cs typeface="+mn-cs"/>
                        </a:rPr>
                        <a:t>         以及该航班不同代理商的价格。默认按照价格排序，可以按照时间排序。</a:t>
                      </a:r>
                      <a:endParaRPr lang="zh-CN" altLang="en-US" sz="1800" b="0" i="0" kern="1200" dirty="0">
                        <a:solidFill>
                          <a:schemeClr val="tx1"/>
                        </a:solidFill>
                        <a:effectLst/>
                        <a:latin typeface="+mn-lt"/>
                        <a:ea typeface="+mn-ea"/>
                        <a:cs typeface="+mn-cs"/>
                      </a:endParaRPr>
                    </a:p>
                  </a:txBody>
                  <a:tcPr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D0D8E8"/>
                    </a:solidFill>
                  </a:tcPr>
                </a:tc>
                <a:tc>
                  <a:txBody>
                    <a:bodyPr/>
                    <a:lstStyle/>
                    <a:p>
                      <a:r>
                        <a:rPr lang="zh-CN" altLang="en-US" sz="1800" b="0" i="0" kern="1200" dirty="0" smtClean="0">
                          <a:solidFill>
                            <a:schemeClr val="tx1"/>
                          </a:solidFill>
                          <a:effectLst/>
                          <a:latin typeface="+mn-lt"/>
                          <a:ea typeface="+mn-ea"/>
                          <a:cs typeface="+mn-cs"/>
                        </a:rPr>
                        <a:t>       搜索结果中包括航班详细信息，以及该航班不同等级机票价格。</a:t>
                      </a:r>
                    </a:p>
                    <a:p>
                      <a:r>
                        <a:rPr lang="zh-CN" altLang="en-US" sz="1800" b="0" i="0" kern="1200" dirty="0" smtClean="0">
                          <a:solidFill>
                            <a:schemeClr val="tx1"/>
                          </a:solidFill>
                          <a:effectLst/>
                          <a:latin typeface="+mn-lt"/>
                          <a:ea typeface="+mn-ea"/>
                          <a:cs typeface="+mn-cs"/>
                        </a:rPr>
                        <a:t>         同一航班不同折扣的机票默认按照价格从低到高排序。</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Calibri" pitchFamily="34" charset="0"/>
                        <a:ea typeface="宋体" pitchFamily="2" charset="-122"/>
                      </a:endParaRPr>
                    </a:p>
                  </a:txBody>
                  <a:tcPr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alibri" pitchFamily="34" charset="0"/>
                          <a:ea typeface="宋体" pitchFamily="2" charset="-122"/>
                        </a:rPr>
                        <a:t>      机票显示包括航班详细信息，以及航班最低价格</a:t>
                      </a:r>
                    </a:p>
                  </a:txBody>
                  <a:tcPr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D0D8E8"/>
                    </a:solidFill>
                  </a:tcPr>
                </a:tc>
              </a:tr>
              <a:tr h="1846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比较</a:t>
                      </a:r>
                    </a:p>
                  </a:txBody>
                  <a:tcPr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DF4"/>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alibri" pitchFamily="34" charset="0"/>
                          <a:ea typeface="宋体" pitchFamily="2" charset="-122"/>
                        </a:rPr>
                        <a:t>        三者除了提供普通机票搜索，还有低价助手（满足想要穷游以及时间空余的用户），航班动态</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alibri" pitchFamily="34" charset="0"/>
                          <a:ea typeface="宋体" pitchFamily="2" charset="-122"/>
                        </a:rPr>
                        <a:t>        携程和去哪儿网提供机场查询（包括交通，天气，电话等等）</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alibri" pitchFamily="34" charset="0"/>
                          <a:ea typeface="宋体" pitchFamily="2" charset="-122"/>
                        </a:rPr>
                        <a:t>        阿里旅行和去哪儿无法对特定航班的不同代理商的机票价格进行排序</a:t>
                      </a:r>
                    </a:p>
                  </a:txBody>
                  <a:tcPr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DF4"/>
                    </a:solidFill>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3488208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p:cNvSpPr txBox="1">
            <a:spLocks/>
          </p:cNvSpPr>
          <p:nvPr/>
        </p:nvSpPr>
        <p:spPr>
          <a:xfrm>
            <a:off x="17463" y="2547938"/>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eaLnBrk="1" fontAlgn="auto" hangingPunct="1">
              <a:spcBef>
                <a:spcPct val="20000"/>
              </a:spcBef>
              <a:spcAft>
                <a:spcPts val="0"/>
              </a:spcAft>
              <a:buFont typeface="Arial" pitchFamily="34" charset="0"/>
              <a:buNone/>
              <a:defRPr/>
            </a:pPr>
            <a:r>
              <a:rPr lang="en-US" sz="11500" dirty="0" smtClean="0">
                <a:solidFill>
                  <a:schemeClr val="accent1"/>
                </a:solidFill>
                <a:latin typeface="+mj-lt"/>
                <a:ea typeface="+mn-ea"/>
                <a:cs typeface="Arial" panose="020B0604020202020204" pitchFamily="34" charset="0"/>
              </a:rPr>
              <a:t>04</a:t>
            </a:r>
          </a:p>
        </p:txBody>
      </p:sp>
      <p:sp>
        <p:nvSpPr>
          <p:cNvPr id="17" name="文本框 16"/>
          <p:cNvSpPr txBox="1"/>
          <p:nvPr/>
        </p:nvSpPr>
        <p:spPr>
          <a:xfrm>
            <a:off x="1592263" y="3346450"/>
            <a:ext cx="5032375" cy="584200"/>
          </a:xfrm>
          <a:prstGeom prst="rect">
            <a:avLst/>
          </a:prstGeom>
          <a:noFill/>
        </p:spPr>
        <p:txBody>
          <a:bodyPr>
            <a:spAutoFit/>
          </a:bodyPr>
          <a:lstStyle/>
          <a:p>
            <a:pPr eaLnBrk="1" fontAlgn="auto" hangingPunct="1">
              <a:spcBef>
                <a:spcPts val="0"/>
              </a:spcBef>
              <a:spcAft>
                <a:spcPts val="0"/>
              </a:spcAft>
              <a:defRPr/>
            </a:pPr>
            <a:r>
              <a:rPr lang="zh-CN" altLang="en-US" sz="3200" b="1" dirty="0" smtClean="0">
                <a:solidFill>
                  <a:schemeClr val="accent1"/>
                </a:solidFill>
                <a:latin typeface="+mj-ea"/>
                <a:ea typeface="+mj-ea"/>
              </a:rPr>
              <a:t>问题与案例</a:t>
            </a:r>
            <a:endParaRPr lang="zh-CN" altLang="en-US" sz="3200" b="1" dirty="0">
              <a:solidFill>
                <a:schemeClr val="accent1"/>
              </a:solidFill>
              <a:latin typeface="+mj-ea"/>
              <a:ea typeface="+mj-ea"/>
            </a:endParaRPr>
          </a:p>
        </p:txBody>
      </p:sp>
      <p:sp>
        <p:nvSpPr>
          <p:cNvPr id="18" name="文本框 17"/>
          <p:cNvSpPr txBox="1"/>
          <p:nvPr/>
        </p:nvSpPr>
        <p:spPr>
          <a:xfrm>
            <a:off x="1592263" y="2773363"/>
            <a:ext cx="1753622" cy="58477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eaLnBrk="1" fontAlgn="auto" hangingPunct="1">
              <a:spcBef>
                <a:spcPts val="0"/>
              </a:spcBef>
              <a:spcAft>
                <a:spcPts val="0"/>
              </a:spcAft>
              <a:defRPr/>
            </a:pPr>
            <a:r>
              <a:rPr lang="en-US" altLang="zh-CN" sz="3200" dirty="0">
                <a:solidFill>
                  <a:schemeClr val="accent1"/>
                </a:solidFill>
                <a:latin typeface="+mj-lt"/>
                <a:cs typeface="Arial" panose="020B0604020202020204" pitchFamily="34" charset="0"/>
              </a:rPr>
              <a:t>Part </a:t>
            </a:r>
            <a:r>
              <a:rPr lang="en-US" altLang="zh-CN" sz="3200" dirty="0" smtClean="0">
                <a:solidFill>
                  <a:schemeClr val="accent1"/>
                </a:solidFill>
                <a:latin typeface="+mj-lt"/>
                <a:cs typeface="Arial" panose="020B0604020202020204" pitchFamily="34" charset="0"/>
              </a:rPr>
              <a:t>Four</a:t>
            </a:r>
            <a:endParaRPr lang="zh-CN" altLang="en-US" sz="3200" dirty="0">
              <a:solidFill>
                <a:schemeClr val="accent1"/>
              </a:solidFill>
              <a:latin typeface="+mj-lt"/>
              <a:cs typeface="Arial" panose="020B0604020202020204" pitchFamily="34" charset="0"/>
            </a:endParaRPr>
          </a:p>
        </p:txBody>
      </p:sp>
      <p:sp>
        <p:nvSpPr>
          <p:cNvPr id="19" name="等腰三角形 18"/>
          <p:cNvSpPr/>
          <p:nvPr/>
        </p:nvSpPr>
        <p:spPr>
          <a:xfrm rot="9233090">
            <a:off x="7207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0" name="等腰三角形 19"/>
          <p:cNvSpPr/>
          <p:nvPr/>
        </p:nvSpPr>
        <p:spPr>
          <a:xfrm rot="15569576">
            <a:off x="6854825"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1" name="等腰三角形 20"/>
          <p:cNvSpPr/>
          <p:nvPr/>
        </p:nvSpPr>
        <p:spPr>
          <a:xfrm rot="21371394">
            <a:off x="6723063" y="1804988"/>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2" name="等腰三角形 21"/>
          <p:cNvSpPr/>
          <p:nvPr/>
        </p:nvSpPr>
        <p:spPr>
          <a:xfrm rot="12912161">
            <a:off x="7764463" y="3487738"/>
            <a:ext cx="944562" cy="815975"/>
          </a:xfrm>
          <a:prstGeom prst="triangle">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3" name="等腰三角形 22"/>
          <p:cNvSpPr/>
          <p:nvPr/>
        </p:nvSpPr>
        <p:spPr>
          <a:xfrm rot="12912161">
            <a:off x="7632700" y="3427413"/>
            <a:ext cx="1176338" cy="1014412"/>
          </a:xfrm>
          <a:prstGeom prst="triangle">
            <a:avLst/>
          </a:prstGeom>
          <a:noFill/>
          <a:ln w="12700" cap="flat" cmpd="sng" algn="ctr">
            <a:solidFill>
              <a:schemeClr val="accent1"/>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4" name="椭圆 23"/>
          <p:cNvSpPr/>
          <p:nvPr/>
        </p:nvSpPr>
        <p:spPr>
          <a:xfrm rot="9110320">
            <a:off x="8953500" y="3792538"/>
            <a:ext cx="114300" cy="115887"/>
          </a:xfrm>
          <a:prstGeom prst="ellipse">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25" name="椭圆 24"/>
          <p:cNvSpPr/>
          <p:nvPr/>
        </p:nvSpPr>
        <p:spPr>
          <a:xfrm rot="9110320">
            <a:off x="7864475" y="4295775"/>
            <a:ext cx="115888" cy="115888"/>
          </a:xfrm>
          <a:prstGeom prst="ellipse">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26" name="椭圆 25"/>
          <p:cNvSpPr/>
          <p:nvPr/>
        </p:nvSpPr>
        <p:spPr>
          <a:xfrm rot="9110320">
            <a:off x="7981950" y="3132138"/>
            <a:ext cx="114300" cy="115887"/>
          </a:xfrm>
          <a:prstGeom prst="ellipse">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27" name="等腰三角形 26"/>
          <p:cNvSpPr/>
          <p:nvPr/>
        </p:nvSpPr>
        <p:spPr>
          <a:xfrm rot="18210217">
            <a:off x="6314282" y="2162969"/>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8" name="等腰三角形 27"/>
          <p:cNvSpPr/>
          <p:nvPr/>
        </p:nvSpPr>
        <p:spPr>
          <a:xfrm rot="8748521">
            <a:off x="6672263"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cxnSp>
        <p:nvCxnSpPr>
          <p:cNvPr id="2063" name="Straight Connector 13"/>
          <p:cNvCxnSpPr>
            <a:cxnSpLocks noChangeShapeType="1"/>
          </p:cNvCxnSpPr>
          <p:nvPr/>
        </p:nvCxnSpPr>
        <p:spPr bwMode="auto">
          <a:xfrm flipH="1">
            <a:off x="0" y="4110038"/>
            <a:ext cx="6732588" cy="0"/>
          </a:xfrm>
          <a:prstGeom prst="line">
            <a:avLst/>
          </a:prstGeom>
          <a:noFill/>
          <a:ln w="19050" cap="sq" algn="ctr">
            <a:solidFill>
              <a:schemeClr val="accent1"/>
            </a:solidFill>
            <a:miter lim="800000"/>
            <a:headEnd type="oval"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87426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8"/>
          <p:cNvSpPr/>
          <p:nvPr/>
        </p:nvSpPr>
        <p:spPr>
          <a:xfrm>
            <a:off x="1103313" y="1052736"/>
            <a:ext cx="4757737" cy="563563"/>
          </a:xfrm>
          <a:custGeom>
            <a:avLst/>
            <a:gdLst>
              <a:gd name="connsiteX0" fmla="*/ 4441454 w 4758105"/>
              <a:gd name="connsiteY0" fmla="*/ 563487 h 563709"/>
              <a:gd name="connsiteX1" fmla="*/ 4549542 w 4758105"/>
              <a:gd name="connsiteY1" fmla="*/ 563487 h 563709"/>
              <a:gd name="connsiteX2" fmla="*/ 4549460 w 4758105"/>
              <a:gd name="connsiteY2" fmla="*/ 563709 h 563709"/>
              <a:gd name="connsiteX3" fmla="*/ 4441372 w 4758105"/>
              <a:gd name="connsiteY3" fmla="*/ 563709 h 563709"/>
              <a:gd name="connsiteX4" fmla="*/ 82 w 4758105"/>
              <a:gd name="connsiteY4" fmla="*/ 563487 h 563709"/>
              <a:gd name="connsiteX5" fmla="*/ 108170 w 4758105"/>
              <a:gd name="connsiteY5" fmla="*/ 563487 h 563709"/>
              <a:gd name="connsiteX6" fmla="*/ 108088 w 4758105"/>
              <a:gd name="connsiteY6" fmla="*/ 563709 h 563709"/>
              <a:gd name="connsiteX7" fmla="*/ 0 w 4758105"/>
              <a:gd name="connsiteY7" fmla="*/ 563709 h 563709"/>
              <a:gd name="connsiteX8" fmla="*/ 4758023 w 4758105"/>
              <a:gd name="connsiteY8" fmla="*/ 221 h 563709"/>
              <a:gd name="connsiteX9" fmla="*/ 4758105 w 4758105"/>
              <a:gd name="connsiteY9" fmla="*/ 221 h 563709"/>
              <a:gd name="connsiteX10" fmla="*/ 4758105 w 4758105"/>
              <a:gd name="connsiteY10" fmla="*/ 563487 h 563709"/>
              <a:gd name="connsiteX11" fmla="*/ 4549542 w 4758105"/>
              <a:gd name="connsiteY11" fmla="*/ 563487 h 563709"/>
              <a:gd name="connsiteX12" fmla="*/ 316651 w 4758105"/>
              <a:gd name="connsiteY12" fmla="*/ 221 h 563709"/>
              <a:gd name="connsiteX13" fmla="*/ 4649935 w 4758105"/>
              <a:gd name="connsiteY13" fmla="*/ 221 h 563709"/>
              <a:gd name="connsiteX14" fmla="*/ 4441454 w 4758105"/>
              <a:gd name="connsiteY14" fmla="*/ 563487 h 563709"/>
              <a:gd name="connsiteX15" fmla="*/ 108170 w 4758105"/>
              <a:gd name="connsiteY15" fmla="*/ 563487 h 563709"/>
              <a:gd name="connsiteX16" fmla="*/ 0 w 4758105"/>
              <a:gd name="connsiteY16" fmla="*/ 221 h 563709"/>
              <a:gd name="connsiteX17" fmla="*/ 208563 w 4758105"/>
              <a:gd name="connsiteY17" fmla="*/ 221 h 563709"/>
              <a:gd name="connsiteX18" fmla="*/ 82 w 4758105"/>
              <a:gd name="connsiteY18" fmla="*/ 563487 h 563709"/>
              <a:gd name="connsiteX19" fmla="*/ 0 w 4758105"/>
              <a:gd name="connsiteY19" fmla="*/ 563487 h 563709"/>
              <a:gd name="connsiteX20" fmla="*/ 4650017 w 4758105"/>
              <a:gd name="connsiteY20" fmla="*/ 0 h 563709"/>
              <a:gd name="connsiteX21" fmla="*/ 4758105 w 4758105"/>
              <a:gd name="connsiteY21" fmla="*/ 0 h 563709"/>
              <a:gd name="connsiteX22" fmla="*/ 4758023 w 4758105"/>
              <a:gd name="connsiteY22" fmla="*/ 221 h 563709"/>
              <a:gd name="connsiteX23" fmla="*/ 4649935 w 4758105"/>
              <a:gd name="connsiteY23" fmla="*/ 221 h 563709"/>
              <a:gd name="connsiteX24" fmla="*/ 208645 w 4758105"/>
              <a:gd name="connsiteY24" fmla="*/ 0 h 563709"/>
              <a:gd name="connsiteX25" fmla="*/ 316733 w 4758105"/>
              <a:gd name="connsiteY25" fmla="*/ 0 h 563709"/>
              <a:gd name="connsiteX26" fmla="*/ 316651 w 4758105"/>
              <a:gd name="connsiteY26" fmla="*/ 221 h 563709"/>
              <a:gd name="connsiteX27" fmla="*/ 208563 w 4758105"/>
              <a:gd name="connsiteY27" fmla="*/ 221 h 563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58105" h="563709">
                <a:moveTo>
                  <a:pt x="4441454" y="563487"/>
                </a:moveTo>
                <a:lnTo>
                  <a:pt x="4549542" y="563487"/>
                </a:lnTo>
                <a:lnTo>
                  <a:pt x="4549460" y="563709"/>
                </a:lnTo>
                <a:lnTo>
                  <a:pt x="4441372" y="563709"/>
                </a:lnTo>
                <a:close/>
                <a:moveTo>
                  <a:pt x="82" y="563487"/>
                </a:moveTo>
                <a:lnTo>
                  <a:pt x="108170" y="563487"/>
                </a:lnTo>
                <a:lnTo>
                  <a:pt x="108088" y="563709"/>
                </a:lnTo>
                <a:lnTo>
                  <a:pt x="0" y="563709"/>
                </a:lnTo>
                <a:close/>
                <a:moveTo>
                  <a:pt x="4758023" y="221"/>
                </a:moveTo>
                <a:lnTo>
                  <a:pt x="4758105" y="221"/>
                </a:lnTo>
                <a:lnTo>
                  <a:pt x="4758105" y="563487"/>
                </a:lnTo>
                <a:lnTo>
                  <a:pt x="4549542" y="563487"/>
                </a:lnTo>
                <a:close/>
                <a:moveTo>
                  <a:pt x="316651" y="221"/>
                </a:moveTo>
                <a:lnTo>
                  <a:pt x="4649935" y="221"/>
                </a:lnTo>
                <a:lnTo>
                  <a:pt x="4441454" y="563487"/>
                </a:lnTo>
                <a:lnTo>
                  <a:pt x="108170" y="563487"/>
                </a:lnTo>
                <a:close/>
                <a:moveTo>
                  <a:pt x="0" y="221"/>
                </a:moveTo>
                <a:lnTo>
                  <a:pt x="208563" y="221"/>
                </a:lnTo>
                <a:lnTo>
                  <a:pt x="82" y="563487"/>
                </a:lnTo>
                <a:lnTo>
                  <a:pt x="0" y="563487"/>
                </a:lnTo>
                <a:close/>
                <a:moveTo>
                  <a:pt x="4650017" y="0"/>
                </a:moveTo>
                <a:lnTo>
                  <a:pt x="4758105" y="0"/>
                </a:lnTo>
                <a:lnTo>
                  <a:pt x="4758023" y="221"/>
                </a:lnTo>
                <a:lnTo>
                  <a:pt x="4649935" y="221"/>
                </a:lnTo>
                <a:close/>
                <a:moveTo>
                  <a:pt x="208645" y="0"/>
                </a:moveTo>
                <a:lnTo>
                  <a:pt x="316733" y="0"/>
                </a:lnTo>
                <a:lnTo>
                  <a:pt x="316651" y="221"/>
                </a:lnTo>
                <a:lnTo>
                  <a:pt x="208563" y="22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b="1" dirty="0" smtClean="0"/>
              <a:t>1.</a:t>
            </a:r>
            <a:r>
              <a:rPr lang="zh-CN" altLang="en-US" sz="2400" b="1" dirty="0" smtClean="0"/>
              <a:t>改退票手续费问题</a:t>
            </a:r>
            <a:endParaRPr lang="en-US" altLang="zh-CN" sz="2400" b="1" dirty="0"/>
          </a:p>
        </p:txBody>
      </p:sp>
      <p:sp>
        <p:nvSpPr>
          <p:cNvPr id="5" name="矩形 4"/>
          <p:cNvSpPr/>
          <p:nvPr/>
        </p:nvSpPr>
        <p:spPr>
          <a:xfrm>
            <a:off x="1103313" y="2060848"/>
            <a:ext cx="7134225" cy="4032448"/>
          </a:xfrm>
          <a:prstGeom prst="rect">
            <a:avLst/>
          </a:prstGeom>
          <a:noFill/>
          <a:ln w="12700" cap="flat" cmpd="sng" algn="ctr">
            <a:solidFill>
              <a:schemeClr val="accent1"/>
            </a:solidFill>
            <a:prstDash val="solid"/>
            <a:miter lim="800000"/>
          </a:ln>
          <a:effectLst/>
        </p:spPr>
        <p:txBody>
          <a:bodyPr anchor="ctr"/>
          <a:lstStyle/>
          <a:p>
            <a:pPr>
              <a:lnSpc>
                <a:spcPct val="130000"/>
              </a:lnSpc>
              <a:spcBef>
                <a:spcPts val="600"/>
              </a:spcBef>
              <a:spcAft>
                <a:spcPts val="600"/>
              </a:spcAft>
              <a:defRPr/>
            </a:pPr>
            <a:r>
              <a:rPr lang="zh-CN" altLang="en-US" kern="0" dirty="0" smtClean="0">
                <a:latin typeface="+mn-ea"/>
                <a:cs typeface="Arial" panose="020B0604020202020204" pitchFamily="34" charset="0"/>
              </a:rPr>
              <a:t>众多消费者因为改退票费用问题投诉携程：</a:t>
            </a:r>
            <a:endParaRPr lang="en-US" altLang="zh-CN" kern="0" dirty="0" smtClean="0">
              <a:latin typeface="+mn-ea"/>
              <a:cs typeface="Arial" panose="020B0604020202020204" pitchFamily="34" charset="0"/>
            </a:endParaRPr>
          </a:p>
          <a:p>
            <a:pPr>
              <a:lnSpc>
                <a:spcPct val="130000"/>
              </a:lnSpc>
              <a:spcBef>
                <a:spcPts val="600"/>
              </a:spcBef>
              <a:spcAft>
                <a:spcPts val="600"/>
              </a:spcAft>
              <a:defRPr/>
            </a:pPr>
            <a:r>
              <a:rPr lang="en-US" altLang="zh-CN" sz="1600" kern="0" dirty="0">
                <a:latin typeface="+mn-ea"/>
                <a:cs typeface="Arial" panose="020B0604020202020204" pitchFamily="34" charset="0"/>
              </a:rPr>
              <a:t> </a:t>
            </a:r>
            <a:r>
              <a:rPr lang="en-US" altLang="zh-CN" sz="1600" kern="0" dirty="0" smtClean="0">
                <a:latin typeface="+mn-ea"/>
                <a:cs typeface="Arial" panose="020B0604020202020204" pitchFamily="34" charset="0"/>
              </a:rPr>
              <a:t>   </a:t>
            </a:r>
            <a:r>
              <a:rPr lang="zh-CN" altLang="en-US" sz="1600" kern="0" dirty="0" smtClean="0">
                <a:latin typeface="+mn-ea"/>
                <a:cs typeface="Arial" panose="020B0604020202020204" pitchFamily="34" charset="0"/>
              </a:rPr>
              <a:t>退票费高达</a:t>
            </a:r>
            <a:r>
              <a:rPr lang="en-US" altLang="zh-CN" sz="1600" kern="0" dirty="0" smtClean="0">
                <a:latin typeface="+mn-ea"/>
                <a:cs typeface="Arial" panose="020B0604020202020204" pitchFamily="34" charset="0"/>
              </a:rPr>
              <a:t>90%</a:t>
            </a:r>
            <a:r>
              <a:rPr lang="zh-CN" altLang="en-US" sz="1600" kern="0" dirty="0" smtClean="0">
                <a:latin typeface="+mn-ea"/>
                <a:cs typeface="Arial" panose="020B0604020202020204" pitchFamily="34" charset="0"/>
              </a:rPr>
              <a:t>，远远</a:t>
            </a:r>
            <a:r>
              <a:rPr lang="zh-CN" altLang="en-US" sz="1600" kern="0" dirty="0">
                <a:latin typeface="+mn-ea"/>
                <a:cs typeface="Arial" panose="020B0604020202020204" pitchFamily="34" charset="0"/>
              </a:rPr>
              <a:t>高于</a:t>
            </a:r>
            <a:r>
              <a:rPr lang="zh-CN" altLang="en-US" sz="1600" kern="0" dirty="0" smtClean="0">
                <a:latin typeface="+mn-ea"/>
                <a:cs typeface="Arial" panose="020B0604020202020204" pitchFamily="34" charset="0"/>
              </a:rPr>
              <a:t>航空公司（以旅行套餐为挡箭牌）；</a:t>
            </a:r>
            <a:endParaRPr lang="en-US" altLang="zh-CN" sz="1600" kern="0" dirty="0" smtClean="0">
              <a:latin typeface="+mn-ea"/>
              <a:cs typeface="Arial" panose="020B0604020202020204" pitchFamily="34" charset="0"/>
            </a:endParaRPr>
          </a:p>
          <a:p>
            <a:pPr eaLnBrk="1" fontAlgn="auto" hangingPunct="1">
              <a:lnSpc>
                <a:spcPct val="130000"/>
              </a:lnSpc>
              <a:spcBef>
                <a:spcPts val="600"/>
              </a:spcBef>
              <a:spcAft>
                <a:spcPts val="600"/>
              </a:spcAft>
              <a:defRPr/>
            </a:pPr>
            <a:r>
              <a:rPr lang="zh-CN" altLang="en-US" sz="1600" kern="0" dirty="0" smtClean="0">
                <a:latin typeface="+mn-ea"/>
                <a:cs typeface="Arial" panose="020B0604020202020204" pitchFamily="34" charset="0"/>
              </a:rPr>
              <a:t>    退票费归属不清，不知进了谁的腰包（公司不存在，不提供联系方式）；</a:t>
            </a:r>
            <a:endParaRPr lang="en-US" altLang="zh-CN" sz="1600" kern="0" dirty="0" smtClean="0">
              <a:latin typeface="+mn-ea"/>
              <a:cs typeface="Arial" panose="020B0604020202020204" pitchFamily="34" charset="0"/>
            </a:endParaRPr>
          </a:p>
          <a:p>
            <a:pPr eaLnBrk="1" fontAlgn="auto" hangingPunct="1">
              <a:lnSpc>
                <a:spcPct val="130000"/>
              </a:lnSpc>
              <a:spcBef>
                <a:spcPts val="600"/>
              </a:spcBef>
              <a:spcAft>
                <a:spcPts val="600"/>
              </a:spcAft>
              <a:defRPr/>
            </a:pPr>
            <a:r>
              <a:rPr lang="zh-CN" altLang="en-US" sz="1600" kern="0" dirty="0" smtClean="0">
                <a:latin typeface="+mn-ea"/>
                <a:cs typeface="Arial" panose="020B0604020202020204" pitchFamily="34" charset="0"/>
              </a:rPr>
              <a:t>    携程不提供行程单（防止价格不平衡，高买低卖，低买高卖）；</a:t>
            </a:r>
            <a:endParaRPr lang="en-US" altLang="zh-CN" sz="1600" kern="0" dirty="0" smtClean="0">
              <a:latin typeface="+mn-ea"/>
              <a:cs typeface="Arial" panose="020B0604020202020204" pitchFamily="34" charset="0"/>
            </a:endParaRPr>
          </a:p>
          <a:p>
            <a:pPr eaLnBrk="1" fontAlgn="auto" hangingPunct="1">
              <a:lnSpc>
                <a:spcPct val="130000"/>
              </a:lnSpc>
              <a:spcBef>
                <a:spcPts val="600"/>
              </a:spcBef>
              <a:spcAft>
                <a:spcPts val="600"/>
              </a:spcAft>
              <a:defRPr/>
            </a:pPr>
            <a:r>
              <a:rPr lang="zh-CN" altLang="en-US" sz="1600" kern="0" dirty="0" smtClean="0">
                <a:latin typeface="+mn-ea"/>
                <a:cs typeface="Arial" panose="020B0604020202020204" pitchFamily="34" charset="0"/>
              </a:rPr>
              <a:t>    消费者购买时，网站对一些特殊要求或特殊规定没有醒目的标注和提醒（关于旅行套餐一类的机票，只有将鼠标放在“旅行套餐”，“退改签费用高”处才能看到注释）</a:t>
            </a:r>
            <a:endParaRPr lang="en-US" altLang="zh-CN" sz="1600" kern="0" dirty="0" smtClean="0">
              <a:latin typeface="+mn-ea"/>
              <a:cs typeface="Arial" panose="020B0604020202020204" pitchFamily="34" charset="0"/>
            </a:endParaRPr>
          </a:p>
          <a:p>
            <a:pPr eaLnBrk="1" fontAlgn="auto" hangingPunct="1">
              <a:lnSpc>
                <a:spcPct val="130000"/>
              </a:lnSpc>
              <a:spcBef>
                <a:spcPts val="600"/>
              </a:spcBef>
              <a:spcAft>
                <a:spcPts val="600"/>
              </a:spcAft>
              <a:defRPr/>
            </a:pPr>
            <a:r>
              <a:rPr lang="zh-CN" altLang="en-US" sz="1600" kern="0" dirty="0">
                <a:latin typeface="+mn-ea"/>
                <a:cs typeface="Arial" panose="020B0604020202020204" pitchFamily="34" charset="0"/>
              </a:rPr>
              <a:t> </a:t>
            </a:r>
            <a:r>
              <a:rPr lang="zh-CN" altLang="en-US" sz="1600" kern="0" dirty="0" smtClean="0">
                <a:latin typeface="+mn-ea"/>
                <a:cs typeface="Arial" panose="020B0604020202020204" pitchFamily="34" charset="0"/>
              </a:rPr>
              <a:t>   以票少为由，以组合产品方式销售，疑似加价，机票最终价格超过航空公司给出的全价，存在违规嫌疑。</a:t>
            </a:r>
            <a:endParaRPr lang="zh-CN" altLang="en-US" sz="1600" kern="0" dirty="0">
              <a:latin typeface="+mn-ea"/>
              <a:cs typeface="Arial" panose="020B0604020202020204" pitchFamily="34"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1767334"/>
            <a:ext cx="6450034" cy="4902026"/>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9" y="1772270"/>
            <a:ext cx="8820472" cy="4902026"/>
          </a:xfrm>
          <a:prstGeom prst="rect">
            <a:avLst/>
          </a:prstGeom>
        </p:spPr>
      </p:pic>
    </p:spTree>
    <p:extLst>
      <p:ext uri="{BB962C8B-B14F-4D97-AF65-F5344CB8AC3E}">
        <p14:creationId xmlns:p14="http://schemas.microsoft.com/office/powerpoint/2010/main" val="334949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8"/>
          <p:cNvSpPr/>
          <p:nvPr/>
        </p:nvSpPr>
        <p:spPr>
          <a:xfrm>
            <a:off x="1103313" y="1052736"/>
            <a:ext cx="4757737" cy="563563"/>
          </a:xfrm>
          <a:custGeom>
            <a:avLst/>
            <a:gdLst>
              <a:gd name="connsiteX0" fmla="*/ 4441454 w 4758105"/>
              <a:gd name="connsiteY0" fmla="*/ 563487 h 563709"/>
              <a:gd name="connsiteX1" fmla="*/ 4549542 w 4758105"/>
              <a:gd name="connsiteY1" fmla="*/ 563487 h 563709"/>
              <a:gd name="connsiteX2" fmla="*/ 4549460 w 4758105"/>
              <a:gd name="connsiteY2" fmla="*/ 563709 h 563709"/>
              <a:gd name="connsiteX3" fmla="*/ 4441372 w 4758105"/>
              <a:gd name="connsiteY3" fmla="*/ 563709 h 563709"/>
              <a:gd name="connsiteX4" fmla="*/ 82 w 4758105"/>
              <a:gd name="connsiteY4" fmla="*/ 563487 h 563709"/>
              <a:gd name="connsiteX5" fmla="*/ 108170 w 4758105"/>
              <a:gd name="connsiteY5" fmla="*/ 563487 h 563709"/>
              <a:gd name="connsiteX6" fmla="*/ 108088 w 4758105"/>
              <a:gd name="connsiteY6" fmla="*/ 563709 h 563709"/>
              <a:gd name="connsiteX7" fmla="*/ 0 w 4758105"/>
              <a:gd name="connsiteY7" fmla="*/ 563709 h 563709"/>
              <a:gd name="connsiteX8" fmla="*/ 4758023 w 4758105"/>
              <a:gd name="connsiteY8" fmla="*/ 221 h 563709"/>
              <a:gd name="connsiteX9" fmla="*/ 4758105 w 4758105"/>
              <a:gd name="connsiteY9" fmla="*/ 221 h 563709"/>
              <a:gd name="connsiteX10" fmla="*/ 4758105 w 4758105"/>
              <a:gd name="connsiteY10" fmla="*/ 563487 h 563709"/>
              <a:gd name="connsiteX11" fmla="*/ 4549542 w 4758105"/>
              <a:gd name="connsiteY11" fmla="*/ 563487 h 563709"/>
              <a:gd name="connsiteX12" fmla="*/ 316651 w 4758105"/>
              <a:gd name="connsiteY12" fmla="*/ 221 h 563709"/>
              <a:gd name="connsiteX13" fmla="*/ 4649935 w 4758105"/>
              <a:gd name="connsiteY13" fmla="*/ 221 h 563709"/>
              <a:gd name="connsiteX14" fmla="*/ 4441454 w 4758105"/>
              <a:gd name="connsiteY14" fmla="*/ 563487 h 563709"/>
              <a:gd name="connsiteX15" fmla="*/ 108170 w 4758105"/>
              <a:gd name="connsiteY15" fmla="*/ 563487 h 563709"/>
              <a:gd name="connsiteX16" fmla="*/ 0 w 4758105"/>
              <a:gd name="connsiteY16" fmla="*/ 221 h 563709"/>
              <a:gd name="connsiteX17" fmla="*/ 208563 w 4758105"/>
              <a:gd name="connsiteY17" fmla="*/ 221 h 563709"/>
              <a:gd name="connsiteX18" fmla="*/ 82 w 4758105"/>
              <a:gd name="connsiteY18" fmla="*/ 563487 h 563709"/>
              <a:gd name="connsiteX19" fmla="*/ 0 w 4758105"/>
              <a:gd name="connsiteY19" fmla="*/ 563487 h 563709"/>
              <a:gd name="connsiteX20" fmla="*/ 4650017 w 4758105"/>
              <a:gd name="connsiteY20" fmla="*/ 0 h 563709"/>
              <a:gd name="connsiteX21" fmla="*/ 4758105 w 4758105"/>
              <a:gd name="connsiteY21" fmla="*/ 0 h 563709"/>
              <a:gd name="connsiteX22" fmla="*/ 4758023 w 4758105"/>
              <a:gd name="connsiteY22" fmla="*/ 221 h 563709"/>
              <a:gd name="connsiteX23" fmla="*/ 4649935 w 4758105"/>
              <a:gd name="connsiteY23" fmla="*/ 221 h 563709"/>
              <a:gd name="connsiteX24" fmla="*/ 208645 w 4758105"/>
              <a:gd name="connsiteY24" fmla="*/ 0 h 563709"/>
              <a:gd name="connsiteX25" fmla="*/ 316733 w 4758105"/>
              <a:gd name="connsiteY25" fmla="*/ 0 h 563709"/>
              <a:gd name="connsiteX26" fmla="*/ 316651 w 4758105"/>
              <a:gd name="connsiteY26" fmla="*/ 221 h 563709"/>
              <a:gd name="connsiteX27" fmla="*/ 208563 w 4758105"/>
              <a:gd name="connsiteY27" fmla="*/ 221 h 563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58105" h="563709">
                <a:moveTo>
                  <a:pt x="4441454" y="563487"/>
                </a:moveTo>
                <a:lnTo>
                  <a:pt x="4549542" y="563487"/>
                </a:lnTo>
                <a:lnTo>
                  <a:pt x="4549460" y="563709"/>
                </a:lnTo>
                <a:lnTo>
                  <a:pt x="4441372" y="563709"/>
                </a:lnTo>
                <a:close/>
                <a:moveTo>
                  <a:pt x="82" y="563487"/>
                </a:moveTo>
                <a:lnTo>
                  <a:pt x="108170" y="563487"/>
                </a:lnTo>
                <a:lnTo>
                  <a:pt x="108088" y="563709"/>
                </a:lnTo>
                <a:lnTo>
                  <a:pt x="0" y="563709"/>
                </a:lnTo>
                <a:close/>
                <a:moveTo>
                  <a:pt x="4758023" y="221"/>
                </a:moveTo>
                <a:lnTo>
                  <a:pt x="4758105" y="221"/>
                </a:lnTo>
                <a:lnTo>
                  <a:pt x="4758105" y="563487"/>
                </a:lnTo>
                <a:lnTo>
                  <a:pt x="4549542" y="563487"/>
                </a:lnTo>
                <a:close/>
                <a:moveTo>
                  <a:pt x="316651" y="221"/>
                </a:moveTo>
                <a:lnTo>
                  <a:pt x="4649935" y="221"/>
                </a:lnTo>
                <a:lnTo>
                  <a:pt x="4441454" y="563487"/>
                </a:lnTo>
                <a:lnTo>
                  <a:pt x="108170" y="563487"/>
                </a:lnTo>
                <a:close/>
                <a:moveTo>
                  <a:pt x="0" y="221"/>
                </a:moveTo>
                <a:lnTo>
                  <a:pt x="208563" y="221"/>
                </a:lnTo>
                <a:lnTo>
                  <a:pt x="82" y="563487"/>
                </a:lnTo>
                <a:lnTo>
                  <a:pt x="0" y="563487"/>
                </a:lnTo>
                <a:close/>
                <a:moveTo>
                  <a:pt x="4650017" y="0"/>
                </a:moveTo>
                <a:lnTo>
                  <a:pt x="4758105" y="0"/>
                </a:lnTo>
                <a:lnTo>
                  <a:pt x="4758023" y="221"/>
                </a:lnTo>
                <a:lnTo>
                  <a:pt x="4649935" y="221"/>
                </a:lnTo>
                <a:close/>
                <a:moveTo>
                  <a:pt x="208645" y="0"/>
                </a:moveTo>
                <a:lnTo>
                  <a:pt x="316733" y="0"/>
                </a:lnTo>
                <a:lnTo>
                  <a:pt x="316651" y="221"/>
                </a:lnTo>
                <a:lnTo>
                  <a:pt x="208563" y="22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b="1" dirty="0"/>
              <a:t>2</a:t>
            </a:r>
            <a:r>
              <a:rPr lang="en-US" altLang="zh-CN" sz="2400" b="1" dirty="0" smtClean="0"/>
              <a:t>.</a:t>
            </a:r>
            <a:r>
              <a:rPr lang="zh-CN" altLang="en-US" sz="2400" b="1" dirty="0"/>
              <a:t>退款</a:t>
            </a:r>
            <a:r>
              <a:rPr lang="zh-CN" altLang="en-US" sz="2400" b="1" dirty="0" smtClean="0"/>
              <a:t>问题</a:t>
            </a:r>
            <a:endParaRPr lang="en-US" altLang="zh-CN" sz="2400" b="1" dirty="0"/>
          </a:p>
        </p:txBody>
      </p:sp>
      <p:sp>
        <p:nvSpPr>
          <p:cNvPr id="5" name="矩形 4"/>
          <p:cNvSpPr/>
          <p:nvPr/>
        </p:nvSpPr>
        <p:spPr>
          <a:xfrm>
            <a:off x="1103313" y="2060848"/>
            <a:ext cx="7134225" cy="4032448"/>
          </a:xfrm>
          <a:prstGeom prst="rect">
            <a:avLst/>
          </a:prstGeom>
          <a:noFill/>
          <a:ln w="12700" cap="flat" cmpd="sng" algn="ctr">
            <a:solidFill>
              <a:schemeClr val="accent1"/>
            </a:solidFill>
            <a:prstDash val="solid"/>
            <a:miter lim="800000"/>
          </a:ln>
          <a:effectLst/>
        </p:spPr>
        <p:txBody>
          <a:bodyPr anchor="ctr"/>
          <a:lstStyle/>
          <a:p>
            <a:pPr>
              <a:lnSpc>
                <a:spcPct val="130000"/>
              </a:lnSpc>
              <a:spcBef>
                <a:spcPts val="600"/>
              </a:spcBef>
              <a:spcAft>
                <a:spcPts val="600"/>
              </a:spcAft>
              <a:defRPr/>
            </a:pPr>
            <a:r>
              <a:rPr lang="zh-CN" altLang="en-US" kern="0" dirty="0" smtClean="0">
                <a:latin typeface="+mn-ea"/>
                <a:cs typeface="Arial" panose="020B0604020202020204" pitchFamily="34" charset="0"/>
              </a:rPr>
              <a:t>众多消费者遭遇退款被拒问题：</a:t>
            </a:r>
            <a:endParaRPr lang="en-US" altLang="zh-CN" kern="0" dirty="0" smtClean="0">
              <a:latin typeface="+mn-ea"/>
              <a:cs typeface="Arial" panose="020B0604020202020204" pitchFamily="34" charset="0"/>
            </a:endParaRPr>
          </a:p>
          <a:p>
            <a:pPr>
              <a:lnSpc>
                <a:spcPct val="130000"/>
              </a:lnSpc>
              <a:spcBef>
                <a:spcPts val="600"/>
              </a:spcBef>
              <a:spcAft>
                <a:spcPts val="600"/>
              </a:spcAft>
              <a:defRPr/>
            </a:pPr>
            <a:endParaRPr lang="en-US" altLang="zh-CN" kern="0" dirty="0">
              <a:latin typeface="+mn-ea"/>
              <a:cs typeface="Arial" panose="020B0604020202020204" pitchFamily="34" charset="0"/>
            </a:endParaRPr>
          </a:p>
          <a:p>
            <a:pPr>
              <a:lnSpc>
                <a:spcPct val="130000"/>
              </a:lnSpc>
              <a:spcBef>
                <a:spcPts val="600"/>
              </a:spcBef>
              <a:spcAft>
                <a:spcPts val="600"/>
              </a:spcAft>
              <a:defRPr/>
            </a:pPr>
            <a:endParaRPr lang="en-US" altLang="zh-CN" kern="0" dirty="0" smtClean="0">
              <a:latin typeface="+mn-ea"/>
              <a:cs typeface="Arial" panose="020B0604020202020204" pitchFamily="34" charset="0"/>
            </a:endParaRPr>
          </a:p>
          <a:p>
            <a:pPr>
              <a:lnSpc>
                <a:spcPct val="130000"/>
              </a:lnSpc>
              <a:spcBef>
                <a:spcPts val="600"/>
              </a:spcBef>
              <a:spcAft>
                <a:spcPts val="600"/>
              </a:spcAft>
              <a:defRPr/>
            </a:pPr>
            <a:endParaRPr lang="en-US" altLang="zh-CN" kern="0" dirty="0">
              <a:latin typeface="+mn-ea"/>
              <a:cs typeface="Arial" panose="020B0604020202020204" pitchFamily="34" charset="0"/>
            </a:endParaRPr>
          </a:p>
          <a:p>
            <a:pPr>
              <a:lnSpc>
                <a:spcPct val="130000"/>
              </a:lnSpc>
              <a:spcBef>
                <a:spcPts val="600"/>
              </a:spcBef>
              <a:spcAft>
                <a:spcPts val="600"/>
              </a:spcAft>
              <a:defRPr/>
            </a:pPr>
            <a:endParaRPr lang="en-US" altLang="zh-CN" kern="0" dirty="0" smtClean="0">
              <a:latin typeface="+mn-ea"/>
              <a:cs typeface="Arial" panose="020B0604020202020204" pitchFamily="34" charset="0"/>
            </a:endParaRPr>
          </a:p>
          <a:p>
            <a:pPr>
              <a:lnSpc>
                <a:spcPct val="130000"/>
              </a:lnSpc>
              <a:spcBef>
                <a:spcPts val="600"/>
              </a:spcBef>
              <a:spcAft>
                <a:spcPts val="600"/>
              </a:spcAft>
              <a:defRPr/>
            </a:pPr>
            <a:endParaRPr lang="en-US" altLang="zh-CN" kern="0" dirty="0">
              <a:latin typeface="+mn-ea"/>
              <a:cs typeface="Arial" panose="020B0604020202020204" pitchFamily="34" charset="0"/>
            </a:endParaRPr>
          </a:p>
          <a:p>
            <a:pPr>
              <a:lnSpc>
                <a:spcPct val="130000"/>
              </a:lnSpc>
              <a:spcBef>
                <a:spcPts val="600"/>
              </a:spcBef>
              <a:spcAft>
                <a:spcPts val="600"/>
              </a:spcAft>
              <a:defRPr/>
            </a:pPr>
            <a:endParaRPr lang="en-US" altLang="zh-CN" kern="0" dirty="0" smtClean="0">
              <a:latin typeface="+mn-ea"/>
              <a:cs typeface="Arial" panose="020B0604020202020204" pitchFamily="34" charset="0"/>
            </a:endParaRPr>
          </a:p>
          <a:p>
            <a:pPr>
              <a:lnSpc>
                <a:spcPct val="130000"/>
              </a:lnSpc>
              <a:spcBef>
                <a:spcPts val="600"/>
              </a:spcBef>
              <a:spcAft>
                <a:spcPts val="600"/>
              </a:spcAft>
              <a:defRPr/>
            </a:pPr>
            <a:endParaRPr lang="en-US" altLang="zh-CN" kern="0" dirty="0" smtClean="0">
              <a:latin typeface="+mn-ea"/>
              <a:cs typeface="Arial" panose="020B0604020202020204"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521545"/>
            <a:ext cx="57150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12" y="2891532"/>
            <a:ext cx="5895975"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712" y="3243634"/>
            <a:ext cx="57912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1616299"/>
            <a:ext cx="58293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7470" y="2940644"/>
            <a:ext cx="562927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800" y="1726206"/>
            <a:ext cx="5915025"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02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3"/>
                                        </p:tgtEl>
                                        <p:attrNameLst>
                                          <p:attrName>style.visibility</p:attrName>
                                        </p:attrNameLst>
                                      </p:cBhvr>
                                      <p:to>
                                        <p:strVal val="visible"/>
                                      </p:to>
                                    </p:set>
                                    <p:animEffect transition="in" filter="fade">
                                      <p:cBhvr>
                                        <p:cTn id="14" dur="1000"/>
                                        <p:tgtEl>
                                          <p:spTgt spid="5123"/>
                                        </p:tgtEl>
                                      </p:cBhvr>
                                    </p:animEffect>
                                    <p:anim calcmode="lin" valueType="num">
                                      <p:cBhvr>
                                        <p:cTn id="15" dur="1000" fill="hold"/>
                                        <p:tgtEl>
                                          <p:spTgt spid="5123"/>
                                        </p:tgtEl>
                                        <p:attrNameLst>
                                          <p:attrName>ppt_x</p:attrName>
                                        </p:attrNameLst>
                                      </p:cBhvr>
                                      <p:tavLst>
                                        <p:tav tm="0">
                                          <p:val>
                                            <p:strVal val="#ppt_x"/>
                                          </p:val>
                                        </p:tav>
                                        <p:tav tm="100000">
                                          <p:val>
                                            <p:strVal val="#ppt_x"/>
                                          </p:val>
                                        </p:tav>
                                      </p:tavLst>
                                    </p:anim>
                                    <p:anim calcmode="lin" valueType="num">
                                      <p:cBhvr>
                                        <p:cTn id="16"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4"/>
                                        </p:tgtEl>
                                        <p:attrNameLst>
                                          <p:attrName>style.visibility</p:attrName>
                                        </p:attrNameLst>
                                      </p:cBhvr>
                                      <p:to>
                                        <p:strVal val="visible"/>
                                      </p:to>
                                    </p:set>
                                    <p:animEffect transition="in" filter="fade">
                                      <p:cBhvr>
                                        <p:cTn id="21" dur="1000"/>
                                        <p:tgtEl>
                                          <p:spTgt spid="5124"/>
                                        </p:tgtEl>
                                      </p:cBhvr>
                                    </p:animEffect>
                                    <p:anim calcmode="lin" valueType="num">
                                      <p:cBhvr>
                                        <p:cTn id="22" dur="1000" fill="hold"/>
                                        <p:tgtEl>
                                          <p:spTgt spid="5124"/>
                                        </p:tgtEl>
                                        <p:attrNameLst>
                                          <p:attrName>ppt_x</p:attrName>
                                        </p:attrNameLst>
                                      </p:cBhvr>
                                      <p:tavLst>
                                        <p:tav tm="0">
                                          <p:val>
                                            <p:strVal val="#ppt_x"/>
                                          </p:val>
                                        </p:tav>
                                        <p:tav tm="100000">
                                          <p:val>
                                            <p:strVal val="#ppt_x"/>
                                          </p:val>
                                        </p:tav>
                                      </p:tavLst>
                                    </p:anim>
                                    <p:anim calcmode="lin" valueType="num">
                                      <p:cBhvr>
                                        <p:cTn id="23" dur="1000" fill="hold"/>
                                        <p:tgtEl>
                                          <p:spTgt spid="51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125"/>
                                        </p:tgtEl>
                                        <p:attrNameLst>
                                          <p:attrName>style.visibility</p:attrName>
                                        </p:attrNameLst>
                                      </p:cBhvr>
                                      <p:to>
                                        <p:strVal val="visible"/>
                                      </p:to>
                                    </p:set>
                                    <p:animEffect transition="in" filter="fade">
                                      <p:cBhvr>
                                        <p:cTn id="28" dur="1000"/>
                                        <p:tgtEl>
                                          <p:spTgt spid="5125"/>
                                        </p:tgtEl>
                                      </p:cBhvr>
                                    </p:animEffect>
                                    <p:anim calcmode="lin" valueType="num">
                                      <p:cBhvr>
                                        <p:cTn id="29" dur="1000" fill="hold"/>
                                        <p:tgtEl>
                                          <p:spTgt spid="5125"/>
                                        </p:tgtEl>
                                        <p:attrNameLst>
                                          <p:attrName>ppt_x</p:attrName>
                                        </p:attrNameLst>
                                      </p:cBhvr>
                                      <p:tavLst>
                                        <p:tav tm="0">
                                          <p:val>
                                            <p:strVal val="#ppt_x"/>
                                          </p:val>
                                        </p:tav>
                                        <p:tav tm="100000">
                                          <p:val>
                                            <p:strVal val="#ppt_x"/>
                                          </p:val>
                                        </p:tav>
                                      </p:tavLst>
                                    </p:anim>
                                    <p:anim calcmode="lin" valueType="num">
                                      <p:cBhvr>
                                        <p:cTn id="30" dur="1000" fill="hold"/>
                                        <p:tgtEl>
                                          <p:spTgt spid="512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126"/>
                                        </p:tgtEl>
                                        <p:attrNameLst>
                                          <p:attrName>style.visibility</p:attrName>
                                        </p:attrNameLst>
                                      </p:cBhvr>
                                      <p:to>
                                        <p:strVal val="visible"/>
                                      </p:to>
                                    </p:set>
                                    <p:animEffect transition="in" filter="fade">
                                      <p:cBhvr>
                                        <p:cTn id="35" dur="1000"/>
                                        <p:tgtEl>
                                          <p:spTgt spid="5126"/>
                                        </p:tgtEl>
                                      </p:cBhvr>
                                    </p:animEffect>
                                    <p:anim calcmode="lin" valueType="num">
                                      <p:cBhvr>
                                        <p:cTn id="36" dur="1000" fill="hold"/>
                                        <p:tgtEl>
                                          <p:spTgt spid="5126"/>
                                        </p:tgtEl>
                                        <p:attrNameLst>
                                          <p:attrName>ppt_x</p:attrName>
                                        </p:attrNameLst>
                                      </p:cBhvr>
                                      <p:tavLst>
                                        <p:tav tm="0">
                                          <p:val>
                                            <p:strVal val="#ppt_x"/>
                                          </p:val>
                                        </p:tav>
                                        <p:tav tm="100000">
                                          <p:val>
                                            <p:strVal val="#ppt_x"/>
                                          </p:val>
                                        </p:tav>
                                      </p:tavLst>
                                    </p:anim>
                                    <p:anim calcmode="lin" valueType="num">
                                      <p:cBhvr>
                                        <p:cTn id="37" dur="1000" fill="hold"/>
                                        <p:tgtEl>
                                          <p:spTgt spid="512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127"/>
                                        </p:tgtEl>
                                        <p:attrNameLst>
                                          <p:attrName>style.visibility</p:attrName>
                                        </p:attrNameLst>
                                      </p:cBhvr>
                                      <p:to>
                                        <p:strVal val="visible"/>
                                      </p:to>
                                    </p:set>
                                    <p:animEffect transition="in" filter="fade">
                                      <p:cBhvr>
                                        <p:cTn id="42" dur="1000"/>
                                        <p:tgtEl>
                                          <p:spTgt spid="5127"/>
                                        </p:tgtEl>
                                      </p:cBhvr>
                                    </p:animEffect>
                                    <p:anim calcmode="lin" valueType="num">
                                      <p:cBhvr>
                                        <p:cTn id="43" dur="1000" fill="hold"/>
                                        <p:tgtEl>
                                          <p:spTgt spid="5127"/>
                                        </p:tgtEl>
                                        <p:attrNameLst>
                                          <p:attrName>ppt_x</p:attrName>
                                        </p:attrNameLst>
                                      </p:cBhvr>
                                      <p:tavLst>
                                        <p:tav tm="0">
                                          <p:val>
                                            <p:strVal val="#ppt_x"/>
                                          </p:val>
                                        </p:tav>
                                        <p:tav tm="100000">
                                          <p:val>
                                            <p:strVal val="#ppt_x"/>
                                          </p:val>
                                        </p:tav>
                                      </p:tavLst>
                                    </p:anim>
                                    <p:anim calcmode="lin" valueType="num">
                                      <p:cBhvr>
                                        <p:cTn id="44" dur="1000" fill="hold"/>
                                        <p:tgtEl>
                                          <p:spTgt spid="51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8"/>
          <p:cNvSpPr/>
          <p:nvPr/>
        </p:nvSpPr>
        <p:spPr>
          <a:xfrm>
            <a:off x="1103313" y="1052736"/>
            <a:ext cx="4757737" cy="563563"/>
          </a:xfrm>
          <a:custGeom>
            <a:avLst/>
            <a:gdLst>
              <a:gd name="connsiteX0" fmla="*/ 4441454 w 4758105"/>
              <a:gd name="connsiteY0" fmla="*/ 563487 h 563709"/>
              <a:gd name="connsiteX1" fmla="*/ 4549542 w 4758105"/>
              <a:gd name="connsiteY1" fmla="*/ 563487 h 563709"/>
              <a:gd name="connsiteX2" fmla="*/ 4549460 w 4758105"/>
              <a:gd name="connsiteY2" fmla="*/ 563709 h 563709"/>
              <a:gd name="connsiteX3" fmla="*/ 4441372 w 4758105"/>
              <a:gd name="connsiteY3" fmla="*/ 563709 h 563709"/>
              <a:gd name="connsiteX4" fmla="*/ 82 w 4758105"/>
              <a:gd name="connsiteY4" fmla="*/ 563487 h 563709"/>
              <a:gd name="connsiteX5" fmla="*/ 108170 w 4758105"/>
              <a:gd name="connsiteY5" fmla="*/ 563487 h 563709"/>
              <a:gd name="connsiteX6" fmla="*/ 108088 w 4758105"/>
              <a:gd name="connsiteY6" fmla="*/ 563709 h 563709"/>
              <a:gd name="connsiteX7" fmla="*/ 0 w 4758105"/>
              <a:gd name="connsiteY7" fmla="*/ 563709 h 563709"/>
              <a:gd name="connsiteX8" fmla="*/ 4758023 w 4758105"/>
              <a:gd name="connsiteY8" fmla="*/ 221 h 563709"/>
              <a:gd name="connsiteX9" fmla="*/ 4758105 w 4758105"/>
              <a:gd name="connsiteY9" fmla="*/ 221 h 563709"/>
              <a:gd name="connsiteX10" fmla="*/ 4758105 w 4758105"/>
              <a:gd name="connsiteY10" fmla="*/ 563487 h 563709"/>
              <a:gd name="connsiteX11" fmla="*/ 4549542 w 4758105"/>
              <a:gd name="connsiteY11" fmla="*/ 563487 h 563709"/>
              <a:gd name="connsiteX12" fmla="*/ 316651 w 4758105"/>
              <a:gd name="connsiteY12" fmla="*/ 221 h 563709"/>
              <a:gd name="connsiteX13" fmla="*/ 4649935 w 4758105"/>
              <a:gd name="connsiteY13" fmla="*/ 221 h 563709"/>
              <a:gd name="connsiteX14" fmla="*/ 4441454 w 4758105"/>
              <a:gd name="connsiteY14" fmla="*/ 563487 h 563709"/>
              <a:gd name="connsiteX15" fmla="*/ 108170 w 4758105"/>
              <a:gd name="connsiteY15" fmla="*/ 563487 h 563709"/>
              <a:gd name="connsiteX16" fmla="*/ 0 w 4758105"/>
              <a:gd name="connsiteY16" fmla="*/ 221 h 563709"/>
              <a:gd name="connsiteX17" fmla="*/ 208563 w 4758105"/>
              <a:gd name="connsiteY17" fmla="*/ 221 h 563709"/>
              <a:gd name="connsiteX18" fmla="*/ 82 w 4758105"/>
              <a:gd name="connsiteY18" fmla="*/ 563487 h 563709"/>
              <a:gd name="connsiteX19" fmla="*/ 0 w 4758105"/>
              <a:gd name="connsiteY19" fmla="*/ 563487 h 563709"/>
              <a:gd name="connsiteX20" fmla="*/ 4650017 w 4758105"/>
              <a:gd name="connsiteY20" fmla="*/ 0 h 563709"/>
              <a:gd name="connsiteX21" fmla="*/ 4758105 w 4758105"/>
              <a:gd name="connsiteY21" fmla="*/ 0 h 563709"/>
              <a:gd name="connsiteX22" fmla="*/ 4758023 w 4758105"/>
              <a:gd name="connsiteY22" fmla="*/ 221 h 563709"/>
              <a:gd name="connsiteX23" fmla="*/ 4649935 w 4758105"/>
              <a:gd name="connsiteY23" fmla="*/ 221 h 563709"/>
              <a:gd name="connsiteX24" fmla="*/ 208645 w 4758105"/>
              <a:gd name="connsiteY24" fmla="*/ 0 h 563709"/>
              <a:gd name="connsiteX25" fmla="*/ 316733 w 4758105"/>
              <a:gd name="connsiteY25" fmla="*/ 0 h 563709"/>
              <a:gd name="connsiteX26" fmla="*/ 316651 w 4758105"/>
              <a:gd name="connsiteY26" fmla="*/ 221 h 563709"/>
              <a:gd name="connsiteX27" fmla="*/ 208563 w 4758105"/>
              <a:gd name="connsiteY27" fmla="*/ 221 h 563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58105" h="563709">
                <a:moveTo>
                  <a:pt x="4441454" y="563487"/>
                </a:moveTo>
                <a:lnTo>
                  <a:pt x="4549542" y="563487"/>
                </a:lnTo>
                <a:lnTo>
                  <a:pt x="4549460" y="563709"/>
                </a:lnTo>
                <a:lnTo>
                  <a:pt x="4441372" y="563709"/>
                </a:lnTo>
                <a:close/>
                <a:moveTo>
                  <a:pt x="82" y="563487"/>
                </a:moveTo>
                <a:lnTo>
                  <a:pt x="108170" y="563487"/>
                </a:lnTo>
                <a:lnTo>
                  <a:pt x="108088" y="563709"/>
                </a:lnTo>
                <a:lnTo>
                  <a:pt x="0" y="563709"/>
                </a:lnTo>
                <a:close/>
                <a:moveTo>
                  <a:pt x="4758023" y="221"/>
                </a:moveTo>
                <a:lnTo>
                  <a:pt x="4758105" y="221"/>
                </a:lnTo>
                <a:lnTo>
                  <a:pt x="4758105" y="563487"/>
                </a:lnTo>
                <a:lnTo>
                  <a:pt x="4549542" y="563487"/>
                </a:lnTo>
                <a:close/>
                <a:moveTo>
                  <a:pt x="316651" y="221"/>
                </a:moveTo>
                <a:lnTo>
                  <a:pt x="4649935" y="221"/>
                </a:lnTo>
                <a:lnTo>
                  <a:pt x="4441454" y="563487"/>
                </a:lnTo>
                <a:lnTo>
                  <a:pt x="108170" y="563487"/>
                </a:lnTo>
                <a:close/>
                <a:moveTo>
                  <a:pt x="0" y="221"/>
                </a:moveTo>
                <a:lnTo>
                  <a:pt x="208563" y="221"/>
                </a:lnTo>
                <a:lnTo>
                  <a:pt x="82" y="563487"/>
                </a:lnTo>
                <a:lnTo>
                  <a:pt x="0" y="563487"/>
                </a:lnTo>
                <a:close/>
                <a:moveTo>
                  <a:pt x="4650017" y="0"/>
                </a:moveTo>
                <a:lnTo>
                  <a:pt x="4758105" y="0"/>
                </a:lnTo>
                <a:lnTo>
                  <a:pt x="4758023" y="221"/>
                </a:lnTo>
                <a:lnTo>
                  <a:pt x="4649935" y="221"/>
                </a:lnTo>
                <a:close/>
                <a:moveTo>
                  <a:pt x="208645" y="0"/>
                </a:moveTo>
                <a:lnTo>
                  <a:pt x="316733" y="0"/>
                </a:lnTo>
                <a:lnTo>
                  <a:pt x="316651" y="221"/>
                </a:lnTo>
                <a:lnTo>
                  <a:pt x="208563" y="22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b="1" dirty="0" smtClean="0"/>
              <a:t>3.</a:t>
            </a:r>
            <a:r>
              <a:rPr lang="zh-CN" altLang="en-US" sz="2400" b="1" dirty="0"/>
              <a:t>陷阱</a:t>
            </a:r>
            <a:r>
              <a:rPr lang="zh-CN" altLang="en-US" sz="2400" b="1" dirty="0" smtClean="0"/>
              <a:t>问题</a:t>
            </a:r>
            <a:endParaRPr lang="en-US" altLang="zh-CN" sz="2400" b="1" dirty="0"/>
          </a:p>
        </p:txBody>
      </p:sp>
      <p:sp>
        <p:nvSpPr>
          <p:cNvPr id="5" name="矩形 4"/>
          <p:cNvSpPr/>
          <p:nvPr/>
        </p:nvSpPr>
        <p:spPr>
          <a:xfrm>
            <a:off x="1103313" y="2060848"/>
            <a:ext cx="7134225" cy="4032448"/>
          </a:xfrm>
          <a:prstGeom prst="rect">
            <a:avLst/>
          </a:prstGeom>
          <a:noFill/>
          <a:ln w="12700" cap="flat" cmpd="sng" algn="ctr">
            <a:solidFill>
              <a:schemeClr val="accent1"/>
            </a:solidFill>
            <a:prstDash val="solid"/>
            <a:miter lim="800000"/>
          </a:ln>
          <a:effectLst/>
        </p:spPr>
        <p:txBody>
          <a:bodyPr anchor="ctr"/>
          <a:lstStyle/>
          <a:p>
            <a:pPr>
              <a:lnSpc>
                <a:spcPct val="130000"/>
              </a:lnSpc>
              <a:spcBef>
                <a:spcPts val="600"/>
              </a:spcBef>
              <a:spcAft>
                <a:spcPts val="600"/>
              </a:spcAft>
              <a:defRPr/>
            </a:pPr>
            <a:endParaRPr lang="zh-CN" altLang="en-US" sz="1600" kern="0" dirty="0">
              <a:latin typeface="+mn-ea"/>
              <a:cs typeface="Arial" panose="020B0604020202020204"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1" y="2132856"/>
            <a:ext cx="580072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345" y="2160984"/>
            <a:ext cx="561975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7875" y="2204864"/>
            <a:ext cx="572452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3603" y="2164307"/>
            <a:ext cx="5800725" cy="3784973"/>
          </a:xfrm>
          <a:prstGeom prst="rect">
            <a:avLst/>
          </a:prstGeom>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0495" y="2166937"/>
            <a:ext cx="5783833" cy="3831789"/>
          </a:xfrm>
          <a:prstGeom prst="rect">
            <a:avLst/>
          </a:prstGeom>
        </p:spPr>
      </p:pic>
    </p:spTree>
    <p:extLst>
      <p:ext uri="{BB962C8B-B14F-4D97-AF65-F5344CB8AC3E}">
        <p14:creationId xmlns:p14="http://schemas.microsoft.com/office/powerpoint/2010/main" val="174684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7"/>
                                        </p:tgtEl>
                                        <p:attrNameLst>
                                          <p:attrName>style.visibility</p:attrName>
                                        </p:attrNameLst>
                                      </p:cBhvr>
                                      <p:to>
                                        <p:strVal val="visible"/>
                                      </p:to>
                                    </p:set>
                                    <p:animEffect transition="in" filter="fade">
                                      <p:cBhvr>
                                        <p:cTn id="14" dur="1000"/>
                                        <p:tgtEl>
                                          <p:spTgt spid="6147"/>
                                        </p:tgtEl>
                                      </p:cBhvr>
                                    </p:animEffect>
                                    <p:anim calcmode="lin" valueType="num">
                                      <p:cBhvr>
                                        <p:cTn id="15" dur="1000" fill="hold"/>
                                        <p:tgtEl>
                                          <p:spTgt spid="6147"/>
                                        </p:tgtEl>
                                        <p:attrNameLst>
                                          <p:attrName>ppt_x</p:attrName>
                                        </p:attrNameLst>
                                      </p:cBhvr>
                                      <p:tavLst>
                                        <p:tav tm="0">
                                          <p:val>
                                            <p:strVal val="#ppt_x"/>
                                          </p:val>
                                        </p:tav>
                                        <p:tav tm="100000">
                                          <p:val>
                                            <p:strVal val="#ppt_x"/>
                                          </p:val>
                                        </p:tav>
                                      </p:tavLst>
                                    </p:anim>
                                    <p:anim calcmode="lin" valueType="num">
                                      <p:cBhvr>
                                        <p:cTn id="16" dur="1000" fill="hold"/>
                                        <p:tgtEl>
                                          <p:spTgt spid="614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1000"/>
                                        <p:tgtEl>
                                          <p:spTgt spid="6148"/>
                                        </p:tgtEl>
                                      </p:cBhvr>
                                    </p:animEffect>
                                    <p:anim calcmode="lin" valueType="num">
                                      <p:cBhvr>
                                        <p:cTn id="22" dur="1000" fill="hold"/>
                                        <p:tgtEl>
                                          <p:spTgt spid="6148"/>
                                        </p:tgtEl>
                                        <p:attrNameLst>
                                          <p:attrName>ppt_x</p:attrName>
                                        </p:attrNameLst>
                                      </p:cBhvr>
                                      <p:tavLst>
                                        <p:tav tm="0">
                                          <p:val>
                                            <p:strVal val="#ppt_x"/>
                                          </p:val>
                                        </p:tav>
                                        <p:tav tm="100000">
                                          <p:val>
                                            <p:strVal val="#ppt_x"/>
                                          </p:val>
                                        </p:tav>
                                      </p:tavLst>
                                    </p:anim>
                                    <p:anim calcmode="lin" valueType="num">
                                      <p:cBhvr>
                                        <p:cTn id="23"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3131087" flipV="1">
            <a:off x="2609057" y="223044"/>
            <a:ext cx="3925887" cy="4937125"/>
          </a:xfrm>
          <a:custGeom>
            <a:avLst/>
            <a:gdLst>
              <a:gd name="connsiteX0" fmla="*/ 1588293 w 3925991"/>
              <a:gd name="connsiteY0" fmla="*/ 2290541 h 4937492"/>
              <a:gd name="connsiteX1" fmla="*/ 2063727 w 3925991"/>
              <a:gd name="connsiteY1" fmla="*/ 1821287 h 4937492"/>
              <a:gd name="connsiteX2" fmla="*/ 2189212 w 3925991"/>
              <a:gd name="connsiteY2" fmla="*/ 2081910 h 4937492"/>
              <a:gd name="connsiteX3" fmla="*/ 1526366 w 3925991"/>
              <a:gd name="connsiteY3" fmla="*/ 2351663 h 4937492"/>
              <a:gd name="connsiteX4" fmla="*/ 1573848 w 3925991"/>
              <a:gd name="connsiteY4" fmla="*/ 2304798 h 4937492"/>
              <a:gd name="connsiteX5" fmla="*/ 2654669 w 3925991"/>
              <a:gd name="connsiteY5" fmla="*/ 2121927 h 4937492"/>
              <a:gd name="connsiteX6" fmla="*/ 2607219 w 3925991"/>
              <a:gd name="connsiteY6" fmla="*/ 1936784 h 4937492"/>
              <a:gd name="connsiteX7" fmla="*/ 2413412 w 3925991"/>
              <a:gd name="connsiteY7" fmla="*/ 2004071 h 4937492"/>
              <a:gd name="connsiteX8" fmla="*/ 2124688 w 3925991"/>
              <a:gd name="connsiteY8" fmla="*/ 1761118 h 4937492"/>
              <a:gd name="connsiteX9" fmla="*/ 2347705 w 3925991"/>
              <a:gd name="connsiteY9" fmla="*/ 1540999 h 4937492"/>
              <a:gd name="connsiteX10" fmla="*/ 2119430 w 3925991"/>
              <a:gd name="connsiteY10" fmla="*/ 1361689 h 4937492"/>
              <a:gd name="connsiteX11" fmla="*/ 1556336 w 3925991"/>
              <a:gd name="connsiteY11" fmla="*/ 2301636 h 4937492"/>
              <a:gd name="connsiteX12" fmla="*/ 1521924 w 3925991"/>
              <a:gd name="connsiteY12" fmla="*/ 2313583 h 4937492"/>
              <a:gd name="connsiteX13" fmla="*/ 1552253 w 3925991"/>
              <a:gd name="connsiteY13" fmla="*/ 2308452 h 4937492"/>
              <a:gd name="connsiteX14" fmla="*/ 0 w 3925991"/>
              <a:gd name="connsiteY14" fmla="*/ 534139 h 4937492"/>
              <a:gd name="connsiteX15" fmla="*/ 748392 w 3925991"/>
              <a:gd name="connsiteY15" fmla="*/ 1253112 h 4937492"/>
              <a:gd name="connsiteX16" fmla="*/ 430781 w 3925991"/>
              <a:gd name="connsiteY16" fmla="*/ 691321 h 4937492"/>
              <a:gd name="connsiteX17" fmla="*/ 1327878 w 3925991"/>
              <a:gd name="connsiteY17" fmla="*/ 298905 h 4937492"/>
              <a:gd name="connsiteX18" fmla="*/ 1138066 w 3925991"/>
              <a:gd name="connsiteY18" fmla="*/ 0 h 4937492"/>
              <a:gd name="connsiteX19" fmla="*/ 403558 w 3925991"/>
              <a:gd name="connsiteY19" fmla="*/ 643170 h 4937492"/>
              <a:gd name="connsiteX20" fmla="*/ 237644 w 3925991"/>
              <a:gd name="connsiteY20" fmla="*/ 349702 h 4937492"/>
              <a:gd name="connsiteX21" fmla="*/ 3259808 w 3925991"/>
              <a:gd name="connsiteY21" fmla="*/ 4769533 h 4937492"/>
              <a:gd name="connsiteX22" fmla="*/ 3326451 w 3925991"/>
              <a:gd name="connsiteY22" fmla="*/ 4769533 h 4937492"/>
              <a:gd name="connsiteX23" fmla="*/ 3259808 w 3925991"/>
              <a:gd name="connsiteY23" fmla="*/ 4546311 h 4937492"/>
              <a:gd name="connsiteX24" fmla="*/ 715016 w 3925991"/>
              <a:gd name="connsiteY24" fmla="*/ 1545812 h 4937492"/>
              <a:gd name="connsiteX25" fmla="*/ 1224662 w 3925991"/>
              <a:gd name="connsiteY25" fmla="*/ 1228640 h 4937492"/>
              <a:gd name="connsiteX26" fmla="*/ 1553185 w 3925991"/>
              <a:gd name="connsiteY26" fmla="*/ 1505082 h 4937492"/>
              <a:gd name="connsiteX27" fmla="*/ 985860 w 3925991"/>
              <a:gd name="connsiteY27" fmla="*/ 1875541 h 4937492"/>
              <a:gd name="connsiteX28" fmla="*/ 1114162 w 3925991"/>
              <a:gd name="connsiteY28" fmla="*/ 2040856 h 4937492"/>
              <a:gd name="connsiteX29" fmla="*/ 1629252 w 3925991"/>
              <a:gd name="connsiteY29" fmla="*/ 1569091 h 4937492"/>
              <a:gd name="connsiteX30" fmla="*/ 1629945 w 3925991"/>
              <a:gd name="connsiteY30" fmla="*/ 1569674 h 4937492"/>
              <a:gd name="connsiteX31" fmla="*/ 1629538 w 3925991"/>
              <a:gd name="connsiteY31" fmla="*/ 1568829 h 4937492"/>
              <a:gd name="connsiteX32" fmla="*/ 2061669 w 3925991"/>
              <a:gd name="connsiteY32" fmla="*/ 1173046 h 4937492"/>
              <a:gd name="connsiteX33" fmla="*/ 1587923 w 3925991"/>
              <a:gd name="connsiteY33" fmla="*/ 1482398 h 4937492"/>
              <a:gd name="connsiteX34" fmla="*/ 1410160 w 3925991"/>
              <a:gd name="connsiteY34" fmla="*/ 1113198 h 4937492"/>
              <a:gd name="connsiteX35" fmla="*/ 1808084 w 3925991"/>
              <a:gd name="connsiteY35" fmla="*/ 865554 h 4937492"/>
              <a:gd name="connsiteX36" fmla="*/ 1645264 w 3925991"/>
              <a:gd name="connsiteY36" fmla="*/ 655764 h 4937492"/>
              <a:gd name="connsiteX37" fmla="*/ 2756171 w 3925991"/>
              <a:gd name="connsiteY37" fmla="*/ 4212531 h 4937492"/>
              <a:gd name="connsiteX38" fmla="*/ 3140506 w 3925991"/>
              <a:gd name="connsiteY38" fmla="*/ 3905777 h 4937492"/>
              <a:gd name="connsiteX39" fmla="*/ 3176620 w 3925991"/>
              <a:gd name="connsiteY39" fmla="*/ 4432247 h 4937492"/>
              <a:gd name="connsiteX40" fmla="*/ 3380443 w 3925991"/>
              <a:gd name="connsiteY40" fmla="*/ 3809456 h 4937492"/>
              <a:gd name="connsiteX41" fmla="*/ 3925991 w 3925991"/>
              <a:gd name="connsiteY41" fmla="*/ 3818061 h 4937492"/>
              <a:gd name="connsiteX42" fmla="*/ 3879334 w 3925991"/>
              <a:gd name="connsiteY42" fmla="*/ 3556633 h 4937492"/>
              <a:gd name="connsiteX43" fmla="*/ 3339029 w 3925991"/>
              <a:gd name="connsiteY43" fmla="*/ 3765576 h 4937492"/>
              <a:gd name="connsiteX44" fmla="*/ 3319251 w 3925991"/>
              <a:gd name="connsiteY44" fmla="*/ 3763113 h 4937492"/>
              <a:gd name="connsiteX45" fmla="*/ 3766016 w 3925991"/>
              <a:gd name="connsiteY45" fmla="*/ 3406530 h 4937492"/>
              <a:gd name="connsiteX46" fmla="*/ 3517889 w 3925991"/>
              <a:gd name="connsiteY46" fmla="*/ 3168879 h 4937492"/>
              <a:gd name="connsiteX47" fmla="*/ 1894465 w 3925991"/>
              <a:gd name="connsiteY47" fmla="*/ 3132813 h 4937492"/>
              <a:gd name="connsiteX48" fmla="*/ 1926278 w 3925991"/>
              <a:gd name="connsiteY48" fmla="*/ 3130130 h 4937492"/>
              <a:gd name="connsiteX49" fmla="*/ 1911336 w 3925991"/>
              <a:gd name="connsiteY49" fmla="*/ 3147018 h 4937492"/>
              <a:gd name="connsiteX50" fmla="*/ 1935017 w 3925991"/>
              <a:gd name="connsiteY50" fmla="*/ 3129393 h 4937492"/>
              <a:gd name="connsiteX51" fmla="*/ 2934976 w 3925991"/>
              <a:gd name="connsiteY51" fmla="*/ 3045067 h 4937492"/>
              <a:gd name="connsiteX52" fmla="*/ 2323478 w 3925991"/>
              <a:gd name="connsiteY52" fmla="*/ 3627121 h 4937492"/>
              <a:gd name="connsiteX53" fmla="*/ 3302960 w 3925991"/>
              <a:gd name="connsiteY53" fmla="*/ 3014035 h 4937492"/>
              <a:gd name="connsiteX54" fmla="*/ 3327171 w 3925991"/>
              <a:gd name="connsiteY54" fmla="*/ 3011993 h 4937492"/>
              <a:gd name="connsiteX55" fmla="*/ 3325066 w 3925991"/>
              <a:gd name="connsiteY55" fmla="*/ 3000198 h 4937492"/>
              <a:gd name="connsiteX56" fmla="*/ 3414494 w 3925991"/>
              <a:gd name="connsiteY56" fmla="*/ 2944223 h 4937492"/>
              <a:gd name="connsiteX57" fmla="*/ 3285386 w 3925991"/>
              <a:gd name="connsiteY57" fmla="*/ 2777869 h 4937492"/>
              <a:gd name="connsiteX58" fmla="*/ 3280513 w 3925991"/>
              <a:gd name="connsiteY58" fmla="*/ 2750563 h 4937492"/>
              <a:gd name="connsiteX59" fmla="*/ 3267071 w 3925991"/>
              <a:gd name="connsiteY59" fmla="*/ 2754270 h 4937492"/>
              <a:gd name="connsiteX60" fmla="*/ 3255775 w 3925991"/>
              <a:gd name="connsiteY60" fmla="*/ 2739715 h 4937492"/>
              <a:gd name="connsiteX61" fmla="*/ 3229637 w 3925991"/>
              <a:gd name="connsiteY61" fmla="*/ 2764594 h 4937492"/>
              <a:gd name="connsiteX62" fmla="*/ 1951589 w 3925991"/>
              <a:gd name="connsiteY62" fmla="*/ 3117059 h 4937492"/>
              <a:gd name="connsiteX63" fmla="*/ 2944142 w 3925991"/>
              <a:gd name="connsiteY63" fmla="*/ 2378348 h 4937492"/>
              <a:gd name="connsiteX64" fmla="*/ 2764465 w 3925991"/>
              <a:gd name="connsiteY64" fmla="*/ 2182801 h 4937492"/>
              <a:gd name="connsiteX65" fmla="*/ 1933406 w 3925991"/>
              <a:gd name="connsiteY65" fmla="*/ 3122074 h 4937492"/>
              <a:gd name="connsiteX66" fmla="*/ 3194103 w 3925991"/>
              <a:gd name="connsiteY66" fmla="*/ 4937492 h 4937492"/>
              <a:gd name="connsiteX67" fmla="*/ 3257914 w 3925991"/>
              <a:gd name="connsiteY67" fmla="*/ 4924012 h 4937492"/>
              <a:gd name="connsiteX68" fmla="*/ 3212759 w 3925991"/>
              <a:gd name="connsiteY68" fmla="*/ 4710275 h 4937492"/>
              <a:gd name="connsiteX69" fmla="*/ 3024632 w 3925991"/>
              <a:gd name="connsiteY69" fmla="*/ 4815933 h 4937492"/>
              <a:gd name="connsiteX70" fmla="*/ 3137795 w 3925991"/>
              <a:gd name="connsiteY70" fmla="*/ 4844962 h 4937492"/>
              <a:gd name="connsiteX71" fmla="*/ 3178445 w 3925991"/>
              <a:gd name="connsiteY71" fmla="*/ 4451404 h 493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925991" h="4937492">
                <a:moveTo>
                  <a:pt x="1588293" y="2290541"/>
                </a:moveTo>
                <a:lnTo>
                  <a:pt x="2063727" y="1821287"/>
                </a:lnTo>
                <a:lnTo>
                  <a:pt x="2189212" y="2081910"/>
                </a:lnTo>
                <a:close/>
                <a:moveTo>
                  <a:pt x="1526366" y="2351663"/>
                </a:moveTo>
                <a:lnTo>
                  <a:pt x="1573848" y="2304798"/>
                </a:lnTo>
                <a:lnTo>
                  <a:pt x="2654669" y="2121927"/>
                </a:lnTo>
                <a:lnTo>
                  <a:pt x="2607219" y="1936784"/>
                </a:lnTo>
                <a:lnTo>
                  <a:pt x="2413412" y="2004071"/>
                </a:lnTo>
                <a:lnTo>
                  <a:pt x="2124688" y="1761118"/>
                </a:lnTo>
                <a:lnTo>
                  <a:pt x="2347705" y="1540999"/>
                </a:lnTo>
                <a:lnTo>
                  <a:pt x="2119430" y="1361689"/>
                </a:lnTo>
                <a:lnTo>
                  <a:pt x="1556336" y="2301636"/>
                </a:lnTo>
                <a:lnTo>
                  <a:pt x="1521924" y="2313583"/>
                </a:lnTo>
                <a:lnTo>
                  <a:pt x="1552253" y="2308452"/>
                </a:lnTo>
                <a:close/>
                <a:moveTo>
                  <a:pt x="0" y="534139"/>
                </a:moveTo>
                <a:lnTo>
                  <a:pt x="748392" y="1253112"/>
                </a:lnTo>
                <a:lnTo>
                  <a:pt x="430781" y="691321"/>
                </a:lnTo>
                <a:lnTo>
                  <a:pt x="1327878" y="298905"/>
                </a:lnTo>
                <a:lnTo>
                  <a:pt x="1138066" y="0"/>
                </a:lnTo>
                <a:lnTo>
                  <a:pt x="403558" y="643170"/>
                </a:lnTo>
                <a:lnTo>
                  <a:pt x="237644" y="349702"/>
                </a:lnTo>
                <a:close/>
                <a:moveTo>
                  <a:pt x="3259808" y="4769533"/>
                </a:moveTo>
                <a:lnTo>
                  <a:pt x="3326451" y="4769533"/>
                </a:lnTo>
                <a:lnTo>
                  <a:pt x="3259808" y="4546311"/>
                </a:lnTo>
                <a:close/>
                <a:moveTo>
                  <a:pt x="715016" y="1545812"/>
                </a:moveTo>
                <a:lnTo>
                  <a:pt x="1224662" y="1228640"/>
                </a:lnTo>
                <a:lnTo>
                  <a:pt x="1553185" y="1505082"/>
                </a:lnTo>
                <a:lnTo>
                  <a:pt x="985860" y="1875541"/>
                </a:lnTo>
                <a:lnTo>
                  <a:pt x="1114162" y="2040856"/>
                </a:lnTo>
                <a:lnTo>
                  <a:pt x="1629252" y="1569091"/>
                </a:lnTo>
                <a:lnTo>
                  <a:pt x="1629945" y="1569674"/>
                </a:lnTo>
                <a:lnTo>
                  <a:pt x="1629538" y="1568829"/>
                </a:lnTo>
                <a:lnTo>
                  <a:pt x="2061669" y="1173046"/>
                </a:lnTo>
                <a:lnTo>
                  <a:pt x="1587923" y="1482398"/>
                </a:lnTo>
                <a:lnTo>
                  <a:pt x="1410160" y="1113198"/>
                </a:lnTo>
                <a:lnTo>
                  <a:pt x="1808084" y="865554"/>
                </a:lnTo>
                <a:lnTo>
                  <a:pt x="1645264" y="655764"/>
                </a:lnTo>
                <a:close/>
                <a:moveTo>
                  <a:pt x="2756171" y="4212531"/>
                </a:moveTo>
                <a:lnTo>
                  <a:pt x="3140506" y="3905777"/>
                </a:lnTo>
                <a:lnTo>
                  <a:pt x="3176620" y="4432247"/>
                </a:lnTo>
                <a:lnTo>
                  <a:pt x="3380443" y="3809456"/>
                </a:lnTo>
                <a:lnTo>
                  <a:pt x="3925991" y="3818061"/>
                </a:lnTo>
                <a:lnTo>
                  <a:pt x="3879334" y="3556633"/>
                </a:lnTo>
                <a:lnTo>
                  <a:pt x="3339029" y="3765576"/>
                </a:lnTo>
                <a:lnTo>
                  <a:pt x="3319251" y="3763113"/>
                </a:lnTo>
                <a:lnTo>
                  <a:pt x="3766016" y="3406530"/>
                </a:lnTo>
                <a:lnTo>
                  <a:pt x="3517889" y="3168879"/>
                </a:lnTo>
                <a:close/>
                <a:moveTo>
                  <a:pt x="1894465" y="3132813"/>
                </a:moveTo>
                <a:lnTo>
                  <a:pt x="1926278" y="3130130"/>
                </a:lnTo>
                <a:lnTo>
                  <a:pt x="1911336" y="3147018"/>
                </a:lnTo>
                <a:lnTo>
                  <a:pt x="1935017" y="3129393"/>
                </a:lnTo>
                <a:lnTo>
                  <a:pt x="2934976" y="3045067"/>
                </a:lnTo>
                <a:lnTo>
                  <a:pt x="2323478" y="3627121"/>
                </a:lnTo>
                <a:lnTo>
                  <a:pt x="3302960" y="3014035"/>
                </a:lnTo>
                <a:lnTo>
                  <a:pt x="3327171" y="3011993"/>
                </a:lnTo>
                <a:lnTo>
                  <a:pt x="3325066" y="3000198"/>
                </a:lnTo>
                <a:lnTo>
                  <a:pt x="3414494" y="2944223"/>
                </a:lnTo>
                <a:lnTo>
                  <a:pt x="3285386" y="2777869"/>
                </a:lnTo>
                <a:lnTo>
                  <a:pt x="3280513" y="2750563"/>
                </a:lnTo>
                <a:lnTo>
                  <a:pt x="3267071" y="2754270"/>
                </a:lnTo>
                <a:lnTo>
                  <a:pt x="3255775" y="2739715"/>
                </a:lnTo>
                <a:lnTo>
                  <a:pt x="3229637" y="2764594"/>
                </a:lnTo>
                <a:lnTo>
                  <a:pt x="1951589" y="3117059"/>
                </a:lnTo>
                <a:lnTo>
                  <a:pt x="2944142" y="2378348"/>
                </a:lnTo>
                <a:lnTo>
                  <a:pt x="2764465" y="2182801"/>
                </a:lnTo>
                <a:lnTo>
                  <a:pt x="1933406" y="3122074"/>
                </a:lnTo>
                <a:close/>
                <a:moveTo>
                  <a:pt x="3194103" y="4937492"/>
                </a:moveTo>
                <a:lnTo>
                  <a:pt x="3257914" y="4924012"/>
                </a:lnTo>
                <a:lnTo>
                  <a:pt x="3212759" y="4710275"/>
                </a:lnTo>
                <a:close/>
                <a:moveTo>
                  <a:pt x="3024632" y="4815933"/>
                </a:moveTo>
                <a:lnTo>
                  <a:pt x="3137795" y="4844962"/>
                </a:lnTo>
                <a:lnTo>
                  <a:pt x="3178445" y="4451404"/>
                </a:lnTo>
                <a:close/>
              </a:path>
            </a:pathLst>
          </a:cu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cxnSp>
        <p:nvCxnSpPr>
          <p:cNvPr id="10" name="直接连接符 9"/>
          <p:cNvCxnSpPr/>
          <p:nvPr/>
        </p:nvCxnSpPr>
        <p:spPr>
          <a:xfrm rot="5400000">
            <a:off x="4572000" y="996950"/>
            <a:ext cx="0" cy="608330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4572000" y="1687513"/>
            <a:ext cx="0" cy="608330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927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p:cNvSpPr txBox="1">
            <a:spLocks/>
          </p:cNvSpPr>
          <p:nvPr/>
        </p:nvSpPr>
        <p:spPr>
          <a:xfrm>
            <a:off x="17463" y="2547938"/>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eaLnBrk="1" fontAlgn="auto" hangingPunct="1">
              <a:spcBef>
                <a:spcPct val="20000"/>
              </a:spcBef>
              <a:spcAft>
                <a:spcPts val="0"/>
              </a:spcAft>
              <a:buFont typeface="Arial" pitchFamily="34" charset="0"/>
              <a:buNone/>
              <a:defRPr/>
            </a:pPr>
            <a:r>
              <a:rPr lang="en-US" sz="11500" dirty="0" smtClean="0">
                <a:solidFill>
                  <a:schemeClr val="accent1"/>
                </a:solidFill>
                <a:latin typeface="+mj-lt"/>
                <a:ea typeface="+mn-ea"/>
                <a:cs typeface="Arial" panose="020B0604020202020204" pitchFamily="34" charset="0"/>
              </a:rPr>
              <a:t>01</a:t>
            </a:r>
          </a:p>
        </p:txBody>
      </p:sp>
      <p:sp>
        <p:nvSpPr>
          <p:cNvPr id="17" name="文本框 16"/>
          <p:cNvSpPr txBox="1"/>
          <p:nvPr/>
        </p:nvSpPr>
        <p:spPr>
          <a:xfrm>
            <a:off x="1592263" y="3346450"/>
            <a:ext cx="5032375" cy="584200"/>
          </a:xfrm>
          <a:prstGeom prst="rect">
            <a:avLst/>
          </a:prstGeom>
          <a:noFill/>
        </p:spPr>
        <p:txBody>
          <a:bodyPr>
            <a:spAutoFit/>
          </a:bodyPr>
          <a:lstStyle/>
          <a:p>
            <a:pPr eaLnBrk="1" fontAlgn="auto" hangingPunct="1">
              <a:spcBef>
                <a:spcPts val="0"/>
              </a:spcBef>
              <a:spcAft>
                <a:spcPts val="0"/>
              </a:spcAft>
              <a:defRPr/>
            </a:pPr>
            <a:r>
              <a:rPr lang="zh-CN" altLang="en-US" sz="3200" b="1" dirty="0">
                <a:solidFill>
                  <a:schemeClr val="accent1"/>
                </a:solidFill>
                <a:latin typeface="+mj-ea"/>
                <a:ea typeface="+mj-ea"/>
              </a:rPr>
              <a:t>差旅电</a:t>
            </a:r>
            <a:r>
              <a:rPr lang="zh-CN" altLang="en-US" sz="3200" b="1" dirty="0" smtClean="0">
                <a:solidFill>
                  <a:schemeClr val="accent1"/>
                </a:solidFill>
                <a:latin typeface="+mj-ea"/>
                <a:ea typeface="+mj-ea"/>
              </a:rPr>
              <a:t>商简介</a:t>
            </a:r>
            <a:endParaRPr lang="zh-CN" altLang="en-US" sz="3200" b="1" dirty="0">
              <a:solidFill>
                <a:schemeClr val="accent1"/>
              </a:solidFill>
              <a:latin typeface="+mj-ea"/>
              <a:ea typeface="+mj-ea"/>
            </a:endParaRPr>
          </a:p>
        </p:txBody>
      </p:sp>
      <p:sp>
        <p:nvSpPr>
          <p:cNvPr id="18" name="文本框 17"/>
          <p:cNvSpPr txBox="1"/>
          <p:nvPr/>
        </p:nvSpPr>
        <p:spPr>
          <a:xfrm>
            <a:off x="1592263" y="2773363"/>
            <a:ext cx="1681162" cy="584200"/>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eaLnBrk="1" fontAlgn="auto" hangingPunct="1">
              <a:spcBef>
                <a:spcPts val="0"/>
              </a:spcBef>
              <a:spcAft>
                <a:spcPts val="0"/>
              </a:spcAft>
              <a:defRPr/>
            </a:pPr>
            <a:r>
              <a:rPr lang="en-US" altLang="zh-CN" sz="3200" dirty="0">
                <a:solidFill>
                  <a:schemeClr val="accent1"/>
                </a:solidFill>
                <a:latin typeface="+mj-lt"/>
                <a:cs typeface="Arial" panose="020B0604020202020204" pitchFamily="34" charset="0"/>
              </a:rPr>
              <a:t>Part One</a:t>
            </a:r>
            <a:endParaRPr lang="zh-CN" altLang="en-US" sz="3200" dirty="0">
              <a:solidFill>
                <a:schemeClr val="accent1"/>
              </a:solidFill>
              <a:latin typeface="+mj-lt"/>
              <a:cs typeface="Arial" panose="020B0604020202020204" pitchFamily="34" charset="0"/>
            </a:endParaRPr>
          </a:p>
        </p:txBody>
      </p:sp>
      <p:sp>
        <p:nvSpPr>
          <p:cNvPr id="19" name="等腰三角形 18"/>
          <p:cNvSpPr/>
          <p:nvPr/>
        </p:nvSpPr>
        <p:spPr>
          <a:xfrm rot="9233090">
            <a:off x="7207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0" name="等腰三角形 19"/>
          <p:cNvSpPr/>
          <p:nvPr/>
        </p:nvSpPr>
        <p:spPr>
          <a:xfrm rot="15569576">
            <a:off x="6854825"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1" name="等腰三角形 20"/>
          <p:cNvSpPr/>
          <p:nvPr/>
        </p:nvSpPr>
        <p:spPr>
          <a:xfrm rot="21371394">
            <a:off x="6723063" y="1804988"/>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2" name="等腰三角形 21"/>
          <p:cNvSpPr/>
          <p:nvPr/>
        </p:nvSpPr>
        <p:spPr>
          <a:xfrm rot="12912161">
            <a:off x="7764463" y="3487738"/>
            <a:ext cx="944562" cy="815975"/>
          </a:xfrm>
          <a:prstGeom prst="triangle">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3" name="等腰三角形 22"/>
          <p:cNvSpPr/>
          <p:nvPr/>
        </p:nvSpPr>
        <p:spPr>
          <a:xfrm rot="12912161">
            <a:off x="7632700" y="3427413"/>
            <a:ext cx="1176338" cy="1014412"/>
          </a:xfrm>
          <a:prstGeom prst="triangle">
            <a:avLst/>
          </a:prstGeom>
          <a:noFill/>
          <a:ln w="12700" cap="flat" cmpd="sng" algn="ctr">
            <a:solidFill>
              <a:schemeClr val="accent1"/>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4" name="椭圆 23"/>
          <p:cNvSpPr/>
          <p:nvPr/>
        </p:nvSpPr>
        <p:spPr>
          <a:xfrm rot="9110320">
            <a:off x="8953500" y="3792538"/>
            <a:ext cx="114300" cy="115887"/>
          </a:xfrm>
          <a:prstGeom prst="ellipse">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25" name="椭圆 24"/>
          <p:cNvSpPr/>
          <p:nvPr/>
        </p:nvSpPr>
        <p:spPr>
          <a:xfrm rot="9110320">
            <a:off x="7864475" y="4295775"/>
            <a:ext cx="115888" cy="115888"/>
          </a:xfrm>
          <a:prstGeom prst="ellipse">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26" name="椭圆 25"/>
          <p:cNvSpPr/>
          <p:nvPr/>
        </p:nvSpPr>
        <p:spPr>
          <a:xfrm rot="9110320">
            <a:off x="7981950" y="3132138"/>
            <a:ext cx="114300" cy="115887"/>
          </a:xfrm>
          <a:prstGeom prst="ellipse">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27" name="等腰三角形 26"/>
          <p:cNvSpPr/>
          <p:nvPr/>
        </p:nvSpPr>
        <p:spPr>
          <a:xfrm rot="18210217">
            <a:off x="6314282" y="2162969"/>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8" name="等腰三角形 27"/>
          <p:cNvSpPr/>
          <p:nvPr/>
        </p:nvSpPr>
        <p:spPr>
          <a:xfrm rot="8748521">
            <a:off x="6672263"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cxnSp>
        <p:nvCxnSpPr>
          <p:cNvPr id="2063" name="Straight Connector 13"/>
          <p:cNvCxnSpPr>
            <a:cxnSpLocks noChangeShapeType="1"/>
          </p:cNvCxnSpPr>
          <p:nvPr/>
        </p:nvCxnSpPr>
        <p:spPr bwMode="auto">
          <a:xfrm flipH="1">
            <a:off x="0" y="4110038"/>
            <a:ext cx="6732588" cy="0"/>
          </a:xfrm>
          <a:prstGeom prst="line">
            <a:avLst/>
          </a:prstGeom>
          <a:noFill/>
          <a:ln w="19050" cap="sq" algn="ctr">
            <a:solidFill>
              <a:schemeClr val="accent1"/>
            </a:solidFill>
            <a:miter lim="800000"/>
            <a:headEnd type="oval"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04782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Oval 65"/>
          <p:cNvSpPr>
            <a:spLocks noChangeArrowheads="1"/>
          </p:cNvSpPr>
          <p:nvPr/>
        </p:nvSpPr>
        <p:spPr bwMode="auto">
          <a:xfrm rot="10800000">
            <a:off x="4480942" y="5487390"/>
            <a:ext cx="4138137" cy="391760"/>
          </a:xfrm>
          <a:prstGeom prst="ellipse">
            <a:avLst/>
          </a:prstGeom>
          <a:gradFill rotWithShape="1">
            <a:gsLst>
              <a:gs pos="16000">
                <a:schemeClr val="bg1">
                  <a:lumMod val="85000"/>
                </a:schemeClr>
              </a:gs>
              <a:gs pos="78000">
                <a:srgbClr val="EEECE1">
                  <a:alpha val="0"/>
                </a:srgb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pitchFamily="34" charset="0"/>
              <a:ea typeface="宋体"/>
            </a:endParaRPr>
          </a:p>
        </p:txBody>
      </p:sp>
      <p:sp>
        <p:nvSpPr>
          <p:cNvPr id="82" name="Oval 65"/>
          <p:cNvSpPr>
            <a:spLocks noChangeArrowheads="1"/>
          </p:cNvSpPr>
          <p:nvPr/>
        </p:nvSpPr>
        <p:spPr bwMode="auto">
          <a:xfrm rot="10800000">
            <a:off x="341758" y="5487389"/>
            <a:ext cx="4138137" cy="391760"/>
          </a:xfrm>
          <a:prstGeom prst="ellipse">
            <a:avLst/>
          </a:prstGeom>
          <a:gradFill rotWithShape="1">
            <a:gsLst>
              <a:gs pos="16000">
                <a:schemeClr val="bg1">
                  <a:lumMod val="85000"/>
                </a:schemeClr>
              </a:gs>
              <a:gs pos="78000">
                <a:srgbClr val="EEECE1">
                  <a:alpha val="0"/>
                </a:srgb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pitchFamily="34" charset="0"/>
              <a:ea typeface="宋体"/>
            </a:endParaRPr>
          </a:p>
        </p:txBody>
      </p:sp>
      <p:cxnSp>
        <p:nvCxnSpPr>
          <p:cNvPr id="3080" name="直接连接符 41"/>
          <p:cNvCxnSpPr>
            <a:cxnSpLocks noChangeShapeType="1"/>
          </p:cNvCxnSpPr>
          <p:nvPr/>
        </p:nvCxnSpPr>
        <p:spPr bwMode="auto">
          <a:xfrm>
            <a:off x="1838325" y="4959350"/>
            <a:ext cx="5111750" cy="0"/>
          </a:xfrm>
          <a:prstGeom prst="line">
            <a:avLst/>
          </a:prstGeom>
          <a:noFill/>
          <a:ln w="57150" algn="ctr">
            <a:solidFill>
              <a:srgbClr val="DCDCDC"/>
            </a:solidFill>
            <a:round/>
            <a:headEnd/>
            <a:tailEnd/>
          </a:ln>
          <a:extLst>
            <a:ext uri="{909E8E84-426E-40DD-AFC4-6F175D3DCCD1}">
              <a14:hiddenFill xmlns:a14="http://schemas.microsoft.com/office/drawing/2010/main">
                <a:noFill/>
              </a14:hiddenFill>
            </a:ext>
          </a:extLst>
        </p:spPr>
      </p:cxnSp>
      <p:grpSp>
        <p:nvGrpSpPr>
          <p:cNvPr id="3081" name="组合 4"/>
          <p:cNvGrpSpPr>
            <a:grpSpLocks/>
          </p:cNvGrpSpPr>
          <p:nvPr/>
        </p:nvGrpSpPr>
        <p:grpSpPr bwMode="auto">
          <a:xfrm>
            <a:off x="1381125" y="4921250"/>
            <a:ext cx="828675" cy="725488"/>
            <a:chOff x="1381811" y="4921918"/>
            <a:chExt cx="828433" cy="725194"/>
          </a:xfrm>
        </p:grpSpPr>
        <p:sp>
          <p:nvSpPr>
            <p:cNvPr id="55" name="任意多边形 54"/>
            <p:cNvSpPr/>
            <p:nvPr/>
          </p:nvSpPr>
          <p:spPr>
            <a:xfrm>
              <a:off x="1381811" y="4921918"/>
              <a:ext cx="342800" cy="725194"/>
            </a:xfrm>
            <a:custGeom>
              <a:avLst/>
              <a:gdLst>
                <a:gd name="connsiteX0" fmla="*/ 0 w 269823"/>
                <a:gd name="connsiteY0" fmla="*/ 0 h 569626"/>
                <a:gd name="connsiteX1" fmla="*/ 254833 w 269823"/>
                <a:gd name="connsiteY1" fmla="*/ 254833 h 569626"/>
                <a:gd name="connsiteX2" fmla="*/ 269823 w 269823"/>
                <a:gd name="connsiteY2" fmla="*/ 404734 h 569626"/>
                <a:gd name="connsiteX3" fmla="*/ 44971 w 269823"/>
                <a:gd name="connsiteY3" fmla="*/ 569626 h 569626"/>
              </a:gdLst>
              <a:ahLst/>
              <a:cxnLst>
                <a:cxn ang="0">
                  <a:pos x="connsiteX0" y="connsiteY0"/>
                </a:cxn>
                <a:cxn ang="0">
                  <a:pos x="connsiteX1" y="connsiteY1"/>
                </a:cxn>
                <a:cxn ang="0">
                  <a:pos x="connsiteX2" y="connsiteY2"/>
                </a:cxn>
                <a:cxn ang="0">
                  <a:pos x="connsiteX3" y="connsiteY3"/>
                </a:cxn>
              </a:cxnLst>
              <a:rect l="l" t="t" r="r" b="b"/>
              <a:pathLst>
                <a:path w="269823" h="569626">
                  <a:moveTo>
                    <a:pt x="0" y="0"/>
                  </a:moveTo>
                  <a:lnTo>
                    <a:pt x="254833" y="254833"/>
                  </a:lnTo>
                  <a:lnTo>
                    <a:pt x="269823" y="404734"/>
                  </a:lnTo>
                  <a:lnTo>
                    <a:pt x="44971" y="569626"/>
                  </a:lnTo>
                </a:path>
              </a:pathLst>
            </a:custGeom>
            <a:noFill/>
            <a:ln w="127000" cap="flat" cmpd="sng" algn="ctr">
              <a:solidFill>
                <a:schemeClr val="accent1">
                  <a:lumMod val="60000"/>
                  <a:lumOff val="40000"/>
                </a:schemeClr>
              </a:solid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sp>
          <p:nvSpPr>
            <p:cNvPr id="56" name="任意多边形 55"/>
            <p:cNvSpPr/>
            <p:nvPr/>
          </p:nvSpPr>
          <p:spPr>
            <a:xfrm>
              <a:off x="1686522" y="5188510"/>
              <a:ext cx="523722" cy="458602"/>
            </a:xfrm>
            <a:custGeom>
              <a:avLst/>
              <a:gdLst>
                <a:gd name="connsiteX0" fmla="*/ 0 w 299803"/>
                <a:gd name="connsiteY0" fmla="*/ 0 h 299804"/>
                <a:gd name="connsiteX1" fmla="*/ 194872 w 299803"/>
                <a:gd name="connsiteY1" fmla="*/ 74951 h 299804"/>
                <a:gd name="connsiteX2" fmla="*/ 299803 w 299803"/>
                <a:gd name="connsiteY2" fmla="*/ 299804 h 299804"/>
              </a:gdLst>
              <a:ahLst/>
              <a:cxnLst>
                <a:cxn ang="0">
                  <a:pos x="connsiteX0" y="connsiteY0"/>
                </a:cxn>
                <a:cxn ang="0">
                  <a:pos x="connsiteX1" y="connsiteY1"/>
                </a:cxn>
                <a:cxn ang="0">
                  <a:pos x="connsiteX2" y="connsiteY2"/>
                </a:cxn>
              </a:cxnLst>
              <a:rect l="l" t="t" r="r" b="b"/>
              <a:pathLst>
                <a:path w="299803" h="299804">
                  <a:moveTo>
                    <a:pt x="0" y="0"/>
                  </a:moveTo>
                  <a:lnTo>
                    <a:pt x="194872" y="74951"/>
                  </a:lnTo>
                  <a:lnTo>
                    <a:pt x="299803" y="299804"/>
                  </a:lnTo>
                </a:path>
              </a:pathLst>
            </a:custGeom>
            <a:noFill/>
            <a:ln w="127000" cap="flat" cmpd="sng" algn="ctr">
              <a:solidFill>
                <a:schemeClr val="accent1">
                  <a:lumMod val="60000"/>
                  <a:lumOff val="40000"/>
                </a:schemeClr>
              </a:solid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cxnSp>
          <p:nvCxnSpPr>
            <p:cNvPr id="57" name="直接连接符 56"/>
            <p:cNvCxnSpPr>
              <a:stCxn id="55" idx="0"/>
            </p:cNvCxnSpPr>
            <p:nvPr/>
          </p:nvCxnSpPr>
          <p:spPr>
            <a:xfrm>
              <a:off x="1381811" y="4921918"/>
              <a:ext cx="496743" cy="38085"/>
            </a:xfrm>
            <a:prstGeom prst="line">
              <a:avLst/>
            </a:prstGeom>
            <a:noFill/>
            <a:ln w="127000" cap="flat" cmpd="sng" algn="ctr">
              <a:solidFill>
                <a:schemeClr val="accent1">
                  <a:lumMod val="60000"/>
                  <a:lumOff val="40000"/>
                </a:schemeClr>
              </a:solidFill>
              <a:prstDash val="solid"/>
            </a:ln>
            <a:effectLst/>
          </p:spPr>
        </p:cxnSp>
      </p:grpSp>
      <p:sp>
        <p:nvSpPr>
          <p:cNvPr id="58" name="椭圆 57"/>
          <p:cNvSpPr/>
          <p:nvPr/>
        </p:nvSpPr>
        <p:spPr>
          <a:xfrm>
            <a:off x="1085850" y="4664075"/>
            <a:ext cx="258763" cy="257175"/>
          </a:xfrm>
          <a:prstGeom prst="ellipse">
            <a:avLst/>
          </a:prstGeom>
          <a:solidFill>
            <a:schemeClr val="accent1">
              <a:lumMod val="60000"/>
              <a:lumOff val="40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grpSp>
        <p:nvGrpSpPr>
          <p:cNvPr id="3083" name="组合 3"/>
          <p:cNvGrpSpPr>
            <a:grpSpLocks/>
          </p:cNvGrpSpPr>
          <p:nvPr/>
        </p:nvGrpSpPr>
        <p:grpSpPr bwMode="auto">
          <a:xfrm>
            <a:off x="1955800" y="4921250"/>
            <a:ext cx="828675" cy="725488"/>
            <a:chOff x="1956533" y="4921918"/>
            <a:chExt cx="828433" cy="725194"/>
          </a:xfrm>
        </p:grpSpPr>
        <p:sp>
          <p:nvSpPr>
            <p:cNvPr id="51" name="任意多边形 50"/>
            <p:cNvSpPr/>
            <p:nvPr/>
          </p:nvSpPr>
          <p:spPr>
            <a:xfrm>
              <a:off x="1956533" y="4921918"/>
              <a:ext cx="342800" cy="725194"/>
            </a:xfrm>
            <a:custGeom>
              <a:avLst/>
              <a:gdLst>
                <a:gd name="connsiteX0" fmla="*/ 0 w 269823"/>
                <a:gd name="connsiteY0" fmla="*/ 0 h 569626"/>
                <a:gd name="connsiteX1" fmla="*/ 254833 w 269823"/>
                <a:gd name="connsiteY1" fmla="*/ 254833 h 569626"/>
                <a:gd name="connsiteX2" fmla="*/ 269823 w 269823"/>
                <a:gd name="connsiteY2" fmla="*/ 404734 h 569626"/>
                <a:gd name="connsiteX3" fmla="*/ 44971 w 269823"/>
                <a:gd name="connsiteY3" fmla="*/ 569626 h 569626"/>
              </a:gdLst>
              <a:ahLst/>
              <a:cxnLst>
                <a:cxn ang="0">
                  <a:pos x="connsiteX0" y="connsiteY0"/>
                </a:cxn>
                <a:cxn ang="0">
                  <a:pos x="connsiteX1" y="connsiteY1"/>
                </a:cxn>
                <a:cxn ang="0">
                  <a:pos x="connsiteX2" y="connsiteY2"/>
                </a:cxn>
                <a:cxn ang="0">
                  <a:pos x="connsiteX3" y="connsiteY3"/>
                </a:cxn>
              </a:cxnLst>
              <a:rect l="l" t="t" r="r" b="b"/>
              <a:pathLst>
                <a:path w="269823" h="569626">
                  <a:moveTo>
                    <a:pt x="0" y="0"/>
                  </a:moveTo>
                  <a:lnTo>
                    <a:pt x="254833" y="254833"/>
                  </a:lnTo>
                  <a:lnTo>
                    <a:pt x="269823" y="404734"/>
                  </a:lnTo>
                  <a:lnTo>
                    <a:pt x="44971" y="569626"/>
                  </a:lnTo>
                </a:path>
              </a:pathLst>
            </a:custGeom>
            <a:noFill/>
            <a:ln w="127000" cap="flat" cmpd="sng" algn="ctr">
              <a:solidFill>
                <a:schemeClr val="accent1">
                  <a:lumMod val="60000"/>
                  <a:lumOff val="40000"/>
                </a:schemeClr>
              </a:solid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sp>
          <p:nvSpPr>
            <p:cNvPr id="52" name="任意多边形 51"/>
            <p:cNvSpPr/>
            <p:nvPr/>
          </p:nvSpPr>
          <p:spPr>
            <a:xfrm>
              <a:off x="2261244" y="5188510"/>
              <a:ext cx="523722" cy="458602"/>
            </a:xfrm>
            <a:custGeom>
              <a:avLst/>
              <a:gdLst>
                <a:gd name="connsiteX0" fmla="*/ 0 w 299803"/>
                <a:gd name="connsiteY0" fmla="*/ 0 h 299804"/>
                <a:gd name="connsiteX1" fmla="*/ 194872 w 299803"/>
                <a:gd name="connsiteY1" fmla="*/ 74951 h 299804"/>
                <a:gd name="connsiteX2" fmla="*/ 299803 w 299803"/>
                <a:gd name="connsiteY2" fmla="*/ 299804 h 299804"/>
              </a:gdLst>
              <a:ahLst/>
              <a:cxnLst>
                <a:cxn ang="0">
                  <a:pos x="connsiteX0" y="connsiteY0"/>
                </a:cxn>
                <a:cxn ang="0">
                  <a:pos x="connsiteX1" y="connsiteY1"/>
                </a:cxn>
                <a:cxn ang="0">
                  <a:pos x="connsiteX2" y="connsiteY2"/>
                </a:cxn>
              </a:cxnLst>
              <a:rect l="l" t="t" r="r" b="b"/>
              <a:pathLst>
                <a:path w="299803" h="299804">
                  <a:moveTo>
                    <a:pt x="0" y="0"/>
                  </a:moveTo>
                  <a:lnTo>
                    <a:pt x="194872" y="74951"/>
                  </a:lnTo>
                  <a:lnTo>
                    <a:pt x="299803" y="299804"/>
                  </a:lnTo>
                </a:path>
              </a:pathLst>
            </a:custGeom>
            <a:noFill/>
            <a:ln w="127000" cap="flat" cmpd="sng" algn="ctr">
              <a:solidFill>
                <a:schemeClr val="accent1">
                  <a:lumMod val="60000"/>
                  <a:lumOff val="40000"/>
                </a:schemeClr>
              </a:solid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cxnSp>
          <p:nvCxnSpPr>
            <p:cNvPr id="53" name="直接连接符 52"/>
            <p:cNvCxnSpPr>
              <a:stCxn id="51" idx="0"/>
            </p:cNvCxnSpPr>
            <p:nvPr/>
          </p:nvCxnSpPr>
          <p:spPr>
            <a:xfrm>
              <a:off x="1956533" y="4921918"/>
              <a:ext cx="496743" cy="38085"/>
            </a:xfrm>
            <a:prstGeom prst="line">
              <a:avLst/>
            </a:prstGeom>
            <a:noFill/>
            <a:ln w="127000" cap="flat" cmpd="sng" algn="ctr">
              <a:solidFill>
                <a:schemeClr val="accent1">
                  <a:lumMod val="60000"/>
                  <a:lumOff val="40000"/>
                </a:schemeClr>
              </a:solidFill>
              <a:prstDash val="solid"/>
            </a:ln>
            <a:effectLst/>
          </p:spPr>
        </p:cxnSp>
      </p:grpSp>
      <p:sp>
        <p:nvSpPr>
          <p:cNvPr id="54" name="椭圆 53"/>
          <p:cNvSpPr/>
          <p:nvPr/>
        </p:nvSpPr>
        <p:spPr>
          <a:xfrm>
            <a:off x="1660525" y="4664075"/>
            <a:ext cx="258763" cy="257175"/>
          </a:xfrm>
          <a:prstGeom prst="ellipse">
            <a:avLst/>
          </a:prstGeom>
          <a:solidFill>
            <a:schemeClr val="accent1">
              <a:lumMod val="60000"/>
              <a:lumOff val="40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grpSp>
        <p:nvGrpSpPr>
          <p:cNvPr id="3085" name="组合 2"/>
          <p:cNvGrpSpPr>
            <a:grpSpLocks/>
          </p:cNvGrpSpPr>
          <p:nvPr/>
        </p:nvGrpSpPr>
        <p:grpSpPr bwMode="auto">
          <a:xfrm>
            <a:off x="2506663" y="4921250"/>
            <a:ext cx="828675" cy="725488"/>
            <a:chOff x="2506576" y="4921918"/>
            <a:chExt cx="828433" cy="725194"/>
          </a:xfrm>
        </p:grpSpPr>
        <p:sp>
          <p:nvSpPr>
            <p:cNvPr id="47" name="任意多边形 46"/>
            <p:cNvSpPr/>
            <p:nvPr/>
          </p:nvSpPr>
          <p:spPr>
            <a:xfrm>
              <a:off x="2506576" y="4921918"/>
              <a:ext cx="342800" cy="725194"/>
            </a:xfrm>
            <a:custGeom>
              <a:avLst/>
              <a:gdLst>
                <a:gd name="connsiteX0" fmla="*/ 0 w 269823"/>
                <a:gd name="connsiteY0" fmla="*/ 0 h 569626"/>
                <a:gd name="connsiteX1" fmla="*/ 254833 w 269823"/>
                <a:gd name="connsiteY1" fmla="*/ 254833 h 569626"/>
                <a:gd name="connsiteX2" fmla="*/ 269823 w 269823"/>
                <a:gd name="connsiteY2" fmla="*/ 404734 h 569626"/>
                <a:gd name="connsiteX3" fmla="*/ 44971 w 269823"/>
                <a:gd name="connsiteY3" fmla="*/ 569626 h 569626"/>
              </a:gdLst>
              <a:ahLst/>
              <a:cxnLst>
                <a:cxn ang="0">
                  <a:pos x="connsiteX0" y="connsiteY0"/>
                </a:cxn>
                <a:cxn ang="0">
                  <a:pos x="connsiteX1" y="connsiteY1"/>
                </a:cxn>
                <a:cxn ang="0">
                  <a:pos x="connsiteX2" y="connsiteY2"/>
                </a:cxn>
                <a:cxn ang="0">
                  <a:pos x="connsiteX3" y="connsiteY3"/>
                </a:cxn>
              </a:cxnLst>
              <a:rect l="l" t="t" r="r" b="b"/>
              <a:pathLst>
                <a:path w="269823" h="569626">
                  <a:moveTo>
                    <a:pt x="0" y="0"/>
                  </a:moveTo>
                  <a:lnTo>
                    <a:pt x="254833" y="254833"/>
                  </a:lnTo>
                  <a:lnTo>
                    <a:pt x="269823" y="404734"/>
                  </a:lnTo>
                  <a:lnTo>
                    <a:pt x="44971" y="569626"/>
                  </a:lnTo>
                </a:path>
              </a:pathLst>
            </a:custGeom>
            <a:noFill/>
            <a:ln w="127000" cap="flat" cmpd="sng" algn="ctr">
              <a:solidFill>
                <a:schemeClr val="accent1">
                  <a:lumMod val="60000"/>
                  <a:lumOff val="40000"/>
                </a:schemeClr>
              </a:solid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sp>
          <p:nvSpPr>
            <p:cNvPr id="48" name="任意多边形 47"/>
            <p:cNvSpPr/>
            <p:nvPr/>
          </p:nvSpPr>
          <p:spPr>
            <a:xfrm>
              <a:off x="2811287" y="5188510"/>
              <a:ext cx="523722" cy="458602"/>
            </a:xfrm>
            <a:custGeom>
              <a:avLst/>
              <a:gdLst>
                <a:gd name="connsiteX0" fmla="*/ 0 w 299803"/>
                <a:gd name="connsiteY0" fmla="*/ 0 h 299804"/>
                <a:gd name="connsiteX1" fmla="*/ 194872 w 299803"/>
                <a:gd name="connsiteY1" fmla="*/ 74951 h 299804"/>
                <a:gd name="connsiteX2" fmla="*/ 299803 w 299803"/>
                <a:gd name="connsiteY2" fmla="*/ 299804 h 299804"/>
              </a:gdLst>
              <a:ahLst/>
              <a:cxnLst>
                <a:cxn ang="0">
                  <a:pos x="connsiteX0" y="connsiteY0"/>
                </a:cxn>
                <a:cxn ang="0">
                  <a:pos x="connsiteX1" y="connsiteY1"/>
                </a:cxn>
                <a:cxn ang="0">
                  <a:pos x="connsiteX2" y="connsiteY2"/>
                </a:cxn>
              </a:cxnLst>
              <a:rect l="l" t="t" r="r" b="b"/>
              <a:pathLst>
                <a:path w="299803" h="299804">
                  <a:moveTo>
                    <a:pt x="0" y="0"/>
                  </a:moveTo>
                  <a:lnTo>
                    <a:pt x="194872" y="74951"/>
                  </a:lnTo>
                  <a:lnTo>
                    <a:pt x="299803" y="299804"/>
                  </a:lnTo>
                </a:path>
              </a:pathLst>
            </a:custGeom>
            <a:noFill/>
            <a:ln w="127000" cap="flat" cmpd="sng" algn="ctr">
              <a:solidFill>
                <a:schemeClr val="accent1">
                  <a:lumMod val="60000"/>
                  <a:lumOff val="40000"/>
                </a:schemeClr>
              </a:solid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cxnSp>
          <p:nvCxnSpPr>
            <p:cNvPr id="49" name="直接连接符 48"/>
            <p:cNvCxnSpPr>
              <a:stCxn id="47" idx="0"/>
            </p:cNvCxnSpPr>
            <p:nvPr/>
          </p:nvCxnSpPr>
          <p:spPr>
            <a:xfrm>
              <a:off x="2506576" y="4921918"/>
              <a:ext cx="496742" cy="38085"/>
            </a:xfrm>
            <a:prstGeom prst="line">
              <a:avLst/>
            </a:prstGeom>
            <a:noFill/>
            <a:ln w="127000" cap="flat" cmpd="sng" algn="ctr">
              <a:solidFill>
                <a:schemeClr val="accent1">
                  <a:lumMod val="60000"/>
                  <a:lumOff val="40000"/>
                </a:schemeClr>
              </a:solidFill>
              <a:prstDash val="solid"/>
            </a:ln>
            <a:effectLst/>
          </p:spPr>
        </p:cxnSp>
      </p:grpSp>
      <p:sp>
        <p:nvSpPr>
          <p:cNvPr id="50" name="椭圆 49"/>
          <p:cNvSpPr/>
          <p:nvPr/>
        </p:nvSpPr>
        <p:spPr>
          <a:xfrm>
            <a:off x="2209800" y="4664075"/>
            <a:ext cx="258763" cy="257175"/>
          </a:xfrm>
          <a:prstGeom prst="ellipse">
            <a:avLst/>
          </a:prstGeom>
          <a:solidFill>
            <a:schemeClr val="accent1">
              <a:lumMod val="60000"/>
              <a:lumOff val="40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grpSp>
        <p:nvGrpSpPr>
          <p:cNvPr id="3087" name="组合 7"/>
          <p:cNvGrpSpPr>
            <a:grpSpLocks/>
          </p:cNvGrpSpPr>
          <p:nvPr/>
        </p:nvGrpSpPr>
        <p:grpSpPr bwMode="auto">
          <a:xfrm>
            <a:off x="6578600" y="4921250"/>
            <a:ext cx="828675" cy="725488"/>
            <a:chOff x="6579220" y="4921918"/>
            <a:chExt cx="828434" cy="725194"/>
          </a:xfrm>
        </p:grpSpPr>
        <p:sp>
          <p:nvSpPr>
            <p:cNvPr id="71" name="任意多边形 70"/>
            <p:cNvSpPr/>
            <p:nvPr/>
          </p:nvSpPr>
          <p:spPr>
            <a:xfrm flipH="1">
              <a:off x="7064854" y="4921918"/>
              <a:ext cx="342800" cy="725194"/>
            </a:xfrm>
            <a:custGeom>
              <a:avLst/>
              <a:gdLst>
                <a:gd name="connsiteX0" fmla="*/ 0 w 269823"/>
                <a:gd name="connsiteY0" fmla="*/ 0 h 569626"/>
                <a:gd name="connsiteX1" fmla="*/ 254833 w 269823"/>
                <a:gd name="connsiteY1" fmla="*/ 254833 h 569626"/>
                <a:gd name="connsiteX2" fmla="*/ 269823 w 269823"/>
                <a:gd name="connsiteY2" fmla="*/ 404734 h 569626"/>
                <a:gd name="connsiteX3" fmla="*/ 44971 w 269823"/>
                <a:gd name="connsiteY3" fmla="*/ 569626 h 569626"/>
              </a:gdLst>
              <a:ahLst/>
              <a:cxnLst>
                <a:cxn ang="0">
                  <a:pos x="connsiteX0" y="connsiteY0"/>
                </a:cxn>
                <a:cxn ang="0">
                  <a:pos x="connsiteX1" y="connsiteY1"/>
                </a:cxn>
                <a:cxn ang="0">
                  <a:pos x="connsiteX2" y="connsiteY2"/>
                </a:cxn>
                <a:cxn ang="0">
                  <a:pos x="connsiteX3" y="connsiteY3"/>
                </a:cxn>
              </a:cxnLst>
              <a:rect l="l" t="t" r="r" b="b"/>
              <a:pathLst>
                <a:path w="269823" h="569626">
                  <a:moveTo>
                    <a:pt x="0" y="0"/>
                  </a:moveTo>
                  <a:lnTo>
                    <a:pt x="254833" y="254833"/>
                  </a:lnTo>
                  <a:lnTo>
                    <a:pt x="269823" y="404734"/>
                  </a:lnTo>
                  <a:lnTo>
                    <a:pt x="44971" y="569626"/>
                  </a:lnTo>
                </a:path>
              </a:pathLst>
            </a:custGeom>
            <a:noFill/>
            <a:ln w="127000" cap="flat" cmpd="sng" algn="ctr">
              <a:solidFill>
                <a:schemeClr val="accent2">
                  <a:lumMod val="60000"/>
                  <a:lumOff val="40000"/>
                </a:schemeClr>
              </a:solid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sp>
          <p:nvSpPr>
            <p:cNvPr id="72" name="任意多边形 71"/>
            <p:cNvSpPr/>
            <p:nvPr/>
          </p:nvSpPr>
          <p:spPr>
            <a:xfrm flipH="1">
              <a:off x="6579220" y="5188510"/>
              <a:ext cx="523723" cy="458602"/>
            </a:xfrm>
            <a:custGeom>
              <a:avLst/>
              <a:gdLst>
                <a:gd name="connsiteX0" fmla="*/ 0 w 299803"/>
                <a:gd name="connsiteY0" fmla="*/ 0 h 299804"/>
                <a:gd name="connsiteX1" fmla="*/ 194872 w 299803"/>
                <a:gd name="connsiteY1" fmla="*/ 74951 h 299804"/>
                <a:gd name="connsiteX2" fmla="*/ 299803 w 299803"/>
                <a:gd name="connsiteY2" fmla="*/ 299804 h 299804"/>
              </a:gdLst>
              <a:ahLst/>
              <a:cxnLst>
                <a:cxn ang="0">
                  <a:pos x="connsiteX0" y="connsiteY0"/>
                </a:cxn>
                <a:cxn ang="0">
                  <a:pos x="connsiteX1" y="connsiteY1"/>
                </a:cxn>
                <a:cxn ang="0">
                  <a:pos x="connsiteX2" y="connsiteY2"/>
                </a:cxn>
              </a:cxnLst>
              <a:rect l="l" t="t" r="r" b="b"/>
              <a:pathLst>
                <a:path w="299803" h="299804">
                  <a:moveTo>
                    <a:pt x="0" y="0"/>
                  </a:moveTo>
                  <a:lnTo>
                    <a:pt x="194872" y="74951"/>
                  </a:lnTo>
                  <a:lnTo>
                    <a:pt x="299803" y="299804"/>
                  </a:lnTo>
                </a:path>
              </a:pathLst>
            </a:custGeom>
            <a:noFill/>
            <a:ln w="127000" cap="flat" cmpd="sng" algn="ctr">
              <a:solidFill>
                <a:schemeClr val="accent2">
                  <a:lumMod val="60000"/>
                  <a:lumOff val="40000"/>
                </a:schemeClr>
              </a:solid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cxnSp>
          <p:nvCxnSpPr>
            <p:cNvPr id="73" name="直接连接符 72"/>
            <p:cNvCxnSpPr>
              <a:stCxn id="71" idx="0"/>
            </p:cNvCxnSpPr>
            <p:nvPr/>
          </p:nvCxnSpPr>
          <p:spPr>
            <a:xfrm flipH="1">
              <a:off x="6910912" y="4921918"/>
              <a:ext cx="496742" cy="38085"/>
            </a:xfrm>
            <a:prstGeom prst="line">
              <a:avLst/>
            </a:prstGeom>
            <a:noFill/>
            <a:ln w="127000" cap="flat" cmpd="sng" algn="ctr">
              <a:solidFill>
                <a:schemeClr val="accent2">
                  <a:lumMod val="60000"/>
                  <a:lumOff val="40000"/>
                </a:schemeClr>
              </a:solidFill>
              <a:prstDash val="solid"/>
            </a:ln>
            <a:effectLst/>
          </p:spPr>
        </p:cxnSp>
      </p:grpSp>
      <p:sp>
        <p:nvSpPr>
          <p:cNvPr id="74" name="椭圆 73"/>
          <p:cNvSpPr/>
          <p:nvPr/>
        </p:nvSpPr>
        <p:spPr>
          <a:xfrm flipH="1">
            <a:off x="7445375" y="4664075"/>
            <a:ext cx="258763" cy="257175"/>
          </a:xfrm>
          <a:prstGeom prst="ellipse">
            <a:avLst/>
          </a:prstGeom>
          <a:solidFill>
            <a:schemeClr val="accent2">
              <a:lumMod val="60000"/>
              <a:lumOff val="40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grpSp>
        <p:nvGrpSpPr>
          <p:cNvPr id="3089" name="组合 6"/>
          <p:cNvGrpSpPr>
            <a:grpSpLocks/>
          </p:cNvGrpSpPr>
          <p:nvPr/>
        </p:nvGrpSpPr>
        <p:grpSpPr bwMode="auto">
          <a:xfrm>
            <a:off x="6003925" y="4921250"/>
            <a:ext cx="828675" cy="725488"/>
            <a:chOff x="6004497" y="4921918"/>
            <a:chExt cx="828434" cy="725194"/>
          </a:xfrm>
        </p:grpSpPr>
        <p:sp>
          <p:nvSpPr>
            <p:cNvPr id="67" name="任意多边形 66"/>
            <p:cNvSpPr/>
            <p:nvPr/>
          </p:nvSpPr>
          <p:spPr>
            <a:xfrm flipH="1">
              <a:off x="6490131" y="4921918"/>
              <a:ext cx="342800" cy="725194"/>
            </a:xfrm>
            <a:custGeom>
              <a:avLst/>
              <a:gdLst>
                <a:gd name="connsiteX0" fmla="*/ 0 w 269823"/>
                <a:gd name="connsiteY0" fmla="*/ 0 h 569626"/>
                <a:gd name="connsiteX1" fmla="*/ 254833 w 269823"/>
                <a:gd name="connsiteY1" fmla="*/ 254833 h 569626"/>
                <a:gd name="connsiteX2" fmla="*/ 269823 w 269823"/>
                <a:gd name="connsiteY2" fmla="*/ 404734 h 569626"/>
                <a:gd name="connsiteX3" fmla="*/ 44971 w 269823"/>
                <a:gd name="connsiteY3" fmla="*/ 569626 h 569626"/>
              </a:gdLst>
              <a:ahLst/>
              <a:cxnLst>
                <a:cxn ang="0">
                  <a:pos x="connsiteX0" y="connsiteY0"/>
                </a:cxn>
                <a:cxn ang="0">
                  <a:pos x="connsiteX1" y="connsiteY1"/>
                </a:cxn>
                <a:cxn ang="0">
                  <a:pos x="connsiteX2" y="connsiteY2"/>
                </a:cxn>
                <a:cxn ang="0">
                  <a:pos x="connsiteX3" y="connsiteY3"/>
                </a:cxn>
              </a:cxnLst>
              <a:rect l="l" t="t" r="r" b="b"/>
              <a:pathLst>
                <a:path w="269823" h="569626">
                  <a:moveTo>
                    <a:pt x="0" y="0"/>
                  </a:moveTo>
                  <a:lnTo>
                    <a:pt x="254833" y="254833"/>
                  </a:lnTo>
                  <a:lnTo>
                    <a:pt x="269823" y="404734"/>
                  </a:lnTo>
                  <a:lnTo>
                    <a:pt x="44971" y="569626"/>
                  </a:lnTo>
                </a:path>
              </a:pathLst>
            </a:custGeom>
            <a:noFill/>
            <a:ln w="127000" cap="flat" cmpd="sng" algn="ctr">
              <a:solidFill>
                <a:schemeClr val="accent2">
                  <a:lumMod val="60000"/>
                  <a:lumOff val="40000"/>
                </a:schemeClr>
              </a:solid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sp>
          <p:nvSpPr>
            <p:cNvPr id="68" name="任意多边形 67"/>
            <p:cNvSpPr/>
            <p:nvPr/>
          </p:nvSpPr>
          <p:spPr>
            <a:xfrm flipH="1">
              <a:off x="6004497" y="5188510"/>
              <a:ext cx="523723" cy="458602"/>
            </a:xfrm>
            <a:custGeom>
              <a:avLst/>
              <a:gdLst>
                <a:gd name="connsiteX0" fmla="*/ 0 w 299803"/>
                <a:gd name="connsiteY0" fmla="*/ 0 h 299804"/>
                <a:gd name="connsiteX1" fmla="*/ 194872 w 299803"/>
                <a:gd name="connsiteY1" fmla="*/ 74951 h 299804"/>
                <a:gd name="connsiteX2" fmla="*/ 299803 w 299803"/>
                <a:gd name="connsiteY2" fmla="*/ 299804 h 299804"/>
              </a:gdLst>
              <a:ahLst/>
              <a:cxnLst>
                <a:cxn ang="0">
                  <a:pos x="connsiteX0" y="connsiteY0"/>
                </a:cxn>
                <a:cxn ang="0">
                  <a:pos x="connsiteX1" y="connsiteY1"/>
                </a:cxn>
                <a:cxn ang="0">
                  <a:pos x="connsiteX2" y="connsiteY2"/>
                </a:cxn>
              </a:cxnLst>
              <a:rect l="l" t="t" r="r" b="b"/>
              <a:pathLst>
                <a:path w="299803" h="299804">
                  <a:moveTo>
                    <a:pt x="0" y="0"/>
                  </a:moveTo>
                  <a:lnTo>
                    <a:pt x="194872" y="74951"/>
                  </a:lnTo>
                  <a:lnTo>
                    <a:pt x="299803" y="299804"/>
                  </a:lnTo>
                </a:path>
              </a:pathLst>
            </a:custGeom>
            <a:noFill/>
            <a:ln w="127000" cap="flat" cmpd="sng" algn="ctr">
              <a:solidFill>
                <a:schemeClr val="accent2">
                  <a:lumMod val="60000"/>
                  <a:lumOff val="40000"/>
                </a:schemeClr>
              </a:solid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cxnSp>
          <p:nvCxnSpPr>
            <p:cNvPr id="69" name="直接连接符 68"/>
            <p:cNvCxnSpPr>
              <a:stCxn id="67" idx="0"/>
            </p:cNvCxnSpPr>
            <p:nvPr/>
          </p:nvCxnSpPr>
          <p:spPr>
            <a:xfrm flipH="1">
              <a:off x="6336189" y="4921918"/>
              <a:ext cx="496742" cy="38085"/>
            </a:xfrm>
            <a:prstGeom prst="line">
              <a:avLst/>
            </a:prstGeom>
            <a:noFill/>
            <a:ln w="127000" cap="flat" cmpd="sng" algn="ctr">
              <a:solidFill>
                <a:schemeClr val="accent2">
                  <a:lumMod val="60000"/>
                  <a:lumOff val="40000"/>
                </a:schemeClr>
              </a:solidFill>
              <a:prstDash val="solid"/>
            </a:ln>
            <a:effectLst/>
          </p:spPr>
        </p:cxnSp>
      </p:grpSp>
      <p:sp>
        <p:nvSpPr>
          <p:cNvPr id="70" name="椭圆 69"/>
          <p:cNvSpPr/>
          <p:nvPr/>
        </p:nvSpPr>
        <p:spPr>
          <a:xfrm flipH="1">
            <a:off x="6870700" y="4664075"/>
            <a:ext cx="258763" cy="257175"/>
          </a:xfrm>
          <a:prstGeom prst="ellipse">
            <a:avLst/>
          </a:prstGeom>
          <a:solidFill>
            <a:schemeClr val="accent2">
              <a:lumMod val="60000"/>
              <a:lumOff val="40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grpSp>
        <p:nvGrpSpPr>
          <p:cNvPr id="3091" name="组合 5"/>
          <p:cNvGrpSpPr>
            <a:grpSpLocks/>
          </p:cNvGrpSpPr>
          <p:nvPr/>
        </p:nvGrpSpPr>
        <p:grpSpPr bwMode="auto">
          <a:xfrm>
            <a:off x="5454650" y="4921250"/>
            <a:ext cx="828675" cy="725488"/>
            <a:chOff x="5454455" y="4921918"/>
            <a:chExt cx="828434" cy="725194"/>
          </a:xfrm>
        </p:grpSpPr>
        <p:sp>
          <p:nvSpPr>
            <p:cNvPr id="63" name="任意多边形 62"/>
            <p:cNvSpPr/>
            <p:nvPr/>
          </p:nvSpPr>
          <p:spPr>
            <a:xfrm flipH="1">
              <a:off x="5940089" y="4921918"/>
              <a:ext cx="342800" cy="725194"/>
            </a:xfrm>
            <a:custGeom>
              <a:avLst/>
              <a:gdLst>
                <a:gd name="connsiteX0" fmla="*/ 0 w 269823"/>
                <a:gd name="connsiteY0" fmla="*/ 0 h 569626"/>
                <a:gd name="connsiteX1" fmla="*/ 254833 w 269823"/>
                <a:gd name="connsiteY1" fmla="*/ 254833 h 569626"/>
                <a:gd name="connsiteX2" fmla="*/ 269823 w 269823"/>
                <a:gd name="connsiteY2" fmla="*/ 404734 h 569626"/>
                <a:gd name="connsiteX3" fmla="*/ 44971 w 269823"/>
                <a:gd name="connsiteY3" fmla="*/ 569626 h 569626"/>
              </a:gdLst>
              <a:ahLst/>
              <a:cxnLst>
                <a:cxn ang="0">
                  <a:pos x="connsiteX0" y="connsiteY0"/>
                </a:cxn>
                <a:cxn ang="0">
                  <a:pos x="connsiteX1" y="connsiteY1"/>
                </a:cxn>
                <a:cxn ang="0">
                  <a:pos x="connsiteX2" y="connsiteY2"/>
                </a:cxn>
                <a:cxn ang="0">
                  <a:pos x="connsiteX3" y="connsiteY3"/>
                </a:cxn>
              </a:cxnLst>
              <a:rect l="l" t="t" r="r" b="b"/>
              <a:pathLst>
                <a:path w="269823" h="569626">
                  <a:moveTo>
                    <a:pt x="0" y="0"/>
                  </a:moveTo>
                  <a:lnTo>
                    <a:pt x="254833" y="254833"/>
                  </a:lnTo>
                  <a:lnTo>
                    <a:pt x="269823" y="404734"/>
                  </a:lnTo>
                  <a:lnTo>
                    <a:pt x="44971" y="569626"/>
                  </a:lnTo>
                </a:path>
              </a:pathLst>
            </a:custGeom>
            <a:noFill/>
            <a:ln w="127000" cap="flat" cmpd="sng" algn="ctr">
              <a:solidFill>
                <a:schemeClr val="accent2">
                  <a:lumMod val="60000"/>
                  <a:lumOff val="40000"/>
                </a:schemeClr>
              </a:solid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sp>
          <p:nvSpPr>
            <p:cNvPr id="64" name="任意多边形 63"/>
            <p:cNvSpPr/>
            <p:nvPr/>
          </p:nvSpPr>
          <p:spPr>
            <a:xfrm flipH="1">
              <a:off x="5454455" y="5188510"/>
              <a:ext cx="523723" cy="458602"/>
            </a:xfrm>
            <a:custGeom>
              <a:avLst/>
              <a:gdLst>
                <a:gd name="connsiteX0" fmla="*/ 0 w 299803"/>
                <a:gd name="connsiteY0" fmla="*/ 0 h 299804"/>
                <a:gd name="connsiteX1" fmla="*/ 194872 w 299803"/>
                <a:gd name="connsiteY1" fmla="*/ 74951 h 299804"/>
                <a:gd name="connsiteX2" fmla="*/ 299803 w 299803"/>
                <a:gd name="connsiteY2" fmla="*/ 299804 h 299804"/>
              </a:gdLst>
              <a:ahLst/>
              <a:cxnLst>
                <a:cxn ang="0">
                  <a:pos x="connsiteX0" y="connsiteY0"/>
                </a:cxn>
                <a:cxn ang="0">
                  <a:pos x="connsiteX1" y="connsiteY1"/>
                </a:cxn>
                <a:cxn ang="0">
                  <a:pos x="connsiteX2" y="connsiteY2"/>
                </a:cxn>
              </a:cxnLst>
              <a:rect l="l" t="t" r="r" b="b"/>
              <a:pathLst>
                <a:path w="299803" h="299804">
                  <a:moveTo>
                    <a:pt x="0" y="0"/>
                  </a:moveTo>
                  <a:lnTo>
                    <a:pt x="194872" y="74951"/>
                  </a:lnTo>
                  <a:lnTo>
                    <a:pt x="299803" y="299804"/>
                  </a:lnTo>
                </a:path>
              </a:pathLst>
            </a:custGeom>
            <a:noFill/>
            <a:ln w="127000" cap="flat" cmpd="sng" algn="ctr">
              <a:solidFill>
                <a:schemeClr val="accent2">
                  <a:lumMod val="60000"/>
                  <a:lumOff val="40000"/>
                </a:schemeClr>
              </a:solid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cxnSp>
          <p:nvCxnSpPr>
            <p:cNvPr id="65" name="直接连接符 64"/>
            <p:cNvCxnSpPr>
              <a:stCxn id="63" idx="0"/>
            </p:cNvCxnSpPr>
            <p:nvPr/>
          </p:nvCxnSpPr>
          <p:spPr>
            <a:xfrm flipH="1">
              <a:off x="5786147" y="4921918"/>
              <a:ext cx="496742" cy="38085"/>
            </a:xfrm>
            <a:prstGeom prst="line">
              <a:avLst/>
            </a:prstGeom>
            <a:noFill/>
            <a:ln w="127000" cap="flat" cmpd="sng" algn="ctr">
              <a:solidFill>
                <a:schemeClr val="accent2">
                  <a:lumMod val="60000"/>
                  <a:lumOff val="40000"/>
                </a:schemeClr>
              </a:solidFill>
              <a:prstDash val="solid"/>
            </a:ln>
            <a:effectLst/>
          </p:spPr>
        </p:cxnSp>
      </p:grpSp>
      <p:sp>
        <p:nvSpPr>
          <p:cNvPr id="66" name="椭圆 65"/>
          <p:cNvSpPr/>
          <p:nvPr/>
        </p:nvSpPr>
        <p:spPr>
          <a:xfrm flipH="1">
            <a:off x="6319838" y="4664075"/>
            <a:ext cx="258762" cy="257175"/>
          </a:xfrm>
          <a:prstGeom prst="ellipse">
            <a:avLst/>
          </a:prstGeom>
          <a:solidFill>
            <a:schemeClr val="accent2">
              <a:lumMod val="60000"/>
              <a:lumOff val="40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sp>
        <p:nvSpPr>
          <p:cNvPr id="75" name="椭圆形标注 74"/>
          <p:cNvSpPr/>
          <p:nvPr/>
        </p:nvSpPr>
        <p:spPr>
          <a:xfrm>
            <a:off x="982663" y="2049463"/>
            <a:ext cx="2940050" cy="2005012"/>
          </a:xfrm>
          <a:prstGeom prst="wedgeEllipseCallout">
            <a:avLst>
              <a:gd name="adj1" fmla="val -22901"/>
              <a:gd name="adj2" fmla="val 64006"/>
            </a:avLst>
          </a:prstGeom>
          <a:solidFill>
            <a:schemeClr val="accent1"/>
          </a:solidFill>
          <a:ln w="57150" cap="flat" cmpd="sng" algn="ctr">
            <a:solidFill>
              <a:sysClr val="window" lastClr="FFFFFF"/>
            </a:solidFill>
            <a:prstDash val="solid"/>
          </a:ln>
          <a:effectLst>
            <a:outerShdw blurRad="50800" dist="38100" dir="2700000" algn="tl" rotWithShape="0">
              <a:prstClr val="black">
                <a:alpha val="40000"/>
              </a:prstClr>
            </a:outerShdw>
          </a:effectLst>
        </p:spPr>
        <p:txBody>
          <a:bodyPr anchor="ctr"/>
          <a:lstStyle/>
          <a:p>
            <a:pPr algn="ctr" eaLnBrk="1" fontAlgn="auto" hangingPunct="1">
              <a:lnSpc>
                <a:spcPct val="120000"/>
              </a:lnSpc>
              <a:spcBef>
                <a:spcPts val="0"/>
              </a:spcBef>
              <a:spcAft>
                <a:spcPts val="0"/>
              </a:spcAft>
              <a:defRPr/>
            </a:pPr>
            <a:r>
              <a:rPr lang="zh-CN" altLang="en-US" sz="1600" kern="0" dirty="0" smtClean="0">
                <a:solidFill>
                  <a:srgbClr val="FFFFFF"/>
                </a:solidFill>
                <a:latin typeface="+mn-ea"/>
                <a:ea typeface="+mn-ea"/>
              </a:rPr>
              <a:t>平台差旅</a:t>
            </a:r>
            <a:endParaRPr lang="en-US" altLang="zh-CN" sz="1600" kern="0" dirty="0" smtClean="0">
              <a:solidFill>
                <a:srgbClr val="FFFFFF"/>
              </a:solidFill>
              <a:latin typeface="+mn-ea"/>
              <a:ea typeface="+mn-ea"/>
            </a:endParaRPr>
          </a:p>
          <a:p>
            <a:pPr algn="ctr" eaLnBrk="1" fontAlgn="auto" hangingPunct="1">
              <a:lnSpc>
                <a:spcPct val="120000"/>
              </a:lnSpc>
              <a:spcBef>
                <a:spcPts val="0"/>
              </a:spcBef>
              <a:spcAft>
                <a:spcPts val="0"/>
              </a:spcAft>
              <a:defRPr/>
            </a:pPr>
            <a:r>
              <a:rPr lang="zh-CN" altLang="en-US" sz="1600" kern="0" dirty="0" smtClean="0">
                <a:solidFill>
                  <a:srgbClr val="FFFFFF"/>
                </a:solidFill>
                <a:latin typeface="+mn-ea"/>
              </a:rPr>
              <a:t>（阿里去啊、京东、</a:t>
            </a:r>
            <a:r>
              <a:rPr lang="zh-CN" altLang="en-US" sz="1600" kern="0" dirty="0">
                <a:solidFill>
                  <a:srgbClr val="FFFFFF"/>
                </a:solidFill>
                <a:latin typeface="+mn-ea"/>
              </a:rPr>
              <a:t>去</a:t>
            </a:r>
            <a:r>
              <a:rPr lang="zh-CN" altLang="en-US" sz="1600" kern="0" dirty="0" smtClean="0">
                <a:solidFill>
                  <a:srgbClr val="FFFFFF"/>
                </a:solidFill>
                <a:latin typeface="+mn-ea"/>
              </a:rPr>
              <a:t>哪儿等）</a:t>
            </a:r>
            <a:endParaRPr lang="en-US" altLang="zh-CN" sz="1600" kern="0" dirty="0">
              <a:solidFill>
                <a:srgbClr val="FFFFFF"/>
              </a:solidFill>
              <a:latin typeface="+mn-ea"/>
              <a:ea typeface="+mn-ea"/>
            </a:endParaRPr>
          </a:p>
        </p:txBody>
      </p:sp>
      <p:sp>
        <p:nvSpPr>
          <p:cNvPr id="76" name="椭圆形标注 75"/>
          <p:cNvSpPr/>
          <p:nvPr/>
        </p:nvSpPr>
        <p:spPr>
          <a:xfrm flipH="1">
            <a:off x="4840288" y="2049463"/>
            <a:ext cx="2940050" cy="2005012"/>
          </a:xfrm>
          <a:prstGeom prst="wedgeEllipseCallout">
            <a:avLst>
              <a:gd name="adj1" fmla="val -22901"/>
              <a:gd name="adj2" fmla="val 64006"/>
            </a:avLst>
          </a:prstGeom>
          <a:solidFill>
            <a:schemeClr val="accent2"/>
          </a:solidFill>
          <a:ln w="57150" cap="flat" cmpd="sng" algn="ctr">
            <a:solidFill>
              <a:sysClr val="window" lastClr="FFFFFF"/>
            </a:solidFill>
            <a:prstDash val="solid"/>
          </a:ln>
          <a:effectLst>
            <a:outerShdw blurRad="50800" dist="38100" dir="2700000" algn="tl" rotWithShape="0">
              <a:prstClr val="black">
                <a:alpha val="40000"/>
              </a:prstClr>
            </a:outerShdw>
          </a:effectLst>
        </p:spPr>
        <p:txBody>
          <a:bodyPr anchor="ctr"/>
          <a:lstStyle/>
          <a:p>
            <a:pPr algn="ctr" eaLnBrk="1" fontAlgn="auto" hangingPunct="1">
              <a:lnSpc>
                <a:spcPct val="120000"/>
              </a:lnSpc>
              <a:spcBef>
                <a:spcPts val="0"/>
              </a:spcBef>
              <a:spcAft>
                <a:spcPts val="0"/>
              </a:spcAft>
              <a:defRPr/>
            </a:pPr>
            <a:r>
              <a:rPr lang="zh-CN" altLang="en-US" sz="1600" kern="0" dirty="0" smtClean="0">
                <a:solidFill>
                  <a:srgbClr val="FFFFFF"/>
                </a:solidFill>
                <a:latin typeface="+mn-ea"/>
                <a:ea typeface="+mn-ea"/>
              </a:rPr>
              <a:t>垂直差旅</a:t>
            </a:r>
            <a:endParaRPr lang="en-US" altLang="zh-CN" sz="1600" kern="0" dirty="0" smtClean="0">
              <a:solidFill>
                <a:srgbClr val="FFFFFF"/>
              </a:solidFill>
              <a:latin typeface="+mn-ea"/>
              <a:ea typeface="+mn-ea"/>
            </a:endParaRPr>
          </a:p>
          <a:p>
            <a:pPr algn="ctr" eaLnBrk="1" fontAlgn="auto" hangingPunct="1">
              <a:lnSpc>
                <a:spcPct val="120000"/>
              </a:lnSpc>
              <a:spcBef>
                <a:spcPts val="0"/>
              </a:spcBef>
              <a:spcAft>
                <a:spcPts val="0"/>
              </a:spcAft>
              <a:defRPr/>
            </a:pPr>
            <a:r>
              <a:rPr lang="zh-CN" altLang="en-US" sz="1600" kern="0" dirty="0" smtClean="0">
                <a:solidFill>
                  <a:srgbClr val="FFFFFF"/>
                </a:solidFill>
                <a:latin typeface="+mn-ea"/>
              </a:rPr>
              <a:t>（携程、途牛、同程、艺龙等）</a:t>
            </a:r>
            <a:endParaRPr lang="en-US" altLang="zh-CN" sz="1600" kern="0" dirty="0">
              <a:solidFill>
                <a:srgbClr val="FFFFFF"/>
              </a:solidFill>
              <a:latin typeface="+mn-ea"/>
              <a:ea typeface="+mn-ea"/>
            </a:endParaRPr>
          </a:p>
        </p:txBody>
      </p:sp>
      <p:sp>
        <p:nvSpPr>
          <p:cNvPr id="3095" name="标题 11"/>
          <p:cNvSpPr>
            <a:spLocks noGrp="1"/>
          </p:cNvSpPr>
          <p:nvPr>
            <p:ph type="title"/>
          </p:nvPr>
        </p:nvSpPr>
        <p:spPr/>
        <p:txBody>
          <a:bodyPr>
            <a:normAutofit/>
          </a:bodyPr>
          <a:lstStyle/>
          <a:p>
            <a:r>
              <a:rPr lang="zh-CN" altLang="en-US" sz="3200" b="1" dirty="0" smtClean="0">
                <a:solidFill>
                  <a:srgbClr val="4F81BD"/>
                </a:solidFill>
              </a:rPr>
              <a:t>按照企业类型分类</a:t>
            </a:r>
          </a:p>
        </p:txBody>
      </p:sp>
    </p:spTree>
    <p:extLst>
      <p:ext uri="{BB962C8B-B14F-4D97-AF65-F5344CB8AC3E}">
        <p14:creationId xmlns:p14="http://schemas.microsoft.com/office/powerpoint/2010/main" val="725944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接连接符 59"/>
          <p:cNvCxnSpPr/>
          <p:nvPr/>
        </p:nvCxnSpPr>
        <p:spPr>
          <a:xfrm>
            <a:off x="5000625" y="2473325"/>
            <a:ext cx="1897063" cy="0"/>
          </a:xfrm>
          <a:prstGeom prst="line">
            <a:avLst/>
          </a:prstGeom>
          <a:ln w="12700">
            <a:solidFill>
              <a:srgbClr val="D3D3D3"/>
            </a:solidFill>
            <a:tailEnd type="oval"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2675" y="4224338"/>
            <a:ext cx="1897063" cy="0"/>
          </a:xfrm>
          <a:prstGeom prst="line">
            <a:avLst/>
          </a:prstGeom>
          <a:ln w="12700">
            <a:solidFill>
              <a:srgbClr val="D3D3D3"/>
            </a:solidFill>
            <a:tailEnd type="oval" w="sm" len="sm"/>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1290638" y="3475038"/>
            <a:ext cx="1897062" cy="0"/>
          </a:xfrm>
          <a:prstGeom prst="line">
            <a:avLst/>
          </a:prstGeom>
          <a:ln w="12700">
            <a:solidFill>
              <a:srgbClr val="D3D3D3"/>
            </a:solidFill>
            <a:tailEnd type="oval" w="sm" len="sm"/>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2312988" y="5384800"/>
            <a:ext cx="1897062" cy="0"/>
          </a:xfrm>
          <a:prstGeom prst="line">
            <a:avLst/>
          </a:prstGeom>
          <a:ln w="12700">
            <a:solidFill>
              <a:srgbClr val="D3D3D3"/>
            </a:solidFill>
            <a:tailEnd type="oval" w="sm" len="sm"/>
          </a:ln>
        </p:spPr>
        <p:style>
          <a:lnRef idx="1">
            <a:schemeClr val="accent1"/>
          </a:lnRef>
          <a:fillRef idx="0">
            <a:schemeClr val="accent1"/>
          </a:fillRef>
          <a:effectRef idx="0">
            <a:schemeClr val="accent1"/>
          </a:effectRef>
          <a:fontRef idx="minor">
            <a:schemeClr val="tx1"/>
          </a:fontRef>
        </p:style>
      </p:cxnSp>
      <p:sp>
        <p:nvSpPr>
          <p:cNvPr id="4" name="平行四边形 2"/>
          <p:cNvSpPr/>
          <p:nvPr/>
        </p:nvSpPr>
        <p:spPr>
          <a:xfrm rot="2353060">
            <a:off x="3063875" y="4054475"/>
            <a:ext cx="876300" cy="630238"/>
          </a:xfrm>
          <a:custGeom>
            <a:avLst/>
            <a:gdLst>
              <a:gd name="connsiteX0" fmla="*/ 0 w 1620000"/>
              <a:gd name="connsiteY0" fmla="*/ 612000 h 612000"/>
              <a:gd name="connsiteX1" fmla="*/ 143655 w 1620000"/>
              <a:gd name="connsiteY1" fmla="*/ 0 h 612000"/>
              <a:gd name="connsiteX2" fmla="*/ 1620000 w 1620000"/>
              <a:gd name="connsiteY2" fmla="*/ 0 h 612000"/>
              <a:gd name="connsiteX3" fmla="*/ 1476345 w 1620000"/>
              <a:gd name="connsiteY3" fmla="*/ 612000 h 612000"/>
              <a:gd name="connsiteX4" fmla="*/ 0 w 1620000"/>
              <a:gd name="connsiteY4" fmla="*/ 612000 h 612000"/>
              <a:gd name="connsiteX0" fmla="*/ 0 w 1620000"/>
              <a:gd name="connsiteY0" fmla="*/ 612000 h 612081"/>
              <a:gd name="connsiteX1" fmla="*/ 143655 w 1620000"/>
              <a:gd name="connsiteY1" fmla="*/ 0 h 612081"/>
              <a:gd name="connsiteX2" fmla="*/ 1620000 w 1620000"/>
              <a:gd name="connsiteY2" fmla="*/ 0 h 612081"/>
              <a:gd name="connsiteX3" fmla="*/ 1525434 w 1620000"/>
              <a:gd name="connsiteY3" fmla="*/ 612081 h 612081"/>
              <a:gd name="connsiteX4" fmla="*/ 0 w 1620000"/>
              <a:gd name="connsiteY4" fmla="*/ 612000 h 612081"/>
              <a:gd name="connsiteX0" fmla="*/ 0 w 1525434"/>
              <a:gd name="connsiteY0" fmla="*/ 613014 h 613095"/>
              <a:gd name="connsiteX1" fmla="*/ 143655 w 1525434"/>
              <a:gd name="connsiteY1" fmla="*/ 1014 h 613095"/>
              <a:gd name="connsiteX2" fmla="*/ 965458 w 1525434"/>
              <a:gd name="connsiteY2" fmla="*/ 0 h 613095"/>
              <a:gd name="connsiteX3" fmla="*/ 1525434 w 1525434"/>
              <a:gd name="connsiteY3" fmla="*/ 613095 h 613095"/>
              <a:gd name="connsiteX4" fmla="*/ 0 w 1525434"/>
              <a:gd name="connsiteY4" fmla="*/ 613014 h 613095"/>
              <a:gd name="connsiteX0" fmla="*/ 0 w 990402"/>
              <a:gd name="connsiteY0" fmla="*/ 613014 h 613285"/>
              <a:gd name="connsiteX1" fmla="*/ 143655 w 990402"/>
              <a:gd name="connsiteY1" fmla="*/ 1014 h 613285"/>
              <a:gd name="connsiteX2" fmla="*/ 965458 w 990402"/>
              <a:gd name="connsiteY2" fmla="*/ 0 h 613285"/>
              <a:gd name="connsiteX3" fmla="*/ 990402 w 990402"/>
              <a:gd name="connsiteY3" fmla="*/ 613285 h 613285"/>
              <a:gd name="connsiteX4" fmla="*/ 0 w 990402"/>
              <a:gd name="connsiteY4" fmla="*/ 613014 h 613285"/>
              <a:gd name="connsiteX0" fmla="*/ 0 w 965458"/>
              <a:gd name="connsiteY0" fmla="*/ 613014 h 613014"/>
              <a:gd name="connsiteX1" fmla="*/ 143655 w 965458"/>
              <a:gd name="connsiteY1" fmla="*/ 1014 h 613014"/>
              <a:gd name="connsiteX2" fmla="*/ 965458 w 965458"/>
              <a:gd name="connsiteY2" fmla="*/ 0 h 613014"/>
              <a:gd name="connsiteX3" fmla="*/ 892039 w 965458"/>
              <a:gd name="connsiteY3" fmla="*/ 584330 h 613014"/>
              <a:gd name="connsiteX4" fmla="*/ 0 w 965458"/>
              <a:gd name="connsiteY4" fmla="*/ 613014 h 613014"/>
              <a:gd name="connsiteX0" fmla="*/ 0 w 965458"/>
              <a:gd name="connsiteY0" fmla="*/ 613014 h 613014"/>
              <a:gd name="connsiteX1" fmla="*/ 143655 w 965458"/>
              <a:gd name="connsiteY1" fmla="*/ 1014 h 613014"/>
              <a:gd name="connsiteX2" fmla="*/ 965458 w 965458"/>
              <a:gd name="connsiteY2" fmla="*/ 0 h 613014"/>
              <a:gd name="connsiteX3" fmla="*/ 815065 w 965458"/>
              <a:gd name="connsiteY3" fmla="*/ 566027 h 613014"/>
              <a:gd name="connsiteX4" fmla="*/ 0 w 965458"/>
              <a:gd name="connsiteY4" fmla="*/ 613014 h 613014"/>
              <a:gd name="connsiteX0" fmla="*/ 0 w 965458"/>
              <a:gd name="connsiteY0" fmla="*/ 613014 h 613014"/>
              <a:gd name="connsiteX1" fmla="*/ 143655 w 965458"/>
              <a:gd name="connsiteY1" fmla="*/ 1014 h 613014"/>
              <a:gd name="connsiteX2" fmla="*/ 965458 w 965458"/>
              <a:gd name="connsiteY2" fmla="*/ 0 h 613014"/>
              <a:gd name="connsiteX3" fmla="*/ 889102 w 965458"/>
              <a:gd name="connsiteY3" fmla="*/ 590436 h 613014"/>
              <a:gd name="connsiteX4" fmla="*/ 0 w 965458"/>
              <a:gd name="connsiteY4" fmla="*/ 613014 h 613014"/>
              <a:gd name="connsiteX0" fmla="*/ 0 w 895659"/>
              <a:gd name="connsiteY0" fmla="*/ 612000 h 612000"/>
              <a:gd name="connsiteX1" fmla="*/ 143655 w 895659"/>
              <a:gd name="connsiteY1" fmla="*/ 0 h 612000"/>
              <a:gd name="connsiteX2" fmla="*/ 895659 w 895659"/>
              <a:gd name="connsiteY2" fmla="*/ 17644 h 612000"/>
              <a:gd name="connsiteX3" fmla="*/ 889102 w 895659"/>
              <a:gd name="connsiteY3" fmla="*/ 589422 h 612000"/>
              <a:gd name="connsiteX4" fmla="*/ 0 w 895659"/>
              <a:gd name="connsiteY4" fmla="*/ 612000 h 612000"/>
              <a:gd name="connsiteX0" fmla="*/ 0 w 921393"/>
              <a:gd name="connsiteY0" fmla="*/ 612000 h 612000"/>
              <a:gd name="connsiteX1" fmla="*/ 143655 w 921393"/>
              <a:gd name="connsiteY1" fmla="*/ 0 h 612000"/>
              <a:gd name="connsiteX2" fmla="*/ 921393 w 921393"/>
              <a:gd name="connsiteY2" fmla="*/ 9538 h 612000"/>
              <a:gd name="connsiteX3" fmla="*/ 889102 w 921393"/>
              <a:gd name="connsiteY3" fmla="*/ 589422 h 612000"/>
              <a:gd name="connsiteX4" fmla="*/ 0 w 921393"/>
              <a:gd name="connsiteY4" fmla="*/ 612000 h 612000"/>
              <a:gd name="connsiteX0" fmla="*/ 0 w 921393"/>
              <a:gd name="connsiteY0" fmla="*/ 612000 h 612000"/>
              <a:gd name="connsiteX1" fmla="*/ 143655 w 921393"/>
              <a:gd name="connsiteY1" fmla="*/ 0 h 612000"/>
              <a:gd name="connsiteX2" fmla="*/ 921393 w 921393"/>
              <a:gd name="connsiteY2" fmla="*/ 9538 h 612000"/>
              <a:gd name="connsiteX3" fmla="*/ 883698 w 921393"/>
              <a:gd name="connsiteY3" fmla="*/ 597414 h 612000"/>
              <a:gd name="connsiteX4" fmla="*/ 0 w 921393"/>
              <a:gd name="connsiteY4" fmla="*/ 612000 h 612000"/>
              <a:gd name="connsiteX0" fmla="*/ 0 w 921393"/>
              <a:gd name="connsiteY0" fmla="*/ 612000 h 612000"/>
              <a:gd name="connsiteX1" fmla="*/ 143655 w 921393"/>
              <a:gd name="connsiteY1" fmla="*/ 0 h 612000"/>
              <a:gd name="connsiteX2" fmla="*/ 921393 w 921393"/>
              <a:gd name="connsiteY2" fmla="*/ 9538 h 612000"/>
              <a:gd name="connsiteX3" fmla="*/ 889602 w 921393"/>
              <a:gd name="connsiteY3" fmla="*/ 590004 h 612000"/>
              <a:gd name="connsiteX4" fmla="*/ 0 w 921393"/>
              <a:gd name="connsiteY4" fmla="*/ 612000 h 612000"/>
              <a:gd name="connsiteX0" fmla="*/ 0 w 894278"/>
              <a:gd name="connsiteY0" fmla="*/ 612000 h 612000"/>
              <a:gd name="connsiteX1" fmla="*/ 143655 w 894278"/>
              <a:gd name="connsiteY1" fmla="*/ 0 h 612000"/>
              <a:gd name="connsiteX2" fmla="*/ 894278 w 894278"/>
              <a:gd name="connsiteY2" fmla="*/ 10138 h 612000"/>
              <a:gd name="connsiteX3" fmla="*/ 889602 w 894278"/>
              <a:gd name="connsiteY3" fmla="*/ 590004 h 612000"/>
              <a:gd name="connsiteX4" fmla="*/ 0 w 894278"/>
              <a:gd name="connsiteY4" fmla="*/ 612000 h 612000"/>
              <a:gd name="connsiteX0" fmla="*/ 0 w 901763"/>
              <a:gd name="connsiteY0" fmla="*/ 612000 h 612000"/>
              <a:gd name="connsiteX1" fmla="*/ 143655 w 901763"/>
              <a:gd name="connsiteY1" fmla="*/ 0 h 612000"/>
              <a:gd name="connsiteX2" fmla="*/ 894278 w 901763"/>
              <a:gd name="connsiteY2" fmla="*/ 10138 h 612000"/>
              <a:gd name="connsiteX3" fmla="*/ 901487 w 901763"/>
              <a:gd name="connsiteY3" fmla="*/ 589544 h 612000"/>
              <a:gd name="connsiteX4" fmla="*/ 0 w 901763"/>
              <a:gd name="connsiteY4" fmla="*/ 612000 h 612000"/>
              <a:gd name="connsiteX0" fmla="*/ 0 w 901770"/>
              <a:gd name="connsiteY0" fmla="*/ 612000 h 612000"/>
              <a:gd name="connsiteX1" fmla="*/ 143655 w 901770"/>
              <a:gd name="connsiteY1" fmla="*/ 0 h 612000"/>
              <a:gd name="connsiteX2" fmla="*/ 894617 w 901770"/>
              <a:gd name="connsiteY2" fmla="*/ 6980 h 612000"/>
              <a:gd name="connsiteX3" fmla="*/ 901487 w 901770"/>
              <a:gd name="connsiteY3" fmla="*/ 589544 h 612000"/>
              <a:gd name="connsiteX4" fmla="*/ 0 w 901770"/>
              <a:gd name="connsiteY4" fmla="*/ 612000 h 61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770" h="612000">
                <a:moveTo>
                  <a:pt x="0" y="612000"/>
                </a:moveTo>
                <a:lnTo>
                  <a:pt x="143655" y="0"/>
                </a:lnTo>
                <a:lnTo>
                  <a:pt x="894617" y="6980"/>
                </a:lnTo>
                <a:cubicBezTo>
                  <a:pt x="892431" y="197573"/>
                  <a:pt x="903673" y="398951"/>
                  <a:pt x="901487" y="589544"/>
                </a:cubicBezTo>
                <a:lnTo>
                  <a:pt x="0" y="612000"/>
                </a:lnTo>
                <a:close/>
              </a:path>
            </a:pathLst>
          </a:custGeom>
          <a:gradFill>
            <a:gsLst>
              <a:gs pos="0">
                <a:schemeClr val="accent4"/>
              </a:gs>
              <a:gs pos="100000">
                <a:schemeClr val="accent4">
                  <a:lumMod val="75000"/>
                </a:schemeClr>
              </a:gs>
            </a:gsLst>
            <a:lin ang="10800000" scaled="1"/>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a:ea typeface="宋体"/>
            </a:endParaRPr>
          </a:p>
        </p:txBody>
      </p:sp>
      <p:sp>
        <p:nvSpPr>
          <p:cNvPr id="6" name="平行四边形 2"/>
          <p:cNvSpPr/>
          <p:nvPr/>
        </p:nvSpPr>
        <p:spPr>
          <a:xfrm rot="7740000">
            <a:off x="3694906" y="2596357"/>
            <a:ext cx="893763" cy="628650"/>
          </a:xfrm>
          <a:custGeom>
            <a:avLst/>
            <a:gdLst>
              <a:gd name="connsiteX0" fmla="*/ 0 w 1620000"/>
              <a:gd name="connsiteY0" fmla="*/ 612000 h 612000"/>
              <a:gd name="connsiteX1" fmla="*/ 143655 w 1620000"/>
              <a:gd name="connsiteY1" fmla="*/ 0 h 612000"/>
              <a:gd name="connsiteX2" fmla="*/ 1620000 w 1620000"/>
              <a:gd name="connsiteY2" fmla="*/ 0 h 612000"/>
              <a:gd name="connsiteX3" fmla="*/ 1476345 w 1620000"/>
              <a:gd name="connsiteY3" fmla="*/ 612000 h 612000"/>
              <a:gd name="connsiteX4" fmla="*/ 0 w 1620000"/>
              <a:gd name="connsiteY4" fmla="*/ 612000 h 612000"/>
              <a:gd name="connsiteX0" fmla="*/ 0 w 1620000"/>
              <a:gd name="connsiteY0" fmla="*/ 612000 h 612081"/>
              <a:gd name="connsiteX1" fmla="*/ 143655 w 1620000"/>
              <a:gd name="connsiteY1" fmla="*/ 0 h 612081"/>
              <a:gd name="connsiteX2" fmla="*/ 1620000 w 1620000"/>
              <a:gd name="connsiteY2" fmla="*/ 0 h 612081"/>
              <a:gd name="connsiteX3" fmla="*/ 1525434 w 1620000"/>
              <a:gd name="connsiteY3" fmla="*/ 612081 h 612081"/>
              <a:gd name="connsiteX4" fmla="*/ 0 w 1620000"/>
              <a:gd name="connsiteY4" fmla="*/ 612000 h 612081"/>
              <a:gd name="connsiteX0" fmla="*/ 0 w 1525434"/>
              <a:gd name="connsiteY0" fmla="*/ 613014 h 613095"/>
              <a:gd name="connsiteX1" fmla="*/ 143655 w 1525434"/>
              <a:gd name="connsiteY1" fmla="*/ 1014 h 613095"/>
              <a:gd name="connsiteX2" fmla="*/ 965458 w 1525434"/>
              <a:gd name="connsiteY2" fmla="*/ 0 h 613095"/>
              <a:gd name="connsiteX3" fmla="*/ 1525434 w 1525434"/>
              <a:gd name="connsiteY3" fmla="*/ 613095 h 613095"/>
              <a:gd name="connsiteX4" fmla="*/ 0 w 1525434"/>
              <a:gd name="connsiteY4" fmla="*/ 613014 h 613095"/>
              <a:gd name="connsiteX0" fmla="*/ 0 w 990402"/>
              <a:gd name="connsiteY0" fmla="*/ 613014 h 613285"/>
              <a:gd name="connsiteX1" fmla="*/ 143655 w 990402"/>
              <a:gd name="connsiteY1" fmla="*/ 1014 h 613285"/>
              <a:gd name="connsiteX2" fmla="*/ 965458 w 990402"/>
              <a:gd name="connsiteY2" fmla="*/ 0 h 613285"/>
              <a:gd name="connsiteX3" fmla="*/ 990402 w 990402"/>
              <a:gd name="connsiteY3" fmla="*/ 613285 h 613285"/>
              <a:gd name="connsiteX4" fmla="*/ 0 w 990402"/>
              <a:gd name="connsiteY4" fmla="*/ 613014 h 613285"/>
              <a:gd name="connsiteX0" fmla="*/ 0 w 965458"/>
              <a:gd name="connsiteY0" fmla="*/ 613014 h 613014"/>
              <a:gd name="connsiteX1" fmla="*/ 143655 w 965458"/>
              <a:gd name="connsiteY1" fmla="*/ 1014 h 613014"/>
              <a:gd name="connsiteX2" fmla="*/ 965458 w 965458"/>
              <a:gd name="connsiteY2" fmla="*/ 0 h 613014"/>
              <a:gd name="connsiteX3" fmla="*/ 892039 w 965458"/>
              <a:gd name="connsiteY3" fmla="*/ 584330 h 613014"/>
              <a:gd name="connsiteX4" fmla="*/ 0 w 965458"/>
              <a:gd name="connsiteY4" fmla="*/ 613014 h 613014"/>
              <a:gd name="connsiteX0" fmla="*/ 0 w 965458"/>
              <a:gd name="connsiteY0" fmla="*/ 613014 h 613014"/>
              <a:gd name="connsiteX1" fmla="*/ 143655 w 965458"/>
              <a:gd name="connsiteY1" fmla="*/ 1014 h 613014"/>
              <a:gd name="connsiteX2" fmla="*/ 965458 w 965458"/>
              <a:gd name="connsiteY2" fmla="*/ 0 h 613014"/>
              <a:gd name="connsiteX3" fmla="*/ 815065 w 965458"/>
              <a:gd name="connsiteY3" fmla="*/ 566027 h 613014"/>
              <a:gd name="connsiteX4" fmla="*/ 0 w 965458"/>
              <a:gd name="connsiteY4" fmla="*/ 613014 h 613014"/>
              <a:gd name="connsiteX0" fmla="*/ 0 w 965458"/>
              <a:gd name="connsiteY0" fmla="*/ 613014 h 613014"/>
              <a:gd name="connsiteX1" fmla="*/ 143655 w 965458"/>
              <a:gd name="connsiteY1" fmla="*/ 1014 h 613014"/>
              <a:gd name="connsiteX2" fmla="*/ 965458 w 965458"/>
              <a:gd name="connsiteY2" fmla="*/ 0 h 613014"/>
              <a:gd name="connsiteX3" fmla="*/ 889102 w 965458"/>
              <a:gd name="connsiteY3" fmla="*/ 590436 h 613014"/>
              <a:gd name="connsiteX4" fmla="*/ 0 w 965458"/>
              <a:gd name="connsiteY4" fmla="*/ 613014 h 613014"/>
              <a:gd name="connsiteX0" fmla="*/ 0 w 895659"/>
              <a:gd name="connsiteY0" fmla="*/ 612000 h 612000"/>
              <a:gd name="connsiteX1" fmla="*/ 143655 w 895659"/>
              <a:gd name="connsiteY1" fmla="*/ 0 h 612000"/>
              <a:gd name="connsiteX2" fmla="*/ 895659 w 895659"/>
              <a:gd name="connsiteY2" fmla="*/ 17644 h 612000"/>
              <a:gd name="connsiteX3" fmla="*/ 889102 w 895659"/>
              <a:gd name="connsiteY3" fmla="*/ 589422 h 612000"/>
              <a:gd name="connsiteX4" fmla="*/ 0 w 895659"/>
              <a:gd name="connsiteY4" fmla="*/ 612000 h 612000"/>
              <a:gd name="connsiteX0" fmla="*/ 0 w 921393"/>
              <a:gd name="connsiteY0" fmla="*/ 612000 h 612000"/>
              <a:gd name="connsiteX1" fmla="*/ 143655 w 921393"/>
              <a:gd name="connsiteY1" fmla="*/ 0 h 612000"/>
              <a:gd name="connsiteX2" fmla="*/ 921393 w 921393"/>
              <a:gd name="connsiteY2" fmla="*/ 9538 h 612000"/>
              <a:gd name="connsiteX3" fmla="*/ 889102 w 921393"/>
              <a:gd name="connsiteY3" fmla="*/ 589422 h 612000"/>
              <a:gd name="connsiteX4" fmla="*/ 0 w 921393"/>
              <a:gd name="connsiteY4" fmla="*/ 612000 h 612000"/>
              <a:gd name="connsiteX0" fmla="*/ 0 w 921393"/>
              <a:gd name="connsiteY0" fmla="*/ 612000 h 612000"/>
              <a:gd name="connsiteX1" fmla="*/ 143655 w 921393"/>
              <a:gd name="connsiteY1" fmla="*/ 0 h 612000"/>
              <a:gd name="connsiteX2" fmla="*/ 921393 w 921393"/>
              <a:gd name="connsiteY2" fmla="*/ 9538 h 612000"/>
              <a:gd name="connsiteX3" fmla="*/ 883698 w 921393"/>
              <a:gd name="connsiteY3" fmla="*/ 597414 h 612000"/>
              <a:gd name="connsiteX4" fmla="*/ 0 w 921393"/>
              <a:gd name="connsiteY4" fmla="*/ 612000 h 612000"/>
              <a:gd name="connsiteX0" fmla="*/ 0 w 921393"/>
              <a:gd name="connsiteY0" fmla="*/ 612000 h 612000"/>
              <a:gd name="connsiteX1" fmla="*/ 143655 w 921393"/>
              <a:gd name="connsiteY1" fmla="*/ 0 h 612000"/>
              <a:gd name="connsiteX2" fmla="*/ 921393 w 921393"/>
              <a:gd name="connsiteY2" fmla="*/ 9538 h 612000"/>
              <a:gd name="connsiteX3" fmla="*/ 889602 w 921393"/>
              <a:gd name="connsiteY3" fmla="*/ 590004 h 612000"/>
              <a:gd name="connsiteX4" fmla="*/ 0 w 921393"/>
              <a:gd name="connsiteY4" fmla="*/ 612000 h 61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393" h="612000">
                <a:moveTo>
                  <a:pt x="0" y="612000"/>
                </a:moveTo>
                <a:lnTo>
                  <a:pt x="143655" y="0"/>
                </a:lnTo>
                <a:lnTo>
                  <a:pt x="921393" y="9538"/>
                </a:lnTo>
                <a:cubicBezTo>
                  <a:pt x="919207" y="200131"/>
                  <a:pt x="891788" y="399411"/>
                  <a:pt x="889602" y="590004"/>
                </a:cubicBezTo>
                <a:lnTo>
                  <a:pt x="0" y="612000"/>
                </a:lnTo>
                <a:close/>
              </a:path>
            </a:pathLst>
          </a:custGeom>
          <a:gradFill flip="none" rotWithShape="1">
            <a:gsLst>
              <a:gs pos="0">
                <a:schemeClr val="accent1"/>
              </a:gs>
              <a:gs pos="100000">
                <a:schemeClr val="accent1">
                  <a:lumMod val="75000"/>
                </a:schemeClr>
              </a:gs>
            </a:gsLst>
            <a:lin ang="10800000" scaled="1"/>
            <a:tileRect/>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a:ea typeface="宋体"/>
            </a:endParaRPr>
          </a:p>
        </p:txBody>
      </p:sp>
      <p:sp>
        <p:nvSpPr>
          <p:cNvPr id="7" name="平行四边形 2"/>
          <p:cNvSpPr/>
          <p:nvPr/>
        </p:nvSpPr>
        <p:spPr>
          <a:xfrm rot="13140000">
            <a:off x="5167313" y="3216275"/>
            <a:ext cx="893762" cy="628650"/>
          </a:xfrm>
          <a:custGeom>
            <a:avLst/>
            <a:gdLst>
              <a:gd name="connsiteX0" fmla="*/ 0 w 1620000"/>
              <a:gd name="connsiteY0" fmla="*/ 612000 h 612000"/>
              <a:gd name="connsiteX1" fmla="*/ 143655 w 1620000"/>
              <a:gd name="connsiteY1" fmla="*/ 0 h 612000"/>
              <a:gd name="connsiteX2" fmla="*/ 1620000 w 1620000"/>
              <a:gd name="connsiteY2" fmla="*/ 0 h 612000"/>
              <a:gd name="connsiteX3" fmla="*/ 1476345 w 1620000"/>
              <a:gd name="connsiteY3" fmla="*/ 612000 h 612000"/>
              <a:gd name="connsiteX4" fmla="*/ 0 w 1620000"/>
              <a:gd name="connsiteY4" fmla="*/ 612000 h 612000"/>
              <a:gd name="connsiteX0" fmla="*/ 0 w 1620000"/>
              <a:gd name="connsiteY0" fmla="*/ 612000 h 612081"/>
              <a:gd name="connsiteX1" fmla="*/ 143655 w 1620000"/>
              <a:gd name="connsiteY1" fmla="*/ 0 h 612081"/>
              <a:gd name="connsiteX2" fmla="*/ 1620000 w 1620000"/>
              <a:gd name="connsiteY2" fmla="*/ 0 h 612081"/>
              <a:gd name="connsiteX3" fmla="*/ 1525434 w 1620000"/>
              <a:gd name="connsiteY3" fmla="*/ 612081 h 612081"/>
              <a:gd name="connsiteX4" fmla="*/ 0 w 1620000"/>
              <a:gd name="connsiteY4" fmla="*/ 612000 h 612081"/>
              <a:gd name="connsiteX0" fmla="*/ 0 w 1525434"/>
              <a:gd name="connsiteY0" fmla="*/ 613014 h 613095"/>
              <a:gd name="connsiteX1" fmla="*/ 143655 w 1525434"/>
              <a:gd name="connsiteY1" fmla="*/ 1014 h 613095"/>
              <a:gd name="connsiteX2" fmla="*/ 965458 w 1525434"/>
              <a:gd name="connsiteY2" fmla="*/ 0 h 613095"/>
              <a:gd name="connsiteX3" fmla="*/ 1525434 w 1525434"/>
              <a:gd name="connsiteY3" fmla="*/ 613095 h 613095"/>
              <a:gd name="connsiteX4" fmla="*/ 0 w 1525434"/>
              <a:gd name="connsiteY4" fmla="*/ 613014 h 613095"/>
              <a:gd name="connsiteX0" fmla="*/ 0 w 990402"/>
              <a:gd name="connsiteY0" fmla="*/ 613014 h 613285"/>
              <a:gd name="connsiteX1" fmla="*/ 143655 w 990402"/>
              <a:gd name="connsiteY1" fmla="*/ 1014 h 613285"/>
              <a:gd name="connsiteX2" fmla="*/ 965458 w 990402"/>
              <a:gd name="connsiteY2" fmla="*/ 0 h 613285"/>
              <a:gd name="connsiteX3" fmla="*/ 990402 w 990402"/>
              <a:gd name="connsiteY3" fmla="*/ 613285 h 613285"/>
              <a:gd name="connsiteX4" fmla="*/ 0 w 990402"/>
              <a:gd name="connsiteY4" fmla="*/ 613014 h 613285"/>
              <a:gd name="connsiteX0" fmla="*/ 0 w 965458"/>
              <a:gd name="connsiteY0" fmla="*/ 613014 h 613014"/>
              <a:gd name="connsiteX1" fmla="*/ 143655 w 965458"/>
              <a:gd name="connsiteY1" fmla="*/ 1014 h 613014"/>
              <a:gd name="connsiteX2" fmla="*/ 965458 w 965458"/>
              <a:gd name="connsiteY2" fmla="*/ 0 h 613014"/>
              <a:gd name="connsiteX3" fmla="*/ 892039 w 965458"/>
              <a:gd name="connsiteY3" fmla="*/ 584330 h 613014"/>
              <a:gd name="connsiteX4" fmla="*/ 0 w 965458"/>
              <a:gd name="connsiteY4" fmla="*/ 613014 h 613014"/>
              <a:gd name="connsiteX0" fmla="*/ 0 w 965458"/>
              <a:gd name="connsiteY0" fmla="*/ 613014 h 613014"/>
              <a:gd name="connsiteX1" fmla="*/ 143655 w 965458"/>
              <a:gd name="connsiteY1" fmla="*/ 1014 h 613014"/>
              <a:gd name="connsiteX2" fmla="*/ 965458 w 965458"/>
              <a:gd name="connsiteY2" fmla="*/ 0 h 613014"/>
              <a:gd name="connsiteX3" fmla="*/ 815065 w 965458"/>
              <a:gd name="connsiteY3" fmla="*/ 566027 h 613014"/>
              <a:gd name="connsiteX4" fmla="*/ 0 w 965458"/>
              <a:gd name="connsiteY4" fmla="*/ 613014 h 613014"/>
              <a:gd name="connsiteX0" fmla="*/ 0 w 965458"/>
              <a:gd name="connsiteY0" fmla="*/ 613014 h 613014"/>
              <a:gd name="connsiteX1" fmla="*/ 143655 w 965458"/>
              <a:gd name="connsiteY1" fmla="*/ 1014 h 613014"/>
              <a:gd name="connsiteX2" fmla="*/ 965458 w 965458"/>
              <a:gd name="connsiteY2" fmla="*/ 0 h 613014"/>
              <a:gd name="connsiteX3" fmla="*/ 889102 w 965458"/>
              <a:gd name="connsiteY3" fmla="*/ 590436 h 613014"/>
              <a:gd name="connsiteX4" fmla="*/ 0 w 965458"/>
              <a:gd name="connsiteY4" fmla="*/ 613014 h 613014"/>
              <a:gd name="connsiteX0" fmla="*/ 0 w 895659"/>
              <a:gd name="connsiteY0" fmla="*/ 612000 h 612000"/>
              <a:gd name="connsiteX1" fmla="*/ 143655 w 895659"/>
              <a:gd name="connsiteY1" fmla="*/ 0 h 612000"/>
              <a:gd name="connsiteX2" fmla="*/ 895659 w 895659"/>
              <a:gd name="connsiteY2" fmla="*/ 17644 h 612000"/>
              <a:gd name="connsiteX3" fmla="*/ 889102 w 895659"/>
              <a:gd name="connsiteY3" fmla="*/ 589422 h 612000"/>
              <a:gd name="connsiteX4" fmla="*/ 0 w 895659"/>
              <a:gd name="connsiteY4" fmla="*/ 612000 h 612000"/>
              <a:gd name="connsiteX0" fmla="*/ 0 w 921393"/>
              <a:gd name="connsiteY0" fmla="*/ 612000 h 612000"/>
              <a:gd name="connsiteX1" fmla="*/ 143655 w 921393"/>
              <a:gd name="connsiteY1" fmla="*/ 0 h 612000"/>
              <a:gd name="connsiteX2" fmla="*/ 921393 w 921393"/>
              <a:gd name="connsiteY2" fmla="*/ 9538 h 612000"/>
              <a:gd name="connsiteX3" fmla="*/ 889102 w 921393"/>
              <a:gd name="connsiteY3" fmla="*/ 589422 h 612000"/>
              <a:gd name="connsiteX4" fmla="*/ 0 w 921393"/>
              <a:gd name="connsiteY4" fmla="*/ 612000 h 612000"/>
              <a:gd name="connsiteX0" fmla="*/ 0 w 921393"/>
              <a:gd name="connsiteY0" fmla="*/ 612000 h 612000"/>
              <a:gd name="connsiteX1" fmla="*/ 143655 w 921393"/>
              <a:gd name="connsiteY1" fmla="*/ 0 h 612000"/>
              <a:gd name="connsiteX2" fmla="*/ 921393 w 921393"/>
              <a:gd name="connsiteY2" fmla="*/ 9538 h 612000"/>
              <a:gd name="connsiteX3" fmla="*/ 883698 w 921393"/>
              <a:gd name="connsiteY3" fmla="*/ 597414 h 612000"/>
              <a:gd name="connsiteX4" fmla="*/ 0 w 921393"/>
              <a:gd name="connsiteY4" fmla="*/ 612000 h 612000"/>
              <a:gd name="connsiteX0" fmla="*/ 0 w 921393"/>
              <a:gd name="connsiteY0" fmla="*/ 612000 h 612000"/>
              <a:gd name="connsiteX1" fmla="*/ 143655 w 921393"/>
              <a:gd name="connsiteY1" fmla="*/ 0 h 612000"/>
              <a:gd name="connsiteX2" fmla="*/ 921393 w 921393"/>
              <a:gd name="connsiteY2" fmla="*/ 9538 h 612000"/>
              <a:gd name="connsiteX3" fmla="*/ 889602 w 921393"/>
              <a:gd name="connsiteY3" fmla="*/ 590004 h 612000"/>
              <a:gd name="connsiteX4" fmla="*/ 0 w 921393"/>
              <a:gd name="connsiteY4" fmla="*/ 612000 h 61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393" h="612000">
                <a:moveTo>
                  <a:pt x="0" y="612000"/>
                </a:moveTo>
                <a:lnTo>
                  <a:pt x="143655" y="0"/>
                </a:lnTo>
                <a:lnTo>
                  <a:pt x="921393" y="9538"/>
                </a:lnTo>
                <a:cubicBezTo>
                  <a:pt x="919207" y="200131"/>
                  <a:pt x="891788" y="399411"/>
                  <a:pt x="889602" y="590004"/>
                </a:cubicBezTo>
                <a:lnTo>
                  <a:pt x="0" y="612000"/>
                </a:lnTo>
                <a:close/>
              </a:path>
            </a:pathLst>
          </a:custGeom>
          <a:gradFill>
            <a:gsLst>
              <a:gs pos="0">
                <a:schemeClr val="accent2"/>
              </a:gs>
              <a:gs pos="100000">
                <a:schemeClr val="accent2">
                  <a:lumMod val="75000"/>
                </a:schemeClr>
              </a:gs>
            </a:gsLst>
            <a:lin ang="10800000" scaled="1"/>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a:ea typeface="宋体"/>
            </a:endParaRPr>
          </a:p>
        </p:txBody>
      </p:sp>
      <p:sp>
        <p:nvSpPr>
          <p:cNvPr id="8" name="平行四边形 2"/>
          <p:cNvSpPr/>
          <p:nvPr/>
        </p:nvSpPr>
        <p:spPr>
          <a:xfrm rot="18540000">
            <a:off x="4548188" y="4689475"/>
            <a:ext cx="893762" cy="630238"/>
          </a:xfrm>
          <a:custGeom>
            <a:avLst/>
            <a:gdLst>
              <a:gd name="connsiteX0" fmla="*/ 0 w 1620000"/>
              <a:gd name="connsiteY0" fmla="*/ 612000 h 612000"/>
              <a:gd name="connsiteX1" fmla="*/ 143655 w 1620000"/>
              <a:gd name="connsiteY1" fmla="*/ 0 h 612000"/>
              <a:gd name="connsiteX2" fmla="*/ 1620000 w 1620000"/>
              <a:gd name="connsiteY2" fmla="*/ 0 h 612000"/>
              <a:gd name="connsiteX3" fmla="*/ 1476345 w 1620000"/>
              <a:gd name="connsiteY3" fmla="*/ 612000 h 612000"/>
              <a:gd name="connsiteX4" fmla="*/ 0 w 1620000"/>
              <a:gd name="connsiteY4" fmla="*/ 612000 h 612000"/>
              <a:gd name="connsiteX0" fmla="*/ 0 w 1620000"/>
              <a:gd name="connsiteY0" fmla="*/ 612000 h 612081"/>
              <a:gd name="connsiteX1" fmla="*/ 143655 w 1620000"/>
              <a:gd name="connsiteY1" fmla="*/ 0 h 612081"/>
              <a:gd name="connsiteX2" fmla="*/ 1620000 w 1620000"/>
              <a:gd name="connsiteY2" fmla="*/ 0 h 612081"/>
              <a:gd name="connsiteX3" fmla="*/ 1525434 w 1620000"/>
              <a:gd name="connsiteY3" fmla="*/ 612081 h 612081"/>
              <a:gd name="connsiteX4" fmla="*/ 0 w 1620000"/>
              <a:gd name="connsiteY4" fmla="*/ 612000 h 612081"/>
              <a:gd name="connsiteX0" fmla="*/ 0 w 1525434"/>
              <a:gd name="connsiteY0" fmla="*/ 613014 h 613095"/>
              <a:gd name="connsiteX1" fmla="*/ 143655 w 1525434"/>
              <a:gd name="connsiteY1" fmla="*/ 1014 h 613095"/>
              <a:gd name="connsiteX2" fmla="*/ 965458 w 1525434"/>
              <a:gd name="connsiteY2" fmla="*/ 0 h 613095"/>
              <a:gd name="connsiteX3" fmla="*/ 1525434 w 1525434"/>
              <a:gd name="connsiteY3" fmla="*/ 613095 h 613095"/>
              <a:gd name="connsiteX4" fmla="*/ 0 w 1525434"/>
              <a:gd name="connsiteY4" fmla="*/ 613014 h 613095"/>
              <a:gd name="connsiteX0" fmla="*/ 0 w 990402"/>
              <a:gd name="connsiteY0" fmla="*/ 613014 h 613285"/>
              <a:gd name="connsiteX1" fmla="*/ 143655 w 990402"/>
              <a:gd name="connsiteY1" fmla="*/ 1014 h 613285"/>
              <a:gd name="connsiteX2" fmla="*/ 965458 w 990402"/>
              <a:gd name="connsiteY2" fmla="*/ 0 h 613285"/>
              <a:gd name="connsiteX3" fmla="*/ 990402 w 990402"/>
              <a:gd name="connsiteY3" fmla="*/ 613285 h 613285"/>
              <a:gd name="connsiteX4" fmla="*/ 0 w 990402"/>
              <a:gd name="connsiteY4" fmla="*/ 613014 h 613285"/>
              <a:gd name="connsiteX0" fmla="*/ 0 w 965458"/>
              <a:gd name="connsiteY0" fmla="*/ 613014 h 613014"/>
              <a:gd name="connsiteX1" fmla="*/ 143655 w 965458"/>
              <a:gd name="connsiteY1" fmla="*/ 1014 h 613014"/>
              <a:gd name="connsiteX2" fmla="*/ 965458 w 965458"/>
              <a:gd name="connsiteY2" fmla="*/ 0 h 613014"/>
              <a:gd name="connsiteX3" fmla="*/ 892039 w 965458"/>
              <a:gd name="connsiteY3" fmla="*/ 584330 h 613014"/>
              <a:gd name="connsiteX4" fmla="*/ 0 w 965458"/>
              <a:gd name="connsiteY4" fmla="*/ 613014 h 613014"/>
              <a:gd name="connsiteX0" fmla="*/ 0 w 965458"/>
              <a:gd name="connsiteY0" fmla="*/ 613014 h 613014"/>
              <a:gd name="connsiteX1" fmla="*/ 143655 w 965458"/>
              <a:gd name="connsiteY1" fmla="*/ 1014 h 613014"/>
              <a:gd name="connsiteX2" fmla="*/ 965458 w 965458"/>
              <a:gd name="connsiteY2" fmla="*/ 0 h 613014"/>
              <a:gd name="connsiteX3" fmla="*/ 815065 w 965458"/>
              <a:gd name="connsiteY3" fmla="*/ 566027 h 613014"/>
              <a:gd name="connsiteX4" fmla="*/ 0 w 965458"/>
              <a:gd name="connsiteY4" fmla="*/ 613014 h 613014"/>
              <a:gd name="connsiteX0" fmla="*/ 0 w 965458"/>
              <a:gd name="connsiteY0" fmla="*/ 613014 h 613014"/>
              <a:gd name="connsiteX1" fmla="*/ 143655 w 965458"/>
              <a:gd name="connsiteY1" fmla="*/ 1014 h 613014"/>
              <a:gd name="connsiteX2" fmla="*/ 965458 w 965458"/>
              <a:gd name="connsiteY2" fmla="*/ 0 h 613014"/>
              <a:gd name="connsiteX3" fmla="*/ 889102 w 965458"/>
              <a:gd name="connsiteY3" fmla="*/ 590436 h 613014"/>
              <a:gd name="connsiteX4" fmla="*/ 0 w 965458"/>
              <a:gd name="connsiteY4" fmla="*/ 613014 h 613014"/>
              <a:gd name="connsiteX0" fmla="*/ 0 w 895659"/>
              <a:gd name="connsiteY0" fmla="*/ 612000 h 612000"/>
              <a:gd name="connsiteX1" fmla="*/ 143655 w 895659"/>
              <a:gd name="connsiteY1" fmla="*/ 0 h 612000"/>
              <a:gd name="connsiteX2" fmla="*/ 895659 w 895659"/>
              <a:gd name="connsiteY2" fmla="*/ 17644 h 612000"/>
              <a:gd name="connsiteX3" fmla="*/ 889102 w 895659"/>
              <a:gd name="connsiteY3" fmla="*/ 589422 h 612000"/>
              <a:gd name="connsiteX4" fmla="*/ 0 w 895659"/>
              <a:gd name="connsiteY4" fmla="*/ 612000 h 612000"/>
              <a:gd name="connsiteX0" fmla="*/ 0 w 921393"/>
              <a:gd name="connsiteY0" fmla="*/ 612000 h 612000"/>
              <a:gd name="connsiteX1" fmla="*/ 143655 w 921393"/>
              <a:gd name="connsiteY1" fmla="*/ 0 h 612000"/>
              <a:gd name="connsiteX2" fmla="*/ 921393 w 921393"/>
              <a:gd name="connsiteY2" fmla="*/ 9538 h 612000"/>
              <a:gd name="connsiteX3" fmla="*/ 889102 w 921393"/>
              <a:gd name="connsiteY3" fmla="*/ 589422 h 612000"/>
              <a:gd name="connsiteX4" fmla="*/ 0 w 921393"/>
              <a:gd name="connsiteY4" fmla="*/ 612000 h 612000"/>
              <a:gd name="connsiteX0" fmla="*/ 0 w 921393"/>
              <a:gd name="connsiteY0" fmla="*/ 612000 h 612000"/>
              <a:gd name="connsiteX1" fmla="*/ 143655 w 921393"/>
              <a:gd name="connsiteY1" fmla="*/ 0 h 612000"/>
              <a:gd name="connsiteX2" fmla="*/ 921393 w 921393"/>
              <a:gd name="connsiteY2" fmla="*/ 9538 h 612000"/>
              <a:gd name="connsiteX3" fmla="*/ 883698 w 921393"/>
              <a:gd name="connsiteY3" fmla="*/ 597414 h 612000"/>
              <a:gd name="connsiteX4" fmla="*/ 0 w 921393"/>
              <a:gd name="connsiteY4" fmla="*/ 612000 h 612000"/>
              <a:gd name="connsiteX0" fmla="*/ 0 w 921393"/>
              <a:gd name="connsiteY0" fmla="*/ 612000 h 612000"/>
              <a:gd name="connsiteX1" fmla="*/ 143655 w 921393"/>
              <a:gd name="connsiteY1" fmla="*/ 0 h 612000"/>
              <a:gd name="connsiteX2" fmla="*/ 921393 w 921393"/>
              <a:gd name="connsiteY2" fmla="*/ 9538 h 612000"/>
              <a:gd name="connsiteX3" fmla="*/ 889602 w 921393"/>
              <a:gd name="connsiteY3" fmla="*/ 590004 h 612000"/>
              <a:gd name="connsiteX4" fmla="*/ 0 w 921393"/>
              <a:gd name="connsiteY4" fmla="*/ 612000 h 61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393" h="612000">
                <a:moveTo>
                  <a:pt x="0" y="612000"/>
                </a:moveTo>
                <a:lnTo>
                  <a:pt x="143655" y="0"/>
                </a:lnTo>
                <a:lnTo>
                  <a:pt x="921393" y="9538"/>
                </a:lnTo>
                <a:cubicBezTo>
                  <a:pt x="919207" y="200131"/>
                  <a:pt x="891788" y="399411"/>
                  <a:pt x="889602" y="590004"/>
                </a:cubicBezTo>
                <a:lnTo>
                  <a:pt x="0" y="612000"/>
                </a:lnTo>
                <a:close/>
              </a:path>
            </a:pathLst>
          </a:custGeom>
          <a:gradFill flip="none" rotWithShape="1">
            <a:gsLst>
              <a:gs pos="0">
                <a:schemeClr val="accent3"/>
              </a:gs>
              <a:gs pos="100000">
                <a:schemeClr val="accent3">
                  <a:lumMod val="75000"/>
                </a:schemeClr>
              </a:gs>
            </a:gsLst>
            <a:lin ang="10800000" scaled="1"/>
            <a:tileRect/>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a:ea typeface="宋体"/>
            </a:endParaRPr>
          </a:p>
        </p:txBody>
      </p:sp>
      <p:sp>
        <p:nvSpPr>
          <p:cNvPr id="24" name="TextBox 117"/>
          <p:cNvSpPr txBox="1"/>
          <p:nvPr/>
        </p:nvSpPr>
        <p:spPr bwMode="auto">
          <a:xfrm rot="19232067" flipH="1">
            <a:off x="5641822" y="3744806"/>
            <a:ext cx="769004" cy="627217"/>
          </a:xfrm>
          <a:prstGeom prst="rect">
            <a:avLst/>
          </a:prstGeom>
          <a:noFill/>
          <a:effectLst/>
          <a:scene3d>
            <a:camera prst="orthographicFront"/>
            <a:lightRig rig="threePt" dir="t"/>
          </a:scene3d>
          <a:sp3d prstMaterial="matte"/>
        </p:spPr>
        <p:txBody>
          <a:bodyPr>
            <a:spAutoFit/>
            <a:sp3d/>
          </a:bodyPr>
          <a:lstStyle/>
          <a:p>
            <a:pPr algn="ctr" eaLnBrk="1" fontAlgn="auto" hangingPunct="1">
              <a:spcBef>
                <a:spcPts val="0"/>
              </a:spcBef>
              <a:spcAft>
                <a:spcPts val="0"/>
              </a:spcAft>
              <a:defRPr/>
            </a:pPr>
            <a:r>
              <a:rPr lang="en-US" altLang="zh-CN" sz="3600" kern="0" dirty="0">
                <a:solidFill>
                  <a:prstClr val="white"/>
                </a:solidFill>
                <a:latin typeface="Algerian" pitchFamily="82" charset="0"/>
                <a:ea typeface="+mn-ea"/>
              </a:rPr>
              <a:t>02</a:t>
            </a:r>
            <a:endParaRPr lang="zh-CN" altLang="en-US" sz="3600" kern="0" dirty="0">
              <a:solidFill>
                <a:prstClr val="white"/>
              </a:solidFill>
              <a:latin typeface="Algerian" pitchFamily="82" charset="0"/>
              <a:ea typeface="+mn-ea"/>
            </a:endParaRPr>
          </a:p>
        </p:txBody>
      </p:sp>
      <p:sp>
        <p:nvSpPr>
          <p:cNvPr id="25" name="矩形 17"/>
          <p:cNvSpPr>
            <a:spLocks noChangeArrowheads="1"/>
          </p:cNvSpPr>
          <p:nvPr/>
        </p:nvSpPr>
        <p:spPr bwMode="auto">
          <a:xfrm rot="19232067" flipH="1">
            <a:off x="5216525" y="4206875"/>
            <a:ext cx="6826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fontAlgn="auto" hangingPunct="1">
              <a:spcBef>
                <a:spcPts val="0"/>
              </a:spcBef>
              <a:spcAft>
                <a:spcPts val="0"/>
              </a:spcAft>
              <a:defRPr/>
            </a:pPr>
            <a:r>
              <a:rPr lang="en-US" altLang="zh-CN" sz="1200" b="1" kern="0" dirty="0">
                <a:solidFill>
                  <a:prstClr val="white"/>
                </a:solidFill>
                <a:latin typeface="Batang" pitchFamily="18" charset="-127"/>
                <a:ea typeface="Batang" pitchFamily="18" charset="-127"/>
              </a:rPr>
              <a:t>Sample</a:t>
            </a:r>
          </a:p>
          <a:p>
            <a:pPr algn="ctr" eaLnBrk="1" fontAlgn="auto" hangingPunct="1">
              <a:spcBef>
                <a:spcPts val="0"/>
              </a:spcBef>
              <a:spcAft>
                <a:spcPts val="0"/>
              </a:spcAft>
              <a:defRPr/>
            </a:pPr>
            <a:r>
              <a:rPr lang="en-US" altLang="zh-CN" sz="1200" b="1" kern="0" dirty="0">
                <a:solidFill>
                  <a:prstClr val="white"/>
                </a:solidFill>
                <a:latin typeface="Batang" pitchFamily="18" charset="-127"/>
                <a:ea typeface="Batang" pitchFamily="18" charset="-127"/>
              </a:rPr>
              <a:t> title</a:t>
            </a:r>
            <a:endParaRPr lang="zh-CN" altLang="en-US" sz="1200" b="1" kern="0" dirty="0">
              <a:solidFill>
                <a:prstClr val="white"/>
              </a:solidFill>
              <a:latin typeface="Batang" pitchFamily="18" charset="-127"/>
              <a:ea typeface="Batang" pitchFamily="18" charset="-127"/>
            </a:endParaRPr>
          </a:p>
        </p:txBody>
      </p:sp>
      <p:sp>
        <p:nvSpPr>
          <p:cNvPr id="22" name="TextBox 115"/>
          <p:cNvSpPr txBox="1"/>
          <p:nvPr/>
        </p:nvSpPr>
        <p:spPr bwMode="auto">
          <a:xfrm rot="3122496" flipH="1">
            <a:off x="4268146" y="2169107"/>
            <a:ext cx="768111" cy="627216"/>
          </a:xfrm>
          <a:prstGeom prst="rect">
            <a:avLst/>
          </a:prstGeom>
          <a:noFill/>
          <a:effectLst/>
          <a:scene3d>
            <a:camera prst="orthographicFront"/>
            <a:lightRig rig="threePt" dir="t"/>
          </a:scene3d>
          <a:sp3d prstMaterial="matte"/>
        </p:spPr>
        <p:txBody>
          <a:bodyPr>
            <a:spAutoFit/>
            <a:sp3d/>
          </a:bodyPr>
          <a:lstStyle/>
          <a:p>
            <a:pPr algn="ctr" eaLnBrk="1" fontAlgn="auto" hangingPunct="1">
              <a:spcBef>
                <a:spcPts val="0"/>
              </a:spcBef>
              <a:spcAft>
                <a:spcPts val="0"/>
              </a:spcAft>
              <a:defRPr/>
            </a:pPr>
            <a:r>
              <a:rPr lang="en-US" altLang="zh-CN" sz="3600" kern="0" dirty="0">
                <a:solidFill>
                  <a:prstClr val="white"/>
                </a:solidFill>
                <a:latin typeface="Algerian" pitchFamily="82" charset="0"/>
                <a:ea typeface="+mn-ea"/>
              </a:rPr>
              <a:t>01</a:t>
            </a:r>
            <a:endParaRPr lang="zh-CN" altLang="en-US" sz="3600" kern="0" dirty="0">
              <a:solidFill>
                <a:prstClr val="white"/>
              </a:solidFill>
              <a:latin typeface="Algerian" pitchFamily="82" charset="0"/>
              <a:ea typeface="+mn-ea"/>
            </a:endParaRPr>
          </a:p>
        </p:txBody>
      </p:sp>
      <p:sp>
        <p:nvSpPr>
          <p:cNvPr id="23" name="矩形 20"/>
          <p:cNvSpPr>
            <a:spLocks noChangeArrowheads="1"/>
          </p:cNvSpPr>
          <p:nvPr/>
        </p:nvSpPr>
        <p:spPr bwMode="auto">
          <a:xfrm rot="3063953" flipH="1">
            <a:off x="4675188" y="2741612"/>
            <a:ext cx="68103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fontAlgn="auto" hangingPunct="1">
              <a:spcBef>
                <a:spcPts val="0"/>
              </a:spcBef>
              <a:spcAft>
                <a:spcPts val="0"/>
              </a:spcAft>
              <a:defRPr/>
            </a:pPr>
            <a:r>
              <a:rPr lang="en-US" altLang="zh-CN" sz="1200" b="1" kern="0" dirty="0">
                <a:solidFill>
                  <a:prstClr val="white"/>
                </a:solidFill>
                <a:latin typeface="Batang" pitchFamily="18" charset="-127"/>
                <a:ea typeface="Batang" pitchFamily="18" charset="-127"/>
              </a:rPr>
              <a:t>Sample</a:t>
            </a:r>
          </a:p>
          <a:p>
            <a:pPr algn="ctr" eaLnBrk="1" fontAlgn="auto" hangingPunct="1">
              <a:spcBef>
                <a:spcPts val="0"/>
              </a:spcBef>
              <a:spcAft>
                <a:spcPts val="0"/>
              </a:spcAft>
              <a:defRPr/>
            </a:pPr>
            <a:r>
              <a:rPr lang="en-US" altLang="zh-CN" sz="1200" b="1" kern="0" dirty="0">
                <a:solidFill>
                  <a:prstClr val="white"/>
                </a:solidFill>
                <a:latin typeface="Batang" pitchFamily="18" charset="-127"/>
                <a:ea typeface="Batang" pitchFamily="18" charset="-127"/>
              </a:rPr>
              <a:t> title</a:t>
            </a:r>
            <a:endParaRPr lang="zh-CN" altLang="en-US" sz="1200" b="1" kern="0" dirty="0">
              <a:solidFill>
                <a:prstClr val="white"/>
              </a:solidFill>
              <a:latin typeface="Batang" pitchFamily="18" charset="-127"/>
              <a:ea typeface="Batang" pitchFamily="18" charset="-127"/>
            </a:endParaRPr>
          </a:p>
        </p:txBody>
      </p:sp>
      <p:sp>
        <p:nvSpPr>
          <p:cNvPr id="20" name="TextBox 113"/>
          <p:cNvSpPr txBox="1"/>
          <p:nvPr/>
        </p:nvSpPr>
        <p:spPr bwMode="auto">
          <a:xfrm rot="2980596" flipH="1">
            <a:off x="4128071" y="5142128"/>
            <a:ext cx="768966" cy="626585"/>
          </a:xfrm>
          <a:prstGeom prst="rect">
            <a:avLst/>
          </a:prstGeom>
          <a:noFill/>
          <a:effectLst/>
          <a:scene3d>
            <a:camera prst="orthographicFront"/>
            <a:lightRig rig="threePt" dir="t"/>
          </a:scene3d>
          <a:sp3d prstMaterial="matte"/>
        </p:spPr>
        <p:txBody>
          <a:bodyPr>
            <a:spAutoFit/>
            <a:sp3d/>
          </a:bodyPr>
          <a:lstStyle/>
          <a:p>
            <a:pPr algn="ctr" eaLnBrk="1" fontAlgn="auto" hangingPunct="1">
              <a:spcBef>
                <a:spcPts val="0"/>
              </a:spcBef>
              <a:spcAft>
                <a:spcPts val="0"/>
              </a:spcAft>
              <a:defRPr/>
            </a:pPr>
            <a:r>
              <a:rPr lang="en-US" altLang="zh-CN" sz="3600" kern="0" dirty="0">
                <a:solidFill>
                  <a:prstClr val="white"/>
                </a:solidFill>
                <a:latin typeface="Algerian" pitchFamily="82" charset="0"/>
                <a:ea typeface="+mn-ea"/>
              </a:rPr>
              <a:t>03</a:t>
            </a:r>
            <a:endParaRPr lang="zh-CN" altLang="en-US" sz="3600" kern="0" dirty="0">
              <a:solidFill>
                <a:prstClr val="white"/>
              </a:solidFill>
              <a:latin typeface="Algerian" pitchFamily="82" charset="0"/>
              <a:ea typeface="+mn-ea"/>
            </a:endParaRPr>
          </a:p>
        </p:txBody>
      </p:sp>
      <p:sp>
        <p:nvSpPr>
          <p:cNvPr id="21" name="矩形 24"/>
          <p:cNvSpPr>
            <a:spLocks noChangeArrowheads="1"/>
          </p:cNvSpPr>
          <p:nvPr/>
        </p:nvSpPr>
        <p:spPr bwMode="auto">
          <a:xfrm rot="2980596" flipH="1">
            <a:off x="3791744" y="4768056"/>
            <a:ext cx="6826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fontAlgn="auto" hangingPunct="1">
              <a:spcBef>
                <a:spcPts val="0"/>
              </a:spcBef>
              <a:spcAft>
                <a:spcPts val="0"/>
              </a:spcAft>
              <a:defRPr/>
            </a:pPr>
            <a:r>
              <a:rPr lang="en-US" altLang="zh-CN" sz="1200" b="1" kern="0" dirty="0">
                <a:solidFill>
                  <a:prstClr val="white"/>
                </a:solidFill>
                <a:latin typeface="Batang" pitchFamily="18" charset="-127"/>
                <a:ea typeface="Batang" pitchFamily="18" charset="-127"/>
              </a:rPr>
              <a:t>Sample</a:t>
            </a:r>
          </a:p>
          <a:p>
            <a:pPr algn="ctr" eaLnBrk="1" fontAlgn="auto" hangingPunct="1">
              <a:spcBef>
                <a:spcPts val="0"/>
              </a:spcBef>
              <a:spcAft>
                <a:spcPts val="0"/>
              </a:spcAft>
              <a:defRPr/>
            </a:pPr>
            <a:r>
              <a:rPr lang="en-US" altLang="zh-CN" sz="1200" b="1" kern="0" dirty="0">
                <a:solidFill>
                  <a:prstClr val="white"/>
                </a:solidFill>
                <a:latin typeface="Batang" pitchFamily="18" charset="-127"/>
                <a:ea typeface="Batang" pitchFamily="18" charset="-127"/>
              </a:rPr>
              <a:t> title</a:t>
            </a:r>
            <a:endParaRPr lang="zh-CN" altLang="en-US" sz="1200" b="1" kern="0" dirty="0">
              <a:solidFill>
                <a:prstClr val="white"/>
              </a:solidFill>
              <a:latin typeface="Batang" pitchFamily="18" charset="-127"/>
              <a:ea typeface="Batang" pitchFamily="18" charset="-127"/>
            </a:endParaRPr>
          </a:p>
        </p:txBody>
      </p:sp>
      <p:sp>
        <p:nvSpPr>
          <p:cNvPr id="46" name="任意多边形 45"/>
          <p:cNvSpPr/>
          <p:nvPr/>
        </p:nvSpPr>
        <p:spPr>
          <a:xfrm rot="19095028">
            <a:off x="2533650" y="3379788"/>
            <a:ext cx="1543050" cy="668337"/>
          </a:xfrm>
          <a:custGeom>
            <a:avLst/>
            <a:gdLst>
              <a:gd name="connsiteX0" fmla="*/ 1479886 w 1543167"/>
              <a:gd name="connsiteY0" fmla="*/ 70992 h 668030"/>
              <a:gd name="connsiteX1" fmla="*/ 1543167 w 1543167"/>
              <a:gd name="connsiteY1" fmla="*/ 668030 h 668030"/>
              <a:gd name="connsiteX2" fmla="*/ 110907 w 1543167"/>
              <a:gd name="connsiteY2" fmla="*/ 599245 h 668030"/>
              <a:gd name="connsiteX3" fmla="*/ 0 w 1543167"/>
              <a:gd name="connsiteY3" fmla="*/ 0 h 668030"/>
            </a:gdLst>
            <a:ahLst/>
            <a:cxnLst>
              <a:cxn ang="0">
                <a:pos x="connsiteX0" y="connsiteY0"/>
              </a:cxn>
              <a:cxn ang="0">
                <a:pos x="connsiteX1" y="connsiteY1"/>
              </a:cxn>
              <a:cxn ang="0">
                <a:pos x="connsiteX2" y="connsiteY2"/>
              </a:cxn>
              <a:cxn ang="0">
                <a:pos x="connsiteX3" y="connsiteY3"/>
              </a:cxn>
            </a:cxnLst>
            <a:rect l="l" t="t" r="r" b="b"/>
            <a:pathLst>
              <a:path w="1543167" h="668030">
                <a:moveTo>
                  <a:pt x="1479886" y="70992"/>
                </a:moveTo>
                <a:lnTo>
                  <a:pt x="1543167" y="668030"/>
                </a:lnTo>
                <a:lnTo>
                  <a:pt x="110907" y="599245"/>
                </a:lnTo>
                <a:lnTo>
                  <a:pt x="0" y="0"/>
                </a:lnTo>
                <a:close/>
              </a:path>
            </a:pathLst>
          </a:custGeom>
          <a:gradFill flip="none" rotWithShape="1">
            <a:gsLst>
              <a:gs pos="0">
                <a:schemeClr val="accent4">
                  <a:lumMod val="60000"/>
                  <a:lumOff val="40000"/>
                </a:schemeClr>
              </a:gs>
              <a:gs pos="100000">
                <a:schemeClr val="accent4"/>
              </a:gs>
            </a:gsLst>
            <a:lin ang="10800000" scaled="1"/>
            <a:tileRect/>
          </a:gradFill>
          <a:ln w="25400" cap="flat" cmpd="sng" algn="ctr">
            <a:noFill/>
            <a:prstDash val="solid"/>
          </a:ln>
          <a:effectLst/>
        </p:spPr>
        <p:txBody>
          <a:bodyPr anchor="ctr"/>
          <a:lstStyle/>
          <a:p>
            <a:pPr algn="ctr" eaLnBrk="1" fontAlgn="auto" hangingPunct="1">
              <a:spcBef>
                <a:spcPts val="0"/>
              </a:spcBef>
              <a:spcAft>
                <a:spcPts val="0"/>
              </a:spcAft>
              <a:defRPr/>
            </a:pPr>
            <a:r>
              <a:rPr lang="zh-CN" altLang="en-US" sz="2800" kern="0" dirty="0">
                <a:solidFill>
                  <a:prstClr val="white"/>
                </a:solidFill>
                <a:latin typeface="Algerian" pitchFamily="82" charset="0"/>
              </a:rPr>
              <a:t>资讯类</a:t>
            </a:r>
          </a:p>
        </p:txBody>
      </p:sp>
      <p:sp>
        <p:nvSpPr>
          <p:cNvPr id="56" name="任意多边形 55"/>
          <p:cNvSpPr/>
          <p:nvPr/>
        </p:nvSpPr>
        <p:spPr>
          <a:xfrm rot="3202606">
            <a:off x="4015582" y="2364581"/>
            <a:ext cx="1593850" cy="649287"/>
          </a:xfrm>
          <a:custGeom>
            <a:avLst/>
            <a:gdLst>
              <a:gd name="connsiteX0" fmla="*/ 0 w 1595208"/>
              <a:gd name="connsiteY0" fmla="*/ 61461 h 649944"/>
              <a:gd name="connsiteX1" fmla="*/ 1478861 w 1595208"/>
              <a:gd name="connsiteY1" fmla="*/ 0 h 649944"/>
              <a:gd name="connsiteX2" fmla="*/ 1595208 w 1595208"/>
              <a:gd name="connsiteY2" fmla="*/ 590538 h 649944"/>
              <a:gd name="connsiteX3" fmla="*/ 163935 w 1595208"/>
              <a:gd name="connsiteY3" fmla="*/ 649944 h 649944"/>
            </a:gdLst>
            <a:ahLst/>
            <a:cxnLst>
              <a:cxn ang="0">
                <a:pos x="connsiteX0" y="connsiteY0"/>
              </a:cxn>
              <a:cxn ang="0">
                <a:pos x="connsiteX1" y="connsiteY1"/>
              </a:cxn>
              <a:cxn ang="0">
                <a:pos x="connsiteX2" y="connsiteY2"/>
              </a:cxn>
              <a:cxn ang="0">
                <a:pos x="connsiteX3" y="connsiteY3"/>
              </a:cxn>
            </a:cxnLst>
            <a:rect l="l" t="t" r="r" b="b"/>
            <a:pathLst>
              <a:path w="1595208" h="649944">
                <a:moveTo>
                  <a:pt x="0" y="61461"/>
                </a:moveTo>
                <a:lnTo>
                  <a:pt x="1478861" y="0"/>
                </a:lnTo>
                <a:lnTo>
                  <a:pt x="1595208" y="590538"/>
                </a:lnTo>
                <a:lnTo>
                  <a:pt x="163935" y="649944"/>
                </a:lnTo>
                <a:close/>
              </a:path>
            </a:pathLst>
          </a:custGeom>
          <a:gradFill flip="none" rotWithShape="1">
            <a:gsLst>
              <a:gs pos="0">
                <a:schemeClr val="accent1"/>
              </a:gs>
              <a:gs pos="100000">
                <a:schemeClr val="accent1">
                  <a:lumMod val="60000"/>
                  <a:lumOff val="40000"/>
                </a:schemeClr>
              </a:gs>
            </a:gsLst>
            <a:lin ang="10800000" scaled="1"/>
            <a:tileRect/>
          </a:gradFill>
          <a:ln w="25400" cap="flat" cmpd="sng" algn="ctr">
            <a:noFill/>
            <a:prstDash val="solid"/>
          </a:ln>
          <a:effectLst/>
        </p:spPr>
        <p:txBody>
          <a:bodyPr anchor="ctr"/>
          <a:lstStyle/>
          <a:p>
            <a:pPr algn="ctr" eaLnBrk="1" fontAlgn="auto" hangingPunct="1">
              <a:spcBef>
                <a:spcPts val="0"/>
              </a:spcBef>
              <a:spcAft>
                <a:spcPts val="0"/>
              </a:spcAft>
              <a:defRPr/>
            </a:pPr>
            <a:r>
              <a:rPr lang="zh-CN" altLang="en-US" sz="2800" kern="0" dirty="0" smtClean="0">
                <a:solidFill>
                  <a:prstClr val="white"/>
                </a:solidFill>
                <a:latin typeface="Algerian" pitchFamily="82" charset="0"/>
              </a:rPr>
              <a:t>预订类</a:t>
            </a:r>
            <a:endParaRPr lang="zh-CN" altLang="en-US" sz="2800" kern="0" dirty="0">
              <a:solidFill>
                <a:prstClr val="white"/>
              </a:solidFill>
              <a:latin typeface="Algerian" pitchFamily="82" charset="0"/>
            </a:endParaRPr>
          </a:p>
        </p:txBody>
      </p:sp>
      <p:sp>
        <p:nvSpPr>
          <p:cNvPr id="57" name="任意多边形 56"/>
          <p:cNvSpPr/>
          <p:nvPr/>
        </p:nvSpPr>
        <p:spPr>
          <a:xfrm rot="19464987">
            <a:off x="5037138" y="3863975"/>
            <a:ext cx="1604962" cy="674688"/>
          </a:xfrm>
          <a:custGeom>
            <a:avLst/>
            <a:gdLst>
              <a:gd name="connsiteX0" fmla="*/ 1429960 w 1604546"/>
              <a:gd name="connsiteY0" fmla="*/ 0 h 673696"/>
              <a:gd name="connsiteX1" fmla="*/ 1604546 w 1604546"/>
              <a:gd name="connsiteY1" fmla="*/ 585411 h 673696"/>
              <a:gd name="connsiteX2" fmla="*/ 127044 w 1604546"/>
              <a:gd name="connsiteY2" fmla="*/ 673696 h 673696"/>
              <a:gd name="connsiteX3" fmla="*/ 0 w 1604546"/>
              <a:gd name="connsiteY3" fmla="*/ 85368 h 673696"/>
            </a:gdLst>
            <a:ahLst/>
            <a:cxnLst>
              <a:cxn ang="0">
                <a:pos x="connsiteX0" y="connsiteY0"/>
              </a:cxn>
              <a:cxn ang="0">
                <a:pos x="connsiteX1" y="connsiteY1"/>
              </a:cxn>
              <a:cxn ang="0">
                <a:pos x="connsiteX2" y="connsiteY2"/>
              </a:cxn>
              <a:cxn ang="0">
                <a:pos x="connsiteX3" y="connsiteY3"/>
              </a:cxn>
            </a:cxnLst>
            <a:rect l="l" t="t" r="r" b="b"/>
            <a:pathLst>
              <a:path w="1604546" h="673696">
                <a:moveTo>
                  <a:pt x="1429960" y="0"/>
                </a:moveTo>
                <a:lnTo>
                  <a:pt x="1604546" y="585411"/>
                </a:lnTo>
                <a:lnTo>
                  <a:pt x="127044" y="673696"/>
                </a:lnTo>
                <a:lnTo>
                  <a:pt x="0" y="85368"/>
                </a:lnTo>
                <a:close/>
              </a:path>
            </a:pathLst>
          </a:custGeom>
          <a:gradFill flip="none" rotWithShape="1">
            <a:gsLst>
              <a:gs pos="0">
                <a:schemeClr val="accent2">
                  <a:lumMod val="60000"/>
                  <a:lumOff val="40000"/>
                </a:schemeClr>
              </a:gs>
              <a:gs pos="100000">
                <a:schemeClr val="accent2"/>
              </a:gs>
            </a:gsLst>
            <a:lin ang="10800000" scaled="1"/>
            <a:tileRect/>
          </a:gradFill>
          <a:ln w="25400" cap="flat" cmpd="sng" algn="ctr">
            <a:noFill/>
            <a:prstDash val="solid"/>
          </a:ln>
          <a:effectLst/>
        </p:spPr>
        <p:txBody>
          <a:bodyPr anchor="ctr"/>
          <a:lstStyle/>
          <a:p>
            <a:pPr algn="ctr" eaLnBrk="1" fontAlgn="auto" hangingPunct="1">
              <a:spcBef>
                <a:spcPts val="0"/>
              </a:spcBef>
              <a:spcAft>
                <a:spcPts val="0"/>
              </a:spcAft>
              <a:defRPr/>
            </a:pPr>
            <a:r>
              <a:rPr lang="zh-CN" altLang="en-US" sz="2800" kern="0" dirty="0" smtClean="0">
                <a:solidFill>
                  <a:prstClr val="white"/>
                </a:solidFill>
                <a:latin typeface="Algerian" pitchFamily="82" charset="0"/>
                <a:ea typeface="+mn-ea"/>
              </a:rPr>
              <a:t>交通类</a:t>
            </a:r>
            <a:endParaRPr lang="zh-CN" altLang="en-US" sz="2800" kern="0" dirty="0">
              <a:solidFill>
                <a:prstClr val="white"/>
              </a:solidFill>
              <a:latin typeface="Algerian" pitchFamily="82" charset="0"/>
              <a:ea typeface="+mn-ea"/>
            </a:endParaRPr>
          </a:p>
        </p:txBody>
      </p:sp>
      <p:sp>
        <p:nvSpPr>
          <p:cNvPr id="58" name="任意多边形 57"/>
          <p:cNvSpPr/>
          <p:nvPr/>
        </p:nvSpPr>
        <p:spPr>
          <a:xfrm rot="2830635">
            <a:off x="3526632" y="4845843"/>
            <a:ext cx="1530350" cy="696913"/>
          </a:xfrm>
          <a:custGeom>
            <a:avLst/>
            <a:gdLst>
              <a:gd name="connsiteX0" fmla="*/ 0 w 1530385"/>
              <a:gd name="connsiteY0" fmla="*/ 0 h 696814"/>
              <a:gd name="connsiteX1" fmla="*/ 1478297 w 1530385"/>
              <a:gd name="connsiteY1" fmla="*/ 98699 h 696814"/>
              <a:gd name="connsiteX2" fmla="*/ 1530385 w 1530385"/>
              <a:gd name="connsiteY2" fmla="*/ 696814 h 696814"/>
              <a:gd name="connsiteX3" fmla="*/ 99665 w 1530385"/>
              <a:gd name="connsiteY3" fmla="*/ 601215 h 696814"/>
            </a:gdLst>
            <a:ahLst/>
            <a:cxnLst>
              <a:cxn ang="0">
                <a:pos x="connsiteX0" y="connsiteY0"/>
              </a:cxn>
              <a:cxn ang="0">
                <a:pos x="connsiteX1" y="connsiteY1"/>
              </a:cxn>
              <a:cxn ang="0">
                <a:pos x="connsiteX2" y="connsiteY2"/>
              </a:cxn>
              <a:cxn ang="0">
                <a:pos x="connsiteX3" y="connsiteY3"/>
              </a:cxn>
            </a:cxnLst>
            <a:rect l="l" t="t" r="r" b="b"/>
            <a:pathLst>
              <a:path w="1530385" h="696814">
                <a:moveTo>
                  <a:pt x="0" y="0"/>
                </a:moveTo>
                <a:lnTo>
                  <a:pt x="1478297" y="98699"/>
                </a:lnTo>
                <a:lnTo>
                  <a:pt x="1530385" y="696814"/>
                </a:lnTo>
                <a:lnTo>
                  <a:pt x="99665" y="601215"/>
                </a:lnTo>
                <a:close/>
              </a:path>
            </a:pathLst>
          </a:custGeom>
          <a:gradFill flip="none" rotWithShape="1">
            <a:gsLst>
              <a:gs pos="0">
                <a:schemeClr val="accent3"/>
              </a:gs>
              <a:gs pos="100000">
                <a:schemeClr val="accent3">
                  <a:lumMod val="60000"/>
                  <a:lumOff val="40000"/>
                </a:schemeClr>
              </a:gs>
            </a:gsLst>
            <a:lin ang="10800000" scaled="1"/>
            <a:tileRect/>
          </a:gradFill>
          <a:ln w="25400" cap="flat" cmpd="sng" algn="ctr">
            <a:noFill/>
            <a:prstDash val="solid"/>
          </a:ln>
          <a:effectLst/>
        </p:spPr>
        <p:txBody>
          <a:bodyPr anchor="ctr"/>
          <a:lstStyle/>
          <a:p>
            <a:pPr algn="ctr" eaLnBrk="1" fontAlgn="auto" hangingPunct="1">
              <a:spcBef>
                <a:spcPts val="0"/>
              </a:spcBef>
              <a:spcAft>
                <a:spcPts val="0"/>
              </a:spcAft>
              <a:defRPr/>
            </a:pPr>
            <a:r>
              <a:rPr lang="zh-CN" altLang="en-US" sz="2800" kern="0" dirty="0">
                <a:solidFill>
                  <a:prstClr val="white"/>
                </a:solidFill>
                <a:latin typeface="Algerian" pitchFamily="82" charset="0"/>
              </a:rPr>
              <a:t>分享类</a:t>
            </a:r>
          </a:p>
        </p:txBody>
      </p:sp>
      <p:sp>
        <p:nvSpPr>
          <p:cNvPr id="66" name="文本框 65"/>
          <p:cNvSpPr txBox="1"/>
          <p:nvPr/>
        </p:nvSpPr>
        <p:spPr>
          <a:xfrm>
            <a:off x="1307566" y="2492896"/>
            <a:ext cx="1833303" cy="972574"/>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zh-CN" altLang="en-US" sz="1600" dirty="0" smtClean="0">
                <a:solidFill>
                  <a:srgbClr val="4F81BD"/>
                </a:solidFill>
                <a:latin typeface="+mn-ea"/>
                <a:ea typeface="+mn-ea"/>
              </a:rPr>
              <a:t>行程规划</a:t>
            </a:r>
            <a:endParaRPr lang="en-US" altLang="zh-CN" sz="1600" dirty="0" smtClean="0">
              <a:solidFill>
                <a:srgbClr val="4F81BD"/>
              </a:solidFill>
              <a:latin typeface="+mn-ea"/>
              <a:ea typeface="+mn-ea"/>
            </a:endParaRPr>
          </a:p>
          <a:p>
            <a:pPr algn="ctr" eaLnBrk="1" fontAlgn="auto" hangingPunct="1">
              <a:lnSpc>
                <a:spcPct val="130000"/>
              </a:lnSpc>
              <a:spcBef>
                <a:spcPts val="0"/>
              </a:spcBef>
              <a:spcAft>
                <a:spcPts val="0"/>
              </a:spcAft>
              <a:defRPr/>
            </a:pPr>
            <a:r>
              <a:rPr lang="zh-CN" altLang="en-US" sz="1400" dirty="0" smtClean="0">
                <a:solidFill>
                  <a:srgbClr val="4F81BD"/>
                </a:solidFill>
                <a:latin typeface="+mn-ea"/>
              </a:rPr>
              <a:t>（经费、攻略、目的地导游）</a:t>
            </a:r>
            <a:endParaRPr lang="en-US" altLang="zh-CN" sz="1400" dirty="0">
              <a:solidFill>
                <a:srgbClr val="4F81BD"/>
              </a:solidFill>
              <a:latin typeface="+mn-ea"/>
            </a:endParaRPr>
          </a:p>
        </p:txBody>
      </p:sp>
      <p:sp>
        <p:nvSpPr>
          <p:cNvPr id="26" name="标题 11"/>
          <p:cNvSpPr txBox="1">
            <a:spLocks/>
          </p:cNvSpPr>
          <p:nvPr/>
        </p:nvSpPr>
        <p:spPr>
          <a:xfrm>
            <a:off x="397754" y="37512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smtClean="0">
                <a:solidFill>
                  <a:srgbClr val="4F81BD"/>
                </a:solidFill>
              </a:rPr>
              <a:t>按照消费需求分类</a:t>
            </a:r>
          </a:p>
        </p:txBody>
      </p:sp>
      <p:sp>
        <p:nvSpPr>
          <p:cNvPr id="27" name="文本框 65"/>
          <p:cNvSpPr txBox="1"/>
          <p:nvPr/>
        </p:nvSpPr>
        <p:spPr>
          <a:xfrm>
            <a:off x="5109672" y="1484784"/>
            <a:ext cx="1833303" cy="972574"/>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zh-CN" altLang="en-US" sz="1600" dirty="0" smtClean="0">
                <a:solidFill>
                  <a:srgbClr val="4F81BD"/>
                </a:solidFill>
                <a:latin typeface="+mn-ea"/>
                <a:ea typeface="+mn-ea"/>
              </a:rPr>
              <a:t>行程确定</a:t>
            </a:r>
            <a:endParaRPr lang="en-US" altLang="zh-CN" sz="1600" dirty="0" smtClean="0">
              <a:solidFill>
                <a:srgbClr val="4F81BD"/>
              </a:solidFill>
              <a:latin typeface="+mn-ea"/>
              <a:ea typeface="+mn-ea"/>
            </a:endParaRPr>
          </a:p>
          <a:p>
            <a:pPr algn="ctr" eaLnBrk="1" fontAlgn="auto" hangingPunct="1">
              <a:lnSpc>
                <a:spcPct val="130000"/>
              </a:lnSpc>
              <a:spcBef>
                <a:spcPts val="0"/>
              </a:spcBef>
              <a:spcAft>
                <a:spcPts val="0"/>
              </a:spcAft>
              <a:defRPr/>
            </a:pPr>
            <a:r>
              <a:rPr lang="zh-CN" altLang="en-US" sz="1400" dirty="0" smtClean="0">
                <a:solidFill>
                  <a:srgbClr val="4F81BD"/>
                </a:solidFill>
                <a:latin typeface="+mn-ea"/>
              </a:rPr>
              <a:t>（航班、酒店、门票、旅游产品预订）</a:t>
            </a:r>
            <a:endParaRPr lang="en-US" altLang="zh-CN" sz="1400" dirty="0">
              <a:solidFill>
                <a:srgbClr val="4F81BD"/>
              </a:solidFill>
              <a:latin typeface="+mn-ea"/>
            </a:endParaRPr>
          </a:p>
        </p:txBody>
      </p:sp>
      <p:sp>
        <p:nvSpPr>
          <p:cNvPr id="29" name="文本框 65"/>
          <p:cNvSpPr txBox="1"/>
          <p:nvPr/>
        </p:nvSpPr>
        <p:spPr>
          <a:xfrm>
            <a:off x="6226435" y="4250129"/>
            <a:ext cx="2017973" cy="972574"/>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zh-CN" altLang="en-US" sz="1600" dirty="0">
                <a:solidFill>
                  <a:srgbClr val="4F81BD"/>
                </a:solidFill>
                <a:latin typeface="+mn-ea"/>
              </a:rPr>
              <a:t>途中服务</a:t>
            </a:r>
            <a:endParaRPr lang="en-US" altLang="zh-CN" sz="1600" dirty="0" smtClean="0">
              <a:solidFill>
                <a:srgbClr val="4F81BD"/>
              </a:solidFill>
              <a:latin typeface="+mn-ea"/>
              <a:ea typeface="+mn-ea"/>
            </a:endParaRPr>
          </a:p>
          <a:p>
            <a:pPr algn="ctr" eaLnBrk="1" fontAlgn="auto" hangingPunct="1">
              <a:lnSpc>
                <a:spcPct val="130000"/>
              </a:lnSpc>
              <a:spcBef>
                <a:spcPts val="0"/>
              </a:spcBef>
              <a:spcAft>
                <a:spcPts val="0"/>
              </a:spcAft>
              <a:defRPr/>
            </a:pPr>
            <a:r>
              <a:rPr lang="zh-CN" altLang="en-US" sz="1400" dirty="0" smtClean="0">
                <a:solidFill>
                  <a:srgbClr val="4F81BD"/>
                </a:solidFill>
                <a:latin typeface="+mn-ea"/>
              </a:rPr>
              <a:t>（地图</a:t>
            </a:r>
            <a:r>
              <a:rPr lang="en-US" altLang="zh-CN" sz="1400" dirty="0" smtClean="0">
                <a:solidFill>
                  <a:srgbClr val="4F81BD"/>
                </a:solidFill>
                <a:latin typeface="+mn-ea"/>
              </a:rPr>
              <a:t>/</a:t>
            </a:r>
            <a:r>
              <a:rPr lang="zh-CN" altLang="en-US" sz="1400" dirty="0" smtClean="0">
                <a:solidFill>
                  <a:srgbClr val="4F81BD"/>
                </a:solidFill>
                <a:latin typeface="+mn-ea"/>
              </a:rPr>
              <a:t>导航、地铁</a:t>
            </a:r>
            <a:r>
              <a:rPr lang="en-US" altLang="zh-CN" sz="1400" dirty="0" smtClean="0">
                <a:solidFill>
                  <a:srgbClr val="4F81BD"/>
                </a:solidFill>
                <a:latin typeface="+mn-ea"/>
              </a:rPr>
              <a:t>/</a:t>
            </a:r>
            <a:r>
              <a:rPr lang="zh-CN" altLang="en-US" sz="1400" dirty="0" smtClean="0">
                <a:solidFill>
                  <a:srgbClr val="4F81BD"/>
                </a:solidFill>
                <a:latin typeface="+mn-ea"/>
              </a:rPr>
              <a:t>公交查询、打车</a:t>
            </a:r>
            <a:r>
              <a:rPr lang="en-US" altLang="zh-CN" sz="1400" dirty="0" smtClean="0">
                <a:solidFill>
                  <a:srgbClr val="4F81BD"/>
                </a:solidFill>
                <a:latin typeface="+mn-ea"/>
              </a:rPr>
              <a:t>/</a:t>
            </a:r>
            <a:r>
              <a:rPr lang="zh-CN" altLang="en-US" sz="1400" dirty="0" smtClean="0">
                <a:solidFill>
                  <a:srgbClr val="4F81BD"/>
                </a:solidFill>
                <a:latin typeface="+mn-ea"/>
              </a:rPr>
              <a:t>租车）</a:t>
            </a:r>
            <a:endParaRPr lang="en-US" altLang="zh-CN" sz="1400" dirty="0">
              <a:solidFill>
                <a:srgbClr val="4F81BD"/>
              </a:solidFill>
              <a:latin typeface="+mn-ea"/>
            </a:endParaRPr>
          </a:p>
        </p:txBody>
      </p:sp>
      <p:sp>
        <p:nvSpPr>
          <p:cNvPr id="30" name="文本框 65"/>
          <p:cNvSpPr txBox="1"/>
          <p:nvPr/>
        </p:nvSpPr>
        <p:spPr>
          <a:xfrm>
            <a:off x="2191596" y="5398265"/>
            <a:ext cx="1833303" cy="972574"/>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zh-CN" altLang="en-US" sz="1600" dirty="0" smtClean="0">
                <a:solidFill>
                  <a:srgbClr val="4F81BD"/>
                </a:solidFill>
                <a:latin typeface="+mn-ea"/>
                <a:ea typeface="+mn-ea"/>
              </a:rPr>
              <a:t>行程记录</a:t>
            </a:r>
            <a:endParaRPr lang="en-US" altLang="zh-CN" sz="1600" dirty="0" smtClean="0">
              <a:solidFill>
                <a:srgbClr val="4F81BD"/>
              </a:solidFill>
              <a:latin typeface="+mn-ea"/>
              <a:ea typeface="+mn-ea"/>
            </a:endParaRPr>
          </a:p>
          <a:p>
            <a:pPr algn="ctr" eaLnBrk="1" fontAlgn="auto" hangingPunct="1">
              <a:lnSpc>
                <a:spcPct val="130000"/>
              </a:lnSpc>
              <a:spcBef>
                <a:spcPts val="0"/>
              </a:spcBef>
              <a:spcAft>
                <a:spcPts val="0"/>
              </a:spcAft>
              <a:defRPr/>
            </a:pPr>
            <a:r>
              <a:rPr lang="zh-CN" altLang="en-US" sz="1400" dirty="0" smtClean="0">
                <a:solidFill>
                  <a:srgbClr val="4F81BD"/>
                </a:solidFill>
                <a:latin typeface="+mn-ea"/>
              </a:rPr>
              <a:t>（旅程图片、经历、经验分享）</a:t>
            </a:r>
            <a:endParaRPr lang="en-US" altLang="zh-CN" sz="1400" dirty="0">
              <a:solidFill>
                <a:srgbClr val="4F81BD"/>
              </a:solidFill>
              <a:latin typeface="+mn-ea"/>
            </a:endParaRPr>
          </a:p>
        </p:txBody>
      </p:sp>
    </p:spTree>
    <p:extLst>
      <p:ext uri="{BB962C8B-B14F-4D97-AF65-F5344CB8AC3E}">
        <p14:creationId xmlns:p14="http://schemas.microsoft.com/office/powerpoint/2010/main" val="893621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72008"/>
            <a:ext cx="7056784" cy="6760399"/>
          </a:xfrm>
          <a:prstGeom prst="rect">
            <a:avLst/>
          </a:prstGeom>
        </p:spPr>
      </p:pic>
    </p:spTree>
    <p:extLst>
      <p:ext uri="{BB962C8B-B14F-4D97-AF65-F5344CB8AC3E}">
        <p14:creationId xmlns:p14="http://schemas.microsoft.com/office/powerpoint/2010/main" val="3679289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p:cNvSpPr txBox="1">
            <a:spLocks/>
          </p:cNvSpPr>
          <p:nvPr/>
        </p:nvSpPr>
        <p:spPr>
          <a:xfrm>
            <a:off x="17463" y="2547938"/>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eaLnBrk="1" fontAlgn="auto" hangingPunct="1">
              <a:spcBef>
                <a:spcPct val="20000"/>
              </a:spcBef>
              <a:spcAft>
                <a:spcPts val="0"/>
              </a:spcAft>
              <a:buFont typeface="Arial" pitchFamily="34" charset="0"/>
              <a:buNone/>
              <a:defRPr/>
            </a:pPr>
            <a:r>
              <a:rPr lang="en-US" sz="11500" dirty="0" smtClean="0">
                <a:solidFill>
                  <a:schemeClr val="accent1"/>
                </a:solidFill>
                <a:latin typeface="+mj-lt"/>
                <a:ea typeface="+mn-ea"/>
                <a:cs typeface="Arial" panose="020B0604020202020204" pitchFamily="34" charset="0"/>
              </a:rPr>
              <a:t>02</a:t>
            </a:r>
          </a:p>
        </p:txBody>
      </p:sp>
      <p:sp>
        <p:nvSpPr>
          <p:cNvPr id="17" name="文本框 16"/>
          <p:cNvSpPr txBox="1"/>
          <p:nvPr/>
        </p:nvSpPr>
        <p:spPr>
          <a:xfrm>
            <a:off x="1592263" y="3346450"/>
            <a:ext cx="5032375" cy="584200"/>
          </a:xfrm>
          <a:prstGeom prst="rect">
            <a:avLst/>
          </a:prstGeom>
          <a:noFill/>
        </p:spPr>
        <p:txBody>
          <a:bodyPr>
            <a:spAutoFit/>
          </a:bodyPr>
          <a:lstStyle/>
          <a:p>
            <a:pPr eaLnBrk="1" fontAlgn="auto" hangingPunct="1">
              <a:spcBef>
                <a:spcPts val="0"/>
              </a:spcBef>
              <a:spcAft>
                <a:spcPts val="0"/>
              </a:spcAft>
              <a:defRPr/>
            </a:pPr>
            <a:r>
              <a:rPr lang="zh-CN" altLang="en-US" sz="3200" b="1" dirty="0">
                <a:solidFill>
                  <a:schemeClr val="accent1"/>
                </a:solidFill>
                <a:latin typeface="+mj-ea"/>
                <a:ea typeface="+mj-ea"/>
              </a:rPr>
              <a:t>行业发展概况</a:t>
            </a:r>
          </a:p>
        </p:txBody>
      </p:sp>
      <p:sp>
        <p:nvSpPr>
          <p:cNvPr id="18" name="文本框 17"/>
          <p:cNvSpPr txBox="1"/>
          <p:nvPr/>
        </p:nvSpPr>
        <p:spPr>
          <a:xfrm>
            <a:off x="1592263" y="2773363"/>
            <a:ext cx="1708545" cy="58477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eaLnBrk="1" fontAlgn="auto" hangingPunct="1">
              <a:spcBef>
                <a:spcPts val="0"/>
              </a:spcBef>
              <a:spcAft>
                <a:spcPts val="0"/>
              </a:spcAft>
              <a:defRPr/>
            </a:pPr>
            <a:r>
              <a:rPr lang="en-US" altLang="zh-CN" sz="3200" dirty="0">
                <a:solidFill>
                  <a:schemeClr val="accent1"/>
                </a:solidFill>
                <a:latin typeface="+mj-lt"/>
                <a:cs typeface="Arial" panose="020B0604020202020204" pitchFamily="34" charset="0"/>
              </a:rPr>
              <a:t>Part </a:t>
            </a:r>
            <a:r>
              <a:rPr lang="en-US" altLang="zh-CN" sz="3200" dirty="0" smtClean="0">
                <a:solidFill>
                  <a:schemeClr val="accent1"/>
                </a:solidFill>
                <a:latin typeface="+mj-lt"/>
                <a:cs typeface="Arial" panose="020B0604020202020204" pitchFamily="34" charset="0"/>
              </a:rPr>
              <a:t>Two</a:t>
            </a:r>
            <a:endParaRPr lang="zh-CN" altLang="en-US" sz="3200" dirty="0">
              <a:solidFill>
                <a:schemeClr val="accent1"/>
              </a:solidFill>
              <a:latin typeface="+mj-lt"/>
              <a:cs typeface="Arial" panose="020B0604020202020204" pitchFamily="34" charset="0"/>
            </a:endParaRPr>
          </a:p>
        </p:txBody>
      </p:sp>
      <p:sp>
        <p:nvSpPr>
          <p:cNvPr id="19" name="等腰三角形 18"/>
          <p:cNvSpPr/>
          <p:nvPr/>
        </p:nvSpPr>
        <p:spPr>
          <a:xfrm rot="9233090">
            <a:off x="7207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0" name="等腰三角形 19"/>
          <p:cNvSpPr/>
          <p:nvPr/>
        </p:nvSpPr>
        <p:spPr>
          <a:xfrm rot="15569576">
            <a:off x="6854825"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1" name="等腰三角形 20"/>
          <p:cNvSpPr/>
          <p:nvPr/>
        </p:nvSpPr>
        <p:spPr>
          <a:xfrm rot="21371394">
            <a:off x="6723063" y="1804988"/>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2" name="等腰三角形 21"/>
          <p:cNvSpPr/>
          <p:nvPr/>
        </p:nvSpPr>
        <p:spPr>
          <a:xfrm rot="12912161">
            <a:off x="7764463" y="3487738"/>
            <a:ext cx="944562" cy="815975"/>
          </a:xfrm>
          <a:prstGeom prst="triangle">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3" name="等腰三角形 22"/>
          <p:cNvSpPr/>
          <p:nvPr/>
        </p:nvSpPr>
        <p:spPr>
          <a:xfrm rot="12912161">
            <a:off x="7632700" y="3427413"/>
            <a:ext cx="1176338" cy="1014412"/>
          </a:xfrm>
          <a:prstGeom prst="triangle">
            <a:avLst/>
          </a:prstGeom>
          <a:noFill/>
          <a:ln w="12700" cap="flat" cmpd="sng" algn="ctr">
            <a:solidFill>
              <a:schemeClr val="accent1"/>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4" name="椭圆 23"/>
          <p:cNvSpPr/>
          <p:nvPr/>
        </p:nvSpPr>
        <p:spPr>
          <a:xfrm rot="9110320">
            <a:off x="8953500" y="3792538"/>
            <a:ext cx="114300" cy="115887"/>
          </a:xfrm>
          <a:prstGeom prst="ellipse">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25" name="椭圆 24"/>
          <p:cNvSpPr/>
          <p:nvPr/>
        </p:nvSpPr>
        <p:spPr>
          <a:xfrm rot="9110320">
            <a:off x="7864475" y="4295775"/>
            <a:ext cx="115888" cy="115888"/>
          </a:xfrm>
          <a:prstGeom prst="ellipse">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26" name="椭圆 25"/>
          <p:cNvSpPr/>
          <p:nvPr/>
        </p:nvSpPr>
        <p:spPr>
          <a:xfrm rot="9110320">
            <a:off x="7981950" y="3132138"/>
            <a:ext cx="114300" cy="115887"/>
          </a:xfrm>
          <a:prstGeom prst="ellipse">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27" name="等腰三角形 26"/>
          <p:cNvSpPr/>
          <p:nvPr/>
        </p:nvSpPr>
        <p:spPr>
          <a:xfrm rot="18210217">
            <a:off x="6314282" y="2162969"/>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sp>
        <p:nvSpPr>
          <p:cNvPr id="28" name="等腰三角形 27"/>
          <p:cNvSpPr/>
          <p:nvPr/>
        </p:nvSpPr>
        <p:spPr>
          <a:xfrm rot="8748521">
            <a:off x="6672263"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C20F"/>
              </a:solidFill>
              <a:latin typeface="Calibri"/>
              <a:ea typeface="幼圆"/>
            </a:endParaRPr>
          </a:p>
        </p:txBody>
      </p:sp>
      <p:cxnSp>
        <p:nvCxnSpPr>
          <p:cNvPr id="2063" name="Straight Connector 13"/>
          <p:cNvCxnSpPr>
            <a:cxnSpLocks noChangeShapeType="1"/>
          </p:cNvCxnSpPr>
          <p:nvPr/>
        </p:nvCxnSpPr>
        <p:spPr bwMode="auto">
          <a:xfrm flipH="1">
            <a:off x="0" y="4110038"/>
            <a:ext cx="6732588" cy="0"/>
          </a:xfrm>
          <a:prstGeom prst="line">
            <a:avLst/>
          </a:prstGeom>
          <a:noFill/>
          <a:ln w="19050" cap="sq" algn="ctr">
            <a:solidFill>
              <a:schemeClr val="accent1"/>
            </a:solidFill>
            <a:miter lim="800000"/>
            <a:headEnd type="oval"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36926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smtClean="0">
                <a:solidFill>
                  <a:srgbClr val="4F81BD"/>
                </a:solidFill>
              </a:rPr>
              <a:t>中国在线旅游市场产业链</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002" y="1438846"/>
            <a:ext cx="7229475"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396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smtClean="0">
                <a:solidFill>
                  <a:srgbClr val="4F81BD"/>
                </a:solidFill>
              </a:rPr>
              <a:t>中国在线旅游市场发展概况</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1484784"/>
            <a:ext cx="695325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65"/>
          <p:cNvSpPr txBox="1"/>
          <p:nvPr/>
        </p:nvSpPr>
        <p:spPr>
          <a:xfrm>
            <a:off x="1301638" y="5085184"/>
            <a:ext cx="6746987" cy="1052596"/>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zh-CN" altLang="en-US" sz="1600" b="1" dirty="0" smtClean="0">
                <a:solidFill>
                  <a:srgbClr val="4F81BD"/>
                </a:solidFill>
                <a:latin typeface="+mn-ea"/>
              </a:rPr>
              <a:t>在线机票</a:t>
            </a:r>
            <a:r>
              <a:rPr lang="zh-CN" altLang="en-US" sz="1600" dirty="0" smtClean="0">
                <a:solidFill>
                  <a:srgbClr val="4F81BD"/>
                </a:solidFill>
                <a:latin typeface="+mn-ea"/>
              </a:rPr>
              <a:t>发展最成熟、渗透率最高</a:t>
            </a:r>
            <a:endParaRPr lang="en-US" altLang="zh-CN" sz="1600" dirty="0" smtClean="0">
              <a:solidFill>
                <a:srgbClr val="4F81BD"/>
              </a:solidFill>
              <a:latin typeface="+mn-ea"/>
            </a:endParaRPr>
          </a:p>
          <a:p>
            <a:pPr algn="ctr" eaLnBrk="1" fontAlgn="auto" hangingPunct="1">
              <a:lnSpc>
                <a:spcPct val="130000"/>
              </a:lnSpc>
              <a:spcBef>
                <a:spcPts val="0"/>
              </a:spcBef>
              <a:spcAft>
                <a:spcPts val="0"/>
              </a:spcAft>
              <a:defRPr/>
            </a:pPr>
            <a:r>
              <a:rPr lang="zh-CN" altLang="en-US" sz="1600" b="1" dirty="0">
                <a:solidFill>
                  <a:srgbClr val="4F81BD"/>
                </a:solidFill>
                <a:latin typeface="+mn-ea"/>
                <a:ea typeface="+mn-ea"/>
              </a:rPr>
              <a:t>在线</a:t>
            </a:r>
            <a:r>
              <a:rPr lang="zh-CN" altLang="en-US" sz="1600" b="1" dirty="0" smtClean="0">
                <a:solidFill>
                  <a:srgbClr val="4F81BD"/>
                </a:solidFill>
                <a:latin typeface="+mn-ea"/>
                <a:ea typeface="+mn-ea"/>
              </a:rPr>
              <a:t>度假</a:t>
            </a:r>
            <a:r>
              <a:rPr lang="zh-CN" altLang="en-US" sz="1600" dirty="0" smtClean="0">
                <a:solidFill>
                  <a:srgbClr val="4F81BD"/>
                </a:solidFill>
                <a:latin typeface="+mn-ea"/>
                <a:ea typeface="+mn-ea"/>
              </a:rPr>
              <a:t>最具发展潜力、渗透率逐年提升</a:t>
            </a:r>
            <a:endParaRPr lang="en-US" altLang="zh-CN" sz="1600" dirty="0" smtClean="0">
              <a:solidFill>
                <a:srgbClr val="4F81BD"/>
              </a:solidFill>
              <a:latin typeface="+mn-ea"/>
              <a:ea typeface="+mn-ea"/>
            </a:endParaRPr>
          </a:p>
          <a:p>
            <a:pPr algn="ctr" eaLnBrk="1" fontAlgn="auto" hangingPunct="1">
              <a:lnSpc>
                <a:spcPct val="130000"/>
              </a:lnSpc>
              <a:spcBef>
                <a:spcPts val="0"/>
              </a:spcBef>
              <a:spcAft>
                <a:spcPts val="0"/>
              </a:spcAft>
              <a:defRPr/>
            </a:pPr>
            <a:r>
              <a:rPr lang="zh-CN" altLang="en-US" sz="1600" b="1" dirty="0">
                <a:solidFill>
                  <a:srgbClr val="4F81BD"/>
                </a:solidFill>
                <a:latin typeface="+mn-ea"/>
              </a:rPr>
              <a:t>在线</a:t>
            </a:r>
            <a:r>
              <a:rPr lang="zh-CN" altLang="en-US" sz="1600" b="1" dirty="0" smtClean="0">
                <a:solidFill>
                  <a:srgbClr val="4F81BD"/>
                </a:solidFill>
                <a:latin typeface="+mn-ea"/>
              </a:rPr>
              <a:t>酒店</a:t>
            </a:r>
            <a:r>
              <a:rPr lang="zh-CN" altLang="en-US" sz="1600" dirty="0" smtClean="0">
                <a:solidFill>
                  <a:srgbClr val="4F81BD"/>
                </a:solidFill>
                <a:latin typeface="+mn-ea"/>
              </a:rPr>
              <a:t>预定市场未来持续保持较高速度增长</a:t>
            </a:r>
            <a:endParaRPr lang="en-US" altLang="zh-CN" sz="1600" dirty="0" smtClean="0">
              <a:solidFill>
                <a:srgbClr val="4F81BD"/>
              </a:solidFill>
              <a:latin typeface="+mn-ea"/>
              <a:ea typeface="+mn-ea"/>
            </a:endParaRPr>
          </a:p>
        </p:txBody>
      </p:sp>
    </p:spTree>
    <p:extLst>
      <p:ext uri="{BB962C8B-B14F-4D97-AF65-F5344CB8AC3E}">
        <p14:creationId xmlns:p14="http://schemas.microsoft.com/office/powerpoint/2010/main" val="501450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1085</Words>
  <Application>Microsoft Office PowerPoint</Application>
  <PresentationFormat>全屏显示(4:3)</PresentationFormat>
  <Paragraphs>162</Paragraphs>
  <Slides>28</Slides>
  <Notes>2</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PowerPoint 演示文稿</vt:lpstr>
      <vt:lpstr>PowerPoint 演示文稿</vt:lpstr>
      <vt:lpstr>PowerPoint 演示文稿</vt:lpstr>
      <vt:lpstr>按照企业类型分类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ts</dc:creator>
  <cp:lastModifiedBy>ts</cp:lastModifiedBy>
  <cp:revision>36</cp:revision>
  <dcterms:created xsi:type="dcterms:W3CDTF">2015-05-12T07:59:56Z</dcterms:created>
  <dcterms:modified xsi:type="dcterms:W3CDTF">2015-05-14T09:23:14Z</dcterms:modified>
</cp:coreProperties>
</file>