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56" r:id="rId3"/>
    <p:sldId id="258" r:id="rId4"/>
    <p:sldId id="259" r:id="rId5"/>
    <p:sldId id="260" r:id="rId6"/>
    <p:sldId id="261" r:id="rId7"/>
    <p:sldId id="262" r:id="rId8"/>
    <p:sldId id="263" r:id="rId9"/>
    <p:sldId id="264" r:id="rId10"/>
    <p:sldId id="265" r:id="rId11"/>
    <p:sldId id="266" r:id="rId12"/>
    <p:sldId id="274" r:id="rId13"/>
    <p:sldId id="275" r:id="rId14"/>
    <p:sldId id="276" r:id="rId15"/>
    <p:sldId id="273" r:id="rId16"/>
    <p:sldId id="267" r:id="rId17"/>
    <p:sldId id="268" r:id="rId18"/>
    <p:sldId id="269" r:id="rId19"/>
    <p:sldId id="270" r:id="rId20"/>
    <p:sldId id="271" r:id="rId21"/>
    <p:sldId id="272" r:id="rId22"/>
    <p:sldId id="277" r:id="rId23"/>
    <p:sldId id="278" r:id="rId24"/>
    <p:sldId id="288" r:id="rId25"/>
    <p:sldId id="279" r:id="rId26"/>
    <p:sldId id="280" r:id="rId27"/>
    <p:sldId id="281" r:id="rId28"/>
    <p:sldId id="282" r:id="rId29"/>
    <p:sldId id="283"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1E5"/>
    <a:srgbClr val="C3EF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92" autoAdjust="0"/>
  </p:normalViewPr>
  <p:slideViewPr>
    <p:cSldViewPr snapToGrid="0">
      <p:cViewPr varScale="1">
        <p:scale>
          <a:sx n="92" d="100"/>
          <a:sy n="92" d="100"/>
        </p:scale>
        <p:origin x="534"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F44EAF-69DD-40DE-A0B1-08982FB30AD7}" type="doc">
      <dgm:prSet loTypeId="urn:microsoft.com/office/officeart/2005/8/layout/list1" loCatId="list" qsTypeId="urn:microsoft.com/office/officeart/2005/8/quickstyle/simple1" qsCatId="simple" csTypeId="urn:microsoft.com/office/officeart/2005/8/colors/accent3_3" csCatId="accent3" phldr="1"/>
      <dgm:spPr/>
      <dgm:t>
        <a:bodyPr/>
        <a:lstStyle/>
        <a:p>
          <a:endParaRPr lang="zh-CN" altLang="en-US"/>
        </a:p>
      </dgm:t>
    </dgm:pt>
    <dgm:pt modelId="{3401C437-3EEA-4FFB-BF79-40D37839EECA}">
      <dgm:prSet phldrT="[文本]" custT="1"/>
      <dgm:spPr/>
      <dgm:t>
        <a:bodyPr/>
        <a:lstStyle/>
        <a:p>
          <a:r>
            <a:rPr lang="zh-CN" altLang="en-US" sz="2400" dirty="0" smtClean="0">
              <a:solidFill>
                <a:srgbClr val="FF0000"/>
              </a:solidFill>
              <a:latin typeface="+mj-ea"/>
              <a:ea typeface="+mj-ea"/>
            </a:rPr>
            <a:t>一、互联网金融的最新动态</a:t>
          </a:r>
          <a:endParaRPr lang="zh-CN" altLang="en-US" sz="2400" dirty="0">
            <a:solidFill>
              <a:srgbClr val="FF0000"/>
            </a:solidFill>
            <a:latin typeface="+mj-ea"/>
            <a:ea typeface="+mj-ea"/>
          </a:endParaRPr>
        </a:p>
      </dgm:t>
    </dgm:pt>
    <dgm:pt modelId="{556AC9ED-2791-4B84-9664-AB43134343C3}" type="parTrans" cxnId="{4AA5426C-B6F1-400B-BDCD-64E068A558E2}">
      <dgm:prSet/>
      <dgm:spPr/>
      <dgm:t>
        <a:bodyPr/>
        <a:lstStyle/>
        <a:p>
          <a:endParaRPr lang="zh-CN" altLang="en-US" sz="2400">
            <a:solidFill>
              <a:schemeClr val="tx1"/>
            </a:solidFill>
            <a:latin typeface="+mj-ea"/>
            <a:ea typeface="+mj-ea"/>
          </a:endParaRPr>
        </a:p>
      </dgm:t>
    </dgm:pt>
    <dgm:pt modelId="{48733C79-7AFC-481E-BBB7-31845951D44C}" type="sibTrans" cxnId="{4AA5426C-B6F1-400B-BDCD-64E068A558E2}">
      <dgm:prSet/>
      <dgm:spPr/>
      <dgm:t>
        <a:bodyPr/>
        <a:lstStyle/>
        <a:p>
          <a:endParaRPr lang="zh-CN" altLang="en-US" sz="2400">
            <a:solidFill>
              <a:schemeClr val="tx1"/>
            </a:solidFill>
            <a:latin typeface="+mj-ea"/>
            <a:ea typeface="+mj-ea"/>
          </a:endParaRPr>
        </a:p>
      </dgm:t>
    </dgm:pt>
    <dgm:pt modelId="{39364764-3CD8-4041-AB85-18E01F97AB01}">
      <dgm:prSet phldrT="[文本]" custT="1"/>
      <dgm:spPr/>
      <dgm:t>
        <a:bodyPr/>
        <a:lstStyle/>
        <a:p>
          <a:r>
            <a:rPr lang="zh-CN" altLang="en-US" sz="2400" dirty="0" smtClean="0">
              <a:solidFill>
                <a:schemeClr val="tx1"/>
              </a:solidFill>
              <a:latin typeface="+mj-ea"/>
              <a:ea typeface="+mj-ea"/>
            </a:rPr>
            <a:t>二、互联网金融产业链的形成</a:t>
          </a:r>
          <a:endParaRPr lang="zh-CN" altLang="en-US" sz="2400" dirty="0">
            <a:solidFill>
              <a:schemeClr val="tx1"/>
            </a:solidFill>
            <a:latin typeface="+mj-ea"/>
            <a:ea typeface="+mj-ea"/>
          </a:endParaRPr>
        </a:p>
      </dgm:t>
    </dgm:pt>
    <dgm:pt modelId="{C081F519-4BB4-4354-A516-C645F24E93D1}" type="parTrans" cxnId="{E6397566-AA22-44A7-99F3-B06E20C1968D}">
      <dgm:prSet/>
      <dgm:spPr/>
      <dgm:t>
        <a:bodyPr/>
        <a:lstStyle/>
        <a:p>
          <a:endParaRPr lang="zh-CN" altLang="en-US" sz="2400">
            <a:solidFill>
              <a:schemeClr val="tx1"/>
            </a:solidFill>
            <a:latin typeface="+mj-ea"/>
            <a:ea typeface="+mj-ea"/>
          </a:endParaRPr>
        </a:p>
      </dgm:t>
    </dgm:pt>
    <dgm:pt modelId="{B47E7138-54B5-4B24-96C6-61E0A135809C}" type="sibTrans" cxnId="{E6397566-AA22-44A7-99F3-B06E20C1968D}">
      <dgm:prSet/>
      <dgm:spPr/>
      <dgm:t>
        <a:bodyPr/>
        <a:lstStyle/>
        <a:p>
          <a:endParaRPr lang="zh-CN" altLang="en-US" sz="2400">
            <a:solidFill>
              <a:schemeClr val="tx1"/>
            </a:solidFill>
            <a:latin typeface="+mj-ea"/>
            <a:ea typeface="+mj-ea"/>
          </a:endParaRPr>
        </a:p>
      </dgm:t>
    </dgm:pt>
    <dgm:pt modelId="{D32F7EB4-17FB-4299-96E8-998ACA31CF20}">
      <dgm:prSet phldrT="[文本]" custT="1"/>
      <dgm:spPr/>
      <dgm:t>
        <a:bodyPr/>
        <a:lstStyle/>
        <a:p>
          <a:r>
            <a:rPr lang="zh-CN" altLang="en-US" sz="2400" dirty="0" smtClean="0">
              <a:solidFill>
                <a:schemeClr val="tx1"/>
              </a:solidFill>
              <a:latin typeface="+mj-ea"/>
              <a:ea typeface="+mj-ea"/>
            </a:rPr>
            <a:t>三、互联网金融产业链商业模式的解析</a:t>
          </a:r>
          <a:endParaRPr lang="zh-CN" altLang="en-US" sz="2400" dirty="0">
            <a:solidFill>
              <a:schemeClr val="tx1"/>
            </a:solidFill>
            <a:latin typeface="+mj-ea"/>
            <a:ea typeface="+mj-ea"/>
          </a:endParaRPr>
        </a:p>
      </dgm:t>
    </dgm:pt>
    <dgm:pt modelId="{A8557245-28B9-46B6-A314-F042580031BA}" type="parTrans" cxnId="{7C503964-8033-47AE-92DF-95E5A390BEBA}">
      <dgm:prSet/>
      <dgm:spPr/>
      <dgm:t>
        <a:bodyPr/>
        <a:lstStyle/>
        <a:p>
          <a:endParaRPr lang="zh-CN" altLang="en-US" sz="2400">
            <a:solidFill>
              <a:schemeClr val="tx1"/>
            </a:solidFill>
            <a:latin typeface="+mj-ea"/>
            <a:ea typeface="+mj-ea"/>
          </a:endParaRPr>
        </a:p>
      </dgm:t>
    </dgm:pt>
    <dgm:pt modelId="{622C662C-8F49-48D1-AD42-842C62C05B61}" type="sibTrans" cxnId="{7C503964-8033-47AE-92DF-95E5A390BEBA}">
      <dgm:prSet/>
      <dgm:spPr/>
      <dgm:t>
        <a:bodyPr/>
        <a:lstStyle/>
        <a:p>
          <a:endParaRPr lang="zh-CN" altLang="en-US" sz="2400">
            <a:solidFill>
              <a:schemeClr val="tx1"/>
            </a:solidFill>
            <a:latin typeface="+mj-ea"/>
            <a:ea typeface="+mj-ea"/>
          </a:endParaRPr>
        </a:p>
      </dgm:t>
    </dgm:pt>
    <dgm:pt modelId="{7A842F62-31F3-40CE-8BBB-951B17CB7A7F}">
      <dgm:prSet phldrT="[文本]" custT="1"/>
      <dgm:spPr/>
      <dgm:t>
        <a:bodyPr/>
        <a:lstStyle/>
        <a:p>
          <a:r>
            <a:rPr lang="zh-CN" altLang="en-US" sz="2400" dirty="0" smtClean="0">
              <a:solidFill>
                <a:schemeClr val="tx1"/>
              </a:solidFill>
              <a:latin typeface="+mj-ea"/>
              <a:ea typeface="+mj-ea"/>
            </a:rPr>
            <a:t>四、互联网金融的挑战与未来</a:t>
          </a:r>
        </a:p>
      </dgm:t>
    </dgm:pt>
    <dgm:pt modelId="{D49442FF-801F-4C18-AFC9-E3EB99F174BB}" type="parTrans" cxnId="{28D308E2-DB94-48AE-92C4-89AE710CFE6C}">
      <dgm:prSet/>
      <dgm:spPr/>
      <dgm:t>
        <a:bodyPr/>
        <a:lstStyle/>
        <a:p>
          <a:endParaRPr lang="zh-CN" altLang="en-US" sz="2400">
            <a:solidFill>
              <a:schemeClr val="tx1"/>
            </a:solidFill>
            <a:latin typeface="+mj-ea"/>
            <a:ea typeface="+mj-ea"/>
          </a:endParaRPr>
        </a:p>
      </dgm:t>
    </dgm:pt>
    <dgm:pt modelId="{1D2408B1-DD62-49EF-9D45-138B1AE55E8E}" type="sibTrans" cxnId="{28D308E2-DB94-48AE-92C4-89AE710CFE6C}">
      <dgm:prSet/>
      <dgm:spPr/>
      <dgm:t>
        <a:bodyPr/>
        <a:lstStyle/>
        <a:p>
          <a:endParaRPr lang="zh-CN" altLang="en-US" sz="2400">
            <a:solidFill>
              <a:schemeClr val="tx1"/>
            </a:solidFill>
            <a:latin typeface="+mj-ea"/>
            <a:ea typeface="+mj-ea"/>
          </a:endParaRPr>
        </a:p>
      </dgm:t>
    </dgm:pt>
    <dgm:pt modelId="{B5EB0FC3-C6F1-47F8-AA38-BCCEE5ACC2BE}" type="pres">
      <dgm:prSet presAssocID="{34F44EAF-69DD-40DE-A0B1-08982FB30AD7}" presName="linear" presStyleCnt="0">
        <dgm:presLayoutVars>
          <dgm:dir/>
          <dgm:animLvl val="lvl"/>
          <dgm:resizeHandles val="exact"/>
        </dgm:presLayoutVars>
      </dgm:prSet>
      <dgm:spPr/>
      <dgm:t>
        <a:bodyPr/>
        <a:lstStyle/>
        <a:p>
          <a:endParaRPr lang="zh-CN" altLang="en-US"/>
        </a:p>
      </dgm:t>
    </dgm:pt>
    <dgm:pt modelId="{73DF1396-2D97-4A22-B94E-52B5E0828162}" type="pres">
      <dgm:prSet presAssocID="{3401C437-3EEA-4FFB-BF79-40D37839EECA}" presName="parentLin" presStyleCnt="0"/>
      <dgm:spPr/>
    </dgm:pt>
    <dgm:pt modelId="{28D3C6E5-EA7E-4274-9DDB-4BE7EB4C050E}" type="pres">
      <dgm:prSet presAssocID="{3401C437-3EEA-4FFB-BF79-40D37839EECA}" presName="parentLeftMargin" presStyleLbl="node1" presStyleIdx="0" presStyleCnt="4"/>
      <dgm:spPr/>
      <dgm:t>
        <a:bodyPr/>
        <a:lstStyle/>
        <a:p>
          <a:endParaRPr lang="zh-CN" altLang="en-US"/>
        </a:p>
      </dgm:t>
    </dgm:pt>
    <dgm:pt modelId="{2CFE2B3A-707A-408C-BE06-4B06B2B43911}" type="pres">
      <dgm:prSet presAssocID="{3401C437-3EEA-4FFB-BF79-40D37839EECA}" presName="parentText" presStyleLbl="node1" presStyleIdx="0" presStyleCnt="4">
        <dgm:presLayoutVars>
          <dgm:chMax val="0"/>
          <dgm:bulletEnabled val="1"/>
        </dgm:presLayoutVars>
      </dgm:prSet>
      <dgm:spPr/>
      <dgm:t>
        <a:bodyPr/>
        <a:lstStyle/>
        <a:p>
          <a:endParaRPr lang="zh-CN" altLang="en-US"/>
        </a:p>
      </dgm:t>
    </dgm:pt>
    <dgm:pt modelId="{CCC1C7DF-1802-408E-A2E9-C81157142A51}" type="pres">
      <dgm:prSet presAssocID="{3401C437-3EEA-4FFB-BF79-40D37839EECA}" presName="negativeSpace" presStyleCnt="0"/>
      <dgm:spPr/>
    </dgm:pt>
    <dgm:pt modelId="{47AE4AC0-6DD9-492A-BD97-F37D6910680B}" type="pres">
      <dgm:prSet presAssocID="{3401C437-3EEA-4FFB-BF79-40D37839EECA}" presName="childText" presStyleLbl="conFgAcc1" presStyleIdx="0" presStyleCnt="4">
        <dgm:presLayoutVars>
          <dgm:bulletEnabled val="1"/>
        </dgm:presLayoutVars>
      </dgm:prSet>
      <dgm:spPr/>
    </dgm:pt>
    <dgm:pt modelId="{DC43AB71-C09E-44F1-8B90-5CAA9A64E79D}" type="pres">
      <dgm:prSet presAssocID="{48733C79-7AFC-481E-BBB7-31845951D44C}" presName="spaceBetweenRectangles" presStyleCnt="0"/>
      <dgm:spPr/>
    </dgm:pt>
    <dgm:pt modelId="{6542B50C-710F-45A3-AE99-2A7F3A09E24E}" type="pres">
      <dgm:prSet presAssocID="{39364764-3CD8-4041-AB85-18E01F97AB01}" presName="parentLin" presStyleCnt="0"/>
      <dgm:spPr/>
    </dgm:pt>
    <dgm:pt modelId="{C351CB57-7649-4F61-8141-C9A45B04A368}" type="pres">
      <dgm:prSet presAssocID="{39364764-3CD8-4041-AB85-18E01F97AB01}" presName="parentLeftMargin" presStyleLbl="node1" presStyleIdx="0" presStyleCnt="4"/>
      <dgm:spPr/>
      <dgm:t>
        <a:bodyPr/>
        <a:lstStyle/>
        <a:p>
          <a:endParaRPr lang="zh-CN" altLang="en-US"/>
        </a:p>
      </dgm:t>
    </dgm:pt>
    <dgm:pt modelId="{F3245B8F-7EE9-4C4D-B763-9FD9ED8EC0BA}" type="pres">
      <dgm:prSet presAssocID="{39364764-3CD8-4041-AB85-18E01F97AB01}" presName="parentText" presStyleLbl="node1" presStyleIdx="1" presStyleCnt="4">
        <dgm:presLayoutVars>
          <dgm:chMax val="0"/>
          <dgm:bulletEnabled val="1"/>
        </dgm:presLayoutVars>
      </dgm:prSet>
      <dgm:spPr/>
      <dgm:t>
        <a:bodyPr/>
        <a:lstStyle/>
        <a:p>
          <a:endParaRPr lang="zh-CN" altLang="en-US"/>
        </a:p>
      </dgm:t>
    </dgm:pt>
    <dgm:pt modelId="{93D4F5BD-AEB2-4199-BD0B-414689C7A8CC}" type="pres">
      <dgm:prSet presAssocID="{39364764-3CD8-4041-AB85-18E01F97AB01}" presName="negativeSpace" presStyleCnt="0"/>
      <dgm:spPr/>
    </dgm:pt>
    <dgm:pt modelId="{DFDFB280-903E-43D1-842E-A2A0BE1BCD9D}" type="pres">
      <dgm:prSet presAssocID="{39364764-3CD8-4041-AB85-18E01F97AB01}" presName="childText" presStyleLbl="conFgAcc1" presStyleIdx="1" presStyleCnt="4">
        <dgm:presLayoutVars>
          <dgm:bulletEnabled val="1"/>
        </dgm:presLayoutVars>
      </dgm:prSet>
      <dgm:spPr/>
    </dgm:pt>
    <dgm:pt modelId="{1220CF23-0365-4229-804A-8F478AC38830}" type="pres">
      <dgm:prSet presAssocID="{B47E7138-54B5-4B24-96C6-61E0A135809C}" presName="spaceBetweenRectangles" presStyleCnt="0"/>
      <dgm:spPr/>
    </dgm:pt>
    <dgm:pt modelId="{FA07D2FE-AC74-49CD-92B3-38B79BDA7AE7}" type="pres">
      <dgm:prSet presAssocID="{D32F7EB4-17FB-4299-96E8-998ACA31CF20}" presName="parentLin" presStyleCnt="0"/>
      <dgm:spPr/>
    </dgm:pt>
    <dgm:pt modelId="{38DA8AA8-ABC8-4CEF-8270-0C73EF225F17}" type="pres">
      <dgm:prSet presAssocID="{D32F7EB4-17FB-4299-96E8-998ACA31CF20}" presName="parentLeftMargin" presStyleLbl="node1" presStyleIdx="1" presStyleCnt="4"/>
      <dgm:spPr/>
      <dgm:t>
        <a:bodyPr/>
        <a:lstStyle/>
        <a:p>
          <a:endParaRPr lang="zh-CN" altLang="en-US"/>
        </a:p>
      </dgm:t>
    </dgm:pt>
    <dgm:pt modelId="{1C06003A-4A9E-4620-AC07-2E5D8CA2169A}" type="pres">
      <dgm:prSet presAssocID="{D32F7EB4-17FB-4299-96E8-998ACA31CF20}" presName="parentText" presStyleLbl="node1" presStyleIdx="2" presStyleCnt="4">
        <dgm:presLayoutVars>
          <dgm:chMax val="0"/>
          <dgm:bulletEnabled val="1"/>
        </dgm:presLayoutVars>
      </dgm:prSet>
      <dgm:spPr/>
      <dgm:t>
        <a:bodyPr/>
        <a:lstStyle/>
        <a:p>
          <a:endParaRPr lang="zh-CN" altLang="en-US"/>
        </a:p>
      </dgm:t>
    </dgm:pt>
    <dgm:pt modelId="{43D945AD-3A52-42F8-BEC5-995A6E5563D6}" type="pres">
      <dgm:prSet presAssocID="{D32F7EB4-17FB-4299-96E8-998ACA31CF20}" presName="negativeSpace" presStyleCnt="0"/>
      <dgm:spPr/>
    </dgm:pt>
    <dgm:pt modelId="{B25F5D76-FD0F-44F4-BD8A-15DD9AB601E7}" type="pres">
      <dgm:prSet presAssocID="{D32F7EB4-17FB-4299-96E8-998ACA31CF20}" presName="childText" presStyleLbl="conFgAcc1" presStyleIdx="2" presStyleCnt="4">
        <dgm:presLayoutVars>
          <dgm:bulletEnabled val="1"/>
        </dgm:presLayoutVars>
      </dgm:prSet>
      <dgm:spPr/>
    </dgm:pt>
    <dgm:pt modelId="{0F007D60-6DC3-498D-B995-5C8748AAC396}" type="pres">
      <dgm:prSet presAssocID="{622C662C-8F49-48D1-AD42-842C62C05B61}" presName="spaceBetweenRectangles" presStyleCnt="0"/>
      <dgm:spPr/>
    </dgm:pt>
    <dgm:pt modelId="{14F5013B-7DF8-440B-BE3C-7A1356B2311D}" type="pres">
      <dgm:prSet presAssocID="{7A842F62-31F3-40CE-8BBB-951B17CB7A7F}" presName="parentLin" presStyleCnt="0"/>
      <dgm:spPr/>
    </dgm:pt>
    <dgm:pt modelId="{C156FF02-5BDC-4C56-8F53-384273DB2ABC}" type="pres">
      <dgm:prSet presAssocID="{7A842F62-31F3-40CE-8BBB-951B17CB7A7F}" presName="parentLeftMargin" presStyleLbl="node1" presStyleIdx="2" presStyleCnt="4"/>
      <dgm:spPr/>
      <dgm:t>
        <a:bodyPr/>
        <a:lstStyle/>
        <a:p>
          <a:endParaRPr lang="zh-CN" altLang="en-US"/>
        </a:p>
      </dgm:t>
    </dgm:pt>
    <dgm:pt modelId="{EA209CE8-ABC7-4ABD-AE9C-FD78DAC5B83C}" type="pres">
      <dgm:prSet presAssocID="{7A842F62-31F3-40CE-8BBB-951B17CB7A7F}" presName="parentText" presStyleLbl="node1" presStyleIdx="3" presStyleCnt="4">
        <dgm:presLayoutVars>
          <dgm:chMax val="0"/>
          <dgm:bulletEnabled val="1"/>
        </dgm:presLayoutVars>
      </dgm:prSet>
      <dgm:spPr/>
      <dgm:t>
        <a:bodyPr/>
        <a:lstStyle/>
        <a:p>
          <a:endParaRPr lang="zh-CN" altLang="en-US"/>
        </a:p>
      </dgm:t>
    </dgm:pt>
    <dgm:pt modelId="{2B612820-5BAA-42B8-84E0-152F877C7383}" type="pres">
      <dgm:prSet presAssocID="{7A842F62-31F3-40CE-8BBB-951B17CB7A7F}" presName="negativeSpace" presStyleCnt="0"/>
      <dgm:spPr/>
    </dgm:pt>
    <dgm:pt modelId="{8F208C0E-6CBF-4592-BBAE-8CE0789B835A}" type="pres">
      <dgm:prSet presAssocID="{7A842F62-31F3-40CE-8BBB-951B17CB7A7F}" presName="childText" presStyleLbl="conFgAcc1" presStyleIdx="3" presStyleCnt="4">
        <dgm:presLayoutVars>
          <dgm:bulletEnabled val="1"/>
        </dgm:presLayoutVars>
      </dgm:prSet>
      <dgm:spPr/>
    </dgm:pt>
  </dgm:ptLst>
  <dgm:cxnLst>
    <dgm:cxn modelId="{4AA5426C-B6F1-400B-BDCD-64E068A558E2}" srcId="{34F44EAF-69DD-40DE-A0B1-08982FB30AD7}" destId="{3401C437-3EEA-4FFB-BF79-40D37839EECA}" srcOrd="0" destOrd="0" parTransId="{556AC9ED-2791-4B84-9664-AB43134343C3}" sibTransId="{48733C79-7AFC-481E-BBB7-31845951D44C}"/>
    <dgm:cxn modelId="{7C503964-8033-47AE-92DF-95E5A390BEBA}" srcId="{34F44EAF-69DD-40DE-A0B1-08982FB30AD7}" destId="{D32F7EB4-17FB-4299-96E8-998ACA31CF20}" srcOrd="2" destOrd="0" parTransId="{A8557245-28B9-46B6-A314-F042580031BA}" sibTransId="{622C662C-8F49-48D1-AD42-842C62C05B61}"/>
    <dgm:cxn modelId="{2FA51136-8B40-4CD4-8748-225EB0CB9070}" type="presOf" srcId="{34F44EAF-69DD-40DE-A0B1-08982FB30AD7}" destId="{B5EB0FC3-C6F1-47F8-AA38-BCCEE5ACC2BE}" srcOrd="0" destOrd="0" presId="urn:microsoft.com/office/officeart/2005/8/layout/list1"/>
    <dgm:cxn modelId="{28D308E2-DB94-48AE-92C4-89AE710CFE6C}" srcId="{34F44EAF-69DD-40DE-A0B1-08982FB30AD7}" destId="{7A842F62-31F3-40CE-8BBB-951B17CB7A7F}" srcOrd="3" destOrd="0" parTransId="{D49442FF-801F-4C18-AFC9-E3EB99F174BB}" sibTransId="{1D2408B1-DD62-49EF-9D45-138B1AE55E8E}"/>
    <dgm:cxn modelId="{08CC6B45-080C-4E68-B048-C07C490E3214}" type="presOf" srcId="{D32F7EB4-17FB-4299-96E8-998ACA31CF20}" destId="{1C06003A-4A9E-4620-AC07-2E5D8CA2169A}" srcOrd="1" destOrd="0" presId="urn:microsoft.com/office/officeart/2005/8/layout/list1"/>
    <dgm:cxn modelId="{5246842C-BF39-4B55-81FD-6A41C50B6CCB}" type="presOf" srcId="{3401C437-3EEA-4FFB-BF79-40D37839EECA}" destId="{2CFE2B3A-707A-408C-BE06-4B06B2B43911}" srcOrd="1" destOrd="0" presId="urn:microsoft.com/office/officeart/2005/8/layout/list1"/>
    <dgm:cxn modelId="{F5A2503B-8000-4279-A91B-AC8BB260205B}" type="presOf" srcId="{39364764-3CD8-4041-AB85-18E01F97AB01}" destId="{C351CB57-7649-4F61-8141-C9A45B04A368}" srcOrd="0" destOrd="0" presId="urn:microsoft.com/office/officeart/2005/8/layout/list1"/>
    <dgm:cxn modelId="{7F4D1950-5DB1-4208-BA6B-793F4F01D122}" type="presOf" srcId="{7A842F62-31F3-40CE-8BBB-951B17CB7A7F}" destId="{EA209CE8-ABC7-4ABD-AE9C-FD78DAC5B83C}" srcOrd="1" destOrd="0" presId="urn:microsoft.com/office/officeart/2005/8/layout/list1"/>
    <dgm:cxn modelId="{A51C3C87-AE5F-4D85-B0D6-D41E1891EE75}" type="presOf" srcId="{7A842F62-31F3-40CE-8BBB-951B17CB7A7F}" destId="{C156FF02-5BDC-4C56-8F53-384273DB2ABC}" srcOrd="0" destOrd="0" presId="urn:microsoft.com/office/officeart/2005/8/layout/list1"/>
    <dgm:cxn modelId="{E6397566-AA22-44A7-99F3-B06E20C1968D}" srcId="{34F44EAF-69DD-40DE-A0B1-08982FB30AD7}" destId="{39364764-3CD8-4041-AB85-18E01F97AB01}" srcOrd="1" destOrd="0" parTransId="{C081F519-4BB4-4354-A516-C645F24E93D1}" sibTransId="{B47E7138-54B5-4B24-96C6-61E0A135809C}"/>
    <dgm:cxn modelId="{7D3F9B08-E87A-40A9-81C6-592A9F957B9F}" type="presOf" srcId="{3401C437-3EEA-4FFB-BF79-40D37839EECA}" destId="{28D3C6E5-EA7E-4274-9DDB-4BE7EB4C050E}" srcOrd="0" destOrd="0" presId="urn:microsoft.com/office/officeart/2005/8/layout/list1"/>
    <dgm:cxn modelId="{65D9BA27-8038-4369-81AE-191723520EED}" type="presOf" srcId="{D32F7EB4-17FB-4299-96E8-998ACA31CF20}" destId="{38DA8AA8-ABC8-4CEF-8270-0C73EF225F17}" srcOrd="0" destOrd="0" presId="urn:microsoft.com/office/officeart/2005/8/layout/list1"/>
    <dgm:cxn modelId="{3DB1398F-5A27-4B79-8ABC-0986BBB32B8B}" type="presOf" srcId="{39364764-3CD8-4041-AB85-18E01F97AB01}" destId="{F3245B8F-7EE9-4C4D-B763-9FD9ED8EC0BA}" srcOrd="1" destOrd="0" presId="urn:microsoft.com/office/officeart/2005/8/layout/list1"/>
    <dgm:cxn modelId="{AFF3132C-7329-4121-852B-2A479C36CCE1}" type="presParOf" srcId="{B5EB0FC3-C6F1-47F8-AA38-BCCEE5ACC2BE}" destId="{73DF1396-2D97-4A22-B94E-52B5E0828162}" srcOrd="0" destOrd="0" presId="urn:microsoft.com/office/officeart/2005/8/layout/list1"/>
    <dgm:cxn modelId="{D0024793-5500-4C93-92FC-35B2707AAF96}" type="presParOf" srcId="{73DF1396-2D97-4A22-B94E-52B5E0828162}" destId="{28D3C6E5-EA7E-4274-9DDB-4BE7EB4C050E}" srcOrd="0" destOrd="0" presId="urn:microsoft.com/office/officeart/2005/8/layout/list1"/>
    <dgm:cxn modelId="{172DEE4B-659B-4BC4-9575-9F6EB769E6E0}" type="presParOf" srcId="{73DF1396-2D97-4A22-B94E-52B5E0828162}" destId="{2CFE2B3A-707A-408C-BE06-4B06B2B43911}" srcOrd="1" destOrd="0" presId="urn:microsoft.com/office/officeart/2005/8/layout/list1"/>
    <dgm:cxn modelId="{D69C57BD-9260-4A88-99E3-5D0DB936B83D}" type="presParOf" srcId="{B5EB0FC3-C6F1-47F8-AA38-BCCEE5ACC2BE}" destId="{CCC1C7DF-1802-408E-A2E9-C81157142A51}" srcOrd="1" destOrd="0" presId="urn:microsoft.com/office/officeart/2005/8/layout/list1"/>
    <dgm:cxn modelId="{90CA9EC9-D5FA-4F85-BC21-2217769611C8}" type="presParOf" srcId="{B5EB0FC3-C6F1-47F8-AA38-BCCEE5ACC2BE}" destId="{47AE4AC0-6DD9-492A-BD97-F37D6910680B}" srcOrd="2" destOrd="0" presId="urn:microsoft.com/office/officeart/2005/8/layout/list1"/>
    <dgm:cxn modelId="{8D847FE1-9D8F-4B93-9AFE-4462C46BFE8E}" type="presParOf" srcId="{B5EB0FC3-C6F1-47F8-AA38-BCCEE5ACC2BE}" destId="{DC43AB71-C09E-44F1-8B90-5CAA9A64E79D}" srcOrd="3" destOrd="0" presId="urn:microsoft.com/office/officeart/2005/8/layout/list1"/>
    <dgm:cxn modelId="{1A6D903E-4352-4289-AE46-0A2F67837F2F}" type="presParOf" srcId="{B5EB0FC3-C6F1-47F8-AA38-BCCEE5ACC2BE}" destId="{6542B50C-710F-45A3-AE99-2A7F3A09E24E}" srcOrd="4" destOrd="0" presId="urn:microsoft.com/office/officeart/2005/8/layout/list1"/>
    <dgm:cxn modelId="{B90E2701-77FF-4805-B405-6838E9015346}" type="presParOf" srcId="{6542B50C-710F-45A3-AE99-2A7F3A09E24E}" destId="{C351CB57-7649-4F61-8141-C9A45B04A368}" srcOrd="0" destOrd="0" presId="urn:microsoft.com/office/officeart/2005/8/layout/list1"/>
    <dgm:cxn modelId="{2C35098A-F78C-4E96-9C8E-DD7026968393}" type="presParOf" srcId="{6542B50C-710F-45A3-AE99-2A7F3A09E24E}" destId="{F3245B8F-7EE9-4C4D-B763-9FD9ED8EC0BA}" srcOrd="1" destOrd="0" presId="urn:microsoft.com/office/officeart/2005/8/layout/list1"/>
    <dgm:cxn modelId="{91AC913E-D387-4520-9A4A-C5CEF52BBCFD}" type="presParOf" srcId="{B5EB0FC3-C6F1-47F8-AA38-BCCEE5ACC2BE}" destId="{93D4F5BD-AEB2-4199-BD0B-414689C7A8CC}" srcOrd="5" destOrd="0" presId="urn:microsoft.com/office/officeart/2005/8/layout/list1"/>
    <dgm:cxn modelId="{51D50377-C81C-4447-BCD1-A1823846399A}" type="presParOf" srcId="{B5EB0FC3-C6F1-47F8-AA38-BCCEE5ACC2BE}" destId="{DFDFB280-903E-43D1-842E-A2A0BE1BCD9D}" srcOrd="6" destOrd="0" presId="urn:microsoft.com/office/officeart/2005/8/layout/list1"/>
    <dgm:cxn modelId="{AC4C12D9-8F22-4D2B-BE5A-FAA37681AC95}" type="presParOf" srcId="{B5EB0FC3-C6F1-47F8-AA38-BCCEE5ACC2BE}" destId="{1220CF23-0365-4229-804A-8F478AC38830}" srcOrd="7" destOrd="0" presId="urn:microsoft.com/office/officeart/2005/8/layout/list1"/>
    <dgm:cxn modelId="{720FF18B-024E-4BB8-8110-CE12CEC3A79F}" type="presParOf" srcId="{B5EB0FC3-C6F1-47F8-AA38-BCCEE5ACC2BE}" destId="{FA07D2FE-AC74-49CD-92B3-38B79BDA7AE7}" srcOrd="8" destOrd="0" presId="urn:microsoft.com/office/officeart/2005/8/layout/list1"/>
    <dgm:cxn modelId="{F533D0D2-9004-4FDA-8CA1-CA88D120648A}" type="presParOf" srcId="{FA07D2FE-AC74-49CD-92B3-38B79BDA7AE7}" destId="{38DA8AA8-ABC8-4CEF-8270-0C73EF225F17}" srcOrd="0" destOrd="0" presId="urn:microsoft.com/office/officeart/2005/8/layout/list1"/>
    <dgm:cxn modelId="{C8D46606-EE4E-4AF7-AC1C-20A69E7759D7}" type="presParOf" srcId="{FA07D2FE-AC74-49CD-92B3-38B79BDA7AE7}" destId="{1C06003A-4A9E-4620-AC07-2E5D8CA2169A}" srcOrd="1" destOrd="0" presId="urn:microsoft.com/office/officeart/2005/8/layout/list1"/>
    <dgm:cxn modelId="{D14D0270-E551-4171-875B-2BFB6EB1B20A}" type="presParOf" srcId="{B5EB0FC3-C6F1-47F8-AA38-BCCEE5ACC2BE}" destId="{43D945AD-3A52-42F8-BEC5-995A6E5563D6}" srcOrd="9" destOrd="0" presId="urn:microsoft.com/office/officeart/2005/8/layout/list1"/>
    <dgm:cxn modelId="{704602DA-0FAB-4B0C-9E4E-38227C9ABC19}" type="presParOf" srcId="{B5EB0FC3-C6F1-47F8-AA38-BCCEE5ACC2BE}" destId="{B25F5D76-FD0F-44F4-BD8A-15DD9AB601E7}" srcOrd="10" destOrd="0" presId="urn:microsoft.com/office/officeart/2005/8/layout/list1"/>
    <dgm:cxn modelId="{957129F0-A81D-4252-AC0A-E5D1FFDD3D19}" type="presParOf" srcId="{B5EB0FC3-C6F1-47F8-AA38-BCCEE5ACC2BE}" destId="{0F007D60-6DC3-498D-B995-5C8748AAC396}" srcOrd="11" destOrd="0" presId="urn:microsoft.com/office/officeart/2005/8/layout/list1"/>
    <dgm:cxn modelId="{950A164D-5E53-4BB7-AAE0-663757EA9F14}" type="presParOf" srcId="{B5EB0FC3-C6F1-47F8-AA38-BCCEE5ACC2BE}" destId="{14F5013B-7DF8-440B-BE3C-7A1356B2311D}" srcOrd="12" destOrd="0" presId="urn:microsoft.com/office/officeart/2005/8/layout/list1"/>
    <dgm:cxn modelId="{E84E3D6E-7D85-4B29-B028-2FEB36DF1068}" type="presParOf" srcId="{14F5013B-7DF8-440B-BE3C-7A1356B2311D}" destId="{C156FF02-5BDC-4C56-8F53-384273DB2ABC}" srcOrd="0" destOrd="0" presId="urn:microsoft.com/office/officeart/2005/8/layout/list1"/>
    <dgm:cxn modelId="{6333E6CF-46F8-4C17-91B3-A50D5E94B753}" type="presParOf" srcId="{14F5013B-7DF8-440B-BE3C-7A1356B2311D}" destId="{EA209CE8-ABC7-4ABD-AE9C-FD78DAC5B83C}" srcOrd="1" destOrd="0" presId="urn:microsoft.com/office/officeart/2005/8/layout/list1"/>
    <dgm:cxn modelId="{27F4AF9D-59B9-49E8-A019-BCEC108C3054}" type="presParOf" srcId="{B5EB0FC3-C6F1-47F8-AA38-BCCEE5ACC2BE}" destId="{2B612820-5BAA-42B8-84E0-152F877C7383}" srcOrd="13" destOrd="0" presId="urn:microsoft.com/office/officeart/2005/8/layout/list1"/>
    <dgm:cxn modelId="{3EF3310C-32C2-4470-A25F-8FA0A548F7D5}" type="presParOf" srcId="{B5EB0FC3-C6F1-47F8-AA38-BCCEE5ACC2BE}" destId="{8F208C0E-6CBF-4592-BBAE-8CE0789B835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F44EAF-69DD-40DE-A0B1-08982FB30AD7}" type="doc">
      <dgm:prSet loTypeId="urn:microsoft.com/office/officeart/2005/8/layout/list1" loCatId="list" qsTypeId="urn:microsoft.com/office/officeart/2005/8/quickstyle/simple1" qsCatId="simple" csTypeId="urn:microsoft.com/office/officeart/2005/8/colors/accent3_3" csCatId="accent3" phldr="1"/>
      <dgm:spPr/>
      <dgm:t>
        <a:bodyPr/>
        <a:lstStyle/>
        <a:p>
          <a:endParaRPr lang="zh-CN" altLang="en-US"/>
        </a:p>
      </dgm:t>
    </dgm:pt>
    <dgm:pt modelId="{3401C437-3EEA-4FFB-BF79-40D37839EECA}">
      <dgm:prSet phldrT="[文本]" custT="1"/>
      <dgm:spPr/>
      <dgm:t>
        <a:bodyPr/>
        <a:lstStyle/>
        <a:p>
          <a:r>
            <a:rPr lang="zh-CN" altLang="en-US" sz="2400" dirty="0" smtClean="0">
              <a:solidFill>
                <a:schemeClr val="tx1"/>
              </a:solidFill>
              <a:latin typeface="+mj-ea"/>
              <a:ea typeface="+mj-ea"/>
            </a:rPr>
            <a:t>一、互联网金融的最新动态</a:t>
          </a:r>
          <a:endParaRPr lang="zh-CN" altLang="en-US" sz="2400" dirty="0">
            <a:solidFill>
              <a:schemeClr val="tx1"/>
            </a:solidFill>
            <a:latin typeface="+mj-ea"/>
            <a:ea typeface="+mj-ea"/>
          </a:endParaRPr>
        </a:p>
      </dgm:t>
    </dgm:pt>
    <dgm:pt modelId="{556AC9ED-2791-4B84-9664-AB43134343C3}" type="parTrans" cxnId="{4AA5426C-B6F1-400B-BDCD-64E068A558E2}">
      <dgm:prSet/>
      <dgm:spPr/>
      <dgm:t>
        <a:bodyPr/>
        <a:lstStyle/>
        <a:p>
          <a:endParaRPr lang="zh-CN" altLang="en-US" sz="2400">
            <a:solidFill>
              <a:schemeClr val="tx1"/>
            </a:solidFill>
            <a:latin typeface="+mj-ea"/>
            <a:ea typeface="+mj-ea"/>
          </a:endParaRPr>
        </a:p>
      </dgm:t>
    </dgm:pt>
    <dgm:pt modelId="{48733C79-7AFC-481E-BBB7-31845951D44C}" type="sibTrans" cxnId="{4AA5426C-B6F1-400B-BDCD-64E068A558E2}">
      <dgm:prSet/>
      <dgm:spPr/>
      <dgm:t>
        <a:bodyPr/>
        <a:lstStyle/>
        <a:p>
          <a:endParaRPr lang="zh-CN" altLang="en-US" sz="2400">
            <a:solidFill>
              <a:schemeClr val="tx1"/>
            </a:solidFill>
            <a:latin typeface="+mj-ea"/>
            <a:ea typeface="+mj-ea"/>
          </a:endParaRPr>
        </a:p>
      </dgm:t>
    </dgm:pt>
    <dgm:pt modelId="{39364764-3CD8-4041-AB85-18E01F97AB01}">
      <dgm:prSet phldrT="[文本]" custT="1"/>
      <dgm:spPr/>
      <dgm:t>
        <a:bodyPr/>
        <a:lstStyle/>
        <a:p>
          <a:r>
            <a:rPr lang="zh-CN" altLang="en-US" sz="2400" dirty="0" smtClean="0">
              <a:solidFill>
                <a:srgbClr val="FF0000"/>
              </a:solidFill>
              <a:latin typeface="+mj-ea"/>
              <a:ea typeface="+mj-ea"/>
            </a:rPr>
            <a:t>二、互联网金融产业链的形成</a:t>
          </a:r>
          <a:endParaRPr lang="zh-CN" altLang="en-US" sz="2400" dirty="0">
            <a:solidFill>
              <a:srgbClr val="FF0000"/>
            </a:solidFill>
            <a:latin typeface="+mj-ea"/>
            <a:ea typeface="+mj-ea"/>
          </a:endParaRPr>
        </a:p>
      </dgm:t>
    </dgm:pt>
    <dgm:pt modelId="{C081F519-4BB4-4354-A516-C645F24E93D1}" type="parTrans" cxnId="{E6397566-AA22-44A7-99F3-B06E20C1968D}">
      <dgm:prSet/>
      <dgm:spPr/>
      <dgm:t>
        <a:bodyPr/>
        <a:lstStyle/>
        <a:p>
          <a:endParaRPr lang="zh-CN" altLang="en-US" sz="2400">
            <a:solidFill>
              <a:schemeClr val="tx1"/>
            </a:solidFill>
            <a:latin typeface="+mj-ea"/>
            <a:ea typeface="+mj-ea"/>
          </a:endParaRPr>
        </a:p>
      </dgm:t>
    </dgm:pt>
    <dgm:pt modelId="{B47E7138-54B5-4B24-96C6-61E0A135809C}" type="sibTrans" cxnId="{E6397566-AA22-44A7-99F3-B06E20C1968D}">
      <dgm:prSet/>
      <dgm:spPr/>
      <dgm:t>
        <a:bodyPr/>
        <a:lstStyle/>
        <a:p>
          <a:endParaRPr lang="zh-CN" altLang="en-US" sz="2400">
            <a:solidFill>
              <a:schemeClr val="tx1"/>
            </a:solidFill>
            <a:latin typeface="+mj-ea"/>
            <a:ea typeface="+mj-ea"/>
          </a:endParaRPr>
        </a:p>
      </dgm:t>
    </dgm:pt>
    <dgm:pt modelId="{D32F7EB4-17FB-4299-96E8-998ACA31CF20}">
      <dgm:prSet phldrT="[文本]" custT="1"/>
      <dgm:spPr/>
      <dgm:t>
        <a:bodyPr/>
        <a:lstStyle/>
        <a:p>
          <a:r>
            <a:rPr lang="zh-CN" altLang="en-US" sz="2400" dirty="0" smtClean="0">
              <a:solidFill>
                <a:schemeClr val="tx1"/>
              </a:solidFill>
              <a:latin typeface="+mj-ea"/>
              <a:ea typeface="+mj-ea"/>
            </a:rPr>
            <a:t>三、互联网金融产业链商业模式的解析</a:t>
          </a:r>
          <a:endParaRPr lang="zh-CN" altLang="en-US" sz="2400" dirty="0">
            <a:solidFill>
              <a:schemeClr val="tx1"/>
            </a:solidFill>
            <a:latin typeface="+mj-ea"/>
            <a:ea typeface="+mj-ea"/>
          </a:endParaRPr>
        </a:p>
      </dgm:t>
    </dgm:pt>
    <dgm:pt modelId="{A8557245-28B9-46B6-A314-F042580031BA}" type="parTrans" cxnId="{7C503964-8033-47AE-92DF-95E5A390BEBA}">
      <dgm:prSet/>
      <dgm:spPr/>
      <dgm:t>
        <a:bodyPr/>
        <a:lstStyle/>
        <a:p>
          <a:endParaRPr lang="zh-CN" altLang="en-US" sz="2400">
            <a:solidFill>
              <a:schemeClr val="tx1"/>
            </a:solidFill>
            <a:latin typeface="+mj-ea"/>
            <a:ea typeface="+mj-ea"/>
          </a:endParaRPr>
        </a:p>
      </dgm:t>
    </dgm:pt>
    <dgm:pt modelId="{622C662C-8F49-48D1-AD42-842C62C05B61}" type="sibTrans" cxnId="{7C503964-8033-47AE-92DF-95E5A390BEBA}">
      <dgm:prSet/>
      <dgm:spPr/>
      <dgm:t>
        <a:bodyPr/>
        <a:lstStyle/>
        <a:p>
          <a:endParaRPr lang="zh-CN" altLang="en-US" sz="2400">
            <a:solidFill>
              <a:schemeClr val="tx1"/>
            </a:solidFill>
            <a:latin typeface="+mj-ea"/>
            <a:ea typeface="+mj-ea"/>
          </a:endParaRPr>
        </a:p>
      </dgm:t>
    </dgm:pt>
    <dgm:pt modelId="{7A842F62-31F3-40CE-8BBB-951B17CB7A7F}">
      <dgm:prSet phldrT="[文本]" custT="1"/>
      <dgm:spPr/>
      <dgm:t>
        <a:bodyPr/>
        <a:lstStyle/>
        <a:p>
          <a:r>
            <a:rPr lang="zh-CN" altLang="en-US" sz="2400" dirty="0" smtClean="0">
              <a:solidFill>
                <a:schemeClr val="tx1"/>
              </a:solidFill>
              <a:latin typeface="+mj-ea"/>
              <a:ea typeface="+mj-ea"/>
            </a:rPr>
            <a:t>四、互联网金融的挑战与未来</a:t>
          </a:r>
        </a:p>
      </dgm:t>
    </dgm:pt>
    <dgm:pt modelId="{D49442FF-801F-4C18-AFC9-E3EB99F174BB}" type="parTrans" cxnId="{28D308E2-DB94-48AE-92C4-89AE710CFE6C}">
      <dgm:prSet/>
      <dgm:spPr/>
      <dgm:t>
        <a:bodyPr/>
        <a:lstStyle/>
        <a:p>
          <a:endParaRPr lang="zh-CN" altLang="en-US" sz="2400">
            <a:solidFill>
              <a:schemeClr val="tx1"/>
            </a:solidFill>
            <a:latin typeface="+mj-ea"/>
            <a:ea typeface="+mj-ea"/>
          </a:endParaRPr>
        </a:p>
      </dgm:t>
    </dgm:pt>
    <dgm:pt modelId="{1D2408B1-DD62-49EF-9D45-138B1AE55E8E}" type="sibTrans" cxnId="{28D308E2-DB94-48AE-92C4-89AE710CFE6C}">
      <dgm:prSet/>
      <dgm:spPr/>
      <dgm:t>
        <a:bodyPr/>
        <a:lstStyle/>
        <a:p>
          <a:endParaRPr lang="zh-CN" altLang="en-US" sz="2400">
            <a:solidFill>
              <a:schemeClr val="tx1"/>
            </a:solidFill>
            <a:latin typeface="+mj-ea"/>
            <a:ea typeface="+mj-ea"/>
          </a:endParaRPr>
        </a:p>
      </dgm:t>
    </dgm:pt>
    <dgm:pt modelId="{B5EB0FC3-C6F1-47F8-AA38-BCCEE5ACC2BE}" type="pres">
      <dgm:prSet presAssocID="{34F44EAF-69DD-40DE-A0B1-08982FB30AD7}" presName="linear" presStyleCnt="0">
        <dgm:presLayoutVars>
          <dgm:dir/>
          <dgm:animLvl val="lvl"/>
          <dgm:resizeHandles val="exact"/>
        </dgm:presLayoutVars>
      </dgm:prSet>
      <dgm:spPr/>
      <dgm:t>
        <a:bodyPr/>
        <a:lstStyle/>
        <a:p>
          <a:endParaRPr lang="zh-CN" altLang="en-US"/>
        </a:p>
      </dgm:t>
    </dgm:pt>
    <dgm:pt modelId="{73DF1396-2D97-4A22-B94E-52B5E0828162}" type="pres">
      <dgm:prSet presAssocID="{3401C437-3EEA-4FFB-BF79-40D37839EECA}" presName="parentLin" presStyleCnt="0"/>
      <dgm:spPr/>
    </dgm:pt>
    <dgm:pt modelId="{28D3C6E5-EA7E-4274-9DDB-4BE7EB4C050E}" type="pres">
      <dgm:prSet presAssocID="{3401C437-3EEA-4FFB-BF79-40D37839EECA}" presName="parentLeftMargin" presStyleLbl="node1" presStyleIdx="0" presStyleCnt="4"/>
      <dgm:spPr/>
      <dgm:t>
        <a:bodyPr/>
        <a:lstStyle/>
        <a:p>
          <a:endParaRPr lang="zh-CN" altLang="en-US"/>
        </a:p>
      </dgm:t>
    </dgm:pt>
    <dgm:pt modelId="{2CFE2B3A-707A-408C-BE06-4B06B2B43911}" type="pres">
      <dgm:prSet presAssocID="{3401C437-3EEA-4FFB-BF79-40D37839EECA}" presName="parentText" presStyleLbl="node1" presStyleIdx="0" presStyleCnt="4">
        <dgm:presLayoutVars>
          <dgm:chMax val="0"/>
          <dgm:bulletEnabled val="1"/>
        </dgm:presLayoutVars>
      </dgm:prSet>
      <dgm:spPr/>
      <dgm:t>
        <a:bodyPr/>
        <a:lstStyle/>
        <a:p>
          <a:endParaRPr lang="zh-CN" altLang="en-US"/>
        </a:p>
      </dgm:t>
    </dgm:pt>
    <dgm:pt modelId="{CCC1C7DF-1802-408E-A2E9-C81157142A51}" type="pres">
      <dgm:prSet presAssocID="{3401C437-3EEA-4FFB-BF79-40D37839EECA}" presName="negativeSpace" presStyleCnt="0"/>
      <dgm:spPr/>
    </dgm:pt>
    <dgm:pt modelId="{47AE4AC0-6DD9-492A-BD97-F37D6910680B}" type="pres">
      <dgm:prSet presAssocID="{3401C437-3EEA-4FFB-BF79-40D37839EECA}" presName="childText" presStyleLbl="conFgAcc1" presStyleIdx="0" presStyleCnt="4">
        <dgm:presLayoutVars>
          <dgm:bulletEnabled val="1"/>
        </dgm:presLayoutVars>
      </dgm:prSet>
      <dgm:spPr/>
    </dgm:pt>
    <dgm:pt modelId="{DC43AB71-C09E-44F1-8B90-5CAA9A64E79D}" type="pres">
      <dgm:prSet presAssocID="{48733C79-7AFC-481E-BBB7-31845951D44C}" presName="spaceBetweenRectangles" presStyleCnt="0"/>
      <dgm:spPr/>
    </dgm:pt>
    <dgm:pt modelId="{6542B50C-710F-45A3-AE99-2A7F3A09E24E}" type="pres">
      <dgm:prSet presAssocID="{39364764-3CD8-4041-AB85-18E01F97AB01}" presName="parentLin" presStyleCnt="0"/>
      <dgm:spPr/>
    </dgm:pt>
    <dgm:pt modelId="{C351CB57-7649-4F61-8141-C9A45B04A368}" type="pres">
      <dgm:prSet presAssocID="{39364764-3CD8-4041-AB85-18E01F97AB01}" presName="parentLeftMargin" presStyleLbl="node1" presStyleIdx="0" presStyleCnt="4"/>
      <dgm:spPr/>
      <dgm:t>
        <a:bodyPr/>
        <a:lstStyle/>
        <a:p>
          <a:endParaRPr lang="zh-CN" altLang="en-US"/>
        </a:p>
      </dgm:t>
    </dgm:pt>
    <dgm:pt modelId="{F3245B8F-7EE9-4C4D-B763-9FD9ED8EC0BA}" type="pres">
      <dgm:prSet presAssocID="{39364764-3CD8-4041-AB85-18E01F97AB01}" presName="parentText" presStyleLbl="node1" presStyleIdx="1" presStyleCnt="4">
        <dgm:presLayoutVars>
          <dgm:chMax val="0"/>
          <dgm:bulletEnabled val="1"/>
        </dgm:presLayoutVars>
      </dgm:prSet>
      <dgm:spPr/>
      <dgm:t>
        <a:bodyPr/>
        <a:lstStyle/>
        <a:p>
          <a:endParaRPr lang="zh-CN" altLang="en-US"/>
        </a:p>
      </dgm:t>
    </dgm:pt>
    <dgm:pt modelId="{93D4F5BD-AEB2-4199-BD0B-414689C7A8CC}" type="pres">
      <dgm:prSet presAssocID="{39364764-3CD8-4041-AB85-18E01F97AB01}" presName="negativeSpace" presStyleCnt="0"/>
      <dgm:spPr/>
    </dgm:pt>
    <dgm:pt modelId="{DFDFB280-903E-43D1-842E-A2A0BE1BCD9D}" type="pres">
      <dgm:prSet presAssocID="{39364764-3CD8-4041-AB85-18E01F97AB01}" presName="childText" presStyleLbl="conFgAcc1" presStyleIdx="1" presStyleCnt="4">
        <dgm:presLayoutVars>
          <dgm:bulletEnabled val="1"/>
        </dgm:presLayoutVars>
      </dgm:prSet>
      <dgm:spPr/>
    </dgm:pt>
    <dgm:pt modelId="{1220CF23-0365-4229-804A-8F478AC38830}" type="pres">
      <dgm:prSet presAssocID="{B47E7138-54B5-4B24-96C6-61E0A135809C}" presName="spaceBetweenRectangles" presStyleCnt="0"/>
      <dgm:spPr/>
    </dgm:pt>
    <dgm:pt modelId="{FA07D2FE-AC74-49CD-92B3-38B79BDA7AE7}" type="pres">
      <dgm:prSet presAssocID="{D32F7EB4-17FB-4299-96E8-998ACA31CF20}" presName="parentLin" presStyleCnt="0"/>
      <dgm:spPr/>
    </dgm:pt>
    <dgm:pt modelId="{38DA8AA8-ABC8-4CEF-8270-0C73EF225F17}" type="pres">
      <dgm:prSet presAssocID="{D32F7EB4-17FB-4299-96E8-998ACA31CF20}" presName="parentLeftMargin" presStyleLbl="node1" presStyleIdx="1" presStyleCnt="4"/>
      <dgm:spPr/>
      <dgm:t>
        <a:bodyPr/>
        <a:lstStyle/>
        <a:p>
          <a:endParaRPr lang="zh-CN" altLang="en-US"/>
        </a:p>
      </dgm:t>
    </dgm:pt>
    <dgm:pt modelId="{1C06003A-4A9E-4620-AC07-2E5D8CA2169A}" type="pres">
      <dgm:prSet presAssocID="{D32F7EB4-17FB-4299-96E8-998ACA31CF20}" presName="parentText" presStyleLbl="node1" presStyleIdx="2" presStyleCnt="4">
        <dgm:presLayoutVars>
          <dgm:chMax val="0"/>
          <dgm:bulletEnabled val="1"/>
        </dgm:presLayoutVars>
      </dgm:prSet>
      <dgm:spPr/>
      <dgm:t>
        <a:bodyPr/>
        <a:lstStyle/>
        <a:p>
          <a:endParaRPr lang="zh-CN" altLang="en-US"/>
        </a:p>
      </dgm:t>
    </dgm:pt>
    <dgm:pt modelId="{43D945AD-3A52-42F8-BEC5-995A6E5563D6}" type="pres">
      <dgm:prSet presAssocID="{D32F7EB4-17FB-4299-96E8-998ACA31CF20}" presName="negativeSpace" presStyleCnt="0"/>
      <dgm:spPr/>
    </dgm:pt>
    <dgm:pt modelId="{B25F5D76-FD0F-44F4-BD8A-15DD9AB601E7}" type="pres">
      <dgm:prSet presAssocID="{D32F7EB4-17FB-4299-96E8-998ACA31CF20}" presName="childText" presStyleLbl="conFgAcc1" presStyleIdx="2" presStyleCnt="4">
        <dgm:presLayoutVars>
          <dgm:bulletEnabled val="1"/>
        </dgm:presLayoutVars>
      </dgm:prSet>
      <dgm:spPr/>
    </dgm:pt>
    <dgm:pt modelId="{0F007D60-6DC3-498D-B995-5C8748AAC396}" type="pres">
      <dgm:prSet presAssocID="{622C662C-8F49-48D1-AD42-842C62C05B61}" presName="spaceBetweenRectangles" presStyleCnt="0"/>
      <dgm:spPr/>
    </dgm:pt>
    <dgm:pt modelId="{14F5013B-7DF8-440B-BE3C-7A1356B2311D}" type="pres">
      <dgm:prSet presAssocID="{7A842F62-31F3-40CE-8BBB-951B17CB7A7F}" presName="parentLin" presStyleCnt="0"/>
      <dgm:spPr/>
    </dgm:pt>
    <dgm:pt modelId="{C156FF02-5BDC-4C56-8F53-384273DB2ABC}" type="pres">
      <dgm:prSet presAssocID="{7A842F62-31F3-40CE-8BBB-951B17CB7A7F}" presName="parentLeftMargin" presStyleLbl="node1" presStyleIdx="2" presStyleCnt="4"/>
      <dgm:spPr/>
      <dgm:t>
        <a:bodyPr/>
        <a:lstStyle/>
        <a:p>
          <a:endParaRPr lang="zh-CN" altLang="en-US"/>
        </a:p>
      </dgm:t>
    </dgm:pt>
    <dgm:pt modelId="{EA209CE8-ABC7-4ABD-AE9C-FD78DAC5B83C}" type="pres">
      <dgm:prSet presAssocID="{7A842F62-31F3-40CE-8BBB-951B17CB7A7F}" presName="parentText" presStyleLbl="node1" presStyleIdx="3" presStyleCnt="4">
        <dgm:presLayoutVars>
          <dgm:chMax val="0"/>
          <dgm:bulletEnabled val="1"/>
        </dgm:presLayoutVars>
      </dgm:prSet>
      <dgm:spPr/>
      <dgm:t>
        <a:bodyPr/>
        <a:lstStyle/>
        <a:p>
          <a:endParaRPr lang="zh-CN" altLang="en-US"/>
        </a:p>
      </dgm:t>
    </dgm:pt>
    <dgm:pt modelId="{2B612820-5BAA-42B8-84E0-152F877C7383}" type="pres">
      <dgm:prSet presAssocID="{7A842F62-31F3-40CE-8BBB-951B17CB7A7F}" presName="negativeSpace" presStyleCnt="0"/>
      <dgm:spPr/>
    </dgm:pt>
    <dgm:pt modelId="{8F208C0E-6CBF-4592-BBAE-8CE0789B835A}" type="pres">
      <dgm:prSet presAssocID="{7A842F62-31F3-40CE-8BBB-951B17CB7A7F}" presName="childText" presStyleLbl="conFgAcc1" presStyleIdx="3" presStyleCnt="4">
        <dgm:presLayoutVars>
          <dgm:bulletEnabled val="1"/>
        </dgm:presLayoutVars>
      </dgm:prSet>
      <dgm:spPr/>
    </dgm:pt>
  </dgm:ptLst>
  <dgm:cxnLst>
    <dgm:cxn modelId="{E41778D1-8C6C-4530-B595-74070D7DB25B}" type="presOf" srcId="{D32F7EB4-17FB-4299-96E8-998ACA31CF20}" destId="{38DA8AA8-ABC8-4CEF-8270-0C73EF225F17}" srcOrd="0" destOrd="0" presId="urn:microsoft.com/office/officeart/2005/8/layout/list1"/>
    <dgm:cxn modelId="{4AA5426C-B6F1-400B-BDCD-64E068A558E2}" srcId="{34F44EAF-69DD-40DE-A0B1-08982FB30AD7}" destId="{3401C437-3EEA-4FFB-BF79-40D37839EECA}" srcOrd="0" destOrd="0" parTransId="{556AC9ED-2791-4B84-9664-AB43134343C3}" sibTransId="{48733C79-7AFC-481E-BBB7-31845951D44C}"/>
    <dgm:cxn modelId="{7C503964-8033-47AE-92DF-95E5A390BEBA}" srcId="{34F44EAF-69DD-40DE-A0B1-08982FB30AD7}" destId="{D32F7EB4-17FB-4299-96E8-998ACA31CF20}" srcOrd="2" destOrd="0" parTransId="{A8557245-28B9-46B6-A314-F042580031BA}" sibTransId="{622C662C-8F49-48D1-AD42-842C62C05B61}"/>
    <dgm:cxn modelId="{9D4A06F4-EF63-4CB5-B95C-CF099E1B236A}" type="presOf" srcId="{7A842F62-31F3-40CE-8BBB-951B17CB7A7F}" destId="{EA209CE8-ABC7-4ABD-AE9C-FD78DAC5B83C}" srcOrd="1" destOrd="0" presId="urn:microsoft.com/office/officeart/2005/8/layout/list1"/>
    <dgm:cxn modelId="{28D308E2-DB94-48AE-92C4-89AE710CFE6C}" srcId="{34F44EAF-69DD-40DE-A0B1-08982FB30AD7}" destId="{7A842F62-31F3-40CE-8BBB-951B17CB7A7F}" srcOrd="3" destOrd="0" parTransId="{D49442FF-801F-4C18-AFC9-E3EB99F174BB}" sibTransId="{1D2408B1-DD62-49EF-9D45-138B1AE55E8E}"/>
    <dgm:cxn modelId="{6985FE61-38CE-4256-933A-74E748C67C2D}" type="presOf" srcId="{39364764-3CD8-4041-AB85-18E01F97AB01}" destId="{C351CB57-7649-4F61-8141-C9A45B04A368}" srcOrd="0" destOrd="0" presId="urn:microsoft.com/office/officeart/2005/8/layout/list1"/>
    <dgm:cxn modelId="{764723E3-3EC0-4ACD-9F45-DE49A62908C9}" type="presOf" srcId="{D32F7EB4-17FB-4299-96E8-998ACA31CF20}" destId="{1C06003A-4A9E-4620-AC07-2E5D8CA2169A}" srcOrd="1" destOrd="0" presId="urn:microsoft.com/office/officeart/2005/8/layout/list1"/>
    <dgm:cxn modelId="{E6397566-AA22-44A7-99F3-B06E20C1968D}" srcId="{34F44EAF-69DD-40DE-A0B1-08982FB30AD7}" destId="{39364764-3CD8-4041-AB85-18E01F97AB01}" srcOrd="1" destOrd="0" parTransId="{C081F519-4BB4-4354-A516-C645F24E93D1}" sibTransId="{B47E7138-54B5-4B24-96C6-61E0A135809C}"/>
    <dgm:cxn modelId="{A0030C70-BC75-468D-B518-F2B87B1EE5E6}" type="presOf" srcId="{7A842F62-31F3-40CE-8BBB-951B17CB7A7F}" destId="{C156FF02-5BDC-4C56-8F53-384273DB2ABC}" srcOrd="0" destOrd="0" presId="urn:microsoft.com/office/officeart/2005/8/layout/list1"/>
    <dgm:cxn modelId="{C47F046E-ACA1-4100-814A-EA4F1487BAFF}" type="presOf" srcId="{3401C437-3EEA-4FFB-BF79-40D37839EECA}" destId="{2CFE2B3A-707A-408C-BE06-4B06B2B43911}" srcOrd="1" destOrd="0" presId="urn:microsoft.com/office/officeart/2005/8/layout/list1"/>
    <dgm:cxn modelId="{3F0D2806-A4C9-415F-BEF5-4A61EA0FC477}" type="presOf" srcId="{39364764-3CD8-4041-AB85-18E01F97AB01}" destId="{F3245B8F-7EE9-4C4D-B763-9FD9ED8EC0BA}" srcOrd="1" destOrd="0" presId="urn:microsoft.com/office/officeart/2005/8/layout/list1"/>
    <dgm:cxn modelId="{F45D9216-1D6C-4C60-9C34-AA6E88A4587D}" type="presOf" srcId="{34F44EAF-69DD-40DE-A0B1-08982FB30AD7}" destId="{B5EB0FC3-C6F1-47F8-AA38-BCCEE5ACC2BE}" srcOrd="0" destOrd="0" presId="urn:microsoft.com/office/officeart/2005/8/layout/list1"/>
    <dgm:cxn modelId="{4C63AF2D-B66C-4176-A6C3-49783A8BB331}" type="presOf" srcId="{3401C437-3EEA-4FFB-BF79-40D37839EECA}" destId="{28D3C6E5-EA7E-4274-9DDB-4BE7EB4C050E}" srcOrd="0" destOrd="0" presId="urn:microsoft.com/office/officeart/2005/8/layout/list1"/>
    <dgm:cxn modelId="{3FC1EDE8-816D-4326-A99E-2743C28969BE}" type="presParOf" srcId="{B5EB0FC3-C6F1-47F8-AA38-BCCEE5ACC2BE}" destId="{73DF1396-2D97-4A22-B94E-52B5E0828162}" srcOrd="0" destOrd="0" presId="urn:microsoft.com/office/officeart/2005/8/layout/list1"/>
    <dgm:cxn modelId="{A661342D-4296-4E51-AA9A-5B99961C023E}" type="presParOf" srcId="{73DF1396-2D97-4A22-B94E-52B5E0828162}" destId="{28D3C6E5-EA7E-4274-9DDB-4BE7EB4C050E}" srcOrd="0" destOrd="0" presId="urn:microsoft.com/office/officeart/2005/8/layout/list1"/>
    <dgm:cxn modelId="{0637E7D3-4341-4BCA-85B2-03EB6A624F42}" type="presParOf" srcId="{73DF1396-2D97-4A22-B94E-52B5E0828162}" destId="{2CFE2B3A-707A-408C-BE06-4B06B2B43911}" srcOrd="1" destOrd="0" presId="urn:microsoft.com/office/officeart/2005/8/layout/list1"/>
    <dgm:cxn modelId="{AB296F8C-D134-4DD7-99FB-BD6E1D87E7D1}" type="presParOf" srcId="{B5EB0FC3-C6F1-47F8-AA38-BCCEE5ACC2BE}" destId="{CCC1C7DF-1802-408E-A2E9-C81157142A51}" srcOrd="1" destOrd="0" presId="urn:microsoft.com/office/officeart/2005/8/layout/list1"/>
    <dgm:cxn modelId="{E873A069-A230-4CA1-AFA2-FDF206343377}" type="presParOf" srcId="{B5EB0FC3-C6F1-47F8-AA38-BCCEE5ACC2BE}" destId="{47AE4AC0-6DD9-492A-BD97-F37D6910680B}" srcOrd="2" destOrd="0" presId="urn:microsoft.com/office/officeart/2005/8/layout/list1"/>
    <dgm:cxn modelId="{1D18E9E7-289E-4444-9E78-C0C0B6987A1E}" type="presParOf" srcId="{B5EB0FC3-C6F1-47F8-AA38-BCCEE5ACC2BE}" destId="{DC43AB71-C09E-44F1-8B90-5CAA9A64E79D}" srcOrd="3" destOrd="0" presId="urn:microsoft.com/office/officeart/2005/8/layout/list1"/>
    <dgm:cxn modelId="{45D9FA49-DECF-4C37-8ACE-ED9AC0A08D66}" type="presParOf" srcId="{B5EB0FC3-C6F1-47F8-AA38-BCCEE5ACC2BE}" destId="{6542B50C-710F-45A3-AE99-2A7F3A09E24E}" srcOrd="4" destOrd="0" presId="urn:microsoft.com/office/officeart/2005/8/layout/list1"/>
    <dgm:cxn modelId="{43BCC8EF-5BCE-453D-80D9-2E47BFF3BB4D}" type="presParOf" srcId="{6542B50C-710F-45A3-AE99-2A7F3A09E24E}" destId="{C351CB57-7649-4F61-8141-C9A45B04A368}" srcOrd="0" destOrd="0" presId="urn:microsoft.com/office/officeart/2005/8/layout/list1"/>
    <dgm:cxn modelId="{641A6C0A-E3ED-49FB-B468-73B921CC10D5}" type="presParOf" srcId="{6542B50C-710F-45A3-AE99-2A7F3A09E24E}" destId="{F3245B8F-7EE9-4C4D-B763-9FD9ED8EC0BA}" srcOrd="1" destOrd="0" presId="urn:microsoft.com/office/officeart/2005/8/layout/list1"/>
    <dgm:cxn modelId="{64D7B9B3-57DD-4F7D-85BE-E7194005C7B1}" type="presParOf" srcId="{B5EB0FC3-C6F1-47F8-AA38-BCCEE5ACC2BE}" destId="{93D4F5BD-AEB2-4199-BD0B-414689C7A8CC}" srcOrd="5" destOrd="0" presId="urn:microsoft.com/office/officeart/2005/8/layout/list1"/>
    <dgm:cxn modelId="{0AFC90E7-C9CB-4224-9438-511256CAAF8A}" type="presParOf" srcId="{B5EB0FC3-C6F1-47F8-AA38-BCCEE5ACC2BE}" destId="{DFDFB280-903E-43D1-842E-A2A0BE1BCD9D}" srcOrd="6" destOrd="0" presId="urn:microsoft.com/office/officeart/2005/8/layout/list1"/>
    <dgm:cxn modelId="{C56C61B4-6947-476C-9B3A-C0787FD9582C}" type="presParOf" srcId="{B5EB0FC3-C6F1-47F8-AA38-BCCEE5ACC2BE}" destId="{1220CF23-0365-4229-804A-8F478AC38830}" srcOrd="7" destOrd="0" presId="urn:microsoft.com/office/officeart/2005/8/layout/list1"/>
    <dgm:cxn modelId="{091F67C1-136E-4D79-9518-58441EC5EC36}" type="presParOf" srcId="{B5EB0FC3-C6F1-47F8-AA38-BCCEE5ACC2BE}" destId="{FA07D2FE-AC74-49CD-92B3-38B79BDA7AE7}" srcOrd="8" destOrd="0" presId="urn:microsoft.com/office/officeart/2005/8/layout/list1"/>
    <dgm:cxn modelId="{9B6B7F48-4945-46DD-8F37-F4D5CED39920}" type="presParOf" srcId="{FA07D2FE-AC74-49CD-92B3-38B79BDA7AE7}" destId="{38DA8AA8-ABC8-4CEF-8270-0C73EF225F17}" srcOrd="0" destOrd="0" presId="urn:microsoft.com/office/officeart/2005/8/layout/list1"/>
    <dgm:cxn modelId="{C5E0BC16-C2D3-4199-91C9-52F1B3D70492}" type="presParOf" srcId="{FA07D2FE-AC74-49CD-92B3-38B79BDA7AE7}" destId="{1C06003A-4A9E-4620-AC07-2E5D8CA2169A}" srcOrd="1" destOrd="0" presId="urn:microsoft.com/office/officeart/2005/8/layout/list1"/>
    <dgm:cxn modelId="{0C49A306-AE26-42D6-90AB-F37A6B93D41E}" type="presParOf" srcId="{B5EB0FC3-C6F1-47F8-AA38-BCCEE5ACC2BE}" destId="{43D945AD-3A52-42F8-BEC5-995A6E5563D6}" srcOrd="9" destOrd="0" presId="urn:microsoft.com/office/officeart/2005/8/layout/list1"/>
    <dgm:cxn modelId="{2C6213FE-1E6C-4691-A853-00CA84674F85}" type="presParOf" srcId="{B5EB0FC3-C6F1-47F8-AA38-BCCEE5ACC2BE}" destId="{B25F5D76-FD0F-44F4-BD8A-15DD9AB601E7}" srcOrd="10" destOrd="0" presId="urn:microsoft.com/office/officeart/2005/8/layout/list1"/>
    <dgm:cxn modelId="{BBE3C826-C449-4202-834F-FC752F3BB6D3}" type="presParOf" srcId="{B5EB0FC3-C6F1-47F8-AA38-BCCEE5ACC2BE}" destId="{0F007D60-6DC3-498D-B995-5C8748AAC396}" srcOrd="11" destOrd="0" presId="urn:microsoft.com/office/officeart/2005/8/layout/list1"/>
    <dgm:cxn modelId="{7A0B54E7-13C2-407E-9832-1238C50002FA}" type="presParOf" srcId="{B5EB0FC3-C6F1-47F8-AA38-BCCEE5ACC2BE}" destId="{14F5013B-7DF8-440B-BE3C-7A1356B2311D}" srcOrd="12" destOrd="0" presId="urn:microsoft.com/office/officeart/2005/8/layout/list1"/>
    <dgm:cxn modelId="{5D41CA61-6813-4FDB-BED6-13F6EFF96C74}" type="presParOf" srcId="{14F5013B-7DF8-440B-BE3C-7A1356B2311D}" destId="{C156FF02-5BDC-4C56-8F53-384273DB2ABC}" srcOrd="0" destOrd="0" presId="urn:microsoft.com/office/officeart/2005/8/layout/list1"/>
    <dgm:cxn modelId="{04063724-A779-40DB-84EC-9AB8FF10F16B}" type="presParOf" srcId="{14F5013B-7DF8-440B-BE3C-7A1356B2311D}" destId="{EA209CE8-ABC7-4ABD-AE9C-FD78DAC5B83C}" srcOrd="1" destOrd="0" presId="urn:microsoft.com/office/officeart/2005/8/layout/list1"/>
    <dgm:cxn modelId="{BA52D9D9-2F90-44B9-A42C-9C6A557E01E6}" type="presParOf" srcId="{B5EB0FC3-C6F1-47F8-AA38-BCCEE5ACC2BE}" destId="{2B612820-5BAA-42B8-84E0-152F877C7383}" srcOrd="13" destOrd="0" presId="urn:microsoft.com/office/officeart/2005/8/layout/list1"/>
    <dgm:cxn modelId="{E4862D00-4134-46B2-B3DD-350295E520A2}" type="presParOf" srcId="{B5EB0FC3-C6F1-47F8-AA38-BCCEE5ACC2BE}" destId="{8F208C0E-6CBF-4592-BBAE-8CE0789B835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1A5A3A-0FAF-44E4-8797-C8C1C344DC07}" type="doc">
      <dgm:prSet loTypeId="urn:microsoft.com/office/officeart/2005/8/layout/cycle4" loCatId="cycle" qsTypeId="urn:microsoft.com/office/officeart/2005/8/quickstyle/simple1" qsCatId="simple" csTypeId="urn:microsoft.com/office/officeart/2005/8/colors/colorful1" csCatId="colorful" phldr="1"/>
      <dgm:spPr/>
      <dgm:t>
        <a:bodyPr/>
        <a:lstStyle/>
        <a:p>
          <a:endParaRPr lang="zh-CN" altLang="en-US"/>
        </a:p>
      </dgm:t>
    </dgm:pt>
    <dgm:pt modelId="{35DA03BF-BD26-425B-B93E-705EB207A6DB}">
      <dgm:prSet phldrT="[文本]" custT="1"/>
      <dgm:spPr/>
      <dgm:t>
        <a:bodyPr/>
        <a:lstStyle/>
        <a:p>
          <a:pPr algn="ctr"/>
          <a:endParaRPr lang="zh-CN" altLang="en-US" sz="2000" dirty="0">
            <a:latin typeface="+mj-ea"/>
            <a:ea typeface="+mj-ea"/>
          </a:endParaRPr>
        </a:p>
      </dgm:t>
    </dgm:pt>
    <dgm:pt modelId="{829B1164-9AB9-4058-B60D-39181434CCB8}" type="parTrans" cxnId="{124B34CA-3D4B-4D62-AF67-45A00957A562}">
      <dgm:prSet/>
      <dgm:spPr/>
      <dgm:t>
        <a:bodyPr/>
        <a:lstStyle/>
        <a:p>
          <a:endParaRPr lang="zh-CN" altLang="en-US"/>
        </a:p>
      </dgm:t>
    </dgm:pt>
    <dgm:pt modelId="{99AABFD3-8F84-4386-96BA-6BAD51686134}" type="sibTrans" cxnId="{124B34CA-3D4B-4D62-AF67-45A00957A562}">
      <dgm:prSet/>
      <dgm:spPr/>
      <dgm:t>
        <a:bodyPr/>
        <a:lstStyle/>
        <a:p>
          <a:endParaRPr lang="zh-CN" altLang="en-US"/>
        </a:p>
      </dgm:t>
    </dgm:pt>
    <dgm:pt modelId="{76110242-D33C-45FD-81CB-745C9CC2AE2D}">
      <dgm:prSet phldrT="[文本]" custT="1"/>
      <dgm:spPr/>
      <dgm:t>
        <a:bodyPr/>
        <a:lstStyle/>
        <a:p>
          <a:pPr algn="ctr"/>
          <a:endParaRPr lang="zh-CN" altLang="en-US" sz="2000" dirty="0">
            <a:latin typeface="+mj-ea"/>
            <a:ea typeface="+mj-ea"/>
          </a:endParaRPr>
        </a:p>
      </dgm:t>
    </dgm:pt>
    <dgm:pt modelId="{674480D9-E8C0-47B4-98E0-95CD9A20D3DC}" type="parTrans" cxnId="{3CAE0076-56B9-464A-AB2B-B897BC5C076F}">
      <dgm:prSet/>
      <dgm:spPr/>
      <dgm:t>
        <a:bodyPr/>
        <a:lstStyle/>
        <a:p>
          <a:endParaRPr lang="zh-CN" altLang="en-US"/>
        </a:p>
      </dgm:t>
    </dgm:pt>
    <dgm:pt modelId="{BD793C73-EB36-4FDE-94F5-8FB4294D8B44}" type="sibTrans" cxnId="{3CAE0076-56B9-464A-AB2B-B897BC5C076F}">
      <dgm:prSet/>
      <dgm:spPr/>
      <dgm:t>
        <a:bodyPr/>
        <a:lstStyle/>
        <a:p>
          <a:endParaRPr lang="zh-CN" altLang="en-US"/>
        </a:p>
      </dgm:t>
    </dgm:pt>
    <dgm:pt modelId="{30262F9F-E509-453C-9C5A-C809CF11A86A}">
      <dgm:prSet phldrT="[文本]" custT="1"/>
      <dgm:spPr/>
      <dgm:t>
        <a:bodyPr/>
        <a:lstStyle/>
        <a:p>
          <a:pPr algn="ctr"/>
          <a:endParaRPr lang="zh-CN" altLang="en-US" sz="2000" dirty="0">
            <a:latin typeface="+mj-ea"/>
            <a:ea typeface="+mj-ea"/>
          </a:endParaRPr>
        </a:p>
      </dgm:t>
    </dgm:pt>
    <dgm:pt modelId="{8B17E6CC-BF4B-4771-8C22-A7E3713E76A0}" type="parTrans" cxnId="{846BB25C-606D-40D8-9DCF-D3C75D1402FA}">
      <dgm:prSet/>
      <dgm:spPr/>
      <dgm:t>
        <a:bodyPr/>
        <a:lstStyle/>
        <a:p>
          <a:endParaRPr lang="zh-CN" altLang="en-US"/>
        </a:p>
      </dgm:t>
    </dgm:pt>
    <dgm:pt modelId="{1D52E3FA-0789-4C7F-B6FB-974395CFC104}" type="sibTrans" cxnId="{846BB25C-606D-40D8-9DCF-D3C75D1402FA}">
      <dgm:prSet/>
      <dgm:spPr/>
      <dgm:t>
        <a:bodyPr/>
        <a:lstStyle/>
        <a:p>
          <a:endParaRPr lang="zh-CN" altLang="en-US"/>
        </a:p>
      </dgm:t>
    </dgm:pt>
    <dgm:pt modelId="{104495A2-CBF1-4E0B-A247-FCACAE5B24E2}">
      <dgm:prSet phldrT="[文本]" custT="1"/>
      <dgm:spPr/>
      <dgm:t>
        <a:bodyPr/>
        <a:lstStyle/>
        <a:p>
          <a:pPr algn="ctr"/>
          <a:endParaRPr lang="zh-CN" altLang="en-US" sz="2000" dirty="0">
            <a:latin typeface="+mj-ea"/>
            <a:ea typeface="+mj-ea"/>
          </a:endParaRPr>
        </a:p>
      </dgm:t>
    </dgm:pt>
    <dgm:pt modelId="{DF540795-AE4A-4596-A5D7-357D0320FECC}" type="parTrans" cxnId="{7FFF93F2-AF8E-4CC7-AB06-3044CE06F830}">
      <dgm:prSet/>
      <dgm:spPr/>
      <dgm:t>
        <a:bodyPr/>
        <a:lstStyle/>
        <a:p>
          <a:endParaRPr lang="zh-CN" altLang="en-US"/>
        </a:p>
      </dgm:t>
    </dgm:pt>
    <dgm:pt modelId="{8C43220E-A8D4-4492-B13C-8EFD51B08D58}" type="sibTrans" cxnId="{7FFF93F2-AF8E-4CC7-AB06-3044CE06F830}">
      <dgm:prSet/>
      <dgm:spPr/>
      <dgm:t>
        <a:bodyPr/>
        <a:lstStyle/>
        <a:p>
          <a:endParaRPr lang="zh-CN" altLang="en-US"/>
        </a:p>
      </dgm:t>
    </dgm:pt>
    <dgm:pt modelId="{1B908517-05C3-4F68-8D3E-34E47B2DAC77}" type="pres">
      <dgm:prSet presAssocID="{DE1A5A3A-0FAF-44E4-8797-C8C1C344DC07}" presName="cycleMatrixDiagram" presStyleCnt="0">
        <dgm:presLayoutVars>
          <dgm:chMax val="1"/>
          <dgm:dir/>
          <dgm:animLvl val="lvl"/>
          <dgm:resizeHandles val="exact"/>
        </dgm:presLayoutVars>
      </dgm:prSet>
      <dgm:spPr/>
      <dgm:t>
        <a:bodyPr/>
        <a:lstStyle/>
        <a:p>
          <a:endParaRPr lang="zh-CN" altLang="en-US"/>
        </a:p>
      </dgm:t>
    </dgm:pt>
    <dgm:pt modelId="{5772B4EF-AD7E-4509-B61E-CF09C8CA4755}" type="pres">
      <dgm:prSet presAssocID="{DE1A5A3A-0FAF-44E4-8797-C8C1C344DC07}" presName="children" presStyleCnt="0"/>
      <dgm:spPr/>
    </dgm:pt>
    <dgm:pt modelId="{01870201-7DED-4720-AA35-1E2F9AC3D5E0}" type="pres">
      <dgm:prSet presAssocID="{DE1A5A3A-0FAF-44E4-8797-C8C1C344DC07}" presName="childPlaceholder" presStyleCnt="0"/>
      <dgm:spPr/>
    </dgm:pt>
    <dgm:pt modelId="{6044A341-9BDC-48B7-AE4F-DDCCAD9CF3C9}" type="pres">
      <dgm:prSet presAssocID="{DE1A5A3A-0FAF-44E4-8797-C8C1C344DC07}" presName="circle" presStyleCnt="0"/>
      <dgm:spPr/>
    </dgm:pt>
    <dgm:pt modelId="{70036D59-02D2-4C4F-B013-138483597564}" type="pres">
      <dgm:prSet presAssocID="{DE1A5A3A-0FAF-44E4-8797-C8C1C344DC07}" presName="quadrant1" presStyleLbl="node1" presStyleIdx="0" presStyleCnt="4" custScaleX="58889" custScaleY="62706" custLinFactNeighborX="19723" custLinFactNeighborY="16542">
        <dgm:presLayoutVars>
          <dgm:chMax val="1"/>
          <dgm:bulletEnabled val="1"/>
        </dgm:presLayoutVars>
      </dgm:prSet>
      <dgm:spPr/>
      <dgm:t>
        <a:bodyPr/>
        <a:lstStyle/>
        <a:p>
          <a:endParaRPr lang="zh-CN" altLang="en-US"/>
        </a:p>
      </dgm:t>
    </dgm:pt>
    <dgm:pt modelId="{526419D2-42B3-4379-AF55-53301BAA4183}" type="pres">
      <dgm:prSet presAssocID="{DE1A5A3A-0FAF-44E4-8797-C8C1C344DC07}" presName="quadrant2" presStyleLbl="node1" presStyleIdx="1" presStyleCnt="4" custScaleX="58889" custScaleY="62706" custLinFactNeighborX="-22905" custLinFactNeighborY="15905">
        <dgm:presLayoutVars>
          <dgm:chMax val="1"/>
          <dgm:bulletEnabled val="1"/>
        </dgm:presLayoutVars>
      </dgm:prSet>
      <dgm:spPr/>
      <dgm:t>
        <a:bodyPr/>
        <a:lstStyle/>
        <a:p>
          <a:endParaRPr lang="zh-CN" altLang="en-US"/>
        </a:p>
      </dgm:t>
    </dgm:pt>
    <dgm:pt modelId="{03B477AF-AE91-4C47-B168-FEBDA74C38C0}" type="pres">
      <dgm:prSet presAssocID="{DE1A5A3A-0FAF-44E4-8797-C8C1C344DC07}" presName="quadrant3" presStyleLbl="node1" presStyleIdx="2" presStyleCnt="4" custScaleX="58889" custScaleY="62706" custLinFactNeighborX="-22904" custLinFactNeighborY="-22268">
        <dgm:presLayoutVars>
          <dgm:chMax val="1"/>
          <dgm:bulletEnabled val="1"/>
        </dgm:presLayoutVars>
      </dgm:prSet>
      <dgm:spPr/>
      <dgm:t>
        <a:bodyPr/>
        <a:lstStyle/>
        <a:p>
          <a:endParaRPr lang="zh-CN" altLang="en-US"/>
        </a:p>
      </dgm:t>
    </dgm:pt>
    <dgm:pt modelId="{F81CA954-A43D-4C91-B002-F311E79D0C3D}" type="pres">
      <dgm:prSet presAssocID="{DE1A5A3A-0FAF-44E4-8797-C8C1C344DC07}" presName="quadrant4" presStyleLbl="node1" presStyleIdx="3" presStyleCnt="4" custScaleX="58889" custScaleY="62706" custLinFactNeighborX="19723" custLinFactNeighborY="-22268">
        <dgm:presLayoutVars>
          <dgm:chMax val="1"/>
          <dgm:bulletEnabled val="1"/>
        </dgm:presLayoutVars>
      </dgm:prSet>
      <dgm:spPr/>
      <dgm:t>
        <a:bodyPr/>
        <a:lstStyle/>
        <a:p>
          <a:endParaRPr lang="zh-CN" altLang="en-US"/>
        </a:p>
      </dgm:t>
    </dgm:pt>
    <dgm:pt modelId="{DAF0598F-6A27-42F5-8215-0038A5531B32}" type="pres">
      <dgm:prSet presAssocID="{DE1A5A3A-0FAF-44E4-8797-C8C1C344DC07}" presName="quadrantPlaceholder" presStyleCnt="0"/>
      <dgm:spPr/>
    </dgm:pt>
    <dgm:pt modelId="{564CEC64-022D-4E3E-850C-1AB94B254EA6}" type="pres">
      <dgm:prSet presAssocID="{DE1A5A3A-0FAF-44E4-8797-C8C1C344DC07}" presName="center1" presStyleLbl="fgShp" presStyleIdx="0" presStyleCnt="2"/>
      <dgm:spPr/>
    </dgm:pt>
    <dgm:pt modelId="{58EC9759-B478-429E-A0B1-196FF7E021B0}" type="pres">
      <dgm:prSet presAssocID="{DE1A5A3A-0FAF-44E4-8797-C8C1C344DC07}" presName="center2" presStyleLbl="fgShp" presStyleIdx="1" presStyleCnt="2"/>
      <dgm:spPr/>
    </dgm:pt>
  </dgm:ptLst>
  <dgm:cxnLst>
    <dgm:cxn modelId="{124B34CA-3D4B-4D62-AF67-45A00957A562}" srcId="{DE1A5A3A-0FAF-44E4-8797-C8C1C344DC07}" destId="{35DA03BF-BD26-425B-B93E-705EB207A6DB}" srcOrd="0" destOrd="0" parTransId="{829B1164-9AB9-4058-B60D-39181434CCB8}" sibTransId="{99AABFD3-8F84-4386-96BA-6BAD51686134}"/>
    <dgm:cxn modelId="{86C74F6F-E155-4AF9-A4B8-0CC053548BCD}" type="presOf" srcId="{104495A2-CBF1-4E0B-A247-FCACAE5B24E2}" destId="{F81CA954-A43D-4C91-B002-F311E79D0C3D}" srcOrd="0" destOrd="0" presId="urn:microsoft.com/office/officeart/2005/8/layout/cycle4"/>
    <dgm:cxn modelId="{FE3B273D-1FEC-4719-98EB-450402125F00}" type="presOf" srcId="{76110242-D33C-45FD-81CB-745C9CC2AE2D}" destId="{526419D2-42B3-4379-AF55-53301BAA4183}" srcOrd="0" destOrd="0" presId="urn:microsoft.com/office/officeart/2005/8/layout/cycle4"/>
    <dgm:cxn modelId="{7FFF93F2-AF8E-4CC7-AB06-3044CE06F830}" srcId="{DE1A5A3A-0FAF-44E4-8797-C8C1C344DC07}" destId="{104495A2-CBF1-4E0B-A247-FCACAE5B24E2}" srcOrd="3" destOrd="0" parTransId="{DF540795-AE4A-4596-A5D7-357D0320FECC}" sibTransId="{8C43220E-A8D4-4492-B13C-8EFD51B08D58}"/>
    <dgm:cxn modelId="{53028C12-CC6F-4D67-88E5-B0520A61F187}" type="presOf" srcId="{30262F9F-E509-453C-9C5A-C809CF11A86A}" destId="{03B477AF-AE91-4C47-B168-FEBDA74C38C0}" srcOrd="0" destOrd="0" presId="urn:microsoft.com/office/officeart/2005/8/layout/cycle4"/>
    <dgm:cxn modelId="{3CAE0076-56B9-464A-AB2B-B897BC5C076F}" srcId="{DE1A5A3A-0FAF-44E4-8797-C8C1C344DC07}" destId="{76110242-D33C-45FD-81CB-745C9CC2AE2D}" srcOrd="1" destOrd="0" parTransId="{674480D9-E8C0-47B4-98E0-95CD9A20D3DC}" sibTransId="{BD793C73-EB36-4FDE-94F5-8FB4294D8B44}"/>
    <dgm:cxn modelId="{7393B8B9-5497-405A-A201-01CC9CE08C40}" type="presOf" srcId="{35DA03BF-BD26-425B-B93E-705EB207A6DB}" destId="{70036D59-02D2-4C4F-B013-138483597564}" srcOrd="0" destOrd="0" presId="urn:microsoft.com/office/officeart/2005/8/layout/cycle4"/>
    <dgm:cxn modelId="{846BB25C-606D-40D8-9DCF-D3C75D1402FA}" srcId="{DE1A5A3A-0FAF-44E4-8797-C8C1C344DC07}" destId="{30262F9F-E509-453C-9C5A-C809CF11A86A}" srcOrd="2" destOrd="0" parTransId="{8B17E6CC-BF4B-4771-8C22-A7E3713E76A0}" sibTransId="{1D52E3FA-0789-4C7F-B6FB-974395CFC104}"/>
    <dgm:cxn modelId="{C965A4BD-6E99-4AAB-87D8-D5D8123575C0}" type="presOf" srcId="{DE1A5A3A-0FAF-44E4-8797-C8C1C344DC07}" destId="{1B908517-05C3-4F68-8D3E-34E47B2DAC77}" srcOrd="0" destOrd="0" presId="urn:microsoft.com/office/officeart/2005/8/layout/cycle4"/>
    <dgm:cxn modelId="{2CB2DD33-D4E9-4C69-A7C8-76F7AB7A0368}" type="presParOf" srcId="{1B908517-05C3-4F68-8D3E-34E47B2DAC77}" destId="{5772B4EF-AD7E-4509-B61E-CF09C8CA4755}" srcOrd="0" destOrd="0" presId="urn:microsoft.com/office/officeart/2005/8/layout/cycle4"/>
    <dgm:cxn modelId="{7CAC41C1-8364-4740-9C0D-5C6F55B5DFEE}" type="presParOf" srcId="{5772B4EF-AD7E-4509-B61E-CF09C8CA4755}" destId="{01870201-7DED-4720-AA35-1E2F9AC3D5E0}" srcOrd="0" destOrd="0" presId="urn:microsoft.com/office/officeart/2005/8/layout/cycle4"/>
    <dgm:cxn modelId="{72D92557-98A8-4191-A7F1-810C9F52AC21}" type="presParOf" srcId="{1B908517-05C3-4F68-8D3E-34E47B2DAC77}" destId="{6044A341-9BDC-48B7-AE4F-DDCCAD9CF3C9}" srcOrd="1" destOrd="0" presId="urn:microsoft.com/office/officeart/2005/8/layout/cycle4"/>
    <dgm:cxn modelId="{D43A83C1-BCC0-4DA7-B5C7-B27EFFA0B528}" type="presParOf" srcId="{6044A341-9BDC-48B7-AE4F-DDCCAD9CF3C9}" destId="{70036D59-02D2-4C4F-B013-138483597564}" srcOrd="0" destOrd="0" presId="urn:microsoft.com/office/officeart/2005/8/layout/cycle4"/>
    <dgm:cxn modelId="{07E44D9B-123C-4E29-895D-4D0D4C040388}" type="presParOf" srcId="{6044A341-9BDC-48B7-AE4F-DDCCAD9CF3C9}" destId="{526419D2-42B3-4379-AF55-53301BAA4183}" srcOrd="1" destOrd="0" presId="urn:microsoft.com/office/officeart/2005/8/layout/cycle4"/>
    <dgm:cxn modelId="{156FBD1D-9C1F-42F5-9E74-4EE50368B7F3}" type="presParOf" srcId="{6044A341-9BDC-48B7-AE4F-DDCCAD9CF3C9}" destId="{03B477AF-AE91-4C47-B168-FEBDA74C38C0}" srcOrd="2" destOrd="0" presId="urn:microsoft.com/office/officeart/2005/8/layout/cycle4"/>
    <dgm:cxn modelId="{B0CA0BE4-9A20-4A51-9F49-E6AE0E1A18E3}" type="presParOf" srcId="{6044A341-9BDC-48B7-AE4F-DDCCAD9CF3C9}" destId="{F81CA954-A43D-4C91-B002-F311E79D0C3D}" srcOrd="3" destOrd="0" presId="urn:microsoft.com/office/officeart/2005/8/layout/cycle4"/>
    <dgm:cxn modelId="{6663CBEB-DCB8-42A5-AA70-5809A30BDDA7}" type="presParOf" srcId="{6044A341-9BDC-48B7-AE4F-DDCCAD9CF3C9}" destId="{DAF0598F-6A27-42F5-8215-0038A5531B32}" srcOrd="4" destOrd="0" presId="urn:microsoft.com/office/officeart/2005/8/layout/cycle4"/>
    <dgm:cxn modelId="{2862BB9F-3814-4BA6-935E-3B7D0E99BA9E}" type="presParOf" srcId="{1B908517-05C3-4F68-8D3E-34E47B2DAC77}" destId="{564CEC64-022D-4E3E-850C-1AB94B254EA6}" srcOrd="2" destOrd="0" presId="urn:microsoft.com/office/officeart/2005/8/layout/cycle4"/>
    <dgm:cxn modelId="{52557B03-6647-4A43-B7E8-9AC7A3756C62}" type="presParOf" srcId="{1B908517-05C3-4F68-8D3E-34E47B2DAC77}" destId="{58EC9759-B478-429E-A0B1-196FF7E021B0}"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F44EAF-69DD-40DE-A0B1-08982FB30AD7}" type="doc">
      <dgm:prSet loTypeId="urn:microsoft.com/office/officeart/2005/8/layout/list1" loCatId="list" qsTypeId="urn:microsoft.com/office/officeart/2005/8/quickstyle/simple1" qsCatId="simple" csTypeId="urn:microsoft.com/office/officeart/2005/8/colors/accent3_3" csCatId="accent3" phldr="1"/>
      <dgm:spPr/>
      <dgm:t>
        <a:bodyPr/>
        <a:lstStyle/>
        <a:p>
          <a:endParaRPr lang="zh-CN" altLang="en-US"/>
        </a:p>
      </dgm:t>
    </dgm:pt>
    <dgm:pt modelId="{3401C437-3EEA-4FFB-BF79-40D37839EECA}">
      <dgm:prSet phldrT="[文本]" custT="1"/>
      <dgm:spPr/>
      <dgm:t>
        <a:bodyPr/>
        <a:lstStyle/>
        <a:p>
          <a:r>
            <a:rPr lang="zh-CN" altLang="en-US" sz="2400" dirty="0" smtClean="0">
              <a:solidFill>
                <a:schemeClr val="tx1"/>
              </a:solidFill>
              <a:latin typeface="+mj-ea"/>
              <a:ea typeface="+mj-ea"/>
            </a:rPr>
            <a:t>一、互联网金融的最新动态</a:t>
          </a:r>
          <a:endParaRPr lang="zh-CN" altLang="en-US" sz="2400" dirty="0">
            <a:solidFill>
              <a:schemeClr val="tx1"/>
            </a:solidFill>
            <a:latin typeface="+mj-ea"/>
            <a:ea typeface="+mj-ea"/>
          </a:endParaRPr>
        </a:p>
      </dgm:t>
    </dgm:pt>
    <dgm:pt modelId="{556AC9ED-2791-4B84-9664-AB43134343C3}" type="parTrans" cxnId="{4AA5426C-B6F1-400B-BDCD-64E068A558E2}">
      <dgm:prSet/>
      <dgm:spPr/>
      <dgm:t>
        <a:bodyPr/>
        <a:lstStyle/>
        <a:p>
          <a:endParaRPr lang="zh-CN" altLang="en-US" sz="2400">
            <a:solidFill>
              <a:schemeClr val="tx1"/>
            </a:solidFill>
            <a:latin typeface="+mj-ea"/>
            <a:ea typeface="+mj-ea"/>
          </a:endParaRPr>
        </a:p>
      </dgm:t>
    </dgm:pt>
    <dgm:pt modelId="{48733C79-7AFC-481E-BBB7-31845951D44C}" type="sibTrans" cxnId="{4AA5426C-B6F1-400B-BDCD-64E068A558E2}">
      <dgm:prSet/>
      <dgm:spPr/>
      <dgm:t>
        <a:bodyPr/>
        <a:lstStyle/>
        <a:p>
          <a:endParaRPr lang="zh-CN" altLang="en-US" sz="2400">
            <a:solidFill>
              <a:schemeClr val="tx1"/>
            </a:solidFill>
            <a:latin typeface="+mj-ea"/>
            <a:ea typeface="+mj-ea"/>
          </a:endParaRPr>
        </a:p>
      </dgm:t>
    </dgm:pt>
    <dgm:pt modelId="{39364764-3CD8-4041-AB85-18E01F97AB01}">
      <dgm:prSet phldrT="[文本]" custT="1"/>
      <dgm:spPr/>
      <dgm:t>
        <a:bodyPr/>
        <a:lstStyle/>
        <a:p>
          <a:r>
            <a:rPr lang="zh-CN" altLang="en-US" sz="2400" dirty="0" smtClean="0">
              <a:solidFill>
                <a:schemeClr val="tx1"/>
              </a:solidFill>
              <a:latin typeface="+mj-ea"/>
              <a:ea typeface="+mj-ea"/>
            </a:rPr>
            <a:t>二、互联网金融产业链的形成</a:t>
          </a:r>
          <a:endParaRPr lang="zh-CN" altLang="en-US" sz="2400" dirty="0">
            <a:solidFill>
              <a:schemeClr val="tx1"/>
            </a:solidFill>
            <a:latin typeface="+mj-ea"/>
            <a:ea typeface="+mj-ea"/>
          </a:endParaRPr>
        </a:p>
      </dgm:t>
    </dgm:pt>
    <dgm:pt modelId="{C081F519-4BB4-4354-A516-C645F24E93D1}" type="parTrans" cxnId="{E6397566-AA22-44A7-99F3-B06E20C1968D}">
      <dgm:prSet/>
      <dgm:spPr/>
      <dgm:t>
        <a:bodyPr/>
        <a:lstStyle/>
        <a:p>
          <a:endParaRPr lang="zh-CN" altLang="en-US" sz="2400">
            <a:solidFill>
              <a:schemeClr val="tx1"/>
            </a:solidFill>
            <a:latin typeface="+mj-ea"/>
            <a:ea typeface="+mj-ea"/>
          </a:endParaRPr>
        </a:p>
      </dgm:t>
    </dgm:pt>
    <dgm:pt modelId="{B47E7138-54B5-4B24-96C6-61E0A135809C}" type="sibTrans" cxnId="{E6397566-AA22-44A7-99F3-B06E20C1968D}">
      <dgm:prSet/>
      <dgm:spPr/>
      <dgm:t>
        <a:bodyPr/>
        <a:lstStyle/>
        <a:p>
          <a:endParaRPr lang="zh-CN" altLang="en-US" sz="2400">
            <a:solidFill>
              <a:schemeClr val="tx1"/>
            </a:solidFill>
            <a:latin typeface="+mj-ea"/>
            <a:ea typeface="+mj-ea"/>
          </a:endParaRPr>
        </a:p>
      </dgm:t>
    </dgm:pt>
    <dgm:pt modelId="{D32F7EB4-17FB-4299-96E8-998ACA31CF20}">
      <dgm:prSet phldrT="[文本]" custT="1"/>
      <dgm:spPr/>
      <dgm:t>
        <a:bodyPr/>
        <a:lstStyle/>
        <a:p>
          <a:r>
            <a:rPr lang="zh-CN" altLang="en-US" sz="2400" dirty="0" smtClean="0">
              <a:solidFill>
                <a:srgbClr val="FF0000"/>
              </a:solidFill>
              <a:latin typeface="+mj-ea"/>
              <a:ea typeface="+mj-ea"/>
            </a:rPr>
            <a:t>三、互联网金融产业链商业模式的解析</a:t>
          </a:r>
          <a:endParaRPr lang="zh-CN" altLang="en-US" sz="2400" dirty="0">
            <a:solidFill>
              <a:srgbClr val="FF0000"/>
            </a:solidFill>
            <a:latin typeface="+mj-ea"/>
            <a:ea typeface="+mj-ea"/>
          </a:endParaRPr>
        </a:p>
      </dgm:t>
    </dgm:pt>
    <dgm:pt modelId="{A8557245-28B9-46B6-A314-F042580031BA}" type="parTrans" cxnId="{7C503964-8033-47AE-92DF-95E5A390BEBA}">
      <dgm:prSet/>
      <dgm:spPr/>
      <dgm:t>
        <a:bodyPr/>
        <a:lstStyle/>
        <a:p>
          <a:endParaRPr lang="zh-CN" altLang="en-US" sz="2400">
            <a:solidFill>
              <a:schemeClr val="tx1"/>
            </a:solidFill>
            <a:latin typeface="+mj-ea"/>
            <a:ea typeface="+mj-ea"/>
          </a:endParaRPr>
        </a:p>
      </dgm:t>
    </dgm:pt>
    <dgm:pt modelId="{622C662C-8F49-48D1-AD42-842C62C05B61}" type="sibTrans" cxnId="{7C503964-8033-47AE-92DF-95E5A390BEBA}">
      <dgm:prSet/>
      <dgm:spPr/>
      <dgm:t>
        <a:bodyPr/>
        <a:lstStyle/>
        <a:p>
          <a:endParaRPr lang="zh-CN" altLang="en-US" sz="2400">
            <a:solidFill>
              <a:schemeClr val="tx1"/>
            </a:solidFill>
            <a:latin typeface="+mj-ea"/>
            <a:ea typeface="+mj-ea"/>
          </a:endParaRPr>
        </a:p>
      </dgm:t>
    </dgm:pt>
    <dgm:pt modelId="{7A842F62-31F3-40CE-8BBB-951B17CB7A7F}">
      <dgm:prSet phldrT="[文本]" custT="1"/>
      <dgm:spPr/>
      <dgm:t>
        <a:bodyPr/>
        <a:lstStyle/>
        <a:p>
          <a:r>
            <a:rPr lang="zh-CN" altLang="en-US" sz="2400" dirty="0" smtClean="0">
              <a:solidFill>
                <a:schemeClr val="tx1"/>
              </a:solidFill>
              <a:latin typeface="+mj-ea"/>
              <a:ea typeface="+mj-ea"/>
            </a:rPr>
            <a:t>四、互联网金融的挑战与未来</a:t>
          </a:r>
        </a:p>
      </dgm:t>
    </dgm:pt>
    <dgm:pt modelId="{D49442FF-801F-4C18-AFC9-E3EB99F174BB}" type="parTrans" cxnId="{28D308E2-DB94-48AE-92C4-89AE710CFE6C}">
      <dgm:prSet/>
      <dgm:spPr/>
      <dgm:t>
        <a:bodyPr/>
        <a:lstStyle/>
        <a:p>
          <a:endParaRPr lang="zh-CN" altLang="en-US" sz="2400">
            <a:solidFill>
              <a:schemeClr val="tx1"/>
            </a:solidFill>
            <a:latin typeface="+mj-ea"/>
            <a:ea typeface="+mj-ea"/>
          </a:endParaRPr>
        </a:p>
      </dgm:t>
    </dgm:pt>
    <dgm:pt modelId="{1D2408B1-DD62-49EF-9D45-138B1AE55E8E}" type="sibTrans" cxnId="{28D308E2-DB94-48AE-92C4-89AE710CFE6C}">
      <dgm:prSet/>
      <dgm:spPr/>
      <dgm:t>
        <a:bodyPr/>
        <a:lstStyle/>
        <a:p>
          <a:endParaRPr lang="zh-CN" altLang="en-US" sz="2400">
            <a:solidFill>
              <a:schemeClr val="tx1"/>
            </a:solidFill>
            <a:latin typeface="+mj-ea"/>
            <a:ea typeface="+mj-ea"/>
          </a:endParaRPr>
        </a:p>
      </dgm:t>
    </dgm:pt>
    <dgm:pt modelId="{B5EB0FC3-C6F1-47F8-AA38-BCCEE5ACC2BE}" type="pres">
      <dgm:prSet presAssocID="{34F44EAF-69DD-40DE-A0B1-08982FB30AD7}" presName="linear" presStyleCnt="0">
        <dgm:presLayoutVars>
          <dgm:dir/>
          <dgm:animLvl val="lvl"/>
          <dgm:resizeHandles val="exact"/>
        </dgm:presLayoutVars>
      </dgm:prSet>
      <dgm:spPr/>
      <dgm:t>
        <a:bodyPr/>
        <a:lstStyle/>
        <a:p>
          <a:endParaRPr lang="zh-CN" altLang="en-US"/>
        </a:p>
      </dgm:t>
    </dgm:pt>
    <dgm:pt modelId="{73DF1396-2D97-4A22-B94E-52B5E0828162}" type="pres">
      <dgm:prSet presAssocID="{3401C437-3EEA-4FFB-BF79-40D37839EECA}" presName="parentLin" presStyleCnt="0"/>
      <dgm:spPr/>
    </dgm:pt>
    <dgm:pt modelId="{28D3C6E5-EA7E-4274-9DDB-4BE7EB4C050E}" type="pres">
      <dgm:prSet presAssocID="{3401C437-3EEA-4FFB-BF79-40D37839EECA}" presName="parentLeftMargin" presStyleLbl="node1" presStyleIdx="0" presStyleCnt="4"/>
      <dgm:spPr/>
      <dgm:t>
        <a:bodyPr/>
        <a:lstStyle/>
        <a:p>
          <a:endParaRPr lang="zh-CN" altLang="en-US"/>
        </a:p>
      </dgm:t>
    </dgm:pt>
    <dgm:pt modelId="{2CFE2B3A-707A-408C-BE06-4B06B2B43911}" type="pres">
      <dgm:prSet presAssocID="{3401C437-3EEA-4FFB-BF79-40D37839EECA}" presName="parentText" presStyleLbl="node1" presStyleIdx="0" presStyleCnt="4">
        <dgm:presLayoutVars>
          <dgm:chMax val="0"/>
          <dgm:bulletEnabled val="1"/>
        </dgm:presLayoutVars>
      </dgm:prSet>
      <dgm:spPr/>
      <dgm:t>
        <a:bodyPr/>
        <a:lstStyle/>
        <a:p>
          <a:endParaRPr lang="zh-CN" altLang="en-US"/>
        </a:p>
      </dgm:t>
    </dgm:pt>
    <dgm:pt modelId="{CCC1C7DF-1802-408E-A2E9-C81157142A51}" type="pres">
      <dgm:prSet presAssocID="{3401C437-3EEA-4FFB-BF79-40D37839EECA}" presName="negativeSpace" presStyleCnt="0"/>
      <dgm:spPr/>
    </dgm:pt>
    <dgm:pt modelId="{47AE4AC0-6DD9-492A-BD97-F37D6910680B}" type="pres">
      <dgm:prSet presAssocID="{3401C437-3EEA-4FFB-BF79-40D37839EECA}" presName="childText" presStyleLbl="conFgAcc1" presStyleIdx="0" presStyleCnt="4">
        <dgm:presLayoutVars>
          <dgm:bulletEnabled val="1"/>
        </dgm:presLayoutVars>
      </dgm:prSet>
      <dgm:spPr/>
    </dgm:pt>
    <dgm:pt modelId="{DC43AB71-C09E-44F1-8B90-5CAA9A64E79D}" type="pres">
      <dgm:prSet presAssocID="{48733C79-7AFC-481E-BBB7-31845951D44C}" presName="spaceBetweenRectangles" presStyleCnt="0"/>
      <dgm:spPr/>
    </dgm:pt>
    <dgm:pt modelId="{6542B50C-710F-45A3-AE99-2A7F3A09E24E}" type="pres">
      <dgm:prSet presAssocID="{39364764-3CD8-4041-AB85-18E01F97AB01}" presName="parentLin" presStyleCnt="0"/>
      <dgm:spPr/>
    </dgm:pt>
    <dgm:pt modelId="{C351CB57-7649-4F61-8141-C9A45B04A368}" type="pres">
      <dgm:prSet presAssocID="{39364764-3CD8-4041-AB85-18E01F97AB01}" presName="parentLeftMargin" presStyleLbl="node1" presStyleIdx="0" presStyleCnt="4"/>
      <dgm:spPr/>
      <dgm:t>
        <a:bodyPr/>
        <a:lstStyle/>
        <a:p>
          <a:endParaRPr lang="zh-CN" altLang="en-US"/>
        </a:p>
      </dgm:t>
    </dgm:pt>
    <dgm:pt modelId="{F3245B8F-7EE9-4C4D-B763-9FD9ED8EC0BA}" type="pres">
      <dgm:prSet presAssocID="{39364764-3CD8-4041-AB85-18E01F97AB01}" presName="parentText" presStyleLbl="node1" presStyleIdx="1" presStyleCnt="4">
        <dgm:presLayoutVars>
          <dgm:chMax val="0"/>
          <dgm:bulletEnabled val="1"/>
        </dgm:presLayoutVars>
      </dgm:prSet>
      <dgm:spPr/>
      <dgm:t>
        <a:bodyPr/>
        <a:lstStyle/>
        <a:p>
          <a:endParaRPr lang="zh-CN" altLang="en-US"/>
        </a:p>
      </dgm:t>
    </dgm:pt>
    <dgm:pt modelId="{93D4F5BD-AEB2-4199-BD0B-414689C7A8CC}" type="pres">
      <dgm:prSet presAssocID="{39364764-3CD8-4041-AB85-18E01F97AB01}" presName="negativeSpace" presStyleCnt="0"/>
      <dgm:spPr/>
    </dgm:pt>
    <dgm:pt modelId="{DFDFB280-903E-43D1-842E-A2A0BE1BCD9D}" type="pres">
      <dgm:prSet presAssocID="{39364764-3CD8-4041-AB85-18E01F97AB01}" presName="childText" presStyleLbl="conFgAcc1" presStyleIdx="1" presStyleCnt="4">
        <dgm:presLayoutVars>
          <dgm:bulletEnabled val="1"/>
        </dgm:presLayoutVars>
      </dgm:prSet>
      <dgm:spPr/>
    </dgm:pt>
    <dgm:pt modelId="{1220CF23-0365-4229-804A-8F478AC38830}" type="pres">
      <dgm:prSet presAssocID="{B47E7138-54B5-4B24-96C6-61E0A135809C}" presName="spaceBetweenRectangles" presStyleCnt="0"/>
      <dgm:spPr/>
    </dgm:pt>
    <dgm:pt modelId="{FA07D2FE-AC74-49CD-92B3-38B79BDA7AE7}" type="pres">
      <dgm:prSet presAssocID="{D32F7EB4-17FB-4299-96E8-998ACA31CF20}" presName="parentLin" presStyleCnt="0"/>
      <dgm:spPr/>
    </dgm:pt>
    <dgm:pt modelId="{38DA8AA8-ABC8-4CEF-8270-0C73EF225F17}" type="pres">
      <dgm:prSet presAssocID="{D32F7EB4-17FB-4299-96E8-998ACA31CF20}" presName="parentLeftMargin" presStyleLbl="node1" presStyleIdx="1" presStyleCnt="4"/>
      <dgm:spPr/>
      <dgm:t>
        <a:bodyPr/>
        <a:lstStyle/>
        <a:p>
          <a:endParaRPr lang="zh-CN" altLang="en-US"/>
        </a:p>
      </dgm:t>
    </dgm:pt>
    <dgm:pt modelId="{1C06003A-4A9E-4620-AC07-2E5D8CA2169A}" type="pres">
      <dgm:prSet presAssocID="{D32F7EB4-17FB-4299-96E8-998ACA31CF20}" presName="parentText" presStyleLbl="node1" presStyleIdx="2" presStyleCnt="4">
        <dgm:presLayoutVars>
          <dgm:chMax val="0"/>
          <dgm:bulletEnabled val="1"/>
        </dgm:presLayoutVars>
      </dgm:prSet>
      <dgm:spPr/>
      <dgm:t>
        <a:bodyPr/>
        <a:lstStyle/>
        <a:p>
          <a:endParaRPr lang="zh-CN" altLang="en-US"/>
        </a:p>
      </dgm:t>
    </dgm:pt>
    <dgm:pt modelId="{43D945AD-3A52-42F8-BEC5-995A6E5563D6}" type="pres">
      <dgm:prSet presAssocID="{D32F7EB4-17FB-4299-96E8-998ACA31CF20}" presName="negativeSpace" presStyleCnt="0"/>
      <dgm:spPr/>
    </dgm:pt>
    <dgm:pt modelId="{B25F5D76-FD0F-44F4-BD8A-15DD9AB601E7}" type="pres">
      <dgm:prSet presAssocID="{D32F7EB4-17FB-4299-96E8-998ACA31CF20}" presName="childText" presStyleLbl="conFgAcc1" presStyleIdx="2" presStyleCnt="4">
        <dgm:presLayoutVars>
          <dgm:bulletEnabled val="1"/>
        </dgm:presLayoutVars>
      </dgm:prSet>
      <dgm:spPr/>
    </dgm:pt>
    <dgm:pt modelId="{0F007D60-6DC3-498D-B995-5C8748AAC396}" type="pres">
      <dgm:prSet presAssocID="{622C662C-8F49-48D1-AD42-842C62C05B61}" presName="spaceBetweenRectangles" presStyleCnt="0"/>
      <dgm:spPr/>
    </dgm:pt>
    <dgm:pt modelId="{14F5013B-7DF8-440B-BE3C-7A1356B2311D}" type="pres">
      <dgm:prSet presAssocID="{7A842F62-31F3-40CE-8BBB-951B17CB7A7F}" presName="parentLin" presStyleCnt="0"/>
      <dgm:spPr/>
    </dgm:pt>
    <dgm:pt modelId="{C156FF02-5BDC-4C56-8F53-384273DB2ABC}" type="pres">
      <dgm:prSet presAssocID="{7A842F62-31F3-40CE-8BBB-951B17CB7A7F}" presName="parentLeftMargin" presStyleLbl="node1" presStyleIdx="2" presStyleCnt="4"/>
      <dgm:spPr/>
      <dgm:t>
        <a:bodyPr/>
        <a:lstStyle/>
        <a:p>
          <a:endParaRPr lang="zh-CN" altLang="en-US"/>
        </a:p>
      </dgm:t>
    </dgm:pt>
    <dgm:pt modelId="{EA209CE8-ABC7-4ABD-AE9C-FD78DAC5B83C}" type="pres">
      <dgm:prSet presAssocID="{7A842F62-31F3-40CE-8BBB-951B17CB7A7F}" presName="parentText" presStyleLbl="node1" presStyleIdx="3" presStyleCnt="4">
        <dgm:presLayoutVars>
          <dgm:chMax val="0"/>
          <dgm:bulletEnabled val="1"/>
        </dgm:presLayoutVars>
      </dgm:prSet>
      <dgm:spPr/>
      <dgm:t>
        <a:bodyPr/>
        <a:lstStyle/>
        <a:p>
          <a:endParaRPr lang="zh-CN" altLang="en-US"/>
        </a:p>
      </dgm:t>
    </dgm:pt>
    <dgm:pt modelId="{2B612820-5BAA-42B8-84E0-152F877C7383}" type="pres">
      <dgm:prSet presAssocID="{7A842F62-31F3-40CE-8BBB-951B17CB7A7F}" presName="negativeSpace" presStyleCnt="0"/>
      <dgm:spPr/>
    </dgm:pt>
    <dgm:pt modelId="{8F208C0E-6CBF-4592-BBAE-8CE0789B835A}" type="pres">
      <dgm:prSet presAssocID="{7A842F62-31F3-40CE-8BBB-951B17CB7A7F}" presName="childText" presStyleLbl="conFgAcc1" presStyleIdx="3" presStyleCnt="4">
        <dgm:presLayoutVars>
          <dgm:bulletEnabled val="1"/>
        </dgm:presLayoutVars>
      </dgm:prSet>
      <dgm:spPr/>
    </dgm:pt>
  </dgm:ptLst>
  <dgm:cxnLst>
    <dgm:cxn modelId="{107E443C-B1D6-4039-843D-A79CAFB141F5}" type="presOf" srcId="{39364764-3CD8-4041-AB85-18E01F97AB01}" destId="{F3245B8F-7EE9-4C4D-B763-9FD9ED8EC0BA}" srcOrd="1" destOrd="0" presId="urn:microsoft.com/office/officeart/2005/8/layout/list1"/>
    <dgm:cxn modelId="{5836D7AD-E961-4673-A8E6-7D7CA21DC3F9}" type="presOf" srcId="{7A842F62-31F3-40CE-8BBB-951B17CB7A7F}" destId="{EA209CE8-ABC7-4ABD-AE9C-FD78DAC5B83C}" srcOrd="1" destOrd="0" presId="urn:microsoft.com/office/officeart/2005/8/layout/list1"/>
    <dgm:cxn modelId="{4AA5426C-B6F1-400B-BDCD-64E068A558E2}" srcId="{34F44EAF-69DD-40DE-A0B1-08982FB30AD7}" destId="{3401C437-3EEA-4FFB-BF79-40D37839EECA}" srcOrd="0" destOrd="0" parTransId="{556AC9ED-2791-4B84-9664-AB43134343C3}" sibTransId="{48733C79-7AFC-481E-BBB7-31845951D44C}"/>
    <dgm:cxn modelId="{E6397566-AA22-44A7-99F3-B06E20C1968D}" srcId="{34F44EAF-69DD-40DE-A0B1-08982FB30AD7}" destId="{39364764-3CD8-4041-AB85-18E01F97AB01}" srcOrd="1" destOrd="0" parTransId="{C081F519-4BB4-4354-A516-C645F24E93D1}" sibTransId="{B47E7138-54B5-4B24-96C6-61E0A135809C}"/>
    <dgm:cxn modelId="{BD8416FD-B0A6-4608-B212-87D8113B8FBF}" type="presOf" srcId="{D32F7EB4-17FB-4299-96E8-998ACA31CF20}" destId="{38DA8AA8-ABC8-4CEF-8270-0C73EF225F17}" srcOrd="0" destOrd="0" presId="urn:microsoft.com/office/officeart/2005/8/layout/list1"/>
    <dgm:cxn modelId="{7047569E-E477-4C8A-9248-EBE649CCAC6A}" type="presOf" srcId="{3401C437-3EEA-4FFB-BF79-40D37839EECA}" destId="{28D3C6E5-EA7E-4274-9DDB-4BE7EB4C050E}" srcOrd="0" destOrd="0" presId="urn:microsoft.com/office/officeart/2005/8/layout/list1"/>
    <dgm:cxn modelId="{3B165140-F0E5-4B10-AA8A-416C89684C41}" type="presOf" srcId="{7A842F62-31F3-40CE-8BBB-951B17CB7A7F}" destId="{C156FF02-5BDC-4C56-8F53-384273DB2ABC}" srcOrd="0" destOrd="0" presId="urn:microsoft.com/office/officeart/2005/8/layout/list1"/>
    <dgm:cxn modelId="{DB66FCC6-AFAE-48D4-A79D-2FE6FF713328}" type="presOf" srcId="{D32F7EB4-17FB-4299-96E8-998ACA31CF20}" destId="{1C06003A-4A9E-4620-AC07-2E5D8CA2169A}" srcOrd="1" destOrd="0" presId="urn:microsoft.com/office/officeart/2005/8/layout/list1"/>
    <dgm:cxn modelId="{EEE09788-8990-4444-B4DC-CE51A78D8EFC}" type="presOf" srcId="{3401C437-3EEA-4FFB-BF79-40D37839EECA}" destId="{2CFE2B3A-707A-408C-BE06-4B06B2B43911}" srcOrd="1" destOrd="0" presId="urn:microsoft.com/office/officeart/2005/8/layout/list1"/>
    <dgm:cxn modelId="{7C503964-8033-47AE-92DF-95E5A390BEBA}" srcId="{34F44EAF-69DD-40DE-A0B1-08982FB30AD7}" destId="{D32F7EB4-17FB-4299-96E8-998ACA31CF20}" srcOrd="2" destOrd="0" parTransId="{A8557245-28B9-46B6-A314-F042580031BA}" sibTransId="{622C662C-8F49-48D1-AD42-842C62C05B61}"/>
    <dgm:cxn modelId="{27C1A409-921C-43FB-9EB0-AC8809381217}" type="presOf" srcId="{39364764-3CD8-4041-AB85-18E01F97AB01}" destId="{C351CB57-7649-4F61-8141-C9A45B04A368}" srcOrd="0" destOrd="0" presId="urn:microsoft.com/office/officeart/2005/8/layout/list1"/>
    <dgm:cxn modelId="{F742A3D3-75D7-4A0F-B5E0-36088095DEAF}" type="presOf" srcId="{34F44EAF-69DD-40DE-A0B1-08982FB30AD7}" destId="{B5EB0FC3-C6F1-47F8-AA38-BCCEE5ACC2BE}" srcOrd="0" destOrd="0" presId="urn:microsoft.com/office/officeart/2005/8/layout/list1"/>
    <dgm:cxn modelId="{28D308E2-DB94-48AE-92C4-89AE710CFE6C}" srcId="{34F44EAF-69DD-40DE-A0B1-08982FB30AD7}" destId="{7A842F62-31F3-40CE-8BBB-951B17CB7A7F}" srcOrd="3" destOrd="0" parTransId="{D49442FF-801F-4C18-AFC9-E3EB99F174BB}" sibTransId="{1D2408B1-DD62-49EF-9D45-138B1AE55E8E}"/>
    <dgm:cxn modelId="{BEF9974A-DBC8-4469-9A56-16A4EFF17A04}" type="presParOf" srcId="{B5EB0FC3-C6F1-47F8-AA38-BCCEE5ACC2BE}" destId="{73DF1396-2D97-4A22-B94E-52B5E0828162}" srcOrd="0" destOrd="0" presId="urn:microsoft.com/office/officeart/2005/8/layout/list1"/>
    <dgm:cxn modelId="{2BE7AF7A-0B27-4D31-A625-208352D5B727}" type="presParOf" srcId="{73DF1396-2D97-4A22-B94E-52B5E0828162}" destId="{28D3C6E5-EA7E-4274-9DDB-4BE7EB4C050E}" srcOrd="0" destOrd="0" presId="urn:microsoft.com/office/officeart/2005/8/layout/list1"/>
    <dgm:cxn modelId="{7B129B39-0CE4-474D-958C-A284A8CD1007}" type="presParOf" srcId="{73DF1396-2D97-4A22-B94E-52B5E0828162}" destId="{2CFE2B3A-707A-408C-BE06-4B06B2B43911}" srcOrd="1" destOrd="0" presId="urn:microsoft.com/office/officeart/2005/8/layout/list1"/>
    <dgm:cxn modelId="{F5075372-095C-49C2-8EFA-54367EAB0057}" type="presParOf" srcId="{B5EB0FC3-C6F1-47F8-AA38-BCCEE5ACC2BE}" destId="{CCC1C7DF-1802-408E-A2E9-C81157142A51}" srcOrd="1" destOrd="0" presId="urn:microsoft.com/office/officeart/2005/8/layout/list1"/>
    <dgm:cxn modelId="{67667858-0BFF-4DE5-BD4A-D7B735105DB7}" type="presParOf" srcId="{B5EB0FC3-C6F1-47F8-AA38-BCCEE5ACC2BE}" destId="{47AE4AC0-6DD9-492A-BD97-F37D6910680B}" srcOrd="2" destOrd="0" presId="urn:microsoft.com/office/officeart/2005/8/layout/list1"/>
    <dgm:cxn modelId="{2547379C-48B6-4B9C-9542-B8EFAD27B1BE}" type="presParOf" srcId="{B5EB0FC3-C6F1-47F8-AA38-BCCEE5ACC2BE}" destId="{DC43AB71-C09E-44F1-8B90-5CAA9A64E79D}" srcOrd="3" destOrd="0" presId="urn:microsoft.com/office/officeart/2005/8/layout/list1"/>
    <dgm:cxn modelId="{669AC533-15B3-47E6-B3C9-B27619B4CB99}" type="presParOf" srcId="{B5EB0FC3-C6F1-47F8-AA38-BCCEE5ACC2BE}" destId="{6542B50C-710F-45A3-AE99-2A7F3A09E24E}" srcOrd="4" destOrd="0" presId="urn:microsoft.com/office/officeart/2005/8/layout/list1"/>
    <dgm:cxn modelId="{3EEBDD20-9B85-4001-A95F-D4BDE7E4187B}" type="presParOf" srcId="{6542B50C-710F-45A3-AE99-2A7F3A09E24E}" destId="{C351CB57-7649-4F61-8141-C9A45B04A368}" srcOrd="0" destOrd="0" presId="urn:microsoft.com/office/officeart/2005/8/layout/list1"/>
    <dgm:cxn modelId="{B68F4093-F6CB-4B0F-AD54-78D4F1469419}" type="presParOf" srcId="{6542B50C-710F-45A3-AE99-2A7F3A09E24E}" destId="{F3245B8F-7EE9-4C4D-B763-9FD9ED8EC0BA}" srcOrd="1" destOrd="0" presId="urn:microsoft.com/office/officeart/2005/8/layout/list1"/>
    <dgm:cxn modelId="{C1533367-3FC0-4E45-BAD1-D4CA3F9F1B3C}" type="presParOf" srcId="{B5EB0FC3-C6F1-47F8-AA38-BCCEE5ACC2BE}" destId="{93D4F5BD-AEB2-4199-BD0B-414689C7A8CC}" srcOrd="5" destOrd="0" presId="urn:microsoft.com/office/officeart/2005/8/layout/list1"/>
    <dgm:cxn modelId="{5ACB9CF8-5FAC-4B26-B911-40EC2D6D0125}" type="presParOf" srcId="{B5EB0FC3-C6F1-47F8-AA38-BCCEE5ACC2BE}" destId="{DFDFB280-903E-43D1-842E-A2A0BE1BCD9D}" srcOrd="6" destOrd="0" presId="urn:microsoft.com/office/officeart/2005/8/layout/list1"/>
    <dgm:cxn modelId="{E773A43F-2776-49C5-86ED-0B21B837396F}" type="presParOf" srcId="{B5EB0FC3-C6F1-47F8-AA38-BCCEE5ACC2BE}" destId="{1220CF23-0365-4229-804A-8F478AC38830}" srcOrd="7" destOrd="0" presId="urn:microsoft.com/office/officeart/2005/8/layout/list1"/>
    <dgm:cxn modelId="{4844466F-7C12-4EB1-896B-0291C8190AF4}" type="presParOf" srcId="{B5EB0FC3-C6F1-47F8-AA38-BCCEE5ACC2BE}" destId="{FA07D2FE-AC74-49CD-92B3-38B79BDA7AE7}" srcOrd="8" destOrd="0" presId="urn:microsoft.com/office/officeart/2005/8/layout/list1"/>
    <dgm:cxn modelId="{33C2E675-CFA4-44C4-9023-344D1208B838}" type="presParOf" srcId="{FA07D2FE-AC74-49CD-92B3-38B79BDA7AE7}" destId="{38DA8AA8-ABC8-4CEF-8270-0C73EF225F17}" srcOrd="0" destOrd="0" presId="urn:microsoft.com/office/officeart/2005/8/layout/list1"/>
    <dgm:cxn modelId="{A26B32BC-6ED5-4B69-B8D8-D3BED0582422}" type="presParOf" srcId="{FA07D2FE-AC74-49CD-92B3-38B79BDA7AE7}" destId="{1C06003A-4A9E-4620-AC07-2E5D8CA2169A}" srcOrd="1" destOrd="0" presId="urn:microsoft.com/office/officeart/2005/8/layout/list1"/>
    <dgm:cxn modelId="{727C08C8-622B-44C4-8034-925B3F54DB3F}" type="presParOf" srcId="{B5EB0FC3-C6F1-47F8-AA38-BCCEE5ACC2BE}" destId="{43D945AD-3A52-42F8-BEC5-995A6E5563D6}" srcOrd="9" destOrd="0" presId="urn:microsoft.com/office/officeart/2005/8/layout/list1"/>
    <dgm:cxn modelId="{31A87372-3FF2-404A-A22D-2C803C5E05DF}" type="presParOf" srcId="{B5EB0FC3-C6F1-47F8-AA38-BCCEE5ACC2BE}" destId="{B25F5D76-FD0F-44F4-BD8A-15DD9AB601E7}" srcOrd="10" destOrd="0" presId="urn:microsoft.com/office/officeart/2005/8/layout/list1"/>
    <dgm:cxn modelId="{77777AFF-B117-4CBF-91F4-D3BB04C7B3ED}" type="presParOf" srcId="{B5EB0FC3-C6F1-47F8-AA38-BCCEE5ACC2BE}" destId="{0F007D60-6DC3-498D-B995-5C8748AAC396}" srcOrd="11" destOrd="0" presId="urn:microsoft.com/office/officeart/2005/8/layout/list1"/>
    <dgm:cxn modelId="{40E292F5-2E13-4E22-AC90-E90B387371F3}" type="presParOf" srcId="{B5EB0FC3-C6F1-47F8-AA38-BCCEE5ACC2BE}" destId="{14F5013B-7DF8-440B-BE3C-7A1356B2311D}" srcOrd="12" destOrd="0" presId="urn:microsoft.com/office/officeart/2005/8/layout/list1"/>
    <dgm:cxn modelId="{E763EE57-E40C-4D63-88A0-C4DB4C9F3E06}" type="presParOf" srcId="{14F5013B-7DF8-440B-BE3C-7A1356B2311D}" destId="{C156FF02-5BDC-4C56-8F53-384273DB2ABC}" srcOrd="0" destOrd="0" presId="urn:microsoft.com/office/officeart/2005/8/layout/list1"/>
    <dgm:cxn modelId="{40036DC9-ABC4-4DF6-B9E3-E2133BDDE7F4}" type="presParOf" srcId="{14F5013B-7DF8-440B-BE3C-7A1356B2311D}" destId="{EA209CE8-ABC7-4ABD-AE9C-FD78DAC5B83C}" srcOrd="1" destOrd="0" presId="urn:microsoft.com/office/officeart/2005/8/layout/list1"/>
    <dgm:cxn modelId="{4BBC4E78-191B-4CB3-9227-65E5CC268EAA}" type="presParOf" srcId="{B5EB0FC3-C6F1-47F8-AA38-BCCEE5ACC2BE}" destId="{2B612820-5BAA-42B8-84E0-152F877C7383}" srcOrd="13" destOrd="0" presId="urn:microsoft.com/office/officeart/2005/8/layout/list1"/>
    <dgm:cxn modelId="{A241C4E7-980C-4475-84A8-7DA097CDB7C2}" type="presParOf" srcId="{B5EB0FC3-C6F1-47F8-AA38-BCCEE5ACC2BE}" destId="{8F208C0E-6CBF-4592-BBAE-8CE0789B835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FB036C9-72E0-4C8E-8ABE-5A982532F74C}" type="doc">
      <dgm:prSet loTypeId="urn:microsoft.com/office/officeart/2005/8/layout/chart3" loCatId="cycle" qsTypeId="urn:microsoft.com/office/officeart/2005/8/quickstyle/simple1" qsCatId="simple" csTypeId="urn:microsoft.com/office/officeart/2005/8/colors/colorful1" csCatId="colorful" phldr="1"/>
      <dgm:spPr/>
    </dgm:pt>
    <dgm:pt modelId="{14F97CED-840E-4520-82F2-AA4DE33C1D90}">
      <dgm:prSet phldrT="[文本]" custT="1"/>
      <dgm:spPr/>
      <dgm:t>
        <a:bodyPr/>
        <a:lstStyle/>
        <a:p>
          <a:r>
            <a:rPr lang="zh-CN" altLang="en-US" sz="2400" dirty="0" smtClean="0">
              <a:latin typeface="+mj-ea"/>
              <a:ea typeface="+mj-ea"/>
            </a:rPr>
            <a:t>信息类互联网金融</a:t>
          </a:r>
          <a:endParaRPr lang="zh-CN" altLang="en-US" sz="2400" dirty="0">
            <a:latin typeface="+mj-ea"/>
            <a:ea typeface="+mj-ea"/>
          </a:endParaRPr>
        </a:p>
      </dgm:t>
    </dgm:pt>
    <dgm:pt modelId="{C178D5C5-6387-4BE6-AAF8-1A7D3C624148}" type="parTrans" cxnId="{43E4492B-A454-46FD-ADB5-779D065E98CB}">
      <dgm:prSet/>
      <dgm:spPr/>
      <dgm:t>
        <a:bodyPr/>
        <a:lstStyle/>
        <a:p>
          <a:endParaRPr lang="zh-CN" altLang="en-US" sz="2400">
            <a:latin typeface="+mj-ea"/>
            <a:ea typeface="+mj-ea"/>
          </a:endParaRPr>
        </a:p>
      </dgm:t>
    </dgm:pt>
    <dgm:pt modelId="{ECAE1DFB-0963-4FC2-9064-399DA326F549}" type="sibTrans" cxnId="{43E4492B-A454-46FD-ADB5-779D065E98CB}">
      <dgm:prSet/>
      <dgm:spPr/>
      <dgm:t>
        <a:bodyPr/>
        <a:lstStyle/>
        <a:p>
          <a:endParaRPr lang="zh-CN" altLang="en-US" sz="2400">
            <a:latin typeface="+mj-ea"/>
            <a:ea typeface="+mj-ea"/>
          </a:endParaRPr>
        </a:p>
      </dgm:t>
    </dgm:pt>
    <dgm:pt modelId="{A39FB84A-F6C8-4484-AFE2-8A1FD8326045}">
      <dgm:prSet phldrT="[文本]" custT="1"/>
      <dgm:spPr/>
      <dgm:t>
        <a:bodyPr/>
        <a:lstStyle/>
        <a:p>
          <a:r>
            <a:rPr lang="zh-CN" altLang="en-US" sz="2400" dirty="0" smtClean="0">
              <a:latin typeface="+mj-ea"/>
              <a:ea typeface="+mj-ea"/>
            </a:rPr>
            <a:t>技术类互联网金融</a:t>
          </a:r>
          <a:endParaRPr lang="zh-CN" altLang="en-US" sz="2400" dirty="0">
            <a:latin typeface="+mj-ea"/>
            <a:ea typeface="+mj-ea"/>
          </a:endParaRPr>
        </a:p>
      </dgm:t>
    </dgm:pt>
    <dgm:pt modelId="{69AC8A09-4291-47B4-869E-B37787BD8481}" type="parTrans" cxnId="{AB447011-1C6E-455B-ABDE-A4FB7448F252}">
      <dgm:prSet/>
      <dgm:spPr/>
      <dgm:t>
        <a:bodyPr/>
        <a:lstStyle/>
        <a:p>
          <a:endParaRPr lang="zh-CN" altLang="en-US" sz="2400">
            <a:latin typeface="+mj-ea"/>
            <a:ea typeface="+mj-ea"/>
          </a:endParaRPr>
        </a:p>
      </dgm:t>
    </dgm:pt>
    <dgm:pt modelId="{8B4EBB7F-3FE2-492E-A95D-55B3108BD9EB}" type="sibTrans" cxnId="{AB447011-1C6E-455B-ABDE-A4FB7448F252}">
      <dgm:prSet/>
      <dgm:spPr/>
      <dgm:t>
        <a:bodyPr/>
        <a:lstStyle/>
        <a:p>
          <a:endParaRPr lang="zh-CN" altLang="en-US" sz="2400">
            <a:latin typeface="+mj-ea"/>
            <a:ea typeface="+mj-ea"/>
          </a:endParaRPr>
        </a:p>
      </dgm:t>
    </dgm:pt>
    <dgm:pt modelId="{1AB33050-4C4E-46B1-92E6-D28F395EA869}">
      <dgm:prSet phldrT="[文本]" custT="1"/>
      <dgm:spPr/>
      <dgm:t>
        <a:bodyPr/>
        <a:lstStyle/>
        <a:p>
          <a:r>
            <a:rPr lang="zh-CN" altLang="en-US" sz="2400" dirty="0" smtClean="0">
              <a:latin typeface="+mj-ea"/>
              <a:ea typeface="+mj-ea"/>
            </a:rPr>
            <a:t>平台类互联网金融</a:t>
          </a:r>
          <a:endParaRPr lang="zh-CN" altLang="en-US" sz="2400" dirty="0">
            <a:latin typeface="+mj-ea"/>
            <a:ea typeface="+mj-ea"/>
          </a:endParaRPr>
        </a:p>
      </dgm:t>
    </dgm:pt>
    <dgm:pt modelId="{3BC3C1B0-33F2-4108-977F-5B4C56EF7344}" type="parTrans" cxnId="{EA9DCB02-5F9F-417A-9418-D3CAE742287B}">
      <dgm:prSet/>
      <dgm:spPr/>
      <dgm:t>
        <a:bodyPr/>
        <a:lstStyle/>
        <a:p>
          <a:endParaRPr lang="zh-CN" altLang="en-US" sz="2400">
            <a:latin typeface="+mj-ea"/>
            <a:ea typeface="+mj-ea"/>
          </a:endParaRPr>
        </a:p>
      </dgm:t>
    </dgm:pt>
    <dgm:pt modelId="{78EDDA8F-19AF-4CAD-A1B8-4504B90BC8C6}" type="sibTrans" cxnId="{EA9DCB02-5F9F-417A-9418-D3CAE742287B}">
      <dgm:prSet/>
      <dgm:spPr/>
      <dgm:t>
        <a:bodyPr/>
        <a:lstStyle/>
        <a:p>
          <a:endParaRPr lang="zh-CN" altLang="en-US" sz="2400">
            <a:latin typeface="+mj-ea"/>
            <a:ea typeface="+mj-ea"/>
          </a:endParaRPr>
        </a:p>
      </dgm:t>
    </dgm:pt>
    <dgm:pt modelId="{8EEE874F-DB08-4FA2-BCED-A187DDB0EABC}" type="pres">
      <dgm:prSet presAssocID="{2FB036C9-72E0-4C8E-8ABE-5A982532F74C}" presName="compositeShape" presStyleCnt="0">
        <dgm:presLayoutVars>
          <dgm:chMax val="7"/>
          <dgm:dir/>
          <dgm:resizeHandles val="exact"/>
        </dgm:presLayoutVars>
      </dgm:prSet>
      <dgm:spPr/>
    </dgm:pt>
    <dgm:pt modelId="{62CAE699-67C1-4EE5-93D1-B559E1DE3C46}" type="pres">
      <dgm:prSet presAssocID="{2FB036C9-72E0-4C8E-8ABE-5A982532F74C}" presName="wedge1" presStyleLbl="node1" presStyleIdx="0" presStyleCnt="3"/>
      <dgm:spPr/>
      <dgm:t>
        <a:bodyPr/>
        <a:lstStyle/>
        <a:p>
          <a:endParaRPr lang="zh-CN" altLang="en-US"/>
        </a:p>
      </dgm:t>
    </dgm:pt>
    <dgm:pt modelId="{0ADB0E7F-DC6B-494E-B66D-F82AA65AE2C0}" type="pres">
      <dgm:prSet presAssocID="{2FB036C9-72E0-4C8E-8ABE-5A982532F74C}" presName="wedge1Tx" presStyleLbl="node1" presStyleIdx="0" presStyleCnt="3">
        <dgm:presLayoutVars>
          <dgm:chMax val="0"/>
          <dgm:chPref val="0"/>
          <dgm:bulletEnabled val="1"/>
        </dgm:presLayoutVars>
      </dgm:prSet>
      <dgm:spPr/>
      <dgm:t>
        <a:bodyPr/>
        <a:lstStyle/>
        <a:p>
          <a:endParaRPr lang="zh-CN" altLang="en-US"/>
        </a:p>
      </dgm:t>
    </dgm:pt>
    <dgm:pt modelId="{277E7CD4-17FF-4F2C-9C2D-8FE0960FF195}" type="pres">
      <dgm:prSet presAssocID="{2FB036C9-72E0-4C8E-8ABE-5A982532F74C}" presName="wedge2" presStyleLbl="node1" presStyleIdx="1" presStyleCnt="3"/>
      <dgm:spPr/>
      <dgm:t>
        <a:bodyPr/>
        <a:lstStyle/>
        <a:p>
          <a:endParaRPr lang="zh-CN" altLang="en-US"/>
        </a:p>
      </dgm:t>
    </dgm:pt>
    <dgm:pt modelId="{B9424A2C-4905-4B7D-95BA-8B20A5514F78}" type="pres">
      <dgm:prSet presAssocID="{2FB036C9-72E0-4C8E-8ABE-5A982532F74C}" presName="wedge2Tx" presStyleLbl="node1" presStyleIdx="1" presStyleCnt="3">
        <dgm:presLayoutVars>
          <dgm:chMax val="0"/>
          <dgm:chPref val="0"/>
          <dgm:bulletEnabled val="1"/>
        </dgm:presLayoutVars>
      </dgm:prSet>
      <dgm:spPr/>
      <dgm:t>
        <a:bodyPr/>
        <a:lstStyle/>
        <a:p>
          <a:endParaRPr lang="zh-CN" altLang="en-US"/>
        </a:p>
      </dgm:t>
    </dgm:pt>
    <dgm:pt modelId="{3761C06A-FF9C-4F8F-8722-2B56B6C928B5}" type="pres">
      <dgm:prSet presAssocID="{2FB036C9-72E0-4C8E-8ABE-5A982532F74C}" presName="wedge3" presStyleLbl="node1" presStyleIdx="2" presStyleCnt="3"/>
      <dgm:spPr/>
      <dgm:t>
        <a:bodyPr/>
        <a:lstStyle/>
        <a:p>
          <a:endParaRPr lang="zh-CN" altLang="en-US"/>
        </a:p>
      </dgm:t>
    </dgm:pt>
    <dgm:pt modelId="{6F92B509-1468-4970-B31F-4B01DF183F52}" type="pres">
      <dgm:prSet presAssocID="{2FB036C9-72E0-4C8E-8ABE-5A982532F74C}" presName="wedge3Tx" presStyleLbl="node1" presStyleIdx="2" presStyleCnt="3">
        <dgm:presLayoutVars>
          <dgm:chMax val="0"/>
          <dgm:chPref val="0"/>
          <dgm:bulletEnabled val="1"/>
        </dgm:presLayoutVars>
      </dgm:prSet>
      <dgm:spPr/>
      <dgm:t>
        <a:bodyPr/>
        <a:lstStyle/>
        <a:p>
          <a:endParaRPr lang="zh-CN" altLang="en-US"/>
        </a:p>
      </dgm:t>
    </dgm:pt>
  </dgm:ptLst>
  <dgm:cxnLst>
    <dgm:cxn modelId="{03E5323F-FF48-47AD-BF3D-8E8737C437C2}" type="presOf" srcId="{1AB33050-4C4E-46B1-92E6-D28F395EA869}" destId="{3761C06A-FF9C-4F8F-8722-2B56B6C928B5}" srcOrd="0" destOrd="0" presId="urn:microsoft.com/office/officeart/2005/8/layout/chart3"/>
    <dgm:cxn modelId="{9CDA016D-3CC8-4557-A19D-03AD8259179D}" type="presOf" srcId="{14F97CED-840E-4520-82F2-AA4DE33C1D90}" destId="{0ADB0E7F-DC6B-494E-B66D-F82AA65AE2C0}" srcOrd="1" destOrd="0" presId="urn:microsoft.com/office/officeart/2005/8/layout/chart3"/>
    <dgm:cxn modelId="{558847FB-1C4B-4FF1-B80A-886C4AF7A138}" type="presOf" srcId="{14F97CED-840E-4520-82F2-AA4DE33C1D90}" destId="{62CAE699-67C1-4EE5-93D1-B559E1DE3C46}" srcOrd="0" destOrd="0" presId="urn:microsoft.com/office/officeart/2005/8/layout/chart3"/>
    <dgm:cxn modelId="{8EDF2448-B985-4867-89E0-3DA6CAD39168}" type="presOf" srcId="{A39FB84A-F6C8-4484-AFE2-8A1FD8326045}" destId="{277E7CD4-17FF-4F2C-9C2D-8FE0960FF195}" srcOrd="0" destOrd="0" presId="urn:microsoft.com/office/officeart/2005/8/layout/chart3"/>
    <dgm:cxn modelId="{AA06C8DB-C81E-441D-BF2F-1EAA373AFF31}" type="presOf" srcId="{2FB036C9-72E0-4C8E-8ABE-5A982532F74C}" destId="{8EEE874F-DB08-4FA2-BCED-A187DDB0EABC}" srcOrd="0" destOrd="0" presId="urn:microsoft.com/office/officeart/2005/8/layout/chart3"/>
    <dgm:cxn modelId="{43E4492B-A454-46FD-ADB5-779D065E98CB}" srcId="{2FB036C9-72E0-4C8E-8ABE-5A982532F74C}" destId="{14F97CED-840E-4520-82F2-AA4DE33C1D90}" srcOrd="0" destOrd="0" parTransId="{C178D5C5-6387-4BE6-AAF8-1A7D3C624148}" sibTransId="{ECAE1DFB-0963-4FC2-9064-399DA326F549}"/>
    <dgm:cxn modelId="{7CB74C11-293F-4A15-B732-FE74C137EAF2}" type="presOf" srcId="{1AB33050-4C4E-46B1-92E6-D28F395EA869}" destId="{6F92B509-1468-4970-B31F-4B01DF183F52}" srcOrd="1" destOrd="0" presId="urn:microsoft.com/office/officeart/2005/8/layout/chart3"/>
    <dgm:cxn modelId="{EA9DCB02-5F9F-417A-9418-D3CAE742287B}" srcId="{2FB036C9-72E0-4C8E-8ABE-5A982532F74C}" destId="{1AB33050-4C4E-46B1-92E6-D28F395EA869}" srcOrd="2" destOrd="0" parTransId="{3BC3C1B0-33F2-4108-977F-5B4C56EF7344}" sibTransId="{78EDDA8F-19AF-4CAD-A1B8-4504B90BC8C6}"/>
    <dgm:cxn modelId="{AB447011-1C6E-455B-ABDE-A4FB7448F252}" srcId="{2FB036C9-72E0-4C8E-8ABE-5A982532F74C}" destId="{A39FB84A-F6C8-4484-AFE2-8A1FD8326045}" srcOrd="1" destOrd="0" parTransId="{69AC8A09-4291-47B4-869E-B37787BD8481}" sibTransId="{8B4EBB7F-3FE2-492E-A95D-55B3108BD9EB}"/>
    <dgm:cxn modelId="{E940360A-304B-4F5F-9195-528B015C4B4F}" type="presOf" srcId="{A39FB84A-F6C8-4484-AFE2-8A1FD8326045}" destId="{B9424A2C-4905-4B7D-95BA-8B20A5514F78}" srcOrd="1" destOrd="0" presId="urn:microsoft.com/office/officeart/2005/8/layout/chart3"/>
    <dgm:cxn modelId="{5C922469-300A-4DAE-ADDB-96AC22DB9875}" type="presParOf" srcId="{8EEE874F-DB08-4FA2-BCED-A187DDB0EABC}" destId="{62CAE699-67C1-4EE5-93D1-B559E1DE3C46}" srcOrd="0" destOrd="0" presId="urn:microsoft.com/office/officeart/2005/8/layout/chart3"/>
    <dgm:cxn modelId="{244471FA-1F62-4045-92CB-375A5B2869CE}" type="presParOf" srcId="{8EEE874F-DB08-4FA2-BCED-A187DDB0EABC}" destId="{0ADB0E7F-DC6B-494E-B66D-F82AA65AE2C0}" srcOrd="1" destOrd="0" presId="urn:microsoft.com/office/officeart/2005/8/layout/chart3"/>
    <dgm:cxn modelId="{141452FA-E035-43D9-A721-4688B6403D26}" type="presParOf" srcId="{8EEE874F-DB08-4FA2-BCED-A187DDB0EABC}" destId="{277E7CD4-17FF-4F2C-9C2D-8FE0960FF195}" srcOrd="2" destOrd="0" presId="urn:microsoft.com/office/officeart/2005/8/layout/chart3"/>
    <dgm:cxn modelId="{3DAA5353-A1DB-46BA-9D0A-E2B6492C7C35}" type="presParOf" srcId="{8EEE874F-DB08-4FA2-BCED-A187DDB0EABC}" destId="{B9424A2C-4905-4B7D-95BA-8B20A5514F78}" srcOrd="3" destOrd="0" presId="urn:microsoft.com/office/officeart/2005/8/layout/chart3"/>
    <dgm:cxn modelId="{0E2FA962-B294-42D4-BA5B-F11DDA46C121}" type="presParOf" srcId="{8EEE874F-DB08-4FA2-BCED-A187DDB0EABC}" destId="{3761C06A-FF9C-4F8F-8722-2B56B6C928B5}" srcOrd="4" destOrd="0" presId="urn:microsoft.com/office/officeart/2005/8/layout/chart3"/>
    <dgm:cxn modelId="{271F5A1F-6949-4A18-89D4-2FFA0C0EE915}" type="presParOf" srcId="{8EEE874F-DB08-4FA2-BCED-A187DDB0EABC}" destId="{6F92B509-1468-4970-B31F-4B01DF183F52}"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4F44EAF-69DD-40DE-A0B1-08982FB30AD7}" type="doc">
      <dgm:prSet loTypeId="urn:microsoft.com/office/officeart/2005/8/layout/list1" loCatId="list" qsTypeId="urn:microsoft.com/office/officeart/2005/8/quickstyle/simple1" qsCatId="simple" csTypeId="urn:microsoft.com/office/officeart/2005/8/colors/accent3_3" csCatId="accent3" phldr="1"/>
      <dgm:spPr/>
      <dgm:t>
        <a:bodyPr/>
        <a:lstStyle/>
        <a:p>
          <a:endParaRPr lang="zh-CN" altLang="en-US"/>
        </a:p>
      </dgm:t>
    </dgm:pt>
    <dgm:pt modelId="{3401C437-3EEA-4FFB-BF79-40D37839EECA}">
      <dgm:prSet phldrT="[文本]" custT="1"/>
      <dgm:spPr/>
      <dgm:t>
        <a:bodyPr/>
        <a:lstStyle/>
        <a:p>
          <a:r>
            <a:rPr lang="zh-CN" altLang="en-US" sz="2400" dirty="0" smtClean="0">
              <a:solidFill>
                <a:schemeClr val="tx1"/>
              </a:solidFill>
              <a:latin typeface="+mj-ea"/>
              <a:ea typeface="+mj-ea"/>
            </a:rPr>
            <a:t>一、互联网金融的最新动态</a:t>
          </a:r>
          <a:endParaRPr lang="zh-CN" altLang="en-US" sz="2400" dirty="0">
            <a:solidFill>
              <a:schemeClr val="tx1"/>
            </a:solidFill>
            <a:latin typeface="+mj-ea"/>
            <a:ea typeface="+mj-ea"/>
          </a:endParaRPr>
        </a:p>
      </dgm:t>
    </dgm:pt>
    <dgm:pt modelId="{556AC9ED-2791-4B84-9664-AB43134343C3}" type="parTrans" cxnId="{4AA5426C-B6F1-400B-BDCD-64E068A558E2}">
      <dgm:prSet/>
      <dgm:spPr/>
      <dgm:t>
        <a:bodyPr/>
        <a:lstStyle/>
        <a:p>
          <a:endParaRPr lang="zh-CN" altLang="en-US" sz="2400">
            <a:solidFill>
              <a:schemeClr val="tx1"/>
            </a:solidFill>
            <a:latin typeface="+mj-ea"/>
            <a:ea typeface="+mj-ea"/>
          </a:endParaRPr>
        </a:p>
      </dgm:t>
    </dgm:pt>
    <dgm:pt modelId="{48733C79-7AFC-481E-BBB7-31845951D44C}" type="sibTrans" cxnId="{4AA5426C-B6F1-400B-BDCD-64E068A558E2}">
      <dgm:prSet/>
      <dgm:spPr/>
      <dgm:t>
        <a:bodyPr/>
        <a:lstStyle/>
        <a:p>
          <a:endParaRPr lang="zh-CN" altLang="en-US" sz="2400">
            <a:solidFill>
              <a:schemeClr val="tx1"/>
            </a:solidFill>
            <a:latin typeface="+mj-ea"/>
            <a:ea typeface="+mj-ea"/>
          </a:endParaRPr>
        </a:p>
      </dgm:t>
    </dgm:pt>
    <dgm:pt modelId="{39364764-3CD8-4041-AB85-18E01F97AB01}">
      <dgm:prSet phldrT="[文本]" custT="1"/>
      <dgm:spPr/>
      <dgm:t>
        <a:bodyPr/>
        <a:lstStyle/>
        <a:p>
          <a:r>
            <a:rPr lang="zh-CN" altLang="en-US" sz="2400" dirty="0" smtClean="0">
              <a:solidFill>
                <a:schemeClr val="tx1"/>
              </a:solidFill>
              <a:latin typeface="+mj-ea"/>
              <a:ea typeface="+mj-ea"/>
            </a:rPr>
            <a:t>二、互联网金融产业链的形成</a:t>
          </a:r>
          <a:endParaRPr lang="zh-CN" altLang="en-US" sz="2400" dirty="0">
            <a:solidFill>
              <a:schemeClr val="tx1"/>
            </a:solidFill>
            <a:latin typeface="+mj-ea"/>
            <a:ea typeface="+mj-ea"/>
          </a:endParaRPr>
        </a:p>
      </dgm:t>
    </dgm:pt>
    <dgm:pt modelId="{C081F519-4BB4-4354-A516-C645F24E93D1}" type="parTrans" cxnId="{E6397566-AA22-44A7-99F3-B06E20C1968D}">
      <dgm:prSet/>
      <dgm:spPr/>
      <dgm:t>
        <a:bodyPr/>
        <a:lstStyle/>
        <a:p>
          <a:endParaRPr lang="zh-CN" altLang="en-US" sz="2400">
            <a:solidFill>
              <a:schemeClr val="tx1"/>
            </a:solidFill>
            <a:latin typeface="+mj-ea"/>
            <a:ea typeface="+mj-ea"/>
          </a:endParaRPr>
        </a:p>
      </dgm:t>
    </dgm:pt>
    <dgm:pt modelId="{B47E7138-54B5-4B24-96C6-61E0A135809C}" type="sibTrans" cxnId="{E6397566-AA22-44A7-99F3-B06E20C1968D}">
      <dgm:prSet/>
      <dgm:spPr/>
      <dgm:t>
        <a:bodyPr/>
        <a:lstStyle/>
        <a:p>
          <a:endParaRPr lang="zh-CN" altLang="en-US" sz="2400">
            <a:solidFill>
              <a:schemeClr val="tx1"/>
            </a:solidFill>
            <a:latin typeface="+mj-ea"/>
            <a:ea typeface="+mj-ea"/>
          </a:endParaRPr>
        </a:p>
      </dgm:t>
    </dgm:pt>
    <dgm:pt modelId="{D32F7EB4-17FB-4299-96E8-998ACA31CF20}">
      <dgm:prSet phldrT="[文本]" custT="1"/>
      <dgm:spPr/>
      <dgm:t>
        <a:bodyPr/>
        <a:lstStyle/>
        <a:p>
          <a:r>
            <a:rPr lang="zh-CN" altLang="en-US" sz="2400" dirty="0" smtClean="0">
              <a:solidFill>
                <a:schemeClr val="tx1"/>
              </a:solidFill>
              <a:latin typeface="+mj-ea"/>
              <a:ea typeface="+mj-ea"/>
            </a:rPr>
            <a:t>三、互联网金融产业链商业模式的解析</a:t>
          </a:r>
          <a:endParaRPr lang="zh-CN" altLang="en-US" sz="2400" dirty="0">
            <a:solidFill>
              <a:schemeClr val="tx1"/>
            </a:solidFill>
            <a:latin typeface="+mj-ea"/>
            <a:ea typeface="+mj-ea"/>
          </a:endParaRPr>
        </a:p>
      </dgm:t>
    </dgm:pt>
    <dgm:pt modelId="{A8557245-28B9-46B6-A314-F042580031BA}" type="parTrans" cxnId="{7C503964-8033-47AE-92DF-95E5A390BEBA}">
      <dgm:prSet/>
      <dgm:spPr/>
      <dgm:t>
        <a:bodyPr/>
        <a:lstStyle/>
        <a:p>
          <a:endParaRPr lang="zh-CN" altLang="en-US" sz="2400">
            <a:solidFill>
              <a:schemeClr val="tx1"/>
            </a:solidFill>
            <a:latin typeface="+mj-ea"/>
            <a:ea typeface="+mj-ea"/>
          </a:endParaRPr>
        </a:p>
      </dgm:t>
    </dgm:pt>
    <dgm:pt modelId="{622C662C-8F49-48D1-AD42-842C62C05B61}" type="sibTrans" cxnId="{7C503964-8033-47AE-92DF-95E5A390BEBA}">
      <dgm:prSet/>
      <dgm:spPr/>
      <dgm:t>
        <a:bodyPr/>
        <a:lstStyle/>
        <a:p>
          <a:endParaRPr lang="zh-CN" altLang="en-US" sz="2400">
            <a:solidFill>
              <a:schemeClr val="tx1"/>
            </a:solidFill>
            <a:latin typeface="+mj-ea"/>
            <a:ea typeface="+mj-ea"/>
          </a:endParaRPr>
        </a:p>
      </dgm:t>
    </dgm:pt>
    <dgm:pt modelId="{7A842F62-31F3-40CE-8BBB-951B17CB7A7F}">
      <dgm:prSet phldrT="[文本]" custT="1"/>
      <dgm:spPr/>
      <dgm:t>
        <a:bodyPr/>
        <a:lstStyle/>
        <a:p>
          <a:r>
            <a:rPr lang="zh-CN" altLang="en-US" sz="2400" dirty="0" smtClean="0">
              <a:solidFill>
                <a:srgbClr val="FF0000"/>
              </a:solidFill>
              <a:latin typeface="+mj-ea"/>
              <a:ea typeface="+mj-ea"/>
            </a:rPr>
            <a:t>四、互联网金融的挑战与未来</a:t>
          </a:r>
        </a:p>
      </dgm:t>
    </dgm:pt>
    <dgm:pt modelId="{D49442FF-801F-4C18-AFC9-E3EB99F174BB}" type="parTrans" cxnId="{28D308E2-DB94-48AE-92C4-89AE710CFE6C}">
      <dgm:prSet/>
      <dgm:spPr/>
      <dgm:t>
        <a:bodyPr/>
        <a:lstStyle/>
        <a:p>
          <a:endParaRPr lang="zh-CN" altLang="en-US" sz="2400">
            <a:solidFill>
              <a:schemeClr val="tx1"/>
            </a:solidFill>
            <a:latin typeface="+mj-ea"/>
            <a:ea typeface="+mj-ea"/>
          </a:endParaRPr>
        </a:p>
      </dgm:t>
    </dgm:pt>
    <dgm:pt modelId="{1D2408B1-DD62-49EF-9D45-138B1AE55E8E}" type="sibTrans" cxnId="{28D308E2-DB94-48AE-92C4-89AE710CFE6C}">
      <dgm:prSet/>
      <dgm:spPr/>
      <dgm:t>
        <a:bodyPr/>
        <a:lstStyle/>
        <a:p>
          <a:endParaRPr lang="zh-CN" altLang="en-US" sz="2400">
            <a:solidFill>
              <a:schemeClr val="tx1"/>
            </a:solidFill>
            <a:latin typeface="+mj-ea"/>
            <a:ea typeface="+mj-ea"/>
          </a:endParaRPr>
        </a:p>
      </dgm:t>
    </dgm:pt>
    <dgm:pt modelId="{B5EB0FC3-C6F1-47F8-AA38-BCCEE5ACC2BE}" type="pres">
      <dgm:prSet presAssocID="{34F44EAF-69DD-40DE-A0B1-08982FB30AD7}" presName="linear" presStyleCnt="0">
        <dgm:presLayoutVars>
          <dgm:dir/>
          <dgm:animLvl val="lvl"/>
          <dgm:resizeHandles val="exact"/>
        </dgm:presLayoutVars>
      </dgm:prSet>
      <dgm:spPr/>
      <dgm:t>
        <a:bodyPr/>
        <a:lstStyle/>
        <a:p>
          <a:endParaRPr lang="zh-CN" altLang="en-US"/>
        </a:p>
      </dgm:t>
    </dgm:pt>
    <dgm:pt modelId="{73DF1396-2D97-4A22-B94E-52B5E0828162}" type="pres">
      <dgm:prSet presAssocID="{3401C437-3EEA-4FFB-BF79-40D37839EECA}" presName="parentLin" presStyleCnt="0"/>
      <dgm:spPr/>
    </dgm:pt>
    <dgm:pt modelId="{28D3C6E5-EA7E-4274-9DDB-4BE7EB4C050E}" type="pres">
      <dgm:prSet presAssocID="{3401C437-3EEA-4FFB-BF79-40D37839EECA}" presName="parentLeftMargin" presStyleLbl="node1" presStyleIdx="0" presStyleCnt="4"/>
      <dgm:spPr/>
      <dgm:t>
        <a:bodyPr/>
        <a:lstStyle/>
        <a:p>
          <a:endParaRPr lang="zh-CN" altLang="en-US"/>
        </a:p>
      </dgm:t>
    </dgm:pt>
    <dgm:pt modelId="{2CFE2B3A-707A-408C-BE06-4B06B2B43911}" type="pres">
      <dgm:prSet presAssocID="{3401C437-3EEA-4FFB-BF79-40D37839EECA}" presName="parentText" presStyleLbl="node1" presStyleIdx="0" presStyleCnt="4">
        <dgm:presLayoutVars>
          <dgm:chMax val="0"/>
          <dgm:bulletEnabled val="1"/>
        </dgm:presLayoutVars>
      </dgm:prSet>
      <dgm:spPr/>
      <dgm:t>
        <a:bodyPr/>
        <a:lstStyle/>
        <a:p>
          <a:endParaRPr lang="zh-CN" altLang="en-US"/>
        </a:p>
      </dgm:t>
    </dgm:pt>
    <dgm:pt modelId="{CCC1C7DF-1802-408E-A2E9-C81157142A51}" type="pres">
      <dgm:prSet presAssocID="{3401C437-3EEA-4FFB-BF79-40D37839EECA}" presName="negativeSpace" presStyleCnt="0"/>
      <dgm:spPr/>
    </dgm:pt>
    <dgm:pt modelId="{47AE4AC0-6DD9-492A-BD97-F37D6910680B}" type="pres">
      <dgm:prSet presAssocID="{3401C437-3EEA-4FFB-BF79-40D37839EECA}" presName="childText" presStyleLbl="conFgAcc1" presStyleIdx="0" presStyleCnt="4">
        <dgm:presLayoutVars>
          <dgm:bulletEnabled val="1"/>
        </dgm:presLayoutVars>
      </dgm:prSet>
      <dgm:spPr/>
    </dgm:pt>
    <dgm:pt modelId="{DC43AB71-C09E-44F1-8B90-5CAA9A64E79D}" type="pres">
      <dgm:prSet presAssocID="{48733C79-7AFC-481E-BBB7-31845951D44C}" presName="spaceBetweenRectangles" presStyleCnt="0"/>
      <dgm:spPr/>
    </dgm:pt>
    <dgm:pt modelId="{6542B50C-710F-45A3-AE99-2A7F3A09E24E}" type="pres">
      <dgm:prSet presAssocID="{39364764-3CD8-4041-AB85-18E01F97AB01}" presName="parentLin" presStyleCnt="0"/>
      <dgm:spPr/>
    </dgm:pt>
    <dgm:pt modelId="{C351CB57-7649-4F61-8141-C9A45B04A368}" type="pres">
      <dgm:prSet presAssocID="{39364764-3CD8-4041-AB85-18E01F97AB01}" presName="parentLeftMargin" presStyleLbl="node1" presStyleIdx="0" presStyleCnt="4"/>
      <dgm:spPr/>
      <dgm:t>
        <a:bodyPr/>
        <a:lstStyle/>
        <a:p>
          <a:endParaRPr lang="zh-CN" altLang="en-US"/>
        </a:p>
      </dgm:t>
    </dgm:pt>
    <dgm:pt modelId="{F3245B8F-7EE9-4C4D-B763-9FD9ED8EC0BA}" type="pres">
      <dgm:prSet presAssocID="{39364764-3CD8-4041-AB85-18E01F97AB01}" presName="parentText" presStyleLbl="node1" presStyleIdx="1" presStyleCnt="4">
        <dgm:presLayoutVars>
          <dgm:chMax val="0"/>
          <dgm:bulletEnabled val="1"/>
        </dgm:presLayoutVars>
      </dgm:prSet>
      <dgm:spPr/>
      <dgm:t>
        <a:bodyPr/>
        <a:lstStyle/>
        <a:p>
          <a:endParaRPr lang="zh-CN" altLang="en-US"/>
        </a:p>
      </dgm:t>
    </dgm:pt>
    <dgm:pt modelId="{93D4F5BD-AEB2-4199-BD0B-414689C7A8CC}" type="pres">
      <dgm:prSet presAssocID="{39364764-3CD8-4041-AB85-18E01F97AB01}" presName="negativeSpace" presStyleCnt="0"/>
      <dgm:spPr/>
    </dgm:pt>
    <dgm:pt modelId="{DFDFB280-903E-43D1-842E-A2A0BE1BCD9D}" type="pres">
      <dgm:prSet presAssocID="{39364764-3CD8-4041-AB85-18E01F97AB01}" presName="childText" presStyleLbl="conFgAcc1" presStyleIdx="1" presStyleCnt="4">
        <dgm:presLayoutVars>
          <dgm:bulletEnabled val="1"/>
        </dgm:presLayoutVars>
      </dgm:prSet>
      <dgm:spPr/>
    </dgm:pt>
    <dgm:pt modelId="{1220CF23-0365-4229-804A-8F478AC38830}" type="pres">
      <dgm:prSet presAssocID="{B47E7138-54B5-4B24-96C6-61E0A135809C}" presName="spaceBetweenRectangles" presStyleCnt="0"/>
      <dgm:spPr/>
    </dgm:pt>
    <dgm:pt modelId="{FA07D2FE-AC74-49CD-92B3-38B79BDA7AE7}" type="pres">
      <dgm:prSet presAssocID="{D32F7EB4-17FB-4299-96E8-998ACA31CF20}" presName="parentLin" presStyleCnt="0"/>
      <dgm:spPr/>
    </dgm:pt>
    <dgm:pt modelId="{38DA8AA8-ABC8-4CEF-8270-0C73EF225F17}" type="pres">
      <dgm:prSet presAssocID="{D32F7EB4-17FB-4299-96E8-998ACA31CF20}" presName="parentLeftMargin" presStyleLbl="node1" presStyleIdx="1" presStyleCnt="4"/>
      <dgm:spPr/>
      <dgm:t>
        <a:bodyPr/>
        <a:lstStyle/>
        <a:p>
          <a:endParaRPr lang="zh-CN" altLang="en-US"/>
        </a:p>
      </dgm:t>
    </dgm:pt>
    <dgm:pt modelId="{1C06003A-4A9E-4620-AC07-2E5D8CA2169A}" type="pres">
      <dgm:prSet presAssocID="{D32F7EB4-17FB-4299-96E8-998ACA31CF20}" presName="parentText" presStyleLbl="node1" presStyleIdx="2" presStyleCnt="4">
        <dgm:presLayoutVars>
          <dgm:chMax val="0"/>
          <dgm:bulletEnabled val="1"/>
        </dgm:presLayoutVars>
      </dgm:prSet>
      <dgm:spPr/>
      <dgm:t>
        <a:bodyPr/>
        <a:lstStyle/>
        <a:p>
          <a:endParaRPr lang="zh-CN" altLang="en-US"/>
        </a:p>
      </dgm:t>
    </dgm:pt>
    <dgm:pt modelId="{43D945AD-3A52-42F8-BEC5-995A6E5563D6}" type="pres">
      <dgm:prSet presAssocID="{D32F7EB4-17FB-4299-96E8-998ACA31CF20}" presName="negativeSpace" presStyleCnt="0"/>
      <dgm:spPr/>
    </dgm:pt>
    <dgm:pt modelId="{B25F5D76-FD0F-44F4-BD8A-15DD9AB601E7}" type="pres">
      <dgm:prSet presAssocID="{D32F7EB4-17FB-4299-96E8-998ACA31CF20}" presName="childText" presStyleLbl="conFgAcc1" presStyleIdx="2" presStyleCnt="4">
        <dgm:presLayoutVars>
          <dgm:bulletEnabled val="1"/>
        </dgm:presLayoutVars>
      </dgm:prSet>
      <dgm:spPr/>
    </dgm:pt>
    <dgm:pt modelId="{0F007D60-6DC3-498D-B995-5C8748AAC396}" type="pres">
      <dgm:prSet presAssocID="{622C662C-8F49-48D1-AD42-842C62C05B61}" presName="spaceBetweenRectangles" presStyleCnt="0"/>
      <dgm:spPr/>
    </dgm:pt>
    <dgm:pt modelId="{14F5013B-7DF8-440B-BE3C-7A1356B2311D}" type="pres">
      <dgm:prSet presAssocID="{7A842F62-31F3-40CE-8BBB-951B17CB7A7F}" presName="parentLin" presStyleCnt="0"/>
      <dgm:spPr/>
    </dgm:pt>
    <dgm:pt modelId="{C156FF02-5BDC-4C56-8F53-384273DB2ABC}" type="pres">
      <dgm:prSet presAssocID="{7A842F62-31F3-40CE-8BBB-951B17CB7A7F}" presName="parentLeftMargin" presStyleLbl="node1" presStyleIdx="2" presStyleCnt="4"/>
      <dgm:spPr/>
      <dgm:t>
        <a:bodyPr/>
        <a:lstStyle/>
        <a:p>
          <a:endParaRPr lang="zh-CN" altLang="en-US"/>
        </a:p>
      </dgm:t>
    </dgm:pt>
    <dgm:pt modelId="{EA209CE8-ABC7-4ABD-AE9C-FD78DAC5B83C}" type="pres">
      <dgm:prSet presAssocID="{7A842F62-31F3-40CE-8BBB-951B17CB7A7F}" presName="parentText" presStyleLbl="node1" presStyleIdx="3" presStyleCnt="4">
        <dgm:presLayoutVars>
          <dgm:chMax val="0"/>
          <dgm:bulletEnabled val="1"/>
        </dgm:presLayoutVars>
      </dgm:prSet>
      <dgm:spPr/>
      <dgm:t>
        <a:bodyPr/>
        <a:lstStyle/>
        <a:p>
          <a:endParaRPr lang="zh-CN" altLang="en-US"/>
        </a:p>
      </dgm:t>
    </dgm:pt>
    <dgm:pt modelId="{2B612820-5BAA-42B8-84E0-152F877C7383}" type="pres">
      <dgm:prSet presAssocID="{7A842F62-31F3-40CE-8BBB-951B17CB7A7F}" presName="negativeSpace" presStyleCnt="0"/>
      <dgm:spPr/>
    </dgm:pt>
    <dgm:pt modelId="{8F208C0E-6CBF-4592-BBAE-8CE0789B835A}" type="pres">
      <dgm:prSet presAssocID="{7A842F62-31F3-40CE-8BBB-951B17CB7A7F}" presName="childText" presStyleLbl="conFgAcc1" presStyleIdx="3" presStyleCnt="4">
        <dgm:presLayoutVars>
          <dgm:bulletEnabled val="1"/>
        </dgm:presLayoutVars>
      </dgm:prSet>
      <dgm:spPr/>
    </dgm:pt>
  </dgm:ptLst>
  <dgm:cxnLst>
    <dgm:cxn modelId="{4AA5426C-B6F1-400B-BDCD-64E068A558E2}" srcId="{34F44EAF-69DD-40DE-A0B1-08982FB30AD7}" destId="{3401C437-3EEA-4FFB-BF79-40D37839EECA}" srcOrd="0" destOrd="0" parTransId="{556AC9ED-2791-4B84-9664-AB43134343C3}" sibTransId="{48733C79-7AFC-481E-BBB7-31845951D44C}"/>
    <dgm:cxn modelId="{7C503964-8033-47AE-92DF-95E5A390BEBA}" srcId="{34F44EAF-69DD-40DE-A0B1-08982FB30AD7}" destId="{D32F7EB4-17FB-4299-96E8-998ACA31CF20}" srcOrd="2" destOrd="0" parTransId="{A8557245-28B9-46B6-A314-F042580031BA}" sibTransId="{622C662C-8F49-48D1-AD42-842C62C05B61}"/>
    <dgm:cxn modelId="{B70AA274-DC58-4207-8978-C62444742D17}" type="presOf" srcId="{3401C437-3EEA-4FFB-BF79-40D37839EECA}" destId="{28D3C6E5-EA7E-4274-9DDB-4BE7EB4C050E}" srcOrd="0" destOrd="0" presId="urn:microsoft.com/office/officeart/2005/8/layout/list1"/>
    <dgm:cxn modelId="{28D308E2-DB94-48AE-92C4-89AE710CFE6C}" srcId="{34F44EAF-69DD-40DE-A0B1-08982FB30AD7}" destId="{7A842F62-31F3-40CE-8BBB-951B17CB7A7F}" srcOrd="3" destOrd="0" parTransId="{D49442FF-801F-4C18-AFC9-E3EB99F174BB}" sibTransId="{1D2408B1-DD62-49EF-9D45-138B1AE55E8E}"/>
    <dgm:cxn modelId="{CFA4148E-CB3A-4FE5-A7A2-A7616FD142EC}" type="presOf" srcId="{D32F7EB4-17FB-4299-96E8-998ACA31CF20}" destId="{38DA8AA8-ABC8-4CEF-8270-0C73EF225F17}" srcOrd="0" destOrd="0" presId="urn:microsoft.com/office/officeart/2005/8/layout/list1"/>
    <dgm:cxn modelId="{C1BC1167-DF03-4C1C-8662-72F62D8EB92A}" type="presOf" srcId="{7A842F62-31F3-40CE-8BBB-951B17CB7A7F}" destId="{C156FF02-5BDC-4C56-8F53-384273DB2ABC}" srcOrd="0" destOrd="0" presId="urn:microsoft.com/office/officeart/2005/8/layout/list1"/>
    <dgm:cxn modelId="{C70E97AE-A189-4DD2-84AF-8EFC4557256C}" type="presOf" srcId="{34F44EAF-69DD-40DE-A0B1-08982FB30AD7}" destId="{B5EB0FC3-C6F1-47F8-AA38-BCCEE5ACC2BE}" srcOrd="0" destOrd="0" presId="urn:microsoft.com/office/officeart/2005/8/layout/list1"/>
    <dgm:cxn modelId="{105382F1-B53D-46E4-BCBB-CD0D8C2F46E1}" type="presOf" srcId="{39364764-3CD8-4041-AB85-18E01F97AB01}" destId="{F3245B8F-7EE9-4C4D-B763-9FD9ED8EC0BA}" srcOrd="1" destOrd="0" presId="urn:microsoft.com/office/officeart/2005/8/layout/list1"/>
    <dgm:cxn modelId="{B1655527-4819-4016-97C3-63AB27C32034}" type="presOf" srcId="{D32F7EB4-17FB-4299-96E8-998ACA31CF20}" destId="{1C06003A-4A9E-4620-AC07-2E5D8CA2169A}" srcOrd="1" destOrd="0" presId="urn:microsoft.com/office/officeart/2005/8/layout/list1"/>
    <dgm:cxn modelId="{E6397566-AA22-44A7-99F3-B06E20C1968D}" srcId="{34F44EAF-69DD-40DE-A0B1-08982FB30AD7}" destId="{39364764-3CD8-4041-AB85-18E01F97AB01}" srcOrd="1" destOrd="0" parTransId="{C081F519-4BB4-4354-A516-C645F24E93D1}" sibTransId="{B47E7138-54B5-4B24-96C6-61E0A135809C}"/>
    <dgm:cxn modelId="{37DC751D-E1F8-468A-AA60-F2787B7DD09C}" type="presOf" srcId="{7A842F62-31F3-40CE-8BBB-951B17CB7A7F}" destId="{EA209CE8-ABC7-4ABD-AE9C-FD78DAC5B83C}" srcOrd="1" destOrd="0" presId="urn:microsoft.com/office/officeart/2005/8/layout/list1"/>
    <dgm:cxn modelId="{FBDAF063-108E-4C10-A627-F782C277D89E}" type="presOf" srcId="{39364764-3CD8-4041-AB85-18E01F97AB01}" destId="{C351CB57-7649-4F61-8141-C9A45B04A368}" srcOrd="0" destOrd="0" presId="urn:microsoft.com/office/officeart/2005/8/layout/list1"/>
    <dgm:cxn modelId="{91144383-2159-4D44-9728-4DC6698A8DC8}" type="presOf" srcId="{3401C437-3EEA-4FFB-BF79-40D37839EECA}" destId="{2CFE2B3A-707A-408C-BE06-4B06B2B43911}" srcOrd="1" destOrd="0" presId="urn:microsoft.com/office/officeart/2005/8/layout/list1"/>
    <dgm:cxn modelId="{109AAE64-5356-436C-BA87-CC6B73FF3934}" type="presParOf" srcId="{B5EB0FC3-C6F1-47F8-AA38-BCCEE5ACC2BE}" destId="{73DF1396-2D97-4A22-B94E-52B5E0828162}" srcOrd="0" destOrd="0" presId="urn:microsoft.com/office/officeart/2005/8/layout/list1"/>
    <dgm:cxn modelId="{00A4A9B3-9D60-4DD6-9D80-98F3B76B683E}" type="presParOf" srcId="{73DF1396-2D97-4A22-B94E-52B5E0828162}" destId="{28D3C6E5-EA7E-4274-9DDB-4BE7EB4C050E}" srcOrd="0" destOrd="0" presId="urn:microsoft.com/office/officeart/2005/8/layout/list1"/>
    <dgm:cxn modelId="{45A2FBD8-74AC-4EFB-A6D6-3282253809D2}" type="presParOf" srcId="{73DF1396-2D97-4A22-B94E-52B5E0828162}" destId="{2CFE2B3A-707A-408C-BE06-4B06B2B43911}" srcOrd="1" destOrd="0" presId="urn:microsoft.com/office/officeart/2005/8/layout/list1"/>
    <dgm:cxn modelId="{70CD2BB0-58A7-49FD-B1B9-AC50EBECB674}" type="presParOf" srcId="{B5EB0FC3-C6F1-47F8-AA38-BCCEE5ACC2BE}" destId="{CCC1C7DF-1802-408E-A2E9-C81157142A51}" srcOrd="1" destOrd="0" presId="urn:microsoft.com/office/officeart/2005/8/layout/list1"/>
    <dgm:cxn modelId="{B249BF18-A91F-4634-AF2F-BE13B8BFD969}" type="presParOf" srcId="{B5EB0FC3-C6F1-47F8-AA38-BCCEE5ACC2BE}" destId="{47AE4AC0-6DD9-492A-BD97-F37D6910680B}" srcOrd="2" destOrd="0" presId="urn:microsoft.com/office/officeart/2005/8/layout/list1"/>
    <dgm:cxn modelId="{59407B9B-F895-4145-B001-B8AF2EAC91C1}" type="presParOf" srcId="{B5EB0FC3-C6F1-47F8-AA38-BCCEE5ACC2BE}" destId="{DC43AB71-C09E-44F1-8B90-5CAA9A64E79D}" srcOrd="3" destOrd="0" presId="urn:microsoft.com/office/officeart/2005/8/layout/list1"/>
    <dgm:cxn modelId="{92824DC6-7940-4E93-8DAE-035ECA61AB11}" type="presParOf" srcId="{B5EB0FC3-C6F1-47F8-AA38-BCCEE5ACC2BE}" destId="{6542B50C-710F-45A3-AE99-2A7F3A09E24E}" srcOrd="4" destOrd="0" presId="urn:microsoft.com/office/officeart/2005/8/layout/list1"/>
    <dgm:cxn modelId="{8BC9D210-7203-46AC-9555-ADB69E210F4F}" type="presParOf" srcId="{6542B50C-710F-45A3-AE99-2A7F3A09E24E}" destId="{C351CB57-7649-4F61-8141-C9A45B04A368}" srcOrd="0" destOrd="0" presId="urn:microsoft.com/office/officeart/2005/8/layout/list1"/>
    <dgm:cxn modelId="{374A1BD7-32AC-4756-B046-132F27FEFFF9}" type="presParOf" srcId="{6542B50C-710F-45A3-AE99-2A7F3A09E24E}" destId="{F3245B8F-7EE9-4C4D-B763-9FD9ED8EC0BA}" srcOrd="1" destOrd="0" presId="urn:microsoft.com/office/officeart/2005/8/layout/list1"/>
    <dgm:cxn modelId="{76A45042-EF68-4D7D-8AE7-13455BDDCFC1}" type="presParOf" srcId="{B5EB0FC3-C6F1-47F8-AA38-BCCEE5ACC2BE}" destId="{93D4F5BD-AEB2-4199-BD0B-414689C7A8CC}" srcOrd="5" destOrd="0" presId="urn:microsoft.com/office/officeart/2005/8/layout/list1"/>
    <dgm:cxn modelId="{1EFF855D-0046-48CF-97E4-FED19265C593}" type="presParOf" srcId="{B5EB0FC3-C6F1-47F8-AA38-BCCEE5ACC2BE}" destId="{DFDFB280-903E-43D1-842E-A2A0BE1BCD9D}" srcOrd="6" destOrd="0" presId="urn:microsoft.com/office/officeart/2005/8/layout/list1"/>
    <dgm:cxn modelId="{F625CCE5-3264-44A9-96FF-9153102A64FE}" type="presParOf" srcId="{B5EB0FC3-C6F1-47F8-AA38-BCCEE5ACC2BE}" destId="{1220CF23-0365-4229-804A-8F478AC38830}" srcOrd="7" destOrd="0" presId="urn:microsoft.com/office/officeart/2005/8/layout/list1"/>
    <dgm:cxn modelId="{221C10BE-29A1-4F0E-8FBD-20B5508EFAED}" type="presParOf" srcId="{B5EB0FC3-C6F1-47F8-AA38-BCCEE5ACC2BE}" destId="{FA07D2FE-AC74-49CD-92B3-38B79BDA7AE7}" srcOrd="8" destOrd="0" presId="urn:microsoft.com/office/officeart/2005/8/layout/list1"/>
    <dgm:cxn modelId="{A35B539C-1116-48B8-8019-03153E8461D9}" type="presParOf" srcId="{FA07D2FE-AC74-49CD-92B3-38B79BDA7AE7}" destId="{38DA8AA8-ABC8-4CEF-8270-0C73EF225F17}" srcOrd="0" destOrd="0" presId="urn:microsoft.com/office/officeart/2005/8/layout/list1"/>
    <dgm:cxn modelId="{9E29B0CA-70C1-431A-8316-F38174DA3964}" type="presParOf" srcId="{FA07D2FE-AC74-49CD-92B3-38B79BDA7AE7}" destId="{1C06003A-4A9E-4620-AC07-2E5D8CA2169A}" srcOrd="1" destOrd="0" presId="urn:microsoft.com/office/officeart/2005/8/layout/list1"/>
    <dgm:cxn modelId="{5E1703C4-09EE-4682-924B-32FF1F85144C}" type="presParOf" srcId="{B5EB0FC3-C6F1-47F8-AA38-BCCEE5ACC2BE}" destId="{43D945AD-3A52-42F8-BEC5-995A6E5563D6}" srcOrd="9" destOrd="0" presId="urn:microsoft.com/office/officeart/2005/8/layout/list1"/>
    <dgm:cxn modelId="{812C271A-5240-4CA0-9392-2C587EC48F8B}" type="presParOf" srcId="{B5EB0FC3-C6F1-47F8-AA38-BCCEE5ACC2BE}" destId="{B25F5D76-FD0F-44F4-BD8A-15DD9AB601E7}" srcOrd="10" destOrd="0" presId="urn:microsoft.com/office/officeart/2005/8/layout/list1"/>
    <dgm:cxn modelId="{5F2F504D-35EF-46D9-8ACB-92CE07E03FA8}" type="presParOf" srcId="{B5EB0FC3-C6F1-47F8-AA38-BCCEE5ACC2BE}" destId="{0F007D60-6DC3-498D-B995-5C8748AAC396}" srcOrd="11" destOrd="0" presId="urn:microsoft.com/office/officeart/2005/8/layout/list1"/>
    <dgm:cxn modelId="{827A2F0B-0A37-4CAB-B298-16443D3BD130}" type="presParOf" srcId="{B5EB0FC3-C6F1-47F8-AA38-BCCEE5ACC2BE}" destId="{14F5013B-7DF8-440B-BE3C-7A1356B2311D}" srcOrd="12" destOrd="0" presId="urn:microsoft.com/office/officeart/2005/8/layout/list1"/>
    <dgm:cxn modelId="{C7759CA4-D065-4B80-B9FD-4A42B640E7B3}" type="presParOf" srcId="{14F5013B-7DF8-440B-BE3C-7A1356B2311D}" destId="{C156FF02-5BDC-4C56-8F53-384273DB2ABC}" srcOrd="0" destOrd="0" presId="urn:microsoft.com/office/officeart/2005/8/layout/list1"/>
    <dgm:cxn modelId="{30344927-2678-4361-B03B-6CADB88F9437}" type="presParOf" srcId="{14F5013B-7DF8-440B-BE3C-7A1356B2311D}" destId="{EA209CE8-ABC7-4ABD-AE9C-FD78DAC5B83C}" srcOrd="1" destOrd="0" presId="urn:microsoft.com/office/officeart/2005/8/layout/list1"/>
    <dgm:cxn modelId="{8C1F63FB-D7B1-4710-8818-9BE3B4C2B63B}" type="presParOf" srcId="{B5EB0FC3-C6F1-47F8-AA38-BCCEE5ACC2BE}" destId="{2B612820-5BAA-42B8-84E0-152F877C7383}" srcOrd="13" destOrd="0" presId="urn:microsoft.com/office/officeart/2005/8/layout/list1"/>
    <dgm:cxn modelId="{0D9E879B-4227-409A-BFDE-C80E834C2A67}" type="presParOf" srcId="{B5EB0FC3-C6F1-47F8-AA38-BCCEE5ACC2BE}" destId="{8F208C0E-6CBF-4592-BBAE-8CE0789B835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AE4AC0-6DD9-492A-BD97-F37D6910680B}">
      <dsp:nvSpPr>
        <dsp:cNvPr id="0" name=""/>
        <dsp:cNvSpPr/>
      </dsp:nvSpPr>
      <dsp:spPr>
        <a:xfrm>
          <a:off x="0" y="449865"/>
          <a:ext cx="8325134" cy="756000"/>
        </a:xfrm>
        <a:prstGeom prst="rect">
          <a:avLst/>
        </a:prstGeom>
        <a:solidFill>
          <a:schemeClr val="lt1">
            <a:alpha val="9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FE2B3A-707A-408C-BE06-4B06B2B43911}">
      <dsp:nvSpPr>
        <dsp:cNvPr id="0" name=""/>
        <dsp:cNvSpPr/>
      </dsp:nvSpPr>
      <dsp:spPr>
        <a:xfrm>
          <a:off x="416256" y="7065"/>
          <a:ext cx="5827593" cy="885600"/>
        </a:xfrm>
        <a:prstGeom prst="roundRect">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269" tIns="0" rIns="220269" bIns="0" numCol="1" spcCol="1270" anchor="ctr" anchorCtr="0">
          <a:noAutofit/>
        </a:bodyPr>
        <a:lstStyle/>
        <a:p>
          <a:pPr lvl="0" algn="l" defTabSz="1066800">
            <a:lnSpc>
              <a:spcPct val="90000"/>
            </a:lnSpc>
            <a:spcBef>
              <a:spcPct val="0"/>
            </a:spcBef>
            <a:spcAft>
              <a:spcPct val="35000"/>
            </a:spcAft>
          </a:pPr>
          <a:r>
            <a:rPr lang="zh-CN" altLang="en-US" sz="2400" kern="1200" dirty="0" smtClean="0">
              <a:solidFill>
                <a:srgbClr val="FF0000"/>
              </a:solidFill>
              <a:latin typeface="+mj-ea"/>
              <a:ea typeface="+mj-ea"/>
            </a:rPr>
            <a:t>一、互联网金融的最新动态</a:t>
          </a:r>
          <a:endParaRPr lang="zh-CN" altLang="en-US" sz="2400" kern="1200" dirty="0">
            <a:solidFill>
              <a:srgbClr val="FF0000"/>
            </a:solidFill>
            <a:latin typeface="+mj-ea"/>
            <a:ea typeface="+mj-ea"/>
          </a:endParaRPr>
        </a:p>
      </dsp:txBody>
      <dsp:txXfrm>
        <a:off x="459487" y="50296"/>
        <a:ext cx="5741131" cy="799138"/>
      </dsp:txXfrm>
    </dsp:sp>
    <dsp:sp modelId="{DFDFB280-903E-43D1-842E-A2A0BE1BCD9D}">
      <dsp:nvSpPr>
        <dsp:cNvPr id="0" name=""/>
        <dsp:cNvSpPr/>
      </dsp:nvSpPr>
      <dsp:spPr>
        <a:xfrm>
          <a:off x="0" y="1810665"/>
          <a:ext cx="8325134" cy="756000"/>
        </a:xfrm>
        <a:prstGeom prst="rect">
          <a:avLst/>
        </a:prstGeom>
        <a:solidFill>
          <a:schemeClr val="lt1">
            <a:alpha val="90000"/>
            <a:hueOff val="0"/>
            <a:satOff val="0"/>
            <a:lumOff val="0"/>
            <a:alphaOff val="0"/>
          </a:schemeClr>
        </a:solidFill>
        <a:ln w="12700" cap="flat" cmpd="sng" algn="ctr">
          <a:solidFill>
            <a:schemeClr val="accent3">
              <a:shade val="80000"/>
              <a:hueOff val="176073"/>
              <a:satOff val="-3895"/>
              <a:lumOff val="9808"/>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245B8F-7EE9-4C4D-B763-9FD9ED8EC0BA}">
      <dsp:nvSpPr>
        <dsp:cNvPr id="0" name=""/>
        <dsp:cNvSpPr/>
      </dsp:nvSpPr>
      <dsp:spPr>
        <a:xfrm>
          <a:off x="416256" y="1367865"/>
          <a:ext cx="5827593" cy="885600"/>
        </a:xfrm>
        <a:prstGeom prst="roundRect">
          <a:avLst/>
        </a:prstGeom>
        <a:solidFill>
          <a:schemeClr val="accent3">
            <a:shade val="80000"/>
            <a:hueOff val="176073"/>
            <a:satOff val="-3895"/>
            <a:lumOff val="98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269" tIns="0" rIns="220269" bIns="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tx1"/>
              </a:solidFill>
              <a:latin typeface="+mj-ea"/>
              <a:ea typeface="+mj-ea"/>
            </a:rPr>
            <a:t>二、互联网金融产业链的形成</a:t>
          </a:r>
          <a:endParaRPr lang="zh-CN" altLang="en-US" sz="2400" kern="1200" dirty="0">
            <a:solidFill>
              <a:schemeClr val="tx1"/>
            </a:solidFill>
            <a:latin typeface="+mj-ea"/>
            <a:ea typeface="+mj-ea"/>
          </a:endParaRPr>
        </a:p>
      </dsp:txBody>
      <dsp:txXfrm>
        <a:off x="459487" y="1411096"/>
        <a:ext cx="5741131" cy="799138"/>
      </dsp:txXfrm>
    </dsp:sp>
    <dsp:sp modelId="{B25F5D76-FD0F-44F4-BD8A-15DD9AB601E7}">
      <dsp:nvSpPr>
        <dsp:cNvPr id="0" name=""/>
        <dsp:cNvSpPr/>
      </dsp:nvSpPr>
      <dsp:spPr>
        <a:xfrm>
          <a:off x="0" y="3171465"/>
          <a:ext cx="8325134" cy="756000"/>
        </a:xfrm>
        <a:prstGeom prst="rect">
          <a:avLst/>
        </a:prstGeom>
        <a:solidFill>
          <a:schemeClr val="lt1">
            <a:alpha val="90000"/>
            <a:hueOff val="0"/>
            <a:satOff val="0"/>
            <a:lumOff val="0"/>
            <a:alphaOff val="0"/>
          </a:schemeClr>
        </a:solidFill>
        <a:ln w="12700" cap="flat" cmpd="sng" algn="ctr">
          <a:solidFill>
            <a:schemeClr val="accent3">
              <a:shade val="80000"/>
              <a:hueOff val="352145"/>
              <a:satOff val="-7789"/>
              <a:lumOff val="19617"/>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06003A-4A9E-4620-AC07-2E5D8CA2169A}">
      <dsp:nvSpPr>
        <dsp:cNvPr id="0" name=""/>
        <dsp:cNvSpPr/>
      </dsp:nvSpPr>
      <dsp:spPr>
        <a:xfrm>
          <a:off x="416256" y="2728665"/>
          <a:ext cx="5827593" cy="885600"/>
        </a:xfrm>
        <a:prstGeom prst="roundRect">
          <a:avLst/>
        </a:prstGeom>
        <a:solidFill>
          <a:schemeClr val="accent3">
            <a:shade val="80000"/>
            <a:hueOff val="352145"/>
            <a:satOff val="-7789"/>
            <a:lumOff val="196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269" tIns="0" rIns="220269" bIns="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tx1"/>
              </a:solidFill>
              <a:latin typeface="+mj-ea"/>
              <a:ea typeface="+mj-ea"/>
            </a:rPr>
            <a:t>三、互联网金融产业链商业模式的解析</a:t>
          </a:r>
          <a:endParaRPr lang="zh-CN" altLang="en-US" sz="2400" kern="1200" dirty="0">
            <a:solidFill>
              <a:schemeClr val="tx1"/>
            </a:solidFill>
            <a:latin typeface="+mj-ea"/>
            <a:ea typeface="+mj-ea"/>
          </a:endParaRPr>
        </a:p>
      </dsp:txBody>
      <dsp:txXfrm>
        <a:off x="459487" y="2771896"/>
        <a:ext cx="5741131" cy="799138"/>
      </dsp:txXfrm>
    </dsp:sp>
    <dsp:sp modelId="{8F208C0E-6CBF-4592-BBAE-8CE0789B835A}">
      <dsp:nvSpPr>
        <dsp:cNvPr id="0" name=""/>
        <dsp:cNvSpPr/>
      </dsp:nvSpPr>
      <dsp:spPr>
        <a:xfrm>
          <a:off x="0" y="4532265"/>
          <a:ext cx="8325134" cy="756000"/>
        </a:xfrm>
        <a:prstGeom prst="rect">
          <a:avLst/>
        </a:prstGeom>
        <a:solidFill>
          <a:schemeClr val="lt1">
            <a:alpha val="90000"/>
            <a:hueOff val="0"/>
            <a:satOff val="0"/>
            <a:lumOff val="0"/>
            <a:alphaOff val="0"/>
          </a:schemeClr>
        </a:solidFill>
        <a:ln w="12700" cap="flat" cmpd="sng" algn="ctr">
          <a:solidFill>
            <a:schemeClr val="accent3">
              <a:shade val="80000"/>
              <a:hueOff val="528218"/>
              <a:satOff val="-11684"/>
              <a:lumOff val="29425"/>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209CE8-ABC7-4ABD-AE9C-FD78DAC5B83C}">
      <dsp:nvSpPr>
        <dsp:cNvPr id="0" name=""/>
        <dsp:cNvSpPr/>
      </dsp:nvSpPr>
      <dsp:spPr>
        <a:xfrm>
          <a:off x="416256" y="4089465"/>
          <a:ext cx="5827593" cy="885600"/>
        </a:xfrm>
        <a:prstGeom prst="roundRect">
          <a:avLst/>
        </a:prstGeom>
        <a:solidFill>
          <a:schemeClr val="accent3">
            <a:shade val="80000"/>
            <a:hueOff val="528218"/>
            <a:satOff val="-11684"/>
            <a:lumOff val="294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269" tIns="0" rIns="220269" bIns="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tx1"/>
              </a:solidFill>
              <a:latin typeface="+mj-ea"/>
              <a:ea typeface="+mj-ea"/>
            </a:rPr>
            <a:t>四、互联网金融的挑战与未来</a:t>
          </a:r>
        </a:p>
      </dsp:txBody>
      <dsp:txXfrm>
        <a:off x="459487" y="4132696"/>
        <a:ext cx="5741131" cy="799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AE4AC0-6DD9-492A-BD97-F37D6910680B}">
      <dsp:nvSpPr>
        <dsp:cNvPr id="0" name=""/>
        <dsp:cNvSpPr/>
      </dsp:nvSpPr>
      <dsp:spPr>
        <a:xfrm>
          <a:off x="0" y="449865"/>
          <a:ext cx="8325134" cy="756000"/>
        </a:xfrm>
        <a:prstGeom prst="rect">
          <a:avLst/>
        </a:prstGeom>
        <a:solidFill>
          <a:schemeClr val="lt1">
            <a:alpha val="9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FE2B3A-707A-408C-BE06-4B06B2B43911}">
      <dsp:nvSpPr>
        <dsp:cNvPr id="0" name=""/>
        <dsp:cNvSpPr/>
      </dsp:nvSpPr>
      <dsp:spPr>
        <a:xfrm>
          <a:off x="416256" y="7065"/>
          <a:ext cx="5827593" cy="885600"/>
        </a:xfrm>
        <a:prstGeom prst="roundRect">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269" tIns="0" rIns="220269" bIns="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tx1"/>
              </a:solidFill>
              <a:latin typeface="+mj-ea"/>
              <a:ea typeface="+mj-ea"/>
            </a:rPr>
            <a:t>一、互联网金融的最新动态</a:t>
          </a:r>
          <a:endParaRPr lang="zh-CN" altLang="en-US" sz="2400" kern="1200" dirty="0">
            <a:solidFill>
              <a:schemeClr val="tx1"/>
            </a:solidFill>
            <a:latin typeface="+mj-ea"/>
            <a:ea typeface="+mj-ea"/>
          </a:endParaRPr>
        </a:p>
      </dsp:txBody>
      <dsp:txXfrm>
        <a:off x="459487" y="50296"/>
        <a:ext cx="5741131" cy="799138"/>
      </dsp:txXfrm>
    </dsp:sp>
    <dsp:sp modelId="{DFDFB280-903E-43D1-842E-A2A0BE1BCD9D}">
      <dsp:nvSpPr>
        <dsp:cNvPr id="0" name=""/>
        <dsp:cNvSpPr/>
      </dsp:nvSpPr>
      <dsp:spPr>
        <a:xfrm>
          <a:off x="0" y="1810665"/>
          <a:ext cx="8325134" cy="756000"/>
        </a:xfrm>
        <a:prstGeom prst="rect">
          <a:avLst/>
        </a:prstGeom>
        <a:solidFill>
          <a:schemeClr val="lt1">
            <a:alpha val="90000"/>
            <a:hueOff val="0"/>
            <a:satOff val="0"/>
            <a:lumOff val="0"/>
            <a:alphaOff val="0"/>
          </a:schemeClr>
        </a:solidFill>
        <a:ln w="12700" cap="flat" cmpd="sng" algn="ctr">
          <a:solidFill>
            <a:schemeClr val="accent3">
              <a:shade val="80000"/>
              <a:hueOff val="176073"/>
              <a:satOff val="-3895"/>
              <a:lumOff val="9808"/>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245B8F-7EE9-4C4D-B763-9FD9ED8EC0BA}">
      <dsp:nvSpPr>
        <dsp:cNvPr id="0" name=""/>
        <dsp:cNvSpPr/>
      </dsp:nvSpPr>
      <dsp:spPr>
        <a:xfrm>
          <a:off x="416256" y="1367865"/>
          <a:ext cx="5827593" cy="885600"/>
        </a:xfrm>
        <a:prstGeom prst="roundRect">
          <a:avLst/>
        </a:prstGeom>
        <a:solidFill>
          <a:schemeClr val="accent3">
            <a:shade val="80000"/>
            <a:hueOff val="176073"/>
            <a:satOff val="-3895"/>
            <a:lumOff val="98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269" tIns="0" rIns="220269" bIns="0" numCol="1" spcCol="1270" anchor="ctr" anchorCtr="0">
          <a:noAutofit/>
        </a:bodyPr>
        <a:lstStyle/>
        <a:p>
          <a:pPr lvl="0" algn="l" defTabSz="1066800">
            <a:lnSpc>
              <a:spcPct val="90000"/>
            </a:lnSpc>
            <a:spcBef>
              <a:spcPct val="0"/>
            </a:spcBef>
            <a:spcAft>
              <a:spcPct val="35000"/>
            </a:spcAft>
          </a:pPr>
          <a:r>
            <a:rPr lang="zh-CN" altLang="en-US" sz="2400" kern="1200" dirty="0" smtClean="0">
              <a:solidFill>
                <a:srgbClr val="FF0000"/>
              </a:solidFill>
              <a:latin typeface="+mj-ea"/>
              <a:ea typeface="+mj-ea"/>
            </a:rPr>
            <a:t>二、互联网金融产业链的形成</a:t>
          </a:r>
          <a:endParaRPr lang="zh-CN" altLang="en-US" sz="2400" kern="1200" dirty="0">
            <a:solidFill>
              <a:srgbClr val="FF0000"/>
            </a:solidFill>
            <a:latin typeface="+mj-ea"/>
            <a:ea typeface="+mj-ea"/>
          </a:endParaRPr>
        </a:p>
      </dsp:txBody>
      <dsp:txXfrm>
        <a:off x="459487" y="1411096"/>
        <a:ext cx="5741131" cy="799138"/>
      </dsp:txXfrm>
    </dsp:sp>
    <dsp:sp modelId="{B25F5D76-FD0F-44F4-BD8A-15DD9AB601E7}">
      <dsp:nvSpPr>
        <dsp:cNvPr id="0" name=""/>
        <dsp:cNvSpPr/>
      </dsp:nvSpPr>
      <dsp:spPr>
        <a:xfrm>
          <a:off x="0" y="3171465"/>
          <a:ext cx="8325134" cy="756000"/>
        </a:xfrm>
        <a:prstGeom prst="rect">
          <a:avLst/>
        </a:prstGeom>
        <a:solidFill>
          <a:schemeClr val="lt1">
            <a:alpha val="90000"/>
            <a:hueOff val="0"/>
            <a:satOff val="0"/>
            <a:lumOff val="0"/>
            <a:alphaOff val="0"/>
          </a:schemeClr>
        </a:solidFill>
        <a:ln w="12700" cap="flat" cmpd="sng" algn="ctr">
          <a:solidFill>
            <a:schemeClr val="accent3">
              <a:shade val="80000"/>
              <a:hueOff val="352145"/>
              <a:satOff val="-7789"/>
              <a:lumOff val="19617"/>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06003A-4A9E-4620-AC07-2E5D8CA2169A}">
      <dsp:nvSpPr>
        <dsp:cNvPr id="0" name=""/>
        <dsp:cNvSpPr/>
      </dsp:nvSpPr>
      <dsp:spPr>
        <a:xfrm>
          <a:off x="416256" y="2728665"/>
          <a:ext cx="5827593" cy="885600"/>
        </a:xfrm>
        <a:prstGeom prst="roundRect">
          <a:avLst/>
        </a:prstGeom>
        <a:solidFill>
          <a:schemeClr val="accent3">
            <a:shade val="80000"/>
            <a:hueOff val="352145"/>
            <a:satOff val="-7789"/>
            <a:lumOff val="196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269" tIns="0" rIns="220269" bIns="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tx1"/>
              </a:solidFill>
              <a:latin typeface="+mj-ea"/>
              <a:ea typeface="+mj-ea"/>
            </a:rPr>
            <a:t>三、互联网金融产业链商业模式的解析</a:t>
          </a:r>
          <a:endParaRPr lang="zh-CN" altLang="en-US" sz="2400" kern="1200" dirty="0">
            <a:solidFill>
              <a:schemeClr val="tx1"/>
            </a:solidFill>
            <a:latin typeface="+mj-ea"/>
            <a:ea typeface="+mj-ea"/>
          </a:endParaRPr>
        </a:p>
      </dsp:txBody>
      <dsp:txXfrm>
        <a:off x="459487" y="2771896"/>
        <a:ext cx="5741131" cy="799138"/>
      </dsp:txXfrm>
    </dsp:sp>
    <dsp:sp modelId="{8F208C0E-6CBF-4592-BBAE-8CE0789B835A}">
      <dsp:nvSpPr>
        <dsp:cNvPr id="0" name=""/>
        <dsp:cNvSpPr/>
      </dsp:nvSpPr>
      <dsp:spPr>
        <a:xfrm>
          <a:off x="0" y="4532265"/>
          <a:ext cx="8325134" cy="756000"/>
        </a:xfrm>
        <a:prstGeom prst="rect">
          <a:avLst/>
        </a:prstGeom>
        <a:solidFill>
          <a:schemeClr val="lt1">
            <a:alpha val="90000"/>
            <a:hueOff val="0"/>
            <a:satOff val="0"/>
            <a:lumOff val="0"/>
            <a:alphaOff val="0"/>
          </a:schemeClr>
        </a:solidFill>
        <a:ln w="12700" cap="flat" cmpd="sng" algn="ctr">
          <a:solidFill>
            <a:schemeClr val="accent3">
              <a:shade val="80000"/>
              <a:hueOff val="528218"/>
              <a:satOff val="-11684"/>
              <a:lumOff val="29425"/>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209CE8-ABC7-4ABD-AE9C-FD78DAC5B83C}">
      <dsp:nvSpPr>
        <dsp:cNvPr id="0" name=""/>
        <dsp:cNvSpPr/>
      </dsp:nvSpPr>
      <dsp:spPr>
        <a:xfrm>
          <a:off x="416256" y="4089465"/>
          <a:ext cx="5827593" cy="885600"/>
        </a:xfrm>
        <a:prstGeom prst="roundRect">
          <a:avLst/>
        </a:prstGeom>
        <a:solidFill>
          <a:schemeClr val="accent3">
            <a:shade val="80000"/>
            <a:hueOff val="528218"/>
            <a:satOff val="-11684"/>
            <a:lumOff val="294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269" tIns="0" rIns="220269" bIns="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tx1"/>
              </a:solidFill>
              <a:latin typeface="+mj-ea"/>
              <a:ea typeface="+mj-ea"/>
            </a:rPr>
            <a:t>四、互联网金融的挑战与未来</a:t>
          </a:r>
        </a:p>
      </dsp:txBody>
      <dsp:txXfrm>
        <a:off x="459487" y="4132696"/>
        <a:ext cx="5741131" cy="7991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36D59-02D2-4C4F-B013-138483597564}">
      <dsp:nvSpPr>
        <dsp:cNvPr id="0" name=""/>
        <dsp:cNvSpPr/>
      </dsp:nvSpPr>
      <dsp:spPr>
        <a:xfrm>
          <a:off x="2743205" y="1198190"/>
          <a:ext cx="1459274" cy="1553859"/>
        </a:xfrm>
        <a:prstGeom prst="pieWedg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endParaRPr lang="zh-CN" altLang="en-US" sz="2000" kern="1200" dirty="0">
            <a:latin typeface="+mj-ea"/>
            <a:ea typeface="+mj-ea"/>
          </a:endParaRPr>
        </a:p>
      </dsp:txBody>
      <dsp:txXfrm>
        <a:off x="3170616" y="1653305"/>
        <a:ext cx="1031863" cy="1098744"/>
      </dsp:txXfrm>
    </dsp:sp>
    <dsp:sp modelId="{526419D2-42B3-4379-AF55-53301BAA4183}">
      <dsp:nvSpPr>
        <dsp:cNvPr id="0" name=""/>
        <dsp:cNvSpPr/>
      </dsp:nvSpPr>
      <dsp:spPr>
        <a:xfrm rot="5400000">
          <a:off x="4232052" y="1229698"/>
          <a:ext cx="1553859" cy="1459274"/>
        </a:xfrm>
        <a:prstGeom prst="pieWedg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endParaRPr lang="zh-CN" altLang="en-US" sz="2000" kern="1200" dirty="0">
            <a:latin typeface="+mj-ea"/>
            <a:ea typeface="+mj-ea"/>
          </a:endParaRPr>
        </a:p>
      </dsp:txBody>
      <dsp:txXfrm rot="-5400000">
        <a:off x="4279344" y="1637521"/>
        <a:ext cx="1031863" cy="1098744"/>
      </dsp:txXfrm>
    </dsp:sp>
    <dsp:sp modelId="{03B477AF-AE91-4C47-B168-FEBDA74C38C0}">
      <dsp:nvSpPr>
        <dsp:cNvPr id="0" name=""/>
        <dsp:cNvSpPr/>
      </dsp:nvSpPr>
      <dsp:spPr>
        <a:xfrm rot="10800000">
          <a:off x="4279370" y="2828941"/>
          <a:ext cx="1459274" cy="1553859"/>
        </a:xfrm>
        <a:prstGeom prst="pieWedg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endParaRPr lang="zh-CN" altLang="en-US" sz="2000" kern="1200" dirty="0">
            <a:latin typeface="+mj-ea"/>
            <a:ea typeface="+mj-ea"/>
          </a:endParaRPr>
        </a:p>
      </dsp:txBody>
      <dsp:txXfrm rot="10800000">
        <a:off x="4279370" y="2828941"/>
        <a:ext cx="1031863" cy="1098744"/>
      </dsp:txXfrm>
    </dsp:sp>
    <dsp:sp modelId="{F81CA954-A43D-4C91-B002-F311E79D0C3D}">
      <dsp:nvSpPr>
        <dsp:cNvPr id="0" name=""/>
        <dsp:cNvSpPr/>
      </dsp:nvSpPr>
      <dsp:spPr>
        <a:xfrm rot="16200000">
          <a:off x="2695912" y="2876233"/>
          <a:ext cx="1553859" cy="1459274"/>
        </a:xfrm>
        <a:prstGeom prst="pieWedg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endParaRPr lang="zh-CN" altLang="en-US" sz="2000" kern="1200" dirty="0">
            <a:latin typeface="+mj-ea"/>
            <a:ea typeface="+mj-ea"/>
          </a:endParaRPr>
        </a:p>
      </dsp:txBody>
      <dsp:txXfrm rot="5400000">
        <a:off x="3170615" y="2828941"/>
        <a:ext cx="1031863" cy="1098744"/>
      </dsp:txXfrm>
    </dsp:sp>
    <dsp:sp modelId="{564CEC64-022D-4E3E-850C-1AB94B254EA6}">
      <dsp:nvSpPr>
        <dsp:cNvPr id="0" name=""/>
        <dsp:cNvSpPr/>
      </dsp:nvSpPr>
      <dsp:spPr>
        <a:xfrm>
          <a:off x="3852552" y="2346381"/>
          <a:ext cx="855570" cy="743974"/>
        </a:xfrm>
        <a:prstGeom prst="circularArrow">
          <a:avLst/>
        </a:prstGeom>
        <a:solidFill>
          <a:schemeClr val="accent2">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EC9759-B478-429E-A0B1-196FF7E021B0}">
      <dsp:nvSpPr>
        <dsp:cNvPr id="0" name=""/>
        <dsp:cNvSpPr/>
      </dsp:nvSpPr>
      <dsp:spPr>
        <a:xfrm rot="10800000">
          <a:off x="3852552" y="2632525"/>
          <a:ext cx="855570" cy="743974"/>
        </a:xfrm>
        <a:prstGeom prst="circularArrow">
          <a:avLst/>
        </a:prstGeom>
        <a:solidFill>
          <a:schemeClr val="accent2">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AE4AC0-6DD9-492A-BD97-F37D6910680B}">
      <dsp:nvSpPr>
        <dsp:cNvPr id="0" name=""/>
        <dsp:cNvSpPr/>
      </dsp:nvSpPr>
      <dsp:spPr>
        <a:xfrm>
          <a:off x="0" y="449865"/>
          <a:ext cx="8325134" cy="756000"/>
        </a:xfrm>
        <a:prstGeom prst="rect">
          <a:avLst/>
        </a:prstGeom>
        <a:solidFill>
          <a:schemeClr val="lt1">
            <a:alpha val="9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FE2B3A-707A-408C-BE06-4B06B2B43911}">
      <dsp:nvSpPr>
        <dsp:cNvPr id="0" name=""/>
        <dsp:cNvSpPr/>
      </dsp:nvSpPr>
      <dsp:spPr>
        <a:xfrm>
          <a:off x="416256" y="7065"/>
          <a:ext cx="5827593" cy="885600"/>
        </a:xfrm>
        <a:prstGeom prst="roundRect">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269" tIns="0" rIns="220269" bIns="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tx1"/>
              </a:solidFill>
              <a:latin typeface="+mj-ea"/>
              <a:ea typeface="+mj-ea"/>
            </a:rPr>
            <a:t>一、互联网金融的最新动态</a:t>
          </a:r>
          <a:endParaRPr lang="zh-CN" altLang="en-US" sz="2400" kern="1200" dirty="0">
            <a:solidFill>
              <a:schemeClr val="tx1"/>
            </a:solidFill>
            <a:latin typeface="+mj-ea"/>
            <a:ea typeface="+mj-ea"/>
          </a:endParaRPr>
        </a:p>
      </dsp:txBody>
      <dsp:txXfrm>
        <a:off x="459487" y="50296"/>
        <a:ext cx="5741131" cy="799138"/>
      </dsp:txXfrm>
    </dsp:sp>
    <dsp:sp modelId="{DFDFB280-903E-43D1-842E-A2A0BE1BCD9D}">
      <dsp:nvSpPr>
        <dsp:cNvPr id="0" name=""/>
        <dsp:cNvSpPr/>
      </dsp:nvSpPr>
      <dsp:spPr>
        <a:xfrm>
          <a:off x="0" y="1810665"/>
          <a:ext cx="8325134" cy="756000"/>
        </a:xfrm>
        <a:prstGeom prst="rect">
          <a:avLst/>
        </a:prstGeom>
        <a:solidFill>
          <a:schemeClr val="lt1">
            <a:alpha val="90000"/>
            <a:hueOff val="0"/>
            <a:satOff val="0"/>
            <a:lumOff val="0"/>
            <a:alphaOff val="0"/>
          </a:schemeClr>
        </a:solidFill>
        <a:ln w="12700" cap="flat" cmpd="sng" algn="ctr">
          <a:solidFill>
            <a:schemeClr val="accent3">
              <a:shade val="80000"/>
              <a:hueOff val="176073"/>
              <a:satOff val="-3895"/>
              <a:lumOff val="9808"/>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245B8F-7EE9-4C4D-B763-9FD9ED8EC0BA}">
      <dsp:nvSpPr>
        <dsp:cNvPr id="0" name=""/>
        <dsp:cNvSpPr/>
      </dsp:nvSpPr>
      <dsp:spPr>
        <a:xfrm>
          <a:off x="416256" y="1367865"/>
          <a:ext cx="5827593" cy="885600"/>
        </a:xfrm>
        <a:prstGeom prst="roundRect">
          <a:avLst/>
        </a:prstGeom>
        <a:solidFill>
          <a:schemeClr val="accent3">
            <a:shade val="80000"/>
            <a:hueOff val="176073"/>
            <a:satOff val="-3895"/>
            <a:lumOff val="98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269" tIns="0" rIns="220269" bIns="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tx1"/>
              </a:solidFill>
              <a:latin typeface="+mj-ea"/>
              <a:ea typeface="+mj-ea"/>
            </a:rPr>
            <a:t>二、互联网金融产业链的形成</a:t>
          </a:r>
          <a:endParaRPr lang="zh-CN" altLang="en-US" sz="2400" kern="1200" dirty="0">
            <a:solidFill>
              <a:schemeClr val="tx1"/>
            </a:solidFill>
            <a:latin typeface="+mj-ea"/>
            <a:ea typeface="+mj-ea"/>
          </a:endParaRPr>
        </a:p>
      </dsp:txBody>
      <dsp:txXfrm>
        <a:off x="459487" y="1411096"/>
        <a:ext cx="5741131" cy="799138"/>
      </dsp:txXfrm>
    </dsp:sp>
    <dsp:sp modelId="{B25F5D76-FD0F-44F4-BD8A-15DD9AB601E7}">
      <dsp:nvSpPr>
        <dsp:cNvPr id="0" name=""/>
        <dsp:cNvSpPr/>
      </dsp:nvSpPr>
      <dsp:spPr>
        <a:xfrm>
          <a:off x="0" y="3171465"/>
          <a:ext cx="8325134" cy="756000"/>
        </a:xfrm>
        <a:prstGeom prst="rect">
          <a:avLst/>
        </a:prstGeom>
        <a:solidFill>
          <a:schemeClr val="lt1">
            <a:alpha val="90000"/>
            <a:hueOff val="0"/>
            <a:satOff val="0"/>
            <a:lumOff val="0"/>
            <a:alphaOff val="0"/>
          </a:schemeClr>
        </a:solidFill>
        <a:ln w="12700" cap="flat" cmpd="sng" algn="ctr">
          <a:solidFill>
            <a:schemeClr val="accent3">
              <a:shade val="80000"/>
              <a:hueOff val="352145"/>
              <a:satOff val="-7789"/>
              <a:lumOff val="19617"/>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06003A-4A9E-4620-AC07-2E5D8CA2169A}">
      <dsp:nvSpPr>
        <dsp:cNvPr id="0" name=""/>
        <dsp:cNvSpPr/>
      </dsp:nvSpPr>
      <dsp:spPr>
        <a:xfrm>
          <a:off x="416256" y="2728665"/>
          <a:ext cx="5827593" cy="885600"/>
        </a:xfrm>
        <a:prstGeom prst="roundRect">
          <a:avLst/>
        </a:prstGeom>
        <a:solidFill>
          <a:schemeClr val="accent3">
            <a:shade val="80000"/>
            <a:hueOff val="352145"/>
            <a:satOff val="-7789"/>
            <a:lumOff val="196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269" tIns="0" rIns="220269" bIns="0" numCol="1" spcCol="1270" anchor="ctr" anchorCtr="0">
          <a:noAutofit/>
        </a:bodyPr>
        <a:lstStyle/>
        <a:p>
          <a:pPr lvl="0" algn="l" defTabSz="1066800">
            <a:lnSpc>
              <a:spcPct val="90000"/>
            </a:lnSpc>
            <a:spcBef>
              <a:spcPct val="0"/>
            </a:spcBef>
            <a:spcAft>
              <a:spcPct val="35000"/>
            </a:spcAft>
          </a:pPr>
          <a:r>
            <a:rPr lang="zh-CN" altLang="en-US" sz="2400" kern="1200" dirty="0" smtClean="0">
              <a:solidFill>
                <a:srgbClr val="FF0000"/>
              </a:solidFill>
              <a:latin typeface="+mj-ea"/>
              <a:ea typeface="+mj-ea"/>
            </a:rPr>
            <a:t>三、互联网金融产业链商业模式的解析</a:t>
          </a:r>
          <a:endParaRPr lang="zh-CN" altLang="en-US" sz="2400" kern="1200" dirty="0">
            <a:solidFill>
              <a:srgbClr val="FF0000"/>
            </a:solidFill>
            <a:latin typeface="+mj-ea"/>
            <a:ea typeface="+mj-ea"/>
          </a:endParaRPr>
        </a:p>
      </dsp:txBody>
      <dsp:txXfrm>
        <a:off x="459487" y="2771896"/>
        <a:ext cx="5741131" cy="799138"/>
      </dsp:txXfrm>
    </dsp:sp>
    <dsp:sp modelId="{8F208C0E-6CBF-4592-BBAE-8CE0789B835A}">
      <dsp:nvSpPr>
        <dsp:cNvPr id="0" name=""/>
        <dsp:cNvSpPr/>
      </dsp:nvSpPr>
      <dsp:spPr>
        <a:xfrm>
          <a:off x="0" y="4532265"/>
          <a:ext cx="8325134" cy="756000"/>
        </a:xfrm>
        <a:prstGeom prst="rect">
          <a:avLst/>
        </a:prstGeom>
        <a:solidFill>
          <a:schemeClr val="lt1">
            <a:alpha val="90000"/>
            <a:hueOff val="0"/>
            <a:satOff val="0"/>
            <a:lumOff val="0"/>
            <a:alphaOff val="0"/>
          </a:schemeClr>
        </a:solidFill>
        <a:ln w="12700" cap="flat" cmpd="sng" algn="ctr">
          <a:solidFill>
            <a:schemeClr val="accent3">
              <a:shade val="80000"/>
              <a:hueOff val="528218"/>
              <a:satOff val="-11684"/>
              <a:lumOff val="29425"/>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209CE8-ABC7-4ABD-AE9C-FD78DAC5B83C}">
      <dsp:nvSpPr>
        <dsp:cNvPr id="0" name=""/>
        <dsp:cNvSpPr/>
      </dsp:nvSpPr>
      <dsp:spPr>
        <a:xfrm>
          <a:off x="416256" y="4089465"/>
          <a:ext cx="5827593" cy="885600"/>
        </a:xfrm>
        <a:prstGeom prst="roundRect">
          <a:avLst/>
        </a:prstGeom>
        <a:solidFill>
          <a:schemeClr val="accent3">
            <a:shade val="80000"/>
            <a:hueOff val="528218"/>
            <a:satOff val="-11684"/>
            <a:lumOff val="294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269" tIns="0" rIns="220269" bIns="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tx1"/>
              </a:solidFill>
              <a:latin typeface="+mj-ea"/>
              <a:ea typeface="+mj-ea"/>
            </a:rPr>
            <a:t>四、互联网金融的挑战与未来</a:t>
          </a:r>
        </a:p>
      </dsp:txBody>
      <dsp:txXfrm>
        <a:off x="459487" y="4132696"/>
        <a:ext cx="5741131" cy="7991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AE699-67C1-4EE5-93D1-B559E1DE3C46}">
      <dsp:nvSpPr>
        <dsp:cNvPr id="0" name=""/>
        <dsp:cNvSpPr/>
      </dsp:nvSpPr>
      <dsp:spPr>
        <a:xfrm>
          <a:off x="1429105" y="274319"/>
          <a:ext cx="3413760" cy="3413760"/>
        </a:xfrm>
        <a:prstGeom prst="pie">
          <a:avLst>
            <a:gd name="adj1" fmla="val 16200000"/>
            <a:gd name="adj2" fmla="val 18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信息类互联网金融</a:t>
          </a:r>
          <a:endParaRPr lang="zh-CN" altLang="en-US" sz="2400" kern="1200" dirty="0">
            <a:latin typeface="+mj-ea"/>
            <a:ea typeface="+mj-ea"/>
          </a:endParaRPr>
        </a:p>
      </dsp:txBody>
      <dsp:txXfrm>
        <a:off x="3285134" y="904239"/>
        <a:ext cx="1158240" cy="1137920"/>
      </dsp:txXfrm>
    </dsp:sp>
    <dsp:sp modelId="{277E7CD4-17FF-4F2C-9C2D-8FE0960FF195}">
      <dsp:nvSpPr>
        <dsp:cNvPr id="0" name=""/>
        <dsp:cNvSpPr/>
      </dsp:nvSpPr>
      <dsp:spPr>
        <a:xfrm>
          <a:off x="1253134" y="375919"/>
          <a:ext cx="3413760" cy="3413760"/>
        </a:xfrm>
        <a:prstGeom prst="pie">
          <a:avLst>
            <a:gd name="adj1" fmla="val 1800000"/>
            <a:gd name="adj2" fmla="val 90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技术类互联网金融</a:t>
          </a:r>
          <a:endParaRPr lang="zh-CN" altLang="en-US" sz="2400" kern="1200" dirty="0">
            <a:latin typeface="+mj-ea"/>
            <a:ea typeface="+mj-ea"/>
          </a:endParaRPr>
        </a:p>
      </dsp:txBody>
      <dsp:txXfrm>
        <a:off x="2187854" y="2529840"/>
        <a:ext cx="1544320" cy="1056640"/>
      </dsp:txXfrm>
    </dsp:sp>
    <dsp:sp modelId="{3761C06A-FF9C-4F8F-8722-2B56B6C928B5}">
      <dsp:nvSpPr>
        <dsp:cNvPr id="0" name=""/>
        <dsp:cNvSpPr/>
      </dsp:nvSpPr>
      <dsp:spPr>
        <a:xfrm>
          <a:off x="1253134" y="375919"/>
          <a:ext cx="3413760" cy="3413760"/>
        </a:xfrm>
        <a:prstGeom prst="pie">
          <a:avLst>
            <a:gd name="adj1" fmla="val 9000000"/>
            <a:gd name="adj2" fmla="val 162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mj-ea"/>
              <a:ea typeface="+mj-ea"/>
            </a:rPr>
            <a:t>平台类互联网金融</a:t>
          </a:r>
          <a:endParaRPr lang="zh-CN" altLang="en-US" sz="2400" kern="1200" dirty="0">
            <a:latin typeface="+mj-ea"/>
            <a:ea typeface="+mj-ea"/>
          </a:endParaRPr>
        </a:p>
      </dsp:txBody>
      <dsp:txXfrm>
        <a:off x="1618894" y="1046480"/>
        <a:ext cx="1158240" cy="11379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AE4AC0-6DD9-492A-BD97-F37D6910680B}">
      <dsp:nvSpPr>
        <dsp:cNvPr id="0" name=""/>
        <dsp:cNvSpPr/>
      </dsp:nvSpPr>
      <dsp:spPr>
        <a:xfrm>
          <a:off x="0" y="449865"/>
          <a:ext cx="8325134" cy="756000"/>
        </a:xfrm>
        <a:prstGeom prst="rect">
          <a:avLst/>
        </a:prstGeom>
        <a:solidFill>
          <a:schemeClr val="lt1">
            <a:alpha val="9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FE2B3A-707A-408C-BE06-4B06B2B43911}">
      <dsp:nvSpPr>
        <dsp:cNvPr id="0" name=""/>
        <dsp:cNvSpPr/>
      </dsp:nvSpPr>
      <dsp:spPr>
        <a:xfrm>
          <a:off x="416256" y="7065"/>
          <a:ext cx="5827593" cy="885600"/>
        </a:xfrm>
        <a:prstGeom prst="roundRect">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269" tIns="0" rIns="220269" bIns="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tx1"/>
              </a:solidFill>
              <a:latin typeface="+mj-ea"/>
              <a:ea typeface="+mj-ea"/>
            </a:rPr>
            <a:t>一、互联网金融的最新动态</a:t>
          </a:r>
          <a:endParaRPr lang="zh-CN" altLang="en-US" sz="2400" kern="1200" dirty="0">
            <a:solidFill>
              <a:schemeClr val="tx1"/>
            </a:solidFill>
            <a:latin typeface="+mj-ea"/>
            <a:ea typeface="+mj-ea"/>
          </a:endParaRPr>
        </a:p>
      </dsp:txBody>
      <dsp:txXfrm>
        <a:off x="459487" y="50296"/>
        <a:ext cx="5741131" cy="799138"/>
      </dsp:txXfrm>
    </dsp:sp>
    <dsp:sp modelId="{DFDFB280-903E-43D1-842E-A2A0BE1BCD9D}">
      <dsp:nvSpPr>
        <dsp:cNvPr id="0" name=""/>
        <dsp:cNvSpPr/>
      </dsp:nvSpPr>
      <dsp:spPr>
        <a:xfrm>
          <a:off x="0" y="1810665"/>
          <a:ext cx="8325134" cy="756000"/>
        </a:xfrm>
        <a:prstGeom prst="rect">
          <a:avLst/>
        </a:prstGeom>
        <a:solidFill>
          <a:schemeClr val="lt1">
            <a:alpha val="90000"/>
            <a:hueOff val="0"/>
            <a:satOff val="0"/>
            <a:lumOff val="0"/>
            <a:alphaOff val="0"/>
          </a:schemeClr>
        </a:solidFill>
        <a:ln w="12700" cap="flat" cmpd="sng" algn="ctr">
          <a:solidFill>
            <a:schemeClr val="accent3">
              <a:shade val="80000"/>
              <a:hueOff val="176073"/>
              <a:satOff val="-3895"/>
              <a:lumOff val="9808"/>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245B8F-7EE9-4C4D-B763-9FD9ED8EC0BA}">
      <dsp:nvSpPr>
        <dsp:cNvPr id="0" name=""/>
        <dsp:cNvSpPr/>
      </dsp:nvSpPr>
      <dsp:spPr>
        <a:xfrm>
          <a:off x="416256" y="1367865"/>
          <a:ext cx="5827593" cy="885600"/>
        </a:xfrm>
        <a:prstGeom prst="roundRect">
          <a:avLst/>
        </a:prstGeom>
        <a:solidFill>
          <a:schemeClr val="accent3">
            <a:shade val="80000"/>
            <a:hueOff val="176073"/>
            <a:satOff val="-3895"/>
            <a:lumOff val="98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269" tIns="0" rIns="220269" bIns="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tx1"/>
              </a:solidFill>
              <a:latin typeface="+mj-ea"/>
              <a:ea typeface="+mj-ea"/>
            </a:rPr>
            <a:t>二、互联网金融产业链的形成</a:t>
          </a:r>
          <a:endParaRPr lang="zh-CN" altLang="en-US" sz="2400" kern="1200" dirty="0">
            <a:solidFill>
              <a:schemeClr val="tx1"/>
            </a:solidFill>
            <a:latin typeface="+mj-ea"/>
            <a:ea typeface="+mj-ea"/>
          </a:endParaRPr>
        </a:p>
      </dsp:txBody>
      <dsp:txXfrm>
        <a:off x="459487" y="1411096"/>
        <a:ext cx="5741131" cy="799138"/>
      </dsp:txXfrm>
    </dsp:sp>
    <dsp:sp modelId="{B25F5D76-FD0F-44F4-BD8A-15DD9AB601E7}">
      <dsp:nvSpPr>
        <dsp:cNvPr id="0" name=""/>
        <dsp:cNvSpPr/>
      </dsp:nvSpPr>
      <dsp:spPr>
        <a:xfrm>
          <a:off x="0" y="3171465"/>
          <a:ext cx="8325134" cy="756000"/>
        </a:xfrm>
        <a:prstGeom prst="rect">
          <a:avLst/>
        </a:prstGeom>
        <a:solidFill>
          <a:schemeClr val="lt1">
            <a:alpha val="90000"/>
            <a:hueOff val="0"/>
            <a:satOff val="0"/>
            <a:lumOff val="0"/>
            <a:alphaOff val="0"/>
          </a:schemeClr>
        </a:solidFill>
        <a:ln w="12700" cap="flat" cmpd="sng" algn="ctr">
          <a:solidFill>
            <a:schemeClr val="accent3">
              <a:shade val="80000"/>
              <a:hueOff val="352145"/>
              <a:satOff val="-7789"/>
              <a:lumOff val="19617"/>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06003A-4A9E-4620-AC07-2E5D8CA2169A}">
      <dsp:nvSpPr>
        <dsp:cNvPr id="0" name=""/>
        <dsp:cNvSpPr/>
      </dsp:nvSpPr>
      <dsp:spPr>
        <a:xfrm>
          <a:off x="416256" y="2728665"/>
          <a:ext cx="5827593" cy="885600"/>
        </a:xfrm>
        <a:prstGeom prst="roundRect">
          <a:avLst/>
        </a:prstGeom>
        <a:solidFill>
          <a:schemeClr val="accent3">
            <a:shade val="80000"/>
            <a:hueOff val="352145"/>
            <a:satOff val="-7789"/>
            <a:lumOff val="196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269" tIns="0" rIns="220269" bIns="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tx1"/>
              </a:solidFill>
              <a:latin typeface="+mj-ea"/>
              <a:ea typeface="+mj-ea"/>
            </a:rPr>
            <a:t>三、互联网金融产业链商业模式的解析</a:t>
          </a:r>
          <a:endParaRPr lang="zh-CN" altLang="en-US" sz="2400" kern="1200" dirty="0">
            <a:solidFill>
              <a:schemeClr val="tx1"/>
            </a:solidFill>
            <a:latin typeface="+mj-ea"/>
            <a:ea typeface="+mj-ea"/>
          </a:endParaRPr>
        </a:p>
      </dsp:txBody>
      <dsp:txXfrm>
        <a:off x="459487" y="2771896"/>
        <a:ext cx="5741131" cy="799138"/>
      </dsp:txXfrm>
    </dsp:sp>
    <dsp:sp modelId="{8F208C0E-6CBF-4592-BBAE-8CE0789B835A}">
      <dsp:nvSpPr>
        <dsp:cNvPr id="0" name=""/>
        <dsp:cNvSpPr/>
      </dsp:nvSpPr>
      <dsp:spPr>
        <a:xfrm>
          <a:off x="0" y="4532265"/>
          <a:ext cx="8325134" cy="756000"/>
        </a:xfrm>
        <a:prstGeom prst="rect">
          <a:avLst/>
        </a:prstGeom>
        <a:solidFill>
          <a:schemeClr val="lt1">
            <a:alpha val="90000"/>
            <a:hueOff val="0"/>
            <a:satOff val="0"/>
            <a:lumOff val="0"/>
            <a:alphaOff val="0"/>
          </a:schemeClr>
        </a:solidFill>
        <a:ln w="12700" cap="flat" cmpd="sng" algn="ctr">
          <a:solidFill>
            <a:schemeClr val="accent3">
              <a:shade val="80000"/>
              <a:hueOff val="528218"/>
              <a:satOff val="-11684"/>
              <a:lumOff val="29425"/>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209CE8-ABC7-4ABD-AE9C-FD78DAC5B83C}">
      <dsp:nvSpPr>
        <dsp:cNvPr id="0" name=""/>
        <dsp:cNvSpPr/>
      </dsp:nvSpPr>
      <dsp:spPr>
        <a:xfrm>
          <a:off x="416256" y="4089465"/>
          <a:ext cx="5827593" cy="885600"/>
        </a:xfrm>
        <a:prstGeom prst="roundRect">
          <a:avLst/>
        </a:prstGeom>
        <a:solidFill>
          <a:schemeClr val="accent3">
            <a:shade val="80000"/>
            <a:hueOff val="528218"/>
            <a:satOff val="-11684"/>
            <a:lumOff val="294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269" tIns="0" rIns="220269" bIns="0" numCol="1" spcCol="1270" anchor="ctr" anchorCtr="0">
          <a:noAutofit/>
        </a:bodyPr>
        <a:lstStyle/>
        <a:p>
          <a:pPr lvl="0" algn="l" defTabSz="1066800">
            <a:lnSpc>
              <a:spcPct val="90000"/>
            </a:lnSpc>
            <a:spcBef>
              <a:spcPct val="0"/>
            </a:spcBef>
            <a:spcAft>
              <a:spcPct val="35000"/>
            </a:spcAft>
          </a:pPr>
          <a:r>
            <a:rPr lang="zh-CN" altLang="en-US" sz="2400" kern="1200" dirty="0" smtClean="0">
              <a:solidFill>
                <a:srgbClr val="FF0000"/>
              </a:solidFill>
              <a:latin typeface="+mj-ea"/>
              <a:ea typeface="+mj-ea"/>
            </a:rPr>
            <a:t>四、互联网金融的挑战与未来</a:t>
          </a:r>
        </a:p>
      </dsp:txBody>
      <dsp:txXfrm>
        <a:off x="459487" y="4132696"/>
        <a:ext cx="5741131" cy="79913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04FFA-59CD-404F-BA03-33D2DCB79B5C}" type="datetimeFigureOut">
              <a:rPr lang="zh-CN" altLang="en-US" smtClean="0"/>
              <a:t>2015-04-09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83AEAE-142C-4F40-84CA-6DAD39C5FFE0}" type="slidenum">
              <a:rPr lang="zh-CN" altLang="en-US" smtClean="0"/>
              <a:t>‹#›</a:t>
            </a:fld>
            <a:endParaRPr lang="zh-CN" altLang="en-US"/>
          </a:p>
        </p:txBody>
      </p:sp>
    </p:spTree>
    <p:extLst>
      <p:ext uri="{BB962C8B-B14F-4D97-AF65-F5344CB8AC3E}">
        <p14:creationId xmlns:p14="http://schemas.microsoft.com/office/powerpoint/2010/main" val="1020280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总理提出制定“互联网</a:t>
            </a:r>
            <a:r>
              <a:rPr lang="en-US" altLang="zh-CN" dirty="0" smtClean="0"/>
              <a:t>+</a:t>
            </a:r>
            <a:r>
              <a:rPr lang="zh-CN" altLang="en-US" dirty="0" smtClean="0"/>
              <a:t>”行动计划，推动移动互联网、云计算、大数据、物联网等与现代制造业结合，促进电子商务、工业互联网和互联网金融的健康发展，引导互联网企业拓展国际市场。</a:t>
            </a:r>
            <a:endParaRPr lang="zh-CN" altLang="en-US" dirty="0"/>
          </a:p>
        </p:txBody>
      </p:sp>
      <p:sp>
        <p:nvSpPr>
          <p:cNvPr id="4" name="灯片编号占位符 3"/>
          <p:cNvSpPr>
            <a:spLocks noGrp="1"/>
          </p:cNvSpPr>
          <p:nvPr>
            <p:ph type="sldNum" sz="quarter" idx="10"/>
          </p:nvPr>
        </p:nvSpPr>
        <p:spPr/>
        <p:txBody>
          <a:bodyPr/>
          <a:lstStyle/>
          <a:p>
            <a:fld id="{1583AEAE-142C-4F40-84CA-6DAD39C5FFE0}" type="slidenum">
              <a:rPr lang="zh-CN" altLang="en-US" smtClean="0"/>
              <a:t>3</a:t>
            </a:fld>
            <a:endParaRPr lang="zh-CN" altLang="en-US"/>
          </a:p>
        </p:txBody>
      </p:sp>
    </p:spTree>
    <p:extLst>
      <p:ext uri="{BB962C8B-B14F-4D97-AF65-F5344CB8AC3E}">
        <p14:creationId xmlns:p14="http://schemas.microsoft.com/office/powerpoint/2010/main" val="3076130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83AEAE-142C-4F40-84CA-6DAD39C5FFE0}" type="slidenum">
              <a:rPr lang="zh-CN" altLang="en-US" smtClean="0"/>
              <a:t>6</a:t>
            </a:fld>
            <a:endParaRPr lang="zh-CN" altLang="en-US"/>
          </a:p>
        </p:txBody>
      </p:sp>
    </p:spTree>
    <p:extLst>
      <p:ext uri="{BB962C8B-B14F-4D97-AF65-F5344CB8AC3E}">
        <p14:creationId xmlns:p14="http://schemas.microsoft.com/office/powerpoint/2010/main" val="4239779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之所以此次基金公司大批量地暂停旗下货基、债基与支付宝方面的合作，主要是因为对货基和债基</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类份额手续费成本较此前大大提高。支付宝不存在 “强收”手续费或“痛宰”基金公司的情况。</a:t>
            </a:r>
            <a:r>
              <a:rPr lang="en-US" altLang="zh-CN" sz="1200" b="0" i="0" kern="1200" dirty="0" smtClean="0">
                <a:solidFill>
                  <a:schemeClr val="tx1"/>
                </a:solidFill>
                <a:effectLst/>
                <a:latin typeface="+mn-lt"/>
                <a:ea typeface="+mn-ea"/>
                <a:cs typeface="+mn-cs"/>
              </a:rPr>
              <a:t>2015</a:t>
            </a:r>
            <a:r>
              <a:rPr lang="zh-CN" altLang="en-US" sz="1200" b="0" i="0" kern="1200" dirty="0" smtClean="0">
                <a:solidFill>
                  <a:schemeClr val="tx1"/>
                </a:solidFill>
                <a:effectLst/>
                <a:latin typeface="+mn-lt"/>
                <a:ea typeface="+mn-ea"/>
                <a:cs typeface="+mn-cs"/>
              </a:rPr>
              <a:t>年初，支付宝就调整基金支付技术服务费标准与基金公司进行沟通，商定所有基金支付技术服务费统一按流量收取。支付宝强调，基金公司跟支付宝的合作仍在继续，仅有部分基金公司在合同到期后选择在货币基金和债券基金上暂停与支付宝合作，但这些公司的权益类基金依然支持支付宝。支付宝对基金手续费实行一刀切的方式，不仅对基民不利，也让基金公司陷入尴尬，那么支付宝为何要做出这种两头不讨好的行为呢？有人称：主要是为余额宝让路。</a:t>
            </a:r>
            <a:endParaRPr lang="zh-CN" altLang="en-US" dirty="0"/>
          </a:p>
        </p:txBody>
      </p:sp>
      <p:sp>
        <p:nvSpPr>
          <p:cNvPr id="4" name="灯片编号占位符 3"/>
          <p:cNvSpPr>
            <a:spLocks noGrp="1"/>
          </p:cNvSpPr>
          <p:nvPr>
            <p:ph type="sldNum" sz="quarter" idx="10"/>
          </p:nvPr>
        </p:nvSpPr>
        <p:spPr/>
        <p:txBody>
          <a:bodyPr/>
          <a:lstStyle/>
          <a:p>
            <a:fld id="{1583AEAE-142C-4F40-84CA-6DAD39C5FFE0}" type="slidenum">
              <a:rPr lang="zh-CN" altLang="en-US" smtClean="0"/>
              <a:t>7</a:t>
            </a:fld>
            <a:endParaRPr lang="zh-CN" altLang="en-US"/>
          </a:p>
        </p:txBody>
      </p:sp>
    </p:spTree>
    <p:extLst>
      <p:ext uri="{BB962C8B-B14F-4D97-AF65-F5344CB8AC3E}">
        <p14:creationId xmlns:p14="http://schemas.microsoft.com/office/powerpoint/2010/main" val="1117089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互联网金融以做大用户资源规模为核心，注重用户流量导入和用户体验，除通过自身主业闭环实现盈利外，可通过引入风投、兼并收购、上市等方式实现价值变现。</a:t>
            </a:r>
            <a:endParaRPr lang="zh-CN" altLang="en-US" dirty="0"/>
          </a:p>
        </p:txBody>
      </p:sp>
      <p:sp>
        <p:nvSpPr>
          <p:cNvPr id="4" name="灯片编号占位符 3"/>
          <p:cNvSpPr>
            <a:spLocks noGrp="1"/>
          </p:cNvSpPr>
          <p:nvPr>
            <p:ph type="sldNum" sz="quarter" idx="10"/>
          </p:nvPr>
        </p:nvSpPr>
        <p:spPr/>
        <p:txBody>
          <a:bodyPr/>
          <a:lstStyle/>
          <a:p>
            <a:fld id="{1583AEAE-142C-4F40-84CA-6DAD39C5FFE0}" type="slidenum">
              <a:rPr lang="zh-CN" altLang="en-US" smtClean="0"/>
              <a:t>10</a:t>
            </a:fld>
            <a:endParaRPr lang="zh-CN" altLang="en-US"/>
          </a:p>
        </p:txBody>
      </p:sp>
    </p:spTree>
    <p:extLst>
      <p:ext uri="{BB962C8B-B14F-4D97-AF65-F5344CB8AC3E}">
        <p14:creationId xmlns:p14="http://schemas.microsoft.com/office/powerpoint/2010/main" val="366394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用户资源信息是基础，大数据帮助精准地挖掘用户需求，解决金融定价问题；</a:t>
            </a:r>
            <a:endParaRPr lang="en-US" altLang="zh-CN" dirty="0" smtClean="0"/>
          </a:p>
          <a:p>
            <a:r>
              <a:rPr lang="zh-CN" altLang="en-US" dirty="0" smtClean="0"/>
              <a:t>互联网金融以产品为媒介提供资金和资金匹配的平台，完成资金融通；</a:t>
            </a:r>
            <a:endParaRPr lang="en-US" altLang="zh-CN" dirty="0" smtClean="0"/>
          </a:p>
          <a:p>
            <a:r>
              <a:rPr lang="zh-CN" altLang="en-US" dirty="0" smtClean="0"/>
              <a:t>账户衍生出各类货比，实现支付、交易、消费等多功能，体现移动金融</a:t>
            </a:r>
            <a:endParaRPr lang="zh-CN" altLang="en-US" dirty="0"/>
          </a:p>
        </p:txBody>
      </p:sp>
      <p:sp>
        <p:nvSpPr>
          <p:cNvPr id="4" name="灯片编号占位符 3"/>
          <p:cNvSpPr>
            <a:spLocks noGrp="1"/>
          </p:cNvSpPr>
          <p:nvPr>
            <p:ph type="sldNum" sz="quarter" idx="10"/>
          </p:nvPr>
        </p:nvSpPr>
        <p:spPr/>
        <p:txBody>
          <a:bodyPr/>
          <a:lstStyle/>
          <a:p>
            <a:fld id="{1583AEAE-142C-4F40-84CA-6DAD39C5FFE0}" type="slidenum">
              <a:rPr lang="zh-CN" altLang="en-US" smtClean="0"/>
              <a:t>11</a:t>
            </a:fld>
            <a:endParaRPr lang="zh-CN" altLang="en-US"/>
          </a:p>
        </p:txBody>
      </p:sp>
    </p:spTree>
    <p:extLst>
      <p:ext uri="{BB962C8B-B14F-4D97-AF65-F5344CB8AC3E}">
        <p14:creationId xmlns:p14="http://schemas.microsoft.com/office/powerpoint/2010/main" val="246079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行业属性：科技、动漫等行业适合众筹；零售和制造等行业适合通过</a:t>
            </a:r>
            <a:r>
              <a:rPr lang="en-US" altLang="zh-CN" dirty="0" smtClean="0"/>
              <a:t>P2P</a:t>
            </a:r>
            <a:r>
              <a:rPr lang="zh-CN" altLang="en-US" dirty="0" smtClean="0"/>
              <a:t>和小贷获得短期资金周转；房地产等行业适合传统金融融资</a:t>
            </a:r>
            <a:endParaRPr lang="en-US" altLang="zh-CN" dirty="0" smtClean="0"/>
          </a:p>
          <a:p>
            <a:r>
              <a:rPr lang="zh-CN" altLang="en-US" dirty="0" smtClean="0"/>
              <a:t>生命周期：创业期可通过服务创业型企业获取初始融资；起步期适合选择众筹模式；成长期可选择</a:t>
            </a:r>
            <a:r>
              <a:rPr lang="en-US" altLang="zh-CN" dirty="0" smtClean="0"/>
              <a:t>P2P</a:t>
            </a:r>
            <a:r>
              <a:rPr lang="zh-CN" altLang="en-US" dirty="0" smtClean="0"/>
              <a:t>、小额贷款等平台；成熟期适合选择通过传统金融融资</a:t>
            </a:r>
            <a:endParaRPr lang="en-US" altLang="zh-CN" dirty="0" smtClean="0"/>
          </a:p>
          <a:p>
            <a:r>
              <a:rPr lang="zh-CN" altLang="en-US" dirty="0" smtClean="0"/>
              <a:t>未来考验互联网金融平台的是其可持续发展的能力，资金要求比较低的平台对资产要求高；而资产要求比较低的平台对资金要求高</a:t>
            </a:r>
            <a:endParaRPr lang="zh-CN" altLang="en-US" dirty="0"/>
          </a:p>
        </p:txBody>
      </p:sp>
      <p:sp>
        <p:nvSpPr>
          <p:cNvPr id="4" name="灯片编号占位符 3"/>
          <p:cNvSpPr>
            <a:spLocks noGrp="1"/>
          </p:cNvSpPr>
          <p:nvPr>
            <p:ph type="sldNum" sz="quarter" idx="10"/>
          </p:nvPr>
        </p:nvSpPr>
        <p:spPr/>
        <p:txBody>
          <a:bodyPr/>
          <a:lstStyle/>
          <a:p>
            <a:fld id="{1583AEAE-142C-4F40-84CA-6DAD39C5FFE0}" type="slidenum">
              <a:rPr lang="zh-CN" altLang="en-US" smtClean="0"/>
              <a:t>13</a:t>
            </a:fld>
            <a:endParaRPr lang="zh-CN" altLang="en-US"/>
          </a:p>
        </p:txBody>
      </p:sp>
    </p:spTree>
    <p:extLst>
      <p:ext uri="{BB962C8B-B14F-4D97-AF65-F5344CB8AC3E}">
        <p14:creationId xmlns:p14="http://schemas.microsoft.com/office/powerpoint/2010/main" val="1995544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solidFill>
                  <a:srgbClr val="333333"/>
                </a:solidFill>
                <a:latin typeface="Arial" panose="020B0604020202020204" pitchFamily="34" charset="0"/>
              </a:rPr>
              <a:t>3</a:t>
            </a:r>
            <a:r>
              <a:rPr lang="zh-CN" altLang="en-US" dirty="0" smtClean="0">
                <a:solidFill>
                  <a:srgbClr val="333333"/>
                </a:solidFill>
                <a:latin typeface="Arial" panose="020B0604020202020204" pitchFamily="34" charset="0"/>
              </a:rPr>
              <a:t>月</a:t>
            </a:r>
            <a:r>
              <a:rPr lang="en-US" altLang="zh-CN" dirty="0" smtClean="0">
                <a:solidFill>
                  <a:srgbClr val="333333"/>
                </a:solidFill>
                <a:latin typeface="Arial" panose="020B0604020202020204" pitchFamily="34" charset="0"/>
              </a:rPr>
              <a:t>11</a:t>
            </a:r>
            <a:r>
              <a:rPr lang="zh-CN" altLang="en-US" dirty="0" smtClean="0">
                <a:solidFill>
                  <a:srgbClr val="333333"/>
                </a:solidFill>
                <a:latin typeface="Arial" panose="020B0604020202020204" pitchFamily="34" charset="0"/>
              </a:rPr>
              <a:t>日，中国证券业协会互联网证券专业委员会在北京成立，这是这个行业自律协会首次成立互联网证券专业委员会，证监会主席助理张育军甚至提出“用</a:t>
            </a:r>
            <a:r>
              <a:rPr lang="en-US" altLang="zh-CN" dirty="0" smtClean="0">
                <a:solidFill>
                  <a:srgbClr val="333333"/>
                </a:solidFill>
                <a:latin typeface="Arial" panose="020B0604020202020204" pitchFamily="34" charset="0"/>
              </a:rPr>
              <a:t>3-5</a:t>
            </a:r>
            <a:r>
              <a:rPr lang="zh-CN" altLang="en-US" dirty="0" smtClean="0">
                <a:solidFill>
                  <a:srgbClr val="333333"/>
                </a:solidFill>
                <a:latin typeface="Arial" panose="020B0604020202020204" pitchFamily="34" charset="0"/>
              </a:rPr>
              <a:t>年时间把互联网证券业务做大做强</a:t>
            </a:r>
            <a:r>
              <a:rPr lang="zh-CN" altLang="en-US" smtClean="0">
                <a:solidFill>
                  <a:srgbClr val="333333"/>
                </a:solidFill>
                <a:latin typeface="Arial" panose="020B0604020202020204" pitchFamily="34" charset="0"/>
              </a:rPr>
              <a:t>”。在</a:t>
            </a:r>
            <a:r>
              <a:rPr lang="zh-CN" altLang="en-US" dirty="0" smtClean="0">
                <a:solidFill>
                  <a:srgbClr val="333333"/>
                </a:solidFill>
                <a:latin typeface="Arial" panose="020B0604020202020204" pitchFamily="34" charset="0"/>
              </a:rPr>
              <a:t>当天发布的</a:t>
            </a:r>
            <a:r>
              <a:rPr lang="en-US" altLang="zh-CN" dirty="0" smtClean="0">
                <a:solidFill>
                  <a:srgbClr val="333333"/>
                </a:solidFill>
                <a:latin typeface="Arial" panose="020B0604020202020204" pitchFamily="34" charset="0"/>
              </a:rPr>
              <a:t>《</a:t>
            </a:r>
            <a:r>
              <a:rPr lang="zh-CN" altLang="en-US" dirty="0" smtClean="0">
                <a:solidFill>
                  <a:srgbClr val="333333"/>
                </a:solidFill>
                <a:latin typeface="Arial" panose="020B0604020202020204" pitchFamily="34" charset="0"/>
              </a:rPr>
              <a:t>关于开展中国证券业协会</a:t>
            </a:r>
            <a:r>
              <a:rPr lang="en-US" altLang="zh-CN" dirty="0" smtClean="0">
                <a:solidFill>
                  <a:srgbClr val="333333"/>
                </a:solidFill>
                <a:latin typeface="Arial" panose="020B0604020202020204" pitchFamily="34" charset="0"/>
              </a:rPr>
              <a:t>2015</a:t>
            </a:r>
            <a:r>
              <a:rPr lang="zh-CN" altLang="en-US" dirty="0" smtClean="0">
                <a:solidFill>
                  <a:srgbClr val="333333"/>
                </a:solidFill>
                <a:latin typeface="Arial" panose="020B0604020202020204" pitchFamily="34" charset="0"/>
              </a:rPr>
              <a:t>年重点课题研究的招标公告</a:t>
            </a:r>
            <a:r>
              <a:rPr lang="en-US" altLang="zh-CN" dirty="0" smtClean="0">
                <a:solidFill>
                  <a:srgbClr val="333333"/>
                </a:solidFill>
                <a:latin typeface="Arial" panose="020B0604020202020204" pitchFamily="34" charset="0"/>
              </a:rPr>
              <a:t>》</a:t>
            </a:r>
            <a:r>
              <a:rPr lang="zh-CN" altLang="en-US" dirty="0" smtClean="0">
                <a:solidFill>
                  <a:srgbClr val="333333"/>
                </a:solidFill>
                <a:latin typeface="Arial" panose="020B0604020202020204" pitchFamily="34" charset="0"/>
              </a:rPr>
              <a:t>中，“互联网证券”位列第一，互联网对证券行业的重要性似乎从未如此彰显。</a:t>
            </a:r>
            <a:endParaRPr lang="zh-CN" altLang="en-US" b="0" i="0" dirty="0" smtClean="0">
              <a:solidFill>
                <a:srgbClr val="333333"/>
              </a:solidFill>
              <a:effectLst/>
              <a:latin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1583AEAE-142C-4F40-84CA-6DAD39C5FFE0}" type="slidenum">
              <a:rPr lang="zh-CN" altLang="en-US" smtClean="0"/>
              <a:t>27</a:t>
            </a:fld>
            <a:endParaRPr lang="zh-CN" altLang="en-US"/>
          </a:p>
        </p:txBody>
      </p:sp>
    </p:spTree>
    <p:extLst>
      <p:ext uri="{BB962C8B-B14F-4D97-AF65-F5344CB8AC3E}">
        <p14:creationId xmlns:p14="http://schemas.microsoft.com/office/powerpoint/2010/main" val="1956424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1">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
            <a:ext cx="8763000" cy="676274"/>
          </a:xfrm>
        </p:spPr>
        <p:txBody>
          <a:bodyPr vert="horz" lIns="91440" tIns="45720" rIns="91440" bIns="45720" rtlCol="0" anchor="ctr">
            <a:normAutofit/>
          </a:bodyPr>
          <a:lstStyle>
            <a:lvl1pPr algn="l">
              <a:defRPr lang="en-US" sz="4000" dirty="0"/>
            </a:lvl1pPr>
          </a:lstStyle>
          <a:p>
            <a:pPr lvl="0"/>
            <a:r>
              <a:rPr lang="zh-CN" altLang="en-US" dirty="0" smtClean="0"/>
              <a:t>单击此处编辑母版标题样式</a:t>
            </a:r>
            <a:endParaRPr lang="en-US" dirty="0"/>
          </a:p>
        </p:txBody>
      </p:sp>
      <p:sp>
        <p:nvSpPr>
          <p:cNvPr id="7" name="矩形 6"/>
          <p:cNvSpPr/>
          <p:nvPr userDrawn="1"/>
        </p:nvSpPr>
        <p:spPr>
          <a:xfrm>
            <a:off x="0" y="0"/>
            <a:ext cx="381000" cy="663574"/>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0" y="676274"/>
            <a:ext cx="9144000" cy="0"/>
          </a:xfrm>
          <a:prstGeom prst="line">
            <a:avLst/>
          </a:prstGeom>
          <a:ln w="31750">
            <a:gradFill flip="none" rotWithShape="1">
              <a:gsLst>
                <a:gs pos="0">
                  <a:schemeClr val="accent1">
                    <a:lumMod val="5000"/>
                    <a:lumOff val="95000"/>
                  </a:schemeClr>
                </a:gs>
                <a:gs pos="100000">
                  <a:schemeClr val="accent4">
                    <a:lumMod val="40000"/>
                    <a:lumOff val="6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861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A2C82FA1-9D05-4F6D-B9B2-066779E19AA4}" type="datetimeFigureOut">
              <a:rPr lang="zh-CN" altLang="en-US" smtClean="0"/>
              <a:t>2015-04-09</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8ADEFABF-FEAD-415D-BCB7-826CEDAE2E5C}" type="slidenum">
              <a:rPr lang="zh-CN" altLang="en-US" smtClean="0"/>
              <a:t>‹#›</a:t>
            </a:fld>
            <a:endParaRPr lang="zh-CN" altLang="en-US"/>
          </a:p>
        </p:txBody>
      </p:sp>
    </p:spTree>
    <p:extLst>
      <p:ext uri="{BB962C8B-B14F-4D97-AF65-F5344CB8AC3E}">
        <p14:creationId xmlns:p14="http://schemas.microsoft.com/office/powerpoint/2010/main" val="1104746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A2C82FA1-9D05-4F6D-B9B2-066779E19AA4}" type="datetimeFigureOut">
              <a:rPr lang="zh-CN" altLang="en-US" smtClean="0"/>
              <a:t>2015-04-09</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8ADEFABF-FEAD-415D-BCB7-826CEDAE2E5C}" type="slidenum">
              <a:rPr lang="zh-CN" altLang="en-US" smtClean="0"/>
              <a:t>‹#›</a:t>
            </a:fld>
            <a:endParaRPr lang="zh-CN" altLang="en-US"/>
          </a:p>
        </p:txBody>
      </p:sp>
    </p:spTree>
    <p:extLst>
      <p:ext uri="{BB962C8B-B14F-4D97-AF65-F5344CB8AC3E}">
        <p14:creationId xmlns:p14="http://schemas.microsoft.com/office/powerpoint/2010/main" val="16141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2">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763000" cy="663574"/>
          </a:xfrm>
        </p:spPr>
        <p:txBody>
          <a:bodyPr>
            <a:normAutofit/>
          </a:bodyPr>
          <a:lstStyle>
            <a:lvl1pPr algn="l">
              <a:defRPr sz="3600"/>
            </a:lvl1pPr>
          </a:lstStyle>
          <a:p>
            <a:r>
              <a:rPr lang="zh-CN" altLang="en-US" smtClean="0"/>
              <a:t>单击此处编辑母版标题样式</a:t>
            </a:r>
            <a:endParaRPr lang="en-US" dirty="0"/>
          </a:p>
        </p:txBody>
      </p:sp>
      <p:sp>
        <p:nvSpPr>
          <p:cNvPr id="7" name="矩形 6"/>
          <p:cNvSpPr/>
          <p:nvPr userDrawn="1"/>
        </p:nvSpPr>
        <p:spPr>
          <a:xfrm>
            <a:off x="0" y="0"/>
            <a:ext cx="381000" cy="663574"/>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0" y="676274"/>
            <a:ext cx="9144000" cy="0"/>
          </a:xfrm>
          <a:prstGeom prst="line">
            <a:avLst/>
          </a:prstGeom>
          <a:ln w="31750">
            <a:gradFill flip="none" rotWithShape="1">
              <a:gsLst>
                <a:gs pos="0">
                  <a:schemeClr val="accent1">
                    <a:lumMod val="5000"/>
                    <a:lumOff val="95000"/>
                  </a:schemeClr>
                </a:gs>
                <a:gs pos="100000">
                  <a:schemeClr val="accent4">
                    <a:lumMod val="40000"/>
                    <a:lumOff val="6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883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A2C82FA1-9D05-4F6D-B9B2-066779E19AA4}" type="datetimeFigureOut">
              <a:rPr lang="zh-CN" altLang="en-US" smtClean="0"/>
              <a:t>2015-04-09</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8ADEFABF-FEAD-415D-BCB7-826CEDAE2E5C}" type="slidenum">
              <a:rPr lang="zh-CN" altLang="en-US" smtClean="0"/>
              <a:t>‹#›</a:t>
            </a:fld>
            <a:endParaRPr lang="zh-CN" altLang="en-US"/>
          </a:p>
        </p:txBody>
      </p:sp>
    </p:spTree>
    <p:extLst>
      <p:ext uri="{BB962C8B-B14F-4D97-AF65-F5344CB8AC3E}">
        <p14:creationId xmlns:p14="http://schemas.microsoft.com/office/powerpoint/2010/main" val="3152615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A2C82FA1-9D05-4F6D-B9B2-066779E19AA4}" type="datetimeFigureOut">
              <a:rPr lang="zh-CN" altLang="en-US" smtClean="0"/>
              <a:t>2015-04-09</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8ADEFABF-FEAD-415D-BCB7-826CEDAE2E5C}" type="slidenum">
              <a:rPr lang="zh-CN" altLang="en-US" smtClean="0"/>
              <a:t>‹#›</a:t>
            </a:fld>
            <a:endParaRPr lang="zh-CN" altLang="en-US"/>
          </a:p>
        </p:txBody>
      </p:sp>
    </p:spTree>
    <p:extLst>
      <p:ext uri="{BB962C8B-B14F-4D97-AF65-F5344CB8AC3E}">
        <p14:creationId xmlns:p14="http://schemas.microsoft.com/office/powerpoint/2010/main" val="3223520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A2C82FA1-9D05-4F6D-B9B2-066779E19AA4}" type="datetimeFigureOut">
              <a:rPr lang="zh-CN" altLang="en-US" smtClean="0"/>
              <a:t>2015-04-09</a:t>
            </a:fld>
            <a:endParaRPr lang="zh-CN"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8ADEFABF-FEAD-415D-BCB7-826CEDAE2E5C}" type="slidenum">
              <a:rPr lang="zh-CN" altLang="en-US" smtClean="0"/>
              <a:t>‹#›</a:t>
            </a:fld>
            <a:endParaRPr lang="zh-CN" altLang="en-US"/>
          </a:p>
        </p:txBody>
      </p:sp>
    </p:spTree>
    <p:extLst>
      <p:ext uri="{BB962C8B-B14F-4D97-AF65-F5344CB8AC3E}">
        <p14:creationId xmlns:p14="http://schemas.microsoft.com/office/powerpoint/2010/main" val="2425703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A2C82FA1-9D05-4F6D-B9B2-066779E19AA4}" type="datetimeFigureOut">
              <a:rPr lang="zh-CN" altLang="en-US" smtClean="0"/>
              <a:t>2015-04-09</a:t>
            </a:fld>
            <a:endParaRPr lang="zh-CN"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8ADEFABF-FEAD-415D-BCB7-826CEDAE2E5C}" type="slidenum">
              <a:rPr lang="zh-CN" altLang="en-US" smtClean="0"/>
              <a:t>‹#›</a:t>
            </a:fld>
            <a:endParaRPr lang="zh-CN" altLang="en-US"/>
          </a:p>
        </p:txBody>
      </p:sp>
    </p:spTree>
    <p:extLst>
      <p:ext uri="{BB962C8B-B14F-4D97-AF65-F5344CB8AC3E}">
        <p14:creationId xmlns:p14="http://schemas.microsoft.com/office/powerpoint/2010/main" val="164719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A2C82FA1-9D05-4F6D-B9B2-066779E19AA4}" type="datetimeFigureOut">
              <a:rPr lang="zh-CN" altLang="en-US" smtClean="0"/>
              <a:t>2015-04-09</a:t>
            </a:fld>
            <a:endParaRPr lang="zh-CN"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8ADEFABF-FEAD-415D-BCB7-826CEDAE2E5C}" type="slidenum">
              <a:rPr lang="zh-CN" altLang="en-US" smtClean="0"/>
              <a:t>‹#›</a:t>
            </a:fld>
            <a:endParaRPr lang="zh-CN" altLang="en-US"/>
          </a:p>
        </p:txBody>
      </p:sp>
    </p:spTree>
    <p:extLst>
      <p:ext uri="{BB962C8B-B14F-4D97-AF65-F5344CB8AC3E}">
        <p14:creationId xmlns:p14="http://schemas.microsoft.com/office/powerpoint/2010/main" val="3313811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A2C82FA1-9D05-4F6D-B9B2-066779E19AA4}" type="datetimeFigureOut">
              <a:rPr lang="zh-CN" altLang="en-US" smtClean="0"/>
              <a:t>2015-04-09</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8ADEFABF-FEAD-415D-BCB7-826CEDAE2E5C}" type="slidenum">
              <a:rPr lang="zh-CN" altLang="en-US" smtClean="0"/>
              <a:t>‹#›</a:t>
            </a:fld>
            <a:endParaRPr lang="zh-CN" altLang="en-US"/>
          </a:p>
        </p:txBody>
      </p:sp>
    </p:spTree>
    <p:extLst>
      <p:ext uri="{BB962C8B-B14F-4D97-AF65-F5344CB8AC3E}">
        <p14:creationId xmlns:p14="http://schemas.microsoft.com/office/powerpoint/2010/main" val="192344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A2C82FA1-9D05-4F6D-B9B2-066779E19AA4}" type="datetimeFigureOut">
              <a:rPr lang="zh-CN" altLang="en-US" smtClean="0"/>
              <a:t>2015-04-09</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8ADEFABF-FEAD-415D-BCB7-826CEDAE2E5C}" type="slidenum">
              <a:rPr lang="zh-CN" altLang="en-US" smtClean="0"/>
              <a:t>‹#›</a:t>
            </a:fld>
            <a:endParaRPr lang="zh-CN" altLang="en-US"/>
          </a:p>
        </p:txBody>
      </p:sp>
    </p:spTree>
    <p:extLst>
      <p:ext uri="{BB962C8B-B14F-4D97-AF65-F5344CB8AC3E}">
        <p14:creationId xmlns:p14="http://schemas.microsoft.com/office/powerpoint/2010/main" val="3498779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3097213"/>
            <a:ext cx="9144000" cy="663574"/>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3750313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888" y="1354897"/>
            <a:ext cx="7886700" cy="1743145"/>
          </a:xfrm>
        </p:spPr>
        <p:txBody>
          <a:bodyPr/>
          <a:lstStyle/>
          <a:p>
            <a:pPr algn="l"/>
            <a:r>
              <a:rPr lang="zh-CN" altLang="en-US" dirty="0" smtClean="0"/>
              <a:t>互联网金融</a:t>
            </a:r>
            <a:r>
              <a:rPr lang="en-US" altLang="zh-CN" dirty="0" smtClean="0"/>
              <a:t>——</a:t>
            </a:r>
            <a:br>
              <a:rPr lang="en-US" altLang="zh-CN" dirty="0" smtClean="0"/>
            </a:br>
            <a:r>
              <a:rPr lang="en-US" altLang="zh-CN" dirty="0" smtClean="0"/>
              <a:t>           </a:t>
            </a:r>
            <a:r>
              <a:rPr lang="zh-CN" altLang="en-US" dirty="0" smtClean="0"/>
              <a:t>下一个电商浪潮</a:t>
            </a:r>
            <a:endParaRPr lang="zh-CN" altLang="en-US" dirty="0"/>
          </a:p>
        </p:txBody>
      </p:sp>
      <p:sp>
        <p:nvSpPr>
          <p:cNvPr id="3" name="文本占位符 2"/>
          <p:cNvSpPr>
            <a:spLocks noGrp="1"/>
          </p:cNvSpPr>
          <p:nvPr>
            <p:ph type="body" idx="1"/>
          </p:nvPr>
        </p:nvSpPr>
        <p:spPr>
          <a:xfrm>
            <a:off x="5172500" y="4589465"/>
            <a:ext cx="3338087" cy="869640"/>
          </a:xfrm>
        </p:spPr>
        <p:txBody>
          <a:bodyPr/>
          <a:lstStyle/>
          <a:p>
            <a:pPr algn="ctr"/>
            <a:r>
              <a:rPr lang="zh-CN" altLang="en-US" sz="3200" dirty="0" smtClean="0">
                <a:latin typeface="+mj-ea"/>
                <a:ea typeface="+mj-ea"/>
              </a:rPr>
              <a:t>李兴华</a:t>
            </a:r>
            <a:endParaRPr lang="en-US" altLang="zh-CN" sz="3200" dirty="0" smtClean="0">
              <a:latin typeface="+mj-ea"/>
              <a:ea typeface="+mj-ea"/>
            </a:endParaRPr>
          </a:p>
          <a:p>
            <a:pPr algn="ctr"/>
            <a:r>
              <a:rPr lang="en-US" altLang="zh-CN" sz="3200" dirty="0" smtClean="0">
                <a:latin typeface="+mj-ea"/>
                <a:ea typeface="+mj-ea"/>
              </a:rPr>
              <a:t>2015.04.09</a:t>
            </a:r>
            <a:endParaRPr lang="zh-CN" altLang="en-US" sz="3200" dirty="0">
              <a:latin typeface="+mj-ea"/>
              <a:ea typeface="+mj-ea"/>
            </a:endParaRPr>
          </a:p>
        </p:txBody>
      </p:sp>
    </p:spTree>
    <p:extLst>
      <p:ext uri="{BB962C8B-B14F-4D97-AF65-F5344CB8AC3E}">
        <p14:creationId xmlns:p14="http://schemas.microsoft.com/office/powerpoint/2010/main" val="452437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互联网金融以用户为核心，重用户体验</a:t>
            </a:r>
            <a:endParaRPr lang="zh-CN" altLang="en-US" dirty="0"/>
          </a:p>
        </p:txBody>
      </p:sp>
      <p:grpSp>
        <p:nvGrpSpPr>
          <p:cNvPr id="18" name="组合 17"/>
          <p:cNvGrpSpPr/>
          <p:nvPr/>
        </p:nvGrpSpPr>
        <p:grpSpPr>
          <a:xfrm>
            <a:off x="332486" y="1655018"/>
            <a:ext cx="8479028" cy="3547964"/>
            <a:chOff x="583323" y="2530931"/>
            <a:chExt cx="8479028" cy="3547964"/>
          </a:xfrm>
        </p:grpSpPr>
        <p:grpSp>
          <p:nvGrpSpPr>
            <p:cNvPr id="11" name="组合 10"/>
            <p:cNvGrpSpPr/>
            <p:nvPr/>
          </p:nvGrpSpPr>
          <p:grpSpPr>
            <a:xfrm>
              <a:off x="4963879" y="2873822"/>
              <a:ext cx="4098472" cy="1885324"/>
              <a:chOff x="4963879" y="2873822"/>
              <a:chExt cx="4098472" cy="1885324"/>
            </a:xfrm>
          </p:grpSpPr>
          <p:sp>
            <p:nvSpPr>
              <p:cNvPr id="9" name="椭圆 8"/>
              <p:cNvSpPr/>
              <p:nvPr/>
            </p:nvSpPr>
            <p:spPr>
              <a:xfrm>
                <a:off x="4963879" y="2873822"/>
                <a:ext cx="4098472" cy="188532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297252" y="3118757"/>
                <a:ext cx="3431726" cy="142268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latin typeface="+mj-ea"/>
                    <a:ea typeface="+mj-ea"/>
                  </a:rPr>
                  <a:t>形成产业链</a:t>
                </a:r>
                <a:endParaRPr lang="en-US" altLang="zh-CN" sz="2800" dirty="0" smtClean="0">
                  <a:solidFill>
                    <a:schemeClr val="tx1"/>
                  </a:solidFill>
                  <a:latin typeface="+mj-ea"/>
                  <a:ea typeface="+mj-ea"/>
                </a:endParaRPr>
              </a:p>
              <a:p>
                <a:pPr algn="ctr"/>
                <a:r>
                  <a:rPr lang="zh-CN" altLang="en-US" sz="2800" dirty="0" smtClean="0">
                    <a:solidFill>
                      <a:schemeClr val="tx1"/>
                    </a:solidFill>
                    <a:latin typeface="+mj-ea"/>
                    <a:ea typeface="+mj-ea"/>
                  </a:rPr>
                  <a:t>自身的闭环</a:t>
                </a:r>
                <a:endParaRPr lang="zh-CN" altLang="en-US" sz="2800" dirty="0">
                  <a:solidFill>
                    <a:schemeClr val="tx1"/>
                  </a:solidFill>
                  <a:latin typeface="+mj-ea"/>
                  <a:ea typeface="+mj-ea"/>
                </a:endParaRPr>
              </a:p>
            </p:txBody>
          </p:sp>
        </p:grpSp>
        <p:sp>
          <p:nvSpPr>
            <p:cNvPr id="3" name="椭圆 2"/>
            <p:cNvSpPr/>
            <p:nvPr/>
          </p:nvSpPr>
          <p:spPr>
            <a:xfrm>
              <a:off x="2822644" y="3341077"/>
              <a:ext cx="2637693" cy="1107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latin typeface="+mj-ea"/>
                  <a:ea typeface="+mj-ea"/>
                </a:rPr>
                <a:t>用户资产</a:t>
              </a:r>
              <a:endParaRPr lang="zh-CN" altLang="en-US" sz="3200" dirty="0">
                <a:latin typeface="+mj-ea"/>
                <a:ea typeface="+mj-ea"/>
              </a:endParaRPr>
            </a:p>
          </p:txBody>
        </p:sp>
        <p:sp>
          <p:nvSpPr>
            <p:cNvPr id="5" name="椭圆 4"/>
            <p:cNvSpPr/>
            <p:nvPr/>
          </p:nvSpPr>
          <p:spPr>
            <a:xfrm>
              <a:off x="5575159" y="2530931"/>
              <a:ext cx="1233854" cy="86541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mj-ea"/>
                  <a:ea typeface="+mj-ea"/>
                </a:rPr>
                <a:t>技术</a:t>
              </a:r>
              <a:endParaRPr lang="zh-CN" altLang="en-US" sz="2400" dirty="0">
                <a:latin typeface="+mj-ea"/>
                <a:ea typeface="+mj-ea"/>
              </a:endParaRPr>
            </a:p>
          </p:txBody>
        </p:sp>
        <p:sp>
          <p:nvSpPr>
            <p:cNvPr id="6" name="椭圆 5"/>
            <p:cNvSpPr/>
            <p:nvPr/>
          </p:nvSpPr>
          <p:spPr>
            <a:xfrm>
              <a:off x="7314151" y="2530931"/>
              <a:ext cx="1233854" cy="86541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mj-ea"/>
                  <a:ea typeface="+mj-ea"/>
                </a:rPr>
                <a:t>信息</a:t>
              </a:r>
              <a:endParaRPr lang="zh-CN" altLang="en-US" sz="2400" dirty="0">
                <a:latin typeface="+mj-ea"/>
                <a:ea typeface="+mj-ea"/>
              </a:endParaRPr>
            </a:p>
          </p:txBody>
        </p:sp>
        <p:sp>
          <p:nvSpPr>
            <p:cNvPr id="7" name="椭圆 6"/>
            <p:cNvSpPr/>
            <p:nvPr/>
          </p:nvSpPr>
          <p:spPr>
            <a:xfrm>
              <a:off x="7314151" y="4269289"/>
              <a:ext cx="1233854" cy="86541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mj-ea"/>
                  <a:ea typeface="+mj-ea"/>
                </a:rPr>
                <a:t>产品</a:t>
              </a:r>
              <a:endParaRPr lang="zh-CN" altLang="en-US" sz="2400" dirty="0">
                <a:latin typeface="+mj-ea"/>
                <a:ea typeface="+mj-ea"/>
              </a:endParaRPr>
            </a:p>
          </p:txBody>
        </p:sp>
        <p:sp>
          <p:nvSpPr>
            <p:cNvPr id="8" name="椭圆 7"/>
            <p:cNvSpPr/>
            <p:nvPr/>
          </p:nvSpPr>
          <p:spPr>
            <a:xfrm>
              <a:off x="5575159" y="4269289"/>
              <a:ext cx="1233854" cy="86541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ea"/>
                  <a:ea typeface="+mj-ea"/>
                </a:rPr>
                <a:t>账户</a:t>
              </a:r>
            </a:p>
          </p:txBody>
        </p:sp>
        <p:sp>
          <p:nvSpPr>
            <p:cNvPr id="12" name="上下箭头 11"/>
            <p:cNvSpPr/>
            <p:nvPr/>
          </p:nvSpPr>
          <p:spPr>
            <a:xfrm>
              <a:off x="3898182" y="4525316"/>
              <a:ext cx="646335" cy="912300"/>
            </a:xfrm>
            <a:prstGeom prst="up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245040" y="5617230"/>
              <a:ext cx="2244130" cy="461665"/>
            </a:xfrm>
            <a:prstGeom prst="rect">
              <a:avLst/>
            </a:prstGeom>
            <a:noFill/>
          </p:spPr>
          <p:txBody>
            <a:bodyPr wrap="square" rtlCol="0">
              <a:spAutoFit/>
            </a:bodyPr>
            <a:lstStyle/>
            <a:p>
              <a:r>
                <a:rPr lang="zh-CN" altLang="en-US" sz="2400" dirty="0" smtClean="0">
                  <a:solidFill>
                    <a:srgbClr val="FF0000"/>
                  </a:solidFill>
                  <a:latin typeface="+mj-ea"/>
                  <a:ea typeface="+mj-ea"/>
                </a:rPr>
                <a:t>以用户为中心</a:t>
              </a:r>
              <a:endParaRPr lang="zh-CN" altLang="en-US" sz="2400" dirty="0">
                <a:solidFill>
                  <a:srgbClr val="FF0000"/>
                </a:solidFill>
                <a:latin typeface="+mj-ea"/>
                <a:ea typeface="+mj-ea"/>
              </a:endParaRPr>
            </a:p>
          </p:txBody>
        </p:sp>
        <p:sp>
          <p:nvSpPr>
            <p:cNvPr id="14" name="右弧形箭头 13"/>
            <p:cNvSpPr/>
            <p:nvPr/>
          </p:nvSpPr>
          <p:spPr>
            <a:xfrm rot="5400000">
              <a:off x="1540111" y="3390661"/>
              <a:ext cx="662152" cy="257572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右弧形箭头 14"/>
            <p:cNvSpPr/>
            <p:nvPr/>
          </p:nvSpPr>
          <p:spPr>
            <a:xfrm rot="16200000">
              <a:off x="1532229" y="1819584"/>
              <a:ext cx="677917" cy="257572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6" name="文本框 15"/>
            <p:cNvSpPr txBox="1"/>
            <p:nvPr/>
          </p:nvSpPr>
          <p:spPr>
            <a:xfrm>
              <a:off x="819803" y="3118757"/>
              <a:ext cx="2017986" cy="461665"/>
            </a:xfrm>
            <a:prstGeom prst="rect">
              <a:avLst/>
            </a:prstGeom>
            <a:noFill/>
          </p:spPr>
          <p:txBody>
            <a:bodyPr wrap="square" rtlCol="0">
              <a:spAutoFit/>
            </a:bodyPr>
            <a:lstStyle/>
            <a:p>
              <a:r>
                <a:rPr lang="zh-CN" altLang="en-US" sz="2400" dirty="0" smtClean="0">
                  <a:latin typeface="+mj-ea"/>
                  <a:ea typeface="+mj-ea"/>
                </a:rPr>
                <a:t>风险资本投入</a:t>
              </a:r>
              <a:endParaRPr lang="zh-CN" altLang="en-US" sz="2400" dirty="0">
                <a:latin typeface="+mj-ea"/>
                <a:ea typeface="+mj-ea"/>
              </a:endParaRPr>
            </a:p>
          </p:txBody>
        </p:sp>
        <p:sp>
          <p:nvSpPr>
            <p:cNvPr id="17" name="文本框 16"/>
            <p:cNvSpPr txBox="1"/>
            <p:nvPr/>
          </p:nvSpPr>
          <p:spPr>
            <a:xfrm>
              <a:off x="715530" y="4016983"/>
              <a:ext cx="2323987" cy="461665"/>
            </a:xfrm>
            <a:prstGeom prst="rect">
              <a:avLst/>
            </a:prstGeom>
            <a:noFill/>
          </p:spPr>
          <p:txBody>
            <a:bodyPr wrap="square" rtlCol="0">
              <a:spAutoFit/>
            </a:bodyPr>
            <a:lstStyle/>
            <a:p>
              <a:r>
                <a:rPr lang="zh-CN" altLang="en-US" sz="2400" dirty="0" smtClean="0">
                  <a:latin typeface="+mj-ea"/>
                  <a:ea typeface="+mj-ea"/>
                </a:rPr>
                <a:t>上市、并购退出</a:t>
              </a:r>
              <a:endParaRPr lang="zh-CN" altLang="en-US" sz="2400" dirty="0">
                <a:latin typeface="+mj-ea"/>
                <a:ea typeface="+mj-ea"/>
              </a:endParaRPr>
            </a:p>
          </p:txBody>
        </p:sp>
      </p:grpSp>
    </p:spTree>
    <p:extLst>
      <p:ext uri="{BB962C8B-B14F-4D97-AF65-F5344CB8AC3E}">
        <p14:creationId xmlns:p14="http://schemas.microsoft.com/office/powerpoint/2010/main" val="2210394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smtClean="0"/>
              <a:t>互联网</a:t>
            </a:r>
            <a:r>
              <a:rPr lang="zh-CN" altLang="en-US" dirty="0"/>
              <a:t>金融产业链的形成</a:t>
            </a:r>
          </a:p>
        </p:txBody>
      </p:sp>
      <p:sp>
        <p:nvSpPr>
          <p:cNvPr id="4" name="文本框 3"/>
          <p:cNvSpPr txBox="1"/>
          <p:nvPr/>
        </p:nvSpPr>
        <p:spPr>
          <a:xfrm>
            <a:off x="1316421" y="993228"/>
            <a:ext cx="6511158" cy="461665"/>
          </a:xfrm>
          <a:prstGeom prst="rect">
            <a:avLst/>
          </a:prstGeom>
          <a:noFill/>
        </p:spPr>
        <p:txBody>
          <a:bodyPr wrap="square" rtlCol="0">
            <a:spAutoFit/>
          </a:bodyPr>
          <a:lstStyle/>
          <a:p>
            <a:pPr algn="ctr"/>
            <a:r>
              <a:rPr lang="zh-CN" altLang="en-US" sz="2400" dirty="0" smtClean="0">
                <a:latin typeface="+mj-ea"/>
                <a:ea typeface="+mj-ea"/>
              </a:rPr>
              <a:t>互联网金融已形成信息</a:t>
            </a:r>
            <a:r>
              <a:rPr lang="en-US" altLang="zh-CN" sz="2400" dirty="0" smtClean="0">
                <a:latin typeface="+mj-ea"/>
                <a:ea typeface="+mj-ea"/>
              </a:rPr>
              <a:t>-</a:t>
            </a:r>
            <a:r>
              <a:rPr lang="zh-CN" altLang="en-US" sz="2400" dirty="0" smtClean="0">
                <a:latin typeface="+mj-ea"/>
                <a:ea typeface="+mj-ea"/>
              </a:rPr>
              <a:t>平台</a:t>
            </a:r>
            <a:r>
              <a:rPr lang="en-US" altLang="zh-CN" sz="2400" dirty="0" smtClean="0">
                <a:latin typeface="+mj-ea"/>
                <a:ea typeface="+mj-ea"/>
              </a:rPr>
              <a:t>-</a:t>
            </a:r>
            <a:r>
              <a:rPr lang="zh-CN" altLang="en-US" sz="2400" dirty="0" smtClean="0">
                <a:latin typeface="+mj-ea"/>
                <a:ea typeface="+mj-ea"/>
              </a:rPr>
              <a:t>账户的全产业链</a:t>
            </a:r>
            <a:endParaRPr lang="zh-CN" altLang="en-US" sz="2400" dirty="0">
              <a:latin typeface="+mj-ea"/>
              <a:ea typeface="+mj-ea"/>
            </a:endParaRPr>
          </a:p>
        </p:txBody>
      </p:sp>
      <p:sp>
        <p:nvSpPr>
          <p:cNvPr id="5" name="椭圆 4"/>
          <p:cNvSpPr/>
          <p:nvPr/>
        </p:nvSpPr>
        <p:spPr>
          <a:xfrm>
            <a:off x="2632842" y="1548784"/>
            <a:ext cx="3878317" cy="47152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mj-ea"/>
                <a:ea typeface="+mj-ea"/>
              </a:rPr>
              <a:t>互联网金融产业链</a:t>
            </a:r>
            <a:endParaRPr lang="zh-CN" altLang="en-US" sz="2400" dirty="0">
              <a:solidFill>
                <a:schemeClr val="tx1"/>
              </a:solidFill>
              <a:latin typeface="+mj-ea"/>
              <a:ea typeface="+mj-ea"/>
            </a:endParaRPr>
          </a:p>
        </p:txBody>
      </p:sp>
      <p:grpSp>
        <p:nvGrpSpPr>
          <p:cNvPr id="18" name="组合 17"/>
          <p:cNvGrpSpPr/>
          <p:nvPr/>
        </p:nvGrpSpPr>
        <p:grpSpPr>
          <a:xfrm>
            <a:off x="695373" y="3165990"/>
            <a:ext cx="1653901" cy="3042745"/>
            <a:chOff x="646386" y="3165990"/>
            <a:chExt cx="1653901" cy="3042745"/>
          </a:xfrm>
        </p:grpSpPr>
        <p:sp>
          <p:nvSpPr>
            <p:cNvPr id="6" name="圆角矩形 5"/>
            <p:cNvSpPr/>
            <p:nvPr/>
          </p:nvSpPr>
          <p:spPr>
            <a:xfrm>
              <a:off x="646386" y="3165990"/>
              <a:ext cx="1653901" cy="3042745"/>
            </a:xfrm>
            <a:prstGeom prst="roundRect">
              <a:avLst/>
            </a:prstGeom>
            <a:solidFill>
              <a:schemeClr val="bg1"/>
            </a:solidFill>
            <a:ln w="254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6386" y="3445329"/>
              <a:ext cx="1653901" cy="7021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信息</a:t>
              </a:r>
              <a:r>
                <a:rPr lang="en-US" altLang="zh-CN" sz="2000" dirty="0">
                  <a:latin typeface="+mj-ea"/>
                  <a:ea typeface="+mj-ea"/>
                </a:rPr>
                <a:t>=</a:t>
              </a:r>
              <a:r>
                <a:rPr lang="zh-CN" altLang="en-US" sz="2000" dirty="0" smtClean="0">
                  <a:latin typeface="+mj-ea"/>
                  <a:ea typeface="+mj-ea"/>
                </a:rPr>
                <a:t>极致</a:t>
              </a:r>
              <a:endParaRPr lang="en-US" altLang="zh-CN" sz="2000" dirty="0" smtClean="0">
                <a:latin typeface="+mj-ea"/>
                <a:ea typeface="+mj-ea"/>
              </a:endParaRPr>
            </a:p>
            <a:p>
              <a:pPr algn="ctr"/>
              <a:r>
                <a:rPr lang="zh-CN" altLang="en-US" sz="2000" dirty="0" smtClean="0">
                  <a:latin typeface="+mj-ea"/>
                  <a:ea typeface="+mj-ea"/>
                </a:rPr>
                <a:t>（有效市场）</a:t>
              </a:r>
              <a:endParaRPr lang="zh-CN" altLang="en-US" sz="2000" dirty="0">
                <a:latin typeface="+mj-ea"/>
                <a:ea typeface="+mj-ea"/>
              </a:endParaRPr>
            </a:p>
          </p:txBody>
        </p:sp>
        <p:sp>
          <p:nvSpPr>
            <p:cNvPr id="10" name="矩形 9"/>
            <p:cNvSpPr/>
            <p:nvPr/>
          </p:nvSpPr>
          <p:spPr>
            <a:xfrm>
              <a:off x="646386" y="4687362"/>
              <a:ext cx="1653901" cy="7021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mj-ea"/>
                  <a:ea typeface="+mj-ea"/>
                </a:rPr>
                <a:t>技术</a:t>
              </a:r>
              <a:endParaRPr lang="en-US" altLang="zh-CN" sz="2000" dirty="0">
                <a:latin typeface="+mj-ea"/>
                <a:ea typeface="+mj-ea"/>
              </a:endParaRPr>
            </a:p>
            <a:p>
              <a:pPr algn="ctr"/>
              <a:r>
                <a:rPr lang="zh-CN" altLang="en-US" sz="2000" dirty="0">
                  <a:latin typeface="+mj-ea"/>
                  <a:ea typeface="+mj-ea"/>
                </a:rPr>
                <a:t>极致的服务</a:t>
              </a:r>
            </a:p>
          </p:txBody>
        </p:sp>
        <p:sp>
          <p:nvSpPr>
            <p:cNvPr id="11" name="文本框 10"/>
            <p:cNvSpPr txBox="1"/>
            <p:nvPr/>
          </p:nvSpPr>
          <p:spPr>
            <a:xfrm>
              <a:off x="646386" y="5649686"/>
              <a:ext cx="1653901" cy="461665"/>
            </a:xfrm>
            <a:prstGeom prst="rect">
              <a:avLst/>
            </a:prstGeom>
            <a:noFill/>
          </p:spPr>
          <p:txBody>
            <a:bodyPr wrap="square" rtlCol="0">
              <a:spAutoFit/>
            </a:bodyPr>
            <a:lstStyle/>
            <a:p>
              <a:pPr algn="ctr"/>
              <a:r>
                <a:rPr lang="zh-CN" altLang="en-US" sz="2400" dirty="0" smtClean="0">
                  <a:latin typeface="+mj-ea"/>
                  <a:ea typeface="+mj-ea"/>
                </a:rPr>
                <a:t>金融定价</a:t>
              </a:r>
              <a:endParaRPr lang="zh-CN" altLang="en-US" sz="2400" dirty="0">
                <a:latin typeface="+mj-ea"/>
                <a:ea typeface="+mj-ea"/>
              </a:endParaRPr>
            </a:p>
          </p:txBody>
        </p:sp>
      </p:grpSp>
      <p:grpSp>
        <p:nvGrpSpPr>
          <p:cNvPr id="19" name="组合 18"/>
          <p:cNvGrpSpPr/>
          <p:nvPr/>
        </p:nvGrpSpPr>
        <p:grpSpPr>
          <a:xfrm>
            <a:off x="3742429" y="3165990"/>
            <a:ext cx="1653901" cy="3042745"/>
            <a:chOff x="2918098" y="3165990"/>
            <a:chExt cx="1653901" cy="3042745"/>
          </a:xfrm>
        </p:grpSpPr>
        <p:sp>
          <p:nvSpPr>
            <p:cNvPr id="7" name="圆角矩形 6"/>
            <p:cNvSpPr/>
            <p:nvPr/>
          </p:nvSpPr>
          <p:spPr>
            <a:xfrm>
              <a:off x="2918098" y="3165990"/>
              <a:ext cx="1653901" cy="3042745"/>
            </a:xfrm>
            <a:prstGeom prst="roundRect">
              <a:avLst/>
            </a:prstGeom>
            <a:solidFill>
              <a:schemeClr val="bg1"/>
            </a:solidFill>
            <a:ln w="254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918098" y="3445329"/>
              <a:ext cx="1653901" cy="7021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mj-ea"/>
                  <a:ea typeface="+mj-ea"/>
                </a:rPr>
                <a:t>平台</a:t>
              </a:r>
              <a:r>
                <a:rPr lang="en-US" altLang="zh-CN" sz="2000" dirty="0">
                  <a:latin typeface="+mj-ea"/>
                  <a:ea typeface="+mj-ea"/>
                </a:rPr>
                <a:t>=</a:t>
              </a:r>
              <a:r>
                <a:rPr lang="zh-CN" altLang="en-US" sz="2000" dirty="0">
                  <a:latin typeface="+mj-ea"/>
                  <a:ea typeface="+mj-ea"/>
                </a:rPr>
                <a:t>简单</a:t>
              </a:r>
              <a:endParaRPr lang="en-US" altLang="zh-CN" sz="2000" dirty="0">
                <a:latin typeface="+mj-ea"/>
                <a:ea typeface="+mj-ea"/>
              </a:endParaRPr>
            </a:p>
            <a:p>
              <a:pPr algn="ctr"/>
              <a:r>
                <a:rPr lang="zh-CN" altLang="en-US" sz="2000" dirty="0">
                  <a:latin typeface="+mj-ea"/>
                  <a:ea typeface="+mj-ea"/>
                </a:rPr>
                <a:t>（资源配置）</a:t>
              </a:r>
            </a:p>
          </p:txBody>
        </p:sp>
        <p:sp>
          <p:nvSpPr>
            <p:cNvPr id="13" name="矩形 12"/>
            <p:cNvSpPr/>
            <p:nvPr/>
          </p:nvSpPr>
          <p:spPr>
            <a:xfrm>
              <a:off x="2918098" y="4687362"/>
              <a:ext cx="1653901" cy="7021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mj-ea"/>
                  <a:ea typeface="+mj-ea"/>
                </a:rPr>
                <a:t>云 无边界</a:t>
              </a:r>
              <a:endParaRPr lang="en-US" altLang="zh-CN" sz="2000" dirty="0">
                <a:latin typeface="+mj-ea"/>
                <a:ea typeface="+mj-ea"/>
              </a:endParaRPr>
            </a:p>
            <a:p>
              <a:pPr algn="ctr"/>
              <a:r>
                <a:rPr lang="zh-CN" altLang="en-US" sz="2000" dirty="0">
                  <a:latin typeface="+mj-ea"/>
                  <a:ea typeface="+mj-ea"/>
                </a:rPr>
                <a:t>产品的创新</a:t>
              </a:r>
            </a:p>
          </p:txBody>
        </p:sp>
        <p:sp>
          <p:nvSpPr>
            <p:cNvPr id="14" name="文本框 13"/>
            <p:cNvSpPr txBox="1"/>
            <p:nvPr/>
          </p:nvSpPr>
          <p:spPr>
            <a:xfrm>
              <a:off x="2918098" y="5649686"/>
              <a:ext cx="1653901" cy="461665"/>
            </a:xfrm>
            <a:prstGeom prst="rect">
              <a:avLst/>
            </a:prstGeom>
            <a:noFill/>
          </p:spPr>
          <p:txBody>
            <a:bodyPr wrap="square" rtlCol="0">
              <a:spAutoFit/>
            </a:bodyPr>
            <a:lstStyle/>
            <a:p>
              <a:pPr algn="ctr"/>
              <a:r>
                <a:rPr lang="zh-CN" altLang="en-US" sz="2400" dirty="0" smtClean="0">
                  <a:latin typeface="+mj-ea"/>
                  <a:ea typeface="+mj-ea"/>
                </a:rPr>
                <a:t>资金融通</a:t>
              </a:r>
              <a:endParaRPr lang="zh-CN" altLang="en-US" sz="2400" dirty="0">
                <a:latin typeface="+mj-ea"/>
                <a:ea typeface="+mj-ea"/>
              </a:endParaRPr>
            </a:p>
          </p:txBody>
        </p:sp>
      </p:grpSp>
      <p:grpSp>
        <p:nvGrpSpPr>
          <p:cNvPr id="20" name="组合 19"/>
          <p:cNvGrpSpPr/>
          <p:nvPr/>
        </p:nvGrpSpPr>
        <p:grpSpPr>
          <a:xfrm>
            <a:off x="6789484" y="3165990"/>
            <a:ext cx="1653901" cy="3042745"/>
            <a:chOff x="6740497" y="3165990"/>
            <a:chExt cx="1653901" cy="3042745"/>
          </a:xfrm>
        </p:grpSpPr>
        <p:sp>
          <p:nvSpPr>
            <p:cNvPr id="8" name="圆角矩形 7"/>
            <p:cNvSpPr/>
            <p:nvPr/>
          </p:nvSpPr>
          <p:spPr>
            <a:xfrm>
              <a:off x="6740497" y="3165990"/>
              <a:ext cx="1653901" cy="3042745"/>
            </a:xfrm>
            <a:prstGeom prst="roundRect">
              <a:avLst/>
            </a:prstGeom>
            <a:solidFill>
              <a:schemeClr val="bg1"/>
            </a:solidFill>
            <a:ln w="254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740497" y="3445329"/>
              <a:ext cx="1653901" cy="7021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mj-ea"/>
                  <a:ea typeface="+mj-ea"/>
                </a:rPr>
                <a:t>账户</a:t>
              </a:r>
              <a:r>
                <a:rPr lang="en-US" altLang="zh-CN" sz="2000" dirty="0">
                  <a:latin typeface="+mj-ea"/>
                  <a:ea typeface="+mj-ea"/>
                </a:rPr>
                <a:t>=</a:t>
              </a:r>
              <a:r>
                <a:rPr lang="zh-CN" altLang="en-US" sz="2000" dirty="0">
                  <a:latin typeface="+mj-ea"/>
                  <a:ea typeface="+mj-ea"/>
                </a:rPr>
                <a:t>平等</a:t>
              </a:r>
              <a:endParaRPr lang="en-US" altLang="zh-CN" sz="2000" dirty="0">
                <a:latin typeface="+mj-ea"/>
                <a:ea typeface="+mj-ea"/>
              </a:endParaRPr>
            </a:p>
            <a:p>
              <a:pPr algn="ctr"/>
              <a:r>
                <a:rPr lang="zh-CN" altLang="en-US" sz="2000" dirty="0">
                  <a:latin typeface="+mj-ea"/>
                  <a:ea typeface="+mj-ea"/>
                </a:rPr>
                <a:t>（突破监管）</a:t>
              </a:r>
            </a:p>
          </p:txBody>
        </p:sp>
        <p:sp>
          <p:nvSpPr>
            <p:cNvPr id="16" name="矩形 15"/>
            <p:cNvSpPr/>
            <p:nvPr/>
          </p:nvSpPr>
          <p:spPr>
            <a:xfrm>
              <a:off x="6740497" y="4687362"/>
              <a:ext cx="1653901" cy="7021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mj-ea"/>
                  <a:ea typeface="+mj-ea"/>
                </a:rPr>
                <a:t>移动互联</a:t>
              </a:r>
              <a:endParaRPr lang="en-US" altLang="zh-CN" sz="2000" dirty="0">
                <a:latin typeface="+mj-ea"/>
                <a:ea typeface="+mj-ea"/>
              </a:endParaRPr>
            </a:p>
            <a:p>
              <a:pPr algn="ctr"/>
              <a:r>
                <a:rPr lang="zh-CN" altLang="en-US" sz="2000" dirty="0">
                  <a:latin typeface="+mj-ea"/>
                  <a:ea typeface="+mj-ea"/>
                </a:rPr>
                <a:t>平等、支持</a:t>
              </a:r>
            </a:p>
          </p:txBody>
        </p:sp>
        <p:sp>
          <p:nvSpPr>
            <p:cNvPr id="17" name="文本框 16"/>
            <p:cNvSpPr txBox="1"/>
            <p:nvPr/>
          </p:nvSpPr>
          <p:spPr>
            <a:xfrm>
              <a:off x="6740497" y="5649686"/>
              <a:ext cx="1653901" cy="461665"/>
            </a:xfrm>
            <a:prstGeom prst="rect">
              <a:avLst/>
            </a:prstGeom>
            <a:noFill/>
          </p:spPr>
          <p:txBody>
            <a:bodyPr wrap="square" rtlCol="0">
              <a:spAutoFit/>
            </a:bodyPr>
            <a:lstStyle/>
            <a:p>
              <a:pPr algn="ctr"/>
              <a:r>
                <a:rPr lang="zh-CN" altLang="en-US" sz="2400" dirty="0" smtClean="0">
                  <a:latin typeface="+mj-ea"/>
                  <a:ea typeface="+mj-ea"/>
                </a:rPr>
                <a:t>移动金融</a:t>
              </a:r>
              <a:endParaRPr lang="zh-CN" altLang="en-US" sz="2400" dirty="0">
                <a:latin typeface="+mj-ea"/>
                <a:ea typeface="+mj-ea"/>
              </a:endParaRPr>
            </a:p>
          </p:txBody>
        </p:sp>
      </p:grpSp>
      <p:cxnSp>
        <p:nvCxnSpPr>
          <p:cNvPr id="22" name="肘形连接符 21"/>
          <p:cNvCxnSpPr>
            <a:stCxn id="5" idx="4"/>
            <a:endCxn id="6" idx="0"/>
          </p:cNvCxnSpPr>
          <p:nvPr/>
        </p:nvCxnSpPr>
        <p:spPr>
          <a:xfrm rot="5400000">
            <a:off x="2474323" y="1068312"/>
            <a:ext cx="1145680" cy="30496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5" idx="4"/>
            <a:endCxn id="8" idx="0"/>
          </p:cNvCxnSpPr>
          <p:nvPr/>
        </p:nvCxnSpPr>
        <p:spPr>
          <a:xfrm rot="16200000" flipH="1">
            <a:off x="5521378" y="1070933"/>
            <a:ext cx="1145680" cy="30444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5" idx="4"/>
            <a:endCxn id="7" idx="0"/>
          </p:cNvCxnSpPr>
          <p:nvPr/>
        </p:nvCxnSpPr>
        <p:spPr>
          <a:xfrm flipH="1">
            <a:off x="4569380" y="2020310"/>
            <a:ext cx="2621" cy="1145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910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互联网金融产业链的形成</a:t>
            </a:r>
          </a:p>
        </p:txBody>
      </p:sp>
      <p:pic>
        <p:nvPicPr>
          <p:cNvPr id="3" name="图片 2"/>
          <p:cNvPicPr>
            <a:picLocks noChangeAspect="1"/>
          </p:cNvPicPr>
          <p:nvPr/>
        </p:nvPicPr>
        <p:blipFill rotWithShape="1">
          <a:blip r:embed="rId2"/>
          <a:srcRect l="4628" t="41521" r="9159"/>
          <a:stretch/>
        </p:blipFill>
        <p:spPr>
          <a:xfrm>
            <a:off x="940948" y="3227374"/>
            <a:ext cx="7262105" cy="3614627"/>
          </a:xfrm>
          <a:prstGeom prst="rect">
            <a:avLst/>
          </a:prstGeom>
        </p:spPr>
      </p:pic>
      <p:sp>
        <p:nvSpPr>
          <p:cNvPr id="4" name="文本框 3"/>
          <p:cNvSpPr txBox="1"/>
          <p:nvPr/>
        </p:nvSpPr>
        <p:spPr>
          <a:xfrm>
            <a:off x="945931" y="710872"/>
            <a:ext cx="8198069" cy="523220"/>
          </a:xfrm>
          <a:prstGeom prst="rect">
            <a:avLst/>
          </a:prstGeom>
          <a:noFill/>
        </p:spPr>
        <p:txBody>
          <a:bodyPr wrap="square" rtlCol="0">
            <a:spAutoFit/>
          </a:bodyPr>
          <a:lstStyle/>
          <a:p>
            <a:r>
              <a:rPr lang="zh-CN" altLang="en-US" sz="2800" dirty="0" smtClean="0">
                <a:latin typeface="+mj-ea"/>
                <a:ea typeface="+mj-ea"/>
              </a:rPr>
              <a:t>信息和技术价值在于挖掘用户精准化需求</a:t>
            </a:r>
            <a:endParaRPr lang="zh-CN" altLang="en-US" sz="2800" dirty="0">
              <a:latin typeface="+mj-ea"/>
              <a:ea typeface="+mj-ea"/>
            </a:endParaRPr>
          </a:p>
        </p:txBody>
      </p:sp>
      <p:sp>
        <p:nvSpPr>
          <p:cNvPr id="5" name="文本框 4"/>
          <p:cNvSpPr txBox="1"/>
          <p:nvPr/>
        </p:nvSpPr>
        <p:spPr>
          <a:xfrm>
            <a:off x="1056290" y="1261237"/>
            <a:ext cx="7252138" cy="1938992"/>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smtClean="0">
                <a:latin typeface="+mj-ea"/>
                <a:ea typeface="+mj-ea"/>
              </a:rPr>
              <a:t>信息和技术类互联网金融企业处于产业链前端，通过大数据、云计算、移动互联网、搜索引擎技术精准地挖掘用户金融需求，形成信息产业链</a:t>
            </a:r>
            <a:endParaRPr lang="en-US" altLang="zh-CN" sz="2400" dirty="0" smtClean="0">
              <a:latin typeface="+mj-ea"/>
              <a:ea typeface="+mj-ea"/>
            </a:endParaRPr>
          </a:p>
          <a:p>
            <a:pPr marL="285750" indent="-285750">
              <a:buFont typeface="Arial" panose="020B0604020202020204" pitchFamily="34" charset="0"/>
              <a:buChar char="•"/>
            </a:pPr>
            <a:r>
              <a:rPr lang="zh-CN" altLang="en-US" sz="2400" dirty="0" smtClean="0">
                <a:latin typeface="+mj-ea"/>
                <a:ea typeface="+mj-ea"/>
              </a:rPr>
              <a:t>互联网金融信息技术类企业的核心竞争力在于大数据的商业化应用</a:t>
            </a:r>
            <a:endParaRPr lang="zh-CN" altLang="en-US" sz="2400" dirty="0">
              <a:latin typeface="+mj-ea"/>
              <a:ea typeface="+mj-ea"/>
            </a:endParaRPr>
          </a:p>
        </p:txBody>
      </p:sp>
    </p:spTree>
    <p:extLst>
      <p:ext uri="{BB962C8B-B14F-4D97-AF65-F5344CB8AC3E}">
        <p14:creationId xmlns:p14="http://schemas.microsoft.com/office/powerpoint/2010/main" val="17186045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互联网金融产业链的形成</a:t>
            </a:r>
          </a:p>
        </p:txBody>
      </p:sp>
      <p:sp>
        <p:nvSpPr>
          <p:cNvPr id="4" name="文本框 3"/>
          <p:cNvSpPr txBox="1"/>
          <p:nvPr/>
        </p:nvSpPr>
        <p:spPr>
          <a:xfrm>
            <a:off x="945931" y="710872"/>
            <a:ext cx="8198069" cy="523220"/>
          </a:xfrm>
          <a:prstGeom prst="rect">
            <a:avLst/>
          </a:prstGeom>
          <a:noFill/>
        </p:spPr>
        <p:txBody>
          <a:bodyPr wrap="square" rtlCol="0">
            <a:spAutoFit/>
          </a:bodyPr>
          <a:lstStyle/>
          <a:p>
            <a:r>
              <a:rPr lang="zh-CN" altLang="en-US" sz="2800" dirty="0" smtClean="0">
                <a:latin typeface="+mj-ea"/>
                <a:ea typeface="+mj-ea"/>
              </a:rPr>
              <a:t>平台和产品互联网企业价值在于提高资源配置效率</a:t>
            </a:r>
            <a:endParaRPr lang="zh-CN" altLang="en-US" sz="2800" dirty="0">
              <a:latin typeface="+mj-ea"/>
              <a:ea typeface="+mj-ea"/>
            </a:endParaRPr>
          </a:p>
        </p:txBody>
      </p:sp>
      <p:sp>
        <p:nvSpPr>
          <p:cNvPr id="5" name="文本框 4"/>
          <p:cNvSpPr txBox="1"/>
          <p:nvPr/>
        </p:nvSpPr>
        <p:spPr>
          <a:xfrm>
            <a:off x="1056290" y="1261237"/>
            <a:ext cx="7252138"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smtClean="0">
                <a:latin typeface="+mj-ea"/>
                <a:ea typeface="+mj-ea"/>
              </a:rPr>
              <a:t>基于用户精准化需求，互联网金融平台实现资金和资产的匹配</a:t>
            </a:r>
            <a:endParaRPr lang="en-US" altLang="zh-CN" sz="2400" dirty="0" smtClean="0">
              <a:latin typeface="+mj-ea"/>
              <a:ea typeface="+mj-ea"/>
            </a:endParaRPr>
          </a:p>
          <a:p>
            <a:pPr marL="285750" indent="-285750">
              <a:buFont typeface="Arial" panose="020B0604020202020204" pitchFamily="34" charset="0"/>
              <a:buChar char="•"/>
            </a:pPr>
            <a:r>
              <a:rPr lang="zh-CN" altLang="en-US" sz="2400" dirty="0" smtClean="0">
                <a:latin typeface="+mj-ea"/>
                <a:ea typeface="+mj-ea"/>
              </a:rPr>
              <a:t>不同行业、不同企业生命周期选择不同互联网金融平台，风险和收益存差异</a:t>
            </a:r>
            <a:endParaRPr lang="zh-CN" altLang="en-US" sz="2400" dirty="0">
              <a:latin typeface="+mj-ea"/>
              <a:ea typeface="+mj-ea"/>
            </a:endParaRPr>
          </a:p>
        </p:txBody>
      </p:sp>
      <p:pic>
        <p:nvPicPr>
          <p:cNvPr id="6" name="图片 5"/>
          <p:cNvPicPr>
            <a:picLocks noChangeAspect="1"/>
          </p:cNvPicPr>
          <p:nvPr/>
        </p:nvPicPr>
        <p:blipFill>
          <a:blip r:embed="rId3"/>
          <a:stretch>
            <a:fillRect/>
          </a:stretch>
        </p:blipFill>
        <p:spPr>
          <a:xfrm>
            <a:off x="414920" y="3438669"/>
            <a:ext cx="8314161" cy="2867537"/>
          </a:xfrm>
          <a:prstGeom prst="rect">
            <a:avLst/>
          </a:prstGeom>
        </p:spPr>
      </p:pic>
    </p:spTree>
    <p:extLst>
      <p:ext uri="{BB962C8B-B14F-4D97-AF65-F5344CB8AC3E}">
        <p14:creationId xmlns:p14="http://schemas.microsoft.com/office/powerpoint/2010/main" val="3187652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互联网金融产业链的形成</a:t>
            </a:r>
          </a:p>
        </p:txBody>
      </p:sp>
      <p:sp>
        <p:nvSpPr>
          <p:cNvPr id="3" name="文本框 2"/>
          <p:cNvSpPr txBox="1"/>
          <p:nvPr/>
        </p:nvSpPr>
        <p:spPr>
          <a:xfrm>
            <a:off x="945931" y="710872"/>
            <a:ext cx="8198069" cy="523220"/>
          </a:xfrm>
          <a:prstGeom prst="rect">
            <a:avLst/>
          </a:prstGeom>
          <a:noFill/>
        </p:spPr>
        <p:txBody>
          <a:bodyPr wrap="square" rtlCol="0">
            <a:spAutoFit/>
          </a:bodyPr>
          <a:lstStyle/>
          <a:p>
            <a:r>
              <a:rPr lang="zh-CN" altLang="en-US" sz="2800" dirty="0" smtClean="0">
                <a:latin typeface="+mj-ea"/>
                <a:ea typeface="+mj-ea"/>
              </a:rPr>
              <a:t>账户和支付的价值在于实现支付，导入用户流量</a:t>
            </a:r>
            <a:endParaRPr lang="zh-CN" altLang="en-US" sz="2800" dirty="0">
              <a:latin typeface="+mj-ea"/>
              <a:ea typeface="+mj-ea"/>
            </a:endParaRPr>
          </a:p>
        </p:txBody>
      </p:sp>
      <p:sp>
        <p:nvSpPr>
          <p:cNvPr id="4" name="文本框 3"/>
          <p:cNvSpPr txBox="1"/>
          <p:nvPr/>
        </p:nvSpPr>
        <p:spPr>
          <a:xfrm>
            <a:off x="1056290" y="1261237"/>
            <a:ext cx="7252138"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smtClean="0">
                <a:latin typeface="+mj-ea"/>
                <a:ea typeface="+mj-ea"/>
              </a:rPr>
              <a:t>平台和产品实现交易需要有账户，账户是互联网金融实现支付交易的载体</a:t>
            </a:r>
            <a:endParaRPr lang="en-US" altLang="zh-CN" sz="2400" dirty="0" smtClean="0">
              <a:latin typeface="+mj-ea"/>
              <a:ea typeface="+mj-ea"/>
            </a:endParaRPr>
          </a:p>
          <a:p>
            <a:pPr marL="285750" indent="-285750">
              <a:buFont typeface="Arial" panose="020B0604020202020204" pitchFamily="34" charset="0"/>
              <a:buChar char="•"/>
            </a:pPr>
            <a:r>
              <a:rPr lang="zh-CN" altLang="en-US" sz="2400" dirty="0" smtClean="0">
                <a:latin typeface="+mj-ea"/>
                <a:ea typeface="+mj-ea"/>
              </a:rPr>
              <a:t>互联网金融账户需货币支撑，其商业价值体现在交易、汇总平台中</a:t>
            </a:r>
            <a:endParaRPr lang="en-US" altLang="zh-CN" sz="2400" dirty="0" smtClean="0">
              <a:latin typeface="+mj-ea"/>
              <a:ea typeface="+mj-ea"/>
            </a:endParaRPr>
          </a:p>
          <a:p>
            <a:pPr marL="285750" indent="-285750">
              <a:buFont typeface="Arial" panose="020B0604020202020204" pitchFamily="34" charset="0"/>
              <a:buChar char="•"/>
            </a:pPr>
            <a:r>
              <a:rPr lang="zh-CN" altLang="en-US" sz="2400" dirty="0">
                <a:latin typeface="+mj-ea"/>
                <a:ea typeface="+mj-ea"/>
              </a:rPr>
              <a:t>支付</a:t>
            </a:r>
            <a:r>
              <a:rPr lang="zh-CN" altLang="en-US" sz="2400" dirty="0" smtClean="0">
                <a:latin typeface="+mj-ea"/>
                <a:ea typeface="+mj-ea"/>
              </a:rPr>
              <a:t>帮助实现交易，还可带来用户流量导入，与产业链前端对接实现闭环</a:t>
            </a:r>
            <a:endParaRPr lang="zh-CN" altLang="en-US" sz="2400" dirty="0">
              <a:latin typeface="+mj-ea"/>
              <a:ea typeface="+mj-ea"/>
            </a:endParaRPr>
          </a:p>
        </p:txBody>
      </p:sp>
      <p:pic>
        <p:nvPicPr>
          <p:cNvPr id="5" name="图片 4"/>
          <p:cNvPicPr>
            <a:picLocks noChangeAspect="1"/>
          </p:cNvPicPr>
          <p:nvPr/>
        </p:nvPicPr>
        <p:blipFill rotWithShape="1">
          <a:blip r:embed="rId2"/>
          <a:srcRect t="62862" r="8748"/>
          <a:stretch/>
        </p:blipFill>
        <p:spPr>
          <a:xfrm>
            <a:off x="198013" y="3957144"/>
            <a:ext cx="8747974" cy="2490953"/>
          </a:xfrm>
          <a:prstGeom prst="rect">
            <a:avLst/>
          </a:prstGeom>
        </p:spPr>
      </p:pic>
    </p:spTree>
    <p:extLst>
      <p:ext uri="{BB962C8B-B14F-4D97-AF65-F5344CB8AC3E}">
        <p14:creationId xmlns:p14="http://schemas.microsoft.com/office/powerpoint/2010/main" val="32060765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目录</a:t>
            </a:r>
            <a:endParaRPr lang="zh-CN" altLang="en-US" dirty="0"/>
          </a:p>
        </p:txBody>
      </p:sp>
      <p:graphicFrame>
        <p:nvGraphicFramePr>
          <p:cNvPr id="5" name="图示 4"/>
          <p:cNvGraphicFramePr/>
          <p:nvPr>
            <p:extLst>
              <p:ext uri="{D42A27DB-BD31-4B8C-83A1-F6EECF244321}">
                <p14:modId xmlns:p14="http://schemas.microsoft.com/office/powerpoint/2010/main" val="1223396549"/>
              </p:ext>
            </p:extLst>
          </p:nvPr>
        </p:nvGraphicFramePr>
        <p:xfrm>
          <a:off x="409433" y="1009934"/>
          <a:ext cx="8325134" cy="5295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6557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3.1 </a:t>
            </a:r>
            <a:r>
              <a:rPr lang="zh-CN" altLang="en-US" dirty="0" smtClean="0"/>
              <a:t>互联网</a:t>
            </a:r>
            <a:r>
              <a:rPr lang="zh-CN" altLang="en-US" dirty="0"/>
              <a:t>金融产业链商业</a:t>
            </a:r>
            <a:r>
              <a:rPr lang="zh-CN" altLang="en-US" dirty="0" smtClean="0"/>
              <a:t>模式</a:t>
            </a:r>
            <a:endParaRPr lang="zh-CN" altLang="en-US" dirty="0"/>
          </a:p>
        </p:txBody>
      </p:sp>
      <p:graphicFrame>
        <p:nvGraphicFramePr>
          <p:cNvPr id="3" name="图示 2"/>
          <p:cNvGraphicFramePr/>
          <p:nvPr>
            <p:extLst>
              <p:ext uri="{D42A27DB-BD31-4B8C-83A1-F6EECF244321}">
                <p14:modId xmlns:p14="http://schemas.microsoft.com/office/powerpoint/2010/main" val="177961110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355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3.1.1 </a:t>
            </a:r>
            <a:r>
              <a:rPr lang="zh-CN" altLang="en-US" dirty="0" smtClean="0"/>
              <a:t>信息互联网金融的主要盈利模式</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463082592"/>
              </p:ext>
            </p:extLst>
          </p:nvPr>
        </p:nvGraphicFramePr>
        <p:xfrm>
          <a:off x="0" y="663574"/>
          <a:ext cx="9144000" cy="6194425"/>
        </p:xfrm>
        <a:graphic>
          <a:graphicData uri="http://schemas.openxmlformats.org/drawingml/2006/table">
            <a:tbl>
              <a:tblPr firstRow="1" bandRow="1">
                <a:tableStyleId>{7DF18680-E054-41AD-8BC1-D1AEF772440D}</a:tableStyleId>
              </a:tblPr>
              <a:tblGrid>
                <a:gridCol w="2179788"/>
                <a:gridCol w="2265869"/>
                <a:gridCol w="1766044"/>
                <a:gridCol w="2932299"/>
              </a:tblGrid>
              <a:tr h="807757">
                <a:tc gridSpan="2">
                  <a:txBody>
                    <a:bodyPr/>
                    <a:lstStyle/>
                    <a:p>
                      <a:pPr algn="ctr"/>
                      <a:r>
                        <a:rPr lang="zh-CN" altLang="en-US" dirty="0" smtClean="0">
                          <a:latin typeface="+mj-ea"/>
                          <a:ea typeface="+mj-ea"/>
                        </a:rPr>
                        <a:t>类别</a:t>
                      </a:r>
                      <a:endParaRPr lang="zh-CN" altLang="en-US" dirty="0">
                        <a:latin typeface="+mj-ea"/>
                        <a:ea typeface="+mj-ea"/>
                      </a:endParaRPr>
                    </a:p>
                  </a:txBody>
                  <a:tcPr anchor="ctr"/>
                </a:tc>
                <a:tc hMerge="1">
                  <a:txBody>
                    <a:bodyPr/>
                    <a:lstStyle/>
                    <a:p>
                      <a:endParaRPr lang="zh-CN" altLang="en-US" dirty="0"/>
                    </a:p>
                  </a:txBody>
                  <a:tcPr/>
                </a:tc>
                <a:tc>
                  <a:txBody>
                    <a:bodyPr/>
                    <a:lstStyle/>
                    <a:p>
                      <a:pPr algn="ctr"/>
                      <a:r>
                        <a:rPr lang="zh-CN" altLang="en-US" dirty="0" smtClean="0">
                          <a:latin typeface="+mj-ea"/>
                          <a:ea typeface="+mj-ea"/>
                        </a:rPr>
                        <a:t>代表公司</a:t>
                      </a:r>
                      <a:endParaRPr lang="zh-CN" altLang="en-US" dirty="0">
                        <a:latin typeface="+mj-ea"/>
                        <a:ea typeface="+mj-ea"/>
                      </a:endParaRPr>
                    </a:p>
                  </a:txBody>
                  <a:tcPr anchor="ctr"/>
                </a:tc>
                <a:tc>
                  <a:txBody>
                    <a:bodyPr/>
                    <a:lstStyle/>
                    <a:p>
                      <a:pPr algn="ctr"/>
                      <a:r>
                        <a:rPr lang="zh-CN" altLang="en-US" dirty="0" smtClean="0">
                          <a:latin typeface="+mj-ea"/>
                          <a:ea typeface="+mj-ea"/>
                        </a:rPr>
                        <a:t>盈利模式</a:t>
                      </a:r>
                      <a:endParaRPr lang="zh-CN" altLang="en-US" dirty="0">
                        <a:latin typeface="+mj-ea"/>
                        <a:ea typeface="+mj-ea"/>
                      </a:endParaRPr>
                    </a:p>
                  </a:txBody>
                  <a:tcPr anchor="ctr"/>
                </a:tc>
              </a:tr>
              <a:tr h="807757">
                <a:tc rowSpan="3">
                  <a:txBody>
                    <a:bodyPr/>
                    <a:lstStyle/>
                    <a:p>
                      <a:pPr algn="ctr"/>
                      <a:r>
                        <a:rPr lang="zh-CN" altLang="en-US" dirty="0" smtClean="0">
                          <a:latin typeface="+mj-ea"/>
                          <a:ea typeface="+mj-ea"/>
                        </a:rPr>
                        <a:t>金融资讯信息</a:t>
                      </a:r>
                      <a:endParaRPr lang="zh-CN" altLang="en-US" dirty="0">
                        <a:latin typeface="+mj-ea"/>
                        <a:ea typeface="+mj-ea"/>
                      </a:endParaRPr>
                    </a:p>
                  </a:txBody>
                  <a:tcPr anchor="ctr">
                    <a:solidFill>
                      <a:schemeClr val="bg1">
                        <a:lumMod val="85000"/>
                      </a:schemeClr>
                    </a:solidFill>
                  </a:tcPr>
                </a:tc>
                <a:tc>
                  <a:txBody>
                    <a:bodyPr/>
                    <a:lstStyle/>
                    <a:p>
                      <a:pPr algn="ctr"/>
                      <a:r>
                        <a:rPr lang="zh-CN" altLang="en-US" dirty="0" smtClean="0">
                          <a:latin typeface="+mj-ea"/>
                          <a:ea typeface="+mj-ea"/>
                        </a:rPr>
                        <a:t>垂直财经门户网站</a:t>
                      </a:r>
                      <a:endParaRPr lang="zh-CN" altLang="en-US" dirty="0">
                        <a:latin typeface="+mj-ea"/>
                        <a:ea typeface="+mj-ea"/>
                      </a:endParaRPr>
                    </a:p>
                  </a:txBody>
                  <a:tcPr anchor="ctr">
                    <a:solidFill>
                      <a:schemeClr val="bg1">
                        <a:lumMod val="85000"/>
                      </a:schemeClr>
                    </a:solidFill>
                  </a:tcPr>
                </a:tc>
                <a:tc>
                  <a:txBody>
                    <a:bodyPr/>
                    <a:lstStyle/>
                    <a:p>
                      <a:pPr algn="ctr"/>
                      <a:r>
                        <a:rPr lang="zh-CN" altLang="en-US" dirty="0" smtClean="0">
                          <a:latin typeface="+mj-ea"/>
                          <a:ea typeface="+mj-ea"/>
                        </a:rPr>
                        <a:t>东方财富</a:t>
                      </a:r>
                      <a:endParaRPr lang="zh-CN" altLang="en-US" dirty="0">
                        <a:latin typeface="+mj-ea"/>
                        <a:ea typeface="+mj-ea"/>
                      </a:endParaRPr>
                    </a:p>
                  </a:txBody>
                  <a:tcPr anchor="ctr">
                    <a:solidFill>
                      <a:schemeClr val="bg1">
                        <a:lumMod val="85000"/>
                      </a:schemeClr>
                    </a:solidFill>
                  </a:tcPr>
                </a:tc>
                <a:tc rowSpan="2">
                  <a:txBody>
                    <a:bodyPr/>
                    <a:lstStyle/>
                    <a:p>
                      <a:pPr algn="ctr"/>
                      <a:r>
                        <a:rPr lang="zh-CN" altLang="en-US" dirty="0" smtClean="0">
                          <a:latin typeface="+mj-ea"/>
                          <a:ea typeface="+mj-ea"/>
                        </a:rPr>
                        <a:t>以互联网广告费用作为主要收入来源</a:t>
                      </a:r>
                      <a:endParaRPr lang="zh-CN" altLang="en-US" dirty="0">
                        <a:latin typeface="+mj-ea"/>
                        <a:ea typeface="+mj-ea"/>
                      </a:endParaRPr>
                    </a:p>
                  </a:txBody>
                  <a:tcPr anchor="ctr">
                    <a:solidFill>
                      <a:schemeClr val="bg1">
                        <a:lumMod val="85000"/>
                      </a:schemeClr>
                    </a:solidFill>
                  </a:tcPr>
                </a:tc>
              </a:tr>
              <a:tr h="807757">
                <a:tc vMerge="1">
                  <a:txBody>
                    <a:bodyPr/>
                    <a:lstStyle/>
                    <a:p>
                      <a:endParaRPr lang="zh-CN" altLang="en-US" dirty="0"/>
                    </a:p>
                  </a:txBody>
                  <a:tcPr/>
                </a:tc>
                <a:tc>
                  <a:txBody>
                    <a:bodyPr/>
                    <a:lstStyle/>
                    <a:p>
                      <a:pPr algn="ctr"/>
                      <a:r>
                        <a:rPr lang="zh-CN" altLang="en-US" dirty="0" smtClean="0">
                          <a:latin typeface="+mj-ea"/>
                          <a:ea typeface="+mj-ea"/>
                        </a:rPr>
                        <a:t>综合门户财经频道</a:t>
                      </a:r>
                      <a:endParaRPr lang="zh-CN" altLang="en-US" dirty="0">
                        <a:latin typeface="+mj-ea"/>
                        <a:ea typeface="+mj-ea"/>
                      </a:endParaRPr>
                    </a:p>
                  </a:txBody>
                  <a:tcPr anchor="ctr">
                    <a:solidFill>
                      <a:schemeClr val="bg1">
                        <a:lumMod val="85000"/>
                      </a:schemeClr>
                    </a:solidFill>
                  </a:tcPr>
                </a:tc>
                <a:tc>
                  <a:txBody>
                    <a:bodyPr/>
                    <a:lstStyle/>
                    <a:p>
                      <a:pPr algn="ctr"/>
                      <a:r>
                        <a:rPr lang="zh-CN" altLang="en-US" dirty="0" smtClean="0">
                          <a:latin typeface="+mj-ea"/>
                          <a:ea typeface="+mj-ea"/>
                        </a:rPr>
                        <a:t>新浪财经</a:t>
                      </a:r>
                      <a:endParaRPr lang="zh-CN" altLang="en-US" dirty="0">
                        <a:latin typeface="+mj-ea"/>
                        <a:ea typeface="+mj-ea"/>
                      </a:endParaRPr>
                    </a:p>
                  </a:txBody>
                  <a:tcPr anchor="ctr">
                    <a:solidFill>
                      <a:schemeClr val="bg1">
                        <a:lumMod val="85000"/>
                      </a:schemeClr>
                    </a:solidFill>
                  </a:tcPr>
                </a:tc>
                <a:tc vMerge="1">
                  <a:txBody>
                    <a:bodyPr/>
                    <a:lstStyle/>
                    <a:p>
                      <a:pPr algn="ctr"/>
                      <a:endParaRPr lang="zh-CN" altLang="en-US" dirty="0"/>
                    </a:p>
                  </a:txBody>
                  <a:tcPr anchor="ctr"/>
                </a:tc>
              </a:tr>
              <a:tr h="807757">
                <a:tc vMerge="1">
                  <a:txBody>
                    <a:bodyPr/>
                    <a:lstStyle/>
                    <a:p>
                      <a:endParaRPr lang="zh-CN" altLang="en-US" dirty="0"/>
                    </a:p>
                  </a:txBody>
                  <a:tcPr/>
                </a:tc>
                <a:tc>
                  <a:txBody>
                    <a:bodyPr/>
                    <a:lstStyle/>
                    <a:p>
                      <a:pPr algn="ctr"/>
                      <a:r>
                        <a:rPr lang="zh-CN" altLang="en-US" dirty="0" smtClean="0">
                          <a:latin typeface="+mj-ea"/>
                          <a:ea typeface="+mj-ea"/>
                        </a:rPr>
                        <a:t>金融数据服务商</a:t>
                      </a:r>
                      <a:endParaRPr lang="zh-CN" altLang="en-US" dirty="0">
                        <a:latin typeface="+mj-ea"/>
                        <a:ea typeface="+mj-ea"/>
                      </a:endParaRPr>
                    </a:p>
                  </a:txBody>
                  <a:tcPr anchor="ctr">
                    <a:solidFill>
                      <a:schemeClr val="bg1">
                        <a:lumMod val="85000"/>
                      </a:schemeClr>
                    </a:solidFill>
                  </a:tcPr>
                </a:tc>
                <a:tc>
                  <a:txBody>
                    <a:bodyPr/>
                    <a:lstStyle/>
                    <a:p>
                      <a:pPr algn="ctr"/>
                      <a:r>
                        <a:rPr lang="zh-CN" altLang="en-US" dirty="0" smtClean="0">
                          <a:latin typeface="+mj-ea"/>
                          <a:ea typeface="+mj-ea"/>
                        </a:rPr>
                        <a:t>大智慧、</a:t>
                      </a:r>
                      <a:r>
                        <a:rPr lang="en-US" altLang="zh-CN" dirty="0" smtClean="0">
                          <a:latin typeface="+mj-ea"/>
                          <a:ea typeface="+mj-ea"/>
                        </a:rPr>
                        <a:t>wind</a:t>
                      </a:r>
                      <a:endParaRPr lang="zh-CN" altLang="en-US" dirty="0">
                        <a:latin typeface="+mj-ea"/>
                        <a:ea typeface="+mj-ea"/>
                      </a:endParaRPr>
                    </a:p>
                  </a:txBody>
                  <a:tcPr anchor="ctr">
                    <a:solidFill>
                      <a:schemeClr val="bg1">
                        <a:lumMod val="85000"/>
                      </a:schemeClr>
                    </a:solidFill>
                  </a:tcPr>
                </a:tc>
                <a:tc>
                  <a:txBody>
                    <a:bodyPr/>
                    <a:lstStyle/>
                    <a:p>
                      <a:pPr algn="ctr"/>
                      <a:r>
                        <a:rPr lang="zh-CN" altLang="en-US" dirty="0" smtClean="0">
                          <a:latin typeface="+mj-ea"/>
                          <a:ea typeface="+mj-ea"/>
                        </a:rPr>
                        <a:t>以金融终端费用作为主要收入来源</a:t>
                      </a:r>
                      <a:endParaRPr lang="zh-CN" altLang="en-US" dirty="0">
                        <a:latin typeface="+mj-ea"/>
                        <a:ea typeface="+mj-ea"/>
                      </a:endParaRPr>
                    </a:p>
                  </a:txBody>
                  <a:tcPr anchor="ctr">
                    <a:solidFill>
                      <a:schemeClr val="bg1">
                        <a:lumMod val="85000"/>
                      </a:schemeClr>
                    </a:solidFill>
                  </a:tcPr>
                </a:tc>
              </a:tr>
              <a:tr h="987799">
                <a:tc>
                  <a:txBody>
                    <a:bodyPr/>
                    <a:lstStyle/>
                    <a:p>
                      <a:pPr algn="ctr"/>
                      <a:r>
                        <a:rPr lang="en-US" altLang="zh-CN" dirty="0" smtClean="0">
                          <a:latin typeface="+mj-ea"/>
                          <a:ea typeface="+mj-ea"/>
                        </a:rPr>
                        <a:t>UGC(</a:t>
                      </a:r>
                      <a:r>
                        <a:rPr lang="zh-CN" altLang="en-US" dirty="0" smtClean="0">
                          <a:latin typeface="+mj-ea"/>
                          <a:ea typeface="+mj-ea"/>
                        </a:rPr>
                        <a:t>用户生成内容</a:t>
                      </a:r>
                      <a:r>
                        <a:rPr lang="en-US" altLang="zh-CN" dirty="0" smtClean="0">
                          <a:latin typeface="+mj-ea"/>
                          <a:ea typeface="+mj-ea"/>
                        </a:rPr>
                        <a:t>)</a:t>
                      </a:r>
                      <a:endParaRPr lang="zh-CN" altLang="en-US" dirty="0">
                        <a:latin typeface="+mj-ea"/>
                        <a:ea typeface="+mj-ea"/>
                      </a:endParaRPr>
                    </a:p>
                  </a:txBody>
                  <a:tcPr anchor="ctr">
                    <a:solidFill>
                      <a:schemeClr val="bg1">
                        <a:lumMod val="85000"/>
                      </a:schemeClr>
                    </a:solidFill>
                  </a:tcPr>
                </a:tc>
                <a:tc>
                  <a:txBody>
                    <a:bodyPr/>
                    <a:lstStyle/>
                    <a:p>
                      <a:pPr algn="ctr"/>
                      <a:r>
                        <a:rPr lang="zh-CN" altLang="en-US" dirty="0" smtClean="0">
                          <a:latin typeface="+mj-ea"/>
                          <a:ea typeface="+mj-ea"/>
                        </a:rPr>
                        <a:t>财经媒体</a:t>
                      </a:r>
                      <a:endParaRPr lang="zh-CN" altLang="en-US" dirty="0">
                        <a:latin typeface="+mj-ea"/>
                        <a:ea typeface="+mj-ea"/>
                      </a:endParaRPr>
                    </a:p>
                  </a:txBody>
                  <a:tcPr anchor="ctr">
                    <a:solidFill>
                      <a:schemeClr val="bg1">
                        <a:lumMod val="85000"/>
                      </a:schemeClr>
                    </a:solidFill>
                  </a:tcPr>
                </a:tc>
                <a:tc>
                  <a:txBody>
                    <a:bodyPr/>
                    <a:lstStyle/>
                    <a:p>
                      <a:pPr algn="ctr"/>
                      <a:r>
                        <a:rPr lang="zh-CN" altLang="en-US" dirty="0" smtClean="0">
                          <a:latin typeface="+mj-ea"/>
                          <a:ea typeface="+mj-ea"/>
                        </a:rPr>
                        <a:t>雪球网</a:t>
                      </a:r>
                      <a:endParaRPr lang="zh-CN" altLang="en-US" dirty="0">
                        <a:latin typeface="+mj-ea"/>
                        <a:ea typeface="+mj-ea"/>
                      </a:endParaRPr>
                    </a:p>
                  </a:txBody>
                  <a:tcPr anchor="ctr">
                    <a:solidFill>
                      <a:schemeClr val="bg1">
                        <a:lumMod val="85000"/>
                      </a:schemeClr>
                    </a:solidFill>
                  </a:tcPr>
                </a:tc>
                <a:tc>
                  <a:txBody>
                    <a:bodyPr/>
                    <a:lstStyle/>
                    <a:p>
                      <a:pPr algn="ctr"/>
                      <a:r>
                        <a:rPr lang="zh-CN" altLang="en-US" dirty="0" smtClean="0">
                          <a:latin typeface="+mj-ea"/>
                          <a:ea typeface="+mj-ea"/>
                        </a:rPr>
                        <a:t>以广告收入、基金接口分成、会员收费为主要收入来源</a:t>
                      </a:r>
                      <a:endParaRPr lang="zh-CN" altLang="en-US" dirty="0">
                        <a:latin typeface="+mj-ea"/>
                        <a:ea typeface="+mj-ea"/>
                      </a:endParaRPr>
                    </a:p>
                  </a:txBody>
                  <a:tcPr anchor="ctr">
                    <a:solidFill>
                      <a:schemeClr val="bg1">
                        <a:lumMod val="85000"/>
                      </a:schemeClr>
                    </a:solidFill>
                  </a:tcPr>
                </a:tc>
              </a:tr>
              <a:tr h="987799">
                <a:tc rowSpan="2">
                  <a:txBody>
                    <a:bodyPr/>
                    <a:lstStyle/>
                    <a:p>
                      <a:pPr algn="ctr"/>
                      <a:r>
                        <a:rPr lang="zh-CN" altLang="en-US" dirty="0" smtClean="0">
                          <a:latin typeface="+mj-ea"/>
                          <a:ea typeface="+mj-ea"/>
                        </a:rPr>
                        <a:t>投融资专业信息</a:t>
                      </a:r>
                      <a:endParaRPr lang="zh-CN" altLang="en-US" dirty="0">
                        <a:latin typeface="+mj-ea"/>
                        <a:ea typeface="+mj-ea"/>
                      </a:endParaRPr>
                    </a:p>
                  </a:txBody>
                  <a:tcPr anchor="ctr">
                    <a:solidFill>
                      <a:schemeClr val="bg1">
                        <a:lumMod val="85000"/>
                      </a:schemeClr>
                    </a:solidFill>
                  </a:tcPr>
                </a:tc>
                <a:tc>
                  <a:txBody>
                    <a:bodyPr/>
                    <a:lstStyle/>
                    <a:p>
                      <a:pPr algn="ctr"/>
                      <a:r>
                        <a:rPr lang="zh-CN" altLang="en-US" dirty="0" smtClean="0">
                          <a:latin typeface="+mj-ea"/>
                          <a:ea typeface="+mj-ea"/>
                        </a:rPr>
                        <a:t>融资相关</a:t>
                      </a:r>
                      <a:endParaRPr lang="zh-CN" altLang="en-US" dirty="0">
                        <a:latin typeface="+mj-ea"/>
                        <a:ea typeface="+mj-ea"/>
                      </a:endParaRPr>
                    </a:p>
                  </a:txBody>
                  <a:tcPr anchor="ctr">
                    <a:solidFill>
                      <a:schemeClr val="bg1">
                        <a:lumMod val="85000"/>
                      </a:schemeClr>
                    </a:solidFill>
                  </a:tcPr>
                </a:tc>
                <a:tc>
                  <a:txBody>
                    <a:bodyPr/>
                    <a:lstStyle/>
                    <a:p>
                      <a:pPr algn="ctr"/>
                      <a:r>
                        <a:rPr lang="zh-CN" altLang="en-US" dirty="0" smtClean="0">
                          <a:latin typeface="+mj-ea"/>
                          <a:ea typeface="+mj-ea"/>
                        </a:rPr>
                        <a:t>融</a:t>
                      </a:r>
                      <a:r>
                        <a:rPr lang="en-US" altLang="zh-CN" dirty="0" smtClean="0">
                          <a:latin typeface="+mj-ea"/>
                          <a:ea typeface="+mj-ea"/>
                        </a:rPr>
                        <a:t>360</a:t>
                      </a:r>
                      <a:endParaRPr lang="zh-CN" altLang="en-US" dirty="0">
                        <a:latin typeface="+mj-ea"/>
                        <a:ea typeface="+mj-ea"/>
                      </a:endParaRPr>
                    </a:p>
                  </a:txBody>
                  <a:tcPr anchor="ctr">
                    <a:solidFill>
                      <a:schemeClr val="bg1">
                        <a:lumMod val="85000"/>
                      </a:schemeClr>
                    </a:solidFill>
                  </a:tcPr>
                </a:tc>
                <a:tc>
                  <a:txBody>
                    <a:bodyPr/>
                    <a:lstStyle/>
                    <a:p>
                      <a:pPr algn="ctr"/>
                      <a:r>
                        <a:rPr lang="zh-CN" altLang="en-US" dirty="0" smtClean="0">
                          <a:latin typeface="+mj-ea"/>
                          <a:ea typeface="+mj-ea"/>
                        </a:rPr>
                        <a:t>成功用户收费（类似于</a:t>
                      </a:r>
                      <a:r>
                        <a:rPr lang="en-US" altLang="zh-CN" dirty="0" smtClean="0">
                          <a:latin typeface="+mj-ea"/>
                          <a:ea typeface="+mj-ea"/>
                        </a:rPr>
                        <a:t>CPS</a:t>
                      </a:r>
                      <a:r>
                        <a:rPr lang="zh-CN" altLang="en-US" dirty="0" smtClean="0">
                          <a:latin typeface="+mj-ea"/>
                          <a:ea typeface="+mj-ea"/>
                        </a:rPr>
                        <a:t>方式），推荐有资质用户收费和广告收费</a:t>
                      </a:r>
                      <a:endParaRPr lang="zh-CN" altLang="en-US" dirty="0">
                        <a:latin typeface="+mj-ea"/>
                        <a:ea typeface="+mj-ea"/>
                      </a:endParaRPr>
                    </a:p>
                  </a:txBody>
                  <a:tcPr anchor="ctr">
                    <a:solidFill>
                      <a:schemeClr val="bg1">
                        <a:lumMod val="85000"/>
                      </a:schemeClr>
                    </a:solidFill>
                  </a:tcPr>
                </a:tc>
              </a:tr>
              <a:tr h="987799">
                <a:tc vMerge="1">
                  <a:txBody>
                    <a:bodyPr/>
                    <a:lstStyle/>
                    <a:p>
                      <a:endParaRPr lang="zh-CN" altLang="en-US" dirty="0"/>
                    </a:p>
                  </a:txBody>
                  <a:tcPr/>
                </a:tc>
                <a:tc>
                  <a:txBody>
                    <a:bodyPr/>
                    <a:lstStyle/>
                    <a:p>
                      <a:pPr algn="ctr"/>
                      <a:r>
                        <a:rPr lang="zh-CN" altLang="en-US" dirty="0" smtClean="0">
                          <a:latin typeface="+mj-ea"/>
                          <a:ea typeface="+mj-ea"/>
                        </a:rPr>
                        <a:t>投资相关</a:t>
                      </a:r>
                      <a:endParaRPr lang="zh-CN" altLang="en-US" dirty="0">
                        <a:latin typeface="+mj-ea"/>
                        <a:ea typeface="+mj-ea"/>
                      </a:endParaRPr>
                    </a:p>
                  </a:txBody>
                  <a:tcPr anchor="ctr">
                    <a:solidFill>
                      <a:schemeClr val="bg1">
                        <a:lumMod val="85000"/>
                      </a:schemeClr>
                    </a:solidFill>
                  </a:tcPr>
                </a:tc>
                <a:tc>
                  <a:txBody>
                    <a:bodyPr/>
                    <a:lstStyle/>
                    <a:p>
                      <a:pPr algn="ctr"/>
                      <a:r>
                        <a:rPr lang="zh-CN" altLang="en-US" dirty="0" smtClean="0">
                          <a:latin typeface="+mj-ea"/>
                          <a:ea typeface="+mj-ea"/>
                        </a:rPr>
                        <a:t>挖财网</a:t>
                      </a:r>
                      <a:endParaRPr lang="zh-CN" altLang="en-US" dirty="0">
                        <a:latin typeface="+mj-ea"/>
                        <a:ea typeface="+mj-ea"/>
                      </a:endParaRPr>
                    </a:p>
                  </a:txBody>
                  <a:tcPr anchor="ctr">
                    <a:solidFill>
                      <a:schemeClr val="bg1">
                        <a:lumMod val="85000"/>
                      </a:schemeClr>
                    </a:solidFill>
                  </a:tcPr>
                </a:tc>
                <a:tc>
                  <a:txBody>
                    <a:bodyPr/>
                    <a:lstStyle/>
                    <a:p>
                      <a:pPr algn="ctr"/>
                      <a:r>
                        <a:rPr lang="zh-CN" altLang="en-US" dirty="0" smtClean="0">
                          <a:latin typeface="+mj-ea"/>
                          <a:ea typeface="+mj-ea"/>
                        </a:rPr>
                        <a:t>前期积累用户，引入产品到平台销售，从金融机构获取推广费用</a:t>
                      </a:r>
                      <a:endParaRPr lang="zh-CN" altLang="en-US" dirty="0">
                        <a:latin typeface="+mj-ea"/>
                        <a:ea typeface="+mj-ea"/>
                      </a:endParaRPr>
                    </a:p>
                  </a:txBody>
                  <a:tcPr anchor="ctr">
                    <a:solidFill>
                      <a:schemeClr val="bg1">
                        <a:lumMod val="85000"/>
                      </a:schemeClr>
                    </a:solidFill>
                  </a:tcPr>
                </a:tc>
              </a:tr>
            </a:tbl>
          </a:graphicData>
        </a:graphic>
      </p:graphicFrame>
    </p:spTree>
    <p:extLst>
      <p:ext uri="{BB962C8B-B14F-4D97-AF65-F5344CB8AC3E}">
        <p14:creationId xmlns:p14="http://schemas.microsoft.com/office/powerpoint/2010/main" val="13508211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技术驱动企业商业模式发生根本性变化</a:t>
            </a:r>
            <a:endParaRPr lang="zh-CN" altLang="en-US" dirty="0"/>
          </a:p>
        </p:txBody>
      </p:sp>
      <p:grpSp>
        <p:nvGrpSpPr>
          <p:cNvPr id="20" name="组合 19"/>
          <p:cNvGrpSpPr/>
          <p:nvPr/>
        </p:nvGrpSpPr>
        <p:grpSpPr>
          <a:xfrm>
            <a:off x="69320" y="999299"/>
            <a:ext cx="9112468" cy="5370138"/>
            <a:chOff x="141890" y="1289585"/>
            <a:chExt cx="9112468" cy="5370138"/>
          </a:xfrm>
        </p:grpSpPr>
        <p:cxnSp>
          <p:nvCxnSpPr>
            <p:cNvPr id="5" name="直接连接符 4"/>
            <p:cNvCxnSpPr/>
            <p:nvPr/>
          </p:nvCxnSpPr>
          <p:spPr>
            <a:xfrm flipV="1">
              <a:off x="2084661" y="2134296"/>
              <a:ext cx="4930994" cy="336787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2084661" y="3542718"/>
              <a:ext cx="1781504" cy="630620"/>
            </a:xfrm>
            <a:prstGeom prst="round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ea"/>
                  <a:ea typeface="+mj-ea"/>
                </a:rPr>
                <a:t>互联网经济</a:t>
              </a:r>
            </a:p>
          </p:txBody>
        </p:sp>
        <p:sp>
          <p:nvSpPr>
            <p:cNvPr id="7" name="圆角矩形 6"/>
            <p:cNvSpPr/>
            <p:nvPr/>
          </p:nvSpPr>
          <p:spPr>
            <a:xfrm>
              <a:off x="141890" y="4871546"/>
              <a:ext cx="1781505" cy="630620"/>
            </a:xfrm>
            <a:prstGeom prst="round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ea"/>
                  <a:ea typeface="+mj-ea"/>
                </a:rPr>
                <a:t>传统经济</a:t>
              </a:r>
            </a:p>
          </p:txBody>
        </p:sp>
        <p:sp>
          <p:nvSpPr>
            <p:cNvPr id="8" name="圆角矩形 7"/>
            <p:cNvSpPr/>
            <p:nvPr/>
          </p:nvSpPr>
          <p:spPr>
            <a:xfrm>
              <a:off x="4045380" y="2260274"/>
              <a:ext cx="1781504" cy="630620"/>
            </a:xfrm>
            <a:prstGeom prst="round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mj-ea"/>
                  <a:ea typeface="+mj-ea"/>
                </a:rPr>
                <a:t>大数据经济</a:t>
              </a:r>
              <a:endParaRPr lang="zh-CN" altLang="en-US" sz="2400" dirty="0">
                <a:latin typeface="+mj-ea"/>
                <a:ea typeface="+mj-ea"/>
              </a:endParaRPr>
            </a:p>
          </p:txBody>
        </p:sp>
        <p:sp>
          <p:nvSpPr>
            <p:cNvPr id="9" name="文本框 8"/>
            <p:cNvSpPr txBox="1"/>
            <p:nvPr/>
          </p:nvSpPr>
          <p:spPr>
            <a:xfrm>
              <a:off x="1371589" y="5644060"/>
              <a:ext cx="2712983" cy="1015663"/>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smtClean="0">
                  <a:latin typeface="+mj-ea"/>
                  <a:ea typeface="+mj-ea"/>
                </a:rPr>
                <a:t>企业向客户出售商品或服务，以直接获取金钱为目的</a:t>
              </a:r>
              <a:endParaRPr lang="zh-CN" altLang="en-US" sz="2000" dirty="0">
                <a:latin typeface="+mj-ea"/>
                <a:ea typeface="+mj-ea"/>
              </a:endParaRPr>
            </a:p>
          </p:txBody>
        </p:sp>
        <p:sp>
          <p:nvSpPr>
            <p:cNvPr id="10" name="文本框 9"/>
            <p:cNvSpPr txBox="1"/>
            <p:nvPr/>
          </p:nvSpPr>
          <p:spPr>
            <a:xfrm>
              <a:off x="3740041" y="4384751"/>
              <a:ext cx="2960304" cy="1938992"/>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smtClean="0">
                  <a:latin typeface="+mj-ea"/>
                  <a:ea typeface="+mj-ea"/>
                </a:rPr>
                <a:t>企业尽可能多地发展用户，不以直接从用户处赚取金钱为目的，希望后向收费或发掘用户终身价值等方式赚取利润</a:t>
              </a:r>
              <a:endParaRPr lang="zh-CN" altLang="en-US" sz="2000" dirty="0">
                <a:latin typeface="+mj-ea"/>
                <a:ea typeface="+mj-ea"/>
              </a:endParaRPr>
            </a:p>
          </p:txBody>
        </p:sp>
        <p:sp>
          <p:nvSpPr>
            <p:cNvPr id="11" name="文本框 10"/>
            <p:cNvSpPr txBox="1"/>
            <p:nvPr/>
          </p:nvSpPr>
          <p:spPr>
            <a:xfrm>
              <a:off x="5935060" y="2748467"/>
              <a:ext cx="3319298" cy="1631216"/>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smtClean="0">
                  <a:latin typeface="+mj-ea"/>
                  <a:ea typeface="+mj-ea"/>
                </a:rPr>
                <a:t>数据将是未来企业的重要客户，企业通过数据创造新商业模式，或直接通过数据销售、利用数据提供增值服务获取利润</a:t>
              </a:r>
              <a:endParaRPr lang="zh-CN" altLang="en-US" sz="2000" dirty="0">
                <a:latin typeface="+mj-ea"/>
                <a:ea typeface="+mj-ea"/>
              </a:endParaRPr>
            </a:p>
          </p:txBody>
        </p:sp>
        <p:sp>
          <p:nvSpPr>
            <p:cNvPr id="14" name="流程图: 联系 13"/>
            <p:cNvSpPr/>
            <p:nvPr/>
          </p:nvSpPr>
          <p:spPr>
            <a:xfrm>
              <a:off x="2004029" y="5439866"/>
              <a:ext cx="154042" cy="141894"/>
            </a:xfrm>
            <a:prstGeom prst="flowChartConnector">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联系 14"/>
            <p:cNvSpPr/>
            <p:nvPr/>
          </p:nvSpPr>
          <p:spPr>
            <a:xfrm>
              <a:off x="5892542" y="2772582"/>
              <a:ext cx="154042" cy="141894"/>
            </a:xfrm>
            <a:prstGeom prst="flowChartConnector">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联系 15"/>
            <p:cNvSpPr/>
            <p:nvPr/>
          </p:nvSpPr>
          <p:spPr>
            <a:xfrm>
              <a:off x="3783162" y="4208097"/>
              <a:ext cx="154042" cy="141894"/>
            </a:xfrm>
            <a:prstGeom prst="flowChartConnector">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联系 16"/>
            <p:cNvSpPr/>
            <p:nvPr/>
          </p:nvSpPr>
          <p:spPr>
            <a:xfrm>
              <a:off x="6938634" y="2063349"/>
              <a:ext cx="154042" cy="141894"/>
            </a:xfrm>
            <a:prstGeom prst="flowChartConnector">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2"/>
            <a:stretch>
              <a:fillRect/>
            </a:stretch>
          </p:blipFill>
          <p:spPr>
            <a:xfrm>
              <a:off x="7895771" y="1289585"/>
              <a:ext cx="972703" cy="970689"/>
            </a:xfrm>
            <a:prstGeom prst="rect">
              <a:avLst/>
            </a:prstGeom>
          </p:spPr>
        </p:pic>
        <p:sp>
          <p:nvSpPr>
            <p:cNvPr id="19" name="文本框 18"/>
            <p:cNvSpPr txBox="1"/>
            <p:nvPr/>
          </p:nvSpPr>
          <p:spPr>
            <a:xfrm>
              <a:off x="6291254" y="1306773"/>
              <a:ext cx="1604517" cy="707886"/>
            </a:xfrm>
            <a:prstGeom prst="rect">
              <a:avLst/>
            </a:prstGeom>
            <a:noFill/>
          </p:spPr>
          <p:txBody>
            <a:bodyPr wrap="square" rtlCol="0">
              <a:spAutoFit/>
            </a:bodyPr>
            <a:lstStyle/>
            <a:p>
              <a:r>
                <a:rPr lang="zh-CN" altLang="en-US" sz="2000" dirty="0" smtClean="0">
                  <a:solidFill>
                    <a:srgbClr val="FF0000"/>
                  </a:solidFill>
                  <a:latin typeface="+mj-ea"/>
                  <a:ea typeface="+mj-ea"/>
                </a:rPr>
                <a:t>数据将成核心竞争力</a:t>
              </a:r>
              <a:endParaRPr lang="zh-CN" altLang="en-US" sz="2000" dirty="0">
                <a:solidFill>
                  <a:srgbClr val="FF0000"/>
                </a:solidFill>
                <a:latin typeface="+mj-ea"/>
                <a:ea typeface="+mj-ea"/>
              </a:endParaRPr>
            </a:p>
          </p:txBody>
        </p:sp>
      </p:grpSp>
    </p:spTree>
    <p:extLst>
      <p:ext uri="{BB962C8B-B14F-4D97-AF65-F5344CB8AC3E}">
        <p14:creationId xmlns:p14="http://schemas.microsoft.com/office/powerpoint/2010/main" val="17191857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技术驱动企业商业模式发生根本性变化</a:t>
            </a:r>
          </a:p>
        </p:txBody>
      </p:sp>
      <p:pic>
        <p:nvPicPr>
          <p:cNvPr id="3" name="图片 2"/>
          <p:cNvPicPr>
            <a:picLocks noChangeAspect="1"/>
          </p:cNvPicPr>
          <p:nvPr/>
        </p:nvPicPr>
        <p:blipFill>
          <a:blip r:embed="rId2"/>
          <a:stretch>
            <a:fillRect/>
          </a:stretch>
        </p:blipFill>
        <p:spPr>
          <a:xfrm>
            <a:off x="6037719" y="2259009"/>
            <a:ext cx="2409825" cy="2543175"/>
          </a:xfrm>
          <a:prstGeom prst="rect">
            <a:avLst/>
          </a:prstGeom>
        </p:spPr>
      </p:pic>
      <p:pic>
        <p:nvPicPr>
          <p:cNvPr id="4" name="图片 3"/>
          <p:cNvPicPr>
            <a:picLocks noChangeAspect="1"/>
          </p:cNvPicPr>
          <p:nvPr/>
        </p:nvPicPr>
        <p:blipFill>
          <a:blip r:embed="rId3"/>
          <a:stretch>
            <a:fillRect/>
          </a:stretch>
        </p:blipFill>
        <p:spPr>
          <a:xfrm>
            <a:off x="1101050" y="2555530"/>
            <a:ext cx="4424058" cy="1950131"/>
          </a:xfrm>
          <a:prstGeom prst="rect">
            <a:avLst/>
          </a:prstGeom>
        </p:spPr>
      </p:pic>
      <p:sp>
        <p:nvSpPr>
          <p:cNvPr id="5" name="文本框 4"/>
          <p:cNvSpPr txBox="1"/>
          <p:nvPr/>
        </p:nvSpPr>
        <p:spPr>
          <a:xfrm>
            <a:off x="1188134" y="866773"/>
            <a:ext cx="7839754" cy="461665"/>
          </a:xfrm>
          <a:prstGeom prst="rect">
            <a:avLst/>
          </a:prstGeom>
          <a:noFill/>
        </p:spPr>
        <p:txBody>
          <a:bodyPr wrap="square" rtlCol="0">
            <a:spAutoFit/>
          </a:bodyPr>
          <a:lstStyle/>
          <a:p>
            <a:r>
              <a:rPr lang="zh-CN" altLang="en-US" sz="2400" dirty="0" smtClean="0">
                <a:latin typeface="+mj-ea"/>
                <a:ea typeface="+mj-ea"/>
              </a:rPr>
              <a:t>大数据、云计算等技术推动互联网金融技术企业快速发展</a:t>
            </a:r>
            <a:endParaRPr lang="zh-CN" altLang="en-US" sz="2400" dirty="0">
              <a:latin typeface="+mj-ea"/>
              <a:ea typeface="+mj-ea"/>
            </a:endParaRPr>
          </a:p>
        </p:txBody>
      </p:sp>
    </p:spTree>
    <p:extLst>
      <p:ext uri="{BB962C8B-B14F-4D97-AF65-F5344CB8AC3E}">
        <p14:creationId xmlns:p14="http://schemas.microsoft.com/office/powerpoint/2010/main" val="3205299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目录</a:t>
            </a:r>
            <a:endParaRPr lang="zh-CN" altLang="en-US" dirty="0"/>
          </a:p>
        </p:txBody>
      </p:sp>
      <p:graphicFrame>
        <p:nvGraphicFramePr>
          <p:cNvPr id="5" name="图示 4"/>
          <p:cNvGraphicFramePr/>
          <p:nvPr>
            <p:extLst>
              <p:ext uri="{D42A27DB-BD31-4B8C-83A1-F6EECF244321}">
                <p14:modId xmlns:p14="http://schemas.microsoft.com/office/powerpoint/2010/main" val="321377751"/>
              </p:ext>
            </p:extLst>
          </p:nvPr>
        </p:nvGraphicFramePr>
        <p:xfrm>
          <a:off x="409433" y="1009934"/>
          <a:ext cx="8325134" cy="5295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59740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互联网金融平台盈利模式</a:t>
            </a:r>
            <a:endParaRPr lang="zh-CN" altLang="en-US" dirty="0"/>
          </a:p>
        </p:txBody>
      </p:sp>
      <p:grpSp>
        <p:nvGrpSpPr>
          <p:cNvPr id="5" name="组合 4"/>
          <p:cNvGrpSpPr/>
          <p:nvPr/>
        </p:nvGrpSpPr>
        <p:grpSpPr>
          <a:xfrm>
            <a:off x="3343276" y="2561546"/>
            <a:ext cx="2389868" cy="1832495"/>
            <a:chOff x="3343276" y="2561546"/>
            <a:chExt cx="2389868" cy="1832495"/>
          </a:xfrm>
        </p:grpSpPr>
        <p:pic>
          <p:nvPicPr>
            <p:cNvPr id="3" name="图片 2"/>
            <p:cNvPicPr>
              <a:picLocks noChangeAspect="1"/>
            </p:cNvPicPr>
            <p:nvPr/>
          </p:nvPicPr>
          <p:blipFill>
            <a:blip r:embed="rId2"/>
            <a:stretch>
              <a:fillRect/>
            </a:stretch>
          </p:blipFill>
          <p:spPr>
            <a:xfrm>
              <a:off x="3401332" y="2561546"/>
              <a:ext cx="2259240" cy="1832495"/>
            </a:xfrm>
            <a:prstGeom prst="rect">
              <a:avLst/>
            </a:prstGeom>
          </p:spPr>
        </p:pic>
        <p:sp>
          <p:nvSpPr>
            <p:cNvPr id="4" name="文本框 3"/>
            <p:cNvSpPr txBox="1"/>
            <p:nvPr/>
          </p:nvSpPr>
          <p:spPr>
            <a:xfrm>
              <a:off x="3343276" y="2735716"/>
              <a:ext cx="2389868" cy="461665"/>
            </a:xfrm>
            <a:prstGeom prst="rect">
              <a:avLst/>
            </a:prstGeom>
            <a:noFill/>
          </p:spPr>
          <p:txBody>
            <a:bodyPr wrap="square" rtlCol="0">
              <a:spAutoFit/>
            </a:bodyPr>
            <a:lstStyle/>
            <a:p>
              <a:r>
                <a:rPr lang="zh-CN" altLang="en-US" sz="2400" b="1" dirty="0" smtClean="0">
                  <a:solidFill>
                    <a:srgbClr val="FF0000"/>
                  </a:solidFill>
                  <a:latin typeface="+mj-ea"/>
                  <a:ea typeface="+mj-ea"/>
                </a:rPr>
                <a:t>互联网金融平台</a:t>
              </a:r>
              <a:endParaRPr lang="zh-CN" altLang="en-US" sz="2400" b="1" dirty="0">
                <a:solidFill>
                  <a:srgbClr val="FF0000"/>
                </a:solidFill>
                <a:latin typeface="+mj-ea"/>
                <a:ea typeface="+mj-ea"/>
              </a:endParaRPr>
            </a:p>
          </p:txBody>
        </p:sp>
      </p:grpSp>
      <p:sp>
        <p:nvSpPr>
          <p:cNvPr id="6" name="椭圆 5"/>
          <p:cNvSpPr/>
          <p:nvPr/>
        </p:nvSpPr>
        <p:spPr>
          <a:xfrm>
            <a:off x="246743" y="1611086"/>
            <a:ext cx="2830286" cy="1586295"/>
          </a:xfrm>
          <a:prstGeom prst="ellipse">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传统金融</a:t>
            </a:r>
            <a:endParaRPr lang="en-US" altLang="zh-CN" sz="2000" dirty="0" smtClean="0">
              <a:latin typeface="+mj-ea"/>
              <a:ea typeface="+mj-ea"/>
            </a:endParaRPr>
          </a:p>
          <a:p>
            <a:pPr algn="ctr"/>
            <a:r>
              <a:rPr lang="zh-CN" altLang="en-US" sz="2000" dirty="0" smtClean="0">
                <a:latin typeface="+mj-ea"/>
                <a:ea typeface="+mj-ea"/>
              </a:rPr>
              <a:t>互联网化平台</a:t>
            </a:r>
            <a:endParaRPr lang="en-US" altLang="zh-CN" sz="2000" dirty="0" smtClean="0">
              <a:latin typeface="+mj-ea"/>
              <a:ea typeface="+mj-ea"/>
            </a:endParaRPr>
          </a:p>
          <a:p>
            <a:pPr algn="ctr"/>
            <a:r>
              <a:rPr lang="zh-CN" altLang="en-US" dirty="0">
                <a:solidFill>
                  <a:schemeClr val="tx1"/>
                </a:solidFill>
                <a:latin typeface="+mj-ea"/>
                <a:ea typeface="+mj-ea"/>
              </a:rPr>
              <a:t>网络</a:t>
            </a:r>
            <a:r>
              <a:rPr lang="zh-CN" altLang="en-US" dirty="0" smtClean="0">
                <a:solidFill>
                  <a:schemeClr val="tx1"/>
                </a:solidFill>
                <a:latin typeface="+mj-ea"/>
                <a:ea typeface="+mj-ea"/>
              </a:rPr>
              <a:t>银行</a:t>
            </a:r>
            <a:endParaRPr lang="en-US" altLang="zh-CN" dirty="0" smtClean="0">
              <a:solidFill>
                <a:schemeClr val="tx1"/>
              </a:solidFill>
              <a:latin typeface="+mj-ea"/>
              <a:ea typeface="+mj-ea"/>
            </a:endParaRPr>
          </a:p>
          <a:p>
            <a:pPr algn="ctr"/>
            <a:r>
              <a:rPr lang="zh-CN" altLang="en-US" dirty="0">
                <a:solidFill>
                  <a:schemeClr val="tx1"/>
                </a:solidFill>
                <a:latin typeface="+mj-ea"/>
                <a:ea typeface="+mj-ea"/>
              </a:rPr>
              <a:t>网络</a:t>
            </a:r>
            <a:r>
              <a:rPr lang="zh-CN" altLang="en-US" dirty="0" smtClean="0">
                <a:solidFill>
                  <a:schemeClr val="tx1"/>
                </a:solidFill>
                <a:latin typeface="+mj-ea"/>
                <a:ea typeface="+mj-ea"/>
              </a:rPr>
              <a:t>证券</a:t>
            </a:r>
            <a:endParaRPr lang="en-US" altLang="zh-CN" dirty="0" smtClean="0">
              <a:solidFill>
                <a:schemeClr val="tx1"/>
              </a:solidFill>
              <a:latin typeface="+mj-ea"/>
              <a:ea typeface="+mj-ea"/>
            </a:endParaRPr>
          </a:p>
          <a:p>
            <a:pPr algn="ctr"/>
            <a:r>
              <a:rPr lang="zh-CN" altLang="en-US" dirty="0">
                <a:solidFill>
                  <a:schemeClr val="tx1"/>
                </a:solidFill>
                <a:latin typeface="+mj-ea"/>
                <a:ea typeface="+mj-ea"/>
              </a:rPr>
              <a:t>网络保险</a:t>
            </a:r>
          </a:p>
        </p:txBody>
      </p:sp>
      <p:sp>
        <p:nvSpPr>
          <p:cNvPr id="7" name="椭圆 6"/>
          <p:cNvSpPr/>
          <p:nvPr/>
        </p:nvSpPr>
        <p:spPr>
          <a:xfrm>
            <a:off x="6057447" y="1611085"/>
            <a:ext cx="2830286" cy="1586295"/>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互联网金融</a:t>
            </a:r>
            <a:endParaRPr lang="en-US" altLang="zh-CN" sz="2000" dirty="0" smtClean="0">
              <a:latin typeface="+mj-ea"/>
              <a:ea typeface="+mj-ea"/>
            </a:endParaRPr>
          </a:p>
          <a:p>
            <a:pPr algn="ctr"/>
            <a:r>
              <a:rPr lang="zh-CN" altLang="en-US" sz="2000" dirty="0" smtClean="0">
                <a:latin typeface="+mj-ea"/>
                <a:ea typeface="+mj-ea"/>
              </a:rPr>
              <a:t>创新模式平台</a:t>
            </a:r>
            <a:endParaRPr lang="en-US" altLang="zh-CN" sz="2000" dirty="0" smtClean="0">
              <a:latin typeface="+mj-ea"/>
              <a:ea typeface="+mj-ea"/>
            </a:endParaRPr>
          </a:p>
          <a:p>
            <a:pPr algn="ctr"/>
            <a:r>
              <a:rPr lang="zh-CN" altLang="en-US" dirty="0">
                <a:solidFill>
                  <a:schemeClr val="tx1"/>
                </a:solidFill>
                <a:latin typeface="+mj-ea"/>
                <a:ea typeface="+mj-ea"/>
              </a:rPr>
              <a:t>小额</a:t>
            </a:r>
            <a:r>
              <a:rPr lang="zh-CN" altLang="en-US" dirty="0" smtClean="0">
                <a:solidFill>
                  <a:schemeClr val="tx1"/>
                </a:solidFill>
                <a:latin typeface="+mj-ea"/>
                <a:ea typeface="+mj-ea"/>
              </a:rPr>
              <a:t>贷款</a:t>
            </a:r>
            <a:endParaRPr lang="en-US" altLang="zh-CN" dirty="0" smtClean="0">
              <a:solidFill>
                <a:schemeClr val="tx1"/>
              </a:solidFill>
              <a:latin typeface="+mj-ea"/>
              <a:ea typeface="+mj-ea"/>
            </a:endParaRPr>
          </a:p>
          <a:p>
            <a:pPr algn="ctr"/>
            <a:r>
              <a:rPr lang="en-US" altLang="zh-CN" dirty="0" smtClean="0">
                <a:solidFill>
                  <a:schemeClr val="tx1"/>
                </a:solidFill>
                <a:latin typeface="+mj-ea"/>
                <a:ea typeface="+mj-ea"/>
              </a:rPr>
              <a:t>P2P</a:t>
            </a:r>
          </a:p>
          <a:p>
            <a:pPr algn="ctr"/>
            <a:r>
              <a:rPr lang="zh-CN" altLang="en-US" dirty="0">
                <a:solidFill>
                  <a:schemeClr val="tx1"/>
                </a:solidFill>
                <a:latin typeface="+mj-ea"/>
                <a:ea typeface="+mj-ea"/>
              </a:rPr>
              <a:t>众筹</a:t>
            </a:r>
          </a:p>
        </p:txBody>
      </p:sp>
      <p:sp>
        <p:nvSpPr>
          <p:cNvPr id="8" name="椭圆 7"/>
          <p:cNvSpPr/>
          <p:nvPr/>
        </p:nvSpPr>
        <p:spPr>
          <a:xfrm>
            <a:off x="3074762" y="4845720"/>
            <a:ext cx="2830286" cy="1586295"/>
          </a:xfrm>
          <a:prstGeom prst="ellipse">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互联网</a:t>
            </a:r>
            <a:r>
              <a:rPr lang="en-US" altLang="zh-CN" sz="2000" dirty="0" smtClean="0">
                <a:latin typeface="+mj-ea"/>
                <a:ea typeface="+mj-ea"/>
              </a:rPr>
              <a:t>+</a:t>
            </a:r>
            <a:r>
              <a:rPr lang="zh-CN" altLang="en-US" sz="2000" dirty="0" smtClean="0">
                <a:latin typeface="+mj-ea"/>
                <a:ea typeface="+mj-ea"/>
              </a:rPr>
              <a:t>产业</a:t>
            </a:r>
            <a:endParaRPr lang="en-US" altLang="zh-CN" sz="2000" dirty="0" smtClean="0">
              <a:latin typeface="+mj-ea"/>
              <a:ea typeface="+mj-ea"/>
            </a:endParaRPr>
          </a:p>
          <a:p>
            <a:pPr algn="ctr"/>
            <a:r>
              <a:rPr lang="zh-CN" altLang="en-US" sz="2000" dirty="0" smtClean="0">
                <a:latin typeface="+mj-ea"/>
                <a:ea typeface="+mj-ea"/>
              </a:rPr>
              <a:t>互联网金融平台</a:t>
            </a:r>
            <a:endParaRPr lang="en-US" altLang="zh-CN" sz="2000" dirty="0" smtClean="0">
              <a:latin typeface="+mj-ea"/>
              <a:ea typeface="+mj-ea"/>
            </a:endParaRPr>
          </a:p>
          <a:p>
            <a:pPr algn="ctr"/>
            <a:r>
              <a:rPr lang="zh-CN" altLang="en-US" dirty="0">
                <a:solidFill>
                  <a:schemeClr val="tx1"/>
                </a:solidFill>
                <a:latin typeface="+mj-ea"/>
                <a:ea typeface="+mj-ea"/>
              </a:rPr>
              <a:t>车</a:t>
            </a:r>
            <a:r>
              <a:rPr lang="zh-CN" altLang="en-US" dirty="0" smtClean="0">
                <a:solidFill>
                  <a:schemeClr val="tx1"/>
                </a:solidFill>
                <a:latin typeface="+mj-ea"/>
                <a:ea typeface="+mj-ea"/>
              </a:rPr>
              <a:t>联网等产业互联网金融平台</a:t>
            </a:r>
            <a:endParaRPr lang="zh-CN" altLang="en-US" dirty="0">
              <a:solidFill>
                <a:schemeClr val="tx1"/>
              </a:solidFill>
              <a:latin typeface="+mj-ea"/>
              <a:ea typeface="+mj-ea"/>
            </a:endParaRPr>
          </a:p>
        </p:txBody>
      </p:sp>
    </p:spTree>
    <p:extLst>
      <p:ext uri="{BB962C8B-B14F-4D97-AF65-F5344CB8AC3E}">
        <p14:creationId xmlns:p14="http://schemas.microsoft.com/office/powerpoint/2010/main" val="27357021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3.3.1 </a:t>
            </a:r>
            <a:r>
              <a:rPr lang="zh-CN" altLang="en-US" dirty="0" smtClean="0"/>
              <a:t>传统金融互联网化盈利模式</a:t>
            </a:r>
            <a:endParaRPr lang="zh-CN" altLang="en-US" dirty="0"/>
          </a:p>
        </p:txBody>
      </p:sp>
      <p:sp>
        <p:nvSpPr>
          <p:cNvPr id="3" name="文本框 2"/>
          <p:cNvSpPr txBox="1"/>
          <p:nvPr/>
        </p:nvSpPr>
        <p:spPr>
          <a:xfrm>
            <a:off x="292100" y="1480461"/>
            <a:ext cx="8559800"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smtClean="0">
                <a:latin typeface="+mj-ea"/>
                <a:ea typeface="+mj-ea"/>
              </a:rPr>
              <a:t>网络银行：通过支付高利息存款或收入低息贷款吸引用户</a:t>
            </a:r>
            <a:endParaRPr lang="en-US" altLang="zh-CN" sz="2400" dirty="0" smtClean="0">
              <a:latin typeface="+mj-ea"/>
              <a:ea typeface="+mj-ea"/>
            </a:endParaRPr>
          </a:p>
          <a:p>
            <a:pPr marL="285750" indent="-285750">
              <a:buFont typeface="Arial" panose="020B0604020202020204" pitchFamily="34" charset="0"/>
              <a:buChar char="•"/>
            </a:pPr>
            <a:endParaRPr lang="en-US" altLang="zh-CN" sz="2400" dirty="0" smtClean="0">
              <a:latin typeface="+mj-ea"/>
              <a:ea typeface="+mj-ea"/>
            </a:endParaRPr>
          </a:p>
          <a:p>
            <a:pPr marL="285750" indent="-285750">
              <a:buFont typeface="Arial" panose="020B0604020202020204" pitchFamily="34" charset="0"/>
              <a:buChar char="•"/>
            </a:pPr>
            <a:r>
              <a:rPr lang="zh-CN" altLang="en-US" sz="2400" dirty="0">
                <a:latin typeface="+mj-ea"/>
                <a:ea typeface="+mj-ea"/>
              </a:rPr>
              <a:t>网络</a:t>
            </a:r>
            <a:r>
              <a:rPr lang="zh-CN" altLang="en-US" sz="2400" dirty="0" smtClean="0">
                <a:latin typeface="+mj-ea"/>
                <a:ea typeface="+mj-ea"/>
              </a:rPr>
              <a:t>证券：包括纯互联网券商、线上线下结合及创新型互联网券商模式</a:t>
            </a:r>
            <a:endParaRPr lang="en-US" altLang="zh-CN" sz="2400" dirty="0" smtClean="0">
              <a:latin typeface="+mj-ea"/>
              <a:ea typeface="+mj-ea"/>
            </a:endParaRPr>
          </a:p>
          <a:p>
            <a:pPr marL="285750" indent="-285750">
              <a:buFont typeface="Arial" panose="020B0604020202020204" pitchFamily="34" charset="0"/>
              <a:buChar char="•"/>
            </a:pPr>
            <a:endParaRPr lang="en-US" altLang="zh-CN" sz="2400" dirty="0" smtClean="0">
              <a:latin typeface="+mj-ea"/>
              <a:ea typeface="+mj-ea"/>
            </a:endParaRPr>
          </a:p>
          <a:p>
            <a:pPr marL="285750" indent="-285750">
              <a:buFont typeface="Arial" panose="020B0604020202020204" pitchFamily="34" charset="0"/>
              <a:buChar char="•"/>
            </a:pPr>
            <a:r>
              <a:rPr lang="zh-CN" altLang="en-US" sz="2400" dirty="0">
                <a:latin typeface="+mj-ea"/>
                <a:ea typeface="+mj-ea"/>
              </a:rPr>
              <a:t>网络</a:t>
            </a:r>
            <a:r>
              <a:rPr lang="zh-CN" altLang="en-US" sz="2400" dirty="0" smtClean="0">
                <a:latin typeface="+mj-ea"/>
                <a:ea typeface="+mj-ea"/>
              </a:rPr>
              <a:t>保险：存在</a:t>
            </a:r>
            <a:r>
              <a:rPr lang="en-US" altLang="zh-CN" sz="2400" dirty="0" smtClean="0">
                <a:latin typeface="+mj-ea"/>
                <a:ea typeface="+mj-ea"/>
              </a:rPr>
              <a:t>B2C</a:t>
            </a:r>
            <a:r>
              <a:rPr lang="zh-CN" altLang="en-US" sz="2400" dirty="0" smtClean="0">
                <a:latin typeface="+mj-ea"/>
                <a:ea typeface="+mj-ea"/>
              </a:rPr>
              <a:t>模式和</a:t>
            </a:r>
            <a:r>
              <a:rPr lang="en-US" altLang="zh-CN" sz="2400" dirty="0" smtClean="0">
                <a:latin typeface="+mj-ea"/>
                <a:ea typeface="+mj-ea"/>
              </a:rPr>
              <a:t>B2B</a:t>
            </a:r>
            <a:r>
              <a:rPr lang="zh-CN" altLang="en-US" sz="2400" dirty="0" smtClean="0">
                <a:latin typeface="+mj-ea"/>
                <a:ea typeface="+mj-ea"/>
              </a:rPr>
              <a:t>模式</a:t>
            </a:r>
            <a:endParaRPr lang="zh-CN" altLang="en-US" sz="2400" dirty="0">
              <a:latin typeface="+mj-ea"/>
              <a:ea typeface="+mj-ea"/>
            </a:endParaRPr>
          </a:p>
        </p:txBody>
      </p:sp>
      <p:pic>
        <p:nvPicPr>
          <p:cNvPr id="4" name="图片 3"/>
          <p:cNvPicPr>
            <a:picLocks noChangeAspect="1"/>
          </p:cNvPicPr>
          <p:nvPr/>
        </p:nvPicPr>
        <p:blipFill>
          <a:blip r:embed="rId2"/>
          <a:stretch>
            <a:fillRect/>
          </a:stretch>
        </p:blipFill>
        <p:spPr>
          <a:xfrm>
            <a:off x="656318" y="3991981"/>
            <a:ext cx="3015796" cy="2154140"/>
          </a:xfrm>
          <a:prstGeom prst="rect">
            <a:avLst/>
          </a:prstGeom>
        </p:spPr>
      </p:pic>
      <p:pic>
        <p:nvPicPr>
          <p:cNvPr id="5" name="图片 4"/>
          <p:cNvPicPr>
            <a:picLocks noChangeAspect="1"/>
          </p:cNvPicPr>
          <p:nvPr/>
        </p:nvPicPr>
        <p:blipFill>
          <a:blip r:embed="rId3"/>
          <a:stretch>
            <a:fillRect/>
          </a:stretch>
        </p:blipFill>
        <p:spPr>
          <a:xfrm>
            <a:off x="3962400" y="4093985"/>
            <a:ext cx="4424058" cy="1950131"/>
          </a:xfrm>
          <a:prstGeom prst="rect">
            <a:avLst/>
          </a:prstGeom>
        </p:spPr>
      </p:pic>
    </p:spTree>
    <p:extLst>
      <p:ext uri="{BB962C8B-B14F-4D97-AF65-F5344CB8AC3E}">
        <p14:creationId xmlns:p14="http://schemas.microsoft.com/office/powerpoint/2010/main" val="3406602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3.3.2 </a:t>
            </a:r>
            <a:r>
              <a:rPr lang="zh-CN" altLang="en-US" dirty="0" smtClean="0"/>
              <a:t>互联网金融创新</a:t>
            </a:r>
            <a:r>
              <a:rPr lang="zh-CN" altLang="en-US" dirty="0"/>
              <a:t>模式平台</a:t>
            </a:r>
          </a:p>
        </p:txBody>
      </p:sp>
      <p:sp>
        <p:nvSpPr>
          <p:cNvPr id="6" name="文本框 5"/>
          <p:cNvSpPr txBox="1"/>
          <p:nvPr/>
        </p:nvSpPr>
        <p:spPr>
          <a:xfrm>
            <a:off x="381000" y="1074061"/>
            <a:ext cx="8559800" cy="3785652"/>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smtClean="0">
                <a:latin typeface="+mj-ea"/>
                <a:ea typeface="+mj-ea"/>
              </a:rPr>
              <a:t>小贷公司：面向中小微企业、“三农”，存在开发园区、商贸市场、产业关联、小微贷款、互联网小贷五种商业模式。收入来源利率差</a:t>
            </a:r>
            <a:endParaRPr lang="en-US" altLang="zh-CN" sz="2400" dirty="0" smtClean="0">
              <a:latin typeface="+mj-ea"/>
              <a:ea typeface="+mj-ea"/>
            </a:endParaRPr>
          </a:p>
          <a:p>
            <a:pPr marL="285750" indent="-285750">
              <a:buFont typeface="Arial" panose="020B0604020202020204" pitchFamily="34" charset="0"/>
              <a:buChar char="•"/>
            </a:pPr>
            <a:endParaRPr lang="en-US" altLang="zh-CN" sz="2400" dirty="0" smtClean="0">
              <a:latin typeface="+mj-ea"/>
              <a:ea typeface="+mj-ea"/>
            </a:endParaRPr>
          </a:p>
          <a:p>
            <a:pPr marL="285750" indent="-285750">
              <a:buFont typeface="Arial" panose="020B0604020202020204" pitchFamily="34" charset="0"/>
              <a:buChar char="•"/>
            </a:pPr>
            <a:r>
              <a:rPr lang="en-US" altLang="zh-CN" sz="2400" dirty="0" smtClean="0">
                <a:latin typeface="+mj-ea"/>
                <a:ea typeface="+mj-ea"/>
              </a:rPr>
              <a:t>P2P</a:t>
            </a:r>
            <a:r>
              <a:rPr lang="zh-CN" altLang="en-US" sz="2400" dirty="0" smtClean="0">
                <a:latin typeface="+mj-ea"/>
                <a:ea typeface="+mj-ea"/>
              </a:rPr>
              <a:t>平台：传统模式、债权转让、担保模式、平台模式；</a:t>
            </a:r>
            <a:r>
              <a:rPr lang="en-US" altLang="zh-CN" sz="2400" dirty="0" smtClean="0">
                <a:latin typeface="+mj-ea"/>
                <a:ea typeface="+mj-ea"/>
              </a:rPr>
              <a:t>P2P</a:t>
            </a:r>
            <a:r>
              <a:rPr lang="zh-CN" altLang="en-US" sz="2400" dirty="0" smtClean="0">
                <a:latin typeface="+mj-ea"/>
                <a:ea typeface="+mj-ea"/>
              </a:rPr>
              <a:t>、</a:t>
            </a:r>
            <a:r>
              <a:rPr lang="en-US" altLang="zh-CN" sz="2400" dirty="0" smtClean="0">
                <a:latin typeface="+mj-ea"/>
                <a:ea typeface="+mj-ea"/>
              </a:rPr>
              <a:t>P2N</a:t>
            </a:r>
            <a:r>
              <a:rPr lang="zh-CN" altLang="en-US" sz="2400" dirty="0" smtClean="0">
                <a:latin typeface="+mj-ea"/>
                <a:ea typeface="+mj-ea"/>
              </a:rPr>
              <a:t>、</a:t>
            </a:r>
            <a:r>
              <a:rPr lang="en-US" altLang="zh-CN" sz="2400" dirty="0" smtClean="0">
                <a:latin typeface="+mj-ea"/>
                <a:ea typeface="+mj-ea"/>
              </a:rPr>
              <a:t>P2G</a:t>
            </a:r>
            <a:r>
              <a:rPr lang="zh-CN" altLang="en-US" sz="2400" dirty="0" smtClean="0">
                <a:latin typeface="+mj-ea"/>
                <a:ea typeface="+mj-ea"/>
              </a:rPr>
              <a:t>、</a:t>
            </a:r>
            <a:r>
              <a:rPr lang="en-US" altLang="zh-CN" sz="2400" dirty="0" smtClean="0">
                <a:latin typeface="+mj-ea"/>
                <a:ea typeface="+mj-ea"/>
              </a:rPr>
              <a:t>P2C</a:t>
            </a:r>
            <a:r>
              <a:rPr lang="zh-CN" altLang="en-US" sz="2400" dirty="0" smtClean="0">
                <a:latin typeface="+mj-ea"/>
                <a:ea typeface="+mj-ea"/>
              </a:rPr>
              <a:t>、</a:t>
            </a:r>
            <a:r>
              <a:rPr lang="en-US" altLang="zh-CN" sz="2400" dirty="0" smtClean="0">
                <a:latin typeface="+mj-ea"/>
                <a:ea typeface="+mj-ea"/>
              </a:rPr>
              <a:t>P2B</a:t>
            </a:r>
            <a:r>
              <a:rPr lang="zh-CN" altLang="en-US" sz="2400" dirty="0" smtClean="0">
                <a:latin typeface="+mj-ea"/>
                <a:ea typeface="+mj-ea"/>
              </a:rPr>
              <a:t>。收入来源交易手续费、服务费、管理费</a:t>
            </a:r>
            <a:endParaRPr lang="en-US" altLang="zh-CN" sz="2400" dirty="0" smtClean="0">
              <a:latin typeface="+mj-ea"/>
              <a:ea typeface="+mj-ea"/>
            </a:endParaRPr>
          </a:p>
          <a:p>
            <a:pPr marL="285750" indent="-285750">
              <a:buFont typeface="Arial" panose="020B0604020202020204" pitchFamily="34" charset="0"/>
              <a:buChar char="•"/>
            </a:pPr>
            <a:endParaRPr lang="en-US" altLang="zh-CN" sz="2400" dirty="0" smtClean="0">
              <a:latin typeface="+mj-ea"/>
              <a:ea typeface="+mj-ea"/>
            </a:endParaRPr>
          </a:p>
          <a:p>
            <a:pPr marL="285750" indent="-285750">
              <a:buFont typeface="Arial" panose="020B0604020202020204" pitchFamily="34" charset="0"/>
              <a:buChar char="•"/>
            </a:pPr>
            <a:r>
              <a:rPr lang="zh-CN" altLang="en-US" sz="2400" dirty="0" smtClean="0">
                <a:latin typeface="+mj-ea"/>
                <a:ea typeface="+mj-ea"/>
              </a:rPr>
              <a:t>众筹平台：奖励众筹、股权众筹、捐赠众筹、债权众筹等。盈利来源交易手术费、增值服务费、流量导入与营销费用</a:t>
            </a:r>
            <a:endParaRPr lang="zh-CN" altLang="en-US" sz="2400" dirty="0">
              <a:latin typeface="+mj-ea"/>
              <a:ea typeface="+mj-ea"/>
            </a:endParaRPr>
          </a:p>
        </p:txBody>
      </p:sp>
    </p:spTree>
    <p:extLst>
      <p:ext uri="{BB962C8B-B14F-4D97-AF65-F5344CB8AC3E}">
        <p14:creationId xmlns:p14="http://schemas.microsoft.com/office/powerpoint/2010/main" val="40923551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mj-ea"/>
              </a:rPr>
              <a:t>3.3.3</a:t>
            </a:r>
            <a:r>
              <a:rPr lang="zh-CN" altLang="en-US" dirty="0" smtClean="0">
                <a:latin typeface="+mj-ea"/>
              </a:rPr>
              <a:t>“互联网</a:t>
            </a:r>
            <a:r>
              <a:rPr lang="en-US" altLang="zh-CN" dirty="0">
                <a:latin typeface="+mj-ea"/>
              </a:rPr>
              <a:t>+</a:t>
            </a:r>
            <a:r>
              <a:rPr lang="zh-CN" altLang="en-US" dirty="0" smtClean="0">
                <a:latin typeface="+mj-ea"/>
              </a:rPr>
              <a:t>产业”互联网</a:t>
            </a:r>
            <a:r>
              <a:rPr lang="zh-CN" altLang="en-US" dirty="0">
                <a:latin typeface="+mj-ea"/>
              </a:rPr>
              <a:t>金融</a:t>
            </a:r>
            <a:r>
              <a:rPr lang="zh-CN" altLang="en-US" dirty="0" smtClean="0">
                <a:latin typeface="+mj-ea"/>
              </a:rPr>
              <a:t>平台</a:t>
            </a:r>
            <a:endParaRPr lang="zh-CN" altLang="en-US" dirty="0"/>
          </a:p>
        </p:txBody>
      </p:sp>
      <p:grpSp>
        <p:nvGrpSpPr>
          <p:cNvPr id="9" name="组合 8"/>
          <p:cNvGrpSpPr/>
          <p:nvPr/>
        </p:nvGrpSpPr>
        <p:grpSpPr>
          <a:xfrm>
            <a:off x="1676400" y="2071458"/>
            <a:ext cx="5791200" cy="4532541"/>
            <a:chOff x="1995713" y="1113516"/>
            <a:chExt cx="5791200" cy="4532541"/>
          </a:xfrm>
        </p:grpSpPr>
        <p:grpSp>
          <p:nvGrpSpPr>
            <p:cNvPr id="5" name="组合 4"/>
            <p:cNvGrpSpPr/>
            <p:nvPr/>
          </p:nvGrpSpPr>
          <p:grpSpPr>
            <a:xfrm>
              <a:off x="2119086" y="1553029"/>
              <a:ext cx="5544457" cy="4093028"/>
              <a:chOff x="2119086" y="1553029"/>
              <a:chExt cx="5544457" cy="4093028"/>
            </a:xfrm>
          </p:grpSpPr>
          <p:sp>
            <p:nvSpPr>
              <p:cNvPr id="4" name="椭圆 3"/>
              <p:cNvSpPr/>
              <p:nvPr/>
            </p:nvSpPr>
            <p:spPr>
              <a:xfrm>
                <a:off x="2119086" y="1553029"/>
                <a:ext cx="5544457" cy="4093028"/>
              </a:xfrm>
              <a:prstGeom prst="ellipse">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685142" y="2002971"/>
                <a:ext cx="4412343" cy="31931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solidFill>
                      <a:schemeClr val="tx1"/>
                    </a:solidFill>
                    <a:latin typeface="+mj-ea"/>
                    <a:ea typeface="+mj-ea"/>
                  </a:rPr>
                  <a:t>产业互联网</a:t>
                </a:r>
                <a:endParaRPr lang="en-US" altLang="zh-CN" sz="3200" dirty="0" smtClean="0">
                  <a:solidFill>
                    <a:schemeClr val="tx1"/>
                  </a:solidFill>
                  <a:latin typeface="+mj-ea"/>
                  <a:ea typeface="+mj-ea"/>
                </a:endParaRPr>
              </a:p>
              <a:p>
                <a:pPr algn="ctr"/>
                <a:r>
                  <a:rPr lang="zh-CN" altLang="en-US" sz="3200" dirty="0" smtClean="0">
                    <a:solidFill>
                      <a:schemeClr val="tx1"/>
                    </a:solidFill>
                    <a:latin typeface="+mj-ea"/>
                    <a:ea typeface="+mj-ea"/>
                  </a:rPr>
                  <a:t>金融平台</a:t>
                </a:r>
                <a:endParaRPr lang="zh-CN" altLang="en-US" sz="3200" dirty="0">
                  <a:solidFill>
                    <a:schemeClr val="tx1"/>
                  </a:solidFill>
                  <a:latin typeface="+mj-ea"/>
                  <a:ea typeface="+mj-ea"/>
                </a:endParaRPr>
              </a:p>
            </p:txBody>
          </p:sp>
        </p:grpSp>
        <p:sp>
          <p:nvSpPr>
            <p:cNvPr id="6" name="椭圆 5"/>
            <p:cNvSpPr/>
            <p:nvPr/>
          </p:nvSpPr>
          <p:spPr>
            <a:xfrm>
              <a:off x="3926113" y="1113516"/>
              <a:ext cx="1930400" cy="1306286"/>
            </a:xfrm>
            <a:prstGeom prst="ellipse">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mj-ea"/>
                  <a:ea typeface="+mj-ea"/>
                </a:rPr>
                <a:t>产业</a:t>
              </a:r>
              <a:endParaRPr lang="zh-CN" altLang="en-US" sz="2800" b="1" dirty="0">
                <a:latin typeface="+mj-ea"/>
                <a:ea typeface="+mj-ea"/>
              </a:endParaRPr>
            </a:p>
          </p:txBody>
        </p:sp>
        <p:sp>
          <p:nvSpPr>
            <p:cNvPr id="7" name="椭圆 6"/>
            <p:cNvSpPr/>
            <p:nvPr/>
          </p:nvSpPr>
          <p:spPr>
            <a:xfrm>
              <a:off x="5856513" y="4134757"/>
              <a:ext cx="1930400" cy="1306286"/>
            </a:xfrm>
            <a:prstGeom prst="ellipse">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mj-ea"/>
                  <a:ea typeface="+mj-ea"/>
                </a:rPr>
                <a:t>金融</a:t>
              </a:r>
              <a:endParaRPr lang="zh-CN" altLang="en-US" sz="2800" b="1" dirty="0">
                <a:latin typeface="+mj-ea"/>
                <a:ea typeface="+mj-ea"/>
              </a:endParaRPr>
            </a:p>
          </p:txBody>
        </p:sp>
        <p:sp>
          <p:nvSpPr>
            <p:cNvPr id="8" name="椭圆 7"/>
            <p:cNvSpPr/>
            <p:nvPr/>
          </p:nvSpPr>
          <p:spPr>
            <a:xfrm>
              <a:off x="1995713" y="4134757"/>
              <a:ext cx="1930400" cy="1306286"/>
            </a:xfrm>
            <a:prstGeom prst="ellips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mj-ea"/>
                  <a:ea typeface="+mj-ea"/>
                </a:rPr>
                <a:t>互联网</a:t>
              </a:r>
              <a:endParaRPr lang="zh-CN" altLang="en-US" sz="2800" b="1" dirty="0">
                <a:latin typeface="+mj-ea"/>
                <a:ea typeface="+mj-ea"/>
              </a:endParaRPr>
            </a:p>
          </p:txBody>
        </p:sp>
      </p:grpSp>
      <p:sp>
        <p:nvSpPr>
          <p:cNvPr id="10" name="文本框 9"/>
          <p:cNvSpPr txBox="1"/>
          <p:nvPr/>
        </p:nvSpPr>
        <p:spPr>
          <a:xfrm>
            <a:off x="914400" y="870857"/>
            <a:ext cx="7460343" cy="830997"/>
          </a:xfrm>
          <a:prstGeom prst="rect">
            <a:avLst/>
          </a:prstGeom>
          <a:noFill/>
        </p:spPr>
        <p:txBody>
          <a:bodyPr wrap="square" rtlCol="0">
            <a:spAutoFit/>
          </a:bodyPr>
          <a:lstStyle/>
          <a:p>
            <a:r>
              <a:rPr lang="zh-CN" altLang="en-US" sz="2400" dirty="0" smtClean="0">
                <a:latin typeface="+mj-ea"/>
                <a:ea typeface="+mj-ea"/>
              </a:rPr>
              <a:t>     目前，房地产、汽车等纷纷涉足金融行业，形成“</a:t>
            </a:r>
            <a:r>
              <a:rPr lang="en-US" altLang="zh-CN" sz="2400" b="1" dirty="0" smtClean="0">
                <a:solidFill>
                  <a:srgbClr val="FF0000"/>
                </a:solidFill>
                <a:latin typeface="+mj-ea"/>
                <a:ea typeface="+mj-ea"/>
              </a:rPr>
              <a:t>1+1+1</a:t>
            </a:r>
            <a:r>
              <a:rPr lang="zh-CN" altLang="en-US" sz="2400" dirty="0" smtClean="0">
                <a:latin typeface="+mj-ea"/>
                <a:ea typeface="+mj-ea"/>
              </a:rPr>
              <a:t>”的产业互联网金融模式。如汽车金融</a:t>
            </a:r>
            <a:endParaRPr lang="zh-CN" altLang="en-US" sz="2400" dirty="0">
              <a:latin typeface="+mj-ea"/>
              <a:ea typeface="+mj-ea"/>
            </a:endParaRPr>
          </a:p>
        </p:txBody>
      </p:sp>
    </p:spTree>
    <p:extLst>
      <p:ext uri="{BB962C8B-B14F-4D97-AF65-F5344CB8AC3E}">
        <p14:creationId xmlns:p14="http://schemas.microsoft.com/office/powerpoint/2010/main" val="26697735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目录</a:t>
            </a:r>
            <a:endParaRPr lang="zh-CN" altLang="en-US" dirty="0"/>
          </a:p>
        </p:txBody>
      </p:sp>
      <p:graphicFrame>
        <p:nvGraphicFramePr>
          <p:cNvPr id="5" name="图示 4"/>
          <p:cNvGraphicFramePr/>
          <p:nvPr>
            <p:extLst>
              <p:ext uri="{D42A27DB-BD31-4B8C-83A1-F6EECF244321}">
                <p14:modId xmlns:p14="http://schemas.microsoft.com/office/powerpoint/2010/main" val="205816295"/>
              </p:ext>
            </p:extLst>
          </p:nvPr>
        </p:nvGraphicFramePr>
        <p:xfrm>
          <a:off x="409433" y="1009934"/>
          <a:ext cx="8325134" cy="5295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29684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a:t>
            </a:r>
            <a:r>
              <a:rPr lang="zh-CN" altLang="en-US" dirty="0" smtClean="0"/>
              <a:t>互联网金融由点到面融合发展</a:t>
            </a:r>
            <a:endParaRPr lang="zh-CN" altLang="en-US" dirty="0"/>
          </a:p>
        </p:txBody>
      </p:sp>
      <p:grpSp>
        <p:nvGrpSpPr>
          <p:cNvPr id="14" name="组合 13"/>
          <p:cNvGrpSpPr/>
          <p:nvPr/>
        </p:nvGrpSpPr>
        <p:grpSpPr>
          <a:xfrm>
            <a:off x="463765" y="1959685"/>
            <a:ext cx="8389583" cy="3491474"/>
            <a:chOff x="463765" y="2204787"/>
            <a:chExt cx="8389583" cy="3491474"/>
          </a:xfrm>
        </p:grpSpPr>
        <p:sp>
          <p:nvSpPr>
            <p:cNvPr id="3" name="圆角矩形 2"/>
            <p:cNvSpPr/>
            <p:nvPr/>
          </p:nvSpPr>
          <p:spPr>
            <a:xfrm>
              <a:off x="463765" y="2204788"/>
              <a:ext cx="1993692" cy="824459"/>
            </a:xfrm>
            <a:prstGeom prst="round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mj-ea"/>
                  <a:ea typeface="+mj-ea"/>
                </a:rPr>
                <a:t>互联网企业</a:t>
              </a:r>
              <a:endParaRPr lang="zh-CN" altLang="en-US" sz="2400" dirty="0">
                <a:latin typeface="+mj-ea"/>
                <a:ea typeface="+mj-ea"/>
              </a:endParaRPr>
            </a:p>
          </p:txBody>
        </p:sp>
        <p:sp>
          <p:nvSpPr>
            <p:cNvPr id="4" name="圆角矩形 3"/>
            <p:cNvSpPr/>
            <p:nvPr/>
          </p:nvSpPr>
          <p:spPr>
            <a:xfrm>
              <a:off x="3765654" y="4871802"/>
              <a:ext cx="1993692" cy="824459"/>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ea"/>
                  <a:ea typeface="+mj-ea"/>
                </a:rPr>
                <a:t>产业</a:t>
              </a:r>
            </a:p>
          </p:txBody>
        </p:sp>
        <p:sp>
          <p:nvSpPr>
            <p:cNvPr id="5" name="圆角矩形 4"/>
            <p:cNvSpPr/>
            <p:nvPr/>
          </p:nvSpPr>
          <p:spPr>
            <a:xfrm>
              <a:off x="6859656" y="2204787"/>
              <a:ext cx="1993692" cy="824459"/>
            </a:xfrm>
            <a:prstGeom prst="round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2400" dirty="0">
                  <a:latin typeface="+mj-ea"/>
                  <a:ea typeface="+mj-ea"/>
                </a:rPr>
                <a:t>传统金融企业</a:t>
              </a:r>
            </a:p>
          </p:txBody>
        </p:sp>
        <p:sp>
          <p:nvSpPr>
            <p:cNvPr id="6" name="右箭头 5"/>
            <p:cNvSpPr/>
            <p:nvPr/>
          </p:nvSpPr>
          <p:spPr>
            <a:xfrm>
              <a:off x="2496399" y="2308484"/>
              <a:ext cx="2049280" cy="629588"/>
            </a:xfrm>
            <a:prstGeom prst="rightArrow">
              <a:avLst/>
            </a:prstGeom>
            <a:gradFill flip="none" rotWithShape="1">
              <a:gsLst>
                <a:gs pos="0">
                  <a:schemeClr val="accent1">
                    <a:lumMod val="5000"/>
                    <a:lumOff val="95000"/>
                  </a:schemeClr>
                </a:gs>
                <a:gs pos="100000">
                  <a:srgbClr val="FFC000"/>
                </a:gs>
              </a:gsLst>
              <a:lin ang="10800000" scaled="1"/>
              <a:tileRect/>
            </a:gra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mj-ea"/>
                  <a:ea typeface="+mj-ea"/>
                </a:rPr>
                <a:t>互联网企业金融化</a:t>
              </a:r>
              <a:endParaRPr lang="zh-CN" altLang="en-US" sz="1600" dirty="0">
                <a:solidFill>
                  <a:schemeClr val="tx1"/>
                </a:solidFill>
                <a:latin typeface="+mj-ea"/>
                <a:ea typeface="+mj-ea"/>
              </a:endParaRPr>
            </a:p>
          </p:txBody>
        </p:sp>
        <p:sp>
          <p:nvSpPr>
            <p:cNvPr id="7" name="左箭头 6"/>
            <p:cNvSpPr/>
            <p:nvPr/>
          </p:nvSpPr>
          <p:spPr>
            <a:xfrm>
              <a:off x="4772298" y="2308484"/>
              <a:ext cx="2049280" cy="629588"/>
            </a:xfrm>
            <a:prstGeom prst="leftArrow">
              <a:avLst/>
            </a:prstGeom>
            <a:gradFill flip="none" rotWithShape="1">
              <a:gsLst>
                <a:gs pos="0">
                  <a:schemeClr val="accent1">
                    <a:lumMod val="5000"/>
                    <a:lumOff val="95000"/>
                  </a:schemeClr>
                </a:gs>
                <a:gs pos="100000">
                  <a:srgbClr val="92D050"/>
                </a:gs>
              </a:gsLst>
              <a:lin ang="0" scaled="1"/>
              <a:tileRect/>
            </a:gra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mj-ea"/>
                  <a:ea typeface="+mj-ea"/>
                </a:rPr>
                <a:t>金融企业互联网化</a:t>
              </a:r>
            </a:p>
          </p:txBody>
        </p:sp>
        <p:cxnSp>
          <p:nvCxnSpPr>
            <p:cNvPr id="9" name="直接箭头连接符 8"/>
            <p:cNvCxnSpPr>
              <a:stCxn id="5" idx="2"/>
              <a:endCxn id="4" idx="3"/>
            </p:cNvCxnSpPr>
            <p:nvPr/>
          </p:nvCxnSpPr>
          <p:spPr>
            <a:xfrm flipH="1">
              <a:off x="5759346" y="3029246"/>
              <a:ext cx="2097156" cy="2254786"/>
            </a:xfrm>
            <a:prstGeom prst="straightConnector1">
              <a:avLst/>
            </a:prstGeom>
            <a:ln w="25400">
              <a:solidFill>
                <a:schemeClr val="accent3">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3" idx="2"/>
              <a:endCxn id="4" idx="1"/>
            </p:cNvCxnSpPr>
            <p:nvPr/>
          </p:nvCxnSpPr>
          <p:spPr>
            <a:xfrm>
              <a:off x="1460611" y="3029247"/>
              <a:ext cx="2305043" cy="2254785"/>
            </a:xfrm>
            <a:prstGeom prst="straightConnector1">
              <a:avLst/>
            </a:prstGeom>
            <a:ln w="25400">
              <a:solidFill>
                <a:schemeClr val="accent3">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650603" y="3240914"/>
              <a:ext cx="4170975" cy="1200329"/>
            </a:xfrm>
            <a:prstGeom prst="rect">
              <a:avLst/>
            </a:prstGeom>
            <a:noFill/>
          </p:spPr>
          <p:txBody>
            <a:bodyPr wrap="square" rtlCol="0">
              <a:spAutoFit/>
            </a:bodyPr>
            <a:lstStyle/>
            <a:p>
              <a:pPr algn="ctr"/>
              <a:r>
                <a:rPr lang="zh-CN" altLang="en-US" sz="3600" dirty="0" smtClean="0">
                  <a:latin typeface="+mj-ea"/>
                  <a:ea typeface="+mj-ea"/>
                </a:rPr>
                <a:t>产业</a:t>
              </a:r>
              <a:r>
                <a:rPr lang="en-US" altLang="zh-CN" sz="3600" dirty="0" smtClean="0">
                  <a:latin typeface="+mj-ea"/>
                  <a:ea typeface="+mj-ea"/>
                </a:rPr>
                <a:t>+</a:t>
              </a:r>
              <a:r>
                <a:rPr lang="zh-CN" altLang="en-US" sz="3600" dirty="0" smtClean="0">
                  <a:latin typeface="+mj-ea"/>
                  <a:ea typeface="+mj-ea"/>
                </a:rPr>
                <a:t>互联网</a:t>
              </a:r>
              <a:r>
                <a:rPr lang="en-US" altLang="zh-CN" sz="3600" dirty="0" smtClean="0">
                  <a:latin typeface="+mj-ea"/>
                  <a:ea typeface="+mj-ea"/>
                </a:rPr>
                <a:t>+</a:t>
              </a:r>
              <a:r>
                <a:rPr lang="zh-CN" altLang="en-US" sz="3600" dirty="0" smtClean="0">
                  <a:latin typeface="+mj-ea"/>
                  <a:ea typeface="+mj-ea"/>
                </a:rPr>
                <a:t>金融融合发展</a:t>
              </a:r>
              <a:endParaRPr lang="zh-CN" altLang="en-US" sz="3600" dirty="0">
                <a:latin typeface="+mj-ea"/>
                <a:ea typeface="+mj-ea"/>
              </a:endParaRPr>
            </a:p>
          </p:txBody>
        </p:sp>
      </p:grpSp>
    </p:spTree>
    <p:extLst>
      <p:ext uri="{BB962C8B-B14F-4D97-AF65-F5344CB8AC3E}">
        <p14:creationId xmlns:p14="http://schemas.microsoft.com/office/powerpoint/2010/main" val="10660809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dirty="0" smtClean="0"/>
              <a:t>4.2 </a:t>
            </a:r>
            <a:r>
              <a:rPr lang="zh-CN" altLang="en-US" dirty="0" smtClean="0">
                <a:latin typeface="+mj-ea"/>
              </a:rPr>
              <a:t>互联网</a:t>
            </a:r>
            <a:r>
              <a:rPr lang="zh-CN" altLang="en-US" dirty="0">
                <a:latin typeface="+mj-ea"/>
              </a:rPr>
              <a:t>金融的</a:t>
            </a:r>
            <a:r>
              <a:rPr lang="zh-CN" altLang="en-US" dirty="0" smtClean="0">
                <a:latin typeface="+mj-ea"/>
              </a:rPr>
              <a:t>挑战</a:t>
            </a:r>
            <a:endParaRPr lang="zh-CN" altLang="en-US" dirty="0"/>
          </a:p>
        </p:txBody>
      </p:sp>
      <p:sp>
        <p:nvSpPr>
          <p:cNvPr id="3" name="矩形 2"/>
          <p:cNvSpPr/>
          <p:nvPr/>
        </p:nvSpPr>
        <p:spPr>
          <a:xfrm>
            <a:off x="505361" y="5014499"/>
            <a:ext cx="2646878" cy="830997"/>
          </a:xfrm>
          <a:prstGeom prst="rect">
            <a:avLst/>
          </a:prstGeom>
          <a:noFill/>
        </p:spPr>
        <p:txBody>
          <a:bodyPr wrap="none" lIns="91440" tIns="45720" rIns="91440" bIns="45720">
            <a:spAutoFit/>
          </a:bodyPr>
          <a:lstStyle/>
          <a:p>
            <a:pPr algn="ctr"/>
            <a:r>
              <a:rPr lang="zh-CN" altLang="en-US" sz="4800" b="1" dirty="0" smtClean="0">
                <a:ln w="0"/>
                <a:solidFill>
                  <a:schemeClr val="accent1"/>
                </a:solidFill>
                <a:effectLst>
                  <a:reflection blurRad="6350" stA="53000" endA="300" endPos="35500" dir="5400000" sy="-90000" algn="bl" rotWithShape="0"/>
                </a:effectLst>
                <a:latin typeface="+mj-ea"/>
                <a:ea typeface="+mj-ea"/>
              </a:rPr>
              <a:t>信息共享</a:t>
            </a:r>
            <a:endParaRPr lang="zh-CN" altLang="en-US" sz="4800" b="1" cap="none" spc="0" dirty="0">
              <a:ln w="0"/>
              <a:solidFill>
                <a:schemeClr val="accent1"/>
              </a:solidFill>
              <a:effectLst>
                <a:reflection blurRad="6350" stA="53000" endA="300" endPos="35500" dir="5400000" sy="-90000" algn="bl" rotWithShape="0"/>
              </a:effectLst>
              <a:latin typeface="+mj-ea"/>
              <a:ea typeface="+mj-ea"/>
            </a:endParaRPr>
          </a:p>
        </p:txBody>
      </p:sp>
      <p:pic>
        <p:nvPicPr>
          <p:cNvPr id="4" name="图片 3"/>
          <p:cNvPicPr>
            <a:picLocks noChangeAspect="1"/>
          </p:cNvPicPr>
          <p:nvPr/>
        </p:nvPicPr>
        <p:blipFill>
          <a:blip r:embed="rId2"/>
          <a:stretch>
            <a:fillRect/>
          </a:stretch>
        </p:blipFill>
        <p:spPr>
          <a:xfrm>
            <a:off x="1828800" y="1243794"/>
            <a:ext cx="2981325" cy="1695450"/>
          </a:xfrm>
          <a:prstGeom prst="rect">
            <a:avLst/>
          </a:prstGeom>
        </p:spPr>
      </p:pic>
      <p:pic>
        <p:nvPicPr>
          <p:cNvPr id="5" name="图片 4"/>
          <p:cNvPicPr>
            <a:picLocks noChangeAspect="1"/>
          </p:cNvPicPr>
          <p:nvPr/>
        </p:nvPicPr>
        <p:blipFill>
          <a:blip r:embed="rId3"/>
          <a:stretch>
            <a:fillRect/>
          </a:stretch>
        </p:blipFill>
        <p:spPr>
          <a:xfrm>
            <a:off x="5134259" y="3414299"/>
            <a:ext cx="2933700" cy="1600200"/>
          </a:xfrm>
          <a:prstGeom prst="rect">
            <a:avLst/>
          </a:prstGeom>
        </p:spPr>
      </p:pic>
    </p:spTree>
    <p:extLst>
      <p:ext uri="{BB962C8B-B14F-4D97-AF65-F5344CB8AC3E}">
        <p14:creationId xmlns:p14="http://schemas.microsoft.com/office/powerpoint/2010/main" val="26744295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 </a:t>
            </a:r>
            <a:r>
              <a:rPr lang="zh-CN" altLang="en-US" dirty="0" smtClean="0"/>
              <a:t>互联网金融的未来</a:t>
            </a:r>
            <a:endParaRPr lang="zh-CN" altLang="en-US" dirty="0"/>
          </a:p>
        </p:txBody>
      </p:sp>
      <p:pic>
        <p:nvPicPr>
          <p:cNvPr id="4" name="图片 3"/>
          <p:cNvPicPr>
            <a:picLocks noChangeAspect="1"/>
          </p:cNvPicPr>
          <p:nvPr/>
        </p:nvPicPr>
        <p:blipFill>
          <a:blip r:embed="rId3"/>
          <a:stretch>
            <a:fillRect/>
          </a:stretch>
        </p:blipFill>
        <p:spPr>
          <a:xfrm>
            <a:off x="1" y="724535"/>
            <a:ext cx="9178770" cy="4685666"/>
          </a:xfrm>
          <a:prstGeom prst="rect">
            <a:avLst/>
          </a:prstGeom>
        </p:spPr>
      </p:pic>
      <p:sp>
        <p:nvSpPr>
          <p:cNvPr id="5" name="矩形 4"/>
          <p:cNvSpPr/>
          <p:nvPr/>
        </p:nvSpPr>
        <p:spPr>
          <a:xfrm>
            <a:off x="433408" y="5700299"/>
            <a:ext cx="3278462" cy="830997"/>
          </a:xfrm>
          <a:prstGeom prst="rect">
            <a:avLst/>
          </a:prstGeom>
          <a:noFill/>
        </p:spPr>
        <p:txBody>
          <a:bodyPr wrap="none" lIns="91440" tIns="45720" rIns="91440" bIns="45720">
            <a:spAutoFit/>
          </a:bodyPr>
          <a:lstStyle/>
          <a:p>
            <a:pPr algn="ctr"/>
            <a:r>
              <a:rPr lang="zh-CN" altLang="en-US" sz="4800" b="1" cap="none" spc="0" dirty="0" smtClean="0">
                <a:ln w="0"/>
                <a:solidFill>
                  <a:schemeClr val="accent1"/>
                </a:solidFill>
                <a:effectLst>
                  <a:reflection blurRad="6350" stA="53000" endA="300" endPos="35500" dir="5400000" sy="-90000" algn="bl" rotWithShape="0"/>
                </a:effectLst>
                <a:latin typeface="+mj-ea"/>
                <a:ea typeface="+mj-ea"/>
              </a:rPr>
              <a:t>互联网证券</a:t>
            </a:r>
            <a:endParaRPr lang="zh-CN" altLang="en-US" sz="4800" b="1" cap="none" spc="0" dirty="0">
              <a:ln w="0"/>
              <a:solidFill>
                <a:schemeClr val="accent1"/>
              </a:solidFill>
              <a:effectLst>
                <a:reflection blurRad="6350" stA="53000" endA="300" endPos="35500" dir="5400000" sy="-90000" algn="bl" rotWithShape="0"/>
              </a:effectLst>
              <a:latin typeface="+mj-ea"/>
              <a:ea typeface="+mj-ea"/>
            </a:endParaRPr>
          </a:p>
        </p:txBody>
      </p:sp>
    </p:spTree>
    <p:extLst>
      <p:ext uri="{BB962C8B-B14F-4D97-AF65-F5344CB8AC3E}">
        <p14:creationId xmlns:p14="http://schemas.microsoft.com/office/powerpoint/2010/main" val="4341702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互联网金融的未来</a:t>
            </a: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4774" y="-58965"/>
            <a:ext cx="5229226" cy="6916965"/>
          </a:xfrm>
          <a:prstGeom prst="rect">
            <a:avLst/>
          </a:prstGeom>
        </p:spPr>
      </p:pic>
      <p:sp>
        <p:nvSpPr>
          <p:cNvPr id="10" name="矩形 9"/>
          <p:cNvSpPr/>
          <p:nvPr/>
        </p:nvSpPr>
        <p:spPr>
          <a:xfrm>
            <a:off x="742787" y="5700299"/>
            <a:ext cx="2659702" cy="830997"/>
          </a:xfrm>
          <a:prstGeom prst="rect">
            <a:avLst/>
          </a:prstGeom>
          <a:noFill/>
        </p:spPr>
        <p:txBody>
          <a:bodyPr wrap="none" lIns="91440" tIns="45720" rIns="91440" bIns="45720">
            <a:spAutoFit/>
          </a:bodyPr>
          <a:lstStyle/>
          <a:p>
            <a:pPr algn="ctr"/>
            <a:r>
              <a:rPr lang="zh-CN" altLang="en-US" sz="4800" b="1" cap="none" spc="0" dirty="0" smtClean="0">
                <a:ln w="0"/>
                <a:solidFill>
                  <a:schemeClr val="accent1"/>
                </a:solidFill>
                <a:effectLst>
                  <a:reflection blurRad="6350" stA="53000" endA="300" endPos="35500" dir="5400000" sy="-90000" algn="bl" rotWithShape="0"/>
                </a:effectLst>
                <a:latin typeface="+mj-ea"/>
                <a:ea typeface="+mj-ea"/>
              </a:rPr>
              <a:t>个人征信</a:t>
            </a:r>
            <a:endParaRPr lang="zh-CN" altLang="en-US" sz="4800" b="1" cap="none" spc="0" dirty="0">
              <a:ln w="0"/>
              <a:solidFill>
                <a:schemeClr val="accent1"/>
              </a:solidFill>
              <a:effectLst>
                <a:reflection blurRad="6350" stA="53000" endA="300" endPos="35500" dir="5400000" sy="-90000" algn="bl" rotWithShape="0"/>
              </a:effectLst>
              <a:latin typeface="+mj-ea"/>
              <a:ea typeface="+mj-ea"/>
            </a:endParaRPr>
          </a:p>
        </p:txBody>
      </p:sp>
      <p:sp>
        <p:nvSpPr>
          <p:cNvPr id="5" name="矩形 4"/>
          <p:cNvSpPr/>
          <p:nvPr/>
        </p:nvSpPr>
        <p:spPr>
          <a:xfrm>
            <a:off x="742787" y="2111864"/>
            <a:ext cx="3021489" cy="1754326"/>
          </a:xfrm>
          <a:prstGeom prst="rect">
            <a:avLst/>
          </a:prstGeom>
        </p:spPr>
        <p:txBody>
          <a:bodyPr wrap="square">
            <a:spAutoFit/>
          </a:bodyPr>
          <a:lstStyle/>
          <a:p>
            <a:r>
              <a:rPr lang="zh-CN" altLang="en-US" dirty="0" smtClean="0">
                <a:latin typeface="+mj-ea"/>
                <a:ea typeface="+mj-ea"/>
              </a:rPr>
              <a:t>    据</a:t>
            </a:r>
            <a:r>
              <a:rPr lang="zh-CN" altLang="en-US" dirty="0">
                <a:latin typeface="+mj-ea"/>
                <a:ea typeface="+mj-ea"/>
              </a:rPr>
              <a:t>川财证券研究显示，我国目前个人消费贷款余额为</a:t>
            </a:r>
            <a:r>
              <a:rPr lang="en-US" altLang="zh-CN" dirty="0">
                <a:solidFill>
                  <a:srgbClr val="FF0000"/>
                </a:solidFill>
                <a:latin typeface="+mj-ea"/>
                <a:ea typeface="+mj-ea"/>
              </a:rPr>
              <a:t>14</a:t>
            </a:r>
            <a:r>
              <a:rPr lang="zh-CN" altLang="en-US" dirty="0">
                <a:solidFill>
                  <a:srgbClr val="FF0000"/>
                </a:solidFill>
                <a:latin typeface="+mj-ea"/>
                <a:ea typeface="+mj-ea"/>
              </a:rPr>
              <a:t>万</a:t>
            </a:r>
            <a:r>
              <a:rPr lang="zh-CN" altLang="en-US" dirty="0">
                <a:latin typeface="+mj-ea"/>
                <a:ea typeface="+mj-ea"/>
              </a:rPr>
              <a:t>亿元，如果个人征信服务可以帮助坏账率降低</a:t>
            </a:r>
            <a:r>
              <a:rPr lang="en-US" altLang="zh-CN" dirty="0">
                <a:solidFill>
                  <a:srgbClr val="FF0000"/>
                </a:solidFill>
                <a:latin typeface="+mj-ea"/>
                <a:ea typeface="+mj-ea"/>
              </a:rPr>
              <a:t>0.5</a:t>
            </a:r>
            <a:r>
              <a:rPr lang="zh-CN" altLang="en-US" dirty="0">
                <a:solidFill>
                  <a:srgbClr val="FF0000"/>
                </a:solidFill>
                <a:latin typeface="+mj-ea"/>
                <a:ea typeface="+mj-ea"/>
              </a:rPr>
              <a:t>个</a:t>
            </a:r>
            <a:r>
              <a:rPr lang="zh-CN" altLang="en-US" dirty="0">
                <a:latin typeface="+mj-ea"/>
                <a:ea typeface="+mj-ea"/>
              </a:rPr>
              <a:t>百分点，就能形成</a:t>
            </a:r>
            <a:r>
              <a:rPr lang="en-US" altLang="zh-CN" dirty="0">
                <a:solidFill>
                  <a:srgbClr val="FF0000"/>
                </a:solidFill>
                <a:latin typeface="+mj-ea"/>
                <a:ea typeface="+mj-ea"/>
              </a:rPr>
              <a:t>700</a:t>
            </a:r>
            <a:r>
              <a:rPr lang="zh-CN" altLang="en-US" dirty="0">
                <a:solidFill>
                  <a:srgbClr val="FF0000"/>
                </a:solidFill>
                <a:latin typeface="+mj-ea"/>
                <a:ea typeface="+mj-ea"/>
              </a:rPr>
              <a:t>亿元</a:t>
            </a:r>
            <a:r>
              <a:rPr lang="zh-CN" altLang="en-US" dirty="0">
                <a:latin typeface="+mj-ea"/>
                <a:ea typeface="+mj-ea"/>
              </a:rPr>
              <a:t>的市场空间。</a:t>
            </a:r>
          </a:p>
        </p:txBody>
      </p:sp>
    </p:spTree>
    <p:extLst>
      <p:ext uri="{BB962C8B-B14F-4D97-AF65-F5344CB8AC3E}">
        <p14:creationId xmlns:p14="http://schemas.microsoft.com/office/powerpoint/2010/main" val="197264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2136076" y="2967335"/>
            <a:ext cx="4871848" cy="110799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6600" b="1" cap="none" spc="0" dirty="0" smtClean="0">
                <a:ln/>
                <a:solidFill>
                  <a:schemeClr val="accent3"/>
                </a:solidFill>
                <a:effectLst/>
                <a:latin typeface="+mn-ea"/>
              </a:rPr>
              <a:t>Thank you</a:t>
            </a:r>
            <a:r>
              <a:rPr lang="zh-CN" altLang="en-US" sz="6600" b="1" cap="none" spc="0" dirty="0" smtClean="0">
                <a:ln/>
                <a:solidFill>
                  <a:schemeClr val="accent3"/>
                </a:solidFill>
                <a:effectLst/>
                <a:latin typeface="+mn-ea"/>
              </a:rPr>
              <a:t>！</a:t>
            </a:r>
            <a:endParaRPr lang="zh-CN" altLang="en-US" sz="6600" b="1" cap="none" spc="0" dirty="0">
              <a:ln/>
              <a:solidFill>
                <a:schemeClr val="accent3"/>
              </a:solidFill>
              <a:effectLst/>
              <a:latin typeface="+mn-ea"/>
            </a:endParaRPr>
          </a:p>
        </p:txBody>
      </p:sp>
    </p:spTree>
    <p:extLst>
      <p:ext uri="{BB962C8B-B14F-4D97-AF65-F5344CB8AC3E}">
        <p14:creationId xmlns:p14="http://schemas.microsoft.com/office/powerpoint/2010/main" val="1504890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 </a:t>
            </a:r>
            <a:r>
              <a:rPr lang="zh-CN" altLang="en-US" dirty="0" smtClean="0"/>
              <a:t>互联网</a:t>
            </a:r>
            <a:r>
              <a:rPr lang="en-US" altLang="zh-CN" dirty="0" smtClean="0"/>
              <a:t>+</a:t>
            </a:r>
            <a:r>
              <a:rPr lang="zh-CN" altLang="en-US" dirty="0" smtClean="0"/>
              <a:t>趋势下的互联网金融</a:t>
            </a:r>
            <a:endParaRPr lang="zh-CN" altLang="en-US" dirty="0"/>
          </a:p>
        </p:txBody>
      </p:sp>
      <p:sp>
        <p:nvSpPr>
          <p:cNvPr id="3" name="圆角矩形 2"/>
          <p:cNvSpPr/>
          <p:nvPr/>
        </p:nvSpPr>
        <p:spPr>
          <a:xfrm>
            <a:off x="3684896" y="3087806"/>
            <a:ext cx="1774209" cy="682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latin typeface="+mj-ea"/>
                <a:ea typeface="+mj-ea"/>
              </a:rPr>
              <a:t>互联网</a:t>
            </a:r>
            <a:r>
              <a:rPr lang="en-US" altLang="zh-CN" sz="2800" dirty="0" smtClean="0">
                <a:solidFill>
                  <a:schemeClr val="tx1"/>
                </a:solidFill>
                <a:latin typeface="+mj-ea"/>
                <a:ea typeface="+mj-ea"/>
              </a:rPr>
              <a:t>+</a:t>
            </a:r>
            <a:endParaRPr lang="zh-CN" altLang="en-US" sz="2800" dirty="0">
              <a:solidFill>
                <a:schemeClr val="tx1"/>
              </a:solidFill>
              <a:latin typeface="+mj-ea"/>
              <a:ea typeface="+mj-ea"/>
            </a:endParaRPr>
          </a:p>
        </p:txBody>
      </p:sp>
      <p:sp>
        <p:nvSpPr>
          <p:cNvPr id="4" name="椭圆 3"/>
          <p:cNvSpPr/>
          <p:nvPr/>
        </p:nvSpPr>
        <p:spPr>
          <a:xfrm>
            <a:off x="3855720" y="1386840"/>
            <a:ext cx="1435745" cy="62484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mj-ea"/>
                <a:ea typeface="+mj-ea"/>
              </a:rPr>
              <a:t>农业</a:t>
            </a:r>
            <a:endParaRPr lang="zh-CN" altLang="en-US" sz="2400" dirty="0">
              <a:latin typeface="+mj-ea"/>
              <a:ea typeface="+mj-ea"/>
            </a:endParaRPr>
          </a:p>
        </p:txBody>
      </p:sp>
      <p:sp>
        <p:nvSpPr>
          <p:cNvPr id="5" name="椭圆 4"/>
          <p:cNvSpPr/>
          <p:nvPr/>
        </p:nvSpPr>
        <p:spPr>
          <a:xfrm>
            <a:off x="1295400" y="2431852"/>
            <a:ext cx="1435745" cy="62484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mj-ea"/>
                <a:ea typeface="+mj-ea"/>
              </a:rPr>
              <a:t>医疗</a:t>
            </a:r>
            <a:endParaRPr lang="zh-CN" altLang="en-US" sz="2400" dirty="0">
              <a:latin typeface="+mj-ea"/>
              <a:ea typeface="+mj-ea"/>
            </a:endParaRPr>
          </a:p>
        </p:txBody>
      </p:sp>
      <p:sp>
        <p:nvSpPr>
          <p:cNvPr id="6" name="椭圆 5"/>
          <p:cNvSpPr/>
          <p:nvPr/>
        </p:nvSpPr>
        <p:spPr>
          <a:xfrm>
            <a:off x="1295400" y="3856792"/>
            <a:ext cx="1435745" cy="62484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mj-ea"/>
                <a:ea typeface="+mj-ea"/>
              </a:rPr>
              <a:t>教育</a:t>
            </a:r>
            <a:endParaRPr lang="zh-CN" altLang="en-US" sz="2400" dirty="0">
              <a:latin typeface="+mj-ea"/>
              <a:ea typeface="+mj-ea"/>
            </a:endParaRPr>
          </a:p>
        </p:txBody>
      </p:sp>
      <p:sp>
        <p:nvSpPr>
          <p:cNvPr id="7" name="椭圆 6"/>
          <p:cNvSpPr/>
          <p:nvPr/>
        </p:nvSpPr>
        <p:spPr>
          <a:xfrm>
            <a:off x="3855720" y="4846320"/>
            <a:ext cx="1435745" cy="62484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mj-ea"/>
                <a:ea typeface="+mj-ea"/>
              </a:rPr>
              <a:t>金融</a:t>
            </a:r>
            <a:endParaRPr lang="zh-CN" altLang="en-US" sz="2400" dirty="0">
              <a:latin typeface="+mj-ea"/>
              <a:ea typeface="+mj-ea"/>
            </a:endParaRPr>
          </a:p>
        </p:txBody>
      </p:sp>
      <p:sp>
        <p:nvSpPr>
          <p:cNvPr id="8" name="椭圆 7"/>
          <p:cNvSpPr/>
          <p:nvPr/>
        </p:nvSpPr>
        <p:spPr>
          <a:xfrm>
            <a:off x="6582087" y="3856792"/>
            <a:ext cx="1435745" cy="62484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mj-ea"/>
                <a:ea typeface="+mj-ea"/>
              </a:rPr>
              <a:t>批发</a:t>
            </a:r>
            <a:endParaRPr lang="zh-CN" altLang="en-US" sz="2400" dirty="0">
              <a:latin typeface="+mj-ea"/>
              <a:ea typeface="+mj-ea"/>
            </a:endParaRPr>
          </a:p>
        </p:txBody>
      </p:sp>
      <p:sp>
        <p:nvSpPr>
          <p:cNvPr id="9" name="椭圆 8"/>
          <p:cNvSpPr/>
          <p:nvPr/>
        </p:nvSpPr>
        <p:spPr>
          <a:xfrm>
            <a:off x="6582087" y="2431852"/>
            <a:ext cx="1435745" cy="62484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mj-ea"/>
                <a:ea typeface="+mj-ea"/>
              </a:rPr>
              <a:t>交通</a:t>
            </a:r>
            <a:endParaRPr lang="zh-CN" altLang="en-US" sz="2400" dirty="0">
              <a:latin typeface="+mj-ea"/>
              <a:ea typeface="+mj-ea"/>
            </a:endParaRPr>
          </a:p>
        </p:txBody>
      </p:sp>
      <p:cxnSp>
        <p:nvCxnSpPr>
          <p:cNvPr id="11" name="直接连接符 10"/>
          <p:cNvCxnSpPr>
            <a:stCxn id="3" idx="0"/>
            <a:endCxn id="4" idx="4"/>
          </p:cNvCxnSpPr>
          <p:nvPr/>
        </p:nvCxnSpPr>
        <p:spPr>
          <a:xfrm flipV="1">
            <a:off x="4572001" y="2011680"/>
            <a:ext cx="1592" cy="107612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3" idx="2"/>
            <a:endCxn id="7" idx="0"/>
          </p:cNvCxnSpPr>
          <p:nvPr/>
        </p:nvCxnSpPr>
        <p:spPr>
          <a:xfrm>
            <a:off x="4572001" y="3770194"/>
            <a:ext cx="1592" cy="107612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3" idx="3"/>
            <a:endCxn id="9" idx="3"/>
          </p:cNvCxnSpPr>
          <p:nvPr/>
        </p:nvCxnSpPr>
        <p:spPr>
          <a:xfrm flipV="1">
            <a:off x="5459105" y="2965186"/>
            <a:ext cx="1333242" cy="4638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3" idx="3"/>
            <a:endCxn id="8" idx="1"/>
          </p:cNvCxnSpPr>
          <p:nvPr/>
        </p:nvCxnSpPr>
        <p:spPr>
          <a:xfrm>
            <a:off x="5459105" y="3429000"/>
            <a:ext cx="1333242" cy="51929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3" idx="1"/>
            <a:endCxn id="5" idx="5"/>
          </p:cNvCxnSpPr>
          <p:nvPr/>
        </p:nvCxnSpPr>
        <p:spPr>
          <a:xfrm flipH="1" flipV="1">
            <a:off x="2520885" y="2965186"/>
            <a:ext cx="1164011" cy="4638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3" idx="1"/>
            <a:endCxn id="6" idx="7"/>
          </p:cNvCxnSpPr>
          <p:nvPr/>
        </p:nvCxnSpPr>
        <p:spPr>
          <a:xfrm flipH="1">
            <a:off x="2520885" y="3429000"/>
            <a:ext cx="1164011" cy="51929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3536365" y="2734946"/>
            <a:ext cx="2101754" cy="288793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72930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E-ICBC</a:t>
            </a:r>
            <a:r>
              <a:rPr lang="zh-CN" altLang="en-US" dirty="0" smtClean="0"/>
              <a:t>来了</a:t>
            </a:r>
            <a:endParaRPr lang="zh-CN" altLang="en-US" dirty="0"/>
          </a:p>
        </p:txBody>
      </p:sp>
      <p:sp>
        <p:nvSpPr>
          <p:cNvPr id="4" name="文本框 3"/>
          <p:cNvSpPr txBox="1"/>
          <p:nvPr/>
        </p:nvSpPr>
        <p:spPr>
          <a:xfrm>
            <a:off x="4762500" y="2175641"/>
            <a:ext cx="4176548" cy="2246769"/>
          </a:xfrm>
          <a:prstGeom prst="rect">
            <a:avLst/>
          </a:prstGeom>
          <a:noFill/>
        </p:spPr>
        <p:txBody>
          <a:bodyPr wrap="square" rtlCol="0">
            <a:spAutoFit/>
          </a:bodyPr>
          <a:lstStyle/>
          <a:p>
            <a:r>
              <a:rPr lang="en-US" altLang="zh-CN" sz="2800" dirty="0" smtClean="0">
                <a:latin typeface="+mj-ea"/>
                <a:ea typeface="+mj-ea"/>
              </a:rPr>
              <a:t>    3</a:t>
            </a:r>
            <a:r>
              <a:rPr lang="zh-CN" altLang="en-US" sz="2800" dirty="0" smtClean="0">
                <a:latin typeface="+mj-ea"/>
                <a:ea typeface="+mj-ea"/>
              </a:rPr>
              <a:t>月</a:t>
            </a:r>
            <a:r>
              <a:rPr lang="en-US" altLang="zh-CN" sz="2800" dirty="0" smtClean="0">
                <a:latin typeface="+mj-ea"/>
                <a:ea typeface="+mj-ea"/>
              </a:rPr>
              <a:t>23</a:t>
            </a:r>
            <a:r>
              <a:rPr lang="zh-CN" altLang="en-US" sz="2800" dirty="0" smtClean="0">
                <a:latin typeface="+mj-ea"/>
                <a:ea typeface="+mj-ea"/>
              </a:rPr>
              <a:t>日，工行向全国正式发布互联网金融品牌“</a:t>
            </a:r>
            <a:r>
              <a:rPr lang="en-US" altLang="zh-CN" sz="2800" dirty="0" smtClean="0">
                <a:solidFill>
                  <a:srgbClr val="FF0000"/>
                </a:solidFill>
                <a:latin typeface="+mj-ea"/>
                <a:ea typeface="+mj-ea"/>
              </a:rPr>
              <a:t>e-ICBC</a:t>
            </a:r>
            <a:r>
              <a:rPr lang="zh-CN" altLang="en-US" sz="2800" dirty="0" smtClean="0">
                <a:latin typeface="+mj-ea"/>
                <a:ea typeface="+mj-ea"/>
              </a:rPr>
              <a:t>”，成为国内</a:t>
            </a:r>
            <a:r>
              <a:rPr lang="zh-CN" altLang="en-US" sz="2800" dirty="0" smtClean="0">
                <a:solidFill>
                  <a:srgbClr val="FF0000"/>
                </a:solidFill>
                <a:latin typeface="+mj-ea"/>
                <a:ea typeface="+mj-ea"/>
              </a:rPr>
              <a:t>第一家</a:t>
            </a:r>
            <a:r>
              <a:rPr lang="zh-CN" altLang="en-US" sz="2800" dirty="0" smtClean="0">
                <a:latin typeface="+mj-ea"/>
                <a:ea typeface="+mj-ea"/>
              </a:rPr>
              <a:t>发布互联网金融品牌的商业银行</a:t>
            </a:r>
            <a:endParaRPr lang="zh-CN" altLang="en-US" sz="2800" dirty="0">
              <a:latin typeface="+mj-ea"/>
              <a:ea typeface="+mj-ea"/>
            </a:endParaRPr>
          </a:p>
        </p:txBody>
      </p:sp>
      <p:pic>
        <p:nvPicPr>
          <p:cNvPr id="5" name="图片 4"/>
          <p:cNvPicPr>
            <a:picLocks noChangeAspect="1"/>
          </p:cNvPicPr>
          <p:nvPr/>
        </p:nvPicPr>
        <p:blipFill>
          <a:blip r:embed="rId2"/>
          <a:stretch>
            <a:fillRect/>
          </a:stretch>
        </p:blipFill>
        <p:spPr>
          <a:xfrm>
            <a:off x="154175" y="1068204"/>
            <a:ext cx="4608325" cy="4461641"/>
          </a:xfrm>
          <a:prstGeom prst="rect">
            <a:avLst/>
          </a:prstGeom>
        </p:spPr>
      </p:pic>
    </p:spTree>
    <p:extLst>
      <p:ext uri="{BB962C8B-B14F-4D97-AF65-F5344CB8AC3E}">
        <p14:creationId xmlns:p14="http://schemas.microsoft.com/office/powerpoint/2010/main" val="713837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E-ICBC</a:t>
            </a:r>
            <a:r>
              <a:rPr lang="zh-CN" altLang="en-US" dirty="0" smtClean="0"/>
              <a:t>来了</a:t>
            </a:r>
            <a:endParaRPr lang="zh-CN" altLang="en-US" dirty="0"/>
          </a:p>
        </p:txBody>
      </p:sp>
      <p:grpSp>
        <p:nvGrpSpPr>
          <p:cNvPr id="11" name="组合 10"/>
          <p:cNvGrpSpPr/>
          <p:nvPr/>
        </p:nvGrpSpPr>
        <p:grpSpPr>
          <a:xfrm>
            <a:off x="740322" y="1354192"/>
            <a:ext cx="7709995" cy="933450"/>
            <a:chOff x="740322" y="1354192"/>
            <a:chExt cx="7709995" cy="933450"/>
          </a:xfrm>
        </p:grpSpPr>
        <p:pic>
          <p:nvPicPr>
            <p:cNvPr id="3" name="图片 2"/>
            <p:cNvPicPr>
              <a:picLocks noChangeAspect="1"/>
            </p:cNvPicPr>
            <p:nvPr/>
          </p:nvPicPr>
          <p:blipFill>
            <a:blip r:embed="rId2"/>
            <a:stretch>
              <a:fillRect/>
            </a:stretch>
          </p:blipFill>
          <p:spPr>
            <a:xfrm>
              <a:off x="740322" y="1354192"/>
              <a:ext cx="1104900" cy="933450"/>
            </a:xfrm>
            <a:prstGeom prst="rect">
              <a:avLst/>
            </a:prstGeom>
          </p:spPr>
        </p:pic>
        <p:sp>
          <p:nvSpPr>
            <p:cNvPr id="6" name="矩形 5"/>
            <p:cNvSpPr/>
            <p:nvPr/>
          </p:nvSpPr>
          <p:spPr>
            <a:xfrm>
              <a:off x="1845222" y="1354192"/>
              <a:ext cx="6605095" cy="933450"/>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mj-ea"/>
                  <a:ea typeface="+mj-ea"/>
                </a:rPr>
                <a:t>定位于“名商名品名店”的“融</a:t>
              </a:r>
              <a:r>
                <a:rPr lang="en-US" altLang="zh-CN" dirty="0">
                  <a:solidFill>
                    <a:schemeClr val="tx1"/>
                  </a:solidFill>
                  <a:latin typeface="+mj-ea"/>
                  <a:ea typeface="+mj-ea"/>
                </a:rPr>
                <a:t>e</a:t>
              </a:r>
              <a:r>
                <a:rPr lang="zh-CN" altLang="en-US" dirty="0">
                  <a:solidFill>
                    <a:schemeClr val="tx1"/>
                  </a:solidFill>
                  <a:latin typeface="+mj-ea"/>
                  <a:ea typeface="+mj-ea"/>
                </a:rPr>
                <a:t>购”电商平台，对外营业</a:t>
              </a:r>
              <a:r>
                <a:rPr lang="en-US" altLang="zh-CN" dirty="0">
                  <a:solidFill>
                    <a:schemeClr val="tx1"/>
                  </a:solidFill>
                  <a:latin typeface="+mj-ea"/>
                  <a:ea typeface="+mj-ea"/>
                </a:rPr>
                <a:t>14</a:t>
              </a:r>
              <a:r>
                <a:rPr lang="zh-CN" altLang="en-US" dirty="0">
                  <a:solidFill>
                    <a:schemeClr val="tx1"/>
                  </a:solidFill>
                  <a:latin typeface="+mj-ea"/>
                  <a:ea typeface="+mj-ea"/>
                </a:rPr>
                <a:t>个月，注册用户已达</a:t>
              </a:r>
              <a:r>
                <a:rPr lang="en-US" altLang="zh-CN" dirty="0">
                  <a:solidFill>
                    <a:schemeClr val="tx1"/>
                  </a:solidFill>
                  <a:latin typeface="+mj-ea"/>
                  <a:ea typeface="+mj-ea"/>
                </a:rPr>
                <a:t>1600</a:t>
              </a:r>
              <a:r>
                <a:rPr lang="zh-CN" altLang="en-US" dirty="0">
                  <a:solidFill>
                    <a:schemeClr val="tx1"/>
                  </a:solidFill>
                  <a:latin typeface="+mj-ea"/>
                  <a:ea typeface="+mj-ea"/>
                </a:rPr>
                <a:t>万人，累计交易金额突破</a:t>
              </a:r>
              <a:r>
                <a:rPr lang="en-US" altLang="zh-CN" dirty="0">
                  <a:solidFill>
                    <a:schemeClr val="tx1"/>
                  </a:solidFill>
                  <a:latin typeface="+mj-ea"/>
                  <a:ea typeface="+mj-ea"/>
                </a:rPr>
                <a:t>1000</a:t>
              </a:r>
              <a:r>
                <a:rPr lang="zh-CN" altLang="en-US" dirty="0">
                  <a:solidFill>
                    <a:schemeClr val="tx1"/>
                  </a:solidFill>
                  <a:latin typeface="+mj-ea"/>
                  <a:ea typeface="+mj-ea"/>
                </a:rPr>
                <a:t>亿元。</a:t>
              </a:r>
            </a:p>
          </p:txBody>
        </p:sp>
      </p:grpSp>
      <p:grpSp>
        <p:nvGrpSpPr>
          <p:cNvPr id="12" name="组合 11"/>
          <p:cNvGrpSpPr/>
          <p:nvPr/>
        </p:nvGrpSpPr>
        <p:grpSpPr>
          <a:xfrm>
            <a:off x="740322" y="2586859"/>
            <a:ext cx="7709995" cy="942975"/>
            <a:chOff x="740322" y="2506772"/>
            <a:chExt cx="7709995" cy="942975"/>
          </a:xfrm>
        </p:grpSpPr>
        <p:pic>
          <p:nvPicPr>
            <p:cNvPr id="7" name="图片 6"/>
            <p:cNvPicPr>
              <a:picLocks noChangeAspect="1"/>
            </p:cNvPicPr>
            <p:nvPr/>
          </p:nvPicPr>
          <p:blipFill>
            <a:blip r:embed="rId3"/>
            <a:stretch>
              <a:fillRect/>
            </a:stretch>
          </p:blipFill>
          <p:spPr>
            <a:xfrm>
              <a:off x="740322" y="2506772"/>
              <a:ext cx="1104900" cy="942975"/>
            </a:xfrm>
            <a:prstGeom prst="rect">
              <a:avLst/>
            </a:prstGeom>
          </p:spPr>
        </p:pic>
        <p:sp>
          <p:nvSpPr>
            <p:cNvPr id="8" name="矩形 7"/>
            <p:cNvSpPr/>
            <p:nvPr/>
          </p:nvSpPr>
          <p:spPr>
            <a:xfrm>
              <a:off x="1845222" y="2506772"/>
              <a:ext cx="6605095" cy="942975"/>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mj-ea"/>
                  <a:ea typeface="+mj-ea"/>
                </a:rPr>
                <a:t>具有小额、快捷特点的新型支付产品“工银</a:t>
              </a:r>
              <a:r>
                <a:rPr lang="en-US" altLang="zh-CN" dirty="0">
                  <a:solidFill>
                    <a:schemeClr val="tx1"/>
                  </a:solidFill>
                  <a:latin typeface="+mj-ea"/>
                  <a:ea typeface="+mj-ea"/>
                </a:rPr>
                <a:t>e</a:t>
              </a:r>
              <a:r>
                <a:rPr lang="zh-CN" altLang="en-US" dirty="0">
                  <a:solidFill>
                    <a:schemeClr val="tx1"/>
                  </a:solidFill>
                  <a:latin typeface="+mj-ea"/>
                  <a:ea typeface="+mj-ea"/>
                </a:rPr>
                <a:t>支付”，账户数超过</a:t>
              </a:r>
              <a:r>
                <a:rPr lang="en-US" altLang="zh-CN" dirty="0">
                  <a:solidFill>
                    <a:schemeClr val="tx1"/>
                  </a:solidFill>
                  <a:latin typeface="+mj-ea"/>
                  <a:ea typeface="+mj-ea"/>
                </a:rPr>
                <a:t>5000</a:t>
              </a:r>
              <a:r>
                <a:rPr lang="zh-CN" altLang="en-US" dirty="0">
                  <a:solidFill>
                    <a:schemeClr val="tx1"/>
                  </a:solidFill>
                  <a:latin typeface="+mj-ea"/>
                  <a:ea typeface="+mj-ea"/>
                </a:rPr>
                <a:t>万户，交易额</a:t>
              </a:r>
              <a:r>
                <a:rPr lang="en-US" altLang="zh-CN" dirty="0">
                  <a:solidFill>
                    <a:schemeClr val="tx1"/>
                  </a:solidFill>
                  <a:latin typeface="+mj-ea"/>
                  <a:ea typeface="+mj-ea"/>
                </a:rPr>
                <a:t>650</a:t>
              </a:r>
              <a:r>
                <a:rPr lang="zh-CN" altLang="en-US" dirty="0">
                  <a:solidFill>
                    <a:schemeClr val="tx1"/>
                  </a:solidFill>
                  <a:latin typeface="+mj-ea"/>
                  <a:ea typeface="+mj-ea"/>
                </a:rPr>
                <a:t>亿元，并发交易处理能力达到每秒</a:t>
              </a:r>
              <a:r>
                <a:rPr lang="en-US" altLang="zh-CN" dirty="0">
                  <a:solidFill>
                    <a:schemeClr val="tx1"/>
                  </a:solidFill>
                  <a:latin typeface="+mj-ea"/>
                  <a:ea typeface="+mj-ea"/>
                </a:rPr>
                <a:t>1120</a:t>
              </a:r>
              <a:r>
                <a:rPr lang="zh-CN" altLang="en-US" dirty="0">
                  <a:solidFill>
                    <a:schemeClr val="tx1"/>
                  </a:solidFill>
                  <a:latin typeface="+mj-ea"/>
                  <a:ea typeface="+mj-ea"/>
                </a:rPr>
                <a:t>万笔。</a:t>
              </a:r>
            </a:p>
          </p:txBody>
        </p:sp>
      </p:grpSp>
      <p:grpSp>
        <p:nvGrpSpPr>
          <p:cNvPr id="13" name="组合 12"/>
          <p:cNvGrpSpPr/>
          <p:nvPr/>
        </p:nvGrpSpPr>
        <p:grpSpPr>
          <a:xfrm>
            <a:off x="740322" y="3829050"/>
            <a:ext cx="7709995" cy="952500"/>
            <a:chOff x="740322" y="3829050"/>
            <a:chExt cx="7709995" cy="952500"/>
          </a:xfrm>
        </p:grpSpPr>
        <p:pic>
          <p:nvPicPr>
            <p:cNvPr id="9" name="图片 8"/>
            <p:cNvPicPr>
              <a:picLocks noChangeAspect="1"/>
            </p:cNvPicPr>
            <p:nvPr/>
          </p:nvPicPr>
          <p:blipFill>
            <a:blip r:embed="rId4"/>
            <a:stretch>
              <a:fillRect/>
            </a:stretch>
          </p:blipFill>
          <p:spPr>
            <a:xfrm>
              <a:off x="740322" y="3829050"/>
              <a:ext cx="1085850" cy="952500"/>
            </a:xfrm>
            <a:prstGeom prst="rect">
              <a:avLst/>
            </a:prstGeom>
          </p:spPr>
        </p:pic>
        <p:sp>
          <p:nvSpPr>
            <p:cNvPr id="10" name="矩形 9"/>
            <p:cNvSpPr/>
            <p:nvPr/>
          </p:nvSpPr>
          <p:spPr>
            <a:xfrm>
              <a:off x="1826172" y="3838575"/>
              <a:ext cx="6624145" cy="942975"/>
            </a:xfrm>
            <a:prstGeom prst="rect">
              <a:avLst/>
            </a:prstGeom>
            <a:solidFill>
              <a:srgbClr val="F5F1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mj-ea"/>
                  <a:ea typeface="+mj-ea"/>
                </a:rPr>
                <a:t>基于客户线上线下直接消费的信用贷款产品“逸贷”余额产国</a:t>
              </a:r>
              <a:r>
                <a:rPr lang="en-US" altLang="zh-CN" dirty="0" smtClean="0">
                  <a:solidFill>
                    <a:schemeClr val="tx1"/>
                  </a:solidFill>
                  <a:latin typeface="+mj-ea"/>
                  <a:ea typeface="+mj-ea"/>
                </a:rPr>
                <a:t>1700</a:t>
              </a:r>
              <a:r>
                <a:rPr lang="zh-CN" altLang="en-US" dirty="0" smtClean="0">
                  <a:solidFill>
                    <a:schemeClr val="tx1"/>
                  </a:solidFill>
                  <a:latin typeface="+mj-ea"/>
                  <a:ea typeface="+mj-ea"/>
                </a:rPr>
                <a:t>亿元，契合小微企业“短频急”融资需求的互联网贷款产品“网贷通”，是目前国内单体金额最大的网络融资产品。</a:t>
              </a:r>
              <a:endParaRPr lang="zh-CN" altLang="en-US" dirty="0">
                <a:solidFill>
                  <a:schemeClr val="tx1"/>
                </a:solidFill>
                <a:latin typeface="+mj-ea"/>
                <a:ea typeface="+mj-ea"/>
              </a:endParaRPr>
            </a:p>
          </p:txBody>
        </p:sp>
      </p:grpSp>
    </p:spTree>
    <p:extLst>
      <p:ext uri="{BB962C8B-B14F-4D97-AF65-F5344CB8AC3E}">
        <p14:creationId xmlns:p14="http://schemas.microsoft.com/office/powerpoint/2010/main" val="4143541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“支付婊”抬高手续费弃两“基友”</a:t>
            </a:r>
            <a:endParaRPr lang="zh-CN" altLang="en-US" dirty="0"/>
          </a:p>
        </p:txBody>
      </p:sp>
      <p:grpSp>
        <p:nvGrpSpPr>
          <p:cNvPr id="11" name="组合 10"/>
          <p:cNvGrpSpPr/>
          <p:nvPr/>
        </p:nvGrpSpPr>
        <p:grpSpPr>
          <a:xfrm>
            <a:off x="1673023" y="1146851"/>
            <a:ext cx="5797954" cy="2446536"/>
            <a:chOff x="1284890" y="1146851"/>
            <a:chExt cx="5797954" cy="2446536"/>
          </a:xfrm>
        </p:grpSpPr>
        <p:grpSp>
          <p:nvGrpSpPr>
            <p:cNvPr id="9" name="组合 8"/>
            <p:cNvGrpSpPr/>
            <p:nvPr/>
          </p:nvGrpSpPr>
          <p:grpSpPr>
            <a:xfrm>
              <a:off x="2233782" y="1146851"/>
              <a:ext cx="4269147" cy="1247775"/>
              <a:chOff x="1325638" y="2613625"/>
              <a:chExt cx="4269147" cy="1247775"/>
            </a:xfrm>
          </p:grpSpPr>
          <p:pic>
            <p:nvPicPr>
              <p:cNvPr id="4" name="图片 3"/>
              <p:cNvPicPr>
                <a:picLocks noChangeAspect="1"/>
              </p:cNvPicPr>
              <p:nvPr/>
            </p:nvPicPr>
            <p:blipFill>
              <a:blip r:embed="rId3"/>
              <a:stretch>
                <a:fillRect/>
              </a:stretch>
            </p:blipFill>
            <p:spPr>
              <a:xfrm>
                <a:off x="3958814" y="2613625"/>
                <a:ext cx="1635971" cy="1247775"/>
              </a:xfrm>
              <a:prstGeom prst="rect">
                <a:avLst/>
              </a:prstGeom>
            </p:spPr>
          </p:pic>
          <p:pic>
            <p:nvPicPr>
              <p:cNvPr id="6" name="图片 5"/>
              <p:cNvPicPr>
                <a:picLocks noChangeAspect="1"/>
              </p:cNvPicPr>
              <p:nvPr/>
            </p:nvPicPr>
            <p:blipFill>
              <a:blip r:embed="rId4"/>
              <a:stretch>
                <a:fillRect/>
              </a:stretch>
            </p:blipFill>
            <p:spPr>
              <a:xfrm>
                <a:off x="2664647" y="2613625"/>
                <a:ext cx="1476375" cy="1247775"/>
              </a:xfrm>
              <a:prstGeom prst="rect">
                <a:avLst/>
              </a:prstGeom>
            </p:spPr>
          </p:pic>
          <p:pic>
            <p:nvPicPr>
              <p:cNvPr id="7" name="图片 6"/>
              <p:cNvPicPr>
                <a:picLocks noChangeAspect="1"/>
              </p:cNvPicPr>
              <p:nvPr/>
            </p:nvPicPr>
            <p:blipFill>
              <a:blip r:embed="rId5"/>
              <a:stretch>
                <a:fillRect/>
              </a:stretch>
            </p:blipFill>
            <p:spPr>
              <a:xfrm>
                <a:off x="1325638" y="2661251"/>
                <a:ext cx="1339009" cy="1200149"/>
              </a:xfrm>
              <a:prstGeom prst="rect">
                <a:avLst/>
              </a:prstGeom>
            </p:spPr>
          </p:pic>
        </p:grpSp>
        <p:grpSp>
          <p:nvGrpSpPr>
            <p:cNvPr id="10" name="组合 9"/>
            <p:cNvGrpSpPr/>
            <p:nvPr/>
          </p:nvGrpSpPr>
          <p:grpSpPr>
            <a:xfrm>
              <a:off x="1284890" y="2467302"/>
              <a:ext cx="5797954" cy="1126085"/>
              <a:chOff x="1284890" y="1513490"/>
              <a:chExt cx="5797954" cy="1126085"/>
            </a:xfrm>
          </p:grpSpPr>
          <p:pic>
            <p:nvPicPr>
              <p:cNvPr id="3" name="图片 2"/>
              <p:cNvPicPr>
                <a:picLocks noChangeAspect="1"/>
              </p:cNvPicPr>
              <p:nvPr/>
            </p:nvPicPr>
            <p:blipFill>
              <a:blip r:embed="rId6"/>
              <a:stretch>
                <a:fillRect/>
              </a:stretch>
            </p:blipFill>
            <p:spPr>
              <a:xfrm>
                <a:off x="1284890" y="1513490"/>
                <a:ext cx="1605947" cy="1100137"/>
              </a:xfrm>
              <a:prstGeom prst="rect">
                <a:avLst/>
              </a:prstGeom>
            </p:spPr>
          </p:pic>
          <p:pic>
            <p:nvPicPr>
              <p:cNvPr id="5" name="图片 4"/>
              <p:cNvPicPr>
                <a:picLocks noChangeAspect="1"/>
              </p:cNvPicPr>
              <p:nvPr/>
            </p:nvPicPr>
            <p:blipFill>
              <a:blip r:embed="rId7"/>
              <a:stretch>
                <a:fillRect/>
              </a:stretch>
            </p:blipFill>
            <p:spPr>
              <a:xfrm>
                <a:off x="3205161" y="1513491"/>
                <a:ext cx="1302459" cy="1126084"/>
              </a:xfrm>
              <a:prstGeom prst="rect">
                <a:avLst/>
              </a:prstGeom>
            </p:spPr>
          </p:pic>
          <p:pic>
            <p:nvPicPr>
              <p:cNvPr id="8" name="图片 7"/>
              <p:cNvPicPr>
                <a:picLocks noChangeAspect="1"/>
              </p:cNvPicPr>
              <p:nvPr/>
            </p:nvPicPr>
            <p:blipFill>
              <a:blip r:embed="rId8"/>
              <a:stretch>
                <a:fillRect/>
              </a:stretch>
            </p:blipFill>
            <p:spPr>
              <a:xfrm>
                <a:off x="4444419" y="1606358"/>
                <a:ext cx="2638425" cy="914400"/>
              </a:xfrm>
              <a:prstGeom prst="rect">
                <a:avLst/>
              </a:prstGeom>
            </p:spPr>
          </p:pic>
        </p:grpSp>
      </p:grpSp>
      <p:sp>
        <p:nvSpPr>
          <p:cNvPr id="12" name="矩形 11"/>
          <p:cNvSpPr/>
          <p:nvPr/>
        </p:nvSpPr>
        <p:spPr>
          <a:xfrm>
            <a:off x="662152" y="4058549"/>
            <a:ext cx="7898524" cy="1384995"/>
          </a:xfrm>
          <a:prstGeom prst="rect">
            <a:avLst/>
          </a:prstGeom>
        </p:spPr>
        <p:txBody>
          <a:bodyPr wrap="square">
            <a:spAutoFit/>
          </a:bodyPr>
          <a:lstStyle/>
          <a:p>
            <a:r>
              <a:rPr lang="zh-CN" altLang="en-US" sz="2800" dirty="0" smtClean="0">
                <a:solidFill>
                  <a:srgbClr val="252525"/>
                </a:solidFill>
                <a:latin typeface="+mj-ea"/>
                <a:ea typeface="+mj-ea"/>
              </a:rPr>
              <a:t>    日前，</a:t>
            </a:r>
            <a:r>
              <a:rPr lang="zh-CN" altLang="en-US" sz="2800" dirty="0" smtClean="0">
                <a:solidFill>
                  <a:srgbClr val="FF0000"/>
                </a:solidFill>
                <a:latin typeface="+mj-ea"/>
                <a:ea typeface="+mj-ea"/>
              </a:rPr>
              <a:t>近十</a:t>
            </a:r>
            <a:r>
              <a:rPr lang="zh-CN" altLang="en-US" sz="2800" dirty="0">
                <a:solidFill>
                  <a:srgbClr val="FF0000"/>
                </a:solidFill>
                <a:latin typeface="+mj-ea"/>
                <a:ea typeface="+mj-ea"/>
              </a:rPr>
              <a:t>家基金</a:t>
            </a:r>
            <a:r>
              <a:rPr lang="zh-CN" altLang="en-US" sz="2800" dirty="0">
                <a:solidFill>
                  <a:srgbClr val="252525"/>
                </a:solidFill>
                <a:latin typeface="+mj-ea"/>
                <a:ea typeface="+mj-ea"/>
              </a:rPr>
              <a:t>公司扎堆发布公告称，暂停支付宝渠道的</a:t>
            </a:r>
            <a:r>
              <a:rPr lang="zh-CN" altLang="en-US" sz="2800" dirty="0">
                <a:solidFill>
                  <a:srgbClr val="FF0000"/>
                </a:solidFill>
                <a:latin typeface="+mj-ea"/>
                <a:ea typeface="+mj-ea"/>
              </a:rPr>
              <a:t>申购、转换转入及定期定额</a:t>
            </a:r>
            <a:r>
              <a:rPr lang="zh-CN" altLang="en-US" sz="2800" dirty="0">
                <a:solidFill>
                  <a:srgbClr val="252525"/>
                </a:solidFill>
                <a:latin typeface="+mj-ea"/>
                <a:ea typeface="+mj-ea"/>
              </a:rPr>
              <a:t>投资服务。</a:t>
            </a:r>
            <a:endParaRPr lang="zh-CN" altLang="en-US" sz="2800" dirty="0">
              <a:latin typeface="+mj-ea"/>
              <a:ea typeface="+mj-ea"/>
            </a:endParaRPr>
          </a:p>
        </p:txBody>
      </p:sp>
    </p:spTree>
    <p:extLst>
      <p:ext uri="{BB962C8B-B14F-4D97-AF65-F5344CB8AC3E}">
        <p14:creationId xmlns:p14="http://schemas.microsoft.com/office/powerpoint/2010/main" val="3495264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“支付婊”抬高手续费弃两“基友”</a:t>
            </a:r>
            <a:endParaRPr lang="zh-CN" altLang="en-US" dirty="0"/>
          </a:p>
        </p:txBody>
      </p:sp>
      <p:grpSp>
        <p:nvGrpSpPr>
          <p:cNvPr id="17" name="组合 16"/>
          <p:cNvGrpSpPr/>
          <p:nvPr/>
        </p:nvGrpSpPr>
        <p:grpSpPr>
          <a:xfrm>
            <a:off x="625100" y="867103"/>
            <a:ext cx="7820934" cy="5076497"/>
            <a:chOff x="625100" y="867103"/>
            <a:chExt cx="7820934" cy="5076497"/>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00" y="867103"/>
              <a:ext cx="7820934" cy="5076497"/>
            </a:xfrm>
            <a:prstGeom prst="rect">
              <a:avLst/>
            </a:prstGeom>
          </p:spPr>
        </p:pic>
        <p:pic>
          <p:nvPicPr>
            <p:cNvPr id="14" name="图片 13"/>
            <p:cNvPicPr>
              <a:picLocks noChangeAspect="1"/>
            </p:cNvPicPr>
            <p:nvPr/>
          </p:nvPicPr>
          <p:blipFill rotWithShape="1">
            <a:blip r:embed="rId4"/>
            <a:srcRect l="3862" t="3051" r="2953" b="3021"/>
            <a:stretch/>
          </p:blipFill>
          <p:spPr>
            <a:xfrm>
              <a:off x="1135117" y="4477407"/>
              <a:ext cx="1119352" cy="1045632"/>
            </a:xfrm>
            <a:prstGeom prst="roundRect">
              <a:avLst/>
            </a:prstGeom>
          </p:spPr>
        </p:pic>
        <p:pic>
          <p:nvPicPr>
            <p:cNvPr id="15" name="图片 14"/>
            <p:cNvPicPr>
              <a:picLocks noChangeAspect="1"/>
            </p:cNvPicPr>
            <p:nvPr/>
          </p:nvPicPr>
          <p:blipFill>
            <a:blip r:embed="rId5"/>
            <a:stretch>
              <a:fillRect/>
            </a:stretch>
          </p:blipFill>
          <p:spPr>
            <a:xfrm>
              <a:off x="5956250" y="1466195"/>
              <a:ext cx="996344" cy="981132"/>
            </a:xfrm>
            <a:prstGeom prst="flowChartConnector">
              <a:avLst/>
            </a:prstGeom>
          </p:spPr>
        </p:pic>
        <p:pic>
          <p:nvPicPr>
            <p:cNvPr id="16" name="图片 15"/>
            <p:cNvPicPr>
              <a:picLocks noChangeAspect="1"/>
            </p:cNvPicPr>
            <p:nvPr/>
          </p:nvPicPr>
          <p:blipFill>
            <a:blip r:embed="rId6"/>
            <a:stretch>
              <a:fillRect/>
            </a:stretch>
          </p:blipFill>
          <p:spPr>
            <a:xfrm>
              <a:off x="7082801" y="1523228"/>
              <a:ext cx="885984" cy="867066"/>
            </a:xfrm>
            <a:prstGeom prst="flowChartConnector">
              <a:avLst/>
            </a:prstGeom>
          </p:spPr>
        </p:pic>
      </p:grpSp>
      <p:pic>
        <p:nvPicPr>
          <p:cNvPr id="18" name="图片 17"/>
          <p:cNvPicPr>
            <a:picLocks noChangeAspect="1"/>
          </p:cNvPicPr>
          <p:nvPr/>
        </p:nvPicPr>
        <p:blipFill rotWithShape="1">
          <a:blip r:embed="rId7">
            <a:extLst>
              <a:ext uri="{28A0092B-C50C-407E-A947-70E740481C1C}">
                <a14:useLocalDpi xmlns:a14="http://schemas.microsoft.com/office/drawing/2010/main" val="0"/>
              </a:ext>
            </a:extLst>
          </a:blip>
          <a:srcRect r="61855" b="511"/>
          <a:stretch/>
        </p:blipFill>
        <p:spPr>
          <a:xfrm>
            <a:off x="1704861" y="5943600"/>
            <a:ext cx="5661412" cy="825869"/>
          </a:xfrm>
          <a:prstGeom prst="rect">
            <a:avLst/>
          </a:prstGeom>
        </p:spPr>
      </p:pic>
    </p:spTree>
    <p:extLst>
      <p:ext uri="{BB962C8B-B14F-4D97-AF65-F5344CB8AC3E}">
        <p14:creationId xmlns:p14="http://schemas.microsoft.com/office/powerpoint/2010/main" val="72484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目录</a:t>
            </a:r>
            <a:endParaRPr lang="zh-CN" altLang="en-US" dirty="0"/>
          </a:p>
        </p:txBody>
      </p:sp>
      <p:graphicFrame>
        <p:nvGraphicFramePr>
          <p:cNvPr id="5" name="图示 4"/>
          <p:cNvGraphicFramePr/>
          <p:nvPr>
            <p:extLst>
              <p:ext uri="{D42A27DB-BD31-4B8C-83A1-F6EECF244321}">
                <p14:modId xmlns:p14="http://schemas.microsoft.com/office/powerpoint/2010/main" val="2290798204"/>
              </p:ext>
            </p:extLst>
          </p:nvPr>
        </p:nvGraphicFramePr>
        <p:xfrm>
          <a:off x="409433" y="1009934"/>
          <a:ext cx="8325134" cy="5295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7741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088820791"/>
              </p:ext>
            </p:extLst>
          </p:nvPr>
        </p:nvGraphicFramePr>
        <p:xfrm>
          <a:off x="220717" y="835573"/>
          <a:ext cx="8560675" cy="5722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圆角矩形 8"/>
          <p:cNvSpPr/>
          <p:nvPr/>
        </p:nvSpPr>
        <p:spPr>
          <a:xfrm>
            <a:off x="381000" y="844236"/>
            <a:ext cx="3182007" cy="18225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Wingdings" panose="05000000000000000000" pitchFamily="2" charset="2"/>
              <a:buChar char="l"/>
            </a:pPr>
            <a:r>
              <a:rPr lang="zh-CN" altLang="en-US" dirty="0">
                <a:solidFill>
                  <a:schemeClr val="tx1"/>
                </a:solidFill>
                <a:latin typeface="+mj-ea"/>
                <a:ea typeface="+mj-ea"/>
              </a:rPr>
              <a:t>十八届三中全会提出</a:t>
            </a:r>
            <a:r>
              <a:rPr lang="zh-CN" altLang="en-US" dirty="0">
                <a:solidFill>
                  <a:srgbClr val="FF0000"/>
                </a:solidFill>
                <a:latin typeface="+mj-ea"/>
                <a:ea typeface="+mj-ea"/>
              </a:rPr>
              <a:t>“普惠金融”</a:t>
            </a:r>
          </a:p>
          <a:p>
            <a:pPr marL="285750" lvl="0" indent="-285750">
              <a:buFont typeface="Wingdings" panose="05000000000000000000" pitchFamily="2" charset="2"/>
              <a:buChar char="l"/>
            </a:pPr>
            <a:r>
              <a:rPr lang="zh-CN" altLang="en-US" dirty="0">
                <a:solidFill>
                  <a:schemeClr val="tx1"/>
                </a:solidFill>
                <a:latin typeface="+mj-ea"/>
                <a:ea typeface="+mj-ea"/>
              </a:rPr>
              <a:t>央行对</a:t>
            </a:r>
            <a:r>
              <a:rPr lang="en-US" altLang="zh-CN" dirty="0">
                <a:solidFill>
                  <a:schemeClr val="tx1"/>
                </a:solidFill>
                <a:latin typeface="+mj-ea"/>
                <a:ea typeface="+mj-ea"/>
              </a:rPr>
              <a:t>《</a:t>
            </a:r>
            <a:r>
              <a:rPr lang="zh-CN" altLang="en-US" dirty="0">
                <a:solidFill>
                  <a:schemeClr val="tx1"/>
                </a:solidFill>
                <a:latin typeface="+mj-ea"/>
                <a:ea typeface="+mj-ea"/>
              </a:rPr>
              <a:t>促进互联网金融健康发展</a:t>
            </a:r>
            <a:r>
              <a:rPr lang="en-US" altLang="zh-CN" dirty="0">
                <a:solidFill>
                  <a:schemeClr val="tx1"/>
                </a:solidFill>
                <a:latin typeface="+mj-ea"/>
                <a:ea typeface="+mj-ea"/>
              </a:rPr>
              <a:t>》</a:t>
            </a:r>
            <a:r>
              <a:rPr lang="zh-CN" altLang="en-US" dirty="0">
                <a:solidFill>
                  <a:schemeClr val="tx1"/>
                </a:solidFill>
                <a:latin typeface="+mj-ea"/>
                <a:ea typeface="+mj-ea"/>
              </a:rPr>
              <a:t>进行征求意见</a:t>
            </a:r>
          </a:p>
          <a:p>
            <a:pPr marL="285750" lvl="0" indent="-285750">
              <a:buFont typeface="Wingdings" panose="05000000000000000000" pitchFamily="2" charset="2"/>
              <a:buChar char="l"/>
            </a:pPr>
            <a:r>
              <a:rPr lang="zh-CN" altLang="en-US" dirty="0">
                <a:solidFill>
                  <a:schemeClr val="tx1"/>
                </a:solidFill>
                <a:latin typeface="+mj-ea"/>
                <a:ea typeface="+mj-ea"/>
              </a:rPr>
              <a:t>国家战略：</a:t>
            </a:r>
            <a:r>
              <a:rPr lang="zh-CN" altLang="en-US" dirty="0">
                <a:solidFill>
                  <a:srgbClr val="FF0000"/>
                </a:solidFill>
                <a:latin typeface="+mj-ea"/>
                <a:ea typeface="+mj-ea"/>
              </a:rPr>
              <a:t>制定互联网</a:t>
            </a:r>
            <a:r>
              <a:rPr lang="en-US" altLang="zh-CN" dirty="0">
                <a:solidFill>
                  <a:srgbClr val="FF0000"/>
                </a:solidFill>
                <a:latin typeface="+mj-ea"/>
                <a:ea typeface="+mj-ea"/>
              </a:rPr>
              <a:t>+</a:t>
            </a:r>
            <a:r>
              <a:rPr lang="zh-CN" altLang="en-US" dirty="0">
                <a:solidFill>
                  <a:srgbClr val="FF0000"/>
                </a:solidFill>
                <a:latin typeface="+mj-ea"/>
                <a:ea typeface="+mj-ea"/>
              </a:rPr>
              <a:t>行动</a:t>
            </a:r>
            <a:r>
              <a:rPr lang="zh-CN" altLang="en-US" dirty="0" smtClean="0">
                <a:solidFill>
                  <a:srgbClr val="FF0000"/>
                </a:solidFill>
                <a:latin typeface="+mj-ea"/>
                <a:ea typeface="+mj-ea"/>
              </a:rPr>
              <a:t>计划</a:t>
            </a:r>
            <a:endParaRPr lang="zh-CN" altLang="en-US" dirty="0">
              <a:solidFill>
                <a:srgbClr val="FF0000"/>
              </a:solidFill>
              <a:latin typeface="+mj-ea"/>
              <a:ea typeface="+mj-ea"/>
            </a:endParaRPr>
          </a:p>
        </p:txBody>
      </p:sp>
      <p:sp>
        <p:nvSpPr>
          <p:cNvPr id="2" name="标题 1"/>
          <p:cNvSpPr>
            <a:spLocks noGrp="1"/>
          </p:cNvSpPr>
          <p:nvPr>
            <p:ph type="title"/>
          </p:nvPr>
        </p:nvSpPr>
        <p:spPr/>
        <p:txBody>
          <a:bodyPr/>
          <a:lstStyle/>
          <a:p>
            <a:r>
              <a:rPr lang="en-US" altLang="zh-CN" dirty="0" smtClean="0"/>
              <a:t>2.1 </a:t>
            </a:r>
            <a:r>
              <a:rPr lang="zh-CN" altLang="en-US" dirty="0" smtClean="0"/>
              <a:t>互联网金融兴起的四大推动力</a:t>
            </a:r>
            <a:endParaRPr lang="zh-CN" altLang="en-US" dirty="0"/>
          </a:p>
        </p:txBody>
      </p:sp>
      <p:sp>
        <p:nvSpPr>
          <p:cNvPr id="5" name="文本框 4"/>
          <p:cNvSpPr txBox="1"/>
          <p:nvPr/>
        </p:nvSpPr>
        <p:spPr>
          <a:xfrm>
            <a:off x="3138658" y="2475186"/>
            <a:ext cx="1496411" cy="1015663"/>
          </a:xfrm>
          <a:prstGeom prst="rect">
            <a:avLst/>
          </a:prstGeom>
          <a:noFill/>
        </p:spPr>
        <p:txBody>
          <a:bodyPr wrap="square" rtlCol="0">
            <a:spAutoFit/>
          </a:bodyPr>
          <a:lstStyle/>
          <a:p>
            <a:pPr lvl="0"/>
            <a:r>
              <a:rPr lang="zh-CN" altLang="en-US" sz="2000" dirty="0">
                <a:latin typeface="+mj-ea"/>
                <a:ea typeface="+mj-ea"/>
              </a:rPr>
              <a:t>政策：“互联网</a:t>
            </a:r>
            <a:r>
              <a:rPr lang="en-US" altLang="zh-CN" sz="2000" dirty="0">
                <a:latin typeface="+mj-ea"/>
                <a:ea typeface="+mj-ea"/>
              </a:rPr>
              <a:t>+</a:t>
            </a:r>
            <a:r>
              <a:rPr lang="zh-CN" altLang="en-US" sz="2000" dirty="0">
                <a:latin typeface="+mj-ea"/>
                <a:ea typeface="+mj-ea"/>
              </a:rPr>
              <a:t>金融”时代</a:t>
            </a:r>
          </a:p>
        </p:txBody>
      </p:sp>
      <p:sp>
        <p:nvSpPr>
          <p:cNvPr id="6" name="文本框 5"/>
          <p:cNvSpPr txBox="1"/>
          <p:nvPr/>
        </p:nvSpPr>
        <p:spPr>
          <a:xfrm>
            <a:off x="3075593" y="4026879"/>
            <a:ext cx="1496411" cy="707886"/>
          </a:xfrm>
          <a:prstGeom prst="rect">
            <a:avLst/>
          </a:prstGeom>
          <a:noFill/>
        </p:spPr>
        <p:txBody>
          <a:bodyPr wrap="square" rtlCol="0">
            <a:spAutoFit/>
          </a:bodyPr>
          <a:lstStyle/>
          <a:p>
            <a:pPr lvl="0" algn="ctr"/>
            <a:r>
              <a:rPr lang="zh-CN" altLang="en-US" sz="2000" dirty="0" smtClean="0">
                <a:latin typeface="+mj-ea"/>
                <a:ea typeface="+mj-ea"/>
              </a:rPr>
              <a:t>技术：移动互联网时代</a:t>
            </a:r>
            <a:endParaRPr lang="zh-CN" altLang="en-US" sz="2000" dirty="0">
              <a:latin typeface="+mj-ea"/>
              <a:ea typeface="+mj-ea"/>
            </a:endParaRPr>
          </a:p>
        </p:txBody>
      </p:sp>
      <p:sp>
        <p:nvSpPr>
          <p:cNvPr id="7" name="文本框 6"/>
          <p:cNvSpPr txBox="1"/>
          <p:nvPr/>
        </p:nvSpPr>
        <p:spPr>
          <a:xfrm>
            <a:off x="4478726" y="4026879"/>
            <a:ext cx="1780187" cy="1015663"/>
          </a:xfrm>
          <a:prstGeom prst="rect">
            <a:avLst/>
          </a:prstGeom>
          <a:noFill/>
        </p:spPr>
        <p:txBody>
          <a:bodyPr wrap="square" rtlCol="0">
            <a:spAutoFit/>
          </a:bodyPr>
          <a:lstStyle/>
          <a:p>
            <a:pPr lvl="0"/>
            <a:r>
              <a:rPr lang="zh-CN" altLang="en-US" sz="2000" dirty="0" smtClean="0">
                <a:latin typeface="+mj-ea"/>
                <a:ea typeface="+mj-ea"/>
              </a:rPr>
              <a:t>供给：居民</a:t>
            </a:r>
            <a:endParaRPr lang="en-US" altLang="zh-CN" sz="2000" dirty="0" smtClean="0">
              <a:latin typeface="+mj-ea"/>
              <a:ea typeface="+mj-ea"/>
            </a:endParaRPr>
          </a:p>
          <a:p>
            <a:pPr lvl="0"/>
            <a:r>
              <a:rPr lang="zh-CN" altLang="en-US" sz="2000" dirty="0" smtClean="0">
                <a:latin typeface="+mj-ea"/>
                <a:ea typeface="+mj-ea"/>
              </a:rPr>
              <a:t>财富收入</a:t>
            </a:r>
            <a:endParaRPr lang="en-US" altLang="zh-CN" sz="2000" dirty="0" smtClean="0">
              <a:latin typeface="+mj-ea"/>
              <a:ea typeface="+mj-ea"/>
            </a:endParaRPr>
          </a:p>
          <a:p>
            <a:pPr lvl="0"/>
            <a:r>
              <a:rPr lang="zh-CN" altLang="en-US" sz="2000" dirty="0" smtClean="0">
                <a:latin typeface="+mj-ea"/>
                <a:ea typeface="+mj-ea"/>
              </a:rPr>
              <a:t>增长</a:t>
            </a:r>
          </a:p>
        </p:txBody>
      </p:sp>
      <p:sp>
        <p:nvSpPr>
          <p:cNvPr id="8" name="文本框 7"/>
          <p:cNvSpPr txBox="1"/>
          <p:nvPr/>
        </p:nvSpPr>
        <p:spPr>
          <a:xfrm>
            <a:off x="4478726" y="2364824"/>
            <a:ext cx="1780187" cy="1015663"/>
          </a:xfrm>
          <a:prstGeom prst="rect">
            <a:avLst/>
          </a:prstGeom>
          <a:noFill/>
        </p:spPr>
        <p:txBody>
          <a:bodyPr wrap="square" rtlCol="0">
            <a:spAutoFit/>
          </a:bodyPr>
          <a:lstStyle/>
          <a:p>
            <a:pPr lvl="0"/>
            <a:r>
              <a:rPr lang="zh-CN" altLang="en-US" sz="2000" dirty="0" smtClean="0">
                <a:latin typeface="+mj-ea"/>
                <a:ea typeface="+mj-ea"/>
              </a:rPr>
              <a:t>需求：中</a:t>
            </a:r>
            <a:endParaRPr lang="en-US" altLang="zh-CN" sz="2000" dirty="0" smtClean="0">
              <a:latin typeface="+mj-ea"/>
              <a:ea typeface="+mj-ea"/>
            </a:endParaRPr>
          </a:p>
          <a:p>
            <a:pPr lvl="0"/>
            <a:r>
              <a:rPr lang="zh-CN" altLang="en-US" sz="2000" dirty="0" smtClean="0">
                <a:latin typeface="+mj-ea"/>
                <a:ea typeface="+mj-ea"/>
              </a:rPr>
              <a:t>小微企业投</a:t>
            </a:r>
            <a:endParaRPr lang="en-US" altLang="zh-CN" sz="2000" dirty="0" smtClean="0">
              <a:latin typeface="+mj-ea"/>
              <a:ea typeface="+mj-ea"/>
            </a:endParaRPr>
          </a:p>
          <a:p>
            <a:pPr lvl="0"/>
            <a:r>
              <a:rPr lang="zh-CN" altLang="en-US" sz="2000" dirty="0" smtClean="0">
                <a:latin typeface="+mj-ea"/>
                <a:ea typeface="+mj-ea"/>
              </a:rPr>
              <a:t>融资</a:t>
            </a:r>
          </a:p>
        </p:txBody>
      </p:sp>
      <p:sp>
        <p:nvSpPr>
          <p:cNvPr id="12" name="圆角矩形 11"/>
          <p:cNvSpPr/>
          <p:nvPr/>
        </p:nvSpPr>
        <p:spPr>
          <a:xfrm>
            <a:off x="5368819" y="847786"/>
            <a:ext cx="3182007" cy="18225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Wingdings" panose="05000000000000000000" pitchFamily="2" charset="2"/>
              <a:buChar char="l"/>
            </a:pPr>
            <a:r>
              <a:rPr lang="zh-CN" altLang="en-US" dirty="0" smtClean="0">
                <a:solidFill>
                  <a:schemeClr val="tx1"/>
                </a:solidFill>
                <a:latin typeface="+mj-ea"/>
                <a:ea typeface="+mj-ea"/>
              </a:rPr>
              <a:t>小微企业约占全国企业数量的</a:t>
            </a:r>
            <a:r>
              <a:rPr lang="en-US" altLang="zh-CN" dirty="0" smtClean="0">
                <a:solidFill>
                  <a:srgbClr val="FF0000"/>
                </a:solidFill>
                <a:latin typeface="+mj-ea"/>
                <a:ea typeface="+mj-ea"/>
              </a:rPr>
              <a:t>90%</a:t>
            </a:r>
            <a:r>
              <a:rPr lang="zh-CN" altLang="en-US" dirty="0" smtClean="0">
                <a:solidFill>
                  <a:schemeClr val="tx1"/>
                </a:solidFill>
                <a:latin typeface="+mj-ea"/>
                <a:ea typeface="+mj-ea"/>
              </a:rPr>
              <a:t>，创造约</a:t>
            </a:r>
            <a:r>
              <a:rPr lang="en-US" altLang="zh-CN" dirty="0" smtClean="0">
                <a:solidFill>
                  <a:srgbClr val="FF0000"/>
                </a:solidFill>
                <a:latin typeface="+mj-ea"/>
                <a:ea typeface="+mj-ea"/>
              </a:rPr>
              <a:t>80%</a:t>
            </a:r>
            <a:r>
              <a:rPr lang="zh-CN" altLang="en-US" dirty="0" smtClean="0">
                <a:solidFill>
                  <a:schemeClr val="tx1"/>
                </a:solidFill>
                <a:latin typeface="+mj-ea"/>
                <a:ea typeface="+mj-ea"/>
              </a:rPr>
              <a:t>的就业岗位的就税收</a:t>
            </a:r>
            <a:endParaRPr lang="en-US" altLang="zh-CN" dirty="0" smtClean="0">
              <a:solidFill>
                <a:schemeClr val="tx1"/>
              </a:solidFill>
              <a:latin typeface="+mj-ea"/>
              <a:ea typeface="+mj-ea"/>
            </a:endParaRPr>
          </a:p>
          <a:p>
            <a:pPr marL="285750" lvl="0" indent="-285750">
              <a:buFont typeface="Wingdings" panose="05000000000000000000" pitchFamily="2" charset="2"/>
              <a:buChar char="l"/>
            </a:pPr>
            <a:r>
              <a:rPr lang="zh-CN" altLang="en-US" dirty="0" smtClean="0">
                <a:solidFill>
                  <a:schemeClr val="tx1"/>
                </a:solidFill>
                <a:latin typeface="+mj-ea"/>
                <a:ea typeface="+mj-ea"/>
              </a:rPr>
              <a:t>但截至到</a:t>
            </a:r>
            <a:r>
              <a:rPr lang="en-US" altLang="zh-CN" dirty="0" smtClean="0">
                <a:solidFill>
                  <a:schemeClr val="tx1"/>
                </a:solidFill>
                <a:latin typeface="+mj-ea"/>
                <a:ea typeface="+mj-ea"/>
              </a:rPr>
              <a:t>2014</a:t>
            </a:r>
            <a:r>
              <a:rPr lang="zh-CN" altLang="en-US" dirty="0" smtClean="0">
                <a:solidFill>
                  <a:schemeClr val="tx1"/>
                </a:solidFill>
                <a:latin typeface="+mj-ea"/>
                <a:ea typeface="+mj-ea"/>
              </a:rPr>
              <a:t>年底小微企业贷款余额占企业贷款余额的比例仅为</a:t>
            </a:r>
            <a:r>
              <a:rPr lang="en-US" altLang="zh-CN" dirty="0" smtClean="0">
                <a:solidFill>
                  <a:srgbClr val="FF0000"/>
                </a:solidFill>
                <a:latin typeface="+mj-ea"/>
                <a:ea typeface="+mj-ea"/>
              </a:rPr>
              <a:t>30.4%</a:t>
            </a:r>
            <a:endParaRPr lang="zh-CN" altLang="en-US" dirty="0">
              <a:solidFill>
                <a:srgbClr val="FF0000"/>
              </a:solidFill>
              <a:latin typeface="+mj-ea"/>
              <a:ea typeface="+mj-ea"/>
            </a:endParaRPr>
          </a:p>
        </p:txBody>
      </p:sp>
      <p:sp>
        <p:nvSpPr>
          <p:cNvPr id="13" name="圆角矩形 12"/>
          <p:cNvSpPr/>
          <p:nvPr/>
        </p:nvSpPr>
        <p:spPr>
          <a:xfrm>
            <a:off x="5368818" y="4534710"/>
            <a:ext cx="3182007" cy="18225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Wingdings" panose="05000000000000000000" pitchFamily="2" charset="2"/>
              <a:buChar char="l"/>
            </a:pPr>
            <a:r>
              <a:rPr lang="en-US" altLang="zh-CN" dirty="0" smtClean="0">
                <a:solidFill>
                  <a:schemeClr val="tx1"/>
                </a:solidFill>
                <a:latin typeface="+mj-ea"/>
                <a:ea typeface="+mj-ea"/>
              </a:rPr>
              <a:t>2013</a:t>
            </a:r>
            <a:r>
              <a:rPr lang="zh-CN" altLang="en-US" dirty="0" smtClean="0">
                <a:solidFill>
                  <a:schemeClr val="tx1"/>
                </a:solidFill>
                <a:latin typeface="+mj-ea"/>
                <a:ea typeface="+mj-ea"/>
              </a:rPr>
              <a:t>年底中国个人持有可投资资产额达</a:t>
            </a:r>
            <a:r>
              <a:rPr lang="en-US" altLang="zh-CN" dirty="0" smtClean="0">
                <a:solidFill>
                  <a:srgbClr val="FF0000"/>
                </a:solidFill>
                <a:latin typeface="+mj-ea"/>
                <a:ea typeface="+mj-ea"/>
              </a:rPr>
              <a:t>92</a:t>
            </a:r>
            <a:r>
              <a:rPr lang="zh-CN" altLang="en-US" dirty="0" smtClean="0">
                <a:solidFill>
                  <a:schemeClr val="tx1"/>
                </a:solidFill>
                <a:latin typeface="+mj-ea"/>
                <a:ea typeface="+mj-ea"/>
              </a:rPr>
              <a:t>万亿元</a:t>
            </a:r>
            <a:endParaRPr lang="zh-CN" altLang="en-US" dirty="0">
              <a:solidFill>
                <a:schemeClr val="tx1"/>
              </a:solidFill>
              <a:latin typeface="+mj-ea"/>
              <a:ea typeface="+mj-ea"/>
            </a:endParaRPr>
          </a:p>
          <a:p>
            <a:pPr marL="285750" lvl="0" indent="-285750">
              <a:buFont typeface="Wingdings" panose="05000000000000000000" pitchFamily="2" charset="2"/>
              <a:buChar char="l"/>
            </a:pPr>
            <a:r>
              <a:rPr lang="en-US" altLang="zh-CN" dirty="0" smtClean="0">
                <a:solidFill>
                  <a:schemeClr val="tx1"/>
                </a:solidFill>
                <a:latin typeface="+mj-ea"/>
                <a:ea typeface="+mj-ea"/>
              </a:rPr>
              <a:t>2013</a:t>
            </a:r>
            <a:r>
              <a:rPr lang="zh-CN" altLang="en-US" dirty="0" smtClean="0">
                <a:solidFill>
                  <a:schemeClr val="tx1"/>
                </a:solidFill>
                <a:latin typeface="+mj-ea"/>
                <a:ea typeface="+mj-ea"/>
              </a:rPr>
              <a:t>年超过</a:t>
            </a:r>
            <a:r>
              <a:rPr lang="en-US" altLang="zh-CN" dirty="0" smtClean="0">
                <a:solidFill>
                  <a:srgbClr val="FF0000"/>
                </a:solidFill>
                <a:latin typeface="+mj-ea"/>
                <a:ea typeface="+mj-ea"/>
              </a:rPr>
              <a:t>30%</a:t>
            </a:r>
            <a:r>
              <a:rPr lang="zh-CN" altLang="en-US" dirty="0" smtClean="0">
                <a:solidFill>
                  <a:schemeClr val="tx1"/>
                </a:solidFill>
                <a:latin typeface="+mj-ea"/>
                <a:ea typeface="+mj-ea"/>
              </a:rPr>
              <a:t>的中国消费者会将收入的</a:t>
            </a:r>
            <a:r>
              <a:rPr lang="en-US" altLang="zh-CN" dirty="0" smtClean="0">
                <a:solidFill>
                  <a:srgbClr val="FF0000"/>
                </a:solidFill>
                <a:latin typeface="+mj-ea"/>
                <a:ea typeface="+mj-ea"/>
              </a:rPr>
              <a:t>20%</a:t>
            </a:r>
            <a:r>
              <a:rPr lang="zh-CN" altLang="en-US" dirty="0" smtClean="0">
                <a:solidFill>
                  <a:schemeClr val="tx1"/>
                </a:solidFill>
                <a:latin typeface="+mj-ea"/>
                <a:ea typeface="+mj-ea"/>
              </a:rPr>
              <a:t>以上投入储蓄，这一数字在其他国家往往不到</a:t>
            </a:r>
            <a:r>
              <a:rPr lang="en-US" altLang="zh-CN" dirty="0" smtClean="0">
                <a:solidFill>
                  <a:srgbClr val="FF0000"/>
                </a:solidFill>
                <a:latin typeface="+mj-ea"/>
                <a:ea typeface="+mj-ea"/>
              </a:rPr>
              <a:t>10%</a:t>
            </a:r>
          </a:p>
        </p:txBody>
      </p:sp>
      <p:sp>
        <p:nvSpPr>
          <p:cNvPr id="14" name="圆角矩形 13"/>
          <p:cNvSpPr/>
          <p:nvPr/>
        </p:nvSpPr>
        <p:spPr>
          <a:xfrm>
            <a:off x="381000" y="4534710"/>
            <a:ext cx="3182007" cy="18225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Wingdings" panose="05000000000000000000" pitchFamily="2" charset="2"/>
              <a:buChar char="l"/>
            </a:pPr>
            <a:r>
              <a:rPr lang="zh-CN" altLang="en-US" dirty="0" smtClean="0">
                <a:solidFill>
                  <a:schemeClr val="tx1"/>
                </a:solidFill>
                <a:latin typeface="+mj-ea"/>
                <a:ea typeface="+mj-ea"/>
              </a:rPr>
              <a:t>大数据、云计算、移动互联网、垂直搜索引擎四大技术支持</a:t>
            </a:r>
            <a:endParaRPr lang="zh-CN" altLang="en-US" dirty="0">
              <a:solidFill>
                <a:schemeClr val="tx1"/>
              </a:solidFill>
              <a:latin typeface="+mj-ea"/>
              <a:ea typeface="+mj-ea"/>
            </a:endParaRPr>
          </a:p>
          <a:p>
            <a:pPr marL="285750" lvl="0" indent="-285750">
              <a:buFont typeface="Wingdings" panose="05000000000000000000" pitchFamily="2" charset="2"/>
              <a:buChar char="l"/>
            </a:pPr>
            <a:r>
              <a:rPr lang="en-US" altLang="zh-CN" dirty="0" smtClean="0">
                <a:solidFill>
                  <a:schemeClr val="tx1"/>
                </a:solidFill>
                <a:latin typeface="+mj-ea"/>
                <a:ea typeface="+mj-ea"/>
              </a:rPr>
              <a:t>2014</a:t>
            </a:r>
            <a:r>
              <a:rPr lang="zh-CN" altLang="en-US" dirty="0" smtClean="0">
                <a:solidFill>
                  <a:schemeClr val="tx1"/>
                </a:solidFill>
                <a:latin typeface="+mj-ea"/>
                <a:ea typeface="+mj-ea"/>
              </a:rPr>
              <a:t>年网民数量已达</a:t>
            </a:r>
            <a:r>
              <a:rPr lang="en-US" altLang="zh-CN" dirty="0" smtClean="0">
                <a:solidFill>
                  <a:srgbClr val="FF0000"/>
                </a:solidFill>
                <a:latin typeface="+mj-ea"/>
                <a:ea typeface="+mj-ea"/>
              </a:rPr>
              <a:t>6.32</a:t>
            </a:r>
            <a:r>
              <a:rPr lang="zh-CN" altLang="en-US" dirty="0" smtClean="0">
                <a:solidFill>
                  <a:srgbClr val="FF0000"/>
                </a:solidFill>
                <a:latin typeface="+mj-ea"/>
                <a:ea typeface="+mj-ea"/>
              </a:rPr>
              <a:t>亿人</a:t>
            </a:r>
            <a:r>
              <a:rPr lang="zh-CN" altLang="en-US" dirty="0" smtClean="0">
                <a:solidFill>
                  <a:schemeClr val="tx1"/>
                </a:solidFill>
                <a:latin typeface="+mj-ea"/>
                <a:ea typeface="+mj-ea"/>
              </a:rPr>
              <a:t>，手机网民达</a:t>
            </a:r>
            <a:r>
              <a:rPr lang="en-US" altLang="zh-CN" dirty="0" smtClean="0">
                <a:solidFill>
                  <a:schemeClr val="tx1"/>
                </a:solidFill>
                <a:latin typeface="+mj-ea"/>
                <a:ea typeface="+mj-ea"/>
              </a:rPr>
              <a:t>5.</a:t>
            </a:r>
            <a:r>
              <a:rPr lang="en-US" altLang="zh-CN" dirty="0" smtClean="0">
                <a:solidFill>
                  <a:srgbClr val="FF0000"/>
                </a:solidFill>
                <a:latin typeface="+mj-ea"/>
                <a:ea typeface="+mj-ea"/>
              </a:rPr>
              <a:t>27</a:t>
            </a:r>
            <a:r>
              <a:rPr lang="zh-CN" altLang="en-US" dirty="0" smtClean="0">
                <a:solidFill>
                  <a:srgbClr val="FF0000"/>
                </a:solidFill>
                <a:latin typeface="+mj-ea"/>
                <a:ea typeface="+mj-ea"/>
              </a:rPr>
              <a:t>亿人</a:t>
            </a:r>
            <a:endParaRPr lang="zh-CN" altLang="en-US" dirty="0">
              <a:solidFill>
                <a:srgbClr val="FF0000"/>
              </a:solidFill>
              <a:latin typeface="+mj-ea"/>
              <a:ea typeface="+mj-ea"/>
            </a:endParaRPr>
          </a:p>
        </p:txBody>
      </p:sp>
    </p:spTree>
    <p:extLst>
      <p:ext uri="{BB962C8B-B14F-4D97-AF65-F5344CB8AC3E}">
        <p14:creationId xmlns:p14="http://schemas.microsoft.com/office/powerpoint/2010/main" val="35441031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816</TotalTime>
  <Words>1960</Words>
  <Application>Microsoft Office PowerPoint</Application>
  <PresentationFormat>全屏显示(4:3)</PresentationFormat>
  <Paragraphs>204</Paragraphs>
  <Slides>29</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黑体</vt:lpstr>
      <vt:lpstr>宋体</vt:lpstr>
      <vt:lpstr>Arial</vt:lpstr>
      <vt:lpstr>Calibri</vt:lpstr>
      <vt:lpstr>Times New Roman</vt:lpstr>
      <vt:lpstr>Wingdings</vt:lpstr>
      <vt:lpstr>Office 主题</vt:lpstr>
      <vt:lpstr>互联网金融——            下一个电商浪潮</vt:lpstr>
      <vt:lpstr>目录</vt:lpstr>
      <vt:lpstr>1.1 互联网+趋势下的互联网金融</vt:lpstr>
      <vt:lpstr>1.2 E-ICBC来了</vt:lpstr>
      <vt:lpstr>1.2 E-ICBC来了</vt:lpstr>
      <vt:lpstr>1.3 “支付婊”抬高手续费弃两“基友”</vt:lpstr>
      <vt:lpstr>1.3 “支付婊”抬高手续费弃两“基友”</vt:lpstr>
      <vt:lpstr>目录</vt:lpstr>
      <vt:lpstr>2.1 互联网金融兴起的四大推动力</vt:lpstr>
      <vt:lpstr>2.2 互联网金融以用户为核心，重用户体验</vt:lpstr>
      <vt:lpstr>2.3 互联网金融产业链的形成</vt:lpstr>
      <vt:lpstr>2.3 互联网金融产业链的形成</vt:lpstr>
      <vt:lpstr>2.3 互联网金融产业链的形成</vt:lpstr>
      <vt:lpstr>2.3 互联网金融产业链的形成</vt:lpstr>
      <vt:lpstr>目录</vt:lpstr>
      <vt:lpstr>3.1 互联网金融产业链商业模式</vt:lpstr>
      <vt:lpstr>3.1.1 信息互联网金融的主要盈利模式</vt:lpstr>
      <vt:lpstr>3.2 技术驱动企业商业模式发生根本性变化</vt:lpstr>
      <vt:lpstr>3.2 技术驱动企业商业模式发生根本性变化</vt:lpstr>
      <vt:lpstr>3.3 互联网金融平台盈利模式</vt:lpstr>
      <vt:lpstr>3.3.1 传统金融互联网化盈利模式</vt:lpstr>
      <vt:lpstr>3.3.2 互联网金融创新模式平台</vt:lpstr>
      <vt:lpstr>3.3.3“互联网+产业”互联网金融平台</vt:lpstr>
      <vt:lpstr>目录</vt:lpstr>
      <vt:lpstr>4.1互联网金融由点到面融合发展</vt:lpstr>
      <vt:lpstr>4.2 互联网金融的挑战</vt:lpstr>
      <vt:lpstr>4.3 互联网金融的未来</vt:lpstr>
      <vt:lpstr>4.3 互联网金融的未来</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XH Lee</dc:creator>
  <cp:lastModifiedBy>XH Lee</cp:lastModifiedBy>
  <cp:revision>59</cp:revision>
  <dcterms:created xsi:type="dcterms:W3CDTF">2015-04-06T06:25:40Z</dcterms:created>
  <dcterms:modified xsi:type="dcterms:W3CDTF">2015-04-09T05:13:17Z</dcterms:modified>
</cp:coreProperties>
</file>