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18"/>
  </p:notesMasterIdLst>
  <p:handoutMasterIdLst>
    <p:handoutMasterId r:id="rId19"/>
  </p:handoutMasterIdLst>
  <p:sldIdLst>
    <p:sldId id="269" r:id="rId3"/>
    <p:sldId id="275" r:id="rId4"/>
    <p:sldId id="280" r:id="rId5"/>
    <p:sldId id="281" r:id="rId6"/>
    <p:sldId id="288" r:id="rId7"/>
    <p:sldId id="282" r:id="rId8"/>
    <p:sldId id="283" r:id="rId9"/>
    <p:sldId id="272" r:id="rId10"/>
    <p:sldId id="273" r:id="rId11"/>
    <p:sldId id="274" r:id="rId12"/>
    <p:sldId id="284" r:id="rId13"/>
    <p:sldId id="285" r:id="rId14"/>
    <p:sldId id="286" r:id="rId15"/>
    <p:sldId id="287" r:id="rId16"/>
    <p:sldId id="270"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67">
          <p15:clr>
            <a:srgbClr val="A4A3A4"/>
          </p15:clr>
        </p15:guide>
        <p15:guide id="3" orient="horz" pos="3888">
          <p15:clr>
            <a:srgbClr val="A4A3A4"/>
          </p15:clr>
        </p15:guide>
        <p15:guide id="4" pos="3839">
          <p15:clr>
            <a:srgbClr val="A4A3A4"/>
          </p15:clr>
        </p15:guide>
        <p15:guide id="5" pos="815">
          <p15:clr>
            <a:srgbClr val="A4A3A4"/>
          </p15:clr>
        </p15:guide>
        <p15:guide id="6" pos="686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9" autoAdjust="0"/>
    <p:restoredTop sz="94660"/>
  </p:normalViewPr>
  <p:slideViewPr>
    <p:cSldViewPr>
      <p:cViewPr varScale="1">
        <p:scale>
          <a:sx n="86" d="100"/>
          <a:sy n="86" d="100"/>
        </p:scale>
        <p:origin x="-78" y="-108"/>
      </p:cViewPr>
      <p:guideLst>
        <p:guide orient="horz" pos="2160"/>
        <p:guide orient="horz" pos="367"/>
        <p:guide orient="horz" pos="3888"/>
        <p:guide pos="3839"/>
        <p:guide pos="815"/>
        <p:guide pos="6863"/>
      </p:guideLst>
    </p:cSldViewPr>
  </p:slideViewPr>
  <p:notesTextViewPr>
    <p:cViewPr>
      <p:scale>
        <a:sx n="100" d="100"/>
        <a:sy n="100" d="100"/>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15608-B298-4CDC-8EFD-BD3D06CADF10}" type="doc">
      <dgm:prSet loTypeId="urn:microsoft.com/office/officeart/2009/layout/CircleArrowProcess" loCatId="cycle" qsTypeId="urn:microsoft.com/office/officeart/2005/8/quickstyle/simple4" qsCatId="simple" csTypeId="urn:microsoft.com/office/officeart/2005/8/colors/accent1_2" csCatId="accent1" phldr="1"/>
      <dgm:spPr/>
      <dgm:t>
        <a:bodyPr/>
        <a:lstStyle/>
        <a:p>
          <a:endParaRPr lang="zh-CN" altLang="en-US"/>
        </a:p>
      </dgm:t>
    </dgm:pt>
    <dgm:pt modelId="{6D8E9B4B-DFC8-41A7-9DFB-2C9301F74A5F}">
      <dgm:prSet phldrT="[文本]" custT="1"/>
      <dgm:spPr/>
      <dgm:t>
        <a:bodyPr/>
        <a:lstStyle/>
        <a:p>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超三角形判定</a:t>
          </a:r>
          <a:endParaRPr lang="zh-CN" altLang="en-US" sz="1600" dirty="0">
            <a:latin typeface="微软雅黑" panose="020B0503020204020204" pitchFamily="34" charset="-122"/>
            <a:ea typeface="微软雅黑" panose="020B0503020204020204" pitchFamily="34" charset="-122"/>
          </a:endParaRPr>
        </a:p>
      </dgm:t>
    </dgm:pt>
    <dgm:pt modelId="{1D7281D9-BE96-43C0-A700-6F46E633FEE2}" type="parTrans" cxnId="{EB0A1B79-CEEE-421E-9BC2-580C716EF76B}">
      <dgm:prSet/>
      <dgm:spPr/>
      <dgm:t>
        <a:bodyPr/>
        <a:lstStyle/>
        <a:p>
          <a:endParaRPr lang="zh-CN" altLang="en-US"/>
        </a:p>
      </dgm:t>
    </dgm:pt>
    <dgm:pt modelId="{ECB5780F-60B8-46B3-B3E5-2BB7C0C3DF21}" type="sibTrans" cxnId="{EB0A1B79-CEEE-421E-9BC2-580C716EF76B}">
      <dgm:prSet/>
      <dgm:spPr/>
      <dgm:t>
        <a:bodyPr/>
        <a:lstStyle/>
        <a:p>
          <a:endParaRPr lang="zh-CN" altLang="en-US"/>
        </a:p>
      </dgm:t>
    </dgm:pt>
    <dgm:pt modelId="{9AD3F479-44A8-4D7F-BA29-0B5FB2CA3D59}">
      <dgm:prSet phldrT="[文本]"/>
      <dgm:spPr/>
      <dgm: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邻接矩阵</a:t>
          </a:r>
          <a:endParaRPr lang="zh-CN" altLang="en-US" dirty="0">
            <a:latin typeface="微软雅黑" panose="020B0503020204020204" pitchFamily="34" charset="-122"/>
            <a:ea typeface="微软雅黑" panose="020B0503020204020204" pitchFamily="34" charset="-122"/>
          </a:endParaRPr>
        </a:p>
      </dgm:t>
    </dgm:pt>
    <dgm:pt modelId="{8FEC7272-12C0-405E-A447-430796F41922}" type="parTrans" cxnId="{5F1C25E4-89FE-4EE9-A147-7FD789F27817}">
      <dgm:prSet/>
      <dgm:spPr/>
      <dgm:t>
        <a:bodyPr/>
        <a:lstStyle/>
        <a:p>
          <a:endParaRPr lang="zh-CN" altLang="en-US"/>
        </a:p>
      </dgm:t>
    </dgm:pt>
    <dgm:pt modelId="{C6E5B1D9-9E63-4200-B041-2EAEDCFD5E1F}" type="sibTrans" cxnId="{5F1C25E4-89FE-4EE9-A147-7FD789F27817}">
      <dgm:prSet/>
      <dgm:spPr/>
      <dgm:t>
        <a:bodyPr/>
        <a:lstStyle/>
        <a:p>
          <a:endParaRPr lang="zh-CN" altLang="en-US"/>
        </a:p>
      </dgm:t>
    </dgm:pt>
    <dgm:pt modelId="{E7B57CE8-BA1B-4AFE-A8AD-1620520C5CB0}">
      <dgm:prSet phldrT="[文本]" custT="1"/>
      <dgm:spPr/>
      <dgm:t>
        <a:bodyPr/>
        <a:lstStyle/>
        <a:p>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相似性计算</a:t>
          </a:r>
          <a:endParaRPr lang="zh-CN" altLang="en-US" sz="1600" dirty="0">
            <a:latin typeface="微软雅黑" panose="020B0503020204020204" pitchFamily="34" charset="-122"/>
            <a:ea typeface="微软雅黑" panose="020B0503020204020204" pitchFamily="34" charset="-122"/>
          </a:endParaRPr>
        </a:p>
      </dgm:t>
    </dgm:pt>
    <dgm:pt modelId="{363888B9-E9DB-48EA-A907-37065EB9C1F4}" type="sibTrans" cxnId="{78097ABD-D642-4C18-9C5C-8BD960606459}">
      <dgm:prSet/>
      <dgm:spPr/>
      <dgm:t>
        <a:bodyPr/>
        <a:lstStyle/>
        <a:p>
          <a:endParaRPr lang="zh-CN" altLang="en-US"/>
        </a:p>
      </dgm:t>
    </dgm:pt>
    <dgm:pt modelId="{5FF8AB79-C6DA-41B9-9BEC-5F1D0970EEF1}" type="parTrans" cxnId="{78097ABD-D642-4C18-9C5C-8BD960606459}">
      <dgm:prSet/>
      <dgm:spPr/>
      <dgm:t>
        <a:bodyPr/>
        <a:lstStyle/>
        <a:p>
          <a:endParaRPr lang="zh-CN" altLang="en-US"/>
        </a:p>
      </dgm:t>
    </dgm:pt>
    <dgm:pt modelId="{0149184F-3958-49FA-9F2C-AB35D94EC701}" type="pres">
      <dgm:prSet presAssocID="{48115608-B298-4CDC-8EFD-BD3D06CADF10}" presName="Name0" presStyleCnt="0">
        <dgm:presLayoutVars>
          <dgm:chMax val="7"/>
          <dgm:chPref val="7"/>
          <dgm:dir/>
          <dgm:animLvl val="lvl"/>
        </dgm:presLayoutVars>
      </dgm:prSet>
      <dgm:spPr/>
      <dgm:t>
        <a:bodyPr/>
        <a:lstStyle/>
        <a:p>
          <a:endParaRPr lang="zh-CN" altLang="en-US"/>
        </a:p>
      </dgm:t>
    </dgm:pt>
    <dgm:pt modelId="{0E91225C-DED0-43BC-92CD-884398BEB457}" type="pres">
      <dgm:prSet presAssocID="{E7B57CE8-BA1B-4AFE-A8AD-1620520C5CB0}" presName="Accent1" presStyleCnt="0"/>
      <dgm:spPr/>
    </dgm:pt>
    <dgm:pt modelId="{54C1CE76-C307-42A9-9D16-E45C6B561C6B}" type="pres">
      <dgm:prSet presAssocID="{E7B57CE8-BA1B-4AFE-A8AD-1620520C5CB0}" presName="Accent" presStyleLbl="node1" presStyleIdx="0" presStyleCnt="3" custAng="18859757" custLinFactNeighborX="17418" custLinFactNeighborY="54407"/>
      <dgm:spPr/>
      <dgm:t>
        <a:bodyPr/>
        <a:lstStyle/>
        <a:p>
          <a:endParaRPr lang="zh-CN" altLang="en-US"/>
        </a:p>
      </dgm:t>
    </dgm:pt>
    <dgm:pt modelId="{E980AA96-3EE0-4494-98E7-25CDC7BD2523}" type="pres">
      <dgm:prSet presAssocID="{E7B57CE8-BA1B-4AFE-A8AD-1620520C5CB0}" presName="Parent1" presStyleLbl="revTx" presStyleIdx="0" presStyleCnt="3" custScaleX="91644" custScaleY="117253" custLinFactX="83588" custLinFactY="102399" custLinFactNeighborX="100000" custLinFactNeighborY="200000">
        <dgm:presLayoutVars>
          <dgm:chMax val="1"/>
          <dgm:chPref val="1"/>
          <dgm:bulletEnabled val="1"/>
        </dgm:presLayoutVars>
      </dgm:prSet>
      <dgm:spPr/>
      <dgm:t>
        <a:bodyPr/>
        <a:lstStyle/>
        <a:p>
          <a:endParaRPr lang="zh-CN" altLang="en-US"/>
        </a:p>
      </dgm:t>
    </dgm:pt>
    <dgm:pt modelId="{526A6651-AD55-4F54-835C-9C053CF448D3}" type="pres">
      <dgm:prSet presAssocID="{6D8E9B4B-DFC8-41A7-9DFB-2C9301F74A5F}" presName="Accent2" presStyleCnt="0"/>
      <dgm:spPr/>
    </dgm:pt>
    <dgm:pt modelId="{FBB6EF66-FC55-4971-9527-CCB8E6D2F272}" type="pres">
      <dgm:prSet presAssocID="{6D8E9B4B-DFC8-41A7-9DFB-2C9301F74A5F}" presName="Accent" presStyleLbl="node1" presStyleIdx="1" presStyleCnt="3" custAng="14794917" custLinFactNeighborX="-44026" custLinFactNeighborY="21059"/>
      <dgm:spPr/>
    </dgm:pt>
    <dgm:pt modelId="{7AAAB73C-24AE-481F-A4FF-EB4C7482DAB9}" type="pres">
      <dgm:prSet presAssocID="{6D8E9B4B-DFC8-41A7-9DFB-2C9301F74A5F}" presName="Parent2" presStyleLbl="revTx" presStyleIdx="1" presStyleCnt="3" custLinFactNeighborX="80908" custLinFactNeighborY="-14305">
        <dgm:presLayoutVars>
          <dgm:chMax val="1"/>
          <dgm:chPref val="1"/>
          <dgm:bulletEnabled val="1"/>
        </dgm:presLayoutVars>
      </dgm:prSet>
      <dgm:spPr/>
      <dgm:t>
        <a:bodyPr/>
        <a:lstStyle/>
        <a:p>
          <a:endParaRPr lang="zh-CN" altLang="en-US"/>
        </a:p>
      </dgm:t>
    </dgm:pt>
    <dgm:pt modelId="{9BA9FF0A-3FE9-49E0-84A5-7FD5FD7D462F}" type="pres">
      <dgm:prSet presAssocID="{9AD3F479-44A8-4D7F-BA29-0B5FB2CA3D59}" presName="Accent3" presStyleCnt="0"/>
      <dgm:spPr/>
    </dgm:pt>
    <dgm:pt modelId="{DF6F7E7F-AE6A-487E-B7A8-5B509E314BFA}" type="pres">
      <dgm:prSet presAssocID="{9AD3F479-44A8-4D7F-BA29-0B5FB2CA3D59}" presName="Accent" presStyleLbl="node1" presStyleIdx="2" presStyleCnt="3" custAng="449072" custLinFactX="17476" custLinFactNeighborX="100000" custLinFactNeighborY="-42376"/>
      <dgm:spPr/>
    </dgm:pt>
    <dgm:pt modelId="{58EE244D-A190-48F4-9CA3-675755A2634B}" type="pres">
      <dgm:prSet presAssocID="{9AD3F479-44A8-4D7F-BA29-0B5FB2CA3D59}" presName="Parent3" presStyleLbl="revTx" presStyleIdx="2" presStyleCnt="3" custLinFactX="-31514" custLinFactY="-9678" custLinFactNeighborX="-100000" custLinFactNeighborY="-100000">
        <dgm:presLayoutVars>
          <dgm:chMax val="1"/>
          <dgm:chPref val="1"/>
          <dgm:bulletEnabled val="1"/>
        </dgm:presLayoutVars>
      </dgm:prSet>
      <dgm:spPr/>
      <dgm:t>
        <a:bodyPr/>
        <a:lstStyle/>
        <a:p>
          <a:endParaRPr lang="zh-CN" altLang="en-US"/>
        </a:p>
      </dgm:t>
    </dgm:pt>
  </dgm:ptLst>
  <dgm:cxnLst>
    <dgm:cxn modelId="{78097ABD-D642-4C18-9C5C-8BD960606459}" srcId="{48115608-B298-4CDC-8EFD-BD3D06CADF10}" destId="{E7B57CE8-BA1B-4AFE-A8AD-1620520C5CB0}" srcOrd="0" destOrd="0" parTransId="{5FF8AB79-C6DA-41B9-9BEC-5F1D0970EEF1}" sibTransId="{363888B9-E9DB-48EA-A907-37065EB9C1F4}"/>
    <dgm:cxn modelId="{958DD6D3-DD4B-45F0-987B-C07AE25D22D5}" type="presOf" srcId="{9AD3F479-44A8-4D7F-BA29-0B5FB2CA3D59}" destId="{58EE244D-A190-48F4-9CA3-675755A2634B}" srcOrd="0" destOrd="0" presId="urn:microsoft.com/office/officeart/2009/layout/CircleArrowProcess"/>
    <dgm:cxn modelId="{83315892-B231-4C7C-8EE9-124398E2C07E}" type="presOf" srcId="{6D8E9B4B-DFC8-41A7-9DFB-2C9301F74A5F}" destId="{7AAAB73C-24AE-481F-A4FF-EB4C7482DAB9}" srcOrd="0" destOrd="0" presId="urn:microsoft.com/office/officeart/2009/layout/CircleArrowProcess"/>
    <dgm:cxn modelId="{5F1C25E4-89FE-4EE9-A147-7FD789F27817}" srcId="{48115608-B298-4CDC-8EFD-BD3D06CADF10}" destId="{9AD3F479-44A8-4D7F-BA29-0B5FB2CA3D59}" srcOrd="2" destOrd="0" parTransId="{8FEC7272-12C0-405E-A447-430796F41922}" sibTransId="{C6E5B1D9-9E63-4200-B041-2EAEDCFD5E1F}"/>
    <dgm:cxn modelId="{62C49341-A94D-4F0E-A746-539A96EE0C72}" type="presOf" srcId="{E7B57CE8-BA1B-4AFE-A8AD-1620520C5CB0}" destId="{E980AA96-3EE0-4494-98E7-25CDC7BD2523}" srcOrd="0" destOrd="0" presId="urn:microsoft.com/office/officeart/2009/layout/CircleArrowProcess"/>
    <dgm:cxn modelId="{EB0A1B79-CEEE-421E-9BC2-580C716EF76B}" srcId="{48115608-B298-4CDC-8EFD-BD3D06CADF10}" destId="{6D8E9B4B-DFC8-41A7-9DFB-2C9301F74A5F}" srcOrd="1" destOrd="0" parTransId="{1D7281D9-BE96-43C0-A700-6F46E633FEE2}" sibTransId="{ECB5780F-60B8-46B3-B3E5-2BB7C0C3DF21}"/>
    <dgm:cxn modelId="{D6A9B5C1-6757-4333-B395-D2EB2CDC5EE2}" type="presOf" srcId="{48115608-B298-4CDC-8EFD-BD3D06CADF10}" destId="{0149184F-3958-49FA-9F2C-AB35D94EC701}" srcOrd="0" destOrd="0" presId="urn:microsoft.com/office/officeart/2009/layout/CircleArrowProcess"/>
    <dgm:cxn modelId="{F47B19B3-9517-405F-92BE-2527C4A24567}" type="presParOf" srcId="{0149184F-3958-49FA-9F2C-AB35D94EC701}" destId="{0E91225C-DED0-43BC-92CD-884398BEB457}" srcOrd="0" destOrd="0" presId="urn:microsoft.com/office/officeart/2009/layout/CircleArrowProcess"/>
    <dgm:cxn modelId="{2AE64236-8506-406A-B205-43E75503FF06}" type="presParOf" srcId="{0E91225C-DED0-43BC-92CD-884398BEB457}" destId="{54C1CE76-C307-42A9-9D16-E45C6B561C6B}" srcOrd="0" destOrd="0" presId="urn:microsoft.com/office/officeart/2009/layout/CircleArrowProcess"/>
    <dgm:cxn modelId="{24BE280B-7B5E-4488-ACAC-43E6046B7E0E}" type="presParOf" srcId="{0149184F-3958-49FA-9F2C-AB35D94EC701}" destId="{E980AA96-3EE0-4494-98E7-25CDC7BD2523}" srcOrd="1" destOrd="0" presId="urn:microsoft.com/office/officeart/2009/layout/CircleArrowProcess"/>
    <dgm:cxn modelId="{82AF795C-693D-4D21-83BE-417005F75F9E}" type="presParOf" srcId="{0149184F-3958-49FA-9F2C-AB35D94EC701}" destId="{526A6651-AD55-4F54-835C-9C053CF448D3}" srcOrd="2" destOrd="0" presId="urn:microsoft.com/office/officeart/2009/layout/CircleArrowProcess"/>
    <dgm:cxn modelId="{88870315-4B03-4CF3-B9C5-E514B5A2E059}" type="presParOf" srcId="{526A6651-AD55-4F54-835C-9C053CF448D3}" destId="{FBB6EF66-FC55-4971-9527-CCB8E6D2F272}" srcOrd="0" destOrd="0" presId="urn:microsoft.com/office/officeart/2009/layout/CircleArrowProcess"/>
    <dgm:cxn modelId="{39B4D004-ACBF-4F32-89DA-2C8F335FBF44}" type="presParOf" srcId="{0149184F-3958-49FA-9F2C-AB35D94EC701}" destId="{7AAAB73C-24AE-481F-A4FF-EB4C7482DAB9}" srcOrd="3" destOrd="0" presId="urn:microsoft.com/office/officeart/2009/layout/CircleArrowProcess"/>
    <dgm:cxn modelId="{B4353A8E-72B1-48FB-A6BB-28FACD92088C}" type="presParOf" srcId="{0149184F-3958-49FA-9F2C-AB35D94EC701}" destId="{9BA9FF0A-3FE9-49E0-84A5-7FD5FD7D462F}" srcOrd="4" destOrd="0" presId="urn:microsoft.com/office/officeart/2009/layout/CircleArrowProcess"/>
    <dgm:cxn modelId="{D368CB54-CBFC-4C3C-8E11-51C11DA2401B}" type="presParOf" srcId="{9BA9FF0A-3FE9-49E0-84A5-7FD5FD7D462F}" destId="{DF6F7E7F-AE6A-487E-B7A8-5B509E314BFA}" srcOrd="0" destOrd="0" presId="urn:microsoft.com/office/officeart/2009/layout/CircleArrowProcess"/>
    <dgm:cxn modelId="{772DEAC2-D373-463C-9366-D3C3BDDE9AE0}" type="presParOf" srcId="{0149184F-3958-49FA-9F2C-AB35D94EC701}" destId="{58EE244D-A190-48F4-9CA3-675755A2634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1CE76-C307-42A9-9D16-E45C6B561C6B}">
      <dsp:nvSpPr>
        <dsp:cNvPr id="0" name=""/>
        <dsp:cNvSpPr/>
      </dsp:nvSpPr>
      <dsp:spPr>
        <a:xfrm rot="18859757">
          <a:off x="2177193" y="998634"/>
          <a:ext cx="1835208" cy="183548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sp>
    <dsp:sp modelId="{E980AA96-3EE0-4494-98E7-25CDC7BD2523}">
      <dsp:nvSpPr>
        <dsp:cNvPr id="0" name=""/>
        <dsp:cNvSpPr/>
      </dsp:nvSpPr>
      <dsp:spPr>
        <a:xfrm>
          <a:off x="4105982" y="2160240"/>
          <a:ext cx="934576" cy="59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4.</a:t>
          </a:r>
          <a:r>
            <a:rPr lang="zh-CN" altLang="en-US" sz="1600" kern="1200" dirty="0" smtClean="0">
              <a:latin typeface="微软雅黑" panose="020B0503020204020204" pitchFamily="34" charset="-122"/>
              <a:ea typeface="微软雅黑" panose="020B0503020204020204" pitchFamily="34" charset="-122"/>
            </a:rPr>
            <a:t>相似性计算</a:t>
          </a:r>
          <a:endParaRPr lang="zh-CN" altLang="en-US" sz="1600" kern="1200" dirty="0">
            <a:latin typeface="微软雅黑" panose="020B0503020204020204" pitchFamily="34" charset="-122"/>
            <a:ea typeface="微软雅黑" panose="020B0503020204020204" pitchFamily="34" charset="-122"/>
          </a:endParaRPr>
        </a:p>
      </dsp:txBody>
      <dsp:txXfrm>
        <a:off x="4105982" y="2160240"/>
        <a:ext cx="934576" cy="597724"/>
      </dsp:txXfrm>
    </dsp:sp>
    <dsp:sp modelId="{FBB6EF66-FC55-4971-9527-CCB8E6D2F272}">
      <dsp:nvSpPr>
        <dsp:cNvPr id="0" name=""/>
        <dsp:cNvSpPr/>
      </dsp:nvSpPr>
      <dsp:spPr>
        <a:xfrm rot="14794917">
          <a:off x="539844" y="1441159"/>
          <a:ext cx="1835208" cy="183548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sp>
    <dsp:sp modelId="{7AAAB73C-24AE-481F-A4FF-EB4C7482DAB9}">
      <dsp:nvSpPr>
        <dsp:cNvPr id="0" name=""/>
        <dsp:cNvSpPr/>
      </dsp:nvSpPr>
      <dsp:spPr>
        <a:xfrm>
          <a:off x="2580614" y="1650468"/>
          <a:ext cx="1019790" cy="50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3.</a:t>
          </a:r>
          <a:r>
            <a:rPr lang="zh-CN" altLang="en-US" sz="1600" kern="1200" dirty="0" smtClean="0">
              <a:latin typeface="微软雅黑" panose="020B0503020204020204" pitchFamily="34" charset="-122"/>
              <a:ea typeface="微软雅黑" panose="020B0503020204020204" pitchFamily="34" charset="-122"/>
            </a:rPr>
            <a:t>超三角形判定</a:t>
          </a:r>
          <a:endParaRPr lang="zh-CN" altLang="en-US" sz="1600" kern="1200" dirty="0">
            <a:latin typeface="微软雅黑" panose="020B0503020204020204" pitchFamily="34" charset="-122"/>
            <a:ea typeface="微软雅黑" panose="020B0503020204020204" pitchFamily="34" charset="-122"/>
          </a:endParaRPr>
        </a:p>
      </dsp:txBody>
      <dsp:txXfrm>
        <a:off x="2580614" y="1650468"/>
        <a:ext cx="1019790" cy="509773"/>
      </dsp:txXfrm>
    </dsp:sp>
    <dsp:sp modelId="{DF6F7E7F-AE6A-487E-B7A8-5B509E314BFA}">
      <dsp:nvSpPr>
        <dsp:cNvPr id="0" name=""/>
        <dsp:cNvSpPr/>
      </dsp:nvSpPr>
      <dsp:spPr>
        <a:xfrm rot="449072">
          <a:off x="3840432" y="1567029"/>
          <a:ext cx="1576728" cy="1577360"/>
        </a:xfrm>
        <a:prstGeom prst="blockArc">
          <a:avLst>
            <a:gd name="adj1" fmla="val 13500000"/>
            <a:gd name="adj2" fmla="val 10800000"/>
            <a:gd name="adj3" fmla="val 12740"/>
          </a:avLst>
        </a:prstGeom>
        <a:solidFill>
          <a:schemeClr val="accent1">
            <a:hueOff val="0"/>
            <a:satOff val="0"/>
            <a:lumOff val="0"/>
            <a:alphaOff val="0"/>
          </a:schemeClr>
        </a:solidFill>
        <a:ln>
          <a:noFill/>
        </a:ln>
        <a:effectLst>
          <a:outerShdw blurRad="39999" dist="23000" dir="5400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sp>
    <dsp:sp modelId="{58EE244D-A190-48F4-9CA3-675755A2634B}">
      <dsp:nvSpPr>
        <dsp:cNvPr id="0" name=""/>
        <dsp:cNvSpPr/>
      </dsp:nvSpPr>
      <dsp:spPr>
        <a:xfrm>
          <a:off x="924423" y="2226532"/>
          <a:ext cx="1019790" cy="50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2.</a:t>
          </a:r>
          <a:r>
            <a:rPr lang="zh-CN" altLang="en-US" sz="1600" kern="1200" dirty="0" smtClean="0">
              <a:latin typeface="微软雅黑" panose="020B0503020204020204" pitchFamily="34" charset="-122"/>
              <a:ea typeface="微软雅黑" panose="020B0503020204020204" pitchFamily="34" charset="-122"/>
            </a:rPr>
            <a:t>邻接矩阵</a:t>
          </a:r>
          <a:endParaRPr lang="zh-CN" altLang="en-US" sz="1600" kern="1200" dirty="0">
            <a:latin typeface="微软雅黑" panose="020B0503020204020204" pitchFamily="34" charset="-122"/>
            <a:ea typeface="微软雅黑" panose="020B0503020204020204" pitchFamily="34" charset="-122"/>
          </a:endParaRPr>
        </a:p>
      </dsp:txBody>
      <dsp:txXfrm>
        <a:off x="924423" y="2226532"/>
        <a:ext cx="1019790" cy="50977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CA0844-C266-46EC-A036-E1634F64C44A}" type="datetimeFigureOut">
              <a:rPr lang="zh-CN" altLang="en-US"/>
              <a:t>2015/4/9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088AA-226D-4237-A99F-5C4B97F43BA8}" type="slidenum">
              <a:rPr/>
              <a:t>‹#›</a:t>
            </a:fld>
            <a:endParaRPr/>
          </a:p>
        </p:txBody>
      </p:sp>
    </p:spTree>
    <p:extLst>
      <p:ext uri="{BB962C8B-B14F-4D97-AF65-F5344CB8AC3E}">
        <p14:creationId xmlns:p14="http://schemas.microsoft.com/office/powerpoint/2010/main" val="56313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08BCD-7B2F-4BCE-87AF-5D67EFFE4D17}" type="datetimeFigureOut">
              <a:rPr lang="zh-CN" altLang="en-US"/>
              <a:t>2015/4/9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A1353-EEA5-436B-AB14-1D84B195E669}" type="slidenum">
              <a:rPr/>
              <a:t>‹#›</a:t>
            </a:fld>
            <a:endParaRPr/>
          </a:p>
        </p:txBody>
      </p:sp>
    </p:spTree>
    <p:extLst>
      <p:ext uri="{BB962C8B-B14F-4D97-AF65-F5344CB8AC3E}">
        <p14:creationId xmlns:p14="http://schemas.microsoft.com/office/powerpoint/2010/main" val="382067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0"/>
            <a:ext cx="12188823"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ound Single Corner Rectangle 7"/>
          <p:cNvSpPr/>
          <p:nvPr/>
        </p:nvSpPr>
        <p:spPr bwMode="ltGray">
          <a:xfrm rot="10800000" flipH="1" flipV="1">
            <a:off x="6926759" y="228598"/>
            <a:ext cx="5035054" cy="5715002"/>
          </a:xfrm>
          <a:prstGeom prst="round1Rect">
            <a:avLst>
              <a:gd name="adj" fmla="val 58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3"/>
            <a:ext cx="6926756"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0" y="6172200"/>
            <a:ext cx="12188952" cy="6858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1703718"/>
            <a:ext cx="5791200" cy="37338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altLang="zh-CN" smtClean="0"/>
              <a:t>Click to edit Master title style</a:t>
            </a:r>
            <a:endParaRPr/>
          </a:p>
        </p:txBody>
      </p:sp>
      <p:sp>
        <p:nvSpPr>
          <p:cNvPr id="3" name="Subtitle 2"/>
          <p:cNvSpPr>
            <a:spLocks noGrp="1"/>
          </p:cNvSpPr>
          <p:nvPr>
            <p:ph type="subTitle" idx="1"/>
          </p:nvPr>
        </p:nvSpPr>
        <p:spPr>
          <a:xfrm>
            <a:off x="7085014" y="3429000"/>
            <a:ext cx="4572000" cy="1905000"/>
          </a:xfrm>
        </p:spPr>
        <p:txBody>
          <a:bodyPr anchor="b"/>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7" name="Rectangle 16"/>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8" name="Rectangle 17"/>
          <p:cNvSpPr/>
          <p:nvPr/>
        </p:nvSpPr>
        <p:spPr>
          <a:xfrm>
            <a:off x="7466013" y="3"/>
            <a:ext cx="47228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83151" y="234351"/>
            <a:ext cx="3773863" cy="4642450"/>
          </a:xfrm>
        </p:spPr>
        <p:txBody>
          <a:bodyPr vert="horz" lIns="91440" tIns="45720" rIns="91440" bIns="45720" rtlCol="0" anchor="b">
            <a:normAutofit/>
          </a:bodyPr>
          <a:lstStyle>
            <a:lvl1pPr>
              <a:defRPr sz="4400">
                <a:solidFill>
                  <a:schemeClr val="bg1"/>
                </a:solidFill>
                <a:effectLst>
                  <a:outerShdw blurRad="88900" algn="ctr" rotWithShape="0">
                    <a:prstClr val="black">
                      <a:alpha val="35000"/>
                    </a:prstClr>
                  </a:outerShdw>
                </a:effectLst>
              </a:defRPr>
            </a:lvl1pPr>
          </a:lstStyle>
          <a:p>
            <a:pPr lvl="0">
              <a:lnSpc>
                <a:spcPct val="80000"/>
              </a:lnSpc>
            </a:pPr>
            <a:r>
              <a:rPr lang="en-US" altLang="zh-CN" smtClean="0"/>
              <a:t>Click to edit Master title style</a:t>
            </a:r>
            <a:endParaRPr/>
          </a:p>
        </p:txBody>
      </p:sp>
      <p:sp>
        <p:nvSpPr>
          <p:cNvPr id="4" name="Text Placeholder 3"/>
          <p:cNvSpPr>
            <a:spLocks noGrp="1"/>
          </p:cNvSpPr>
          <p:nvPr>
            <p:ph type="body" sz="half" idx="2"/>
          </p:nvPr>
        </p:nvSpPr>
        <p:spPr>
          <a:xfrm>
            <a:off x="7872936" y="5029200"/>
            <a:ext cx="3782586" cy="914400"/>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0" name="Rectangle 19"/>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p>
            <a:fld id="{749F4917-CE56-4645-8050-1555FA0B180B}" type="datetimeFigureOut">
              <a:rPr lang="zh-CN" altLang="en-US"/>
              <a:pPr/>
              <a:t>2015/4/9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B524DA2-3CE4-45BB-9F6F-628A0CFBDBF9}" type="slidenum">
              <a:rPr/>
              <a:pPr/>
              <a:t>‹#›</a:t>
            </a:fld>
            <a:endParaRPr/>
          </a:p>
        </p:txBody>
      </p:sp>
      <p:sp>
        <p:nvSpPr>
          <p:cNvPr id="21" name="Round Single Corner Rectangle 20"/>
          <p:cNvSpPr/>
          <p:nvPr/>
        </p:nvSpPr>
        <p:spPr bwMode="ltGray">
          <a:xfrm rot="10800000" flipV="1">
            <a:off x="227013" y="234351"/>
            <a:ext cx="7238999"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a:xfrm flipH="1">
            <a:off x="457198" y="465283"/>
            <a:ext cx="6780215" cy="5249717"/>
          </a:xfrm>
          <a:prstGeom prst="round1Rect">
            <a:avLst>
              <a:gd name="adj" fmla="val 4287"/>
            </a:avLst>
          </a:prstGeo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Tree>
    <p:extLst>
      <p:ext uri="{BB962C8B-B14F-4D97-AF65-F5344CB8AC3E}">
        <p14:creationId xmlns:p14="http://schemas.microsoft.com/office/powerpoint/2010/main" val="35215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371600">
              <a:defRPr/>
            </a:lvl6pPr>
            <a:lvl7pPr marL="1600200">
              <a:defRPr/>
            </a:lvl7pPr>
            <a:lvl8pPr marL="1828800">
              <a:defRPr baseline="0"/>
            </a:lvl8pPr>
            <a:lvl9pPr marL="2057400">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582613"/>
            <a:ext cx="8183562" cy="5589587"/>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2" name="Vertical Title 1"/>
          <p:cNvSpPr>
            <a:spLocks noGrp="1"/>
          </p:cNvSpPr>
          <p:nvPr>
            <p:ph type="title" orient="vert"/>
          </p:nvPr>
        </p:nvSpPr>
        <p:spPr>
          <a:xfrm>
            <a:off x="9705974" y="582613"/>
            <a:ext cx="1951037" cy="5589587"/>
          </a:xfrm>
        </p:spPr>
        <p:txBody>
          <a:bodyPr vert="eaVert"/>
          <a:lstStyle/>
          <a:p>
            <a:r>
              <a:rPr lang="en-US" altLang="zh-CN" smtClean="0"/>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1" name="Rectangle 10"/>
          <p:cNvSpPr/>
          <p:nvPr/>
        </p:nvSpPr>
        <p:spPr>
          <a:xfrm>
            <a:off x="0"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p:nvSpPr>
        <p:spPr>
          <a:xfrm>
            <a:off x="0" y="3"/>
            <a:ext cx="5180012" cy="6172197"/>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ctrTitle"/>
          </p:nvPr>
        </p:nvSpPr>
        <p:spPr>
          <a:xfrm>
            <a:off x="608013" y="914400"/>
            <a:ext cx="4190999" cy="3886200"/>
          </a:xfrm>
        </p:spPr>
        <p:txBody>
          <a:bodyPr>
            <a:normAutofit/>
          </a:bodyPr>
          <a:lstStyle>
            <a:lvl1pPr>
              <a:lnSpc>
                <a:spcPct val="80000"/>
              </a:lnSpc>
              <a:defRPr sz="6000">
                <a:solidFill>
                  <a:schemeClr val="bg1"/>
                </a:solidFill>
                <a:effectLst>
                  <a:outerShdw blurRad="88900" algn="ctr" rotWithShape="0">
                    <a:prstClr val="black">
                      <a:alpha val="35000"/>
                    </a:prstClr>
                  </a:outerShdw>
                </a:effectLst>
              </a:defRPr>
            </a:lvl1pPr>
          </a:lstStyle>
          <a:p>
            <a:r>
              <a:rPr lang="en-US" altLang="zh-CN" smtClean="0"/>
              <a:t>Click to edit Master title style</a:t>
            </a:r>
            <a:endParaRPr/>
          </a:p>
        </p:txBody>
      </p:sp>
      <p:sp>
        <p:nvSpPr>
          <p:cNvPr id="3" name="Subtitle 2"/>
          <p:cNvSpPr>
            <a:spLocks noGrp="1"/>
          </p:cNvSpPr>
          <p:nvPr>
            <p:ph type="subTitle" idx="1"/>
          </p:nvPr>
        </p:nvSpPr>
        <p:spPr>
          <a:xfrm>
            <a:off x="597799" y="4953000"/>
            <a:ext cx="4201213" cy="990599"/>
          </a:xfrm>
        </p:spPr>
        <p:txBody>
          <a:bodyPr anchor="t">
            <a:normAutofit/>
          </a:bodyPr>
          <a:lstStyle>
            <a:lvl1pPr marL="0" indent="0" algn="l">
              <a:spcBef>
                <a:spcPts val="0"/>
              </a:spcBef>
              <a:buNone/>
              <a:defRPr sz="2000">
                <a:solidFill>
                  <a:schemeClr val="accent1">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
        <p:nvSpPr>
          <p:cNvPr id="14" name="Picture Placeholder 4"/>
          <p:cNvSpPr>
            <a:spLocks noGrp="1"/>
          </p:cNvSpPr>
          <p:nvPr>
            <p:ph type="pic" sz="quarter" idx="13"/>
          </p:nvPr>
        </p:nvSpPr>
        <p:spPr>
          <a:xfrm>
            <a:off x="5180013" y="228600"/>
            <a:ext cx="6781800" cy="5715000"/>
          </a:xfrm>
          <a:prstGeom prst="round1Rect">
            <a:avLst>
              <a:gd name="adj" fmla="val 5636"/>
            </a:avLst>
          </a:prstGeom>
          <a:solidFill>
            <a:schemeClr val="bg2"/>
          </a:solidFill>
        </p:spPr>
        <p:txBody>
          <a:bodyPr tIns="914400"/>
          <a:lstStyle>
            <a:lvl1pPr marL="0" indent="0" algn="ctr">
              <a:buNone/>
              <a:defRPr/>
            </a:lvl1pPr>
          </a:lstStyle>
          <a:p>
            <a:r>
              <a:rPr lang="en-US" altLang="zh-CN" smtClean="0"/>
              <a:t>Click icon to add picture</a:t>
            </a:r>
            <a:endParaRPr/>
          </a:p>
        </p:txBody>
      </p:sp>
    </p:spTree>
    <p:extLst>
      <p:ext uri="{BB962C8B-B14F-4D97-AF65-F5344CB8AC3E}">
        <p14:creationId xmlns:p14="http://schemas.microsoft.com/office/powerpoint/2010/main" val="41871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876"/>
            <a:ext cx="12188952"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7451144" y="0"/>
            <a:ext cx="4737681" cy="64770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ound Single Corner Rectangle 9"/>
          <p:cNvSpPr/>
          <p:nvPr/>
        </p:nvSpPr>
        <p:spPr bwMode="ltGray">
          <a:xfrm rot="10800000" flipV="1">
            <a:off x="219973" y="234351"/>
            <a:ext cx="7237410" cy="60140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6477000"/>
            <a:ext cx="121889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93813" y="685800"/>
            <a:ext cx="5638801" cy="4191000"/>
          </a:xfrm>
        </p:spPr>
        <p:txBody>
          <a:bodyPr anchor="b">
            <a:noAutofit/>
          </a:bodyPr>
          <a:lstStyle>
            <a:lvl1pPr algn="l">
              <a:defRPr sz="5400" b="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1293813" y="5029200"/>
            <a:ext cx="5638800" cy="914400"/>
          </a:xfrm>
        </p:spPr>
        <p:txBody>
          <a:bodyPr anchor="t">
            <a:normAutofit/>
          </a:bodyPr>
          <a:lstStyle>
            <a:lvl1pPr marL="0" indent="0">
              <a:spcBef>
                <a:spcPts val="0"/>
              </a:spcBef>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zh-CN" altLang="en-US"/>
              <a:pPr/>
              <a:t>2015/4/9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293813" y="1981200"/>
            <a:ext cx="4648201" cy="4191000"/>
          </a:xfrm>
        </p:spPr>
        <p:txBody>
          <a:bodyPr>
            <a:normAutofit/>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a:lvl8pPr>
            <a:lvl9pPr marL="2057400">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246811" y="1981200"/>
            <a:ext cx="4648203" cy="4191000"/>
          </a:xfrm>
        </p:spPr>
        <p:txBody>
          <a:bodyPr>
            <a:normAutofit/>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zh-CN" altLang="en-US"/>
              <a:pPr/>
              <a:t>2015/4/9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293813"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293813" y="2819400"/>
            <a:ext cx="4645152" cy="3352800"/>
          </a:xfrm>
        </p:spPr>
        <p:txBody>
          <a:bodyPr/>
          <a:lstStyle>
            <a:lvl1pPr>
              <a:defRPr sz="2400"/>
            </a:lvl1pPr>
            <a:lvl2pPr>
              <a:defRPr sz="2000"/>
            </a:lvl2pPr>
            <a:lvl3pPr>
              <a:defRPr sz="1800"/>
            </a:lvl3pPr>
            <a:lvl4pPr>
              <a:defRPr sz="1600"/>
            </a:lvl4pPr>
            <a:lvl5pPr>
              <a:defRPr sz="1600"/>
            </a:lvl5pPr>
            <a:lvl6pPr marL="1371600">
              <a:defRPr sz="1600"/>
            </a:lvl6pPr>
            <a:lvl7pPr marL="1600200">
              <a:defRPr sz="1600"/>
            </a:lvl7pPr>
            <a:lvl8pPr marL="1828800">
              <a:defRPr sz="1600" baseline="0"/>
            </a:lvl8pPr>
            <a:lvl9pPr marL="2057400">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249862" y="1981200"/>
            <a:ext cx="4645152" cy="762000"/>
          </a:xfrm>
        </p:spPr>
        <p:txBody>
          <a:bodyPr anchor="ctr">
            <a:norm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49862" y="2819400"/>
            <a:ext cx="4645152" cy="3352800"/>
          </a:xfrm>
        </p:spPr>
        <p:txBody>
          <a:bodyPr/>
          <a:lstStyle>
            <a:lvl1pPr>
              <a:defRPr sz="2400"/>
            </a:lvl1pPr>
            <a:lvl2pPr>
              <a:defRPr sz="2000"/>
            </a:lvl2pPr>
            <a:lvl3pPr>
              <a:defRPr sz="1800"/>
            </a:lvl3pPr>
            <a:lvl4pPr>
              <a:defRPr sz="1600"/>
            </a:lvl4pPr>
            <a:lvl5pPr marL="1143000">
              <a:defRPr sz="1600"/>
            </a:lvl5pPr>
            <a:lvl6pPr marL="1371600">
              <a:defRPr sz="1600"/>
            </a:lvl6pPr>
            <a:lvl7pPr marL="1600200">
              <a:defRPr sz="1600"/>
            </a:lvl7pPr>
            <a:lvl8pPr marL="1828800">
              <a:defRPr sz="1600"/>
            </a:lvl8pPr>
            <a:lvl9pPr marL="2057400">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zh-CN" altLang="en-US"/>
              <a:pPr/>
              <a:t>2015/4/9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zh-CN" altLang="en-US"/>
              <a:pPr/>
              <a:t>2015/4/9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zh-CN" altLang="en-US"/>
              <a:pPr/>
              <a:t>2015/4/9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6172200"/>
            <a:ext cx="12188952"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2" y="0"/>
            <a:ext cx="12188952" cy="61722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bwMode="ltGray">
          <a:xfrm rot="10800000" flipH="1" flipV="1">
            <a:off x="4722814" y="234351"/>
            <a:ext cx="7237538" cy="5709249"/>
          </a:xfrm>
          <a:prstGeom prst="round1Rect">
            <a:avLst>
              <a:gd name="adj" fmla="val 58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1" name="Rectangle 10"/>
          <p:cNvSpPr/>
          <p:nvPr/>
        </p:nvSpPr>
        <p:spPr>
          <a:xfrm>
            <a:off x="0" y="1"/>
            <a:ext cx="4722811" cy="6172200"/>
          </a:xfrm>
          <a:prstGeom prst="rect">
            <a:avLst/>
          </a:prstGeom>
          <a:solidFill>
            <a:schemeClr val="accent1">
              <a:lumMod val="75000"/>
              <a:alpha val="32157"/>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592197" y="234351"/>
            <a:ext cx="3773863" cy="4642450"/>
          </a:xfrm>
        </p:spPr>
        <p:txBody>
          <a:bodyPr anchor="b">
            <a:normAutofit/>
          </a:bodyPr>
          <a:lstStyle>
            <a:lvl1pPr algn="l">
              <a:defRPr sz="4400" b="0">
                <a:solidFill>
                  <a:schemeClr val="bg1"/>
                </a:solidFill>
                <a:effectLst>
                  <a:outerShdw blurRad="88900" algn="ctr" rotWithShape="0">
                    <a:prstClr val="black">
                      <a:alpha val="35000"/>
                    </a:prstClr>
                  </a:outerShdw>
                </a:effectLst>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581983" y="5029199"/>
            <a:ext cx="3782586" cy="914401"/>
          </a:xfrm>
        </p:spPr>
        <p:txBody>
          <a:bodyPr>
            <a:normAutofit/>
          </a:bodyPr>
          <a:lstStyle>
            <a:lvl1pPr marL="0" indent="0">
              <a:spcBef>
                <a:spcPts val="0"/>
              </a:spcBef>
              <a:buNone/>
              <a:defRPr sz="20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zh-CN" altLang="en-US"/>
              <a:pPr/>
              <a:t>2015/4/9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
        <p:nvSpPr>
          <p:cNvPr id="3" name="Content Placeholder 2"/>
          <p:cNvSpPr>
            <a:spLocks noGrp="1"/>
          </p:cNvSpPr>
          <p:nvPr>
            <p:ph idx="1"/>
          </p:nvPr>
        </p:nvSpPr>
        <p:spPr>
          <a:xfrm>
            <a:off x="4945139" y="465285"/>
            <a:ext cx="6786614" cy="5249716"/>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6477000"/>
            <a:ext cx="11960352" cy="381000"/>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960352" y="6477000"/>
            <a:ext cx="228473"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7" name="Rectangle 6"/>
          <p:cNvSpPr/>
          <p:nvPr/>
        </p:nvSpPr>
        <p:spPr>
          <a:xfrm>
            <a:off x="1" y="0"/>
            <a:ext cx="12188825" cy="6477000"/>
          </a:xfrm>
          <a:prstGeom prst="rect">
            <a:avLst/>
          </a:prstGeom>
          <a:solidFill>
            <a:schemeClr val="accent1">
              <a:alpha val="50196"/>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ound Single Corner Rectangle 9"/>
          <p:cNvSpPr/>
          <p:nvPr/>
        </p:nvSpPr>
        <p:spPr>
          <a:xfrm>
            <a:off x="0" y="228600"/>
            <a:ext cx="11961877" cy="6248400"/>
          </a:xfrm>
          <a:prstGeom prst="round1Rect">
            <a:avLst>
              <a:gd name="adj" fmla="val 4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563562"/>
            <a:ext cx="9601200" cy="1189038"/>
          </a:xfrm>
          <a:prstGeom prst="rect">
            <a:avLst/>
          </a:prstGeom>
        </p:spPr>
        <p:txBody>
          <a:bodyPr vert="horz" lIns="91440" tIns="45720" rIns="91440" bIns="45720" rtlCol="0" anchor="b">
            <a:normAutofit/>
          </a:bodyPr>
          <a:lstStyle/>
          <a:p>
            <a:r>
              <a:rPr lang="en-US" altLang="zh-CN" smtClean="0"/>
              <a:t>Click to edit Master title style</a:t>
            </a:r>
            <a:endParaRPr/>
          </a:p>
        </p:txBody>
      </p:sp>
      <p:sp>
        <p:nvSpPr>
          <p:cNvPr id="3" name="Text Placeholder 2"/>
          <p:cNvSpPr>
            <a:spLocks noGrp="1"/>
          </p:cNvSpPr>
          <p:nvPr>
            <p:ph type="body" idx="1"/>
          </p:nvPr>
        </p:nvSpPr>
        <p:spPr>
          <a:xfrm>
            <a:off x="1293813" y="1981200"/>
            <a:ext cx="9601202" cy="41910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2"/>
          </p:nvPr>
        </p:nvSpPr>
        <p:spPr>
          <a:xfrm>
            <a:off x="8913811" y="6248400"/>
            <a:ext cx="1091459" cy="152400"/>
          </a:xfrm>
          <a:prstGeom prst="rect">
            <a:avLst/>
          </a:prstGeom>
        </p:spPr>
        <p:txBody>
          <a:bodyPr vert="horz" lIns="91440" tIns="45720" rIns="91440" bIns="45720" rtlCol="0" anchor="ctr"/>
          <a:lstStyle>
            <a:lvl1pPr algn="r">
              <a:defRPr sz="900">
                <a:solidFill>
                  <a:schemeClr val="tx1"/>
                </a:solidFill>
              </a:defRPr>
            </a:lvl1pPr>
          </a:lstStyle>
          <a:p>
            <a:fld id="{8E36636D-D922-432D-A958-524484B5923D}" type="datetimeFigureOut">
              <a:rPr lang="zh-CN" altLang="en-US"/>
              <a:pPr/>
              <a:t>2015/4/9</a:t>
            </a:fld>
            <a:endParaRPr/>
          </a:p>
        </p:txBody>
      </p:sp>
      <p:sp>
        <p:nvSpPr>
          <p:cNvPr id="5" name="Footer Placeholder 4"/>
          <p:cNvSpPr>
            <a:spLocks noGrp="1"/>
          </p:cNvSpPr>
          <p:nvPr>
            <p:ph type="ftr" sz="quarter" idx="3"/>
          </p:nvPr>
        </p:nvSpPr>
        <p:spPr>
          <a:xfrm>
            <a:off x="1293813" y="6248400"/>
            <a:ext cx="7467598" cy="152400"/>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133011" y="6248400"/>
            <a:ext cx="762003" cy="152400"/>
          </a:xfrm>
          <a:prstGeom prst="rect">
            <a:avLst/>
          </a:prstGeom>
        </p:spPr>
        <p:txBody>
          <a:bodyPr vert="horz" lIns="91440" tIns="45720" rIns="91440" bIns="45720" rtlCol="0" anchor="ctr"/>
          <a:lstStyle>
            <a:lvl1pPr algn="r">
              <a:defRPr sz="900">
                <a:solidFill>
                  <a:schemeClr val="tx1"/>
                </a:solidFill>
              </a:defRPr>
            </a:lvl1pPr>
          </a:lstStyle>
          <a:p>
            <a:fld id="{DF28FB93-0A08-4E7D-8E63-9EFA29F1E093}" type="slidenum">
              <a:rPr/>
              <a:pPr/>
              <a:t>‹#›</a:t>
            </a:fld>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33" r:id="rId10"/>
    <p:sldLayoutId id="2147483730" r:id="rId11"/>
    <p:sldLayoutId id="214748373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SzPct val="90000"/>
        <a:buFont typeface="Arial"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0000"/>
        </a:lnSpc>
        <a:spcBef>
          <a:spcPts val="600"/>
        </a:spcBef>
        <a:buSzPct val="90000"/>
        <a:buFont typeface="Arial"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600"/>
        </a:spcBef>
        <a:buSzPct val="90000"/>
        <a:buFont typeface="Arial"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5pPr>
      <a:lvl6pPr marL="13716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6pPr>
      <a:lvl7pPr marL="16002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7pPr>
      <a:lvl8pPr marL="18288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8pPr>
      <a:lvl9pPr marL="2057400" indent="-228600" algn="l" defTabSz="914400" rtl="0" eaLnBrk="1" latinLnBrk="0" hangingPunct="1">
        <a:lnSpc>
          <a:spcPct val="90000"/>
        </a:lnSpc>
        <a:spcBef>
          <a:spcPts val="600"/>
        </a:spcBef>
        <a:buSzPct val="9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09360029962592"/>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5500" r="5500"/>
          <a:stretch>
            <a:fillRect/>
          </a:stretch>
        </p:blipFill>
        <p:spPr bwMode="auto">
          <a:xfrm>
            <a:off x="5446340" y="228600"/>
            <a:ext cx="6493768"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noChangeArrowheads="1"/>
          </p:cNvSpPr>
          <p:nvPr/>
        </p:nvSpPr>
        <p:spPr>
          <a:xfrm>
            <a:off x="-242116" y="1340826"/>
            <a:ext cx="5782159" cy="2232186"/>
          </a:xfrm>
          <a:prstGeom prst="rect">
            <a:avLst/>
          </a:prstGeom>
          <a:ln/>
        </p:spPr>
        <p:txBody>
          <a:bodyPr vert="horz" lIns="91440" tIns="45720" rIns="91440" bIns="45720" rtlCol="0" anchor="b">
            <a:norm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0000"/>
              </a:lnSpc>
            </a:pPr>
            <a:r>
              <a:rPr lang="zh-CN" altLang="en-US" sz="4800" dirty="0" smtClean="0">
                <a:solidFill>
                  <a:schemeClr val="bg1"/>
                </a:solidFill>
                <a:latin typeface="华文楷体" panose="02010600040101010101" pitchFamily="2" charset="-122"/>
                <a:ea typeface="华文楷体" panose="02010600040101010101" pitchFamily="2" charset="-122"/>
              </a:rPr>
              <a:t>基于客户</a:t>
            </a:r>
            <a:r>
              <a:rPr lang="en-US" altLang="zh-CN" sz="4800" dirty="0" smtClean="0">
                <a:solidFill>
                  <a:schemeClr val="bg1"/>
                </a:solidFill>
                <a:latin typeface="华文楷体" panose="02010600040101010101" pitchFamily="2" charset="-122"/>
                <a:ea typeface="华文楷体" panose="02010600040101010101" pitchFamily="2" charset="-122"/>
              </a:rPr>
              <a:t/>
            </a:r>
            <a:br>
              <a:rPr lang="en-US" altLang="zh-CN" sz="4800" dirty="0" smtClean="0">
                <a:solidFill>
                  <a:schemeClr val="bg1"/>
                </a:solidFill>
                <a:latin typeface="华文楷体" panose="02010600040101010101" pitchFamily="2" charset="-122"/>
                <a:ea typeface="华文楷体" panose="02010600040101010101" pitchFamily="2" charset="-122"/>
              </a:rPr>
            </a:br>
            <a:r>
              <a:rPr lang="en-US" altLang="zh-CN" sz="4800" dirty="0" smtClean="0">
                <a:solidFill>
                  <a:schemeClr val="bg1"/>
                </a:solidFill>
                <a:latin typeface="华文楷体" panose="02010600040101010101" pitchFamily="2" charset="-122"/>
                <a:ea typeface="华文楷体" panose="02010600040101010101" pitchFamily="2" charset="-122"/>
              </a:rPr>
              <a:t>web</a:t>
            </a:r>
            <a:r>
              <a:rPr lang="zh-CN" altLang="en-US" sz="4800" dirty="0" smtClean="0">
                <a:solidFill>
                  <a:schemeClr val="bg1"/>
                </a:solidFill>
                <a:latin typeface="华文楷体" panose="02010600040101010101" pitchFamily="2" charset="-122"/>
                <a:ea typeface="华文楷体" panose="02010600040101010101" pitchFamily="2" charset="-122"/>
              </a:rPr>
              <a:t>时空行为轨迹</a:t>
            </a:r>
            <a:r>
              <a:rPr lang="en-US" altLang="zh-CN" sz="4800" dirty="0" smtClean="0">
                <a:solidFill>
                  <a:schemeClr val="bg1"/>
                </a:solidFill>
                <a:latin typeface="华文楷体" panose="02010600040101010101" pitchFamily="2" charset="-122"/>
                <a:ea typeface="华文楷体" panose="02010600040101010101" pitchFamily="2" charset="-122"/>
              </a:rPr>
              <a:t/>
            </a:r>
            <a:br>
              <a:rPr lang="en-US" altLang="zh-CN" sz="4800" dirty="0" smtClean="0">
                <a:solidFill>
                  <a:schemeClr val="bg1"/>
                </a:solidFill>
                <a:latin typeface="华文楷体" panose="02010600040101010101" pitchFamily="2" charset="-122"/>
                <a:ea typeface="华文楷体" panose="02010600040101010101" pitchFamily="2" charset="-122"/>
              </a:rPr>
            </a:br>
            <a:r>
              <a:rPr lang="zh-CN" altLang="en-US" sz="4800" dirty="0" smtClean="0">
                <a:solidFill>
                  <a:schemeClr val="bg1"/>
                </a:solidFill>
                <a:latin typeface="华文楷体" panose="02010600040101010101" pitchFamily="2" charset="-122"/>
                <a:ea typeface="华文楷体" panose="02010600040101010101" pitchFamily="2" charset="-122"/>
              </a:rPr>
              <a:t>的兴趣点预测</a:t>
            </a:r>
            <a:endParaRPr lang="en-US" sz="4800" dirty="0">
              <a:solidFill>
                <a:schemeClr val="bg1"/>
              </a:solidFill>
              <a:latin typeface="华文楷体" panose="02010600040101010101" pitchFamily="2" charset="-122"/>
              <a:ea typeface="华文楷体" panose="02010600040101010101" pitchFamily="2" charset="-122"/>
            </a:endParaRPr>
          </a:p>
        </p:txBody>
      </p:sp>
      <p:sp>
        <p:nvSpPr>
          <p:cNvPr id="10" name="Subtitle 2"/>
          <p:cNvSpPr>
            <a:spLocks noGrp="1" noChangeArrowheads="1"/>
          </p:cNvSpPr>
          <p:nvPr>
            <p:ph type="subTitle" idx="4294967295"/>
          </p:nvPr>
        </p:nvSpPr>
        <p:spPr bwMode="auto">
          <a:xfrm>
            <a:off x="1270010" y="4437084"/>
            <a:ext cx="4202113" cy="1219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lnSpc>
                <a:spcPct val="100000"/>
              </a:lnSpc>
              <a:spcBef>
                <a:spcPct val="0"/>
              </a:spcBef>
              <a:buFont typeface="Arial" pitchFamily="34" charset="0"/>
              <a:buNone/>
            </a:pPr>
            <a:endParaRPr lang="en-US" altLang="zh-CN" dirty="0" smtClean="0">
              <a:solidFill>
                <a:srgbClr val="D7EBD7"/>
              </a:solidFill>
            </a:endParaRPr>
          </a:p>
          <a:p>
            <a:pPr marL="0" indent="0" algn="ctr">
              <a:lnSpc>
                <a:spcPct val="100000"/>
              </a:lnSpc>
              <a:spcBef>
                <a:spcPct val="0"/>
              </a:spcBef>
              <a:buFont typeface="Arial" pitchFamily="34" charset="0"/>
              <a:buNone/>
            </a:pPr>
            <a:r>
              <a:rPr lang="zh-CN" altLang="en-US" dirty="0" smtClean="0">
                <a:solidFill>
                  <a:srgbClr val="D7EBD7"/>
                </a:solidFill>
                <a:latin typeface="华文楷体" panose="02010600040101010101" pitchFamily="2" charset="-122"/>
                <a:ea typeface="华文楷体" panose="02010600040101010101" pitchFamily="2" charset="-122"/>
              </a:rPr>
              <a:t>夏琪</a:t>
            </a:r>
            <a:endParaRPr lang="en-US" altLang="zh-CN" dirty="0" smtClean="0">
              <a:solidFill>
                <a:srgbClr val="D7EBD7"/>
              </a:solidFill>
              <a:latin typeface="华文楷体" panose="02010600040101010101" pitchFamily="2" charset="-122"/>
              <a:ea typeface="华文楷体" panose="02010600040101010101" pitchFamily="2" charset="-122"/>
            </a:endParaRPr>
          </a:p>
          <a:p>
            <a:pPr marL="0" indent="0" algn="ctr">
              <a:lnSpc>
                <a:spcPct val="100000"/>
              </a:lnSpc>
              <a:spcBef>
                <a:spcPct val="0"/>
              </a:spcBef>
              <a:buFont typeface="Arial" pitchFamily="34" charset="0"/>
              <a:buNone/>
            </a:pPr>
            <a:r>
              <a:rPr lang="en-US" altLang="zh-CN" dirty="0" smtClean="0">
                <a:solidFill>
                  <a:srgbClr val="D7EBD7"/>
                </a:solidFill>
                <a:latin typeface="华文楷体" panose="02010600040101010101" pitchFamily="2" charset="-122"/>
                <a:ea typeface="华文楷体" panose="02010600040101010101" pitchFamily="2" charset="-122"/>
              </a:rPr>
              <a:t>2015.04.09</a:t>
            </a:r>
            <a:endParaRPr lang="zh-CN" altLang="zh-CN" dirty="0">
              <a:solidFill>
                <a:srgbClr val="D7EBD7"/>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8083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0306" y="2780928"/>
            <a:ext cx="3804247"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①建立超网络的连通矩阵</a:t>
            </a:r>
            <a:r>
              <a:rPr lang="en-US" altLang="zh-CN" sz="2400" dirty="0" smtClean="0">
                <a:latin typeface="华文楷体" panose="02010600040101010101" pitchFamily="2" charset="-122"/>
                <a:ea typeface="华文楷体" panose="02010600040101010101" pitchFamily="2" charset="-122"/>
              </a:rPr>
              <a:t>H</a:t>
            </a:r>
          </a:p>
        </p:txBody>
      </p:sp>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4" name="TextBox 3"/>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5" name="TextBox 4"/>
          <p:cNvSpPr txBox="1"/>
          <p:nvPr/>
        </p:nvSpPr>
        <p:spPr>
          <a:xfrm>
            <a:off x="1420846" y="1492100"/>
            <a:ext cx="2031325" cy="424732"/>
          </a:xfrm>
          <a:prstGeom prst="rect">
            <a:avLst/>
          </a:prstGeom>
          <a:noFill/>
        </p:spPr>
        <p:txBody>
          <a:bodyPr wrap="none" rtlCol="0">
            <a:spAutoFit/>
          </a:bodyPr>
          <a:lstStyle/>
          <a:p>
            <a:pPr>
              <a:lnSpc>
                <a:spcPct val="90000"/>
              </a:lnSpc>
            </a:pPr>
            <a:r>
              <a:rPr lang="zh-CN" altLang="en-US" sz="2400" dirty="0">
                <a:latin typeface="华文楷体" panose="02010600040101010101" pitchFamily="2" charset="-122"/>
                <a:ea typeface="华文楷体" panose="02010600040101010101" pitchFamily="2" charset="-122"/>
              </a:rPr>
              <a:t>⑵</a:t>
            </a:r>
            <a:r>
              <a:rPr lang="zh-CN" altLang="en-US" sz="2400" dirty="0" smtClean="0">
                <a:latin typeface="华文楷体" panose="02010600040101010101" pitchFamily="2" charset="-122"/>
                <a:ea typeface="华文楷体" panose="02010600040101010101" pitchFamily="2" charset="-122"/>
              </a:rPr>
              <a:t>超边相似性</a:t>
            </a:r>
            <a:endParaRPr lang="en-US" altLang="zh-CN" sz="2400" dirty="0" smtClean="0">
              <a:latin typeface="华文楷体" panose="02010600040101010101" pitchFamily="2" charset="-122"/>
              <a:ea typeface="华文楷体" panose="02010600040101010101" pitchFamily="2" charset="-122"/>
            </a:endParaRPr>
          </a:p>
        </p:txBody>
      </p:sp>
      <p:sp>
        <p:nvSpPr>
          <p:cNvPr id="6" name="TextBox 5"/>
          <p:cNvSpPr txBox="1"/>
          <p:nvPr/>
        </p:nvSpPr>
        <p:spPr>
          <a:xfrm>
            <a:off x="1920259" y="2132856"/>
            <a:ext cx="8494633"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两个研究对象的相似性越高，两者存在连接边的可能性越大。</a:t>
            </a:r>
            <a:endParaRPr lang="en-US" altLang="zh-CN" sz="2400" dirty="0" smtClean="0">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51"/>
          <a:stretch/>
        </p:blipFill>
        <p:spPr bwMode="auto">
          <a:xfrm>
            <a:off x="3574132" y="3573016"/>
            <a:ext cx="4152900" cy="139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713844" y="5301208"/>
            <a:ext cx="5828840" cy="371512"/>
          </a:xfrm>
          <a:prstGeom prst="rect">
            <a:avLst/>
          </a:prstGeom>
          <a:noFill/>
        </p:spPr>
        <p:txBody>
          <a:bodyPr wrap="none" rtlCol="0">
            <a:spAutoFit/>
          </a:bodyPr>
          <a:lstStyle/>
          <a:p>
            <a:pPr>
              <a:lnSpc>
                <a:spcPct val="90000"/>
              </a:lnSpc>
            </a:pPr>
            <a:r>
              <a:rPr lang="zh-CN" altLang="en-US" sz="2000" dirty="0" smtClean="0">
                <a:latin typeface="华文楷体" panose="02010600040101010101" pitchFamily="2" charset="-122"/>
                <a:ea typeface="华文楷体" panose="02010600040101010101" pitchFamily="2" charset="-122"/>
              </a:rPr>
              <a:t>超边</a:t>
            </a:r>
            <a:r>
              <a:rPr lang="en-US" altLang="zh-CN" sz="2000" dirty="0" err="1" smtClean="0">
                <a:latin typeface="华文楷体" panose="02010600040101010101" pitchFamily="2" charset="-122"/>
                <a:ea typeface="华文楷体" panose="02010600040101010101" pitchFamily="2" charset="-122"/>
              </a:rPr>
              <a:t>SE</a:t>
            </a:r>
            <a:r>
              <a:rPr lang="en-US" altLang="zh-CN" sz="2000" baseline="-25000" dirty="0" err="1" smtClean="0">
                <a:latin typeface="华文楷体" panose="02010600040101010101" pitchFamily="2" charset="-122"/>
                <a:ea typeface="华文楷体" panose="02010600040101010101" pitchFamily="2" charset="-122"/>
              </a:rPr>
              <a:t>m</a:t>
            </a:r>
            <a:r>
              <a:rPr lang="zh-CN" altLang="en-US" sz="2000" dirty="0" smtClean="0">
                <a:latin typeface="华文楷体" panose="02010600040101010101" pitchFamily="2" charset="-122"/>
                <a:ea typeface="华文楷体" panose="02010600040101010101" pitchFamily="2" charset="-122"/>
              </a:rPr>
              <a:t>中包含节点</a:t>
            </a:r>
            <a:r>
              <a:rPr lang="en-US" altLang="zh-CN" sz="2000" dirty="0" err="1" smtClean="0">
                <a:latin typeface="华文楷体" panose="02010600040101010101" pitchFamily="2" charset="-122"/>
                <a:ea typeface="华文楷体" panose="02010600040101010101" pitchFamily="2" charset="-122"/>
              </a:rPr>
              <a:t>v</a:t>
            </a:r>
            <a:r>
              <a:rPr lang="en-US" altLang="zh-CN" sz="2000" baseline="-25000" dirty="0" err="1" smtClean="0">
                <a:latin typeface="华文楷体" panose="02010600040101010101" pitchFamily="2" charset="-122"/>
                <a:ea typeface="华文楷体" panose="02010600040101010101" pitchFamily="2" charset="-122"/>
              </a:rPr>
              <a:t>n</a:t>
            </a:r>
            <a:r>
              <a:rPr lang="zh-CN" altLang="en-US" sz="2000" dirty="0" smtClean="0">
                <a:latin typeface="华文楷体" panose="02010600040101010101" pitchFamily="2" charset="-122"/>
                <a:ea typeface="华文楷体" panose="02010600040101010101" pitchFamily="2" charset="-122"/>
              </a:rPr>
              <a:t>则</a:t>
            </a:r>
            <a:r>
              <a:rPr lang="en-US" altLang="zh-CN" sz="2000" dirty="0" err="1" smtClean="0">
                <a:latin typeface="华文楷体" panose="02010600040101010101" pitchFamily="2" charset="-122"/>
                <a:ea typeface="华文楷体" panose="02010600040101010101" pitchFamily="2" charset="-122"/>
              </a:rPr>
              <a:t>H</a:t>
            </a:r>
            <a:r>
              <a:rPr lang="en-US" altLang="zh-CN" sz="2000" baseline="-25000" dirty="0" err="1" smtClean="0">
                <a:latin typeface="华文楷体" panose="02010600040101010101" pitchFamily="2" charset="-122"/>
                <a:ea typeface="华文楷体" panose="02010600040101010101" pitchFamily="2" charset="-122"/>
              </a:rPr>
              <a:t>mn</a:t>
            </a:r>
            <a:r>
              <a:rPr lang="zh-CN" altLang="en-US" sz="2000" dirty="0" smtClean="0">
                <a:latin typeface="华文楷体" panose="02010600040101010101" pitchFamily="2" charset="-122"/>
                <a:ea typeface="华文楷体" panose="02010600040101010101" pitchFamily="2" charset="-122"/>
              </a:rPr>
              <a:t>的值为</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，否则值为</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5168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02" y="2060848"/>
            <a:ext cx="3979294"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②</a:t>
            </a:r>
            <a:r>
              <a:rPr lang="zh-CN" altLang="en-US" sz="2400" dirty="0">
                <a:latin typeface="华文楷体" panose="02010600040101010101" pitchFamily="2" charset="-122"/>
                <a:ea typeface="华文楷体" panose="02010600040101010101" pitchFamily="2" charset="-122"/>
              </a:rPr>
              <a:t>计算超</a:t>
            </a:r>
            <a:r>
              <a:rPr lang="zh-CN" altLang="en-US" sz="2400" dirty="0" smtClean="0">
                <a:latin typeface="华文楷体" panose="02010600040101010101" pitchFamily="2" charset="-122"/>
                <a:ea typeface="华文楷体" panose="02010600040101010101" pitchFamily="2" charset="-122"/>
              </a:rPr>
              <a:t>网络的邻接矩阵</a:t>
            </a:r>
            <a:r>
              <a:rPr lang="en-US" altLang="zh-CN" sz="2400" dirty="0" smtClean="0"/>
              <a:t>A</a:t>
            </a:r>
            <a:r>
              <a:rPr lang="en-US" altLang="zh-CN" sz="2400" baseline="-25000" dirty="0" smtClean="0"/>
              <a:t>SE</a:t>
            </a:r>
            <a:endParaRPr lang="zh-CN" altLang="zh-CN" sz="2400" dirty="0"/>
          </a:p>
        </p:txBody>
      </p:sp>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4" name="TextBox 3"/>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8" name="TextBox 7"/>
          <p:cNvSpPr txBox="1"/>
          <p:nvPr/>
        </p:nvSpPr>
        <p:spPr>
          <a:xfrm>
            <a:off x="1420846" y="1492100"/>
            <a:ext cx="2031325" cy="424732"/>
          </a:xfrm>
          <a:prstGeom prst="rect">
            <a:avLst/>
          </a:prstGeom>
          <a:noFill/>
        </p:spPr>
        <p:txBody>
          <a:bodyPr wrap="none" rtlCol="0">
            <a:spAutoFit/>
          </a:bodyPr>
          <a:lstStyle/>
          <a:p>
            <a:pPr>
              <a:lnSpc>
                <a:spcPct val="90000"/>
              </a:lnSpc>
            </a:pPr>
            <a:r>
              <a:rPr lang="zh-CN" altLang="en-US" sz="2400" dirty="0">
                <a:latin typeface="华文楷体" panose="02010600040101010101" pitchFamily="2" charset="-122"/>
                <a:ea typeface="华文楷体" panose="02010600040101010101" pitchFamily="2" charset="-122"/>
              </a:rPr>
              <a:t>⑵</a:t>
            </a:r>
            <a:r>
              <a:rPr lang="zh-CN" altLang="en-US" sz="2400" dirty="0" smtClean="0">
                <a:latin typeface="华文楷体" panose="02010600040101010101" pitchFamily="2" charset="-122"/>
                <a:ea typeface="华文楷体" panose="02010600040101010101" pitchFamily="2" charset="-122"/>
              </a:rPr>
              <a:t>超边相似性</a:t>
            </a:r>
            <a:endParaRPr lang="en-US" altLang="zh-CN" sz="2400" dirty="0" smtClean="0">
              <a:latin typeface="华文楷体" panose="02010600040101010101" pitchFamily="2" charset="-122"/>
              <a:ea typeface="华文楷体" panose="02010600040101010101" pitchFamily="2" charset="-122"/>
            </a:endParaRPr>
          </a:p>
        </p:txBody>
      </p:sp>
      <p:sp>
        <p:nvSpPr>
          <p:cNvPr id="9" name="TextBox 8"/>
          <p:cNvSpPr txBox="1"/>
          <p:nvPr/>
        </p:nvSpPr>
        <p:spPr>
          <a:xfrm>
            <a:off x="1711762" y="2636912"/>
            <a:ext cx="7407797"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表示客户子网之外的</a:t>
            </a: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层子网中节点间连接超边的情况</a:t>
            </a:r>
            <a:endParaRPr lang="en-US" altLang="zh-CN" sz="2400" dirty="0" smtClean="0">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895" y="3284984"/>
            <a:ext cx="17145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613822" y="4005064"/>
            <a:ext cx="8369022" cy="1172629"/>
          </a:xfrm>
          <a:prstGeom prst="rect">
            <a:avLst/>
          </a:prstGeom>
          <a:noFill/>
        </p:spPr>
        <p:txBody>
          <a:bodyPr wrap="none" rtlCol="0">
            <a:spAutoFit/>
          </a:bodyPr>
          <a:lstStyle/>
          <a:p>
            <a:pPr>
              <a:lnSpc>
                <a:spcPct val="90000"/>
              </a:lnSpc>
            </a:pPr>
            <a:r>
              <a:rPr lang="en-US" altLang="zh-CN" sz="2400" dirty="0" smtClean="0"/>
              <a:t>        </a:t>
            </a:r>
            <a:r>
              <a:rPr lang="en-US" altLang="zh-CN" sz="2000" dirty="0" smtClean="0"/>
              <a:t>A</a:t>
            </a:r>
            <a:r>
              <a:rPr lang="en-US" altLang="zh-CN" sz="2000" baseline="-25000" dirty="0" smtClean="0"/>
              <a:t>SE</a:t>
            </a:r>
            <a:r>
              <a:rPr lang="zh-CN" altLang="en-US" sz="2000" dirty="0" smtClean="0">
                <a:latin typeface="华文楷体" panose="02010600040101010101" pitchFamily="2" charset="-122"/>
                <a:ea typeface="华文楷体" panose="02010600040101010101" pitchFamily="2" charset="-122"/>
              </a:rPr>
              <a:t>的元素为包含节点</a:t>
            </a:r>
            <a:r>
              <a:rPr lang="en-US" altLang="zh-CN" sz="2000" dirty="0">
                <a:latin typeface="华文楷体" panose="02010600040101010101" pitchFamily="2" charset="-122"/>
                <a:ea typeface="华文楷体" panose="02010600040101010101" pitchFamily="2" charset="-122"/>
              </a:rPr>
              <a:t>v</a:t>
            </a:r>
            <a:r>
              <a:rPr lang="en-US" altLang="zh-CN" sz="2000" baseline="-25000" dirty="0" smtClean="0">
                <a:latin typeface="华文楷体" panose="02010600040101010101" pitchFamily="2" charset="-122"/>
                <a:ea typeface="华文楷体" panose="02010600040101010101" pitchFamily="2" charset="-122"/>
              </a:rPr>
              <a:t>i</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和</a:t>
            </a:r>
            <a:r>
              <a:rPr lang="en-US" altLang="zh-CN" sz="2000" dirty="0" err="1">
                <a:latin typeface="华文楷体" panose="02010600040101010101" pitchFamily="2" charset="-122"/>
                <a:ea typeface="华文楷体" panose="02010600040101010101" pitchFamily="2" charset="-122"/>
              </a:rPr>
              <a:t>v</a:t>
            </a:r>
            <a:r>
              <a:rPr lang="en-US" altLang="zh-CN" sz="2000" baseline="-25000" dirty="0" err="1" smtClean="0">
                <a:latin typeface="华文楷体" panose="02010600040101010101" pitchFamily="2" charset="-122"/>
                <a:ea typeface="华文楷体" panose="02010600040101010101" pitchFamily="2" charset="-122"/>
              </a:rPr>
              <a:t>j</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超边个数，用来判定超三角形中超边的</a:t>
            </a:r>
            <a:endParaRPr lang="en-US" altLang="zh-CN" sz="2000" dirty="0" smtClean="0">
              <a:latin typeface="华文楷体" panose="02010600040101010101" pitchFamily="2" charset="-122"/>
              <a:ea typeface="华文楷体" panose="02010600040101010101" pitchFamily="2" charset="-122"/>
            </a:endParaRPr>
          </a:p>
          <a:p>
            <a:pPr>
              <a:lnSpc>
                <a:spcPct val="90000"/>
              </a:lnSpc>
            </a:pPr>
            <a:endParaRPr lang="en-US" altLang="zh-CN" sz="700" dirty="0">
              <a:latin typeface="华文楷体" panose="02010600040101010101" pitchFamily="2" charset="-122"/>
              <a:ea typeface="华文楷体" panose="02010600040101010101" pitchFamily="2" charset="-122"/>
            </a:endParaRPr>
          </a:p>
          <a:p>
            <a:pPr>
              <a:lnSpc>
                <a:spcPct val="90000"/>
              </a:lnSpc>
            </a:pPr>
            <a:r>
              <a:rPr lang="zh-CN" altLang="en-US" sz="2000" dirty="0" smtClean="0">
                <a:latin typeface="华文楷体" panose="02010600040101010101" pitchFamily="2" charset="-122"/>
                <a:ea typeface="华文楷体" panose="02010600040101010101" pitchFamily="2" charset="-122"/>
              </a:rPr>
              <a:t>存在。</a:t>
            </a:r>
            <a:r>
              <a:rPr lang="en-US" altLang="zh-CN" sz="2000" dirty="0" smtClean="0">
                <a:latin typeface="华文楷体" panose="02010600040101010101" pitchFamily="2" charset="-122"/>
                <a:ea typeface="华文楷体" panose="02010600040101010101" pitchFamily="2" charset="-122"/>
              </a:rPr>
              <a:t>D</a:t>
            </a:r>
            <a:r>
              <a:rPr lang="zh-CN" altLang="en-US" sz="2000" dirty="0" smtClean="0">
                <a:latin typeface="华文楷体" panose="02010600040101010101" pitchFamily="2" charset="-122"/>
                <a:ea typeface="华文楷体" panose="02010600040101010101" pitchFamily="2" charset="-122"/>
              </a:rPr>
              <a:t>是一个对角阵，对角元素为包含节点</a:t>
            </a:r>
            <a:r>
              <a:rPr lang="en-US" altLang="zh-CN" sz="2000" dirty="0" smtClean="0">
                <a:latin typeface="华文楷体" panose="02010600040101010101" pitchFamily="2" charset="-122"/>
                <a:ea typeface="华文楷体" panose="02010600040101010101" pitchFamily="2" charset="-122"/>
              </a:rPr>
              <a:t>v</a:t>
            </a:r>
            <a:r>
              <a:rPr lang="en-US" altLang="zh-CN" sz="2000" baseline="-25000" dirty="0" smtClean="0">
                <a:latin typeface="华文楷体" panose="02010600040101010101" pitchFamily="2" charset="-122"/>
                <a:ea typeface="华文楷体" panose="02010600040101010101" pitchFamily="2" charset="-122"/>
              </a:rPr>
              <a:t>i</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的超边个数，非对角矩阵</a:t>
            </a:r>
            <a:endParaRPr lang="en-US" altLang="zh-CN" sz="2000" dirty="0" smtClean="0">
              <a:latin typeface="华文楷体" panose="02010600040101010101" pitchFamily="2" charset="-122"/>
              <a:ea typeface="华文楷体" panose="02010600040101010101" pitchFamily="2" charset="-122"/>
            </a:endParaRPr>
          </a:p>
          <a:p>
            <a:pPr>
              <a:lnSpc>
                <a:spcPct val="90000"/>
              </a:lnSpc>
            </a:pPr>
            <a:endParaRPr lang="en-US" altLang="zh-CN" sz="700" dirty="0">
              <a:latin typeface="华文楷体" panose="02010600040101010101" pitchFamily="2" charset="-122"/>
              <a:ea typeface="华文楷体" panose="02010600040101010101" pitchFamily="2" charset="-122"/>
            </a:endParaRPr>
          </a:p>
          <a:p>
            <a:pPr>
              <a:lnSpc>
                <a:spcPct val="90000"/>
              </a:lnSpc>
            </a:pPr>
            <a:r>
              <a:rPr lang="zh-CN" altLang="en-US" sz="2000" dirty="0" smtClean="0">
                <a:latin typeface="华文楷体" panose="02010600040101010101" pitchFamily="2" charset="-122"/>
                <a:ea typeface="华文楷体" panose="02010600040101010101" pitchFamily="2" charset="-122"/>
              </a:rPr>
              <a:t>元素为</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53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02" y="2060848"/>
            <a:ext cx="3877985"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③判定超网络中的超三角形</a:t>
            </a:r>
            <a:endParaRPr lang="zh-CN" altLang="zh-CN" sz="2400" dirty="0"/>
          </a:p>
        </p:txBody>
      </p:sp>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4" name="TextBox 3"/>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8" name="TextBox 7"/>
          <p:cNvSpPr txBox="1"/>
          <p:nvPr/>
        </p:nvSpPr>
        <p:spPr>
          <a:xfrm>
            <a:off x="1420846" y="1492100"/>
            <a:ext cx="2031325" cy="424732"/>
          </a:xfrm>
          <a:prstGeom prst="rect">
            <a:avLst/>
          </a:prstGeom>
          <a:noFill/>
        </p:spPr>
        <p:txBody>
          <a:bodyPr wrap="none" rtlCol="0">
            <a:spAutoFit/>
          </a:bodyPr>
          <a:lstStyle/>
          <a:p>
            <a:pPr>
              <a:lnSpc>
                <a:spcPct val="90000"/>
              </a:lnSpc>
            </a:pPr>
            <a:r>
              <a:rPr lang="zh-CN" altLang="en-US" sz="2400" dirty="0">
                <a:latin typeface="华文楷体" panose="02010600040101010101" pitchFamily="2" charset="-122"/>
                <a:ea typeface="华文楷体" panose="02010600040101010101" pitchFamily="2" charset="-122"/>
              </a:rPr>
              <a:t>⑵</a:t>
            </a:r>
            <a:r>
              <a:rPr lang="zh-CN" altLang="en-US" sz="2400" dirty="0" smtClean="0">
                <a:latin typeface="华文楷体" panose="02010600040101010101" pitchFamily="2" charset="-122"/>
                <a:ea typeface="华文楷体" panose="02010600040101010101" pitchFamily="2" charset="-122"/>
              </a:rPr>
              <a:t>超边相似性</a:t>
            </a:r>
            <a:endParaRPr lang="en-US" altLang="zh-CN" sz="2400" dirty="0" smtClean="0">
              <a:latin typeface="华文楷体" panose="02010600040101010101" pitchFamily="2" charset="-122"/>
              <a:ea typeface="华文楷体" panose="02010600040101010101" pitchFamily="2" charset="-122"/>
            </a:endParaRPr>
          </a:p>
        </p:txBody>
      </p:sp>
      <p:sp>
        <p:nvSpPr>
          <p:cNvPr id="11" name="TextBox 10"/>
          <p:cNvSpPr txBox="1"/>
          <p:nvPr/>
        </p:nvSpPr>
        <p:spPr>
          <a:xfrm>
            <a:off x="909836" y="4350120"/>
            <a:ext cx="8632812" cy="424732"/>
          </a:xfrm>
          <a:prstGeom prst="rect">
            <a:avLst/>
          </a:prstGeom>
          <a:noFill/>
        </p:spPr>
        <p:txBody>
          <a:bodyPr wrap="none" rtlCol="0">
            <a:spAutoFit/>
          </a:bodyPr>
          <a:lstStyle/>
          <a:p>
            <a:pPr>
              <a:lnSpc>
                <a:spcPct val="90000"/>
              </a:lnSpc>
            </a:pPr>
            <a:r>
              <a:rPr lang="en-US" altLang="zh-CN" sz="2400" dirty="0" smtClean="0"/>
              <a:t>        </a:t>
            </a:r>
            <a:r>
              <a:rPr lang="zh-CN" altLang="en-US" sz="2400" dirty="0" smtClean="0">
                <a:latin typeface="华文楷体" panose="02010600040101010101" pitchFamily="2" charset="-122"/>
                <a:ea typeface="华文楷体" panose="02010600040101010101" pitchFamily="2" charset="-122"/>
              </a:rPr>
              <a:t>计算</a:t>
            </a:r>
            <a:r>
              <a:rPr lang="en-US" altLang="zh-CN" sz="2400" dirty="0"/>
              <a:t>(A</a:t>
            </a:r>
            <a:r>
              <a:rPr lang="en-US" altLang="zh-CN" sz="2400" baseline="-25000" dirty="0"/>
              <a:t>SE1</a:t>
            </a:r>
            <a:r>
              <a:rPr lang="en-US" altLang="zh-CN" sz="2400" dirty="0"/>
              <a:t>)</a:t>
            </a:r>
            <a:r>
              <a:rPr lang="en-US" altLang="zh-CN" sz="2400" baseline="-25000" dirty="0" err="1"/>
              <a:t>ij</a:t>
            </a:r>
            <a:r>
              <a:rPr lang="en-US" altLang="zh-CN" sz="2400" dirty="0"/>
              <a:t> </a:t>
            </a:r>
            <a:r>
              <a:rPr lang="zh-CN" altLang="en-US" sz="2400" dirty="0" smtClean="0">
                <a:latin typeface="华文楷体" panose="02010600040101010101" pitchFamily="2" charset="-122"/>
                <a:ea typeface="华文楷体" panose="02010600040101010101" pitchFamily="2" charset="-122"/>
              </a:rPr>
              <a:t>值判定节点</a:t>
            </a:r>
            <a:r>
              <a:rPr lang="en-US" altLang="zh-CN" sz="2400" dirty="0" smtClean="0">
                <a:latin typeface="华文楷体" panose="02010600040101010101" pitchFamily="2" charset="-122"/>
                <a:ea typeface="华文楷体" panose="02010600040101010101" pitchFamily="2" charset="-122"/>
              </a:rPr>
              <a:t>v</a:t>
            </a:r>
            <a:r>
              <a:rPr lang="en-US" altLang="zh-CN" sz="2400" baseline="-25000" dirty="0" smtClean="0">
                <a:latin typeface="华文楷体" panose="02010600040101010101" pitchFamily="2" charset="-122"/>
                <a:ea typeface="华文楷体" panose="02010600040101010101" pitchFamily="2" charset="-122"/>
              </a:rPr>
              <a:t>i</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v</a:t>
            </a:r>
            <a:r>
              <a:rPr lang="en-US" altLang="zh-CN" sz="2400" baseline="-25000" dirty="0" err="1" smtClean="0">
                <a:latin typeface="华文楷体" panose="02010600040101010101" pitchFamily="2" charset="-122"/>
                <a:ea typeface="华文楷体" panose="02010600040101010101" pitchFamily="2" charset="-122"/>
              </a:rPr>
              <a:t>j</a:t>
            </a:r>
            <a:r>
              <a:rPr lang="zh-CN" altLang="en-US" sz="2400" dirty="0" smtClean="0">
                <a:latin typeface="华文楷体" panose="02010600040101010101" pitchFamily="2" charset="-122"/>
                <a:ea typeface="华文楷体" panose="02010600040101010101" pitchFamily="2" charset="-122"/>
              </a:rPr>
              <a:t>是否通过超边</a:t>
            </a:r>
            <a:r>
              <a:rPr lang="en-US" altLang="zh-CN" sz="2400" dirty="0" smtClean="0">
                <a:latin typeface="华文楷体" panose="02010600040101010101" pitchFamily="2" charset="-122"/>
                <a:ea typeface="华文楷体" panose="02010600040101010101" pitchFamily="2" charset="-122"/>
              </a:rPr>
              <a:t>SE</a:t>
            </a:r>
            <a:r>
              <a:rPr lang="en-US" altLang="zh-CN" sz="2400" baseline="-250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；（值为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a:t>
            </a:r>
            <a:endParaRPr lang="zh-CN" altLang="zh-CN" sz="2400"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5067" y="2702143"/>
            <a:ext cx="3139240" cy="144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909836" y="4869160"/>
            <a:ext cx="8655255" cy="424732"/>
          </a:xfrm>
          <a:prstGeom prst="rect">
            <a:avLst/>
          </a:prstGeom>
          <a:noFill/>
        </p:spPr>
        <p:txBody>
          <a:bodyPr wrap="none" rtlCol="0">
            <a:spAutoFit/>
          </a:bodyPr>
          <a:lstStyle/>
          <a:p>
            <a:pPr>
              <a:lnSpc>
                <a:spcPct val="90000"/>
              </a:lnSpc>
            </a:pPr>
            <a:r>
              <a:rPr lang="en-US" altLang="zh-CN" sz="2400" dirty="0" smtClean="0"/>
              <a:t>        </a:t>
            </a:r>
            <a:r>
              <a:rPr lang="zh-CN" altLang="en-US" sz="2400" dirty="0" smtClean="0">
                <a:latin typeface="华文楷体" panose="02010600040101010101" pitchFamily="2" charset="-122"/>
                <a:ea typeface="华文楷体" panose="02010600040101010101" pitchFamily="2" charset="-122"/>
              </a:rPr>
              <a:t>计算</a:t>
            </a:r>
            <a:r>
              <a:rPr lang="en-US" altLang="zh-CN" sz="2400" dirty="0"/>
              <a:t>(</a:t>
            </a:r>
            <a:r>
              <a:rPr lang="en-US" altLang="zh-CN" sz="2400" dirty="0" smtClean="0"/>
              <a:t>A</a:t>
            </a:r>
            <a:r>
              <a:rPr lang="en-US" altLang="zh-CN" sz="2400" baseline="-25000" dirty="0" smtClean="0"/>
              <a:t>SE2</a:t>
            </a:r>
            <a:r>
              <a:rPr lang="en-US" altLang="zh-CN" sz="2400" dirty="0" smtClean="0"/>
              <a:t>)</a:t>
            </a:r>
            <a:r>
              <a:rPr lang="en-US" altLang="zh-CN" sz="2400" baseline="-25000" dirty="0" err="1" smtClean="0"/>
              <a:t>jk</a:t>
            </a:r>
            <a:r>
              <a:rPr lang="en-US" altLang="zh-CN" sz="2400" dirty="0" smtClean="0"/>
              <a:t> </a:t>
            </a:r>
            <a:r>
              <a:rPr lang="zh-CN" altLang="en-US" sz="2400" dirty="0" smtClean="0">
                <a:latin typeface="华文楷体" panose="02010600040101010101" pitchFamily="2" charset="-122"/>
                <a:ea typeface="华文楷体" panose="02010600040101010101" pitchFamily="2" charset="-122"/>
              </a:rPr>
              <a:t>值判定节点</a:t>
            </a:r>
            <a:r>
              <a:rPr lang="en-US" altLang="zh-CN" sz="2400" dirty="0" err="1" smtClean="0">
                <a:latin typeface="华文楷体" panose="02010600040101010101" pitchFamily="2" charset="-122"/>
                <a:ea typeface="华文楷体" panose="02010600040101010101" pitchFamily="2" charset="-122"/>
              </a:rPr>
              <a:t>v</a:t>
            </a:r>
            <a:r>
              <a:rPr lang="en-US" altLang="zh-CN" sz="2400" baseline="-25000" dirty="0" err="1">
                <a:latin typeface="华文楷体" panose="02010600040101010101" pitchFamily="2" charset="-122"/>
                <a:ea typeface="华文楷体" panose="02010600040101010101" pitchFamily="2" charset="-122"/>
              </a:rPr>
              <a:t>j</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v</a:t>
            </a:r>
            <a:r>
              <a:rPr lang="en-US" altLang="zh-CN" sz="2400" baseline="-25000" dirty="0" err="1">
                <a:latin typeface="华文楷体" panose="02010600040101010101" pitchFamily="2" charset="-122"/>
                <a:ea typeface="华文楷体" panose="02010600040101010101" pitchFamily="2" charset="-122"/>
              </a:rPr>
              <a:t>k</a:t>
            </a:r>
            <a:r>
              <a:rPr lang="zh-CN" altLang="en-US" sz="2400" dirty="0" smtClean="0">
                <a:latin typeface="华文楷体" panose="02010600040101010101" pitchFamily="2" charset="-122"/>
                <a:ea typeface="华文楷体" panose="02010600040101010101" pitchFamily="2" charset="-122"/>
              </a:rPr>
              <a:t>是否通过超边</a:t>
            </a:r>
            <a:r>
              <a:rPr lang="en-US" altLang="zh-CN" sz="2400" dirty="0" smtClean="0">
                <a:latin typeface="华文楷体" panose="02010600040101010101" pitchFamily="2" charset="-122"/>
                <a:ea typeface="华文楷体" panose="02010600040101010101" pitchFamily="2" charset="-122"/>
              </a:rPr>
              <a:t>SE</a:t>
            </a:r>
            <a:r>
              <a:rPr lang="en-US" altLang="zh-CN" sz="2400" baseline="-25000" dirty="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；（值为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a:t>
            </a:r>
            <a:endParaRPr lang="zh-CN" altLang="zh-CN" sz="2400" dirty="0"/>
          </a:p>
        </p:txBody>
      </p:sp>
      <p:sp>
        <p:nvSpPr>
          <p:cNvPr id="13" name="TextBox 12"/>
          <p:cNvSpPr txBox="1"/>
          <p:nvPr/>
        </p:nvSpPr>
        <p:spPr>
          <a:xfrm>
            <a:off x="837828" y="5373216"/>
            <a:ext cx="8930971" cy="424732"/>
          </a:xfrm>
          <a:prstGeom prst="rect">
            <a:avLst/>
          </a:prstGeom>
          <a:noFill/>
        </p:spPr>
        <p:txBody>
          <a:bodyPr wrap="none" rtlCol="0">
            <a:spAutoFit/>
          </a:bodyPr>
          <a:lstStyle/>
          <a:p>
            <a:pPr>
              <a:lnSpc>
                <a:spcPct val="90000"/>
              </a:lnSpc>
            </a:pPr>
            <a:r>
              <a:rPr lang="en-US" altLang="zh-CN" sz="2400" dirty="0" smtClean="0"/>
              <a:t>         </a:t>
            </a:r>
            <a:r>
              <a:rPr lang="zh-CN" altLang="en-US" sz="2400" dirty="0" smtClean="0">
                <a:latin typeface="华文楷体" panose="02010600040101010101" pitchFamily="2" charset="-122"/>
                <a:ea typeface="华文楷体" panose="02010600040101010101" pitchFamily="2" charset="-122"/>
              </a:rPr>
              <a:t>通过</a:t>
            </a:r>
            <a:r>
              <a:rPr lang="en-US" altLang="zh-CN" sz="2400" dirty="0" smtClean="0"/>
              <a:t>A</a:t>
            </a:r>
            <a:r>
              <a:rPr lang="en-US" altLang="zh-CN" sz="2400" baseline="-25000" dirty="0" smtClean="0"/>
              <a:t>SE</a:t>
            </a:r>
            <a:r>
              <a:rPr lang="zh-CN" altLang="en-US" sz="2400" dirty="0" smtClean="0">
                <a:latin typeface="华文楷体" panose="02010600040101010101" pitchFamily="2" charset="-122"/>
                <a:ea typeface="华文楷体" panose="02010600040101010101" pitchFamily="2" charset="-122"/>
              </a:rPr>
              <a:t>矩阵判断节点</a:t>
            </a:r>
            <a:r>
              <a:rPr lang="en-US" altLang="zh-CN" sz="2400" dirty="0" smtClean="0">
                <a:latin typeface="华文楷体" panose="02010600040101010101" pitchFamily="2" charset="-122"/>
                <a:ea typeface="华文楷体" panose="02010600040101010101" pitchFamily="2" charset="-122"/>
              </a:rPr>
              <a:t>v</a:t>
            </a:r>
            <a:r>
              <a:rPr lang="en-US" altLang="zh-CN" sz="2400" baseline="-25000" dirty="0" smtClean="0">
                <a:latin typeface="华文楷体" panose="02010600040101010101" pitchFamily="2" charset="-122"/>
                <a:ea typeface="华文楷体" panose="02010600040101010101" pitchFamily="2" charset="-122"/>
              </a:rPr>
              <a:t>i</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v</a:t>
            </a:r>
            <a:r>
              <a:rPr lang="en-US" altLang="zh-CN" sz="2400" baseline="-25000" dirty="0" err="1" smtClean="0">
                <a:latin typeface="华文楷体" panose="02010600040101010101" pitchFamily="2" charset="-122"/>
                <a:ea typeface="华文楷体" panose="02010600040101010101" pitchFamily="2" charset="-122"/>
              </a:rPr>
              <a:t>k</a:t>
            </a:r>
            <a:r>
              <a:rPr lang="zh-CN" altLang="en-US" sz="2400" dirty="0" smtClean="0">
                <a:latin typeface="华文楷体" panose="02010600040101010101" pitchFamily="2" charset="-122"/>
                <a:ea typeface="华文楷体" panose="02010600040101010101" pitchFamily="2" charset="-122"/>
              </a:rPr>
              <a:t>之间是否存在超边；（值不为</a:t>
            </a:r>
            <a:r>
              <a:rPr lang="en-US" altLang="zh-CN" sz="2400" dirty="0" smtClean="0">
                <a:latin typeface="华文楷体" panose="02010600040101010101" pitchFamily="2" charset="-122"/>
                <a:ea typeface="华文楷体" panose="02010600040101010101" pitchFamily="2" charset="-122"/>
              </a:rPr>
              <a:t>0</a:t>
            </a:r>
            <a:r>
              <a:rPr lang="zh-CN" altLang="en-US" sz="2400" dirty="0" smtClean="0">
                <a:latin typeface="华文楷体" panose="02010600040101010101" pitchFamily="2" charset="-122"/>
                <a:ea typeface="华文楷体" panose="02010600040101010101" pitchFamily="2" charset="-122"/>
              </a:rPr>
              <a:t>）</a:t>
            </a:r>
            <a:endParaRPr lang="zh-CN" altLang="zh-CN" sz="2400" dirty="0"/>
          </a:p>
        </p:txBody>
      </p:sp>
      <p:sp>
        <p:nvSpPr>
          <p:cNvPr id="5" name="TextBox 4"/>
          <p:cNvSpPr txBox="1"/>
          <p:nvPr/>
        </p:nvSpPr>
        <p:spPr>
          <a:xfrm>
            <a:off x="9406780" y="4149080"/>
            <a:ext cx="545379" cy="1697709"/>
          </a:xfrm>
          <a:prstGeom prst="rect">
            <a:avLst/>
          </a:prstGeom>
          <a:noFill/>
        </p:spPr>
        <p:txBody>
          <a:bodyPr wrap="square" rtlCol="0">
            <a:spAutoFit/>
          </a:bodyPr>
          <a:lstStyle/>
          <a:p>
            <a:pPr>
              <a:lnSpc>
                <a:spcPct val="90000"/>
              </a:lnSpc>
            </a:pPr>
            <a:r>
              <a:rPr lang="en-US" altLang="zh-CN" sz="11500" dirty="0" smtClean="0">
                <a:latin typeface="华文楷体" panose="02010600040101010101" pitchFamily="2" charset="-122"/>
                <a:ea typeface="华文楷体" panose="02010600040101010101" pitchFamily="2" charset="-122"/>
              </a:rPr>
              <a:t>}</a:t>
            </a:r>
            <a:endParaRPr lang="zh-CN" altLang="en-US" sz="115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1754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02" y="2060848"/>
            <a:ext cx="4185761"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④</a:t>
            </a:r>
            <a:r>
              <a:rPr lang="zh-CN" altLang="en-US" sz="2400" dirty="0">
                <a:latin typeface="华文楷体" panose="02010600040101010101" pitchFamily="2" charset="-122"/>
                <a:ea typeface="华文楷体" panose="02010600040101010101" pitchFamily="2" charset="-122"/>
              </a:rPr>
              <a:t>计算超网络</a:t>
            </a:r>
            <a:r>
              <a:rPr lang="zh-CN" altLang="en-US" sz="2400" dirty="0" smtClean="0">
                <a:latin typeface="华文楷体" panose="02010600040101010101" pitchFamily="2" charset="-122"/>
                <a:ea typeface="华文楷体" panose="02010600040101010101" pitchFamily="2" charset="-122"/>
              </a:rPr>
              <a:t>中超边的相似度</a:t>
            </a:r>
            <a:endParaRPr lang="zh-CN" altLang="zh-CN" sz="2400" dirty="0"/>
          </a:p>
        </p:txBody>
      </p:sp>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4" name="TextBox 3"/>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8" name="TextBox 7"/>
          <p:cNvSpPr txBox="1"/>
          <p:nvPr/>
        </p:nvSpPr>
        <p:spPr>
          <a:xfrm>
            <a:off x="1420846" y="1492100"/>
            <a:ext cx="2031325" cy="424732"/>
          </a:xfrm>
          <a:prstGeom prst="rect">
            <a:avLst/>
          </a:prstGeom>
          <a:noFill/>
        </p:spPr>
        <p:txBody>
          <a:bodyPr wrap="none" rtlCol="0">
            <a:spAutoFit/>
          </a:bodyPr>
          <a:lstStyle/>
          <a:p>
            <a:pPr>
              <a:lnSpc>
                <a:spcPct val="90000"/>
              </a:lnSpc>
            </a:pPr>
            <a:r>
              <a:rPr lang="zh-CN" altLang="en-US" sz="2400" dirty="0">
                <a:latin typeface="华文楷体" panose="02010600040101010101" pitchFamily="2" charset="-122"/>
                <a:ea typeface="华文楷体" panose="02010600040101010101" pitchFamily="2" charset="-122"/>
              </a:rPr>
              <a:t>⑵</a:t>
            </a:r>
            <a:r>
              <a:rPr lang="zh-CN" altLang="en-US" sz="2400" dirty="0" smtClean="0">
                <a:latin typeface="华文楷体" panose="02010600040101010101" pitchFamily="2" charset="-122"/>
                <a:ea typeface="华文楷体" panose="02010600040101010101" pitchFamily="2" charset="-122"/>
              </a:rPr>
              <a:t>超边相似性</a:t>
            </a:r>
            <a:endParaRPr lang="en-US" altLang="zh-CN" sz="2400" dirty="0" smtClean="0">
              <a:latin typeface="华文楷体" panose="02010600040101010101" pitchFamily="2" charset="-122"/>
              <a:ea typeface="华文楷体" panose="02010600040101010101" pitchFamily="2" charset="-122"/>
            </a:endParaRPr>
          </a:p>
        </p:txBody>
      </p:sp>
      <p:sp>
        <p:nvSpPr>
          <p:cNvPr id="13" name="TextBox 12"/>
          <p:cNvSpPr txBox="1"/>
          <p:nvPr/>
        </p:nvSpPr>
        <p:spPr>
          <a:xfrm>
            <a:off x="1289643" y="5373216"/>
            <a:ext cx="9485289" cy="703911"/>
          </a:xfrm>
          <a:prstGeom prst="rect">
            <a:avLst/>
          </a:prstGeom>
          <a:noFill/>
        </p:spPr>
        <p:txBody>
          <a:bodyPr wrap="none" rtlCol="0">
            <a:spAutoFit/>
          </a:bodyPr>
          <a:lstStyle/>
          <a:p>
            <a:pPr>
              <a:lnSpc>
                <a:spcPct val="90000"/>
              </a:lnSpc>
            </a:pPr>
            <a:r>
              <a:rPr lang="en-US" altLang="zh-CN" sz="2400" dirty="0" smtClean="0"/>
              <a:t>         </a:t>
            </a:r>
            <a:r>
              <a:rPr lang="zh-CN" altLang="en-US" sz="2000" dirty="0" smtClean="0">
                <a:latin typeface="华文楷体" panose="02010600040101010101" pitchFamily="2" charset="-122"/>
                <a:ea typeface="华文楷体" panose="02010600040101010101" pitchFamily="2" charset="-122"/>
              </a:rPr>
              <a:t>式中分子为两条超边共同构成超三角形的个数，分母为通过超边</a:t>
            </a:r>
            <a:r>
              <a:rPr lang="en-US" altLang="zh-CN" sz="2000" dirty="0">
                <a:latin typeface="华文楷体" panose="02010600040101010101" pitchFamily="2" charset="-122"/>
                <a:ea typeface="华文楷体" panose="02010600040101010101" pitchFamily="2" charset="-122"/>
              </a:rPr>
              <a:t>SE</a:t>
            </a:r>
            <a:r>
              <a:rPr lang="en-US" altLang="zh-CN" sz="2000" baseline="-25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和超边</a:t>
            </a:r>
            <a:r>
              <a:rPr lang="en-US" altLang="zh-CN" sz="2000" dirty="0" smtClean="0">
                <a:latin typeface="华文楷体" panose="02010600040101010101" pitchFamily="2" charset="-122"/>
                <a:ea typeface="华文楷体" panose="02010600040101010101" pitchFamily="2" charset="-122"/>
              </a:rPr>
              <a:t>SE</a:t>
            </a:r>
            <a:r>
              <a:rPr lang="en-US" altLang="zh-CN" sz="2000" baseline="-25000" dirty="0" smtClean="0">
                <a:latin typeface="华文楷体" panose="02010600040101010101" pitchFamily="2" charset="-122"/>
                <a:ea typeface="华文楷体" panose="02010600040101010101" pitchFamily="2" charset="-122"/>
              </a:rPr>
              <a:t>2</a:t>
            </a:r>
          </a:p>
          <a:p>
            <a:pPr>
              <a:lnSpc>
                <a:spcPct val="90000"/>
              </a:lnSpc>
            </a:pPr>
            <a:r>
              <a:rPr lang="zh-CN" altLang="en-US" sz="2000" dirty="0" smtClean="0">
                <a:latin typeface="华文楷体" panose="02010600040101010101" pitchFamily="2" charset="-122"/>
                <a:ea typeface="华文楷体" panose="02010600040101010101" pitchFamily="2" charset="-122"/>
              </a:rPr>
              <a:t>的超三角形最大的可能存在的个数。</a:t>
            </a:r>
            <a:endParaRPr lang="zh-CN" altLang="zh-CN" sz="2400" dirty="0">
              <a:latin typeface="华文楷体" panose="02010600040101010101" pitchFamily="2" charset="-122"/>
              <a:ea typeface="华文楷体" panose="02010600040101010101" pitchFamily="2" charset="-122"/>
            </a:endParaRPr>
          </a:p>
        </p:txBody>
      </p:sp>
      <p:sp>
        <p:nvSpPr>
          <p:cNvPr id="14" name="TextBox 13"/>
          <p:cNvSpPr txBox="1"/>
          <p:nvPr/>
        </p:nvSpPr>
        <p:spPr>
          <a:xfrm>
            <a:off x="2117246" y="2644228"/>
            <a:ext cx="4769254"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计算超边</a:t>
            </a:r>
            <a:r>
              <a:rPr lang="en-US" altLang="zh-CN" sz="2400" dirty="0" smtClean="0">
                <a:latin typeface="华文楷体" panose="02010600040101010101" pitchFamily="2" charset="-122"/>
                <a:ea typeface="华文楷体" panose="02010600040101010101" pitchFamily="2" charset="-122"/>
              </a:rPr>
              <a:t>SE</a:t>
            </a:r>
            <a:r>
              <a:rPr lang="en-US" altLang="zh-CN" sz="2400" baseline="-25000" dirty="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和超边</a:t>
            </a:r>
            <a:r>
              <a:rPr lang="en-US" altLang="zh-CN" sz="2400" dirty="0" smtClean="0">
                <a:latin typeface="华文楷体" panose="02010600040101010101" pitchFamily="2" charset="-122"/>
                <a:ea typeface="华文楷体" panose="02010600040101010101" pitchFamily="2" charset="-122"/>
              </a:rPr>
              <a:t>SE</a:t>
            </a:r>
            <a:r>
              <a:rPr lang="en-US" altLang="zh-CN" sz="2400" baseline="-250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的相似度：</a:t>
            </a:r>
            <a:endParaRPr lang="en-US" altLang="zh-CN" sz="2400" dirty="0" smtClean="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52" y="3212976"/>
            <a:ext cx="80772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74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0846" y="2276872"/>
            <a:ext cx="9725739" cy="2529923"/>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⑤最后，建立客户子网中各节点与超边映射关系的矩阵，计算各超边间</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的相似度并进行归一化处理，得到超网络中超边的相似性矩阵</a:t>
            </a:r>
            <a:r>
              <a:rPr lang="en-US" altLang="zh-CN" sz="2400" dirty="0" err="1" smtClean="0"/>
              <a:t>A</a:t>
            </a:r>
            <a:r>
              <a:rPr lang="en-US" altLang="zh-CN" sz="2400" baseline="-25000" dirty="0" err="1" smtClean="0"/>
              <a:t>sim</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相似</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性越高的超链路出现的可能性越大。</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endParaRPr lang="en-US" altLang="zh-CN" sz="24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即通过上述超链路预测方法可以得到</a:t>
            </a:r>
            <a:r>
              <a:rPr lang="en-US" altLang="zh-CN" sz="2400" dirty="0" smtClean="0">
                <a:latin typeface="华文楷体" panose="02010600040101010101" pitchFamily="2" charset="-122"/>
                <a:ea typeface="华文楷体" panose="02010600040101010101" pitchFamily="2" charset="-122"/>
              </a:rPr>
              <a:t>web</a:t>
            </a:r>
            <a:r>
              <a:rPr lang="zh-CN" altLang="en-US" sz="2400" dirty="0" smtClean="0">
                <a:latin typeface="华文楷体" panose="02010600040101010101" pitchFamily="2" charset="-122"/>
                <a:ea typeface="华文楷体" panose="02010600040101010101" pitchFamily="2" charset="-122"/>
              </a:rPr>
              <a:t>兴趣超网络在下一时刻可能出</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现的超边，即基于相似客户行为轨迹预测下一时刻可能有的兴趣。</a:t>
            </a:r>
            <a:endParaRPr lang="zh-CN" altLang="zh-CN" sz="2400" dirty="0"/>
          </a:p>
        </p:txBody>
      </p:sp>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4" name="TextBox 3"/>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8" name="TextBox 7"/>
          <p:cNvSpPr txBox="1"/>
          <p:nvPr/>
        </p:nvSpPr>
        <p:spPr>
          <a:xfrm>
            <a:off x="1420846" y="1492100"/>
            <a:ext cx="2031325" cy="424732"/>
          </a:xfrm>
          <a:prstGeom prst="rect">
            <a:avLst/>
          </a:prstGeom>
          <a:noFill/>
        </p:spPr>
        <p:txBody>
          <a:bodyPr wrap="none" rtlCol="0">
            <a:spAutoFit/>
          </a:bodyPr>
          <a:lstStyle/>
          <a:p>
            <a:pPr>
              <a:lnSpc>
                <a:spcPct val="90000"/>
              </a:lnSpc>
            </a:pPr>
            <a:r>
              <a:rPr lang="zh-CN" altLang="en-US" sz="2400" dirty="0">
                <a:latin typeface="华文楷体" panose="02010600040101010101" pitchFamily="2" charset="-122"/>
                <a:ea typeface="华文楷体" panose="02010600040101010101" pitchFamily="2" charset="-122"/>
              </a:rPr>
              <a:t>⑵</a:t>
            </a:r>
            <a:r>
              <a:rPr lang="zh-CN" altLang="en-US" sz="2400" dirty="0" smtClean="0">
                <a:latin typeface="华文楷体" panose="02010600040101010101" pitchFamily="2" charset="-122"/>
                <a:ea typeface="华文楷体" panose="02010600040101010101" pitchFamily="2" charset="-122"/>
              </a:rPr>
              <a:t>超边相似性</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5541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6421" y="2660778"/>
            <a:ext cx="6452407" cy="840230"/>
          </a:xfrm>
          <a:prstGeom prst="rect">
            <a:avLst/>
          </a:prstGeom>
          <a:noFill/>
        </p:spPr>
        <p:txBody>
          <a:bodyPr wrap="none" rtlCol="0">
            <a:spAutoFit/>
          </a:bodyPr>
          <a:lstStyle/>
          <a:p>
            <a:pPr>
              <a:lnSpc>
                <a:spcPct val="90000"/>
              </a:lnSpc>
            </a:pPr>
            <a:r>
              <a:rPr lang="zh-CN" altLang="en-US" sz="5400" b="1" dirty="0" smtClean="0">
                <a:latin typeface="幼圆" panose="02010509060101010101" pitchFamily="49" charset="-122"/>
                <a:ea typeface="幼圆" panose="02010509060101010101" pitchFamily="49" charset="-122"/>
              </a:rPr>
              <a:t>未 完 待 续 </a:t>
            </a:r>
            <a:r>
              <a:rPr lang="zh-CN" altLang="en-US" sz="5400" b="1" dirty="0" smtClean="0">
                <a:solidFill>
                  <a:schemeClr val="bg1"/>
                </a:solidFill>
                <a:latin typeface="幼圆" panose="02010509060101010101" pitchFamily="49" charset="-122"/>
                <a:ea typeface="幼圆" panose="02010509060101010101" pitchFamily="49" charset="-122"/>
              </a:rPr>
              <a:t>。。。</a:t>
            </a:r>
            <a:endParaRPr lang="zh-CN" altLang="en-US" sz="5400" b="1"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4638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706" y="1844824"/>
            <a:ext cx="953338" cy="2208297"/>
          </a:xfrm>
          <a:prstGeom prst="rect">
            <a:avLst/>
          </a:prstGeom>
          <a:noFill/>
        </p:spPr>
        <p:txBody>
          <a:bodyPr vert="eaVert" wrap="none" rtlCol="0">
            <a:spAutoFit/>
          </a:bodyPr>
          <a:lstStyle/>
          <a:p>
            <a:pPr>
              <a:lnSpc>
                <a:spcPct val="90000"/>
              </a:lnSpc>
            </a:pPr>
            <a:r>
              <a:rPr lang="zh-CN" altLang="en-US" sz="5400" b="1" dirty="0" smtClean="0">
                <a:solidFill>
                  <a:schemeClr val="bg1"/>
                </a:solidFill>
                <a:latin typeface="华文楷体" panose="02010600040101010101" pitchFamily="2" charset="-122"/>
                <a:ea typeface="华文楷体" panose="02010600040101010101" pitchFamily="2" charset="-122"/>
              </a:rPr>
              <a:t>目  录</a:t>
            </a:r>
            <a:endParaRPr lang="zh-CN" altLang="en-US" sz="5400" b="1" dirty="0">
              <a:solidFill>
                <a:schemeClr val="bg1"/>
              </a:solidFill>
              <a:latin typeface="华文楷体" panose="02010600040101010101" pitchFamily="2" charset="-122"/>
              <a:ea typeface="华文楷体" panose="02010600040101010101" pitchFamily="2" charset="-122"/>
            </a:endParaRPr>
          </a:p>
        </p:txBody>
      </p:sp>
      <p:sp>
        <p:nvSpPr>
          <p:cNvPr id="6" name="TextBox 5"/>
          <p:cNvSpPr txBox="1"/>
          <p:nvPr/>
        </p:nvSpPr>
        <p:spPr>
          <a:xfrm>
            <a:off x="5086300" y="836712"/>
            <a:ext cx="4160113" cy="4524315"/>
          </a:xfrm>
          <a:prstGeom prst="rect">
            <a:avLst/>
          </a:prstGeom>
          <a:noFill/>
        </p:spPr>
        <p:txBody>
          <a:bodyPr wrap="none" rtlCol="0">
            <a:spAutoFit/>
          </a:bodyPr>
          <a:lstStyle/>
          <a:p>
            <a:pPr>
              <a:lnSpc>
                <a:spcPct val="90000"/>
              </a:lnSpc>
            </a:pPr>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基本</a:t>
            </a:r>
            <a:r>
              <a:rPr lang="zh-CN" altLang="en-US" sz="3200" dirty="0" smtClean="0">
                <a:latin typeface="华文楷体" panose="02010600040101010101" pitchFamily="2" charset="-122"/>
                <a:ea typeface="华文楷体" panose="02010600040101010101" pitchFamily="2" charset="-122"/>
              </a:rPr>
              <a:t>概念</a:t>
            </a:r>
            <a:endParaRPr lang="en-US" altLang="zh-CN" sz="3200" dirty="0" smtClean="0">
              <a:latin typeface="华文楷体" panose="02010600040101010101" pitchFamily="2" charset="-122"/>
              <a:ea typeface="华文楷体" panose="02010600040101010101" pitchFamily="2" charset="-122"/>
            </a:endParaRPr>
          </a:p>
          <a:p>
            <a:pPr>
              <a:lnSpc>
                <a:spcPct val="90000"/>
              </a:lnSpc>
            </a:pPr>
            <a:endParaRPr lang="en-US" altLang="zh-CN" sz="3200" dirty="0">
              <a:latin typeface="华文楷体" panose="02010600040101010101" pitchFamily="2" charset="-122"/>
              <a:ea typeface="华文楷体" panose="02010600040101010101" pitchFamily="2" charset="-122"/>
            </a:endParaRPr>
          </a:p>
          <a:p>
            <a:pPr>
              <a:lnSpc>
                <a:spcPct val="90000"/>
              </a:lnSpc>
            </a:pPr>
            <a:r>
              <a:rPr lang="en-US" altLang="zh-CN" sz="3200" dirty="0" smtClean="0">
                <a:latin typeface="华文楷体" panose="02010600040101010101" pitchFamily="2" charset="-122"/>
                <a:ea typeface="华文楷体" panose="02010600040101010101" pitchFamily="2" charset="-122"/>
              </a:rPr>
              <a:t>2.</a:t>
            </a:r>
            <a:r>
              <a:rPr lang="zh-CN" altLang="en-US" sz="3200" dirty="0" smtClean="0">
                <a:latin typeface="华文楷体" panose="02010600040101010101" pitchFamily="2" charset="-122"/>
                <a:ea typeface="华文楷体" panose="02010600040101010101" pitchFamily="2" charset="-122"/>
              </a:rPr>
              <a:t>背景及研究现状</a:t>
            </a: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en-US" altLang="zh-CN" sz="3200" dirty="0">
                <a:latin typeface="华文楷体" panose="02010600040101010101" pitchFamily="2" charset="-122"/>
                <a:ea typeface="华文楷体" panose="02010600040101010101" pitchFamily="2" charset="-122"/>
              </a:rPr>
              <a:t>3</a:t>
            </a:r>
            <a:r>
              <a:rPr lang="en-US" altLang="zh-CN" sz="3200" dirty="0" smtClean="0">
                <a:latin typeface="华文楷体" panose="02010600040101010101" pitchFamily="2" charset="-122"/>
                <a:ea typeface="华文楷体" panose="02010600040101010101" pitchFamily="2" charset="-122"/>
              </a:rPr>
              <a:t>.</a:t>
            </a:r>
            <a:r>
              <a:rPr lang="zh-CN" altLang="en-US" sz="3200" dirty="0" smtClean="0">
                <a:latin typeface="华文楷体" panose="02010600040101010101" pitchFamily="2" charset="-122"/>
                <a:ea typeface="华文楷体" panose="02010600040101010101" pitchFamily="2" charset="-122"/>
              </a:rPr>
              <a:t>超网络及超链路预测</a:t>
            </a:r>
            <a:endParaRPr lang="en-US" altLang="zh-CN" sz="32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en-US" altLang="zh-CN" sz="3200" dirty="0">
                <a:latin typeface="华文楷体" panose="02010600040101010101" pitchFamily="2" charset="-122"/>
                <a:ea typeface="华文楷体" panose="02010600040101010101" pitchFamily="2" charset="-122"/>
              </a:rPr>
              <a:t>4</a:t>
            </a:r>
            <a:r>
              <a:rPr lang="en-US" altLang="zh-CN" sz="3200" dirty="0" smtClean="0">
                <a:latin typeface="华文楷体" panose="02010600040101010101" pitchFamily="2" charset="-122"/>
                <a:ea typeface="华文楷体" panose="02010600040101010101" pitchFamily="2" charset="-122"/>
              </a:rPr>
              <a:t>.Web</a:t>
            </a:r>
            <a:r>
              <a:rPr lang="zh-CN" altLang="en-US" sz="3200" dirty="0" smtClean="0">
                <a:latin typeface="华文楷体" panose="02010600040101010101" pitchFamily="2" charset="-122"/>
                <a:ea typeface="华文楷体" panose="02010600040101010101" pitchFamily="2" charset="-122"/>
              </a:rPr>
              <a:t>兴趣超网络模型</a:t>
            </a:r>
            <a:endParaRPr lang="en-US" altLang="zh-CN" sz="32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en-US" altLang="zh-CN" sz="3200" dirty="0">
                <a:latin typeface="华文楷体" panose="02010600040101010101" pitchFamily="2" charset="-122"/>
                <a:ea typeface="华文楷体" panose="02010600040101010101" pitchFamily="2" charset="-122"/>
              </a:rPr>
              <a:t>5</a:t>
            </a:r>
            <a:r>
              <a:rPr lang="en-US" altLang="zh-CN" sz="3200" dirty="0" smtClean="0">
                <a:latin typeface="华文楷体" panose="02010600040101010101" pitchFamily="2" charset="-122"/>
                <a:ea typeface="华文楷体" panose="02010600040101010101" pitchFamily="2" charset="-122"/>
              </a:rPr>
              <a:t>.</a:t>
            </a:r>
            <a:r>
              <a:rPr lang="zh-CN" altLang="en-US" sz="3200" dirty="0" smtClean="0">
                <a:latin typeface="华文楷体" panose="02010600040101010101" pitchFamily="2" charset="-122"/>
                <a:ea typeface="华文楷体" panose="02010600040101010101" pitchFamily="2" charset="-122"/>
              </a:rPr>
              <a:t>客户间的超链路预测</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4909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1844" y="620688"/>
            <a:ext cx="2108269" cy="539058"/>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基本概念</a:t>
            </a:r>
            <a:endParaRPr lang="en-US" altLang="zh-CN" sz="800" b="1" dirty="0">
              <a:latin typeface="华文楷体" panose="02010600040101010101" pitchFamily="2" charset="-122"/>
              <a:ea typeface="华文楷体" panose="02010600040101010101" pitchFamily="2" charset="-122"/>
            </a:endParaRPr>
          </a:p>
        </p:txBody>
      </p:sp>
      <p:sp>
        <p:nvSpPr>
          <p:cNvPr id="5" name="TextBox 4"/>
          <p:cNvSpPr txBox="1"/>
          <p:nvPr/>
        </p:nvSpPr>
        <p:spPr>
          <a:xfrm>
            <a:off x="1557908" y="1663758"/>
            <a:ext cx="10123284" cy="757130"/>
          </a:xfrm>
          <a:prstGeom prst="rect">
            <a:avLst/>
          </a:prstGeom>
          <a:noFill/>
        </p:spPr>
        <p:txBody>
          <a:bodyPr wrap="none" rtlCol="0">
            <a:spAutoFit/>
          </a:bodyPr>
          <a:lstStyle/>
          <a:p>
            <a:pPr>
              <a:lnSpc>
                <a:spcPct val="90000"/>
              </a:lnSpc>
            </a:pPr>
            <a:r>
              <a:rPr lang="en-US" altLang="zh-CN" sz="2800" b="1" i="1" dirty="0" smtClean="0">
                <a:solidFill>
                  <a:schemeClr val="accent1">
                    <a:lumMod val="50000"/>
                  </a:schemeClr>
                </a:solidFill>
                <a:latin typeface="华文楷体" panose="02010600040101010101" pitchFamily="2" charset="-122"/>
                <a:ea typeface="华文楷体" panose="02010600040101010101" pitchFamily="2" charset="-122"/>
              </a:rPr>
              <a:t>Web</a:t>
            </a: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时空：</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与人类现实时空不同，同一时间点可以访问多个空间（本文中空间体现为</a:t>
            </a:r>
            <a:endParaRPr lang="en-US" altLang="zh-CN" sz="2000" dirty="0" smtClean="0">
              <a:solidFill>
                <a:schemeClr val="tx1">
                  <a:lumMod val="50000"/>
                </a:schemeClr>
              </a:solidFill>
              <a:latin typeface="华文楷体" panose="02010600040101010101" pitchFamily="2" charset="-122"/>
              <a:ea typeface="华文楷体" panose="02010600040101010101" pitchFamily="2" charset="-122"/>
            </a:endParaRPr>
          </a:p>
          <a:p>
            <a:pPr>
              <a:lnSpc>
                <a:spcPct val="90000"/>
              </a:lnSpc>
            </a:pPr>
            <a:r>
              <a:rPr lang="en-US" altLang="zh-CN" sz="2000" b="1" i="1" dirty="0">
                <a:solidFill>
                  <a:schemeClr val="tx1">
                    <a:lumMod val="50000"/>
                  </a:schemeClr>
                </a:solidFill>
                <a:latin typeface="华文楷体" panose="02010600040101010101" pitchFamily="2" charset="-122"/>
                <a:ea typeface="华文楷体" panose="02010600040101010101" pitchFamily="2" charset="-122"/>
              </a:rPr>
              <a:t> </a:t>
            </a:r>
            <a:r>
              <a:rPr lang="en-US" altLang="zh-CN" sz="2000" b="1" i="1" dirty="0" smtClean="0">
                <a:solidFill>
                  <a:schemeClr val="tx1">
                    <a:lumMod val="50000"/>
                  </a:schemeClr>
                </a:solidFill>
                <a:latin typeface="华文楷体" panose="02010600040101010101" pitchFamily="2" charset="-122"/>
                <a:ea typeface="华文楷体" panose="02010600040101010101" pitchFamily="2" charset="-122"/>
              </a:rPr>
              <a:t>                          </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客户在同一时间访问多个空间的数据叠加，有效解决数据的稀疏性问题）</a:t>
            </a:r>
            <a:endParaRPr lang="zh-CN" altLang="en-US" sz="200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8" name="TextBox 7"/>
          <p:cNvSpPr txBox="1"/>
          <p:nvPr/>
        </p:nvSpPr>
        <p:spPr>
          <a:xfrm>
            <a:off x="1485900" y="2948869"/>
            <a:ext cx="6822702" cy="480131"/>
          </a:xfrm>
          <a:prstGeom prst="rect">
            <a:avLst/>
          </a:prstGeom>
          <a:noFill/>
        </p:spPr>
        <p:txBody>
          <a:bodyPr wrap="none" rtlCol="0">
            <a:spAutoFit/>
          </a:bodyPr>
          <a:lstStyle/>
          <a:p>
            <a:pPr>
              <a:lnSpc>
                <a:spcPct val="90000"/>
              </a:lnSpc>
            </a:pP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行为轨迹：</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四个“</a:t>
            </a:r>
            <a:r>
              <a:rPr lang="en-US" altLang="zh-CN" sz="2000" dirty="0" smtClean="0">
                <a:solidFill>
                  <a:schemeClr val="tx1">
                    <a:lumMod val="50000"/>
                  </a:schemeClr>
                </a:solidFill>
                <a:latin typeface="华文楷体" panose="02010600040101010101" pitchFamily="2" charset="-122"/>
                <a:ea typeface="华文楷体" panose="02010600040101010101" pitchFamily="2" charset="-122"/>
              </a:rPr>
              <a:t>what</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”（时间、网站</a:t>
            </a:r>
            <a:r>
              <a:rPr lang="zh-CN" altLang="en-US" sz="2000" dirty="0">
                <a:solidFill>
                  <a:schemeClr val="tx1">
                    <a:lumMod val="50000"/>
                  </a:schemeClr>
                </a:solidFill>
                <a:latin typeface="华文楷体" panose="02010600040101010101" pitchFamily="2" charset="-122"/>
                <a:ea typeface="华文楷体" panose="02010600040101010101" pitchFamily="2" charset="-122"/>
              </a:rPr>
              <a:t>、</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商品、行为）</a:t>
            </a:r>
            <a:endParaRPr lang="zh-CN" altLang="en-US" sz="200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9" name="TextBox 8"/>
          <p:cNvSpPr txBox="1"/>
          <p:nvPr/>
        </p:nvSpPr>
        <p:spPr>
          <a:xfrm>
            <a:off x="1413892" y="4149080"/>
            <a:ext cx="10546477" cy="759310"/>
          </a:xfrm>
          <a:prstGeom prst="rect">
            <a:avLst/>
          </a:prstGeom>
          <a:noFill/>
        </p:spPr>
        <p:txBody>
          <a:bodyPr wrap="none" rtlCol="0">
            <a:spAutoFit/>
          </a:bodyPr>
          <a:lstStyle/>
          <a:p>
            <a:pPr>
              <a:lnSpc>
                <a:spcPct val="90000"/>
              </a:lnSpc>
            </a:pP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兴趣点预测：</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未来可能会访问的商品（本文以购物网站上的数据为基础，不考虑社交、</a:t>
            </a:r>
            <a:endParaRPr lang="en-US" altLang="zh-CN" sz="2000" dirty="0" smtClean="0">
              <a:solidFill>
                <a:schemeClr val="tx1">
                  <a:lumMod val="50000"/>
                </a:schemeClr>
              </a:solidFill>
              <a:latin typeface="华文楷体" panose="02010600040101010101" pitchFamily="2" charset="-122"/>
              <a:ea typeface="华文楷体" panose="02010600040101010101" pitchFamily="2" charset="-122"/>
            </a:endParaRPr>
          </a:p>
          <a:p>
            <a:pPr>
              <a:lnSpc>
                <a:spcPct val="90000"/>
              </a:lnSpc>
            </a:pPr>
            <a:r>
              <a:rPr lang="en-US" altLang="zh-CN" sz="2000" dirty="0">
                <a:solidFill>
                  <a:schemeClr val="tx1">
                    <a:lumMod val="50000"/>
                  </a:schemeClr>
                </a:solidFill>
                <a:latin typeface="华文楷体" panose="02010600040101010101" pitchFamily="2" charset="-122"/>
                <a:ea typeface="华文楷体" panose="02010600040101010101" pitchFamily="2" charset="-122"/>
              </a:rPr>
              <a:t> </a:t>
            </a:r>
            <a:r>
              <a:rPr lang="en-US" altLang="zh-CN" sz="2000" dirty="0" smtClean="0">
                <a:solidFill>
                  <a:schemeClr val="tx1">
                    <a:lumMod val="50000"/>
                  </a:schemeClr>
                </a:solidFill>
                <a:latin typeface="华文楷体" panose="02010600040101010101" pitchFamily="2" charset="-122"/>
                <a:ea typeface="华文楷体" panose="02010600040101010101" pitchFamily="2" charset="-122"/>
              </a:rPr>
              <a:t>                            </a:t>
            </a:r>
            <a:r>
              <a:rPr lang="zh-CN" altLang="en-US" sz="2000" dirty="0" smtClean="0">
                <a:solidFill>
                  <a:schemeClr val="tx1">
                    <a:lumMod val="50000"/>
                  </a:schemeClr>
                </a:solidFill>
                <a:latin typeface="华文楷体" panose="02010600040101010101" pitchFamily="2" charset="-122"/>
                <a:ea typeface="华文楷体" panose="02010600040101010101" pitchFamily="2" charset="-122"/>
              </a:rPr>
              <a:t>环境等影响）</a:t>
            </a:r>
            <a:endParaRPr lang="zh-CN" altLang="en-US" sz="2800" b="1" i="1" dirty="0">
              <a:solidFill>
                <a:schemeClr val="accent1">
                  <a:lumMod val="5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2851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81844" y="620688"/>
            <a:ext cx="3339376" cy="535531"/>
          </a:xfrm>
          <a:prstGeom prst="rect">
            <a:avLst/>
          </a:prstGeom>
        </p:spPr>
        <p:txBody>
          <a:bodyPr wrap="none">
            <a:spAutoFit/>
          </a:bodyPr>
          <a:lstStyle/>
          <a:p>
            <a:pPr>
              <a:lnSpc>
                <a:spcPct val="90000"/>
              </a:lnSpc>
            </a:pPr>
            <a:r>
              <a:rPr lang="en-US" altLang="zh-CN" sz="3200" b="1" dirty="0" smtClean="0">
                <a:latin typeface="华文楷体" panose="02010600040101010101" pitchFamily="2" charset="-122"/>
                <a:ea typeface="华文楷体" panose="02010600040101010101" pitchFamily="2" charset="-122"/>
              </a:rPr>
              <a:t>2</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背景及研究现状</a:t>
            </a:r>
            <a:endParaRPr lang="en-US" altLang="zh-CN" sz="800" b="1" dirty="0">
              <a:latin typeface="华文楷体" panose="02010600040101010101" pitchFamily="2" charset="-122"/>
              <a:ea typeface="华文楷体" panose="02010600040101010101" pitchFamily="2" charset="-122"/>
            </a:endParaRPr>
          </a:p>
        </p:txBody>
      </p:sp>
      <p:sp>
        <p:nvSpPr>
          <p:cNvPr id="10" name="TextBox 9"/>
          <p:cNvSpPr txBox="1"/>
          <p:nvPr/>
        </p:nvSpPr>
        <p:spPr>
          <a:xfrm>
            <a:off x="1125860" y="1527153"/>
            <a:ext cx="3877985" cy="427361"/>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①兴趣点预测的目的是推荐</a:t>
            </a:r>
            <a:endParaRPr lang="en-US" altLang="zh-CN" sz="2400" dirty="0" smtClean="0">
              <a:latin typeface="华文楷体" panose="02010600040101010101" pitchFamily="2" charset="-122"/>
              <a:ea typeface="华文楷体" panose="02010600040101010101" pitchFamily="2" charset="-122"/>
            </a:endParaRPr>
          </a:p>
        </p:txBody>
      </p:sp>
      <p:sp>
        <p:nvSpPr>
          <p:cNvPr id="3" name="TextBox 2"/>
          <p:cNvSpPr txBox="1"/>
          <p:nvPr/>
        </p:nvSpPr>
        <p:spPr>
          <a:xfrm>
            <a:off x="1125860" y="2132856"/>
            <a:ext cx="8648521" cy="757130"/>
          </a:xfrm>
          <a:prstGeom prst="rect">
            <a:avLst/>
          </a:prstGeom>
          <a:noFill/>
        </p:spPr>
        <p:txBody>
          <a:bodyPr wrap="none" rtlCol="0">
            <a:spAutoFit/>
          </a:bodyPr>
          <a:lstStyle/>
          <a:p>
            <a:pPr>
              <a:lnSpc>
                <a:spcPct val="90000"/>
              </a:lnSpc>
            </a:pPr>
            <a:r>
              <a:rPr lang="zh-CN" altLang="zh-CN" sz="2400" dirty="0">
                <a:latin typeface="华文楷体" panose="02010600040101010101" pitchFamily="2" charset="-122"/>
                <a:ea typeface="华文楷体" panose="02010600040101010101" pitchFamily="2" charset="-122"/>
              </a:rPr>
              <a:t>②</a:t>
            </a:r>
            <a:r>
              <a:rPr lang="zh-CN" altLang="en-US" sz="2400" dirty="0">
                <a:latin typeface="华文楷体" panose="02010600040101010101" pitchFamily="2" charset="-122"/>
                <a:ea typeface="华文楷体" panose="02010600040101010101" pitchFamily="2" charset="-122"/>
              </a:rPr>
              <a:t>基于内容的推荐</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协同过滤推荐</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基于复杂网络链路预测</a:t>
            </a:r>
            <a:r>
              <a:rPr lang="zh-CN" altLang="en-US" sz="2400" dirty="0" smtClean="0">
                <a:latin typeface="华文楷体" panose="02010600040101010101" pitchFamily="2" charset="-122"/>
                <a:ea typeface="华文楷体" panose="02010600040101010101" pitchFamily="2" charset="-122"/>
              </a:rPr>
              <a:t>推荐</a:t>
            </a:r>
            <a:r>
              <a:rPr lang="en-US" altLang="zh-CN" sz="2400" dirty="0" smtClean="0">
                <a:latin typeface="华文楷体" panose="02010600040101010101" pitchFamily="2" charset="-122"/>
                <a:ea typeface="华文楷体" panose="02010600040101010101" pitchFamily="2" charset="-122"/>
              </a:rPr>
              <a:t>/</a:t>
            </a:r>
          </a:p>
          <a:p>
            <a:pPr>
              <a:lnSpc>
                <a:spcPct val="90000"/>
              </a:lnSpc>
            </a:pPr>
            <a:r>
              <a:rPr lang="zh-CN" altLang="en-US" sz="2400" dirty="0" smtClean="0">
                <a:latin typeface="华文楷体" panose="02010600040101010101" pitchFamily="2" charset="-122"/>
                <a:ea typeface="华文楷体" panose="02010600040101010101" pitchFamily="2" charset="-122"/>
              </a:rPr>
              <a:t>    基于社会化标签推荐等</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推荐系统</a:t>
            </a:r>
            <a:r>
              <a:rPr lang="en-US" altLang="zh-CN"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4" name="下箭头 3"/>
          <p:cNvSpPr/>
          <p:nvPr/>
        </p:nvSpPr>
        <p:spPr>
          <a:xfrm>
            <a:off x="5224225" y="2924944"/>
            <a:ext cx="582155" cy="648072"/>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TextBox 10"/>
          <p:cNvSpPr txBox="1"/>
          <p:nvPr/>
        </p:nvSpPr>
        <p:spPr>
          <a:xfrm>
            <a:off x="1917948" y="3645024"/>
            <a:ext cx="7263527"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冷启动、数据稀疏性、精确度低、推荐过时项等问题</a:t>
            </a:r>
            <a:endParaRPr lang="en-US" altLang="zh-CN" sz="2400" dirty="0" smtClean="0">
              <a:latin typeface="华文楷体" panose="02010600040101010101" pitchFamily="2" charset="-122"/>
              <a:ea typeface="华文楷体" panose="02010600040101010101" pitchFamily="2" charset="-122"/>
            </a:endParaRPr>
          </a:p>
        </p:txBody>
      </p:sp>
      <p:sp>
        <p:nvSpPr>
          <p:cNvPr id="12" name="TextBox 11"/>
          <p:cNvSpPr txBox="1"/>
          <p:nvPr/>
        </p:nvSpPr>
        <p:spPr>
          <a:xfrm>
            <a:off x="1188571" y="4156396"/>
            <a:ext cx="5416868" cy="427361"/>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③人类现实时空行为相关研究广泛应用</a:t>
            </a:r>
            <a:endParaRPr lang="en-US" altLang="zh-CN" sz="2400" dirty="0" smtClean="0">
              <a:latin typeface="华文楷体" panose="02010600040101010101" pitchFamily="2" charset="-122"/>
              <a:ea typeface="华文楷体" panose="02010600040101010101" pitchFamily="2" charset="-122"/>
            </a:endParaRPr>
          </a:p>
        </p:txBody>
      </p:sp>
      <p:sp>
        <p:nvSpPr>
          <p:cNvPr id="9" name="TextBox 8"/>
          <p:cNvSpPr txBox="1"/>
          <p:nvPr/>
        </p:nvSpPr>
        <p:spPr>
          <a:xfrm>
            <a:off x="9334772" y="1237919"/>
            <a:ext cx="1224136" cy="4856714"/>
          </a:xfrm>
          <a:prstGeom prst="rect">
            <a:avLst/>
          </a:prstGeom>
          <a:noFill/>
        </p:spPr>
        <p:txBody>
          <a:bodyPr wrap="square" rtlCol="0">
            <a:spAutoFit/>
          </a:bodyPr>
          <a:lstStyle/>
          <a:p>
            <a:pPr>
              <a:lnSpc>
                <a:spcPct val="90000"/>
              </a:lnSpc>
            </a:pPr>
            <a:r>
              <a:rPr lang="en-US" altLang="zh-CN" sz="34400" dirty="0" smtClean="0">
                <a:latin typeface="宋体" panose="02010600030101010101" pitchFamily="2" charset="-122"/>
                <a:ea typeface="宋体" panose="02010600030101010101" pitchFamily="2" charset="-122"/>
              </a:rPr>
              <a:t>}</a:t>
            </a:r>
            <a:endParaRPr lang="zh-CN" altLang="en-US" sz="23900" dirty="0">
              <a:latin typeface="宋体" panose="02010600030101010101" pitchFamily="2" charset="-122"/>
              <a:ea typeface="宋体" panose="02010600030101010101" pitchFamily="2" charset="-122"/>
            </a:endParaRPr>
          </a:p>
        </p:txBody>
      </p:sp>
      <p:sp>
        <p:nvSpPr>
          <p:cNvPr id="14" name="TextBox 13"/>
          <p:cNvSpPr txBox="1"/>
          <p:nvPr/>
        </p:nvSpPr>
        <p:spPr>
          <a:xfrm>
            <a:off x="1188571" y="4736157"/>
            <a:ext cx="4185761"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④客户行为信息相对静态简单</a:t>
            </a:r>
            <a:endParaRPr lang="en-US" altLang="zh-CN" sz="2400" dirty="0" smtClean="0">
              <a:latin typeface="华文楷体" panose="02010600040101010101" pitchFamily="2" charset="-122"/>
              <a:ea typeface="华文楷体" panose="02010600040101010101" pitchFamily="2" charset="-122"/>
            </a:endParaRPr>
          </a:p>
        </p:txBody>
      </p:sp>
      <p:sp>
        <p:nvSpPr>
          <p:cNvPr id="15" name="TextBox 14"/>
          <p:cNvSpPr txBox="1"/>
          <p:nvPr/>
        </p:nvSpPr>
        <p:spPr>
          <a:xfrm>
            <a:off x="1188570" y="5287259"/>
            <a:ext cx="3877985"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⑤大数据、物联网等新技术</a:t>
            </a:r>
            <a:endParaRPr lang="en-US" altLang="zh-CN" sz="2400" dirty="0" smtClean="0">
              <a:latin typeface="华文楷体" panose="02010600040101010101" pitchFamily="2" charset="-122"/>
              <a:ea typeface="华文楷体" panose="02010600040101010101" pitchFamily="2" charset="-122"/>
            </a:endParaRPr>
          </a:p>
        </p:txBody>
      </p:sp>
      <p:sp>
        <p:nvSpPr>
          <p:cNvPr id="18" name="TextBox 17"/>
          <p:cNvSpPr txBox="1"/>
          <p:nvPr/>
        </p:nvSpPr>
        <p:spPr>
          <a:xfrm>
            <a:off x="10750630" y="1340768"/>
            <a:ext cx="469359" cy="4753865"/>
          </a:xfrm>
          <a:prstGeom prst="rect">
            <a:avLst/>
          </a:prstGeom>
          <a:noFill/>
        </p:spPr>
        <p:txBody>
          <a:bodyPr vert="eaVert" wrap="none" rtlCol="0">
            <a:spAutoFit/>
          </a:bodyPr>
          <a:lstStyle/>
          <a:p>
            <a:pPr>
              <a:lnSpc>
                <a:spcPct val="90000"/>
              </a:lnSpc>
            </a:pPr>
            <a:r>
              <a:rPr lang="zh-CN" altLang="en-US" sz="2000" b="1" dirty="0" smtClean="0">
                <a:solidFill>
                  <a:schemeClr val="accent1">
                    <a:lumMod val="50000"/>
                  </a:schemeClr>
                </a:solidFill>
                <a:latin typeface="华文楷体" panose="02010600040101010101" pitchFamily="2" charset="-122"/>
                <a:ea typeface="华文楷体" panose="02010600040101010101" pitchFamily="2" charset="-122"/>
              </a:rPr>
              <a:t>客户</a:t>
            </a:r>
            <a:r>
              <a:rPr lang="en-US" altLang="zh-CN" sz="2000" b="1" dirty="0" smtClean="0">
                <a:solidFill>
                  <a:schemeClr val="accent1">
                    <a:lumMod val="50000"/>
                  </a:schemeClr>
                </a:solidFill>
                <a:latin typeface="华文楷体" panose="02010600040101010101" pitchFamily="2" charset="-122"/>
                <a:ea typeface="华文楷体" panose="02010600040101010101" pitchFamily="2" charset="-122"/>
              </a:rPr>
              <a:t>web</a:t>
            </a:r>
            <a:r>
              <a:rPr lang="zh-CN" altLang="en-US" sz="2000" b="1" dirty="0" smtClean="0">
                <a:solidFill>
                  <a:schemeClr val="accent1">
                    <a:lumMod val="50000"/>
                  </a:schemeClr>
                </a:solidFill>
                <a:latin typeface="华文楷体" panose="02010600040101010101" pitchFamily="2" charset="-122"/>
                <a:ea typeface="华文楷体" panose="02010600040101010101" pitchFamily="2" charset="-122"/>
              </a:rPr>
              <a:t>时空行为轨迹预测式推荐</a:t>
            </a:r>
            <a:endParaRPr lang="zh-CN" altLang="en-US" sz="2000" b="1" dirty="0">
              <a:solidFill>
                <a:schemeClr val="accent1">
                  <a:lumMod val="5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5524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3</a:t>
            </a:r>
            <a:r>
              <a:rPr lang="en-US" altLang="zh-CN" sz="3200" b="1" dirty="0" smtClean="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超</a:t>
            </a:r>
            <a:r>
              <a:rPr lang="zh-CN" altLang="en-US" sz="3200" b="1" dirty="0" smtClean="0">
                <a:latin typeface="华文楷体" panose="02010600040101010101" pitchFamily="2" charset="-122"/>
                <a:ea typeface="华文楷体" panose="02010600040101010101" pitchFamily="2" charset="-122"/>
              </a:rPr>
              <a:t>网络及超链路预测</a:t>
            </a:r>
            <a:endParaRPr lang="en-US" altLang="zh-CN" sz="800" b="1" dirty="0">
              <a:latin typeface="华文楷体" panose="02010600040101010101" pitchFamily="2" charset="-122"/>
              <a:ea typeface="华文楷体" panose="02010600040101010101" pitchFamily="2" charset="-122"/>
            </a:endParaRPr>
          </a:p>
        </p:txBody>
      </p:sp>
      <p:sp>
        <p:nvSpPr>
          <p:cNvPr id="7" name="TextBox 6"/>
          <p:cNvSpPr txBox="1"/>
          <p:nvPr/>
        </p:nvSpPr>
        <p:spPr>
          <a:xfrm>
            <a:off x="1413892" y="1484784"/>
            <a:ext cx="3934090" cy="480131"/>
          </a:xfrm>
          <a:prstGeom prst="rect">
            <a:avLst/>
          </a:prstGeom>
          <a:noFill/>
        </p:spPr>
        <p:txBody>
          <a:bodyPr wrap="none" rtlCol="0">
            <a:spAutoFit/>
          </a:bodyPr>
          <a:lstStyle/>
          <a:p>
            <a:pPr>
              <a:lnSpc>
                <a:spcPct val="90000"/>
              </a:lnSpc>
            </a:pP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超网络（</a:t>
            </a:r>
            <a:r>
              <a:rPr lang="en-US" altLang="zh-CN" sz="2800" b="1" i="1" dirty="0" err="1">
                <a:solidFill>
                  <a:schemeClr val="accent1">
                    <a:lumMod val="50000"/>
                  </a:schemeClr>
                </a:solidFill>
                <a:latin typeface="华文楷体" panose="02010600040101010101" pitchFamily="2" charset="-122"/>
                <a:ea typeface="华文楷体" panose="02010600040101010101" pitchFamily="2" charset="-122"/>
              </a:rPr>
              <a:t>S</a:t>
            </a:r>
            <a:r>
              <a:rPr lang="en-US" altLang="zh-CN" sz="2800" b="1" i="1" dirty="0" err="1" smtClean="0">
                <a:solidFill>
                  <a:schemeClr val="accent1">
                    <a:lumMod val="50000"/>
                  </a:schemeClr>
                </a:solidFill>
                <a:latin typeface="华文楷体" panose="02010600040101010101" pitchFamily="2" charset="-122"/>
                <a:ea typeface="华文楷体" panose="02010600040101010101" pitchFamily="2" charset="-122"/>
              </a:rPr>
              <a:t>upernetwork</a:t>
            </a: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a:t>
            </a:r>
            <a:endParaRPr lang="zh-CN" altLang="en-US" sz="200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5" name="TextBox 4"/>
          <p:cNvSpPr txBox="1"/>
          <p:nvPr/>
        </p:nvSpPr>
        <p:spPr>
          <a:xfrm>
            <a:off x="5497269" y="1554033"/>
            <a:ext cx="3647152" cy="341632"/>
          </a:xfrm>
          <a:prstGeom prst="rect">
            <a:avLst/>
          </a:prstGeom>
          <a:noFill/>
        </p:spPr>
        <p:txBody>
          <a:bodyPr wrap="none" rtlCol="0">
            <a:spAutoFit/>
          </a:bodyPr>
          <a:lstStyle/>
          <a:p>
            <a:pPr>
              <a:lnSpc>
                <a:spcPct val="90000"/>
              </a:lnSpc>
            </a:pP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未来网络研究的十大问题之一</a:t>
            </a:r>
            <a:endParaRPr lang="zh-CN" altLang="en-US" dirty="0">
              <a:latin typeface="华文楷体" panose="02010600040101010101" pitchFamily="2" charset="-122"/>
              <a:ea typeface="华文楷体" panose="02010600040101010101" pitchFamily="2" charset="-122"/>
            </a:endParaRPr>
          </a:p>
        </p:txBody>
      </p:sp>
      <p:sp>
        <p:nvSpPr>
          <p:cNvPr id="10" name="TextBox 9"/>
          <p:cNvSpPr txBox="1"/>
          <p:nvPr/>
        </p:nvSpPr>
        <p:spPr>
          <a:xfrm>
            <a:off x="1539756" y="2420887"/>
            <a:ext cx="10341293" cy="275152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即网络的网络（</a:t>
            </a:r>
            <a:r>
              <a:rPr lang="en-US" altLang="zh-CN" sz="2400" dirty="0">
                <a:latin typeface="华文楷体" panose="02010600040101010101" pitchFamily="2" charset="-122"/>
                <a:ea typeface="华文楷体" panose="02010600040101010101" pitchFamily="2" charset="-122"/>
              </a:rPr>
              <a:t>N</a:t>
            </a:r>
            <a:r>
              <a:rPr lang="en-US" altLang="zh-CN" sz="2400" dirty="0" smtClean="0">
                <a:latin typeface="华文楷体" panose="02010600040101010101" pitchFamily="2" charset="-122"/>
                <a:ea typeface="华文楷体" panose="02010600040101010101" pitchFamily="2" charset="-122"/>
              </a:rPr>
              <a:t>etwork  of  Networks</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    高于</a:t>
            </a:r>
            <a:r>
              <a:rPr lang="zh-CN" altLang="en-US" sz="2400" dirty="0">
                <a:latin typeface="华文楷体" panose="02010600040101010101" pitchFamily="2" charset="-122"/>
                <a:ea typeface="华文楷体" panose="02010600040101010101" pitchFamily="2" charset="-122"/>
              </a:rPr>
              <a:t>而又超</a:t>
            </a:r>
            <a:r>
              <a:rPr lang="zh-CN" altLang="en-US" sz="2400" dirty="0" smtClean="0">
                <a:latin typeface="华文楷体" panose="02010600040101010101" pitchFamily="2" charset="-122"/>
                <a:ea typeface="华文楷体" panose="02010600040101010101" pitchFamily="2" charset="-122"/>
              </a:rPr>
              <a:t>于现存网络的网络（</a:t>
            </a:r>
            <a:r>
              <a:rPr lang="en-US" altLang="zh-CN" sz="2400" dirty="0">
                <a:latin typeface="华文楷体" panose="02010600040101010101" pitchFamily="2" charset="-122"/>
                <a:ea typeface="华文楷体" panose="02010600040101010101" pitchFamily="2" charset="-122"/>
              </a:rPr>
              <a:t>A</a:t>
            </a:r>
            <a:r>
              <a:rPr lang="en-US" altLang="zh-CN" sz="2400" dirty="0" smtClean="0">
                <a:latin typeface="华文楷体" panose="02010600040101010101" pitchFamily="2" charset="-122"/>
                <a:ea typeface="华文楷体" panose="02010600040101010101" pitchFamily="2" charset="-122"/>
              </a:rPr>
              <a:t>bove  and  Beyond  Existing  Network</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用以研究不同性质网络间的相互作用</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七大特性（异质性、多属性、多层性、多级性、多维性、拥塞性、协调性）</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305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3</a:t>
            </a:r>
            <a:r>
              <a:rPr lang="en-US" altLang="zh-CN" sz="3200" b="1" dirty="0" smtClean="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超</a:t>
            </a:r>
            <a:r>
              <a:rPr lang="zh-CN" altLang="en-US" sz="3200" b="1" dirty="0" smtClean="0">
                <a:latin typeface="华文楷体" panose="02010600040101010101" pitchFamily="2" charset="-122"/>
                <a:ea typeface="华文楷体" panose="02010600040101010101" pitchFamily="2" charset="-122"/>
              </a:rPr>
              <a:t>网络及超链路预测</a:t>
            </a:r>
            <a:endParaRPr lang="en-US" altLang="zh-CN" sz="800" b="1" dirty="0">
              <a:latin typeface="华文楷体" panose="02010600040101010101" pitchFamily="2" charset="-122"/>
              <a:ea typeface="华文楷体" panose="02010600040101010101" pitchFamily="2" charset="-122"/>
            </a:endParaRPr>
          </a:p>
        </p:txBody>
      </p:sp>
      <p:sp>
        <p:nvSpPr>
          <p:cNvPr id="9" name="TextBox 8"/>
          <p:cNvSpPr txBox="1"/>
          <p:nvPr/>
        </p:nvSpPr>
        <p:spPr>
          <a:xfrm>
            <a:off x="2071885" y="1412776"/>
            <a:ext cx="1980029" cy="480131"/>
          </a:xfrm>
          <a:prstGeom prst="rect">
            <a:avLst/>
          </a:prstGeom>
          <a:noFill/>
        </p:spPr>
        <p:txBody>
          <a:bodyPr wrap="none" rtlCol="0">
            <a:spAutoFit/>
          </a:bodyPr>
          <a:lstStyle/>
          <a:p>
            <a:pPr>
              <a:lnSpc>
                <a:spcPct val="90000"/>
              </a:lnSpc>
            </a:pPr>
            <a:r>
              <a:rPr lang="zh-CN" altLang="en-US" sz="2800" b="1" i="1" dirty="0" smtClean="0">
                <a:solidFill>
                  <a:schemeClr val="accent1">
                    <a:lumMod val="50000"/>
                  </a:schemeClr>
                </a:solidFill>
                <a:latin typeface="华文楷体" panose="02010600040101010101" pitchFamily="2" charset="-122"/>
                <a:ea typeface="华文楷体" panose="02010600040101010101" pitchFamily="2" charset="-122"/>
              </a:rPr>
              <a:t>超链路预测</a:t>
            </a:r>
            <a:endParaRPr lang="zh-CN" altLang="en-US" sz="200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10" name="TextBox 9"/>
          <p:cNvSpPr txBox="1"/>
          <p:nvPr/>
        </p:nvSpPr>
        <p:spPr>
          <a:xfrm>
            <a:off x="1269876" y="2132856"/>
            <a:ext cx="10341293" cy="978729"/>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        在</a:t>
            </a:r>
            <a:r>
              <a:rPr lang="zh-CN" altLang="en-US" sz="2400" dirty="0">
                <a:latin typeface="华文楷体" panose="02010600040101010101" pitchFamily="2" charset="-122"/>
                <a:ea typeface="华文楷体" panose="02010600040101010101" pitchFamily="2" charset="-122"/>
              </a:rPr>
              <a:t>超</a:t>
            </a:r>
            <a:r>
              <a:rPr lang="zh-CN" altLang="en-US" sz="2400" dirty="0" smtClean="0">
                <a:latin typeface="华文楷体" panose="02010600040101010101" pitchFamily="2" charset="-122"/>
                <a:ea typeface="华文楷体" panose="02010600040101010101" pitchFamily="2" charset="-122"/>
              </a:rPr>
              <a:t>网络结构上，对</a:t>
            </a:r>
            <a:r>
              <a:rPr lang="zh-CN" altLang="en-US" sz="2400" u="sng" dirty="0" smtClean="0">
                <a:latin typeface="华文楷体" panose="02010600040101010101" pitchFamily="2" charset="-122"/>
                <a:ea typeface="华文楷体" panose="02010600040101010101" pitchFamily="2" charset="-122"/>
              </a:rPr>
              <a:t>未知的超链接</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Existent  Yet  Unknown  </a:t>
            </a:r>
            <a:r>
              <a:rPr lang="en-US" altLang="zh-CN" sz="2400" dirty="0" err="1" smtClean="0">
                <a:latin typeface="华文楷体" panose="02010600040101010101" pitchFamily="2" charset="-122"/>
                <a:ea typeface="华文楷体" panose="02010600040101010101" pitchFamily="2" charset="-122"/>
              </a:rPr>
              <a:t>Superlinks</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的预测及</a:t>
            </a:r>
            <a:r>
              <a:rPr lang="zh-CN" altLang="en-US" sz="2400" u="sng" dirty="0" smtClean="0">
                <a:latin typeface="华文楷体" panose="02010600040101010101" pitchFamily="2" charset="-122"/>
                <a:ea typeface="华文楷体" panose="02010600040101010101" pitchFamily="2" charset="-122"/>
              </a:rPr>
              <a:t>未来超链接</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Future  </a:t>
            </a:r>
            <a:r>
              <a:rPr lang="en-US" altLang="zh-CN" sz="2400" dirty="0" err="1" smtClean="0">
                <a:latin typeface="华文楷体" panose="02010600040101010101" pitchFamily="2" charset="-122"/>
                <a:ea typeface="华文楷体" panose="02010600040101010101" pitchFamily="2" charset="-122"/>
              </a:rPr>
              <a:t>Superlinks</a:t>
            </a:r>
            <a:r>
              <a:rPr lang="zh-CN" altLang="en-US" sz="2400" dirty="0" smtClean="0">
                <a:latin typeface="华文楷体" panose="02010600040101010101" pitchFamily="2" charset="-122"/>
                <a:ea typeface="华文楷体" panose="02010600040101010101" pitchFamily="2" charset="-122"/>
              </a:rPr>
              <a:t>）的预测即为超链路预测。</a:t>
            </a:r>
            <a:endParaRPr lang="en-US" altLang="zh-CN" sz="2400" dirty="0" smtClean="0">
              <a:latin typeface="华文楷体" panose="02010600040101010101" pitchFamily="2" charset="-122"/>
              <a:ea typeface="华文楷体" panose="02010600040101010101" pitchFamily="2" charset="-122"/>
            </a:endParaRPr>
          </a:p>
        </p:txBody>
      </p:sp>
      <p:graphicFrame>
        <p:nvGraphicFramePr>
          <p:cNvPr id="14" name="图示 13"/>
          <p:cNvGraphicFramePr/>
          <p:nvPr>
            <p:extLst>
              <p:ext uri="{D42A27DB-BD31-4B8C-83A1-F6EECF244321}">
                <p14:modId xmlns:p14="http://schemas.microsoft.com/office/powerpoint/2010/main" val="3208221125"/>
              </p:ext>
            </p:extLst>
          </p:nvPr>
        </p:nvGraphicFramePr>
        <p:xfrm>
          <a:off x="3358108" y="2492895"/>
          <a:ext cx="5040559" cy="3812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组合 15"/>
          <p:cNvGrpSpPr/>
          <p:nvPr/>
        </p:nvGrpSpPr>
        <p:grpSpPr>
          <a:xfrm>
            <a:off x="5627124" y="3130138"/>
            <a:ext cx="934576" cy="597724"/>
            <a:chOff x="3240361" y="2304256"/>
            <a:chExt cx="934576" cy="597724"/>
          </a:xfrm>
        </p:grpSpPr>
        <p:sp>
          <p:nvSpPr>
            <p:cNvPr id="17" name="矩形 16"/>
            <p:cNvSpPr/>
            <p:nvPr/>
          </p:nvSpPr>
          <p:spPr>
            <a:xfrm>
              <a:off x="3240361" y="2304256"/>
              <a:ext cx="934576" cy="5977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矩形 17"/>
            <p:cNvSpPr/>
            <p:nvPr/>
          </p:nvSpPr>
          <p:spPr>
            <a:xfrm>
              <a:off x="3240361" y="2304256"/>
              <a:ext cx="934576" cy="597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dirty="0"/>
            </a:p>
          </p:txBody>
        </p:sp>
      </p:grpSp>
      <p:grpSp>
        <p:nvGrpSpPr>
          <p:cNvPr id="19" name="组合 18"/>
          <p:cNvGrpSpPr/>
          <p:nvPr/>
        </p:nvGrpSpPr>
        <p:grpSpPr>
          <a:xfrm>
            <a:off x="2594611" y="4281284"/>
            <a:ext cx="934576" cy="597724"/>
            <a:chOff x="3240361" y="2304256"/>
            <a:chExt cx="934576" cy="597724"/>
          </a:xfrm>
        </p:grpSpPr>
        <p:sp>
          <p:nvSpPr>
            <p:cNvPr id="20" name="矩形 19"/>
            <p:cNvSpPr/>
            <p:nvPr/>
          </p:nvSpPr>
          <p:spPr>
            <a:xfrm>
              <a:off x="3240361" y="2304256"/>
              <a:ext cx="934576" cy="5977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矩形 20"/>
            <p:cNvSpPr/>
            <p:nvPr/>
          </p:nvSpPr>
          <p:spPr>
            <a:xfrm>
              <a:off x="3240361" y="2304256"/>
              <a:ext cx="934576" cy="597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zh-CN" altLang="en-US" sz="3000" kern="1200" dirty="0"/>
            </a:p>
          </p:txBody>
        </p:sp>
      </p:grpSp>
      <p:sp>
        <p:nvSpPr>
          <p:cNvPr id="22" name="环形箭头 21"/>
          <p:cNvSpPr/>
          <p:nvPr/>
        </p:nvSpPr>
        <p:spPr>
          <a:xfrm rot="13604209">
            <a:off x="2585570" y="3442560"/>
            <a:ext cx="1835208" cy="1835488"/>
          </a:xfrm>
          <a:prstGeom prst="circularArrow">
            <a:avLst>
              <a:gd name="adj1" fmla="val 10980"/>
              <a:gd name="adj2" fmla="val 1142322"/>
              <a:gd name="adj3" fmla="val 4500000"/>
              <a:gd name="adj4" fmla="val 10800000"/>
              <a:gd name="adj5" fmla="val 125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TextBox 22"/>
          <p:cNvSpPr txBox="1"/>
          <p:nvPr/>
        </p:nvSpPr>
        <p:spPr>
          <a:xfrm>
            <a:off x="2893073" y="4203338"/>
            <a:ext cx="1175322" cy="313932"/>
          </a:xfrm>
          <a:prstGeom prst="rect">
            <a:avLst/>
          </a:prstGeom>
          <a:noFill/>
        </p:spPr>
        <p:txBody>
          <a:bodyPr wrap="none" rtlCol="0">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连通矩阵</a:t>
            </a:r>
            <a:endParaRPr lang="zh-CN" altLang="en-US" sz="1600" dirty="0">
              <a:latin typeface="微软雅黑" panose="020B0503020204020204" pitchFamily="34" charset="-122"/>
              <a:ea typeface="微软雅黑" panose="020B0503020204020204" pitchFamily="34" charset="-122"/>
            </a:endParaRPr>
          </a:p>
        </p:txBody>
      </p:sp>
      <p:sp>
        <p:nvSpPr>
          <p:cNvPr id="24" name="TextBox 23"/>
          <p:cNvSpPr txBox="1"/>
          <p:nvPr/>
        </p:nvSpPr>
        <p:spPr>
          <a:xfrm>
            <a:off x="4800368" y="5805264"/>
            <a:ext cx="2031325" cy="341632"/>
          </a:xfrm>
          <a:prstGeom prst="rect">
            <a:avLst/>
          </a:prstGeom>
          <a:noFill/>
        </p:spPr>
        <p:txBody>
          <a:bodyPr wrap="none" rtlCol="0">
            <a:spAutoFit/>
          </a:bodyPr>
          <a:lstStyle/>
          <a:p>
            <a:pPr>
              <a:lnSpc>
                <a:spcPct val="90000"/>
              </a:lnSpc>
            </a:pPr>
            <a:r>
              <a:rPr lang="zh-CN" altLang="en-US" b="1" dirty="0" smtClean="0">
                <a:latin typeface="华文楷体" panose="02010600040101010101" pitchFamily="2" charset="-122"/>
                <a:ea typeface="华文楷体" panose="02010600040101010101" pitchFamily="2" charset="-122"/>
              </a:rPr>
              <a:t>超链路预测流程图</a:t>
            </a:r>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269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81844" y="620688"/>
            <a:ext cx="408477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4</a:t>
            </a:r>
            <a:r>
              <a:rPr lang="en-US" altLang="zh-CN" sz="3200" b="1" dirty="0" smtClean="0">
                <a:latin typeface="华文楷体" panose="02010600040101010101" pitchFamily="2" charset="-122"/>
                <a:ea typeface="华文楷体" panose="02010600040101010101" pitchFamily="2" charset="-122"/>
              </a:rPr>
              <a:t>.Web</a:t>
            </a:r>
            <a:r>
              <a:rPr lang="zh-CN" altLang="en-US" sz="3200" b="1" dirty="0" smtClean="0">
                <a:latin typeface="华文楷体" panose="02010600040101010101" pitchFamily="2" charset="-122"/>
                <a:ea typeface="华文楷体" panose="02010600040101010101" pitchFamily="2" charset="-122"/>
              </a:rPr>
              <a:t>兴趣超网络模型</a:t>
            </a:r>
            <a:endParaRPr lang="en-US" altLang="zh-CN" sz="800" b="1" dirty="0">
              <a:latin typeface="华文楷体" panose="02010600040101010101" pitchFamily="2" charset="-122"/>
              <a:ea typeface="华文楷体" panose="02010600040101010101" pitchFamily="2" charset="-122"/>
            </a:endParaRPr>
          </a:p>
        </p:txBody>
      </p:sp>
      <p:sp>
        <p:nvSpPr>
          <p:cNvPr id="9" name="TextBox 8"/>
          <p:cNvSpPr txBox="1"/>
          <p:nvPr/>
        </p:nvSpPr>
        <p:spPr>
          <a:xfrm>
            <a:off x="981844" y="1484784"/>
            <a:ext cx="10831811" cy="3527119"/>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建立涉及</a:t>
            </a:r>
            <a:r>
              <a:rPr lang="zh-CN" altLang="en-US" sz="2400" u="sng" dirty="0" smtClean="0">
                <a:latin typeface="华文楷体" panose="02010600040101010101" pitchFamily="2" charset="-122"/>
                <a:ea typeface="华文楷体" panose="02010600040101010101" pitchFamily="2" charset="-122"/>
              </a:rPr>
              <a:t>客户子网</a:t>
            </a:r>
            <a:r>
              <a:rPr lang="zh-CN" altLang="en-US" sz="2400" dirty="0" smtClean="0">
                <a:latin typeface="华文楷体" panose="02010600040101010101" pitchFamily="2" charset="-122"/>
                <a:ea typeface="华文楷体" panose="02010600040101010101" pitchFamily="2" charset="-122"/>
              </a:rPr>
              <a:t>、</a:t>
            </a:r>
            <a:r>
              <a:rPr lang="zh-CN" altLang="en-US" sz="2400" u="sng" dirty="0" smtClean="0">
                <a:latin typeface="华文楷体" panose="02010600040101010101" pitchFamily="2" charset="-122"/>
                <a:ea typeface="华文楷体" panose="02010600040101010101" pitchFamily="2" charset="-122"/>
              </a:rPr>
              <a:t>时间子网</a:t>
            </a:r>
            <a:r>
              <a:rPr lang="zh-CN" altLang="en-US" sz="2400" dirty="0" smtClean="0">
                <a:latin typeface="华文楷体" panose="02010600040101010101" pitchFamily="2" charset="-122"/>
                <a:ea typeface="华文楷体" panose="02010600040101010101" pitchFamily="2" charset="-122"/>
              </a:rPr>
              <a:t>、</a:t>
            </a:r>
            <a:r>
              <a:rPr lang="zh-CN" altLang="en-US" sz="2400" u="sng" dirty="0" smtClean="0">
                <a:latin typeface="华文楷体" panose="02010600040101010101" pitchFamily="2" charset="-122"/>
                <a:ea typeface="华文楷体" panose="02010600040101010101" pitchFamily="2" charset="-122"/>
              </a:rPr>
              <a:t>兴趣点子网</a:t>
            </a:r>
            <a:r>
              <a:rPr lang="zh-CN" altLang="en-US" sz="2400" dirty="0" smtClean="0">
                <a:latin typeface="华文楷体" panose="02010600040101010101" pitchFamily="2" charset="-122"/>
                <a:ea typeface="华文楷体" panose="02010600040101010101" pitchFamily="2" charset="-122"/>
              </a:rPr>
              <a:t>和</a:t>
            </a:r>
            <a:r>
              <a:rPr lang="zh-CN" altLang="en-US" sz="2400" u="sng" dirty="0" smtClean="0">
                <a:latin typeface="华文楷体" panose="02010600040101010101" pitchFamily="2" charset="-122"/>
                <a:ea typeface="华文楷体" panose="02010600040101010101" pitchFamily="2" charset="-122"/>
              </a:rPr>
              <a:t>行为子网</a:t>
            </a:r>
            <a:r>
              <a:rPr lang="zh-CN" altLang="en-US" sz="2400" dirty="0" smtClean="0">
                <a:latin typeface="华文楷体" panose="02010600040101010101" pitchFamily="2" charset="-122"/>
                <a:ea typeface="华文楷体" panose="02010600040101010101" pitchFamily="2" charset="-122"/>
              </a:rPr>
              <a:t>的</a:t>
            </a:r>
            <a:r>
              <a:rPr lang="en-US" altLang="zh-CN" sz="2400" dirty="0" smtClean="0">
                <a:latin typeface="华文楷体" panose="02010600040101010101" pitchFamily="2" charset="-122"/>
                <a:ea typeface="华文楷体" panose="02010600040101010101" pitchFamily="2" charset="-122"/>
              </a:rPr>
              <a:t>web</a:t>
            </a:r>
            <a:r>
              <a:rPr lang="zh-CN" altLang="en-US" sz="2400" dirty="0" smtClean="0">
                <a:latin typeface="华文楷体" panose="02010600040101010101" pitchFamily="2" charset="-122"/>
                <a:ea typeface="华文楷体" panose="02010600040101010101" pitchFamily="2" charset="-122"/>
              </a:rPr>
              <a:t>兴趣超网络模型。</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其中，①客户子网：以客户为节点，客户之间的影响关系为</a:t>
            </a:r>
            <a:r>
              <a:rPr lang="zh-CN" altLang="en-US" sz="2400" dirty="0" smtClean="0">
                <a:latin typeface="华文楷体" panose="02010600040101010101" pitchFamily="2" charset="-122"/>
                <a:ea typeface="华文楷体" panose="02010600040101010101" pitchFamily="2" charset="-122"/>
              </a:rPr>
              <a:t>边</a:t>
            </a:r>
            <a:endParaRPr lang="en-US" altLang="zh-CN" sz="800" dirty="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②</a:t>
            </a:r>
            <a:r>
              <a:rPr lang="zh-CN" altLang="en-US" sz="2400" dirty="0" smtClean="0">
                <a:latin typeface="华文楷体" panose="02010600040101010101" pitchFamily="2" charset="-122"/>
                <a:ea typeface="华文楷体" panose="02010600040101010101" pitchFamily="2" charset="-122"/>
              </a:rPr>
              <a:t>时间子网：以时间点为节点，时间点之间的先后关系为边</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en-US" altLang="zh-CN" sz="2400" dirty="0" smtClean="0">
                <a:latin typeface="华文楷体" panose="02010600040101010101" pitchFamily="2" charset="-122"/>
                <a:ea typeface="华文楷体" panose="02010600040101010101" pitchFamily="2" charset="-122"/>
              </a:rPr>
              <a:t>            ③</a:t>
            </a:r>
            <a:r>
              <a:rPr lang="zh-CN" altLang="en-US" sz="2400" dirty="0" smtClean="0">
                <a:latin typeface="华文楷体" panose="02010600040101010101" pitchFamily="2" charset="-122"/>
                <a:ea typeface="华文楷体" panose="02010600040101010101" pitchFamily="2" charset="-122"/>
              </a:rPr>
              <a:t>兴趣点子网：以商品为节点，商品之间的转化关系为</a:t>
            </a:r>
            <a:r>
              <a:rPr lang="zh-CN" altLang="en-US" sz="2400" dirty="0" smtClean="0">
                <a:latin typeface="华文楷体" panose="02010600040101010101" pitchFamily="2" charset="-122"/>
                <a:ea typeface="华文楷体" panose="02010600040101010101" pitchFamily="2" charset="-122"/>
              </a:rPr>
              <a:t>边</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a:latin typeface="华文楷体" panose="02010600040101010101" pitchFamily="2" charset="-122"/>
              <a:ea typeface="华文楷体" panose="02010600040101010101" pitchFamily="2" charset="-122"/>
            </a:endParaRPr>
          </a:p>
          <a:p>
            <a:pPr>
              <a:lnSpc>
                <a:spcPct val="90000"/>
              </a:lnSpc>
            </a:pPr>
            <a:r>
              <a:rPr lang="en-US" altLang="zh-CN" sz="2400" dirty="0" smtClean="0">
                <a:latin typeface="华文楷体" panose="02010600040101010101" pitchFamily="2" charset="-122"/>
                <a:ea typeface="华文楷体" panose="02010600040101010101" pitchFamily="2" charset="-122"/>
              </a:rPr>
              <a:t>            ④</a:t>
            </a:r>
            <a:r>
              <a:rPr lang="zh-CN" altLang="en-US" sz="2400" dirty="0" smtClean="0">
                <a:latin typeface="华文楷体" panose="02010600040101010101" pitchFamily="2" charset="-122"/>
                <a:ea typeface="华文楷体" panose="02010600040101010101" pitchFamily="2" charset="-122"/>
              </a:rPr>
              <a:t>行为子网：以客户的行为关键词为节点，各个行为关键词之间的隶属</a:t>
            </a:r>
            <a:endParaRPr lang="en-US" altLang="zh-CN" sz="2400" dirty="0" smtClean="0">
              <a:latin typeface="华文楷体" panose="02010600040101010101" pitchFamily="2" charset="-122"/>
              <a:ea typeface="华文楷体" panose="02010600040101010101" pitchFamily="2" charset="-122"/>
            </a:endParaRPr>
          </a:p>
          <a:p>
            <a:pPr>
              <a:lnSpc>
                <a:spcPct val="90000"/>
              </a:lnSpc>
            </a:pPr>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关系为</a:t>
            </a:r>
            <a:r>
              <a:rPr lang="zh-CN" altLang="en-US" sz="2400" dirty="0" smtClean="0">
                <a:latin typeface="华文楷体" panose="02010600040101010101" pitchFamily="2" charset="-122"/>
                <a:ea typeface="华文楷体" panose="02010600040101010101" pitchFamily="2" charset="-122"/>
              </a:rPr>
              <a:t>边</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以客户、时间点、商品、行为关键词为节点，各子网之间的关系为超边</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929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81844" y="620688"/>
            <a:ext cx="408477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4</a:t>
            </a:r>
            <a:r>
              <a:rPr lang="en-US" altLang="zh-CN" sz="3200" b="1" dirty="0" smtClean="0">
                <a:latin typeface="华文楷体" panose="02010600040101010101" pitchFamily="2" charset="-122"/>
                <a:ea typeface="华文楷体" panose="02010600040101010101" pitchFamily="2" charset="-122"/>
              </a:rPr>
              <a:t>.Web</a:t>
            </a:r>
            <a:r>
              <a:rPr lang="zh-CN" altLang="en-US" sz="3200" b="1" dirty="0" smtClean="0">
                <a:latin typeface="华文楷体" panose="02010600040101010101" pitchFamily="2" charset="-122"/>
                <a:ea typeface="华文楷体" panose="02010600040101010101" pitchFamily="2" charset="-122"/>
              </a:rPr>
              <a:t>兴趣超网络模型</a:t>
            </a:r>
            <a:endParaRPr lang="en-US" altLang="zh-CN" sz="800" b="1" dirty="0">
              <a:latin typeface="华文楷体" panose="02010600040101010101" pitchFamily="2" charset="-122"/>
              <a:ea typeface="华文楷体" panose="02010600040101010101" pitchFamily="2" charset="-122"/>
            </a:endParaRPr>
          </a:p>
        </p:txBody>
      </p:sp>
      <p:sp>
        <p:nvSpPr>
          <p:cNvPr id="9" name="TextBox 8"/>
          <p:cNvSpPr txBox="1"/>
          <p:nvPr/>
        </p:nvSpPr>
        <p:spPr>
          <a:xfrm>
            <a:off x="4654252" y="5661248"/>
            <a:ext cx="2508892" cy="341632"/>
          </a:xfrm>
          <a:prstGeom prst="rect">
            <a:avLst/>
          </a:prstGeom>
          <a:noFill/>
        </p:spPr>
        <p:txBody>
          <a:bodyPr wrap="none" rtlCol="0">
            <a:spAutoFit/>
          </a:bodyPr>
          <a:lstStyle/>
          <a:p>
            <a:pPr>
              <a:lnSpc>
                <a:spcPct val="90000"/>
              </a:lnSpc>
            </a:pPr>
            <a:r>
              <a:rPr lang="en-US" altLang="zh-CN" b="1" dirty="0" smtClean="0">
                <a:latin typeface="华文楷体" panose="02010600040101010101" pitchFamily="2" charset="-122"/>
                <a:ea typeface="华文楷体" panose="02010600040101010101" pitchFamily="2" charset="-122"/>
              </a:rPr>
              <a:t>Web</a:t>
            </a:r>
            <a:r>
              <a:rPr lang="zh-CN" altLang="en-US" b="1" dirty="0" smtClean="0">
                <a:latin typeface="华文楷体" panose="02010600040101010101" pitchFamily="2" charset="-122"/>
                <a:ea typeface="华文楷体" panose="02010600040101010101" pitchFamily="2" charset="-122"/>
              </a:rPr>
              <a:t>兴趣超网络示意图</a:t>
            </a:r>
            <a:endParaRPr lang="zh-CN" altLang="en-US" b="1"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337" y="1443037"/>
            <a:ext cx="5772150" cy="3971925"/>
          </a:xfrm>
          <a:prstGeom prst="rect">
            <a:avLst/>
          </a:prstGeom>
        </p:spPr>
      </p:pic>
    </p:spTree>
    <p:extLst>
      <p:ext uri="{BB962C8B-B14F-4D97-AF65-F5344CB8AC3E}">
        <p14:creationId xmlns:p14="http://schemas.microsoft.com/office/powerpoint/2010/main" val="32560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1844" y="620688"/>
            <a:ext cx="4160113" cy="535531"/>
          </a:xfrm>
          <a:prstGeom prst="rect">
            <a:avLst/>
          </a:prstGeom>
        </p:spPr>
        <p:txBody>
          <a:bodyPr wrap="none">
            <a:spAutoFit/>
          </a:bodyPr>
          <a:lstStyle/>
          <a:p>
            <a:pPr>
              <a:lnSpc>
                <a:spcPct val="90000"/>
              </a:lnSpc>
            </a:pPr>
            <a:r>
              <a:rPr lang="en-US" altLang="zh-CN" sz="3200" b="1" dirty="0">
                <a:latin typeface="华文楷体" panose="02010600040101010101" pitchFamily="2" charset="-122"/>
                <a:ea typeface="华文楷体" panose="02010600040101010101" pitchFamily="2" charset="-122"/>
              </a:rPr>
              <a:t>5</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客户间的超链路预测</a:t>
            </a:r>
            <a:endParaRPr lang="en-US" altLang="zh-CN" sz="800" b="1" dirty="0">
              <a:latin typeface="华文楷体" panose="02010600040101010101" pitchFamily="2" charset="-122"/>
              <a:ea typeface="华文楷体" panose="02010600040101010101" pitchFamily="2" charset="-122"/>
            </a:endParaRPr>
          </a:p>
        </p:txBody>
      </p:sp>
      <p:sp>
        <p:nvSpPr>
          <p:cNvPr id="5" name="TextBox 4"/>
          <p:cNvSpPr txBox="1"/>
          <p:nvPr/>
        </p:nvSpPr>
        <p:spPr>
          <a:xfrm>
            <a:off x="5230316" y="716643"/>
            <a:ext cx="2262158" cy="343620"/>
          </a:xfrm>
          <a:prstGeom prst="rect">
            <a:avLst/>
          </a:prstGeom>
          <a:noFill/>
        </p:spPr>
        <p:txBody>
          <a:bodyPr wrap="none" rtlCol="0">
            <a:spAutoFit/>
          </a:bodyPr>
          <a:lstStyle/>
          <a:p>
            <a:pPr>
              <a:lnSpc>
                <a:spcPct val="90000"/>
              </a:lnSpc>
            </a:pP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基于超边相似性</a:t>
            </a:r>
            <a:endParaRPr lang="zh-CN" altLang="en-US" sz="1400" dirty="0">
              <a:latin typeface="华文楷体" panose="02010600040101010101" pitchFamily="2" charset="-122"/>
              <a:ea typeface="华文楷体" panose="02010600040101010101" pitchFamily="2" charset="-122"/>
            </a:endParaRPr>
          </a:p>
        </p:txBody>
      </p:sp>
      <p:sp>
        <p:nvSpPr>
          <p:cNvPr id="7" name="TextBox 6"/>
          <p:cNvSpPr txBox="1"/>
          <p:nvPr/>
        </p:nvSpPr>
        <p:spPr>
          <a:xfrm>
            <a:off x="1426069" y="1492100"/>
            <a:ext cx="4083169" cy="424732"/>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⑴超三角形（</a:t>
            </a:r>
            <a:r>
              <a:rPr lang="en-US" altLang="zh-CN" sz="2400" dirty="0" smtClean="0">
                <a:latin typeface="华文楷体" panose="02010600040101010101" pitchFamily="2" charset="-122"/>
                <a:ea typeface="华文楷体" panose="02010600040101010101" pitchFamily="2" charset="-122"/>
              </a:rPr>
              <a:t>Super </a:t>
            </a:r>
            <a:r>
              <a:rPr lang="en-US" altLang="zh-CN" sz="2400" dirty="0">
                <a:latin typeface="华文楷体" panose="02010600040101010101" pitchFamily="2" charset="-122"/>
                <a:ea typeface="华文楷体" panose="02010600040101010101" pitchFamily="2" charset="-122"/>
              </a:rPr>
              <a:t>T</a:t>
            </a:r>
            <a:r>
              <a:rPr lang="en-US" altLang="zh-CN" sz="2400" dirty="0" smtClean="0">
                <a:latin typeface="华文楷体" panose="02010600040101010101" pitchFamily="2" charset="-122"/>
                <a:ea typeface="华文楷体" panose="02010600040101010101" pitchFamily="2" charset="-122"/>
              </a:rPr>
              <a:t>riangle</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p:txBody>
      </p:sp>
      <p:sp>
        <p:nvSpPr>
          <p:cNvPr id="9" name="TextBox 8"/>
          <p:cNvSpPr txBox="1"/>
          <p:nvPr/>
        </p:nvSpPr>
        <p:spPr>
          <a:xfrm>
            <a:off x="937695" y="2234887"/>
            <a:ext cx="10341293" cy="1754326"/>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        两条超边的相似性由其共同构成的超三角形个数决定，每三条超边形成</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一个超三角形，两条超边共同形成的超三角形越多，则两条超边的相似性越</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高，即某子网络中两个节点超链路连接的可能性越高，亦即某子网络中的两</a:t>
            </a:r>
            <a:endParaRPr lang="en-US" altLang="zh-CN" sz="2400" dirty="0" smtClean="0">
              <a:latin typeface="华文楷体" panose="02010600040101010101" pitchFamily="2" charset="-122"/>
              <a:ea typeface="华文楷体" panose="02010600040101010101" pitchFamily="2" charset="-122"/>
            </a:endParaRPr>
          </a:p>
          <a:p>
            <a:pPr>
              <a:lnSpc>
                <a:spcPct val="90000"/>
              </a:lnSpc>
            </a:pPr>
            <a:endParaRPr lang="en-US" altLang="zh-CN" sz="800" dirty="0" smtClean="0">
              <a:latin typeface="华文楷体" panose="02010600040101010101" pitchFamily="2" charset="-122"/>
              <a:ea typeface="华文楷体" panose="02010600040101010101" pitchFamily="2" charset="-122"/>
            </a:endParaRPr>
          </a:p>
          <a:p>
            <a:pPr>
              <a:lnSpc>
                <a:spcPct val="90000"/>
              </a:lnSpc>
            </a:pPr>
            <a:r>
              <a:rPr lang="zh-CN" altLang="en-US" sz="2400" dirty="0" smtClean="0">
                <a:latin typeface="华文楷体" panose="02010600040101010101" pitchFamily="2" charset="-122"/>
                <a:ea typeface="华文楷体" panose="02010600040101010101" pitchFamily="2" charset="-122"/>
              </a:rPr>
              <a:t>个节点间的超链路预测问题转化为计算两个节点所对应超边的相似性问题。</a:t>
            </a:r>
            <a:endParaRPr lang="en-US" altLang="zh-CN" sz="2400" dirty="0" smtClean="0">
              <a:latin typeface="华文楷体" panose="02010600040101010101" pitchFamily="2" charset="-122"/>
              <a:ea typeface="华文楷体" panose="02010600040101010101" pitchFamily="2" charset="-122"/>
            </a:endParaRPr>
          </a:p>
        </p:txBody>
      </p:sp>
      <p:sp>
        <p:nvSpPr>
          <p:cNvPr id="10" name="TextBox 9"/>
          <p:cNvSpPr txBox="1"/>
          <p:nvPr/>
        </p:nvSpPr>
        <p:spPr>
          <a:xfrm>
            <a:off x="1178908" y="2898370"/>
            <a:ext cx="800219" cy="427361"/>
          </a:xfrm>
          <a:prstGeom prst="rect">
            <a:avLst/>
          </a:prstGeom>
          <a:noFill/>
        </p:spPr>
        <p:txBody>
          <a:bodyPr wrap="none" rtlCol="0">
            <a:spAutoFit/>
          </a:bodyPr>
          <a:lstStyle/>
          <a:p>
            <a:pPr>
              <a:lnSpc>
                <a:spcPct val="90000"/>
              </a:lnSpc>
            </a:pPr>
            <a:r>
              <a:rPr lang="zh-CN" altLang="en-US"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4308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coLiving_16x9">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_16x9">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coLiving_16x9">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miter lim="800000"/>
        </a:ln>
        <a:ln w="28575" cap="flat" cmpd="sng" algn="ctr">
          <a:solidFill>
            <a:schemeClr val="phClr"/>
          </a:solidFill>
          <a:miter lim="800000"/>
        </a:ln>
        <a:ln w="41275" cap="flat" cmpd="sng" algn="ctr">
          <a:solidFill>
            <a:schemeClr val="phClr"/>
          </a:solidFill>
          <a:miter lim="800000"/>
        </a:ln>
      </a:lnStyleLst>
      <a:effectStyleLst>
        <a:effectStyle>
          <a:effectLst/>
        </a:effectStyle>
        <a:effectStyle>
          <a:effectLst>
            <a:outerShdw blurRad="39999" dist="23000" dir="5400000" algn="bl" rotWithShape="0">
              <a:srgbClr val="000000">
                <a:alpha val="40000"/>
              </a:srgbClr>
            </a:outerShdw>
          </a:effectLst>
        </a:effectStyle>
        <a:effectStyle>
          <a:effectLst>
            <a:outerShdw blurRad="38100" dist="19050" dir="540000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28575">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EcoLiving">
      <a:dk1>
        <a:srgbClr val="404040"/>
      </a:dk1>
      <a:lt1>
        <a:sysClr val="window" lastClr="FFFFFF"/>
      </a:lt1>
      <a:dk2>
        <a:srgbClr val="000000"/>
      </a:dk2>
      <a:lt2>
        <a:srgbClr val="F5EECF"/>
      </a:lt2>
      <a:accent1>
        <a:srgbClr val="488E4A"/>
      </a:accent1>
      <a:accent2>
        <a:srgbClr val="6595BC"/>
      </a:accent2>
      <a:accent3>
        <a:srgbClr val="CB6933"/>
      </a:accent3>
      <a:accent4>
        <a:srgbClr val="D4BC49"/>
      </a:accent4>
      <a:accent5>
        <a:srgbClr val="8F5C31"/>
      </a:accent5>
      <a:accent6>
        <a:srgbClr val="6E7588"/>
      </a:accent6>
      <a:hlink>
        <a:srgbClr val="B1754C"/>
      </a:hlink>
      <a:folHlink>
        <a:srgbClr val="6595BC"/>
      </a:folHlink>
    </a:clrScheme>
    <a:fontScheme name="EcoLiving">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A1E4C82-7A94-4D27-B85A-9CB57A2D27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Natural living presentation (widescreen)</Template>
  <TotalTime>0</TotalTime>
  <Words>1040</Words>
  <Application>Microsoft Office PowerPoint</Application>
  <PresentationFormat>自定义</PresentationFormat>
  <Paragraphs>148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EcoLiving_16x9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2012-07-22T06:20:59Z</dcterms:created>
  <dcterms:modified xsi:type="dcterms:W3CDTF">2015-04-09T09:27:01Z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TC028010969991</vt:lpwstr>
  </property>
</Properties>
</file>