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9" r:id="rId4"/>
    <p:sldId id="286" r:id="rId5"/>
    <p:sldId id="287" r:id="rId6"/>
    <p:sldId id="260" r:id="rId7"/>
    <p:sldId id="266" r:id="rId8"/>
    <p:sldId id="269" r:id="rId9"/>
    <p:sldId id="268" r:id="rId10"/>
    <p:sldId id="267" r:id="rId11"/>
    <p:sldId id="280" r:id="rId12"/>
    <p:sldId id="264" r:id="rId13"/>
    <p:sldId id="278" r:id="rId14"/>
    <p:sldId id="277" r:id="rId15"/>
    <p:sldId id="265" r:id="rId16"/>
    <p:sldId id="271" r:id="rId17"/>
    <p:sldId id="276" r:id="rId18"/>
    <p:sldId id="273" r:id="rId19"/>
    <p:sldId id="272" r:id="rId20"/>
    <p:sldId id="274" r:id="rId21"/>
    <p:sldId id="275" r:id="rId22"/>
    <p:sldId id="285" r:id="rId23"/>
    <p:sldId id="27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86" autoAdjust="0"/>
  </p:normalViewPr>
  <p:slideViewPr>
    <p:cSldViewPr>
      <p:cViewPr>
        <p:scale>
          <a:sx n="100" d="100"/>
          <a:sy n="100" d="100"/>
        </p:scale>
        <p:origin x="-294" y="126"/>
      </p:cViewPr>
      <p:guideLst>
        <p:guide orient="horz" pos="2160"/>
        <p:guide pos="2880"/>
      </p:guideLst>
    </p:cSldViewPr>
  </p:slideViewPr>
  <p:notesTextViewPr>
    <p:cViewPr>
      <p:scale>
        <a:sx n="1" d="1"/>
        <a:sy n="1" d="1"/>
      </p:scale>
      <p:origin x="0" y="0"/>
    </p:cViewPr>
  </p:notesTextViewPr>
  <p:sorterViewPr>
    <p:cViewPr>
      <p:scale>
        <a:sx n="100" d="100"/>
        <a:sy n="100" d="100"/>
      </p:scale>
      <p:origin x="0" y="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FC491-21B1-4742-BCCB-A08C2DD2216C}"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zh-CN" altLang="en-US"/>
        </a:p>
      </dgm:t>
    </dgm:pt>
    <dgm:pt modelId="{DBF8F878-25F5-4BC3-B505-7365A090A700}">
      <dgm:prSet phldrT="[文本]" custT="1"/>
      <dgm:spPr/>
      <dgm:t>
        <a:bodyPr/>
        <a:lstStyle/>
        <a:p>
          <a:r>
            <a:rPr lang="zh-CN" altLang="en-US" sz="1600" dirty="0" smtClean="0"/>
            <a:t>使用支持文档类证据，对于质量较高文档集合的效果较好，但</a:t>
          </a:r>
          <a:r>
            <a:rPr lang="en-US" altLang="zh-CN" sz="1600" dirty="0" smtClean="0"/>
            <a:t>Web2.0</a:t>
          </a:r>
          <a:r>
            <a:rPr lang="zh-CN" altLang="en-US" sz="1600" dirty="0" smtClean="0"/>
            <a:t>信息质量良莠不齐，无法识别出真正的专家。</a:t>
          </a:r>
          <a:endParaRPr lang="zh-CN" altLang="en-US" sz="1600" dirty="0"/>
        </a:p>
      </dgm:t>
    </dgm:pt>
    <dgm:pt modelId="{1DFEB023-CFAF-4928-960E-194AEF699F0A}" type="parTrans" cxnId="{DF9489EF-1E93-465F-969F-7A8BDE47C83D}">
      <dgm:prSet/>
      <dgm:spPr/>
      <dgm:t>
        <a:bodyPr/>
        <a:lstStyle/>
        <a:p>
          <a:endParaRPr lang="zh-CN" altLang="en-US"/>
        </a:p>
      </dgm:t>
    </dgm:pt>
    <dgm:pt modelId="{DD0BC691-EB30-4E63-AE2D-B426B14E08B5}" type="sibTrans" cxnId="{DF9489EF-1E93-465F-969F-7A8BDE47C83D}">
      <dgm:prSet/>
      <dgm:spPr/>
      <dgm:t>
        <a:bodyPr/>
        <a:lstStyle/>
        <a:p>
          <a:endParaRPr lang="zh-CN" altLang="en-US"/>
        </a:p>
      </dgm:t>
    </dgm:pt>
    <dgm:pt modelId="{C66AA61C-DD91-41C9-9D05-FDEE63F55B48}">
      <dgm:prSet custT="1"/>
      <dgm:spPr/>
      <dgm:t>
        <a:bodyPr/>
        <a:lstStyle/>
        <a:p>
          <a:r>
            <a:rPr lang="zh-CN" altLang="en-US" sz="1600" b="1" dirty="0" smtClean="0"/>
            <a:t>使用的专家证据比较单一，未考虑基于</a:t>
          </a:r>
          <a:r>
            <a:rPr lang="en-US" altLang="zh-CN" sz="1600" b="1" dirty="0" smtClean="0"/>
            <a:t>Web2.0</a:t>
          </a:r>
          <a:r>
            <a:rPr lang="zh-CN" altLang="en-US" sz="1600" b="1" dirty="0" smtClean="0"/>
            <a:t>环境下用户评价信息和情境因素对专家推荐精度和推荐可用性的影响</a:t>
          </a:r>
        </a:p>
      </dgm:t>
    </dgm:pt>
    <dgm:pt modelId="{32C93892-6956-4873-9C6A-45EC125E8A4D}" type="parTrans" cxnId="{AC2619BE-1AB7-44A6-AB2C-2C8E38173688}">
      <dgm:prSet/>
      <dgm:spPr/>
      <dgm:t>
        <a:bodyPr/>
        <a:lstStyle/>
        <a:p>
          <a:endParaRPr lang="zh-CN" altLang="en-US"/>
        </a:p>
      </dgm:t>
    </dgm:pt>
    <dgm:pt modelId="{53CE03EE-7780-498B-A3A9-6FF8DD667980}" type="sibTrans" cxnId="{AC2619BE-1AB7-44A6-AB2C-2C8E38173688}">
      <dgm:prSet/>
      <dgm:spPr/>
      <dgm:t>
        <a:bodyPr/>
        <a:lstStyle/>
        <a:p>
          <a:endParaRPr lang="zh-CN" altLang="en-US"/>
        </a:p>
      </dgm:t>
    </dgm:pt>
    <dgm:pt modelId="{0B479593-95F1-4C3D-B070-5742BFC8E533}">
      <dgm:prSet custT="1"/>
      <dgm:spPr/>
      <dgm:t>
        <a:bodyPr/>
        <a:lstStyle/>
        <a:p>
          <a:r>
            <a:rPr lang="zh-CN" altLang="en-US" sz="1600" dirty="0" smtClean="0"/>
            <a:t>基于单部图构建用户的社交网络关系，一定程度上能够评估用户权威性，但缺乏文本语义信息，垃圾过滤能力较低</a:t>
          </a:r>
        </a:p>
      </dgm:t>
    </dgm:pt>
    <dgm:pt modelId="{D56E2D05-A5A9-449D-8DB9-B39A21BB4113}" type="parTrans" cxnId="{249C77B8-A626-4F68-9A6C-61D2BB46721C}">
      <dgm:prSet/>
      <dgm:spPr/>
      <dgm:t>
        <a:bodyPr/>
        <a:lstStyle/>
        <a:p>
          <a:endParaRPr lang="zh-CN" altLang="en-US"/>
        </a:p>
      </dgm:t>
    </dgm:pt>
    <dgm:pt modelId="{A4C7CE26-DCA8-42E2-8F85-0E9291EAA5BC}" type="sibTrans" cxnId="{249C77B8-A626-4F68-9A6C-61D2BB46721C}">
      <dgm:prSet/>
      <dgm:spPr/>
      <dgm:t>
        <a:bodyPr/>
        <a:lstStyle/>
        <a:p>
          <a:endParaRPr lang="zh-CN" altLang="en-US"/>
        </a:p>
      </dgm:t>
    </dgm:pt>
    <dgm:pt modelId="{2BC6837F-48A0-413D-A5DB-D7C15BA3DBCF}" type="pres">
      <dgm:prSet presAssocID="{E10FC491-21B1-4742-BCCB-A08C2DD2216C}" presName="Name0" presStyleCnt="0">
        <dgm:presLayoutVars>
          <dgm:chMax val="7"/>
          <dgm:chPref val="7"/>
          <dgm:dir/>
        </dgm:presLayoutVars>
      </dgm:prSet>
      <dgm:spPr/>
      <dgm:t>
        <a:bodyPr/>
        <a:lstStyle/>
        <a:p>
          <a:endParaRPr lang="zh-CN" altLang="en-US"/>
        </a:p>
      </dgm:t>
    </dgm:pt>
    <dgm:pt modelId="{65F5900D-3078-4EFB-9F3A-64D481AB9036}" type="pres">
      <dgm:prSet presAssocID="{E10FC491-21B1-4742-BCCB-A08C2DD2216C}" presName="Name1" presStyleCnt="0"/>
      <dgm:spPr/>
    </dgm:pt>
    <dgm:pt modelId="{F528B48C-4823-4F36-9CBD-DF3A222CDC49}" type="pres">
      <dgm:prSet presAssocID="{E10FC491-21B1-4742-BCCB-A08C2DD2216C}" presName="cycle" presStyleCnt="0"/>
      <dgm:spPr/>
    </dgm:pt>
    <dgm:pt modelId="{3DC11987-DB34-460F-B67D-4A750D5C11E0}" type="pres">
      <dgm:prSet presAssocID="{E10FC491-21B1-4742-BCCB-A08C2DD2216C}" presName="srcNode" presStyleLbl="node1" presStyleIdx="0" presStyleCnt="3"/>
      <dgm:spPr/>
    </dgm:pt>
    <dgm:pt modelId="{4B46535B-6F7D-4CFD-91B3-0DBBF0E5A5C5}" type="pres">
      <dgm:prSet presAssocID="{E10FC491-21B1-4742-BCCB-A08C2DD2216C}" presName="conn" presStyleLbl="parChTrans1D2" presStyleIdx="0" presStyleCnt="1"/>
      <dgm:spPr/>
      <dgm:t>
        <a:bodyPr/>
        <a:lstStyle/>
        <a:p>
          <a:endParaRPr lang="zh-CN" altLang="en-US"/>
        </a:p>
      </dgm:t>
    </dgm:pt>
    <dgm:pt modelId="{234CEE6F-320C-4C3C-93E9-71E2D27999DA}" type="pres">
      <dgm:prSet presAssocID="{E10FC491-21B1-4742-BCCB-A08C2DD2216C}" presName="extraNode" presStyleLbl="node1" presStyleIdx="0" presStyleCnt="3"/>
      <dgm:spPr/>
    </dgm:pt>
    <dgm:pt modelId="{9A94026C-9039-45DB-AD8C-A8F70830B99B}" type="pres">
      <dgm:prSet presAssocID="{E10FC491-21B1-4742-BCCB-A08C2DD2216C}" presName="dstNode" presStyleLbl="node1" presStyleIdx="0" presStyleCnt="3"/>
      <dgm:spPr/>
    </dgm:pt>
    <dgm:pt modelId="{1EDD6EE8-3C1F-4A4C-A59B-F915AED132EA}" type="pres">
      <dgm:prSet presAssocID="{DBF8F878-25F5-4BC3-B505-7365A090A700}" presName="text_1" presStyleLbl="node1" presStyleIdx="0" presStyleCnt="3">
        <dgm:presLayoutVars>
          <dgm:bulletEnabled val="1"/>
        </dgm:presLayoutVars>
      </dgm:prSet>
      <dgm:spPr/>
      <dgm:t>
        <a:bodyPr/>
        <a:lstStyle/>
        <a:p>
          <a:endParaRPr lang="zh-CN" altLang="en-US"/>
        </a:p>
      </dgm:t>
    </dgm:pt>
    <dgm:pt modelId="{E8CA256A-7208-4702-87F1-A4F4ECE63331}" type="pres">
      <dgm:prSet presAssocID="{DBF8F878-25F5-4BC3-B505-7365A090A700}" presName="accent_1" presStyleCnt="0"/>
      <dgm:spPr/>
    </dgm:pt>
    <dgm:pt modelId="{2A2B2931-B985-4C65-A730-B732EC2C1E0D}" type="pres">
      <dgm:prSet presAssocID="{DBF8F878-25F5-4BC3-B505-7365A090A700}" presName="accentRepeatNode" presStyleLbl="solidFgAcc1" presStyleIdx="0" presStyleCnt="3"/>
      <dgm:spPr/>
    </dgm:pt>
    <dgm:pt modelId="{B354A883-3FC7-426F-9D92-120206782247}" type="pres">
      <dgm:prSet presAssocID="{0B479593-95F1-4C3D-B070-5742BFC8E533}" presName="text_2" presStyleLbl="node1" presStyleIdx="1" presStyleCnt="3">
        <dgm:presLayoutVars>
          <dgm:bulletEnabled val="1"/>
        </dgm:presLayoutVars>
      </dgm:prSet>
      <dgm:spPr/>
      <dgm:t>
        <a:bodyPr/>
        <a:lstStyle/>
        <a:p>
          <a:endParaRPr lang="zh-CN" altLang="en-US"/>
        </a:p>
      </dgm:t>
    </dgm:pt>
    <dgm:pt modelId="{B6FB06FE-BD15-4D10-8536-9417AAAEF48F}" type="pres">
      <dgm:prSet presAssocID="{0B479593-95F1-4C3D-B070-5742BFC8E533}" presName="accent_2" presStyleCnt="0"/>
      <dgm:spPr/>
    </dgm:pt>
    <dgm:pt modelId="{D01FF96B-DB3D-4928-BFFC-37354494743A}" type="pres">
      <dgm:prSet presAssocID="{0B479593-95F1-4C3D-B070-5742BFC8E533}" presName="accentRepeatNode" presStyleLbl="solidFgAcc1" presStyleIdx="1" presStyleCnt="3"/>
      <dgm:spPr/>
    </dgm:pt>
    <dgm:pt modelId="{D350AA78-85F9-4AAA-B687-D2981D878440}" type="pres">
      <dgm:prSet presAssocID="{C66AA61C-DD91-41C9-9D05-FDEE63F55B48}" presName="text_3" presStyleLbl="node1" presStyleIdx="2" presStyleCnt="3">
        <dgm:presLayoutVars>
          <dgm:bulletEnabled val="1"/>
        </dgm:presLayoutVars>
      </dgm:prSet>
      <dgm:spPr/>
      <dgm:t>
        <a:bodyPr/>
        <a:lstStyle/>
        <a:p>
          <a:endParaRPr lang="zh-CN" altLang="en-US"/>
        </a:p>
      </dgm:t>
    </dgm:pt>
    <dgm:pt modelId="{E66968F1-708A-4A86-9D94-58C2E03A74E2}" type="pres">
      <dgm:prSet presAssocID="{C66AA61C-DD91-41C9-9D05-FDEE63F55B48}" presName="accent_3" presStyleCnt="0"/>
      <dgm:spPr/>
    </dgm:pt>
    <dgm:pt modelId="{9ED635A3-1E5F-4978-81AB-8F1F59407A02}" type="pres">
      <dgm:prSet presAssocID="{C66AA61C-DD91-41C9-9D05-FDEE63F55B48}" presName="accentRepeatNode" presStyleLbl="solidFgAcc1" presStyleIdx="2" presStyleCnt="3"/>
      <dgm:spPr/>
    </dgm:pt>
  </dgm:ptLst>
  <dgm:cxnLst>
    <dgm:cxn modelId="{DF9489EF-1E93-465F-969F-7A8BDE47C83D}" srcId="{E10FC491-21B1-4742-BCCB-A08C2DD2216C}" destId="{DBF8F878-25F5-4BC3-B505-7365A090A700}" srcOrd="0" destOrd="0" parTransId="{1DFEB023-CFAF-4928-960E-194AEF699F0A}" sibTransId="{DD0BC691-EB30-4E63-AE2D-B426B14E08B5}"/>
    <dgm:cxn modelId="{D0EEA6F9-0F05-4F3E-BB4D-22976190B652}" type="presOf" srcId="{0B479593-95F1-4C3D-B070-5742BFC8E533}" destId="{B354A883-3FC7-426F-9D92-120206782247}" srcOrd="0" destOrd="0" presId="urn:microsoft.com/office/officeart/2008/layout/VerticalCurvedList"/>
    <dgm:cxn modelId="{249C77B8-A626-4F68-9A6C-61D2BB46721C}" srcId="{E10FC491-21B1-4742-BCCB-A08C2DD2216C}" destId="{0B479593-95F1-4C3D-B070-5742BFC8E533}" srcOrd="1" destOrd="0" parTransId="{D56E2D05-A5A9-449D-8DB9-B39A21BB4113}" sibTransId="{A4C7CE26-DCA8-42E2-8F85-0E9291EAA5BC}"/>
    <dgm:cxn modelId="{F741D878-15D5-4530-BCCC-45B3FCC7827D}" type="presOf" srcId="{DD0BC691-EB30-4E63-AE2D-B426B14E08B5}" destId="{4B46535B-6F7D-4CFD-91B3-0DBBF0E5A5C5}" srcOrd="0" destOrd="0" presId="urn:microsoft.com/office/officeart/2008/layout/VerticalCurvedList"/>
    <dgm:cxn modelId="{4A0350B5-6352-4712-82C8-1E73452574E4}" type="presOf" srcId="{DBF8F878-25F5-4BC3-B505-7365A090A700}" destId="{1EDD6EE8-3C1F-4A4C-A59B-F915AED132EA}" srcOrd="0" destOrd="0" presId="urn:microsoft.com/office/officeart/2008/layout/VerticalCurvedList"/>
    <dgm:cxn modelId="{AC2619BE-1AB7-44A6-AB2C-2C8E38173688}" srcId="{E10FC491-21B1-4742-BCCB-A08C2DD2216C}" destId="{C66AA61C-DD91-41C9-9D05-FDEE63F55B48}" srcOrd="2" destOrd="0" parTransId="{32C93892-6956-4873-9C6A-45EC125E8A4D}" sibTransId="{53CE03EE-7780-498B-A3A9-6FF8DD667980}"/>
    <dgm:cxn modelId="{E54ABF38-D504-471A-9C5C-0793823E6CBB}" type="presOf" srcId="{E10FC491-21B1-4742-BCCB-A08C2DD2216C}" destId="{2BC6837F-48A0-413D-A5DB-D7C15BA3DBCF}" srcOrd="0" destOrd="0" presId="urn:microsoft.com/office/officeart/2008/layout/VerticalCurvedList"/>
    <dgm:cxn modelId="{F75208B2-9DE8-4315-B3CB-5B17D369461B}" type="presOf" srcId="{C66AA61C-DD91-41C9-9D05-FDEE63F55B48}" destId="{D350AA78-85F9-4AAA-B687-D2981D878440}" srcOrd="0" destOrd="0" presId="urn:microsoft.com/office/officeart/2008/layout/VerticalCurvedList"/>
    <dgm:cxn modelId="{CD5CEA55-39B2-45E2-83A0-44E234733CC3}" type="presParOf" srcId="{2BC6837F-48A0-413D-A5DB-D7C15BA3DBCF}" destId="{65F5900D-3078-4EFB-9F3A-64D481AB9036}" srcOrd="0" destOrd="0" presId="urn:microsoft.com/office/officeart/2008/layout/VerticalCurvedList"/>
    <dgm:cxn modelId="{7CC029C0-465F-452A-B638-A07E25750582}" type="presParOf" srcId="{65F5900D-3078-4EFB-9F3A-64D481AB9036}" destId="{F528B48C-4823-4F36-9CBD-DF3A222CDC49}" srcOrd="0" destOrd="0" presId="urn:microsoft.com/office/officeart/2008/layout/VerticalCurvedList"/>
    <dgm:cxn modelId="{A269B1A1-46D2-44FA-BAE3-055A84FA1E9E}" type="presParOf" srcId="{F528B48C-4823-4F36-9CBD-DF3A222CDC49}" destId="{3DC11987-DB34-460F-B67D-4A750D5C11E0}" srcOrd="0" destOrd="0" presId="urn:microsoft.com/office/officeart/2008/layout/VerticalCurvedList"/>
    <dgm:cxn modelId="{6472F2A8-9C6D-4CDB-90F6-5A8285DF2BDE}" type="presParOf" srcId="{F528B48C-4823-4F36-9CBD-DF3A222CDC49}" destId="{4B46535B-6F7D-4CFD-91B3-0DBBF0E5A5C5}" srcOrd="1" destOrd="0" presId="urn:microsoft.com/office/officeart/2008/layout/VerticalCurvedList"/>
    <dgm:cxn modelId="{0D10E5C6-46B8-4079-921F-612A65F8E3A6}" type="presParOf" srcId="{F528B48C-4823-4F36-9CBD-DF3A222CDC49}" destId="{234CEE6F-320C-4C3C-93E9-71E2D27999DA}" srcOrd="2" destOrd="0" presId="urn:microsoft.com/office/officeart/2008/layout/VerticalCurvedList"/>
    <dgm:cxn modelId="{6AF82C21-D3C1-4E5D-ADB0-70F263177387}" type="presParOf" srcId="{F528B48C-4823-4F36-9CBD-DF3A222CDC49}" destId="{9A94026C-9039-45DB-AD8C-A8F70830B99B}" srcOrd="3" destOrd="0" presId="urn:microsoft.com/office/officeart/2008/layout/VerticalCurvedList"/>
    <dgm:cxn modelId="{FFCAB123-A29D-46AE-BD30-89518F6ACD54}" type="presParOf" srcId="{65F5900D-3078-4EFB-9F3A-64D481AB9036}" destId="{1EDD6EE8-3C1F-4A4C-A59B-F915AED132EA}" srcOrd="1" destOrd="0" presId="urn:microsoft.com/office/officeart/2008/layout/VerticalCurvedList"/>
    <dgm:cxn modelId="{7EADFF93-24C3-44C6-B782-3EB212D3030D}" type="presParOf" srcId="{65F5900D-3078-4EFB-9F3A-64D481AB9036}" destId="{E8CA256A-7208-4702-87F1-A4F4ECE63331}" srcOrd="2" destOrd="0" presId="urn:microsoft.com/office/officeart/2008/layout/VerticalCurvedList"/>
    <dgm:cxn modelId="{0B63F080-507C-4CC7-A43E-C4227658FEB5}" type="presParOf" srcId="{E8CA256A-7208-4702-87F1-A4F4ECE63331}" destId="{2A2B2931-B985-4C65-A730-B732EC2C1E0D}" srcOrd="0" destOrd="0" presId="urn:microsoft.com/office/officeart/2008/layout/VerticalCurvedList"/>
    <dgm:cxn modelId="{435CFDF4-63AA-4E90-867D-27A5E448ABDF}" type="presParOf" srcId="{65F5900D-3078-4EFB-9F3A-64D481AB9036}" destId="{B354A883-3FC7-426F-9D92-120206782247}" srcOrd="3" destOrd="0" presId="urn:microsoft.com/office/officeart/2008/layout/VerticalCurvedList"/>
    <dgm:cxn modelId="{D3D11E94-2F6C-43D5-A960-CC47A2FA7BD3}" type="presParOf" srcId="{65F5900D-3078-4EFB-9F3A-64D481AB9036}" destId="{B6FB06FE-BD15-4D10-8536-9417AAAEF48F}" srcOrd="4" destOrd="0" presId="urn:microsoft.com/office/officeart/2008/layout/VerticalCurvedList"/>
    <dgm:cxn modelId="{A6709FDF-3BCC-4BDE-98FC-720298463BB3}" type="presParOf" srcId="{B6FB06FE-BD15-4D10-8536-9417AAAEF48F}" destId="{D01FF96B-DB3D-4928-BFFC-37354494743A}" srcOrd="0" destOrd="0" presId="urn:microsoft.com/office/officeart/2008/layout/VerticalCurvedList"/>
    <dgm:cxn modelId="{A23BC888-55C0-4E68-A8CB-D74A3B9D9E85}" type="presParOf" srcId="{65F5900D-3078-4EFB-9F3A-64D481AB9036}" destId="{D350AA78-85F9-4AAA-B687-D2981D878440}" srcOrd="5" destOrd="0" presId="urn:microsoft.com/office/officeart/2008/layout/VerticalCurvedList"/>
    <dgm:cxn modelId="{28622D75-126B-474A-B200-145598BFCD05}" type="presParOf" srcId="{65F5900D-3078-4EFB-9F3A-64D481AB9036}" destId="{E66968F1-708A-4A86-9D94-58C2E03A74E2}" srcOrd="6" destOrd="0" presId="urn:microsoft.com/office/officeart/2008/layout/VerticalCurvedList"/>
    <dgm:cxn modelId="{64DF49C2-15C4-4453-AFCE-956FB9C006E4}" type="presParOf" srcId="{E66968F1-708A-4A86-9D94-58C2E03A74E2}" destId="{9ED635A3-1E5F-4978-81AB-8F1F59407A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FC491-21B1-4742-BCCB-A08C2DD2216C}"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zh-CN" altLang="en-US"/>
        </a:p>
      </dgm:t>
    </dgm:pt>
    <dgm:pt modelId="{DBF8F878-25F5-4BC3-B505-7365A090A700}">
      <dgm:prSet phldrT="[文本]" custT="1"/>
      <dgm:spPr/>
      <dgm:t>
        <a:bodyPr/>
        <a:lstStyle/>
        <a:p>
          <a:r>
            <a:rPr lang="zh-CN" altLang="en-US" sz="1600" dirty="0" smtClean="0"/>
            <a:t>从传统封闭式组织向</a:t>
          </a:r>
          <a:r>
            <a:rPr lang="en-US" altLang="zh-CN" sz="1600" dirty="0" smtClean="0"/>
            <a:t>Web2.0</a:t>
          </a:r>
          <a:r>
            <a:rPr lang="zh-CN" altLang="en-US" sz="1600" dirty="0" smtClean="0"/>
            <a:t>开发式环境转变，需要系统、全面的审视专家推荐的基础数据</a:t>
          </a:r>
          <a:r>
            <a:rPr lang="en-US" altLang="zh-CN" sz="1600" dirty="0" smtClean="0"/>
            <a:t>—</a:t>
          </a:r>
          <a:r>
            <a:rPr lang="zh-CN" altLang="en-US" sz="1600" dirty="0" smtClean="0"/>
            <a:t>专家证据</a:t>
          </a:r>
          <a:endParaRPr lang="zh-CN" altLang="en-US" sz="1600" dirty="0"/>
        </a:p>
      </dgm:t>
    </dgm:pt>
    <dgm:pt modelId="{1DFEB023-CFAF-4928-960E-194AEF699F0A}" type="parTrans" cxnId="{DF9489EF-1E93-465F-969F-7A8BDE47C83D}">
      <dgm:prSet/>
      <dgm:spPr/>
      <dgm:t>
        <a:bodyPr/>
        <a:lstStyle/>
        <a:p>
          <a:endParaRPr lang="zh-CN" altLang="en-US"/>
        </a:p>
      </dgm:t>
    </dgm:pt>
    <dgm:pt modelId="{DD0BC691-EB30-4E63-AE2D-B426B14E08B5}" type="sibTrans" cxnId="{DF9489EF-1E93-465F-969F-7A8BDE47C83D}">
      <dgm:prSet/>
      <dgm:spPr/>
      <dgm:t>
        <a:bodyPr/>
        <a:lstStyle/>
        <a:p>
          <a:endParaRPr lang="zh-CN" altLang="en-US"/>
        </a:p>
      </dgm:t>
    </dgm:pt>
    <dgm:pt modelId="{C66AA61C-DD91-41C9-9D05-FDEE63F55B48}">
      <dgm:prSet custT="1"/>
      <dgm:spPr/>
      <dgm:t>
        <a:bodyPr/>
        <a:lstStyle/>
        <a:p>
          <a:r>
            <a:rPr lang="zh-CN" altLang="en-US" sz="1600" b="1" dirty="0" smtClean="0"/>
            <a:t>基于证据增强混合图社会化专家推荐理论与方法缺乏研究</a:t>
          </a:r>
        </a:p>
      </dgm:t>
    </dgm:pt>
    <dgm:pt modelId="{32C93892-6956-4873-9C6A-45EC125E8A4D}" type="parTrans" cxnId="{AC2619BE-1AB7-44A6-AB2C-2C8E38173688}">
      <dgm:prSet/>
      <dgm:spPr/>
      <dgm:t>
        <a:bodyPr/>
        <a:lstStyle/>
        <a:p>
          <a:endParaRPr lang="zh-CN" altLang="en-US"/>
        </a:p>
      </dgm:t>
    </dgm:pt>
    <dgm:pt modelId="{53CE03EE-7780-498B-A3A9-6FF8DD667980}" type="sibTrans" cxnId="{AC2619BE-1AB7-44A6-AB2C-2C8E38173688}">
      <dgm:prSet/>
      <dgm:spPr/>
      <dgm:t>
        <a:bodyPr/>
        <a:lstStyle/>
        <a:p>
          <a:endParaRPr lang="zh-CN" altLang="en-US"/>
        </a:p>
      </dgm:t>
    </dgm:pt>
    <dgm:pt modelId="{0B479593-95F1-4C3D-B070-5742BFC8E533}">
      <dgm:prSet custT="1"/>
      <dgm:spPr/>
      <dgm:t>
        <a:bodyPr/>
        <a:lstStyle/>
        <a:p>
          <a:r>
            <a:rPr lang="zh-CN" altLang="en-US" sz="1600" dirty="0" smtClean="0"/>
            <a:t>能够对多类专家证据进行统一建模、有机融合的方法缺失，需要研究基于混合图的证据融合方法</a:t>
          </a:r>
        </a:p>
      </dgm:t>
    </dgm:pt>
    <dgm:pt modelId="{D56E2D05-A5A9-449D-8DB9-B39A21BB4113}" type="parTrans" cxnId="{249C77B8-A626-4F68-9A6C-61D2BB46721C}">
      <dgm:prSet/>
      <dgm:spPr/>
      <dgm:t>
        <a:bodyPr/>
        <a:lstStyle/>
        <a:p>
          <a:endParaRPr lang="zh-CN" altLang="en-US"/>
        </a:p>
      </dgm:t>
    </dgm:pt>
    <dgm:pt modelId="{A4C7CE26-DCA8-42E2-8F85-0E9291EAA5BC}" type="sibTrans" cxnId="{249C77B8-A626-4F68-9A6C-61D2BB46721C}">
      <dgm:prSet/>
      <dgm:spPr/>
      <dgm:t>
        <a:bodyPr/>
        <a:lstStyle/>
        <a:p>
          <a:endParaRPr lang="zh-CN" altLang="en-US"/>
        </a:p>
      </dgm:t>
    </dgm:pt>
    <dgm:pt modelId="{2BC6837F-48A0-413D-A5DB-D7C15BA3DBCF}" type="pres">
      <dgm:prSet presAssocID="{E10FC491-21B1-4742-BCCB-A08C2DD2216C}" presName="Name0" presStyleCnt="0">
        <dgm:presLayoutVars>
          <dgm:chMax val="7"/>
          <dgm:chPref val="7"/>
          <dgm:dir/>
        </dgm:presLayoutVars>
      </dgm:prSet>
      <dgm:spPr/>
      <dgm:t>
        <a:bodyPr/>
        <a:lstStyle/>
        <a:p>
          <a:endParaRPr lang="zh-CN" altLang="en-US"/>
        </a:p>
      </dgm:t>
    </dgm:pt>
    <dgm:pt modelId="{65F5900D-3078-4EFB-9F3A-64D481AB9036}" type="pres">
      <dgm:prSet presAssocID="{E10FC491-21B1-4742-BCCB-A08C2DD2216C}" presName="Name1" presStyleCnt="0"/>
      <dgm:spPr/>
    </dgm:pt>
    <dgm:pt modelId="{F528B48C-4823-4F36-9CBD-DF3A222CDC49}" type="pres">
      <dgm:prSet presAssocID="{E10FC491-21B1-4742-BCCB-A08C2DD2216C}" presName="cycle" presStyleCnt="0"/>
      <dgm:spPr/>
    </dgm:pt>
    <dgm:pt modelId="{3DC11987-DB34-460F-B67D-4A750D5C11E0}" type="pres">
      <dgm:prSet presAssocID="{E10FC491-21B1-4742-BCCB-A08C2DD2216C}" presName="srcNode" presStyleLbl="node1" presStyleIdx="0" presStyleCnt="3"/>
      <dgm:spPr/>
    </dgm:pt>
    <dgm:pt modelId="{4B46535B-6F7D-4CFD-91B3-0DBBF0E5A5C5}" type="pres">
      <dgm:prSet presAssocID="{E10FC491-21B1-4742-BCCB-A08C2DD2216C}" presName="conn" presStyleLbl="parChTrans1D2" presStyleIdx="0" presStyleCnt="1"/>
      <dgm:spPr/>
      <dgm:t>
        <a:bodyPr/>
        <a:lstStyle/>
        <a:p>
          <a:endParaRPr lang="zh-CN" altLang="en-US"/>
        </a:p>
      </dgm:t>
    </dgm:pt>
    <dgm:pt modelId="{234CEE6F-320C-4C3C-93E9-71E2D27999DA}" type="pres">
      <dgm:prSet presAssocID="{E10FC491-21B1-4742-BCCB-A08C2DD2216C}" presName="extraNode" presStyleLbl="node1" presStyleIdx="0" presStyleCnt="3"/>
      <dgm:spPr/>
    </dgm:pt>
    <dgm:pt modelId="{9A94026C-9039-45DB-AD8C-A8F70830B99B}" type="pres">
      <dgm:prSet presAssocID="{E10FC491-21B1-4742-BCCB-A08C2DD2216C}" presName="dstNode" presStyleLbl="node1" presStyleIdx="0" presStyleCnt="3"/>
      <dgm:spPr/>
    </dgm:pt>
    <dgm:pt modelId="{1EDD6EE8-3C1F-4A4C-A59B-F915AED132EA}" type="pres">
      <dgm:prSet presAssocID="{DBF8F878-25F5-4BC3-B505-7365A090A700}" presName="text_1" presStyleLbl="node1" presStyleIdx="0" presStyleCnt="3">
        <dgm:presLayoutVars>
          <dgm:bulletEnabled val="1"/>
        </dgm:presLayoutVars>
      </dgm:prSet>
      <dgm:spPr/>
      <dgm:t>
        <a:bodyPr/>
        <a:lstStyle/>
        <a:p>
          <a:endParaRPr lang="zh-CN" altLang="en-US"/>
        </a:p>
      </dgm:t>
    </dgm:pt>
    <dgm:pt modelId="{E8CA256A-7208-4702-87F1-A4F4ECE63331}" type="pres">
      <dgm:prSet presAssocID="{DBF8F878-25F5-4BC3-B505-7365A090A700}" presName="accent_1" presStyleCnt="0"/>
      <dgm:spPr/>
    </dgm:pt>
    <dgm:pt modelId="{2A2B2931-B985-4C65-A730-B732EC2C1E0D}" type="pres">
      <dgm:prSet presAssocID="{DBF8F878-25F5-4BC3-B505-7365A090A700}" presName="accentRepeatNode" presStyleLbl="solidFgAcc1" presStyleIdx="0" presStyleCnt="3"/>
      <dgm:spPr/>
    </dgm:pt>
    <dgm:pt modelId="{B354A883-3FC7-426F-9D92-120206782247}" type="pres">
      <dgm:prSet presAssocID="{0B479593-95F1-4C3D-B070-5742BFC8E533}" presName="text_2" presStyleLbl="node1" presStyleIdx="1" presStyleCnt="3">
        <dgm:presLayoutVars>
          <dgm:bulletEnabled val="1"/>
        </dgm:presLayoutVars>
      </dgm:prSet>
      <dgm:spPr/>
      <dgm:t>
        <a:bodyPr/>
        <a:lstStyle/>
        <a:p>
          <a:endParaRPr lang="zh-CN" altLang="en-US"/>
        </a:p>
      </dgm:t>
    </dgm:pt>
    <dgm:pt modelId="{B6FB06FE-BD15-4D10-8536-9417AAAEF48F}" type="pres">
      <dgm:prSet presAssocID="{0B479593-95F1-4C3D-B070-5742BFC8E533}" presName="accent_2" presStyleCnt="0"/>
      <dgm:spPr/>
    </dgm:pt>
    <dgm:pt modelId="{D01FF96B-DB3D-4928-BFFC-37354494743A}" type="pres">
      <dgm:prSet presAssocID="{0B479593-95F1-4C3D-B070-5742BFC8E533}" presName="accentRepeatNode" presStyleLbl="solidFgAcc1" presStyleIdx="1" presStyleCnt="3"/>
      <dgm:spPr/>
    </dgm:pt>
    <dgm:pt modelId="{D350AA78-85F9-4AAA-B687-D2981D878440}" type="pres">
      <dgm:prSet presAssocID="{C66AA61C-DD91-41C9-9D05-FDEE63F55B48}" presName="text_3" presStyleLbl="node1" presStyleIdx="2" presStyleCnt="3">
        <dgm:presLayoutVars>
          <dgm:bulletEnabled val="1"/>
        </dgm:presLayoutVars>
      </dgm:prSet>
      <dgm:spPr/>
      <dgm:t>
        <a:bodyPr/>
        <a:lstStyle/>
        <a:p>
          <a:endParaRPr lang="zh-CN" altLang="en-US"/>
        </a:p>
      </dgm:t>
    </dgm:pt>
    <dgm:pt modelId="{E66968F1-708A-4A86-9D94-58C2E03A74E2}" type="pres">
      <dgm:prSet presAssocID="{C66AA61C-DD91-41C9-9D05-FDEE63F55B48}" presName="accent_3" presStyleCnt="0"/>
      <dgm:spPr/>
    </dgm:pt>
    <dgm:pt modelId="{9ED635A3-1E5F-4978-81AB-8F1F59407A02}" type="pres">
      <dgm:prSet presAssocID="{C66AA61C-DD91-41C9-9D05-FDEE63F55B48}" presName="accentRepeatNode" presStyleLbl="solidFgAcc1" presStyleIdx="2" presStyleCnt="3"/>
      <dgm:spPr/>
    </dgm:pt>
  </dgm:ptLst>
  <dgm:cxnLst>
    <dgm:cxn modelId="{40DB2562-EE15-4BFD-ADAB-C9F2910A1C24}" type="presOf" srcId="{0B479593-95F1-4C3D-B070-5742BFC8E533}" destId="{B354A883-3FC7-426F-9D92-120206782247}" srcOrd="0" destOrd="0" presId="urn:microsoft.com/office/officeart/2008/layout/VerticalCurvedList"/>
    <dgm:cxn modelId="{DF9489EF-1E93-465F-969F-7A8BDE47C83D}" srcId="{E10FC491-21B1-4742-BCCB-A08C2DD2216C}" destId="{DBF8F878-25F5-4BC3-B505-7365A090A700}" srcOrd="0" destOrd="0" parTransId="{1DFEB023-CFAF-4928-960E-194AEF699F0A}" sibTransId="{DD0BC691-EB30-4E63-AE2D-B426B14E08B5}"/>
    <dgm:cxn modelId="{249C77B8-A626-4F68-9A6C-61D2BB46721C}" srcId="{E10FC491-21B1-4742-BCCB-A08C2DD2216C}" destId="{0B479593-95F1-4C3D-B070-5742BFC8E533}" srcOrd="1" destOrd="0" parTransId="{D56E2D05-A5A9-449D-8DB9-B39A21BB4113}" sibTransId="{A4C7CE26-DCA8-42E2-8F85-0E9291EAA5BC}"/>
    <dgm:cxn modelId="{AC2619BE-1AB7-44A6-AB2C-2C8E38173688}" srcId="{E10FC491-21B1-4742-BCCB-A08C2DD2216C}" destId="{C66AA61C-DD91-41C9-9D05-FDEE63F55B48}" srcOrd="2" destOrd="0" parTransId="{32C93892-6956-4873-9C6A-45EC125E8A4D}" sibTransId="{53CE03EE-7780-498B-A3A9-6FF8DD667980}"/>
    <dgm:cxn modelId="{8174E9FC-D1DF-4E18-9329-0B7190F145AA}" type="presOf" srcId="{E10FC491-21B1-4742-BCCB-A08C2DD2216C}" destId="{2BC6837F-48A0-413D-A5DB-D7C15BA3DBCF}" srcOrd="0" destOrd="0" presId="urn:microsoft.com/office/officeart/2008/layout/VerticalCurvedList"/>
    <dgm:cxn modelId="{8052CB6A-D8A9-4712-A33C-B74A5B2F9B5F}" type="presOf" srcId="{DBF8F878-25F5-4BC3-B505-7365A090A700}" destId="{1EDD6EE8-3C1F-4A4C-A59B-F915AED132EA}" srcOrd="0" destOrd="0" presId="urn:microsoft.com/office/officeart/2008/layout/VerticalCurvedList"/>
    <dgm:cxn modelId="{79C64990-66D1-48AE-B407-11F811DC7E41}" type="presOf" srcId="{DD0BC691-EB30-4E63-AE2D-B426B14E08B5}" destId="{4B46535B-6F7D-4CFD-91B3-0DBBF0E5A5C5}" srcOrd="0" destOrd="0" presId="urn:microsoft.com/office/officeart/2008/layout/VerticalCurvedList"/>
    <dgm:cxn modelId="{1977EB14-1FD0-494F-993F-52439F43148B}" type="presOf" srcId="{C66AA61C-DD91-41C9-9D05-FDEE63F55B48}" destId="{D350AA78-85F9-4AAA-B687-D2981D878440}" srcOrd="0" destOrd="0" presId="urn:microsoft.com/office/officeart/2008/layout/VerticalCurvedList"/>
    <dgm:cxn modelId="{C58A25A6-5FB9-440E-9A03-180D3A963DBD}" type="presParOf" srcId="{2BC6837F-48A0-413D-A5DB-D7C15BA3DBCF}" destId="{65F5900D-3078-4EFB-9F3A-64D481AB9036}" srcOrd="0" destOrd="0" presId="urn:microsoft.com/office/officeart/2008/layout/VerticalCurvedList"/>
    <dgm:cxn modelId="{C064B9BF-D2CD-460C-9F42-7F5749B79E10}" type="presParOf" srcId="{65F5900D-3078-4EFB-9F3A-64D481AB9036}" destId="{F528B48C-4823-4F36-9CBD-DF3A222CDC49}" srcOrd="0" destOrd="0" presId="urn:microsoft.com/office/officeart/2008/layout/VerticalCurvedList"/>
    <dgm:cxn modelId="{BFE15946-908A-4148-AAF8-366916C29471}" type="presParOf" srcId="{F528B48C-4823-4F36-9CBD-DF3A222CDC49}" destId="{3DC11987-DB34-460F-B67D-4A750D5C11E0}" srcOrd="0" destOrd="0" presId="urn:microsoft.com/office/officeart/2008/layout/VerticalCurvedList"/>
    <dgm:cxn modelId="{D2334233-4CD6-4788-BB15-5397A4ECBED6}" type="presParOf" srcId="{F528B48C-4823-4F36-9CBD-DF3A222CDC49}" destId="{4B46535B-6F7D-4CFD-91B3-0DBBF0E5A5C5}" srcOrd="1" destOrd="0" presId="urn:microsoft.com/office/officeart/2008/layout/VerticalCurvedList"/>
    <dgm:cxn modelId="{6CB5CBFB-ABFF-4264-B630-9E14F49C409B}" type="presParOf" srcId="{F528B48C-4823-4F36-9CBD-DF3A222CDC49}" destId="{234CEE6F-320C-4C3C-93E9-71E2D27999DA}" srcOrd="2" destOrd="0" presId="urn:microsoft.com/office/officeart/2008/layout/VerticalCurvedList"/>
    <dgm:cxn modelId="{6B1C9C1B-7AA0-4F17-BDB3-CA31CFA73451}" type="presParOf" srcId="{F528B48C-4823-4F36-9CBD-DF3A222CDC49}" destId="{9A94026C-9039-45DB-AD8C-A8F70830B99B}" srcOrd="3" destOrd="0" presId="urn:microsoft.com/office/officeart/2008/layout/VerticalCurvedList"/>
    <dgm:cxn modelId="{4D15D3A8-D9FE-40C0-B16B-C83F27539493}" type="presParOf" srcId="{65F5900D-3078-4EFB-9F3A-64D481AB9036}" destId="{1EDD6EE8-3C1F-4A4C-A59B-F915AED132EA}" srcOrd="1" destOrd="0" presId="urn:microsoft.com/office/officeart/2008/layout/VerticalCurvedList"/>
    <dgm:cxn modelId="{BBCE0A1E-4735-449C-82FD-6C0A4BAECABD}" type="presParOf" srcId="{65F5900D-3078-4EFB-9F3A-64D481AB9036}" destId="{E8CA256A-7208-4702-87F1-A4F4ECE63331}" srcOrd="2" destOrd="0" presId="urn:microsoft.com/office/officeart/2008/layout/VerticalCurvedList"/>
    <dgm:cxn modelId="{FAF60E98-4CFF-4A07-9004-B093C79CFEC6}" type="presParOf" srcId="{E8CA256A-7208-4702-87F1-A4F4ECE63331}" destId="{2A2B2931-B985-4C65-A730-B732EC2C1E0D}" srcOrd="0" destOrd="0" presId="urn:microsoft.com/office/officeart/2008/layout/VerticalCurvedList"/>
    <dgm:cxn modelId="{AAFC6F1F-D141-4A49-8AE6-3AD61F5AD768}" type="presParOf" srcId="{65F5900D-3078-4EFB-9F3A-64D481AB9036}" destId="{B354A883-3FC7-426F-9D92-120206782247}" srcOrd="3" destOrd="0" presId="urn:microsoft.com/office/officeart/2008/layout/VerticalCurvedList"/>
    <dgm:cxn modelId="{809DF897-CC47-461C-8237-B0E65ABB0F7A}" type="presParOf" srcId="{65F5900D-3078-4EFB-9F3A-64D481AB9036}" destId="{B6FB06FE-BD15-4D10-8536-9417AAAEF48F}" srcOrd="4" destOrd="0" presId="urn:microsoft.com/office/officeart/2008/layout/VerticalCurvedList"/>
    <dgm:cxn modelId="{5504D531-F89C-4DA3-8D9E-857795C3C02B}" type="presParOf" srcId="{B6FB06FE-BD15-4D10-8536-9417AAAEF48F}" destId="{D01FF96B-DB3D-4928-BFFC-37354494743A}" srcOrd="0" destOrd="0" presId="urn:microsoft.com/office/officeart/2008/layout/VerticalCurvedList"/>
    <dgm:cxn modelId="{63D8C4B9-F65A-467B-AEBC-0BFDCAA3CF4F}" type="presParOf" srcId="{65F5900D-3078-4EFB-9F3A-64D481AB9036}" destId="{D350AA78-85F9-4AAA-B687-D2981D878440}" srcOrd="5" destOrd="0" presId="urn:microsoft.com/office/officeart/2008/layout/VerticalCurvedList"/>
    <dgm:cxn modelId="{DCB68096-12B3-416A-B3EC-1A688B606CB9}" type="presParOf" srcId="{65F5900D-3078-4EFB-9F3A-64D481AB9036}" destId="{E66968F1-708A-4A86-9D94-58C2E03A74E2}" srcOrd="6" destOrd="0" presId="urn:microsoft.com/office/officeart/2008/layout/VerticalCurvedList"/>
    <dgm:cxn modelId="{E8E9313B-FDEF-4B6A-AEBF-30A74C0F3BD7}" type="presParOf" srcId="{E66968F1-708A-4A86-9D94-58C2E03A74E2}" destId="{9ED635A3-1E5F-4978-81AB-8F1F59407A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6535B-6F7D-4CFD-91B3-0DBBF0E5A5C5}">
      <dsp:nvSpPr>
        <dsp:cNvPr id="0" name=""/>
        <dsp:cNvSpPr/>
      </dsp:nvSpPr>
      <dsp:spPr>
        <a:xfrm>
          <a:off x="-4806664" y="-736687"/>
          <a:ext cx="5725047" cy="5725047"/>
        </a:xfrm>
        <a:prstGeom prst="blockArc">
          <a:avLst>
            <a:gd name="adj1" fmla="val 18900000"/>
            <a:gd name="adj2" fmla="val 2700000"/>
            <a:gd name="adj3" fmla="val 377"/>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DD6EE8-3C1F-4A4C-A59B-F915AED132EA}">
      <dsp:nvSpPr>
        <dsp:cNvPr id="0" name=""/>
        <dsp:cNvSpPr/>
      </dsp:nvSpPr>
      <dsp:spPr>
        <a:xfrm>
          <a:off x="590654" y="425167"/>
          <a:ext cx="7200066" cy="850334"/>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使用支持文档类证据，对于质量较高文档集合的效果较好，但</a:t>
          </a:r>
          <a:r>
            <a:rPr lang="en-US" altLang="zh-CN" sz="1600" kern="1200" dirty="0" smtClean="0"/>
            <a:t>Web2.0</a:t>
          </a:r>
          <a:r>
            <a:rPr lang="zh-CN" altLang="en-US" sz="1600" kern="1200" dirty="0" smtClean="0"/>
            <a:t>信息质量良莠不齐，无法识别出真正的专家。</a:t>
          </a:r>
          <a:endParaRPr lang="zh-CN" altLang="en-US" sz="1600" kern="1200" dirty="0"/>
        </a:p>
      </dsp:txBody>
      <dsp:txXfrm>
        <a:off x="590654" y="425167"/>
        <a:ext cx="7200066" cy="850334"/>
      </dsp:txXfrm>
    </dsp:sp>
    <dsp:sp modelId="{2A2B2931-B985-4C65-A730-B732EC2C1E0D}">
      <dsp:nvSpPr>
        <dsp:cNvPr id="0" name=""/>
        <dsp:cNvSpPr/>
      </dsp:nvSpPr>
      <dsp:spPr>
        <a:xfrm>
          <a:off x="59195" y="318875"/>
          <a:ext cx="1062918" cy="1062918"/>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4A883-3FC7-426F-9D92-120206782247}">
      <dsp:nvSpPr>
        <dsp:cNvPr id="0" name=""/>
        <dsp:cNvSpPr/>
      </dsp:nvSpPr>
      <dsp:spPr>
        <a:xfrm>
          <a:off x="899751" y="1700668"/>
          <a:ext cx="6890970" cy="850334"/>
        </a:xfrm>
        <a:prstGeom prst="rect">
          <a:avLst/>
        </a:prstGeom>
        <a:solidFill>
          <a:schemeClr val="accent1">
            <a:shade val="50000"/>
            <a:hueOff val="303896"/>
            <a:satOff val="84"/>
            <a:lumOff val="279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基于单部图构建用户的社交网络关系，一定程度上能够评估用户权威性，但缺乏文本语义信息，垃圾过滤能力较低</a:t>
          </a:r>
        </a:p>
      </dsp:txBody>
      <dsp:txXfrm>
        <a:off x="899751" y="1700668"/>
        <a:ext cx="6890970" cy="850334"/>
      </dsp:txXfrm>
    </dsp:sp>
    <dsp:sp modelId="{D01FF96B-DB3D-4928-BFFC-37354494743A}">
      <dsp:nvSpPr>
        <dsp:cNvPr id="0" name=""/>
        <dsp:cNvSpPr/>
      </dsp:nvSpPr>
      <dsp:spPr>
        <a:xfrm>
          <a:off x="368292" y="1594377"/>
          <a:ext cx="1062918" cy="1062918"/>
        </a:xfrm>
        <a:prstGeom prst="ellipse">
          <a:avLst/>
        </a:prstGeom>
        <a:solidFill>
          <a:schemeClr val="lt1">
            <a:hueOff val="0"/>
            <a:satOff val="0"/>
            <a:lumOff val="0"/>
            <a:alphaOff val="0"/>
          </a:schemeClr>
        </a:solidFill>
        <a:ln w="12700" cap="flat" cmpd="sng" algn="ctr">
          <a:solidFill>
            <a:schemeClr val="accent1">
              <a:shade val="50000"/>
              <a:hueOff val="303896"/>
              <a:satOff val="84"/>
              <a:lumOff val="279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50AA78-85F9-4AAA-B687-D2981D878440}">
      <dsp:nvSpPr>
        <dsp:cNvPr id="0" name=""/>
        <dsp:cNvSpPr/>
      </dsp:nvSpPr>
      <dsp:spPr>
        <a:xfrm>
          <a:off x="590654" y="2976170"/>
          <a:ext cx="7200066" cy="850334"/>
        </a:xfrm>
        <a:prstGeom prst="rect">
          <a:avLst/>
        </a:prstGeom>
        <a:solidFill>
          <a:schemeClr val="accent1">
            <a:shade val="50000"/>
            <a:hueOff val="303896"/>
            <a:satOff val="84"/>
            <a:lumOff val="279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b="1" kern="1200" dirty="0" smtClean="0"/>
            <a:t>使用的专家证据比较单一，未考虑基于</a:t>
          </a:r>
          <a:r>
            <a:rPr lang="en-US" altLang="zh-CN" sz="1600" b="1" kern="1200" dirty="0" smtClean="0"/>
            <a:t>Web2.0</a:t>
          </a:r>
          <a:r>
            <a:rPr lang="zh-CN" altLang="en-US" sz="1600" b="1" kern="1200" dirty="0" smtClean="0"/>
            <a:t>环境下用户评价信息和情境因素对专家推荐精度和推荐可用性的影响</a:t>
          </a:r>
        </a:p>
      </dsp:txBody>
      <dsp:txXfrm>
        <a:off x="590654" y="2976170"/>
        <a:ext cx="7200066" cy="850334"/>
      </dsp:txXfrm>
    </dsp:sp>
    <dsp:sp modelId="{9ED635A3-1E5F-4978-81AB-8F1F59407A02}">
      <dsp:nvSpPr>
        <dsp:cNvPr id="0" name=""/>
        <dsp:cNvSpPr/>
      </dsp:nvSpPr>
      <dsp:spPr>
        <a:xfrm>
          <a:off x="59195" y="2869878"/>
          <a:ext cx="1062918" cy="1062918"/>
        </a:xfrm>
        <a:prstGeom prst="ellipse">
          <a:avLst/>
        </a:prstGeom>
        <a:solidFill>
          <a:schemeClr val="lt1">
            <a:hueOff val="0"/>
            <a:satOff val="0"/>
            <a:lumOff val="0"/>
            <a:alphaOff val="0"/>
          </a:schemeClr>
        </a:solidFill>
        <a:ln w="12700" cap="flat" cmpd="sng" algn="ctr">
          <a:solidFill>
            <a:schemeClr val="accent1">
              <a:shade val="50000"/>
              <a:hueOff val="303896"/>
              <a:satOff val="84"/>
              <a:lumOff val="2799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6535B-6F7D-4CFD-91B3-0DBBF0E5A5C5}">
      <dsp:nvSpPr>
        <dsp:cNvPr id="0" name=""/>
        <dsp:cNvSpPr/>
      </dsp:nvSpPr>
      <dsp:spPr>
        <a:xfrm>
          <a:off x="-4806664" y="-736687"/>
          <a:ext cx="5725047" cy="5725047"/>
        </a:xfrm>
        <a:prstGeom prst="blockArc">
          <a:avLst>
            <a:gd name="adj1" fmla="val 18900000"/>
            <a:gd name="adj2" fmla="val 2700000"/>
            <a:gd name="adj3" fmla="val 377"/>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DD6EE8-3C1F-4A4C-A59B-F915AED132EA}">
      <dsp:nvSpPr>
        <dsp:cNvPr id="0" name=""/>
        <dsp:cNvSpPr/>
      </dsp:nvSpPr>
      <dsp:spPr>
        <a:xfrm>
          <a:off x="590654" y="425167"/>
          <a:ext cx="7200066" cy="850334"/>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从传统封闭式组织向</a:t>
          </a:r>
          <a:r>
            <a:rPr lang="en-US" altLang="zh-CN" sz="1600" kern="1200" dirty="0" smtClean="0"/>
            <a:t>Web2.0</a:t>
          </a:r>
          <a:r>
            <a:rPr lang="zh-CN" altLang="en-US" sz="1600" kern="1200" dirty="0" smtClean="0"/>
            <a:t>开发式环境转变，需要系统、全面的审视专家推荐的基础数据</a:t>
          </a:r>
          <a:r>
            <a:rPr lang="en-US" altLang="zh-CN" sz="1600" kern="1200" dirty="0" smtClean="0"/>
            <a:t>—</a:t>
          </a:r>
          <a:r>
            <a:rPr lang="zh-CN" altLang="en-US" sz="1600" kern="1200" dirty="0" smtClean="0"/>
            <a:t>专家证据</a:t>
          </a:r>
          <a:endParaRPr lang="zh-CN" altLang="en-US" sz="1600" kern="1200" dirty="0"/>
        </a:p>
      </dsp:txBody>
      <dsp:txXfrm>
        <a:off x="590654" y="425167"/>
        <a:ext cx="7200066" cy="850334"/>
      </dsp:txXfrm>
    </dsp:sp>
    <dsp:sp modelId="{2A2B2931-B985-4C65-A730-B732EC2C1E0D}">
      <dsp:nvSpPr>
        <dsp:cNvPr id="0" name=""/>
        <dsp:cNvSpPr/>
      </dsp:nvSpPr>
      <dsp:spPr>
        <a:xfrm>
          <a:off x="59195" y="318875"/>
          <a:ext cx="1062918" cy="1062918"/>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4A883-3FC7-426F-9D92-120206782247}">
      <dsp:nvSpPr>
        <dsp:cNvPr id="0" name=""/>
        <dsp:cNvSpPr/>
      </dsp:nvSpPr>
      <dsp:spPr>
        <a:xfrm>
          <a:off x="899751" y="1700668"/>
          <a:ext cx="6890970" cy="850334"/>
        </a:xfrm>
        <a:prstGeom prst="rect">
          <a:avLst/>
        </a:prstGeom>
        <a:solidFill>
          <a:schemeClr val="accent1">
            <a:shade val="50000"/>
            <a:hueOff val="303896"/>
            <a:satOff val="84"/>
            <a:lumOff val="279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能够对多类专家证据进行统一建模、有机融合的方法缺失，需要研究基于混合图的证据融合方法</a:t>
          </a:r>
        </a:p>
      </dsp:txBody>
      <dsp:txXfrm>
        <a:off x="899751" y="1700668"/>
        <a:ext cx="6890970" cy="850334"/>
      </dsp:txXfrm>
    </dsp:sp>
    <dsp:sp modelId="{D01FF96B-DB3D-4928-BFFC-37354494743A}">
      <dsp:nvSpPr>
        <dsp:cNvPr id="0" name=""/>
        <dsp:cNvSpPr/>
      </dsp:nvSpPr>
      <dsp:spPr>
        <a:xfrm>
          <a:off x="368292" y="1594377"/>
          <a:ext cx="1062918" cy="1062918"/>
        </a:xfrm>
        <a:prstGeom prst="ellipse">
          <a:avLst/>
        </a:prstGeom>
        <a:solidFill>
          <a:schemeClr val="lt1">
            <a:hueOff val="0"/>
            <a:satOff val="0"/>
            <a:lumOff val="0"/>
            <a:alphaOff val="0"/>
          </a:schemeClr>
        </a:solidFill>
        <a:ln w="12700" cap="flat" cmpd="sng" algn="ctr">
          <a:solidFill>
            <a:schemeClr val="accent1">
              <a:shade val="50000"/>
              <a:hueOff val="303896"/>
              <a:satOff val="84"/>
              <a:lumOff val="279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50AA78-85F9-4AAA-B687-D2981D878440}">
      <dsp:nvSpPr>
        <dsp:cNvPr id="0" name=""/>
        <dsp:cNvSpPr/>
      </dsp:nvSpPr>
      <dsp:spPr>
        <a:xfrm>
          <a:off x="590654" y="2976170"/>
          <a:ext cx="7200066" cy="850334"/>
        </a:xfrm>
        <a:prstGeom prst="rect">
          <a:avLst/>
        </a:prstGeom>
        <a:solidFill>
          <a:schemeClr val="accent1">
            <a:shade val="50000"/>
            <a:hueOff val="303896"/>
            <a:satOff val="84"/>
            <a:lumOff val="279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53" tIns="40640" rIns="40640" bIns="40640" numCol="1" spcCol="1270" anchor="ctr" anchorCtr="0">
          <a:noAutofit/>
        </a:bodyPr>
        <a:lstStyle/>
        <a:p>
          <a:pPr lvl="0" algn="l" defTabSz="711200">
            <a:lnSpc>
              <a:spcPct val="90000"/>
            </a:lnSpc>
            <a:spcBef>
              <a:spcPct val="0"/>
            </a:spcBef>
            <a:spcAft>
              <a:spcPct val="35000"/>
            </a:spcAft>
          </a:pPr>
          <a:r>
            <a:rPr lang="zh-CN" altLang="en-US" sz="1600" b="1" kern="1200" dirty="0" smtClean="0"/>
            <a:t>基于证据增强混合图社会化专家推荐理论与方法缺乏研究</a:t>
          </a:r>
        </a:p>
      </dsp:txBody>
      <dsp:txXfrm>
        <a:off x="590654" y="2976170"/>
        <a:ext cx="7200066" cy="850334"/>
      </dsp:txXfrm>
    </dsp:sp>
    <dsp:sp modelId="{9ED635A3-1E5F-4978-81AB-8F1F59407A02}">
      <dsp:nvSpPr>
        <dsp:cNvPr id="0" name=""/>
        <dsp:cNvSpPr/>
      </dsp:nvSpPr>
      <dsp:spPr>
        <a:xfrm>
          <a:off x="59195" y="2869878"/>
          <a:ext cx="1062918" cy="1062918"/>
        </a:xfrm>
        <a:prstGeom prst="ellipse">
          <a:avLst/>
        </a:prstGeom>
        <a:solidFill>
          <a:schemeClr val="lt1">
            <a:hueOff val="0"/>
            <a:satOff val="0"/>
            <a:lumOff val="0"/>
            <a:alphaOff val="0"/>
          </a:schemeClr>
        </a:solidFill>
        <a:ln w="12700" cap="flat" cmpd="sng" algn="ctr">
          <a:solidFill>
            <a:schemeClr val="accent1">
              <a:shade val="50000"/>
              <a:hueOff val="303896"/>
              <a:satOff val="84"/>
              <a:lumOff val="2799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7952B1-5ECB-4A86-8333-B1A49B301A58}" type="datetimeFigureOut">
              <a:rPr lang="zh-CN" altLang="en-US" smtClean="0"/>
              <a:t>2015/6/18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C9441-8DAD-40AC-A0E9-0239101DCB79}" type="slidenum">
              <a:rPr lang="zh-CN" altLang="en-US" smtClean="0"/>
              <a:t>‹#›</a:t>
            </a:fld>
            <a:endParaRPr lang="zh-CN" altLang="en-US"/>
          </a:p>
        </p:txBody>
      </p:sp>
    </p:spTree>
    <p:extLst>
      <p:ext uri="{BB962C8B-B14F-4D97-AF65-F5344CB8AC3E}">
        <p14:creationId xmlns:p14="http://schemas.microsoft.com/office/powerpoint/2010/main" val="416991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66480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14</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15</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17</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18</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20</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5E61ED2-A3D8-4F61-AF66-D447958DB07E}"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fld id="{CDA825B9-C024-4CC5-B4D1-D961F8DAF6FC}" type="slidenum">
              <a:rPr lang="zh-CN" altLang="en-US">
                <a:latin typeface="Calibri" pitchFamily="34" charset="0"/>
                <a:ea typeface="宋体" pitchFamily="2" charset="-122"/>
              </a:rPr>
              <a:pPr/>
              <a:t>23</a:t>
            </a:fld>
            <a:endParaRPr lang="zh-CN" altLang="en-US">
              <a:latin typeface="Calibri"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smtClean="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extLst>
      <p:ext uri="{BB962C8B-B14F-4D97-AF65-F5344CB8AC3E}">
        <p14:creationId xmlns:p14="http://schemas.microsoft.com/office/powerpoint/2010/main" val="364482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5"/>
            <a:ext cx="9144000" cy="6849070"/>
          </a:xfrm>
          <a:prstGeom prst="rect">
            <a:avLst/>
          </a:prstGeom>
        </p:spPr>
      </p:pic>
      <p:sp>
        <p:nvSpPr>
          <p:cNvPr id="4"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
        <p:nvSpPr>
          <p:cNvPr id="3" name="KSO_CT2"/>
          <p:cNvSpPr>
            <a:spLocks noGrp="1"/>
          </p:cNvSpPr>
          <p:nvPr>
            <p:ph type="subTitle" idx="1" hasCustomPrompt="1"/>
          </p:nvPr>
        </p:nvSpPr>
        <p:spPr>
          <a:xfrm>
            <a:off x="0" y="4339487"/>
            <a:ext cx="9144000" cy="568943"/>
          </a:xfrm>
          <a:solidFill>
            <a:schemeClr val="accent1">
              <a:alpha val="50000"/>
            </a:schemeClr>
          </a:solidFill>
        </p:spPr>
        <p:txBody>
          <a:bodyPr anchor="ctr" anchorCtr="1">
            <a:noAutofit/>
          </a:bodyPr>
          <a:lstStyle>
            <a:lvl1pPr marL="0" indent="0" algn="ctr">
              <a:buNone/>
              <a:defRPr sz="1800">
                <a:solidFill>
                  <a:schemeClr val="bg1"/>
                </a:solidFill>
                <a:effectLst>
                  <a:outerShdw blurRad="50800" dist="25400" dir="2700000" algn="tl" rotWithShape="0">
                    <a:schemeClr val="accent2">
                      <a:alpha val="19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0" y="2803585"/>
            <a:ext cx="9144000" cy="1541859"/>
          </a:xfrm>
          <a:solidFill>
            <a:schemeClr val="bg1">
              <a:alpha val="72000"/>
            </a:schemeClr>
          </a:solidFill>
        </p:spPr>
        <p:txBody>
          <a:bodyPr>
            <a:noAutofit/>
          </a:bodyPr>
          <a:lstStyle>
            <a:lvl1pPr algn="ctr">
              <a:lnSpc>
                <a:spcPct val="110000"/>
              </a:lnSpc>
              <a:defRPr sz="4000" b="0" baseline="0">
                <a:solidFill>
                  <a:schemeClr val="accent1"/>
                </a:solidFill>
                <a:effectLst>
                  <a:outerShdw blurRad="50800" dist="38100" dir="2700000" sx="99000" sy="99000" algn="tl" rotWithShape="0">
                    <a:schemeClr val="accent1">
                      <a:alpha val="40000"/>
                    </a:schemeClr>
                  </a:outerShdw>
                </a:effectLst>
                <a:latin typeface="+mj-lt"/>
              </a:defRPr>
            </a:lvl1pPr>
          </a:lstStyle>
          <a:p>
            <a:r>
              <a:rPr lang="zh-CN" altLang="en-US" dirty="0" smtClean="0"/>
              <a:t>单击此处添加您的</a:t>
            </a:r>
            <a:r>
              <a:rPr lang="en-US" altLang="zh-CN" dirty="0" smtClean="0"/>
              <a:t/>
            </a:r>
            <a:br>
              <a:rPr lang="en-US" altLang="zh-CN" dirty="0" smtClean="0"/>
            </a:br>
            <a:r>
              <a:rPr lang="zh-CN" altLang="en-US" dirty="0" smtClean="0"/>
              <a:t>标题文字</a:t>
            </a:r>
            <a:endParaRPr lang="zh-CN" altLang="en-US" dirty="0"/>
          </a:p>
        </p:txBody>
      </p:sp>
    </p:spTree>
    <p:extLst>
      <p:ext uri="{BB962C8B-B14F-4D97-AF65-F5344CB8AC3E}">
        <p14:creationId xmlns:p14="http://schemas.microsoft.com/office/powerpoint/2010/main" val="3986594481"/>
      </p:ext>
    </p:extLst>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26262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417411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tIns="0" bIns="108000"/>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61950" indent="-276225">
              <a:defRPr/>
            </a:lvl1pPr>
            <a:lvl2pPr marL="361950" indent="-361950">
              <a:defRPr/>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311000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1236631489"/>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302917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4585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325879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256544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219387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FE39833-7427-4D17-BE53-E0AC3CBC9500}" type="datetimeFigureOut">
              <a:rPr lang="zh-CN" altLang="en-US" smtClean="0"/>
              <a:t>2015/6/18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B61EBCC8-3645-4438-828A-8D9B5309340A}" type="slidenum">
              <a:rPr lang="zh-CN" altLang="en-US" smtClean="0"/>
              <a:t>‹#›</a:t>
            </a:fld>
            <a:endParaRPr lang="zh-CN" altLang="en-US"/>
          </a:p>
        </p:txBody>
      </p:sp>
    </p:spTree>
    <p:extLst>
      <p:ext uri="{BB962C8B-B14F-4D97-AF65-F5344CB8AC3E}">
        <p14:creationId xmlns:p14="http://schemas.microsoft.com/office/powerpoint/2010/main" val="373343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3">
            <a:extLst>
              <a:ext uri="{28A0092B-C50C-407E-A947-70E740481C1C}">
                <a14:useLocalDpi xmlns:a14="http://schemas.microsoft.com/office/drawing/2010/main" val="0"/>
              </a:ext>
            </a:extLst>
          </a:blip>
          <a:srcRect l="3726" t="5007" r="6829" b="83425"/>
          <a:stretch/>
        </p:blipFill>
        <p:spPr>
          <a:xfrm>
            <a:off x="2066" y="0"/>
            <a:ext cx="9144000" cy="966549"/>
          </a:xfrm>
          <a:custGeom>
            <a:avLst/>
            <a:gdLst>
              <a:gd name="connsiteX0" fmla="*/ 0 w 9150880"/>
              <a:gd name="connsiteY0" fmla="*/ 0 h 866902"/>
              <a:gd name="connsiteX1" fmla="*/ 9150880 w 9150880"/>
              <a:gd name="connsiteY1" fmla="*/ 0 h 866902"/>
              <a:gd name="connsiteX2" fmla="*/ 9150880 w 9150880"/>
              <a:gd name="connsiteY2" fmla="*/ 866902 h 866902"/>
              <a:gd name="connsiteX3" fmla="*/ 0 w 9150880"/>
              <a:gd name="connsiteY3" fmla="*/ 866902 h 866902"/>
            </a:gdLst>
            <a:ahLst/>
            <a:cxnLst>
              <a:cxn ang="0">
                <a:pos x="connsiteX0" y="connsiteY0"/>
              </a:cxn>
              <a:cxn ang="0">
                <a:pos x="connsiteX1" y="connsiteY1"/>
              </a:cxn>
              <a:cxn ang="0">
                <a:pos x="connsiteX2" y="connsiteY2"/>
              </a:cxn>
              <a:cxn ang="0">
                <a:pos x="connsiteX3" y="connsiteY3"/>
              </a:cxn>
            </a:cxnLst>
            <a:rect l="l" t="t" r="r" b="b"/>
            <a:pathLst>
              <a:path w="9150880" h="866902">
                <a:moveTo>
                  <a:pt x="0" y="0"/>
                </a:moveTo>
                <a:lnTo>
                  <a:pt x="9150880" y="0"/>
                </a:lnTo>
                <a:lnTo>
                  <a:pt x="9150880" y="866902"/>
                </a:lnTo>
                <a:lnTo>
                  <a:pt x="0" y="866902"/>
                </a:lnTo>
                <a:close/>
              </a:path>
            </a:pathLst>
          </a:custGeom>
        </p:spPr>
      </p:pic>
      <p:sp>
        <p:nvSpPr>
          <p:cNvPr id="9" name="矩形 8"/>
          <p:cNvSpPr/>
          <p:nvPr/>
        </p:nvSpPr>
        <p:spPr>
          <a:xfrm>
            <a:off x="1746" y="-1"/>
            <a:ext cx="9144000" cy="96654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419098" y="162557"/>
            <a:ext cx="8292045" cy="699594"/>
          </a:xfrm>
          <a:prstGeom prst="rect">
            <a:avLst/>
          </a:prstGeom>
          <a:noFill/>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9833-7427-4D17-BE53-E0AC3CBC9500}" type="datetimeFigureOut">
              <a:rPr lang="zh-CN" altLang="en-US" smtClean="0"/>
              <a:t>2015/6/18</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EBCC8-3645-4438-828A-8D9B5309340A}" type="slidenum">
              <a:rPr lang="zh-CN" altLang="en-US" smtClean="0"/>
              <a:t>‹#›</a:t>
            </a:fld>
            <a:endParaRPr lang="zh-CN" altLang="en-US"/>
          </a:p>
        </p:txBody>
      </p:sp>
      <p:sp>
        <p:nvSpPr>
          <p:cNvPr id="3" name="KSO_BC1"/>
          <p:cNvSpPr>
            <a:spLocks noGrp="1"/>
          </p:cNvSpPr>
          <p:nvPr>
            <p:ph type="body" idx="1"/>
          </p:nvPr>
        </p:nvSpPr>
        <p:spPr>
          <a:xfrm>
            <a:off x="419099" y="1026615"/>
            <a:ext cx="8292045"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623781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baseline="0">
          <a:solidFill>
            <a:schemeClr val="accent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ingdings" panose="05000000000000000000" pitchFamily="2" charset="2"/>
        <a:buChar char=""/>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r>
              <a:rPr lang="zh-CN" altLang="en-US" dirty="0" smtClean="0"/>
              <a:t>郭志颖  </a:t>
            </a:r>
            <a:endParaRPr lang="en-US" altLang="zh-CN" dirty="0"/>
          </a:p>
        </p:txBody>
      </p:sp>
      <p:sp>
        <p:nvSpPr>
          <p:cNvPr id="6" name="标题 5"/>
          <p:cNvSpPr>
            <a:spLocks noGrp="1"/>
          </p:cNvSpPr>
          <p:nvPr>
            <p:ph type="title"/>
          </p:nvPr>
        </p:nvSpPr>
        <p:spPr/>
        <p:txBody>
          <a:bodyPr/>
          <a:lstStyle/>
          <a:p>
            <a:pPr>
              <a:lnSpc>
                <a:spcPct val="110000"/>
              </a:lnSpc>
            </a:pPr>
            <a:r>
              <a:rPr lang="zh-CN" altLang="en-US" sz="3600" dirty="0" smtClean="0"/>
              <a:t>基于</a:t>
            </a:r>
            <a:r>
              <a:rPr lang="en-US" altLang="zh-CN" sz="3600" dirty="0" smtClean="0"/>
              <a:t>WEB2.0</a:t>
            </a:r>
            <a:r>
              <a:rPr lang="zh-CN" altLang="en-US" sz="3600" dirty="0" smtClean="0"/>
              <a:t>的社会化专家推荐</a:t>
            </a:r>
            <a:endParaRPr lang="zh-CN" altLang="en-US" sz="3600" dirty="0"/>
          </a:p>
        </p:txBody>
      </p:sp>
    </p:spTree>
    <p:extLst>
      <p:ext uri="{BB962C8B-B14F-4D97-AF65-F5344CB8AC3E}">
        <p14:creationId xmlns:p14="http://schemas.microsoft.com/office/powerpoint/2010/main" val="1999657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705" y="2793661"/>
            <a:ext cx="2016224" cy="27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5124" y="2942252"/>
            <a:ext cx="24193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KSO_Shape"/>
          <p:cNvSpPr/>
          <p:nvPr/>
        </p:nvSpPr>
        <p:spPr>
          <a:xfrm>
            <a:off x="513334" y="980728"/>
            <a:ext cx="1791716" cy="5257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pPr marL="85725" indent="0">
              <a:buNone/>
            </a:pPr>
            <a:r>
              <a:rPr lang="zh-CN" altLang="en-US" dirty="0" smtClean="0">
                <a:solidFill>
                  <a:schemeClr val="bg1"/>
                </a:solidFill>
              </a:rPr>
              <a:t>主体模型方法</a:t>
            </a:r>
            <a:endParaRPr lang="en-US" altLang="zh-CN" dirty="0" smtClean="0">
              <a:solidFill>
                <a:schemeClr val="bg1"/>
              </a:solidFill>
            </a:endParaRPr>
          </a:p>
          <a:p>
            <a:pPr marL="85725" indent="0">
              <a:buNone/>
            </a:pPr>
            <a:r>
              <a:rPr lang="zh-CN" altLang="en-US" dirty="0"/>
              <a:t>对候选专家相关文档的生成过程进行模拟，通过参数估计得到一个低维的多项式分布集合，每个多项式分布称为一个主题，用来捕获词之间的相关信息，计算文档的主题概率。</a:t>
            </a: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sp>
        <p:nvSpPr>
          <p:cNvPr id="2" name="TextBox 1"/>
          <p:cNvSpPr txBox="1"/>
          <p:nvPr/>
        </p:nvSpPr>
        <p:spPr>
          <a:xfrm>
            <a:off x="513334" y="6165304"/>
            <a:ext cx="8235130" cy="380810"/>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缺点</a:t>
            </a:r>
            <a:r>
              <a:rPr lang="zh-CN" altLang="en-US" sz="1600" dirty="0" smtClean="0">
                <a:latin typeface="Arial" panose="020B0604020202020204" pitchFamily="34" charset="0"/>
                <a:ea typeface="微软雅黑" panose="020B0503020204020204" pitchFamily="34" charset="-122"/>
              </a:rPr>
              <a:t>：无法揭示主题之间的关系</a:t>
            </a: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723356"/>
            <a:ext cx="2304256"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410052" y="5576870"/>
            <a:ext cx="1152128" cy="37241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LDA</a:t>
            </a:r>
            <a:r>
              <a:rPr lang="zh-CN" altLang="en-US" sz="1400" dirty="0" smtClean="0">
                <a:latin typeface="Arial" panose="020B0604020202020204" pitchFamily="34" charset="0"/>
                <a:ea typeface="微软雅黑" panose="020B0503020204020204" pitchFamily="34" charset="-122"/>
              </a:rPr>
              <a:t>模型</a:t>
            </a:r>
          </a:p>
        </p:txBody>
      </p:sp>
      <p:sp>
        <p:nvSpPr>
          <p:cNvPr id="12" name="TextBox 11"/>
          <p:cNvSpPr txBox="1"/>
          <p:nvPr/>
        </p:nvSpPr>
        <p:spPr>
          <a:xfrm>
            <a:off x="5259862" y="5576835"/>
            <a:ext cx="763910" cy="34471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AT</a:t>
            </a:r>
            <a:r>
              <a:rPr lang="zh-CN" altLang="en-US" sz="1400" dirty="0" smtClean="0">
                <a:latin typeface="Arial" panose="020B0604020202020204" pitchFamily="34" charset="0"/>
                <a:ea typeface="微软雅黑" panose="020B0503020204020204" pitchFamily="34" charset="-122"/>
              </a:rPr>
              <a:t>模型</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32" y="3653606"/>
            <a:ext cx="2840284"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7452856" y="5604570"/>
            <a:ext cx="1079584" cy="37241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HPAM</a:t>
            </a:r>
            <a:r>
              <a:rPr lang="zh-CN" altLang="en-US" sz="1400" dirty="0" smtClean="0">
                <a:latin typeface="Arial" panose="020B0604020202020204" pitchFamily="34" charset="0"/>
                <a:ea typeface="微软雅黑" panose="020B0503020204020204" pitchFamily="34" charset="-122"/>
              </a:rPr>
              <a:t>模型</a:t>
            </a:r>
          </a:p>
        </p:txBody>
      </p:sp>
    </p:spTree>
    <p:extLst>
      <p:ext uri="{BB962C8B-B14F-4D97-AF65-F5344CB8AC3E}">
        <p14:creationId xmlns:p14="http://schemas.microsoft.com/office/powerpoint/2010/main" val="64513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r>
              <a:rPr lang="zh-CN" altLang="en-US" dirty="0" smtClean="0"/>
              <a:t>专家检索的特点</a:t>
            </a:r>
            <a:endParaRPr lang="en-US" altLang="zh-CN" dirty="0" smtClean="0"/>
          </a:p>
        </p:txBody>
      </p:sp>
      <p:graphicFrame>
        <p:nvGraphicFramePr>
          <p:cNvPr id="7" name="图示 6"/>
          <p:cNvGraphicFramePr/>
          <p:nvPr>
            <p:extLst>
              <p:ext uri="{D42A27DB-BD31-4B8C-83A1-F6EECF244321}">
                <p14:modId xmlns:p14="http://schemas.microsoft.com/office/powerpoint/2010/main" val="3532796861"/>
              </p:ext>
            </p:extLst>
          </p:nvPr>
        </p:nvGraphicFramePr>
        <p:xfrm>
          <a:off x="611560" y="1700808"/>
          <a:ext cx="7848872" cy="4251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561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4132121"/>
            <a:ext cx="1588353" cy="260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4149080"/>
            <a:ext cx="1502125" cy="259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132121"/>
            <a:ext cx="1738631" cy="269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r>
              <a:rPr lang="en-US" altLang="zh-CN" dirty="0" smtClean="0"/>
              <a:t>1.3 </a:t>
            </a:r>
            <a:r>
              <a:rPr lang="zh-CN" altLang="en-US" dirty="0" smtClean="0"/>
              <a:t>推荐研究热点</a:t>
            </a:r>
            <a:endParaRPr lang="en-US" altLang="zh-CN" dirty="0" smtClean="0"/>
          </a:p>
          <a:p>
            <a:pPr marL="85725" indent="0">
              <a:buNone/>
            </a:pPr>
            <a:r>
              <a:rPr lang="zh-CN" altLang="zh-CN" b="1" dirty="0"/>
              <a:t>基于情境感知的</a:t>
            </a:r>
            <a:r>
              <a:rPr lang="zh-CN" altLang="zh-CN" b="1" dirty="0" smtClean="0"/>
              <a:t>推荐</a:t>
            </a:r>
            <a:endParaRPr lang="en-US" altLang="zh-CN" b="1" dirty="0" smtClean="0"/>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sp>
        <p:nvSpPr>
          <p:cNvPr id="7" name="KSO_Shape"/>
          <p:cNvSpPr/>
          <p:nvPr/>
        </p:nvSpPr>
        <p:spPr>
          <a:xfrm>
            <a:off x="971600" y="2402210"/>
            <a:ext cx="360040" cy="378718"/>
          </a:xfrm>
          <a:custGeom>
            <a:avLst/>
            <a:gdLst>
              <a:gd name="connsiteX0" fmla="*/ 812846 w 1628776"/>
              <a:gd name="connsiteY0" fmla="*/ 66675 h 1628776"/>
              <a:gd name="connsiteX1" fmla="*/ 836135 w 1628776"/>
              <a:gd name="connsiteY1" fmla="*/ 66675 h 1628776"/>
              <a:gd name="connsiteX2" fmla="*/ 836135 w 1628776"/>
              <a:gd name="connsiteY2" fmla="*/ 787083 h 1628776"/>
              <a:gd name="connsiteX3" fmla="*/ 1371733 w 1628776"/>
              <a:gd name="connsiteY3" fmla="*/ 787083 h 1628776"/>
              <a:gd name="connsiteX4" fmla="*/ 1371733 w 1628776"/>
              <a:gd name="connsiteY4" fmla="*/ 833655 h 1628776"/>
              <a:gd name="connsiteX5" fmla="*/ 812846 w 1628776"/>
              <a:gd name="connsiteY5" fmla="*/ 833655 h 1628776"/>
              <a:gd name="connsiteX6" fmla="*/ 814387 w 1628776"/>
              <a:gd name="connsiteY6" fmla="*/ 34270 h 1628776"/>
              <a:gd name="connsiteX7" fmla="*/ 34269 w 1628776"/>
              <a:gd name="connsiteY7" fmla="*/ 814388 h 1628776"/>
              <a:gd name="connsiteX8" fmla="*/ 814387 w 1628776"/>
              <a:gd name="connsiteY8" fmla="*/ 1594506 h 1628776"/>
              <a:gd name="connsiteX9" fmla="*/ 1594505 w 1628776"/>
              <a:gd name="connsiteY9" fmla="*/ 814388 h 1628776"/>
              <a:gd name="connsiteX10" fmla="*/ 814387 w 1628776"/>
              <a:gd name="connsiteY10" fmla="*/ 34270 h 1628776"/>
              <a:gd name="connsiteX11" fmla="*/ 814388 w 1628776"/>
              <a:gd name="connsiteY11" fmla="*/ 0 h 1628776"/>
              <a:gd name="connsiteX12" fmla="*/ 1628776 w 1628776"/>
              <a:gd name="connsiteY12" fmla="*/ 814388 h 1628776"/>
              <a:gd name="connsiteX13" fmla="*/ 814388 w 1628776"/>
              <a:gd name="connsiteY13" fmla="*/ 1628776 h 1628776"/>
              <a:gd name="connsiteX14" fmla="*/ 0 w 1628776"/>
              <a:gd name="connsiteY14" fmla="*/ 814388 h 1628776"/>
              <a:gd name="connsiteX15" fmla="*/ 814388 w 1628776"/>
              <a:gd name="connsiteY15" fmla="*/ 0 h 162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8776" h="1628776">
                <a:moveTo>
                  <a:pt x="812846" y="66675"/>
                </a:moveTo>
                <a:lnTo>
                  <a:pt x="836135" y="66675"/>
                </a:lnTo>
                <a:lnTo>
                  <a:pt x="836135" y="787083"/>
                </a:lnTo>
                <a:lnTo>
                  <a:pt x="1371733" y="787083"/>
                </a:lnTo>
                <a:lnTo>
                  <a:pt x="1371733" y="833655"/>
                </a:lnTo>
                <a:lnTo>
                  <a:pt x="812846" y="833655"/>
                </a:lnTo>
                <a:close/>
                <a:moveTo>
                  <a:pt x="814387" y="34270"/>
                </a:moveTo>
                <a:cubicBezTo>
                  <a:pt x="383540" y="34270"/>
                  <a:pt x="34269" y="383541"/>
                  <a:pt x="34269" y="814388"/>
                </a:cubicBezTo>
                <a:cubicBezTo>
                  <a:pt x="34269" y="1245235"/>
                  <a:pt x="383540" y="1594506"/>
                  <a:pt x="814387" y="1594506"/>
                </a:cubicBezTo>
                <a:cubicBezTo>
                  <a:pt x="1245234" y="1594506"/>
                  <a:pt x="1594505" y="1245235"/>
                  <a:pt x="1594505" y="814388"/>
                </a:cubicBezTo>
                <a:cubicBezTo>
                  <a:pt x="1594505" y="383541"/>
                  <a:pt x="1245234" y="34270"/>
                  <a:pt x="814387" y="34270"/>
                </a:cubicBezTo>
                <a:close/>
                <a:moveTo>
                  <a:pt x="814388" y="0"/>
                </a:moveTo>
                <a:cubicBezTo>
                  <a:pt x="1264162" y="0"/>
                  <a:pt x="1628776" y="364614"/>
                  <a:pt x="1628776" y="814388"/>
                </a:cubicBezTo>
                <a:cubicBezTo>
                  <a:pt x="1628776" y="1264162"/>
                  <a:pt x="1264162" y="1628776"/>
                  <a:pt x="814388" y="1628776"/>
                </a:cubicBezTo>
                <a:cubicBezTo>
                  <a:pt x="364614" y="1628776"/>
                  <a:pt x="0" y="1264162"/>
                  <a:pt x="0" y="814388"/>
                </a:cubicBezTo>
                <a:cubicBezTo>
                  <a:pt x="0" y="364614"/>
                  <a:pt x="364614" y="0"/>
                  <a:pt x="81438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 name="TextBox 1"/>
          <p:cNvSpPr txBox="1"/>
          <p:nvPr/>
        </p:nvSpPr>
        <p:spPr>
          <a:xfrm>
            <a:off x="1416709" y="2419214"/>
            <a:ext cx="936104"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时间</a:t>
            </a:r>
          </a:p>
        </p:txBody>
      </p:sp>
      <p:sp>
        <p:nvSpPr>
          <p:cNvPr id="8" name="KSO_Shape"/>
          <p:cNvSpPr/>
          <p:nvPr/>
        </p:nvSpPr>
        <p:spPr>
          <a:xfrm>
            <a:off x="2267744" y="2423909"/>
            <a:ext cx="205767" cy="376436"/>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3" name="TextBox 2"/>
          <p:cNvSpPr txBox="1"/>
          <p:nvPr/>
        </p:nvSpPr>
        <p:spPr>
          <a:xfrm>
            <a:off x="2699792" y="2409920"/>
            <a:ext cx="126014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地理位置</a:t>
            </a:r>
          </a:p>
        </p:txBody>
      </p:sp>
      <p:sp>
        <p:nvSpPr>
          <p:cNvPr id="9" name="KSO_Shape"/>
          <p:cNvSpPr>
            <a:spLocks/>
          </p:cNvSpPr>
          <p:nvPr/>
        </p:nvSpPr>
        <p:spPr bwMode="auto">
          <a:xfrm>
            <a:off x="5436096" y="2391942"/>
            <a:ext cx="504056" cy="382909"/>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TextBox 9"/>
          <p:cNvSpPr txBox="1"/>
          <p:nvPr/>
        </p:nvSpPr>
        <p:spPr>
          <a:xfrm>
            <a:off x="6084168" y="2408518"/>
            <a:ext cx="115212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工作负荷</a:t>
            </a:r>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9946" y="2348565"/>
            <a:ext cx="424422" cy="469661"/>
          </a:xfrm>
          <a:prstGeom prst="rect">
            <a:avLst/>
          </a:prstGeom>
        </p:spPr>
      </p:pic>
      <p:sp>
        <p:nvSpPr>
          <p:cNvPr id="13" name="TextBox 12"/>
          <p:cNvSpPr txBox="1"/>
          <p:nvPr/>
        </p:nvSpPr>
        <p:spPr>
          <a:xfrm>
            <a:off x="8100392" y="2422368"/>
            <a:ext cx="815491"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情绪</a:t>
            </a:r>
          </a:p>
        </p:txBody>
      </p:sp>
      <p:sp>
        <p:nvSpPr>
          <p:cNvPr id="14" name="KSO_Shape"/>
          <p:cNvSpPr>
            <a:spLocks/>
          </p:cNvSpPr>
          <p:nvPr/>
        </p:nvSpPr>
        <p:spPr bwMode="auto">
          <a:xfrm>
            <a:off x="916161" y="3200399"/>
            <a:ext cx="470917" cy="432047"/>
          </a:xfrm>
          <a:custGeom>
            <a:avLst/>
            <a:gdLst>
              <a:gd name="T0" fmla="*/ 1149350 w 1828800"/>
              <a:gd name="T1" fmla="*/ 1661149 h 1820863"/>
              <a:gd name="T2" fmla="*/ 1104838 w 1828800"/>
              <a:gd name="T3" fmla="*/ 1696464 h 1820863"/>
              <a:gd name="T4" fmla="*/ 939822 w 1828800"/>
              <a:gd name="T5" fmla="*/ 1430485 h 1820863"/>
              <a:gd name="T6" fmla="*/ 827911 w 1828800"/>
              <a:gd name="T7" fmla="*/ 1390059 h 1820863"/>
              <a:gd name="T8" fmla="*/ 840632 w 1828800"/>
              <a:gd name="T9" fmla="*/ 1630106 h 1820863"/>
              <a:gd name="T10" fmla="*/ 746819 w 1828800"/>
              <a:gd name="T11" fmla="*/ 1767140 h 1820863"/>
              <a:gd name="T12" fmla="*/ 737915 w 1828800"/>
              <a:gd name="T13" fmla="*/ 1469544 h 1820863"/>
              <a:gd name="T14" fmla="*/ 1335832 w 1828800"/>
              <a:gd name="T15" fmla="*/ 1392886 h 1820863"/>
              <a:gd name="T16" fmla="*/ 1440508 w 1828800"/>
              <a:gd name="T17" fmla="*/ 1646818 h 1820863"/>
              <a:gd name="T18" fmla="*/ 1241625 w 1828800"/>
              <a:gd name="T19" fmla="*/ 1436799 h 1820863"/>
              <a:gd name="T20" fmla="*/ 566102 w 1828800"/>
              <a:gd name="T21" fmla="*/ 1244600 h 1820863"/>
              <a:gd name="T22" fmla="*/ 643255 w 1828800"/>
              <a:gd name="T23" fmla="*/ 1392670 h 1820863"/>
              <a:gd name="T24" fmla="*/ 398144 w 1828800"/>
              <a:gd name="T25" fmla="*/ 1647822 h 1820863"/>
              <a:gd name="T26" fmla="*/ 519112 w 1828800"/>
              <a:gd name="T27" fmla="*/ 1454631 h 1820863"/>
              <a:gd name="T28" fmla="*/ 1400175 w 1828800"/>
              <a:gd name="T29" fmla="*/ 1127918 h 1820863"/>
              <a:gd name="T30" fmla="*/ 1681798 w 1828800"/>
              <a:gd name="T31" fmla="*/ 1323227 h 1820863"/>
              <a:gd name="T32" fmla="*/ 1517016 w 1828800"/>
              <a:gd name="T33" fmla="*/ 1260551 h 1820863"/>
              <a:gd name="T34" fmla="*/ 1330960 w 1828800"/>
              <a:gd name="T35" fmla="*/ 1158306 h 1820863"/>
              <a:gd name="T36" fmla="*/ 528937 w 1828800"/>
              <a:gd name="T37" fmla="*/ 1229518 h 1820863"/>
              <a:gd name="T38" fmla="*/ 233450 w 1828800"/>
              <a:gd name="T39" fmla="*/ 1379857 h 1820863"/>
              <a:gd name="T40" fmla="*/ 276661 w 1828800"/>
              <a:gd name="T41" fmla="*/ 1309445 h 1820863"/>
              <a:gd name="T42" fmla="*/ 1396748 w 1828800"/>
              <a:gd name="T43" fmla="*/ 881389 h 1820863"/>
              <a:gd name="T44" fmla="*/ 1713225 w 1828800"/>
              <a:gd name="T45" fmla="*/ 932914 h 1820863"/>
              <a:gd name="T46" fmla="*/ 1693485 w 1828800"/>
              <a:gd name="T47" fmla="*/ 977123 h 1820863"/>
              <a:gd name="T48" fmla="*/ 1379237 w 1828800"/>
              <a:gd name="T49" fmla="*/ 1058545 h 1820863"/>
              <a:gd name="T50" fmla="*/ 442932 w 1828800"/>
              <a:gd name="T51" fmla="*/ 1003300 h 1820863"/>
              <a:gd name="T52" fmla="*/ 193723 w 1828800"/>
              <a:gd name="T53" fmla="*/ 1071245 h 1820863"/>
              <a:gd name="T54" fmla="*/ 78631 w 1828800"/>
              <a:gd name="T55" fmla="*/ 1023620 h 1820863"/>
              <a:gd name="T56" fmla="*/ 359228 w 1828800"/>
              <a:gd name="T57" fmla="*/ 907098 h 1820863"/>
              <a:gd name="T58" fmla="*/ 246344 w 1828800"/>
              <a:gd name="T59" fmla="*/ 708896 h 1820863"/>
              <a:gd name="T60" fmla="*/ 463184 w 1828800"/>
              <a:gd name="T61" fmla="*/ 759194 h 1820863"/>
              <a:gd name="T62" fmla="*/ 277821 w 1828800"/>
              <a:gd name="T63" fmla="*/ 778612 h 1820863"/>
              <a:gd name="T64" fmla="*/ 1669645 w 1828800"/>
              <a:gd name="T65" fmla="*/ 608330 h 1820863"/>
              <a:gd name="T66" fmla="*/ 1631519 w 1828800"/>
              <a:gd name="T67" fmla="*/ 664457 h 1820863"/>
              <a:gd name="T68" fmla="*/ 1390370 w 1828800"/>
              <a:gd name="T69" fmla="*/ 849010 h 1820863"/>
              <a:gd name="T70" fmla="*/ 1422778 w 1828800"/>
              <a:gd name="T71" fmla="*/ 693948 h 1820863"/>
              <a:gd name="T72" fmla="*/ 1037070 w 1828800"/>
              <a:gd name="T73" fmla="*/ 497529 h 1820863"/>
              <a:gd name="T74" fmla="*/ 1278282 w 1828800"/>
              <a:gd name="T75" fmla="*/ 672536 h 1820863"/>
              <a:gd name="T76" fmla="*/ 1349059 w 1828800"/>
              <a:gd name="T77" fmla="*/ 970777 h 1820863"/>
              <a:gd name="T78" fmla="*/ 1210362 w 1828800"/>
              <a:gd name="T79" fmla="*/ 1236940 h 1820863"/>
              <a:gd name="T80" fmla="*/ 929477 w 1828800"/>
              <a:gd name="T81" fmla="*/ 1349376 h 1820863"/>
              <a:gd name="T82" fmla="*/ 642244 w 1828800"/>
              <a:gd name="T83" fmla="*/ 1250280 h 1820863"/>
              <a:gd name="T84" fmla="*/ 491169 w 1828800"/>
              <a:gd name="T85" fmla="*/ 992375 h 1820863"/>
              <a:gd name="T86" fmla="*/ 547346 w 1828800"/>
              <a:gd name="T87" fmla="*/ 690005 h 1820863"/>
              <a:gd name="T88" fmla="*/ 779354 w 1828800"/>
              <a:gd name="T89" fmla="*/ 503564 h 1820863"/>
              <a:gd name="T90" fmla="*/ 1495475 w 1828800"/>
              <a:gd name="T91" fmla="*/ 365714 h 1820863"/>
              <a:gd name="T92" fmla="*/ 1347809 w 1828800"/>
              <a:gd name="T93" fmla="*/ 641377 h 1820863"/>
              <a:gd name="T94" fmla="*/ 1264428 w 1828800"/>
              <a:gd name="T95" fmla="*/ 521468 h 1820863"/>
              <a:gd name="T96" fmla="*/ 1538756 w 1828800"/>
              <a:gd name="T97" fmla="*/ 314641 h 1820863"/>
              <a:gd name="T98" fmla="*/ 431643 w 1828800"/>
              <a:gd name="T99" fmla="*/ 469752 h 1820863"/>
              <a:gd name="T100" fmla="*/ 529035 w 1828800"/>
              <a:gd name="T101" fmla="*/ 633445 h 1820863"/>
              <a:gd name="T102" fmla="*/ 311093 w 1828800"/>
              <a:gd name="T103" fmla="*/ 477683 h 1820863"/>
              <a:gd name="T104" fmla="*/ 1242901 w 1828800"/>
              <a:gd name="T105" fmla="*/ 141484 h 1820863"/>
              <a:gd name="T106" fmla="*/ 1203348 w 1828800"/>
              <a:gd name="T107" fmla="*/ 442458 h 1820863"/>
              <a:gd name="T108" fmla="*/ 1055896 w 1828800"/>
              <a:gd name="T109" fmla="*/ 432003 h 1820863"/>
              <a:gd name="T110" fmla="*/ 1209993 w 1828800"/>
              <a:gd name="T111" fmla="*/ 132930 h 1820863"/>
              <a:gd name="T112" fmla="*/ 599515 w 1828800"/>
              <a:gd name="T113" fmla="*/ 251085 h 1820863"/>
              <a:gd name="T114" fmla="*/ 775129 w 1828800"/>
              <a:gd name="T115" fmla="*/ 459562 h 1820863"/>
              <a:gd name="T116" fmla="*/ 628309 w 1828800"/>
              <a:gd name="T117" fmla="*/ 411086 h 1820863"/>
              <a:gd name="T118" fmla="*/ 554267 w 1828800"/>
              <a:gd name="T119" fmla="*/ 78411 h 1820863"/>
              <a:gd name="T120" fmla="*/ 933571 w 1828800"/>
              <a:gd name="T121" fmla="*/ 272594 h 1820863"/>
              <a:gd name="T122" fmla="*/ 857481 w 1828800"/>
              <a:gd name="T123" fmla="*/ 441660 h 1820863"/>
              <a:gd name="T124" fmla="*/ 838938 w 1828800"/>
              <a:gd name="T125" fmla="*/ 163683 h 1820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8800" h="1820863">
                <a:moveTo>
                  <a:pt x="1103566" y="1358900"/>
                </a:moveTo>
                <a:lnTo>
                  <a:pt x="1100068" y="1364309"/>
                </a:lnTo>
                <a:lnTo>
                  <a:pt x="1097207" y="1370036"/>
                </a:lnTo>
                <a:lnTo>
                  <a:pt x="1094345" y="1375762"/>
                </a:lnTo>
                <a:lnTo>
                  <a:pt x="1092120" y="1381489"/>
                </a:lnTo>
                <a:lnTo>
                  <a:pt x="1090212" y="1387852"/>
                </a:lnTo>
                <a:lnTo>
                  <a:pt x="1088622" y="1393579"/>
                </a:lnTo>
                <a:lnTo>
                  <a:pt x="1087032" y="1399624"/>
                </a:lnTo>
                <a:lnTo>
                  <a:pt x="1086397" y="1405987"/>
                </a:lnTo>
                <a:lnTo>
                  <a:pt x="1085443" y="1412032"/>
                </a:lnTo>
                <a:lnTo>
                  <a:pt x="1085125" y="1418395"/>
                </a:lnTo>
                <a:lnTo>
                  <a:pt x="1085125" y="1425077"/>
                </a:lnTo>
                <a:lnTo>
                  <a:pt x="1085443" y="1431758"/>
                </a:lnTo>
                <a:lnTo>
                  <a:pt x="1086079" y="1438121"/>
                </a:lnTo>
                <a:lnTo>
                  <a:pt x="1086715" y="1445120"/>
                </a:lnTo>
                <a:lnTo>
                  <a:pt x="1088940" y="1459437"/>
                </a:lnTo>
                <a:lnTo>
                  <a:pt x="1092120" y="1474073"/>
                </a:lnTo>
                <a:lnTo>
                  <a:pt x="1096253" y="1489344"/>
                </a:lnTo>
                <a:lnTo>
                  <a:pt x="1101340" y="1505570"/>
                </a:lnTo>
                <a:lnTo>
                  <a:pt x="1107063" y="1522432"/>
                </a:lnTo>
                <a:lnTo>
                  <a:pt x="1113740" y="1540249"/>
                </a:lnTo>
                <a:lnTo>
                  <a:pt x="1121053" y="1559020"/>
                </a:lnTo>
                <a:lnTo>
                  <a:pt x="1136632" y="1598790"/>
                </a:lnTo>
                <a:lnTo>
                  <a:pt x="1140766" y="1609607"/>
                </a:lnTo>
                <a:lnTo>
                  <a:pt x="1143627" y="1620106"/>
                </a:lnTo>
                <a:lnTo>
                  <a:pt x="1145853" y="1630287"/>
                </a:lnTo>
                <a:lnTo>
                  <a:pt x="1148078" y="1640787"/>
                </a:lnTo>
                <a:lnTo>
                  <a:pt x="1148714" y="1650650"/>
                </a:lnTo>
                <a:lnTo>
                  <a:pt x="1149350" y="1661149"/>
                </a:lnTo>
                <a:lnTo>
                  <a:pt x="1149350" y="1671012"/>
                </a:lnTo>
                <a:lnTo>
                  <a:pt x="1148714" y="1680874"/>
                </a:lnTo>
                <a:lnTo>
                  <a:pt x="1148078" y="1690419"/>
                </a:lnTo>
                <a:lnTo>
                  <a:pt x="1146489" y="1699964"/>
                </a:lnTo>
                <a:lnTo>
                  <a:pt x="1144581" y="1709190"/>
                </a:lnTo>
                <a:lnTo>
                  <a:pt x="1142673" y="1718417"/>
                </a:lnTo>
                <a:lnTo>
                  <a:pt x="1139812" y="1727325"/>
                </a:lnTo>
                <a:lnTo>
                  <a:pt x="1137268" y="1735915"/>
                </a:lnTo>
                <a:lnTo>
                  <a:pt x="1134407" y="1743869"/>
                </a:lnTo>
                <a:lnTo>
                  <a:pt x="1131227" y="1752141"/>
                </a:lnTo>
                <a:lnTo>
                  <a:pt x="1128048" y="1759777"/>
                </a:lnTo>
                <a:lnTo>
                  <a:pt x="1124868" y="1766777"/>
                </a:lnTo>
                <a:lnTo>
                  <a:pt x="1117873" y="1780139"/>
                </a:lnTo>
                <a:lnTo>
                  <a:pt x="1111514" y="1792229"/>
                </a:lnTo>
                <a:lnTo>
                  <a:pt x="1105155" y="1802092"/>
                </a:lnTo>
                <a:lnTo>
                  <a:pt x="1099750" y="1810046"/>
                </a:lnTo>
                <a:lnTo>
                  <a:pt x="1095617" y="1816091"/>
                </a:lnTo>
                <a:lnTo>
                  <a:pt x="1091802" y="1820863"/>
                </a:lnTo>
                <a:lnTo>
                  <a:pt x="1096253" y="1809091"/>
                </a:lnTo>
                <a:lnTo>
                  <a:pt x="1099750" y="1797001"/>
                </a:lnTo>
                <a:lnTo>
                  <a:pt x="1102930" y="1785548"/>
                </a:lnTo>
                <a:lnTo>
                  <a:pt x="1105155" y="1774094"/>
                </a:lnTo>
                <a:lnTo>
                  <a:pt x="1106745" y="1762322"/>
                </a:lnTo>
                <a:lnTo>
                  <a:pt x="1108017" y="1751187"/>
                </a:lnTo>
                <a:lnTo>
                  <a:pt x="1108335" y="1739733"/>
                </a:lnTo>
                <a:lnTo>
                  <a:pt x="1108335" y="1728916"/>
                </a:lnTo>
                <a:lnTo>
                  <a:pt x="1107381" y="1717780"/>
                </a:lnTo>
                <a:lnTo>
                  <a:pt x="1106427" y="1706963"/>
                </a:lnTo>
                <a:lnTo>
                  <a:pt x="1104838" y="1696464"/>
                </a:lnTo>
                <a:lnTo>
                  <a:pt x="1102930" y="1686283"/>
                </a:lnTo>
                <a:lnTo>
                  <a:pt x="1100068" y="1675784"/>
                </a:lnTo>
                <a:lnTo>
                  <a:pt x="1097525" y="1665921"/>
                </a:lnTo>
                <a:lnTo>
                  <a:pt x="1094345" y="1656058"/>
                </a:lnTo>
                <a:lnTo>
                  <a:pt x="1090530" y="1646513"/>
                </a:lnTo>
                <a:lnTo>
                  <a:pt x="1086715" y="1637287"/>
                </a:lnTo>
                <a:lnTo>
                  <a:pt x="1082899" y="1628060"/>
                </a:lnTo>
                <a:lnTo>
                  <a:pt x="1078130" y="1619152"/>
                </a:lnTo>
                <a:lnTo>
                  <a:pt x="1073679" y="1610562"/>
                </a:lnTo>
                <a:lnTo>
                  <a:pt x="1068909" y="1602608"/>
                </a:lnTo>
                <a:lnTo>
                  <a:pt x="1064140" y="1594654"/>
                </a:lnTo>
                <a:lnTo>
                  <a:pt x="1059053" y="1586700"/>
                </a:lnTo>
                <a:lnTo>
                  <a:pt x="1053966" y="1579382"/>
                </a:lnTo>
                <a:lnTo>
                  <a:pt x="1048561" y="1572701"/>
                </a:lnTo>
                <a:lnTo>
                  <a:pt x="1043156" y="1565702"/>
                </a:lnTo>
                <a:lnTo>
                  <a:pt x="1032981" y="1553294"/>
                </a:lnTo>
                <a:lnTo>
                  <a:pt x="1022489" y="1542476"/>
                </a:lnTo>
                <a:lnTo>
                  <a:pt x="1012314" y="1533250"/>
                </a:lnTo>
                <a:lnTo>
                  <a:pt x="1007545" y="1529114"/>
                </a:lnTo>
                <a:lnTo>
                  <a:pt x="1002776" y="1524341"/>
                </a:lnTo>
                <a:lnTo>
                  <a:pt x="993873" y="1514797"/>
                </a:lnTo>
                <a:lnTo>
                  <a:pt x="985607" y="1504934"/>
                </a:lnTo>
                <a:lnTo>
                  <a:pt x="977340" y="1494117"/>
                </a:lnTo>
                <a:lnTo>
                  <a:pt x="969709" y="1482981"/>
                </a:lnTo>
                <a:lnTo>
                  <a:pt x="962714" y="1472164"/>
                </a:lnTo>
                <a:lnTo>
                  <a:pt x="956355" y="1461028"/>
                </a:lnTo>
                <a:lnTo>
                  <a:pt x="949996" y="1450529"/>
                </a:lnTo>
                <a:lnTo>
                  <a:pt x="944273" y="1440030"/>
                </a:lnTo>
                <a:lnTo>
                  <a:pt x="939822" y="1430485"/>
                </a:lnTo>
                <a:lnTo>
                  <a:pt x="931555" y="1413941"/>
                </a:lnTo>
                <a:lnTo>
                  <a:pt x="926150" y="1402487"/>
                </a:lnTo>
                <a:lnTo>
                  <a:pt x="923925" y="1396443"/>
                </a:lnTo>
                <a:lnTo>
                  <a:pt x="935371" y="1396443"/>
                </a:lnTo>
                <a:lnTo>
                  <a:pt x="946499" y="1396124"/>
                </a:lnTo>
                <a:lnTo>
                  <a:pt x="958263" y="1395488"/>
                </a:lnTo>
                <a:lnTo>
                  <a:pt x="969709" y="1394534"/>
                </a:lnTo>
                <a:lnTo>
                  <a:pt x="981155" y="1393261"/>
                </a:lnTo>
                <a:lnTo>
                  <a:pt x="992919" y="1391670"/>
                </a:lnTo>
                <a:lnTo>
                  <a:pt x="1004366" y="1389761"/>
                </a:lnTo>
                <a:lnTo>
                  <a:pt x="1015812" y="1387216"/>
                </a:lnTo>
                <a:lnTo>
                  <a:pt x="1027576" y="1384671"/>
                </a:lnTo>
                <a:lnTo>
                  <a:pt x="1038704" y="1381807"/>
                </a:lnTo>
                <a:lnTo>
                  <a:pt x="1049833" y="1378626"/>
                </a:lnTo>
                <a:lnTo>
                  <a:pt x="1060961" y="1375126"/>
                </a:lnTo>
                <a:lnTo>
                  <a:pt x="1071771" y="1371626"/>
                </a:lnTo>
                <a:lnTo>
                  <a:pt x="1082581" y="1367172"/>
                </a:lnTo>
                <a:lnTo>
                  <a:pt x="1093391" y="1363036"/>
                </a:lnTo>
                <a:lnTo>
                  <a:pt x="1103566" y="1358900"/>
                </a:lnTo>
                <a:close/>
                <a:moveTo>
                  <a:pt x="728374" y="1358900"/>
                </a:moveTo>
                <a:lnTo>
                  <a:pt x="739187" y="1363351"/>
                </a:lnTo>
                <a:lnTo>
                  <a:pt x="749363" y="1367485"/>
                </a:lnTo>
                <a:lnTo>
                  <a:pt x="760175" y="1371936"/>
                </a:lnTo>
                <a:lnTo>
                  <a:pt x="771306" y="1375433"/>
                </a:lnTo>
                <a:lnTo>
                  <a:pt x="782118" y="1378931"/>
                </a:lnTo>
                <a:lnTo>
                  <a:pt x="793248" y="1382110"/>
                </a:lnTo>
                <a:lnTo>
                  <a:pt x="805015" y="1384971"/>
                </a:lnTo>
                <a:lnTo>
                  <a:pt x="816463" y="1387515"/>
                </a:lnTo>
                <a:lnTo>
                  <a:pt x="827911" y="1390059"/>
                </a:lnTo>
                <a:lnTo>
                  <a:pt x="839678" y="1391966"/>
                </a:lnTo>
                <a:lnTo>
                  <a:pt x="850808" y="1393556"/>
                </a:lnTo>
                <a:lnTo>
                  <a:pt x="862256" y="1394828"/>
                </a:lnTo>
                <a:lnTo>
                  <a:pt x="873705" y="1395782"/>
                </a:lnTo>
                <a:lnTo>
                  <a:pt x="885471" y="1396417"/>
                </a:lnTo>
                <a:lnTo>
                  <a:pt x="896601" y="1396735"/>
                </a:lnTo>
                <a:lnTo>
                  <a:pt x="908050" y="1397371"/>
                </a:lnTo>
                <a:lnTo>
                  <a:pt x="902644" y="1401187"/>
                </a:lnTo>
                <a:lnTo>
                  <a:pt x="897873" y="1405002"/>
                </a:lnTo>
                <a:lnTo>
                  <a:pt x="892785" y="1409135"/>
                </a:lnTo>
                <a:lnTo>
                  <a:pt x="888333" y="1413586"/>
                </a:lnTo>
                <a:lnTo>
                  <a:pt x="884199" y="1418038"/>
                </a:lnTo>
                <a:lnTo>
                  <a:pt x="880065" y="1423125"/>
                </a:lnTo>
                <a:lnTo>
                  <a:pt x="876567" y="1428212"/>
                </a:lnTo>
                <a:lnTo>
                  <a:pt x="873069" y="1432981"/>
                </a:lnTo>
                <a:lnTo>
                  <a:pt x="869889" y="1438386"/>
                </a:lnTo>
                <a:lnTo>
                  <a:pt x="867027" y="1444109"/>
                </a:lnTo>
                <a:lnTo>
                  <a:pt x="864164" y="1449832"/>
                </a:lnTo>
                <a:lnTo>
                  <a:pt x="861938" y="1456191"/>
                </a:lnTo>
                <a:lnTo>
                  <a:pt x="859712" y="1462550"/>
                </a:lnTo>
                <a:lnTo>
                  <a:pt x="857168" y="1469226"/>
                </a:lnTo>
                <a:lnTo>
                  <a:pt x="853988" y="1483216"/>
                </a:lnTo>
                <a:lnTo>
                  <a:pt x="850808" y="1498159"/>
                </a:lnTo>
                <a:lnTo>
                  <a:pt x="848582" y="1513739"/>
                </a:lnTo>
                <a:lnTo>
                  <a:pt x="846674" y="1530272"/>
                </a:lnTo>
                <a:lnTo>
                  <a:pt x="844448" y="1548077"/>
                </a:lnTo>
                <a:lnTo>
                  <a:pt x="843494" y="1566835"/>
                </a:lnTo>
                <a:lnTo>
                  <a:pt x="842222" y="1586866"/>
                </a:lnTo>
                <a:lnTo>
                  <a:pt x="840632" y="1630106"/>
                </a:lnTo>
                <a:lnTo>
                  <a:pt x="839996" y="1641234"/>
                </a:lnTo>
                <a:lnTo>
                  <a:pt x="838406" y="1652044"/>
                </a:lnTo>
                <a:lnTo>
                  <a:pt x="836498" y="1662536"/>
                </a:lnTo>
                <a:lnTo>
                  <a:pt x="833954" y="1672392"/>
                </a:lnTo>
                <a:lnTo>
                  <a:pt x="830773" y="1682567"/>
                </a:lnTo>
                <a:lnTo>
                  <a:pt x="826957" y="1691787"/>
                </a:lnTo>
                <a:lnTo>
                  <a:pt x="823141" y="1701007"/>
                </a:lnTo>
                <a:lnTo>
                  <a:pt x="818371" y="1709910"/>
                </a:lnTo>
                <a:lnTo>
                  <a:pt x="813283" y="1718176"/>
                </a:lnTo>
                <a:lnTo>
                  <a:pt x="808513" y="1726443"/>
                </a:lnTo>
                <a:lnTo>
                  <a:pt x="803107" y="1734073"/>
                </a:lnTo>
                <a:lnTo>
                  <a:pt x="797382" y="1741386"/>
                </a:lnTo>
                <a:lnTo>
                  <a:pt x="791340" y="1748699"/>
                </a:lnTo>
                <a:lnTo>
                  <a:pt x="785298" y="1755058"/>
                </a:lnTo>
                <a:lnTo>
                  <a:pt x="779574" y="1761417"/>
                </a:lnTo>
                <a:lnTo>
                  <a:pt x="773532" y="1767458"/>
                </a:lnTo>
                <a:lnTo>
                  <a:pt x="767171" y="1773180"/>
                </a:lnTo>
                <a:lnTo>
                  <a:pt x="761447" y="1778268"/>
                </a:lnTo>
                <a:lnTo>
                  <a:pt x="749999" y="1787806"/>
                </a:lnTo>
                <a:lnTo>
                  <a:pt x="739187" y="1796072"/>
                </a:lnTo>
                <a:lnTo>
                  <a:pt x="729646" y="1802431"/>
                </a:lnTo>
                <a:lnTo>
                  <a:pt x="721060" y="1807836"/>
                </a:lnTo>
                <a:lnTo>
                  <a:pt x="715018" y="1811334"/>
                </a:lnTo>
                <a:lnTo>
                  <a:pt x="709612" y="1814513"/>
                </a:lnTo>
                <a:lnTo>
                  <a:pt x="718198" y="1805293"/>
                </a:lnTo>
                <a:lnTo>
                  <a:pt x="726466" y="1796072"/>
                </a:lnTo>
                <a:lnTo>
                  <a:pt x="733780" y="1786852"/>
                </a:lnTo>
                <a:lnTo>
                  <a:pt x="740777" y="1776996"/>
                </a:lnTo>
                <a:lnTo>
                  <a:pt x="746819" y="1767140"/>
                </a:lnTo>
                <a:lnTo>
                  <a:pt x="752543" y="1756965"/>
                </a:lnTo>
                <a:lnTo>
                  <a:pt x="757631" y="1747109"/>
                </a:lnTo>
                <a:lnTo>
                  <a:pt x="761765" y="1736935"/>
                </a:lnTo>
                <a:lnTo>
                  <a:pt x="765581" y="1726761"/>
                </a:lnTo>
                <a:lnTo>
                  <a:pt x="769080" y="1716269"/>
                </a:lnTo>
                <a:lnTo>
                  <a:pt x="771942" y="1706412"/>
                </a:lnTo>
                <a:lnTo>
                  <a:pt x="774168" y="1695920"/>
                </a:lnTo>
                <a:lnTo>
                  <a:pt x="776076" y="1685428"/>
                </a:lnTo>
                <a:lnTo>
                  <a:pt x="777666" y="1675254"/>
                </a:lnTo>
                <a:lnTo>
                  <a:pt x="778620" y="1664762"/>
                </a:lnTo>
                <a:lnTo>
                  <a:pt x="779256" y="1654588"/>
                </a:lnTo>
                <a:lnTo>
                  <a:pt x="779574" y="1644731"/>
                </a:lnTo>
                <a:lnTo>
                  <a:pt x="779574" y="1634557"/>
                </a:lnTo>
                <a:lnTo>
                  <a:pt x="779256" y="1625019"/>
                </a:lnTo>
                <a:lnTo>
                  <a:pt x="778302" y="1615163"/>
                </a:lnTo>
                <a:lnTo>
                  <a:pt x="777348" y="1605942"/>
                </a:lnTo>
                <a:lnTo>
                  <a:pt x="776076" y="1596722"/>
                </a:lnTo>
                <a:lnTo>
                  <a:pt x="774486" y="1587501"/>
                </a:lnTo>
                <a:lnTo>
                  <a:pt x="772896" y="1578599"/>
                </a:lnTo>
                <a:lnTo>
                  <a:pt x="770988" y="1570015"/>
                </a:lnTo>
                <a:lnTo>
                  <a:pt x="768762" y="1562066"/>
                </a:lnTo>
                <a:lnTo>
                  <a:pt x="763991" y="1546169"/>
                </a:lnTo>
                <a:lnTo>
                  <a:pt x="759221" y="1531861"/>
                </a:lnTo>
                <a:lnTo>
                  <a:pt x="753815" y="1519144"/>
                </a:lnTo>
                <a:lnTo>
                  <a:pt x="750953" y="1513421"/>
                </a:lnTo>
                <a:lnTo>
                  <a:pt x="748727" y="1507698"/>
                </a:lnTo>
                <a:lnTo>
                  <a:pt x="744593" y="1495298"/>
                </a:lnTo>
                <a:lnTo>
                  <a:pt x="741095" y="1482262"/>
                </a:lnTo>
                <a:lnTo>
                  <a:pt x="737915" y="1469544"/>
                </a:lnTo>
                <a:lnTo>
                  <a:pt x="735371" y="1456509"/>
                </a:lnTo>
                <a:lnTo>
                  <a:pt x="733462" y="1443473"/>
                </a:lnTo>
                <a:lnTo>
                  <a:pt x="731872" y="1430755"/>
                </a:lnTo>
                <a:lnTo>
                  <a:pt x="730282" y="1418355"/>
                </a:lnTo>
                <a:lnTo>
                  <a:pt x="729646" y="1406910"/>
                </a:lnTo>
                <a:lnTo>
                  <a:pt x="728692" y="1396099"/>
                </a:lnTo>
                <a:lnTo>
                  <a:pt x="728374" y="1377659"/>
                </a:lnTo>
                <a:lnTo>
                  <a:pt x="728374" y="1364941"/>
                </a:lnTo>
                <a:lnTo>
                  <a:pt x="728374" y="1358900"/>
                </a:lnTo>
                <a:close/>
                <a:moveTo>
                  <a:pt x="1266049" y="1244600"/>
                </a:moveTo>
                <a:lnTo>
                  <a:pt x="1265097" y="1251282"/>
                </a:lnTo>
                <a:lnTo>
                  <a:pt x="1264780" y="1257647"/>
                </a:lnTo>
                <a:lnTo>
                  <a:pt x="1264780" y="1264011"/>
                </a:lnTo>
                <a:lnTo>
                  <a:pt x="1264780" y="1270057"/>
                </a:lnTo>
                <a:lnTo>
                  <a:pt x="1265414" y="1276103"/>
                </a:lnTo>
                <a:lnTo>
                  <a:pt x="1266366" y="1282467"/>
                </a:lnTo>
                <a:lnTo>
                  <a:pt x="1267952" y="1288513"/>
                </a:lnTo>
                <a:lnTo>
                  <a:pt x="1269221" y="1294559"/>
                </a:lnTo>
                <a:lnTo>
                  <a:pt x="1271124" y="1300605"/>
                </a:lnTo>
                <a:lnTo>
                  <a:pt x="1273662" y="1306651"/>
                </a:lnTo>
                <a:lnTo>
                  <a:pt x="1276199" y="1312379"/>
                </a:lnTo>
                <a:lnTo>
                  <a:pt x="1279054" y="1318743"/>
                </a:lnTo>
                <a:lnTo>
                  <a:pt x="1281909" y="1324471"/>
                </a:lnTo>
                <a:lnTo>
                  <a:pt x="1285398" y="1330517"/>
                </a:lnTo>
                <a:lnTo>
                  <a:pt x="1293645" y="1342609"/>
                </a:lnTo>
                <a:lnTo>
                  <a:pt x="1302527" y="1354701"/>
                </a:lnTo>
                <a:lnTo>
                  <a:pt x="1312360" y="1367111"/>
                </a:lnTo>
                <a:lnTo>
                  <a:pt x="1323462" y="1379839"/>
                </a:lnTo>
                <a:lnTo>
                  <a:pt x="1335832" y="1392886"/>
                </a:lnTo>
                <a:lnTo>
                  <a:pt x="1348838" y="1406569"/>
                </a:lnTo>
                <a:lnTo>
                  <a:pt x="1363111" y="1420570"/>
                </a:lnTo>
                <a:lnTo>
                  <a:pt x="1393880" y="1450800"/>
                </a:lnTo>
                <a:lnTo>
                  <a:pt x="1401492" y="1458755"/>
                </a:lnTo>
                <a:lnTo>
                  <a:pt x="1408471" y="1467029"/>
                </a:lnTo>
                <a:lnTo>
                  <a:pt x="1414815" y="1475302"/>
                </a:lnTo>
                <a:lnTo>
                  <a:pt x="1420524" y="1484212"/>
                </a:lnTo>
                <a:lnTo>
                  <a:pt x="1425599" y="1493122"/>
                </a:lnTo>
                <a:lnTo>
                  <a:pt x="1430357" y="1502350"/>
                </a:lnTo>
                <a:lnTo>
                  <a:pt x="1434481" y="1511578"/>
                </a:lnTo>
                <a:lnTo>
                  <a:pt x="1437970" y="1520806"/>
                </a:lnTo>
                <a:lnTo>
                  <a:pt x="1440825" y="1530035"/>
                </a:lnTo>
                <a:lnTo>
                  <a:pt x="1443362" y="1539263"/>
                </a:lnTo>
                <a:lnTo>
                  <a:pt x="1445583" y="1548491"/>
                </a:lnTo>
                <a:lnTo>
                  <a:pt x="1447169" y="1557401"/>
                </a:lnTo>
                <a:lnTo>
                  <a:pt x="1448755" y="1566629"/>
                </a:lnTo>
                <a:lnTo>
                  <a:pt x="1449389" y="1575539"/>
                </a:lnTo>
                <a:lnTo>
                  <a:pt x="1450341" y="1584449"/>
                </a:lnTo>
                <a:lnTo>
                  <a:pt x="1450658" y="1592722"/>
                </a:lnTo>
                <a:lnTo>
                  <a:pt x="1450975" y="1600995"/>
                </a:lnTo>
                <a:lnTo>
                  <a:pt x="1450658" y="1608951"/>
                </a:lnTo>
                <a:lnTo>
                  <a:pt x="1450341" y="1623907"/>
                </a:lnTo>
                <a:lnTo>
                  <a:pt x="1448755" y="1637590"/>
                </a:lnTo>
                <a:lnTo>
                  <a:pt x="1447169" y="1649045"/>
                </a:lnTo>
                <a:lnTo>
                  <a:pt x="1445583" y="1658592"/>
                </a:lnTo>
                <a:lnTo>
                  <a:pt x="1443997" y="1665592"/>
                </a:lnTo>
                <a:lnTo>
                  <a:pt x="1443045" y="1671638"/>
                </a:lnTo>
                <a:lnTo>
                  <a:pt x="1442094" y="1659228"/>
                </a:lnTo>
                <a:lnTo>
                  <a:pt x="1440508" y="1646818"/>
                </a:lnTo>
                <a:lnTo>
                  <a:pt x="1438605" y="1634726"/>
                </a:lnTo>
                <a:lnTo>
                  <a:pt x="1436067" y="1623270"/>
                </a:lnTo>
                <a:lnTo>
                  <a:pt x="1432895" y="1612133"/>
                </a:lnTo>
                <a:lnTo>
                  <a:pt x="1429089" y="1601314"/>
                </a:lnTo>
                <a:lnTo>
                  <a:pt x="1424965" y="1590813"/>
                </a:lnTo>
                <a:lnTo>
                  <a:pt x="1420207" y="1580948"/>
                </a:lnTo>
                <a:lnTo>
                  <a:pt x="1415132" y="1571402"/>
                </a:lnTo>
                <a:lnTo>
                  <a:pt x="1409740" y="1561537"/>
                </a:lnTo>
                <a:lnTo>
                  <a:pt x="1404030" y="1552628"/>
                </a:lnTo>
                <a:lnTo>
                  <a:pt x="1398003" y="1544036"/>
                </a:lnTo>
                <a:lnTo>
                  <a:pt x="1391976" y="1535762"/>
                </a:lnTo>
                <a:lnTo>
                  <a:pt x="1384998" y="1527807"/>
                </a:lnTo>
                <a:lnTo>
                  <a:pt x="1378020" y="1520170"/>
                </a:lnTo>
                <a:lnTo>
                  <a:pt x="1371041" y="1512851"/>
                </a:lnTo>
                <a:lnTo>
                  <a:pt x="1363746" y="1505851"/>
                </a:lnTo>
                <a:lnTo>
                  <a:pt x="1356450" y="1499168"/>
                </a:lnTo>
                <a:lnTo>
                  <a:pt x="1348838" y="1493122"/>
                </a:lnTo>
                <a:lnTo>
                  <a:pt x="1341225" y="1486758"/>
                </a:lnTo>
                <a:lnTo>
                  <a:pt x="1333612" y="1481667"/>
                </a:lnTo>
                <a:lnTo>
                  <a:pt x="1325682" y="1476257"/>
                </a:lnTo>
                <a:lnTo>
                  <a:pt x="1318069" y="1471166"/>
                </a:lnTo>
                <a:lnTo>
                  <a:pt x="1310457" y="1466393"/>
                </a:lnTo>
                <a:lnTo>
                  <a:pt x="1302844" y="1462256"/>
                </a:lnTo>
                <a:lnTo>
                  <a:pt x="1295231" y="1458437"/>
                </a:lnTo>
                <a:lnTo>
                  <a:pt x="1280640" y="1451437"/>
                </a:lnTo>
                <a:lnTo>
                  <a:pt x="1266683" y="1445709"/>
                </a:lnTo>
                <a:lnTo>
                  <a:pt x="1253678" y="1440936"/>
                </a:lnTo>
                <a:lnTo>
                  <a:pt x="1247334" y="1439026"/>
                </a:lnTo>
                <a:lnTo>
                  <a:pt x="1241625" y="1436799"/>
                </a:lnTo>
                <a:lnTo>
                  <a:pt x="1229571" y="1431708"/>
                </a:lnTo>
                <a:lnTo>
                  <a:pt x="1217518" y="1425980"/>
                </a:lnTo>
                <a:lnTo>
                  <a:pt x="1206098" y="1419616"/>
                </a:lnTo>
                <a:lnTo>
                  <a:pt x="1194362" y="1412615"/>
                </a:lnTo>
                <a:lnTo>
                  <a:pt x="1183577" y="1405614"/>
                </a:lnTo>
                <a:lnTo>
                  <a:pt x="1173110" y="1398296"/>
                </a:lnTo>
                <a:lnTo>
                  <a:pt x="1163277" y="1390977"/>
                </a:lnTo>
                <a:lnTo>
                  <a:pt x="1154078" y="1383976"/>
                </a:lnTo>
                <a:lnTo>
                  <a:pt x="1145831" y="1377294"/>
                </a:lnTo>
                <a:lnTo>
                  <a:pt x="1131874" y="1365202"/>
                </a:lnTo>
                <a:lnTo>
                  <a:pt x="1122358" y="1356610"/>
                </a:lnTo>
                <a:lnTo>
                  <a:pt x="1117600" y="1352473"/>
                </a:lnTo>
                <a:lnTo>
                  <a:pt x="1128068" y="1348018"/>
                </a:lnTo>
                <a:lnTo>
                  <a:pt x="1138535" y="1342927"/>
                </a:lnTo>
                <a:lnTo>
                  <a:pt x="1148368" y="1337517"/>
                </a:lnTo>
                <a:lnTo>
                  <a:pt x="1158836" y="1331790"/>
                </a:lnTo>
                <a:lnTo>
                  <a:pt x="1168352" y="1326062"/>
                </a:lnTo>
                <a:lnTo>
                  <a:pt x="1178502" y="1319698"/>
                </a:lnTo>
                <a:lnTo>
                  <a:pt x="1188335" y="1313333"/>
                </a:lnTo>
                <a:lnTo>
                  <a:pt x="1197851" y="1306333"/>
                </a:lnTo>
                <a:lnTo>
                  <a:pt x="1207050" y="1299332"/>
                </a:lnTo>
                <a:lnTo>
                  <a:pt x="1216249" y="1292013"/>
                </a:lnTo>
                <a:lnTo>
                  <a:pt x="1225130" y="1284695"/>
                </a:lnTo>
                <a:lnTo>
                  <a:pt x="1233695" y="1277057"/>
                </a:lnTo>
                <a:lnTo>
                  <a:pt x="1241942" y="1269420"/>
                </a:lnTo>
                <a:lnTo>
                  <a:pt x="1250506" y="1261147"/>
                </a:lnTo>
                <a:lnTo>
                  <a:pt x="1258119" y="1253192"/>
                </a:lnTo>
                <a:lnTo>
                  <a:pt x="1266049" y="1244600"/>
                </a:lnTo>
                <a:close/>
                <a:moveTo>
                  <a:pt x="566102" y="1244600"/>
                </a:moveTo>
                <a:lnTo>
                  <a:pt x="573722" y="1253179"/>
                </a:lnTo>
                <a:lnTo>
                  <a:pt x="581660" y="1261123"/>
                </a:lnTo>
                <a:lnTo>
                  <a:pt x="589915" y="1269384"/>
                </a:lnTo>
                <a:lnTo>
                  <a:pt x="598170" y="1277010"/>
                </a:lnTo>
                <a:lnTo>
                  <a:pt x="607060" y="1284636"/>
                </a:lnTo>
                <a:lnTo>
                  <a:pt x="615950" y="1292262"/>
                </a:lnTo>
                <a:lnTo>
                  <a:pt x="625157" y="1299570"/>
                </a:lnTo>
                <a:lnTo>
                  <a:pt x="634365" y="1306561"/>
                </a:lnTo>
                <a:lnTo>
                  <a:pt x="643890" y="1313551"/>
                </a:lnTo>
                <a:lnTo>
                  <a:pt x="653732" y="1319589"/>
                </a:lnTo>
                <a:lnTo>
                  <a:pt x="663575" y="1326261"/>
                </a:lnTo>
                <a:lnTo>
                  <a:pt x="673735" y="1331981"/>
                </a:lnTo>
                <a:lnTo>
                  <a:pt x="683577" y="1337382"/>
                </a:lnTo>
                <a:lnTo>
                  <a:pt x="693737" y="1342784"/>
                </a:lnTo>
                <a:lnTo>
                  <a:pt x="703897" y="1347868"/>
                </a:lnTo>
                <a:lnTo>
                  <a:pt x="714375" y="1352317"/>
                </a:lnTo>
                <a:lnTo>
                  <a:pt x="707707" y="1353905"/>
                </a:lnTo>
                <a:lnTo>
                  <a:pt x="701675" y="1355494"/>
                </a:lnTo>
                <a:lnTo>
                  <a:pt x="695642" y="1357400"/>
                </a:lnTo>
                <a:lnTo>
                  <a:pt x="689610" y="1359307"/>
                </a:lnTo>
                <a:lnTo>
                  <a:pt x="683895" y="1361849"/>
                </a:lnTo>
                <a:lnTo>
                  <a:pt x="678180" y="1364709"/>
                </a:lnTo>
                <a:lnTo>
                  <a:pt x="672782" y="1367568"/>
                </a:lnTo>
                <a:lnTo>
                  <a:pt x="667702" y="1371064"/>
                </a:lnTo>
                <a:lnTo>
                  <a:pt x="662940" y="1374559"/>
                </a:lnTo>
                <a:lnTo>
                  <a:pt x="657860" y="1379007"/>
                </a:lnTo>
                <a:lnTo>
                  <a:pt x="652780" y="1383138"/>
                </a:lnTo>
                <a:lnTo>
                  <a:pt x="648335" y="1387587"/>
                </a:lnTo>
                <a:lnTo>
                  <a:pt x="643255" y="1392670"/>
                </a:lnTo>
                <a:lnTo>
                  <a:pt x="638492" y="1397754"/>
                </a:lnTo>
                <a:lnTo>
                  <a:pt x="629920" y="1408876"/>
                </a:lnTo>
                <a:lnTo>
                  <a:pt x="621030" y="1421268"/>
                </a:lnTo>
                <a:lnTo>
                  <a:pt x="612457" y="1434613"/>
                </a:lnTo>
                <a:lnTo>
                  <a:pt x="603567" y="1449230"/>
                </a:lnTo>
                <a:lnTo>
                  <a:pt x="595312" y="1464481"/>
                </a:lnTo>
                <a:lnTo>
                  <a:pt x="586422" y="1481640"/>
                </a:lnTo>
                <a:lnTo>
                  <a:pt x="577215" y="1499116"/>
                </a:lnTo>
                <a:lnTo>
                  <a:pt x="558165" y="1537563"/>
                </a:lnTo>
                <a:lnTo>
                  <a:pt x="553085" y="1547731"/>
                </a:lnTo>
                <a:lnTo>
                  <a:pt x="547052" y="1556946"/>
                </a:lnTo>
                <a:lnTo>
                  <a:pt x="541020" y="1565525"/>
                </a:lnTo>
                <a:lnTo>
                  <a:pt x="534352" y="1573787"/>
                </a:lnTo>
                <a:lnTo>
                  <a:pt x="527684" y="1581413"/>
                </a:lnTo>
                <a:lnTo>
                  <a:pt x="520699" y="1588403"/>
                </a:lnTo>
                <a:lnTo>
                  <a:pt x="513079" y="1595076"/>
                </a:lnTo>
                <a:lnTo>
                  <a:pt x="505142" y="1601431"/>
                </a:lnTo>
                <a:lnTo>
                  <a:pt x="497522" y="1606832"/>
                </a:lnTo>
                <a:lnTo>
                  <a:pt x="489584" y="1612234"/>
                </a:lnTo>
                <a:lnTo>
                  <a:pt x="481329" y="1617318"/>
                </a:lnTo>
                <a:lnTo>
                  <a:pt x="473392" y="1621449"/>
                </a:lnTo>
                <a:lnTo>
                  <a:pt x="465454" y="1625897"/>
                </a:lnTo>
                <a:lnTo>
                  <a:pt x="456882" y="1629710"/>
                </a:lnTo>
                <a:lnTo>
                  <a:pt x="448944" y="1632570"/>
                </a:lnTo>
                <a:lnTo>
                  <a:pt x="441007" y="1635748"/>
                </a:lnTo>
                <a:lnTo>
                  <a:pt x="433069" y="1638607"/>
                </a:lnTo>
                <a:lnTo>
                  <a:pt x="425767" y="1640831"/>
                </a:lnTo>
                <a:lnTo>
                  <a:pt x="411162" y="1644962"/>
                </a:lnTo>
                <a:lnTo>
                  <a:pt x="398144" y="1647822"/>
                </a:lnTo>
                <a:lnTo>
                  <a:pt x="386397" y="1650046"/>
                </a:lnTo>
                <a:lnTo>
                  <a:pt x="376872" y="1651635"/>
                </a:lnTo>
                <a:lnTo>
                  <a:pt x="369569" y="1652270"/>
                </a:lnTo>
                <a:lnTo>
                  <a:pt x="363537" y="1652588"/>
                </a:lnTo>
                <a:lnTo>
                  <a:pt x="375284" y="1648140"/>
                </a:lnTo>
                <a:lnTo>
                  <a:pt x="386397" y="1642738"/>
                </a:lnTo>
                <a:lnTo>
                  <a:pt x="397192" y="1637336"/>
                </a:lnTo>
                <a:lnTo>
                  <a:pt x="407352" y="1631299"/>
                </a:lnTo>
                <a:lnTo>
                  <a:pt x="416877" y="1624626"/>
                </a:lnTo>
                <a:lnTo>
                  <a:pt x="426084" y="1617954"/>
                </a:lnTo>
                <a:lnTo>
                  <a:pt x="434657" y="1610645"/>
                </a:lnTo>
                <a:lnTo>
                  <a:pt x="442912" y="1603337"/>
                </a:lnTo>
                <a:lnTo>
                  <a:pt x="450849" y="1595394"/>
                </a:lnTo>
                <a:lnTo>
                  <a:pt x="457517" y="1587450"/>
                </a:lnTo>
                <a:lnTo>
                  <a:pt x="464502" y="1579188"/>
                </a:lnTo>
                <a:lnTo>
                  <a:pt x="471169" y="1570927"/>
                </a:lnTo>
                <a:lnTo>
                  <a:pt x="476884" y="1562030"/>
                </a:lnTo>
                <a:lnTo>
                  <a:pt x="482282" y="1553133"/>
                </a:lnTo>
                <a:lnTo>
                  <a:pt x="487679" y="1544236"/>
                </a:lnTo>
                <a:lnTo>
                  <a:pt x="492124" y="1535339"/>
                </a:lnTo>
                <a:lnTo>
                  <a:pt x="496569" y="1526125"/>
                </a:lnTo>
                <a:lnTo>
                  <a:pt x="500697" y="1516910"/>
                </a:lnTo>
                <a:lnTo>
                  <a:pt x="504189" y="1508013"/>
                </a:lnTo>
                <a:lnTo>
                  <a:pt x="507047" y="1498798"/>
                </a:lnTo>
                <a:lnTo>
                  <a:pt x="510222" y="1489901"/>
                </a:lnTo>
                <a:lnTo>
                  <a:pt x="513079" y="1480687"/>
                </a:lnTo>
                <a:lnTo>
                  <a:pt x="515302" y="1471790"/>
                </a:lnTo>
                <a:lnTo>
                  <a:pt x="517207" y="1463210"/>
                </a:lnTo>
                <a:lnTo>
                  <a:pt x="519112" y="1454631"/>
                </a:lnTo>
                <a:lnTo>
                  <a:pt x="520382" y="1446052"/>
                </a:lnTo>
                <a:lnTo>
                  <a:pt x="522604" y="1430165"/>
                </a:lnTo>
                <a:lnTo>
                  <a:pt x="523874" y="1414913"/>
                </a:lnTo>
                <a:lnTo>
                  <a:pt x="523874" y="1401567"/>
                </a:lnTo>
                <a:lnTo>
                  <a:pt x="523874" y="1394895"/>
                </a:lnTo>
                <a:lnTo>
                  <a:pt x="524192" y="1388540"/>
                </a:lnTo>
                <a:lnTo>
                  <a:pt x="525144" y="1375830"/>
                </a:lnTo>
                <a:lnTo>
                  <a:pt x="527049" y="1362484"/>
                </a:lnTo>
                <a:lnTo>
                  <a:pt x="529589" y="1349139"/>
                </a:lnTo>
                <a:lnTo>
                  <a:pt x="532447" y="1336111"/>
                </a:lnTo>
                <a:lnTo>
                  <a:pt x="535940" y="1323401"/>
                </a:lnTo>
                <a:lnTo>
                  <a:pt x="539750" y="1311645"/>
                </a:lnTo>
                <a:lnTo>
                  <a:pt x="543560" y="1299570"/>
                </a:lnTo>
                <a:lnTo>
                  <a:pt x="547687" y="1288767"/>
                </a:lnTo>
                <a:lnTo>
                  <a:pt x="551497" y="1278917"/>
                </a:lnTo>
                <a:lnTo>
                  <a:pt x="558165" y="1262076"/>
                </a:lnTo>
                <a:lnTo>
                  <a:pt x="563245" y="1250002"/>
                </a:lnTo>
                <a:lnTo>
                  <a:pt x="566102" y="1244600"/>
                </a:lnTo>
                <a:close/>
                <a:moveTo>
                  <a:pt x="1368425" y="1074738"/>
                </a:moveTo>
                <a:lnTo>
                  <a:pt x="1370330" y="1080752"/>
                </a:lnTo>
                <a:lnTo>
                  <a:pt x="1372553" y="1086767"/>
                </a:lnTo>
                <a:lnTo>
                  <a:pt x="1374775" y="1092781"/>
                </a:lnTo>
                <a:lnTo>
                  <a:pt x="1377633" y="1098162"/>
                </a:lnTo>
                <a:lnTo>
                  <a:pt x="1380490" y="1103227"/>
                </a:lnTo>
                <a:lnTo>
                  <a:pt x="1383983" y="1108608"/>
                </a:lnTo>
                <a:lnTo>
                  <a:pt x="1387793" y="1113673"/>
                </a:lnTo>
                <a:lnTo>
                  <a:pt x="1391920" y="1118738"/>
                </a:lnTo>
                <a:lnTo>
                  <a:pt x="1396048" y="1123170"/>
                </a:lnTo>
                <a:lnTo>
                  <a:pt x="1400175" y="1127918"/>
                </a:lnTo>
                <a:lnTo>
                  <a:pt x="1405255" y="1132033"/>
                </a:lnTo>
                <a:lnTo>
                  <a:pt x="1410335" y="1136465"/>
                </a:lnTo>
                <a:lnTo>
                  <a:pt x="1415733" y="1140580"/>
                </a:lnTo>
                <a:lnTo>
                  <a:pt x="1421130" y="1144378"/>
                </a:lnTo>
                <a:lnTo>
                  <a:pt x="1433195" y="1151975"/>
                </a:lnTo>
                <a:lnTo>
                  <a:pt x="1446213" y="1159572"/>
                </a:lnTo>
                <a:lnTo>
                  <a:pt x="1460500" y="1166853"/>
                </a:lnTo>
                <a:lnTo>
                  <a:pt x="1476058" y="1173817"/>
                </a:lnTo>
                <a:lnTo>
                  <a:pt x="1492568" y="1180781"/>
                </a:lnTo>
                <a:lnTo>
                  <a:pt x="1509713" y="1188062"/>
                </a:lnTo>
                <a:lnTo>
                  <a:pt x="1528128" y="1195026"/>
                </a:lnTo>
                <a:lnTo>
                  <a:pt x="1568451" y="1209903"/>
                </a:lnTo>
                <a:lnTo>
                  <a:pt x="1578928" y="1214018"/>
                </a:lnTo>
                <a:lnTo>
                  <a:pt x="1589088" y="1218767"/>
                </a:lnTo>
                <a:lnTo>
                  <a:pt x="1598296" y="1223831"/>
                </a:lnTo>
                <a:lnTo>
                  <a:pt x="1606868" y="1229529"/>
                </a:lnTo>
                <a:lnTo>
                  <a:pt x="1615441" y="1235543"/>
                </a:lnTo>
                <a:lnTo>
                  <a:pt x="1623061" y="1242191"/>
                </a:lnTo>
                <a:lnTo>
                  <a:pt x="1630363" y="1248522"/>
                </a:lnTo>
                <a:lnTo>
                  <a:pt x="1637348" y="1255486"/>
                </a:lnTo>
                <a:lnTo>
                  <a:pt x="1644016" y="1262766"/>
                </a:lnTo>
                <a:lnTo>
                  <a:pt x="1650048" y="1270047"/>
                </a:lnTo>
                <a:lnTo>
                  <a:pt x="1655763" y="1277644"/>
                </a:lnTo>
                <a:lnTo>
                  <a:pt x="1661161" y="1285241"/>
                </a:lnTo>
                <a:lnTo>
                  <a:pt x="1665923" y="1293155"/>
                </a:lnTo>
                <a:lnTo>
                  <a:pt x="1670368" y="1300752"/>
                </a:lnTo>
                <a:lnTo>
                  <a:pt x="1674496" y="1308349"/>
                </a:lnTo>
                <a:lnTo>
                  <a:pt x="1678623" y="1315946"/>
                </a:lnTo>
                <a:lnTo>
                  <a:pt x="1681798" y="1323227"/>
                </a:lnTo>
                <a:lnTo>
                  <a:pt x="1684973" y="1330507"/>
                </a:lnTo>
                <a:lnTo>
                  <a:pt x="1690371" y="1344435"/>
                </a:lnTo>
                <a:lnTo>
                  <a:pt x="1695133" y="1357097"/>
                </a:lnTo>
                <a:lnTo>
                  <a:pt x="1697991" y="1368493"/>
                </a:lnTo>
                <a:lnTo>
                  <a:pt x="1700848" y="1377673"/>
                </a:lnTo>
                <a:lnTo>
                  <a:pt x="1702436" y="1384637"/>
                </a:lnTo>
                <a:lnTo>
                  <a:pt x="1703388" y="1390651"/>
                </a:lnTo>
                <a:lnTo>
                  <a:pt x="1697356" y="1379572"/>
                </a:lnTo>
                <a:lnTo>
                  <a:pt x="1691006" y="1369442"/>
                </a:lnTo>
                <a:lnTo>
                  <a:pt x="1684656" y="1359313"/>
                </a:lnTo>
                <a:lnTo>
                  <a:pt x="1677353" y="1349817"/>
                </a:lnTo>
                <a:lnTo>
                  <a:pt x="1670051" y="1340953"/>
                </a:lnTo>
                <a:lnTo>
                  <a:pt x="1662431" y="1332407"/>
                </a:lnTo>
                <a:lnTo>
                  <a:pt x="1654176" y="1324809"/>
                </a:lnTo>
                <a:lnTo>
                  <a:pt x="1645921" y="1317529"/>
                </a:lnTo>
                <a:lnTo>
                  <a:pt x="1637348" y="1310565"/>
                </a:lnTo>
                <a:lnTo>
                  <a:pt x="1628458" y="1304234"/>
                </a:lnTo>
                <a:lnTo>
                  <a:pt x="1619568" y="1298536"/>
                </a:lnTo>
                <a:lnTo>
                  <a:pt x="1610996" y="1293155"/>
                </a:lnTo>
                <a:lnTo>
                  <a:pt x="1601471" y="1288090"/>
                </a:lnTo>
                <a:lnTo>
                  <a:pt x="1591946" y="1283342"/>
                </a:lnTo>
                <a:lnTo>
                  <a:pt x="1582738" y="1279227"/>
                </a:lnTo>
                <a:lnTo>
                  <a:pt x="1573213" y="1275428"/>
                </a:lnTo>
                <a:lnTo>
                  <a:pt x="1564006" y="1272263"/>
                </a:lnTo>
                <a:lnTo>
                  <a:pt x="1554481" y="1269414"/>
                </a:lnTo>
                <a:lnTo>
                  <a:pt x="1544638" y="1266565"/>
                </a:lnTo>
                <a:lnTo>
                  <a:pt x="1535431" y="1264349"/>
                </a:lnTo>
                <a:lnTo>
                  <a:pt x="1526223" y="1262450"/>
                </a:lnTo>
                <a:lnTo>
                  <a:pt x="1517016" y="1260551"/>
                </a:lnTo>
                <a:lnTo>
                  <a:pt x="1507808" y="1259284"/>
                </a:lnTo>
                <a:lnTo>
                  <a:pt x="1498918" y="1258018"/>
                </a:lnTo>
                <a:lnTo>
                  <a:pt x="1490028" y="1257385"/>
                </a:lnTo>
                <a:lnTo>
                  <a:pt x="1481773" y="1257069"/>
                </a:lnTo>
                <a:lnTo>
                  <a:pt x="1465580" y="1256752"/>
                </a:lnTo>
                <a:lnTo>
                  <a:pt x="1450658" y="1257069"/>
                </a:lnTo>
                <a:lnTo>
                  <a:pt x="1436688" y="1258018"/>
                </a:lnTo>
                <a:lnTo>
                  <a:pt x="1430655" y="1258968"/>
                </a:lnTo>
                <a:lnTo>
                  <a:pt x="1423988" y="1259284"/>
                </a:lnTo>
                <a:lnTo>
                  <a:pt x="1410970" y="1259284"/>
                </a:lnTo>
                <a:lnTo>
                  <a:pt x="1397953" y="1258968"/>
                </a:lnTo>
                <a:lnTo>
                  <a:pt x="1384618" y="1257702"/>
                </a:lnTo>
                <a:lnTo>
                  <a:pt x="1371283" y="1256119"/>
                </a:lnTo>
                <a:lnTo>
                  <a:pt x="1358265" y="1253903"/>
                </a:lnTo>
                <a:lnTo>
                  <a:pt x="1345565" y="1251687"/>
                </a:lnTo>
                <a:lnTo>
                  <a:pt x="1333818" y="1248838"/>
                </a:lnTo>
                <a:lnTo>
                  <a:pt x="1322705" y="1246306"/>
                </a:lnTo>
                <a:lnTo>
                  <a:pt x="1312228" y="1243457"/>
                </a:lnTo>
                <a:lnTo>
                  <a:pt x="1294448" y="1238709"/>
                </a:lnTo>
                <a:lnTo>
                  <a:pt x="1282383" y="1234910"/>
                </a:lnTo>
                <a:lnTo>
                  <a:pt x="1276350" y="1232378"/>
                </a:lnTo>
                <a:lnTo>
                  <a:pt x="1284288" y="1224148"/>
                </a:lnTo>
                <a:lnTo>
                  <a:pt x="1291590" y="1215285"/>
                </a:lnTo>
                <a:lnTo>
                  <a:pt x="1298258" y="1206421"/>
                </a:lnTo>
                <a:lnTo>
                  <a:pt x="1305560" y="1197241"/>
                </a:lnTo>
                <a:lnTo>
                  <a:pt x="1312228" y="1187745"/>
                </a:lnTo>
                <a:lnTo>
                  <a:pt x="1318895" y="1178249"/>
                </a:lnTo>
                <a:lnTo>
                  <a:pt x="1324928" y="1168119"/>
                </a:lnTo>
                <a:lnTo>
                  <a:pt x="1330960" y="1158306"/>
                </a:lnTo>
                <a:lnTo>
                  <a:pt x="1336675" y="1147860"/>
                </a:lnTo>
                <a:lnTo>
                  <a:pt x="1342073" y="1137731"/>
                </a:lnTo>
                <a:lnTo>
                  <a:pt x="1347153" y="1127601"/>
                </a:lnTo>
                <a:lnTo>
                  <a:pt x="1352233" y="1116839"/>
                </a:lnTo>
                <a:lnTo>
                  <a:pt x="1356360" y="1106393"/>
                </a:lnTo>
                <a:lnTo>
                  <a:pt x="1360805" y="1095630"/>
                </a:lnTo>
                <a:lnTo>
                  <a:pt x="1364933" y="1084868"/>
                </a:lnTo>
                <a:lnTo>
                  <a:pt x="1368425" y="1074738"/>
                </a:lnTo>
                <a:close/>
                <a:moveTo>
                  <a:pt x="462532" y="1074738"/>
                </a:moveTo>
                <a:lnTo>
                  <a:pt x="466345" y="1085522"/>
                </a:lnTo>
                <a:lnTo>
                  <a:pt x="470158" y="1095671"/>
                </a:lnTo>
                <a:lnTo>
                  <a:pt x="474288" y="1106455"/>
                </a:lnTo>
                <a:lnTo>
                  <a:pt x="479054" y="1117239"/>
                </a:lnTo>
                <a:lnTo>
                  <a:pt x="483502" y="1127706"/>
                </a:lnTo>
                <a:lnTo>
                  <a:pt x="488904" y="1137855"/>
                </a:lnTo>
                <a:lnTo>
                  <a:pt x="494305" y="1148322"/>
                </a:lnTo>
                <a:lnTo>
                  <a:pt x="500024" y="1158789"/>
                </a:lnTo>
                <a:lnTo>
                  <a:pt x="505743" y="1168621"/>
                </a:lnTo>
                <a:lnTo>
                  <a:pt x="512098" y="1178770"/>
                </a:lnTo>
                <a:lnTo>
                  <a:pt x="518452" y="1188286"/>
                </a:lnTo>
                <a:lnTo>
                  <a:pt x="525442" y="1197484"/>
                </a:lnTo>
                <a:lnTo>
                  <a:pt x="532432" y="1206682"/>
                </a:lnTo>
                <a:lnTo>
                  <a:pt x="539422" y="1215880"/>
                </a:lnTo>
                <a:lnTo>
                  <a:pt x="546730" y="1224443"/>
                </a:lnTo>
                <a:lnTo>
                  <a:pt x="554038" y="1232690"/>
                </a:lnTo>
                <a:lnTo>
                  <a:pt x="547683" y="1231738"/>
                </a:lnTo>
                <a:lnTo>
                  <a:pt x="541329" y="1230469"/>
                </a:lnTo>
                <a:lnTo>
                  <a:pt x="534974" y="1229835"/>
                </a:lnTo>
                <a:lnTo>
                  <a:pt x="528937" y="1229518"/>
                </a:lnTo>
                <a:lnTo>
                  <a:pt x="522900" y="1229518"/>
                </a:lnTo>
                <a:lnTo>
                  <a:pt x="516228" y="1229518"/>
                </a:lnTo>
                <a:lnTo>
                  <a:pt x="510191" y="1230152"/>
                </a:lnTo>
                <a:lnTo>
                  <a:pt x="503837" y="1231421"/>
                </a:lnTo>
                <a:lnTo>
                  <a:pt x="497800" y="1232372"/>
                </a:lnTo>
                <a:lnTo>
                  <a:pt x="491445" y="1233958"/>
                </a:lnTo>
                <a:lnTo>
                  <a:pt x="485408" y="1235861"/>
                </a:lnTo>
                <a:lnTo>
                  <a:pt x="479372" y="1238082"/>
                </a:lnTo>
                <a:lnTo>
                  <a:pt x="473017" y="1240936"/>
                </a:lnTo>
                <a:lnTo>
                  <a:pt x="466663" y="1243473"/>
                </a:lnTo>
                <a:lnTo>
                  <a:pt x="453953" y="1250134"/>
                </a:lnTo>
                <a:lnTo>
                  <a:pt x="440927" y="1257746"/>
                </a:lnTo>
                <a:lnTo>
                  <a:pt x="427900" y="1266627"/>
                </a:lnTo>
                <a:lnTo>
                  <a:pt x="413920" y="1276142"/>
                </a:lnTo>
                <a:lnTo>
                  <a:pt x="399622" y="1286926"/>
                </a:lnTo>
                <a:lnTo>
                  <a:pt x="384689" y="1298344"/>
                </a:lnTo>
                <a:lnTo>
                  <a:pt x="369438" y="1311031"/>
                </a:lnTo>
                <a:lnTo>
                  <a:pt x="336076" y="1338308"/>
                </a:lnTo>
                <a:lnTo>
                  <a:pt x="327498" y="1345286"/>
                </a:lnTo>
                <a:lnTo>
                  <a:pt x="318601" y="1351312"/>
                </a:lnTo>
                <a:lnTo>
                  <a:pt x="309387" y="1356704"/>
                </a:lnTo>
                <a:lnTo>
                  <a:pt x="300173" y="1361779"/>
                </a:lnTo>
                <a:lnTo>
                  <a:pt x="290323" y="1365902"/>
                </a:lnTo>
                <a:lnTo>
                  <a:pt x="280792" y="1369391"/>
                </a:lnTo>
                <a:lnTo>
                  <a:pt x="271577" y="1372562"/>
                </a:lnTo>
                <a:lnTo>
                  <a:pt x="262046" y="1375100"/>
                </a:lnTo>
                <a:lnTo>
                  <a:pt x="252514" y="1377320"/>
                </a:lnTo>
                <a:lnTo>
                  <a:pt x="243300" y="1378589"/>
                </a:lnTo>
                <a:lnTo>
                  <a:pt x="233450" y="1379857"/>
                </a:lnTo>
                <a:lnTo>
                  <a:pt x="224236" y="1380492"/>
                </a:lnTo>
                <a:lnTo>
                  <a:pt x="215022" y="1381126"/>
                </a:lnTo>
                <a:lnTo>
                  <a:pt x="206125" y="1381126"/>
                </a:lnTo>
                <a:lnTo>
                  <a:pt x="197547" y="1381126"/>
                </a:lnTo>
                <a:lnTo>
                  <a:pt x="188968" y="1380175"/>
                </a:lnTo>
                <a:lnTo>
                  <a:pt x="180707" y="1379857"/>
                </a:lnTo>
                <a:lnTo>
                  <a:pt x="172764" y="1378589"/>
                </a:lnTo>
                <a:lnTo>
                  <a:pt x="158149" y="1376369"/>
                </a:lnTo>
                <a:lnTo>
                  <a:pt x="144804" y="1374148"/>
                </a:lnTo>
                <a:lnTo>
                  <a:pt x="133683" y="1370977"/>
                </a:lnTo>
                <a:lnTo>
                  <a:pt x="124469" y="1368756"/>
                </a:lnTo>
                <a:lnTo>
                  <a:pt x="117479" y="1366536"/>
                </a:lnTo>
                <a:lnTo>
                  <a:pt x="111125" y="1364633"/>
                </a:lnTo>
                <a:lnTo>
                  <a:pt x="123834" y="1364950"/>
                </a:lnTo>
                <a:lnTo>
                  <a:pt x="136225" y="1364950"/>
                </a:lnTo>
                <a:lnTo>
                  <a:pt x="148617" y="1363682"/>
                </a:lnTo>
                <a:lnTo>
                  <a:pt x="160055" y="1362730"/>
                </a:lnTo>
                <a:lnTo>
                  <a:pt x="171493" y="1360510"/>
                </a:lnTo>
                <a:lnTo>
                  <a:pt x="182931" y="1357973"/>
                </a:lnTo>
                <a:lnTo>
                  <a:pt x="193416" y="1354801"/>
                </a:lnTo>
                <a:lnTo>
                  <a:pt x="203901" y="1351312"/>
                </a:lnTo>
                <a:lnTo>
                  <a:pt x="214386" y="1347506"/>
                </a:lnTo>
                <a:lnTo>
                  <a:pt x="223918" y="1343065"/>
                </a:lnTo>
                <a:lnTo>
                  <a:pt x="233450" y="1338308"/>
                </a:lnTo>
                <a:lnTo>
                  <a:pt x="242664" y="1332916"/>
                </a:lnTo>
                <a:lnTo>
                  <a:pt x="251561" y="1327524"/>
                </a:lnTo>
                <a:lnTo>
                  <a:pt x="260457" y="1321815"/>
                </a:lnTo>
                <a:lnTo>
                  <a:pt x="268400" y="1315789"/>
                </a:lnTo>
                <a:lnTo>
                  <a:pt x="276661" y="1309445"/>
                </a:lnTo>
                <a:lnTo>
                  <a:pt x="284287" y="1303102"/>
                </a:lnTo>
                <a:lnTo>
                  <a:pt x="291594" y="1296124"/>
                </a:lnTo>
                <a:lnTo>
                  <a:pt x="298584" y="1289781"/>
                </a:lnTo>
                <a:lnTo>
                  <a:pt x="305574" y="1282486"/>
                </a:lnTo>
                <a:lnTo>
                  <a:pt x="311611" y="1275508"/>
                </a:lnTo>
                <a:lnTo>
                  <a:pt x="317648" y="1268213"/>
                </a:lnTo>
                <a:lnTo>
                  <a:pt x="323685" y="1261235"/>
                </a:lnTo>
                <a:lnTo>
                  <a:pt x="328769" y="1253940"/>
                </a:lnTo>
                <a:lnTo>
                  <a:pt x="333852" y="1246962"/>
                </a:lnTo>
                <a:lnTo>
                  <a:pt x="338936" y="1239667"/>
                </a:lnTo>
                <a:lnTo>
                  <a:pt x="347514" y="1226029"/>
                </a:lnTo>
                <a:lnTo>
                  <a:pt x="354187" y="1212708"/>
                </a:lnTo>
                <a:lnTo>
                  <a:pt x="360224" y="1200338"/>
                </a:lnTo>
                <a:lnTo>
                  <a:pt x="362765" y="1194312"/>
                </a:lnTo>
                <a:lnTo>
                  <a:pt x="365307" y="1188603"/>
                </a:lnTo>
                <a:lnTo>
                  <a:pt x="371980" y="1177185"/>
                </a:lnTo>
                <a:lnTo>
                  <a:pt x="378970" y="1166084"/>
                </a:lnTo>
                <a:lnTo>
                  <a:pt x="386595" y="1155300"/>
                </a:lnTo>
                <a:lnTo>
                  <a:pt x="394538" y="1144516"/>
                </a:lnTo>
                <a:lnTo>
                  <a:pt x="402799" y="1134684"/>
                </a:lnTo>
                <a:lnTo>
                  <a:pt x="411378" y="1124534"/>
                </a:lnTo>
                <a:lnTo>
                  <a:pt x="419639" y="1115653"/>
                </a:lnTo>
                <a:lnTo>
                  <a:pt x="427264" y="1107407"/>
                </a:lnTo>
                <a:lnTo>
                  <a:pt x="435207" y="1099477"/>
                </a:lnTo>
                <a:lnTo>
                  <a:pt x="448234" y="1086791"/>
                </a:lnTo>
                <a:lnTo>
                  <a:pt x="457766" y="1078544"/>
                </a:lnTo>
                <a:lnTo>
                  <a:pt x="462532" y="1074738"/>
                </a:lnTo>
                <a:close/>
                <a:moveTo>
                  <a:pt x="1392609" y="876300"/>
                </a:moveTo>
                <a:lnTo>
                  <a:pt x="1396748" y="881389"/>
                </a:lnTo>
                <a:lnTo>
                  <a:pt x="1401524" y="886160"/>
                </a:lnTo>
                <a:lnTo>
                  <a:pt x="1405981" y="890294"/>
                </a:lnTo>
                <a:lnTo>
                  <a:pt x="1410757" y="894111"/>
                </a:lnTo>
                <a:lnTo>
                  <a:pt x="1415851" y="897928"/>
                </a:lnTo>
                <a:lnTo>
                  <a:pt x="1421264" y="901426"/>
                </a:lnTo>
                <a:lnTo>
                  <a:pt x="1426358" y="904607"/>
                </a:lnTo>
                <a:lnTo>
                  <a:pt x="1431771" y="907151"/>
                </a:lnTo>
                <a:lnTo>
                  <a:pt x="1437820" y="910014"/>
                </a:lnTo>
                <a:lnTo>
                  <a:pt x="1443869" y="912240"/>
                </a:lnTo>
                <a:lnTo>
                  <a:pt x="1449919" y="914148"/>
                </a:lnTo>
                <a:lnTo>
                  <a:pt x="1456286" y="916057"/>
                </a:lnTo>
                <a:lnTo>
                  <a:pt x="1462654" y="917647"/>
                </a:lnTo>
                <a:lnTo>
                  <a:pt x="1469659" y="919237"/>
                </a:lnTo>
                <a:lnTo>
                  <a:pt x="1483986" y="921464"/>
                </a:lnTo>
                <a:lnTo>
                  <a:pt x="1498950" y="922736"/>
                </a:lnTo>
                <a:lnTo>
                  <a:pt x="1514870" y="923690"/>
                </a:lnTo>
                <a:lnTo>
                  <a:pt x="1531744" y="923690"/>
                </a:lnTo>
                <a:lnTo>
                  <a:pt x="1549892" y="923372"/>
                </a:lnTo>
                <a:lnTo>
                  <a:pt x="1568677" y="923054"/>
                </a:lnTo>
                <a:lnTo>
                  <a:pt x="1588417" y="921782"/>
                </a:lnTo>
                <a:lnTo>
                  <a:pt x="1631400" y="919237"/>
                </a:lnTo>
                <a:lnTo>
                  <a:pt x="1642862" y="918601"/>
                </a:lnTo>
                <a:lnTo>
                  <a:pt x="1653369" y="918601"/>
                </a:lnTo>
                <a:lnTo>
                  <a:pt x="1664194" y="919873"/>
                </a:lnTo>
                <a:lnTo>
                  <a:pt x="1674701" y="921464"/>
                </a:lnTo>
                <a:lnTo>
                  <a:pt x="1684571" y="923690"/>
                </a:lnTo>
                <a:lnTo>
                  <a:pt x="1694441" y="925916"/>
                </a:lnTo>
                <a:lnTo>
                  <a:pt x="1703992" y="929415"/>
                </a:lnTo>
                <a:lnTo>
                  <a:pt x="1713225" y="932914"/>
                </a:lnTo>
                <a:lnTo>
                  <a:pt x="1722140" y="936730"/>
                </a:lnTo>
                <a:lnTo>
                  <a:pt x="1730737" y="941183"/>
                </a:lnTo>
                <a:lnTo>
                  <a:pt x="1739015" y="945636"/>
                </a:lnTo>
                <a:lnTo>
                  <a:pt x="1747293" y="950725"/>
                </a:lnTo>
                <a:lnTo>
                  <a:pt x="1754616" y="955814"/>
                </a:lnTo>
                <a:lnTo>
                  <a:pt x="1761939" y="960584"/>
                </a:lnTo>
                <a:lnTo>
                  <a:pt x="1768625" y="965991"/>
                </a:lnTo>
                <a:lnTo>
                  <a:pt x="1775311" y="971398"/>
                </a:lnTo>
                <a:lnTo>
                  <a:pt x="1781997" y="976805"/>
                </a:lnTo>
                <a:lnTo>
                  <a:pt x="1787728" y="982212"/>
                </a:lnTo>
                <a:lnTo>
                  <a:pt x="1798553" y="993026"/>
                </a:lnTo>
                <a:lnTo>
                  <a:pt x="1807150" y="1002568"/>
                </a:lnTo>
                <a:lnTo>
                  <a:pt x="1815110" y="1011473"/>
                </a:lnTo>
                <a:lnTo>
                  <a:pt x="1821159" y="1019106"/>
                </a:lnTo>
                <a:lnTo>
                  <a:pt x="1825298" y="1025149"/>
                </a:lnTo>
                <a:lnTo>
                  <a:pt x="1828800" y="1030556"/>
                </a:lnTo>
                <a:lnTo>
                  <a:pt x="1818930" y="1022287"/>
                </a:lnTo>
                <a:lnTo>
                  <a:pt x="1808742" y="1015290"/>
                </a:lnTo>
                <a:lnTo>
                  <a:pt x="1798872" y="1008929"/>
                </a:lnTo>
                <a:lnTo>
                  <a:pt x="1788365" y="1003204"/>
                </a:lnTo>
                <a:lnTo>
                  <a:pt x="1777858" y="998115"/>
                </a:lnTo>
                <a:lnTo>
                  <a:pt x="1767670" y="993344"/>
                </a:lnTo>
                <a:lnTo>
                  <a:pt x="1756845" y="989527"/>
                </a:lnTo>
                <a:lnTo>
                  <a:pt x="1746338" y="986029"/>
                </a:lnTo>
                <a:lnTo>
                  <a:pt x="1735513" y="983484"/>
                </a:lnTo>
                <a:lnTo>
                  <a:pt x="1725324" y="981258"/>
                </a:lnTo>
                <a:lnTo>
                  <a:pt x="1714499" y="979668"/>
                </a:lnTo>
                <a:lnTo>
                  <a:pt x="1703992" y="978077"/>
                </a:lnTo>
                <a:lnTo>
                  <a:pt x="1693485" y="977123"/>
                </a:lnTo>
                <a:lnTo>
                  <a:pt x="1683297" y="976805"/>
                </a:lnTo>
                <a:lnTo>
                  <a:pt x="1672790" y="976805"/>
                </a:lnTo>
                <a:lnTo>
                  <a:pt x="1662283" y="977759"/>
                </a:lnTo>
                <a:lnTo>
                  <a:pt x="1652413" y="978395"/>
                </a:lnTo>
                <a:lnTo>
                  <a:pt x="1642862" y="979350"/>
                </a:lnTo>
                <a:lnTo>
                  <a:pt x="1632673" y="980622"/>
                </a:lnTo>
                <a:lnTo>
                  <a:pt x="1623440" y="982530"/>
                </a:lnTo>
                <a:lnTo>
                  <a:pt x="1613888" y="984438"/>
                </a:lnTo>
                <a:lnTo>
                  <a:pt x="1604974" y="986983"/>
                </a:lnTo>
                <a:lnTo>
                  <a:pt x="1596059" y="989209"/>
                </a:lnTo>
                <a:lnTo>
                  <a:pt x="1587144" y="991754"/>
                </a:lnTo>
                <a:lnTo>
                  <a:pt x="1579184" y="994616"/>
                </a:lnTo>
                <a:lnTo>
                  <a:pt x="1570906" y="997797"/>
                </a:lnTo>
                <a:lnTo>
                  <a:pt x="1555942" y="1003840"/>
                </a:lnTo>
                <a:lnTo>
                  <a:pt x="1542570" y="1010519"/>
                </a:lnTo>
                <a:lnTo>
                  <a:pt x="1530471" y="1016880"/>
                </a:lnTo>
                <a:lnTo>
                  <a:pt x="1524740" y="1020379"/>
                </a:lnTo>
                <a:lnTo>
                  <a:pt x="1519327" y="1023241"/>
                </a:lnTo>
                <a:lnTo>
                  <a:pt x="1507547" y="1028966"/>
                </a:lnTo>
                <a:lnTo>
                  <a:pt x="1495130" y="1033737"/>
                </a:lnTo>
                <a:lnTo>
                  <a:pt x="1482394" y="1038190"/>
                </a:lnTo>
                <a:lnTo>
                  <a:pt x="1469659" y="1042006"/>
                </a:lnTo>
                <a:lnTo>
                  <a:pt x="1456923" y="1045505"/>
                </a:lnTo>
                <a:lnTo>
                  <a:pt x="1444188" y="1048049"/>
                </a:lnTo>
                <a:lnTo>
                  <a:pt x="1432407" y="1050912"/>
                </a:lnTo>
                <a:lnTo>
                  <a:pt x="1420627" y="1052820"/>
                </a:lnTo>
                <a:lnTo>
                  <a:pt x="1410439" y="1054728"/>
                </a:lnTo>
                <a:lnTo>
                  <a:pt x="1392291" y="1056955"/>
                </a:lnTo>
                <a:lnTo>
                  <a:pt x="1379237" y="1058545"/>
                </a:lnTo>
                <a:lnTo>
                  <a:pt x="1373187" y="1058863"/>
                </a:lnTo>
                <a:lnTo>
                  <a:pt x="1376690" y="1048049"/>
                </a:lnTo>
                <a:lnTo>
                  <a:pt x="1379873" y="1036917"/>
                </a:lnTo>
                <a:lnTo>
                  <a:pt x="1382739" y="1025785"/>
                </a:lnTo>
                <a:lnTo>
                  <a:pt x="1385286" y="1014654"/>
                </a:lnTo>
                <a:lnTo>
                  <a:pt x="1387515" y="1003522"/>
                </a:lnTo>
                <a:lnTo>
                  <a:pt x="1389425" y="991754"/>
                </a:lnTo>
                <a:lnTo>
                  <a:pt x="1391335" y="980304"/>
                </a:lnTo>
                <a:lnTo>
                  <a:pt x="1392609" y="968536"/>
                </a:lnTo>
                <a:lnTo>
                  <a:pt x="1393882" y="956768"/>
                </a:lnTo>
                <a:lnTo>
                  <a:pt x="1394519" y="945318"/>
                </a:lnTo>
                <a:lnTo>
                  <a:pt x="1394838" y="933232"/>
                </a:lnTo>
                <a:lnTo>
                  <a:pt x="1394838" y="921782"/>
                </a:lnTo>
                <a:lnTo>
                  <a:pt x="1394838" y="910650"/>
                </a:lnTo>
                <a:lnTo>
                  <a:pt x="1394519" y="899200"/>
                </a:lnTo>
                <a:lnTo>
                  <a:pt x="1393882" y="887432"/>
                </a:lnTo>
                <a:lnTo>
                  <a:pt x="1392609" y="876300"/>
                </a:lnTo>
                <a:close/>
                <a:moveTo>
                  <a:pt x="437859" y="876300"/>
                </a:moveTo>
                <a:lnTo>
                  <a:pt x="436908" y="887413"/>
                </a:lnTo>
                <a:lnTo>
                  <a:pt x="435957" y="899160"/>
                </a:lnTo>
                <a:lnTo>
                  <a:pt x="435640" y="910590"/>
                </a:lnTo>
                <a:lnTo>
                  <a:pt x="435640" y="922020"/>
                </a:lnTo>
                <a:lnTo>
                  <a:pt x="435640" y="933768"/>
                </a:lnTo>
                <a:lnTo>
                  <a:pt x="435957" y="945198"/>
                </a:lnTo>
                <a:lnTo>
                  <a:pt x="436908" y="957263"/>
                </a:lnTo>
                <a:lnTo>
                  <a:pt x="437859" y="968693"/>
                </a:lnTo>
                <a:lnTo>
                  <a:pt x="439127" y="980440"/>
                </a:lnTo>
                <a:lnTo>
                  <a:pt x="441030" y="992188"/>
                </a:lnTo>
                <a:lnTo>
                  <a:pt x="442932" y="1003300"/>
                </a:lnTo>
                <a:lnTo>
                  <a:pt x="445151" y="1014730"/>
                </a:lnTo>
                <a:lnTo>
                  <a:pt x="448005" y="1025843"/>
                </a:lnTo>
                <a:lnTo>
                  <a:pt x="450542" y="1036955"/>
                </a:lnTo>
                <a:lnTo>
                  <a:pt x="453712" y="1047750"/>
                </a:lnTo>
                <a:lnTo>
                  <a:pt x="457200" y="1058545"/>
                </a:lnTo>
                <a:lnTo>
                  <a:pt x="451810" y="1054735"/>
                </a:lnTo>
                <a:lnTo>
                  <a:pt x="446420" y="1051243"/>
                </a:lnTo>
                <a:lnTo>
                  <a:pt x="441030" y="1047750"/>
                </a:lnTo>
                <a:lnTo>
                  <a:pt x="435640" y="1045210"/>
                </a:lnTo>
                <a:lnTo>
                  <a:pt x="429933" y="1042353"/>
                </a:lnTo>
                <a:lnTo>
                  <a:pt x="424226" y="1040130"/>
                </a:lnTo>
                <a:lnTo>
                  <a:pt x="418518" y="1038225"/>
                </a:lnTo>
                <a:lnTo>
                  <a:pt x="412177" y="1036638"/>
                </a:lnTo>
                <a:lnTo>
                  <a:pt x="406153" y="1035050"/>
                </a:lnTo>
                <a:lnTo>
                  <a:pt x="399812" y="1034415"/>
                </a:lnTo>
                <a:lnTo>
                  <a:pt x="393471" y="1033463"/>
                </a:lnTo>
                <a:lnTo>
                  <a:pt x="386813" y="1033145"/>
                </a:lnTo>
                <a:lnTo>
                  <a:pt x="379837" y="1032828"/>
                </a:lnTo>
                <a:lnTo>
                  <a:pt x="373179" y="1032828"/>
                </a:lnTo>
                <a:lnTo>
                  <a:pt x="358911" y="1033463"/>
                </a:lnTo>
                <a:lnTo>
                  <a:pt x="344009" y="1035368"/>
                </a:lnTo>
                <a:lnTo>
                  <a:pt x="328156" y="1037908"/>
                </a:lnTo>
                <a:lnTo>
                  <a:pt x="311669" y="1041400"/>
                </a:lnTo>
                <a:lnTo>
                  <a:pt x="294548" y="1045210"/>
                </a:lnTo>
                <a:lnTo>
                  <a:pt x="275842" y="1049655"/>
                </a:lnTo>
                <a:lnTo>
                  <a:pt x="256818" y="1055053"/>
                </a:lnTo>
                <a:lnTo>
                  <a:pt x="215283" y="1066483"/>
                </a:lnTo>
                <a:lnTo>
                  <a:pt x="204503" y="1069340"/>
                </a:lnTo>
                <a:lnTo>
                  <a:pt x="193723" y="1071245"/>
                </a:lnTo>
                <a:lnTo>
                  <a:pt x="183577" y="1072515"/>
                </a:lnTo>
                <a:lnTo>
                  <a:pt x="173114" y="1073150"/>
                </a:lnTo>
                <a:lnTo>
                  <a:pt x="162651" y="1073150"/>
                </a:lnTo>
                <a:lnTo>
                  <a:pt x="152823" y="1072833"/>
                </a:lnTo>
                <a:lnTo>
                  <a:pt x="142677" y="1071563"/>
                </a:lnTo>
                <a:lnTo>
                  <a:pt x="132848" y="1069975"/>
                </a:lnTo>
                <a:lnTo>
                  <a:pt x="123653" y="1067753"/>
                </a:lnTo>
                <a:lnTo>
                  <a:pt x="114141" y="1065530"/>
                </a:lnTo>
                <a:lnTo>
                  <a:pt x="105264" y="1062673"/>
                </a:lnTo>
                <a:lnTo>
                  <a:pt x="96386" y="1059815"/>
                </a:lnTo>
                <a:lnTo>
                  <a:pt x="87825" y="1056323"/>
                </a:lnTo>
                <a:lnTo>
                  <a:pt x="79899" y="1052830"/>
                </a:lnTo>
                <a:lnTo>
                  <a:pt x="71655" y="1049020"/>
                </a:lnTo>
                <a:lnTo>
                  <a:pt x="64363" y="1045210"/>
                </a:lnTo>
                <a:lnTo>
                  <a:pt x="57070" y="1041400"/>
                </a:lnTo>
                <a:lnTo>
                  <a:pt x="50412" y="1036955"/>
                </a:lnTo>
                <a:lnTo>
                  <a:pt x="37730" y="1029018"/>
                </a:lnTo>
                <a:lnTo>
                  <a:pt x="26950" y="1021398"/>
                </a:lnTo>
                <a:lnTo>
                  <a:pt x="17755" y="1014095"/>
                </a:lnTo>
                <a:lnTo>
                  <a:pt x="10146" y="1007745"/>
                </a:lnTo>
                <a:lnTo>
                  <a:pt x="4756" y="1003300"/>
                </a:lnTo>
                <a:lnTo>
                  <a:pt x="0" y="998855"/>
                </a:lnTo>
                <a:lnTo>
                  <a:pt x="11414" y="1004253"/>
                </a:lnTo>
                <a:lnTo>
                  <a:pt x="22828" y="1009333"/>
                </a:lnTo>
                <a:lnTo>
                  <a:pt x="34242" y="1013460"/>
                </a:lnTo>
                <a:lnTo>
                  <a:pt x="45339" y="1016953"/>
                </a:lnTo>
                <a:lnTo>
                  <a:pt x="56436" y="1019810"/>
                </a:lnTo>
                <a:lnTo>
                  <a:pt x="67533" y="1022033"/>
                </a:lnTo>
                <a:lnTo>
                  <a:pt x="78631" y="1023620"/>
                </a:lnTo>
                <a:lnTo>
                  <a:pt x="89728" y="1024890"/>
                </a:lnTo>
                <a:lnTo>
                  <a:pt x="100508" y="1025208"/>
                </a:lnTo>
                <a:lnTo>
                  <a:pt x="111288" y="1025208"/>
                </a:lnTo>
                <a:lnTo>
                  <a:pt x="122068" y="1024890"/>
                </a:lnTo>
                <a:lnTo>
                  <a:pt x="132848" y="1023938"/>
                </a:lnTo>
                <a:lnTo>
                  <a:pt x="143311" y="1022350"/>
                </a:lnTo>
                <a:lnTo>
                  <a:pt x="153140" y="1020445"/>
                </a:lnTo>
                <a:lnTo>
                  <a:pt x="163285" y="1018540"/>
                </a:lnTo>
                <a:lnTo>
                  <a:pt x="173114" y="1016000"/>
                </a:lnTo>
                <a:lnTo>
                  <a:pt x="182626" y="1013143"/>
                </a:lnTo>
                <a:lnTo>
                  <a:pt x="192455" y="1010285"/>
                </a:lnTo>
                <a:lnTo>
                  <a:pt x="201650" y="1006793"/>
                </a:lnTo>
                <a:lnTo>
                  <a:pt x="210210" y="1002983"/>
                </a:lnTo>
                <a:lnTo>
                  <a:pt x="218771" y="998855"/>
                </a:lnTo>
                <a:lnTo>
                  <a:pt x="227332" y="994728"/>
                </a:lnTo>
                <a:lnTo>
                  <a:pt x="235575" y="990600"/>
                </a:lnTo>
                <a:lnTo>
                  <a:pt x="243502" y="986473"/>
                </a:lnTo>
                <a:lnTo>
                  <a:pt x="251111" y="982028"/>
                </a:lnTo>
                <a:lnTo>
                  <a:pt x="258086" y="977583"/>
                </a:lnTo>
                <a:lnTo>
                  <a:pt x="271403" y="968375"/>
                </a:lnTo>
                <a:lnTo>
                  <a:pt x="283134" y="959168"/>
                </a:lnTo>
                <a:lnTo>
                  <a:pt x="293597" y="949960"/>
                </a:lnTo>
                <a:lnTo>
                  <a:pt x="298353" y="945515"/>
                </a:lnTo>
                <a:lnTo>
                  <a:pt x="303109" y="941705"/>
                </a:lnTo>
                <a:lnTo>
                  <a:pt x="313572" y="933768"/>
                </a:lnTo>
                <a:lnTo>
                  <a:pt x="324669" y="926465"/>
                </a:lnTo>
                <a:lnTo>
                  <a:pt x="336083" y="919480"/>
                </a:lnTo>
                <a:lnTo>
                  <a:pt x="347814" y="912813"/>
                </a:lnTo>
                <a:lnTo>
                  <a:pt x="359228" y="907098"/>
                </a:lnTo>
                <a:lnTo>
                  <a:pt x="370642" y="901383"/>
                </a:lnTo>
                <a:lnTo>
                  <a:pt x="382374" y="896620"/>
                </a:lnTo>
                <a:lnTo>
                  <a:pt x="393154" y="892175"/>
                </a:lnTo>
                <a:lnTo>
                  <a:pt x="402983" y="888365"/>
                </a:lnTo>
                <a:lnTo>
                  <a:pt x="419787" y="882015"/>
                </a:lnTo>
                <a:lnTo>
                  <a:pt x="432152" y="877888"/>
                </a:lnTo>
                <a:lnTo>
                  <a:pt x="437859" y="876300"/>
                </a:lnTo>
                <a:close/>
                <a:moveTo>
                  <a:pt x="46037" y="619125"/>
                </a:moveTo>
                <a:lnTo>
                  <a:pt x="53985" y="628994"/>
                </a:lnTo>
                <a:lnTo>
                  <a:pt x="62570" y="637907"/>
                </a:lnTo>
                <a:lnTo>
                  <a:pt x="70837" y="646502"/>
                </a:lnTo>
                <a:lnTo>
                  <a:pt x="79739" y="654142"/>
                </a:lnTo>
                <a:lnTo>
                  <a:pt x="88960" y="661464"/>
                </a:lnTo>
                <a:lnTo>
                  <a:pt x="98180" y="667831"/>
                </a:lnTo>
                <a:lnTo>
                  <a:pt x="107719" y="674197"/>
                </a:lnTo>
                <a:lnTo>
                  <a:pt x="117575" y="679609"/>
                </a:lnTo>
                <a:lnTo>
                  <a:pt x="127113" y="684384"/>
                </a:lnTo>
                <a:lnTo>
                  <a:pt x="136970" y="688841"/>
                </a:lnTo>
                <a:lnTo>
                  <a:pt x="147144" y="692661"/>
                </a:lnTo>
                <a:lnTo>
                  <a:pt x="157001" y="696163"/>
                </a:lnTo>
                <a:lnTo>
                  <a:pt x="167175" y="699028"/>
                </a:lnTo>
                <a:lnTo>
                  <a:pt x="177031" y="701575"/>
                </a:lnTo>
                <a:lnTo>
                  <a:pt x="187524" y="703803"/>
                </a:lnTo>
                <a:lnTo>
                  <a:pt x="197698" y="705395"/>
                </a:lnTo>
                <a:lnTo>
                  <a:pt x="207554" y="706986"/>
                </a:lnTo>
                <a:lnTo>
                  <a:pt x="217093" y="707623"/>
                </a:lnTo>
                <a:lnTo>
                  <a:pt x="227267" y="708260"/>
                </a:lnTo>
                <a:lnTo>
                  <a:pt x="236805" y="708896"/>
                </a:lnTo>
                <a:lnTo>
                  <a:pt x="246344" y="708896"/>
                </a:lnTo>
                <a:lnTo>
                  <a:pt x="255564" y="708260"/>
                </a:lnTo>
                <a:lnTo>
                  <a:pt x="264785" y="707941"/>
                </a:lnTo>
                <a:lnTo>
                  <a:pt x="273687" y="706986"/>
                </a:lnTo>
                <a:lnTo>
                  <a:pt x="282590" y="706031"/>
                </a:lnTo>
                <a:lnTo>
                  <a:pt x="291175" y="704758"/>
                </a:lnTo>
                <a:lnTo>
                  <a:pt x="306754" y="701893"/>
                </a:lnTo>
                <a:lnTo>
                  <a:pt x="321380" y="698391"/>
                </a:lnTo>
                <a:lnTo>
                  <a:pt x="334415" y="694253"/>
                </a:lnTo>
                <a:lnTo>
                  <a:pt x="340774" y="692343"/>
                </a:lnTo>
                <a:lnTo>
                  <a:pt x="346815" y="690751"/>
                </a:lnTo>
                <a:lnTo>
                  <a:pt x="359533" y="687568"/>
                </a:lnTo>
                <a:lnTo>
                  <a:pt x="372569" y="685339"/>
                </a:lnTo>
                <a:lnTo>
                  <a:pt x="386241" y="683748"/>
                </a:lnTo>
                <a:lnTo>
                  <a:pt x="399277" y="682474"/>
                </a:lnTo>
                <a:lnTo>
                  <a:pt x="412313" y="681838"/>
                </a:lnTo>
                <a:lnTo>
                  <a:pt x="425349" y="681519"/>
                </a:lnTo>
                <a:lnTo>
                  <a:pt x="437748" y="681519"/>
                </a:lnTo>
                <a:lnTo>
                  <a:pt x="449195" y="681838"/>
                </a:lnTo>
                <a:lnTo>
                  <a:pt x="460005" y="682156"/>
                </a:lnTo>
                <a:lnTo>
                  <a:pt x="478128" y="683748"/>
                </a:lnTo>
                <a:lnTo>
                  <a:pt x="490846" y="685021"/>
                </a:lnTo>
                <a:lnTo>
                  <a:pt x="496887" y="685658"/>
                </a:lnTo>
                <a:lnTo>
                  <a:pt x="491164" y="695526"/>
                </a:lnTo>
                <a:lnTo>
                  <a:pt x="486077" y="705713"/>
                </a:lnTo>
                <a:lnTo>
                  <a:pt x="480671" y="716218"/>
                </a:lnTo>
                <a:lnTo>
                  <a:pt x="476220" y="726405"/>
                </a:lnTo>
                <a:lnTo>
                  <a:pt x="471451" y="737228"/>
                </a:lnTo>
                <a:lnTo>
                  <a:pt x="467000" y="748052"/>
                </a:lnTo>
                <a:lnTo>
                  <a:pt x="463184" y="759194"/>
                </a:lnTo>
                <a:lnTo>
                  <a:pt x="459369" y="770335"/>
                </a:lnTo>
                <a:lnTo>
                  <a:pt x="455871" y="781477"/>
                </a:lnTo>
                <a:lnTo>
                  <a:pt x="452692" y="792619"/>
                </a:lnTo>
                <a:lnTo>
                  <a:pt x="449513" y="804079"/>
                </a:lnTo>
                <a:lnTo>
                  <a:pt x="447287" y="815539"/>
                </a:lnTo>
                <a:lnTo>
                  <a:pt x="445061" y="826681"/>
                </a:lnTo>
                <a:lnTo>
                  <a:pt x="443154" y="837823"/>
                </a:lnTo>
                <a:lnTo>
                  <a:pt x="441564" y="848965"/>
                </a:lnTo>
                <a:lnTo>
                  <a:pt x="439974" y="860425"/>
                </a:lnTo>
                <a:lnTo>
                  <a:pt x="436795" y="854695"/>
                </a:lnTo>
                <a:lnTo>
                  <a:pt x="433615" y="849283"/>
                </a:lnTo>
                <a:lnTo>
                  <a:pt x="430118" y="843872"/>
                </a:lnTo>
                <a:lnTo>
                  <a:pt x="426302" y="839096"/>
                </a:lnTo>
                <a:lnTo>
                  <a:pt x="421851" y="834321"/>
                </a:lnTo>
                <a:lnTo>
                  <a:pt x="417718" y="830183"/>
                </a:lnTo>
                <a:lnTo>
                  <a:pt x="412949" y="826045"/>
                </a:lnTo>
                <a:lnTo>
                  <a:pt x="408179" y="821906"/>
                </a:lnTo>
                <a:lnTo>
                  <a:pt x="403092" y="818086"/>
                </a:lnTo>
                <a:lnTo>
                  <a:pt x="397687" y="814584"/>
                </a:lnTo>
                <a:lnTo>
                  <a:pt x="391964" y="811401"/>
                </a:lnTo>
                <a:lnTo>
                  <a:pt x="386241" y="808218"/>
                </a:lnTo>
                <a:lnTo>
                  <a:pt x="379882" y="805353"/>
                </a:lnTo>
                <a:lnTo>
                  <a:pt x="373841" y="802806"/>
                </a:lnTo>
                <a:lnTo>
                  <a:pt x="360487" y="797394"/>
                </a:lnTo>
                <a:lnTo>
                  <a:pt x="346180" y="793256"/>
                </a:lnTo>
                <a:lnTo>
                  <a:pt x="330282" y="788799"/>
                </a:lnTo>
                <a:lnTo>
                  <a:pt x="314067" y="784979"/>
                </a:lnTo>
                <a:lnTo>
                  <a:pt x="296580" y="781477"/>
                </a:lnTo>
                <a:lnTo>
                  <a:pt x="277821" y="778612"/>
                </a:lnTo>
                <a:lnTo>
                  <a:pt x="258426" y="775429"/>
                </a:lnTo>
                <a:lnTo>
                  <a:pt x="215503" y="769380"/>
                </a:lnTo>
                <a:lnTo>
                  <a:pt x="204375" y="767470"/>
                </a:lnTo>
                <a:lnTo>
                  <a:pt x="194200" y="764605"/>
                </a:lnTo>
                <a:lnTo>
                  <a:pt x="183708" y="761422"/>
                </a:lnTo>
                <a:lnTo>
                  <a:pt x="174170" y="757602"/>
                </a:lnTo>
                <a:lnTo>
                  <a:pt x="164313" y="753464"/>
                </a:lnTo>
                <a:lnTo>
                  <a:pt x="155729" y="748689"/>
                </a:lnTo>
                <a:lnTo>
                  <a:pt x="147144" y="743913"/>
                </a:lnTo>
                <a:lnTo>
                  <a:pt x="138560" y="738502"/>
                </a:lnTo>
                <a:lnTo>
                  <a:pt x="130929" y="732772"/>
                </a:lnTo>
                <a:lnTo>
                  <a:pt x="123298" y="726723"/>
                </a:lnTo>
                <a:lnTo>
                  <a:pt x="116303" y="720675"/>
                </a:lnTo>
                <a:lnTo>
                  <a:pt x="109308" y="714308"/>
                </a:lnTo>
                <a:lnTo>
                  <a:pt x="102949" y="707623"/>
                </a:lnTo>
                <a:lnTo>
                  <a:pt x="97226" y="700938"/>
                </a:lnTo>
                <a:lnTo>
                  <a:pt x="91185" y="694571"/>
                </a:lnTo>
                <a:lnTo>
                  <a:pt x="85780" y="687568"/>
                </a:lnTo>
                <a:lnTo>
                  <a:pt x="81011" y="680883"/>
                </a:lnTo>
                <a:lnTo>
                  <a:pt x="76242" y="674516"/>
                </a:lnTo>
                <a:lnTo>
                  <a:pt x="68293" y="662101"/>
                </a:lnTo>
                <a:lnTo>
                  <a:pt x="61298" y="650640"/>
                </a:lnTo>
                <a:lnTo>
                  <a:pt x="55575" y="640135"/>
                </a:lnTo>
                <a:lnTo>
                  <a:pt x="51442" y="631222"/>
                </a:lnTo>
                <a:lnTo>
                  <a:pt x="48262" y="624855"/>
                </a:lnTo>
                <a:lnTo>
                  <a:pt x="46037" y="619125"/>
                </a:lnTo>
                <a:close/>
                <a:moveTo>
                  <a:pt x="1650582" y="608013"/>
                </a:moveTo>
                <a:lnTo>
                  <a:pt x="1660114" y="608013"/>
                </a:lnTo>
                <a:lnTo>
                  <a:pt x="1669645" y="608330"/>
                </a:lnTo>
                <a:lnTo>
                  <a:pt x="1679177" y="609281"/>
                </a:lnTo>
                <a:lnTo>
                  <a:pt x="1688391" y="610233"/>
                </a:lnTo>
                <a:lnTo>
                  <a:pt x="1697287" y="611818"/>
                </a:lnTo>
                <a:lnTo>
                  <a:pt x="1706183" y="613721"/>
                </a:lnTo>
                <a:lnTo>
                  <a:pt x="1714762" y="615624"/>
                </a:lnTo>
                <a:lnTo>
                  <a:pt x="1722705" y="618160"/>
                </a:lnTo>
                <a:lnTo>
                  <a:pt x="1730965" y="620380"/>
                </a:lnTo>
                <a:lnTo>
                  <a:pt x="1738273" y="622917"/>
                </a:lnTo>
                <a:lnTo>
                  <a:pt x="1752252" y="628308"/>
                </a:lnTo>
                <a:lnTo>
                  <a:pt x="1764643" y="633381"/>
                </a:lnTo>
                <a:lnTo>
                  <a:pt x="1775446" y="638772"/>
                </a:lnTo>
                <a:lnTo>
                  <a:pt x="1784024" y="642894"/>
                </a:lnTo>
                <a:lnTo>
                  <a:pt x="1790061" y="646382"/>
                </a:lnTo>
                <a:lnTo>
                  <a:pt x="1795462" y="649870"/>
                </a:lnTo>
                <a:lnTo>
                  <a:pt x="1783071" y="646699"/>
                </a:lnTo>
                <a:lnTo>
                  <a:pt x="1771316" y="644163"/>
                </a:lnTo>
                <a:lnTo>
                  <a:pt x="1759242" y="642577"/>
                </a:lnTo>
                <a:lnTo>
                  <a:pt x="1747487" y="641309"/>
                </a:lnTo>
                <a:lnTo>
                  <a:pt x="1735731" y="640992"/>
                </a:lnTo>
                <a:lnTo>
                  <a:pt x="1724293" y="640992"/>
                </a:lnTo>
                <a:lnTo>
                  <a:pt x="1713173" y="641943"/>
                </a:lnTo>
                <a:lnTo>
                  <a:pt x="1702371" y="643211"/>
                </a:lnTo>
                <a:lnTo>
                  <a:pt x="1691568" y="644797"/>
                </a:lnTo>
                <a:lnTo>
                  <a:pt x="1680766" y="647334"/>
                </a:lnTo>
                <a:lnTo>
                  <a:pt x="1670281" y="649870"/>
                </a:lnTo>
                <a:lnTo>
                  <a:pt x="1660432" y="653042"/>
                </a:lnTo>
                <a:lnTo>
                  <a:pt x="1650582" y="656530"/>
                </a:lnTo>
                <a:lnTo>
                  <a:pt x="1640733" y="660335"/>
                </a:lnTo>
                <a:lnTo>
                  <a:pt x="1631519" y="664457"/>
                </a:lnTo>
                <a:lnTo>
                  <a:pt x="1622305" y="668897"/>
                </a:lnTo>
                <a:lnTo>
                  <a:pt x="1613409" y="673970"/>
                </a:lnTo>
                <a:lnTo>
                  <a:pt x="1605148" y="679044"/>
                </a:lnTo>
                <a:lnTo>
                  <a:pt x="1596570" y="684117"/>
                </a:lnTo>
                <a:lnTo>
                  <a:pt x="1588627" y="689825"/>
                </a:lnTo>
                <a:lnTo>
                  <a:pt x="1580684" y="695216"/>
                </a:lnTo>
                <a:lnTo>
                  <a:pt x="1573377" y="700924"/>
                </a:lnTo>
                <a:lnTo>
                  <a:pt x="1566704" y="706632"/>
                </a:lnTo>
                <a:lnTo>
                  <a:pt x="1559715" y="712340"/>
                </a:lnTo>
                <a:lnTo>
                  <a:pt x="1553043" y="718682"/>
                </a:lnTo>
                <a:lnTo>
                  <a:pt x="1547006" y="724389"/>
                </a:lnTo>
                <a:lnTo>
                  <a:pt x="1535886" y="736122"/>
                </a:lnTo>
                <a:lnTo>
                  <a:pt x="1526354" y="747855"/>
                </a:lnTo>
                <a:lnTo>
                  <a:pt x="1518093" y="758954"/>
                </a:lnTo>
                <a:lnTo>
                  <a:pt x="1514281" y="763710"/>
                </a:lnTo>
                <a:lnTo>
                  <a:pt x="1510468" y="768784"/>
                </a:lnTo>
                <a:lnTo>
                  <a:pt x="1501572" y="778931"/>
                </a:lnTo>
                <a:lnTo>
                  <a:pt x="1492358" y="788127"/>
                </a:lnTo>
                <a:lnTo>
                  <a:pt x="1482827" y="797323"/>
                </a:lnTo>
                <a:lnTo>
                  <a:pt x="1472660" y="806202"/>
                </a:lnTo>
                <a:lnTo>
                  <a:pt x="1462493" y="814129"/>
                </a:lnTo>
                <a:lnTo>
                  <a:pt x="1452326" y="821740"/>
                </a:lnTo>
                <a:lnTo>
                  <a:pt x="1442476" y="829033"/>
                </a:lnTo>
                <a:lnTo>
                  <a:pt x="1432627" y="835692"/>
                </a:lnTo>
                <a:lnTo>
                  <a:pt x="1423413" y="841400"/>
                </a:lnTo>
                <a:lnTo>
                  <a:pt x="1408163" y="851230"/>
                </a:lnTo>
                <a:lnTo>
                  <a:pt x="1397042" y="857572"/>
                </a:lnTo>
                <a:lnTo>
                  <a:pt x="1391641" y="860426"/>
                </a:lnTo>
                <a:lnTo>
                  <a:pt x="1390370" y="849010"/>
                </a:lnTo>
                <a:lnTo>
                  <a:pt x="1388782" y="837912"/>
                </a:lnTo>
                <a:lnTo>
                  <a:pt x="1386875" y="826813"/>
                </a:lnTo>
                <a:lnTo>
                  <a:pt x="1384651" y="815398"/>
                </a:lnTo>
                <a:lnTo>
                  <a:pt x="1382110" y="804299"/>
                </a:lnTo>
                <a:lnTo>
                  <a:pt x="1379250" y="792566"/>
                </a:lnTo>
                <a:lnTo>
                  <a:pt x="1376391" y="781468"/>
                </a:lnTo>
                <a:lnTo>
                  <a:pt x="1372896" y="770369"/>
                </a:lnTo>
                <a:lnTo>
                  <a:pt x="1369083" y="759271"/>
                </a:lnTo>
                <a:lnTo>
                  <a:pt x="1364635" y="748172"/>
                </a:lnTo>
                <a:lnTo>
                  <a:pt x="1360505" y="737391"/>
                </a:lnTo>
                <a:lnTo>
                  <a:pt x="1355739" y="726926"/>
                </a:lnTo>
                <a:lnTo>
                  <a:pt x="1351291" y="716779"/>
                </a:lnTo>
                <a:lnTo>
                  <a:pt x="1345890" y="706315"/>
                </a:lnTo>
                <a:lnTo>
                  <a:pt x="1340806" y="696167"/>
                </a:lnTo>
                <a:lnTo>
                  <a:pt x="1335087" y="686337"/>
                </a:lnTo>
                <a:lnTo>
                  <a:pt x="1341124" y="688874"/>
                </a:lnTo>
                <a:lnTo>
                  <a:pt x="1347161" y="691728"/>
                </a:lnTo>
                <a:lnTo>
                  <a:pt x="1353197" y="693631"/>
                </a:lnTo>
                <a:lnTo>
                  <a:pt x="1358916" y="695216"/>
                </a:lnTo>
                <a:lnTo>
                  <a:pt x="1364953" y="696802"/>
                </a:lnTo>
                <a:lnTo>
                  <a:pt x="1371307" y="697436"/>
                </a:lnTo>
                <a:lnTo>
                  <a:pt x="1377344" y="698070"/>
                </a:lnTo>
                <a:lnTo>
                  <a:pt x="1383698" y="698704"/>
                </a:lnTo>
                <a:lnTo>
                  <a:pt x="1390053" y="698704"/>
                </a:lnTo>
                <a:lnTo>
                  <a:pt x="1396089" y="698070"/>
                </a:lnTo>
                <a:lnTo>
                  <a:pt x="1402761" y="697753"/>
                </a:lnTo>
                <a:lnTo>
                  <a:pt x="1409434" y="696802"/>
                </a:lnTo>
                <a:lnTo>
                  <a:pt x="1415788" y="695533"/>
                </a:lnTo>
                <a:lnTo>
                  <a:pt x="1422778" y="693948"/>
                </a:lnTo>
                <a:lnTo>
                  <a:pt x="1436757" y="690460"/>
                </a:lnTo>
                <a:lnTo>
                  <a:pt x="1450737" y="685703"/>
                </a:lnTo>
                <a:lnTo>
                  <a:pt x="1465988" y="679678"/>
                </a:lnTo>
                <a:lnTo>
                  <a:pt x="1481238" y="673336"/>
                </a:lnTo>
                <a:lnTo>
                  <a:pt x="1497442" y="665726"/>
                </a:lnTo>
                <a:lnTo>
                  <a:pt x="1514281" y="657481"/>
                </a:lnTo>
                <a:lnTo>
                  <a:pt x="1532391" y="648285"/>
                </a:lnTo>
                <a:lnTo>
                  <a:pt x="1570199" y="628308"/>
                </a:lnTo>
                <a:lnTo>
                  <a:pt x="1580366" y="623234"/>
                </a:lnTo>
                <a:lnTo>
                  <a:pt x="1590533" y="619429"/>
                </a:lnTo>
                <a:lnTo>
                  <a:pt x="1600383" y="615941"/>
                </a:lnTo>
                <a:lnTo>
                  <a:pt x="1610550" y="613087"/>
                </a:lnTo>
                <a:lnTo>
                  <a:pt x="1620399" y="611184"/>
                </a:lnTo>
                <a:lnTo>
                  <a:pt x="1630884" y="609599"/>
                </a:lnTo>
                <a:lnTo>
                  <a:pt x="1640415" y="608330"/>
                </a:lnTo>
                <a:lnTo>
                  <a:pt x="1650582" y="608013"/>
                </a:lnTo>
                <a:close/>
                <a:moveTo>
                  <a:pt x="907260" y="481013"/>
                </a:moveTo>
                <a:lnTo>
                  <a:pt x="918368" y="481013"/>
                </a:lnTo>
                <a:lnTo>
                  <a:pt x="929477" y="481013"/>
                </a:lnTo>
                <a:lnTo>
                  <a:pt x="940585" y="481648"/>
                </a:lnTo>
                <a:lnTo>
                  <a:pt x="951694" y="481966"/>
                </a:lnTo>
                <a:lnTo>
                  <a:pt x="962485" y="483236"/>
                </a:lnTo>
                <a:lnTo>
                  <a:pt x="973593" y="484507"/>
                </a:lnTo>
                <a:lnTo>
                  <a:pt x="984384" y="486095"/>
                </a:lnTo>
                <a:lnTo>
                  <a:pt x="995175" y="488001"/>
                </a:lnTo>
                <a:lnTo>
                  <a:pt x="1005966" y="489906"/>
                </a:lnTo>
                <a:lnTo>
                  <a:pt x="1016440" y="492130"/>
                </a:lnTo>
                <a:lnTo>
                  <a:pt x="1026597" y="494671"/>
                </a:lnTo>
                <a:lnTo>
                  <a:pt x="1037070" y="497529"/>
                </a:lnTo>
                <a:lnTo>
                  <a:pt x="1047544" y="500705"/>
                </a:lnTo>
                <a:lnTo>
                  <a:pt x="1057383" y="503564"/>
                </a:lnTo>
                <a:lnTo>
                  <a:pt x="1067539" y="507375"/>
                </a:lnTo>
                <a:lnTo>
                  <a:pt x="1077378" y="510869"/>
                </a:lnTo>
                <a:lnTo>
                  <a:pt x="1087534" y="515316"/>
                </a:lnTo>
                <a:lnTo>
                  <a:pt x="1097056" y="519445"/>
                </a:lnTo>
                <a:lnTo>
                  <a:pt x="1106578" y="523574"/>
                </a:lnTo>
                <a:lnTo>
                  <a:pt x="1115782" y="528656"/>
                </a:lnTo>
                <a:lnTo>
                  <a:pt x="1124986" y="533102"/>
                </a:lnTo>
                <a:lnTo>
                  <a:pt x="1134190" y="538502"/>
                </a:lnTo>
                <a:lnTo>
                  <a:pt x="1143394" y="543901"/>
                </a:lnTo>
                <a:lnTo>
                  <a:pt x="1152281" y="549301"/>
                </a:lnTo>
                <a:lnTo>
                  <a:pt x="1161168" y="555018"/>
                </a:lnTo>
                <a:lnTo>
                  <a:pt x="1169737" y="561052"/>
                </a:lnTo>
                <a:lnTo>
                  <a:pt x="1177989" y="567405"/>
                </a:lnTo>
                <a:lnTo>
                  <a:pt x="1186241" y="573757"/>
                </a:lnTo>
                <a:lnTo>
                  <a:pt x="1194493" y="580109"/>
                </a:lnTo>
                <a:lnTo>
                  <a:pt x="1202428" y="587097"/>
                </a:lnTo>
                <a:lnTo>
                  <a:pt x="1210362" y="594084"/>
                </a:lnTo>
                <a:lnTo>
                  <a:pt x="1217662" y="600754"/>
                </a:lnTo>
                <a:lnTo>
                  <a:pt x="1225279" y="608060"/>
                </a:lnTo>
                <a:lnTo>
                  <a:pt x="1232579" y="615365"/>
                </a:lnTo>
                <a:lnTo>
                  <a:pt x="1239561" y="623305"/>
                </a:lnTo>
                <a:lnTo>
                  <a:pt x="1246544" y="630928"/>
                </a:lnTo>
                <a:lnTo>
                  <a:pt x="1253526" y="638868"/>
                </a:lnTo>
                <a:lnTo>
                  <a:pt x="1259874" y="647126"/>
                </a:lnTo>
                <a:lnTo>
                  <a:pt x="1266222" y="655384"/>
                </a:lnTo>
                <a:lnTo>
                  <a:pt x="1272252" y="663960"/>
                </a:lnTo>
                <a:lnTo>
                  <a:pt x="1278282" y="672536"/>
                </a:lnTo>
                <a:lnTo>
                  <a:pt x="1283995" y="681111"/>
                </a:lnTo>
                <a:lnTo>
                  <a:pt x="1289391" y="690005"/>
                </a:lnTo>
                <a:lnTo>
                  <a:pt x="1294786" y="698898"/>
                </a:lnTo>
                <a:lnTo>
                  <a:pt x="1299864" y="708109"/>
                </a:lnTo>
                <a:lnTo>
                  <a:pt x="1304943" y="717320"/>
                </a:lnTo>
                <a:lnTo>
                  <a:pt x="1309386" y="726848"/>
                </a:lnTo>
                <a:lnTo>
                  <a:pt x="1314147" y="736694"/>
                </a:lnTo>
                <a:lnTo>
                  <a:pt x="1318273" y="746223"/>
                </a:lnTo>
                <a:lnTo>
                  <a:pt x="1322081" y="756069"/>
                </a:lnTo>
                <a:lnTo>
                  <a:pt x="1325890" y="765915"/>
                </a:lnTo>
                <a:lnTo>
                  <a:pt x="1329381" y="775761"/>
                </a:lnTo>
                <a:lnTo>
                  <a:pt x="1332872" y="786242"/>
                </a:lnTo>
                <a:lnTo>
                  <a:pt x="1336046" y="796724"/>
                </a:lnTo>
                <a:lnTo>
                  <a:pt x="1338585" y="806570"/>
                </a:lnTo>
                <a:lnTo>
                  <a:pt x="1341442" y="817369"/>
                </a:lnTo>
                <a:lnTo>
                  <a:pt x="1343663" y="827850"/>
                </a:lnTo>
                <a:lnTo>
                  <a:pt x="1345568" y="838649"/>
                </a:lnTo>
                <a:lnTo>
                  <a:pt x="1347472" y="849130"/>
                </a:lnTo>
                <a:lnTo>
                  <a:pt x="1349059" y="859929"/>
                </a:lnTo>
                <a:lnTo>
                  <a:pt x="1350329" y="870728"/>
                </a:lnTo>
                <a:lnTo>
                  <a:pt x="1350963" y="881845"/>
                </a:lnTo>
                <a:lnTo>
                  <a:pt x="1351598" y="892961"/>
                </a:lnTo>
                <a:lnTo>
                  <a:pt x="1352233" y="904078"/>
                </a:lnTo>
                <a:lnTo>
                  <a:pt x="1352550" y="915512"/>
                </a:lnTo>
                <a:lnTo>
                  <a:pt x="1352233" y="926629"/>
                </a:lnTo>
                <a:lnTo>
                  <a:pt x="1351598" y="937745"/>
                </a:lnTo>
                <a:lnTo>
                  <a:pt x="1350963" y="948862"/>
                </a:lnTo>
                <a:lnTo>
                  <a:pt x="1350329" y="959661"/>
                </a:lnTo>
                <a:lnTo>
                  <a:pt x="1349059" y="970777"/>
                </a:lnTo>
                <a:lnTo>
                  <a:pt x="1347472" y="981576"/>
                </a:lnTo>
                <a:lnTo>
                  <a:pt x="1345568" y="992375"/>
                </a:lnTo>
                <a:lnTo>
                  <a:pt x="1343663" y="1002539"/>
                </a:lnTo>
                <a:lnTo>
                  <a:pt x="1341442" y="1013338"/>
                </a:lnTo>
                <a:lnTo>
                  <a:pt x="1338585" y="1023819"/>
                </a:lnTo>
                <a:lnTo>
                  <a:pt x="1336046" y="1034301"/>
                </a:lnTo>
                <a:lnTo>
                  <a:pt x="1332872" y="1044464"/>
                </a:lnTo>
                <a:lnTo>
                  <a:pt x="1329381" y="1054628"/>
                </a:lnTo>
                <a:lnTo>
                  <a:pt x="1325890" y="1064474"/>
                </a:lnTo>
                <a:lnTo>
                  <a:pt x="1322081" y="1074638"/>
                </a:lnTo>
                <a:lnTo>
                  <a:pt x="1318273" y="1084166"/>
                </a:lnTo>
                <a:lnTo>
                  <a:pt x="1314147" y="1094013"/>
                </a:lnTo>
                <a:lnTo>
                  <a:pt x="1309386" y="1103223"/>
                </a:lnTo>
                <a:lnTo>
                  <a:pt x="1304943" y="1113070"/>
                </a:lnTo>
                <a:lnTo>
                  <a:pt x="1299864" y="1122280"/>
                </a:lnTo>
                <a:lnTo>
                  <a:pt x="1294786" y="1131491"/>
                </a:lnTo>
                <a:lnTo>
                  <a:pt x="1289391" y="1140385"/>
                </a:lnTo>
                <a:lnTo>
                  <a:pt x="1283995" y="1149595"/>
                </a:lnTo>
                <a:lnTo>
                  <a:pt x="1278282" y="1157853"/>
                </a:lnTo>
                <a:lnTo>
                  <a:pt x="1272252" y="1166747"/>
                </a:lnTo>
                <a:lnTo>
                  <a:pt x="1266222" y="1175322"/>
                </a:lnTo>
                <a:lnTo>
                  <a:pt x="1259874" y="1183263"/>
                </a:lnTo>
                <a:lnTo>
                  <a:pt x="1253526" y="1191521"/>
                </a:lnTo>
                <a:lnTo>
                  <a:pt x="1246544" y="1199461"/>
                </a:lnTo>
                <a:lnTo>
                  <a:pt x="1239561" y="1207084"/>
                </a:lnTo>
                <a:lnTo>
                  <a:pt x="1232579" y="1215024"/>
                </a:lnTo>
                <a:lnTo>
                  <a:pt x="1225279" y="1222330"/>
                </a:lnTo>
                <a:lnTo>
                  <a:pt x="1217662" y="1229635"/>
                </a:lnTo>
                <a:lnTo>
                  <a:pt x="1210362" y="1236940"/>
                </a:lnTo>
                <a:lnTo>
                  <a:pt x="1202428" y="1243610"/>
                </a:lnTo>
                <a:lnTo>
                  <a:pt x="1194493" y="1250280"/>
                </a:lnTo>
                <a:lnTo>
                  <a:pt x="1186241" y="1256632"/>
                </a:lnTo>
                <a:lnTo>
                  <a:pt x="1177989" y="1263302"/>
                </a:lnTo>
                <a:lnTo>
                  <a:pt x="1169737" y="1269337"/>
                </a:lnTo>
                <a:lnTo>
                  <a:pt x="1161168" y="1275371"/>
                </a:lnTo>
                <a:lnTo>
                  <a:pt x="1152281" y="1281089"/>
                </a:lnTo>
                <a:lnTo>
                  <a:pt x="1143394" y="1286806"/>
                </a:lnTo>
                <a:lnTo>
                  <a:pt x="1134190" y="1292205"/>
                </a:lnTo>
                <a:lnTo>
                  <a:pt x="1124986" y="1297287"/>
                </a:lnTo>
                <a:lnTo>
                  <a:pt x="1115782" y="1302051"/>
                </a:lnTo>
                <a:lnTo>
                  <a:pt x="1106578" y="1306816"/>
                </a:lnTo>
                <a:lnTo>
                  <a:pt x="1097056" y="1311262"/>
                </a:lnTo>
                <a:lnTo>
                  <a:pt x="1087534" y="1315709"/>
                </a:lnTo>
                <a:lnTo>
                  <a:pt x="1077378" y="1319520"/>
                </a:lnTo>
                <a:lnTo>
                  <a:pt x="1067539" y="1323332"/>
                </a:lnTo>
                <a:lnTo>
                  <a:pt x="1057383" y="1326825"/>
                </a:lnTo>
                <a:lnTo>
                  <a:pt x="1047544" y="1330319"/>
                </a:lnTo>
                <a:lnTo>
                  <a:pt x="1037070" y="1332860"/>
                </a:lnTo>
                <a:lnTo>
                  <a:pt x="1026597" y="1336036"/>
                </a:lnTo>
                <a:lnTo>
                  <a:pt x="1016440" y="1338260"/>
                </a:lnTo>
                <a:lnTo>
                  <a:pt x="1005966" y="1340483"/>
                </a:lnTo>
                <a:lnTo>
                  <a:pt x="995175" y="1343024"/>
                </a:lnTo>
                <a:lnTo>
                  <a:pt x="984384" y="1344294"/>
                </a:lnTo>
                <a:lnTo>
                  <a:pt x="973593" y="1345882"/>
                </a:lnTo>
                <a:lnTo>
                  <a:pt x="962485" y="1347470"/>
                </a:lnTo>
                <a:lnTo>
                  <a:pt x="951694" y="1348423"/>
                </a:lnTo>
                <a:lnTo>
                  <a:pt x="940585" y="1349058"/>
                </a:lnTo>
                <a:lnTo>
                  <a:pt x="929477" y="1349376"/>
                </a:lnTo>
                <a:lnTo>
                  <a:pt x="918368" y="1349376"/>
                </a:lnTo>
                <a:lnTo>
                  <a:pt x="907260" y="1349376"/>
                </a:lnTo>
                <a:lnTo>
                  <a:pt x="896151" y="1349058"/>
                </a:lnTo>
                <a:lnTo>
                  <a:pt x="885043" y="1348423"/>
                </a:lnTo>
                <a:lnTo>
                  <a:pt x="873934" y="1347470"/>
                </a:lnTo>
                <a:lnTo>
                  <a:pt x="863143" y="1345882"/>
                </a:lnTo>
                <a:lnTo>
                  <a:pt x="852352" y="1344294"/>
                </a:lnTo>
                <a:lnTo>
                  <a:pt x="841561" y="1343024"/>
                </a:lnTo>
                <a:lnTo>
                  <a:pt x="830770" y="1340483"/>
                </a:lnTo>
                <a:lnTo>
                  <a:pt x="820297" y="1338260"/>
                </a:lnTo>
                <a:lnTo>
                  <a:pt x="810140" y="1336036"/>
                </a:lnTo>
                <a:lnTo>
                  <a:pt x="799667" y="1332860"/>
                </a:lnTo>
                <a:lnTo>
                  <a:pt x="789193" y="1330319"/>
                </a:lnTo>
                <a:lnTo>
                  <a:pt x="779354" y="1326825"/>
                </a:lnTo>
                <a:lnTo>
                  <a:pt x="769198" y="1323332"/>
                </a:lnTo>
                <a:lnTo>
                  <a:pt x="759359" y="1319520"/>
                </a:lnTo>
                <a:lnTo>
                  <a:pt x="749203" y="1315709"/>
                </a:lnTo>
                <a:lnTo>
                  <a:pt x="739681" y="1311262"/>
                </a:lnTo>
                <a:lnTo>
                  <a:pt x="730159" y="1306816"/>
                </a:lnTo>
                <a:lnTo>
                  <a:pt x="720955" y="1302051"/>
                </a:lnTo>
                <a:lnTo>
                  <a:pt x="711751" y="1297287"/>
                </a:lnTo>
                <a:lnTo>
                  <a:pt x="702547" y="1292205"/>
                </a:lnTo>
                <a:lnTo>
                  <a:pt x="693343" y="1286806"/>
                </a:lnTo>
                <a:lnTo>
                  <a:pt x="684456" y="1281089"/>
                </a:lnTo>
                <a:lnTo>
                  <a:pt x="675569" y="1275371"/>
                </a:lnTo>
                <a:lnTo>
                  <a:pt x="667000" y="1269337"/>
                </a:lnTo>
                <a:lnTo>
                  <a:pt x="658748" y="1263302"/>
                </a:lnTo>
                <a:lnTo>
                  <a:pt x="650496" y="1256632"/>
                </a:lnTo>
                <a:lnTo>
                  <a:pt x="642244" y="1250280"/>
                </a:lnTo>
                <a:lnTo>
                  <a:pt x="634627" y="1243610"/>
                </a:lnTo>
                <a:lnTo>
                  <a:pt x="626375" y="1236940"/>
                </a:lnTo>
                <a:lnTo>
                  <a:pt x="619075" y="1229635"/>
                </a:lnTo>
                <a:lnTo>
                  <a:pt x="611458" y="1222330"/>
                </a:lnTo>
                <a:lnTo>
                  <a:pt x="604158" y="1215024"/>
                </a:lnTo>
                <a:lnTo>
                  <a:pt x="597176" y="1207084"/>
                </a:lnTo>
                <a:lnTo>
                  <a:pt x="590193" y="1199461"/>
                </a:lnTo>
                <a:lnTo>
                  <a:pt x="583528" y="1191521"/>
                </a:lnTo>
                <a:lnTo>
                  <a:pt x="576863" y="1183263"/>
                </a:lnTo>
                <a:lnTo>
                  <a:pt x="570833" y="1175322"/>
                </a:lnTo>
                <a:lnTo>
                  <a:pt x="564485" y="1166747"/>
                </a:lnTo>
                <a:lnTo>
                  <a:pt x="558455" y="1157853"/>
                </a:lnTo>
                <a:lnTo>
                  <a:pt x="552742" y="1149595"/>
                </a:lnTo>
                <a:lnTo>
                  <a:pt x="547346" y="1140385"/>
                </a:lnTo>
                <a:lnTo>
                  <a:pt x="541951" y="1131491"/>
                </a:lnTo>
                <a:lnTo>
                  <a:pt x="536873" y="1122280"/>
                </a:lnTo>
                <a:lnTo>
                  <a:pt x="531794" y="1113070"/>
                </a:lnTo>
                <a:lnTo>
                  <a:pt x="527351" y="1103223"/>
                </a:lnTo>
                <a:lnTo>
                  <a:pt x="522590" y="1094013"/>
                </a:lnTo>
                <a:lnTo>
                  <a:pt x="518464" y="1084166"/>
                </a:lnTo>
                <a:lnTo>
                  <a:pt x="514656" y="1074638"/>
                </a:lnTo>
                <a:lnTo>
                  <a:pt x="510847" y="1064474"/>
                </a:lnTo>
                <a:lnTo>
                  <a:pt x="507356" y="1054628"/>
                </a:lnTo>
                <a:lnTo>
                  <a:pt x="503865" y="1044464"/>
                </a:lnTo>
                <a:lnTo>
                  <a:pt x="500691" y="1034301"/>
                </a:lnTo>
                <a:lnTo>
                  <a:pt x="498152" y="1023819"/>
                </a:lnTo>
                <a:lnTo>
                  <a:pt x="495295" y="1013338"/>
                </a:lnTo>
                <a:lnTo>
                  <a:pt x="493074" y="1002539"/>
                </a:lnTo>
                <a:lnTo>
                  <a:pt x="491169" y="992375"/>
                </a:lnTo>
                <a:lnTo>
                  <a:pt x="489265" y="981576"/>
                </a:lnTo>
                <a:lnTo>
                  <a:pt x="487995" y="970777"/>
                </a:lnTo>
                <a:lnTo>
                  <a:pt x="486726" y="959661"/>
                </a:lnTo>
                <a:lnTo>
                  <a:pt x="485774" y="948862"/>
                </a:lnTo>
                <a:lnTo>
                  <a:pt x="485139" y="937745"/>
                </a:lnTo>
                <a:lnTo>
                  <a:pt x="484504" y="926629"/>
                </a:lnTo>
                <a:lnTo>
                  <a:pt x="484187" y="915512"/>
                </a:lnTo>
                <a:lnTo>
                  <a:pt x="484504" y="904078"/>
                </a:lnTo>
                <a:lnTo>
                  <a:pt x="485139" y="892961"/>
                </a:lnTo>
                <a:lnTo>
                  <a:pt x="485774" y="881845"/>
                </a:lnTo>
                <a:lnTo>
                  <a:pt x="486726" y="870728"/>
                </a:lnTo>
                <a:lnTo>
                  <a:pt x="487995" y="859929"/>
                </a:lnTo>
                <a:lnTo>
                  <a:pt x="489265" y="849130"/>
                </a:lnTo>
                <a:lnTo>
                  <a:pt x="491169" y="838649"/>
                </a:lnTo>
                <a:lnTo>
                  <a:pt x="493074" y="827850"/>
                </a:lnTo>
                <a:lnTo>
                  <a:pt x="495295" y="817369"/>
                </a:lnTo>
                <a:lnTo>
                  <a:pt x="498152" y="806570"/>
                </a:lnTo>
                <a:lnTo>
                  <a:pt x="500691" y="796724"/>
                </a:lnTo>
                <a:lnTo>
                  <a:pt x="503865" y="786242"/>
                </a:lnTo>
                <a:lnTo>
                  <a:pt x="507356" y="775761"/>
                </a:lnTo>
                <a:lnTo>
                  <a:pt x="510847" y="765915"/>
                </a:lnTo>
                <a:lnTo>
                  <a:pt x="514656" y="756069"/>
                </a:lnTo>
                <a:lnTo>
                  <a:pt x="518464" y="746223"/>
                </a:lnTo>
                <a:lnTo>
                  <a:pt x="522590" y="736694"/>
                </a:lnTo>
                <a:lnTo>
                  <a:pt x="527351" y="726848"/>
                </a:lnTo>
                <a:lnTo>
                  <a:pt x="531794" y="717320"/>
                </a:lnTo>
                <a:lnTo>
                  <a:pt x="536873" y="708109"/>
                </a:lnTo>
                <a:lnTo>
                  <a:pt x="541951" y="698898"/>
                </a:lnTo>
                <a:lnTo>
                  <a:pt x="547346" y="690005"/>
                </a:lnTo>
                <a:lnTo>
                  <a:pt x="552742" y="681111"/>
                </a:lnTo>
                <a:lnTo>
                  <a:pt x="558455" y="672536"/>
                </a:lnTo>
                <a:lnTo>
                  <a:pt x="564485" y="663960"/>
                </a:lnTo>
                <a:lnTo>
                  <a:pt x="570833" y="655384"/>
                </a:lnTo>
                <a:lnTo>
                  <a:pt x="576863" y="647126"/>
                </a:lnTo>
                <a:lnTo>
                  <a:pt x="583528" y="638868"/>
                </a:lnTo>
                <a:lnTo>
                  <a:pt x="590193" y="630928"/>
                </a:lnTo>
                <a:lnTo>
                  <a:pt x="597176" y="623305"/>
                </a:lnTo>
                <a:lnTo>
                  <a:pt x="604158" y="615365"/>
                </a:lnTo>
                <a:lnTo>
                  <a:pt x="611458" y="608060"/>
                </a:lnTo>
                <a:lnTo>
                  <a:pt x="619075" y="600754"/>
                </a:lnTo>
                <a:lnTo>
                  <a:pt x="626375" y="594084"/>
                </a:lnTo>
                <a:lnTo>
                  <a:pt x="634627" y="587097"/>
                </a:lnTo>
                <a:lnTo>
                  <a:pt x="642244" y="580109"/>
                </a:lnTo>
                <a:lnTo>
                  <a:pt x="650496" y="573757"/>
                </a:lnTo>
                <a:lnTo>
                  <a:pt x="658748" y="567405"/>
                </a:lnTo>
                <a:lnTo>
                  <a:pt x="667000" y="561052"/>
                </a:lnTo>
                <a:lnTo>
                  <a:pt x="675569" y="555018"/>
                </a:lnTo>
                <a:lnTo>
                  <a:pt x="684456" y="549301"/>
                </a:lnTo>
                <a:lnTo>
                  <a:pt x="693343" y="543901"/>
                </a:lnTo>
                <a:lnTo>
                  <a:pt x="702547" y="538502"/>
                </a:lnTo>
                <a:lnTo>
                  <a:pt x="711751" y="533102"/>
                </a:lnTo>
                <a:lnTo>
                  <a:pt x="720955" y="528656"/>
                </a:lnTo>
                <a:lnTo>
                  <a:pt x="730159" y="523574"/>
                </a:lnTo>
                <a:lnTo>
                  <a:pt x="739681" y="519445"/>
                </a:lnTo>
                <a:lnTo>
                  <a:pt x="749203" y="515316"/>
                </a:lnTo>
                <a:lnTo>
                  <a:pt x="759359" y="510869"/>
                </a:lnTo>
                <a:lnTo>
                  <a:pt x="769198" y="507375"/>
                </a:lnTo>
                <a:lnTo>
                  <a:pt x="779354" y="503564"/>
                </a:lnTo>
                <a:lnTo>
                  <a:pt x="789193" y="500705"/>
                </a:lnTo>
                <a:lnTo>
                  <a:pt x="799667" y="497529"/>
                </a:lnTo>
                <a:lnTo>
                  <a:pt x="810140" y="494671"/>
                </a:lnTo>
                <a:lnTo>
                  <a:pt x="820297" y="492130"/>
                </a:lnTo>
                <a:lnTo>
                  <a:pt x="830770" y="489906"/>
                </a:lnTo>
                <a:lnTo>
                  <a:pt x="841561" y="488001"/>
                </a:lnTo>
                <a:lnTo>
                  <a:pt x="852352" y="486095"/>
                </a:lnTo>
                <a:lnTo>
                  <a:pt x="863143" y="484507"/>
                </a:lnTo>
                <a:lnTo>
                  <a:pt x="873934" y="483236"/>
                </a:lnTo>
                <a:lnTo>
                  <a:pt x="885043" y="481966"/>
                </a:lnTo>
                <a:lnTo>
                  <a:pt x="896151" y="481648"/>
                </a:lnTo>
                <a:lnTo>
                  <a:pt x="907260" y="481013"/>
                </a:lnTo>
                <a:close/>
                <a:moveTo>
                  <a:pt x="1561352" y="312738"/>
                </a:moveTo>
                <a:lnTo>
                  <a:pt x="1574718" y="312738"/>
                </a:lnTo>
                <a:lnTo>
                  <a:pt x="1586812" y="313055"/>
                </a:lnTo>
                <a:lnTo>
                  <a:pt x="1596359" y="313372"/>
                </a:lnTo>
                <a:lnTo>
                  <a:pt x="1603360" y="314007"/>
                </a:lnTo>
                <a:lnTo>
                  <a:pt x="1609725" y="314959"/>
                </a:lnTo>
                <a:lnTo>
                  <a:pt x="1597314" y="317179"/>
                </a:lnTo>
                <a:lnTo>
                  <a:pt x="1585220" y="320034"/>
                </a:lnTo>
                <a:lnTo>
                  <a:pt x="1573763" y="322889"/>
                </a:lnTo>
                <a:lnTo>
                  <a:pt x="1562625" y="326696"/>
                </a:lnTo>
                <a:lnTo>
                  <a:pt x="1551804" y="331137"/>
                </a:lnTo>
                <a:lnTo>
                  <a:pt x="1541302" y="335895"/>
                </a:lnTo>
                <a:lnTo>
                  <a:pt x="1531437" y="340971"/>
                </a:lnTo>
                <a:lnTo>
                  <a:pt x="1521571" y="346680"/>
                </a:lnTo>
                <a:lnTo>
                  <a:pt x="1512342" y="353025"/>
                </a:lnTo>
                <a:lnTo>
                  <a:pt x="1504068" y="359052"/>
                </a:lnTo>
                <a:lnTo>
                  <a:pt x="1495475" y="365714"/>
                </a:lnTo>
                <a:lnTo>
                  <a:pt x="1487519" y="373010"/>
                </a:lnTo>
                <a:lnTo>
                  <a:pt x="1479563" y="379671"/>
                </a:lnTo>
                <a:lnTo>
                  <a:pt x="1472243" y="387602"/>
                </a:lnTo>
                <a:lnTo>
                  <a:pt x="1465878" y="395215"/>
                </a:lnTo>
                <a:lnTo>
                  <a:pt x="1459195" y="402828"/>
                </a:lnTo>
                <a:lnTo>
                  <a:pt x="1453148" y="411076"/>
                </a:lnTo>
                <a:lnTo>
                  <a:pt x="1447420" y="419007"/>
                </a:lnTo>
                <a:lnTo>
                  <a:pt x="1442010" y="426937"/>
                </a:lnTo>
                <a:lnTo>
                  <a:pt x="1436599" y="435502"/>
                </a:lnTo>
                <a:lnTo>
                  <a:pt x="1431826" y="443432"/>
                </a:lnTo>
                <a:lnTo>
                  <a:pt x="1427370" y="451680"/>
                </a:lnTo>
                <a:lnTo>
                  <a:pt x="1423551" y="459928"/>
                </a:lnTo>
                <a:lnTo>
                  <a:pt x="1419414" y="468175"/>
                </a:lnTo>
                <a:lnTo>
                  <a:pt x="1416232" y="476106"/>
                </a:lnTo>
                <a:lnTo>
                  <a:pt x="1413049" y="483719"/>
                </a:lnTo>
                <a:lnTo>
                  <a:pt x="1407639" y="499263"/>
                </a:lnTo>
                <a:lnTo>
                  <a:pt x="1403502" y="513855"/>
                </a:lnTo>
                <a:lnTo>
                  <a:pt x="1400319" y="527178"/>
                </a:lnTo>
                <a:lnTo>
                  <a:pt x="1398728" y="533523"/>
                </a:lnTo>
                <a:lnTo>
                  <a:pt x="1397137" y="539550"/>
                </a:lnTo>
                <a:lnTo>
                  <a:pt x="1393318" y="551921"/>
                </a:lnTo>
                <a:lnTo>
                  <a:pt x="1388863" y="564610"/>
                </a:lnTo>
                <a:lnTo>
                  <a:pt x="1383771" y="576665"/>
                </a:lnTo>
                <a:lnTo>
                  <a:pt x="1378042" y="588719"/>
                </a:lnTo>
                <a:lnTo>
                  <a:pt x="1372314" y="600456"/>
                </a:lnTo>
                <a:lnTo>
                  <a:pt x="1365949" y="611876"/>
                </a:lnTo>
                <a:lnTo>
                  <a:pt x="1359902" y="622027"/>
                </a:lnTo>
                <a:lnTo>
                  <a:pt x="1353856" y="632178"/>
                </a:lnTo>
                <a:lnTo>
                  <a:pt x="1347809" y="641377"/>
                </a:lnTo>
                <a:lnTo>
                  <a:pt x="1337625" y="656287"/>
                </a:lnTo>
                <a:lnTo>
                  <a:pt x="1329669" y="666755"/>
                </a:lnTo>
                <a:lnTo>
                  <a:pt x="1326486" y="671513"/>
                </a:lnTo>
                <a:lnTo>
                  <a:pt x="1320440" y="661679"/>
                </a:lnTo>
                <a:lnTo>
                  <a:pt x="1314393" y="652163"/>
                </a:lnTo>
                <a:lnTo>
                  <a:pt x="1307710" y="642329"/>
                </a:lnTo>
                <a:lnTo>
                  <a:pt x="1301345" y="633130"/>
                </a:lnTo>
                <a:lnTo>
                  <a:pt x="1294344" y="623613"/>
                </a:lnTo>
                <a:lnTo>
                  <a:pt x="1287024" y="614414"/>
                </a:lnTo>
                <a:lnTo>
                  <a:pt x="1279704" y="605531"/>
                </a:lnTo>
                <a:lnTo>
                  <a:pt x="1272066" y="596649"/>
                </a:lnTo>
                <a:lnTo>
                  <a:pt x="1263792" y="588402"/>
                </a:lnTo>
                <a:lnTo>
                  <a:pt x="1255836" y="579837"/>
                </a:lnTo>
                <a:lnTo>
                  <a:pt x="1247243" y="571906"/>
                </a:lnTo>
                <a:lnTo>
                  <a:pt x="1238969" y="563976"/>
                </a:lnTo>
                <a:lnTo>
                  <a:pt x="1230376" y="556362"/>
                </a:lnTo>
                <a:lnTo>
                  <a:pt x="1221465" y="549066"/>
                </a:lnTo>
                <a:lnTo>
                  <a:pt x="1212236" y="542088"/>
                </a:lnTo>
                <a:lnTo>
                  <a:pt x="1203325" y="535426"/>
                </a:lnTo>
                <a:lnTo>
                  <a:pt x="1210008" y="535426"/>
                </a:lnTo>
                <a:lnTo>
                  <a:pt x="1216692" y="535426"/>
                </a:lnTo>
                <a:lnTo>
                  <a:pt x="1222738" y="534474"/>
                </a:lnTo>
                <a:lnTo>
                  <a:pt x="1228785" y="533840"/>
                </a:lnTo>
                <a:lnTo>
                  <a:pt x="1235150" y="532571"/>
                </a:lnTo>
                <a:lnTo>
                  <a:pt x="1241197" y="530985"/>
                </a:lnTo>
                <a:lnTo>
                  <a:pt x="1246925" y="529082"/>
                </a:lnTo>
                <a:lnTo>
                  <a:pt x="1252653" y="526861"/>
                </a:lnTo>
                <a:lnTo>
                  <a:pt x="1258700" y="524323"/>
                </a:lnTo>
                <a:lnTo>
                  <a:pt x="1264428" y="521468"/>
                </a:lnTo>
                <a:lnTo>
                  <a:pt x="1269839" y="517979"/>
                </a:lnTo>
                <a:lnTo>
                  <a:pt x="1275567" y="514490"/>
                </a:lnTo>
                <a:lnTo>
                  <a:pt x="1281295" y="510683"/>
                </a:lnTo>
                <a:lnTo>
                  <a:pt x="1286706" y="506876"/>
                </a:lnTo>
                <a:lnTo>
                  <a:pt x="1297844" y="497677"/>
                </a:lnTo>
                <a:lnTo>
                  <a:pt x="1308983" y="487843"/>
                </a:lnTo>
                <a:lnTo>
                  <a:pt x="1320121" y="476106"/>
                </a:lnTo>
                <a:lnTo>
                  <a:pt x="1331897" y="464052"/>
                </a:lnTo>
                <a:lnTo>
                  <a:pt x="1343672" y="450411"/>
                </a:lnTo>
                <a:lnTo>
                  <a:pt x="1355765" y="435819"/>
                </a:lnTo>
                <a:lnTo>
                  <a:pt x="1368495" y="420593"/>
                </a:lnTo>
                <a:lnTo>
                  <a:pt x="1394909" y="386650"/>
                </a:lnTo>
                <a:lnTo>
                  <a:pt x="1402229" y="378402"/>
                </a:lnTo>
                <a:lnTo>
                  <a:pt x="1409549" y="370472"/>
                </a:lnTo>
                <a:lnTo>
                  <a:pt x="1417186" y="363176"/>
                </a:lnTo>
                <a:lnTo>
                  <a:pt x="1425461" y="356514"/>
                </a:lnTo>
                <a:lnTo>
                  <a:pt x="1433735" y="350487"/>
                </a:lnTo>
                <a:lnTo>
                  <a:pt x="1442328" y="344777"/>
                </a:lnTo>
                <a:lnTo>
                  <a:pt x="1451239" y="340336"/>
                </a:lnTo>
                <a:lnTo>
                  <a:pt x="1460150" y="335578"/>
                </a:lnTo>
                <a:lnTo>
                  <a:pt x="1468742" y="331771"/>
                </a:lnTo>
                <a:lnTo>
                  <a:pt x="1477653" y="328282"/>
                </a:lnTo>
                <a:lnTo>
                  <a:pt x="1486564" y="325427"/>
                </a:lnTo>
                <a:lnTo>
                  <a:pt x="1495475" y="322572"/>
                </a:lnTo>
                <a:lnTo>
                  <a:pt x="1504386" y="320351"/>
                </a:lnTo>
                <a:lnTo>
                  <a:pt x="1513297" y="318448"/>
                </a:lnTo>
                <a:lnTo>
                  <a:pt x="1521571" y="316862"/>
                </a:lnTo>
                <a:lnTo>
                  <a:pt x="1530164" y="315276"/>
                </a:lnTo>
                <a:lnTo>
                  <a:pt x="1538756" y="314641"/>
                </a:lnTo>
                <a:lnTo>
                  <a:pt x="1546394" y="313690"/>
                </a:lnTo>
                <a:lnTo>
                  <a:pt x="1561352" y="312738"/>
                </a:lnTo>
                <a:close/>
                <a:moveTo>
                  <a:pt x="242887" y="292100"/>
                </a:moveTo>
                <a:lnTo>
                  <a:pt x="246376" y="304155"/>
                </a:lnTo>
                <a:lnTo>
                  <a:pt x="250183" y="315893"/>
                </a:lnTo>
                <a:lnTo>
                  <a:pt x="254942" y="326996"/>
                </a:lnTo>
                <a:lnTo>
                  <a:pt x="260018" y="337782"/>
                </a:lnTo>
                <a:lnTo>
                  <a:pt x="265411" y="347933"/>
                </a:lnTo>
                <a:lnTo>
                  <a:pt x="271121" y="357768"/>
                </a:lnTo>
                <a:lnTo>
                  <a:pt x="277148" y="366968"/>
                </a:lnTo>
                <a:lnTo>
                  <a:pt x="283810" y="375850"/>
                </a:lnTo>
                <a:lnTo>
                  <a:pt x="290472" y="384415"/>
                </a:lnTo>
                <a:lnTo>
                  <a:pt x="297769" y="392346"/>
                </a:lnTo>
                <a:lnTo>
                  <a:pt x="305700" y="399960"/>
                </a:lnTo>
                <a:lnTo>
                  <a:pt x="313314" y="407256"/>
                </a:lnTo>
                <a:lnTo>
                  <a:pt x="321244" y="413918"/>
                </a:lnTo>
                <a:lnTo>
                  <a:pt x="329493" y="420580"/>
                </a:lnTo>
                <a:lnTo>
                  <a:pt x="337424" y="426608"/>
                </a:lnTo>
                <a:lnTo>
                  <a:pt x="345989" y="432001"/>
                </a:lnTo>
                <a:lnTo>
                  <a:pt x="354872" y="437394"/>
                </a:lnTo>
                <a:lnTo>
                  <a:pt x="363120" y="442469"/>
                </a:lnTo>
                <a:lnTo>
                  <a:pt x="372003" y="446911"/>
                </a:lnTo>
                <a:lnTo>
                  <a:pt x="380885" y="451035"/>
                </a:lnTo>
                <a:lnTo>
                  <a:pt x="389451" y="455159"/>
                </a:lnTo>
                <a:lnTo>
                  <a:pt x="398016" y="458331"/>
                </a:lnTo>
                <a:lnTo>
                  <a:pt x="406581" y="461504"/>
                </a:lnTo>
                <a:lnTo>
                  <a:pt x="415147" y="464676"/>
                </a:lnTo>
                <a:lnTo>
                  <a:pt x="423395" y="467214"/>
                </a:lnTo>
                <a:lnTo>
                  <a:pt x="431643" y="469752"/>
                </a:lnTo>
                <a:lnTo>
                  <a:pt x="447188" y="472924"/>
                </a:lnTo>
                <a:lnTo>
                  <a:pt x="462415" y="475779"/>
                </a:lnTo>
                <a:lnTo>
                  <a:pt x="475739" y="477683"/>
                </a:lnTo>
                <a:lnTo>
                  <a:pt x="482084" y="478000"/>
                </a:lnTo>
                <a:lnTo>
                  <a:pt x="488429" y="479269"/>
                </a:lnTo>
                <a:lnTo>
                  <a:pt x="501118" y="481489"/>
                </a:lnTo>
                <a:lnTo>
                  <a:pt x="514125" y="484979"/>
                </a:lnTo>
                <a:lnTo>
                  <a:pt x="526815" y="488786"/>
                </a:lnTo>
                <a:lnTo>
                  <a:pt x="539504" y="492910"/>
                </a:lnTo>
                <a:lnTo>
                  <a:pt x="551876" y="497668"/>
                </a:lnTo>
                <a:lnTo>
                  <a:pt x="563614" y="502744"/>
                </a:lnTo>
                <a:lnTo>
                  <a:pt x="574718" y="507503"/>
                </a:lnTo>
                <a:lnTo>
                  <a:pt x="585186" y="512578"/>
                </a:lnTo>
                <a:lnTo>
                  <a:pt x="594704" y="517654"/>
                </a:lnTo>
                <a:lnTo>
                  <a:pt x="610883" y="526537"/>
                </a:lnTo>
                <a:lnTo>
                  <a:pt x="621986" y="532564"/>
                </a:lnTo>
                <a:lnTo>
                  <a:pt x="627062" y="535737"/>
                </a:lnTo>
                <a:lnTo>
                  <a:pt x="617862" y="542398"/>
                </a:lnTo>
                <a:lnTo>
                  <a:pt x="608979" y="549378"/>
                </a:lnTo>
                <a:lnTo>
                  <a:pt x="600097" y="556674"/>
                </a:lnTo>
                <a:lnTo>
                  <a:pt x="591214" y="564288"/>
                </a:lnTo>
                <a:lnTo>
                  <a:pt x="582966" y="572219"/>
                </a:lnTo>
                <a:lnTo>
                  <a:pt x="574400" y="580467"/>
                </a:lnTo>
                <a:lnTo>
                  <a:pt x="566469" y="588715"/>
                </a:lnTo>
                <a:lnTo>
                  <a:pt x="558221" y="597597"/>
                </a:lnTo>
                <a:lnTo>
                  <a:pt x="550607" y="606163"/>
                </a:lnTo>
                <a:lnTo>
                  <a:pt x="543311" y="615045"/>
                </a:lnTo>
                <a:lnTo>
                  <a:pt x="536015" y="624245"/>
                </a:lnTo>
                <a:lnTo>
                  <a:pt x="529035" y="633445"/>
                </a:lnTo>
                <a:lnTo>
                  <a:pt x="522691" y="642645"/>
                </a:lnTo>
                <a:lnTo>
                  <a:pt x="516346" y="652479"/>
                </a:lnTo>
                <a:lnTo>
                  <a:pt x="510318" y="661996"/>
                </a:lnTo>
                <a:lnTo>
                  <a:pt x="504608" y="671513"/>
                </a:lnTo>
                <a:lnTo>
                  <a:pt x="503656" y="665168"/>
                </a:lnTo>
                <a:lnTo>
                  <a:pt x="503022" y="658824"/>
                </a:lnTo>
                <a:lnTo>
                  <a:pt x="501753" y="652796"/>
                </a:lnTo>
                <a:lnTo>
                  <a:pt x="500167" y="646769"/>
                </a:lnTo>
                <a:lnTo>
                  <a:pt x="498263" y="640741"/>
                </a:lnTo>
                <a:lnTo>
                  <a:pt x="496043" y="634714"/>
                </a:lnTo>
                <a:lnTo>
                  <a:pt x="493822" y="629321"/>
                </a:lnTo>
                <a:lnTo>
                  <a:pt x="490649" y="623611"/>
                </a:lnTo>
                <a:lnTo>
                  <a:pt x="487477" y="618218"/>
                </a:lnTo>
                <a:lnTo>
                  <a:pt x="483988" y="612825"/>
                </a:lnTo>
                <a:lnTo>
                  <a:pt x="480815" y="607432"/>
                </a:lnTo>
                <a:lnTo>
                  <a:pt x="476374" y="602356"/>
                </a:lnTo>
                <a:lnTo>
                  <a:pt x="472250" y="596963"/>
                </a:lnTo>
                <a:lnTo>
                  <a:pt x="467491" y="592204"/>
                </a:lnTo>
                <a:lnTo>
                  <a:pt x="457340" y="582053"/>
                </a:lnTo>
                <a:lnTo>
                  <a:pt x="446236" y="572219"/>
                </a:lnTo>
                <a:lnTo>
                  <a:pt x="433547" y="562067"/>
                </a:lnTo>
                <a:lnTo>
                  <a:pt x="419905" y="552233"/>
                </a:lnTo>
                <a:lnTo>
                  <a:pt x="405313" y="541764"/>
                </a:lnTo>
                <a:lnTo>
                  <a:pt x="389768" y="531295"/>
                </a:lnTo>
                <a:lnTo>
                  <a:pt x="373271" y="520192"/>
                </a:lnTo>
                <a:lnTo>
                  <a:pt x="337106" y="497668"/>
                </a:lnTo>
                <a:lnTo>
                  <a:pt x="327589" y="491006"/>
                </a:lnTo>
                <a:lnTo>
                  <a:pt x="319024" y="484662"/>
                </a:lnTo>
                <a:lnTo>
                  <a:pt x="311093" y="477683"/>
                </a:lnTo>
                <a:lnTo>
                  <a:pt x="303796" y="470386"/>
                </a:lnTo>
                <a:lnTo>
                  <a:pt x="296817" y="462773"/>
                </a:lnTo>
                <a:lnTo>
                  <a:pt x="290155" y="454524"/>
                </a:lnTo>
                <a:lnTo>
                  <a:pt x="284445" y="446593"/>
                </a:lnTo>
                <a:lnTo>
                  <a:pt x="279052" y="438345"/>
                </a:lnTo>
                <a:lnTo>
                  <a:pt x="273976" y="430097"/>
                </a:lnTo>
                <a:lnTo>
                  <a:pt x="269852" y="421532"/>
                </a:lnTo>
                <a:lnTo>
                  <a:pt x="266045" y="412649"/>
                </a:lnTo>
                <a:lnTo>
                  <a:pt x="262238" y="404401"/>
                </a:lnTo>
                <a:lnTo>
                  <a:pt x="259066" y="395836"/>
                </a:lnTo>
                <a:lnTo>
                  <a:pt x="256528" y="387271"/>
                </a:lnTo>
                <a:lnTo>
                  <a:pt x="253673" y="379022"/>
                </a:lnTo>
                <a:lnTo>
                  <a:pt x="251769" y="370774"/>
                </a:lnTo>
                <a:lnTo>
                  <a:pt x="249866" y="362843"/>
                </a:lnTo>
                <a:lnTo>
                  <a:pt x="248280" y="354913"/>
                </a:lnTo>
                <a:lnTo>
                  <a:pt x="245742" y="340320"/>
                </a:lnTo>
                <a:lnTo>
                  <a:pt x="244156" y="326679"/>
                </a:lnTo>
                <a:lnTo>
                  <a:pt x="243521" y="315258"/>
                </a:lnTo>
                <a:lnTo>
                  <a:pt x="242887" y="305741"/>
                </a:lnTo>
                <a:lnTo>
                  <a:pt x="242887" y="298445"/>
                </a:lnTo>
                <a:lnTo>
                  <a:pt x="242887" y="292100"/>
                </a:lnTo>
                <a:close/>
                <a:moveTo>
                  <a:pt x="1303337" y="85725"/>
                </a:moveTo>
                <a:lnTo>
                  <a:pt x="1292895" y="92695"/>
                </a:lnTo>
                <a:lnTo>
                  <a:pt x="1283086" y="99982"/>
                </a:lnTo>
                <a:lnTo>
                  <a:pt x="1273910" y="107585"/>
                </a:lnTo>
                <a:lnTo>
                  <a:pt x="1265050" y="115506"/>
                </a:lnTo>
                <a:lnTo>
                  <a:pt x="1257140" y="124060"/>
                </a:lnTo>
                <a:lnTo>
                  <a:pt x="1249862" y="132614"/>
                </a:lnTo>
                <a:lnTo>
                  <a:pt x="1242901" y="141484"/>
                </a:lnTo>
                <a:lnTo>
                  <a:pt x="1236256" y="150038"/>
                </a:lnTo>
                <a:lnTo>
                  <a:pt x="1230560" y="159226"/>
                </a:lnTo>
                <a:lnTo>
                  <a:pt x="1224865" y="169047"/>
                </a:lnTo>
                <a:lnTo>
                  <a:pt x="1220118" y="178235"/>
                </a:lnTo>
                <a:lnTo>
                  <a:pt x="1215689" y="187739"/>
                </a:lnTo>
                <a:lnTo>
                  <a:pt x="1211891" y="197877"/>
                </a:lnTo>
                <a:lnTo>
                  <a:pt x="1208094" y="207382"/>
                </a:lnTo>
                <a:lnTo>
                  <a:pt x="1204930" y="217203"/>
                </a:lnTo>
                <a:lnTo>
                  <a:pt x="1202399" y="227024"/>
                </a:lnTo>
                <a:lnTo>
                  <a:pt x="1199867" y="236529"/>
                </a:lnTo>
                <a:lnTo>
                  <a:pt x="1197969" y="246350"/>
                </a:lnTo>
                <a:lnTo>
                  <a:pt x="1196387" y="256171"/>
                </a:lnTo>
                <a:lnTo>
                  <a:pt x="1195121" y="265675"/>
                </a:lnTo>
                <a:lnTo>
                  <a:pt x="1194172" y="275180"/>
                </a:lnTo>
                <a:lnTo>
                  <a:pt x="1193539" y="284368"/>
                </a:lnTo>
                <a:lnTo>
                  <a:pt x="1193223" y="293555"/>
                </a:lnTo>
                <a:lnTo>
                  <a:pt x="1192590" y="302426"/>
                </a:lnTo>
                <a:lnTo>
                  <a:pt x="1193223" y="311297"/>
                </a:lnTo>
                <a:lnTo>
                  <a:pt x="1193223" y="319534"/>
                </a:lnTo>
                <a:lnTo>
                  <a:pt x="1194488" y="335692"/>
                </a:lnTo>
                <a:lnTo>
                  <a:pt x="1196387" y="350582"/>
                </a:lnTo>
                <a:lnTo>
                  <a:pt x="1199235" y="364205"/>
                </a:lnTo>
                <a:lnTo>
                  <a:pt x="1200500" y="370224"/>
                </a:lnTo>
                <a:lnTo>
                  <a:pt x="1201450" y="376560"/>
                </a:lnTo>
                <a:lnTo>
                  <a:pt x="1203032" y="389550"/>
                </a:lnTo>
                <a:lnTo>
                  <a:pt x="1204297" y="402856"/>
                </a:lnTo>
                <a:lnTo>
                  <a:pt x="1204297" y="415845"/>
                </a:lnTo>
                <a:lnTo>
                  <a:pt x="1204297" y="429468"/>
                </a:lnTo>
                <a:lnTo>
                  <a:pt x="1203348" y="442458"/>
                </a:lnTo>
                <a:lnTo>
                  <a:pt x="1202399" y="455130"/>
                </a:lnTo>
                <a:lnTo>
                  <a:pt x="1201133" y="467169"/>
                </a:lnTo>
                <a:lnTo>
                  <a:pt x="1199551" y="478891"/>
                </a:lnTo>
                <a:lnTo>
                  <a:pt x="1197653" y="489663"/>
                </a:lnTo>
                <a:lnTo>
                  <a:pt x="1194488" y="507088"/>
                </a:lnTo>
                <a:lnTo>
                  <a:pt x="1191957" y="519760"/>
                </a:lnTo>
                <a:lnTo>
                  <a:pt x="1190375" y="525463"/>
                </a:lnTo>
                <a:lnTo>
                  <a:pt x="1181199" y="519127"/>
                </a:lnTo>
                <a:lnTo>
                  <a:pt x="1172022" y="512791"/>
                </a:lnTo>
                <a:lnTo>
                  <a:pt x="1162213" y="506771"/>
                </a:lnTo>
                <a:lnTo>
                  <a:pt x="1152404" y="500752"/>
                </a:lnTo>
                <a:lnTo>
                  <a:pt x="1142279" y="495049"/>
                </a:lnTo>
                <a:lnTo>
                  <a:pt x="1132153" y="489663"/>
                </a:lnTo>
                <a:lnTo>
                  <a:pt x="1121395" y="484594"/>
                </a:lnTo>
                <a:lnTo>
                  <a:pt x="1110637" y="479525"/>
                </a:lnTo>
                <a:lnTo>
                  <a:pt x="1099878" y="475090"/>
                </a:lnTo>
                <a:lnTo>
                  <a:pt x="1089436" y="470654"/>
                </a:lnTo>
                <a:lnTo>
                  <a:pt x="1078678" y="466536"/>
                </a:lnTo>
                <a:lnTo>
                  <a:pt x="1067603" y="463051"/>
                </a:lnTo>
                <a:lnTo>
                  <a:pt x="1056845" y="459566"/>
                </a:lnTo>
                <a:lnTo>
                  <a:pt x="1045770" y="456714"/>
                </a:lnTo>
                <a:lnTo>
                  <a:pt x="1035012" y="453863"/>
                </a:lnTo>
                <a:lnTo>
                  <a:pt x="1023937" y="451329"/>
                </a:lnTo>
                <a:lnTo>
                  <a:pt x="1029949" y="448794"/>
                </a:lnTo>
                <a:lnTo>
                  <a:pt x="1035645" y="445943"/>
                </a:lnTo>
                <a:lnTo>
                  <a:pt x="1041024" y="442775"/>
                </a:lnTo>
                <a:lnTo>
                  <a:pt x="1046403" y="439606"/>
                </a:lnTo>
                <a:lnTo>
                  <a:pt x="1051466" y="435805"/>
                </a:lnTo>
                <a:lnTo>
                  <a:pt x="1055896" y="432003"/>
                </a:lnTo>
                <a:lnTo>
                  <a:pt x="1060642" y="427884"/>
                </a:lnTo>
                <a:lnTo>
                  <a:pt x="1065072" y="423449"/>
                </a:lnTo>
                <a:lnTo>
                  <a:pt x="1069502" y="419014"/>
                </a:lnTo>
                <a:lnTo>
                  <a:pt x="1073299" y="413944"/>
                </a:lnTo>
                <a:lnTo>
                  <a:pt x="1077096" y="408559"/>
                </a:lnTo>
                <a:lnTo>
                  <a:pt x="1080893" y="403173"/>
                </a:lnTo>
                <a:lnTo>
                  <a:pt x="1084374" y="397470"/>
                </a:lnTo>
                <a:lnTo>
                  <a:pt x="1087854" y="391451"/>
                </a:lnTo>
                <a:lnTo>
                  <a:pt x="1094183" y="378778"/>
                </a:lnTo>
                <a:lnTo>
                  <a:pt x="1100511" y="364838"/>
                </a:lnTo>
                <a:lnTo>
                  <a:pt x="1105890" y="349948"/>
                </a:lnTo>
                <a:lnTo>
                  <a:pt x="1111586" y="334107"/>
                </a:lnTo>
                <a:lnTo>
                  <a:pt x="1116332" y="316999"/>
                </a:lnTo>
                <a:lnTo>
                  <a:pt x="1121711" y="298941"/>
                </a:lnTo>
                <a:lnTo>
                  <a:pt x="1126774" y="279932"/>
                </a:lnTo>
                <a:lnTo>
                  <a:pt x="1137532" y="238430"/>
                </a:lnTo>
                <a:lnTo>
                  <a:pt x="1140697" y="227658"/>
                </a:lnTo>
                <a:lnTo>
                  <a:pt x="1144177" y="217203"/>
                </a:lnTo>
                <a:lnTo>
                  <a:pt x="1148291" y="207699"/>
                </a:lnTo>
                <a:lnTo>
                  <a:pt x="1152721" y="198194"/>
                </a:lnTo>
                <a:lnTo>
                  <a:pt x="1158100" y="189323"/>
                </a:lnTo>
                <a:lnTo>
                  <a:pt x="1163479" y="180769"/>
                </a:lnTo>
                <a:lnTo>
                  <a:pt x="1169491" y="172849"/>
                </a:lnTo>
                <a:lnTo>
                  <a:pt x="1175819" y="165246"/>
                </a:lnTo>
                <a:lnTo>
                  <a:pt x="1182464" y="157959"/>
                </a:lnTo>
                <a:lnTo>
                  <a:pt x="1188793" y="151306"/>
                </a:lnTo>
                <a:lnTo>
                  <a:pt x="1195754" y="144653"/>
                </a:lnTo>
                <a:lnTo>
                  <a:pt x="1202715" y="138633"/>
                </a:lnTo>
                <a:lnTo>
                  <a:pt x="1209993" y="132930"/>
                </a:lnTo>
                <a:lnTo>
                  <a:pt x="1217271" y="127861"/>
                </a:lnTo>
                <a:lnTo>
                  <a:pt x="1224232" y="122792"/>
                </a:lnTo>
                <a:lnTo>
                  <a:pt x="1231510" y="118357"/>
                </a:lnTo>
                <a:lnTo>
                  <a:pt x="1238154" y="114238"/>
                </a:lnTo>
                <a:lnTo>
                  <a:pt x="1245116" y="109803"/>
                </a:lnTo>
                <a:lnTo>
                  <a:pt x="1258722" y="103467"/>
                </a:lnTo>
                <a:lnTo>
                  <a:pt x="1270746" y="97764"/>
                </a:lnTo>
                <a:lnTo>
                  <a:pt x="1281504" y="93012"/>
                </a:lnTo>
                <a:lnTo>
                  <a:pt x="1290364" y="89844"/>
                </a:lnTo>
                <a:lnTo>
                  <a:pt x="1297325" y="87626"/>
                </a:lnTo>
                <a:lnTo>
                  <a:pt x="1303337" y="85725"/>
                </a:lnTo>
                <a:close/>
                <a:moveTo>
                  <a:pt x="556798" y="73025"/>
                </a:moveTo>
                <a:lnTo>
                  <a:pt x="555216" y="85382"/>
                </a:lnTo>
                <a:lnTo>
                  <a:pt x="553950" y="97738"/>
                </a:lnTo>
                <a:lnTo>
                  <a:pt x="553634" y="109778"/>
                </a:lnTo>
                <a:lnTo>
                  <a:pt x="553634" y="121501"/>
                </a:lnTo>
                <a:lnTo>
                  <a:pt x="554267" y="132907"/>
                </a:lnTo>
                <a:lnTo>
                  <a:pt x="555533" y="144313"/>
                </a:lnTo>
                <a:lnTo>
                  <a:pt x="557431" y="155402"/>
                </a:lnTo>
                <a:lnTo>
                  <a:pt x="560279" y="166174"/>
                </a:lnTo>
                <a:lnTo>
                  <a:pt x="562810" y="176630"/>
                </a:lnTo>
                <a:lnTo>
                  <a:pt x="566291" y="187085"/>
                </a:lnTo>
                <a:lnTo>
                  <a:pt x="570088" y="196907"/>
                </a:lnTo>
                <a:lnTo>
                  <a:pt x="573885" y="206412"/>
                </a:lnTo>
                <a:lnTo>
                  <a:pt x="578631" y="216234"/>
                </a:lnTo>
                <a:lnTo>
                  <a:pt x="583378" y="225422"/>
                </a:lnTo>
                <a:lnTo>
                  <a:pt x="588440" y="234293"/>
                </a:lnTo>
                <a:lnTo>
                  <a:pt x="593820" y="242531"/>
                </a:lnTo>
                <a:lnTo>
                  <a:pt x="599515" y="251085"/>
                </a:lnTo>
                <a:lnTo>
                  <a:pt x="605844" y="258689"/>
                </a:lnTo>
                <a:lnTo>
                  <a:pt x="611539" y="266610"/>
                </a:lnTo>
                <a:lnTo>
                  <a:pt x="617868" y="273897"/>
                </a:lnTo>
                <a:lnTo>
                  <a:pt x="624196" y="280868"/>
                </a:lnTo>
                <a:lnTo>
                  <a:pt x="630524" y="287838"/>
                </a:lnTo>
                <a:lnTo>
                  <a:pt x="637169" y="293858"/>
                </a:lnTo>
                <a:lnTo>
                  <a:pt x="643498" y="300195"/>
                </a:lnTo>
                <a:lnTo>
                  <a:pt x="650143" y="305898"/>
                </a:lnTo>
                <a:lnTo>
                  <a:pt x="656787" y="311601"/>
                </a:lnTo>
                <a:lnTo>
                  <a:pt x="669761" y="321106"/>
                </a:lnTo>
                <a:lnTo>
                  <a:pt x="681785" y="329660"/>
                </a:lnTo>
                <a:lnTo>
                  <a:pt x="693809" y="336947"/>
                </a:lnTo>
                <a:lnTo>
                  <a:pt x="699188" y="340116"/>
                </a:lnTo>
                <a:lnTo>
                  <a:pt x="704567" y="343284"/>
                </a:lnTo>
                <a:lnTo>
                  <a:pt x="715325" y="350571"/>
                </a:lnTo>
                <a:lnTo>
                  <a:pt x="725451" y="359126"/>
                </a:lnTo>
                <a:lnTo>
                  <a:pt x="735893" y="367680"/>
                </a:lnTo>
                <a:lnTo>
                  <a:pt x="745385" y="376868"/>
                </a:lnTo>
                <a:lnTo>
                  <a:pt x="754562" y="386056"/>
                </a:lnTo>
                <a:lnTo>
                  <a:pt x="763421" y="395245"/>
                </a:lnTo>
                <a:lnTo>
                  <a:pt x="771648" y="404433"/>
                </a:lnTo>
                <a:lnTo>
                  <a:pt x="779242" y="413304"/>
                </a:lnTo>
                <a:lnTo>
                  <a:pt x="785571" y="421542"/>
                </a:lnTo>
                <a:lnTo>
                  <a:pt x="796962" y="436116"/>
                </a:lnTo>
                <a:lnTo>
                  <a:pt x="804556" y="446572"/>
                </a:lnTo>
                <a:lnTo>
                  <a:pt x="808037" y="451324"/>
                </a:lnTo>
                <a:lnTo>
                  <a:pt x="796962" y="453859"/>
                </a:lnTo>
                <a:lnTo>
                  <a:pt x="785571" y="456710"/>
                </a:lnTo>
                <a:lnTo>
                  <a:pt x="775129" y="459562"/>
                </a:lnTo>
                <a:lnTo>
                  <a:pt x="763738" y="463047"/>
                </a:lnTo>
                <a:lnTo>
                  <a:pt x="752663" y="466849"/>
                </a:lnTo>
                <a:lnTo>
                  <a:pt x="741905" y="470651"/>
                </a:lnTo>
                <a:lnTo>
                  <a:pt x="731463" y="475087"/>
                </a:lnTo>
                <a:lnTo>
                  <a:pt x="720072" y="479522"/>
                </a:lnTo>
                <a:lnTo>
                  <a:pt x="709946" y="484592"/>
                </a:lnTo>
                <a:lnTo>
                  <a:pt x="699504" y="489978"/>
                </a:lnTo>
                <a:lnTo>
                  <a:pt x="689062" y="495364"/>
                </a:lnTo>
                <a:lnTo>
                  <a:pt x="679253" y="500750"/>
                </a:lnTo>
                <a:lnTo>
                  <a:pt x="669444" y="506770"/>
                </a:lnTo>
                <a:lnTo>
                  <a:pt x="659635" y="512790"/>
                </a:lnTo>
                <a:lnTo>
                  <a:pt x="650143" y="519126"/>
                </a:lnTo>
                <a:lnTo>
                  <a:pt x="640966" y="525463"/>
                </a:lnTo>
                <a:lnTo>
                  <a:pt x="643181" y="519443"/>
                </a:lnTo>
                <a:lnTo>
                  <a:pt x="645080" y="513423"/>
                </a:lnTo>
                <a:lnTo>
                  <a:pt x="646345" y="507087"/>
                </a:lnTo>
                <a:lnTo>
                  <a:pt x="647611" y="501067"/>
                </a:lnTo>
                <a:lnTo>
                  <a:pt x="648244" y="495047"/>
                </a:lnTo>
                <a:lnTo>
                  <a:pt x="648560" y="488710"/>
                </a:lnTo>
                <a:lnTo>
                  <a:pt x="648560" y="482691"/>
                </a:lnTo>
                <a:lnTo>
                  <a:pt x="648244" y="476037"/>
                </a:lnTo>
                <a:lnTo>
                  <a:pt x="647611" y="470017"/>
                </a:lnTo>
                <a:lnTo>
                  <a:pt x="646662" y="463997"/>
                </a:lnTo>
                <a:lnTo>
                  <a:pt x="645080" y="457344"/>
                </a:lnTo>
                <a:lnTo>
                  <a:pt x="643498" y="450691"/>
                </a:lnTo>
                <a:lnTo>
                  <a:pt x="641599" y="444671"/>
                </a:lnTo>
                <a:lnTo>
                  <a:pt x="639701" y="438017"/>
                </a:lnTo>
                <a:lnTo>
                  <a:pt x="634321" y="424710"/>
                </a:lnTo>
                <a:lnTo>
                  <a:pt x="628309" y="411086"/>
                </a:lnTo>
                <a:lnTo>
                  <a:pt x="621032" y="396829"/>
                </a:lnTo>
                <a:lnTo>
                  <a:pt x="612488" y="382254"/>
                </a:lnTo>
                <a:lnTo>
                  <a:pt x="603945" y="366730"/>
                </a:lnTo>
                <a:lnTo>
                  <a:pt x="593503" y="350571"/>
                </a:lnTo>
                <a:lnTo>
                  <a:pt x="582745" y="334096"/>
                </a:lnTo>
                <a:lnTo>
                  <a:pt x="559013" y="298610"/>
                </a:lnTo>
                <a:lnTo>
                  <a:pt x="553318" y="289105"/>
                </a:lnTo>
                <a:lnTo>
                  <a:pt x="547938" y="279284"/>
                </a:lnTo>
                <a:lnTo>
                  <a:pt x="543509" y="269779"/>
                </a:lnTo>
                <a:lnTo>
                  <a:pt x="539711" y="260274"/>
                </a:lnTo>
                <a:lnTo>
                  <a:pt x="536864" y="250135"/>
                </a:lnTo>
                <a:lnTo>
                  <a:pt x="534016" y="240630"/>
                </a:lnTo>
                <a:lnTo>
                  <a:pt x="531801" y="231125"/>
                </a:lnTo>
                <a:lnTo>
                  <a:pt x="530535" y="220986"/>
                </a:lnTo>
                <a:lnTo>
                  <a:pt x="529586" y="211481"/>
                </a:lnTo>
                <a:lnTo>
                  <a:pt x="528637" y="201976"/>
                </a:lnTo>
                <a:lnTo>
                  <a:pt x="528637" y="192788"/>
                </a:lnTo>
                <a:lnTo>
                  <a:pt x="528953" y="183283"/>
                </a:lnTo>
                <a:lnTo>
                  <a:pt x="529586" y="174412"/>
                </a:lnTo>
                <a:lnTo>
                  <a:pt x="530219" y="165540"/>
                </a:lnTo>
                <a:lnTo>
                  <a:pt x="531485" y="156669"/>
                </a:lnTo>
                <a:lnTo>
                  <a:pt x="533067" y="148115"/>
                </a:lnTo>
                <a:lnTo>
                  <a:pt x="534332" y="140194"/>
                </a:lnTo>
                <a:lnTo>
                  <a:pt x="535914" y="132590"/>
                </a:lnTo>
                <a:lnTo>
                  <a:pt x="539711" y="118015"/>
                </a:lnTo>
                <a:lnTo>
                  <a:pt x="544141" y="105342"/>
                </a:lnTo>
                <a:lnTo>
                  <a:pt x="547938" y="94253"/>
                </a:lnTo>
                <a:lnTo>
                  <a:pt x="551419" y="85382"/>
                </a:lnTo>
                <a:lnTo>
                  <a:pt x="554267" y="78411"/>
                </a:lnTo>
                <a:lnTo>
                  <a:pt x="556798" y="73025"/>
                </a:lnTo>
                <a:close/>
                <a:moveTo>
                  <a:pt x="931652" y="0"/>
                </a:moveTo>
                <a:lnTo>
                  <a:pt x="924619" y="10448"/>
                </a:lnTo>
                <a:lnTo>
                  <a:pt x="918544" y="21212"/>
                </a:lnTo>
                <a:lnTo>
                  <a:pt x="913429" y="32293"/>
                </a:lnTo>
                <a:lnTo>
                  <a:pt x="908634" y="43058"/>
                </a:lnTo>
                <a:lnTo>
                  <a:pt x="904797" y="53822"/>
                </a:lnTo>
                <a:lnTo>
                  <a:pt x="901280" y="64587"/>
                </a:lnTo>
                <a:lnTo>
                  <a:pt x="898403" y="75668"/>
                </a:lnTo>
                <a:lnTo>
                  <a:pt x="896165" y="86432"/>
                </a:lnTo>
                <a:lnTo>
                  <a:pt x="894567" y="96880"/>
                </a:lnTo>
                <a:lnTo>
                  <a:pt x="893288" y="107645"/>
                </a:lnTo>
                <a:lnTo>
                  <a:pt x="892648" y="118409"/>
                </a:lnTo>
                <a:lnTo>
                  <a:pt x="892648" y="128857"/>
                </a:lnTo>
                <a:lnTo>
                  <a:pt x="892968" y="139305"/>
                </a:lnTo>
                <a:lnTo>
                  <a:pt x="893927" y="149436"/>
                </a:lnTo>
                <a:lnTo>
                  <a:pt x="894886" y="159884"/>
                </a:lnTo>
                <a:lnTo>
                  <a:pt x="896165" y="169699"/>
                </a:lnTo>
                <a:lnTo>
                  <a:pt x="898083" y="179830"/>
                </a:lnTo>
                <a:lnTo>
                  <a:pt x="900321" y="189328"/>
                </a:lnTo>
                <a:lnTo>
                  <a:pt x="902559" y="198826"/>
                </a:lnTo>
                <a:lnTo>
                  <a:pt x="905436" y="208008"/>
                </a:lnTo>
                <a:lnTo>
                  <a:pt x="908634" y="217189"/>
                </a:lnTo>
                <a:lnTo>
                  <a:pt x="911511" y="225737"/>
                </a:lnTo>
                <a:lnTo>
                  <a:pt x="915028" y="234602"/>
                </a:lnTo>
                <a:lnTo>
                  <a:pt x="918544" y="242517"/>
                </a:lnTo>
                <a:lnTo>
                  <a:pt x="922061" y="250749"/>
                </a:lnTo>
                <a:lnTo>
                  <a:pt x="925898" y="258347"/>
                </a:lnTo>
                <a:lnTo>
                  <a:pt x="933571" y="272594"/>
                </a:lnTo>
                <a:lnTo>
                  <a:pt x="941883" y="285258"/>
                </a:lnTo>
                <a:lnTo>
                  <a:pt x="949556" y="296339"/>
                </a:lnTo>
                <a:lnTo>
                  <a:pt x="953392" y="301722"/>
                </a:lnTo>
                <a:lnTo>
                  <a:pt x="956909" y="307104"/>
                </a:lnTo>
                <a:lnTo>
                  <a:pt x="963942" y="318185"/>
                </a:lnTo>
                <a:lnTo>
                  <a:pt x="970017" y="329583"/>
                </a:lnTo>
                <a:lnTo>
                  <a:pt x="975772" y="341930"/>
                </a:lnTo>
                <a:lnTo>
                  <a:pt x="980887" y="354278"/>
                </a:lnTo>
                <a:lnTo>
                  <a:pt x="986002" y="366308"/>
                </a:lnTo>
                <a:lnTo>
                  <a:pt x="989839" y="378339"/>
                </a:lnTo>
                <a:lnTo>
                  <a:pt x="993675" y="389737"/>
                </a:lnTo>
                <a:lnTo>
                  <a:pt x="997192" y="400818"/>
                </a:lnTo>
                <a:lnTo>
                  <a:pt x="999749" y="411266"/>
                </a:lnTo>
                <a:lnTo>
                  <a:pt x="1004225" y="429312"/>
                </a:lnTo>
                <a:lnTo>
                  <a:pt x="1006783" y="441660"/>
                </a:lnTo>
                <a:lnTo>
                  <a:pt x="1008062" y="447675"/>
                </a:lnTo>
                <a:lnTo>
                  <a:pt x="996872" y="445459"/>
                </a:lnTo>
                <a:lnTo>
                  <a:pt x="985363" y="443559"/>
                </a:lnTo>
                <a:lnTo>
                  <a:pt x="973853" y="441660"/>
                </a:lnTo>
                <a:lnTo>
                  <a:pt x="962664" y="440393"/>
                </a:lnTo>
                <a:lnTo>
                  <a:pt x="951154" y="439127"/>
                </a:lnTo>
                <a:lnTo>
                  <a:pt x="939006" y="438494"/>
                </a:lnTo>
                <a:lnTo>
                  <a:pt x="927496" y="438177"/>
                </a:lnTo>
                <a:lnTo>
                  <a:pt x="915347" y="437544"/>
                </a:lnTo>
                <a:lnTo>
                  <a:pt x="903838" y="438177"/>
                </a:lnTo>
                <a:lnTo>
                  <a:pt x="892329" y="438494"/>
                </a:lnTo>
                <a:lnTo>
                  <a:pt x="880180" y="439127"/>
                </a:lnTo>
                <a:lnTo>
                  <a:pt x="868990" y="440393"/>
                </a:lnTo>
                <a:lnTo>
                  <a:pt x="857481" y="441660"/>
                </a:lnTo>
                <a:lnTo>
                  <a:pt x="846291" y="443559"/>
                </a:lnTo>
                <a:lnTo>
                  <a:pt x="834462" y="445459"/>
                </a:lnTo>
                <a:lnTo>
                  <a:pt x="823912" y="447359"/>
                </a:lnTo>
                <a:lnTo>
                  <a:pt x="828068" y="442610"/>
                </a:lnTo>
                <a:lnTo>
                  <a:pt x="832224" y="437544"/>
                </a:lnTo>
                <a:lnTo>
                  <a:pt x="836061" y="432795"/>
                </a:lnTo>
                <a:lnTo>
                  <a:pt x="839577" y="427413"/>
                </a:lnTo>
                <a:lnTo>
                  <a:pt x="842774" y="422030"/>
                </a:lnTo>
                <a:lnTo>
                  <a:pt x="845332" y="416648"/>
                </a:lnTo>
                <a:lnTo>
                  <a:pt x="848209" y="410949"/>
                </a:lnTo>
                <a:lnTo>
                  <a:pt x="850447" y="405250"/>
                </a:lnTo>
                <a:lnTo>
                  <a:pt x="852365" y="399235"/>
                </a:lnTo>
                <a:lnTo>
                  <a:pt x="853964" y="393220"/>
                </a:lnTo>
                <a:lnTo>
                  <a:pt x="855563" y="386571"/>
                </a:lnTo>
                <a:lnTo>
                  <a:pt x="856522" y="380239"/>
                </a:lnTo>
                <a:lnTo>
                  <a:pt x="857481" y="373590"/>
                </a:lnTo>
                <a:lnTo>
                  <a:pt x="858120" y="366942"/>
                </a:lnTo>
                <a:lnTo>
                  <a:pt x="859079" y="352694"/>
                </a:lnTo>
                <a:lnTo>
                  <a:pt x="859079" y="337181"/>
                </a:lnTo>
                <a:lnTo>
                  <a:pt x="857800" y="321668"/>
                </a:lnTo>
                <a:lnTo>
                  <a:pt x="856202" y="304571"/>
                </a:lnTo>
                <a:lnTo>
                  <a:pt x="854284" y="287158"/>
                </a:lnTo>
                <a:lnTo>
                  <a:pt x="851726" y="268795"/>
                </a:lnTo>
                <a:lnTo>
                  <a:pt x="848529" y="249166"/>
                </a:lnTo>
                <a:lnTo>
                  <a:pt x="841176" y="206741"/>
                </a:lnTo>
                <a:lnTo>
                  <a:pt x="839577" y="195977"/>
                </a:lnTo>
                <a:lnTo>
                  <a:pt x="838938" y="184896"/>
                </a:lnTo>
                <a:lnTo>
                  <a:pt x="838618" y="174448"/>
                </a:lnTo>
                <a:lnTo>
                  <a:pt x="838938" y="163683"/>
                </a:lnTo>
                <a:lnTo>
                  <a:pt x="839897" y="153869"/>
                </a:lnTo>
                <a:lnTo>
                  <a:pt x="841496" y="143737"/>
                </a:lnTo>
                <a:lnTo>
                  <a:pt x="843733" y="133923"/>
                </a:lnTo>
                <a:lnTo>
                  <a:pt x="846611" y="124741"/>
                </a:lnTo>
                <a:lnTo>
                  <a:pt x="849168" y="115243"/>
                </a:lnTo>
                <a:lnTo>
                  <a:pt x="852685" y="106062"/>
                </a:lnTo>
                <a:lnTo>
                  <a:pt x="856522" y="97830"/>
                </a:lnTo>
                <a:lnTo>
                  <a:pt x="860678" y="89282"/>
                </a:lnTo>
                <a:lnTo>
                  <a:pt x="864834" y="81367"/>
                </a:lnTo>
                <a:lnTo>
                  <a:pt x="869310" y="73135"/>
                </a:lnTo>
                <a:lnTo>
                  <a:pt x="873786" y="65853"/>
                </a:lnTo>
                <a:lnTo>
                  <a:pt x="878581" y="59205"/>
                </a:lnTo>
                <a:lnTo>
                  <a:pt x="883377" y="52239"/>
                </a:lnTo>
                <a:lnTo>
                  <a:pt x="887853" y="45591"/>
                </a:lnTo>
                <a:lnTo>
                  <a:pt x="897764" y="34193"/>
                </a:lnTo>
                <a:lnTo>
                  <a:pt x="906715" y="24062"/>
                </a:lnTo>
                <a:lnTo>
                  <a:pt x="914708" y="15830"/>
                </a:lnTo>
                <a:lnTo>
                  <a:pt x="921741" y="8865"/>
                </a:lnTo>
                <a:lnTo>
                  <a:pt x="926857" y="3799"/>
                </a:lnTo>
                <a:lnTo>
                  <a:pt x="931652" y="0"/>
                </a:lnTo>
                <a:close/>
              </a:path>
            </a:pathLst>
          </a:custGeom>
          <a:solidFill>
            <a:srgbClr val="FFC00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TextBox 14"/>
          <p:cNvSpPr txBox="1"/>
          <p:nvPr/>
        </p:nvSpPr>
        <p:spPr>
          <a:xfrm>
            <a:off x="1387078" y="3228095"/>
            <a:ext cx="115212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天气</a:t>
            </a:r>
          </a:p>
        </p:txBody>
      </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205" y="2391942"/>
            <a:ext cx="477478" cy="532675"/>
          </a:xfrm>
          <a:prstGeom prst="rect">
            <a:avLst/>
          </a:prstGeom>
        </p:spPr>
      </p:pic>
      <p:sp>
        <p:nvSpPr>
          <p:cNvPr id="17" name="TextBox 16"/>
          <p:cNvSpPr txBox="1"/>
          <p:nvPr/>
        </p:nvSpPr>
        <p:spPr>
          <a:xfrm>
            <a:off x="4499992" y="2455635"/>
            <a:ext cx="64807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兴趣 </a:t>
            </a:r>
          </a:p>
        </p:txBody>
      </p:sp>
      <p:sp>
        <p:nvSpPr>
          <p:cNvPr id="18" name="KSO_Shape"/>
          <p:cNvSpPr/>
          <p:nvPr/>
        </p:nvSpPr>
        <p:spPr>
          <a:xfrm>
            <a:off x="5436096" y="3229350"/>
            <a:ext cx="520452" cy="37414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0" name="TextBox 19"/>
          <p:cNvSpPr txBox="1"/>
          <p:nvPr/>
        </p:nvSpPr>
        <p:spPr>
          <a:xfrm>
            <a:off x="6156176" y="3206870"/>
            <a:ext cx="936104"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通讯设备</a:t>
            </a:r>
          </a:p>
        </p:txBody>
      </p:sp>
      <p:sp>
        <p:nvSpPr>
          <p:cNvPr id="21" name="KSO_Shape"/>
          <p:cNvSpPr>
            <a:spLocks/>
          </p:cNvSpPr>
          <p:nvPr/>
        </p:nvSpPr>
        <p:spPr bwMode="auto">
          <a:xfrm>
            <a:off x="7447935" y="3206870"/>
            <a:ext cx="580449" cy="443114"/>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B05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2" name="TextBox 21"/>
          <p:cNvSpPr txBox="1"/>
          <p:nvPr/>
        </p:nvSpPr>
        <p:spPr>
          <a:xfrm>
            <a:off x="8100392" y="3200395"/>
            <a:ext cx="1008112"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社会关系</a:t>
            </a:r>
          </a:p>
        </p:txBody>
      </p:sp>
      <p:sp>
        <p:nvSpPr>
          <p:cNvPr id="23" name="TextBox 22"/>
          <p:cNvSpPr txBox="1"/>
          <p:nvPr/>
        </p:nvSpPr>
        <p:spPr>
          <a:xfrm>
            <a:off x="619534" y="4136710"/>
            <a:ext cx="1792226" cy="344710"/>
          </a:xfrm>
          <a:prstGeom prst="rect">
            <a:avLst/>
          </a:prstGeom>
          <a:noFill/>
        </p:spPr>
        <p:txBody>
          <a:bodyPr wrap="square" rtlCol="0">
            <a:spAutoFit/>
          </a:bodyPr>
          <a:lstStyle/>
          <a:p>
            <a:pPr>
              <a:lnSpc>
                <a:spcPct val="130000"/>
              </a:lnSpc>
            </a:pPr>
            <a:r>
              <a:rPr lang="zh-CN" altLang="zh-CN" sz="1400" dirty="0"/>
              <a:t>情境预过滤</a:t>
            </a:r>
            <a:endParaRPr lang="zh-CN" altLang="en-US" sz="1400" dirty="0" smtClean="0">
              <a:latin typeface="Arial" panose="020B0604020202020204" pitchFamily="34" charset="0"/>
              <a:ea typeface="微软雅黑" panose="020B0503020204020204" pitchFamily="34" charset="-122"/>
            </a:endParaRPr>
          </a:p>
        </p:txBody>
      </p:sp>
      <p:cxnSp>
        <p:nvCxnSpPr>
          <p:cNvPr id="25" name="直接连接符 24"/>
          <p:cNvCxnSpPr/>
          <p:nvPr/>
        </p:nvCxnSpPr>
        <p:spPr>
          <a:xfrm>
            <a:off x="320898" y="3933056"/>
            <a:ext cx="8427566"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6" name="KSO_Shape"/>
          <p:cNvSpPr>
            <a:spLocks/>
          </p:cNvSpPr>
          <p:nvPr/>
        </p:nvSpPr>
        <p:spPr bwMode="auto">
          <a:xfrm>
            <a:off x="2126546" y="3196216"/>
            <a:ext cx="448245" cy="410427"/>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accent6">
              <a:lumMod val="75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7" name="TextBox 26"/>
          <p:cNvSpPr txBox="1"/>
          <p:nvPr/>
        </p:nvSpPr>
        <p:spPr>
          <a:xfrm>
            <a:off x="2694484" y="3228095"/>
            <a:ext cx="986953"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个体特征</a:t>
            </a:r>
          </a:p>
        </p:txBody>
      </p:sp>
      <p:pic>
        <p:nvPicPr>
          <p:cNvPr id="29"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52255" y="3196216"/>
            <a:ext cx="531713" cy="522246"/>
          </a:xfrm>
          <a:prstGeom prst="rect">
            <a:avLst/>
          </a:prstGeom>
        </p:spPr>
      </p:pic>
      <p:sp>
        <p:nvSpPr>
          <p:cNvPr id="30" name="TextBox 29"/>
          <p:cNvSpPr txBox="1"/>
          <p:nvPr/>
        </p:nvSpPr>
        <p:spPr>
          <a:xfrm>
            <a:off x="4493518" y="3257641"/>
            <a:ext cx="864096"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行为</a:t>
            </a:r>
          </a:p>
        </p:txBody>
      </p:sp>
      <p:sp>
        <p:nvSpPr>
          <p:cNvPr id="31" name="TextBox 30"/>
          <p:cNvSpPr txBox="1"/>
          <p:nvPr/>
        </p:nvSpPr>
        <p:spPr>
          <a:xfrm>
            <a:off x="3335536" y="4150560"/>
            <a:ext cx="1164456" cy="3447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情境后过滤</a:t>
            </a:r>
            <a:endParaRPr lang="zh-CN" altLang="en-US" sz="1400" dirty="0" smtClean="0">
              <a:latin typeface="Arial" panose="020B0604020202020204" pitchFamily="34" charset="0"/>
              <a:ea typeface="微软雅黑" panose="020B0503020204020204" pitchFamily="34" charset="-122"/>
            </a:endParaRPr>
          </a:p>
        </p:txBody>
      </p:sp>
      <p:sp>
        <p:nvSpPr>
          <p:cNvPr id="1024" name="TextBox 1023"/>
          <p:cNvSpPr txBox="1"/>
          <p:nvPr/>
        </p:nvSpPr>
        <p:spPr>
          <a:xfrm>
            <a:off x="6156176" y="4164410"/>
            <a:ext cx="900100" cy="3447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情境建模</a:t>
            </a:r>
            <a:endParaRPr lang="zh-CN" altLang="en-US" sz="1400" dirty="0" smtClean="0">
              <a:latin typeface="Arial" panose="020B0604020202020204" pitchFamily="34" charset="0"/>
              <a:ea typeface="微软雅黑" panose="020B0503020204020204" pitchFamily="34" charset="-122"/>
            </a:endParaRPr>
          </a:p>
        </p:txBody>
      </p:sp>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898" y="2160687"/>
            <a:ext cx="8358187" cy="1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TextBox 1033"/>
          <p:cNvSpPr txBox="1"/>
          <p:nvPr/>
        </p:nvSpPr>
        <p:spPr>
          <a:xfrm>
            <a:off x="229935" y="2348880"/>
            <a:ext cx="507831" cy="1258042"/>
          </a:xfrm>
          <a:prstGeom prst="rect">
            <a:avLst/>
          </a:prstGeom>
          <a:solidFill>
            <a:schemeClr val="accent1">
              <a:lumMod val="20000"/>
              <a:lumOff val="80000"/>
            </a:schemeClr>
          </a:solidFill>
        </p:spPr>
        <p:txBody>
          <a:bodyPr vert="eaVert" wrap="square" rtlCol="0">
            <a:spAutoFit/>
          </a:bodyPr>
          <a:lstStyle/>
          <a:p>
            <a:pPr algn="ctr">
              <a:lnSpc>
                <a:spcPct val="150000"/>
              </a:lnSpc>
            </a:pPr>
            <a:r>
              <a:rPr lang="zh-CN" altLang="en-US" sz="1400" b="1" dirty="0" smtClean="0">
                <a:latin typeface="Arial" panose="020B0604020202020204" pitchFamily="34" charset="0"/>
                <a:ea typeface="微软雅黑" panose="020B0503020204020204" pitchFamily="34" charset="-122"/>
              </a:rPr>
              <a:t>情境因素</a:t>
            </a:r>
          </a:p>
        </p:txBody>
      </p:sp>
      <p:sp>
        <p:nvSpPr>
          <p:cNvPr id="1035" name="TextBox 1034"/>
          <p:cNvSpPr txBox="1"/>
          <p:nvPr/>
        </p:nvSpPr>
        <p:spPr>
          <a:xfrm>
            <a:off x="251520" y="4581128"/>
            <a:ext cx="464743" cy="1368152"/>
          </a:xfrm>
          <a:prstGeom prst="rect">
            <a:avLst/>
          </a:prstGeom>
          <a:solidFill>
            <a:schemeClr val="accent1">
              <a:lumMod val="20000"/>
              <a:lumOff val="80000"/>
            </a:schemeClr>
          </a:solidFill>
        </p:spPr>
        <p:txBody>
          <a:bodyPr vert="eaVert" wrap="square" numCol="1" spcCol="180000" rtlCol="0">
            <a:spAutoFit/>
          </a:bodyPr>
          <a:lstStyle/>
          <a:p>
            <a:pPr algn="ctr">
              <a:lnSpc>
                <a:spcPct val="130000"/>
              </a:lnSpc>
            </a:pPr>
            <a:r>
              <a:rPr lang="zh-CN" altLang="en-US" sz="1400" b="1" dirty="0" smtClean="0">
                <a:latin typeface="Arial" panose="020B0604020202020204" pitchFamily="34" charset="0"/>
                <a:ea typeface="微软雅黑" panose="020B0503020204020204" pitchFamily="34" charset="-122"/>
              </a:rPr>
              <a:t>推荐技术</a:t>
            </a:r>
          </a:p>
        </p:txBody>
      </p:sp>
    </p:spTree>
    <p:extLst>
      <p:ext uri="{BB962C8B-B14F-4D97-AF65-F5344CB8AC3E}">
        <p14:creationId xmlns:p14="http://schemas.microsoft.com/office/powerpoint/2010/main" val="3571856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99" y="2561304"/>
            <a:ext cx="1515089" cy="194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19" y="2420888"/>
            <a:ext cx="1512169" cy="1927908"/>
          </a:xfrm>
          <a:prstGeom prst="rect">
            <a:avLst/>
          </a:prstGeom>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419483"/>
            <a:ext cx="3672408" cy="22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5"/>
            <a:ext cx="8292045" cy="1162279"/>
          </a:xfrm>
        </p:spPr>
        <p:txBody>
          <a:bodyPr/>
          <a:lstStyle/>
          <a:p>
            <a:r>
              <a:rPr lang="en-US" altLang="zh-CN" dirty="0" smtClean="0"/>
              <a:t>1.3 </a:t>
            </a:r>
            <a:r>
              <a:rPr lang="zh-CN" altLang="en-US" dirty="0" smtClean="0"/>
              <a:t>推荐研究热点</a:t>
            </a:r>
            <a:endParaRPr lang="en-US" altLang="zh-CN" dirty="0" smtClean="0"/>
          </a:p>
          <a:p>
            <a:pPr marL="85725" indent="0">
              <a:buNone/>
            </a:pPr>
            <a:r>
              <a:rPr lang="zh-CN" altLang="zh-CN" b="1" dirty="0" smtClean="0"/>
              <a:t>基于</a:t>
            </a:r>
            <a:r>
              <a:rPr lang="zh-CN" altLang="en-US" b="1" dirty="0" smtClean="0"/>
              <a:t>图</a:t>
            </a:r>
            <a:r>
              <a:rPr lang="zh-CN" altLang="zh-CN" b="1" dirty="0" smtClean="0"/>
              <a:t>的</a:t>
            </a:r>
            <a:r>
              <a:rPr lang="zh-CN" altLang="zh-CN" b="1" dirty="0"/>
              <a:t>推荐</a:t>
            </a:r>
            <a:endParaRPr lang="en-US" altLang="zh-CN" dirty="0" smtClean="0"/>
          </a:p>
          <a:p>
            <a:pPr marL="85725" indent="0">
              <a:buNone/>
            </a:pPr>
            <a:endParaRPr lang="en-US" altLang="zh-CN" dirty="0" smtClean="0"/>
          </a:p>
          <a:p>
            <a:pPr marL="85725" indent="0">
              <a:buNone/>
            </a:pPr>
            <a:endParaRPr lang="zh-CN" altLang="en-US" dirty="0"/>
          </a:p>
        </p:txBody>
      </p:sp>
      <p:sp>
        <p:nvSpPr>
          <p:cNvPr id="3" name="TextBox 2"/>
          <p:cNvSpPr txBox="1"/>
          <p:nvPr/>
        </p:nvSpPr>
        <p:spPr>
          <a:xfrm>
            <a:off x="683568" y="2132856"/>
            <a:ext cx="792088" cy="344710"/>
          </a:xfrm>
          <a:prstGeom prst="rect">
            <a:avLst/>
          </a:prstGeom>
          <a:solidFill>
            <a:schemeClr val="accent1">
              <a:lumMod val="20000"/>
              <a:lumOff val="80000"/>
            </a:schemeClr>
          </a:solid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单部图</a:t>
            </a:r>
          </a:p>
        </p:txBody>
      </p:sp>
      <p:sp>
        <p:nvSpPr>
          <p:cNvPr id="7" name="TextBox 6"/>
          <p:cNvSpPr txBox="1"/>
          <p:nvPr/>
        </p:nvSpPr>
        <p:spPr>
          <a:xfrm>
            <a:off x="2570845" y="2132856"/>
            <a:ext cx="777019" cy="372410"/>
          </a:xfrm>
          <a:prstGeom prst="rect">
            <a:avLst/>
          </a:prstGeom>
          <a:solidFill>
            <a:schemeClr val="accent1">
              <a:lumMod val="20000"/>
              <a:lumOff val="80000"/>
            </a:schemeClr>
          </a:solid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二部图</a:t>
            </a:r>
          </a:p>
        </p:txBody>
      </p:sp>
      <p:sp>
        <p:nvSpPr>
          <p:cNvPr id="8" name="TextBox 7"/>
          <p:cNvSpPr txBox="1"/>
          <p:nvPr/>
        </p:nvSpPr>
        <p:spPr>
          <a:xfrm>
            <a:off x="6386017" y="2132856"/>
            <a:ext cx="778271" cy="372410"/>
          </a:xfrm>
          <a:prstGeom prst="rect">
            <a:avLst/>
          </a:prstGeom>
          <a:solidFill>
            <a:schemeClr val="accent1">
              <a:lumMod val="20000"/>
              <a:lumOff val="80000"/>
            </a:schemeClr>
          </a:solidFill>
        </p:spPr>
        <p:txBody>
          <a:bodyPr wrap="square" rtlCol="0">
            <a:spAutoFit/>
          </a:bodyPr>
          <a:lstStyle/>
          <a:p>
            <a:pPr algn="ctr">
              <a:lnSpc>
                <a:spcPct val="130000"/>
              </a:lnSpc>
            </a:pPr>
            <a:r>
              <a:rPr lang="zh-CN" altLang="en-US" sz="1400" dirty="0" smtClean="0">
                <a:latin typeface="Arial" panose="020B0604020202020204" pitchFamily="34" charset="0"/>
                <a:ea typeface="微软雅黑" panose="020B0503020204020204" pitchFamily="34" charset="-122"/>
              </a:rPr>
              <a:t>混合图</a:t>
            </a:r>
          </a:p>
        </p:txBody>
      </p:sp>
      <p:sp>
        <p:nvSpPr>
          <p:cNvPr id="10" name="TextBox 9"/>
          <p:cNvSpPr txBox="1"/>
          <p:nvPr/>
        </p:nvSpPr>
        <p:spPr>
          <a:xfrm>
            <a:off x="4165129" y="1988840"/>
            <a:ext cx="720080" cy="572464"/>
          </a:xfrm>
          <a:prstGeom prst="rect">
            <a:avLst/>
          </a:prstGeom>
          <a:noFill/>
        </p:spPr>
        <p:txBody>
          <a:bodyPr wrap="square" rtlCol="0">
            <a:spAutoFit/>
          </a:bodyPr>
          <a:lstStyle/>
          <a:p>
            <a:pPr>
              <a:lnSpc>
                <a:spcPct val="130000"/>
              </a:lnSpc>
            </a:pPr>
            <a:r>
              <a:rPr lang="en-US" altLang="zh-CN" sz="2400" dirty="0" smtClean="0">
                <a:latin typeface="Arial" panose="020B0604020202020204" pitchFamily="34" charset="0"/>
                <a:ea typeface="微软雅黑" panose="020B0503020204020204" pitchFamily="34" charset="-122"/>
              </a:rPr>
              <a:t>…</a:t>
            </a:r>
            <a:endParaRPr lang="zh-CN" altLang="en-US" sz="2400" dirty="0" smtClean="0">
              <a:latin typeface="Arial" panose="020B0604020202020204" pitchFamily="34" charset="0"/>
              <a:ea typeface="微软雅黑" panose="020B0503020204020204" pitchFamily="34" charset="-122"/>
            </a:endParaRPr>
          </a:p>
        </p:txBody>
      </p:sp>
      <p:sp>
        <p:nvSpPr>
          <p:cNvPr id="13" name="TextBox 12"/>
          <p:cNvSpPr txBox="1"/>
          <p:nvPr/>
        </p:nvSpPr>
        <p:spPr>
          <a:xfrm>
            <a:off x="4139952" y="3140968"/>
            <a:ext cx="720080" cy="572464"/>
          </a:xfrm>
          <a:prstGeom prst="rect">
            <a:avLst/>
          </a:prstGeom>
          <a:noFill/>
        </p:spPr>
        <p:txBody>
          <a:bodyPr wrap="square" rtlCol="0">
            <a:spAutoFit/>
          </a:bodyPr>
          <a:lstStyle/>
          <a:p>
            <a:pPr>
              <a:lnSpc>
                <a:spcPct val="130000"/>
              </a:lnSpc>
            </a:pPr>
            <a:r>
              <a:rPr lang="en-US" altLang="zh-CN" sz="2400" dirty="0" smtClean="0">
                <a:latin typeface="Arial" panose="020B0604020202020204" pitchFamily="34" charset="0"/>
                <a:ea typeface="微软雅黑" panose="020B0503020204020204" pitchFamily="34" charset="-122"/>
              </a:rPr>
              <a:t>…</a:t>
            </a:r>
            <a:endParaRPr lang="zh-CN" altLang="en-US" sz="2400" dirty="0" smtClean="0">
              <a:latin typeface="Arial" panose="020B0604020202020204" pitchFamily="34" charset="0"/>
              <a:ea typeface="微软雅黑" panose="020B0503020204020204" pitchFamily="34" charset="-122"/>
            </a:endParaRPr>
          </a:p>
        </p:txBody>
      </p:sp>
      <p:cxnSp>
        <p:nvCxnSpPr>
          <p:cNvPr id="14" name="直接连接符 13"/>
          <p:cNvCxnSpPr/>
          <p:nvPr/>
        </p:nvCxnSpPr>
        <p:spPr>
          <a:xfrm>
            <a:off x="320898" y="4653136"/>
            <a:ext cx="8427566"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0898" y="5024672"/>
            <a:ext cx="464743" cy="1368152"/>
          </a:xfrm>
          <a:prstGeom prst="rect">
            <a:avLst/>
          </a:prstGeom>
          <a:solidFill>
            <a:schemeClr val="accent1">
              <a:lumMod val="20000"/>
              <a:lumOff val="80000"/>
            </a:schemeClr>
          </a:solidFill>
        </p:spPr>
        <p:txBody>
          <a:bodyPr vert="eaVert" wrap="square" numCol="1" spcCol="180000" rtlCol="0">
            <a:spAutoFit/>
          </a:bodyPr>
          <a:lstStyle/>
          <a:p>
            <a:pPr algn="ctr">
              <a:lnSpc>
                <a:spcPct val="130000"/>
              </a:lnSpc>
            </a:pPr>
            <a:r>
              <a:rPr lang="zh-CN" altLang="en-US" sz="1400" b="1" dirty="0" smtClean="0">
                <a:latin typeface="Arial" panose="020B0604020202020204" pitchFamily="34" charset="0"/>
                <a:ea typeface="微软雅黑" panose="020B0503020204020204" pitchFamily="34" charset="-122"/>
              </a:rPr>
              <a:t>推荐算法</a:t>
            </a:r>
          </a:p>
        </p:txBody>
      </p:sp>
      <p:sp>
        <p:nvSpPr>
          <p:cNvPr id="2" name="TextBox 1"/>
          <p:cNvSpPr txBox="1"/>
          <p:nvPr/>
        </p:nvSpPr>
        <p:spPr>
          <a:xfrm>
            <a:off x="1040686" y="4791326"/>
            <a:ext cx="7131714" cy="412421"/>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重</a:t>
            </a:r>
            <a:r>
              <a:rPr lang="zh-CN" altLang="en-US" sz="1600" dirty="0" smtClean="0">
                <a:latin typeface="Arial" panose="020B0604020202020204" pitchFamily="34" charset="0"/>
                <a:ea typeface="微软雅黑" panose="020B0503020204020204" pitchFamily="34" charset="-122"/>
              </a:rPr>
              <a:t>启动随机游走算法</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算法简单、内容独立、推荐性能理想、缓解数据稀疏</a:t>
            </a:r>
          </a:p>
        </p:txBody>
      </p:sp>
      <p:sp>
        <p:nvSpPr>
          <p:cNvPr id="11" name="TextBox 10"/>
          <p:cNvSpPr txBox="1"/>
          <p:nvPr/>
        </p:nvSpPr>
        <p:spPr>
          <a:xfrm>
            <a:off x="1040687" y="5312704"/>
            <a:ext cx="7779785" cy="1212640"/>
          </a:xfrm>
          <a:prstGeom prst="rect">
            <a:avLst/>
          </a:prstGeom>
          <a:noFill/>
          <a:ln>
            <a:solidFill>
              <a:schemeClr val="accent1"/>
            </a:solidFill>
            <a:prstDash val="sysDash"/>
          </a:ln>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主要思想：游走者从图中某个顶点出发，沿着图中的边随机游走，在任意顶点上，以一定的概率随机选择与顶点相邻的边，沿着边移动到下一个顶点，或者以一定的概率直接回到出发顶点。经过有限次的随机游走过程，游走者到达图中每个顶点的概率值达到平稳状态，此时，图中每个顶点的概率值可以看作该顶点与出发顶点联系的紧密程度。</a:t>
            </a:r>
          </a:p>
        </p:txBody>
      </p:sp>
      <p:cxnSp>
        <p:nvCxnSpPr>
          <p:cNvPr id="18" name="直接连接符 17"/>
          <p:cNvCxnSpPr/>
          <p:nvPr/>
        </p:nvCxnSpPr>
        <p:spPr>
          <a:xfrm>
            <a:off x="320898" y="2060848"/>
            <a:ext cx="8427566"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440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r>
              <a:rPr lang="en-US" altLang="zh-CN" dirty="0" smtClean="0"/>
              <a:t>1.3 </a:t>
            </a:r>
            <a:r>
              <a:rPr lang="zh-CN" altLang="en-US" dirty="0" smtClean="0"/>
              <a:t>研究现状总结</a:t>
            </a:r>
            <a:endParaRPr lang="en-US" altLang="zh-CN" dirty="0" smtClean="0"/>
          </a:p>
        </p:txBody>
      </p:sp>
      <p:graphicFrame>
        <p:nvGraphicFramePr>
          <p:cNvPr id="7" name="图示 6"/>
          <p:cNvGraphicFramePr/>
          <p:nvPr>
            <p:extLst>
              <p:ext uri="{D42A27DB-BD31-4B8C-83A1-F6EECF244321}">
                <p14:modId xmlns:p14="http://schemas.microsoft.com/office/powerpoint/2010/main" val="3756048861"/>
              </p:ext>
            </p:extLst>
          </p:nvPr>
        </p:nvGraphicFramePr>
        <p:xfrm>
          <a:off x="611560" y="1700808"/>
          <a:ext cx="7848872" cy="4251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363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 </a:t>
            </a:r>
            <a:r>
              <a:rPr lang="zh-CN" altLang="en-US" dirty="0" smtClean="0"/>
              <a:t>项目研究内容</a:t>
            </a:r>
            <a:endParaRPr lang="zh-CN" altLang="en-US" dirty="0"/>
          </a:p>
        </p:txBody>
      </p:sp>
      <p:sp>
        <p:nvSpPr>
          <p:cNvPr id="6" name="内容占位符 5"/>
          <p:cNvSpPr>
            <a:spLocks noGrp="1"/>
          </p:cNvSpPr>
          <p:nvPr>
            <p:ph idx="1"/>
          </p:nvPr>
        </p:nvSpPr>
        <p:spPr>
          <a:xfrm>
            <a:off x="419099" y="1026614"/>
            <a:ext cx="8292045" cy="5459911"/>
          </a:xfrm>
        </p:spPr>
        <p:txBody>
          <a:bodyPr/>
          <a:lstStyle/>
          <a:p>
            <a:pPr marL="85725" indent="0">
              <a:buNone/>
            </a:pPr>
            <a:r>
              <a:rPr lang="zh-CN" altLang="en-US" dirty="0" smtClean="0"/>
              <a:t>研究内容体系结构图</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76200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60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 </a:t>
            </a:r>
            <a:r>
              <a:rPr lang="zh-CN" altLang="en-US" dirty="0" smtClean="0"/>
              <a:t>项目研究内容</a:t>
            </a:r>
            <a:endParaRPr lang="zh-CN" altLang="en-US" dirty="0"/>
          </a:p>
        </p:txBody>
      </p:sp>
      <p:sp>
        <p:nvSpPr>
          <p:cNvPr id="6" name="内容占位符 5"/>
          <p:cNvSpPr>
            <a:spLocks noGrp="1"/>
          </p:cNvSpPr>
          <p:nvPr>
            <p:ph idx="1"/>
          </p:nvPr>
        </p:nvSpPr>
        <p:spPr>
          <a:xfrm>
            <a:off x="419099" y="1026614"/>
            <a:ext cx="8292045" cy="5459911"/>
          </a:xfrm>
        </p:spPr>
        <p:txBody>
          <a:bodyPr/>
          <a:lstStyle/>
          <a:p>
            <a:endParaRPr lang="en-US" altLang="zh-CN" dirty="0"/>
          </a:p>
          <a:p>
            <a:endParaRPr lang="en-US" altLang="zh-CN"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52736"/>
            <a:ext cx="3711026" cy="278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27984" y="1052736"/>
            <a:ext cx="4320480" cy="2729978"/>
          </a:xfrm>
          <a:prstGeom prst="rect">
            <a:avLst/>
          </a:prstGeom>
          <a:noFill/>
        </p:spPr>
        <p:txBody>
          <a:bodyPr wrap="square" rtlCol="0">
            <a:spAutoFit/>
          </a:bodyPr>
          <a:lstStyle/>
          <a:p>
            <a:pPr marL="85725" algn="just">
              <a:lnSpc>
                <a:spcPct val="110000"/>
              </a:lnSpc>
              <a:spcBef>
                <a:spcPts val="1800"/>
              </a:spcBef>
              <a:buClr>
                <a:schemeClr val="accent1"/>
              </a:buClr>
              <a:buSzPct val="70000"/>
            </a:pPr>
            <a:r>
              <a:rPr lang="en-US" altLang="zh-CN" sz="2000" dirty="0" smtClean="0">
                <a:solidFill>
                  <a:schemeClr val="accent1">
                    <a:lumMod val="75000"/>
                  </a:schemeClr>
                </a:solidFill>
                <a:latin typeface="Arial" panose="020B0604020202020204" pitchFamily="34" charset="0"/>
                <a:ea typeface="微软雅黑" panose="020B0503020204020204" pitchFamily="34" charset="-122"/>
              </a:rPr>
              <a:t>2.1 </a:t>
            </a:r>
            <a:r>
              <a:rPr lang="zh-CN" altLang="en-US" sz="2000" dirty="0">
                <a:solidFill>
                  <a:schemeClr val="accent1">
                    <a:lumMod val="75000"/>
                  </a:schemeClr>
                </a:solidFill>
                <a:latin typeface="Arial" panose="020B0604020202020204" pitchFamily="34" charset="0"/>
                <a:ea typeface="微软雅黑" panose="020B0503020204020204" pitchFamily="34" charset="-122"/>
              </a:rPr>
              <a:t>用户</a:t>
            </a:r>
            <a:r>
              <a:rPr lang="en-US" altLang="zh-CN" sz="2000" dirty="0">
                <a:solidFill>
                  <a:schemeClr val="accent1">
                    <a:lumMod val="75000"/>
                  </a:schemeClr>
                </a:solidFill>
                <a:latin typeface="Arial" panose="020B0604020202020204" pitchFamily="34" charset="0"/>
                <a:ea typeface="微软雅黑" panose="020B0503020204020204" pitchFamily="34" charset="-122"/>
              </a:rPr>
              <a:t>-</a:t>
            </a:r>
            <a:r>
              <a:rPr lang="zh-CN" altLang="en-US" sz="2000" dirty="0">
                <a:solidFill>
                  <a:schemeClr val="accent1">
                    <a:lumMod val="75000"/>
                  </a:schemeClr>
                </a:solidFill>
                <a:latin typeface="Arial" panose="020B0604020202020204" pitchFamily="34" charset="0"/>
                <a:ea typeface="微软雅黑" panose="020B0503020204020204" pitchFamily="34" charset="-122"/>
              </a:rPr>
              <a:t>专长</a:t>
            </a:r>
            <a:r>
              <a:rPr lang="en-US" altLang="zh-CN" sz="2000" dirty="0">
                <a:solidFill>
                  <a:schemeClr val="accent1">
                    <a:lumMod val="75000"/>
                  </a:schemeClr>
                </a:solidFill>
                <a:latin typeface="Arial" panose="020B0604020202020204" pitchFamily="34" charset="0"/>
                <a:ea typeface="微软雅黑" panose="020B0503020204020204" pitchFamily="34" charset="-122"/>
              </a:rPr>
              <a:t>-</a:t>
            </a:r>
            <a:r>
              <a:rPr lang="zh-CN" altLang="en-US" sz="2000" dirty="0">
                <a:solidFill>
                  <a:schemeClr val="accent1">
                    <a:lumMod val="75000"/>
                  </a:schemeClr>
                </a:solidFill>
                <a:latin typeface="Arial" panose="020B0604020202020204" pitchFamily="34" charset="0"/>
                <a:ea typeface="微软雅黑" panose="020B0503020204020204" pitchFamily="34" charset="-122"/>
              </a:rPr>
              <a:t>词项混合图的模型与分析方法</a:t>
            </a:r>
          </a:p>
          <a:p>
            <a:pPr>
              <a:lnSpc>
                <a:spcPct val="130000"/>
              </a:lnSpc>
            </a:pPr>
            <a:r>
              <a:rPr lang="zh-CN" altLang="en-US" sz="1400" dirty="0" smtClean="0">
                <a:latin typeface="+mn-ea"/>
              </a:rPr>
              <a:t>（</a:t>
            </a:r>
            <a:r>
              <a:rPr lang="en-US" altLang="zh-CN" sz="1400" dirty="0">
                <a:latin typeface="+mn-ea"/>
              </a:rPr>
              <a:t>1</a:t>
            </a:r>
            <a:r>
              <a:rPr lang="zh-CN" altLang="en-US" sz="1400" dirty="0" smtClean="0">
                <a:latin typeface="+mn-ea"/>
              </a:rPr>
              <a:t>）面向</a:t>
            </a:r>
            <a:r>
              <a:rPr lang="en-US" altLang="zh-CN" sz="1400" dirty="0">
                <a:latin typeface="+mn-ea"/>
              </a:rPr>
              <a:t>Web2.0</a:t>
            </a:r>
            <a:r>
              <a:rPr lang="zh-CN" altLang="en-US" sz="1400" dirty="0">
                <a:latin typeface="+mn-ea"/>
              </a:rPr>
              <a:t>社区专家推荐的混合图</a:t>
            </a:r>
            <a:r>
              <a:rPr lang="zh-CN" altLang="en-US" sz="1400" dirty="0" smtClean="0">
                <a:latin typeface="+mn-ea"/>
              </a:rPr>
              <a:t>模型</a:t>
            </a:r>
            <a:endParaRPr lang="en-US" altLang="zh-CN" sz="1400" dirty="0" smtClean="0">
              <a:latin typeface="+mn-ea"/>
            </a:endParaRPr>
          </a:p>
          <a:p>
            <a:pPr marL="285750" indent="-285750">
              <a:lnSpc>
                <a:spcPct val="130000"/>
              </a:lnSpc>
              <a:buFont typeface="Wingdings" pitchFamily="2" charset="2"/>
              <a:buChar char="u"/>
            </a:pPr>
            <a:r>
              <a:rPr lang="zh-CN" altLang="zh-CN" sz="1400" dirty="0"/>
              <a:t>设计由用户、专长、词项三类顶点及顶点之间的关联边构成的混合</a:t>
            </a:r>
            <a:r>
              <a:rPr lang="zh-CN" altLang="zh-CN" sz="1400" dirty="0" smtClean="0"/>
              <a:t>图</a:t>
            </a:r>
            <a:r>
              <a:rPr lang="zh-CN" altLang="en-US" sz="1400" dirty="0" smtClean="0"/>
              <a:t>、研究各类顶点属性构成、关联边类型、方向及权重</a:t>
            </a:r>
            <a:endParaRPr lang="en-US" altLang="zh-CN" sz="1400" dirty="0" smtClean="0">
              <a:latin typeface="宋体" pitchFamily="2" charset="-122"/>
              <a:ea typeface="宋体" pitchFamily="2" charset="-122"/>
            </a:endParaRPr>
          </a:p>
          <a:p>
            <a:pPr>
              <a:lnSpc>
                <a:spcPct val="130000"/>
              </a:lnSpc>
            </a:pPr>
            <a:r>
              <a:rPr lang="zh-CN" altLang="en-US" sz="1400" dirty="0" smtClean="0"/>
              <a:t>（</a:t>
            </a:r>
            <a:r>
              <a:rPr lang="en-US" altLang="zh-CN" sz="1400" dirty="0" smtClean="0"/>
              <a:t>2</a:t>
            </a:r>
            <a:r>
              <a:rPr lang="zh-CN" altLang="en-US" sz="1400" dirty="0" smtClean="0"/>
              <a:t>）</a:t>
            </a:r>
            <a:r>
              <a:rPr lang="zh-CN" altLang="zh-CN" sz="1400" dirty="0" smtClean="0"/>
              <a:t>基于</a:t>
            </a:r>
            <a:r>
              <a:rPr lang="zh-CN" altLang="zh-CN" sz="1400" dirty="0"/>
              <a:t>混合图的分析</a:t>
            </a:r>
            <a:r>
              <a:rPr lang="zh-CN" altLang="zh-CN" sz="1400" dirty="0" smtClean="0"/>
              <a:t>方法</a:t>
            </a:r>
            <a:endParaRPr lang="en-US" altLang="zh-CN" sz="1400" dirty="0" smtClean="0"/>
          </a:p>
          <a:p>
            <a:pPr marL="285750" indent="-285750">
              <a:lnSpc>
                <a:spcPct val="130000"/>
              </a:lnSpc>
              <a:buFont typeface="Wingdings" pitchFamily="2" charset="2"/>
              <a:buChar char="u"/>
            </a:pPr>
            <a:r>
              <a:rPr lang="zh-CN" altLang="zh-CN" sz="1400" dirty="0"/>
              <a:t>顶点相似性</a:t>
            </a:r>
            <a:r>
              <a:rPr lang="zh-CN" altLang="zh-CN" sz="1400" dirty="0" smtClean="0"/>
              <a:t>计算方法</a:t>
            </a:r>
            <a:r>
              <a:rPr lang="zh-CN" altLang="en-US" sz="1400" dirty="0"/>
              <a:t>、用户知识的度量指标与</a:t>
            </a:r>
            <a:r>
              <a:rPr lang="zh-CN" altLang="en-US" sz="1400" dirty="0" smtClean="0"/>
              <a:t>计算方法</a:t>
            </a:r>
            <a:endParaRPr lang="en-US" altLang="zh-CN" sz="1400" dirty="0"/>
          </a:p>
        </p:txBody>
      </p:sp>
      <p:cxnSp>
        <p:nvCxnSpPr>
          <p:cNvPr id="4" name="直接连接符 3"/>
          <p:cNvCxnSpPr/>
          <p:nvPr/>
        </p:nvCxnSpPr>
        <p:spPr>
          <a:xfrm>
            <a:off x="107504" y="3933056"/>
            <a:ext cx="8928992" cy="0"/>
          </a:xfrm>
          <a:prstGeom prst="line">
            <a:avLst/>
          </a:prstGeom>
          <a:ln w="19050">
            <a:solidFill>
              <a:schemeClr val="accent1">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4669" y="4149080"/>
            <a:ext cx="4032448" cy="1898981"/>
          </a:xfrm>
          <a:prstGeom prst="rect">
            <a:avLst/>
          </a:prstGeom>
          <a:noFill/>
        </p:spPr>
        <p:txBody>
          <a:bodyPr wrap="square" rtlCol="0">
            <a:spAutoFit/>
          </a:bodyPr>
          <a:lstStyle/>
          <a:p>
            <a:pPr marL="85725" algn="just">
              <a:lnSpc>
                <a:spcPct val="110000"/>
              </a:lnSpc>
              <a:spcBef>
                <a:spcPts val="1800"/>
              </a:spcBef>
              <a:buClr>
                <a:schemeClr val="accent1"/>
              </a:buClr>
              <a:buSzPct val="70000"/>
            </a:pPr>
            <a:r>
              <a:rPr lang="en-US" altLang="zh-CN" sz="2000" dirty="0">
                <a:solidFill>
                  <a:schemeClr val="accent1">
                    <a:lumMod val="75000"/>
                  </a:schemeClr>
                </a:solidFill>
                <a:latin typeface="Arial" panose="020B0604020202020204" pitchFamily="34" charset="0"/>
                <a:ea typeface="微软雅黑" panose="020B0503020204020204" pitchFamily="34" charset="-122"/>
              </a:rPr>
              <a:t>2.3 </a:t>
            </a:r>
            <a:r>
              <a:rPr lang="zh-CN" altLang="en-US" sz="2000" dirty="0">
                <a:solidFill>
                  <a:schemeClr val="accent1">
                    <a:lumMod val="75000"/>
                  </a:schemeClr>
                </a:solidFill>
                <a:latin typeface="Arial" panose="020B0604020202020204" pitchFamily="34" charset="0"/>
                <a:ea typeface="微软雅黑" panose="020B0503020204020204" pitchFamily="34" charset="-122"/>
              </a:rPr>
              <a:t>基于证据增强混合图的社会化专家推荐</a:t>
            </a:r>
          </a:p>
          <a:p>
            <a:pPr>
              <a:lnSpc>
                <a:spcPct val="130000"/>
              </a:lnSpc>
            </a:pPr>
            <a:r>
              <a:rPr lang="en-US" altLang="zh-CN" sz="1400" dirty="0">
                <a:latin typeface="Arial" panose="020B0604020202020204" pitchFamily="34" charset="0"/>
                <a:ea typeface="微软雅黑" panose="020B0503020204020204" pitchFamily="34" charset="-122"/>
              </a:rPr>
              <a:t>(1)</a:t>
            </a:r>
            <a:r>
              <a:rPr lang="zh-CN" altLang="en-US" sz="1400" dirty="0">
                <a:latin typeface="Arial" panose="020B0604020202020204" pitchFamily="34" charset="0"/>
                <a:ea typeface="微软雅黑" panose="020B0503020204020204" pitchFamily="34" charset="-122"/>
              </a:rPr>
              <a:t>基于重启动随机游走的专家推荐算法</a:t>
            </a:r>
          </a:p>
          <a:p>
            <a:pPr>
              <a:lnSpc>
                <a:spcPct val="130000"/>
              </a:lnSpc>
            </a:pPr>
            <a:r>
              <a:rPr lang="en-US" altLang="zh-CN" sz="1400" dirty="0">
                <a:latin typeface="Arial" panose="020B0604020202020204" pitchFamily="34" charset="0"/>
                <a:ea typeface="微软雅黑" panose="020B0503020204020204" pitchFamily="34" charset="-122"/>
              </a:rPr>
              <a:t>(2)</a:t>
            </a:r>
            <a:r>
              <a:rPr lang="zh-CN" altLang="en-US" sz="1400" dirty="0">
                <a:latin typeface="Arial" panose="020B0604020202020204" pitchFamily="34" charset="0"/>
                <a:ea typeface="微软雅黑" panose="020B0503020204020204" pitchFamily="34" charset="-122"/>
              </a:rPr>
              <a:t>基于情境感知的专家推荐过滤</a:t>
            </a:r>
            <a:r>
              <a:rPr lang="zh-CN" altLang="en-US" sz="1400" dirty="0" smtClean="0">
                <a:latin typeface="Arial" panose="020B0604020202020204" pitchFamily="34" charset="0"/>
                <a:ea typeface="微软雅黑" panose="020B0503020204020204" pitchFamily="34" charset="-122"/>
              </a:rPr>
              <a:t>算法</a:t>
            </a:r>
            <a:endParaRPr lang="en-US" altLang="zh-CN" sz="1400" dirty="0" smtClean="0">
              <a:latin typeface="Arial" panose="020B0604020202020204" pitchFamily="34" charset="0"/>
              <a:ea typeface="微软雅黑" panose="020B0503020204020204" pitchFamily="34" charset="-122"/>
            </a:endParaRPr>
          </a:p>
          <a:p>
            <a:pPr marL="85725" algn="just">
              <a:lnSpc>
                <a:spcPct val="110000"/>
              </a:lnSpc>
              <a:spcBef>
                <a:spcPts val="1800"/>
              </a:spcBef>
              <a:buClr>
                <a:schemeClr val="accent1"/>
              </a:buClr>
              <a:buSzPct val="70000"/>
            </a:pPr>
            <a:r>
              <a:rPr lang="en-US" altLang="zh-CN" sz="2000" dirty="0" smtClean="0">
                <a:solidFill>
                  <a:schemeClr val="accent1">
                    <a:lumMod val="75000"/>
                  </a:schemeClr>
                </a:solidFill>
                <a:latin typeface="Arial" panose="020B0604020202020204" pitchFamily="34" charset="0"/>
                <a:ea typeface="微软雅黑" panose="020B0503020204020204" pitchFamily="34" charset="-122"/>
              </a:rPr>
              <a:t>2.4  </a:t>
            </a:r>
            <a:r>
              <a:rPr lang="zh-CN" altLang="en-US" sz="2000" dirty="0">
                <a:solidFill>
                  <a:schemeClr val="accent1">
                    <a:lumMod val="75000"/>
                  </a:schemeClr>
                </a:solidFill>
                <a:latin typeface="Arial" panose="020B0604020202020204" pitchFamily="34" charset="0"/>
                <a:ea typeface="微软雅黑" panose="020B0503020204020204" pitchFamily="34" charset="-122"/>
              </a:rPr>
              <a:t>模拟系统开发与实证研究</a:t>
            </a:r>
          </a:p>
        </p:txBody>
      </p:sp>
      <p:sp>
        <p:nvSpPr>
          <p:cNvPr id="8" name="TextBox 7"/>
          <p:cNvSpPr txBox="1"/>
          <p:nvPr/>
        </p:nvSpPr>
        <p:spPr>
          <a:xfrm>
            <a:off x="4427984" y="4123531"/>
            <a:ext cx="4320480" cy="2169825"/>
          </a:xfrm>
          <a:prstGeom prst="rect">
            <a:avLst/>
          </a:prstGeom>
          <a:noFill/>
        </p:spPr>
        <p:txBody>
          <a:bodyPr wrap="square" rtlCol="0">
            <a:spAutoFit/>
          </a:bodyPr>
          <a:lstStyle/>
          <a:p>
            <a:pPr marL="85725" algn="just">
              <a:lnSpc>
                <a:spcPct val="110000"/>
              </a:lnSpc>
              <a:spcBef>
                <a:spcPts val="1800"/>
              </a:spcBef>
              <a:buClr>
                <a:schemeClr val="accent1"/>
              </a:buClr>
              <a:buSzPct val="70000"/>
            </a:pPr>
            <a:r>
              <a:rPr lang="en-US" altLang="zh-CN" sz="2000" dirty="0">
                <a:solidFill>
                  <a:schemeClr val="accent1">
                    <a:lumMod val="75000"/>
                  </a:schemeClr>
                </a:solidFill>
                <a:latin typeface="Arial" panose="020B0604020202020204" pitchFamily="34" charset="0"/>
                <a:ea typeface="微软雅黑" panose="020B0503020204020204" pitchFamily="34" charset="-122"/>
              </a:rPr>
              <a:t>2.2 </a:t>
            </a:r>
            <a:r>
              <a:rPr lang="zh-CN" altLang="en-US" sz="2000" dirty="0" smtClean="0">
                <a:solidFill>
                  <a:schemeClr val="accent1">
                    <a:lumMod val="75000"/>
                  </a:schemeClr>
                </a:solidFill>
                <a:latin typeface="Arial" panose="020B0604020202020204" pitchFamily="34" charset="0"/>
                <a:ea typeface="微软雅黑" panose="020B0503020204020204" pitchFamily="34" charset="-122"/>
              </a:rPr>
              <a:t>融合</a:t>
            </a:r>
            <a:r>
              <a:rPr lang="zh-CN" altLang="en-US" sz="2000" dirty="0">
                <a:solidFill>
                  <a:schemeClr val="accent1">
                    <a:lumMod val="75000"/>
                  </a:schemeClr>
                </a:solidFill>
                <a:latin typeface="Arial" panose="020B0604020202020204" pitchFamily="34" charset="0"/>
                <a:ea typeface="微软雅黑" panose="020B0503020204020204" pitchFamily="34" charset="-122"/>
              </a:rPr>
              <a:t>多类专家证据的混合图生成方法</a:t>
            </a:r>
          </a:p>
          <a:p>
            <a:pPr>
              <a:lnSpc>
                <a:spcPct val="130000"/>
              </a:lnSpc>
            </a:pPr>
            <a:r>
              <a:rPr lang="en-US" altLang="zh-CN" sz="1400" dirty="0">
                <a:latin typeface="Arial" panose="020B0604020202020204" pitchFamily="34" charset="0"/>
                <a:ea typeface="微软雅黑" panose="020B0503020204020204" pitchFamily="34" charset="-122"/>
              </a:rPr>
              <a:t>(1)</a:t>
            </a:r>
            <a:r>
              <a:rPr lang="zh-CN" altLang="en-US" sz="1400" dirty="0">
                <a:latin typeface="Arial" panose="020B0604020202020204" pitchFamily="34" charset="0"/>
                <a:ea typeface="微软雅黑" panose="020B0503020204020204" pitchFamily="34" charset="-122"/>
              </a:rPr>
              <a:t>基于</a:t>
            </a:r>
            <a:r>
              <a:rPr lang="en-US" altLang="zh-CN" sz="1400" dirty="0">
                <a:latin typeface="Arial" panose="020B0604020202020204" pitchFamily="34" charset="0"/>
                <a:ea typeface="微软雅黑" panose="020B0503020204020204" pitchFamily="34" charset="-122"/>
              </a:rPr>
              <a:t>LDA</a:t>
            </a:r>
            <a:r>
              <a:rPr lang="zh-CN" altLang="en-US" sz="1400" dirty="0">
                <a:latin typeface="Arial" panose="020B0604020202020204" pitchFamily="34" charset="0"/>
                <a:ea typeface="微软雅黑" panose="020B0503020204020204" pitchFamily="34" charset="-122"/>
              </a:rPr>
              <a:t>主题模型的用户</a:t>
            </a: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专长</a:t>
            </a: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词项三部图构建</a:t>
            </a:r>
          </a:p>
          <a:p>
            <a:pPr>
              <a:lnSpc>
                <a:spcPct val="130000"/>
              </a:lnSpc>
            </a:pPr>
            <a:r>
              <a:rPr lang="en-US" altLang="zh-CN" sz="1400" dirty="0">
                <a:latin typeface="Arial" panose="020B0604020202020204" pitchFamily="34" charset="0"/>
                <a:ea typeface="微软雅黑" panose="020B0503020204020204" pitchFamily="34" charset="-122"/>
              </a:rPr>
              <a:t>(2)</a:t>
            </a:r>
            <a:r>
              <a:rPr lang="zh-CN" altLang="en-US" sz="1400" dirty="0">
                <a:latin typeface="Arial" panose="020B0604020202020204" pitchFamily="34" charset="0"/>
                <a:ea typeface="微软雅黑" panose="020B0503020204020204" pitchFamily="34" charset="-122"/>
              </a:rPr>
              <a:t>多类专家证据的融合方法</a:t>
            </a:r>
          </a:p>
          <a:p>
            <a:pPr marL="285750" indent="-285750">
              <a:lnSpc>
                <a:spcPct val="130000"/>
              </a:lnSpc>
              <a:buFont typeface="Wingdings" pitchFamily="2" charset="2"/>
              <a:buChar char="u"/>
            </a:pPr>
            <a:r>
              <a:rPr lang="zh-CN" altLang="en-US" sz="1400" dirty="0">
                <a:latin typeface="Arial" panose="020B0604020202020204" pitchFamily="34" charset="0"/>
                <a:ea typeface="微软雅黑" panose="020B0503020204020204" pitchFamily="34" charset="-122"/>
              </a:rPr>
              <a:t>利用多类证据构建并增强三部图中的顶点属性、关联边及权值，生成混合图。支持文档类证据、社交网络类证据、用户评价类证据、情境类证据</a:t>
            </a:r>
          </a:p>
        </p:txBody>
      </p:sp>
      <p:cxnSp>
        <p:nvCxnSpPr>
          <p:cNvPr id="11" name="直接连接符 10"/>
          <p:cNvCxnSpPr/>
          <p:nvPr/>
        </p:nvCxnSpPr>
        <p:spPr>
          <a:xfrm>
            <a:off x="4211960" y="1052736"/>
            <a:ext cx="0" cy="5760640"/>
          </a:xfrm>
          <a:prstGeom prst="line">
            <a:avLst/>
          </a:prstGeom>
          <a:ln w="19050">
            <a:solidFill>
              <a:schemeClr val="accent1">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84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en-US" dirty="0" smtClean="0"/>
              <a:t>拟</a:t>
            </a:r>
            <a:r>
              <a:rPr lang="zh-CN" altLang="en-US" dirty="0"/>
              <a:t>解决的关键问题及其研究方法</a:t>
            </a:r>
          </a:p>
        </p:txBody>
      </p:sp>
      <p:sp>
        <p:nvSpPr>
          <p:cNvPr id="6" name="内容占位符 5"/>
          <p:cNvSpPr>
            <a:spLocks noGrp="1"/>
          </p:cNvSpPr>
          <p:nvPr>
            <p:ph idx="1"/>
          </p:nvPr>
        </p:nvSpPr>
        <p:spPr>
          <a:xfrm>
            <a:off x="419099" y="1026615"/>
            <a:ext cx="5161013" cy="458170"/>
          </a:xfrm>
        </p:spPr>
        <p:txBody>
          <a:bodyPr/>
          <a:lstStyle/>
          <a:p>
            <a:pPr marL="85725" indent="0">
              <a:buNone/>
            </a:pPr>
            <a:r>
              <a:rPr lang="en-US" altLang="zh-CN" dirty="0" smtClean="0"/>
              <a:t>3.1 </a:t>
            </a:r>
            <a:r>
              <a:rPr lang="zh-CN" altLang="en-US" dirty="0" smtClean="0"/>
              <a:t>拟解决的关键问题</a:t>
            </a:r>
            <a:endParaRPr lang="en-US" altLang="zh-CN" dirty="0" smtClean="0"/>
          </a:p>
          <a:p>
            <a:pPr marL="85725" indent="0">
              <a:buNone/>
            </a:pP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2344" y="1268760"/>
            <a:ext cx="3120638" cy="2577604"/>
          </a:xfrm>
          <a:prstGeom prst="rect">
            <a:avLst/>
          </a:prstGeom>
        </p:spPr>
      </p:pic>
      <p:sp>
        <p:nvSpPr>
          <p:cNvPr id="4" name="TextBox 3"/>
          <p:cNvSpPr txBox="1"/>
          <p:nvPr/>
        </p:nvSpPr>
        <p:spPr>
          <a:xfrm>
            <a:off x="656928" y="4293096"/>
            <a:ext cx="7992888" cy="1603516"/>
          </a:xfrm>
          <a:prstGeom prst="rect">
            <a:avLst/>
          </a:prstGeom>
          <a:noFill/>
          <a:ln w="19050">
            <a:solidFill>
              <a:schemeClr val="accent1">
                <a:lumMod val="20000"/>
                <a:lumOff val="80000"/>
              </a:schemeClr>
            </a:solidFill>
            <a:prstDash val="sysDash"/>
          </a:ln>
        </p:spPr>
        <p:txBody>
          <a:bodyPr wrap="square" rtlCol="0">
            <a:spAutoFit/>
          </a:bodyPr>
          <a:lstStyle/>
          <a:p>
            <a:pPr marL="85725" algn="just">
              <a:lnSpc>
                <a:spcPct val="110000"/>
              </a:lnSpc>
              <a:spcBef>
                <a:spcPts val="1800"/>
              </a:spcBef>
              <a:buClr>
                <a:schemeClr val="accent1"/>
              </a:buClr>
              <a:buSzPct val="70000"/>
            </a:pPr>
            <a:r>
              <a:rPr lang="en-US" altLang="zh-CN" sz="2000" dirty="0">
                <a:solidFill>
                  <a:schemeClr val="accent1">
                    <a:lumMod val="75000"/>
                  </a:schemeClr>
                </a:solidFill>
                <a:latin typeface="Arial" panose="020B0604020202020204" pitchFamily="34" charset="0"/>
                <a:ea typeface="微软雅黑" panose="020B0503020204020204" pitchFamily="34" charset="-122"/>
              </a:rPr>
              <a:t>(2) </a:t>
            </a:r>
            <a:r>
              <a:rPr lang="zh-CN" altLang="zh-CN" sz="2000" dirty="0">
                <a:solidFill>
                  <a:schemeClr val="accent1">
                    <a:lumMod val="75000"/>
                  </a:schemeClr>
                </a:solidFill>
                <a:latin typeface="Arial" panose="020B0604020202020204" pitchFamily="34" charset="0"/>
                <a:ea typeface="微软雅黑" panose="020B0503020204020204" pitchFamily="34" charset="-122"/>
              </a:rPr>
              <a:t>大规模混合图的推荐效率问题</a:t>
            </a:r>
            <a:endParaRPr lang="en-US" altLang="zh-CN" sz="2000" dirty="0">
              <a:solidFill>
                <a:schemeClr val="accent1">
                  <a:lumMod val="75000"/>
                </a:schemeClr>
              </a:solidFill>
              <a:latin typeface="Arial" panose="020B0604020202020204" pitchFamily="34" charset="0"/>
              <a:ea typeface="微软雅黑" panose="020B0503020204020204" pitchFamily="34" charset="-122"/>
            </a:endParaRPr>
          </a:p>
          <a:p>
            <a:pPr marL="85725" algn="just">
              <a:lnSpc>
                <a:spcPct val="110000"/>
              </a:lnSpc>
              <a:spcBef>
                <a:spcPts val="1800"/>
              </a:spcBef>
              <a:buClr>
                <a:schemeClr val="accent1"/>
              </a:buClr>
              <a:buSzPct val="70000"/>
            </a:pPr>
            <a:r>
              <a:rPr lang="en-US" altLang="zh-CN" sz="1400" dirty="0">
                <a:latin typeface="Arial" panose="020B0604020202020204" pitchFamily="34" charset="0"/>
                <a:ea typeface="微软雅黑" panose="020B0503020204020204" pitchFamily="34" charset="-122"/>
              </a:rPr>
              <a:t>Web2.0</a:t>
            </a:r>
            <a:r>
              <a:rPr lang="zh-CN" altLang="en-US" sz="1400" dirty="0">
                <a:latin typeface="Arial" panose="020B0604020202020204" pitchFamily="34" charset="0"/>
                <a:ea typeface="微软雅黑" panose="020B0503020204020204" pitchFamily="34" charset="-122"/>
              </a:rPr>
              <a:t>环境下，用户数据规模庞大，所构造用户</a:t>
            </a: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专长</a:t>
            </a: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词项混合图属于大规模图。而基于重启动随机游走的推荐算法在处理大图时效率较低，</a:t>
            </a:r>
            <a:r>
              <a:rPr lang="zh-CN" altLang="zh-CN" sz="1400" dirty="0">
                <a:latin typeface="Arial" panose="020B0604020202020204" pitchFamily="34" charset="0"/>
                <a:ea typeface="微软雅黑" panose="020B0503020204020204" pitchFamily="34" charset="-122"/>
              </a:rPr>
              <a:t>采用</a:t>
            </a:r>
            <a:r>
              <a:rPr lang="zh-CN" altLang="en-US" sz="1400" dirty="0">
                <a:latin typeface="Arial" panose="020B0604020202020204" pitchFamily="34" charset="0"/>
                <a:ea typeface="微软雅黑" panose="020B0503020204020204" pitchFamily="34" charset="-122"/>
              </a:rPr>
              <a:t>何种方法</a:t>
            </a:r>
            <a:r>
              <a:rPr lang="zh-CN" altLang="zh-CN" sz="1400" dirty="0">
                <a:latin typeface="Arial" panose="020B0604020202020204" pitchFamily="34" charset="0"/>
                <a:ea typeface="微软雅黑" panose="020B0503020204020204" pitchFamily="34" charset="-122"/>
              </a:rPr>
              <a:t>提高处理效率</a:t>
            </a:r>
            <a:r>
              <a:rPr lang="zh-CN" altLang="en-US" sz="1400" dirty="0">
                <a:latin typeface="Arial" panose="020B0604020202020204" pitchFamily="34" charset="0"/>
                <a:ea typeface="微软雅黑" panose="020B0503020204020204" pitchFamily="34" charset="-122"/>
              </a:rPr>
              <a:t>，实现</a:t>
            </a:r>
            <a:r>
              <a:rPr lang="zh-CN" altLang="zh-CN" sz="1400" dirty="0">
                <a:latin typeface="Arial" panose="020B0604020202020204" pitchFamily="34" charset="0"/>
                <a:ea typeface="微软雅黑" panose="020B0503020204020204" pitchFamily="34" charset="-122"/>
              </a:rPr>
              <a:t>推荐实时性与准确性</a:t>
            </a:r>
            <a:r>
              <a:rPr lang="zh-CN" altLang="en-US" sz="1400" dirty="0">
                <a:latin typeface="Arial" panose="020B0604020202020204" pitchFamily="34" charset="0"/>
                <a:ea typeface="微软雅黑" panose="020B0503020204020204" pitchFamily="34" charset="-122"/>
              </a:rPr>
              <a:t>。</a:t>
            </a:r>
            <a:endParaRPr lang="zh-CN" altLang="zh-CN" sz="1400" dirty="0">
              <a:latin typeface="Arial" panose="020B0604020202020204" pitchFamily="34" charset="0"/>
              <a:ea typeface="微软雅黑" panose="020B0503020204020204" pitchFamily="34" charset="-122"/>
            </a:endParaRPr>
          </a:p>
          <a:p>
            <a:pPr marL="85725" algn="just">
              <a:lnSpc>
                <a:spcPct val="110000"/>
              </a:lnSpc>
              <a:spcBef>
                <a:spcPts val="1800"/>
              </a:spcBef>
              <a:buClr>
                <a:schemeClr val="accent1"/>
              </a:buClr>
              <a:buSzPct val="70000"/>
            </a:pPr>
            <a:endParaRPr lang="zh-CN" altLang="en-US" sz="1400" dirty="0">
              <a:latin typeface="Arial" panose="020B0604020202020204" pitchFamily="34" charset="0"/>
              <a:ea typeface="微软雅黑" panose="020B0503020204020204" pitchFamily="34" charset="-122"/>
            </a:endParaRPr>
          </a:p>
        </p:txBody>
      </p:sp>
      <p:sp>
        <p:nvSpPr>
          <p:cNvPr id="7" name="TextBox 6"/>
          <p:cNvSpPr txBox="1"/>
          <p:nvPr/>
        </p:nvSpPr>
        <p:spPr>
          <a:xfrm>
            <a:off x="656928" y="1772816"/>
            <a:ext cx="4923184" cy="2185214"/>
          </a:xfrm>
          <a:prstGeom prst="rect">
            <a:avLst/>
          </a:prstGeom>
          <a:noFill/>
          <a:ln w="19050">
            <a:solidFill>
              <a:schemeClr val="accent1">
                <a:lumMod val="20000"/>
                <a:lumOff val="80000"/>
              </a:schemeClr>
            </a:solidFill>
            <a:prstDash val="sysDash"/>
          </a:ln>
        </p:spPr>
        <p:txBody>
          <a:bodyPr wrap="square" rtlCol="0">
            <a:spAutoFit/>
          </a:bodyPr>
          <a:lstStyle/>
          <a:p>
            <a:pPr marL="85725" indent="0" algn="just">
              <a:lnSpc>
                <a:spcPct val="110000"/>
              </a:lnSpc>
              <a:spcBef>
                <a:spcPts val="1800"/>
              </a:spcBef>
              <a:buClr>
                <a:schemeClr val="accent1"/>
              </a:buClr>
              <a:buSzPct val="70000"/>
              <a:buNone/>
            </a:pPr>
            <a:r>
              <a:rPr lang="en-US" altLang="zh-CN" sz="2000" dirty="0">
                <a:solidFill>
                  <a:schemeClr val="accent1">
                    <a:lumMod val="75000"/>
                  </a:schemeClr>
                </a:solidFill>
                <a:latin typeface="Arial" panose="020B0604020202020204" pitchFamily="34" charset="0"/>
                <a:ea typeface="微软雅黑" panose="020B0503020204020204" pitchFamily="34" charset="-122"/>
              </a:rPr>
              <a:t>(1) </a:t>
            </a:r>
            <a:r>
              <a:rPr lang="zh-CN" altLang="en-US" sz="2000" dirty="0">
                <a:solidFill>
                  <a:schemeClr val="accent1">
                    <a:lumMod val="75000"/>
                  </a:schemeClr>
                </a:solidFill>
                <a:latin typeface="Arial" panose="020B0604020202020204" pitchFamily="34" charset="0"/>
                <a:ea typeface="微软雅黑" panose="020B0503020204020204" pitchFamily="34" charset="-122"/>
              </a:rPr>
              <a:t>基于扩展</a:t>
            </a:r>
            <a:r>
              <a:rPr lang="en-US" altLang="zh-CN" sz="2000" dirty="0">
                <a:solidFill>
                  <a:schemeClr val="accent1">
                    <a:lumMod val="75000"/>
                  </a:schemeClr>
                </a:solidFill>
                <a:latin typeface="Arial" panose="020B0604020202020204" pitchFamily="34" charset="0"/>
                <a:ea typeface="微软雅黑" panose="020B0503020204020204" pitchFamily="34" charset="-122"/>
              </a:rPr>
              <a:t>LDA</a:t>
            </a:r>
            <a:r>
              <a:rPr lang="zh-CN" altLang="en-US" sz="2000" dirty="0">
                <a:solidFill>
                  <a:schemeClr val="accent1">
                    <a:lumMod val="75000"/>
                  </a:schemeClr>
                </a:solidFill>
                <a:latin typeface="Arial" panose="020B0604020202020204" pitchFamily="34" charset="0"/>
                <a:ea typeface="微软雅黑" panose="020B0503020204020204" pitchFamily="34" charset="-122"/>
              </a:rPr>
              <a:t>模型的用户</a:t>
            </a:r>
            <a:r>
              <a:rPr lang="en-US" altLang="zh-CN" sz="2000" dirty="0">
                <a:solidFill>
                  <a:schemeClr val="accent1">
                    <a:lumMod val="75000"/>
                  </a:schemeClr>
                </a:solidFill>
                <a:latin typeface="Arial" panose="020B0604020202020204" pitchFamily="34" charset="0"/>
                <a:ea typeface="微软雅黑" panose="020B0503020204020204" pitchFamily="34" charset="-122"/>
              </a:rPr>
              <a:t>-</a:t>
            </a:r>
            <a:r>
              <a:rPr lang="zh-CN" altLang="en-US" sz="2000" dirty="0">
                <a:solidFill>
                  <a:schemeClr val="accent1">
                    <a:lumMod val="75000"/>
                  </a:schemeClr>
                </a:solidFill>
                <a:latin typeface="Arial" panose="020B0604020202020204" pitchFamily="34" charset="0"/>
                <a:ea typeface="微软雅黑" panose="020B0503020204020204" pitchFamily="34" charset="-122"/>
              </a:rPr>
              <a:t>专长</a:t>
            </a:r>
            <a:r>
              <a:rPr lang="en-US" altLang="zh-CN" sz="2000" dirty="0">
                <a:solidFill>
                  <a:schemeClr val="accent1">
                    <a:lumMod val="75000"/>
                  </a:schemeClr>
                </a:solidFill>
                <a:latin typeface="Arial" panose="020B0604020202020204" pitchFamily="34" charset="0"/>
                <a:ea typeface="微软雅黑" panose="020B0503020204020204" pitchFamily="34" charset="-122"/>
              </a:rPr>
              <a:t>-</a:t>
            </a:r>
            <a:r>
              <a:rPr lang="zh-CN" altLang="en-US" sz="2000" dirty="0">
                <a:solidFill>
                  <a:schemeClr val="accent1">
                    <a:lumMod val="75000"/>
                  </a:schemeClr>
                </a:solidFill>
                <a:latin typeface="Arial" panose="020B0604020202020204" pitchFamily="34" charset="0"/>
                <a:ea typeface="微软雅黑" panose="020B0503020204020204" pitchFamily="34" charset="-122"/>
              </a:rPr>
              <a:t>词项关联建模问题</a:t>
            </a:r>
            <a:endParaRPr lang="en-US" altLang="zh-CN" sz="2000" dirty="0">
              <a:solidFill>
                <a:schemeClr val="accent1">
                  <a:lumMod val="75000"/>
                </a:schemeClr>
              </a:solidFill>
              <a:latin typeface="Arial" panose="020B0604020202020204" pitchFamily="34" charset="0"/>
              <a:ea typeface="微软雅黑" panose="020B0503020204020204" pitchFamily="34" charset="-122"/>
            </a:endParaRPr>
          </a:p>
          <a:p>
            <a:pPr marL="85725" indent="0" algn="just">
              <a:lnSpc>
                <a:spcPct val="110000"/>
              </a:lnSpc>
              <a:spcBef>
                <a:spcPts val="1800"/>
              </a:spcBef>
              <a:buClr>
                <a:schemeClr val="accent1"/>
              </a:buClr>
              <a:buSzPct val="70000"/>
              <a:buNone/>
            </a:pPr>
            <a:r>
              <a:rPr lang="zh-CN" altLang="en-US" sz="1400" dirty="0">
                <a:latin typeface="Arial" panose="020B0604020202020204" pitchFamily="34" charset="0"/>
                <a:ea typeface="微软雅黑" panose="020B0503020204020204" pitchFamily="34" charset="-122"/>
              </a:rPr>
              <a:t>传统</a:t>
            </a:r>
            <a:r>
              <a:rPr lang="en-US" altLang="zh-CN" sz="1400" dirty="0">
                <a:latin typeface="Arial" panose="020B0604020202020204" pitchFamily="34" charset="0"/>
                <a:ea typeface="微软雅黑" panose="020B0503020204020204" pitchFamily="34" charset="-122"/>
              </a:rPr>
              <a:t>LDA</a:t>
            </a:r>
            <a:r>
              <a:rPr lang="zh-CN" altLang="en-US" sz="1400" dirty="0">
                <a:latin typeface="Arial" panose="020B0604020202020204" pitchFamily="34" charset="0"/>
                <a:ea typeface="微软雅黑" panose="020B0503020204020204" pitchFamily="34" charset="-122"/>
              </a:rPr>
              <a:t>模型对用户文档集进行建模，能得到用户的专长概率分布和专长的词项概率分布，但无法建模专长之间语义关联。而这些关联对于随机游走推荐中的语义跳转、缓解数据稀疏性具有重要作用。如何扩展</a:t>
            </a:r>
            <a:r>
              <a:rPr lang="en-US" altLang="zh-CN" sz="1400" dirty="0">
                <a:latin typeface="Arial" panose="020B0604020202020204" pitchFamily="34" charset="0"/>
                <a:ea typeface="微软雅黑" panose="020B0503020204020204" pitchFamily="34" charset="-122"/>
              </a:rPr>
              <a:t>LDA</a:t>
            </a:r>
            <a:r>
              <a:rPr lang="zh-CN" altLang="en-US" sz="1400" dirty="0">
                <a:latin typeface="Arial" panose="020B0604020202020204" pitchFamily="34" charset="0"/>
                <a:ea typeface="微软雅黑" panose="020B0503020204020204" pitchFamily="34" charset="-122"/>
              </a:rPr>
              <a:t>模型建模专长之间语义关联，并表示为层次结构的有向无环图。</a:t>
            </a:r>
            <a:endParaRPr lang="en-US" altLang="zh-CN"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089897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3 </a:t>
            </a:r>
            <a:r>
              <a:rPr lang="zh-CN" altLang="en-US" dirty="0" smtClean="0"/>
              <a:t>拟解决的关键</a:t>
            </a:r>
            <a:r>
              <a:rPr lang="zh-CN" altLang="en-US" dirty="0"/>
              <a:t>问题及其研究方法</a:t>
            </a:r>
          </a:p>
        </p:txBody>
      </p:sp>
      <p:sp>
        <p:nvSpPr>
          <p:cNvPr id="6" name="内容占位符 5"/>
          <p:cNvSpPr>
            <a:spLocks noGrp="1"/>
          </p:cNvSpPr>
          <p:nvPr>
            <p:ph idx="1"/>
          </p:nvPr>
        </p:nvSpPr>
        <p:spPr>
          <a:xfrm>
            <a:off x="419099" y="1026615"/>
            <a:ext cx="8292045" cy="1898329"/>
          </a:xfrm>
        </p:spPr>
        <p:txBody>
          <a:bodyPr/>
          <a:lstStyle/>
          <a:p>
            <a:r>
              <a:rPr lang="en-US" altLang="zh-CN" dirty="0" smtClean="0"/>
              <a:t>3.2 </a:t>
            </a:r>
            <a:r>
              <a:rPr lang="zh-CN" altLang="en-US" dirty="0" smtClean="0"/>
              <a:t>拟采用的研究方法</a:t>
            </a:r>
            <a:endParaRPr lang="en-US" altLang="zh-CN" dirty="0" smtClean="0"/>
          </a:p>
          <a:p>
            <a:pPr marL="85725" indent="0">
              <a:buNone/>
            </a:pPr>
            <a:r>
              <a:rPr lang="en-US" altLang="zh-CN" dirty="0" smtClean="0"/>
              <a:t>1</a:t>
            </a:r>
            <a:r>
              <a:rPr lang="zh-CN" altLang="en-US" dirty="0"/>
              <a:t>）用户</a:t>
            </a:r>
            <a:r>
              <a:rPr lang="en-US" altLang="zh-CN" dirty="0"/>
              <a:t>-</a:t>
            </a:r>
            <a:r>
              <a:rPr lang="zh-CN" altLang="en-US" dirty="0"/>
              <a:t>专长</a:t>
            </a:r>
            <a:r>
              <a:rPr lang="en-US" altLang="zh-CN" dirty="0"/>
              <a:t>-</a:t>
            </a:r>
            <a:r>
              <a:rPr lang="zh-CN" altLang="en-US" dirty="0"/>
              <a:t>词项模型生成</a:t>
            </a:r>
            <a:r>
              <a:rPr lang="zh-CN" altLang="en-US" dirty="0" smtClean="0"/>
              <a:t>方法</a:t>
            </a:r>
            <a:endParaRPr lang="en-US" altLang="zh-CN" dirty="0" smtClean="0"/>
          </a:p>
          <a:p>
            <a:pPr marL="85725" indent="0">
              <a:buNone/>
            </a:pPr>
            <a:r>
              <a:rPr lang="zh-CN" altLang="zh-CN" dirty="0" smtClean="0"/>
              <a:t>借鉴</a:t>
            </a:r>
            <a:r>
              <a:rPr lang="en-US" altLang="zh-CN" dirty="0"/>
              <a:t>AT</a:t>
            </a:r>
            <a:r>
              <a:rPr lang="zh-CN" altLang="zh-CN" dirty="0"/>
              <a:t>模型和</a:t>
            </a:r>
            <a:r>
              <a:rPr lang="en-US" altLang="zh-CN" dirty="0"/>
              <a:t>HPAM</a:t>
            </a:r>
            <a:r>
              <a:rPr lang="zh-CN" altLang="zh-CN" dirty="0"/>
              <a:t>模型的核心思想，构建用户</a:t>
            </a:r>
            <a:r>
              <a:rPr lang="en-US" altLang="zh-CN" dirty="0"/>
              <a:t>-</a:t>
            </a:r>
            <a:r>
              <a:rPr lang="zh-CN" altLang="zh-CN" dirty="0"/>
              <a:t>专长</a:t>
            </a:r>
            <a:r>
              <a:rPr lang="en-US" altLang="zh-CN" dirty="0"/>
              <a:t>-</a:t>
            </a:r>
            <a:r>
              <a:rPr lang="zh-CN" altLang="zh-CN" dirty="0"/>
              <a:t>词项（</a:t>
            </a:r>
            <a:r>
              <a:rPr lang="en-US" altLang="zh-CN" dirty="0"/>
              <a:t>HUEW</a:t>
            </a:r>
            <a:r>
              <a:rPr lang="zh-CN" altLang="zh-CN" dirty="0"/>
              <a:t>，</a:t>
            </a:r>
            <a:r>
              <a:rPr lang="en-US" altLang="zh-CN" dirty="0"/>
              <a:t>hierarchical user expertise word</a:t>
            </a:r>
            <a:r>
              <a:rPr lang="zh-CN" altLang="zh-CN" dirty="0"/>
              <a:t>）</a:t>
            </a:r>
            <a:r>
              <a:rPr lang="zh-CN" altLang="zh-CN" dirty="0" smtClean="0"/>
              <a:t>模型</a:t>
            </a:r>
            <a:endParaRPr lang="en-US" altLang="zh-CN" dirty="0" smtClean="0"/>
          </a:p>
          <a:p>
            <a:pPr marL="85725" indent="0">
              <a:buNone/>
            </a:pP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3068960"/>
            <a:ext cx="53816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61136" y="2996952"/>
            <a:ext cx="3475360" cy="3293209"/>
          </a:xfrm>
          <a:prstGeom prst="rect">
            <a:avLst/>
          </a:prstGeom>
          <a:noFill/>
          <a:ln>
            <a:solidFill>
              <a:schemeClr val="accent1"/>
            </a:solidFill>
            <a:prstDash val="sysDash"/>
          </a:ln>
        </p:spPr>
        <p:txBody>
          <a:bodyPr wrap="square" rtlCol="0">
            <a:spAutoFit/>
          </a:bodyPr>
          <a:lstStyle/>
          <a:p>
            <a:pPr>
              <a:lnSpc>
                <a:spcPct val="130000"/>
              </a:lnSpc>
            </a:pPr>
            <a:r>
              <a:rPr lang="zh-CN" altLang="en-US" sz="1600" dirty="0">
                <a:solidFill>
                  <a:srgbClr val="000000"/>
                </a:solidFill>
                <a:latin typeface="Times New Roman" pitchFamily="18" charset="0"/>
                <a:ea typeface="宋体" pitchFamily="2" charset="-122"/>
                <a:cs typeface="Times New Roman" pitchFamily="18" charset="0"/>
              </a:rPr>
              <a:t>该模型特点：专长主题之间的关系表示为带层次结构的有向无环图，主题抽样时，先抽样专长父节点的概率分布，再为每个父节点抽样专长子节点（从同层专长或下层专长选取）概率分布。专长主题数拟采用</a:t>
            </a:r>
            <a:r>
              <a:rPr lang="en-US" altLang="zh-CN" sz="1600" dirty="0">
                <a:solidFill>
                  <a:srgbClr val="000000"/>
                </a:solidFill>
                <a:latin typeface="Times New Roman" pitchFamily="18" charset="0"/>
                <a:ea typeface="宋体" pitchFamily="2" charset="-122"/>
                <a:cs typeface="Times New Roman" pitchFamily="18" charset="0"/>
              </a:rPr>
              <a:t>CRP</a:t>
            </a:r>
            <a:r>
              <a:rPr lang="zh-CN" altLang="en-US" sz="1600" dirty="0">
                <a:solidFill>
                  <a:srgbClr val="000000"/>
                </a:solidFill>
                <a:latin typeface="Times New Roman" pitchFamily="18" charset="0"/>
                <a:ea typeface="宋体" pitchFamily="2" charset="-122"/>
                <a:cs typeface="Times New Roman" pitchFamily="18" charset="0"/>
              </a:rPr>
              <a:t>隐主题方法估测，通过</a:t>
            </a:r>
            <a:r>
              <a:rPr lang="en-US" altLang="zh-CN" sz="1600" dirty="0">
                <a:solidFill>
                  <a:srgbClr val="000000"/>
                </a:solidFill>
                <a:latin typeface="Times New Roman" pitchFamily="18" charset="0"/>
                <a:ea typeface="宋体" pitchFamily="2" charset="-122"/>
                <a:cs typeface="Times New Roman" pitchFamily="18" charset="0"/>
              </a:rPr>
              <a:t>Gibbs</a:t>
            </a:r>
            <a:r>
              <a:rPr lang="zh-CN" altLang="en-US" sz="1600" dirty="0">
                <a:solidFill>
                  <a:srgbClr val="000000"/>
                </a:solidFill>
                <a:latin typeface="Times New Roman" pitchFamily="18" charset="0"/>
                <a:ea typeface="宋体" pitchFamily="2" charset="-122"/>
                <a:cs typeface="Times New Roman" pitchFamily="18" charset="0"/>
              </a:rPr>
              <a:t>抽样方法训练社区、用户的问答文档集，得到用户的专长概率分布、专长的词项概率分布和专长之间语义关联。</a:t>
            </a:r>
            <a:endParaRPr lang="zh-CN" altLang="en-US" sz="1600" dirty="0" smtClean="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56500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3 </a:t>
            </a:r>
            <a:r>
              <a:rPr lang="zh-CN" altLang="en-US" dirty="0" smtClean="0"/>
              <a:t>拟解决的关键</a:t>
            </a:r>
            <a:r>
              <a:rPr lang="zh-CN" altLang="en-US" dirty="0"/>
              <a:t>问题及其研究方法</a:t>
            </a:r>
          </a:p>
        </p:txBody>
      </p:sp>
      <p:sp>
        <p:nvSpPr>
          <p:cNvPr id="6" name="内容占位符 5"/>
          <p:cNvSpPr>
            <a:spLocks noGrp="1"/>
          </p:cNvSpPr>
          <p:nvPr>
            <p:ph idx="1"/>
          </p:nvPr>
        </p:nvSpPr>
        <p:spPr>
          <a:xfrm>
            <a:off x="419099" y="1026614"/>
            <a:ext cx="8292045" cy="5459911"/>
          </a:xfrm>
        </p:spPr>
        <p:txBody>
          <a:bodyPr/>
          <a:lstStyle/>
          <a:p>
            <a:r>
              <a:rPr lang="en-US" altLang="zh-CN" dirty="0" smtClean="0"/>
              <a:t>2</a:t>
            </a:r>
            <a:r>
              <a:rPr lang="zh-CN" altLang="en-US" dirty="0" smtClean="0"/>
              <a:t>）混合图生成及多类专家专家证据融合方法</a:t>
            </a:r>
            <a:endParaRPr lang="en-US" altLang="zh-CN" dirty="0" smtClean="0"/>
          </a:p>
          <a:p>
            <a:pPr marL="85725" indent="0">
              <a:buNone/>
            </a:pPr>
            <a:endParaRPr lang="en-US" altLang="zh-CN" dirty="0" smtClean="0"/>
          </a:p>
          <a:p>
            <a:pPr marL="85725" indent="0">
              <a:buNone/>
            </a:pPr>
            <a:endParaRPr lang="zh-CN" alt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84784"/>
            <a:ext cx="520065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724128" y="1484784"/>
            <a:ext cx="3312368" cy="4853636"/>
          </a:xfrm>
          <a:prstGeom prst="rect">
            <a:avLst/>
          </a:prstGeom>
          <a:noFill/>
          <a:ln w="19050">
            <a:solidFill>
              <a:schemeClr val="accent2">
                <a:lumMod val="75000"/>
              </a:schemeClr>
            </a:solidFill>
            <a:prstDash val="solid"/>
          </a:ln>
        </p:spPr>
        <p:txBody>
          <a:bodyPr wrap="square" rtlCol="0">
            <a:spAutoFit/>
          </a:bodyPr>
          <a:lstStyle/>
          <a:p>
            <a:pPr>
              <a:lnSpc>
                <a:spcPct val="130000"/>
              </a:lnSpc>
            </a:pPr>
            <a:endParaRPr lang="en-US" altLang="zh-CN" sz="800" b="1" dirty="0" smtClean="0">
              <a:latin typeface="Arial" panose="020B0604020202020204" pitchFamily="34" charset="0"/>
              <a:ea typeface="微软雅黑" panose="020B0503020204020204" pitchFamily="34" charset="-122"/>
            </a:endParaRPr>
          </a:p>
          <a:p>
            <a:pPr>
              <a:lnSpc>
                <a:spcPct val="130000"/>
              </a:lnSpc>
            </a:pPr>
            <a:r>
              <a:rPr lang="zh-CN" altLang="en-US" sz="1600" b="1" dirty="0" smtClean="0">
                <a:latin typeface="Arial" panose="020B0604020202020204" pitchFamily="34" charset="0"/>
                <a:ea typeface="微软雅黑" panose="020B0503020204020204" pitchFamily="34" charset="-122"/>
              </a:rPr>
              <a:t>混合图的骨干图构建</a:t>
            </a:r>
            <a:r>
              <a:rPr lang="zh-CN" altLang="en-US" sz="1600" b="1"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基于</a:t>
            </a:r>
            <a:r>
              <a:rPr lang="en-US" altLang="zh-CN" sz="1400" dirty="0">
                <a:latin typeface="Arial" panose="020B0604020202020204" pitchFamily="34" charset="0"/>
                <a:ea typeface="微软雅黑" panose="020B0503020204020204" pitchFamily="34" charset="-122"/>
              </a:rPr>
              <a:t>HUEW</a:t>
            </a:r>
            <a:r>
              <a:rPr lang="zh-CN" altLang="en-US" sz="1400" dirty="0" smtClean="0">
                <a:latin typeface="Arial" panose="020B0604020202020204" pitchFamily="34" charset="0"/>
                <a:ea typeface="微软雅黑" panose="020B0503020204020204" pitchFamily="34" charset="-122"/>
              </a:rPr>
              <a:t>模型构建用户</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专长</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词项间的关联</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600" b="1" dirty="0">
                <a:latin typeface="Arial" panose="020B0604020202020204" pitchFamily="34" charset="0"/>
                <a:ea typeface="微软雅黑" panose="020B0503020204020204" pitchFamily="34" charset="-122"/>
              </a:rPr>
              <a:t>用户层网络图</a:t>
            </a:r>
            <a:r>
              <a:rPr lang="zh-CN" altLang="en-US" sz="1600" b="1" dirty="0" smtClean="0">
                <a:latin typeface="Arial" panose="020B0604020202020204" pitchFamily="34" charset="0"/>
                <a:ea typeface="微软雅黑" panose="020B0503020204020204" pitchFamily="34" charset="-122"/>
              </a:rPr>
              <a:t>增强：</a:t>
            </a:r>
            <a:r>
              <a:rPr lang="zh-CN" altLang="en-US" sz="1600" dirty="0">
                <a:latin typeface="Arial" panose="020B0604020202020204" pitchFamily="34" charset="0"/>
                <a:ea typeface="微软雅黑" panose="020B0503020204020204" pitchFamily="34" charset="-122"/>
              </a:rPr>
              <a:t>以社交网络类</a:t>
            </a:r>
            <a:r>
              <a:rPr lang="zh-CN" altLang="en-US" sz="1600" dirty="0" smtClean="0">
                <a:latin typeface="Arial" panose="020B0604020202020204" pitchFamily="34" charset="0"/>
                <a:ea typeface="微软雅黑" panose="020B0503020204020204" pitchFamily="34" charset="-122"/>
              </a:rPr>
              <a:t>证据构造用户顶点间的关联边，情境类证据增强用户顶点属性</a:t>
            </a:r>
            <a:endParaRPr lang="en-US" altLang="zh-CN" sz="1600" dirty="0" smtClean="0">
              <a:latin typeface="Arial" panose="020B0604020202020204" pitchFamily="34" charset="0"/>
              <a:ea typeface="微软雅黑" panose="020B0503020204020204" pitchFamily="34" charset="-122"/>
            </a:endParaRPr>
          </a:p>
          <a:p>
            <a:pPr>
              <a:lnSpc>
                <a:spcPct val="130000"/>
              </a:lnSpc>
            </a:pPr>
            <a:r>
              <a:rPr lang="zh-CN" altLang="en-US" sz="1600" b="1" dirty="0">
                <a:latin typeface="Arial" panose="020B0604020202020204" pitchFamily="34" charset="0"/>
                <a:ea typeface="微软雅黑" panose="020B0503020204020204" pitchFamily="34" charset="-122"/>
              </a:rPr>
              <a:t>用户</a:t>
            </a:r>
            <a:r>
              <a:rPr lang="en-US" altLang="zh-CN" sz="1600" b="1" dirty="0">
                <a:latin typeface="Arial" panose="020B0604020202020204" pitchFamily="34" charset="0"/>
                <a:ea typeface="微软雅黑" panose="020B0503020204020204" pitchFamily="34" charset="-122"/>
              </a:rPr>
              <a:t>-</a:t>
            </a:r>
            <a:r>
              <a:rPr lang="zh-CN" altLang="en-US" sz="1600" b="1" dirty="0">
                <a:latin typeface="Arial" panose="020B0604020202020204" pitchFamily="34" charset="0"/>
                <a:ea typeface="微软雅黑" panose="020B0503020204020204" pitchFamily="34" charset="-122"/>
              </a:rPr>
              <a:t>专长关联</a:t>
            </a:r>
            <a:r>
              <a:rPr lang="zh-CN" altLang="en-US" sz="1600" b="1" dirty="0" smtClean="0">
                <a:latin typeface="Arial" panose="020B0604020202020204" pitchFamily="34" charset="0"/>
                <a:ea typeface="微软雅黑" panose="020B0503020204020204" pitchFamily="34" charset="-122"/>
              </a:rPr>
              <a:t>增强：</a:t>
            </a:r>
            <a:r>
              <a:rPr lang="zh-CN" altLang="en-US" sz="1600" dirty="0" smtClean="0">
                <a:latin typeface="Arial" panose="020B0604020202020204" pitchFamily="34" charset="0"/>
                <a:ea typeface="微软雅黑" panose="020B0503020204020204" pitchFamily="34" charset="-122"/>
              </a:rPr>
              <a:t>用户评价类证据增强用户</a:t>
            </a:r>
            <a:r>
              <a:rPr lang="en-US" altLang="zh-CN" sz="1600" dirty="0" smtClean="0">
                <a:latin typeface="Arial" panose="020B0604020202020204" pitchFamily="34" charset="0"/>
                <a:ea typeface="微软雅黑" panose="020B0503020204020204" pitchFamily="34" charset="-122"/>
              </a:rPr>
              <a:t>-</a:t>
            </a:r>
            <a:r>
              <a:rPr lang="zh-CN" altLang="en-US" sz="1600" dirty="0" smtClean="0">
                <a:latin typeface="Arial" panose="020B0604020202020204" pitchFamily="34" charset="0"/>
                <a:ea typeface="微软雅黑" panose="020B0503020204020204" pitchFamily="34" charset="-122"/>
              </a:rPr>
              <a:t>专长边的权值</a:t>
            </a:r>
            <a:endParaRPr lang="en-US" altLang="zh-CN" sz="1600" dirty="0" smtClean="0">
              <a:latin typeface="Arial" panose="020B0604020202020204" pitchFamily="34" charset="0"/>
              <a:ea typeface="微软雅黑" panose="020B0503020204020204" pitchFamily="34" charset="-122"/>
            </a:endParaRPr>
          </a:p>
          <a:p>
            <a:pPr>
              <a:lnSpc>
                <a:spcPct val="130000"/>
              </a:lnSpc>
            </a:pPr>
            <a:r>
              <a:rPr lang="zh-CN" altLang="en-US" sz="1600" b="1" dirty="0">
                <a:latin typeface="Arial" panose="020B0604020202020204" pitchFamily="34" charset="0"/>
                <a:ea typeface="微软雅黑" panose="020B0503020204020204" pitchFamily="34" charset="-122"/>
              </a:rPr>
              <a:t>专长层网络图</a:t>
            </a:r>
            <a:r>
              <a:rPr lang="zh-CN" altLang="en-US" sz="1600" b="1" dirty="0" smtClean="0">
                <a:latin typeface="Arial" panose="020B0604020202020204" pitchFamily="34" charset="0"/>
                <a:ea typeface="微软雅黑" panose="020B0503020204020204" pitchFamily="34" charset="-122"/>
              </a:rPr>
              <a:t>增强：</a:t>
            </a:r>
            <a:r>
              <a:rPr lang="zh-CN" altLang="en-US" sz="1600" dirty="0" smtClean="0">
                <a:latin typeface="Arial" panose="020B0604020202020204" pitchFamily="34" charset="0"/>
                <a:ea typeface="微软雅黑" panose="020B0503020204020204" pitchFamily="34" charset="-122"/>
              </a:rPr>
              <a:t>根据</a:t>
            </a:r>
            <a:r>
              <a:rPr lang="en-US" altLang="zh-CN" sz="1600" dirty="0" smtClean="0">
                <a:latin typeface="Arial" panose="020B0604020202020204" pitchFamily="34" charset="0"/>
                <a:ea typeface="微软雅黑" panose="020B0503020204020204" pitchFamily="34" charset="-122"/>
              </a:rPr>
              <a:t>HUEW</a:t>
            </a:r>
            <a:r>
              <a:rPr lang="zh-CN" altLang="en-US" sz="1600" dirty="0" smtClean="0">
                <a:latin typeface="Arial" panose="020B0604020202020204" pitchFamily="34" charset="0"/>
                <a:ea typeface="微软雅黑" panose="020B0503020204020204" pitchFamily="34" charset="-122"/>
              </a:rPr>
              <a:t>模型得到的专长有向无环图，添加专长顶点间的关联边</a:t>
            </a:r>
            <a:endParaRPr lang="en-US" altLang="zh-CN" sz="1600" dirty="0" smtClean="0">
              <a:latin typeface="Arial" panose="020B0604020202020204" pitchFamily="34" charset="0"/>
              <a:ea typeface="微软雅黑" panose="020B0503020204020204" pitchFamily="34" charset="-122"/>
            </a:endParaRPr>
          </a:p>
          <a:p>
            <a:pPr>
              <a:lnSpc>
                <a:spcPct val="130000"/>
              </a:lnSpc>
            </a:pPr>
            <a:r>
              <a:rPr lang="zh-CN" altLang="zh-CN" sz="1600" b="1" dirty="0">
                <a:latin typeface="Arial" panose="020B0604020202020204" pitchFamily="34" charset="0"/>
                <a:ea typeface="微软雅黑" panose="020B0503020204020204" pitchFamily="34" charset="-122"/>
              </a:rPr>
              <a:t>词项层网络图增强</a:t>
            </a:r>
            <a:r>
              <a:rPr lang="zh-CN" altLang="en-US" sz="1600" b="1" dirty="0" smtClean="0">
                <a:latin typeface="Arial" panose="020B0604020202020204" pitchFamily="34" charset="0"/>
                <a:ea typeface="微软雅黑" panose="020B0503020204020204" pitchFamily="34" charset="-122"/>
              </a:rPr>
              <a:t>：</a:t>
            </a:r>
            <a:r>
              <a:rPr lang="zh-CN" altLang="en-US" sz="1600" dirty="0" smtClean="0">
                <a:latin typeface="Arial" panose="020B0604020202020204" pitchFamily="34" charset="0"/>
                <a:ea typeface="微软雅黑" panose="020B0503020204020204" pitchFamily="34" charset="-122"/>
              </a:rPr>
              <a:t>计算词项间的语义相似度，并综合文档中词项的共现关系、距离关系确定词项间的关联边及权重</a:t>
            </a:r>
            <a:endParaRPr lang="zh-CN" altLang="en-US" sz="16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4213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982663" y="2681288"/>
            <a:ext cx="1895475" cy="1635125"/>
          </a:xfrm>
          <a:prstGeom prst="triangle">
            <a:avLst/>
          </a:prstGeom>
          <a:solidFill>
            <a:srgbClr val="0081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4000" anchor="ctr"/>
          <a:lstStyle/>
          <a:p>
            <a:pPr algn="ctr" eaLnBrk="1" fontAlgn="auto" hangingPunct="1">
              <a:spcBef>
                <a:spcPts val="0"/>
              </a:spcBef>
              <a:spcAft>
                <a:spcPts val="0"/>
              </a:spcAft>
              <a:defRPr/>
            </a:pPr>
            <a:r>
              <a:rPr lang="zh-CN" altLang="en-US" sz="3600" dirty="0">
                <a:solidFill>
                  <a:srgbClr val="FFFFFF"/>
                </a:solidFill>
                <a:latin typeface="黑体" panose="02010609060101010101" pitchFamily="49" charset="-122"/>
                <a:ea typeface="黑体" panose="02010609060101010101" pitchFamily="49" charset="-122"/>
              </a:rPr>
              <a:t>目录</a:t>
            </a:r>
          </a:p>
        </p:txBody>
      </p:sp>
      <p:sp>
        <p:nvSpPr>
          <p:cNvPr id="7" name="等腰三角形 6"/>
          <p:cNvSpPr/>
          <p:nvPr/>
        </p:nvSpPr>
        <p:spPr>
          <a:xfrm>
            <a:off x="763588" y="2422525"/>
            <a:ext cx="2333625" cy="2012950"/>
          </a:xfrm>
          <a:prstGeom prst="triangle">
            <a:avLst/>
          </a:prstGeom>
          <a:noFill/>
          <a:ln>
            <a:solidFill>
              <a:srgbClr val="0099EE"/>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cxnSp>
        <p:nvCxnSpPr>
          <p:cNvPr id="10" name="直接连接符 9"/>
          <p:cNvCxnSpPr>
            <a:endCxn id="7" idx="0"/>
          </p:cNvCxnSpPr>
          <p:nvPr/>
        </p:nvCxnSpPr>
        <p:spPr>
          <a:xfrm>
            <a:off x="1930400" y="0"/>
            <a:ext cx="0" cy="2422525"/>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930400" y="4448175"/>
            <a:ext cx="0" cy="2413000"/>
          </a:xfrm>
          <a:prstGeom prst="line">
            <a:avLst/>
          </a:prstGeom>
          <a:ln>
            <a:solidFill>
              <a:srgbClr val="0099EE"/>
            </a:solidFill>
            <a:prstDash val="lgDashDotDot"/>
          </a:ln>
        </p:spPr>
        <p:style>
          <a:lnRef idx="1">
            <a:schemeClr val="accent1"/>
          </a:lnRef>
          <a:fillRef idx="0">
            <a:schemeClr val="accent1"/>
          </a:fillRef>
          <a:effectRef idx="0">
            <a:schemeClr val="accent1"/>
          </a:effectRef>
          <a:fontRef idx="minor">
            <a:schemeClr val="tx1"/>
          </a:fontRef>
        </p:style>
      </p:cxnSp>
      <p:sp>
        <p:nvSpPr>
          <p:cNvPr id="3078" name="文本框 11"/>
          <p:cNvSpPr txBox="1">
            <a:spLocks noChangeArrowheads="1"/>
          </p:cNvSpPr>
          <p:nvPr/>
        </p:nvSpPr>
        <p:spPr bwMode="auto">
          <a:xfrm>
            <a:off x="4373563" y="1168946"/>
            <a:ext cx="1998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dirty="0">
                <a:solidFill>
                  <a:srgbClr val="0081C8"/>
                </a:solidFill>
                <a:latin typeface="黑体" pitchFamily="49" charset="-122"/>
                <a:ea typeface="黑体" pitchFamily="49" charset="-122"/>
              </a:rPr>
              <a:t>国内外研究现状</a:t>
            </a:r>
          </a:p>
        </p:txBody>
      </p:sp>
      <p:cxnSp>
        <p:nvCxnSpPr>
          <p:cNvPr id="13" name="直接连接符 12"/>
          <p:cNvCxnSpPr/>
          <p:nvPr/>
        </p:nvCxnSpPr>
        <p:spPr>
          <a:xfrm flipH="1">
            <a:off x="3997325" y="981621"/>
            <a:ext cx="498475" cy="649287"/>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0" name="文本框 13"/>
          <p:cNvSpPr txBox="1">
            <a:spLocks noChangeArrowheads="1"/>
          </p:cNvSpPr>
          <p:nvPr/>
        </p:nvSpPr>
        <p:spPr bwMode="auto">
          <a:xfrm>
            <a:off x="3798888" y="692696"/>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solidFill>
                  <a:srgbClr val="006196"/>
                </a:solidFill>
                <a:latin typeface="华康俪金黑W8"/>
                <a:ea typeface="华康俪金黑W8"/>
                <a:cs typeface="华康俪金黑W8"/>
              </a:rPr>
              <a:t>1</a:t>
            </a:r>
            <a:endParaRPr lang="zh-CN" altLang="en-US" sz="4000">
              <a:solidFill>
                <a:srgbClr val="006196"/>
              </a:solidFill>
              <a:latin typeface="华康俪金黑W8"/>
              <a:ea typeface="华康俪金黑W8"/>
              <a:cs typeface="华康俪金黑W8"/>
            </a:endParaRPr>
          </a:p>
        </p:txBody>
      </p:sp>
      <p:sp>
        <p:nvSpPr>
          <p:cNvPr id="3081" name="文本框 15"/>
          <p:cNvSpPr txBox="1">
            <a:spLocks noChangeArrowheads="1"/>
          </p:cNvSpPr>
          <p:nvPr/>
        </p:nvSpPr>
        <p:spPr bwMode="auto">
          <a:xfrm>
            <a:off x="4373563" y="2267496"/>
            <a:ext cx="1998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dirty="0">
                <a:solidFill>
                  <a:srgbClr val="0081C8"/>
                </a:solidFill>
                <a:latin typeface="黑体" pitchFamily="49" charset="-122"/>
                <a:ea typeface="黑体" pitchFamily="49" charset="-122"/>
              </a:rPr>
              <a:t>项目研究内容</a:t>
            </a:r>
          </a:p>
        </p:txBody>
      </p:sp>
      <p:cxnSp>
        <p:nvCxnSpPr>
          <p:cNvPr id="17" name="直接连接符 16"/>
          <p:cNvCxnSpPr/>
          <p:nvPr/>
        </p:nvCxnSpPr>
        <p:spPr>
          <a:xfrm flipH="1">
            <a:off x="3997325" y="2078583"/>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3" name="文本框 17"/>
          <p:cNvSpPr txBox="1">
            <a:spLocks noChangeArrowheads="1"/>
          </p:cNvSpPr>
          <p:nvPr/>
        </p:nvSpPr>
        <p:spPr bwMode="auto">
          <a:xfrm>
            <a:off x="3798888" y="1789658"/>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solidFill>
                  <a:srgbClr val="006196"/>
                </a:solidFill>
                <a:latin typeface="华康俪金黑W8"/>
                <a:ea typeface="华康俪金黑W8"/>
                <a:cs typeface="华康俪金黑W8"/>
              </a:rPr>
              <a:t>2</a:t>
            </a:r>
            <a:endParaRPr lang="zh-CN" altLang="en-US" sz="4000">
              <a:solidFill>
                <a:srgbClr val="006196"/>
              </a:solidFill>
              <a:latin typeface="华康俪金黑W8"/>
              <a:ea typeface="华康俪金黑W8"/>
              <a:cs typeface="华康俪金黑W8"/>
            </a:endParaRPr>
          </a:p>
        </p:txBody>
      </p:sp>
      <p:sp>
        <p:nvSpPr>
          <p:cNvPr id="3084" name="文本框 19"/>
          <p:cNvSpPr txBox="1">
            <a:spLocks noChangeArrowheads="1"/>
          </p:cNvSpPr>
          <p:nvPr/>
        </p:nvSpPr>
        <p:spPr bwMode="auto">
          <a:xfrm>
            <a:off x="4345335" y="3366046"/>
            <a:ext cx="289096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dirty="0" smtClean="0">
                <a:solidFill>
                  <a:srgbClr val="0081C8"/>
                </a:solidFill>
                <a:latin typeface="黑体" pitchFamily="49" charset="-122"/>
                <a:ea typeface="黑体" pitchFamily="49" charset="-122"/>
              </a:rPr>
              <a:t>关键问题及其研究</a:t>
            </a:r>
            <a:r>
              <a:rPr lang="zh-CN" altLang="en-US" sz="2000" dirty="0">
                <a:solidFill>
                  <a:srgbClr val="0081C8"/>
                </a:solidFill>
                <a:latin typeface="黑体" pitchFamily="49" charset="-122"/>
                <a:ea typeface="黑体" pitchFamily="49" charset="-122"/>
              </a:rPr>
              <a:t>方法</a:t>
            </a:r>
          </a:p>
        </p:txBody>
      </p:sp>
      <p:cxnSp>
        <p:nvCxnSpPr>
          <p:cNvPr id="21" name="直接连接符 20"/>
          <p:cNvCxnSpPr/>
          <p:nvPr/>
        </p:nvCxnSpPr>
        <p:spPr>
          <a:xfrm flipH="1">
            <a:off x="3997325" y="3177133"/>
            <a:ext cx="498475" cy="650875"/>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6" name="文本框 21"/>
          <p:cNvSpPr txBox="1">
            <a:spLocks noChangeArrowheads="1"/>
          </p:cNvSpPr>
          <p:nvPr/>
        </p:nvSpPr>
        <p:spPr bwMode="auto">
          <a:xfrm>
            <a:off x="3798888" y="2888208"/>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solidFill>
                  <a:srgbClr val="006196"/>
                </a:solidFill>
                <a:latin typeface="华康俪金黑W8"/>
                <a:ea typeface="华康俪金黑W8"/>
                <a:cs typeface="华康俪金黑W8"/>
              </a:rPr>
              <a:t>3</a:t>
            </a:r>
            <a:endParaRPr lang="zh-CN" altLang="en-US" sz="4000">
              <a:solidFill>
                <a:srgbClr val="006196"/>
              </a:solidFill>
              <a:latin typeface="华康俪金黑W8"/>
              <a:ea typeface="华康俪金黑W8"/>
              <a:cs typeface="华康俪金黑W8"/>
            </a:endParaRPr>
          </a:p>
        </p:txBody>
      </p:sp>
      <p:sp>
        <p:nvSpPr>
          <p:cNvPr id="3087" name="文本框 23"/>
          <p:cNvSpPr txBox="1">
            <a:spLocks noChangeArrowheads="1"/>
          </p:cNvSpPr>
          <p:nvPr/>
        </p:nvSpPr>
        <p:spPr bwMode="auto">
          <a:xfrm>
            <a:off x="4400947" y="4464596"/>
            <a:ext cx="189924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dirty="0">
                <a:solidFill>
                  <a:srgbClr val="0081C8"/>
                </a:solidFill>
                <a:latin typeface="黑体" pitchFamily="49" charset="-122"/>
                <a:ea typeface="黑体" pitchFamily="49" charset="-122"/>
              </a:rPr>
              <a:t>技术路线</a:t>
            </a:r>
          </a:p>
        </p:txBody>
      </p:sp>
      <p:cxnSp>
        <p:nvCxnSpPr>
          <p:cNvPr id="25" name="直接连接符 24"/>
          <p:cNvCxnSpPr/>
          <p:nvPr/>
        </p:nvCxnSpPr>
        <p:spPr>
          <a:xfrm flipH="1">
            <a:off x="3997325" y="4275683"/>
            <a:ext cx="498475" cy="649288"/>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3089" name="文本框 25"/>
          <p:cNvSpPr txBox="1">
            <a:spLocks noChangeArrowheads="1"/>
          </p:cNvSpPr>
          <p:nvPr/>
        </p:nvSpPr>
        <p:spPr bwMode="auto">
          <a:xfrm>
            <a:off x="3798888" y="3986758"/>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a:solidFill>
                  <a:srgbClr val="006196"/>
                </a:solidFill>
                <a:latin typeface="华康俪金黑W8"/>
                <a:ea typeface="华康俪金黑W8"/>
                <a:cs typeface="华康俪金黑W8"/>
              </a:rPr>
              <a:t>4</a:t>
            </a:r>
            <a:endParaRPr lang="zh-CN" altLang="en-US" sz="4000">
              <a:solidFill>
                <a:srgbClr val="006196"/>
              </a:solidFill>
              <a:latin typeface="华康俪金黑W8"/>
              <a:ea typeface="华康俪金黑W8"/>
              <a:cs typeface="华康俪金黑W8"/>
            </a:endParaRPr>
          </a:p>
        </p:txBody>
      </p:sp>
      <p:sp>
        <p:nvSpPr>
          <p:cNvPr id="18" name="文本框 23"/>
          <p:cNvSpPr txBox="1">
            <a:spLocks noChangeArrowheads="1"/>
          </p:cNvSpPr>
          <p:nvPr/>
        </p:nvSpPr>
        <p:spPr bwMode="auto">
          <a:xfrm>
            <a:off x="4400947" y="5560913"/>
            <a:ext cx="30513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dirty="0">
                <a:solidFill>
                  <a:srgbClr val="0081C8"/>
                </a:solidFill>
                <a:latin typeface="黑体" pitchFamily="49" charset="-122"/>
                <a:ea typeface="黑体" pitchFamily="49" charset="-122"/>
              </a:rPr>
              <a:t>本项目</a:t>
            </a:r>
            <a:r>
              <a:rPr lang="zh-CN" altLang="en-US" sz="2000" dirty="0" smtClean="0">
                <a:solidFill>
                  <a:srgbClr val="0081C8"/>
                </a:solidFill>
                <a:latin typeface="黑体" pitchFamily="49" charset="-122"/>
                <a:ea typeface="黑体" pitchFamily="49" charset="-122"/>
              </a:rPr>
              <a:t>的特色及创新之处</a:t>
            </a:r>
            <a:endParaRPr lang="zh-CN" altLang="en-US" sz="2000" dirty="0">
              <a:solidFill>
                <a:srgbClr val="0081C8"/>
              </a:solidFill>
              <a:latin typeface="黑体" pitchFamily="49" charset="-122"/>
              <a:ea typeface="黑体" pitchFamily="49" charset="-122"/>
            </a:endParaRPr>
          </a:p>
        </p:txBody>
      </p:sp>
      <p:cxnSp>
        <p:nvCxnSpPr>
          <p:cNvPr id="19" name="直接连接符 18"/>
          <p:cNvCxnSpPr/>
          <p:nvPr/>
        </p:nvCxnSpPr>
        <p:spPr>
          <a:xfrm flipH="1">
            <a:off x="3997325" y="5372000"/>
            <a:ext cx="498475" cy="649288"/>
          </a:xfrm>
          <a:prstGeom prst="line">
            <a:avLst/>
          </a:prstGeom>
          <a:ln>
            <a:solidFill>
              <a:srgbClr val="0099EE"/>
            </a:solidFill>
          </a:ln>
        </p:spPr>
        <p:style>
          <a:lnRef idx="1">
            <a:schemeClr val="accent1"/>
          </a:lnRef>
          <a:fillRef idx="0">
            <a:schemeClr val="accent1"/>
          </a:fillRef>
          <a:effectRef idx="0">
            <a:schemeClr val="accent1"/>
          </a:effectRef>
          <a:fontRef idx="minor">
            <a:schemeClr val="tx1"/>
          </a:fontRef>
        </p:style>
      </p:cxnSp>
      <p:sp>
        <p:nvSpPr>
          <p:cNvPr id="20" name="文本框 25"/>
          <p:cNvSpPr txBox="1">
            <a:spLocks noChangeArrowheads="1"/>
          </p:cNvSpPr>
          <p:nvPr/>
        </p:nvSpPr>
        <p:spPr bwMode="auto">
          <a:xfrm>
            <a:off x="3798888" y="5083075"/>
            <a:ext cx="38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4000" dirty="0" smtClean="0">
                <a:solidFill>
                  <a:srgbClr val="006196"/>
                </a:solidFill>
                <a:latin typeface="华康俪金黑W8"/>
                <a:ea typeface="华康俪金黑W8"/>
                <a:cs typeface="华康俪金黑W8"/>
              </a:rPr>
              <a:t>5</a:t>
            </a:r>
            <a:endParaRPr lang="zh-CN" altLang="en-US" sz="4000" dirty="0">
              <a:solidFill>
                <a:srgbClr val="006196"/>
              </a:solidFill>
              <a:latin typeface="华康俪金黑W8"/>
              <a:ea typeface="华康俪金黑W8"/>
              <a:cs typeface="华康俪金黑W8"/>
            </a:endParaRPr>
          </a:p>
        </p:txBody>
      </p:sp>
    </p:spTree>
    <p:extLst>
      <p:ext uri="{BB962C8B-B14F-4D97-AF65-F5344CB8AC3E}">
        <p14:creationId xmlns:p14="http://schemas.microsoft.com/office/powerpoint/2010/main" val="1315812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en-US" dirty="0"/>
              <a:t>拟解决的关键问题及其研究方法</a:t>
            </a:r>
          </a:p>
        </p:txBody>
      </p:sp>
      <p:sp>
        <p:nvSpPr>
          <p:cNvPr id="6" name="内容占位符 5"/>
          <p:cNvSpPr>
            <a:spLocks noGrp="1"/>
          </p:cNvSpPr>
          <p:nvPr>
            <p:ph idx="1"/>
          </p:nvPr>
        </p:nvSpPr>
        <p:spPr>
          <a:xfrm>
            <a:off x="419099" y="1026614"/>
            <a:ext cx="8292045" cy="5459911"/>
          </a:xfrm>
        </p:spPr>
        <p:txBody>
          <a:bodyPr/>
          <a:lstStyle/>
          <a:p>
            <a:r>
              <a:rPr lang="en-US" altLang="zh-CN" dirty="0"/>
              <a:t>3</a:t>
            </a:r>
            <a:r>
              <a:rPr lang="zh-CN" altLang="en-US" dirty="0" smtClean="0"/>
              <a:t>）</a:t>
            </a:r>
            <a:r>
              <a:rPr lang="zh-CN" altLang="en-US" dirty="0"/>
              <a:t>基于证据增强混合图的社会化专家推荐方法</a:t>
            </a:r>
            <a:endParaRPr lang="en-US" altLang="zh-CN" dirty="0" smtClean="0"/>
          </a:p>
          <a:p>
            <a:pPr marL="85725" indent="0">
              <a:buNone/>
            </a:pPr>
            <a:endParaRPr lang="zh-CN" altLang="en-US" dirty="0"/>
          </a:p>
        </p:txBody>
      </p:sp>
      <p:sp>
        <p:nvSpPr>
          <p:cNvPr id="2" name="TextBox 1"/>
          <p:cNvSpPr txBox="1"/>
          <p:nvPr/>
        </p:nvSpPr>
        <p:spPr>
          <a:xfrm>
            <a:off x="64493" y="4149080"/>
            <a:ext cx="3868613" cy="2693045"/>
          </a:xfrm>
          <a:prstGeom prst="rect">
            <a:avLst/>
          </a:prstGeom>
          <a:noFill/>
        </p:spPr>
        <p:txBody>
          <a:bodyPr wrap="square" rtlCol="0">
            <a:spAutoFit/>
          </a:bodyPr>
          <a:lstStyle/>
          <a:p>
            <a:pPr>
              <a:lnSpc>
                <a:spcPct val="130000"/>
              </a:lnSpc>
            </a:pPr>
            <a:r>
              <a:rPr lang="en-US" altLang="zh-CN" sz="1600" b="1" dirty="0" smtClean="0">
                <a:solidFill>
                  <a:schemeClr val="accent3"/>
                </a:solidFill>
                <a:latin typeface="Arial" panose="020B0604020202020204" pitchFamily="34" charset="0"/>
                <a:ea typeface="微软雅黑" panose="020B0503020204020204" pitchFamily="34" charset="-122"/>
              </a:rPr>
              <a:t>2 </a:t>
            </a:r>
            <a:r>
              <a:rPr lang="zh-CN" altLang="en-US" sz="1600" b="1" dirty="0" smtClean="0">
                <a:solidFill>
                  <a:schemeClr val="accent3"/>
                </a:solidFill>
                <a:latin typeface="Arial" panose="020B0604020202020204" pitchFamily="34" charset="0"/>
                <a:ea typeface="微软雅黑" panose="020B0503020204020204" pitchFamily="34" charset="-122"/>
              </a:rPr>
              <a:t>基于</a:t>
            </a:r>
            <a:r>
              <a:rPr lang="zh-CN" altLang="en-US" sz="1600" b="1" dirty="0">
                <a:solidFill>
                  <a:schemeClr val="accent3"/>
                </a:solidFill>
                <a:latin typeface="Arial" panose="020B0604020202020204" pitchFamily="34" charset="0"/>
                <a:ea typeface="微软雅黑" panose="020B0503020204020204" pitchFamily="34" charset="-122"/>
              </a:rPr>
              <a:t>情境感知的专家推荐过滤</a:t>
            </a:r>
            <a:r>
              <a:rPr lang="zh-CN" altLang="en-US" sz="1600" b="1" dirty="0" smtClean="0">
                <a:solidFill>
                  <a:schemeClr val="accent3"/>
                </a:solidFill>
                <a:latin typeface="Arial" panose="020B0604020202020204" pitchFamily="34" charset="0"/>
                <a:ea typeface="微软雅黑" panose="020B0503020204020204" pitchFamily="34" charset="-122"/>
              </a:rPr>
              <a:t>算法</a:t>
            </a:r>
            <a:endParaRPr lang="en-US" altLang="zh-CN" sz="1600" b="1" dirty="0" smtClean="0">
              <a:solidFill>
                <a:schemeClr val="accent3"/>
              </a:solidFill>
              <a:latin typeface="Arial" panose="020B0604020202020204" pitchFamily="34" charset="0"/>
              <a:ea typeface="微软雅黑" panose="020B0503020204020204" pitchFamily="34" charset="-122"/>
            </a:endParaRPr>
          </a:p>
          <a:p>
            <a:pPr marL="285750" indent="-285750">
              <a:lnSpc>
                <a:spcPct val="130000"/>
              </a:lnSpc>
              <a:buFont typeface="Wingdings" pitchFamily="2" charset="2"/>
              <a:buChar char="u"/>
            </a:pPr>
            <a:r>
              <a:rPr lang="zh-CN" altLang="en-US" sz="1400" dirty="0">
                <a:latin typeface="Arial" panose="020B0604020202020204" pitchFamily="34" charset="0"/>
                <a:ea typeface="微软雅黑" panose="020B0503020204020204" pitchFamily="34" charset="-122"/>
              </a:rPr>
              <a:t>情境过滤</a:t>
            </a:r>
            <a:r>
              <a:rPr lang="zh-CN" altLang="en-US" sz="1400" dirty="0" smtClean="0">
                <a:latin typeface="Arial" panose="020B0604020202020204" pitchFamily="34" charset="0"/>
                <a:ea typeface="微软雅黑" panose="020B0503020204020204" pitchFamily="34" charset="-122"/>
              </a:rPr>
              <a:t>：通过</a:t>
            </a:r>
            <a:r>
              <a:rPr lang="en-US" altLang="zh-CN" sz="1400" dirty="0" smtClean="0">
                <a:latin typeface="Arial" panose="020B0604020202020204" pitchFamily="34" charset="0"/>
                <a:ea typeface="微软雅黑" panose="020B0503020204020204" pitchFamily="34" charset="-122"/>
              </a:rPr>
              <a:t>AHP</a:t>
            </a:r>
            <a:r>
              <a:rPr lang="zh-CN" altLang="en-US" sz="1400" dirty="0" smtClean="0">
                <a:latin typeface="Arial" panose="020B0604020202020204" pitchFamily="34" charset="0"/>
                <a:ea typeface="微软雅黑" panose="020B0503020204020204" pitchFamily="34" charset="-122"/>
              </a:rPr>
              <a:t>（层次分析法）确定用户</a:t>
            </a:r>
            <a:r>
              <a:rPr lang="zh-CN" altLang="en-US" sz="1400" dirty="0">
                <a:latin typeface="Arial" panose="020B0604020202020204" pitchFamily="34" charset="0"/>
                <a:ea typeface="微软雅黑" panose="020B0503020204020204" pitchFamily="34" charset="-122"/>
              </a:rPr>
              <a:t>对不同情境因素的偏好</a:t>
            </a:r>
            <a:r>
              <a:rPr lang="zh-CN" altLang="en-US" sz="1400" dirty="0" smtClean="0">
                <a:latin typeface="Arial" panose="020B0604020202020204" pitchFamily="34" charset="0"/>
                <a:ea typeface="微软雅黑" panose="020B0503020204020204" pitchFamily="34" charset="-122"/>
              </a:rPr>
              <a:t>权重设计</a:t>
            </a:r>
            <a:r>
              <a:rPr lang="zh-CN" altLang="en-US" sz="1400" dirty="0">
                <a:latin typeface="Arial" panose="020B0604020202020204" pitchFamily="34" charset="0"/>
                <a:ea typeface="微软雅黑" panose="020B0503020204020204" pitchFamily="34" charset="-122"/>
              </a:rPr>
              <a:t>回答行为概率预测方法，采用情境预过滤和后过滤策略进行实验，检验不同策略</a:t>
            </a:r>
            <a:r>
              <a:rPr lang="zh-CN" altLang="en-US" sz="1400" dirty="0" smtClean="0">
                <a:latin typeface="Arial" panose="020B0604020202020204" pitchFamily="34" charset="0"/>
                <a:ea typeface="微软雅黑" panose="020B0503020204020204" pitchFamily="34" charset="-122"/>
              </a:rPr>
              <a:t>效果。</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600" b="1" dirty="0">
                <a:solidFill>
                  <a:schemeClr val="accent3"/>
                </a:solidFill>
                <a:latin typeface="Arial" panose="020B0604020202020204" pitchFamily="34" charset="0"/>
                <a:ea typeface="微软雅黑" panose="020B0503020204020204" pitchFamily="34" charset="-122"/>
              </a:rPr>
              <a:t>3 </a:t>
            </a:r>
            <a:r>
              <a:rPr lang="zh-CN" altLang="en-US" sz="1600" b="1" dirty="0">
                <a:solidFill>
                  <a:schemeClr val="accent3"/>
                </a:solidFill>
                <a:latin typeface="Arial" panose="020B0604020202020204" pitchFamily="34" charset="0"/>
                <a:ea typeface="微软雅黑" panose="020B0503020204020204" pitchFamily="34" charset="-122"/>
              </a:rPr>
              <a:t>相关评价</a:t>
            </a:r>
            <a:r>
              <a:rPr lang="zh-CN" altLang="en-US" sz="1600" b="1" dirty="0" smtClean="0">
                <a:solidFill>
                  <a:schemeClr val="accent3"/>
                </a:solidFill>
                <a:latin typeface="Arial" panose="020B0604020202020204" pitchFamily="34" charset="0"/>
                <a:ea typeface="微软雅黑" panose="020B0503020204020204" pitchFamily="34" charset="-122"/>
              </a:rPr>
              <a:t>指标</a:t>
            </a:r>
            <a:endParaRPr lang="en-US" altLang="zh-CN" sz="1600" b="1" dirty="0" smtClean="0">
              <a:solidFill>
                <a:schemeClr val="accent3"/>
              </a:solidFill>
              <a:latin typeface="Arial" panose="020B0604020202020204" pitchFamily="34" charset="0"/>
              <a:ea typeface="微软雅黑" panose="020B0503020204020204" pitchFamily="34" charset="-122"/>
            </a:endParaRPr>
          </a:p>
          <a:p>
            <a:pPr marL="285750" indent="-285750">
              <a:lnSpc>
                <a:spcPct val="130000"/>
              </a:lnSpc>
              <a:buFont typeface="Wingdings" pitchFamily="2" charset="2"/>
              <a:buChar char="u"/>
            </a:pPr>
            <a:r>
              <a:rPr lang="zh-CN" altLang="zh-CN" sz="1400" dirty="0"/>
              <a:t>推荐准确度</a:t>
            </a:r>
            <a:r>
              <a:rPr lang="zh-CN" altLang="zh-CN" sz="1400" dirty="0" smtClean="0"/>
              <a:t>指标</a:t>
            </a:r>
            <a:r>
              <a:rPr lang="zh-CN" altLang="en-US" sz="1400" dirty="0" smtClean="0"/>
              <a:t>、</a:t>
            </a:r>
            <a:r>
              <a:rPr lang="zh-CN" altLang="zh-CN" sz="1400" dirty="0"/>
              <a:t>推荐列表排序</a:t>
            </a:r>
            <a:r>
              <a:rPr lang="zh-CN" altLang="zh-CN" sz="1400" dirty="0" smtClean="0"/>
              <a:t>指标</a:t>
            </a:r>
            <a:r>
              <a:rPr lang="zh-CN" altLang="en-US" sz="1400" dirty="0" smtClean="0"/>
              <a:t>、</a:t>
            </a:r>
            <a:r>
              <a:rPr lang="zh-CN" altLang="zh-CN" sz="1400" dirty="0"/>
              <a:t>推荐覆盖率</a:t>
            </a:r>
            <a:r>
              <a:rPr lang="zh-CN" altLang="zh-CN" sz="1400" dirty="0" smtClean="0"/>
              <a:t>指标</a:t>
            </a:r>
            <a:r>
              <a:rPr lang="zh-CN" altLang="en-US" sz="1400" dirty="0" smtClean="0"/>
              <a:t>、</a:t>
            </a:r>
            <a:r>
              <a:rPr lang="zh-CN" altLang="zh-CN" sz="1400" dirty="0"/>
              <a:t>推荐新颖性</a:t>
            </a:r>
            <a:r>
              <a:rPr lang="zh-CN" altLang="zh-CN" sz="1400" dirty="0" smtClean="0"/>
              <a:t>指标</a:t>
            </a:r>
            <a:r>
              <a:rPr lang="zh-CN" altLang="en-US" sz="1400" dirty="0" smtClean="0"/>
              <a:t>、</a:t>
            </a:r>
            <a:r>
              <a:rPr lang="zh-CN" altLang="zh-CN" sz="1400" dirty="0"/>
              <a:t>推荐可用性</a:t>
            </a:r>
            <a:r>
              <a:rPr lang="zh-CN" altLang="zh-CN" sz="1400" dirty="0" smtClean="0"/>
              <a:t>指标</a:t>
            </a:r>
            <a:endParaRPr lang="en-US" altLang="zh-CN" sz="1400" dirty="0">
              <a:solidFill>
                <a:schemeClr val="accent4">
                  <a:lumMod val="60000"/>
                  <a:lumOff val="40000"/>
                </a:schemeClr>
              </a:solidFill>
              <a:latin typeface="Arial" panose="020B0604020202020204" pitchFamily="34" charset="0"/>
              <a:ea typeface="微软雅黑" panose="020B0503020204020204" pitchFamily="34" charset="-122"/>
            </a:endParaRPr>
          </a:p>
        </p:txBody>
      </p:sp>
      <p:sp>
        <p:nvSpPr>
          <p:cNvPr id="3" name="TextBox 2"/>
          <p:cNvSpPr txBox="1"/>
          <p:nvPr/>
        </p:nvSpPr>
        <p:spPr>
          <a:xfrm>
            <a:off x="35496" y="1484784"/>
            <a:ext cx="4032448" cy="3093154"/>
          </a:xfrm>
          <a:prstGeom prst="rect">
            <a:avLst/>
          </a:prstGeom>
          <a:noFill/>
          <a:ln w="19050">
            <a:noFill/>
            <a:prstDash val="solid"/>
          </a:ln>
        </p:spPr>
        <p:txBody>
          <a:bodyPr wrap="square" rtlCol="0">
            <a:spAutoFit/>
          </a:bodyPr>
          <a:lstStyle/>
          <a:p>
            <a:pPr>
              <a:lnSpc>
                <a:spcPct val="130000"/>
              </a:lnSpc>
            </a:pPr>
            <a:r>
              <a:rPr lang="en-US" altLang="zh-CN" sz="1600" b="1" dirty="0" smtClean="0">
                <a:solidFill>
                  <a:schemeClr val="accent3"/>
                </a:solidFill>
                <a:latin typeface="Arial" panose="020B0604020202020204" pitchFamily="34" charset="0"/>
                <a:ea typeface="微软雅黑" panose="020B0503020204020204" pitchFamily="34" charset="-122"/>
              </a:rPr>
              <a:t>1 </a:t>
            </a:r>
            <a:r>
              <a:rPr lang="zh-CN" altLang="en-US" sz="1600" b="1" dirty="0" smtClean="0">
                <a:solidFill>
                  <a:schemeClr val="accent3"/>
                </a:solidFill>
                <a:latin typeface="Arial" panose="020B0604020202020204" pitchFamily="34" charset="0"/>
                <a:ea typeface="微软雅黑" panose="020B0503020204020204" pitchFamily="34" charset="-122"/>
              </a:rPr>
              <a:t>基于改进</a:t>
            </a:r>
            <a:r>
              <a:rPr lang="en-US" altLang="zh-CN" sz="1600" b="1" dirty="0" smtClean="0">
                <a:solidFill>
                  <a:schemeClr val="accent3"/>
                </a:solidFill>
                <a:latin typeface="Arial" panose="020B0604020202020204" pitchFamily="34" charset="0"/>
                <a:ea typeface="微软雅黑" panose="020B0503020204020204" pitchFamily="34" charset="-122"/>
              </a:rPr>
              <a:t>RWR</a:t>
            </a:r>
            <a:r>
              <a:rPr lang="zh-CN" altLang="en-US" sz="1600" b="1" dirty="0" smtClean="0">
                <a:solidFill>
                  <a:schemeClr val="accent3"/>
                </a:solidFill>
                <a:latin typeface="Arial" panose="020B0604020202020204" pitchFamily="34" charset="0"/>
                <a:ea typeface="微软雅黑" panose="020B0503020204020204" pitchFamily="34" charset="-122"/>
              </a:rPr>
              <a:t>算法的社会化专家推荐阶段</a:t>
            </a:r>
            <a:endParaRPr lang="en-US" altLang="zh-CN" sz="1600" b="1" dirty="0" smtClean="0">
              <a:solidFill>
                <a:schemeClr val="accent3"/>
              </a:solidFill>
              <a:latin typeface="Arial" panose="020B0604020202020204" pitchFamily="34" charset="0"/>
              <a:ea typeface="微软雅黑" panose="020B0503020204020204" pitchFamily="34" charset="-122"/>
            </a:endParaRPr>
          </a:p>
          <a:p>
            <a:pPr marL="285750" indent="-285750">
              <a:lnSpc>
                <a:spcPct val="130000"/>
              </a:lnSpc>
              <a:buFont typeface="Wingdings" pitchFamily="2" charset="2"/>
              <a:buChar char="u"/>
            </a:pPr>
            <a:r>
              <a:rPr lang="zh-CN" altLang="en-US" sz="1400" dirty="0">
                <a:latin typeface="Arial" panose="020B0604020202020204" pitchFamily="34" charset="0"/>
                <a:ea typeface="微软雅黑" panose="020B0503020204020204" pitchFamily="34" charset="-122"/>
              </a:rPr>
              <a:t>游走</a:t>
            </a:r>
            <a:r>
              <a:rPr lang="zh-CN" altLang="en-US" sz="1400" dirty="0" smtClean="0">
                <a:latin typeface="Arial" panose="020B0604020202020204" pitchFamily="34" charset="0"/>
                <a:ea typeface="微软雅黑" panose="020B0503020204020204" pitchFamily="34" charset="-122"/>
              </a:rPr>
              <a:t>规则：</a:t>
            </a:r>
            <a:r>
              <a:rPr lang="zh-CN" altLang="zh-CN" sz="1400" dirty="0"/>
              <a:t>粒子既可以在混合图中各层的层内顶点之间游走，又可以层间的顶点之间</a:t>
            </a:r>
            <a:r>
              <a:rPr lang="zh-CN" altLang="zh-CN" sz="1400" dirty="0" smtClean="0"/>
              <a:t>游走</a:t>
            </a:r>
            <a:endParaRPr lang="en-US" altLang="zh-CN" sz="1400" dirty="0" smtClean="0"/>
          </a:p>
          <a:p>
            <a:pPr marL="285750" indent="-285750">
              <a:lnSpc>
                <a:spcPct val="130000"/>
              </a:lnSpc>
              <a:buFont typeface="Wingdings" pitchFamily="2" charset="2"/>
              <a:buChar char="u"/>
            </a:pPr>
            <a:r>
              <a:rPr lang="zh-CN" altLang="en-US" sz="1400" dirty="0" smtClean="0">
                <a:latin typeface="Arial" panose="020B0604020202020204" pitchFamily="34" charset="0"/>
                <a:ea typeface="微软雅黑" panose="020B0503020204020204" pitchFamily="34" charset="-122"/>
              </a:rPr>
              <a:t>转移概率：根据顶点间的权重计算转移概率</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Wingdings" pitchFamily="2" charset="2"/>
              <a:buChar char="u"/>
            </a:pPr>
            <a:r>
              <a:rPr lang="zh-CN" altLang="zh-CN" sz="1400" dirty="0" smtClean="0"/>
              <a:t>重</a:t>
            </a:r>
            <a:r>
              <a:rPr lang="zh-CN" altLang="zh-CN" sz="1400" dirty="0"/>
              <a:t>启动向量</a:t>
            </a:r>
            <a:r>
              <a:rPr lang="zh-CN" altLang="zh-CN" sz="1400" dirty="0" smtClean="0"/>
              <a:t>：改进</a:t>
            </a:r>
            <a:r>
              <a:rPr lang="zh-CN" altLang="zh-CN" sz="1400" dirty="0"/>
              <a:t>重启动向量，使得重启动</a:t>
            </a:r>
            <a:r>
              <a:rPr lang="zh-CN" altLang="zh-CN" sz="1400" dirty="0" smtClean="0"/>
              <a:t>时依</a:t>
            </a:r>
            <a:r>
              <a:rPr lang="zh-CN" altLang="zh-CN" sz="1400" dirty="0"/>
              <a:t>概率回到近邻顶点开始游走</a:t>
            </a:r>
            <a:r>
              <a:rPr lang="zh-CN" altLang="zh-CN" sz="1400" dirty="0" smtClean="0"/>
              <a:t>。</a:t>
            </a:r>
            <a:endParaRPr lang="en-US" altLang="zh-CN" sz="1400" dirty="0" smtClean="0"/>
          </a:p>
          <a:p>
            <a:pPr marL="285750" indent="-285750">
              <a:lnSpc>
                <a:spcPct val="130000"/>
              </a:lnSpc>
              <a:buFont typeface="Wingdings" pitchFamily="2" charset="2"/>
              <a:buChar char="u"/>
            </a:pPr>
            <a:r>
              <a:rPr lang="zh-CN" altLang="en-US" sz="1400" dirty="0"/>
              <a:t>推荐专家列表生成：</a:t>
            </a:r>
            <a:r>
              <a:rPr lang="zh-CN" altLang="en-US" sz="1400" dirty="0" smtClean="0"/>
              <a:t>将专家</a:t>
            </a:r>
            <a:r>
              <a:rPr lang="zh-CN" altLang="en-US" sz="1400" dirty="0"/>
              <a:t>相关度评分进行综合，得到问题</a:t>
            </a:r>
            <a:r>
              <a:rPr lang="en-US" altLang="zh-CN" sz="1400" dirty="0"/>
              <a:t>Q</a:t>
            </a:r>
            <a:r>
              <a:rPr lang="zh-CN" altLang="en-US" sz="1400" dirty="0"/>
              <a:t>与专家的相关度评分</a:t>
            </a:r>
            <a:endParaRPr lang="zh-CN" altLang="zh-CN" sz="1400" dirty="0"/>
          </a:p>
          <a:p>
            <a:pPr marL="285750" indent="-285750">
              <a:lnSpc>
                <a:spcPct val="130000"/>
              </a:lnSpc>
              <a:buFont typeface="Wingdings" pitchFamily="2" charset="2"/>
              <a:buChar char="u"/>
            </a:pPr>
            <a:endParaRPr lang="zh-CN" altLang="en-US" sz="2000" dirty="0">
              <a:solidFill>
                <a:schemeClr val="accent1">
                  <a:lumMod val="75000"/>
                </a:schemeClr>
              </a:solidFill>
              <a:latin typeface="Arial" panose="020B0604020202020204" pitchFamily="34" charset="0"/>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1522884"/>
            <a:ext cx="5070723"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159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4 </a:t>
            </a:r>
            <a:r>
              <a:rPr lang="zh-CN" altLang="en-US" dirty="0" smtClean="0"/>
              <a:t>技术路线</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52736"/>
            <a:ext cx="777686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461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79550" y="2025650"/>
            <a:ext cx="2546350" cy="1758950"/>
          </a:xfrm>
          <a:prstGeom prst="roundRect">
            <a:avLst>
              <a:gd name="adj" fmla="val 54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9" name="圆角矩形 8"/>
          <p:cNvSpPr/>
          <p:nvPr/>
        </p:nvSpPr>
        <p:spPr>
          <a:xfrm rot="326747" flipH="1">
            <a:off x="1665288" y="2135188"/>
            <a:ext cx="2174875" cy="1477962"/>
          </a:xfrm>
          <a:prstGeom prst="roundRect">
            <a:avLst>
              <a:gd name="adj" fmla="val 5417"/>
            </a:avLst>
          </a:prstGeom>
          <a:solidFill>
            <a:schemeClr val="bg1"/>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rPr>
              <a:t>推行内部市场，是深化改革、加快经营机制转换的有效途径</a:t>
            </a:r>
          </a:p>
        </p:txBody>
      </p:sp>
      <p:sp>
        <p:nvSpPr>
          <p:cNvPr id="7" name="任意多边形 6"/>
          <p:cNvSpPr/>
          <p:nvPr/>
        </p:nvSpPr>
        <p:spPr>
          <a:xfrm>
            <a:off x="3448050" y="3343275"/>
            <a:ext cx="577850"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dir="96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8" name="任意多边形 7"/>
          <p:cNvSpPr/>
          <p:nvPr/>
        </p:nvSpPr>
        <p:spPr>
          <a:xfrm flipH="1">
            <a:off x="1479550" y="3341688"/>
            <a:ext cx="576263"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1" name="圆角矩形 30"/>
          <p:cNvSpPr/>
          <p:nvPr/>
        </p:nvSpPr>
        <p:spPr>
          <a:xfrm>
            <a:off x="2990850" y="4286250"/>
            <a:ext cx="2546350" cy="1758950"/>
          </a:xfrm>
          <a:prstGeom prst="roundRect">
            <a:avLst>
              <a:gd name="adj" fmla="val 54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2" name="圆角矩形 31"/>
          <p:cNvSpPr/>
          <p:nvPr/>
        </p:nvSpPr>
        <p:spPr>
          <a:xfrm rot="326747" flipH="1">
            <a:off x="3176588" y="4395788"/>
            <a:ext cx="2174875" cy="1477962"/>
          </a:xfrm>
          <a:prstGeom prst="roundRect">
            <a:avLst>
              <a:gd name="adj" fmla="val 5417"/>
            </a:avLst>
          </a:prstGeom>
          <a:solidFill>
            <a:schemeClr val="bg1"/>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a:solidFill>
                  <a:schemeClr val="tx1">
                    <a:lumMod val="50000"/>
                    <a:lumOff val="50000"/>
                  </a:schemeClr>
                </a:solidFill>
                <a:latin typeface="微软雅黑" panose="020B0503020204020204" pitchFamily="34" charset="-122"/>
              </a:rPr>
              <a:t>推行内部市场，是与社会市场大市场接轨的客观要求</a:t>
            </a:r>
            <a:endParaRPr lang="zh-CN" altLang="en-US" sz="1600" dirty="0">
              <a:solidFill>
                <a:schemeClr val="tx1">
                  <a:lumMod val="50000"/>
                  <a:lumOff val="50000"/>
                </a:schemeClr>
              </a:solidFill>
              <a:latin typeface="微软雅黑" panose="020B0503020204020204" pitchFamily="34" charset="-122"/>
            </a:endParaRPr>
          </a:p>
        </p:txBody>
      </p:sp>
      <p:sp>
        <p:nvSpPr>
          <p:cNvPr id="33" name="任意多边形 32"/>
          <p:cNvSpPr/>
          <p:nvPr/>
        </p:nvSpPr>
        <p:spPr>
          <a:xfrm>
            <a:off x="4959350" y="5603875"/>
            <a:ext cx="577850"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dir="96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4" name="任意多边形 33"/>
          <p:cNvSpPr/>
          <p:nvPr/>
        </p:nvSpPr>
        <p:spPr>
          <a:xfrm flipH="1">
            <a:off x="2990850" y="5602288"/>
            <a:ext cx="576263"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7" name="圆角矩形 36"/>
          <p:cNvSpPr/>
          <p:nvPr/>
        </p:nvSpPr>
        <p:spPr>
          <a:xfrm>
            <a:off x="5060950" y="2025650"/>
            <a:ext cx="2546350" cy="1758950"/>
          </a:xfrm>
          <a:prstGeom prst="roundRect">
            <a:avLst>
              <a:gd name="adj" fmla="val 54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8" name="圆角矩形 37"/>
          <p:cNvSpPr/>
          <p:nvPr/>
        </p:nvSpPr>
        <p:spPr>
          <a:xfrm rot="326747" flipH="1">
            <a:off x="5246688" y="2135188"/>
            <a:ext cx="2174875" cy="1477962"/>
          </a:xfrm>
          <a:prstGeom prst="roundRect">
            <a:avLst>
              <a:gd name="adj" fmla="val 5417"/>
            </a:avLst>
          </a:prstGeom>
          <a:solidFill>
            <a:schemeClr val="bg1"/>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a:solidFill>
                  <a:schemeClr val="tx1">
                    <a:lumMod val="50000"/>
                    <a:lumOff val="50000"/>
                  </a:schemeClr>
                </a:solidFill>
                <a:latin typeface="微软雅黑" panose="020B0503020204020204" pitchFamily="34" charset="-122"/>
              </a:rPr>
              <a:t>推行内部市场，是加强企业管理，提供经济效益的需要</a:t>
            </a:r>
            <a:endParaRPr lang="zh-CN" altLang="en-US" sz="1600" dirty="0">
              <a:solidFill>
                <a:schemeClr val="tx1">
                  <a:lumMod val="50000"/>
                  <a:lumOff val="50000"/>
                </a:schemeClr>
              </a:solidFill>
              <a:latin typeface="微软雅黑" panose="020B0503020204020204" pitchFamily="34" charset="-122"/>
            </a:endParaRPr>
          </a:p>
        </p:txBody>
      </p:sp>
      <p:sp>
        <p:nvSpPr>
          <p:cNvPr id="39" name="任意多边形 38"/>
          <p:cNvSpPr/>
          <p:nvPr/>
        </p:nvSpPr>
        <p:spPr>
          <a:xfrm>
            <a:off x="7029450" y="3343275"/>
            <a:ext cx="577850"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dir="96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40" name="任意多边形 39"/>
          <p:cNvSpPr/>
          <p:nvPr/>
        </p:nvSpPr>
        <p:spPr>
          <a:xfrm flipH="1">
            <a:off x="5060950" y="3341688"/>
            <a:ext cx="576263" cy="441325"/>
          </a:xfrm>
          <a:custGeom>
            <a:avLst/>
            <a:gdLst>
              <a:gd name="connsiteX0" fmla="*/ 833138 w 833138"/>
              <a:gd name="connsiteY0" fmla="*/ 0 h 636333"/>
              <a:gd name="connsiteX1" fmla="*/ 833138 w 833138"/>
              <a:gd name="connsiteY1" fmla="*/ 498741 h 636333"/>
              <a:gd name="connsiteX2" fmla="*/ 695546 w 833138"/>
              <a:gd name="connsiteY2" fmla="*/ 636333 h 636333"/>
              <a:gd name="connsiteX3" fmla="*/ 0 w 833138"/>
              <a:gd name="connsiteY3" fmla="*/ 636333 h 636333"/>
            </a:gdLst>
            <a:ahLst/>
            <a:cxnLst>
              <a:cxn ang="0">
                <a:pos x="connsiteX0" y="connsiteY0"/>
              </a:cxn>
              <a:cxn ang="0">
                <a:pos x="connsiteX1" y="connsiteY1"/>
              </a:cxn>
              <a:cxn ang="0">
                <a:pos x="connsiteX2" y="connsiteY2"/>
              </a:cxn>
              <a:cxn ang="0">
                <a:pos x="connsiteX3" y="connsiteY3"/>
              </a:cxn>
            </a:cxnLst>
            <a:rect l="l" t="t" r="r" b="b"/>
            <a:pathLst>
              <a:path w="833138" h="636333">
                <a:moveTo>
                  <a:pt x="833138" y="0"/>
                </a:moveTo>
                <a:lnTo>
                  <a:pt x="833138" y="498741"/>
                </a:lnTo>
                <a:cubicBezTo>
                  <a:pt x="833138" y="574731"/>
                  <a:pt x="771536" y="636333"/>
                  <a:pt x="695546" y="636333"/>
                </a:cubicBezTo>
                <a:lnTo>
                  <a:pt x="0" y="636333"/>
                </a:lnTo>
                <a:close/>
              </a:path>
            </a:pathLst>
          </a:custGeom>
          <a:solidFill>
            <a:schemeClr val="accent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2" name="圆角矩形 8"/>
          <p:cNvSpPr/>
          <p:nvPr/>
        </p:nvSpPr>
        <p:spPr>
          <a:xfrm rot="326747" flipH="1">
            <a:off x="1665288" y="2135188"/>
            <a:ext cx="2174875" cy="1477962"/>
          </a:xfrm>
          <a:prstGeom prst="roundRect">
            <a:avLst>
              <a:gd name="adj" fmla="val 5417"/>
            </a:avLst>
          </a:prstGeom>
          <a:solidFill>
            <a:schemeClr val="bg1"/>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rPr>
              <a:t>推行内部市场，是深化改革、加快经营机制转换的有效途径</a:t>
            </a:r>
          </a:p>
        </p:txBody>
      </p:sp>
      <p:sp>
        <p:nvSpPr>
          <p:cNvPr id="3" name="圆角矩形 37"/>
          <p:cNvSpPr/>
          <p:nvPr/>
        </p:nvSpPr>
        <p:spPr>
          <a:xfrm rot="326747" flipH="1">
            <a:off x="5246688" y="2135188"/>
            <a:ext cx="2174875" cy="1477962"/>
          </a:xfrm>
          <a:prstGeom prst="roundRect">
            <a:avLst>
              <a:gd name="adj" fmla="val 5417"/>
            </a:avLst>
          </a:prstGeom>
          <a:solidFill>
            <a:schemeClr val="bg1"/>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a:solidFill>
                  <a:schemeClr val="tx1">
                    <a:lumMod val="50000"/>
                    <a:lumOff val="50000"/>
                  </a:schemeClr>
                </a:solidFill>
                <a:latin typeface="微软雅黑" panose="020B0503020204020204" pitchFamily="34" charset="-122"/>
              </a:rPr>
              <a:t>推行内部市场，是加强企业管理，提供经济效益的需要</a:t>
            </a:r>
            <a:endParaRPr lang="zh-CN" altLang="en-US" sz="1600" dirty="0">
              <a:solidFill>
                <a:schemeClr val="tx1">
                  <a:lumMod val="50000"/>
                  <a:lumOff val="50000"/>
                </a:schemeClr>
              </a:solidFill>
              <a:latin typeface="微软雅黑" panose="020B0503020204020204" pitchFamily="34" charset="-122"/>
            </a:endParaRPr>
          </a:p>
        </p:txBody>
      </p:sp>
      <p:sp>
        <p:nvSpPr>
          <p:cNvPr id="5" name="圆角矩形 31"/>
          <p:cNvSpPr/>
          <p:nvPr/>
        </p:nvSpPr>
        <p:spPr>
          <a:xfrm rot="326747" flipH="1">
            <a:off x="3176588" y="4395788"/>
            <a:ext cx="2174875" cy="1477962"/>
          </a:xfrm>
          <a:prstGeom prst="roundRect">
            <a:avLst>
              <a:gd name="adj" fmla="val 5417"/>
            </a:avLst>
          </a:prstGeom>
          <a:solidFill>
            <a:srgbClr val="FFFFFF"/>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eaLnBrk="1" fontAlgn="auto" hangingPunct="1">
              <a:lnSpc>
                <a:spcPct val="120000"/>
              </a:lnSpc>
              <a:spcBef>
                <a:spcPts val="0"/>
              </a:spcBef>
              <a:spcAft>
                <a:spcPts val="0"/>
              </a:spcAft>
              <a:defRPr/>
            </a:pPr>
            <a:r>
              <a:rPr lang="zh-CN" altLang="en-US" sz="1600" dirty="0" smtClean="0">
                <a:solidFill>
                  <a:srgbClr val="363636"/>
                </a:solidFill>
                <a:latin typeface="微软雅黑" panose="020B0503020204020204" pitchFamily="34" charset="-122"/>
              </a:rPr>
              <a:t>提出基于证据增强混合图的社会化专家推荐方法</a:t>
            </a:r>
            <a:endParaRPr lang="zh-CN" altLang="en-US" sz="1600" dirty="0">
              <a:solidFill>
                <a:srgbClr val="363636"/>
              </a:solidFill>
              <a:latin typeface="微软雅黑" panose="020B0503020204020204" pitchFamily="34" charset="-122"/>
            </a:endParaRPr>
          </a:p>
        </p:txBody>
      </p:sp>
      <p:sp>
        <p:nvSpPr>
          <p:cNvPr id="6" name="圆角矩形 8"/>
          <p:cNvSpPr/>
          <p:nvPr/>
        </p:nvSpPr>
        <p:spPr>
          <a:xfrm rot="326747" flipH="1">
            <a:off x="1665288" y="2135188"/>
            <a:ext cx="2174875" cy="1477962"/>
          </a:xfrm>
          <a:prstGeom prst="roundRect">
            <a:avLst>
              <a:gd name="adj" fmla="val 5417"/>
            </a:avLst>
          </a:prstGeom>
          <a:solidFill>
            <a:srgbClr val="FFFFFF"/>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a:lnSpc>
                <a:spcPct val="120000"/>
              </a:lnSpc>
              <a:defRPr/>
            </a:pPr>
            <a:r>
              <a:rPr lang="zh-CN" altLang="en-US" sz="1600" dirty="0">
                <a:solidFill>
                  <a:srgbClr val="363636"/>
                </a:solidFill>
                <a:latin typeface="微软雅黑" panose="020B0503020204020204" pitchFamily="34" charset="-122"/>
              </a:rPr>
              <a:t>设计能够有机融合多类专家证据的用户</a:t>
            </a:r>
            <a:r>
              <a:rPr lang="en-US" altLang="zh-CN" sz="1600" dirty="0">
                <a:solidFill>
                  <a:srgbClr val="363636"/>
                </a:solidFill>
                <a:latin typeface="微软雅黑" panose="020B0503020204020204" pitchFamily="34" charset="-122"/>
              </a:rPr>
              <a:t>-</a:t>
            </a:r>
            <a:r>
              <a:rPr lang="zh-CN" altLang="en-US" sz="1600" dirty="0">
                <a:solidFill>
                  <a:srgbClr val="363636"/>
                </a:solidFill>
                <a:latin typeface="微软雅黑" panose="020B0503020204020204" pitchFamily="34" charset="-122"/>
              </a:rPr>
              <a:t>专长</a:t>
            </a:r>
            <a:r>
              <a:rPr lang="en-US" altLang="zh-CN" sz="1600" dirty="0">
                <a:solidFill>
                  <a:srgbClr val="363636"/>
                </a:solidFill>
                <a:latin typeface="微软雅黑" panose="020B0503020204020204" pitchFamily="34" charset="-122"/>
              </a:rPr>
              <a:t>-</a:t>
            </a:r>
            <a:r>
              <a:rPr lang="zh-CN" altLang="en-US" sz="1600" dirty="0">
                <a:solidFill>
                  <a:srgbClr val="363636"/>
                </a:solidFill>
                <a:latin typeface="微软雅黑" panose="020B0503020204020204" pitchFamily="34" charset="-122"/>
              </a:rPr>
              <a:t>词项混合模型图</a:t>
            </a:r>
          </a:p>
        </p:txBody>
      </p:sp>
      <p:sp>
        <p:nvSpPr>
          <p:cNvPr id="10" name="圆角矩形 37"/>
          <p:cNvSpPr/>
          <p:nvPr/>
        </p:nvSpPr>
        <p:spPr>
          <a:xfrm rot="326747" flipH="1">
            <a:off x="5246688" y="2135188"/>
            <a:ext cx="2174875" cy="1477962"/>
          </a:xfrm>
          <a:prstGeom prst="roundRect">
            <a:avLst>
              <a:gd name="adj" fmla="val 5417"/>
            </a:avLst>
          </a:prstGeom>
          <a:solidFill>
            <a:srgbClr val="FFFFFF"/>
          </a:solidFill>
          <a:ln>
            <a:noFill/>
          </a:ln>
          <a:effectLst>
            <a:outerShdw blurRad="635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just">
              <a:lnSpc>
                <a:spcPct val="120000"/>
              </a:lnSpc>
              <a:defRPr/>
            </a:pPr>
            <a:r>
              <a:rPr lang="zh-CN" altLang="en-US" sz="1600" dirty="0">
                <a:solidFill>
                  <a:srgbClr val="363636"/>
                </a:solidFill>
                <a:latin typeface="微软雅黑" panose="020B0503020204020204" pitchFamily="34" charset="-122"/>
              </a:rPr>
              <a:t>提出一种</a:t>
            </a:r>
            <a:r>
              <a:rPr lang="zh-CN" altLang="en-US" sz="1600" dirty="0" smtClean="0">
                <a:solidFill>
                  <a:srgbClr val="363636"/>
                </a:solidFill>
                <a:latin typeface="微软雅黑" panose="020B0503020204020204" pitchFamily="34" charset="-122"/>
              </a:rPr>
              <a:t>能够</a:t>
            </a:r>
            <a:r>
              <a:rPr lang="zh-CN" altLang="en-US" sz="1600" dirty="0">
                <a:solidFill>
                  <a:srgbClr val="363636"/>
                </a:solidFill>
                <a:latin typeface="微软雅黑" panose="020B0503020204020204" pitchFamily="34" charset="-122"/>
              </a:rPr>
              <a:t>建模</a:t>
            </a:r>
            <a:r>
              <a:rPr lang="zh-CN" altLang="en-US" sz="1600" dirty="0" smtClean="0">
                <a:solidFill>
                  <a:srgbClr val="363636"/>
                </a:solidFill>
                <a:latin typeface="微软雅黑" panose="020B0503020204020204" pitchFamily="34" charset="-122"/>
              </a:rPr>
              <a:t>专长</a:t>
            </a:r>
            <a:r>
              <a:rPr lang="zh-CN" altLang="en-US" sz="1600" dirty="0">
                <a:solidFill>
                  <a:srgbClr val="363636"/>
                </a:solidFill>
                <a:latin typeface="微软雅黑" panose="020B0503020204020204" pitchFamily="34" charset="-122"/>
              </a:rPr>
              <a:t>之间语义关联的扩展</a:t>
            </a:r>
            <a:r>
              <a:rPr lang="en-US" altLang="zh-CN" sz="1600" dirty="0">
                <a:solidFill>
                  <a:srgbClr val="363636"/>
                </a:solidFill>
                <a:latin typeface="微软雅黑" panose="020B0503020204020204" pitchFamily="34" charset="-122"/>
              </a:rPr>
              <a:t>LDA</a:t>
            </a:r>
            <a:r>
              <a:rPr lang="zh-CN" altLang="en-US" sz="1600" dirty="0">
                <a:solidFill>
                  <a:srgbClr val="363636"/>
                </a:solidFill>
                <a:latin typeface="微软雅黑" panose="020B0503020204020204" pitchFamily="34" charset="-122"/>
              </a:rPr>
              <a:t>模型</a:t>
            </a:r>
          </a:p>
        </p:txBody>
      </p:sp>
      <p:sp>
        <p:nvSpPr>
          <p:cNvPr id="3091" name="标题 14"/>
          <p:cNvSpPr>
            <a:spLocks noGrp="1"/>
          </p:cNvSpPr>
          <p:nvPr>
            <p:ph type="title"/>
          </p:nvPr>
        </p:nvSpPr>
        <p:spPr/>
        <p:txBody>
          <a:bodyPr/>
          <a:lstStyle/>
          <a:p>
            <a:r>
              <a:rPr lang="en-US" altLang="zh-CN" dirty="0"/>
              <a:t>5 </a:t>
            </a:r>
            <a:r>
              <a:rPr lang="zh-CN" altLang="en-US" dirty="0"/>
              <a:t>本项目的特色和创新之处</a:t>
            </a:r>
            <a:endParaRPr lang="zh-CN" altLang="en-US" dirty="0" smtClean="0"/>
          </a:p>
        </p:txBody>
      </p:sp>
      <p:sp>
        <p:nvSpPr>
          <p:cNvPr id="14" name="任意多边形 13"/>
          <p:cNvSpPr/>
          <p:nvPr/>
        </p:nvSpPr>
        <p:spPr>
          <a:xfrm rot="7146684" flipH="1">
            <a:off x="3587750" y="1739901"/>
            <a:ext cx="153987" cy="919162"/>
          </a:xfrm>
          <a:custGeom>
            <a:avLst/>
            <a:gdLst>
              <a:gd name="connsiteX0" fmla="*/ 153471 w 153471"/>
              <a:gd name="connsiteY0" fmla="*/ 934000 h 1209604"/>
              <a:gd name="connsiteX1" fmla="*/ 0 w 153471"/>
              <a:gd name="connsiteY1" fmla="*/ 1209604 h 1209604"/>
              <a:gd name="connsiteX2" fmla="*/ 0 w 153471"/>
              <a:gd name="connsiteY2" fmla="*/ 0 h 1209604"/>
              <a:gd name="connsiteX3" fmla="*/ 153471 w 153471"/>
              <a:gd name="connsiteY3" fmla="*/ 85461 h 1209604"/>
              <a:gd name="connsiteX0" fmla="*/ 153471 w 153471"/>
              <a:gd name="connsiteY0" fmla="*/ 934000 h 1285021"/>
              <a:gd name="connsiteX1" fmla="*/ 12652 w 153471"/>
              <a:gd name="connsiteY1" fmla="*/ 1285021 h 1285021"/>
              <a:gd name="connsiteX2" fmla="*/ 0 w 153471"/>
              <a:gd name="connsiteY2" fmla="*/ 0 h 1285021"/>
              <a:gd name="connsiteX3" fmla="*/ 153471 w 153471"/>
              <a:gd name="connsiteY3" fmla="*/ 85461 h 1285021"/>
              <a:gd name="connsiteX4" fmla="*/ 153471 w 153471"/>
              <a:gd name="connsiteY4" fmla="*/ 934000 h 1285021"/>
              <a:gd name="connsiteX0" fmla="*/ 152805 w 152805"/>
              <a:gd name="connsiteY0" fmla="*/ 955277 h 1306298"/>
              <a:gd name="connsiteX1" fmla="*/ 11986 w 152805"/>
              <a:gd name="connsiteY1" fmla="*/ 1306298 h 1306298"/>
              <a:gd name="connsiteX2" fmla="*/ 0 w 152805"/>
              <a:gd name="connsiteY2" fmla="*/ 0 h 1306298"/>
              <a:gd name="connsiteX3" fmla="*/ 152805 w 152805"/>
              <a:gd name="connsiteY3" fmla="*/ 106738 h 1306298"/>
              <a:gd name="connsiteX4" fmla="*/ 152805 w 152805"/>
              <a:gd name="connsiteY4" fmla="*/ 955277 h 1306298"/>
              <a:gd name="connsiteX0" fmla="*/ 156701 w 156701"/>
              <a:gd name="connsiteY0" fmla="*/ 974710 h 1325731"/>
              <a:gd name="connsiteX1" fmla="*/ 15882 w 156701"/>
              <a:gd name="connsiteY1" fmla="*/ 1325731 h 1325731"/>
              <a:gd name="connsiteX2" fmla="*/ 0 w 156701"/>
              <a:gd name="connsiteY2" fmla="*/ 0 h 1325731"/>
              <a:gd name="connsiteX3" fmla="*/ 156701 w 156701"/>
              <a:gd name="connsiteY3" fmla="*/ 126171 h 1325731"/>
              <a:gd name="connsiteX4" fmla="*/ 156701 w 156701"/>
              <a:gd name="connsiteY4" fmla="*/ 974710 h 1325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01" h="1325731">
                <a:moveTo>
                  <a:pt x="156701" y="974710"/>
                </a:moveTo>
                <a:lnTo>
                  <a:pt x="15882" y="1325731"/>
                </a:lnTo>
                <a:lnTo>
                  <a:pt x="0" y="0"/>
                </a:lnTo>
                <a:lnTo>
                  <a:pt x="156701" y="126171"/>
                </a:lnTo>
                <a:lnTo>
                  <a:pt x="156701" y="974710"/>
                </a:lnTo>
                <a:close/>
              </a:path>
            </a:pathLst>
          </a:custGeom>
          <a:gradFill>
            <a:gsLst>
              <a:gs pos="76460">
                <a:schemeClr val="accent1"/>
              </a:gs>
              <a:gs pos="19880">
                <a:schemeClr val="accent1"/>
              </a:gs>
              <a:gs pos="56000">
                <a:schemeClr val="accent1">
                  <a:lumMod val="40000"/>
                  <a:lumOff val="60000"/>
                </a:schemeClr>
              </a:gs>
              <a:gs pos="0">
                <a:schemeClr val="accent1">
                  <a:lumMod val="50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35" name="任意多边形 34"/>
          <p:cNvSpPr/>
          <p:nvPr/>
        </p:nvSpPr>
        <p:spPr>
          <a:xfrm rot="7146684" flipH="1">
            <a:off x="5099050" y="4000501"/>
            <a:ext cx="153987" cy="919162"/>
          </a:xfrm>
          <a:custGeom>
            <a:avLst/>
            <a:gdLst>
              <a:gd name="connsiteX0" fmla="*/ 153471 w 153471"/>
              <a:gd name="connsiteY0" fmla="*/ 934000 h 1209604"/>
              <a:gd name="connsiteX1" fmla="*/ 0 w 153471"/>
              <a:gd name="connsiteY1" fmla="*/ 1209604 h 1209604"/>
              <a:gd name="connsiteX2" fmla="*/ 0 w 153471"/>
              <a:gd name="connsiteY2" fmla="*/ 0 h 1209604"/>
              <a:gd name="connsiteX3" fmla="*/ 153471 w 153471"/>
              <a:gd name="connsiteY3" fmla="*/ 85461 h 1209604"/>
              <a:gd name="connsiteX0" fmla="*/ 153471 w 153471"/>
              <a:gd name="connsiteY0" fmla="*/ 934000 h 1285021"/>
              <a:gd name="connsiteX1" fmla="*/ 12652 w 153471"/>
              <a:gd name="connsiteY1" fmla="*/ 1285021 h 1285021"/>
              <a:gd name="connsiteX2" fmla="*/ 0 w 153471"/>
              <a:gd name="connsiteY2" fmla="*/ 0 h 1285021"/>
              <a:gd name="connsiteX3" fmla="*/ 153471 w 153471"/>
              <a:gd name="connsiteY3" fmla="*/ 85461 h 1285021"/>
              <a:gd name="connsiteX4" fmla="*/ 153471 w 153471"/>
              <a:gd name="connsiteY4" fmla="*/ 934000 h 1285021"/>
              <a:gd name="connsiteX0" fmla="*/ 152805 w 152805"/>
              <a:gd name="connsiteY0" fmla="*/ 955277 h 1306298"/>
              <a:gd name="connsiteX1" fmla="*/ 11986 w 152805"/>
              <a:gd name="connsiteY1" fmla="*/ 1306298 h 1306298"/>
              <a:gd name="connsiteX2" fmla="*/ 0 w 152805"/>
              <a:gd name="connsiteY2" fmla="*/ 0 h 1306298"/>
              <a:gd name="connsiteX3" fmla="*/ 152805 w 152805"/>
              <a:gd name="connsiteY3" fmla="*/ 106738 h 1306298"/>
              <a:gd name="connsiteX4" fmla="*/ 152805 w 152805"/>
              <a:gd name="connsiteY4" fmla="*/ 955277 h 1306298"/>
              <a:gd name="connsiteX0" fmla="*/ 156701 w 156701"/>
              <a:gd name="connsiteY0" fmla="*/ 974710 h 1325731"/>
              <a:gd name="connsiteX1" fmla="*/ 15882 w 156701"/>
              <a:gd name="connsiteY1" fmla="*/ 1325731 h 1325731"/>
              <a:gd name="connsiteX2" fmla="*/ 0 w 156701"/>
              <a:gd name="connsiteY2" fmla="*/ 0 h 1325731"/>
              <a:gd name="connsiteX3" fmla="*/ 156701 w 156701"/>
              <a:gd name="connsiteY3" fmla="*/ 126171 h 1325731"/>
              <a:gd name="connsiteX4" fmla="*/ 156701 w 156701"/>
              <a:gd name="connsiteY4" fmla="*/ 974710 h 1325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01" h="1325731">
                <a:moveTo>
                  <a:pt x="156701" y="974710"/>
                </a:moveTo>
                <a:lnTo>
                  <a:pt x="15882" y="1325731"/>
                </a:lnTo>
                <a:lnTo>
                  <a:pt x="0" y="0"/>
                </a:lnTo>
                <a:lnTo>
                  <a:pt x="156701" y="126171"/>
                </a:lnTo>
                <a:lnTo>
                  <a:pt x="156701" y="974710"/>
                </a:lnTo>
                <a:close/>
              </a:path>
            </a:pathLst>
          </a:custGeom>
          <a:gradFill>
            <a:gsLst>
              <a:gs pos="76460">
                <a:schemeClr val="accent1"/>
              </a:gs>
              <a:gs pos="19880">
                <a:schemeClr val="accent1"/>
              </a:gs>
              <a:gs pos="56000">
                <a:schemeClr val="accent1">
                  <a:lumMod val="40000"/>
                  <a:lumOff val="60000"/>
                </a:schemeClr>
              </a:gs>
              <a:gs pos="0">
                <a:schemeClr val="accent1">
                  <a:lumMod val="50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41" name="任意多边形 40"/>
          <p:cNvSpPr/>
          <p:nvPr/>
        </p:nvSpPr>
        <p:spPr>
          <a:xfrm rot="7146684" flipH="1">
            <a:off x="7169150" y="1739901"/>
            <a:ext cx="153987" cy="919162"/>
          </a:xfrm>
          <a:custGeom>
            <a:avLst/>
            <a:gdLst>
              <a:gd name="connsiteX0" fmla="*/ 153471 w 153471"/>
              <a:gd name="connsiteY0" fmla="*/ 934000 h 1209604"/>
              <a:gd name="connsiteX1" fmla="*/ 0 w 153471"/>
              <a:gd name="connsiteY1" fmla="*/ 1209604 h 1209604"/>
              <a:gd name="connsiteX2" fmla="*/ 0 w 153471"/>
              <a:gd name="connsiteY2" fmla="*/ 0 h 1209604"/>
              <a:gd name="connsiteX3" fmla="*/ 153471 w 153471"/>
              <a:gd name="connsiteY3" fmla="*/ 85461 h 1209604"/>
              <a:gd name="connsiteX0" fmla="*/ 153471 w 153471"/>
              <a:gd name="connsiteY0" fmla="*/ 934000 h 1285021"/>
              <a:gd name="connsiteX1" fmla="*/ 12652 w 153471"/>
              <a:gd name="connsiteY1" fmla="*/ 1285021 h 1285021"/>
              <a:gd name="connsiteX2" fmla="*/ 0 w 153471"/>
              <a:gd name="connsiteY2" fmla="*/ 0 h 1285021"/>
              <a:gd name="connsiteX3" fmla="*/ 153471 w 153471"/>
              <a:gd name="connsiteY3" fmla="*/ 85461 h 1285021"/>
              <a:gd name="connsiteX4" fmla="*/ 153471 w 153471"/>
              <a:gd name="connsiteY4" fmla="*/ 934000 h 1285021"/>
              <a:gd name="connsiteX0" fmla="*/ 152805 w 152805"/>
              <a:gd name="connsiteY0" fmla="*/ 955277 h 1306298"/>
              <a:gd name="connsiteX1" fmla="*/ 11986 w 152805"/>
              <a:gd name="connsiteY1" fmla="*/ 1306298 h 1306298"/>
              <a:gd name="connsiteX2" fmla="*/ 0 w 152805"/>
              <a:gd name="connsiteY2" fmla="*/ 0 h 1306298"/>
              <a:gd name="connsiteX3" fmla="*/ 152805 w 152805"/>
              <a:gd name="connsiteY3" fmla="*/ 106738 h 1306298"/>
              <a:gd name="connsiteX4" fmla="*/ 152805 w 152805"/>
              <a:gd name="connsiteY4" fmla="*/ 955277 h 1306298"/>
              <a:gd name="connsiteX0" fmla="*/ 156701 w 156701"/>
              <a:gd name="connsiteY0" fmla="*/ 974710 h 1325731"/>
              <a:gd name="connsiteX1" fmla="*/ 15882 w 156701"/>
              <a:gd name="connsiteY1" fmla="*/ 1325731 h 1325731"/>
              <a:gd name="connsiteX2" fmla="*/ 0 w 156701"/>
              <a:gd name="connsiteY2" fmla="*/ 0 h 1325731"/>
              <a:gd name="connsiteX3" fmla="*/ 156701 w 156701"/>
              <a:gd name="connsiteY3" fmla="*/ 126171 h 1325731"/>
              <a:gd name="connsiteX4" fmla="*/ 156701 w 156701"/>
              <a:gd name="connsiteY4" fmla="*/ 974710 h 1325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01" h="1325731">
                <a:moveTo>
                  <a:pt x="156701" y="974710"/>
                </a:moveTo>
                <a:lnTo>
                  <a:pt x="15882" y="1325731"/>
                </a:lnTo>
                <a:lnTo>
                  <a:pt x="0" y="0"/>
                </a:lnTo>
                <a:lnTo>
                  <a:pt x="156701" y="126171"/>
                </a:lnTo>
                <a:lnTo>
                  <a:pt x="156701" y="974710"/>
                </a:lnTo>
                <a:close/>
              </a:path>
            </a:pathLst>
          </a:custGeom>
          <a:gradFill>
            <a:gsLst>
              <a:gs pos="76460">
                <a:schemeClr val="accent1"/>
              </a:gs>
              <a:gs pos="19880">
                <a:schemeClr val="accent1"/>
              </a:gs>
              <a:gs pos="56000">
                <a:schemeClr val="accent1">
                  <a:lumMod val="40000"/>
                  <a:lumOff val="60000"/>
                </a:schemeClr>
              </a:gs>
              <a:gs pos="0">
                <a:schemeClr val="accent1">
                  <a:lumMod val="50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Tree>
    <p:extLst>
      <p:ext uri="{BB962C8B-B14F-4D97-AF65-F5344CB8AC3E}">
        <p14:creationId xmlns:p14="http://schemas.microsoft.com/office/powerpoint/2010/main" val="45043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a:off x="-4763" y="3368675"/>
            <a:ext cx="9150351" cy="993775"/>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Freeform 9"/>
          <p:cNvSpPr>
            <a:spLocks noEditPoints="1"/>
          </p:cNvSpPr>
          <p:nvPr/>
        </p:nvSpPr>
        <p:spPr bwMode="auto">
          <a:xfrm>
            <a:off x="3890963" y="4529138"/>
            <a:ext cx="2143125" cy="565150"/>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rgbClr val="D1F3FF"/>
          </a:solidFill>
          <a:ln w="0">
            <a:noFill/>
            <a:prstDash val="solid"/>
            <a:round/>
            <a:headEnd/>
            <a:tailEnd/>
          </a:ln>
        </p:spPr>
        <p:txBody>
          <a:bodyPr/>
          <a:lstStyle/>
          <a:p>
            <a:pPr eaLnBrk="1" fontAlgn="auto" hangingPunct="1">
              <a:spcBef>
                <a:spcPts val="0"/>
              </a:spcBef>
              <a:spcAft>
                <a:spcPts val="0"/>
              </a:spcAft>
              <a:defRPr/>
            </a:pPr>
            <a:endParaRPr lang="zh-CN" altLang="en-US">
              <a:solidFill>
                <a:schemeClr val="accent1">
                  <a:lumMod val="20000"/>
                  <a:lumOff val="80000"/>
                </a:schemeClr>
              </a:solidFill>
              <a:latin typeface="+mn-lt"/>
              <a:ea typeface="+mn-ea"/>
            </a:endParaRPr>
          </a:p>
        </p:txBody>
      </p:sp>
      <p:sp>
        <p:nvSpPr>
          <p:cNvPr id="22" name="Freeform 10"/>
          <p:cNvSpPr>
            <a:spLocks noEditPoints="1"/>
          </p:cNvSpPr>
          <p:nvPr/>
        </p:nvSpPr>
        <p:spPr bwMode="auto">
          <a:xfrm>
            <a:off x="6311900" y="4529138"/>
            <a:ext cx="1430338" cy="581025"/>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rgbClr val="D1F3FF"/>
          </a:solidFill>
          <a:ln w="0">
            <a:noFill/>
            <a:prstDash val="solid"/>
            <a:round/>
            <a:headEnd/>
            <a:tailEnd/>
          </a:ln>
        </p:spPr>
        <p:txBody>
          <a:bodyPr/>
          <a:lstStyle/>
          <a:p>
            <a:pPr eaLnBrk="1" fontAlgn="auto" hangingPunct="1">
              <a:spcBef>
                <a:spcPts val="0"/>
              </a:spcBef>
              <a:spcAft>
                <a:spcPts val="0"/>
              </a:spcAft>
              <a:defRPr/>
            </a:pPr>
            <a:endParaRPr lang="zh-CN" altLang="en-US">
              <a:solidFill>
                <a:schemeClr val="accent1">
                  <a:lumMod val="20000"/>
                  <a:lumOff val="80000"/>
                </a:schemeClr>
              </a:solidFill>
              <a:latin typeface="+mn-lt"/>
              <a:ea typeface="+mn-ea"/>
            </a:endParaRPr>
          </a:p>
        </p:txBody>
      </p:sp>
    </p:spTree>
    <p:extLst>
      <p:ext uri="{BB962C8B-B14F-4D97-AF65-F5344CB8AC3E}">
        <p14:creationId xmlns:p14="http://schemas.microsoft.com/office/powerpoint/2010/main" val="21576869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矩形 2067"/>
          <p:cNvSpPr/>
          <p:nvPr/>
        </p:nvSpPr>
        <p:spPr>
          <a:xfrm>
            <a:off x="611560" y="1988840"/>
            <a:ext cx="7437834" cy="2358185"/>
          </a:xfrm>
          <a:prstGeom prst="rect">
            <a:avLst/>
          </a:prstGeom>
          <a:solidFill>
            <a:schemeClr val="accent1">
              <a:alpha val="0"/>
            </a:schemeClr>
          </a:solidFill>
          <a:ln w="190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530670"/>
            <a:ext cx="8292045" cy="458170"/>
          </a:xfrm>
        </p:spPr>
        <p:txBody>
          <a:bodyPr/>
          <a:lstStyle/>
          <a:p>
            <a:pPr marL="85725" indent="0">
              <a:buNone/>
            </a:pPr>
            <a:r>
              <a:rPr lang="zh-CN" altLang="en-US" dirty="0" smtClean="0"/>
              <a:t>用户解决问题的方式</a:t>
            </a:r>
            <a:endParaRPr lang="en-US" altLang="zh-CN" dirty="0" smtClean="0"/>
          </a:p>
          <a:p>
            <a:pPr marL="85725" indent="0">
              <a:buNone/>
            </a:pPr>
            <a:endParaRPr lang="en-US" altLang="zh-CN" dirty="0" smtClean="0"/>
          </a:p>
          <a:p>
            <a:pPr marL="85725" indent="0">
              <a:buNone/>
            </a:pP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2360914"/>
            <a:ext cx="904436" cy="800907"/>
          </a:xfrm>
          <a:prstGeom prst="rect">
            <a:avLst/>
          </a:prstGeom>
        </p:spPr>
      </p:pic>
      <p:cxnSp>
        <p:nvCxnSpPr>
          <p:cNvPr id="10" name="直接箭头连接符 9"/>
          <p:cNvCxnSpPr/>
          <p:nvPr/>
        </p:nvCxnSpPr>
        <p:spPr>
          <a:xfrm>
            <a:off x="2054622" y="2826418"/>
            <a:ext cx="129614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022" y="2420888"/>
            <a:ext cx="783704"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192586" y="2859446"/>
            <a:ext cx="1014164"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信息检索</a:t>
            </a:r>
          </a:p>
        </p:txBody>
      </p:sp>
      <p:sp>
        <p:nvSpPr>
          <p:cNvPr id="14" name="TextBox 13"/>
          <p:cNvSpPr txBox="1"/>
          <p:nvPr/>
        </p:nvSpPr>
        <p:spPr>
          <a:xfrm>
            <a:off x="3350766" y="2500175"/>
            <a:ext cx="1368152" cy="652486"/>
          </a:xfrm>
          <a:prstGeom prst="rect">
            <a:avLst/>
          </a:prstGeom>
          <a:noFill/>
        </p:spPr>
        <p:txBody>
          <a:bodyPr wrap="square" rtlCol="0">
            <a:spAutoFit/>
          </a:bodyPr>
          <a:lstStyle/>
          <a:p>
            <a:pPr marL="285750" indent="-285750">
              <a:lnSpc>
                <a:spcPct val="130000"/>
              </a:lnSpc>
              <a:buClr>
                <a:srgbClr val="FF2525"/>
              </a:buClr>
              <a:buFont typeface="Arial" pitchFamily="34" charset="0"/>
              <a:buChar char="▲"/>
            </a:pPr>
            <a:r>
              <a:rPr lang="zh-CN" altLang="en-US" sz="1400" dirty="0" smtClean="0">
                <a:latin typeface="Arial" panose="020B0604020202020204" pitchFamily="34" charset="0"/>
                <a:ea typeface="微软雅黑" panose="020B0503020204020204" pitchFamily="34" charset="-122"/>
              </a:rPr>
              <a:t>找不到答案</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Clr>
                <a:srgbClr val="FF2525"/>
              </a:buClr>
              <a:buFont typeface="Arial" pitchFamily="34" charset="0"/>
              <a:buChar char="▲"/>
            </a:pPr>
            <a:r>
              <a:rPr lang="zh-CN" altLang="en-US" sz="1400" dirty="0" smtClean="0">
                <a:latin typeface="Arial" panose="020B0604020202020204" pitchFamily="34" charset="0"/>
                <a:ea typeface="微软雅黑" panose="020B0503020204020204" pitchFamily="34" charset="-122"/>
              </a:rPr>
              <a:t>答案质量低</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771" y="2276872"/>
            <a:ext cx="501072" cy="51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9546" y="2276872"/>
            <a:ext cx="493508" cy="51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928096" y="2859445"/>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提出问题</a:t>
            </a:r>
          </a:p>
        </p:txBody>
      </p:sp>
      <p:pic>
        <p:nvPicPr>
          <p:cNvPr id="205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7021" y="2204864"/>
            <a:ext cx="830671" cy="25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6156176" y="2488482"/>
            <a:ext cx="1368152" cy="652486"/>
          </a:xfrm>
          <a:prstGeom prst="rect">
            <a:avLst/>
          </a:prstGeom>
          <a:noFill/>
        </p:spPr>
        <p:txBody>
          <a:bodyPr wrap="square" rtlCol="0">
            <a:spAutoFit/>
          </a:bodyPr>
          <a:lstStyle/>
          <a:p>
            <a:pPr marL="285750" indent="-285750">
              <a:lnSpc>
                <a:spcPct val="130000"/>
              </a:lnSpc>
              <a:buClr>
                <a:srgbClr val="FF2525"/>
              </a:buClr>
              <a:buFont typeface="Arial" pitchFamily="34" charset="0"/>
              <a:buChar char="▲"/>
            </a:pPr>
            <a:r>
              <a:rPr lang="zh-CN" altLang="en-US" sz="1400" dirty="0" smtClean="0">
                <a:latin typeface="Arial" panose="020B0604020202020204" pitchFamily="34" charset="0"/>
                <a:ea typeface="微软雅黑" panose="020B0503020204020204" pitchFamily="34" charset="-122"/>
              </a:rPr>
              <a:t>无人回答</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Clr>
                <a:srgbClr val="FF2525"/>
              </a:buClr>
              <a:buFont typeface="Arial" pitchFamily="34" charset="0"/>
              <a:buChar char="▲"/>
            </a:pPr>
            <a:r>
              <a:rPr lang="zh-CN" altLang="en-US" sz="1400" dirty="0" smtClean="0">
                <a:latin typeface="Arial" panose="020B0604020202020204" pitchFamily="34" charset="0"/>
                <a:ea typeface="微软雅黑" panose="020B0503020204020204" pitchFamily="34" charset="-122"/>
              </a:rPr>
              <a:t>答案质量低</a:t>
            </a:r>
          </a:p>
        </p:txBody>
      </p:sp>
      <p:cxnSp>
        <p:nvCxnSpPr>
          <p:cNvPr id="29" name="直接连接符 28"/>
          <p:cNvCxnSpPr>
            <a:stCxn id="15" idx="2"/>
          </p:cNvCxnSpPr>
          <p:nvPr/>
        </p:nvCxnSpPr>
        <p:spPr>
          <a:xfrm flipH="1">
            <a:off x="5379501" y="3204155"/>
            <a:ext cx="1" cy="728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58" name="直接连接符 2057"/>
          <p:cNvCxnSpPr/>
          <p:nvPr/>
        </p:nvCxnSpPr>
        <p:spPr>
          <a:xfrm flipH="1">
            <a:off x="1475656" y="3933055"/>
            <a:ext cx="390384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flipV="1">
            <a:off x="1475656" y="3140968"/>
            <a:ext cx="0" cy="7712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790926" y="2826418"/>
            <a:ext cx="129614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63" name="TextBox 2062"/>
          <p:cNvSpPr txBox="1"/>
          <p:nvPr/>
        </p:nvSpPr>
        <p:spPr>
          <a:xfrm>
            <a:off x="2832255" y="3974615"/>
            <a:ext cx="1037022"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推荐专家</a:t>
            </a:r>
          </a:p>
        </p:txBody>
      </p:sp>
      <p:sp>
        <p:nvSpPr>
          <p:cNvPr id="62" name="内容占位符 5"/>
          <p:cNvSpPr txBox="1">
            <a:spLocks/>
          </p:cNvSpPr>
          <p:nvPr/>
        </p:nvSpPr>
        <p:spPr>
          <a:xfrm>
            <a:off x="467543" y="4365104"/>
            <a:ext cx="8292045" cy="458170"/>
          </a:xfrm>
          <a:prstGeom prst="rect">
            <a:avLst/>
          </a:prstGeom>
        </p:spPr>
        <p:txBody>
          <a:bodyPr vert="horz" lIns="91440" tIns="45720" rIns="91440" bIns="45720" rtlCol="0">
            <a:normAutofit/>
          </a:bodyPr>
          <a:lstStyle>
            <a:lvl1pPr marL="361950" indent="-276225" algn="just" defTabSz="914400" rtl="0" eaLnBrk="1" latinLnBrk="0" hangingPunct="1">
              <a:lnSpc>
                <a:spcPct val="110000"/>
              </a:lnSpc>
              <a:spcBef>
                <a:spcPts val="1800"/>
              </a:spcBef>
              <a:spcAft>
                <a:spcPts val="0"/>
              </a:spcAft>
              <a:buClr>
                <a:schemeClr val="accent1"/>
              </a:buClr>
              <a:buSzPct val="70000"/>
              <a:buFont typeface="Wingdings" panose="05000000000000000000" pitchFamily="2" charset="2"/>
              <a:buChar char=""/>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61950" indent="-36195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0">
              <a:buFont typeface="Wingdings" panose="05000000000000000000" pitchFamily="2" charset="2"/>
              <a:buNone/>
            </a:pPr>
            <a:r>
              <a:rPr lang="zh-CN" altLang="en-US" dirty="0" smtClean="0"/>
              <a:t>社会化专家推荐</a:t>
            </a:r>
            <a:endParaRPr lang="en-US" altLang="zh-CN" dirty="0" smtClean="0"/>
          </a:p>
        </p:txBody>
      </p:sp>
      <p:sp>
        <p:nvSpPr>
          <p:cNvPr id="2076" name="TextBox 2075"/>
          <p:cNvSpPr txBox="1"/>
          <p:nvPr/>
        </p:nvSpPr>
        <p:spPr>
          <a:xfrm>
            <a:off x="755576" y="4871478"/>
            <a:ext cx="3528392" cy="1815882"/>
          </a:xfrm>
          <a:prstGeom prst="rect">
            <a:avLst/>
          </a:prstGeom>
          <a:noFill/>
        </p:spPr>
        <p:txBody>
          <a:bodyPr wrap="square" rtlCol="0">
            <a:spAutoFit/>
          </a:bodyPr>
          <a:lstStyle/>
          <a:p>
            <a:pPr marL="285750" indent="-285750">
              <a:lnSpc>
                <a:spcPct val="200000"/>
              </a:lnSpc>
              <a:buClr>
                <a:schemeClr val="accent1"/>
              </a:buClr>
              <a:buFont typeface="Wingdings" pitchFamily="2" charset="2"/>
              <a:buChar char="p"/>
            </a:pPr>
            <a:r>
              <a:rPr lang="zh-CN" altLang="en-US" sz="1400" dirty="0" smtClean="0">
                <a:latin typeface="Arial" panose="020B0604020202020204" pitchFamily="34" charset="0"/>
                <a:ea typeface="微软雅黑" panose="020B0503020204020204" pitchFamily="34" charset="-122"/>
              </a:rPr>
              <a:t>发现虚拟社区中</a:t>
            </a:r>
            <a:r>
              <a:rPr lang="zh-CN" altLang="en-US" sz="1400" dirty="0">
                <a:latin typeface="Arial" panose="020B0604020202020204" pitchFamily="34" charset="0"/>
                <a:ea typeface="微软雅黑" panose="020B0503020204020204" pitchFamily="34" charset="-122"/>
              </a:rPr>
              <a:t>拥有某类专业知识或技能的用户，并将其推荐给需求企业或用户</a:t>
            </a:r>
            <a:r>
              <a:rPr lang="zh-CN" altLang="en-US" sz="1400" dirty="0" smtClean="0">
                <a:latin typeface="Arial" panose="020B0604020202020204" pitchFamily="34" charset="0"/>
                <a:ea typeface="微软雅黑" panose="020B0503020204020204" pitchFamily="34" charset="-122"/>
              </a:rPr>
              <a:t>，以快速帮助</a:t>
            </a:r>
            <a:r>
              <a:rPr lang="zh-CN" altLang="en-US" sz="1400" dirty="0">
                <a:latin typeface="Arial" panose="020B0604020202020204" pitchFamily="34" charset="0"/>
                <a:ea typeface="微软雅黑" panose="020B0503020204020204" pitchFamily="34" charset="-122"/>
              </a:rPr>
              <a:t>其解决问题、制定决策、执行复杂任务。</a:t>
            </a:r>
            <a:endParaRPr lang="en-US" altLang="zh-CN" sz="1400" dirty="0" smtClean="0">
              <a:latin typeface="Arial" panose="020B0604020202020204" pitchFamily="34" charset="0"/>
              <a:ea typeface="微软雅黑" panose="020B0503020204020204" pitchFamily="34" charset="-122"/>
            </a:endParaRPr>
          </a:p>
        </p:txBody>
      </p:sp>
      <p:sp>
        <p:nvSpPr>
          <p:cNvPr id="64" name="矩形 63"/>
          <p:cNvSpPr/>
          <p:nvPr/>
        </p:nvSpPr>
        <p:spPr>
          <a:xfrm>
            <a:off x="602870" y="4799470"/>
            <a:ext cx="4110508" cy="1941898"/>
          </a:xfrm>
          <a:prstGeom prst="rect">
            <a:avLst/>
          </a:prstGeom>
          <a:solidFill>
            <a:schemeClr val="accent1">
              <a:alpha val="0"/>
            </a:schemeClr>
          </a:solidFill>
          <a:ln w="190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77" name="图片 20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92080" y="4799470"/>
            <a:ext cx="2628916" cy="1941898"/>
          </a:xfrm>
          <a:prstGeom prst="rect">
            <a:avLst/>
          </a:prstGeom>
        </p:spPr>
      </p:pic>
      <p:sp>
        <p:nvSpPr>
          <p:cNvPr id="32" name="矩形 31"/>
          <p:cNvSpPr/>
          <p:nvPr/>
        </p:nvSpPr>
        <p:spPr>
          <a:xfrm>
            <a:off x="363580" y="1043444"/>
            <a:ext cx="2771913" cy="406778"/>
          </a:xfrm>
          <a:prstGeom prst="rect">
            <a:avLst/>
          </a:prstGeom>
        </p:spPr>
        <p:txBody>
          <a:bodyPr wrap="none">
            <a:spAutoFit/>
          </a:bodyPr>
          <a:lstStyle/>
          <a:p>
            <a:pPr marL="361950" indent="-276225" algn="just">
              <a:lnSpc>
                <a:spcPct val="110000"/>
              </a:lnSpc>
              <a:spcBef>
                <a:spcPts val="1800"/>
              </a:spcBef>
              <a:buClr>
                <a:schemeClr val="accent1"/>
              </a:buClr>
              <a:buSzPct val="70000"/>
              <a:buFont typeface="Wingdings" panose="05000000000000000000" pitchFamily="2" charset="2"/>
              <a:buChar char=""/>
            </a:pPr>
            <a:r>
              <a:rPr lang="en-US" altLang="zh-CN" sz="2000" dirty="0">
                <a:solidFill>
                  <a:schemeClr val="accent1">
                    <a:lumMod val="75000"/>
                  </a:schemeClr>
                </a:solidFill>
                <a:latin typeface="Arial" panose="020B0604020202020204" pitchFamily="34" charset="0"/>
                <a:ea typeface="微软雅黑" panose="020B0503020204020204" pitchFamily="34" charset="-122"/>
              </a:rPr>
              <a:t>1.1 </a:t>
            </a:r>
            <a:r>
              <a:rPr lang="zh-CN" altLang="en-US" sz="2000" dirty="0">
                <a:solidFill>
                  <a:schemeClr val="accent1">
                    <a:lumMod val="75000"/>
                  </a:schemeClr>
                </a:solidFill>
                <a:latin typeface="Arial" panose="020B0604020202020204" pitchFamily="34" charset="0"/>
                <a:ea typeface="微软雅黑" panose="020B0503020204020204" pitchFamily="34" charset="-122"/>
              </a:rPr>
              <a:t>社会化专家推荐</a:t>
            </a:r>
            <a:endParaRPr lang="en-US" altLang="zh-CN" sz="2000" dirty="0">
              <a:solidFill>
                <a:schemeClr val="accent1">
                  <a:lumMod val="75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90643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605" y="1704059"/>
            <a:ext cx="900387" cy="8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487" y="3234681"/>
            <a:ext cx="984678" cy="90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5"/>
          <p:cNvSpPr>
            <a:spLocks noGrp="1"/>
          </p:cNvSpPr>
          <p:nvPr>
            <p:ph idx="1"/>
          </p:nvPr>
        </p:nvSpPr>
        <p:spPr>
          <a:xfrm>
            <a:off x="456419" y="1052736"/>
            <a:ext cx="8292045" cy="458170"/>
          </a:xfrm>
        </p:spPr>
        <p:txBody>
          <a:bodyPr/>
          <a:lstStyle/>
          <a:p>
            <a:pPr marL="85725" indent="0">
              <a:buNone/>
            </a:pPr>
            <a:r>
              <a:rPr lang="zh-CN" altLang="en-US" dirty="0" smtClean="0"/>
              <a:t>社会化专家推荐应用领域</a:t>
            </a:r>
            <a:endParaRPr lang="en-US" altLang="zh-CN" dirty="0" smtClean="0"/>
          </a:p>
        </p:txBody>
      </p:sp>
      <p:cxnSp>
        <p:nvCxnSpPr>
          <p:cNvPr id="8" name="直接连接符 7"/>
          <p:cNvCxnSpPr/>
          <p:nvPr/>
        </p:nvCxnSpPr>
        <p:spPr>
          <a:xfrm>
            <a:off x="971600" y="2852936"/>
            <a:ext cx="7056784"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600" y="4509120"/>
            <a:ext cx="7056784"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138164" y="1628800"/>
            <a:ext cx="57572" cy="417646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3608" y="1922745"/>
            <a:ext cx="1080120" cy="380810"/>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知识</a:t>
            </a:r>
            <a:r>
              <a:rPr lang="zh-CN" altLang="en-US" sz="1600" dirty="0" smtClean="0">
                <a:latin typeface="Arial" panose="020B0604020202020204" pitchFamily="34" charset="0"/>
                <a:ea typeface="微软雅黑" panose="020B0503020204020204" pitchFamily="34" charset="-122"/>
              </a:rPr>
              <a:t>社区</a:t>
            </a:r>
          </a:p>
        </p:txBody>
      </p:sp>
      <p:sp>
        <p:nvSpPr>
          <p:cNvPr id="19" name="TextBox 18"/>
          <p:cNvSpPr txBox="1"/>
          <p:nvPr/>
        </p:nvSpPr>
        <p:spPr>
          <a:xfrm>
            <a:off x="1043608" y="3544639"/>
            <a:ext cx="1058552" cy="412421"/>
          </a:xfrm>
          <a:prstGeom prst="rect">
            <a:avLst/>
          </a:prstGeom>
          <a:noFill/>
        </p:spPr>
        <p:txBody>
          <a:bodyPr wrap="square" rtlCol="0">
            <a:spAutoFit/>
          </a:bodyPr>
          <a:lstStyle/>
          <a:p>
            <a:pPr>
              <a:lnSpc>
                <a:spcPct val="130000"/>
              </a:lnSpc>
            </a:pPr>
            <a:r>
              <a:rPr lang="zh-CN" altLang="en-US" sz="1600" dirty="0" smtClean="0">
                <a:latin typeface="Arial" panose="020B0604020202020204" pitchFamily="34" charset="0"/>
                <a:ea typeface="微软雅黑" panose="020B0503020204020204" pitchFamily="34" charset="-122"/>
              </a:rPr>
              <a:t>众包平台</a:t>
            </a:r>
          </a:p>
        </p:txBody>
      </p:sp>
      <p:sp>
        <p:nvSpPr>
          <p:cNvPr id="20" name="TextBox 19"/>
          <p:cNvSpPr txBox="1"/>
          <p:nvPr/>
        </p:nvSpPr>
        <p:spPr>
          <a:xfrm>
            <a:off x="1043608" y="5167812"/>
            <a:ext cx="1058552" cy="412421"/>
          </a:xfrm>
          <a:prstGeom prst="rect">
            <a:avLst/>
          </a:prstGeom>
          <a:noFill/>
        </p:spPr>
        <p:txBody>
          <a:bodyPr wrap="square" rtlCol="0">
            <a:spAutoFit/>
          </a:bodyPr>
          <a:lstStyle/>
          <a:p>
            <a:pPr>
              <a:lnSpc>
                <a:spcPct val="130000"/>
              </a:lnSpc>
            </a:pPr>
            <a:r>
              <a:rPr lang="zh-CN" altLang="en-US" sz="1600" dirty="0" smtClean="0">
                <a:latin typeface="Arial" panose="020B0604020202020204" pitchFamily="34" charset="0"/>
                <a:ea typeface="微软雅黑" panose="020B0503020204020204" pitchFamily="34" charset="-122"/>
              </a:rPr>
              <a:t>社交网络</a:t>
            </a:r>
          </a:p>
        </p:txBody>
      </p:sp>
      <p:pic>
        <p:nvPicPr>
          <p:cNvPr id="2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7" y="4797811"/>
            <a:ext cx="945397" cy="9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557" y="4797811"/>
            <a:ext cx="896057" cy="9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6418" y="4797811"/>
            <a:ext cx="1017297" cy="93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144" y="4797811"/>
            <a:ext cx="945306" cy="93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3233599"/>
            <a:ext cx="936104" cy="89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6419" y="3234681"/>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3532" y="1704059"/>
            <a:ext cx="935916" cy="80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8143" y="1739280"/>
            <a:ext cx="892871" cy="78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8264" y="1739280"/>
            <a:ext cx="865060" cy="80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4458" y="1739280"/>
            <a:ext cx="853405" cy="77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pic>
        <p:nvPicPr>
          <p:cNvPr id="102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8144" y="323468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75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6419" y="1052736"/>
            <a:ext cx="8292045" cy="458170"/>
          </a:xfrm>
        </p:spPr>
        <p:txBody>
          <a:bodyPr/>
          <a:lstStyle/>
          <a:p>
            <a:pPr marL="85725" indent="0">
              <a:buNone/>
            </a:pPr>
            <a:r>
              <a:rPr lang="en-US" altLang="zh-CN" dirty="0" smtClean="0"/>
              <a:t>Web2.0</a:t>
            </a:r>
            <a:r>
              <a:rPr lang="zh-CN" altLang="en-US" dirty="0" smtClean="0"/>
              <a:t>环境下社会化专家推荐存在的问题</a:t>
            </a:r>
            <a:endParaRPr lang="en-US" altLang="zh-CN" dirty="0" smtClean="0"/>
          </a:p>
        </p:txBody>
      </p:sp>
      <p:sp>
        <p:nvSpPr>
          <p:cNvPr id="39" name="内容占位符 5"/>
          <p:cNvSpPr txBox="1">
            <a:spLocks/>
          </p:cNvSpPr>
          <p:nvPr/>
        </p:nvSpPr>
        <p:spPr>
          <a:xfrm>
            <a:off x="467543" y="3501008"/>
            <a:ext cx="8292045" cy="458170"/>
          </a:xfrm>
          <a:prstGeom prst="rect">
            <a:avLst/>
          </a:prstGeom>
        </p:spPr>
        <p:txBody>
          <a:bodyPr vert="horz" lIns="91440" tIns="45720" rIns="91440" bIns="45720" rtlCol="0">
            <a:normAutofit/>
          </a:bodyPr>
          <a:lstStyle>
            <a:lvl1pPr marL="361950" indent="-276225" algn="just" defTabSz="914400" rtl="0" eaLnBrk="1" latinLnBrk="0" hangingPunct="1">
              <a:lnSpc>
                <a:spcPct val="110000"/>
              </a:lnSpc>
              <a:spcBef>
                <a:spcPts val="1800"/>
              </a:spcBef>
              <a:spcAft>
                <a:spcPts val="0"/>
              </a:spcAft>
              <a:buClr>
                <a:schemeClr val="accent1"/>
              </a:buClr>
              <a:buSzPct val="70000"/>
              <a:buFont typeface="Wingdings" panose="05000000000000000000" pitchFamily="2" charset="2"/>
              <a:buChar char=""/>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61950" indent="-36195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0">
              <a:buFont typeface="Wingdings" panose="05000000000000000000" pitchFamily="2" charset="2"/>
              <a:buNone/>
            </a:pPr>
            <a:r>
              <a:rPr lang="zh-CN" altLang="en-US" dirty="0" smtClean="0"/>
              <a:t>社会化专家推荐考虑的因素</a:t>
            </a:r>
            <a:endParaRPr lang="en-US" altLang="zh-CN" dirty="0" smtClean="0"/>
          </a:p>
        </p:txBody>
      </p:sp>
      <p:sp>
        <p:nvSpPr>
          <p:cNvPr id="40" name="TextBox 39"/>
          <p:cNvSpPr txBox="1"/>
          <p:nvPr/>
        </p:nvSpPr>
        <p:spPr>
          <a:xfrm>
            <a:off x="2483768" y="4157202"/>
            <a:ext cx="6192688" cy="1815882"/>
          </a:xfrm>
          <a:prstGeom prst="rect">
            <a:avLst/>
          </a:prstGeom>
          <a:noFill/>
        </p:spPr>
        <p:txBody>
          <a:bodyPr wrap="square" rtlCol="0">
            <a:spAutoFit/>
          </a:bodyPr>
          <a:lstStyle/>
          <a:p>
            <a:pPr marL="285750" indent="-285750">
              <a:lnSpc>
                <a:spcPct val="200000"/>
              </a:lnSpc>
              <a:buClr>
                <a:schemeClr val="accent1"/>
              </a:buClr>
              <a:buFont typeface="Wingdings" pitchFamily="2" charset="2"/>
              <a:buChar char="p"/>
            </a:pPr>
            <a:r>
              <a:rPr lang="zh-CN" altLang="en-US" sz="1400" dirty="0" smtClean="0">
                <a:latin typeface="Arial" panose="020B0604020202020204" pitchFamily="34" charset="0"/>
                <a:ea typeface="微软雅黑" panose="020B0503020204020204" pitchFamily="34" charset="-122"/>
              </a:rPr>
              <a:t>支持文挡类证据：专家问答文档集、专家描述、标签</a:t>
            </a:r>
            <a:endParaRPr lang="en-US" altLang="zh-CN" sz="1400" dirty="0" smtClean="0">
              <a:latin typeface="Arial" panose="020B0604020202020204" pitchFamily="34" charset="0"/>
              <a:ea typeface="微软雅黑" panose="020B0503020204020204" pitchFamily="34" charset="-122"/>
            </a:endParaRPr>
          </a:p>
          <a:p>
            <a:pPr marL="285750" indent="-285750">
              <a:lnSpc>
                <a:spcPct val="200000"/>
              </a:lnSpc>
              <a:buClr>
                <a:schemeClr val="accent1"/>
              </a:buClr>
              <a:buFont typeface="Wingdings" pitchFamily="2" charset="2"/>
              <a:buChar char="p"/>
            </a:pPr>
            <a:r>
              <a:rPr lang="zh-CN" altLang="en-US" sz="1400" dirty="0" smtClean="0">
                <a:latin typeface="Arial" panose="020B0604020202020204" pitchFamily="34" charset="0"/>
                <a:ea typeface="微软雅黑" panose="020B0503020204020204" pitchFamily="34" charset="-122"/>
              </a:rPr>
              <a:t>社交网络</a:t>
            </a:r>
            <a:r>
              <a:rPr lang="zh-CN" altLang="en-US" sz="1400" dirty="0">
                <a:latin typeface="Arial" panose="020B0604020202020204" pitchFamily="34" charset="0"/>
                <a:ea typeface="微软雅黑" panose="020B0503020204020204" pitchFamily="34" charset="-122"/>
              </a:rPr>
              <a:t>类</a:t>
            </a:r>
            <a:r>
              <a:rPr lang="zh-CN" altLang="en-US" sz="1400" dirty="0" smtClean="0">
                <a:latin typeface="Arial" panose="020B0604020202020204" pitchFamily="34" charset="0"/>
                <a:ea typeface="微软雅黑" panose="020B0503020204020204" pitchFamily="34" charset="-122"/>
              </a:rPr>
              <a:t>证据：回复关系、兴趣圈关系、朋友关系</a:t>
            </a:r>
            <a:endParaRPr lang="en-US" altLang="zh-CN" sz="1400" dirty="0" smtClean="0">
              <a:latin typeface="Arial" panose="020B0604020202020204" pitchFamily="34" charset="0"/>
              <a:ea typeface="微软雅黑" panose="020B0503020204020204" pitchFamily="34" charset="-122"/>
            </a:endParaRPr>
          </a:p>
          <a:p>
            <a:pPr marL="285750" indent="-285750">
              <a:lnSpc>
                <a:spcPct val="200000"/>
              </a:lnSpc>
              <a:buClr>
                <a:schemeClr val="accent1"/>
              </a:buClr>
              <a:buFont typeface="Wingdings" pitchFamily="2" charset="2"/>
              <a:buChar char="p"/>
            </a:pPr>
            <a:r>
              <a:rPr lang="zh-CN" altLang="en-US" sz="1400" dirty="0" smtClean="0">
                <a:latin typeface="Arial" panose="020B0604020202020204" pitchFamily="34" charset="0"/>
                <a:ea typeface="微软雅黑" panose="020B0503020204020204" pitchFamily="34" charset="-122"/>
              </a:rPr>
              <a:t>用户评价类证据：用户投票、最佳答案、关注、引用、推荐</a:t>
            </a:r>
            <a:endParaRPr lang="en-US" altLang="zh-CN" sz="1400" dirty="0" smtClean="0">
              <a:latin typeface="Arial" panose="020B0604020202020204" pitchFamily="34" charset="0"/>
              <a:ea typeface="微软雅黑" panose="020B0503020204020204" pitchFamily="34" charset="-122"/>
            </a:endParaRPr>
          </a:p>
          <a:p>
            <a:pPr marL="285750" indent="-285750">
              <a:lnSpc>
                <a:spcPct val="200000"/>
              </a:lnSpc>
              <a:buClr>
                <a:schemeClr val="accent1"/>
              </a:buClr>
              <a:buFont typeface="Wingdings" pitchFamily="2" charset="2"/>
              <a:buChar char="p"/>
            </a:pPr>
            <a:r>
              <a:rPr lang="zh-CN" altLang="en-US" sz="1400" dirty="0" smtClean="0">
                <a:latin typeface="Arial" panose="020B0604020202020204" pitchFamily="34" charset="0"/>
                <a:ea typeface="微软雅黑" panose="020B0503020204020204" pitchFamily="34" charset="-122"/>
              </a:rPr>
              <a:t>情境</a:t>
            </a:r>
            <a:r>
              <a:rPr lang="zh-CN" altLang="en-US" sz="1400" dirty="0">
                <a:latin typeface="Arial" panose="020B0604020202020204" pitchFamily="34" charset="0"/>
                <a:ea typeface="微软雅黑" panose="020B0503020204020204" pitchFamily="34" charset="-122"/>
              </a:rPr>
              <a:t>类</a:t>
            </a:r>
            <a:r>
              <a:rPr lang="zh-CN" altLang="en-US" sz="1400" dirty="0" smtClean="0">
                <a:latin typeface="Arial" panose="020B0604020202020204" pitchFamily="34" charset="0"/>
                <a:ea typeface="微软雅黑" panose="020B0503020204020204" pitchFamily="34" charset="-122"/>
              </a:rPr>
              <a:t>证据：人口统计学特征、时间、地点、近期活跃性、工作负荷量</a:t>
            </a:r>
          </a:p>
        </p:txBody>
      </p:sp>
      <p:sp>
        <p:nvSpPr>
          <p:cNvPr id="41" name="矩形 40"/>
          <p:cNvSpPr/>
          <p:nvPr/>
        </p:nvSpPr>
        <p:spPr>
          <a:xfrm>
            <a:off x="2339752" y="4182244"/>
            <a:ext cx="6192688" cy="1911052"/>
          </a:xfrm>
          <a:prstGeom prst="rect">
            <a:avLst/>
          </a:prstGeom>
          <a:solidFill>
            <a:schemeClr val="accent1">
              <a:alpha val="0"/>
            </a:schemeClr>
          </a:solidFill>
          <a:ln w="190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414" y="4149080"/>
            <a:ext cx="315120" cy="393204"/>
          </a:xfrm>
          <a:prstGeom prst="rect">
            <a:avLst/>
          </a:prstGeom>
        </p:spPr>
      </p:pic>
      <p:sp>
        <p:nvSpPr>
          <p:cNvPr id="43" name="TextBox 42"/>
          <p:cNvSpPr txBox="1"/>
          <p:nvPr/>
        </p:nvSpPr>
        <p:spPr>
          <a:xfrm>
            <a:off x="1060798" y="4437112"/>
            <a:ext cx="118221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推荐精确性</a:t>
            </a: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414" y="5445224"/>
            <a:ext cx="315120" cy="393204"/>
          </a:xfrm>
          <a:prstGeom prst="rect">
            <a:avLst/>
          </a:prstGeom>
        </p:spPr>
      </p:pic>
      <p:sp>
        <p:nvSpPr>
          <p:cNvPr id="44" name="TextBox 43"/>
          <p:cNvSpPr txBox="1"/>
          <p:nvPr/>
        </p:nvSpPr>
        <p:spPr>
          <a:xfrm>
            <a:off x="1043608" y="5648878"/>
            <a:ext cx="1182218"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推荐可用性</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4835996"/>
            <a:ext cx="315120" cy="393204"/>
          </a:xfrm>
          <a:prstGeom prst="rect">
            <a:avLst/>
          </a:prstGeom>
        </p:spPr>
      </p:pic>
      <p:sp>
        <p:nvSpPr>
          <p:cNvPr id="30" name="TextBox 29"/>
          <p:cNvSpPr txBox="1"/>
          <p:nvPr/>
        </p:nvSpPr>
        <p:spPr>
          <a:xfrm>
            <a:off x="1013518" y="5085184"/>
            <a:ext cx="118221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推荐及时性</a:t>
            </a:r>
          </a:p>
        </p:txBody>
      </p:sp>
      <p:sp>
        <p:nvSpPr>
          <p:cNvPr id="2" name="TextBox 1"/>
          <p:cNvSpPr txBox="1"/>
          <p:nvPr/>
        </p:nvSpPr>
        <p:spPr>
          <a:xfrm>
            <a:off x="780304" y="2060849"/>
            <a:ext cx="1415432" cy="412421"/>
          </a:xfrm>
          <a:prstGeom prst="rect">
            <a:avLst/>
          </a:prstGeom>
          <a:solidFill>
            <a:schemeClr val="accent1">
              <a:lumMod val="40000"/>
              <a:lumOff val="60000"/>
            </a:schemeClr>
          </a:solidFill>
        </p:spPr>
        <p:txBody>
          <a:bodyPr wrap="square" rtlCol="0">
            <a:spAutoFit/>
          </a:bodyPr>
          <a:lstStyle/>
          <a:p>
            <a:pPr algn="ctr">
              <a:lnSpc>
                <a:spcPct val="130000"/>
              </a:lnSpc>
            </a:pPr>
            <a:r>
              <a:rPr lang="zh-CN" altLang="en-US" sz="1600" dirty="0" smtClean="0">
                <a:latin typeface="Arial" panose="020B0604020202020204" pitchFamily="34" charset="0"/>
                <a:ea typeface="微软雅黑" panose="020B0503020204020204" pitchFamily="34" charset="-122"/>
              </a:rPr>
              <a:t>数据稀疏</a:t>
            </a:r>
          </a:p>
        </p:txBody>
      </p:sp>
      <p:sp>
        <p:nvSpPr>
          <p:cNvPr id="3" name="TextBox 2"/>
          <p:cNvSpPr txBox="1"/>
          <p:nvPr/>
        </p:nvSpPr>
        <p:spPr>
          <a:xfrm>
            <a:off x="2555776" y="2060848"/>
            <a:ext cx="2160240" cy="412421"/>
          </a:xfrm>
          <a:prstGeom prst="rect">
            <a:avLst/>
          </a:prstGeom>
          <a:solidFill>
            <a:schemeClr val="accent1">
              <a:lumMod val="40000"/>
              <a:lumOff val="60000"/>
            </a:schemeClr>
          </a:solidFill>
        </p:spPr>
        <p:txBody>
          <a:bodyPr wrap="square" rtlCol="0">
            <a:spAutoFit/>
          </a:bodyPr>
          <a:lstStyle/>
          <a:p>
            <a:pPr algn="ctr">
              <a:lnSpc>
                <a:spcPct val="130000"/>
              </a:lnSpc>
            </a:pPr>
            <a:r>
              <a:rPr lang="zh-CN" altLang="en-US" sz="1600" dirty="0" smtClean="0">
                <a:latin typeface="Arial" panose="020B0604020202020204" pitchFamily="34" charset="0"/>
                <a:ea typeface="微软雅黑" panose="020B0503020204020204" pitchFamily="34" charset="-122"/>
              </a:rPr>
              <a:t>信息质量良莠不齐</a:t>
            </a:r>
          </a:p>
        </p:txBody>
      </p:sp>
      <p:sp>
        <p:nvSpPr>
          <p:cNvPr id="4" name="TextBox 3"/>
          <p:cNvSpPr txBox="1"/>
          <p:nvPr/>
        </p:nvSpPr>
        <p:spPr>
          <a:xfrm>
            <a:off x="5076056" y="2060849"/>
            <a:ext cx="1440160" cy="412421"/>
          </a:xfrm>
          <a:prstGeom prst="rect">
            <a:avLst/>
          </a:prstGeom>
          <a:solidFill>
            <a:schemeClr val="accent1">
              <a:lumMod val="40000"/>
              <a:lumOff val="60000"/>
            </a:schemeClr>
          </a:solidFill>
        </p:spPr>
        <p:txBody>
          <a:bodyPr wrap="square" rtlCol="0">
            <a:spAutoFit/>
          </a:bodyPr>
          <a:lstStyle/>
          <a:p>
            <a:pPr algn="ctr">
              <a:lnSpc>
                <a:spcPct val="130000"/>
              </a:lnSpc>
            </a:pPr>
            <a:r>
              <a:rPr lang="zh-CN" altLang="en-US" sz="1600" dirty="0">
                <a:latin typeface="Arial" panose="020B0604020202020204" pitchFamily="34" charset="0"/>
                <a:ea typeface="微软雅黑" panose="020B0503020204020204" pitchFamily="34" charset="-122"/>
              </a:rPr>
              <a:t>作弊行为</a:t>
            </a:r>
            <a:endParaRPr lang="zh-CN" altLang="en-US" sz="1600" dirty="0" smtClean="0">
              <a:latin typeface="Arial" panose="020B0604020202020204" pitchFamily="34" charset="0"/>
              <a:ea typeface="微软雅黑" panose="020B0503020204020204" pitchFamily="34" charset="-122"/>
            </a:endParaRPr>
          </a:p>
        </p:txBody>
      </p:sp>
      <p:sp>
        <p:nvSpPr>
          <p:cNvPr id="5" name="TextBox 4"/>
          <p:cNvSpPr txBox="1"/>
          <p:nvPr/>
        </p:nvSpPr>
        <p:spPr>
          <a:xfrm>
            <a:off x="6948264" y="2066809"/>
            <a:ext cx="1512168" cy="412421"/>
          </a:xfrm>
          <a:prstGeom prst="rect">
            <a:avLst/>
          </a:prstGeom>
          <a:solidFill>
            <a:schemeClr val="accent1">
              <a:lumMod val="40000"/>
              <a:lumOff val="60000"/>
            </a:schemeClr>
          </a:solidFill>
        </p:spPr>
        <p:txBody>
          <a:bodyPr wrap="square" rtlCol="0">
            <a:spAutoFit/>
          </a:bodyPr>
          <a:lstStyle/>
          <a:p>
            <a:pPr algn="ctr">
              <a:lnSpc>
                <a:spcPct val="130000"/>
              </a:lnSpc>
            </a:pPr>
            <a:r>
              <a:rPr lang="zh-CN" altLang="en-US" sz="1600" dirty="0" smtClean="0">
                <a:latin typeface="Arial" panose="020B0604020202020204" pitchFamily="34" charset="0"/>
                <a:ea typeface="微软雅黑" panose="020B0503020204020204" pitchFamily="34" charset="-122"/>
              </a:rPr>
              <a:t>及时响应</a:t>
            </a:r>
          </a:p>
        </p:txBody>
      </p:sp>
    </p:spTree>
    <p:extLst>
      <p:ext uri="{BB962C8B-B14F-4D97-AF65-F5344CB8AC3E}">
        <p14:creationId xmlns:p14="http://schemas.microsoft.com/office/powerpoint/2010/main" val="405673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3334" y="1541189"/>
            <a:ext cx="1791716" cy="5257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r>
              <a:rPr lang="en-US" altLang="zh-CN" dirty="0" smtClean="0"/>
              <a:t>1.2 </a:t>
            </a:r>
            <a:r>
              <a:rPr lang="zh-CN" altLang="en-US" dirty="0" smtClean="0"/>
              <a:t>现存的专家检索和推荐方法</a:t>
            </a:r>
            <a:endParaRPr lang="en-US" altLang="zh-CN" dirty="0" smtClean="0"/>
          </a:p>
          <a:p>
            <a:pPr marL="85725" indent="0">
              <a:buNone/>
            </a:pPr>
            <a:r>
              <a:rPr lang="zh-CN" altLang="en-US" dirty="0" smtClean="0">
                <a:solidFill>
                  <a:schemeClr val="bg1"/>
                </a:solidFill>
              </a:rPr>
              <a:t>概率语言模型</a:t>
            </a:r>
            <a:endParaRPr lang="en-US" altLang="zh-CN" dirty="0" smtClean="0">
              <a:solidFill>
                <a:schemeClr val="bg1"/>
              </a:solidFill>
            </a:endParaRPr>
          </a:p>
          <a:p>
            <a:pPr marL="85725" indent="0">
              <a:buNone/>
            </a:pPr>
            <a:r>
              <a:rPr lang="zh-CN" altLang="en-US" dirty="0" smtClean="0"/>
              <a:t>其主要思想是在给定查询主题</a:t>
            </a:r>
            <a:r>
              <a:rPr lang="en-US" altLang="zh-CN" dirty="0" smtClean="0"/>
              <a:t>q</a:t>
            </a:r>
            <a:r>
              <a:rPr lang="zh-CN" altLang="en-US" dirty="0" smtClean="0"/>
              <a:t>的前提下，对所有候选人</a:t>
            </a:r>
            <a:r>
              <a:rPr lang="en-US" altLang="zh-CN" dirty="0" smtClean="0"/>
              <a:t>e </a:t>
            </a:r>
            <a:r>
              <a:rPr lang="zh-CN" altLang="en-US" dirty="0" smtClean="0"/>
              <a:t>估计条件概率</a:t>
            </a:r>
            <a:r>
              <a:rPr lang="en-US" altLang="zh-CN" dirty="0" smtClean="0"/>
              <a:t>p(</a:t>
            </a:r>
            <a:r>
              <a:rPr lang="en-US" altLang="zh-CN" dirty="0" err="1" smtClean="0"/>
              <a:t>e|q</a:t>
            </a:r>
            <a:r>
              <a:rPr lang="en-US" altLang="zh-CN" dirty="0" smtClean="0"/>
              <a:t>)</a:t>
            </a:r>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8" y="3294112"/>
            <a:ext cx="44291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140" y="3279626"/>
            <a:ext cx="42386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84140" y="5517232"/>
            <a:ext cx="1791716" cy="343235"/>
          </a:xfrm>
          <a:prstGeom prst="rect">
            <a:avLst/>
          </a:prstGeom>
          <a:noFill/>
        </p:spPr>
        <p:txBody>
          <a:bodyPr wrap="square" rtlCol="0">
            <a:spAutoFit/>
          </a:bodyPr>
          <a:lstStyle/>
          <a:p>
            <a:pPr algn="ctr">
              <a:lnSpc>
                <a:spcPct val="130000"/>
              </a:lnSpc>
            </a:pPr>
            <a:r>
              <a:rPr lang="zh-CN" altLang="en-US" sz="1400" dirty="0">
                <a:latin typeface="Arial" panose="020B0604020202020204" pitchFamily="34" charset="0"/>
                <a:ea typeface="微软雅黑" panose="020B0503020204020204" pitchFamily="34" charset="-122"/>
              </a:rPr>
              <a:t>基于</a:t>
            </a:r>
            <a:r>
              <a:rPr lang="zh-CN" altLang="en-US" sz="1400" dirty="0" smtClean="0">
                <a:latin typeface="Arial" panose="020B0604020202020204" pitchFamily="34" charset="0"/>
                <a:ea typeface="微软雅黑" panose="020B0503020204020204" pitchFamily="34" charset="-122"/>
              </a:rPr>
              <a:t>轮廓的方法</a:t>
            </a:r>
          </a:p>
        </p:txBody>
      </p:sp>
      <p:sp>
        <p:nvSpPr>
          <p:cNvPr id="7" name="TextBox 6"/>
          <p:cNvSpPr txBox="1"/>
          <p:nvPr/>
        </p:nvSpPr>
        <p:spPr>
          <a:xfrm>
            <a:off x="6012160" y="5490314"/>
            <a:ext cx="1728192" cy="344710"/>
          </a:xfrm>
          <a:prstGeom prst="rect">
            <a:avLst/>
          </a:prstGeom>
          <a:noFill/>
        </p:spPr>
        <p:txBody>
          <a:bodyPr wrap="square" rtlCol="0">
            <a:spAutoFit/>
          </a:bodyPr>
          <a:lstStyle/>
          <a:p>
            <a:pPr algn="ctr">
              <a:lnSpc>
                <a:spcPct val="130000"/>
              </a:lnSpc>
            </a:pPr>
            <a:r>
              <a:rPr lang="zh-CN" altLang="en-US" sz="1400" dirty="0">
                <a:latin typeface="Arial" panose="020B0604020202020204" pitchFamily="34" charset="0"/>
                <a:ea typeface="微软雅黑" panose="020B0503020204020204" pitchFamily="34" charset="-122"/>
              </a:rPr>
              <a:t>基于文档的方法</a:t>
            </a:r>
            <a:endParaRPr lang="zh-CN" altLang="en-US" sz="1400" dirty="0" smtClean="0">
              <a:latin typeface="Arial" panose="020B0604020202020204" pitchFamily="34" charset="0"/>
              <a:ea typeface="微软雅黑" panose="020B0503020204020204" pitchFamily="34" charset="-122"/>
            </a:endParaRPr>
          </a:p>
        </p:txBody>
      </p:sp>
      <p:sp>
        <p:nvSpPr>
          <p:cNvPr id="3" name="TextBox 2"/>
          <p:cNvSpPr txBox="1"/>
          <p:nvPr/>
        </p:nvSpPr>
        <p:spPr>
          <a:xfrm>
            <a:off x="395536" y="6093296"/>
            <a:ext cx="6264696"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缺点 ：基于词频分析挖掘专家专长，未考虑关键词之间的关联关系</a:t>
            </a:r>
          </a:p>
        </p:txBody>
      </p:sp>
    </p:spTree>
    <p:extLst>
      <p:ext uri="{BB962C8B-B14F-4D97-AF65-F5344CB8AC3E}">
        <p14:creationId xmlns:p14="http://schemas.microsoft.com/office/powerpoint/2010/main" val="1975468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3334" y="980728"/>
            <a:ext cx="1791716" cy="5257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pPr marL="85725" indent="0">
              <a:buNone/>
            </a:pPr>
            <a:r>
              <a:rPr lang="zh-CN" altLang="en-US" dirty="0">
                <a:solidFill>
                  <a:schemeClr val="bg1"/>
                </a:solidFill>
              </a:rPr>
              <a:t>链接分析</a:t>
            </a:r>
            <a:r>
              <a:rPr lang="zh-CN" altLang="en-US" dirty="0" smtClean="0">
                <a:solidFill>
                  <a:schemeClr val="bg1"/>
                </a:solidFill>
              </a:rPr>
              <a:t>方法</a:t>
            </a:r>
            <a:endParaRPr lang="en-US" altLang="zh-CN" dirty="0" smtClean="0">
              <a:solidFill>
                <a:schemeClr val="bg1"/>
              </a:solidFill>
            </a:endParaRPr>
          </a:p>
          <a:p>
            <a:pPr marL="85725" indent="0">
              <a:buNone/>
            </a:pPr>
            <a:r>
              <a:rPr lang="zh-CN" altLang="en-US" dirty="0" smtClean="0"/>
              <a:t>基于社会化网络（如合作者网络、社交网络等）计算专家的权威性，主要采用</a:t>
            </a:r>
            <a:r>
              <a:rPr lang="en-US" altLang="zh-CN" dirty="0" smtClean="0"/>
              <a:t>PageRank</a:t>
            </a:r>
            <a:r>
              <a:rPr lang="zh-CN" altLang="en-US" dirty="0" smtClean="0"/>
              <a:t>和</a:t>
            </a:r>
            <a:r>
              <a:rPr lang="en-US" altLang="zh-CN" dirty="0" smtClean="0"/>
              <a:t>HITS</a:t>
            </a:r>
            <a:r>
              <a:rPr lang="zh-CN" altLang="en-US" dirty="0" smtClean="0"/>
              <a:t>算法。</a:t>
            </a: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sp>
        <p:nvSpPr>
          <p:cNvPr id="2" name="TextBox 1"/>
          <p:cNvSpPr txBox="1"/>
          <p:nvPr/>
        </p:nvSpPr>
        <p:spPr>
          <a:xfrm>
            <a:off x="513334" y="5928510"/>
            <a:ext cx="8235130" cy="380810"/>
          </a:xfrm>
          <a:prstGeom prst="rect">
            <a:avLst/>
          </a:prstGeom>
          <a:noFill/>
        </p:spPr>
        <p:txBody>
          <a:bodyPr wrap="square" rtlCol="0">
            <a:spAutoFit/>
          </a:bodyPr>
          <a:lstStyle/>
          <a:p>
            <a:pPr>
              <a:lnSpc>
                <a:spcPct val="130000"/>
              </a:lnSpc>
            </a:pPr>
            <a:r>
              <a:rPr lang="zh-CN" altLang="en-US" sz="1600" dirty="0" smtClean="0">
                <a:latin typeface="Arial" panose="020B0604020202020204" pitchFamily="34" charset="0"/>
                <a:ea typeface="微软雅黑" panose="020B0503020204020204" pitchFamily="34" charset="-122"/>
              </a:rPr>
              <a:t>缺点：主题漂移、负面信息链接</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34" y="2564904"/>
            <a:ext cx="29813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118" y="2636912"/>
            <a:ext cx="3272470" cy="2693503"/>
          </a:xfrm>
          <a:prstGeom prst="rect">
            <a:avLst/>
          </a:prstGeom>
        </p:spPr>
      </p:pic>
    </p:spTree>
    <p:extLst>
      <p:ext uri="{BB962C8B-B14F-4D97-AF65-F5344CB8AC3E}">
        <p14:creationId xmlns:p14="http://schemas.microsoft.com/office/powerpoint/2010/main" val="901080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3334" y="980728"/>
            <a:ext cx="1791716" cy="5257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pPr marL="85725" indent="0">
              <a:buNone/>
            </a:pPr>
            <a:r>
              <a:rPr lang="zh-CN" altLang="en-US" dirty="0" smtClean="0">
                <a:solidFill>
                  <a:schemeClr val="bg1"/>
                </a:solidFill>
              </a:rPr>
              <a:t>知识</a:t>
            </a:r>
            <a:r>
              <a:rPr lang="zh-CN" altLang="en-US" dirty="0">
                <a:solidFill>
                  <a:schemeClr val="bg1"/>
                </a:solidFill>
              </a:rPr>
              <a:t>网络</a:t>
            </a:r>
            <a:r>
              <a:rPr lang="zh-CN" altLang="en-US" dirty="0" smtClean="0">
                <a:solidFill>
                  <a:schemeClr val="bg1"/>
                </a:solidFill>
              </a:rPr>
              <a:t>方法</a:t>
            </a:r>
            <a:endParaRPr lang="en-US" altLang="zh-CN" dirty="0" smtClean="0">
              <a:solidFill>
                <a:schemeClr val="bg1"/>
              </a:solidFill>
            </a:endParaRPr>
          </a:p>
          <a:p>
            <a:pPr marL="85725" indent="0">
              <a:buNone/>
            </a:pPr>
            <a:r>
              <a:rPr lang="zh-CN" altLang="en-US" dirty="0"/>
              <a:t>利用知识节点与节点之间的关系表示专家知识构成情况，并运用复杂网络分析法进行专家挖掘和专家推荐</a:t>
            </a:r>
            <a:endParaRPr lang="en-US" altLang="zh-CN" dirty="0"/>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68" y="2635262"/>
            <a:ext cx="3992563" cy="25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786025"/>
            <a:ext cx="4333875"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3334" y="5536859"/>
            <a:ext cx="8235130" cy="412421"/>
          </a:xfrm>
          <a:prstGeom prst="rect">
            <a:avLst/>
          </a:prstGeom>
          <a:noFill/>
        </p:spPr>
        <p:txBody>
          <a:bodyPr wrap="square" rtlCol="0">
            <a:spAutoFit/>
          </a:bodyPr>
          <a:lstStyle/>
          <a:p>
            <a:pPr>
              <a:lnSpc>
                <a:spcPct val="130000"/>
              </a:lnSpc>
            </a:pPr>
            <a:r>
              <a:rPr lang="zh-CN" altLang="en-US" sz="1600" dirty="0" smtClean="0">
                <a:latin typeface="Arial" panose="020B0604020202020204" pitchFamily="34" charset="0"/>
                <a:ea typeface="微软雅黑" panose="020B0503020204020204" pitchFamily="34" charset="-122"/>
              </a:rPr>
              <a:t>缺点：仅</a:t>
            </a:r>
            <a:r>
              <a:rPr lang="zh-CN" altLang="en-US" sz="1600" dirty="0">
                <a:latin typeface="Arial" panose="020B0604020202020204" pitchFamily="34" charset="0"/>
                <a:ea typeface="微软雅黑" panose="020B0503020204020204" pitchFamily="34" charset="-122"/>
              </a:rPr>
              <a:t>利用节点间的链接关系，基于关键词匹配，未对知识节点的内容进行深入分析</a:t>
            </a:r>
            <a:endParaRPr lang="zh-CN" altLang="en-US" sz="16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98565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3334" y="980728"/>
            <a:ext cx="1791716" cy="5257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 name="标题 4"/>
          <p:cNvSpPr>
            <a:spLocks noGrp="1"/>
          </p:cNvSpPr>
          <p:nvPr>
            <p:ph type="title"/>
          </p:nvPr>
        </p:nvSpPr>
        <p:spPr/>
        <p:txBody>
          <a:bodyPr/>
          <a:lstStyle/>
          <a:p>
            <a:r>
              <a:rPr lang="en-US" altLang="zh-CN" dirty="0" smtClean="0"/>
              <a:t>1 </a:t>
            </a:r>
            <a:r>
              <a:rPr lang="zh-CN" altLang="en-US" dirty="0" smtClean="0"/>
              <a:t>国内外研究现状</a:t>
            </a:r>
            <a:endParaRPr lang="zh-CN" altLang="en-US" dirty="0"/>
          </a:p>
        </p:txBody>
      </p:sp>
      <p:sp>
        <p:nvSpPr>
          <p:cNvPr id="6" name="内容占位符 5"/>
          <p:cNvSpPr>
            <a:spLocks noGrp="1"/>
          </p:cNvSpPr>
          <p:nvPr>
            <p:ph idx="1"/>
          </p:nvPr>
        </p:nvSpPr>
        <p:spPr>
          <a:xfrm>
            <a:off x="419099" y="1026614"/>
            <a:ext cx="8292045" cy="5459911"/>
          </a:xfrm>
        </p:spPr>
        <p:txBody>
          <a:bodyPr/>
          <a:lstStyle/>
          <a:p>
            <a:pPr marL="85725" indent="0">
              <a:buNone/>
            </a:pPr>
            <a:r>
              <a:rPr lang="zh-CN" altLang="en-US" dirty="0" smtClean="0">
                <a:solidFill>
                  <a:schemeClr val="bg1"/>
                </a:solidFill>
              </a:rPr>
              <a:t>本体</a:t>
            </a:r>
            <a:r>
              <a:rPr lang="zh-CN" altLang="en-US" dirty="0">
                <a:solidFill>
                  <a:schemeClr val="bg1"/>
                </a:solidFill>
              </a:rPr>
              <a:t>建模</a:t>
            </a:r>
            <a:r>
              <a:rPr lang="zh-CN" altLang="en-US" dirty="0" smtClean="0">
                <a:solidFill>
                  <a:schemeClr val="bg1"/>
                </a:solidFill>
              </a:rPr>
              <a:t>方法</a:t>
            </a:r>
            <a:endParaRPr lang="en-US" altLang="zh-CN" dirty="0" smtClean="0">
              <a:solidFill>
                <a:schemeClr val="bg1"/>
              </a:solidFill>
            </a:endParaRPr>
          </a:p>
          <a:p>
            <a:pPr marL="85725" indent="0">
              <a:buNone/>
            </a:pPr>
            <a:r>
              <a:rPr lang="zh-CN" altLang="en-US" dirty="0"/>
              <a:t>构建相应的领域本体，描述领域核心概念和概念之间的关系，然后利用关键词到本体概念的语义相似度，将基于关键词的专长表示转换到基于本体概念的专长表示，从而揭示和呈现专家专长的语义关联，识别专家专长。</a:t>
            </a:r>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en-US" altLang="zh-CN" dirty="0" smtClean="0"/>
          </a:p>
          <a:p>
            <a:pPr marL="85725" indent="0">
              <a:buNone/>
            </a:pPr>
            <a:endParaRPr lang="zh-CN" altLang="en-US" dirty="0"/>
          </a:p>
        </p:txBody>
      </p:sp>
      <p:sp>
        <p:nvSpPr>
          <p:cNvPr id="2" name="TextBox 1"/>
          <p:cNvSpPr txBox="1"/>
          <p:nvPr/>
        </p:nvSpPr>
        <p:spPr>
          <a:xfrm>
            <a:off x="513334" y="5608867"/>
            <a:ext cx="8235130" cy="412421"/>
          </a:xfrm>
          <a:prstGeom prst="rect">
            <a:avLst/>
          </a:prstGeom>
          <a:noFill/>
        </p:spPr>
        <p:txBody>
          <a:bodyPr wrap="square" rtlCol="0">
            <a:spAutoFit/>
          </a:bodyPr>
          <a:lstStyle/>
          <a:p>
            <a:pPr>
              <a:lnSpc>
                <a:spcPct val="130000"/>
              </a:lnSpc>
            </a:pPr>
            <a:r>
              <a:rPr lang="zh-CN" altLang="en-US" sz="1600" dirty="0">
                <a:latin typeface="Arial" panose="020B0604020202020204" pitchFamily="34" charset="0"/>
                <a:ea typeface="微软雅黑" panose="020B0503020204020204" pitchFamily="34" charset="-122"/>
              </a:rPr>
              <a:t>缺点：</a:t>
            </a:r>
            <a:r>
              <a:rPr lang="zh-CN" altLang="en-US" sz="1600" dirty="0" smtClean="0">
                <a:latin typeface="Arial" panose="020B0604020202020204" pitchFamily="34" charset="0"/>
                <a:ea typeface="微软雅黑" panose="020B0503020204020204" pitchFamily="34" charset="-122"/>
              </a:rPr>
              <a:t>本体构建</a:t>
            </a:r>
            <a:r>
              <a:rPr lang="zh-CN" altLang="en-US" sz="1600" dirty="0">
                <a:latin typeface="Arial" panose="020B0604020202020204" pitchFamily="34" charset="0"/>
                <a:ea typeface="微软雅黑" panose="020B0503020204020204" pitchFamily="34" charset="-122"/>
              </a:rPr>
              <a:t>完全依赖手工，建模效率低，维护成本高</a:t>
            </a:r>
            <a:r>
              <a:rPr lang="zh-CN" altLang="en-US" sz="1600" dirty="0" smtClean="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且</a:t>
            </a:r>
            <a:r>
              <a:rPr lang="zh-CN" altLang="en-US" sz="1600" dirty="0" smtClean="0">
                <a:latin typeface="Arial" panose="020B0604020202020204" pitchFamily="34" charset="0"/>
                <a:ea typeface="微软雅黑" panose="020B0503020204020204" pitchFamily="34" charset="-122"/>
              </a:rPr>
              <a:t>没有统一</a:t>
            </a:r>
            <a:r>
              <a:rPr lang="zh-CN" altLang="en-US" sz="1600" dirty="0">
                <a:latin typeface="Arial" panose="020B0604020202020204" pitchFamily="34" charset="0"/>
                <a:ea typeface="微软雅黑" panose="020B0503020204020204" pitchFamily="34" charset="-122"/>
              </a:rPr>
              <a:t>的</a:t>
            </a:r>
            <a:r>
              <a:rPr lang="zh-CN" altLang="en-US" sz="1600" dirty="0" smtClean="0">
                <a:latin typeface="Arial" panose="020B0604020202020204" pitchFamily="34" charset="0"/>
                <a:ea typeface="微软雅黑" panose="020B0503020204020204" pitchFamily="34" charset="-122"/>
              </a:rPr>
              <a:t>本体模型</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192" y="2852936"/>
            <a:ext cx="4895850" cy="252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771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7">
      <a:dk1>
        <a:srgbClr val="5F5F5F"/>
      </a:dk1>
      <a:lt1>
        <a:srgbClr val="FFFFFF"/>
      </a:lt1>
      <a:dk2>
        <a:srgbClr val="4D4D4D"/>
      </a:dk2>
      <a:lt2>
        <a:srgbClr val="FFFFFF"/>
      </a:lt2>
      <a:accent1>
        <a:srgbClr val="438AD7"/>
      </a:accent1>
      <a:accent2>
        <a:srgbClr val="00B0F0"/>
      </a:accent2>
      <a:accent3>
        <a:srgbClr val="009DD9"/>
      </a:accent3>
      <a:accent4>
        <a:srgbClr val="0070C0"/>
      </a:accent4>
      <a:accent5>
        <a:srgbClr val="F49100"/>
      </a:accent5>
      <a:accent6>
        <a:srgbClr val="A5C249"/>
      </a:accent6>
      <a:hlink>
        <a:srgbClr val="7CCA62"/>
      </a:hlink>
      <a:folHlink>
        <a:srgbClr val="85DFD0"/>
      </a:folHlink>
    </a:clrScheme>
    <a:fontScheme name="微软雅黑">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A000120140929A83PPBG</Template>
  <TotalTime>2156</TotalTime>
  <Words>1868</Words>
  <Application>Microsoft Office PowerPoint</Application>
  <PresentationFormat>全屏显示(4:3)</PresentationFormat>
  <Paragraphs>201</Paragraphs>
  <Slides>23</Slides>
  <Notes>22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A000120140530A99PPBG</vt:lpstr>
      <vt:lpstr>基于WEB2.0的社会化专家推荐</vt:lpstr>
      <vt:lpstr>PowerPoint 演示文稿</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1 国内外研究现状</vt:lpstr>
      <vt:lpstr>2 项目研究内容</vt:lpstr>
      <vt:lpstr>2 项目研究内容</vt:lpstr>
      <vt:lpstr>3 拟解决的关键问题及其研究方法</vt:lpstr>
      <vt:lpstr>3 拟解决的关键问题及其研究方法</vt:lpstr>
      <vt:lpstr>3 拟解决的关键问题及其研究方法</vt:lpstr>
      <vt:lpstr>3 拟解决的关键问题及其研究方法</vt:lpstr>
      <vt:lpstr>4 技术路线</vt:lpstr>
      <vt:lpstr>5 本项目的特色和创新之处</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基于WEB2.0的社会化专家推荐</dc:title>
  <dc:creator>ts</dc:creator>
  <cp:lastModifiedBy>ts</cp:lastModifiedBy>
  <cp:revision>114</cp:revision>
  <dcterms:created xsi:type="dcterms:W3CDTF">2015-05-15T11:42:58Z</dcterms:created>
  <dcterms:modified xsi:type="dcterms:W3CDTF">2015-06-18T12:01:04Z</dcterms:modified>
</cp:coreProperties>
</file>