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4.jpg" ContentType="image/png"/>
  <Override PartName="/ppt/media/image5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  <p:sldMasterId id="2147483875" r:id="rId2"/>
    <p:sldMasterId id="2147483868" r:id="rId3"/>
  </p:sldMasterIdLst>
  <p:notesMasterIdLst>
    <p:notesMasterId r:id="rId27"/>
  </p:notesMasterIdLst>
  <p:sldIdLst>
    <p:sldId id="285" r:id="rId4"/>
    <p:sldId id="375" r:id="rId5"/>
    <p:sldId id="401" r:id="rId6"/>
    <p:sldId id="376" r:id="rId7"/>
    <p:sldId id="377" r:id="rId8"/>
    <p:sldId id="378" r:id="rId9"/>
    <p:sldId id="379" r:id="rId10"/>
    <p:sldId id="403" r:id="rId11"/>
    <p:sldId id="383" r:id="rId12"/>
    <p:sldId id="395" r:id="rId13"/>
    <p:sldId id="385" r:id="rId14"/>
    <p:sldId id="393" r:id="rId15"/>
    <p:sldId id="397" r:id="rId16"/>
    <p:sldId id="386" r:id="rId17"/>
    <p:sldId id="387" r:id="rId18"/>
    <p:sldId id="389" r:id="rId19"/>
    <p:sldId id="388" r:id="rId20"/>
    <p:sldId id="390" r:id="rId21"/>
    <p:sldId id="406" r:id="rId22"/>
    <p:sldId id="400" r:id="rId23"/>
    <p:sldId id="394" r:id="rId24"/>
    <p:sldId id="398" r:id="rId25"/>
    <p:sldId id="40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767171"/>
    <a:srgbClr val="548EC3"/>
    <a:srgbClr val="DDDDDD"/>
    <a:srgbClr val="B2B2B2"/>
    <a:srgbClr val="000000"/>
    <a:srgbClr val="41719C"/>
    <a:srgbClr val="C1DAFF"/>
    <a:srgbClr val="FFD966"/>
    <a:srgbClr val="89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790" autoAdjust="0"/>
  </p:normalViewPr>
  <p:slideViewPr>
    <p:cSldViewPr>
      <p:cViewPr varScale="1">
        <p:scale>
          <a:sx n="79" d="100"/>
          <a:sy n="79" d="100"/>
        </p:scale>
        <p:origin x="5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3739-2739-45EA-BE85-BCF34892F4BA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2218-623E-4B7B-96F0-34015E7F9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7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9672" y="260648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一、物流业发展回顾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71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4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15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0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6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8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25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34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70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9672" y="260648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二、物流业商业模式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73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9672" y="260648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三、电商物流模式案例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35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619672" y="260648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四、物流业的发展趋势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2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1EB388-5009-4D4E-8A43-0B8D095464E1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2015/3/19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C021F7-00A7-47A2-8279-95E808172C1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53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4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886700" cy="6480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2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98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4013" y="-96838"/>
            <a:ext cx="6764337" cy="113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032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1EB388-5009-4D4E-8A43-0B8D095464E1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2015/3/19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C021F7-00A7-47A2-8279-95E808172C1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025" descr="logo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5462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4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4" r:id="rId4"/>
    <p:sldLayoutId id="2147483873" r:id="rId5"/>
    <p:sldLayoutId id="2147483887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8867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E3FC-2513-4C65-9ABC-CE3C9F981712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D525-0D79-4360-BA7B-1A3F0CB733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51520" y="332656"/>
            <a:ext cx="7200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1025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15" y="114300"/>
            <a:ext cx="15462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86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CollageGlobalT"/>
          <p:cNvPicPr>
            <a:picLocks noChangeAspect="1" noChangeArrowheads="1"/>
          </p:cNvPicPr>
          <p:nvPr userDrawn="1"/>
        </p:nvPicPr>
        <p:blipFill>
          <a:blip r:embed="rId4">
            <a:lum bright="36000" contras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5383213" cy="4198937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index_0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Zhenghui\Desktop\banner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" y="1"/>
            <a:ext cx="912518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63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jpeg"/><Relationship Id="rId7" Type="http://schemas.openxmlformats.org/officeDocument/2006/relationships/image" Target="../media/image32.jpeg"/><Relationship Id="rId12" Type="http://schemas.openxmlformats.org/officeDocument/2006/relationships/image" Target="../media/image37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jpeg"/><Relationship Id="rId11" Type="http://schemas.openxmlformats.org/officeDocument/2006/relationships/image" Target="../media/image36.jpg"/><Relationship Id="rId5" Type="http://schemas.openxmlformats.org/officeDocument/2006/relationships/image" Target="../media/image30.jpeg"/><Relationship Id="rId10" Type="http://schemas.openxmlformats.org/officeDocument/2006/relationships/image" Target="../media/image35.jpg"/><Relationship Id="rId4" Type="http://schemas.openxmlformats.org/officeDocument/2006/relationships/image" Target="../media/image26.jpg"/><Relationship Id="rId9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jpg"/><Relationship Id="rId5" Type="http://schemas.openxmlformats.org/officeDocument/2006/relationships/image" Target="../media/image41.jpeg"/><Relationship Id="rId4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80975" y="2533997"/>
            <a:ext cx="86106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800" b="1" kern="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19350" y="5353397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2E75B6"/>
                </a:solidFill>
                <a:latin typeface="华文行楷" pitchFamily="2" charset="-122"/>
                <a:ea typeface="华文行楷" pitchFamily="2" charset="-122"/>
              </a:rPr>
              <a:t>电子商务与智能服务中心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397224" y="4210397"/>
            <a:ext cx="419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主讲人：陈美丽</a:t>
            </a:r>
            <a:endParaRPr lang="zh-CN" altLang="en-US" sz="2000" b="1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310527"/>
            <a:ext cx="2446940" cy="244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6426266" y="3389868"/>
            <a:ext cx="2635731" cy="180332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28900"/>
            <a:ext cx="3512027" cy="2664296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27043" y="4204659"/>
            <a:ext cx="2937422" cy="230425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55575" y="1436655"/>
            <a:ext cx="8208913" cy="14773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238628" cy="648072"/>
          </a:xfrm>
        </p:spPr>
        <p:txBody>
          <a:bodyPr/>
          <a:lstStyle/>
          <a:p>
            <a:r>
              <a:rPr lang="zh-CN" altLang="en-US" dirty="0" smtClean="0"/>
              <a:t>物联网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技术在智慧医疗领域得到广泛应用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1473824"/>
            <a:ext cx="77048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物联网是继计算机、互联网与移动通信网之后的世界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信息产业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第四次技术革命，指的是将各种信息传感设备，如射频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识别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RFID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装置、红外感应器、全球定位系统、激光扫描器等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种种装置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与互联网结合起来而形成的一个巨大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网络，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目的是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让所有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的物品都与网络连接在一起，以便系统可以自动实时地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对物体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进行识别、定位、追踪、监控并触发相应事件</a:t>
            </a:r>
          </a:p>
        </p:txBody>
      </p:sp>
      <p:sp>
        <p:nvSpPr>
          <p:cNvPr id="5" name="矩形 4"/>
          <p:cNvSpPr/>
          <p:nvPr/>
        </p:nvSpPr>
        <p:spPr>
          <a:xfrm>
            <a:off x="391574" y="4565446"/>
            <a:ext cx="26013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RFID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技术即射频识别技术，是一种非接触式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的自动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识别无线通信技术，可以通过射频信号识别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特定目标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并读写相关数据，而无需识别系统与特定目标之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间建立机械或者光学接触。</a:t>
            </a:r>
          </a:p>
        </p:txBody>
      </p:sp>
      <p:sp>
        <p:nvSpPr>
          <p:cNvPr id="6" name="矩形 5"/>
          <p:cNvSpPr/>
          <p:nvPr/>
        </p:nvSpPr>
        <p:spPr>
          <a:xfrm>
            <a:off x="6444208" y="3761745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RFID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电子标签技术在医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疗行业的病人追踪、药物识别、母婴识别和医疗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器械追踪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管理方面已经得到了较为成熟的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378441"/>
            <a:ext cx="1440160" cy="13629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320936"/>
            <a:ext cx="1728192" cy="1420432"/>
          </a:xfrm>
          <a:prstGeom prst="rect">
            <a:avLst/>
          </a:prstGeom>
        </p:spPr>
      </p:pic>
      <p:sp>
        <p:nvSpPr>
          <p:cNvPr id="3" name="对角圆角矩形 2"/>
          <p:cNvSpPr/>
          <p:nvPr/>
        </p:nvSpPr>
        <p:spPr>
          <a:xfrm rot="19116384">
            <a:off x="254312" y="1404927"/>
            <a:ext cx="1255698" cy="504056"/>
          </a:xfrm>
          <a:prstGeom prst="round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物联网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对角圆角矩形 13"/>
          <p:cNvSpPr/>
          <p:nvPr/>
        </p:nvSpPr>
        <p:spPr>
          <a:xfrm rot="20660245">
            <a:off x="171771" y="3988936"/>
            <a:ext cx="1255698" cy="504056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RFID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对角圆角矩形 14"/>
          <p:cNvSpPr/>
          <p:nvPr/>
        </p:nvSpPr>
        <p:spPr>
          <a:xfrm rot="1206005">
            <a:off x="7779180" y="3136897"/>
            <a:ext cx="1255698" cy="504056"/>
          </a:xfrm>
          <a:prstGeom prst="round2Diag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RFID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2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310636" cy="648072"/>
          </a:xfrm>
        </p:spPr>
        <p:txBody>
          <a:bodyPr/>
          <a:lstStyle/>
          <a:p>
            <a:r>
              <a:rPr lang="zh-CN" altLang="en-US" dirty="0" smtClean="0"/>
              <a:t>基于物联网技术的智慧医疗的体系架构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58200" y="1124744"/>
            <a:ext cx="8806288" cy="5442883"/>
            <a:chOff x="249153" y="1458183"/>
            <a:chExt cx="8806288" cy="5442883"/>
          </a:xfrm>
        </p:grpSpPr>
        <p:sp>
          <p:nvSpPr>
            <p:cNvPr id="73" name="流程图: 可选过程 72"/>
            <p:cNvSpPr/>
            <p:nvPr/>
          </p:nvSpPr>
          <p:spPr>
            <a:xfrm>
              <a:off x="6801596" y="1628800"/>
              <a:ext cx="2234900" cy="1584176"/>
            </a:xfrm>
            <a:prstGeom prst="flowChartAlternateProcess">
              <a:avLst/>
            </a:prstGeom>
            <a:noFill/>
            <a:ln w="28575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流程图: 可选过程 71"/>
            <p:cNvSpPr/>
            <p:nvPr/>
          </p:nvSpPr>
          <p:spPr>
            <a:xfrm>
              <a:off x="6801596" y="3356992"/>
              <a:ext cx="2234900" cy="1584176"/>
            </a:xfrm>
            <a:prstGeom prst="flowChartAlternate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流程图: 可选过程 73"/>
            <p:cNvSpPr/>
            <p:nvPr/>
          </p:nvSpPr>
          <p:spPr>
            <a:xfrm>
              <a:off x="6804248" y="5085184"/>
              <a:ext cx="2251193" cy="1584176"/>
            </a:xfrm>
            <a:prstGeom prst="flowChartAlternateProcess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251521" y="5238903"/>
              <a:ext cx="6264696" cy="1214433"/>
              <a:chOff x="806436" y="5103966"/>
              <a:chExt cx="6264696" cy="121443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806436" y="5103966"/>
                <a:ext cx="6264696" cy="1214433"/>
              </a:xfrm>
              <a:prstGeom prst="round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1015566" y="5238903"/>
                <a:ext cx="6022478" cy="1002619"/>
                <a:chOff x="1763688" y="4941168"/>
                <a:chExt cx="6087235" cy="1070078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3688" y="5039751"/>
                  <a:ext cx="765671" cy="571937"/>
                </a:xfrm>
                <a:prstGeom prst="rect">
                  <a:avLst/>
                </a:prstGeom>
              </p:spPr>
            </p:pic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9989" y="5013176"/>
                  <a:ext cx="752291" cy="692685"/>
                </a:xfrm>
                <a:prstGeom prst="rect">
                  <a:avLst/>
                </a:prstGeom>
              </p:spPr>
            </p:pic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47064" y="5013176"/>
                  <a:ext cx="897144" cy="767985"/>
                </a:xfrm>
                <a:prstGeom prst="rect">
                  <a:avLst/>
                </a:prstGeom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8228" y="5013176"/>
                  <a:ext cx="759876" cy="641862"/>
                </a:xfrm>
                <a:prstGeom prst="rect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1662" y="4941168"/>
                  <a:ext cx="700698" cy="694175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5517" y="5036056"/>
                  <a:ext cx="722507" cy="639092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7864" y="5036056"/>
                  <a:ext cx="752291" cy="61986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1670" y="5061382"/>
                  <a:ext cx="813284" cy="571937"/>
                </a:xfrm>
                <a:prstGeom prst="rect">
                  <a:avLst/>
                </a:prstGeom>
              </p:spPr>
            </p:pic>
            <p:sp>
              <p:nvSpPr>
                <p:cNvPr id="16" name="文本框 15"/>
                <p:cNvSpPr txBox="1"/>
                <p:nvPr/>
              </p:nvSpPr>
              <p:spPr>
                <a:xfrm>
                  <a:off x="1763688" y="5703469"/>
                  <a:ext cx="7241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二维码</a:t>
                  </a:r>
                  <a:endParaRPr lang="zh-CN" altLang="en-US" sz="1400" b="1" dirty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695686" y="5703469"/>
                  <a:ext cx="7241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终端</a:t>
                  </a: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3273422" y="5703469"/>
                  <a:ext cx="7241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识读器</a:t>
                  </a: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4028289" y="5703469"/>
                  <a:ext cx="7241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摄像头</a:t>
                  </a:r>
                  <a:endParaRPr lang="zh-CN" altLang="en-US" sz="1400" b="1" dirty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4783156" y="5703469"/>
                  <a:ext cx="7241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传感器</a:t>
                  </a:r>
                  <a:endParaRPr lang="zh-CN" altLang="en-US" sz="1400" b="1" dirty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5538023" y="5703469"/>
                  <a:ext cx="9429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 smtClean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RFID</a:t>
                  </a:r>
                  <a:r>
                    <a:rPr lang="zh-CN" altLang="en-US" sz="1400" b="1" dirty="0" smtClean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标签</a:t>
                  </a:r>
                  <a:endParaRPr lang="zh-CN" altLang="en-US" sz="1400" b="1" dirty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6511694" y="5703469"/>
                  <a:ext cx="5499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 smtClean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GPS</a:t>
                  </a:r>
                  <a:endParaRPr lang="zh-CN" altLang="en-US" sz="1400" b="1" dirty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7092280" y="5703469"/>
                  <a:ext cx="7586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读写器</a:t>
                  </a: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251521" y="3484176"/>
              <a:ext cx="6264696" cy="1262001"/>
              <a:chOff x="806436" y="3660592"/>
              <a:chExt cx="6264696" cy="126200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806436" y="3660592"/>
                <a:ext cx="6264696" cy="1262001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589564" y="3754595"/>
                <a:ext cx="1990713" cy="5397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通信与互联网的融合网络</a:t>
                </a:r>
                <a:endParaRPr lang="zh-CN" altLang="en-US" sz="1400" b="1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585501" y="4361812"/>
                <a:ext cx="1990713" cy="5397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网络管理中心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221454" y="3754595"/>
                <a:ext cx="1990713" cy="5397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信息中心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221454" y="4361812"/>
                <a:ext cx="1990713" cy="5397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智能处理中心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49153" y="1844824"/>
              <a:ext cx="6267063" cy="1140381"/>
              <a:chOff x="374388" y="2276872"/>
              <a:chExt cx="6696744" cy="1140381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374388" y="2276872"/>
                <a:ext cx="6696744" cy="1140381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1143839" y="2347964"/>
                <a:ext cx="5571087" cy="1046309"/>
                <a:chOff x="1893340" y="1855717"/>
                <a:chExt cx="5630988" cy="1116707"/>
              </a:xfrm>
            </p:grpSpPr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3340" y="1855717"/>
                  <a:ext cx="948431" cy="887794"/>
                </a:xfrm>
                <a:prstGeom prst="rect">
                  <a:avLst/>
                </a:prstGeom>
              </p:spPr>
            </p:pic>
            <p:pic>
              <p:nvPicPr>
                <p:cNvPr id="34" name="图片 3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8899" y="1910195"/>
                  <a:ext cx="998740" cy="822411"/>
                </a:xfrm>
                <a:prstGeom prst="rect">
                  <a:avLst/>
                </a:prstGeom>
              </p:spPr>
            </p:pic>
            <p:pic>
              <p:nvPicPr>
                <p:cNvPr id="37" name="图片 36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5342" y="1910195"/>
                  <a:ext cx="1049689" cy="833316"/>
                </a:xfrm>
                <a:prstGeom prst="rect">
                  <a:avLst/>
                </a:prstGeom>
              </p:spPr>
            </p:pic>
            <p:sp>
              <p:nvSpPr>
                <p:cNvPr id="38" name="文本框 37"/>
                <p:cNvSpPr txBox="1"/>
                <p:nvPr/>
              </p:nvSpPr>
              <p:spPr>
                <a:xfrm>
                  <a:off x="1971112" y="2643939"/>
                  <a:ext cx="1142714" cy="328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医疗监护</a:t>
                  </a:r>
                  <a:endParaRPr lang="zh-CN" altLang="en-US" sz="1400" b="1" dirty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3526558" y="2643939"/>
                  <a:ext cx="1684818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医疗设备管理</a:t>
                  </a:r>
                  <a:endParaRPr lang="zh-CN" altLang="en-US" sz="1400" b="1" dirty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5508887" y="2643939"/>
                  <a:ext cx="20154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>
                      <a:solidFill>
                        <a:srgbClr val="41719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医药物流仓储监管</a:t>
                  </a:r>
                  <a:endParaRPr lang="zh-CN" altLang="en-US" sz="1400" b="1" dirty="0">
                    <a:solidFill>
                      <a:srgbClr val="41719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60" name="上箭头 59"/>
            <p:cNvSpPr/>
            <p:nvPr/>
          </p:nvSpPr>
          <p:spPr>
            <a:xfrm>
              <a:off x="2483768" y="4801692"/>
              <a:ext cx="1163049" cy="355500"/>
            </a:xfrm>
            <a:prstGeom prst="upArrow">
              <a:avLst/>
            </a:prstGeom>
            <a:solidFill>
              <a:srgbClr val="89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上箭头 60"/>
            <p:cNvSpPr/>
            <p:nvPr/>
          </p:nvSpPr>
          <p:spPr>
            <a:xfrm>
              <a:off x="2513878" y="3073500"/>
              <a:ext cx="1163049" cy="355500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172208" y="4819204"/>
              <a:ext cx="2173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感知</a:t>
              </a:r>
              <a:r>
                <a:rPr lang="zh-CN" altLang="en-US" sz="1400" b="1" dirty="0" smtClean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层获取的信息</a:t>
              </a:r>
              <a:endParaRPr lang="zh-CN" altLang="en-US" sz="1400" b="1" dirty="0">
                <a:solidFill>
                  <a:srgbClr val="41719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519086" y="3083464"/>
              <a:ext cx="1479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可视化数据</a:t>
              </a:r>
              <a:endParaRPr lang="zh-CN" altLang="en-US" sz="1400" b="1" dirty="0">
                <a:solidFill>
                  <a:srgbClr val="41719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" name="流程图: 可选过程 64"/>
            <p:cNvSpPr/>
            <p:nvPr/>
          </p:nvSpPr>
          <p:spPr>
            <a:xfrm>
              <a:off x="5292080" y="4932620"/>
              <a:ext cx="1638818" cy="458649"/>
            </a:xfrm>
            <a:prstGeom prst="flowChartAlternateProcess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感知层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流程图: 可选过程 65"/>
            <p:cNvSpPr/>
            <p:nvPr/>
          </p:nvSpPr>
          <p:spPr>
            <a:xfrm>
              <a:off x="5292080" y="3197145"/>
              <a:ext cx="1638818" cy="458649"/>
            </a:xfrm>
            <a:prstGeom prst="flowChartAlternateProces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网络支撑层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流程图: 可选过程 66"/>
            <p:cNvSpPr/>
            <p:nvPr/>
          </p:nvSpPr>
          <p:spPr>
            <a:xfrm>
              <a:off x="5220072" y="1458183"/>
              <a:ext cx="1697580" cy="458649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25533" y="5085184"/>
              <a:ext cx="213446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实现物体</a:t>
              </a:r>
              <a:r>
                <a:rPr lang="zh-CN" altLang="en-US" sz="1400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的识别和信息的采集，</a:t>
              </a:r>
              <a:r>
                <a:rPr lang="zh-CN" altLang="en-US" sz="1400" dirty="0" smtClean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采集</a:t>
              </a:r>
              <a:r>
                <a:rPr lang="zh-CN" altLang="en-US" sz="1400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医疗场景</a:t>
              </a:r>
              <a:r>
                <a:rPr lang="zh-CN" altLang="en-US" sz="1400" dirty="0" smtClean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下产生</a:t>
              </a:r>
              <a:r>
                <a:rPr lang="zh-CN" altLang="en-US" sz="1400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的各种</a:t>
              </a:r>
              <a:r>
                <a:rPr lang="zh-CN" altLang="en-US" sz="1400" dirty="0" smtClean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信息，</a:t>
              </a:r>
              <a:r>
                <a:rPr lang="zh-CN" altLang="en-US" sz="1400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并完成自动识别和智能控制</a:t>
              </a:r>
              <a:r>
                <a:rPr lang="zh-CN" altLang="en-US" sz="1400" dirty="0" smtClean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en-US" altLang="zh-CN" sz="1400" dirty="0" smtClean="0">
                <a:solidFill>
                  <a:srgbClr val="41719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通过</a:t>
              </a:r>
              <a:r>
                <a:rPr lang="zh-CN" altLang="en-US" sz="1400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通信模块与网络层进行信息交互。</a:t>
              </a:r>
            </a:p>
            <a:p>
              <a:endParaRPr lang="zh-CN" altLang="en-US" sz="1400" dirty="0">
                <a:solidFill>
                  <a:srgbClr val="41719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814106" y="3356992"/>
              <a:ext cx="22138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是物联网的神经中枢和大脑</a:t>
              </a:r>
              <a:endParaRPr lang="en-US" altLang="zh-CN" sz="1400" dirty="0">
                <a:solidFill>
                  <a:srgbClr val="41719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负责支撑终端及感知延伸层的信息传递、路由和控制，将感知层获取的信息进行传递和处理</a:t>
              </a:r>
            </a:p>
            <a:p>
              <a:endParaRPr lang="zh-CN" altLang="en-US" sz="1400" dirty="0">
                <a:solidFill>
                  <a:srgbClr val="41719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825533" y="1700808"/>
              <a:ext cx="1985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主要包括智慧</a:t>
              </a:r>
              <a:r>
                <a:rPr lang="zh-CN" altLang="en-US" sz="1400" dirty="0" smtClean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医疗</a:t>
              </a:r>
              <a:r>
                <a:rPr lang="zh-CN" altLang="en-US" sz="1400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的各种具体应用</a:t>
              </a:r>
              <a:endParaRPr lang="en-US" altLang="zh-CN" sz="1400" dirty="0">
                <a:solidFill>
                  <a:srgbClr val="41719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涵盖了公共服务、行业服务等</a:t>
              </a:r>
              <a:r>
                <a:rPr lang="zh-CN" altLang="en-US" sz="1400" dirty="0" smtClean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贯穿</a:t>
              </a:r>
              <a:r>
                <a:rPr lang="zh-CN" altLang="en-US" sz="1400" dirty="0">
                  <a:solidFill>
                    <a:srgbClr val="41719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个人生命整个周期的各个医疗健康活动行为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rgbClr val="41719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rgbClr val="41719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38334" y="2935069"/>
            <a:ext cx="2783158" cy="1815882"/>
            <a:chOff x="538334" y="2935069"/>
            <a:chExt cx="2783158" cy="1815882"/>
          </a:xfrm>
        </p:grpSpPr>
        <p:sp>
          <p:nvSpPr>
            <p:cNvPr id="81" name="圆角矩形标注 80"/>
            <p:cNvSpPr/>
            <p:nvPr/>
          </p:nvSpPr>
          <p:spPr>
            <a:xfrm>
              <a:off x="548498" y="2949152"/>
              <a:ext cx="2772994" cy="1525333"/>
            </a:xfrm>
            <a:prstGeom prst="wedgeRoundRectCallout">
              <a:avLst>
                <a:gd name="adj1" fmla="val -19515"/>
                <a:gd name="adj2" fmla="val -75025"/>
                <a:gd name="adj3" fmla="val 16667"/>
              </a:avLst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38334" y="2935069"/>
              <a:ext cx="27492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检测人体生理数据、老年人健康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状况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、病人病情追踪及远程医疗等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方面，配合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相应的医疗设备，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能够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使医护人员和病人家属及时、远程的了解病人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的情况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  <a:p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529913" y="441295"/>
            <a:ext cx="2783158" cy="1815882"/>
            <a:chOff x="538334" y="2935069"/>
            <a:chExt cx="2783158" cy="1815882"/>
          </a:xfrm>
        </p:grpSpPr>
        <p:sp>
          <p:nvSpPr>
            <p:cNvPr id="85" name="圆角矩形标注 84"/>
            <p:cNvSpPr/>
            <p:nvPr/>
          </p:nvSpPr>
          <p:spPr>
            <a:xfrm>
              <a:off x="548498" y="2949152"/>
              <a:ext cx="2772994" cy="1525333"/>
            </a:xfrm>
            <a:prstGeom prst="wedgeRoundRectCallout">
              <a:avLst>
                <a:gd name="adj1" fmla="val -52056"/>
                <a:gd name="adj2" fmla="val 59857"/>
                <a:gd name="adj3" fmla="val 16667"/>
              </a:avLst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38334" y="2935069"/>
              <a:ext cx="27492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管理人员可以适时了解设备的使用情况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，正常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与否，生成的医疗数据也可得到详尽的分析，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甚至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得到对不可见问题的预警，从而极大的方便医疗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设备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的管理。</a:t>
              </a:r>
            </a:p>
            <a:p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155315" y="2978268"/>
            <a:ext cx="2783158" cy="1815882"/>
            <a:chOff x="538334" y="2935069"/>
            <a:chExt cx="2783158" cy="1548378"/>
          </a:xfrm>
        </p:grpSpPr>
        <p:sp>
          <p:nvSpPr>
            <p:cNvPr id="88" name="圆角矩形标注 87"/>
            <p:cNvSpPr/>
            <p:nvPr/>
          </p:nvSpPr>
          <p:spPr>
            <a:xfrm>
              <a:off x="548498" y="2949152"/>
              <a:ext cx="2772994" cy="1525333"/>
            </a:xfrm>
            <a:prstGeom prst="wedgeRoundRectCallout">
              <a:avLst>
                <a:gd name="adj1" fmla="val -27759"/>
                <a:gd name="adj2" fmla="val -78180"/>
                <a:gd name="adj3" fmla="val 16667"/>
              </a:avLst>
            </a:prstGeom>
            <a:solidFill>
              <a:srgbClr val="C1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8334" y="2935069"/>
              <a:ext cx="2749221" cy="154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建立药品从生产、出厂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、流通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、使用及仓储的完整信息追踪链，实现信息的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及时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采集和汇聚，从而构建全方位的药品安全协同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监管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，及时发现药品在各个环节中产生的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4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310636" cy="648072"/>
          </a:xfrm>
        </p:spPr>
        <p:txBody>
          <a:bodyPr/>
          <a:lstStyle/>
          <a:p>
            <a:r>
              <a:rPr lang="zh-CN" altLang="en-US" dirty="0" smtClean="0"/>
              <a:t>基于云计算、大数据的智慧医疗体系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87624" y="1892632"/>
            <a:ext cx="6480720" cy="3888432"/>
            <a:chOff x="-674920" y="980728"/>
            <a:chExt cx="8577547" cy="5396472"/>
          </a:xfrm>
        </p:grpSpPr>
        <p:sp>
          <p:nvSpPr>
            <p:cNvPr id="10" name="等腰三角形 9"/>
            <p:cNvSpPr/>
            <p:nvPr/>
          </p:nvSpPr>
          <p:spPr>
            <a:xfrm>
              <a:off x="2627784" y="980728"/>
              <a:ext cx="1872208" cy="1152128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>
              <a:off x="1583668" y="2204864"/>
              <a:ext cx="3960440" cy="1152128"/>
            </a:xfrm>
            <a:prstGeom prst="trapezoid">
              <a:avLst>
                <a:gd name="adj" fmla="val 8592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>
              <a:off x="328097" y="3429000"/>
              <a:ext cx="6526163" cy="1512169"/>
            </a:xfrm>
            <a:prstGeom prst="trapezoid">
              <a:avLst>
                <a:gd name="adj" fmla="val 8359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梯形 12"/>
            <p:cNvSpPr/>
            <p:nvPr/>
          </p:nvSpPr>
          <p:spPr>
            <a:xfrm>
              <a:off x="-674920" y="5023816"/>
              <a:ext cx="8577547" cy="1353384"/>
            </a:xfrm>
            <a:prstGeom prst="trapezoid">
              <a:avLst>
                <a:gd name="adj" fmla="val 76133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491880" y="4853464"/>
            <a:ext cx="18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云计算数据中心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27784" y="515638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（虚拟化、物理基础资源、网络）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3928" y="54117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Iaas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47120" y="3770692"/>
            <a:ext cx="18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基础能力平台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71800" y="407361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（定位、计费、认证、支付）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95936" y="4328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aas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63888" y="2793375"/>
            <a:ext cx="18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智慧应用平台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95936" y="31794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51920" y="2252672"/>
            <a:ext cx="119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9663" y="3899357"/>
            <a:ext cx="1513506" cy="1323439"/>
          </a:xfrm>
          <a:prstGeom prst="rect">
            <a:avLst/>
          </a:prstGeom>
          <a:noFill/>
          <a:ln w="28575">
            <a:solidFill>
              <a:srgbClr val="41719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将利用物联网感知层搜集到广泛医疗数据进行存储、传输和处理。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46913" y="2583235"/>
            <a:ext cx="1656369" cy="1077218"/>
          </a:xfrm>
          <a:prstGeom prst="rect">
            <a:avLst/>
          </a:prstGeom>
          <a:noFill/>
          <a:ln w="28575">
            <a:solidFill>
              <a:srgbClr val="41719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搭建软件、程序的开发环境，数据库服务，以及其他应用接口等。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87783" y="908720"/>
            <a:ext cx="2230090" cy="1323439"/>
          </a:xfrm>
          <a:prstGeom prst="rect">
            <a:avLst/>
          </a:prstGeom>
          <a:noFill/>
          <a:ln w="28575">
            <a:solidFill>
              <a:srgbClr val="41719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Iaas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数据资源中心为基础，提供医疗类的软件应用服务，降低医疗信息化的成本，提高医疗信息化水平和效率。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471" y="2301500"/>
            <a:ext cx="1991918" cy="2062103"/>
          </a:xfrm>
          <a:prstGeom prst="rect">
            <a:avLst/>
          </a:prstGeom>
          <a:noFill/>
          <a:ln w="28575">
            <a:solidFill>
              <a:srgbClr val="41719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数据来源：患者病历，医生资料，医疗资料信息，健康档案（饮食、锻炼、饮水等日常生活行为），保险行业信息，交通行业信息等各个领域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70777" y="1249390"/>
            <a:ext cx="2120589" cy="830997"/>
          </a:xfrm>
          <a:prstGeom prst="rect">
            <a:avLst/>
          </a:prstGeom>
          <a:noFill/>
          <a:ln w="28575">
            <a:solidFill>
              <a:srgbClr val="41719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进行疾病的预防和更好的治疗，提供一站式的服务等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肘形连接符 6"/>
          <p:cNvCxnSpPr>
            <a:stCxn id="5" idx="2"/>
            <a:endCxn id="13" idx="1"/>
          </p:cNvCxnSpPr>
          <p:nvPr/>
        </p:nvCxnSpPr>
        <p:spPr>
          <a:xfrm rot="16200000" flipH="1">
            <a:off x="890201" y="4624832"/>
            <a:ext cx="929870" cy="407412"/>
          </a:xfrm>
          <a:prstGeom prst="bentConnector2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6" idx="2"/>
            <a:endCxn id="11" idx="1"/>
          </p:cNvCxnSpPr>
          <p:nvPr/>
        </p:nvCxnSpPr>
        <p:spPr>
          <a:xfrm rot="16200000" flipH="1">
            <a:off x="2286218" y="2225241"/>
            <a:ext cx="1109381" cy="819672"/>
          </a:xfrm>
          <a:prstGeom prst="bentConnector2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5" idx="2"/>
            <a:endCxn id="11" idx="3"/>
          </p:cNvCxnSpPr>
          <p:nvPr/>
        </p:nvCxnSpPr>
        <p:spPr>
          <a:xfrm rot="5400000">
            <a:off x="5287471" y="2474410"/>
            <a:ext cx="957609" cy="473107"/>
          </a:xfrm>
          <a:prstGeom prst="bentConnector2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2" idx="2"/>
            <a:endCxn id="12" idx="3"/>
          </p:cNvCxnSpPr>
          <p:nvPr/>
        </p:nvCxnSpPr>
        <p:spPr>
          <a:xfrm rot="5400000">
            <a:off x="6527434" y="3553869"/>
            <a:ext cx="541081" cy="754249"/>
          </a:xfrm>
          <a:prstGeom prst="bentConnector2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4" idx="2"/>
          </p:cNvCxnSpPr>
          <p:nvPr/>
        </p:nvCxnSpPr>
        <p:spPr>
          <a:xfrm rot="5400000">
            <a:off x="7769690" y="4884450"/>
            <a:ext cx="208380" cy="885072"/>
          </a:xfrm>
          <a:prstGeom prst="bentConnector2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99592" y="6021288"/>
            <a:ext cx="724646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数据采集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广泛地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使用物联网技术，数据的存储、传输和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处理需要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云计算技术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，数据挖掘，知识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发现与决策则需要大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数据技术。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 rot="21103593">
            <a:off x="1824566" y="3038356"/>
            <a:ext cx="4572000" cy="646331"/>
          </a:xfrm>
          <a:prstGeom prst="rect">
            <a:avLst/>
          </a:prstGeom>
          <a:solidFill>
            <a:srgbClr val="FF0000"/>
          </a:solidFill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利用云计算、大数据技术将医疗的干预作用从治疗阶段提前到预防与监控阶段！！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2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5" grpId="0" animBg="1"/>
      <p:bldP spid="5" grpId="0" animBg="1"/>
      <p:bldP spid="26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可选过程 10"/>
          <p:cNvSpPr/>
          <p:nvPr/>
        </p:nvSpPr>
        <p:spPr>
          <a:xfrm>
            <a:off x="1721591" y="3356992"/>
            <a:ext cx="6488637" cy="648072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886700" cy="64807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1591" y="1478321"/>
            <a:ext cx="6738841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智慧医疗概念及市场现状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1591" y="2405468"/>
            <a:ext cx="5688632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智慧医疗的三大技术支撑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21591" y="4284385"/>
            <a:ext cx="568863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</a:t>
            </a:r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医疗挑战和发展</a:t>
            </a:r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趋势</a:t>
            </a:r>
            <a:endParaRPr lang="zh-CN" altLang="en-US" sz="320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1591" y="3332615"/>
            <a:ext cx="655272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智慧医疗商业模式分析</a:t>
            </a: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69678" y="1340768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prstClr val="white"/>
                </a:solidFill>
              </a:rPr>
              <a:t>1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69678" y="2300875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</a:rPr>
              <a:t>2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69678" y="3260982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</a:rPr>
              <a:t>3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69678" y="4221088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prstClr val="white"/>
                </a:solidFill>
              </a:rPr>
              <a:t>4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81128"/>
            <a:ext cx="2118143" cy="21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1662480" y="5689847"/>
            <a:ext cx="7058641" cy="90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688238" y="2187173"/>
            <a:ext cx="1627226" cy="3049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339752" y="1137320"/>
            <a:ext cx="2067932" cy="43079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7135" y="1124744"/>
            <a:ext cx="2067932" cy="43204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022604" cy="648072"/>
          </a:xfrm>
        </p:spPr>
        <p:txBody>
          <a:bodyPr/>
          <a:lstStyle/>
          <a:p>
            <a:r>
              <a:rPr lang="zh-CN" altLang="en-US" dirty="0" smtClean="0"/>
              <a:t>阿里健康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开创医疗行业的“嘀嘀打车”模式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48644"/>
            <a:ext cx="1908294" cy="3392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79" y="1548644"/>
            <a:ext cx="1908296" cy="33925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7470" y="1205249"/>
            <a:ext cx="2055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1600" dirty="0"/>
              <a:t>买药新体验，看我的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7438" y="4926359"/>
            <a:ext cx="192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验药，购药、预约、咨询，还可以购买处方药</a:t>
            </a:r>
            <a:endParaRPr lang="zh-CN" altLang="en-US" sz="120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39752" y="1188329"/>
            <a:ext cx="215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货比三家，尽享优惠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45626" y="492943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你询价，附近药店竞价抢单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864" y="2612088"/>
            <a:ext cx="785928" cy="78594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664" y="4203397"/>
            <a:ext cx="944056" cy="7759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616" y="2501052"/>
            <a:ext cx="864096" cy="89698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403744" y="2626384"/>
            <a:ext cx="1166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①诊断</a:t>
            </a:r>
            <a:r>
              <a:rPr lang="en-US" altLang="zh-CN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处方药</a:t>
            </a:r>
            <a:endParaRPr lang="zh-CN" altLang="en-US" sz="105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97" y="4257742"/>
            <a:ext cx="907540" cy="90754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267840" y="3790359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②输入对应医院的处方号</a:t>
            </a:r>
            <a:endParaRPr lang="zh-CN" altLang="en-US" sz="105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5309" y="4895166"/>
            <a:ext cx="1190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③抢单</a:t>
            </a:r>
            <a:r>
              <a:rPr lang="en-US" altLang="zh-CN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竞价</a:t>
            </a:r>
            <a:endParaRPr lang="zh-CN" altLang="en-US" sz="105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rot="18367307">
            <a:off x="6101727" y="3632900"/>
            <a:ext cx="1269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④支付</a:t>
            </a:r>
            <a:r>
              <a:rPr lang="en-US" altLang="zh-CN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现金</a:t>
            </a:r>
            <a:r>
              <a:rPr lang="en-US" altLang="zh-CN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医保</a:t>
            </a:r>
            <a:endParaRPr lang="zh-CN" altLang="en-US" sz="105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 rot="18407947">
            <a:off x="6611328" y="3887370"/>
            <a:ext cx="1072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⑤</a:t>
            </a:r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药品配送</a:t>
            </a:r>
            <a:endParaRPr lang="zh-CN" altLang="en-US" sz="105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13850" y="3066797"/>
            <a:ext cx="249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制药企业</a:t>
            </a:r>
            <a:endParaRPr lang="zh-CN" altLang="en-US" sz="1050" b="1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441522" y="3402674"/>
            <a:ext cx="1072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医院</a:t>
            </a:r>
            <a:endParaRPr lang="zh-CN" altLang="en-US" sz="1050" b="1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36421" y="3917317"/>
            <a:ext cx="1072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零售药店</a:t>
            </a:r>
            <a:endParaRPr lang="zh-CN" altLang="en-US" sz="1050" b="1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99888" y="2346444"/>
            <a:ext cx="697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患者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483864" y="4961334"/>
            <a:ext cx="1108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阿里健康平台</a:t>
            </a:r>
            <a:endParaRPr lang="zh-CN" altLang="en-US" sz="1050" b="1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418495" y="2907253"/>
            <a:ext cx="99740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988807" y="3424990"/>
            <a:ext cx="0" cy="9224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6418495" y="3371231"/>
            <a:ext cx="997402" cy="13402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443206" y="3249494"/>
            <a:ext cx="912915" cy="11985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418495" y="4851469"/>
            <a:ext cx="99740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832578" y="3886201"/>
            <a:ext cx="249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分销企业</a:t>
            </a:r>
            <a:endParaRPr lang="zh-CN" altLang="en-US" sz="1050" b="1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572000" y="1268760"/>
            <a:ext cx="4328910" cy="4176464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517626" y="134076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b="1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2000" dirty="0"/>
              <a:t>阿里医药</a:t>
            </a:r>
            <a:r>
              <a:rPr lang="zh-CN" altLang="en-US" sz="2000" dirty="0" smtClean="0"/>
              <a:t>流通模式图</a:t>
            </a:r>
            <a:endParaRPr lang="zh-CN" altLang="en-US" sz="2000" dirty="0"/>
          </a:p>
        </p:txBody>
      </p:sp>
      <p:sp>
        <p:nvSpPr>
          <p:cNvPr id="61" name="矩形 60"/>
          <p:cNvSpPr/>
          <p:nvPr/>
        </p:nvSpPr>
        <p:spPr>
          <a:xfrm>
            <a:off x="1662480" y="5750223"/>
            <a:ext cx="802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患者</a:t>
            </a:r>
            <a:r>
              <a:rPr lang="zh-CN" altLang="en-US" sz="12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上传处方下订单：患者到医院看病，得药品处方，通过手机端“阿里健康”</a:t>
            </a:r>
            <a:r>
              <a:rPr lang="en-US" altLang="zh-CN" sz="12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12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，上传处方</a:t>
            </a:r>
            <a:r>
              <a:rPr lang="zh-CN" altLang="en-US" sz="1200" dirty="0" smtClean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下订单；</a:t>
            </a:r>
            <a:endParaRPr lang="en-US" altLang="zh-CN" sz="1200" dirty="0" smtClean="0">
              <a:solidFill>
                <a:srgbClr val="76717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药店</a:t>
            </a:r>
            <a:r>
              <a:rPr lang="zh-CN" altLang="en-US" sz="12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抢单，类似“滴滴打车模式”：药店通过客户端，以市场</a:t>
            </a:r>
            <a:r>
              <a:rPr lang="zh-CN" altLang="en-US" sz="1200" dirty="0" smtClean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竞价（高低不等）的</a:t>
            </a:r>
            <a:r>
              <a:rPr lang="zh-CN" altLang="en-US" sz="12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方式，抢单</a:t>
            </a:r>
            <a:r>
              <a:rPr lang="zh-CN" altLang="en-US" sz="1200" dirty="0" smtClean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1200" dirty="0" smtClean="0">
              <a:solidFill>
                <a:srgbClr val="76717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成交</a:t>
            </a:r>
            <a:r>
              <a:rPr lang="zh-CN" altLang="en-US" sz="12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与配送：消费者根据价格、服务、品牌等模式选择药品供应和配送服务，支付费用，获得药品</a:t>
            </a: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4" y="5485972"/>
            <a:ext cx="1163321" cy="1163321"/>
          </a:xfrm>
          <a:prstGeom prst="rect">
            <a:avLst/>
          </a:prstGeom>
        </p:spPr>
      </p:pic>
      <p:grpSp>
        <p:nvGrpSpPr>
          <p:cNvPr id="81" name="组合 80"/>
          <p:cNvGrpSpPr/>
          <p:nvPr/>
        </p:nvGrpSpPr>
        <p:grpSpPr>
          <a:xfrm>
            <a:off x="5724128" y="2060848"/>
            <a:ext cx="2880320" cy="2524339"/>
            <a:chOff x="5724128" y="2060848"/>
            <a:chExt cx="2880320" cy="2524339"/>
          </a:xfrm>
        </p:grpSpPr>
        <p:cxnSp>
          <p:nvCxnSpPr>
            <p:cNvPr id="74" name="直接连接符 73"/>
            <p:cNvCxnSpPr/>
            <p:nvPr/>
          </p:nvCxnSpPr>
          <p:spPr>
            <a:xfrm flipV="1">
              <a:off x="5724128" y="2060848"/>
              <a:ext cx="0" cy="38132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724128" y="2060848"/>
              <a:ext cx="28762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8604448" y="2060848"/>
              <a:ext cx="0" cy="25243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H="1">
              <a:off x="8335937" y="4581128"/>
              <a:ext cx="2685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6804248" y="1844824"/>
            <a:ext cx="1711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</a:t>
            </a:r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签名</a:t>
            </a:r>
            <a:r>
              <a:rPr lang="en-US" altLang="zh-CN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电子处方</a:t>
            </a:r>
            <a:r>
              <a:rPr lang="en-US" altLang="zh-CN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05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医保</a:t>
            </a:r>
            <a:endParaRPr lang="zh-CN" altLang="en-US" sz="105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783841" y="5220489"/>
            <a:ext cx="4019438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向零售药店收取交易佣金是阿里健康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的主要盈利模式之一！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5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780928" y="1402110"/>
            <a:ext cx="2414092" cy="1368152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83726" y="3409110"/>
            <a:ext cx="2414092" cy="1515795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771800" y="3412737"/>
            <a:ext cx="2414092" cy="1512167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79512" y="1402110"/>
            <a:ext cx="2414092" cy="1368152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115616" y="3120059"/>
            <a:ext cx="1152128" cy="4413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068960" y="3187422"/>
            <a:ext cx="1152128" cy="44134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068960" y="2596827"/>
            <a:ext cx="1152128" cy="44134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115616" y="2548642"/>
            <a:ext cx="1152128" cy="4413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022604" cy="648072"/>
          </a:xfrm>
        </p:spPr>
        <p:txBody>
          <a:bodyPr/>
          <a:lstStyle/>
          <a:p>
            <a:r>
              <a:rPr lang="zh-CN" altLang="en-US" dirty="0" smtClean="0"/>
              <a:t>阿里健康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方便惠民，倒逼医药行业改革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2442" y="1468522"/>
            <a:ext cx="20882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快捷的药品咨询平台随时随地，都可以向附近药店咨询药品信息，查看附近药店的详细信息。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5336" y="1468522"/>
            <a:ext cx="2379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多家药店多个常见病种药品价格低于医院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20%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左右，可享受线下付款满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立减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元的优惠。同时不定期举行各种优惠活动，让利于民。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3726" y="3556754"/>
            <a:ext cx="26551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处方药品也可找药店咨询。用户对处方拍照，上传处方照片到本平台，即可用此处方照片向附近药店发起咨询。多个药店及时响应并与用户沟通药品购买事宜。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31132" y="3628181"/>
            <a:ext cx="2126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以用户所选择的位置为中心，向附近药店发送咨询药品信息，多个药店响应信息一目了然，择优选择。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34780" y="3196714"/>
            <a:ext cx="125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咨询比价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212976" y="254864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优惠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1640" y="312470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种类全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331640" y="254864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方便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267744" y="2704389"/>
            <a:ext cx="803473" cy="8034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功能特点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327651" y="1268760"/>
            <a:ext cx="3636837" cy="54006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1520" y="5013176"/>
            <a:ext cx="4464496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51520" y="5445224"/>
            <a:ext cx="43792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在我国，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80%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的处方药通过医院渠道售出，仅有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20%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的处方通过药店渠道售出。阿里的模式创新，逐渐剥离和降低医院的处方药收入，迫使医药分家。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而药店有强烈的与阿里健康合作的诉求，大大增加药店的利润和收入。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716016" y="5390364"/>
            <a:ext cx="611635" cy="1062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1520" y="50851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如果医院不改变，我们就来改变医院</a:t>
            </a:r>
            <a:endParaRPr lang="zh-CN" altLang="en-US" sz="16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80112" y="1412776"/>
            <a:ext cx="321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为什么医院还愿意和阿里合作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08104" y="1979543"/>
            <a:ext cx="32403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根据国家规定，医生不得向患者隐匿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处方，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如果病人要求，医生必须向病人公开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处方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一些地区医院已经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实行了药品零加成制度，药房从利润中心变成了成本中心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，与阿里合作，反而逐渐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减弱药房功能和运营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阿里健康现在对医院进行适当补贴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目前，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在试点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的部分医疗机构里，阿里健康与医保等相关部门共同补贴医疗机构部分流失的药费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利润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阿里健康现在平台上提供的药品主要为一些常见病药品，和处方重复率高的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药品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不会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对医院的收入造成瞬间猛烈的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冲击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通过支付宝与医院连通，打造“未来医院”，具有医师电子签名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的处方，可以直接上传至阿里健康平台，不需上传照片。</a:t>
            </a:r>
          </a:p>
        </p:txBody>
      </p:sp>
    </p:spTree>
    <p:extLst>
      <p:ext uri="{BB962C8B-B14F-4D97-AF65-F5344CB8AC3E}">
        <p14:creationId xmlns:p14="http://schemas.microsoft.com/office/powerpoint/2010/main" val="24649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382644" cy="648072"/>
          </a:xfrm>
        </p:spPr>
        <p:txBody>
          <a:bodyPr/>
          <a:lstStyle/>
          <a:p>
            <a:r>
              <a:rPr lang="zh-CN" altLang="en-US" dirty="0"/>
              <a:t>春雨</a:t>
            </a:r>
            <a:r>
              <a:rPr lang="zh-CN" altLang="en-US" dirty="0" smtClean="0"/>
              <a:t>医生从“流量电商”转型“服务电商”，实现流量变现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0659" y="1756554"/>
            <a:ext cx="27971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联合第三方可穿戴设备硬件获取用户数据、如益体康便携式心电检测仪、宜诺腕表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用户数据传入春雨医生，医生查看数据，解读数据，并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为用户提供健康解决方案 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63888" y="1892712"/>
            <a:ext cx="2376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匹配与症状相关的健康数据，提供疾病概率、相关科普文章、应做的检查、参考治疗方案等数据 </a:t>
            </a:r>
          </a:p>
        </p:txBody>
      </p:sp>
      <p:sp>
        <p:nvSpPr>
          <p:cNvPr id="6" name="矩形 5"/>
          <p:cNvSpPr/>
          <p:nvPr/>
        </p:nvSpPr>
        <p:spPr>
          <a:xfrm>
            <a:off x="190659" y="4365105"/>
            <a:ext cx="26531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电话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服务、定向图文／电话、线下预约”以及用户悬赏求助等服务 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患者建立个人健康档案，随时跟踪记录健康情况 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医患沟通平台，通过用户评价体系提升医生知名度 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私人医生个性化服务（在线诊疗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药品推送） </a:t>
            </a:r>
          </a:p>
        </p:txBody>
      </p:sp>
      <p:sp>
        <p:nvSpPr>
          <p:cNvPr id="7" name="矩形 6"/>
          <p:cNvSpPr/>
          <p:nvPr/>
        </p:nvSpPr>
        <p:spPr>
          <a:xfrm>
            <a:off x="3521283" y="4411270"/>
            <a:ext cx="24188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链接好药师，处方药移动端购买，药店就近配送 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提供精准便捷的购药，指导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药店信息推送 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电子处方、慢性病用药和处方药销售 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07504" y="1612538"/>
            <a:ext cx="2880320" cy="155754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12404" y="4221088"/>
            <a:ext cx="2880320" cy="232951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311860" y="1612538"/>
            <a:ext cx="2880320" cy="15647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311860" y="4231540"/>
            <a:ext cx="2880320" cy="17444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9512" y="1268761"/>
            <a:ext cx="1800200" cy="5040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7708" y="1268761"/>
            <a:ext cx="270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智能硬件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385692" y="1320951"/>
            <a:ext cx="1800200" cy="5040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63888" y="1320951"/>
            <a:ext cx="270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自查自诊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51520" y="6420839"/>
            <a:ext cx="2448272" cy="5040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79512" y="6420839"/>
            <a:ext cx="270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空中医院及私人医生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57700" y="5882229"/>
            <a:ext cx="1800200" cy="5040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35896" y="5882229"/>
            <a:ext cx="270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移动购药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7708" y="3284984"/>
            <a:ext cx="583447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2339752" y="3933056"/>
            <a:ext cx="1584176" cy="28093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29716" y="3356992"/>
            <a:ext cx="576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用户流量数据流向空中医院和好药师，通过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个性化问诊、连接硬件提供健康解决方案和移动购药实现流量变现 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61524"/>
            <a:ext cx="1466908" cy="260783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64" y="4051811"/>
            <a:ext cx="1325340" cy="254554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444208" y="1612538"/>
            <a:ext cx="2487922" cy="2032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781064" y="1684957"/>
            <a:ext cx="2039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以往的药商网站最大的问题是流量的获取成本特别高，而在用户流量获取之后，却不能形成有效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沉淀；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现在医生在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春雨平台上的新增角色，通过以往积累的用户数据和情感信任，增加医生在用户消费时的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“主推权”。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44208" y="1962418"/>
            <a:ext cx="430887" cy="16561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转型前后对比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7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4" y="2470111"/>
            <a:ext cx="1318929" cy="131892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" y="5566240"/>
            <a:ext cx="1637565" cy="109171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395536" y="2980253"/>
            <a:ext cx="2922711" cy="1187409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03394" y="1438179"/>
            <a:ext cx="2922711" cy="127932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31840" y="1582195"/>
            <a:ext cx="386209" cy="2376264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238628" cy="648072"/>
          </a:xfrm>
        </p:spPr>
        <p:txBody>
          <a:bodyPr/>
          <a:lstStyle/>
          <a:p>
            <a:r>
              <a:rPr lang="zh-CN" altLang="en-US" dirty="0" smtClean="0"/>
              <a:t>春雨医生：私人医生干预指导，构建医患强关系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4610" y="1510187"/>
            <a:ext cx="2520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一种是基于问诊服务而带来的药品销售</a:t>
            </a:r>
            <a:r>
              <a:rPr lang="zh-CN" altLang="en-US" sz="1400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1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即医生在解答用户咨询中，如果提及某款药，就会在用户界面显示药品购买链接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370" y="3123545"/>
            <a:ext cx="2516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二则是类似春雨妈咪宝盒的服务类产品。它基于数据筛选和医生推荐，从卖产品向卖服务转变。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33001" y="1654203"/>
            <a:ext cx="430887" cy="25922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服务电商两种主要模式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44008" y="1556792"/>
            <a:ext cx="3885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14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用户消费的环节中加入一个辅助决策者，即医生接下来在春雨平台上的新增角色，通过以往积累的用户数据和情感信任，增加医生在用户消费时的</a:t>
            </a:r>
            <a:r>
              <a:rPr lang="zh-CN" altLang="en-US" sz="1400" dirty="0" smtClean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“主推权”；比如</a:t>
            </a:r>
            <a:r>
              <a:rPr lang="zh-CN" altLang="en-US" sz="14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针对母婴人群的妈咪宝盒，其实是以售卖医生智慧的方式来打包售卖商品，之前的互动基础在这里则可以起到降低信任门槛的作用。</a:t>
            </a:r>
          </a:p>
          <a:p>
            <a:endParaRPr lang="zh-CN" altLang="en-US" sz="1400" dirty="0">
              <a:solidFill>
                <a:srgbClr val="76717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58709" y="4757671"/>
            <a:ext cx="6161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14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决策环节中加入了医生，春雨医生希望能解决医药电商的两个命门问题：一是帮助用户决策，二是用户回访</a:t>
            </a:r>
            <a:r>
              <a:rPr lang="zh-CN" altLang="en-US" sz="1400" dirty="0" smtClean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400" dirty="0" smtClean="0">
              <a:solidFill>
                <a:srgbClr val="76717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私人医生是用户的“决策人”，他们了解用户的身体情况，可以为用户长期提供药品和保健品消费决策。这样将</a:t>
            </a:r>
            <a:r>
              <a:rPr lang="en-US" altLang="zh-CN" sz="14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B2C</a:t>
            </a:r>
            <a:r>
              <a:rPr lang="zh-CN" altLang="en-US" sz="1400" dirty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电商与医疗服务相结合，就解决了用户的决策问题。而基于用户电子健康档案的大数据，则意在分析用户的消费行为，利用数据解决用户的回访问题</a:t>
            </a:r>
            <a:r>
              <a:rPr lang="zh-CN" altLang="en-US" sz="1400" dirty="0" smtClean="0">
                <a:solidFill>
                  <a:srgbClr val="76717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1400" dirty="0">
              <a:solidFill>
                <a:srgbClr val="76717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1554" y="1150147"/>
            <a:ext cx="569114" cy="5691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prstClr val="white"/>
                </a:solidFill>
              </a:rPr>
              <a:t>1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7504" y="2734323"/>
            <a:ext cx="569114" cy="5691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</a:rPr>
              <a:t>2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1" y="4450281"/>
            <a:ext cx="998663" cy="92293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98835"/>
            <a:ext cx="880339" cy="95133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42" y="5543432"/>
            <a:ext cx="951334" cy="960799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043601" y="1268760"/>
            <a:ext cx="24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什么是私人医生模式？</a:t>
            </a:r>
            <a:endParaRPr lang="zh-CN" altLang="en-US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99991" y="1276610"/>
            <a:ext cx="3941019" cy="1846936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2605300" y="4389782"/>
            <a:ext cx="6215171" cy="1847529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788024" y="4427820"/>
            <a:ext cx="24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1719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何为医患强关系？</a:t>
            </a:r>
            <a:endParaRPr lang="zh-CN" altLang="en-US" dirty="0">
              <a:solidFill>
                <a:srgbClr val="41719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90130" y="3266836"/>
            <a:ext cx="3904758" cy="919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778464" y="3327001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春雨医生目前主要的盈利模式之一收费会员。在医患强关系的模式下，会员（患者）与医生进行频繁的互动需要向平台缴费。</a:t>
            </a:r>
            <a:endParaRPr lang="zh-CN" altLang="en-US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8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84369" y="3068556"/>
            <a:ext cx="497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DDDDD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8000" b="1" dirty="0">
              <a:solidFill>
                <a:srgbClr val="DDDDD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69728" y="5031162"/>
            <a:ext cx="497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DDDDD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8000" b="1" dirty="0">
              <a:solidFill>
                <a:srgbClr val="DDDDD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65440" y="2714939"/>
            <a:ext cx="497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DDDDD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8000" b="1" dirty="0">
              <a:solidFill>
                <a:srgbClr val="DDDDD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74091" y="4689513"/>
            <a:ext cx="497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DDDDD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8000" b="1" dirty="0">
              <a:solidFill>
                <a:srgbClr val="DDDDD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481093" y="4525403"/>
            <a:ext cx="2051377" cy="17586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57708" y="4869761"/>
            <a:ext cx="2051377" cy="17586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520623" y="2551397"/>
            <a:ext cx="2051377" cy="17586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8" y="1246672"/>
            <a:ext cx="1719733" cy="1719733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386976" y="2895755"/>
            <a:ext cx="2051377" cy="17586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29065" y="1638672"/>
            <a:ext cx="3383868" cy="3913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31471" y="1651272"/>
            <a:ext cx="2800969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094612" cy="648072"/>
          </a:xfrm>
        </p:spPr>
        <p:txBody>
          <a:bodyPr/>
          <a:lstStyle/>
          <a:p>
            <a:r>
              <a:rPr lang="zh-CN" altLang="en-US" dirty="0" smtClean="0"/>
              <a:t>挂号网协助医院连接医患，提供一站式就诊方案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9996" y="1239596"/>
            <a:ext cx="4319972" cy="3745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8903" y="1244787"/>
            <a:ext cx="35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900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多</a:t>
            </a:r>
            <a:r>
              <a:rPr lang="zh-CN" altLang="en-US" dirty="0" smtClean="0">
                <a:solidFill>
                  <a:schemeClr val="bg1"/>
                </a:solidFill>
              </a:rPr>
              <a:t>家重点医院信息系统连接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49745" y="1246672"/>
            <a:ext cx="3728986" cy="3745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32040" y="124667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超过</a:t>
            </a:r>
            <a:r>
              <a:rPr lang="en-US" altLang="zh-CN" sz="2000" dirty="0" smtClean="0">
                <a:solidFill>
                  <a:schemeClr val="bg1"/>
                </a:solidFill>
              </a:rPr>
              <a:t>3000</a:t>
            </a:r>
            <a:r>
              <a:rPr lang="zh-CN" altLang="en-US" sz="2000" dirty="0" smtClean="0">
                <a:solidFill>
                  <a:schemeClr val="bg1"/>
                </a:solidFill>
              </a:rPr>
              <a:t>万</a:t>
            </a:r>
            <a:r>
              <a:rPr lang="zh-CN" altLang="en-US" dirty="0" smtClean="0">
                <a:solidFill>
                  <a:schemeClr val="bg1"/>
                </a:solidFill>
              </a:rPr>
              <a:t>实名注册用户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6462" y="1660738"/>
            <a:ext cx="2805978" cy="400110"/>
          </a:xfrm>
          <a:prstGeom prst="rect">
            <a:avLst/>
          </a:prstGeom>
          <a:solidFill>
            <a:srgbClr val="2E75B6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</a:rPr>
              <a:t>多万</a:t>
            </a:r>
            <a:r>
              <a:rPr lang="zh-CN" altLang="en-US" dirty="0" smtClean="0">
                <a:solidFill>
                  <a:schemeClr val="bg1"/>
                </a:solidFill>
              </a:rPr>
              <a:t>名重点医院的专家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09085" y="1646492"/>
            <a:ext cx="320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2014</a:t>
            </a:r>
            <a:r>
              <a:rPr lang="zh-CN" altLang="en-US" dirty="0" smtClean="0">
                <a:solidFill>
                  <a:schemeClr val="bg1"/>
                </a:solidFill>
              </a:rPr>
              <a:t>年服务患者人次达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亿</a:t>
            </a:r>
            <a:r>
              <a:rPr lang="zh-CN" altLang="en-US" dirty="0" smtClean="0">
                <a:solidFill>
                  <a:schemeClr val="bg1"/>
                </a:solidFill>
              </a:rPr>
              <a:t>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2679773" y="4088123"/>
            <a:ext cx="4655607" cy="692436"/>
          </a:xfrm>
          <a:prstGeom prst="rightArrow">
            <a:avLst>
              <a:gd name="adj1" fmla="val 72009"/>
              <a:gd name="adj2" fmla="val 334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9736" y="3274020"/>
            <a:ext cx="20162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图片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点击方式输入身体部位患者表述病灶位置 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设置问题引导患者说明疾病症状 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9982" y="2876164"/>
            <a:ext cx="20162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根据疾病寻找权威的医疗机构和医生，寻找适合的就诊科室 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全国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900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多家重点医院的门诊在线预约挂号 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0089" y="5161707"/>
            <a:ext cx="20162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分时就诊，消息提示候诊情况及就诊位置免排队 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挂号、检查与治疗费用第三方在线支付 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93351" y="4784941"/>
            <a:ext cx="20162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在线获取电子病历、检测结果和处方 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院间互通互联，实现转诊复诊数据共享，完成一站式诊疗服务的闭环 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同侧圆角矩形 23"/>
          <p:cNvSpPr/>
          <p:nvPr/>
        </p:nvSpPr>
        <p:spPr>
          <a:xfrm>
            <a:off x="539552" y="2671015"/>
            <a:ext cx="1689513" cy="530997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83568" y="2671015"/>
            <a:ext cx="144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智能自诊和免费咨询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同侧圆角矩形 25"/>
          <p:cNvSpPr/>
          <p:nvPr/>
        </p:nvSpPr>
        <p:spPr>
          <a:xfrm>
            <a:off x="2673204" y="2320464"/>
            <a:ext cx="1689513" cy="530997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729911" y="2276872"/>
            <a:ext cx="180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个性化信息搜索在线预约挂号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同侧圆角矩形 27"/>
          <p:cNvSpPr/>
          <p:nvPr/>
        </p:nvSpPr>
        <p:spPr>
          <a:xfrm>
            <a:off x="536877" y="4581128"/>
            <a:ext cx="1689513" cy="530997"/>
          </a:xfrm>
          <a:prstGeom prst="round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52901" y="4581128"/>
            <a:ext cx="144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在线挂号预约与支付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同侧圆角矩形 29"/>
          <p:cNvSpPr/>
          <p:nvPr/>
        </p:nvSpPr>
        <p:spPr>
          <a:xfrm>
            <a:off x="2663788" y="4239167"/>
            <a:ext cx="1689513" cy="530997"/>
          </a:xfrm>
          <a:prstGeom prst="round2Same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769125" y="4239167"/>
            <a:ext cx="144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病历、检查报告和处方获取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04" y="2132856"/>
            <a:ext cx="1613415" cy="250806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4440758" y="2149820"/>
            <a:ext cx="923330" cy="43204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提升医疗资源流动以及医院管理效率，优化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患者就医</a:t>
            </a:r>
            <a:r>
              <a:rPr lang="zh-CN" altLang="en-US" sz="16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体验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600" dirty="0">
              <a:solidFill>
                <a:schemeClr val="tx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36" y="2149820"/>
            <a:ext cx="1424548" cy="253253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5652120" y="5085184"/>
            <a:ext cx="3168352" cy="13926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724128" y="5154443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挂号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网已经启动和一些零售药店的合作，未来它的收入将大部分来自交易佣金，但目前挂号网的主要盈利模式为向患者推荐医疗保险等。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40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51520" y="1261315"/>
            <a:ext cx="8712968" cy="1015557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094612" cy="648072"/>
          </a:xfrm>
        </p:spPr>
        <p:txBody>
          <a:bodyPr/>
          <a:lstStyle/>
          <a:p>
            <a:r>
              <a:rPr lang="zh-CN" altLang="en-US" dirty="0" smtClean="0"/>
              <a:t>杭州建设“全院通”智慧医疗，成为全国的典型模范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828" y="1292106"/>
            <a:ext cx="8449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杭州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的智慧医疗实现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了“全院通”智慧结算、“全城通”智慧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、“全自助”智慧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、“全人群”项目覆盖，建立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了区域远程会诊平台、区域双向转诊平台和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区域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市县智慧信息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708" y="3086958"/>
            <a:ext cx="29200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信息化手段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通过创新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创优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，相继推出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分时段预约诊疗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、智慧医疗诊间结算、出入院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床边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（护士站）结算、网上査询检验检査报告、远程会诊系统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、双向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转诊系统等便民惠民举措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特别是全国首创的智慧医疗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诊间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结算服务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给群众带来了实实在在的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好处。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48472" y="240288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年以来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杭州巳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250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万参保人员开通市民卡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诊间结算功能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累计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627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余万人次的门急诊患者享受到便利，按人均至少节约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小时计算，全钍会降低时间成本超过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627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余万小时。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68361" y="3701931"/>
            <a:ext cx="45521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网上检验、体检振告査询系统服务总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人次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95.3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万，保守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估算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至少有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的人群免除专程到医院取报告单的来回奔波，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按人均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至少节约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小时计算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全社会降低时间成本近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万小时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而且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缓解了交通压力。</a:t>
            </a:r>
          </a:p>
        </p:txBody>
      </p:sp>
      <p:sp>
        <p:nvSpPr>
          <p:cNvPr id="8" name="矩形 7"/>
          <p:cNvSpPr/>
          <p:nvPr/>
        </p:nvSpPr>
        <p:spPr>
          <a:xfrm>
            <a:off x="4248472" y="492490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2013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年以来开展测评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247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万人次，总体满意</a:t>
            </a:r>
          </a:p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率平均达到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99.4%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7708" y="2596842"/>
            <a:ext cx="277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杭州如何建设智慧医疗？</a:t>
            </a:r>
            <a:endParaRPr lang="zh-CN" altLang="en-US" sz="20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3527" y="2420889"/>
            <a:ext cx="2954279" cy="360039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347864" y="3501008"/>
            <a:ext cx="576064" cy="140613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7708" y="6093296"/>
            <a:ext cx="306216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破解医院“三长两短”问题（挂号、收费、候诊时间长，医生看病时间短）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48471" y="5571237"/>
            <a:ext cx="4696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截至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市属医院自助挂号机的平均使用率已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达到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76.40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 ,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最高的市二医院达到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94.65%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；分时段就诊符合率平</a:t>
            </a:r>
          </a:p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均达到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76.39%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9" name="矩形 18"/>
          <p:cNvSpPr/>
          <p:nvPr/>
        </p:nvSpPr>
        <p:spPr>
          <a:xfrm>
            <a:off x="3995936" y="2365195"/>
            <a:ext cx="4968552" cy="1169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边形 19"/>
          <p:cNvSpPr/>
          <p:nvPr/>
        </p:nvSpPr>
        <p:spPr>
          <a:xfrm>
            <a:off x="3995939" y="2365195"/>
            <a:ext cx="265174" cy="1169786"/>
          </a:xfrm>
          <a:prstGeom prst="homePlate">
            <a:avLst>
              <a:gd name="adj" fmla="val 294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75231" y="3620669"/>
            <a:ext cx="4968552" cy="11697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/>
        </p:nvSpPr>
        <p:spPr>
          <a:xfrm>
            <a:off x="3975234" y="3620669"/>
            <a:ext cx="265174" cy="1169786"/>
          </a:xfrm>
          <a:prstGeom prst="homePlate">
            <a:avLst>
              <a:gd name="adj" fmla="val 294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987496" y="4907147"/>
            <a:ext cx="4968552" cy="544774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边形 23"/>
          <p:cNvSpPr/>
          <p:nvPr/>
        </p:nvSpPr>
        <p:spPr>
          <a:xfrm>
            <a:off x="3987499" y="4907147"/>
            <a:ext cx="265174" cy="544774"/>
          </a:xfrm>
          <a:prstGeom prst="homePlate">
            <a:avLst>
              <a:gd name="adj" fmla="val 29442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981190" y="5553478"/>
            <a:ext cx="4962593" cy="1040972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五边形 25"/>
          <p:cNvSpPr/>
          <p:nvPr/>
        </p:nvSpPr>
        <p:spPr>
          <a:xfrm>
            <a:off x="3981193" y="5553478"/>
            <a:ext cx="265174" cy="1040972"/>
          </a:xfrm>
          <a:prstGeom prst="homePlate">
            <a:avLst>
              <a:gd name="adj" fmla="val 2944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6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可选过程 10"/>
          <p:cNvSpPr/>
          <p:nvPr/>
        </p:nvSpPr>
        <p:spPr>
          <a:xfrm>
            <a:off x="1721591" y="1412776"/>
            <a:ext cx="4722617" cy="648072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886700" cy="64807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1591" y="1478321"/>
            <a:ext cx="6738841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智慧医疗概念及市场现状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1591" y="2380846"/>
            <a:ext cx="568863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智慧医疗的三大技术支撑</a:t>
            </a:r>
            <a:endParaRPr lang="zh-CN" altLang="en-US" sz="320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1591" y="4284385"/>
            <a:ext cx="568863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</a:t>
            </a:r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医疗挑战和发展</a:t>
            </a:r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趋势</a:t>
            </a:r>
            <a:endParaRPr lang="zh-CN" altLang="en-US" sz="320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1591" y="3348281"/>
            <a:ext cx="655272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智慧医疗商业模式分析</a:t>
            </a:r>
            <a:r>
              <a:rPr lang="en-US" altLang="zh-CN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endParaRPr lang="zh-CN" altLang="en-US" sz="320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69678" y="1340768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/>
              <a:t>1</a:t>
            </a:r>
            <a:endParaRPr lang="zh-CN" altLang="en-US" sz="4000" b="1" dirty="0"/>
          </a:p>
        </p:txBody>
      </p:sp>
      <p:sp>
        <p:nvSpPr>
          <p:cNvPr id="12" name="椭圆 11"/>
          <p:cNvSpPr/>
          <p:nvPr/>
        </p:nvSpPr>
        <p:spPr>
          <a:xfrm>
            <a:off x="869678" y="2300875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2</a:t>
            </a:r>
            <a:endParaRPr lang="zh-CN" altLang="en-US" sz="4000" b="1" dirty="0"/>
          </a:p>
        </p:txBody>
      </p:sp>
      <p:sp>
        <p:nvSpPr>
          <p:cNvPr id="13" name="椭圆 12"/>
          <p:cNvSpPr/>
          <p:nvPr/>
        </p:nvSpPr>
        <p:spPr>
          <a:xfrm>
            <a:off x="869678" y="3260982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3</a:t>
            </a:r>
            <a:endParaRPr lang="zh-CN" altLang="en-US" sz="4000" b="1" dirty="0"/>
          </a:p>
        </p:txBody>
      </p:sp>
      <p:sp>
        <p:nvSpPr>
          <p:cNvPr id="14" name="椭圆 13"/>
          <p:cNvSpPr/>
          <p:nvPr/>
        </p:nvSpPr>
        <p:spPr>
          <a:xfrm>
            <a:off x="869678" y="4221088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/>
              <a:t>4</a:t>
            </a:r>
            <a:endParaRPr lang="zh-CN" altLang="en-US" sz="4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81128"/>
            <a:ext cx="2118143" cy="21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可选过程 10"/>
          <p:cNvSpPr/>
          <p:nvPr/>
        </p:nvSpPr>
        <p:spPr>
          <a:xfrm>
            <a:off x="1691681" y="4284385"/>
            <a:ext cx="4896544" cy="648072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886700" cy="64807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1591" y="1478321"/>
            <a:ext cx="6738841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智慧医疗概念及市场现状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1591" y="2405468"/>
            <a:ext cx="5688632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智慧医疗的三大技术支撑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21591" y="4284385"/>
            <a:ext cx="568863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智慧医疗挑战和发展趋势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1591" y="3348281"/>
            <a:ext cx="655272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智慧医疗商业模式分析</a:t>
            </a:r>
            <a:r>
              <a:rPr lang="en-US" altLang="zh-CN" sz="3200" dirty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</a:p>
        </p:txBody>
      </p:sp>
      <p:sp>
        <p:nvSpPr>
          <p:cNvPr id="9" name="椭圆 8"/>
          <p:cNvSpPr/>
          <p:nvPr/>
        </p:nvSpPr>
        <p:spPr>
          <a:xfrm>
            <a:off x="869678" y="1340768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prstClr val="white"/>
                </a:solidFill>
              </a:rPr>
              <a:t>1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69678" y="2300875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</a:rPr>
              <a:t>2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69678" y="3260982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</a:rPr>
              <a:t>3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69678" y="4221088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prstClr val="white"/>
                </a:solidFill>
              </a:rPr>
              <a:t>4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81128"/>
            <a:ext cx="2118143" cy="21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310636" cy="648072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大挑战，拷问智慧医疗的未来可行性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20272" y="2814051"/>
            <a:ext cx="1944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检测诊断结果精确度的问题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医生诊断病情需要建立在对病人信息全方面、多角度的获取和考量之上，倘若仅靠线上病人的自我描述，轻易由于关键信息缺失，耽误病情。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2060848"/>
            <a:ext cx="16561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用户观念问题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人们对医学媒体的认识程度有限，接纳、认可程度偏低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另外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，传统理念中人们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对医疗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、健康理念认识不够，重治疗轻预防，导致智慧医疗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的服务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理念难以被接受。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01930" y="2526700"/>
            <a:ext cx="20162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标准化问题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智慧医疗涉及传感网、通信网、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健康信息处理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、医疗终端和应用等多个环节，各个环节都有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大量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的标准化工作需要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开展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而且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不同医疗机构、不同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研发机构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之间的信息互联互通的积极性不高，原有信息系统及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终端之间形成孤岛，更增加了标准化的工作难度。</a:t>
            </a:r>
          </a:p>
        </p:txBody>
      </p:sp>
      <p:sp>
        <p:nvSpPr>
          <p:cNvPr id="17" name="矩形 16"/>
          <p:cNvSpPr/>
          <p:nvPr/>
        </p:nvSpPr>
        <p:spPr>
          <a:xfrm>
            <a:off x="4860032" y="2296031"/>
            <a:ext cx="20025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关键技术突破问题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医疗技术研究范畴中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涉及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医疗感知、异构网络互通、信息融合、大数据和云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计算技术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等，研发环节中突破这些关键技术具有一定的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难度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077788" y="1412776"/>
            <a:ext cx="630252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1956376"/>
            <a:ext cx="1872208" cy="3785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83768" y="2492896"/>
            <a:ext cx="2084879" cy="40656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60032" y="2276872"/>
            <a:ext cx="1872208" cy="307718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06584" y="2725810"/>
            <a:ext cx="1872208" cy="322347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95536" y="2708920"/>
            <a:ext cx="187220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483768" y="2996952"/>
            <a:ext cx="2084879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60032" y="2996952"/>
            <a:ext cx="1872208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006584" y="3501008"/>
            <a:ext cx="187220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15616" y="1412776"/>
            <a:ext cx="0" cy="543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6" idx="0"/>
          </p:cNvCxnSpPr>
          <p:nvPr/>
        </p:nvCxnSpPr>
        <p:spPr>
          <a:xfrm flipH="1" flipV="1">
            <a:off x="3491880" y="1412776"/>
            <a:ext cx="18162" cy="111392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652120" y="1412776"/>
            <a:ext cx="0" cy="86409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80312" y="1412776"/>
            <a:ext cx="0" cy="131303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59532" y="1261209"/>
            <a:ext cx="68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1</a:t>
            </a:r>
            <a:endParaRPr lang="zh-CN" altLang="en-US" sz="6000" b="1" dirty="0">
              <a:solidFill>
                <a:srgbClr val="FF0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32898" y="4865384"/>
            <a:ext cx="68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7030A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3</a:t>
            </a:r>
            <a:endParaRPr lang="zh-CN" altLang="en-US" sz="6000" b="1" dirty="0">
              <a:solidFill>
                <a:srgbClr val="7030A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71109" y="1798872"/>
            <a:ext cx="68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C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</a:t>
            </a:r>
            <a:endParaRPr lang="zh-CN" altLang="en-US" sz="6000" b="1" dirty="0">
              <a:solidFill>
                <a:srgbClr val="FFC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08507" y="1988840"/>
            <a:ext cx="68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2E75B6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4</a:t>
            </a:r>
            <a:endParaRPr lang="zh-CN" altLang="en-US" sz="6000" b="1" dirty="0">
              <a:solidFill>
                <a:srgbClr val="2E75B6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6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73894" y="1407892"/>
            <a:ext cx="7898506" cy="1169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238628" cy="648072"/>
          </a:xfrm>
        </p:spPr>
        <p:txBody>
          <a:bodyPr/>
          <a:lstStyle/>
          <a:p>
            <a:r>
              <a:rPr lang="zh-CN" altLang="en-US" dirty="0" smtClean="0"/>
              <a:t>实现四个方面的智慧，预见智慧医疗的未来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5" y="1449574"/>
            <a:ext cx="72728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，对于病人、亚健康人群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正常人群，他们可以利用物联网络，社区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医疗机构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、甚至是第三方医疗服务机构，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突破时间和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空间的限制，及时获得与健康有关的信息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利用网络化的手段来管理这些信息，从而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做到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更加智能化的健康管理。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2780928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，对于医疗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机构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，它们能够在诊断、治疗的各个阶段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综合利用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各种辅助信息，并实现多机构的分布式协同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。除了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采集诊疗时的信息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之外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应获得诊疗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前和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诊疗后的信息，从而更智能化的分析、判断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、护理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及提供后期服务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4161854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，对于卫生管理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部门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来说，能够通过全面的信息分析，合理地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医疗资源，制定有序的就医服务供应策略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，更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及时、更准确地得到卫生管理相关的统计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和判断可能存在的问题。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5445224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，对于医疗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的科研机构，能够获得和处理大规模的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医疗相关数据，从而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能够获得有关知识、开展更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的疾病预防、研究新的诊疗技术与药物等。</a:t>
            </a:r>
          </a:p>
        </p:txBody>
      </p:sp>
      <p:sp>
        <p:nvSpPr>
          <p:cNvPr id="8" name="五边形 7"/>
          <p:cNvSpPr/>
          <p:nvPr/>
        </p:nvSpPr>
        <p:spPr>
          <a:xfrm>
            <a:off x="273896" y="1407892"/>
            <a:ext cx="409673" cy="1169786"/>
          </a:xfrm>
          <a:prstGeom prst="homePlate">
            <a:avLst>
              <a:gd name="adj" fmla="val 294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>
            <a:off x="273895" y="2780928"/>
            <a:ext cx="409673" cy="1169786"/>
          </a:xfrm>
          <a:prstGeom prst="homePlate">
            <a:avLst>
              <a:gd name="adj" fmla="val 294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>
            <a:off x="273895" y="4077072"/>
            <a:ext cx="409673" cy="1169786"/>
          </a:xfrm>
          <a:prstGeom prst="homePlate">
            <a:avLst>
              <a:gd name="adj" fmla="val 2944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>
            <a:off x="273894" y="5355558"/>
            <a:ext cx="409673" cy="1169786"/>
          </a:xfrm>
          <a:prstGeom prst="homePlate">
            <a:avLst>
              <a:gd name="adj" fmla="val 2944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3894" y="2780928"/>
            <a:ext cx="7898506" cy="11697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3894" y="4077072"/>
            <a:ext cx="7898506" cy="116978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73894" y="5362672"/>
            <a:ext cx="7898506" cy="1169786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80975" y="2533997"/>
            <a:ext cx="86106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800" b="1" kern="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谢谢欣赏</a:t>
            </a:r>
            <a:r>
              <a:rPr lang="en-US" altLang="zh-CN" sz="4800" b="1" kern="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4800" b="1" kern="0" dirty="0" smtClean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19350" y="5353397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2E75B6"/>
                </a:solidFill>
                <a:latin typeface="华文行楷" pitchFamily="2" charset="-122"/>
                <a:ea typeface="华文行楷" pitchFamily="2" charset="-122"/>
              </a:rPr>
              <a:t>电子商务与智能服务中心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397224" y="4210397"/>
            <a:ext cx="419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主讲人：陈美丽</a:t>
            </a:r>
            <a:endParaRPr lang="zh-CN" altLang="en-US" sz="2000" b="1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3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0" y="1733361"/>
            <a:ext cx="6747795" cy="2612901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765646" y="3039812"/>
            <a:ext cx="4032448" cy="792088"/>
            <a:chOff x="3059832" y="2852936"/>
            <a:chExt cx="4032448" cy="79208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059832" y="2852936"/>
              <a:ext cx="403244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913449" y="3356992"/>
              <a:ext cx="31788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059832" y="3645024"/>
              <a:ext cx="10081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 rot="20850623">
            <a:off x="4434302" y="3235212"/>
            <a:ext cx="2498605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“互联网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”医疗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聚焦两会，智慧医疗迎政策红利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730074" y="2351503"/>
            <a:ext cx="6448425" cy="2819400"/>
            <a:chOff x="2663006" y="4008344"/>
            <a:chExt cx="6448425" cy="28194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3006" y="4008344"/>
              <a:ext cx="6448425" cy="4953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7943" y="4503644"/>
              <a:ext cx="3638550" cy="2324100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4191132" y="2925409"/>
            <a:ext cx="3275890" cy="792088"/>
            <a:chOff x="3415975" y="4077072"/>
            <a:chExt cx="3275890" cy="792088"/>
          </a:xfrm>
        </p:grpSpPr>
        <p:sp>
          <p:nvSpPr>
            <p:cNvPr id="38" name="矩形 37"/>
            <p:cNvSpPr/>
            <p:nvPr/>
          </p:nvSpPr>
          <p:spPr>
            <a:xfrm>
              <a:off x="3635896" y="4077072"/>
              <a:ext cx="1296144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6243659" y="4581128"/>
              <a:ext cx="4482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415975" y="4869160"/>
              <a:ext cx="101200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image.taoguba.com.cn/img/2015/03/09/drkdz4gliau2.png@!to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69" y="2800425"/>
            <a:ext cx="7496175" cy="379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1307810" y="5581535"/>
            <a:ext cx="7200800" cy="208003"/>
            <a:chOff x="1043608" y="4797152"/>
            <a:chExt cx="7200800" cy="216024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4808979" y="4797152"/>
              <a:ext cx="34354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43608" y="5013176"/>
              <a:ext cx="20162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556" y="4372224"/>
            <a:ext cx="7772400" cy="1000125"/>
          </a:xfrm>
          <a:prstGeom prst="rect">
            <a:avLst/>
          </a:prstGeom>
        </p:spPr>
      </p:pic>
      <p:cxnSp>
        <p:nvCxnSpPr>
          <p:cNvPr id="48" name="直接连接符 47"/>
          <p:cNvCxnSpPr/>
          <p:nvPr/>
        </p:nvCxnSpPr>
        <p:spPr>
          <a:xfrm>
            <a:off x="4572000" y="4869160"/>
            <a:ext cx="3481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561911" y="1988840"/>
            <a:ext cx="2610489" cy="3384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97615" y="1974325"/>
            <a:ext cx="2610489" cy="3384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519" y="1988840"/>
            <a:ext cx="2610489" cy="3384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022604" cy="648072"/>
          </a:xfrm>
        </p:spPr>
        <p:txBody>
          <a:bodyPr/>
          <a:lstStyle/>
          <a:p>
            <a:r>
              <a:rPr lang="zh-CN" altLang="en-US" dirty="0" smtClean="0"/>
              <a:t>以移动医疗创新为突破口，描绘智慧医疗蓝图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51520" y="1052736"/>
            <a:ext cx="8395900" cy="1152128"/>
          </a:xfrm>
          <a:prstGeom prst="rightArrow">
            <a:avLst>
              <a:gd name="adj1" fmla="val 59921"/>
              <a:gd name="adj2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936468" y="1052736"/>
            <a:ext cx="5884004" cy="1152128"/>
          </a:xfrm>
          <a:prstGeom prst="rightArrow">
            <a:avLst>
              <a:gd name="adj1" fmla="val 58267"/>
              <a:gd name="adj2" fmla="val 50000"/>
            </a:avLst>
          </a:prstGeom>
          <a:solidFill>
            <a:srgbClr val="3B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580112" y="1052736"/>
            <a:ext cx="3384376" cy="1152128"/>
          </a:xfrm>
          <a:prstGeom prst="rightArrow">
            <a:avLst>
              <a:gd name="adj1" fmla="val 59921"/>
              <a:gd name="adj2" fmla="val 50000"/>
            </a:avLst>
          </a:prstGeom>
          <a:solidFill>
            <a:srgbClr val="69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988840"/>
            <a:ext cx="2511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医院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实施基于信息化平台、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EMR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等系统的整体建设；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医院之间、医院所属各部门之间提供病人信息管理； 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包括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医院信息管理系统、临床信息管理系统和公共卫生信息化。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62009" y="1988840"/>
            <a:ext cx="2574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医疗厂商通过移动终端、智能硬件等提供医疗服务与健康指导；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帮助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患者解决医疗资源稀缺、看病难等问题，并协助医生打造个人品牌；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技术贯穿医院内部信息系统，简化流程，提高效率。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61910" y="1989021"/>
            <a:ext cx="2610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智慧医疗是指利用物联网技术，实现患者与医务人员、医疗机构、医疗设备之间的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互动；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推动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医疗信息化模式创新，最终实现实时、智能化、自动化、互联互通的动态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服务；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提供一站式就诊，远程医疗，疾病预测等服务。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9872" y="138315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3568" y="138315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信息化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56176" y="138315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54" y="5517232"/>
            <a:ext cx="968658" cy="96865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583360"/>
            <a:ext cx="944203" cy="94420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55" y="5517232"/>
            <a:ext cx="1053314" cy="105331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8" y="5618771"/>
            <a:ext cx="1273078" cy="83456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5646729"/>
            <a:ext cx="1215752" cy="80660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58" y="5589240"/>
            <a:ext cx="1309806" cy="102099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03" y="5589240"/>
            <a:ext cx="1220205" cy="101309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936468" y="1052736"/>
            <a:ext cx="2643644" cy="43059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868144" y="1628800"/>
            <a:ext cx="3203848" cy="4032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022604" cy="648072"/>
          </a:xfrm>
        </p:spPr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年移动医疗市场规模达</a:t>
            </a:r>
            <a:r>
              <a:rPr lang="en-US" altLang="zh-CN" dirty="0" smtClean="0"/>
              <a:t>30</a:t>
            </a:r>
            <a:r>
              <a:rPr lang="zh-CN" altLang="en-US" dirty="0" smtClean="0"/>
              <a:t>亿，预测未来将翻倍增长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2776"/>
            <a:ext cx="5760640" cy="47525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56176" y="2038196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Wingdings" panose="05000000000000000000" pitchFamily="2" charset="2"/>
                <a:ea typeface="微软雅黑" panose="020B0503020204020204" pitchFamily="34" charset="-122"/>
              </a:rPr>
              <a:t>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移动医疗产业现处于市场启动阶段，但随着移动互联网技术、新医改的政策支持和推进以及国民的健康观念的深化，移动医疗在未来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年将呈现爆发式增长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Wingdings" panose="05000000000000000000" pitchFamily="2" charset="2"/>
                <a:ea typeface="微软雅黑" panose="020B0503020204020204" pitchFamily="34" charset="-122"/>
              </a:rPr>
              <a:t>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年移动医疗市场规模达到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30.1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亿元，同年增长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52%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，预计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年，移动医疗市场规模将突破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亿元，市场进入高速发展期。 </a:t>
            </a:r>
          </a:p>
        </p:txBody>
      </p:sp>
    </p:spTree>
    <p:extLst>
      <p:ext uri="{BB962C8B-B14F-4D97-AF65-F5344CB8AC3E}">
        <p14:creationId xmlns:p14="http://schemas.microsoft.com/office/powerpoint/2010/main" val="9989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114729" y="1628800"/>
            <a:ext cx="2849759" cy="3672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310636" cy="648072"/>
          </a:xfrm>
        </p:spPr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上半年移动医疗市场投资规模达</a:t>
            </a:r>
            <a:r>
              <a:rPr lang="en-US" altLang="zh-CN" dirty="0" smtClean="0"/>
              <a:t>16</a:t>
            </a:r>
            <a:r>
              <a:rPr lang="zh-CN" altLang="en-US" dirty="0" smtClean="0"/>
              <a:t>亿，同比增长</a:t>
            </a:r>
            <a:r>
              <a:rPr lang="en-US" altLang="zh-CN" dirty="0" smtClean="0"/>
              <a:t>1617.7%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1296"/>
            <a:ext cx="5863209" cy="475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28184" y="1996385"/>
            <a:ext cx="25922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年下半年国内移动医疗市场投资金额近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亿元，同比增长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24.5%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，移动医疗领域资本开始升温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年，随着资本市场热情的高涨，资本纷纷涌入移动医疗领域，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年上半年投资金额近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亿元，同比增长率高达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1617.7%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56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51521" y="1556792"/>
            <a:ext cx="2952327" cy="4464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238628" cy="648072"/>
          </a:xfrm>
        </p:spPr>
        <p:txBody>
          <a:bodyPr/>
          <a:lstStyle/>
          <a:p>
            <a:r>
              <a:rPr lang="zh-CN" altLang="en-US" dirty="0" smtClean="0"/>
              <a:t>春雨医生活跃用户遥遥领先于移动医疗市场的其他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484784"/>
            <a:ext cx="5760640" cy="46507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521" y="1897029"/>
            <a:ext cx="280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截至到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月底，春雨医生活跃用户市场覆盖率高达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64.31%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，春雨医生在用户端占据了“垄断地位”，未来依托庞大的用户数量进行大数据增值服务，给消费者带来更多的便捷和“福利”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挂号网活跃用户市场覆盖率为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16.50%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，位列第二，预计未来借助腾讯社交平台的推广，市场覆盖率会迅速提升；其他产品市场覆盖率均在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以下。</a:t>
            </a:r>
          </a:p>
        </p:txBody>
      </p:sp>
    </p:spTree>
    <p:extLst>
      <p:ext uri="{BB962C8B-B14F-4D97-AF65-F5344CB8AC3E}">
        <p14:creationId xmlns:p14="http://schemas.microsoft.com/office/powerpoint/2010/main" val="2969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08" y="260648"/>
            <a:ext cx="7166620" cy="648072"/>
          </a:xfrm>
        </p:spPr>
        <p:txBody>
          <a:bodyPr/>
          <a:lstStyle/>
          <a:p>
            <a:r>
              <a:rPr lang="zh-CN" altLang="en-US" dirty="0" smtClean="0"/>
              <a:t>医改迫在眉睫，移动智慧医疗将破解国人看病难题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6787" y="2234778"/>
            <a:ext cx="100811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看病难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9961" y="4581128"/>
            <a:ext cx="1056431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看病贵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9337" y="2745218"/>
            <a:ext cx="1512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（医疗资源不平衡，地区与社区，农村与城市）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5736" y="21880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9512" y="5046275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（医疗资源集中在少数人手上）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22304" y="2132856"/>
            <a:ext cx="35821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目前的趋势来看，移动医疗已经表现出来的优点和技术特点有四方面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，能切实推动分级诊疗，利用互联网技术合理分配医疗资源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其次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，实现了医疗健康的可及性，缓解了医疗资源的地域不平衡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，通过给用户建立用户电子健康档案，建立患者电子病历，再通过大数据和云存储实现在线预防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，既能降低用户医疗成本，也能节省国家的巨额医疗医保支出。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05" y="4283521"/>
            <a:ext cx="2857500" cy="2000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9" y="1621532"/>
            <a:ext cx="2828925" cy="20955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4860032" y="1268760"/>
            <a:ext cx="3816424" cy="540059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08104" y="1424970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移动智慧医疗如何解决两大老问题？？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1729519" y="3717032"/>
            <a:ext cx="1512168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可选过程 10"/>
          <p:cNvSpPr/>
          <p:nvPr/>
        </p:nvSpPr>
        <p:spPr>
          <a:xfrm>
            <a:off x="1721591" y="2348880"/>
            <a:ext cx="4722617" cy="648072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886700" cy="64807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1591" y="1478321"/>
            <a:ext cx="6738841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智慧医疗概念及市场现状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1591" y="2380846"/>
            <a:ext cx="568863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智慧医疗的三大技术支撑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1591" y="4284385"/>
            <a:ext cx="568863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</a:t>
            </a:r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医疗挑战和发展</a:t>
            </a:r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趋势</a:t>
            </a:r>
            <a:endParaRPr lang="zh-CN" altLang="en-US" sz="320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1591" y="3332615"/>
            <a:ext cx="655272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智慧医疗商业模式分析</a:t>
            </a:r>
            <a:r>
              <a:rPr lang="en-US" altLang="zh-CN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 smtClean="0">
                <a:solidFill>
                  <a:srgbClr val="2E75B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endParaRPr lang="zh-CN" altLang="en-US" sz="3200" dirty="0">
              <a:solidFill>
                <a:srgbClr val="2E75B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69678" y="1340768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prstClr val="white"/>
                </a:solidFill>
              </a:rPr>
              <a:t>1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69678" y="2300875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</a:rPr>
              <a:t>2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69678" y="3260982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</a:rPr>
              <a:t>3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69678" y="4221088"/>
            <a:ext cx="749991" cy="74999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prstClr val="white"/>
                </a:solidFill>
              </a:rPr>
              <a:t>4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81128"/>
            <a:ext cx="2118143" cy="21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5483</TotalTime>
  <Words>3576</Words>
  <Application>Microsoft Office PowerPoint</Application>
  <PresentationFormat>全屏显示(4:3)</PresentationFormat>
  <Paragraphs>269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Gungsuh</vt:lpstr>
      <vt:lpstr>黑体</vt:lpstr>
      <vt:lpstr>华文行楷</vt:lpstr>
      <vt:lpstr>宋体</vt:lpstr>
      <vt:lpstr>微软雅黑</vt:lpstr>
      <vt:lpstr>Arial</vt:lpstr>
      <vt:lpstr>Calibri</vt:lpstr>
      <vt:lpstr>Times New Roman</vt:lpstr>
      <vt:lpstr>Wingdings</vt:lpstr>
      <vt:lpstr>默认设计模板</vt:lpstr>
      <vt:lpstr>自定义设计方案</vt:lpstr>
      <vt:lpstr>1_默认设计模板</vt:lpstr>
      <vt:lpstr>PowerPoint 演示文稿</vt:lpstr>
      <vt:lpstr>目录</vt:lpstr>
      <vt:lpstr>聚焦两会，智慧医疗迎政策红利</vt:lpstr>
      <vt:lpstr>以移动医疗创新为突破口，描绘智慧医疗蓝图</vt:lpstr>
      <vt:lpstr>2014年移动医疗市场规模达30亿，预测未来将翻倍增长</vt:lpstr>
      <vt:lpstr>2014上半年移动医疗市场投资规模达16亿，同比增长1617.7%</vt:lpstr>
      <vt:lpstr>春雨医生活跃用户遥遥领先于移动医疗市场的其他APP</vt:lpstr>
      <vt:lpstr>医改迫在眉睫，移动智慧医疗将破解国人看病难题</vt:lpstr>
      <vt:lpstr>目录</vt:lpstr>
      <vt:lpstr>物联网RFID技术在智慧医疗领域得到广泛应用</vt:lpstr>
      <vt:lpstr>基于物联网技术的智慧医疗的体系架构</vt:lpstr>
      <vt:lpstr>基于云计算、大数据的智慧医疗体系</vt:lpstr>
      <vt:lpstr>目录</vt:lpstr>
      <vt:lpstr>阿里健康APP开创医疗行业的“嘀嘀打车”模式</vt:lpstr>
      <vt:lpstr>阿里健康APP方便惠民，倒逼医药行业改革</vt:lpstr>
      <vt:lpstr>春雨医生从“流量电商”转型“服务电商”，实现流量变现</vt:lpstr>
      <vt:lpstr>春雨医生：私人医生干预指导，构建医患强关系</vt:lpstr>
      <vt:lpstr>挂号网协助医院连接医患，提供一站式就诊方案</vt:lpstr>
      <vt:lpstr>杭州建设“全院通”智慧医疗，成为全国的典型模范</vt:lpstr>
      <vt:lpstr>目录</vt:lpstr>
      <vt:lpstr>四大挑战，拷问智慧医疗的未来可行性</vt:lpstr>
      <vt:lpstr>实现四个方面的智慧，预见智慧医疗的未来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Zhenghui</dc:creator>
  <cp:lastModifiedBy>CML</cp:lastModifiedBy>
  <cp:revision>603</cp:revision>
  <dcterms:created xsi:type="dcterms:W3CDTF">2013-01-08T13:12:07Z</dcterms:created>
  <dcterms:modified xsi:type="dcterms:W3CDTF">2015-03-19T09:03:22Z</dcterms:modified>
</cp:coreProperties>
</file>