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60" r:id="rId3"/>
    <p:sldId id="287" r:id="rId4"/>
    <p:sldId id="278" r:id="rId5"/>
    <p:sldId id="277" r:id="rId6"/>
    <p:sldId id="291" r:id="rId7"/>
    <p:sldId id="261" r:id="rId8"/>
    <p:sldId id="288" r:id="rId9"/>
    <p:sldId id="290" r:id="rId10"/>
    <p:sldId id="257" r:id="rId11"/>
    <p:sldId id="284" r:id="rId12"/>
    <p:sldId id="270" r:id="rId13"/>
    <p:sldId id="289" r:id="rId14"/>
    <p:sldId id="282" r:id="rId15"/>
    <p:sldId id="297" r:id="rId16"/>
    <p:sldId id="294" r:id="rId17"/>
    <p:sldId id="298" r:id="rId18"/>
    <p:sldId id="268" r:id="rId19"/>
    <p:sldId id="267" r:id="rId20"/>
    <p:sldId id="295" r:id="rId21"/>
    <p:sldId id="296" r:id="rId22"/>
    <p:sldId id="283" r:id="rId23"/>
    <p:sldId id="281" r:id="rId24"/>
    <p:sldId id="272" r:id="rId25"/>
    <p:sldId id="286" r:id="rId26"/>
    <p:sldId id="25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5" autoAdjust="0"/>
    <p:restoredTop sz="94660"/>
  </p:normalViewPr>
  <p:slideViewPr>
    <p:cSldViewPr>
      <p:cViewPr varScale="1">
        <p:scale>
          <a:sx n="97" d="100"/>
          <a:sy n="97" d="100"/>
        </p:scale>
        <p:origin x="-11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564E76-EF72-4EDA-9C14-397EC7839731}" type="datetimeFigureOut">
              <a:rPr lang="zh-CN" altLang="en-US" smtClean="0"/>
              <a:t>2015/5/28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1C7FF1-F1B3-4BC0-ABAA-5EB609ADC6B7}" type="slidenum">
              <a:rPr lang="zh-CN" altLang="en-US" smtClean="0"/>
              <a:t>‹#›</a:t>
            </a:fld>
            <a:endParaRPr lang="zh-CN" altLang="en-US"/>
          </a:p>
        </p:txBody>
      </p:sp>
    </p:spTree>
    <p:extLst>
      <p:ext uri="{BB962C8B-B14F-4D97-AF65-F5344CB8AC3E}">
        <p14:creationId xmlns:p14="http://schemas.microsoft.com/office/powerpoint/2010/main" val="37379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服务类型单一会使得企业之间同质化严重，扩充服务类型能增加企业竞争力。</a:t>
            </a:r>
            <a:r>
              <a:rPr lang="zh-CN" altLang="en-US" baseline="0" dirty="0" smtClean="0"/>
              <a:t>仿照国外</a:t>
            </a:r>
            <a:r>
              <a:rPr lang="en-US" altLang="zh-CN" baseline="0" dirty="0" smtClean="0"/>
              <a:t>Uber</a:t>
            </a:r>
            <a:r>
              <a:rPr lang="zh-CN" altLang="en-US" baseline="0" dirty="0" smtClean="0"/>
              <a:t>的发展案例，中国的智能用车也可以朝这几个方向扩充。</a:t>
            </a:r>
            <a:r>
              <a:rPr lang="zh-CN" altLang="en-US" dirty="0" smtClean="0"/>
              <a:t>在政策允许的情况下扩充服务类型，但要适当增加创新性。</a:t>
            </a:r>
            <a:endParaRPr lang="zh-CN" altLang="en-US" dirty="0"/>
          </a:p>
        </p:txBody>
      </p:sp>
      <p:sp>
        <p:nvSpPr>
          <p:cNvPr id="4" name="灯片编号占位符 3"/>
          <p:cNvSpPr>
            <a:spLocks noGrp="1"/>
          </p:cNvSpPr>
          <p:nvPr>
            <p:ph type="sldNum" sz="quarter" idx="10"/>
          </p:nvPr>
        </p:nvSpPr>
        <p:spPr/>
        <p:txBody>
          <a:bodyPr/>
          <a:lstStyle/>
          <a:p>
            <a:fld id="{AA1C7FF1-F1B3-4BC0-ABAA-5EB609ADC6B7}" type="slidenum">
              <a:rPr lang="zh-CN" altLang="en-US" smtClean="0"/>
              <a:t>6</a:t>
            </a:fld>
            <a:endParaRPr lang="zh-CN" altLang="en-US"/>
          </a:p>
        </p:txBody>
      </p:sp>
    </p:spTree>
    <p:extLst>
      <p:ext uri="{BB962C8B-B14F-4D97-AF65-F5344CB8AC3E}">
        <p14:creationId xmlns:p14="http://schemas.microsoft.com/office/powerpoint/2010/main" val="213385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虽然滴滴快的在中国专车服务订单量上已占据了八成的份额，但这一领域的竞争仍未停止。继</a:t>
            </a:r>
            <a:r>
              <a:rPr lang="en-US" altLang="zh-CN" dirty="0" smtClean="0"/>
              <a:t>2014</a:t>
            </a:r>
            <a:r>
              <a:rPr lang="zh-CN" altLang="en-US" dirty="0" smtClean="0"/>
              <a:t>年底百度战略投资</a:t>
            </a:r>
            <a:r>
              <a:rPr lang="en-US" altLang="zh-CN" dirty="0" smtClean="0"/>
              <a:t>Uber</a:t>
            </a:r>
            <a:r>
              <a:rPr lang="zh-CN" altLang="en-US" dirty="0" smtClean="0"/>
              <a:t>之后，双方在地图、支付等方面的合作不断快速推进。在面对资本、技术和规模都高于自己的竞争对手，易到用车也在努力摸索适合自己的发展路径，陆续与海尔、奇瑞、博泰集团展开合作。</a:t>
            </a:r>
          </a:p>
        </p:txBody>
      </p:sp>
      <p:sp>
        <p:nvSpPr>
          <p:cNvPr id="4" name="灯片编号占位符 3"/>
          <p:cNvSpPr>
            <a:spLocks noGrp="1"/>
          </p:cNvSpPr>
          <p:nvPr>
            <p:ph type="sldNum" sz="quarter" idx="10"/>
          </p:nvPr>
        </p:nvSpPr>
        <p:spPr/>
        <p:txBody>
          <a:bodyPr/>
          <a:lstStyle/>
          <a:p>
            <a:fld id="{AA1C7FF1-F1B3-4BC0-ABAA-5EB609ADC6B7}" type="slidenum">
              <a:rPr lang="zh-CN" altLang="en-US" smtClean="0"/>
              <a:t>9</a:t>
            </a:fld>
            <a:endParaRPr lang="zh-CN" altLang="en-US"/>
          </a:p>
        </p:txBody>
      </p:sp>
    </p:spTree>
    <p:extLst>
      <p:ext uri="{BB962C8B-B14F-4D97-AF65-F5344CB8AC3E}">
        <p14:creationId xmlns:p14="http://schemas.microsoft.com/office/powerpoint/2010/main" val="213146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一次分享就相当于“代金券”浸入了你的“关系链”。每天有成千上万的用户在用嘀嘀，就相当于每天有成千上万的用户在自己的关系链里发布“代金券”，正是这种“去中心化“的病毒传播，最终导致了嘀嘀专车的用户呈现“指数式”的增长。</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A1C7FF1-F1B3-4BC0-ABAA-5EB609ADC6B7}" type="slidenum">
              <a:rPr lang="zh-CN" altLang="en-US" smtClean="0"/>
              <a:t>20</a:t>
            </a:fld>
            <a:endParaRPr lang="zh-CN" altLang="en-US"/>
          </a:p>
        </p:txBody>
      </p:sp>
    </p:spTree>
    <p:extLst>
      <p:ext uri="{BB962C8B-B14F-4D97-AF65-F5344CB8AC3E}">
        <p14:creationId xmlns:p14="http://schemas.microsoft.com/office/powerpoint/2010/main" val="1661698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例如，我第一次预约专车的时候，司机提前</a:t>
            </a:r>
            <a:r>
              <a:rPr lang="en-US" altLang="zh-CN" sz="1200" dirty="0" smtClean="0"/>
              <a:t>30</a:t>
            </a:r>
            <a:r>
              <a:rPr lang="zh-CN" altLang="en-US" sz="1200" dirty="0" smtClean="0"/>
              <a:t>分钟电话给我以某某原因让我取消订单，在这里，司机的说的原因就不好评判了。</a:t>
            </a:r>
            <a:endParaRPr lang="zh-CN" altLang="en-US" dirty="0"/>
          </a:p>
        </p:txBody>
      </p:sp>
      <p:sp>
        <p:nvSpPr>
          <p:cNvPr id="4" name="灯片编号占位符 3"/>
          <p:cNvSpPr>
            <a:spLocks noGrp="1"/>
          </p:cNvSpPr>
          <p:nvPr>
            <p:ph type="sldNum" sz="quarter" idx="10"/>
          </p:nvPr>
        </p:nvSpPr>
        <p:spPr/>
        <p:txBody>
          <a:bodyPr/>
          <a:lstStyle/>
          <a:p>
            <a:fld id="{AA1C7FF1-F1B3-4BC0-ABAA-5EB609ADC6B7}" type="slidenum">
              <a:rPr lang="zh-CN" altLang="en-US" smtClean="0"/>
              <a:t>23</a:t>
            </a:fld>
            <a:endParaRPr lang="zh-CN" altLang="en-US"/>
          </a:p>
        </p:txBody>
      </p:sp>
    </p:spTree>
    <p:extLst>
      <p:ext uri="{BB962C8B-B14F-4D97-AF65-F5344CB8AC3E}">
        <p14:creationId xmlns:p14="http://schemas.microsoft.com/office/powerpoint/2010/main" val="54747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accent1"/>
                </a:solidFill>
                <a:latin typeface="Arial" panose="020B0604020202020204" pitchFamily="34" charset="0"/>
                <a:ea typeface="微软雅黑" panose="020B0503020204020204" pitchFamily="34" charset="-122"/>
              </a:rPr>
              <a:t>滴滴专车采用的是与汽车租赁公司合作的模式，但实际情况是有的</a:t>
            </a:r>
            <a:r>
              <a:rPr lang="zh-CN" altLang="en-US" sz="1200" dirty="0" smtClean="0">
                <a:solidFill>
                  <a:schemeClr val="accent1"/>
                </a:solidFill>
                <a:latin typeface="微软雅黑" panose="020B0503020204020204" pitchFamily="34" charset="-122"/>
                <a:ea typeface="微软雅黑" panose="020B0503020204020204" pitchFamily="34" charset="-122"/>
              </a:rPr>
              <a:t>有滴滴专车的司机开的是自己的车，挂靠在一家汽车租赁公司名下，然后按接单提成。这种情况下，乘客的安全和利益可能无法得到保证。所以，这就</a:t>
            </a:r>
            <a:endParaRPr lang="zh-CN" altLang="en-US" dirty="0"/>
          </a:p>
        </p:txBody>
      </p:sp>
      <p:sp>
        <p:nvSpPr>
          <p:cNvPr id="4" name="灯片编号占位符 3"/>
          <p:cNvSpPr>
            <a:spLocks noGrp="1"/>
          </p:cNvSpPr>
          <p:nvPr>
            <p:ph type="sldNum" sz="quarter" idx="10"/>
          </p:nvPr>
        </p:nvSpPr>
        <p:spPr/>
        <p:txBody>
          <a:bodyPr/>
          <a:lstStyle/>
          <a:p>
            <a:fld id="{AA1C7FF1-F1B3-4BC0-ABAA-5EB609ADC6B7}" type="slidenum">
              <a:rPr lang="zh-CN" altLang="en-US" smtClean="0"/>
              <a:t>25</a:t>
            </a:fld>
            <a:endParaRPr lang="zh-CN" altLang="en-US"/>
          </a:p>
        </p:txBody>
      </p:sp>
    </p:spTree>
    <p:extLst>
      <p:ext uri="{BB962C8B-B14F-4D97-AF65-F5344CB8AC3E}">
        <p14:creationId xmlns:p14="http://schemas.microsoft.com/office/powerpoint/2010/main" val="3442574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r="26898"/>
          <a:stretch/>
        </p:blipFill>
        <p:spPr>
          <a:xfrm>
            <a:off x="8702980" y="6539593"/>
            <a:ext cx="441019" cy="318407"/>
          </a:xfrm>
          <a:prstGeom prst="rect">
            <a:avLst/>
          </a:prstGeom>
        </p:spPr>
      </p:pic>
      <p:sp>
        <p:nvSpPr>
          <p:cNvPr id="4"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
        <p:nvSpPr>
          <p:cNvPr id="3" name="KSO_CT2"/>
          <p:cNvSpPr>
            <a:spLocks noGrp="1"/>
          </p:cNvSpPr>
          <p:nvPr>
            <p:ph type="subTitle" idx="1" hasCustomPrompt="1"/>
          </p:nvPr>
        </p:nvSpPr>
        <p:spPr>
          <a:xfrm rot="19378775">
            <a:off x="3406464" y="4942867"/>
            <a:ext cx="6730701" cy="467211"/>
          </a:xfrm>
          <a:noFill/>
        </p:spPr>
        <p:txBody>
          <a:bodyPr>
            <a:noAutofit/>
          </a:bodyPr>
          <a:lstStyle>
            <a:lvl1pPr marL="0" indent="0" algn="ctr">
              <a:buNone/>
              <a:defRPr sz="1800" i="1">
                <a:solidFill>
                  <a:schemeClr val="tx1">
                    <a:lumMod val="65000"/>
                    <a:lumOff val="3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rot="19378775">
            <a:off x="2660587" y="3390072"/>
            <a:ext cx="6862102" cy="1720077"/>
          </a:xfrm>
        </p:spPr>
        <p:txBody>
          <a:bodyPr anchor="b">
            <a:noAutofit/>
          </a:bodyPr>
          <a:lstStyle>
            <a:lvl1pPr algn="ctr">
              <a:defRPr sz="4200" i="1">
                <a:gradFill flip="none" rotWithShape="1">
                  <a:gsLst>
                    <a:gs pos="0">
                      <a:schemeClr val="accent2">
                        <a:lumMod val="60000"/>
                        <a:lumOff val="40000"/>
                      </a:schemeClr>
                    </a:gs>
                    <a:gs pos="33000">
                      <a:schemeClr val="accent1"/>
                    </a:gs>
                    <a:gs pos="68000">
                      <a:schemeClr val="accent1">
                        <a:lumMod val="75000"/>
                      </a:schemeClr>
                    </a:gs>
                    <a:gs pos="100000">
                      <a:schemeClr val="accent2">
                        <a:lumMod val="75000"/>
                      </a:schemeClr>
                    </a:gs>
                  </a:gsLst>
                  <a:lin ang="0" scaled="1"/>
                  <a:tileRect/>
                </a:gradFill>
                <a:effectLst/>
              </a:defRPr>
            </a:lvl1pPr>
          </a:lstStyle>
          <a:p>
            <a:r>
              <a:rPr lang="zh-CN" altLang="en-US" dirty="0" smtClean="0"/>
              <a:t>单击此处添加您的标题文字</a:t>
            </a:r>
            <a:endParaRPr lang="zh-CN" altLang="en-US" dirty="0"/>
          </a:p>
        </p:txBody>
      </p:sp>
      <p:cxnSp>
        <p:nvCxnSpPr>
          <p:cNvPr id="9" name="直接连接符 8"/>
          <p:cNvCxnSpPr/>
          <p:nvPr/>
        </p:nvCxnSpPr>
        <p:spPr>
          <a:xfrm flipH="1">
            <a:off x="7062107" y="3788229"/>
            <a:ext cx="2081892" cy="1608364"/>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544747" y="3981553"/>
            <a:ext cx="2599252" cy="200805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287321"/>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Tree>
    <p:extLst>
      <p:ext uri="{BB962C8B-B14F-4D97-AF65-F5344CB8AC3E}">
        <p14:creationId xmlns:p14="http://schemas.microsoft.com/office/powerpoint/2010/main" val="151955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Tree>
    <p:extLst>
      <p:ext uri="{BB962C8B-B14F-4D97-AF65-F5344CB8AC3E}">
        <p14:creationId xmlns:p14="http://schemas.microsoft.com/office/powerpoint/2010/main" val="27452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marL="357188" indent="-357188">
              <a:buFont typeface="Wingdings 2" panose="05020102010507070707" pitchFamily="18" charset="2"/>
              <a:buChar char=""/>
              <a:defRPr/>
            </a:lvl1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Tree>
    <p:extLst>
      <p:ext uri="{BB962C8B-B14F-4D97-AF65-F5344CB8AC3E}">
        <p14:creationId xmlns:p14="http://schemas.microsoft.com/office/powerpoint/2010/main" val="394340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108199"/>
            <a:ext cx="5995988" cy="1235075"/>
          </a:xfrm>
        </p:spPr>
        <p:txBody>
          <a:bodyPr anchor="b">
            <a:normAutofit/>
          </a:bodyPr>
          <a:lstStyle>
            <a:lvl1pPr algn="ctr">
              <a:defRPr sz="36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69" y="3400425"/>
            <a:ext cx="3067663" cy="357478"/>
          </a:xfrm>
          <a:prstGeom prst="roundRect">
            <a:avLst>
              <a:gd name="adj" fmla="val 50000"/>
            </a:avLst>
          </a:prstGeom>
          <a:solidFill>
            <a:schemeClr val="accent1"/>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
        <p:nvSpPr>
          <p:cNvPr id="7" name="矩形 6"/>
          <p:cNvSpPr/>
          <p:nvPr/>
        </p:nvSpPr>
        <p:spPr>
          <a:xfrm>
            <a:off x="0" y="0"/>
            <a:ext cx="9144000" cy="106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9099860"/>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499" y="1244600"/>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Tree>
    <p:extLst>
      <p:ext uri="{BB962C8B-B14F-4D97-AF65-F5344CB8AC3E}">
        <p14:creationId xmlns:p14="http://schemas.microsoft.com/office/powerpoint/2010/main" val="39061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Tree>
    <p:extLst>
      <p:ext uri="{BB962C8B-B14F-4D97-AF65-F5344CB8AC3E}">
        <p14:creationId xmlns:p14="http://schemas.microsoft.com/office/powerpoint/2010/main" val="353063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Tree>
    <p:extLst>
      <p:ext uri="{BB962C8B-B14F-4D97-AF65-F5344CB8AC3E}">
        <p14:creationId xmlns:p14="http://schemas.microsoft.com/office/powerpoint/2010/main" val="93605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Tree>
    <p:extLst>
      <p:ext uri="{BB962C8B-B14F-4D97-AF65-F5344CB8AC3E}">
        <p14:creationId xmlns:p14="http://schemas.microsoft.com/office/powerpoint/2010/main" val="70317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Tree>
    <p:extLst>
      <p:ext uri="{BB962C8B-B14F-4D97-AF65-F5344CB8AC3E}">
        <p14:creationId xmlns:p14="http://schemas.microsoft.com/office/powerpoint/2010/main" val="404795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B72D2730-01EA-4BA4-9393-286EFDCB14E6}" type="datetimeFigureOut">
              <a:rPr lang="zh-CN" altLang="en-US" smtClean="0"/>
              <a:t>2015/5/28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11FFDD01-D323-4E90-B429-4F455DBA5C6A}" type="slidenum">
              <a:rPr lang="zh-CN" altLang="en-US" smtClean="0"/>
              <a:t>‹#›</a:t>
            </a:fld>
            <a:endParaRPr lang="zh-CN" altLang="en-US"/>
          </a:p>
        </p:txBody>
      </p:sp>
    </p:spTree>
    <p:extLst>
      <p:ext uri="{BB962C8B-B14F-4D97-AF65-F5344CB8AC3E}">
        <p14:creationId xmlns:p14="http://schemas.microsoft.com/office/powerpoint/2010/main" val="354472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p:nvPicPr>
        <p:blipFill>
          <a:blip r:embed="rId13"/>
          <a:stretch>
            <a:fillRect/>
          </a:stretch>
        </p:blipFill>
        <p:spPr>
          <a:xfrm>
            <a:off x="0" y="-1"/>
            <a:ext cx="1879017" cy="1026615"/>
          </a:xfrm>
          <a:prstGeom prst="rect">
            <a:avLst/>
          </a:prstGeom>
        </p:spPr>
      </p:pic>
      <p:pic>
        <p:nvPicPr>
          <p:cNvPr id="9" name="图片 8"/>
          <p:cNvPicPr>
            <a:picLocks noChangeAspect="1"/>
          </p:cNvPicPr>
          <p:nvPr/>
        </p:nvPicPr>
        <p:blipFill>
          <a:blip r:embed="rId14"/>
          <a:stretch>
            <a:fillRect/>
          </a:stretch>
        </p:blipFill>
        <p:spPr>
          <a:xfrm flipH="1">
            <a:off x="7111093" y="5853505"/>
            <a:ext cx="2032907" cy="1004495"/>
          </a:xfrm>
          <a:prstGeom prst="rect">
            <a:avLst/>
          </a:prstGeom>
        </p:spPr>
      </p:pic>
      <p:sp>
        <p:nvSpPr>
          <p:cNvPr id="2" name="KSO_BT1"/>
          <p:cNvSpPr>
            <a:spLocks noGrp="1"/>
          </p:cNvSpPr>
          <p:nvPr>
            <p:ph type="title"/>
          </p:nvPr>
        </p:nvSpPr>
        <p:spPr>
          <a:xfrm>
            <a:off x="1342220" y="114750"/>
            <a:ext cx="7165375" cy="699594"/>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D2730-01EA-4BA4-9393-286EFDCB14E6}" type="datetimeFigureOut">
              <a:rPr lang="zh-CN" altLang="en-US" smtClean="0"/>
              <a:t>2015/5/28</a:t>
            </a:fld>
            <a:endParaRPr lang="zh-CN" altLang="en-US"/>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FDD01-D323-4E90-B429-4F455DBA5C6A}" type="slidenum">
              <a:rPr lang="zh-CN" altLang="en-US" smtClean="0"/>
              <a:t>‹#›</a:t>
            </a:fld>
            <a:endParaRPr lang="zh-CN" altLang="en-US"/>
          </a:p>
        </p:txBody>
      </p:sp>
      <p:sp>
        <p:nvSpPr>
          <p:cNvPr id="3" name="KSO_BC1"/>
          <p:cNvSpPr>
            <a:spLocks noGrp="1"/>
          </p:cNvSpPr>
          <p:nvPr>
            <p:ph type="body" idx="1"/>
          </p:nvPr>
        </p:nvSpPr>
        <p:spPr>
          <a:xfrm>
            <a:off x="419099" y="1026615"/>
            <a:ext cx="8292045" cy="51932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cxnSp>
        <p:nvCxnSpPr>
          <p:cNvPr id="78" name="直接连接符 77"/>
          <p:cNvCxnSpPr/>
          <p:nvPr/>
        </p:nvCxnSpPr>
        <p:spPr>
          <a:xfrm>
            <a:off x="900000" y="849083"/>
            <a:ext cx="82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7221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1" i="0" kern="1200" baseline="0">
          <a:solidFill>
            <a:schemeClr val="accent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120000"/>
        <a:buFontTx/>
        <a:buBlip>
          <a:blip r:embed="rId15"/>
        </a:buBlip>
        <a:defRPr sz="2000" kern="1200" baseline="0">
          <a:solidFill>
            <a:schemeClr val="accent1"/>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电子商务研究所     张婉哲</a:t>
            </a:r>
            <a:endParaRPr lang="zh-CN" altLang="en-US" dirty="0"/>
          </a:p>
        </p:txBody>
      </p:sp>
      <p:sp>
        <p:nvSpPr>
          <p:cNvPr id="2" name="标题 1"/>
          <p:cNvSpPr>
            <a:spLocks noGrp="1"/>
          </p:cNvSpPr>
          <p:nvPr>
            <p:ph type="title"/>
          </p:nvPr>
        </p:nvSpPr>
        <p:spPr/>
        <p:txBody>
          <a:bodyPr/>
          <a:lstStyle/>
          <a:p>
            <a:r>
              <a:rPr lang="zh-CN" altLang="en-US" dirty="0" smtClean="0"/>
              <a:t>智能用车</a:t>
            </a:r>
            <a:endParaRPr lang="zh-CN" altLang="en-US" dirty="0"/>
          </a:p>
        </p:txBody>
      </p:sp>
    </p:spTree>
    <p:extLst>
      <p:ext uri="{BB962C8B-B14F-4D97-AF65-F5344CB8AC3E}">
        <p14:creationId xmlns:p14="http://schemas.microsoft.com/office/powerpoint/2010/main" val="374480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专车市场及趋势分析</a:t>
            </a:r>
          </a:p>
        </p:txBody>
      </p:sp>
      <p:sp>
        <p:nvSpPr>
          <p:cNvPr id="6" name="内容占位符 2"/>
          <p:cNvSpPr txBox="1">
            <a:spLocks/>
          </p:cNvSpPr>
          <p:nvPr/>
        </p:nvSpPr>
        <p:spPr>
          <a:xfrm>
            <a:off x="419099" y="1026615"/>
            <a:ext cx="8292045" cy="4274593"/>
          </a:xfrm>
          <a:prstGeom prst="rect">
            <a:avLst/>
          </a:prstGeom>
        </p:spPr>
        <p:txBody>
          <a:bodyPr vert="horz" lIns="91440" tIns="45720" rIns="91440" bIns="45720" rtlCol="0">
            <a:normAutofit/>
          </a:bodyPr>
          <a:lstStyle>
            <a:lvl1pPr marL="357188" indent="-357188" algn="just" defTabSz="914400" rtl="0" eaLnBrk="1" latinLnBrk="0" hangingPunct="1">
              <a:lnSpc>
                <a:spcPct val="110000"/>
              </a:lnSpc>
              <a:spcBef>
                <a:spcPts val="1800"/>
              </a:spcBef>
              <a:spcAft>
                <a:spcPts val="0"/>
              </a:spcAft>
              <a:buClr>
                <a:schemeClr val="accent1"/>
              </a:buClr>
              <a:buSzPct val="120000"/>
              <a:buFont typeface="Wingdings 2" panose="05020102010507070707" pitchFamily="18" charset="2"/>
              <a:buChar char=""/>
              <a:defRPr sz="2000" kern="1200" baseline="0">
                <a:solidFill>
                  <a:schemeClr val="accent1"/>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t>2.2</a:t>
            </a:r>
            <a:r>
              <a:rPr lang="zh-CN" altLang="en-US" sz="2400" b="1" dirty="0" smtClean="0"/>
              <a:t>专车的发展趋势</a:t>
            </a:r>
            <a:endParaRPr lang="en-US" altLang="zh-CN" sz="2400" b="1" dirty="0" smtClean="0"/>
          </a:p>
          <a:p>
            <a:r>
              <a:rPr lang="zh-CN" altLang="en-US" b="1" dirty="0" smtClean="0">
                <a:solidFill>
                  <a:schemeClr val="tx1"/>
                </a:solidFill>
                <a:latin typeface="微软雅黑" panose="020B0503020204020204" pitchFamily="34" charset="-122"/>
              </a:rPr>
              <a:t>     跨行业进行业务创新</a:t>
            </a:r>
            <a:endParaRPr lang="en-US" altLang="zh-CN" b="1" dirty="0" smtClean="0">
              <a:solidFill>
                <a:schemeClr val="tx1"/>
              </a:solidFill>
              <a:latin typeface="微软雅黑" panose="020B0503020204020204" pitchFamily="34" charset="-122"/>
            </a:endParaRPr>
          </a:p>
          <a:p>
            <a:endParaRPr lang="en-US" altLang="zh-CN" dirty="0" smtClean="0">
              <a:solidFill>
                <a:schemeClr val="tx1"/>
              </a:solidFill>
              <a:latin typeface="微软雅黑" panose="020B0503020204020204" pitchFamily="34" charset="-122"/>
            </a:endParaRPr>
          </a:p>
          <a:p>
            <a:r>
              <a:rPr lang="zh-CN" altLang="en-US" dirty="0" smtClean="0">
                <a:solidFill>
                  <a:schemeClr val="tx1"/>
                </a:solidFill>
                <a:latin typeface="微软雅黑" panose="020B0503020204020204" pitchFamily="34" charset="-122"/>
              </a:rPr>
              <a:t>     （</a:t>
            </a:r>
            <a:r>
              <a:rPr lang="en-US" altLang="zh-CN" dirty="0" smtClean="0">
                <a:solidFill>
                  <a:schemeClr val="tx1"/>
                </a:solidFill>
                <a:latin typeface="微软雅黑" panose="020B0503020204020204" pitchFamily="34" charset="-122"/>
              </a:rPr>
              <a:t>1</a:t>
            </a:r>
            <a:r>
              <a:rPr lang="zh-CN" altLang="en-US" dirty="0" smtClean="0">
                <a:solidFill>
                  <a:schemeClr val="tx1"/>
                </a:solidFill>
                <a:latin typeface="微软雅黑" panose="020B0503020204020204" pitchFamily="34" charset="-122"/>
              </a:rPr>
              <a:t>）与海外出境旅游相结合，提供海外专车服务。</a:t>
            </a:r>
            <a:r>
              <a:rPr lang="zh-CN" altLang="en-US" dirty="0" smtClean="0">
                <a:solidFill>
                  <a:schemeClr val="tx1"/>
                </a:solidFill>
                <a:latin typeface="微软雅黑" panose="020B0503020204020204" pitchFamily="34" charset="-122"/>
              </a:rPr>
              <a:t>专车可以提供当地华人作为司机，这种司机</a:t>
            </a:r>
            <a:r>
              <a:rPr lang="zh-CN" altLang="en-US" dirty="0">
                <a:solidFill>
                  <a:schemeClr val="tx1"/>
                </a:solidFill>
                <a:latin typeface="微软雅黑" panose="020B0503020204020204" pitchFamily="34" charset="-122"/>
              </a:rPr>
              <a:t>兼导游的模式会更加受到出境游用户青睐</a:t>
            </a:r>
            <a:r>
              <a:rPr lang="zh-CN" altLang="en-US" dirty="0" smtClean="0">
                <a:solidFill>
                  <a:schemeClr val="tx1"/>
                </a:solidFill>
                <a:latin typeface="微软雅黑" panose="020B0503020204020204" pitchFamily="34" charset="-122"/>
              </a:rPr>
              <a:t>。</a:t>
            </a:r>
            <a:endParaRPr lang="en-US" altLang="zh-CN" dirty="0" smtClean="0">
              <a:solidFill>
                <a:schemeClr val="tx1"/>
              </a:solidFill>
              <a:latin typeface="微软雅黑" panose="020B0503020204020204" pitchFamily="34" charset="-122"/>
            </a:endParaRPr>
          </a:p>
          <a:p>
            <a:r>
              <a:rPr lang="zh-CN" altLang="en-US" dirty="0" smtClean="0">
                <a:solidFill>
                  <a:schemeClr val="tx1"/>
                </a:solidFill>
                <a:latin typeface="微软雅黑" panose="020B0503020204020204" pitchFamily="34" charset="-122"/>
              </a:rPr>
              <a:t>     （</a:t>
            </a:r>
            <a:r>
              <a:rPr lang="en-US" altLang="zh-CN" dirty="0" smtClean="0">
                <a:solidFill>
                  <a:schemeClr val="tx1"/>
                </a:solidFill>
                <a:latin typeface="微软雅黑" panose="020B0503020204020204" pitchFamily="34" charset="-122"/>
              </a:rPr>
              <a:t>2</a:t>
            </a:r>
            <a:r>
              <a:rPr lang="zh-CN" altLang="en-US" dirty="0" smtClean="0">
                <a:solidFill>
                  <a:schemeClr val="tx1"/>
                </a:solidFill>
                <a:latin typeface="微软雅黑" panose="020B0503020204020204" pitchFamily="34" charset="-122"/>
              </a:rPr>
              <a:t>）与快递行业、外卖等生活服务行业相结合。</a:t>
            </a:r>
            <a:endParaRPr lang="en-US" altLang="zh-CN" sz="2400" b="1" dirty="0" smtClean="0"/>
          </a:p>
          <a:p>
            <a:endParaRPr lang="zh-CN" altLang="en-US" sz="2400" b="1" dirty="0"/>
          </a:p>
        </p:txBody>
      </p:sp>
      <p:sp>
        <p:nvSpPr>
          <p:cNvPr id="5" name="TextBox 4"/>
          <p:cNvSpPr txBox="1"/>
          <p:nvPr/>
        </p:nvSpPr>
        <p:spPr>
          <a:xfrm>
            <a:off x="827584" y="5517232"/>
            <a:ext cx="7200800"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       </a:t>
            </a:r>
          </a:p>
        </p:txBody>
      </p:sp>
    </p:spTree>
    <p:extLst>
      <p:ext uri="{BB962C8B-B14F-4D97-AF65-F5344CB8AC3E}">
        <p14:creationId xmlns:p14="http://schemas.microsoft.com/office/powerpoint/2010/main" val="77555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专车市场及趋势分析</a:t>
            </a:r>
          </a:p>
        </p:txBody>
      </p:sp>
      <p:sp>
        <p:nvSpPr>
          <p:cNvPr id="3" name="内容占位符 2"/>
          <p:cNvSpPr>
            <a:spLocks noGrp="1"/>
          </p:cNvSpPr>
          <p:nvPr>
            <p:ph idx="1"/>
          </p:nvPr>
        </p:nvSpPr>
        <p:spPr/>
        <p:txBody>
          <a:bodyPr/>
          <a:lstStyle/>
          <a:p>
            <a:r>
              <a:rPr lang="en-US" altLang="zh-CN" sz="2400" b="1" dirty="0" smtClean="0"/>
              <a:t>2.3</a:t>
            </a:r>
            <a:r>
              <a:rPr lang="zh-CN" altLang="en-US" sz="2400" b="1" dirty="0" smtClean="0"/>
              <a:t>典型应用之滴滴专车</a:t>
            </a:r>
            <a:endParaRPr lang="en-US" altLang="zh-CN" sz="2400" b="1" dirty="0" smtClean="0"/>
          </a:p>
          <a:p>
            <a:r>
              <a:rPr lang="zh-CN" altLang="en-US" dirty="0" smtClean="0">
                <a:solidFill>
                  <a:schemeClr val="tx1"/>
                </a:solidFill>
              </a:rPr>
              <a:t>     </a:t>
            </a:r>
            <a:r>
              <a:rPr lang="zh-CN" altLang="en-US" sz="1800" dirty="0" smtClean="0">
                <a:solidFill>
                  <a:schemeClr val="tx1"/>
                </a:solidFill>
              </a:rPr>
              <a:t>滴滴</a:t>
            </a:r>
            <a:r>
              <a:rPr lang="zh-CN" altLang="en-US" sz="1800" dirty="0">
                <a:solidFill>
                  <a:schemeClr val="tx1"/>
                </a:solidFill>
              </a:rPr>
              <a:t>专车</a:t>
            </a:r>
            <a:r>
              <a:rPr lang="zh-CN" altLang="en-US" sz="1800" dirty="0" smtClean="0">
                <a:solidFill>
                  <a:schemeClr val="tx1"/>
                </a:solidFill>
              </a:rPr>
              <a:t>是滴滴打车</a:t>
            </a:r>
            <a:r>
              <a:rPr lang="en-US" altLang="zh-CN" sz="1800" dirty="0" smtClean="0">
                <a:solidFill>
                  <a:schemeClr val="tx1"/>
                </a:solidFill>
              </a:rPr>
              <a:t>2014</a:t>
            </a:r>
            <a:r>
              <a:rPr lang="zh-CN" altLang="en-US" sz="1800" dirty="0">
                <a:solidFill>
                  <a:schemeClr val="tx1"/>
                </a:solidFill>
              </a:rPr>
              <a:t>年</a:t>
            </a:r>
            <a:r>
              <a:rPr lang="en-US" altLang="zh-CN" sz="1800" dirty="0">
                <a:solidFill>
                  <a:schemeClr val="tx1"/>
                </a:solidFill>
              </a:rPr>
              <a:t>8</a:t>
            </a:r>
            <a:r>
              <a:rPr lang="zh-CN" altLang="en-US" sz="1800" dirty="0">
                <a:solidFill>
                  <a:schemeClr val="tx1"/>
                </a:solidFill>
              </a:rPr>
              <a:t>月</a:t>
            </a:r>
            <a:r>
              <a:rPr lang="en-US" altLang="zh-CN" sz="1800" dirty="0">
                <a:solidFill>
                  <a:schemeClr val="tx1"/>
                </a:solidFill>
              </a:rPr>
              <a:t>19</a:t>
            </a:r>
            <a:r>
              <a:rPr lang="zh-CN" altLang="en-US" sz="1800" dirty="0">
                <a:solidFill>
                  <a:schemeClr val="tx1"/>
                </a:solidFill>
              </a:rPr>
              <a:t>日宣布推出的为高端商务出行人群提供优质服务的产品，也是针对传统出租车行业推出滴滴打车软件之后上线的第二款产品。</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706" y="2636912"/>
            <a:ext cx="2996987" cy="4005064"/>
          </a:xfrm>
          <a:prstGeom prst="rect">
            <a:avLst/>
          </a:prstGeom>
        </p:spPr>
      </p:pic>
    </p:spTree>
    <p:extLst>
      <p:ext uri="{BB962C8B-B14F-4D97-AF65-F5344CB8AC3E}">
        <p14:creationId xmlns:p14="http://schemas.microsoft.com/office/powerpoint/2010/main" val="26132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专车市场及趋势分析</a:t>
            </a:r>
          </a:p>
        </p:txBody>
      </p:sp>
      <p:sp>
        <p:nvSpPr>
          <p:cNvPr id="3" name="内容占位符 2"/>
          <p:cNvSpPr>
            <a:spLocks noGrp="1"/>
          </p:cNvSpPr>
          <p:nvPr>
            <p:ph idx="1"/>
          </p:nvPr>
        </p:nvSpPr>
        <p:spPr>
          <a:xfrm>
            <a:off x="419099" y="1026615"/>
            <a:ext cx="8292045" cy="2906441"/>
          </a:xfrm>
        </p:spPr>
        <p:txBody>
          <a:bodyPr>
            <a:normAutofit/>
          </a:bodyPr>
          <a:lstStyle/>
          <a:p>
            <a:pPr lvl="0">
              <a:buClr>
                <a:srgbClr val="BE795E"/>
              </a:buClr>
            </a:pPr>
            <a:r>
              <a:rPr lang="en-US" altLang="zh-CN" sz="2400" b="1" dirty="0">
                <a:solidFill>
                  <a:srgbClr val="BE795E"/>
                </a:solidFill>
              </a:rPr>
              <a:t>2.3</a:t>
            </a:r>
            <a:r>
              <a:rPr lang="zh-CN" altLang="en-US" sz="2400" b="1" dirty="0">
                <a:solidFill>
                  <a:srgbClr val="BE795E"/>
                </a:solidFill>
              </a:rPr>
              <a:t>典型应用</a:t>
            </a:r>
            <a:r>
              <a:rPr lang="zh-CN" altLang="en-US" sz="2400" b="1" dirty="0" smtClean="0">
                <a:solidFill>
                  <a:srgbClr val="BE795E"/>
                </a:solidFill>
              </a:rPr>
              <a:t>之</a:t>
            </a:r>
            <a:r>
              <a:rPr lang="en-US" altLang="zh-CN" sz="2400" b="1" dirty="0" smtClean="0">
                <a:solidFill>
                  <a:srgbClr val="BE795E"/>
                </a:solidFill>
              </a:rPr>
              <a:t>Uber</a:t>
            </a:r>
            <a:endParaRPr lang="en-US" altLang="zh-CN" sz="2400" b="1" dirty="0">
              <a:solidFill>
                <a:srgbClr val="BE795E"/>
              </a:solidFill>
            </a:endParaRPr>
          </a:p>
          <a:p>
            <a:r>
              <a:rPr lang="en-US" altLang="zh-CN" dirty="0" smtClean="0">
                <a:solidFill>
                  <a:schemeClr val="tx1"/>
                </a:solidFill>
              </a:rPr>
              <a:t>      </a:t>
            </a:r>
            <a:r>
              <a:rPr lang="en-US" altLang="zh-CN" sz="1800" dirty="0" smtClean="0">
                <a:solidFill>
                  <a:schemeClr val="tx1"/>
                </a:solidFill>
              </a:rPr>
              <a:t>Uber</a:t>
            </a:r>
            <a:r>
              <a:rPr lang="zh-CN" altLang="en-US" sz="1800" dirty="0" smtClean="0">
                <a:solidFill>
                  <a:schemeClr val="tx1"/>
                </a:solidFill>
              </a:rPr>
              <a:t>于</a:t>
            </a:r>
            <a:r>
              <a:rPr lang="en-US" altLang="zh-CN" sz="1800" dirty="0" smtClean="0">
                <a:solidFill>
                  <a:schemeClr val="tx1"/>
                </a:solidFill>
              </a:rPr>
              <a:t>2009</a:t>
            </a:r>
            <a:r>
              <a:rPr lang="zh-CN" altLang="zh-CN" sz="1800" dirty="0" smtClean="0">
                <a:solidFill>
                  <a:schemeClr val="tx1"/>
                </a:solidFill>
              </a:rPr>
              <a:t>年</a:t>
            </a:r>
            <a:r>
              <a:rPr lang="zh-CN" altLang="en-US" sz="1800" dirty="0" smtClean="0">
                <a:solidFill>
                  <a:schemeClr val="tx1"/>
                </a:solidFill>
              </a:rPr>
              <a:t>在美国被创立</a:t>
            </a:r>
            <a:r>
              <a:rPr lang="en-US" altLang="zh-CN" sz="1800" dirty="0" smtClean="0">
                <a:solidFill>
                  <a:schemeClr val="tx1"/>
                </a:solidFill>
              </a:rPr>
              <a:t>,</a:t>
            </a:r>
            <a:r>
              <a:rPr lang="zh-CN" altLang="en-US" sz="1800" dirty="0">
                <a:solidFill>
                  <a:schemeClr val="tx1"/>
                </a:solidFill>
              </a:rPr>
              <a:t>以整合闲置出租车为最初主要</a:t>
            </a:r>
            <a:r>
              <a:rPr lang="zh-CN" altLang="en-US" sz="1800" dirty="0" smtClean="0">
                <a:solidFill>
                  <a:schemeClr val="tx1"/>
                </a:solidFill>
              </a:rPr>
              <a:t>目的。</a:t>
            </a:r>
            <a:r>
              <a:rPr lang="zh-CN" altLang="zh-CN" sz="1800" dirty="0" smtClean="0">
                <a:solidFill>
                  <a:schemeClr val="tx1"/>
                </a:solidFill>
              </a:rPr>
              <a:t>目前</a:t>
            </a:r>
            <a:r>
              <a:rPr lang="zh-CN" altLang="zh-CN" sz="1800" dirty="0">
                <a:solidFill>
                  <a:schemeClr val="tx1"/>
                </a:solidFill>
              </a:rPr>
              <a:t>业务范围已经覆盖到全世界超过</a:t>
            </a:r>
            <a:r>
              <a:rPr lang="en-US" altLang="zh-CN" sz="1800" dirty="0">
                <a:solidFill>
                  <a:schemeClr val="tx1"/>
                </a:solidFill>
              </a:rPr>
              <a:t>132</a:t>
            </a:r>
            <a:r>
              <a:rPr lang="zh-CN" altLang="zh-CN" sz="1800" dirty="0">
                <a:solidFill>
                  <a:schemeClr val="tx1"/>
                </a:solidFill>
              </a:rPr>
              <a:t>个国家。</a:t>
            </a:r>
          </a:p>
          <a:p>
            <a:r>
              <a:rPr lang="en-US" altLang="zh-CN" sz="1800" dirty="0" smtClean="0">
                <a:solidFill>
                  <a:schemeClr val="tx1"/>
                </a:solidFill>
              </a:rPr>
              <a:t>      Uber</a:t>
            </a:r>
            <a:r>
              <a:rPr lang="zh-CN" altLang="en-US" sz="1800" dirty="0" smtClean="0">
                <a:solidFill>
                  <a:schemeClr val="tx1"/>
                </a:solidFill>
              </a:rPr>
              <a:t>在中国于</a:t>
            </a:r>
            <a:r>
              <a:rPr lang="en-US" altLang="zh-CN" sz="1800" dirty="0" smtClean="0">
                <a:solidFill>
                  <a:schemeClr val="tx1"/>
                </a:solidFill>
              </a:rPr>
              <a:t>2013</a:t>
            </a:r>
            <a:r>
              <a:rPr lang="zh-CN" altLang="zh-CN" sz="1800" dirty="0">
                <a:solidFill>
                  <a:schemeClr val="tx1"/>
                </a:solidFill>
              </a:rPr>
              <a:t>年</a:t>
            </a:r>
            <a:r>
              <a:rPr lang="en-US" altLang="zh-CN" sz="1800" dirty="0">
                <a:solidFill>
                  <a:schemeClr val="tx1"/>
                </a:solidFill>
              </a:rPr>
              <a:t>8</a:t>
            </a:r>
            <a:r>
              <a:rPr lang="zh-CN" altLang="zh-CN" sz="1800" dirty="0">
                <a:solidFill>
                  <a:schemeClr val="tx1"/>
                </a:solidFill>
              </a:rPr>
              <a:t>月从上海最早开始试</a:t>
            </a:r>
            <a:r>
              <a:rPr lang="zh-CN" altLang="zh-CN" sz="1800" dirty="0" smtClean="0">
                <a:solidFill>
                  <a:schemeClr val="tx1"/>
                </a:solidFill>
              </a:rPr>
              <a:t>运营</a:t>
            </a:r>
            <a:r>
              <a:rPr lang="zh-CN" altLang="en-US" sz="1800" dirty="0">
                <a:solidFill>
                  <a:schemeClr val="tx1"/>
                </a:solidFill>
              </a:rPr>
              <a:t>。</a:t>
            </a:r>
            <a:r>
              <a:rPr lang="zh-CN" altLang="en-US" sz="1800" dirty="0" smtClean="0">
                <a:solidFill>
                  <a:schemeClr val="tx1"/>
                </a:solidFill>
              </a:rPr>
              <a:t>目前，在国内范围内已将业务扩展到上海、成都、杭州、重庆、北京、广州、武汉等地。</a:t>
            </a:r>
            <a:endParaRPr lang="en-US" altLang="zh-CN" sz="1800" dirty="0" smtClean="0">
              <a:solidFill>
                <a:schemeClr val="tx1"/>
              </a:solidFill>
            </a:endParaRPr>
          </a:p>
          <a:p>
            <a:r>
              <a:rPr lang="zh-CN" altLang="en-US" sz="1800" dirty="0" smtClean="0">
                <a:solidFill>
                  <a:schemeClr val="tx1"/>
                </a:solidFill>
              </a:rPr>
              <a:t>     在国内提出的应用类型：</a:t>
            </a:r>
            <a:endParaRPr lang="en-US" altLang="zh-CN" sz="1800" dirty="0" smtClean="0">
              <a:solidFill>
                <a:schemeClr val="tx1"/>
              </a:solidFill>
            </a:endParaRPr>
          </a:p>
          <a:p>
            <a:endParaRPr lang="zh-CN" altLang="en-US" dirty="0"/>
          </a:p>
        </p:txBody>
      </p:sp>
      <p:grpSp>
        <p:nvGrpSpPr>
          <p:cNvPr id="10" name="组合 9"/>
          <p:cNvGrpSpPr/>
          <p:nvPr/>
        </p:nvGrpSpPr>
        <p:grpSpPr>
          <a:xfrm>
            <a:off x="1259632" y="3831133"/>
            <a:ext cx="7632848" cy="2737104"/>
            <a:chOff x="1259632" y="3831133"/>
            <a:chExt cx="7632848" cy="2737104"/>
          </a:xfrm>
        </p:grpSpPr>
        <p:sp>
          <p:nvSpPr>
            <p:cNvPr id="4" name="TextBox 3"/>
            <p:cNvSpPr txBox="1"/>
            <p:nvPr/>
          </p:nvSpPr>
          <p:spPr>
            <a:xfrm>
              <a:off x="1259632" y="4157464"/>
              <a:ext cx="1440160" cy="700898"/>
            </a:xfrm>
            <a:prstGeom prst="rect">
              <a:avLst/>
            </a:prstGeom>
            <a:noFill/>
          </p:spPr>
          <p:txBody>
            <a:bodyPr wrap="square" rtlCol="0">
              <a:spAutoFit/>
            </a:bodyPr>
            <a:lstStyle/>
            <a:p>
              <a:pPr>
                <a:lnSpc>
                  <a:spcPct val="130000"/>
                </a:lnSpc>
              </a:pPr>
              <a:r>
                <a:rPr lang="en-US" altLang="zh-CN" sz="1600" b="1" dirty="0" smtClean="0">
                  <a:latin typeface="Arial" panose="020B0604020202020204" pitchFamily="34" charset="0"/>
                  <a:ea typeface="微软雅黑" panose="020B0503020204020204" pitchFamily="34" charset="-122"/>
                </a:rPr>
                <a:t>Uber Black</a:t>
              </a:r>
            </a:p>
            <a:p>
              <a:pPr>
                <a:lnSpc>
                  <a:spcPct val="130000"/>
                </a:lnSpc>
              </a:pPr>
              <a:r>
                <a:rPr lang="zh-CN" altLang="en-US" sz="1600" b="1" dirty="0" smtClean="0">
                  <a:latin typeface="Arial" panose="020B0604020202020204" pitchFamily="34" charset="0"/>
                  <a:ea typeface="微软雅黑" panose="020B0503020204020204" pitchFamily="34" charset="-122"/>
                </a:rPr>
                <a:t>（高级车型）</a:t>
              </a:r>
              <a:endParaRPr lang="en-US" altLang="zh-CN" sz="1600" b="1" dirty="0" smtClean="0">
                <a:latin typeface="Arial" panose="020B0604020202020204" pitchFamily="34" charset="0"/>
                <a:ea typeface="微软雅黑" panose="020B0503020204020204" pitchFamily="34" charset="-122"/>
              </a:endParaRPr>
            </a:p>
          </p:txBody>
        </p:sp>
        <p:cxnSp>
          <p:nvCxnSpPr>
            <p:cNvPr id="6" name="直接箭头连接符 5"/>
            <p:cNvCxnSpPr/>
            <p:nvPr/>
          </p:nvCxnSpPr>
          <p:spPr>
            <a:xfrm>
              <a:off x="2843808" y="4521763"/>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35896" y="4195520"/>
              <a:ext cx="1440160" cy="732508"/>
            </a:xfrm>
            <a:prstGeom prst="rect">
              <a:avLst/>
            </a:prstGeom>
            <a:noFill/>
          </p:spPr>
          <p:txBody>
            <a:bodyPr wrap="square" rtlCol="0">
              <a:spAutoFit/>
            </a:bodyPr>
            <a:lstStyle/>
            <a:p>
              <a:pPr>
                <a:lnSpc>
                  <a:spcPct val="130000"/>
                </a:lnSpc>
              </a:pPr>
              <a:r>
                <a:rPr lang="en-US" altLang="zh-CN" sz="1600" b="1" dirty="0" smtClean="0">
                  <a:latin typeface="Arial" panose="020B0604020202020204" pitchFamily="34" charset="0"/>
                  <a:ea typeface="微软雅黑" panose="020B0503020204020204" pitchFamily="34" charset="-122"/>
                </a:rPr>
                <a:t>Uber X</a:t>
              </a:r>
            </a:p>
            <a:p>
              <a:pPr>
                <a:lnSpc>
                  <a:spcPct val="130000"/>
                </a:lnSpc>
              </a:pPr>
              <a:r>
                <a:rPr lang="zh-CN" altLang="en-US" sz="1600" b="1" dirty="0" smtClean="0">
                  <a:latin typeface="Arial" panose="020B0604020202020204" pitchFamily="34" charset="0"/>
                  <a:ea typeface="微软雅黑" panose="020B0503020204020204" pitchFamily="34" charset="-122"/>
                </a:rPr>
                <a:t>（优选轿车）</a:t>
              </a:r>
            </a:p>
          </p:txBody>
        </p:sp>
        <p:cxnSp>
          <p:nvCxnSpPr>
            <p:cNvPr id="8" name="直接箭头连接符 7"/>
            <p:cNvCxnSpPr/>
            <p:nvPr/>
          </p:nvCxnSpPr>
          <p:spPr>
            <a:xfrm>
              <a:off x="5148064" y="448234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2160" y="4291941"/>
              <a:ext cx="1152128" cy="380810"/>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人民优步</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8304" y="3831133"/>
              <a:ext cx="1584176" cy="2737104"/>
            </a:xfrm>
            <a:prstGeom prst="rect">
              <a:avLst/>
            </a:prstGeom>
          </p:spPr>
        </p:pic>
      </p:grpSp>
    </p:spTree>
    <p:extLst>
      <p:ext uri="{BB962C8B-B14F-4D97-AF65-F5344CB8AC3E}">
        <p14:creationId xmlns:p14="http://schemas.microsoft.com/office/powerpoint/2010/main" val="37568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nvSpPr>
        <p:spPr bwMode="auto">
          <a:xfrm>
            <a:off x="44450" y="1816100"/>
            <a:ext cx="4205288"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9900" b="1" dirty="0" smtClean="0">
                <a:solidFill>
                  <a:schemeClr val="accent1"/>
                </a:solidFill>
                <a:latin typeface="Arial Black" pitchFamily="34" charset="0"/>
                <a:ea typeface="微软雅黑" pitchFamily="34" charset="-122"/>
                <a:cs typeface="Times New Roman" pitchFamily="18" charset="0"/>
              </a:rPr>
              <a:t>03</a:t>
            </a:r>
            <a:endParaRPr lang="zh-CN" altLang="en-US" sz="19900" b="1" dirty="0">
              <a:solidFill>
                <a:schemeClr val="accent1"/>
              </a:solidFill>
              <a:latin typeface="Arial Black" pitchFamily="34" charset="0"/>
              <a:ea typeface="微软雅黑" pitchFamily="34" charset="-122"/>
              <a:cs typeface="Times New Roman" pitchFamily="18" charset="0"/>
            </a:endParaRPr>
          </a:p>
        </p:txBody>
      </p:sp>
      <p:sp>
        <p:nvSpPr>
          <p:cNvPr id="4" name="文本框 3"/>
          <p:cNvSpPr txBox="1"/>
          <p:nvPr/>
        </p:nvSpPr>
        <p:spPr>
          <a:xfrm>
            <a:off x="3887788" y="2782888"/>
            <a:ext cx="4662487" cy="523220"/>
          </a:xfrm>
          <a:prstGeom prst="rect">
            <a:avLst/>
          </a:prstGeom>
          <a:noFill/>
        </p:spPr>
        <p:txBody>
          <a:bodyPr>
            <a:spAutoFit/>
          </a:bodyPr>
          <a:lstStyle/>
          <a:p>
            <a:pPr algn="ctr">
              <a:defRPr/>
            </a:pPr>
            <a:r>
              <a:rPr lang="zh-CN" altLang="en-US" sz="2800" b="1" dirty="0" smtClean="0">
                <a:solidFill>
                  <a:schemeClr val="accent1"/>
                </a:solidFill>
                <a:latin typeface="+mj-ea"/>
                <a:ea typeface="+mj-ea"/>
              </a:rPr>
              <a:t>滴滴专车</a:t>
            </a:r>
            <a:r>
              <a:rPr lang="en-US" altLang="zh-CN" sz="2800" b="1" dirty="0" err="1" smtClean="0">
                <a:solidFill>
                  <a:schemeClr val="accent1"/>
                </a:solidFill>
                <a:latin typeface="+mj-ea"/>
                <a:ea typeface="+mj-ea"/>
              </a:rPr>
              <a:t>VSUber</a:t>
            </a:r>
            <a:r>
              <a:rPr lang="zh-CN" altLang="en-US" sz="2800" b="1" dirty="0" smtClean="0">
                <a:solidFill>
                  <a:schemeClr val="accent1"/>
                </a:solidFill>
                <a:latin typeface="+mj-ea"/>
                <a:ea typeface="+mj-ea"/>
              </a:rPr>
              <a:t>对比分析</a:t>
            </a:r>
            <a:endParaRPr lang="en-US" altLang="zh-CN" sz="2800" b="1" dirty="0">
              <a:solidFill>
                <a:schemeClr val="accent1"/>
              </a:solidFill>
              <a:latin typeface="+mj-ea"/>
              <a:ea typeface="+mj-ea"/>
            </a:endParaRPr>
          </a:p>
        </p:txBody>
      </p:sp>
      <p:cxnSp>
        <p:nvCxnSpPr>
          <p:cNvPr id="7" name="直接连接符 6"/>
          <p:cNvCxnSpPr/>
          <p:nvPr/>
        </p:nvCxnSpPr>
        <p:spPr>
          <a:xfrm>
            <a:off x="3970338" y="3394075"/>
            <a:ext cx="4608512"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4" name="文本框 11"/>
          <p:cNvSpPr txBox="1">
            <a:spLocks noChangeArrowheads="1"/>
          </p:cNvSpPr>
          <p:nvPr/>
        </p:nvSpPr>
        <p:spPr bwMode="auto">
          <a:xfrm>
            <a:off x="0" y="3070225"/>
            <a:ext cx="3887788" cy="646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en-US" altLang="zh-CN" sz="3600" b="1" dirty="0">
                <a:solidFill>
                  <a:schemeClr val="accent1"/>
                </a:solidFill>
                <a:latin typeface="Times New Roman" pitchFamily="18" charset="0"/>
                <a:cs typeface="Times New Roman" pitchFamily="18" charset="0"/>
              </a:rPr>
              <a:t>      PART </a:t>
            </a:r>
            <a:r>
              <a:rPr lang="en-US" altLang="zh-CN" sz="3600" b="1" dirty="0" smtClean="0">
                <a:solidFill>
                  <a:schemeClr val="accent1"/>
                </a:solidFill>
                <a:latin typeface="Times New Roman" pitchFamily="18" charset="0"/>
                <a:cs typeface="Times New Roman" pitchFamily="18" charset="0"/>
              </a:rPr>
              <a:t>THREE</a:t>
            </a:r>
            <a:endParaRPr lang="zh-CN" altLang="en-US" sz="36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2106271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mj-ea"/>
              </a:rPr>
              <a:t>3.</a:t>
            </a:r>
            <a:r>
              <a:rPr lang="zh-CN" altLang="en-US" dirty="0" smtClean="0">
                <a:latin typeface="+mj-ea"/>
              </a:rPr>
              <a:t>滴滴</a:t>
            </a:r>
            <a:r>
              <a:rPr lang="zh-CN" altLang="en-US" dirty="0">
                <a:latin typeface="+mj-ea"/>
              </a:rPr>
              <a:t>专车</a:t>
            </a:r>
            <a:r>
              <a:rPr lang="en-US" altLang="zh-CN" dirty="0" err="1">
                <a:latin typeface="+mj-ea"/>
              </a:rPr>
              <a:t>VSUber</a:t>
            </a:r>
            <a:r>
              <a:rPr lang="zh-CN" altLang="en-US" dirty="0">
                <a:latin typeface="+mj-ea"/>
              </a:rPr>
              <a:t>对比分析</a:t>
            </a:r>
            <a:endParaRPr lang="en-US" altLang="zh-CN" dirty="0">
              <a:latin typeface="+mj-ea"/>
            </a:endParaRPr>
          </a:p>
        </p:txBody>
      </p:sp>
      <p:sp>
        <p:nvSpPr>
          <p:cNvPr id="3" name="内容占位符 2"/>
          <p:cNvSpPr>
            <a:spLocks noGrp="1"/>
          </p:cNvSpPr>
          <p:nvPr>
            <p:ph idx="1"/>
          </p:nvPr>
        </p:nvSpPr>
        <p:spPr/>
        <p:txBody>
          <a:bodyPr/>
          <a:lstStyle/>
          <a:p>
            <a:r>
              <a:rPr lang="en-US" altLang="zh-CN" sz="2400" b="1" dirty="0" smtClean="0"/>
              <a:t>3.1</a:t>
            </a:r>
            <a:r>
              <a:rPr lang="zh-CN" altLang="en-US" sz="2400" b="1" dirty="0" smtClean="0"/>
              <a:t>使用流程对比：滴滴专车</a:t>
            </a:r>
            <a:endParaRPr lang="zh-CN" altLang="en-US" dirty="0"/>
          </a:p>
        </p:txBody>
      </p:sp>
      <p:grpSp>
        <p:nvGrpSpPr>
          <p:cNvPr id="22" name="组合 21"/>
          <p:cNvGrpSpPr/>
          <p:nvPr/>
        </p:nvGrpSpPr>
        <p:grpSpPr>
          <a:xfrm>
            <a:off x="956395" y="1674364"/>
            <a:ext cx="7229475" cy="3765924"/>
            <a:chOff x="956395" y="1674364"/>
            <a:chExt cx="7229475" cy="3765924"/>
          </a:xfrm>
        </p:grpSpPr>
        <p:sp>
          <p:nvSpPr>
            <p:cNvPr id="4" name="Text Placeholder 3"/>
            <p:cNvSpPr txBox="1">
              <a:spLocks/>
            </p:cNvSpPr>
            <p:nvPr/>
          </p:nvSpPr>
          <p:spPr bwMode="auto">
            <a:xfrm>
              <a:off x="1086570" y="1674364"/>
              <a:ext cx="6270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20000"/>
                </a:spcBef>
                <a:buFont typeface="Arial" charset="0"/>
                <a:buNone/>
              </a:pPr>
              <a:r>
                <a:rPr lang="en-US" altLang="zh-CN" sz="4400" b="1" dirty="0">
                  <a:solidFill>
                    <a:schemeClr val="accent1"/>
                  </a:solidFill>
                  <a:latin typeface="Arial" charset="0"/>
                  <a:cs typeface="Arial" charset="0"/>
                </a:rPr>
                <a:t>01</a:t>
              </a:r>
            </a:p>
          </p:txBody>
        </p:sp>
        <p:sp>
          <p:nvSpPr>
            <p:cNvPr id="5" name="Text Placeholder 3"/>
            <p:cNvSpPr txBox="1">
              <a:spLocks/>
            </p:cNvSpPr>
            <p:nvPr/>
          </p:nvSpPr>
          <p:spPr bwMode="auto">
            <a:xfrm>
              <a:off x="3634507" y="1674364"/>
              <a:ext cx="6286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20000"/>
                </a:spcBef>
                <a:buFont typeface="Arial" charset="0"/>
                <a:buNone/>
              </a:pPr>
              <a:r>
                <a:rPr lang="en-US" altLang="zh-CN" sz="4400" b="1" dirty="0">
                  <a:solidFill>
                    <a:schemeClr val="accent2"/>
                  </a:solidFill>
                  <a:latin typeface="Arial" charset="0"/>
                  <a:cs typeface="Arial" charset="0"/>
                </a:rPr>
                <a:t>02</a:t>
              </a:r>
            </a:p>
          </p:txBody>
        </p:sp>
        <p:sp>
          <p:nvSpPr>
            <p:cNvPr id="6" name="Text Placeholder 3"/>
            <p:cNvSpPr txBox="1">
              <a:spLocks/>
            </p:cNvSpPr>
            <p:nvPr/>
          </p:nvSpPr>
          <p:spPr>
            <a:xfrm>
              <a:off x="6204670" y="1674364"/>
              <a:ext cx="628650" cy="677863"/>
            </a:xfrm>
            <a:prstGeom prst="rect">
              <a:avLst/>
            </a:prstGeom>
          </p:spPr>
          <p:txBody>
            <a:bodyPr wrap="none" lIns="0" tIns="0" rIns="0" bIns="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eaLnBrk="1" fontAlgn="auto" hangingPunct="1">
                <a:spcBef>
                  <a:spcPct val="20000"/>
                </a:spcBef>
                <a:spcAft>
                  <a:spcPts val="0"/>
                </a:spcAft>
                <a:buFont typeface="Arial" pitchFamily="34" charset="0"/>
                <a:buNone/>
                <a:defRPr/>
              </a:pPr>
              <a:r>
                <a:rPr lang="en-US" sz="4400" dirty="0" smtClean="0">
                  <a:solidFill>
                    <a:schemeClr val="accent3"/>
                  </a:solidFill>
                  <a:latin typeface="Arial" panose="020B0604020202020204" pitchFamily="34" charset="0"/>
                  <a:ea typeface="+mn-ea"/>
                  <a:cs typeface="Arial" panose="020B0604020202020204" pitchFamily="34" charset="0"/>
                </a:rPr>
                <a:t>03</a:t>
              </a:r>
            </a:p>
          </p:txBody>
        </p:sp>
        <p:sp>
          <p:nvSpPr>
            <p:cNvPr id="7" name="Text Placeholder 3"/>
            <p:cNvSpPr txBox="1">
              <a:spLocks/>
            </p:cNvSpPr>
            <p:nvPr/>
          </p:nvSpPr>
          <p:spPr bwMode="auto">
            <a:xfrm>
              <a:off x="1086570" y="3626989"/>
              <a:ext cx="62706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20000"/>
                </a:spcBef>
                <a:buFont typeface="Arial" charset="0"/>
                <a:buNone/>
              </a:pPr>
              <a:r>
                <a:rPr lang="en-US" altLang="zh-CN" sz="4400" b="1">
                  <a:solidFill>
                    <a:schemeClr val="accent2"/>
                  </a:solidFill>
                  <a:latin typeface="Arial" charset="0"/>
                  <a:cs typeface="Arial" charset="0"/>
                </a:rPr>
                <a:t>06</a:t>
              </a:r>
            </a:p>
          </p:txBody>
        </p:sp>
        <p:sp>
          <p:nvSpPr>
            <p:cNvPr id="8" name="Text Placeholder 3"/>
            <p:cNvSpPr txBox="1">
              <a:spLocks/>
            </p:cNvSpPr>
            <p:nvPr/>
          </p:nvSpPr>
          <p:spPr bwMode="auto">
            <a:xfrm>
              <a:off x="3705638" y="3626988"/>
              <a:ext cx="628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20000"/>
                </a:spcBef>
                <a:buFont typeface="Arial" charset="0"/>
                <a:buNone/>
              </a:pPr>
              <a:r>
                <a:rPr lang="en-US" altLang="zh-CN" sz="4400" b="1" dirty="0">
                  <a:solidFill>
                    <a:schemeClr val="accent1"/>
                  </a:solidFill>
                  <a:latin typeface="Arial" charset="0"/>
                  <a:cs typeface="Arial" charset="0"/>
                </a:rPr>
                <a:t>05</a:t>
              </a:r>
            </a:p>
          </p:txBody>
        </p:sp>
        <p:sp>
          <p:nvSpPr>
            <p:cNvPr id="9" name="Text Placeholder 3"/>
            <p:cNvSpPr txBox="1">
              <a:spLocks/>
            </p:cNvSpPr>
            <p:nvPr/>
          </p:nvSpPr>
          <p:spPr>
            <a:xfrm>
              <a:off x="6204670" y="3626989"/>
              <a:ext cx="628650" cy="676275"/>
            </a:xfrm>
            <a:prstGeom prst="rect">
              <a:avLst/>
            </a:prstGeom>
          </p:spPr>
          <p:txBody>
            <a:bodyPr wrap="none" lIns="0" tIns="0" rIns="0" bIns="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eaLnBrk="1" fontAlgn="auto" hangingPunct="1">
                <a:spcBef>
                  <a:spcPct val="20000"/>
                </a:spcBef>
                <a:spcAft>
                  <a:spcPts val="0"/>
                </a:spcAft>
                <a:buFont typeface="Arial" pitchFamily="34" charset="0"/>
                <a:buNone/>
                <a:defRPr/>
              </a:pPr>
              <a:r>
                <a:rPr lang="en-US" sz="4400" dirty="0" smtClean="0">
                  <a:solidFill>
                    <a:schemeClr val="accent4"/>
                  </a:solidFill>
                  <a:latin typeface="Arial" panose="020B0604020202020204" pitchFamily="34" charset="0"/>
                  <a:ea typeface="+mn-ea"/>
                  <a:cs typeface="Arial" panose="020B0604020202020204" pitchFamily="34" charset="0"/>
                </a:rPr>
                <a:t>04</a:t>
              </a:r>
            </a:p>
          </p:txBody>
        </p:sp>
        <p:cxnSp>
          <p:nvCxnSpPr>
            <p:cNvPr id="10" name="Straight Connector 25"/>
            <p:cNvCxnSpPr/>
            <p:nvPr/>
          </p:nvCxnSpPr>
          <p:spPr>
            <a:xfrm>
              <a:off x="1799357" y="2002977"/>
              <a:ext cx="1709738" cy="0"/>
            </a:xfrm>
            <a:prstGeom prst="line">
              <a:avLst/>
            </a:prstGeom>
            <a:ln w="38100" cap="rnd">
              <a:solidFill>
                <a:schemeClr val="accent1">
                  <a:lumMod val="60000"/>
                  <a:lumOff val="4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34"/>
            <p:cNvCxnSpPr/>
            <p:nvPr/>
          </p:nvCxnSpPr>
          <p:spPr>
            <a:xfrm>
              <a:off x="4383807" y="2002977"/>
              <a:ext cx="1709738" cy="0"/>
            </a:xfrm>
            <a:prstGeom prst="line">
              <a:avLst/>
            </a:prstGeom>
            <a:ln w="38100" cap="rnd">
              <a:solidFill>
                <a:schemeClr val="accent2">
                  <a:lumMod val="60000"/>
                  <a:lumOff val="4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39"/>
            <p:cNvCxnSpPr/>
            <p:nvPr/>
          </p:nvCxnSpPr>
          <p:spPr>
            <a:xfrm>
              <a:off x="6947620" y="2002977"/>
              <a:ext cx="1238250" cy="0"/>
            </a:xfrm>
            <a:prstGeom prst="line">
              <a:avLst/>
            </a:prstGeom>
            <a:ln w="38100" cap="rnd">
              <a:solidFill>
                <a:schemeClr val="accent3">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44"/>
            <p:cNvCxnSpPr/>
            <p:nvPr/>
          </p:nvCxnSpPr>
          <p:spPr>
            <a:xfrm rot="5400000">
              <a:off x="6530902" y="2321270"/>
              <a:ext cx="1973262" cy="1336675"/>
            </a:xfrm>
            <a:prstGeom prst="bentConnector3">
              <a:avLst>
                <a:gd name="adj1" fmla="val 99417"/>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67"/>
            <p:cNvCxnSpPr/>
            <p:nvPr/>
          </p:nvCxnSpPr>
          <p:spPr>
            <a:xfrm flipH="1">
              <a:off x="4383807" y="3976239"/>
              <a:ext cx="1709738" cy="0"/>
            </a:xfrm>
            <a:prstGeom prst="line">
              <a:avLst/>
            </a:prstGeom>
            <a:ln w="38100" cap="rnd">
              <a:solidFill>
                <a:schemeClr val="accent4">
                  <a:lumMod val="60000"/>
                  <a:lumOff val="4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68"/>
            <p:cNvCxnSpPr/>
            <p:nvPr/>
          </p:nvCxnSpPr>
          <p:spPr>
            <a:xfrm flipH="1">
              <a:off x="1799357" y="3976239"/>
              <a:ext cx="1709738" cy="0"/>
            </a:xfrm>
            <a:prstGeom prst="line">
              <a:avLst/>
            </a:prstGeom>
            <a:ln w="38100" cap="rnd">
              <a:solidFill>
                <a:schemeClr val="accent1">
                  <a:lumMod val="60000"/>
                  <a:lumOff val="4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6" name="文本框 14"/>
            <p:cNvSpPr txBox="1"/>
            <p:nvPr/>
          </p:nvSpPr>
          <p:spPr>
            <a:xfrm>
              <a:off x="956395" y="2390089"/>
              <a:ext cx="1563687" cy="738664"/>
            </a:xfrm>
            <a:prstGeom prst="rect">
              <a:avLst/>
            </a:prstGeom>
            <a:noFill/>
          </p:spPr>
          <p:txBody>
            <a:bodyPr anchor="ctr">
              <a:spAutoFit/>
            </a:bodyPr>
            <a:lstStyle/>
            <a:p>
              <a:pPr algn="just" eaLnBrk="1" fontAlgn="auto" hangingPunct="1">
                <a:spcBef>
                  <a:spcPts val="0"/>
                </a:spcBef>
                <a:spcAft>
                  <a:spcPts val="0"/>
                </a:spcAft>
                <a:defRPr/>
              </a:pPr>
              <a:r>
                <a:rPr lang="zh-CN" altLang="en-US" sz="1400" b="1" dirty="0" smtClean="0">
                  <a:latin typeface="微软雅黑" panose="020B0503020204020204" pitchFamily="34" charset="-122"/>
                  <a:ea typeface="微软雅黑" panose="020B0503020204020204" pitchFamily="34" charset="-122"/>
                </a:rPr>
                <a:t>从滴滴打车应用进入，选择专车模块</a:t>
              </a:r>
              <a:endParaRPr lang="zh-CN" altLang="en-US" sz="14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3566245" y="2390089"/>
              <a:ext cx="1562100" cy="738664"/>
            </a:xfrm>
            <a:prstGeom prst="rect">
              <a:avLst/>
            </a:prstGeom>
            <a:noFill/>
          </p:spPr>
          <p:txBody>
            <a:bodyPr anchor="ctr">
              <a:spAutoFit/>
            </a:bodyPr>
            <a:lstStyle>
              <a:defPPr>
                <a:defRPr lang="zh-CN"/>
              </a:defPPr>
              <a:lvl1pPr algn="just" fontAlgn="auto">
                <a:spcBef>
                  <a:spcPts val="0"/>
                </a:spcBef>
                <a:spcAft>
                  <a:spcPts val="0"/>
                </a:spcAft>
                <a:defRPr sz="1600" b="1">
                  <a:latin typeface="微软雅黑" panose="020B0503020204020204" pitchFamily="34" charset="-122"/>
                  <a:ea typeface="微软雅黑" panose="020B0503020204020204" pitchFamily="34" charset="-122"/>
                </a:defRPr>
              </a:lvl1pPr>
            </a:lstStyle>
            <a:p>
              <a:r>
                <a:rPr lang="zh-CN" altLang="en-US" sz="1400" dirty="0"/>
                <a:t>输入目的地，通过手机验证码验证身份</a:t>
              </a:r>
            </a:p>
          </p:txBody>
        </p:sp>
        <p:sp>
          <p:nvSpPr>
            <p:cNvPr id="18" name="文本框 17"/>
            <p:cNvSpPr txBox="1"/>
            <p:nvPr/>
          </p:nvSpPr>
          <p:spPr>
            <a:xfrm>
              <a:off x="6111007" y="2390089"/>
              <a:ext cx="1563688" cy="738664"/>
            </a:xfrm>
            <a:prstGeom prst="rect">
              <a:avLst/>
            </a:prstGeom>
            <a:noFill/>
          </p:spPr>
          <p:txBody>
            <a:bodyPr anchor="ctr">
              <a:spAutoFit/>
            </a:bodyPr>
            <a:lstStyle/>
            <a:p>
              <a:pPr algn="just" eaLnBrk="1" fontAlgn="auto" hangingPunct="1">
                <a:spcBef>
                  <a:spcPts val="0"/>
                </a:spcBef>
                <a:spcAft>
                  <a:spcPts val="0"/>
                </a:spcAft>
                <a:defRPr/>
              </a:pPr>
              <a:r>
                <a:rPr lang="zh-CN" altLang="en-US" sz="1400" b="1" dirty="0" smtClean="0">
                  <a:latin typeface="微软雅黑" panose="020B0503020204020204" pitchFamily="34" charset="-122"/>
                  <a:ea typeface="微软雅黑" panose="020B0503020204020204" pitchFamily="34" charset="-122"/>
                </a:rPr>
                <a:t>得到预估车费，之后等待司机接单</a:t>
              </a:r>
              <a:endParaRPr lang="zh-CN" altLang="en-US" sz="1400" b="1" dirty="0">
                <a:latin typeface="微软雅黑" panose="020B0503020204020204" pitchFamily="34" charset="-122"/>
                <a:ea typeface="微软雅黑" panose="020B0503020204020204" pitchFamily="34" charset="-122"/>
              </a:endParaRPr>
            </a:p>
          </p:txBody>
        </p:sp>
        <p:sp>
          <p:nvSpPr>
            <p:cNvPr id="19" name="文本框 20"/>
            <p:cNvSpPr txBox="1"/>
            <p:nvPr/>
          </p:nvSpPr>
          <p:spPr>
            <a:xfrm>
              <a:off x="956395" y="4421861"/>
              <a:ext cx="1563687" cy="523220"/>
            </a:xfrm>
            <a:prstGeom prst="rect">
              <a:avLst/>
            </a:prstGeom>
            <a:noFill/>
          </p:spPr>
          <p:txBody>
            <a:bodyPr anchor="ctr">
              <a:spAutoFit/>
            </a:bodyPr>
            <a:lstStyle/>
            <a:p>
              <a:pPr algn="just" eaLnBrk="1" fontAlgn="auto" hangingPunct="1">
                <a:spcBef>
                  <a:spcPts val="0"/>
                </a:spcBef>
                <a:spcAft>
                  <a:spcPts val="0"/>
                </a:spcAft>
                <a:defRPr/>
              </a:pPr>
              <a:r>
                <a:rPr lang="zh-CN" altLang="en-US" sz="1400" b="1" dirty="0" smtClean="0">
                  <a:latin typeface="微软雅黑" panose="020B0503020204020204" pitchFamily="34" charset="-122"/>
                  <a:ea typeface="微软雅黑" panose="020B0503020204020204" pitchFamily="34" charset="-122"/>
                </a:rPr>
                <a:t>乘车完成后进行支付和司机评价</a:t>
              </a:r>
              <a:endParaRPr lang="zh-CN" altLang="en-US" sz="1400" b="1" dirty="0">
                <a:latin typeface="微软雅黑" panose="020B0503020204020204" pitchFamily="34" charset="-122"/>
                <a:ea typeface="微软雅黑" panose="020B0503020204020204" pitchFamily="34" charset="-122"/>
              </a:endParaRPr>
            </a:p>
          </p:txBody>
        </p:sp>
        <p:sp>
          <p:nvSpPr>
            <p:cNvPr id="20" name="文本框 22"/>
            <p:cNvSpPr txBox="1"/>
            <p:nvPr/>
          </p:nvSpPr>
          <p:spPr>
            <a:xfrm>
              <a:off x="3553238" y="4270737"/>
              <a:ext cx="1562100" cy="1169551"/>
            </a:xfrm>
            <a:prstGeom prst="rect">
              <a:avLst/>
            </a:prstGeom>
            <a:noFill/>
          </p:spPr>
          <p:txBody>
            <a:bodyPr anchor="ctr">
              <a:spAutoFit/>
            </a:bodyPr>
            <a:lstStyle/>
            <a:p>
              <a:pPr algn="just" eaLnBrk="1" fontAlgn="auto" hangingPunct="1">
                <a:spcBef>
                  <a:spcPts val="0"/>
                </a:spcBef>
                <a:spcAft>
                  <a:spcPts val="0"/>
                </a:spcAft>
                <a:defRPr/>
              </a:pPr>
              <a:r>
                <a:rPr lang="zh-CN" altLang="en-US" sz="1400" b="1" dirty="0" smtClean="0">
                  <a:latin typeface="微软雅黑" panose="020B0503020204020204" pitchFamily="34" charset="-122"/>
                  <a:ea typeface="微软雅黑" panose="020B0503020204020204" pitchFamily="34" charset="-122"/>
                </a:rPr>
                <a:t>确定接车地点，如果是预约的话，司机到达指定地点后会有短信提示</a:t>
              </a:r>
              <a:endParaRPr lang="zh-CN" altLang="en-US" sz="1400" b="1" dirty="0">
                <a:latin typeface="微软雅黑" panose="020B0503020204020204" pitchFamily="34" charset="-122"/>
                <a:ea typeface="微软雅黑" panose="020B0503020204020204" pitchFamily="34" charset="-122"/>
              </a:endParaRPr>
            </a:p>
          </p:txBody>
        </p:sp>
        <p:sp>
          <p:nvSpPr>
            <p:cNvPr id="21" name="文本框 23"/>
            <p:cNvSpPr txBox="1"/>
            <p:nvPr/>
          </p:nvSpPr>
          <p:spPr>
            <a:xfrm>
              <a:off x="6156176" y="4378459"/>
              <a:ext cx="1563688" cy="954107"/>
            </a:xfrm>
            <a:prstGeom prst="rect">
              <a:avLst/>
            </a:prstGeom>
            <a:noFill/>
          </p:spPr>
          <p:txBody>
            <a:bodyPr anchor="ctr">
              <a:spAutoFit/>
            </a:bodyPr>
            <a:lstStyle>
              <a:defPPr>
                <a:defRPr lang="zh-CN"/>
              </a:defPPr>
              <a:lvl1pPr algn="just" fontAlgn="auto">
                <a:spcBef>
                  <a:spcPts val="0"/>
                </a:spcBef>
                <a:spcAft>
                  <a:spcPts val="0"/>
                </a:spcAft>
                <a:defRPr sz="1400" b="1">
                  <a:latin typeface="微软雅黑" panose="020B0503020204020204" pitchFamily="34" charset="-122"/>
                  <a:ea typeface="微软雅黑" panose="020B0503020204020204" pitchFamily="34" charset="-122"/>
                </a:defRPr>
              </a:lvl1pPr>
            </a:lstStyle>
            <a:p>
              <a:r>
                <a:rPr lang="zh-CN" altLang="en-US" dirty="0"/>
                <a:t>司机接单后会显示司机的相关信息，可以与司机取得联系</a:t>
              </a:r>
            </a:p>
          </p:txBody>
        </p:sp>
      </p:grpSp>
    </p:spTree>
    <p:extLst>
      <p:ext uri="{BB962C8B-B14F-4D97-AF65-F5344CB8AC3E}">
        <p14:creationId xmlns:p14="http://schemas.microsoft.com/office/powerpoint/2010/main" val="26132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mj-ea"/>
              </a:rPr>
              <a:t>3.</a:t>
            </a:r>
            <a:r>
              <a:rPr lang="zh-CN" altLang="en-US" dirty="0" smtClean="0">
                <a:latin typeface="+mj-ea"/>
              </a:rPr>
              <a:t>滴滴</a:t>
            </a:r>
            <a:r>
              <a:rPr lang="zh-CN" altLang="en-US" dirty="0">
                <a:latin typeface="+mj-ea"/>
              </a:rPr>
              <a:t>专车</a:t>
            </a:r>
            <a:r>
              <a:rPr lang="en-US" altLang="zh-CN" dirty="0" err="1">
                <a:latin typeface="+mj-ea"/>
              </a:rPr>
              <a:t>VSUber</a:t>
            </a:r>
            <a:r>
              <a:rPr lang="zh-CN" altLang="en-US" dirty="0">
                <a:latin typeface="+mj-ea"/>
              </a:rPr>
              <a:t>对比分析</a:t>
            </a:r>
            <a:endParaRPr lang="en-US" altLang="zh-CN" dirty="0">
              <a:latin typeface="+mj-ea"/>
            </a:endParaRPr>
          </a:p>
        </p:txBody>
      </p:sp>
      <p:sp>
        <p:nvSpPr>
          <p:cNvPr id="3" name="内容占位符 2"/>
          <p:cNvSpPr>
            <a:spLocks noGrp="1"/>
          </p:cNvSpPr>
          <p:nvPr>
            <p:ph idx="1"/>
          </p:nvPr>
        </p:nvSpPr>
        <p:spPr/>
        <p:txBody>
          <a:bodyPr/>
          <a:lstStyle/>
          <a:p>
            <a:r>
              <a:rPr lang="en-US" altLang="zh-CN" sz="2400" b="1" dirty="0" smtClean="0"/>
              <a:t>3.1</a:t>
            </a:r>
            <a:r>
              <a:rPr lang="zh-CN" altLang="en-US" sz="2400" b="1" dirty="0" smtClean="0"/>
              <a:t>使用流程对比：</a:t>
            </a:r>
            <a:r>
              <a:rPr lang="en-US" altLang="zh-CN" sz="2400" b="1" dirty="0" smtClean="0"/>
              <a:t>Uber</a:t>
            </a:r>
            <a:r>
              <a:rPr lang="zh-CN" altLang="en-US" sz="2400" b="1" dirty="0" smtClean="0"/>
              <a:t>（武汉为例）</a:t>
            </a:r>
            <a:endParaRPr lang="zh-CN" altLang="en-US" dirty="0"/>
          </a:p>
        </p:txBody>
      </p:sp>
      <p:grpSp>
        <p:nvGrpSpPr>
          <p:cNvPr id="22" name="组合 21"/>
          <p:cNvGrpSpPr/>
          <p:nvPr/>
        </p:nvGrpSpPr>
        <p:grpSpPr>
          <a:xfrm>
            <a:off x="931788" y="1674364"/>
            <a:ext cx="7254082" cy="3770860"/>
            <a:chOff x="931788" y="1674364"/>
            <a:chExt cx="7254082" cy="3770860"/>
          </a:xfrm>
        </p:grpSpPr>
        <p:sp>
          <p:nvSpPr>
            <p:cNvPr id="4" name="Text Placeholder 3"/>
            <p:cNvSpPr txBox="1">
              <a:spLocks/>
            </p:cNvSpPr>
            <p:nvPr/>
          </p:nvSpPr>
          <p:spPr bwMode="auto">
            <a:xfrm>
              <a:off x="1086570" y="1674364"/>
              <a:ext cx="6270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20000"/>
                </a:spcBef>
                <a:buFont typeface="Arial" charset="0"/>
                <a:buNone/>
              </a:pPr>
              <a:r>
                <a:rPr lang="en-US" altLang="zh-CN" sz="4400" b="1">
                  <a:solidFill>
                    <a:schemeClr val="accent1"/>
                  </a:solidFill>
                  <a:latin typeface="Arial" charset="0"/>
                  <a:cs typeface="Arial" charset="0"/>
                </a:rPr>
                <a:t>01</a:t>
              </a:r>
            </a:p>
          </p:txBody>
        </p:sp>
        <p:sp>
          <p:nvSpPr>
            <p:cNvPr id="5" name="Text Placeholder 3"/>
            <p:cNvSpPr txBox="1">
              <a:spLocks/>
            </p:cNvSpPr>
            <p:nvPr/>
          </p:nvSpPr>
          <p:spPr bwMode="auto">
            <a:xfrm>
              <a:off x="3634507" y="1674364"/>
              <a:ext cx="6286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20000"/>
                </a:spcBef>
                <a:buFont typeface="Arial" charset="0"/>
                <a:buNone/>
              </a:pPr>
              <a:r>
                <a:rPr lang="en-US" altLang="zh-CN" sz="4400" b="1">
                  <a:solidFill>
                    <a:schemeClr val="accent2"/>
                  </a:solidFill>
                  <a:latin typeface="Arial" charset="0"/>
                  <a:cs typeface="Arial" charset="0"/>
                </a:rPr>
                <a:t>02</a:t>
              </a:r>
            </a:p>
          </p:txBody>
        </p:sp>
        <p:sp>
          <p:nvSpPr>
            <p:cNvPr id="6" name="Text Placeholder 3"/>
            <p:cNvSpPr txBox="1">
              <a:spLocks/>
            </p:cNvSpPr>
            <p:nvPr/>
          </p:nvSpPr>
          <p:spPr>
            <a:xfrm>
              <a:off x="6204670" y="1674364"/>
              <a:ext cx="628650" cy="677863"/>
            </a:xfrm>
            <a:prstGeom prst="rect">
              <a:avLst/>
            </a:prstGeom>
          </p:spPr>
          <p:txBody>
            <a:bodyPr wrap="none" lIns="0" tIns="0" rIns="0" bIns="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eaLnBrk="1" fontAlgn="auto" hangingPunct="1">
                <a:spcBef>
                  <a:spcPct val="20000"/>
                </a:spcBef>
                <a:spcAft>
                  <a:spcPts val="0"/>
                </a:spcAft>
                <a:buFont typeface="Arial" pitchFamily="34" charset="0"/>
                <a:buNone/>
                <a:defRPr/>
              </a:pPr>
              <a:r>
                <a:rPr lang="en-US" sz="4400" dirty="0" smtClean="0">
                  <a:solidFill>
                    <a:schemeClr val="accent3"/>
                  </a:solidFill>
                  <a:latin typeface="Arial" panose="020B0604020202020204" pitchFamily="34" charset="0"/>
                  <a:ea typeface="+mn-ea"/>
                  <a:cs typeface="Arial" panose="020B0604020202020204" pitchFamily="34" charset="0"/>
                </a:rPr>
                <a:t>03</a:t>
              </a:r>
            </a:p>
          </p:txBody>
        </p:sp>
        <p:sp>
          <p:nvSpPr>
            <p:cNvPr id="7" name="Text Placeholder 3"/>
            <p:cNvSpPr txBox="1">
              <a:spLocks/>
            </p:cNvSpPr>
            <p:nvPr/>
          </p:nvSpPr>
          <p:spPr bwMode="auto">
            <a:xfrm>
              <a:off x="1086570" y="3626989"/>
              <a:ext cx="62706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20000"/>
                </a:spcBef>
                <a:buFont typeface="Arial" charset="0"/>
                <a:buNone/>
              </a:pPr>
              <a:r>
                <a:rPr lang="en-US" altLang="zh-CN" sz="4400" b="1">
                  <a:solidFill>
                    <a:schemeClr val="accent2"/>
                  </a:solidFill>
                  <a:latin typeface="Arial" charset="0"/>
                  <a:cs typeface="Arial" charset="0"/>
                </a:rPr>
                <a:t>06</a:t>
              </a:r>
            </a:p>
          </p:txBody>
        </p:sp>
        <p:sp>
          <p:nvSpPr>
            <p:cNvPr id="8" name="Text Placeholder 3"/>
            <p:cNvSpPr txBox="1">
              <a:spLocks/>
            </p:cNvSpPr>
            <p:nvPr/>
          </p:nvSpPr>
          <p:spPr bwMode="auto">
            <a:xfrm>
              <a:off x="3705638" y="3626988"/>
              <a:ext cx="628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20000"/>
                </a:spcBef>
                <a:buFont typeface="Arial" charset="0"/>
                <a:buNone/>
              </a:pPr>
              <a:r>
                <a:rPr lang="en-US" altLang="zh-CN" sz="4400" b="1" dirty="0">
                  <a:solidFill>
                    <a:schemeClr val="accent1"/>
                  </a:solidFill>
                  <a:latin typeface="Arial" charset="0"/>
                  <a:cs typeface="Arial" charset="0"/>
                </a:rPr>
                <a:t>05</a:t>
              </a:r>
            </a:p>
          </p:txBody>
        </p:sp>
        <p:sp>
          <p:nvSpPr>
            <p:cNvPr id="9" name="Text Placeholder 3"/>
            <p:cNvSpPr txBox="1">
              <a:spLocks/>
            </p:cNvSpPr>
            <p:nvPr/>
          </p:nvSpPr>
          <p:spPr>
            <a:xfrm>
              <a:off x="6204670" y="3626989"/>
              <a:ext cx="628650" cy="676275"/>
            </a:xfrm>
            <a:prstGeom prst="rect">
              <a:avLst/>
            </a:prstGeom>
          </p:spPr>
          <p:txBody>
            <a:bodyPr wrap="none" lIns="0" tIns="0" rIns="0" bIns="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eaLnBrk="1" fontAlgn="auto" hangingPunct="1">
                <a:spcBef>
                  <a:spcPct val="20000"/>
                </a:spcBef>
                <a:spcAft>
                  <a:spcPts val="0"/>
                </a:spcAft>
                <a:buFont typeface="Arial" pitchFamily="34" charset="0"/>
                <a:buNone/>
                <a:defRPr/>
              </a:pPr>
              <a:r>
                <a:rPr lang="en-US" sz="4400" dirty="0" smtClean="0">
                  <a:solidFill>
                    <a:schemeClr val="accent4"/>
                  </a:solidFill>
                  <a:latin typeface="Arial" panose="020B0604020202020204" pitchFamily="34" charset="0"/>
                  <a:ea typeface="+mn-ea"/>
                  <a:cs typeface="Arial" panose="020B0604020202020204" pitchFamily="34" charset="0"/>
                </a:rPr>
                <a:t>04</a:t>
              </a:r>
            </a:p>
          </p:txBody>
        </p:sp>
        <p:cxnSp>
          <p:nvCxnSpPr>
            <p:cNvPr id="10" name="Straight Connector 25"/>
            <p:cNvCxnSpPr/>
            <p:nvPr/>
          </p:nvCxnSpPr>
          <p:spPr>
            <a:xfrm>
              <a:off x="1799357" y="2002977"/>
              <a:ext cx="1709738" cy="0"/>
            </a:xfrm>
            <a:prstGeom prst="line">
              <a:avLst/>
            </a:prstGeom>
            <a:ln w="38100" cap="rnd">
              <a:solidFill>
                <a:schemeClr val="accent1">
                  <a:lumMod val="60000"/>
                  <a:lumOff val="4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34"/>
            <p:cNvCxnSpPr/>
            <p:nvPr/>
          </p:nvCxnSpPr>
          <p:spPr>
            <a:xfrm>
              <a:off x="4383807" y="2002977"/>
              <a:ext cx="1709738" cy="0"/>
            </a:xfrm>
            <a:prstGeom prst="line">
              <a:avLst/>
            </a:prstGeom>
            <a:ln w="38100" cap="rnd">
              <a:solidFill>
                <a:schemeClr val="accent2">
                  <a:lumMod val="60000"/>
                  <a:lumOff val="4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39"/>
            <p:cNvCxnSpPr/>
            <p:nvPr/>
          </p:nvCxnSpPr>
          <p:spPr>
            <a:xfrm>
              <a:off x="6947620" y="2002977"/>
              <a:ext cx="1238250" cy="0"/>
            </a:xfrm>
            <a:prstGeom prst="line">
              <a:avLst/>
            </a:prstGeom>
            <a:ln w="38100" cap="rnd">
              <a:solidFill>
                <a:schemeClr val="accent3">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44"/>
            <p:cNvCxnSpPr/>
            <p:nvPr/>
          </p:nvCxnSpPr>
          <p:spPr>
            <a:xfrm rot="5400000">
              <a:off x="6530902" y="2321270"/>
              <a:ext cx="1973262" cy="1336675"/>
            </a:xfrm>
            <a:prstGeom prst="bentConnector3">
              <a:avLst>
                <a:gd name="adj1" fmla="val 99417"/>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67"/>
            <p:cNvCxnSpPr/>
            <p:nvPr/>
          </p:nvCxnSpPr>
          <p:spPr>
            <a:xfrm flipH="1">
              <a:off x="4383807" y="3976239"/>
              <a:ext cx="1709738" cy="0"/>
            </a:xfrm>
            <a:prstGeom prst="line">
              <a:avLst/>
            </a:prstGeom>
            <a:ln w="38100" cap="rnd">
              <a:solidFill>
                <a:schemeClr val="accent4">
                  <a:lumMod val="60000"/>
                  <a:lumOff val="4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68"/>
            <p:cNvCxnSpPr/>
            <p:nvPr/>
          </p:nvCxnSpPr>
          <p:spPr>
            <a:xfrm flipH="1">
              <a:off x="1799357" y="3976239"/>
              <a:ext cx="1709738" cy="0"/>
            </a:xfrm>
            <a:prstGeom prst="line">
              <a:avLst/>
            </a:prstGeom>
            <a:ln w="38100" cap="rnd">
              <a:solidFill>
                <a:schemeClr val="accent1">
                  <a:lumMod val="60000"/>
                  <a:lumOff val="4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6" name="文本框 14"/>
            <p:cNvSpPr txBox="1"/>
            <p:nvPr/>
          </p:nvSpPr>
          <p:spPr>
            <a:xfrm>
              <a:off x="931788" y="2390089"/>
              <a:ext cx="1563687" cy="954107"/>
            </a:xfrm>
            <a:prstGeom prst="rect">
              <a:avLst/>
            </a:prstGeom>
            <a:noFill/>
          </p:spPr>
          <p:txBody>
            <a:bodyPr anchor="ctr">
              <a:spAutoFit/>
            </a:bodyPr>
            <a:lstStyle/>
            <a:p>
              <a:pPr algn="just">
                <a:defRPr/>
              </a:pPr>
              <a:r>
                <a:rPr lang="zh-CN" altLang="en-US" sz="1400" b="1" dirty="0" smtClean="0">
                  <a:latin typeface="微软雅黑" panose="020B0503020204020204" pitchFamily="34" charset="-122"/>
                  <a:ea typeface="微软雅黑" panose="020B0503020204020204" pitchFamily="34" charset="-122"/>
                </a:rPr>
                <a:t>进入</a:t>
              </a:r>
              <a:r>
                <a:rPr lang="en-US" altLang="zh-CN" sz="1400" b="1" dirty="0" smtClean="0">
                  <a:latin typeface="微软雅黑" panose="020B0503020204020204" pitchFamily="34" charset="-122"/>
                  <a:ea typeface="微软雅黑" panose="020B0503020204020204" pitchFamily="34" charset="-122"/>
                </a:rPr>
                <a:t>Uber</a:t>
              </a:r>
              <a:r>
                <a:rPr lang="zh-CN" altLang="en-US" sz="1400" b="1" dirty="0">
                  <a:latin typeface="微软雅黑" panose="020B0503020204020204" pitchFamily="34" charset="-122"/>
                  <a:ea typeface="微软雅黑" panose="020B0503020204020204" pitchFamily="34" charset="-122"/>
                </a:rPr>
                <a:t>应用，选择需要的服务类型，人民优步</a:t>
              </a:r>
              <a:r>
                <a:rPr lang="en-US" altLang="zh-CN" sz="1400" b="1" dirty="0">
                  <a:latin typeface="微软雅黑" panose="020B0503020204020204" pitchFamily="34" charset="-122"/>
                  <a:ea typeface="微软雅黑" panose="020B0503020204020204" pitchFamily="34" charset="-122"/>
                </a:rPr>
                <a:t>/</a:t>
              </a:r>
              <a:r>
                <a:rPr lang="en-US" altLang="zh-CN" sz="1400" b="1" dirty="0" err="1" smtClean="0">
                  <a:latin typeface="微软雅黑" panose="020B0503020204020204" pitchFamily="34" charset="-122"/>
                  <a:ea typeface="微软雅黑" panose="020B0503020204020204" pitchFamily="34" charset="-122"/>
                </a:rPr>
                <a:t>UberX</a:t>
              </a:r>
              <a:endParaRPr lang="zh-CN" altLang="en-US" sz="14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3491880" y="2456602"/>
              <a:ext cx="1562100" cy="954107"/>
            </a:xfrm>
            <a:prstGeom prst="rect">
              <a:avLst/>
            </a:prstGeom>
            <a:noFill/>
          </p:spPr>
          <p:txBody>
            <a:bodyPr anchor="ctr">
              <a:spAutoFit/>
            </a:bodyPr>
            <a:lstStyle/>
            <a:p>
              <a:pPr algn="just">
                <a:defRPr/>
              </a:pPr>
              <a:r>
                <a:rPr lang="zh-CN" altLang="en-US" sz="1400" b="1" dirty="0" smtClean="0">
                  <a:latin typeface="微软雅黑" panose="020B0503020204020204" pitchFamily="34" charset="-122"/>
                  <a:ea typeface="微软雅黑" panose="020B0503020204020204" pitchFamily="34" charset="-122"/>
                </a:rPr>
                <a:t>选择后</a:t>
              </a:r>
              <a:r>
                <a:rPr lang="zh-CN" altLang="en-US" sz="1400" b="1" dirty="0">
                  <a:latin typeface="微软雅黑" panose="020B0503020204020204" pitchFamily="34" charset="-122"/>
                  <a:ea typeface="微软雅黑" panose="020B0503020204020204" pitchFamily="34" charset="-122"/>
                </a:rPr>
                <a:t>，可以</a:t>
              </a:r>
              <a:r>
                <a:rPr lang="zh-CN" altLang="en-US" sz="1400" b="1" dirty="0">
                  <a:latin typeface="微软雅黑" panose="020B0503020204020204" pitchFamily="34" charset="-122"/>
                  <a:ea typeface="微软雅黑" panose="020B0503020204020204" pitchFamily="34" charset="-122"/>
                </a:rPr>
                <a:t>看到预计到达时间和起步</a:t>
              </a:r>
              <a:r>
                <a:rPr lang="zh-CN" altLang="en-US" sz="1400" b="1" dirty="0" smtClean="0">
                  <a:latin typeface="微软雅黑" panose="020B0503020204020204" pitchFamily="34" charset="-122"/>
                  <a:ea typeface="微软雅黑" panose="020B0503020204020204" pitchFamily="34" charset="-122"/>
                </a:rPr>
                <a:t>价，输入目的地地址</a:t>
              </a:r>
              <a:endParaRPr lang="zh-CN" altLang="en-US" sz="14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084168" y="2276872"/>
              <a:ext cx="1563688" cy="738664"/>
            </a:xfrm>
            <a:prstGeom prst="rect">
              <a:avLst/>
            </a:prstGeom>
            <a:noFill/>
          </p:spPr>
          <p:txBody>
            <a:bodyPr anchor="ctr">
              <a:spAutoFit/>
            </a:bodyPr>
            <a:lstStyle/>
            <a:p>
              <a:pPr algn="just">
                <a:defRPr/>
              </a:pPr>
              <a:r>
                <a:rPr lang="zh-CN" altLang="en-US" sz="1400" b="1" dirty="0">
                  <a:latin typeface="微软雅黑" panose="020B0503020204020204" pitchFamily="34" charset="-122"/>
                  <a:ea typeface="微软雅黑" panose="020B0503020204020204" pitchFamily="34" charset="-122"/>
                </a:rPr>
                <a:t>点击用车后，系统会自动分配车辆</a:t>
              </a:r>
            </a:p>
          </p:txBody>
        </p:sp>
        <p:sp>
          <p:nvSpPr>
            <p:cNvPr id="19" name="文本框 20"/>
            <p:cNvSpPr txBox="1"/>
            <p:nvPr/>
          </p:nvSpPr>
          <p:spPr>
            <a:xfrm>
              <a:off x="956395" y="4421861"/>
              <a:ext cx="1563687" cy="523220"/>
            </a:xfrm>
            <a:prstGeom prst="rect">
              <a:avLst/>
            </a:prstGeom>
            <a:noFill/>
          </p:spPr>
          <p:txBody>
            <a:bodyPr anchor="ctr">
              <a:spAutoFit/>
            </a:bodyPr>
            <a:lstStyle/>
            <a:p>
              <a:pPr algn="just" eaLnBrk="1" fontAlgn="auto" hangingPunct="1">
                <a:spcBef>
                  <a:spcPts val="0"/>
                </a:spcBef>
                <a:spcAft>
                  <a:spcPts val="0"/>
                </a:spcAft>
                <a:defRPr/>
              </a:pPr>
              <a:r>
                <a:rPr lang="zh-CN" altLang="en-US" sz="1400" b="1" dirty="0" smtClean="0">
                  <a:latin typeface="微软雅黑" panose="020B0503020204020204" pitchFamily="34" charset="-122"/>
                  <a:ea typeface="微软雅黑" panose="020B0503020204020204" pitchFamily="34" charset="-122"/>
                </a:rPr>
                <a:t>乘车完成后进行支付和司机评价</a:t>
              </a:r>
              <a:endParaRPr lang="zh-CN" altLang="en-US" sz="1400" b="1" dirty="0">
                <a:latin typeface="微软雅黑" panose="020B0503020204020204" pitchFamily="34" charset="-122"/>
                <a:ea typeface="微软雅黑" panose="020B0503020204020204" pitchFamily="34" charset="-122"/>
              </a:endParaRPr>
            </a:p>
          </p:txBody>
        </p:sp>
        <p:sp>
          <p:nvSpPr>
            <p:cNvPr id="20" name="文本框 22"/>
            <p:cNvSpPr txBox="1"/>
            <p:nvPr/>
          </p:nvSpPr>
          <p:spPr>
            <a:xfrm>
              <a:off x="3491880" y="4275673"/>
              <a:ext cx="1562100" cy="1169551"/>
            </a:xfrm>
            <a:prstGeom prst="rect">
              <a:avLst/>
            </a:prstGeom>
            <a:noFill/>
          </p:spPr>
          <p:txBody>
            <a:bodyPr anchor="ctr">
              <a:spAutoFit/>
            </a:bodyPr>
            <a:lstStyle/>
            <a:p>
              <a:pPr algn="just" eaLnBrk="1" fontAlgn="auto" hangingPunct="1">
                <a:spcBef>
                  <a:spcPts val="0"/>
                </a:spcBef>
                <a:spcAft>
                  <a:spcPts val="0"/>
                </a:spcAft>
                <a:defRPr/>
              </a:pPr>
              <a:r>
                <a:rPr lang="zh-CN" altLang="en-US" sz="1400" b="1" dirty="0">
                  <a:latin typeface="微软雅黑" panose="020B0503020204020204" pitchFamily="34" charset="-122"/>
                  <a:ea typeface="微软雅黑" panose="020B0503020204020204" pitchFamily="34" charset="-122"/>
                </a:rPr>
                <a:t>待</a:t>
              </a:r>
              <a:r>
                <a:rPr lang="zh-CN" altLang="en-US" sz="1400" b="1" dirty="0" smtClean="0">
                  <a:latin typeface="微软雅黑" panose="020B0503020204020204" pitchFamily="34" charset="-122"/>
                  <a:ea typeface="微软雅黑" panose="020B0503020204020204" pitchFamily="34" charset="-122"/>
                </a:rPr>
                <a:t>用户上车后，司机才获得用户目的地地址，通过导航到达目的地</a:t>
              </a:r>
              <a:endParaRPr lang="zh-CN" altLang="en-US" sz="1400" b="1" dirty="0">
                <a:latin typeface="微软雅黑" panose="020B0503020204020204" pitchFamily="34" charset="-122"/>
                <a:ea typeface="微软雅黑" panose="020B0503020204020204" pitchFamily="34" charset="-122"/>
              </a:endParaRPr>
            </a:p>
          </p:txBody>
        </p:sp>
        <p:sp>
          <p:nvSpPr>
            <p:cNvPr id="21" name="文本框 23"/>
            <p:cNvSpPr txBox="1"/>
            <p:nvPr/>
          </p:nvSpPr>
          <p:spPr>
            <a:xfrm>
              <a:off x="6111007" y="4314140"/>
              <a:ext cx="1563688" cy="738664"/>
            </a:xfrm>
            <a:prstGeom prst="rect">
              <a:avLst/>
            </a:prstGeom>
            <a:noFill/>
          </p:spPr>
          <p:txBody>
            <a:bodyPr anchor="ctr">
              <a:spAutoFit/>
            </a:bodyPr>
            <a:lstStyle/>
            <a:p>
              <a:pPr algn="just">
                <a:defRPr/>
              </a:pPr>
              <a:r>
                <a:rPr lang="zh-CN" altLang="en-US" sz="1400" b="1" dirty="0">
                  <a:latin typeface="微软雅黑" panose="020B0503020204020204" pitchFamily="34" charset="-122"/>
                  <a:ea typeface="微软雅黑" panose="020B0503020204020204" pitchFamily="34" charset="-122"/>
                </a:rPr>
                <a:t>司机确认后</a:t>
              </a:r>
              <a:r>
                <a:rPr lang="zh-CN" altLang="en-US" sz="1400" b="1" dirty="0" smtClean="0">
                  <a:latin typeface="微软雅黑" panose="020B0503020204020204" pitchFamily="34" charset="-122"/>
                  <a:ea typeface="微软雅黑" panose="020B0503020204020204" pitchFamily="34" charset="-122"/>
                </a:rPr>
                <a:t>，会在用户</a:t>
              </a:r>
              <a:r>
                <a:rPr lang="zh-CN" altLang="en-US" sz="1400" b="1" dirty="0">
                  <a:latin typeface="微软雅黑" panose="020B0503020204020204" pitchFamily="34" charset="-122"/>
                  <a:ea typeface="微软雅黑" panose="020B0503020204020204" pitchFamily="34" charset="-122"/>
                </a:rPr>
                <a:t>指定上车地点等待</a:t>
              </a:r>
            </a:p>
          </p:txBody>
        </p:sp>
      </p:grpSp>
    </p:spTree>
    <p:extLst>
      <p:ext uri="{BB962C8B-B14F-4D97-AF65-F5344CB8AC3E}">
        <p14:creationId xmlns:p14="http://schemas.microsoft.com/office/powerpoint/2010/main" val="282950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滴滴专车</a:t>
            </a:r>
            <a:r>
              <a:rPr lang="en-US" altLang="zh-CN" dirty="0" err="1">
                <a:latin typeface="+mj-ea"/>
              </a:rPr>
              <a:t>VSUber</a:t>
            </a:r>
            <a:r>
              <a:rPr lang="zh-CN" altLang="en-US" dirty="0">
                <a:latin typeface="+mj-ea"/>
              </a:rPr>
              <a:t>对比分析</a:t>
            </a:r>
            <a:endParaRPr lang="zh-CN" altLang="en-US" dirty="0"/>
          </a:p>
        </p:txBody>
      </p:sp>
      <p:sp>
        <p:nvSpPr>
          <p:cNvPr id="3" name="内容占位符 2"/>
          <p:cNvSpPr>
            <a:spLocks noGrp="1"/>
          </p:cNvSpPr>
          <p:nvPr>
            <p:ph idx="1"/>
          </p:nvPr>
        </p:nvSpPr>
        <p:spPr/>
        <p:txBody>
          <a:bodyPr/>
          <a:lstStyle/>
          <a:p>
            <a:r>
              <a:rPr lang="en-US" altLang="zh-CN" sz="2400" b="1" dirty="0" smtClean="0">
                <a:latin typeface="微软雅黑" panose="020B0503020204020204" pitchFamily="34" charset="-122"/>
              </a:rPr>
              <a:t>3.2</a:t>
            </a:r>
            <a:r>
              <a:rPr lang="zh-CN" altLang="en-US" sz="2400" b="1" dirty="0">
                <a:latin typeface="微软雅黑" panose="020B0503020204020204" pitchFamily="34" charset="-122"/>
              </a:rPr>
              <a:t>平台</a:t>
            </a:r>
            <a:r>
              <a:rPr lang="zh-CN" altLang="en-US" sz="2400" b="1" dirty="0" smtClean="0">
                <a:latin typeface="微软雅黑" panose="020B0503020204020204" pitchFamily="34" charset="-122"/>
              </a:rPr>
              <a:t>对比</a:t>
            </a:r>
            <a:r>
              <a:rPr lang="zh-CN" altLang="en-US" sz="2400" b="1" dirty="0" smtClean="0">
                <a:latin typeface="微软雅黑" panose="020B0503020204020204" pitchFamily="34" charset="-122"/>
              </a:rPr>
              <a:t>分析</a:t>
            </a:r>
            <a:r>
              <a:rPr lang="zh-CN" altLang="en-US" sz="2400" b="1" dirty="0" smtClean="0"/>
              <a:t>：</a:t>
            </a:r>
            <a:endParaRPr lang="en-US" altLang="zh-CN" sz="2400" b="1" dirty="0" smtClean="0"/>
          </a:p>
          <a:p>
            <a:pPr marL="0" indent="0">
              <a:buNone/>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441861782"/>
              </p:ext>
            </p:extLst>
          </p:nvPr>
        </p:nvGraphicFramePr>
        <p:xfrm>
          <a:off x="971600" y="1700808"/>
          <a:ext cx="7152455" cy="4053840"/>
        </p:xfrm>
        <a:graphic>
          <a:graphicData uri="http://schemas.openxmlformats.org/drawingml/2006/table">
            <a:tbl>
              <a:tblPr firstRow="1" bandRow="1">
                <a:tableStyleId>{5C22544A-7EE6-4342-B048-85BDC9FD1C3A}</a:tableStyleId>
              </a:tblPr>
              <a:tblGrid>
                <a:gridCol w="1463824"/>
                <a:gridCol w="2908292"/>
                <a:gridCol w="2780339"/>
              </a:tblGrid>
              <a:tr h="370840">
                <a:tc>
                  <a:txBody>
                    <a:bodyPr/>
                    <a:lstStyle/>
                    <a:p>
                      <a:endParaRPr lang="zh-CN" altLang="en-US" dirty="0"/>
                    </a:p>
                  </a:txBody>
                  <a:tcPr/>
                </a:tc>
                <a:tc>
                  <a:txBody>
                    <a:bodyPr/>
                    <a:lstStyle/>
                    <a:p>
                      <a:pPr algn="ctr"/>
                      <a:r>
                        <a:rPr lang="zh-CN" altLang="en-US" sz="2000" b="1" dirty="0" smtClean="0">
                          <a:latin typeface="微软雅黑" panose="020B0503020204020204" pitchFamily="34" charset="-122"/>
                          <a:ea typeface="微软雅黑" panose="020B0503020204020204" pitchFamily="34" charset="-122"/>
                        </a:rPr>
                        <a:t>滴滴专车</a:t>
                      </a:r>
                      <a:endParaRPr lang="zh-CN" altLang="en-US" sz="2000" b="1"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Uber</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000" b="1" dirty="0" smtClean="0">
                          <a:latin typeface="微软雅黑" panose="020B0503020204020204" pitchFamily="34" charset="-122"/>
                          <a:ea typeface="微软雅黑" panose="020B0503020204020204" pitchFamily="34" charset="-122"/>
                        </a:rPr>
                        <a:t>目标用户</a:t>
                      </a:r>
                      <a:endParaRPr lang="zh-CN" altLang="en-US" sz="2000" b="1"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tx1"/>
                          </a:solidFill>
                          <a:latin typeface="微软雅黑" panose="020B0503020204020204" pitchFamily="34" charset="-122"/>
                          <a:ea typeface="微软雅黑" panose="020B0503020204020204" pitchFamily="34" charset="-122"/>
                        </a:rPr>
                        <a:t>高端商务出行人群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tx1"/>
                          </a:solidFill>
                          <a:latin typeface="微软雅黑" panose="020B0503020204020204" pitchFamily="34" charset="-122"/>
                          <a:ea typeface="微软雅黑" panose="020B0503020204020204" pitchFamily="34" charset="-122"/>
                        </a:rPr>
                        <a:t>城市中寻求打车方便的人群</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latin typeface="微软雅黑" panose="020B0503020204020204" pitchFamily="34" charset="-122"/>
                          <a:ea typeface="微软雅黑" panose="020B0503020204020204" pitchFamily="34" charset="-122"/>
                        </a:rPr>
                        <a:t>服务体验</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rgbClr val="4D4D4D"/>
                          </a:solidFill>
                          <a:latin typeface="微软雅黑" panose="020B0503020204020204" pitchFamily="34" charset="-122"/>
                          <a:ea typeface="微软雅黑" panose="020B0503020204020204" pitchFamily="34" charset="-122"/>
                        </a:rPr>
                        <a:t>用户</a:t>
                      </a:r>
                      <a:r>
                        <a:rPr lang="zh-CN" altLang="en-US" sz="1800" dirty="0" smtClean="0">
                          <a:solidFill>
                            <a:srgbClr val="4D4D4D"/>
                          </a:solidFill>
                          <a:latin typeface="微软雅黑" panose="020B0503020204020204" pitchFamily="34" charset="-122"/>
                          <a:ea typeface="微软雅黑" panose="020B0503020204020204" pitchFamily="34" charset="-122"/>
                        </a:rPr>
                        <a:t>预约</a:t>
                      </a:r>
                      <a:r>
                        <a:rPr lang="en-US" altLang="zh-CN" sz="1800" dirty="0" smtClean="0">
                          <a:solidFill>
                            <a:srgbClr val="4D4D4D"/>
                          </a:solidFill>
                          <a:latin typeface="微软雅黑" panose="020B0503020204020204" pitchFamily="34" charset="-122"/>
                          <a:ea typeface="微软雅黑" panose="020B0503020204020204" pitchFamily="34" charset="-122"/>
                        </a:rPr>
                        <a:t>/</a:t>
                      </a:r>
                      <a:r>
                        <a:rPr lang="zh-CN" altLang="en-US" sz="1800" dirty="0" smtClean="0">
                          <a:solidFill>
                            <a:srgbClr val="4D4D4D"/>
                          </a:solidFill>
                          <a:latin typeface="微软雅黑" panose="020B0503020204020204" pitchFamily="34" charset="-122"/>
                          <a:ea typeface="微软雅黑" panose="020B0503020204020204" pitchFamily="34" charset="-122"/>
                        </a:rPr>
                        <a:t>即时预定专车</a:t>
                      </a:r>
                      <a:r>
                        <a:rPr lang="zh-CN" altLang="en-US" sz="1800" dirty="0" smtClean="0">
                          <a:solidFill>
                            <a:srgbClr val="4D4D4D"/>
                          </a:solidFill>
                          <a:latin typeface="微软雅黑" panose="020B0503020204020204" pitchFamily="34" charset="-122"/>
                          <a:ea typeface="微软雅黑" panose="020B0503020204020204" pitchFamily="34" charset="-122"/>
                        </a:rPr>
                        <a:t>，司机抢单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tx1"/>
                          </a:solidFill>
                          <a:latin typeface="微软雅黑" panose="020B0503020204020204" pitchFamily="34" charset="-122"/>
                          <a:ea typeface="微软雅黑" panose="020B0503020204020204" pitchFamily="34" charset="-122"/>
                        </a:rPr>
                        <a:t>用户预订过程中，</a:t>
                      </a:r>
                      <a:r>
                        <a:rPr lang="en-US" altLang="zh-CN" sz="1800" dirty="0" smtClean="0">
                          <a:solidFill>
                            <a:schemeClr val="tx1"/>
                          </a:solidFill>
                          <a:latin typeface="微软雅黑" panose="020B0503020204020204" pitchFamily="34" charset="-122"/>
                          <a:ea typeface="微软雅黑" panose="020B0503020204020204" pitchFamily="34" charset="-122"/>
                        </a:rPr>
                        <a:t>Uber</a:t>
                      </a:r>
                      <a:r>
                        <a:rPr lang="zh-CN" altLang="en-US" sz="1800" dirty="0" smtClean="0">
                          <a:solidFill>
                            <a:schemeClr val="tx1"/>
                          </a:solidFill>
                          <a:latin typeface="微软雅黑" panose="020B0503020204020204" pitchFamily="34" charset="-122"/>
                          <a:ea typeface="微软雅黑" panose="020B0503020204020204" pitchFamily="34" charset="-122"/>
                        </a:rPr>
                        <a:t>会使用基于算法的系统派单，用户无需选择车型或者司机</a:t>
                      </a:r>
                      <a:endParaRPr lang="da-DK" altLang="zh-CN" sz="1800" dirty="0" smtClean="0">
                        <a:solidFill>
                          <a:schemeClr val="tx1"/>
                        </a:solidFill>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latin typeface="微软雅黑" panose="020B0503020204020204" pitchFamily="34" charset="-122"/>
                          <a:ea typeface="微软雅黑" panose="020B0503020204020204" pitchFamily="34" charset="-122"/>
                        </a:rPr>
                        <a:t>运营方式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tx1"/>
                          </a:solidFill>
                          <a:latin typeface="微软雅黑" panose="020B0503020204020204" pitchFamily="34" charset="-122"/>
                          <a:ea typeface="微软雅黑" panose="020B0503020204020204" pitchFamily="34" charset="-122"/>
                        </a:rPr>
                        <a:t>平台与租赁公司合作，滴滴提供平台、信息和客户源，租赁公司提供车辆和司机。</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tx1"/>
                          </a:solidFill>
                          <a:latin typeface="微软雅黑" panose="020B0503020204020204" pitchFamily="34" charset="-122"/>
                          <a:ea typeface="微软雅黑" panose="020B0503020204020204" pitchFamily="34" charset="-122"/>
                        </a:rPr>
                        <a:t>自营模式，自己租赁车辆和招募司机，司机和车辆均由企业管理</a:t>
                      </a:r>
                      <a:endParaRPr lang="da-DK" altLang="zh-CN" sz="1800" dirty="0" smtClean="0">
                        <a:solidFill>
                          <a:schemeClr val="tx1"/>
                        </a:solidFill>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latin typeface="微软雅黑" panose="020B0503020204020204" pitchFamily="34" charset="-122"/>
                          <a:ea typeface="微软雅黑" panose="020B0503020204020204" pitchFamily="34" charset="-122"/>
                        </a:rPr>
                        <a:t>盈利模式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rgbClr val="4D4D4D"/>
                          </a:solidFill>
                          <a:latin typeface="微软雅黑" panose="020B0503020204020204" pitchFamily="34" charset="-122"/>
                          <a:ea typeface="微软雅黑" panose="020B0503020204020204" pitchFamily="34" charset="-122"/>
                        </a:rPr>
                        <a:t>每单抽成</a:t>
                      </a:r>
                      <a:r>
                        <a:rPr lang="en-US" altLang="zh-CN" sz="1800" dirty="0" smtClean="0">
                          <a:solidFill>
                            <a:srgbClr val="4D4D4D"/>
                          </a:solidFill>
                          <a:latin typeface="微软雅黑" panose="020B0503020204020204" pitchFamily="34" charset="-122"/>
                          <a:ea typeface="微软雅黑" panose="020B0503020204020204" pitchFamily="34" charset="-122"/>
                        </a:rPr>
                        <a:t>20%~30%</a:t>
                      </a:r>
                      <a:r>
                        <a:rPr lang="zh-CN" altLang="en-US" sz="1800" dirty="0" smtClean="0">
                          <a:solidFill>
                            <a:srgbClr val="4D4D4D"/>
                          </a:solidFill>
                          <a:latin typeface="微软雅黑" panose="020B0503020204020204" pitchFamily="34" charset="-122"/>
                          <a:ea typeface="微软雅黑" panose="020B0503020204020204" pitchFamily="34" charset="-122"/>
                        </a:rPr>
                        <a:t>，每天收取</a:t>
                      </a:r>
                      <a:r>
                        <a:rPr lang="en-US" altLang="zh-CN" sz="1800" dirty="0" smtClean="0">
                          <a:solidFill>
                            <a:srgbClr val="4D4D4D"/>
                          </a:solidFill>
                          <a:latin typeface="微软雅黑" panose="020B0503020204020204" pitchFamily="34" charset="-122"/>
                          <a:ea typeface="微软雅黑" panose="020B0503020204020204" pitchFamily="34" charset="-122"/>
                        </a:rPr>
                        <a:t>160~180</a:t>
                      </a:r>
                      <a:r>
                        <a:rPr lang="zh-CN" altLang="en-US" sz="1800" dirty="0" smtClean="0">
                          <a:solidFill>
                            <a:srgbClr val="4D4D4D"/>
                          </a:solidFill>
                          <a:latin typeface="微软雅黑" panose="020B0503020204020204" pitchFamily="34" charset="-122"/>
                          <a:ea typeface="微软雅黑" panose="020B0503020204020204" pitchFamily="34" charset="-122"/>
                        </a:rPr>
                        <a:t>元租车费用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tx1"/>
                          </a:solidFill>
                          <a:latin typeface="微软雅黑" panose="020B0503020204020204" pitchFamily="34" charset="-122"/>
                          <a:ea typeface="微软雅黑" panose="020B0503020204020204" pitchFamily="34" charset="-122"/>
                        </a:rPr>
                        <a:t>弹性抽成，目前每单抽成</a:t>
                      </a:r>
                      <a:r>
                        <a:rPr lang="en-US" altLang="zh-CN" sz="1800" dirty="0" smtClean="0">
                          <a:solidFill>
                            <a:schemeClr val="tx1"/>
                          </a:solidFill>
                          <a:latin typeface="微软雅黑" panose="020B0503020204020204" pitchFamily="34" charset="-122"/>
                          <a:ea typeface="微软雅黑" panose="020B0503020204020204" pitchFamily="34" charset="-122"/>
                        </a:rPr>
                        <a:t>30%</a:t>
                      </a:r>
                      <a:endParaRPr lang="da-DK" altLang="zh-CN" sz="1800" dirty="0" smtClean="0">
                        <a:solidFill>
                          <a:schemeClr val="tx1"/>
                        </a:solidFill>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41942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滴滴专车</a:t>
            </a:r>
            <a:r>
              <a:rPr lang="en-US" altLang="zh-CN" dirty="0" err="1">
                <a:latin typeface="+mj-ea"/>
              </a:rPr>
              <a:t>VSUber</a:t>
            </a:r>
            <a:r>
              <a:rPr lang="zh-CN" altLang="en-US" dirty="0">
                <a:latin typeface="+mj-ea"/>
              </a:rPr>
              <a:t>对比分析</a:t>
            </a:r>
            <a:endParaRPr lang="zh-CN" altLang="en-US" dirty="0"/>
          </a:p>
        </p:txBody>
      </p:sp>
      <p:sp>
        <p:nvSpPr>
          <p:cNvPr id="3" name="内容占位符 2"/>
          <p:cNvSpPr>
            <a:spLocks noGrp="1"/>
          </p:cNvSpPr>
          <p:nvPr>
            <p:ph idx="1"/>
          </p:nvPr>
        </p:nvSpPr>
        <p:spPr/>
        <p:txBody>
          <a:bodyPr/>
          <a:lstStyle/>
          <a:p>
            <a:r>
              <a:rPr lang="en-US" altLang="zh-CN" sz="2400" b="1" dirty="0"/>
              <a:t>3.3 </a:t>
            </a:r>
            <a:r>
              <a:rPr lang="zh-CN" altLang="en-US" sz="2400" b="1" dirty="0"/>
              <a:t>营销对比分析：</a:t>
            </a:r>
            <a:r>
              <a:rPr lang="en-US" altLang="zh-CN" sz="2400" b="1" dirty="0"/>
              <a:t>Uber</a:t>
            </a:r>
            <a:r>
              <a:rPr lang="zh-CN" altLang="en-US" sz="2400" b="1" dirty="0"/>
              <a:t>的</a:t>
            </a:r>
            <a:r>
              <a:rPr lang="zh-CN" altLang="en-US" sz="2400" b="1" dirty="0" smtClean="0"/>
              <a:t>“跨境营销”</a:t>
            </a:r>
            <a:endParaRPr lang="en-US" altLang="zh-CN" b="1" dirty="0" smtClean="0">
              <a:solidFill>
                <a:schemeClr val="tx1"/>
              </a:solidFill>
            </a:endParaRPr>
          </a:p>
          <a:p>
            <a:r>
              <a:rPr lang="en-US" altLang="zh-CN" b="1" dirty="0" smtClean="0">
                <a:solidFill>
                  <a:schemeClr val="tx1"/>
                </a:solidFill>
              </a:rPr>
              <a:t>Topic 1:</a:t>
            </a:r>
            <a:r>
              <a:rPr lang="zh-CN" altLang="en-US" b="1" dirty="0">
                <a:solidFill>
                  <a:schemeClr val="tx1"/>
                </a:solidFill>
              </a:rPr>
              <a:t>深圳、广州：雪糕日</a:t>
            </a:r>
            <a:r>
              <a:rPr lang="en-US" altLang="zh-CN" b="1" dirty="0">
                <a:solidFill>
                  <a:schemeClr val="tx1"/>
                </a:solidFill>
              </a:rPr>
              <a:t>“Uber+</a:t>
            </a:r>
            <a:r>
              <a:rPr lang="zh-CN" altLang="en-US" b="1" dirty="0">
                <a:solidFill>
                  <a:schemeClr val="tx1"/>
                </a:solidFill>
              </a:rPr>
              <a:t>雪糕</a:t>
            </a:r>
            <a:r>
              <a:rPr lang="en-US" altLang="zh-CN" b="1" dirty="0">
                <a:solidFill>
                  <a:schemeClr val="tx1"/>
                </a:solidFill>
              </a:rPr>
              <a:t>”</a:t>
            </a:r>
            <a:endParaRPr lang="en-US" altLang="zh-CN" dirty="0"/>
          </a:p>
          <a:p>
            <a:endParaRPr lang="zh-CN" altLang="en-US" b="1" dirty="0" smtClean="0">
              <a:solidFill>
                <a:schemeClr val="tx1"/>
              </a:solidFill>
            </a:endParaRPr>
          </a:p>
          <a:p>
            <a:endParaRPr lang="en-US" altLang="zh-CN" dirty="0" smtClean="0"/>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785" y="2129166"/>
            <a:ext cx="511492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27832" y="5517232"/>
            <a:ext cx="7488832" cy="932563"/>
          </a:xfrm>
          <a:prstGeom prst="rect">
            <a:avLst/>
          </a:prstGeom>
          <a:noFill/>
        </p:spPr>
        <p:txBody>
          <a:bodyPr wrap="square" rtlCol="0">
            <a:spAutoFit/>
          </a:bodyPr>
          <a:lstStyle/>
          <a:p>
            <a:pPr>
              <a:lnSpc>
                <a:spcPct val="130000"/>
              </a:lnSpc>
            </a:pPr>
            <a:r>
              <a:rPr lang="en-US" altLang="zh-CN" sz="1400" dirty="0" smtClean="0"/>
              <a:t>        2014</a:t>
            </a:r>
            <a:r>
              <a:rPr lang="zh-CN" altLang="en-US" sz="1400" dirty="0"/>
              <a:t>年</a:t>
            </a:r>
            <a:r>
              <a:rPr lang="en-US" altLang="zh-CN" sz="1400" dirty="0"/>
              <a:t>7</a:t>
            </a:r>
            <a:r>
              <a:rPr lang="zh-CN" altLang="en-US" sz="1400" dirty="0"/>
              <a:t>月，在深圳和广州多辆</a:t>
            </a:r>
            <a:r>
              <a:rPr lang="en-US" altLang="zh-CN" sz="1400" dirty="0"/>
              <a:t>Uber </a:t>
            </a:r>
            <a:r>
              <a:rPr lang="zh-CN" altLang="en-US" sz="1400" dirty="0"/>
              <a:t>定制的雪糕车驶向街头</a:t>
            </a:r>
            <a:r>
              <a:rPr lang="zh-CN" altLang="en-US" sz="1400" dirty="0" smtClean="0"/>
              <a:t>。用户</a:t>
            </a:r>
            <a:r>
              <a:rPr lang="zh-CN" altLang="en-US" sz="1400" dirty="0"/>
              <a:t>只需在</a:t>
            </a:r>
            <a:r>
              <a:rPr lang="en-US" altLang="zh-CN" sz="1400" dirty="0"/>
              <a:t>Uber</a:t>
            </a:r>
            <a:r>
              <a:rPr lang="zh-CN" altLang="en-US" sz="1400" dirty="0"/>
              <a:t>的</a:t>
            </a:r>
            <a:r>
              <a:rPr lang="en-US" altLang="zh-CN" sz="1400" dirty="0"/>
              <a:t>App</a:t>
            </a:r>
            <a:r>
              <a:rPr lang="zh-CN" altLang="en-US" sz="1400" dirty="0"/>
              <a:t>里选择“雪糕”按钮，离他们最近的雪糕车会尽快把雪糕送至指定地点，用户最快可在几分钟内就能享用到雪糕。</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43406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42"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滴滴专车</a:t>
            </a:r>
            <a:r>
              <a:rPr lang="en-US" altLang="zh-CN" dirty="0" err="1">
                <a:latin typeface="+mj-ea"/>
              </a:rPr>
              <a:t>VSUber</a:t>
            </a:r>
            <a:r>
              <a:rPr lang="zh-CN" altLang="en-US" dirty="0">
                <a:latin typeface="+mj-ea"/>
              </a:rPr>
              <a:t>对比分析</a:t>
            </a:r>
            <a:endParaRPr lang="zh-CN" altLang="en-US" dirty="0"/>
          </a:p>
        </p:txBody>
      </p:sp>
      <p:sp>
        <p:nvSpPr>
          <p:cNvPr id="3" name="内容占位符 2"/>
          <p:cNvSpPr>
            <a:spLocks noGrp="1"/>
          </p:cNvSpPr>
          <p:nvPr>
            <p:ph idx="1"/>
          </p:nvPr>
        </p:nvSpPr>
        <p:spPr/>
        <p:txBody>
          <a:bodyPr/>
          <a:lstStyle/>
          <a:p>
            <a:r>
              <a:rPr lang="en-US" altLang="zh-CN" b="1" dirty="0" smtClean="0">
                <a:solidFill>
                  <a:schemeClr val="tx1"/>
                </a:solidFill>
              </a:rPr>
              <a:t>Topic 2:</a:t>
            </a:r>
            <a:r>
              <a:rPr lang="zh-CN" altLang="en-US" b="1" dirty="0" smtClean="0">
                <a:solidFill>
                  <a:schemeClr val="tx1"/>
                </a:solidFill>
              </a:rPr>
              <a:t>上海：佟大为变身司机  </a:t>
            </a:r>
            <a:r>
              <a:rPr lang="en-US" altLang="zh-CN" b="1" dirty="0" smtClean="0">
                <a:solidFill>
                  <a:schemeClr val="tx1"/>
                </a:solidFill>
              </a:rPr>
              <a:t>“Uber+</a:t>
            </a:r>
            <a:r>
              <a:rPr lang="zh-CN" altLang="en-US" b="1" dirty="0" smtClean="0">
                <a:solidFill>
                  <a:schemeClr val="tx1"/>
                </a:solidFill>
              </a:rPr>
              <a:t>明星</a:t>
            </a:r>
            <a:r>
              <a:rPr lang="en-US" altLang="zh-CN" b="1" dirty="0" smtClean="0">
                <a:solidFill>
                  <a:schemeClr val="tx1"/>
                </a:solidFill>
              </a:rPr>
              <a:t>”</a:t>
            </a:r>
            <a:endParaRPr lang="zh-CN" altLang="en-US" b="1" dirty="0" smtClean="0">
              <a:solidFill>
                <a:schemeClr val="tx1"/>
              </a:solidFill>
            </a:endParaRPr>
          </a:p>
          <a:p>
            <a:endParaRPr lang="en-US" altLang="zh-CN" dirty="0" smtClean="0"/>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7" y="1988840"/>
            <a:ext cx="513397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5517232"/>
            <a:ext cx="7920880" cy="652486"/>
          </a:xfrm>
          <a:prstGeom prst="rect">
            <a:avLst/>
          </a:prstGeom>
          <a:noFill/>
        </p:spPr>
        <p:txBody>
          <a:bodyPr wrap="square" rtlCol="0">
            <a:spAutoFit/>
          </a:bodyPr>
          <a:lstStyle/>
          <a:p>
            <a:pPr>
              <a:lnSpc>
                <a:spcPct val="130000"/>
              </a:lnSpc>
            </a:pPr>
            <a:r>
              <a:rPr lang="en-US" altLang="zh-CN" sz="1400" dirty="0" smtClean="0"/>
              <a:t>       2015</a:t>
            </a:r>
            <a:r>
              <a:rPr lang="zh-CN" altLang="en-US" sz="1400" dirty="0"/>
              <a:t>年</a:t>
            </a:r>
            <a:r>
              <a:rPr lang="en-US" altLang="zh-CN" sz="1400" dirty="0"/>
              <a:t>4</a:t>
            </a:r>
            <a:r>
              <a:rPr lang="zh-CN" altLang="en-US" sz="1400" dirty="0"/>
              <a:t>月</a:t>
            </a:r>
            <a:r>
              <a:rPr lang="en-US" altLang="zh-CN" sz="1400" dirty="0"/>
              <a:t>6</a:t>
            </a:r>
            <a:r>
              <a:rPr lang="zh-CN" altLang="en-US" sz="1400" dirty="0"/>
              <a:t>日，一个视频在网上疯转</a:t>
            </a:r>
            <a:r>
              <a:rPr lang="en-US" altLang="zh-CN" sz="1400" dirty="0"/>
              <a:t>——</a:t>
            </a:r>
            <a:r>
              <a:rPr lang="zh-CN" altLang="en-US" sz="1400" dirty="0"/>
              <a:t>在上海，明星佟大为驾驶着售价近</a:t>
            </a:r>
            <a:r>
              <a:rPr lang="en-US" altLang="zh-CN" sz="1400" dirty="0"/>
              <a:t>100</a:t>
            </a:r>
            <a:r>
              <a:rPr lang="zh-CN" altLang="en-US" sz="1400" dirty="0"/>
              <a:t>万元的特斯拉电动汽车，作为一名</a:t>
            </a:r>
            <a:r>
              <a:rPr lang="en-US" altLang="zh-CN" sz="1400" dirty="0"/>
              <a:t>Uber</a:t>
            </a:r>
            <a:r>
              <a:rPr lang="zh-CN" altLang="en-US" sz="1400" dirty="0"/>
              <a:t>的司机满市转悠着拉客。</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568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1000"/>
                                        <p:tgtEl>
                                          <p:spTgt spid="6146"/>
                                        </p:tgtEl>
                                      </p:cBhvr>
                                    </p:animEffect>
                                    <p:anim calcmode="lin" valueType="num">
                                      <p:cBhvr>
                                        <p:cTn id="11" dur="1000" fill="hold"/>
                                        <p:tgtEl>
                                          <p:spTgt spid="6146"/>
                                        </p:tgtEl>
                                        <p:attrNameLst>
                                          <p:attrName>ppt_x</p:attrName>
                                        </p:attrNameLst>
                                      </p:cBhvr>
                                      <p:tavLst>
                                        <p:tav tm="0">
                                          <p:val>
                                            <p:strVal val="#ppt_x"/>
                                          </p:val>
                                        </p:tav>
                                        <p:tav tm="100000">
                                          <p:val>
                                            <p:strVal val="#ppt_x"/>
                                          </p:val>
                                        </p:tav>
                                      </p:tavLst>
                                    </p:anim>
                                    <p:anim calcmode="lin" valueType="num">
                                      <p:cBhvr>
                                        <p:cTn id="12"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滴滴专车</a:t>
            </a:r>
            <a:r>
              <a:rPr lang="en-US" altLang="zh-CN" dirty="0" err="1">
                <a:latin typeface="+mj-ea"/>
              </a:rPr>
              <a:t>VSUber</a:t>
            </a:r>
            <a:r>
              <a:rPr lang="zh-CN" altLang="en-US" dirty="0">
                <a:latin typeface="+mj-ea"/>
              </a:rPr>
              <a:t>对比分析</a:t>
            </a:r>
            <a:endParaRPr lang="zh-CN" altLang="en-US" dirty="0"/>
          </a:p>
        </p:txBody>
      </p:sp>
      <p:sp>
        <p:nvSpPr>
          <p:cNvPr id="3" name="内容占位符 2"/>
          <p:cNvSpPr>
            <a:spLocks noGrp="1"/>
          </p:cNvSpPr>
          <p:nvPr>
            <p:ph idx="1"/>
          </p:nvPr>
        </p:nvSpPr>
        <p:spPr/>
        <p:txBody>
          <a:bodyPr/>
          <a:lstStyle/>
          <a:p>
            <a:r>
              <a:rPr lang="en-US" altLang="zh-CN" b="1" dirty="0" smtClean="0">
                <a:solidFill>
                  <a:schemeClr val="tx1"/>
                </a:solidFill>
              </a:rPr>
              <a:t>Topic 3:</a:t>
            </a:r>
            <a:r>
              <a:rPr lang="zh-CN" altLang="en-US" b="1" dirty="0" smtClean="0">
                <a:solidFill>
                  <a:schemeClr val="tx1"/>
                </a:solidFill>
              </a:rPr>
              <a:t>上海</a:t>
            </a:r>
            <a:r>
              <a:rPr lang="zh-CN" altLang="en-US" b="1" dirty="0">
                <a:solidFill>
                  <a:schemeClr val="tx1"/>
                </a:solidFill>
              </a:rPr>
              <a:t>：一键呼叫</a:t>
            </a:r>
            <a:r>
              <a:rPr lang="zh-CN" altLang="en-US" b="1" dirty="0" smtClean="0">
                <a:solidFill>
                  <a:schemeClr val="tx1"/>
                </a:solidFill>
              </a:rPr>
              <a:t>直升飞机 </a:t>
            </a:r>
            <a:r>
              <a:rPr lang="en-US" altLang="zh-CN" b="1" dirty="0" smtClean="0">
                <a:solidFill>
                  <a:schemeClr val="tx1"/>
                </a:solidFill>
              </a:rPr>
              <a:t>“Uber+</a:t>
            </a:r>
            <a:r>
              <a:rPr lang="zh-CN" altLang="en-US" b="1" dirty="0" smtClean="0">
                <a:solidFill>
                  <a:schemeClr val="tx1"/>
                </a:solidFill>
              </a:rPr>
              <a:t>直升机</a:t>
            </a:r>
            <a:r>
              <a:rPr lang="en-US" altLang="zh-CN" b="1" dirty="0" smtClean="0">
                <a:solidFill>
                  <a:schemeClr val="tx1"/>
                </a:solidFill>
              </a:rPr>
              <a:t>”</a:t>
            </a:r>
            <a:endParaRPr lang="zh-CN" altLang="en-US" b="1" dirty="0">
              <a:solidFill>
                <a:schemeClr val="tx1"/>
              </a:solidFill>
            </a:endParaRP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200" y="1700808"/>
            <a:ext cx="4824536" cy="3230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99592" y="5445224"/>
            <a:ext cx="7200800" cy="932563"/>
          </a:xfrm>
          <a:prstGeom prst="rect">
            <a:avLst/>
          </a:prstGeom>
          <a:noFill/>
        </p:spPr>
        <p:txBody>
          <a:bodyPr wrap="square" rtlCol="0">
            <a:spAutoFit/>
          </a:bodyPr>
          <a:lstStyle/>
          <a:p>
            <a:pPr>
              <a:lnSpc>
                <a:spcPct val="130000"/>
              </a:lnSpc>
            </a:pPr>
            <a:r>
              <a:rPr lang="en-US" altLang="zh-CN" sz="1400" dirty="0" smtClean="0"/>
              <a:t>      2015</a:t>
            </a:r>
            <a:r>
              <a:rPr lang="zh-CN" altLang="en-US" sz="1400" dirty="0" smtClean="0"/>
              <a:t>年 </a:t>
            </a:r>
            <a:r>
              <a:rPr lang="en-US" altLang="zh-CN" sz="1400" dirty="0"/>
              <a:t>4 </a:t>
            </a:r>
            <a:r>
              <a:rPr lang="zh-CN" altLang="en-US" sz="1400" dirty="0"/>
              <a:t>月，</a:t>
            </a:r>
            <a:r>
              <a:rPr lang="en-US" altLang="zh-CN" sz="1400" dirty="0"/>
              <a:t>Uber </a:t>
            </a:r>
            <a:r>
              <a:rPr lang="zh-CN" altLang="en-US" sz="1400" dirty="0"/>
              <a:t>在上海推出一键呼叫直升机服务，</a:t>
            </a:r>
            <a:r>
              <a:rPr lang="en-US" altLang="zh-CN" sz="1400" dirty="0"/>
              <a:t>2999 </a:t>
            </a:r>
            <a:r>
              <a:rPr lang="zh-CN" altLang="en-US" sz="1400" dirty="0"/>
              <a:t>元一次的价格，</a:t>
            </a:r>
            <a:r>
              <a:rPr lang="en-US" altLang="zh-CN" sz="1400" dirty="0"/>
              <a:t>20 </a:t>
            </a:r>
            <a:r>
              <a:rPr lang="zh-CN" altLang="en-US" sz="1400" dirty="0"/>
              <a:t>位用户成为首批乘客。这次活动邀请了赵又廷作为首飞乘客，活动当天还有一对年轻情侣空中求婚。</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568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1000"/>
                                        <p:tgtEl>
                                          <p:spTgt spid="5122"/>
                                        </p:tgtEl>
                                      </p:cBhvr>
                                    </p:animEffect>
                                    <p:anim calcmode="lin" valueType="num">
                                      <p:cBhvr>
                                        <p:cTn id="11" dur="1000" fill="hold"/>
                                        <p:tgtEl>
                                          <p:spTgt spid="5122"/>
                                        </p:tgtEl>
                                        <p:attrNameLst>
                                          <p:attrName>ppt_x</p:attrName>
                                        </p:attrNameLst>
                                      </p:cBhvr>
                                      <p:tavLst>
                                        <p:tav tm="0">
                                          <p:val>
                                            <p:strVal val="#ppt_x"/>
                                          </p:val>
                                        </p:tav>
                                        <p:tav tm="100000">
                                          <p:val>
                                            <p:strVal val="#ppt_x"/>
                                          </p:val>
                                        </p:tav>
                                      </p:tavLst>
                                    </p:anim>
                                    <p:anim calcmode="lin" valueType="num">
                                      <p:cBhvr>
                                        <p:cTn id="12"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nvSpPr>
        <p:spPr bwMode="auto">
          <a:xfrm>
            <a:off x="2189163" y="2130152"/>
            <a:ext cx="754062" cy="755650"/>
          </a:xfrm>
          <a:custGeom>
            <a:avLst/>
            <a:gdLst>
              <a:gd name="connsiteX0" fmla="*/ 697056 w 800580"/>
              <a:gd name="connsiteY0" fmla="*/ 58976 h 755406"/>
              <a:gd name="connsiteX1" fmla="*/ 653765 w 800580"/>
              <a:gd name="connsiteY1" fmla="*/ 97876 h 755406"/>
              <a:gd name="connsiteX2" fmla="*/ 697056 w 800580"/>
              <a:gd name="connsiteY2" fmla="*/ 136776 h 755406"/>
              <a:gd name="connsiteX3" fmla="*/ 740347 w 800580"/>
              <a:gd name="connsiteY3" fmla="*/ 97876 h 755406"/>
              <a:gd name="connsiteX4" fmla="*/ 697056 w 800580"/>
              <a:gd name="connsiteY4" fmla="*/ 58976 h 755406"/>
              <a:gd name="connsiteX5" fmla="*/ 400291 w 800580"/>
              <a:gd name="connsiteY5" fmla="*/ 0 h 755406"/>
              <a:gd name="connsiteX6" fmla="*/ 800580 w 800580"/>
              <a:gd name="connsiteY6" fmla="*/ 0 h 755406"/>
              <a:gd name="connsiteX7" fmla="*/ 800580 w 800580"/>
              <a:gd name="connsiteY7" fmla="*/ 377703 h 755406"/>
              <a:gd name="connsiteX8" fmla="*/ 400290 w 800580"/>
              <a:gd name="connsiteY8" fmla="*/ 755406 h 755406"/>
              <a:gd name="connsiteX9" fmla="*/ 0 w 800580"/>
              <a:gd name="connsiteY9" fmla="*/ 377703 h 755406"/>
              <a:gd name="connsiteX10" fmla="*/ 1 w 800580"/>
              <a:gd name="connsiteY10" fmla="*/ 377703 h 755406"/>
              <a:gd name="connsiteX11" fmla="*/ 400291 w 800580"/>
              <a:gd name="connsiteY11" fmla="*/ 0 h 75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solidFill>
                  <a:srgbClr val="FFFFFF"/>
                </a:solidFill>
                <a:latin typeface="Kozuka Mincho Pr6N H" panose="02020900000000000000" pitchFamily="18" charset="-128"/>
                <a:ea typeface="Kozuka Mincho Pr6N H" panose="02020900000000000000" pitchFamily="18" charset="-128"/>
              </a:rPr>
              <a:t>01</a:t>
            </a:r>
            <a:endParaRPr lang="zh-CN" altLang="en-US" sz="2800" dirty="0">
              <a:solidFill>
                <a:srgbClr val="FFFFFF"/>
              </a:solidFill>
              <a:latin typeface="Kozuka Mincho Pr6N H" panose="02020900000000000000" pitchFamily="18" charset="-128"/>
              <a:ea typeface="Kozuka Mincho Pr6N H" panose="02020900000000000000" pitchFamily="18" charset="-128"/>
            </a:endParaRPr>
          </a:p>
        </p:txBody>
      </p:sp>
      <p:sp>
        <p:nvSpPr>
          <p:cNvPr id="8" name="矩形 7"/>
          <p:cNvSpPr/>
          <p:nvPr/>
        </p:nvSpPr>
        <p:spPr bwMode="auto">
          <a:xfrm>
            <a:off x="3005138" y="2130152"/>
            <a:ext cx="3805237" cy="48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smtClean="0">
                <a:latin typeface="+mj-ea"/>
                <a:ea typeface="+mj-ea"/>
              </a:rPr>
              <a:t>智能</a:t>
            </a:r>
            <a:r>
              <a:rPr lang="zh-CN" altLang="en-US" sz="2000" dirty="0">
                <a:latin typeface="+mj-ea"/>
                <a:ea typeface="+mj-ea"/>
              </a:rPr>
              <a:t>用车行业背景及现状分析</a:t>
            </a:r>
            <a:endParaRPr lang="zh-CN" altLang="en-US" sz="2000" dirty="0">
              <a:solidFill>
                <a:srgbClr val="FFFFFF"/>
              </a:solidFill>
              <a:latin typeface="+mj-ea"/>
              <a:ea typeface="+mj-ea"/>
            </a:endParaRPr>
          </a:p>
        </p:txBody>
      </p:sp>
      <p:sp>
        <p:nvSpPr>
          <p:cNvPr id="51" name="任意多边形 50"/>
          <p:cNvSpPr/>
          <p:nvPr/>
        </p:nvSpPr>
        <p:spPr>
          <a:xfrm>
            <a:off x="2189163" y="3084239"/>
            <a:ext cx="754062" cy="757238"/>
          </a:xfrm>
          <a:custGeom>
            <a:avLst/>
            <a:gdLst>
              <a:gd name="connsiteX0" fmla="*/ 697058 w 800580"/>
              <a:gd name="connsiteY0" fmla="*/ 60232 h 756662"/>
              <a:gd name="connsiteX1" fmla="*/ 653766 w 800580"/>
              <a:gd name="connsiteY1" fmla="*/ 99132 h 756662"/>
              <a:gd name="connsiteX2" fmla="*/ 697058 w 800580"/>
              <a:gd name="connsiteY2" fmla="*/ 138032 h 756662"/>
              <a:gd name="connsiteX3" fmla="*/ 740350 w 800580"/>
              <a:gd name="connsiteY3" fmla="*/ 99132 h 756662"/>
              <a:gd name="connsiteX4" fmla="*/ 697058 w 800580"/>
              <a:gd name="connsiteY4" fmla="*/ 60232 h 756662"/>
              <a:gd name="connsiteX5" fmla="*/ 400291 w 800580"/>
              <a:gd name="connsiteY5" fmla="*/ 0 h 756662"/>
              <a:gd name="connsiteX6" fmla="*/ 800580 w 800580"/>
              <a:gd name="connsiteY6" fmla="*/ 0 h 756662"/>
              <a:gd name="connsiteX7" fmla="*/ 800580 w 800580"/>
              <a:gd name="connsiteY7" fmla="*/ 378331 h 756662"/>
              <a:gd name="connsiteX8" fmla="*/ 400290 w 800580"/>
              <a:gd name="connsiteY8" fmla="*/ 756662 h 756662"/>
              <a:gd name="connsiteX9" fmla="*/ 0 w 800580"/>
              <a:gd name="connsiteY9" fmla="*/ 378331 h 756662"/>
              <a:gd name="connsiteX10" fmla="*/ 1 w 800580"/>
              <a:gd name="connsiteY10" fmla="*/ 378331 h 756662"/>
              <a:gd name="connsiteX11" fmla="*/ 400291 w 800580"/>
              <a:gd name="connsiteY11" fmla="*/ 0 h 7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6662">
                <a:moveTo>
                  <a:pt x="697058" y="60232"/>
                </a:moveTo>
                <a:cubicBezTo>
                  <a:pt x="673148" y="60232"/>
                  <a:pt x="653766" y="77648"/>
                  <a:pt x="653766" y="99132"/>
                </a:cubicBezTo>
                <a:cubicBezTo>
                  <a:pt x="653766" y="120616"/>
                  <a:pt x="673148" y="138032"/>
                  <a:pt x="697058" y="138032"/>
                </a:cubicBezTo>
                <a:cubicBezTo>
                  <a:pt x="720968" y="138032"/>
                  <a:pt x="740350" y="120616"/>
                  <a:pt x="740350" y="99132"/>
                </a:cubicBezTo>
                <a:cubicBezTo>
                  <a:pt x="740350" y="77648"/>
                  <a:pt x="720968" y="60232"/>
                  <a:pt x="697058" y="60232"/>
                </a:cubicBezTo>
                <a:close/>
                <a:moveTo>
                  <a:pt x="400291" y="0"/>
                </a:moveTo>
                <a:lnTo>
                  <a:pt x="800580" y="0"/>
                </a:lnTo>
                <a:lnTo>
                  <a:pt x="800580" y="378331"/>
                </a:lnTo>
                <a:cubicBezTo>
                  <a:pt x="800580" y="587277"/>
                  <a:pt x="621364" y="756662"/>
                  <a:pt x="400290" y="756662"/>
                </a:cubicBezTo>
                <a:cubicBezTo>
                  <a:pt x="179216" y="756662"/>
                  <a:pt x="0" y="587277"/>
                  <a:pt x="0" y="378331"/>
                </a:cubicBezTo>
                <a:lnTo>
                  <a:pt x="1" y="378331"/>
                </a:lnTo>
                <a:cubicBezTo>
                  <a:pt x="1" y="169385"/>
                  <a:pt x="179217" y="0"/>
                  <a:pt x="4002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solidFill>
                  <a:srgbClr val="FFFFFF"/>
                </a:solidFill>
                <a:latin typeface="Kozuka Mincho Pr6N H" panose="02020900000000000000" pitchFamily="18" charset="-128"/>
                <a:ea typeface="Kozuka Mincho Pr6N H" panose="02020900000000000000" pitchFamily="18" charset="-128"/>
              </a:rPr>
              <a:t>02</a:t>
            </a:r>
            <a:endParaRPr lang="zh-CN" altLang="en-US" sz="2800" dirty="0">
              <a:solidFill>
                <a:srgbClr val="FFFFFF"/>
              </a:solidFill>
              <a:latin typeface="Kozuka Mincho Pr6N H" panose="02020900000000000000" pitchFamily="18" charset="-128"/>
              <a:ea typeface="Kozuka Mincho Pr6N H" panose="02020900000000000000" pitchFamily="18" charset="-128"/>
            </a:endParaRPr>
          </a:p>
        </p:txBody>
      </p:sp>
      <p:sp>
        <p:nvSpPr>
          <p:cNvPr id="15" name="矩形 14"/>
          <p:cNvSpPr/>
          <p:nvPr/>
        </p:nvSpPr>
        <p:spPr>
          <a:xfrm>
            <a:off x="3005138" y="3084239"/>
            <a:ext cx="3805237" cy="48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bg1"/>
                </a:solidFill>
                <a:latin typeface="+mj-ea"/>
                <a:ea typeface="+mj-ea"/>
              </a:rPr>
              <a:t>专车市场及趋势分析</a:t>
            </a:r>
            <a:endParaRPr lang="en-US" altLang="zh-CN" sz="2000" dirty="0">
              <a:solidFill>
                <a:schemeClr val="bg1"/>
              </a:solidFill>
              <a:latin typeface="+mj-ea"/>
              <a:ea typeface="+mj-ea"/>
            </a:endParaRPr>
          </a:p>
        </p:txBody>
      </p:sp>
      <p:sp>
        <p:nvSpPr>
          <p:cNvPr id="52" name="任意多边形 51"/>
          <p:cNvSpPr/>
          <p:nvPr/>
        </p:nvSpPr>
        <p:spPr>
          <a:xfrm>
            <a:off x="2189163" y="4039914"/>
            <a:ext cx="754062" cy="757238"/>
          </a:xfrm>
          <a:custGeom>
            <a:avLst/>
            <a:gdLst>
              <a:gd name="connsiteX0" fmla="*/ 697058 w 800580"/>
              <a:gd name="connsiteY0" fmla="*/ 60232 h 756662"/>
              <a:gd name="connsiteX1" fmla="*/ 653766 w 800580"/>
              <a:gd name="connsiteY1" fmla="*/ 99132 h 756662"/>
              <a:gd name="connsiteX2" fmla="*/ 697058 w 800580"/>
              <a:gd name="connsiteY2" fmla="*/ 138032 h 756662"/>
              <a:gd name="connsiteX3" fmla="*/ 740350 w 800580"/>
              <a:gd name="connsiteY3" fmla="*/ 99132 h 756662"/>
              <a:gd name="connsiteX4" fmla="*/ 697058 w 800580"/>
              <a:gd name="connsiteY4" fmla="*/ 60232 h 756662"/>
              <a:gd name="connsiteX5" fmla="*/ 400291 w 800580"/>
              <a:gd name="connsiteY5" fmla="*/ 0 h 756662"/>
              <a:gd name="connsiteX6" fmla="*/ 800580 w 800580"/>
              <a:gd name="connsiteY6" fmla="*/ 0 h 756662"/>
              <a:gd name="connsiteX7" fmla="*/ 800580 w 800580"/>
              <a:gd name="connsiteY7" fmla="*/ 378331 h 756662"/>
              <a:gd name="connsiteX8" fmla="*/ 400290 w 800580"/>
              <a:gd name="connsiteY8" fmla="*/ 756662 h 756662"/>
              <a:gd name="connsiteX9" fmla="*/ 0 w 800580"/>
              <a:gd name="connsiteY9" fmla="*/ 378331 h 756662"/>
              <a:gd name="connsiteX10" fmla="*/ 1 w 800580"/>
              <a:gd name="connsiteY10" fmla="*/ 378331 h 756662"/>
              <a:gd name="connsiteX11" fmla="*/ 400291 w 800580"/>
              <a:gd name="connsiteY11" fmla="*/ 0 h 7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6662">
                <a:moveTo>
                  <a:pt x="697058" y="60232"/>
                </a:moveTo>
                <a:cubicBezTo>
                  <a:pt x="673148" y="60232"/>
                  <a:pt x="653766" y="77648"/>
                  <a:pt x="653766" y="99132"/>
                </a:cubicBezTo>
                <a:cubicBezTo>
                  <a:pt x="653766" y="120616"/>
                  <a:pt x="673148" y="138032"/>
                  <a:pt x="697058" y="138032"/>
                </a:cubicBezTo>
                <a:cubicBezTo>
                  <a:pt x="720968" y="138032"/>
                  <a:pt x="740350" y="120616"/>
                  <a:pt x="740350" y="99132"/>
                </a:cubicBezTo>
                <a:cubicBezTo>
                  <a:pt x="740350" y="77648"/>
                  <a:pt x="720968" y="60232"/>
                  <a:pt x="697058" y="60232"/>
                </a:cubicBezTo>
                <a:close/>
                <a:moveTo>
                  <a:pt x="400291" y="0"/>
                </a:moveTo>
                <a:lnTo>
                  <a:pt x="800580" y="0"/>
                </a:lnTo>
                <a:lnTo>
                  <a:pt x="800580" y="378331"/>
                </a:lnTo>
                <a:cubicBezTo>
                  <a:pt x="800580" y="587277"/>
                  <a:pt x="621364" y="756662"/>
                  <a:pt x="400290" y="756662"/>
                </a:cubicBezTo>
                <a:cubicBezTo>
                  <a:pt x="179216" y="756662"/>
                  <a:pt x="0" y="587277"/>
                  <a:pt x="0" y="378331"/>
                </a:cubicBezTo>
                <a:lnTo>
                  <a:pt x="1" y="378331"/>
                </a:lnTo>
                <a:cubicBezTo>
                  <a:pt x="1" y="169385"/>
                  <a:pt x="179217" y="0"/>
                  <a:pt x="4002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solidFill>
                  <a:srgbClr val="FFFFFF"/>
                </a:solidFill>
                <a:latin typeface="Kozuka Mincho Pr6N H" panose="02020900000000000000" pitchFamily="18" charset="-128"/>
                <a:ea typeface="Kozuka Mincho Pr6N H" panose="02020900000000000000" pitchFamily="18" charset="-128"/>
              </a:rPr>
              <a:t>03</a:t>
            </a:r>
            <a:endParaRPr lang="zh-CN" altLang="en-US" sz="2800" dirty="0">
              <a:solidFill>
                <a:srgbClr val="FFFFFF"/>
              </a:solidFill>
              <a:latin typeface="Kozuka Mincho Pr6N H" panose="02020900000000000000" pitchFamily="18" charset="-128"/>
              <a:ea typeface="Kozuka Mincho Pr6N H" panose="02020900000000000000" pitchFamily="18" charset="-128"/>
            </a:endParaRPr>
          </a:p>
        </p:txBody>
      </p:sp>
      <p:sp>
        <p:nvSpPr>
          <p:cNvPr id="22" name="矩形 21"/>
          <p:cNvSpPr/>
          <p:nvPr/>
        </p:nvSpPr>
        <p:spPr>
          <a:xfrm>
            <a:off x="3005138" y="4039914"/>
            <a:ext cx="3805237" cy="48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latin typeface="+mj-ea"/>
                <a:ea typeface="+mj-ea"/>
              </a:rPr>
              <a:t>滴滴专车</a:t>
            </a:r>
            <a:r>
              <a:rPr lang="en-US" altLang="zh-CN" sz="2000" dirty="0" err="1">
                <a:latin typeface="+mj-ea"/>
                <a:ea typeface="+mj-ea"/>
              </a:rPr>
              <a:t>VSUber</a:t>
            </a:r>
            <a:r>
              <a:rPr lang="zh-CN" altLang="en-US" sz="2000" dirty="0">
                <a:latin typeface="+mj-ea"/>
                <a:ea typeface="+mj-ea"/>
              </a:rPr>
              <a:t>对比分析</a:t>
            </a:r>
            <a:endParaRPr lang="zh-CN" altLang="en-US" sz="2000" dirty="0">
              <a:solidFill>
                <a:srgbClr val="FFFFFF"/>
              </a:solidFill>
              <a:latin typeface="+mj-ea"/>
              <a:ea typeface="+mj-ea"/>
            </a:endParaRPr>
          </a:p>
        </p:txBody>
      </p:sp>
      <p:sp>
        <p:nvSpPr>
          <p:cNvPr id="58" name="文本框 57"/>
          <p:cNvSpPr txBox="1"/>
          <p:nvPr/>
        </p:nvSpPr>
        <p:spPr>
          <a:xfrm>
            <a:off x="4579938" y="260648"/>
            <a:ext cx="3319462" cy="1060450"/>
          </a:xfrm>
          <a:prstGeom prst="rect">
            <a:avLst/>
          </a:prstGeom>
          <a:noFill/>
        </p:spPr>
        <p:txBody>
          <a:bodyPr anchor="ctr"/>
          <a:lstStyle/>
          <a:p>
            <a:pPr algn="r" eaLnBrk="1" fontAlgn="auto" hangingPunct="1">
              <a:spcBef>
                <a:spcPts val="0"/>
              </a:spcBef>
              <a:spcAft>
                <a:spcPts val="0"/>
              </a:spcAft>
              <a:defRPr/>
            </a:pPr>
            <a:r>
              <a:rPr lang="en-US" altLang="zh-CN" sz="4000" spc="400" dirty="0">
                <a:solidFill>
                  <a:schemeClr val="accent1"/>
                </a:solidFill>
                <a:latin typeface="Algerian" panose="04020705040A02060702" pitchFamily="82" charset="0"/>
                <a:ea typeface="Kozuka Mincho Pro H" panose="02020A00000000000000" pitchFamily="18" charset="-128"/>
              </a:rPr>
              <a:t>Contents</a:t>
            </a:r>
          </a:p>
          <a:p>
            <a:pPr algn="r" eaLnBrk="1" fontAlgn="auto" hangingPunct="1">
              <a:spcBef>
                <a:spcPts val="0"/>
              </a:spcBef>
              <a:spcAft>
                <a:spcPts val="0"/>
              </a:spcAft>
              <a:defRPr/>
            </a:pPr>
            <a:r>
              <a:rPr lang="zh-CN" altLang="en-US" sz="3200" b="1" spc="400" dirty="0">
                <a:solidFill>
                  <a:schemeClr val="accent1">
                    <a:lumMod val="60000"/>
                    <a:lumOff val="40000"/>
                  </a:schemeClr>
                </a:solidFill>
                <a:latin typeface="+mj-ea"/>
                <a:ea typeface="+mj-ea"/>
              </a:rPr>
              <a:t>目录</a:t>
            </a:r>
          </a:p>
        </p:txBody>
      </p:sp>
      <p:cxnSp>
        <p:nvCxnSpPr>
          <p:cNvPr id="59" name="直接连接符 58"/>
          <p:cNvCxnSpPr/>
          <p:nvPr/>
        </p:nvCxnSpPr>
        <p:spPr>
          <a:xfrm>
            <a:off x="7810500" y="551160"/>
            <a:ext cx="1325563" cy="0"/>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938" y="1102023"/>
            <a:ext cx="6838951" cy="0"/>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滴滴专车</a:t>
            </a:r>
            <a:r>
              <a:rPr lang="en-US" altLang="zh-CN" dirty="0" err="1">
                <a:latin typeface="+mj-ea"/>
              </a:rPr>
              <a:t>VSUber</a:t>
            </a:r>
            <a:r>
              <a:rPr lang="zh-CN" altLang="en-US" dirty="0">
                <a:latin typeface="+mj-ea"/>
              </a:rPr>
              <a:t>对比分析</a:t>
            </a:r>
            <a:endParaRPr lang="zh-CN" altLang="en-US" dirty="0"/>
          </a:p>
        </p:txBody>
      </p:sp>
      <p:sp>
        <p:nvSpPr>
          <p:cNvPr id="3" name="内容占位符 2"/>
          <p:cNvSpPr>
            <a:spLocks noGrp="1"/>
          </p:cNvSpPr>
          <p:nvPr>
            <p:ph idx="1"/>
          </p:nvPr>
        </p:nvSpPr>
        <p:spPr/>
        <p:txBody>
          <a:bodyPr/>
          <a:lstStyle/>
          <a:p>
            <a:r>
              <a:rPr lang="en-US" altLang="zh-CN" sz="2400" b="1" dirty="0"/>
              <a:t>3.3 </a:t>
            </a:r>
            <a:r>
              <a:rPr lang="zh-CN" altLang="en-US" sz="2400" b="1" dirty="0"/>
              <a:t>营销对比分析</a:t>
            </a:r>
            <a:r>
              <a:rPr lang="zh-CN" altLang="en-US" sz="2400" b="1" dirty="0" smtClean="0"/>
              <a:t>：滴滴专车营销方式</a:t>
            </a:r>
            <a:endParaRPr lang="en-US" altLang="zh-CN" sz="2400" b="1" dirty="0">
              <a:solidFill>
                <a:schemeClr val="tx1"/>
              </a:solidFill>
            </a:endParaRPr>
          </a:p>
          <a:p>
            <a:r>
              <a:rPr lang="zh-CN" altLang="en-US" dirty="0" smtClean="0"/>
              <a:t>    </a:t>
            </a:r>
            <a:r>
              <a:rPr lang="en-US" altLang="zh-CN" dirty="0" smtClean="0">
                <a:solidFill>
                  <a:schemeClr val="tx1"/>
                </a:solidFill>
              </a:rPr>
              <a:t>1.</a:t>
            </a:r>
            <a:r>
              <a:rPr lang="zh-CN" altLang="en-US" dirty="0" smtClean="0">
                <a:solidFill>
                  <a:schemeClr val="tx1"/>
                </a:solidFill>
              </a:rPr>
              <a:t>“激发营销”：</a:t>
            </a:r>
            <a:r>
              <a:rPr lang="zh-CN" altLang="en-US" dirty="0">
                <a:solidFill>
                  <a:schemeClr val="tx1"/>
                </a:solidFill>
              </a:rPr>
              <a:t>滴滴</a:t>
            </a:r>
            <a:r>
              <a:rPr lang="zh-CN" altLang="en-US" dirty="0" smtClean="0">
                <a:solidFill>
                  <a:schemeClr val="tx1"/>
                </a:solidFill>
              </a:rPr>
              <a:t>利用微信的</a:t>
            </a:r>
            <a:r>
              <a:rPr lang="zh-CN" altLang="en-US" dirty="0">
                <a:solidFill>
                  <a:schemeClr val="tx1"/>
                </a:solidFill>
              </a:rPr>
              <a:t>“微信红包”</a:t>
            </a:r>
            <a:r>
              <a:rPr lang="zh-CN" altLang="en-US" dirty="0" smtClean="0">
                <a:solidFill>
                  <a:schemeClr val="tx1"/>
                </a:solidFill>
              </a:rPr>
              <a:t>，发放</a:t>
            </a:r>
            <a:r>
              <a:rPr lang="zh-CN" altLang="en-US" dirty="0">
                <a:solidFill>
                  <a:schemeClr val="tx1"/>
                </a:solidFill>
              </a:rPr>
              <a:t>大量的“专车代金券”</a:t>
            </a:r>
            <a:r>
              <a:rPr lang="zh-CN" altLang="en-US" dirty="0" smtClean="0">
                <a:solidFill>
                  <a:schemeClr val="tx1"/>
                </a:solidFill>
              </a:rPr>
              <a:t>。</a:t>
            </a:r>
            <a:endParaRPr lang="en-US" altLang="zh-CN" dirty="0" smtClean="0">
              <a:solidFill>
                <a:schemeClr val="tx1"/>
              </a:solidFill>
            </a:endParaRPr>
          </a:p>
          <a:p>
            <a:r>
              <a:rPr lang="zh-CN" altLang="en-US" dirty="0" smtClean="0">
                <a:solidFill>
                  <a:schemeClr val="tx1"/>
                </a:solidFill>
              </a:rPr>
              <a:t>    </a:t>
            </a:r>
            <a:r>
              <a:rPr lang="en-US" altLang="zh-CN" dirty="0" smtClean="0">
                <a:solidFill>
                  <a:schemeClr val="tx1"/>
                </a:solidFill>
              </a:rPr>
              <a:t>2.</a:t>
            </a:r>
            <a:r>
              <a:rPr lang="zh-CN" altLang="en-US" dirty="0" smtClean="0">
                <a:solidFill>
                  <a:schemeClr val="tx1"/>
                </a:solidFill>
              </a:rPr>
              <a:t>“关系链营销”：用</a:t>
            </a:r>
            <a:r>
              <a:rPr lang="zh-CN" altLang="en-US" dirty="0">
                <a:solidFill>
                  <a:schemeClr val="tx1"/>
                </a:solidFill>
              </a:rPr>
              <a:t>一</a:t>
            </a:r>
            <a:r>
              <a:rPr lang="zh-CN" altLang="en-US" dirty="0" smtClean="0">
                <a:solidFill>
                  <a:schemeClr val="tx1"/>
                </a:solidFill>
              </a:rPr>
              <a:t>次滴滴专车获得发放“代金券”的机会，通过分享到朋友圈和微信群来发放。</a:t>
            </a:r>
            <a:endParaRPr lang="en-US" altLang="zh-CN" dirty="0" smtClean="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627770"/>
            <a:ext cx="2165226" cy="2879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4077072"/>
            <a:ext cx="2877827" cy="1651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83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par>
                                <p:cTn id="23" presetID="10" presetClass="entr" presetSubtype="0"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animEffect transition="in" filter="fade">
                                      <p:cBhvr>
                                        <p:cTn id="2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滴滴专车</a:t>
            </a:r>
            <a:r>
              <a:rPr lang="en-US" altLang="zh-CN" dirty="0" err="1">
                <a:latin typeface="+mj-ea"/>
              </a:rPr>
              <a:t>VSUber</a:t>
            </a:r>
            <a:r>
              <a:rPr lang="zh-CN" altLang="en-US" dirty="0">
                <a:latin typeface="+mj-ea"/>
              </a:rPr>
              <a:t>对比分析</a:t>
            </a:r>
            <a:endParaRPr lang="zh-CN" altLang="en-US" dirty="0"/>
          </a:p>
        </p:txBody>
      </p:sp>
      <p:sp>
        <p:nvSpPr>
          <p:cNvPr id="3" name="内容占位符 2"/>
          <p:cNvSpPr>
            <a:spLocks noGrp="1"/>
          </p:cNvSpPr>
          <p:nvPr>
            <p:ph idx="1"/>
          </p:nvPr>
        </p:nvSpPr>
        <p:spPr>
          <a:xfrm>
            <a:off x="419099" y="1026615"/>
            <a:ext cx="8329365" cy="2402385"/>
          </a:xfrm>
        </p:spPr>
        <p:txBody>
          <a:bodyPr/>
          <a:lstStyle/>
          <a:p>
            <a:r>
              <a:rPr lang="zh-CN" altLang="en-US" sz="2400" b="1" dirty="0" smtClean="0"/>
              <a:t>营销总结分析：</a:t>
            </a:r>
            <a:endParaRPr lang="en-US" altLang="zh-CN" sz="2400" b="1" dirty="0" smtClean="0"/>
          </a:p>
          <a:p>
            <a:r>
              <a:rPr lang="en-US" altLang="zh-CN" dirty="0" smtClean="0">
                <a:solidFill>
                  <a:schemeClr val="tx1"/>
                </a:solidFill>
              </a:rPr>
              <a:t>1.</a:t>
            </a:r>
            <a:r>
              <a:rPr lang="zh-CN" altLang="en-US" dirty="0" smtClean="0">
                <a:solidFill>
                  <a:schemeClr val="tx1"/>
                </a:solidFill>
              </a:rPr>
              <a:t>优惠券不是重点：其实</a:t>
            </a:r>
            <a:r>
              <a:rPr lang="en-US" altLang="zh-CN" dirty="0" smtClean="0">
                <a:solidFill>
                  <a:schemeClr val="tx1"/>
                </a:solidFill>
              </a:rPr>
              <a:t>Uber</a:t>
            </a:r>
            <a:r>
              <a:rPr lang="zh-CN" altLang="en-US" dirty="0" smtClean="0">
                <a:solidFill>
                  <a:schemeClr val="tx1"/>
                </a:solidFill>
              </a:rPr>
              <a:t>也</a:t>
            </a:r>
            <a:r>
              <a:rPr lang="zh-CN" altLang="en-US" dirty="0" smtClean="0">
                <a:solidFill>
                  <a:schemeClr val="tx1"/>
                </a:solidFill>
              </a:rPr>
              <a:t>提供优惠券，且优惠力度很大，但宣传平台</a:t>
            </a:r>
            <a:r>
              <a:rPr lang="zh-CN" altLang="en-US" dirty="0" smtClean="0">
                <a:solidFill>
                  <a:schemeClr val="tx1"/>
                </a:solidFill>
              </a:rPr>
              <a:t>不够有效，</a:t>
            </a:r>
            <a:r>
              <a:rPr lang="zh-CN" altLang="en-US" dirty="0" smtClean="0">
                <a:solidFill>
                  <a:schemeClr val="tx1"/>
                </a:solidFill>
              </a:rPr>
              <a:t>可能在和百度合作后能有所变化。</a:t>
            </a:r>
            <a:endParaRPr lang="en-US" altLang="zh-CN" dirty="0" smtClean="0">
              <a:solidFill>
                <a:schemeClr val="tx1"/>
              </a:solidFill>
            </a:endParaRPr>
          </a:p>
          <a:p>
            <a:r>
              <a:rPr lang="en-US" altLang="zh-CN" dirty="0" smtClean="0">
                <a:solidFill>
                  <a:schemeClr val="tx1"/>
                </a:solidFill>
              </a:rPr>
              <a:t>2</a:t>
            </a:r>
            <a:r>
              <a:rPr lang="en-US" altLang="zh-CN" dirty="0" smtClean="0">
                <a:solidFill>
                  <a:schemeClr val="tx1"/>
                </a:solidFill>
              </a:rPr>
              <a:t>.</a:t>
            </a:r>
            <a:r>
              <a:rPr lang="zh-CN" altLang="en-US" dirty="0" smtClean="0">
                <a:solidFill>
                  <a:schemeClr val="tx1"/>
                </a:solidFill>
              </a:rPr>
              <a:t>宣传平台更胜一筹：滴滴</a:t>
            </a:r>
            <a:r>
              <a:rPr lang="zh-CN" altLang="en-US" dirty="0" smtClean="0">
                <a:solidFill>
                  <a:schemeClr val="tx1"/>
                </a:solidFill>
              </a:rPr>
              <a:t>背后有强大的股东支持</a:t>
            </a:r>
            <a:r>
              <a:rPr lang="en-US" altLang="zh-CN" dirty="0" smtClean="0">
                <a:solidFill>
                  <a:schemeClr val="tx1"/>
                </a:solidFill>
              </a:rPr>
              <a:t>—</a:t>
            </a:r>
            <a:r>
              <a:rPr lang="zh-CN" altLang="en-US" dirty="0" smtClean="0">
                <a:solidFill>
                  <a:schemeClr val="tx1"/>
                </a:solidFill>
              </a:rPr>
              <a:t>“腾讯”，腾讯为其提供</a:t>
            </a:r>
            <a:r>
              <a:rPr lang="zh-CN" altLang="en-US" dirty="0">
                <a:solidFill>
                  <a:schemeClr val="tx1"/>
                </a:solidFill>
              </a:rPr>
              <a:t>宣传平台</a:t>
            </a:r>
            <a:r>
              <a:rPr lang="en-US" altLang="zh-CN" dirty="0">
                <a:solidFill>
                  <a:schemeClr val="tx1"/>
                </a:solidFill>
              </a:rPr>
              <a:t>+</a:t>
            </a:r>
            <a:r>
              <a:rPr lang="zh-CN" altLang="en-US" dirty="0">
                <a:solidFill>
                  <a:schemeClr val="tx1"/>
                </a:solidFill>
              </a:rPr>
              <a:t>过亿</a:t>
            </a:r>
            <a:r>
              <a:rPr lang="zh-CN" altLang="en-US" dirty="0" smtClean="0">
                <a:solidFill>
                  <a:schemeClr val="tx1"/>
                </a:solidFill>
              </a:rPr>
              <a:t>用户。</a:t>
            </a:r>
            <a:endParaRPr lang="en-US" altLang="zh-CN" dirty="0">
              <a:solidFill>
                <a:schemeClr val="tx1"/>
              </a:solidFill>
            </a:endParaRPr>
          </a:p>
          <a:p>
            <a:endParaRPr lang="en-US" altLang="zh-CN" dirty="0" smtClean="0">
              <a:solidFill>
                <a:schemeClr val="tx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741" y="3577159"/>
            <a:ext cx="1714500" cy="17145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3933056"/>
            <a:ext cx="1873239" cy="1002707"/>
          </a:xfrm>
          <a:prstGeom prst="rect">
            <a:avLst/>
          </a:prstGeom>
        </p:spPr>
      </p:pic>
      <p:sp>
        <p:nvSpPr>
          <p:cNvPr id="9" name="TextBox 8"/>
          <p:cNvSpPr txBox="1"/>
          <p:nvPr/>
        </p:nvSpPr>
        <p:spPr>
          <a:xfrm>
            <a:off x="4427984" y="4305466"/>
            <a:ext cx="432048" cy="372410"/>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VS</a:t>
            </a:r>
            <a:endParaRPr lang="zh-CN" altLang="en-US" sz="1400" dirty="0" smtClean="0">
              <a:latin typeface="Arial" panose="020B0604020202020204" pitchFamily="34" charset="0"/>
              <a:ea typeface="微软雅黑" panose="020B0503020204020204" pitchFamily="34" charset="-122"/>
            </a:endParaRPr>
          </a:p>
        </p:txBody>
      </p:sp>
      <p:sp>
        <p:nvSpPr>
          <p:cNvPr id="10" name="KSO_Shape"/>
          <p:cNvSpPr>
            <a:spLocks/>
          </p:cNvSpPr>
          <p:nvPr/>
        </p:nvSpPr>
        <p:spPr bwMode="auto">
          <a:xfrm rot="901169">
            <a:off x="4026004" y="3883085"/>
            <a:ext cx="576064" cy="794791"/>
          </a:xfrm>
          <a:custGeom>
            <a:avLst/>
            <a:gdLst>
              <a:gd name="T0" fmla="*/ 507139 w 1119188"/>
              <a:gd name="T1" fmla="*/ 1685446 h 1925638"/>
              <a:gd name="T2" fmla="*/ 673921 w 1119188"/>
              <a:gd name="T3" fmla="*/ 1762713 h 1925638"/>
              <a:gd name="T4" fmla="*/ 708851 w 1119188"/>
              <a:gd name="T5" fmla="*/ 1830558 h 1925638"/>
              <a:gd name="T6" fmla="*/ 603432 w 1119188"/>
              <a:gd name="T7" fmla="*/ 1881128 h 1925638"/>
              <a:gd name="T8" fmla="*/ 226756 w 1119188"/>
              <a:gd name="T9" fmla="*/ 1860712 h 1925638"/>
              <a:gd name="T10" fmla="*/ 127631 w 1119188"/>
              <a:gd name="T11" fmla="*/ 1813283 h 1925638"/>
              <a:gd name="T12" fmla="*/ 145253 w 1119188"/>
              <a:gd name="T13" fmla="*/ 1714971 h 1925638"/>
              <a:gd name="T14" fmla="*/ 322592 w 1119188"/>
              <a:gd name="T15" fmla="*/ 1374487 h 1925638"/>
              <a:gd name="T16" fmla="*/ 575103 w 1119188"/>
              <a:gd name="T17" fmla="*/ 1418410 h 1925638"/>
              <a:gd name="T18" fmla="*/ 728683 w 1119188"/>
              <a:gd name="T19" fmla="*/ 1509077 h 1925638"/>
              <a:gd name="T20" fmla="*/ 750667 w 1119188"/>
              <a:gd name="T21" fmla="*/ 1580922 h 1925638"/>
              <a:gd name="T22" fmla="*/ 638859 w 1119188"/>
              <a:gd name="T23" fmla="*/ 1633629 h 1925638"/>
              <a:gd name="T24" fmla="*/ 291812 w 1119188"/>
              <a:gd name="T25" fmla="*/ 1626727 h 1925638"/>
              <a:gd name="T26" fmla="*/ 63483 w 1119188"/>
              <a:gd name="T27" fmla="*/ 1569627 h 1925638"/>
              <a:gd name="T28" fmla="*/ 51863 w 1119188"/>
              <a:gd name="T29" fmla="*/ 1489312 h 1925638"/>
              <a:gd name="T30" fmla="*/ 213295 w 1119188"/>
              <a:gd name="T31" fmla="*/ 1372918 h 1925638"/>
              <a:gd name="T32" fmla="*/ 517814 w 1119188"/>
              <a:gd name="T33" fmla="*/ 1109160 h 1925638"/>
              <a:gd name="T34" fmla="*/ 716949 w 1119188"/>
              <a:gd name="T35" fmla="*/ 1175036 h 1925638"/>
              <a:gd name="T36" fmla="*/ 818875 w 1119188"/>
              <a:gd name="T37" fmla="*/ 1266443 h 1925638"/>
              <a:gd name="T38" fmla="*/ 783642 w 1119188"/>
              <a:gd name="T39" fmla="*/ 1318766 h 1925638"/>
              <a:gd name="T40" fmla="*/ 573496 w 1119188"/>
              <a:gd name="T41" fmla="*/ 1355013 h 1925638"/>
              <a:gd name="T42" fmla="*/ 67322 w 1119188"/>
              <a:gd name="T43" fmla="*/ 1312462 h 1925638"/>
              <a:gd name="T44" fmla="*/ 2202 w 1119188"/>
              <a:gd name="T45" fmla="*/ 1254151 h 1925638"/>
              <a:gd name="T46" fmla="*/ 31458 w 1119188"/>
              <a:gd name="T47" fmla="*/ 1147930 h 1925638"/>
              <a:gd name="T48" fmla="*/ 492269 w 1119188"/>
              <a:gd name="T49" fmla="*/ 736244 h 1925638"/>
              <a:gd name="T50" fmla="*/ 704768 w 1119188"/>
              <a:gd name="T51" fmla="*/ 799063 h 1925638"/>
              <a:gd name="T52" fmla="*/ 817933 w 1119188"/>
              <a:gd name="T53" fmla="*/ 916536 h 1925638"/>
              <a:gd name="T54" fmla="*/ 819819 w 1119188"/>
              <a:gd name="T55" fmla="*/ 994117 h 1925638"/>
              <a:gd name="T56" fmla="*/ 715769 w 1119188"/>
              <a:gd name="T57" fmla="*/ 1049713 h 1925638"/>
              <a:gd name="T58" fmla="*/ 388534 w 1119188"/>
              <a:gd name="T59" fmla="*/ 1050969 h 1925638"/>
              <a:gd name="T60" fmla="*/ 90532 w 1119188"/>
              <a:gd name="T61" fmla="*/ 988150 h 1925638"/>
              <a:gd name="T62" fmla="*/ 61612 w 1119188"/>
              <a:gd name="T63" fmla="*/ 919048 h 1925638"/>
              <a:gd name="T64" fmla="*/ 125425 w 1119188"/>
              <a:gd name="T65" fmla="*/ 796864 h 1925638"/>
              <a:gd name="T66" fmla="*/ 681619 w 1119188"/>
              <a:gd name="T67" fmla="*/ 0 h 1925638"/>
              <a:gd name="T68" fmla="*/ 794837 w 1119188"/>
              <a:gd name="T69" fmla="*/ 35196 h 1925638"/>
              <a:gd name="T70" fmla="*/ 854592 w 1119188"/>
              <a:gd name="T71" fmla="*/ 145813 h 1925638"/>
              <a:gd name="T72" fmla="*/ 876921 w 1119188"/>
              <a:gd name="T73" fmla="*/ 509090 h 1925638"/>
              <a:gd name="T74" fmla="*/ 980704 w 1119188"/>
              <a:gd name="T75" fmla="*/ 781232 h 1925638"/>
              <a:gd name="T76" fmla="*/ 1087947 w 1119188"/>
              <a:gd name="T77" fmla="*/ 964755 h 1925638"/>
              <a:gd name="T78" fmla="*/ 1107446 w 1119188"/>
              <a:gd name="T79" fmla="*/ 1141051 h 1925638"/>
              <a:gd name="T80" fmla="*/ 1052094 w 1119188"/>
              <a:gd name="T81" fmla="*/ 1379255 h 1925638"/>
              <a:gd name="T82" fmla="*/ 1039829 w 1119188"/>
              <a:gd name="T83" fmla="*/ 1612745 h 1925638"/>
              <a:gd name="T84" fmla="*/ 990768 w 1119188"/>
              <a:gd name="T85" fmla="*/ 1763272 h 1925638"/>
              <a:gd name="T86" fmla="*/ 868115 w 1119188"/>
              <a:gd name="T87" fmla="*/ 1883317 h 1925638"/>
              <a:gd name="T88" fmla="*/ 752380 w 1119188"/>
              <a:gd name="T89" fmla="*/ 1862890 h 1925638"/>
              <a:gd name="T90" fmla="*/ 761816 w 1119188"/>
              <a:gd name="T91" fmla="*/ 1751016 h 1925638"/>
              <a:gd name="T92" fmla="*/ 833835 w 1119188"/>
              <a:gd name="T93" fmla="*/ 1634428 h 1925638"/>
              <a:gd name="T94" fmla="*/ 842641 w 1119188"/>
              <a:gd name="T95" fmla="*/ 1555551 h 1925638"/>
              <a:gd name="T96" fmla="*/ 792950 w 1119188"/>
              <a:gd name="T97" fmla="*/ 1458132 h 1925638"/>
              <a:gd name="T98" fmla="*/ 875663 w 1119188"/>
              <a:gd name="T99" fmla="*/ 1360085 h 1925638"/>
              <a:gd name="T100" fmla="*/ 907426 w 1119188"/>
              <a:gd name="T101" fmla="*/ 1275238 h 1925638"/>
              <a:gd name="T102" fmla="*/ 836036 w 1119188"/>
              <a:gd name="T103" fmla="*/ 1188503 h 1925638"/>
              <a:gd name="T104" fmla="*/ 799555 w 1119188"/>
              <a:gd name="T105" fmla="*/ 1129424 h 1925638"/>
              <a:gd name="T106" fmla="*/ 878179 w 1119188"/>
              <a:gd name="T107" fmla="*/ 1018493 h 1925638"/>
              <a:gd name="T108" fmla="*/ 899564 w 1119188"/>
              <a:gd name="T109" fmla="*/ 924217 h 1925638"/>
              <a:gd name="T110" fmla="*/ 820626 w 1119188"/>
              <a:gd name="T111" fmla="*/ 793174 h 1925638"/>
              <a:gd name="T112" fmla="*/ 558337 w 1119188"/>
              <a:gd name="T113" fmla="*/ 633219 h 1925638"/>
              <a:gd name="T114" fmla="*/ 464302 w 1119188"/>
              <a:gd name="T115" fmla="*/ 459123 h 1925638"/>
              <a:gd name="T116" fmla="*/ 448263 w 1119188"/>
              <a:gd name="T117" fmla="*/ 192637 h 1925638"/>
              <a:gd name="T118" fmla="*/ 519654 w 1119188"/>
              <a:gd name="T119" fmla="*/ 58451 h 1925638"/>
              <a:gd name="T120" fmla="*/ 625325 w 1119188"/>
              <a:gd name="T121" fmla="*/ 6913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119188" h="1925638">
                <a:moveTo>
                  <a:pt x="282427" y="1681162"/>
                </a:moveTo>
                <a:lnTo>
                  <a:pt x="301180" y="1681162"/>
                </a:lnTo>
                <a:lnTo>
                  <a:pt x="319614" y="1681480"/>
                </a:lnTo>
                <a:lnTo>
                  <a:pt x="337095" y="1681797"/>
                </a:lnTo>
                <a:lnTo>
                  <a:pt x="354577" y="1682432"/>
                </a:lnTo>
                <a:lnTo>
                  <a:pt x="371104" y="1683385"/>
                </a:lnTo>
                <a:lnTo>
                  <a:pt x="387632" y="1684655"/>
                </a:lnTo>
                <a:lnTo>
                  <a:pt x="403524" y="1686242"/>
                </a:lnTo>
                <a:lnTo>
                  <a:pt x="418462" y="1687830"/>
                </a:lnTo>
                <a:lnTo>
                  <a:pt x="433401" y="1689735"/>
                </a:lnTo>
                <a:lnTo>
                  <a:pt x="447703" y="1691640"/>
                </a:lnTo>
                <a:lnTo>
                  <a:pt x="461688" y="1693545"/>
                </a:lnTo>
                <a:lnTo>
                  <a:pt x="475038" y="1695767"/>
                </a:lnTo>
                <a:lnTo>
                  <a:pt x="487751" y="1698625"/>
                </a:lnTo>
                <a:lnTo>
                  <a:pt x="500147" y="1701165"/>
                </a:lnTo>
                <a:lnTo>
                  <a:pt x="512225" y="1703705"/>
                </a:lnTo>
                <a:lnTo>
                  <a:pt x="523985" y="1706562"/>
                </a:lnTo>
                <a:lnTo>
                  <a:pt x="535109" y="1709737"/>
                </a:lnTo>
                <a:lnTo>
                  <a:pt x="545916" y="1712912"/>
                </a:lnTo>
                <a:lnTo>
                  <a:pt x="556087" y="1716087"/>
                </a:lnTo>
                <a:lnTo>
                  <a:pt x="566258" y="1719262"/>
                </a:lnTo>
                <a:lnTo>
                  <a:pt x="575793" y="1723072"/>
                </a:lnTo>
                <a:lnTo>
                  <a:pt x="585010" y="1726247"/>
                </a:lnTo>
                <a:lnTo>
                  <a:pt x="593592" y="1729740"/>
                </a:lnTo>
                <a:lnTo>
                  <a:pt x="601856" y="1733550"/>
                </a:lnTo>
                <a:lnTo>
                  <a:pt x="610119" y="1737042"/>
                </a:lnTo>
                <a:lnTo>
                  <a:pt x="625058" y="1744662"/>
                </a:lnTo>
                <a:lnTo>
                  <a:pt x="638725" y="1751965"/>
                </a:lnTo>
                <a:lnTo>
                  <a:pt x="650803" y="1759585"/>
                </a:lnTo>
                <a:lnTo>
                  <a:pt x="661927" y="1767205"/>
                </a:lnTo>
                <a:lnTo>
                  <a:pt x="671780" y="1774507"/>
                </a:lnTo>
                <a:lnTo>
                  <a:pt x="680680" y="1781810"/>
                </a:lnTo>
                <a:lnTo>
                  <a:pt x="688626" y="1788795"/>
                </a:lnTo>
                <a:lnTo>
                  <a:pt x="694982" y="1795462"/>
                </a:lnTo>
                <a:lnTo>
                  <a:pt x="700704" y="1801812"/>
                </a:lnTo>
                <a:lnTo>
                  <a:pt x="705471" y="1807527"/>
                </a:lnTo>
                <a:lnTo>
                  <a:pt x="709285" y="1812925"/>
                </a:lnTo>
                <a:lnTo>
                  <a:pt x="712781" y="1817370"/>
                </a:lnTo>
                <a:lnTo>
                  <a:pt x="715006" y="1821180"/>
                </a:lnTo>
                <a:lnTo>
                  <a:pt x="718185" y="1826895"/>
                </a:lnTo>
                <a:lnTo>
                  <a:pt x="718820" y="1828800"/>
                </a:lnTo>
                <a:lnTo>
                  <a:pt x="719138" y="1831975"/>
                </a:lnTo>
                <a:lnTo>
                  <a:pt x="719138" y="1835150"/>
                </a:lnTo>
                <a:lnTo>
                  <a:pt x="718820" y="1838642"/>
                </a:lnTo>
                <a:lnTo>
                  <a:pt x="718503" y="1841500"/>
                </a:lnTo>
                <a:lnTo>
                  <a:pt x="717867" y="1844357"/>
                </a:lnTo>
                <a:lnTo>
                  <a:pt x="716913" y="1847532"/>
                </a:lnTo>
                <a:lnTo>
                  <a:pt x="715960" y="1850390"/>
                </a:lnTo>
                <a:lnTo>
                  <a:pt x="714688" y="1852930"/>
                </a:lnTo>
                <a:lnTo>
                  <a:pt x="711828" y="1858010"/>
                </a:lnTo>
                <a:lnTo>
                  <a:pt x="708014" y="1863090"/>
                </a:lnTo>
                <a:lnTo>
                  <a:pt x="703882" y="1867535"/>
                </a:lnTo>
                <a:lnTo>
                  <a:pt x="699114" y="1871980"/>
                </a:lnTo>
                <a:lnTo>
                  <a:pt x="693393" y="1875790"/>
                </a:lnTo>
                <a:lnTo>
                  <a:pt x="687354" y="1879600"/>
                </a:lnTo>
                <a:lnTo>
                  <a:pt x="680680" y="1883092"/>
                </a:lnTo>
                <a:lnTo>
                  <a:pt x="673052" y="1886267"/>
                </a:lnTo>
                <a:lnTo>
                  <a:pt x="665741" y="1889125"/>
                </a:lnTo>
                <a:lnTo>
                  <a:pt x="657160" y="1891665"/>
                </a:lnTo>
                <a:lnTo>
                  <a:pt x="648260" y="1894205"/>
                </a:lnTo>
                <a:lnTo>
                  <a:pt x="639043" y="1896427"/>
                </a:lnTo>
                <a:lnTo>
                  <a:pt x="629825" y="1898332"/>
                </a:lnTo>
                <a:lnTo>
                  <a:pt x="619655" y="1899920"/>
                </a:lnTo>
                <a:lnTo>
                  <a:pt x="609484" y="1901507"/>
                </a:lnTo>
                <a:lnTo>
                  <a:pt x="598677" y="1902460"/>
                </a:lnTo>
                <a:lnTo>
                  <a:pt x="587553" y="1903730"/>
                </a:lnTo>
                <a:lnTo>
                  <a:pt x="576111" y="1904365"/>
                </a:lnTo>
                <a:lnTo>
                  <a:pt x="552908" y="1905952"/>
                </a:lnTo>
                <a:lnTo>
                  <a:pt x="528752" y="1906587"/>
                </a:lnTo>
                <a:lnTo>
                  <a:pt x="503643" y="1906587"/>
                </a:lnTo>
                <a:lnTo>
                  <a:pt x="478216" y="1905952"/>
                </a:lnTo>
                <a:lnTo>
                  <a:pt x="452789" y="1904365"/>
                </a:lnTo>
                <a:lnTo>
                  <a:pt x="427044" y="1903095"/>
                </a:lnTo>
                <a:lnTo>
                  <a:pt x="401935" y="1901190"/>
                </a:lnTo>
                <a:lnTo>
                  <a:pt x="376825" y="1898967"/>
                </a:lnTo>
                <a:lnTo>
                  <a:pt x="352352" y="1896745"/>
                </a:lnTo>
                <a:lnTo>
                  <a:pt x="328832" y="1894205"/>
                </a:lnTo>
                <a:lnTo>
                  <a:pt x="305947" y="1891347"/>
                </a:lnTo>
                <a:lnTo>
                  <a:pt x="264310" y="1885950"/>
                </a:lnTo>
                <a:lnTo>
                  <a:pt x="229030" y="1880870"/>
                </a:lnTo>
                <a:lnTo>
                  <a:pt x="202014" y="1876742"/>
                </a:lnTo>
                <a:lnTo>
                  <a:pt x="178176" y="1872615"/>
                </a:lnTo>
                <a:lnTo>
                  <a:pt x="172455" y="1870710"/>
                </a:lnTo>
                <a:lnTo>
                  <a:pt x="167369" y="1868170"/>
                </a:lnTo>
                <a:lnTo>
                  <a:pt x="162284" y="1865947"/>
                </a:lnTo>
                <a:lnTo>
                  <a:pt x="157834" y="1863725"/>
                </a:lnTo>
                <a:lnTo>
                  <a:pt x="153384" y="1861185"/>
                </a:lnTo>
                <a:lnTo>
                  <a:pt x="149570" y="1858010"/>
                </a:lnTo>
                <a:lnTo>
                  <a:pt x="146074" y="1855470"/>
                </a:lnTo>
                <a:lnTo>
                  <a:pt x="142578" y="1852612"/>
                </a:lnTo>
                <a:lnTo>
                  <a:pt x="139717" y="1849437"/>
                </a:lnTo>
                <a:lnTo>
                  <a:pt x="137174" y="1846262"/>
                </a:lnTo>
                <a:lnTo>
                  <a:pt x="134632" y="1843087"/>
                </a:lnTo>
                <a:lnTo>
                  <a:pt x="132725" y="1839912"/>
                </a:lnTo>
                <a:lnTo>
                  <a:pt x="130500" y="1836420"/>
                </a:lnTo>
                <a:lnTo>
                  <a:pt x="128911" y="1832927"/>
                </a:lnTo>
                <a:lnTo>
                  <a:pt x="127321" y="1829435"/>
                </a:lnTo>
                <a:lnTo>
                  <a:pt x="126368" y="1825625"/>
                </a:lnTo>
                <a:lnTo>
                  <a:pt x="125414" y="1821815"/>
                </a:lnTo>
                <a:lnTo>
                  <a:pt x="124779" y="1818322"/>
                </a:lnTo>
                <a:lnTo>
                  <a:pt x="124143" y="1814512"/>
                </a:lnTo>
                <a:lnTo>
                  <a:pt x="123825" y="1810385"/>
                </a:lnTo>
                <a:lnTo>
                  <a:pt x="123825" y="1803082"/>
                </a:lnTo>
                <a:lnTo>
                  <a:pt x="124461" y="1794827"/>
                </a:lnTo>
                <a:lnTo>
                  <a:pt x="125732" y="1786890"/>
                </a:lnTo>
                <a:lnTo>
                  <a:pt x="127321" y="1779270"/>
                </a:lnTo>
                <a:lnTo>
                  <a:pt x="129546" y="1771015"/>
                </a:lnTo>
                <a:lnTo>
                  <a:pt x="132725" y="1763077"/>
                </a:lnTo>
                <a:lnTo>
                  <a:pt x="135585" y="1755775"/>
                </a:lnTo>
                <a:lnTo>
                  <a:pt x="139082" y="1747837"/>
                </a:lnTo>
                <a:lnTo>
                  <a:pt x="142578" y="1740535"/>
                </a:lnTo>
                <a:lnTo>
                  <a:pt x="146710" y="1733550"/>
                </a:lnTo>
                <a:lnTo>
                  <a:pt x="150524" y="1726565"/>
                </a:lnTo>
                <a:lnTo>
                  <a:pt x="154020" y="1720532"/>
                </a:lnTo>
                <a:lnTo>
                  <a:pt x="161966" y="1708785"/>
                </a:lnTo>
                <a:lnTo>
                  <a:pt x="168958" y="1699260"/>
                </a:lnTo>
                <a:lnTo>
                  <a:pt x="174362" y="1691640"/>
                </a:lnTo>
                <a:lnTo>
                  <a:pt x="179447" y="1685607"/>
                </a:lnTo>
                <a:lnTo>
                  <a:pt x="201378" y="1683702"/>
                </a:lnTo>
                <a:lnTo>
                  <a:pt x="222038" y="1682750"/>
                </a:lnTo>
                <a:lnTo>
                  <a:pt x="242697" y="1681797"/>
                </a:lnTo>
                <a:lnTo>
                  <a:pt x="262721" y="1681480"/>
                </a:lnTo>
                <a:lnTo>
                  <a:pt x="282427" y="1681162"/>
                </a:lnTo>
                <a:close/>
                <a:moveTo>
                  <a:pt x="238591" y="1387475"/>
                </a:moveTo>
                <a:lnTo>
                  <a:pt x="261431" y="1387475"/>
                </a:lnTo>
                <a:lnTo>
                  <a:pt x="283636" y="1387792"/>
                </a:lnTo>
                <a:lnTo>
                  <a:pt x="305207" y="1388426"/>
                </a:lnTo>
                <a:lnTo>
                  <a:pt x="325827" y="1389378"/>
                </a:lnTo>
                <a:lnTo>
                  <a:pt x="346129" y="1390329"/>
                </a:lnTo>
                <a:lnTo>
                  <a:pt x="365796" y="1391915"/>
                </a:lnTo>
                <a:lnTo>
                  <a:pt x="384512" y="1393500"/>
                </a:lnTo>
                <a:lnTo>
                  <a:pt x="402911" y="1395720"/>
                </a:lnTo>
                <a:lnTo>
                  <a:pt x="420992" y="1397623"/>
                </a:lnTo>
                <a:lnTo>
                  <a:pt x="438122" y="1400160"/>
                </a:lnTo>
                <a:lnTo>
                  <a:pt x="454618" y="1402697"/>
                </a:lnTo>
                <a:lnTo>
                  <a:pt x="470796" y="1405234"/>
                </a:lnTo>
                <a:lnTo>
                  <a:pt x="486339" y="1408405"/>
                </a:lnTo>
                <a:lnTo>
                  <a:pt x="501566" y="1411577"/>
                </a:lnTo>
                <a:lnTo>
                  <a:pt x="516158" y="1414748"/>
                </a:lnTo>
                <a:lnTo>
                  <a:pt x="530116" y="1418554"/>
                </a:lnTo>
                <a:lnTo>
                  <a:pt x="543439" y="1422042"/>
                </a:lnTo>
                <a:lnTo>
                  <a:pt x="556445" y="1425848"/>
                </a:lnTo>
                <a:lnTo>
                  <a:pt x="568817" y="1429336"/>
                </a:lnTo>
                <a:lnTo>
                  <a:pt x="580871" y="1433776"/>
                </a:lnTo>
                <a:lnTo>
                  <a:pt x="592291" y="1437581"/>
                </a:lnTo>
                <a:lnTo>
                  <a:pt x="603393" y="1442021"/>
                </a:lnTo>
                <a:lnTo>
                  <a:pt x="613862" y="1446144"/>
                </a:lnTo>
                <a:lnTo>
                  <a:pt x="624013" y="1450584"/>
                </a:lnTo>
                <a:lnTo>
                  <a:pt x="633846" y="1455023"/>
                </a:lnTo>
                <a:lnTo>
                  <a:pt x="643046" y="1459463"/>
                </a:lnTo>
                <a:lnTo>
                  <a:pt x="651928" y="1463903"/>
                </a:lnTo>
                <a:lnTo>
                  <a:pt x="660176" y="1468660"/>
                </a:lnTo>
                <a:lnTo>
                  <a:pt x="668106" y="1473100"/>
                </a:lnTo>
                <a:lnTo>
                  <a:pt x="676037" y="1477857"/>
                </a:lnTo>
                <a:lnTo>
                  <a:pt x="683015" y="1482297"/>
                </a:lnTo>
                <a:lnTo>
                  <a:pt x="696339" y="1491493"/>
                </a:lnTo>
                <a:lnTo>
                  <a:pt x="708076" y="1500373"/>
                </a:lnTo>
                <a:lnTo>
                  <a:pt x="718544" y="1508936"/>
                </a:lnTo>
                <a:lnTo>
                  <a:pt x="728061" y="1517181"/>
                </a:lnTo>
                <a:lnTo>
                  <a:pt x="735991" y="1525426"/>
                </a:lnTo>
                <a:lnTo>
                  <a:pt x="742653" y="1532720"/>
                </a:lnTo>
                <a:lnTo>
                  <a:pt x="748680" y="1539697"/>
                </a:lnTo>
                <a:lnTo>
                  <a:pt x="753438" y="1546357"/>
                </a:lnTo>
                <a:lnTo>
                  <a:pt x="757245" y="1551748"/>
                </a:lnTo>
                <a:lnTo>
                  <a:pt x="760417" y="1556188"/>
                </a:lnTo>
                <a:lnTo>
                  <a:pt x="763906" y="1563165"/>
                </a:lnTo>
                <a:lnTo>
                  <a:pt x="764858" y="1565385"/>
                </a:lnTo>
                <a:lnTo>
                  <a:pt x="765175" y="1569824"/>
                </a:lnTo>
                <a:lnTo>
                  <a:pt x="765175" y="1573630"/>
                </a:lnTo>
                <a:lnTo>
                  <a:pt x="764858" y="1577118"/>
                </a:lnTo>
                <a:lnTo>
                  <a:pt x="764224" y="1581241"/>
                </a:lnTo>
                <a:lnTo>
                  <a:pt x="763589" y="1584730"/>
                </a:lnTo>
                <a:lnTo>
                  <a:pt x="762637" y="1587901"/>
                </a:lnTo>
                <a:lnTo>
                  <a:pt x="761369" y="1591389"/>
                </a:lnTo>
                <a:lnTo>
                  <a:pt x="760100" y="1594878"/>
                </a:lnTo>
                <a:lnTo>
                  <a:pt x="758196" y="1598049"/>
                </a:lnTo>
                <a:lnTo>
                  <a:pt x="756610" y="1600903"/>
                </a:lnTo>
                <a:lnTo>
                  <a:pt x="754073" y="1604074"/>
                </a:lnTo>
                <a:lnTo>
                  <a:pt x="751852" y="1606929"/>
                </a:lnTo>
                <a:lnTo>
                  <a:pt x="749631" y="1609783"/>
                </a:lnTo>
                <a:lnTo>
                  <a:pt x="746777" y="1612320"/>
                </a:lnTo>
                <a:lnTo>
                  <a:pt x="740749" y="1617711"/>
                </a:lnTo>
                <a:lnTo>
                  <a:pt x="734405" y="1622468"/>
                </a:lnTo>
                <a:lnTo>
                  <a:pt x="726792" y="1626908"/>
                </a:lnTo>
                <a:lnTo>
                  <a:pt x="718544" y="1631030"/>
                </a:lnTo>
                <a:lnTo>
                  <a:pt x="709979" y="1634836"/>
                </a:lnTo>
                <a:lnTo>
                  <a:pt x="700462" y="1638007"/>
                </a:lnTo>
                <a:lnTo>
                  <a:pt x="690629" y="1641496"/>
                </a:lnTo>
                <a:lnTo>
                  <a:pt x="679843" y="1644350"/>
                </a:lnTo>
                <a:lnTo>
                  <a:pt x="669058" y="1646887"/>
                </a:lnTo>
                <a:lnTo>
                  <a:pt x="657321" y="1649107"/>
                </a:lnTo>
                <a:lnTo>
                  <a:pt x="645266" y="1651327"/>
                </a:lnTo>
                <a:lnTo>
                  <a:pt x="632895" y="1653230"/>
                </a:lnTo>
                <a:lnTo>
                  <a:pt x="619889" y="1654815"/>
                </a:lnTo>
                <a:lnTo>
                  <a:pt x="606566" y="1656084"/>
                </a:lnTo>
                <a:lnTo>
                  <a:pt x="592925" y="1657035"/>
                </a:lnTo>
                <a:lnTo>
                  <a:pt x="578968" y="1657669"/>
                </a:lnTo>
                <a:lnTo>
                  <a:pt x="564693" y="1658304"/>
                </a:lnTo>
                <a:lnTo>
                  <a:pt x="550418" y="1658938"/>
                </a:lnTo>
                <a:lnTo>
                  <a:pt x="535508" y="1658938"/>
                </a:lnTo>
                <a:lnTo>
                  <a:pt x="505690" y="1658938"/>
                </a:lnTo>
                <a:lnTo>
                  <a:pt x="474920" y="1658304"/>
                </a:lnTo>
                <a:lnTo>
                  <a:pt x="444467" y="1657035"/>
                </a:lnTo>
                <a:lnTo>
                  <a:pt x="413379" y="1655132"/>
                </a:lnTo>
                <a:lnTo>
                  <a:pt x="382609" y="1652912"/>
                </a:lnTo>
                <a:lnTo>
                  <a:pt x="352790" y="1650375"/>
                </a:lnTo>
                <a:lnTo>
                  <a:pt x="323289" y="1647204"/>
                </a:lnTo>
                <a:lnTo>
                  <a:pt x="294739" y="1644350"/>
                </a:lnTo>
                <a:lnTo>
                  <a:pt x="267141" y="1641179"/>
                </a:lnTo>
                <a:lnTo>
                  <a:pt x="241446" y="1637690"/>
                </a:lnTo>
                <a:lnTo>
                  <a:pt x="217338" y="1634519"/>
                </a:lnTo>
                <a:lnTo>
                  <a:pt x="174830" y="1628493"/>
                </a:lnTo>
                <a:lnTo>
                  <a:pt x="141839" y="1623102"/>
                </a:lnTo>
                <a:lnTo>
                  <a:pt x="113606" y="1618345"/>
                </a:lnTo>
                <a:lnTo>
                  <a:pt x="106628" y="1616125"/>
                </a:lnTo>
                <a:lnTo>
                  <a:pt x="100600" y="1613271"/>
                </a:lnTo>
                <a:lnTo>
                  <a:pt x="94256" y="1610417"/>
                </a:lnTo>
                <a:lnTo>
                  <a:pt x="89180" y="1607563"/>
                </a:lnTo>
                <a:lnTo>
                  <a:pt x="83788" y="1604709"/>
                </a:lnTo>
                <a:lnTo>
                  <a:pt x="79029" y="1601220"/>
                </a:lnTo>
                <a:lnTo>
                  <a:pt x="74906" y="1597732"/>
                </a:lnTo>
                <a:lnTo>
                  <a:pt x="70782" y="1594243"/>
                </a:lnTo>
                <a:lnTo>
                  <a:pt x="67292" y="1590438"/>
                </a:lnTo>
                <a:lnTo>
                  <a:pt x="64120" y="1586632"/>
                </a:lnTo>
                <a:lnTo>
                  <a:pt x="60948" y="1582827"/>
                </a:lnTo>
                <a:lnTo>
                  <a:pt x="58410" y="1578704"/>
                </a:lnTo>
                <a:lnTo>
                  <a:pt x="56190" y="1574581"/>
                </a:lnTo>
                <a:lnTo>
                  <a:pt x="53969" y="1570776"/>
                </a:lnTo>
                <a:lnTo>
                  <a:pt x="52383" y="1566019"/>
                </a:lnTo>
                <a:lnTo>
                  <a:pt x="51114" y="1561896"/>
                </a:lnTo>
                <a:lnTo>
                  <a:pt x="49528" y="1557456"/>
                </a:lnTo>
                <a:lnTo>
                  <a:pt x="48894" y="1552699"/>
                </a:lnTo>
                <a:lnTo>
                  <a:pt x="48259" y="1548260"/>
                </a:lnTo>
                <a:lnTo>
                  <a:pt x="47625" y="1543503"/>
                </a:lnTo>
                <a:lnTo>
                  <a:pt x="47625" y="1539063"/>
                </a:lnTo>
                <a:lnTo>
                  <a:pt x="47625" y="1534306"/>
                </a:lnTo>
                <a:lnTo>
                  <a:pt x="47942" y="1529549"/>
                </a:lnTo>
                <a:lnTo>
                  <a:pt x="48259" y="1524792"/>
                </a:lnTo>
                <a:lnTo>
                  <a:pt x="49845" y="1515278"/>
                </a:lnTo>
                <a:lnTo>
                  <a:pt x="52383" y="1505447"/>
                </a:lnTo>
                <a:lnTo>
                  <a:pt x="54921" y="1495933"/>
                </a:lnTo>
                <a:lnTo>
                  <a:pt x="58410" y="1486419"/>
                </a:lnTo>
                <a:lnTo>
                  <a:pt x="61900" y="1477223"/>
                </a:lnTo>
                <a:lnTo>
                  <a:pt x="66341" y="1468026"/>
                </a:lnTo>
                <a:lnTo>
                  <a:pt x="70465" y="1459146"/>
                </a:lnTo>
                <a:lnTo>
                  <a:pt x="75223" y="1450584"/>
                </a:lnTo>
                <a:lnTo>
                  <a:pt x="79664" y="1442655"/>
                </a:lnTo>
                <a:lnTo>
                  <a:pt x="84422" y="1434727"/>
                </a:lnTo>
                <a:lnTo>
                  <a:pt x="93622" y="1420773"/>
                </a:lnTo>
                <a:lnTo>
                  <a:pt x="101869" y="1409040"/>
                </a:lnTo>
                <a:lnTo>
                  <a:pt x="108848" y="1400160"/>
                </a:lnTo>
                <a:lnTo>
                  <a:pt x="114875" y="1392232"/>
                </a:lnTo>
                <a:lnTo>
                  <a:pt x="140888" y="1390646"/>
                </a:lnTo>
                <a:lnTo>
                  <a:pt x="166582" y="1389378"/>
                </a:lnTo>
                <a:lnTo>
                  <a:pt x="191326" y="1388426"/>
                </a:lnTo>
                <a:lnTo>
                  <a:pt x="215434" y="1387792"/>
                </a:lnTo>
                <a:lnTo>
                  <a:pt x="238591" y="1387475"/>
                </a:lnTo>
                <a:close/>
                <a:moveTo>
                  <a:pt x="220197" y="1096962"/>
                </a:moveTo>
                <a:lnTo>
                  <a:pt x="246252" y="1096962"/>
                </a:lnTo>
                <a:lnTo>
                  <a:pt x="271989" y="1097280"/>
                </a:lnTo>
                <a:lnTo>
                  <a:pt x="296773" y="1097918"/>
                </a:lnTo>
                <a:lnTo>
                  <a:pt x="320604" y="1098874"/>
                </a:lnTo>
                <a:lnTo>
                  <a:pt x="343799" y="1099829"/>
                </a:lnTo>
                <a:lnTo>
                  <a:pt x="366677" y="1101422"/>
                </a:lnTo>
                <a:lnTo>
                  <a:pt x="388601" y="1103015"/>
                </a:lnTo>
                <a:lnTo>
                  <a:pt x="409890" y="1104927"/>
                </a:lnTo>
                <a:lnTo>
                  <a:pt x="429908" y="1107157"/>
                </a:lnTo>
                <a:lnTo>
                  <a:pt x="449926" y="1109706"/>
                </a:lnTo>
                <a:lnTo>
                  <a:pt x="469308" y="1112255"/>
                </a:lnTo>
                <a:lnTo>
                  <a:pt x="487737" y="1114804"/>
                </a:lnTo>
                <a:lnTo>
                  <a:pt x="505849" y="1117990"/>
                </a:lnTo>
                <a:lnTo>
                  <a:pt x="523007" y="1121176"/>
                </a:lnTo>
                <a:lnTo>
                  <a:pt x="539848" y="1124362"/>
                </a:lnTo>
                <a:lnTo>
                  <a:pt x="555735" y="1127867"/>
                </a:lnTo>
                <a:lnTo>
                  <a:pt x="571622" y="1131691"/>
                </a:lnTo>
                <a:lnTo>
                  <a:pt x="586556" y="1135514"/>
                </a:lnTo>
                <a:lnTo>
                  <a:pt x="600854" y="1139019"/>
                </a:lnTo>
                <a:lnTo>
                  <a:pt x="614517" y="1143479"/>
                </a:lnTo>
                <a:lnTo>
                  <a:pt x="627545" y="1147302"/>
                </a:lnTo>
                <a:lnTo>
                  <a:pt x="640255" y="1151444"/>
                </a:lnTo>
                <a:lnTo>
                  <a:pt x="652964" y="1155905"/>
                </a:lnTo>
                <a:lnTo>
                  <a:pt x="664403" y="1160366"/>
                </a:lnTo>
                <a:lnTo>
                  <a:pt x="675524" y="1164826"/>
                </a:lnTo>
                <a:lnTo>
                  <a:pt x="686010" y="1169287"/>
                </a:lnTo>
                <a:lnTo>
                  <a:pt x="696178" y="1173747"/>
                </a:lnTo>
                <a:lnTo>
                  <a:pt x="706028" y="1178526"/>
                </a:lnTo>
                <a:lnTo>
                  <a:pt x="715242" y="1182987"/>
                </a:lnTo>
                <a:lnTo>
                  <a:pt x="724139" y="1187766"/>
                </a:lnTo>
                <a:lnTo>
                  <a:pt x="732400" y="1192227"/>
                </a:lnTo>
                <a:lnTo>
                  <a:pt x="740344" y="1196687"/>
                </a:lnTo>
                <a:lnTo>
                  <a:pt x="747970" y="1201466"/>
                </a:lnTo>
                <a:lnTo>
                  <a:pt x="761315" y="1210388"/>
                </a:lnTo>
                <a:lnTo>
                  <a:pt x="773707" y="1218990"/>
                </a:lnTo>
                <a:lnTo>
                  <a:pt x="784193" y="1227593"/>
                </a:lnTo>
                <a:lnTo>
                  <a:pt x="793407" y="1235558"/>
                </a:lnTo>
                <a:lnTo>
                  <a:pt x="801033" y="1242886"/>
                </a:lnTo>
                <a:lnTo>
                  <a:pt x="808024" y="1250214"/>
                </a:lnTo>
                <a:lnTo>
                  <a:pt x="813425" y="1256268"/>
                </a:lnTo>
                <a:lnTo>
                  <a:pt x="817874" y="1262003"/>
                </a:lnTo>
                <a:lnTo>
                  <a:pt x="821369" y="1266782"/>
                </a:lnTo>
                <a:lnTo>
                  <a:pt x="823593" y="1270605"/>
                </a:lnTo>
                <a:lnTo>
                  <a:pt x="825817" y="1273473"/>
                </a:lnTo>
                <a:lnTo>
                  <a:pt x="827088" y="1276021"/>
                </a:lnTo>
                <a:lnTo>
                  <a:pt x="827088" y="1280163"/>
                </a:lnTo>
                <a:lnTo>
                  <a:pt x="827088" y="1283987"/>
                </a:lnTo>
                <a:lnTo>
                  <a:pt x="826770" y="1287810"/>
                </a:lnTo>
                <a:lnTo>
                  <a:pt x="826135" y="1291633"/>
                </a:lnTo>
                <a:lnTo>
                  <a:pt x="824864" y="1295138"/>
                </a:lnTo>
                <a:lnTo>
                  <a:pt x="823911" y="1298643"/>
                </a:lnTo>
                <a:lnTo>
                  <a:pt x="822640" y="1301829"/>
                </a:lnTo>
                <a:lnTo>
                  <a:pt x="821051" y="1305334"/>
                </a:lnTo>
                <a:lnTo>
                  <a:pt x="819145" y="1308520"/>
                </a:lnTo>
                <a:lnTo>
                  <a:pt x="816920" y="1311387"/>
                </a:lnTo>
                <a:lnTo>
                  <a:pt x="814696" y="1314892"/>
                </a:lnTo>
                <a:lnTo>
                  <a:pt x="811836" y="1317441"/>
                </a:lnTo>
                <a:lnTo>
                  <a:pt x="808977" y="1320308"/>
                </a:lnTo>
                <a:lnTo>
                  <a:pt x="806117" y="1322857"/>
                </a:lnTo>
                <a:lnTo>
                  <a:pt x="802622" y="1325406"/>
                </a:lnTo>
                <a:lnTo>
                  <a:pt x="799127" y="1328274"/>
                </a:lnTo>
                <a:lnTo>
                  <a:pt x="791501" y="1333053"/>
                </a:lnTo>
                <a:lnTo>
                  <a:pt x="782922" y="1337514"/>
                </a:lnTo>
                <a:lnTo>
                  <a:pt x="773389" y="1341655"/>
                </a:lnTo>
                <a:lnTo>
                  <a:pt x="763222" y="1345479"/>
                </a:lnTo>
                <a:lnTo>
                  <a:pt x="752418" y="1348984"/>
                </a:lnTo>
                <a:lnTo>
                  <a:pt x="740980" y="1352170"/>
                </a:lnTo>
                <a:lnTo>
                  <a:pt x="728905" y="1355037"/>
                </a:lnTo>
                <a:lnTo>
                  <a:pt x="716196" y="1357586"/>
                </a:lnTo>
                <a:lnTo>
                  <a:pt x="702850" y="1359816"/>
                </a:lnTo>
                <a:lnTo>
                  <a:pt x="688870" y="1362365"/>
                </a:lnTo>
                <a:lnTo>
                  <a:pt x="674253" y="1363958"/>
                </a:lnTo>
                <a:lnTo>
                  <a:pt x="659637" y="1365551"/>
                </a:lnTo>
                <a:lnTo>
                  <a:pt x="644385" y="1366826"/>
                </a:lnTo>
                <a:lnTo>
                  <a:pt x="628498" y="1367782"/>
                </a:lnTo>
                <a:lnTo>
                  <a:pt x="612611" y="1368737"/>
                </a:lnTo>
                <a:lnTo>
                  <a:pt x="596088" y="1369056"/>
                </a:lnTo>
                <a:lnTo>
                  <a:pt x="579248" y="1369693"/>
                </a:lnTo>
                <a:lnTo>
                  <a:pt x="562407" y="1370012"/>
                </a:lnTo>
                <a:lnTo>
                  <a:pt x="528091" y="1369693"/>
                </a:lnTo>
                <a:lnTo>
                  <a:pt x="492821" y="1369056"/>
                </a:lnTo>
                <a:lnTo>
                  <a:pt x="457234" y="1367782"/>
                </a:lnTo>
                <a:lnTo>
                  <a:pt x="421964" y="1365870"/>
                </a:lnTo>
                <a:lnTo>
                  <a:pt x="386377" y="1363640"/>
                </a:lnTo>
                <a:lnTo>
                  <a:pt x="351743" y="1360772"/>
                </a:lnTo>
                <a:lnTo>
                  <a:pt x="317744" y="1358223"/>
                </a:lnTo>
                <a:lnTo>
                  <a:pt x="284699" y="1355037"/>
                </a:lnTo>
                <a:lnTo>
                  <a:pt x="253242" y="1351851"/>
                </a:lnTo>
                <a:lnTo>
                  <a:pt x="223057" y="1348346"/>
                </a:lnTo>
                <a:lnTo>
                  <a:pt x="195413" y="1345160"/>
                </a:lnTo>
                <a:lnTo>
                  <a:pt x="146480" y="1339107"/>
                </a:lnTo>
                <a:lnTo>
                  <a:pt x="108986" y="1334009"/>
                </a:lnTo>
                <a:lnTo>
                  <a:pt x="75941" y="1329230"/>
                </a:lnTo>
                <a:lnTo>
                  <a:pt x="67997" y="1326681"/>
                </a:lnTo>
                <a:lnTo>
                  <a:pt x="60689" y="1323813"/>
                </a:lnTo>
                <a:lnTo>
                  <a:pt x="54016" y="1321264"/>
                </a:lnTo>
                <a:lnTo>
                  <a:pt x="47661" y="1318078"/>
                </a:lnTo>
                <a:lnTo>
                  <a:pt x="41942" y="1315211"/>
                </a:lnTo>
                <a:lnTo>
                  <a:pt x="36223" y="1311706"/>
                </a:lnTo>
                <a:lnTo>
                  <a:pt x="31456" y="1308201"/>
                </a:lnTo>
                <a:lnTo>
                  <a:pt x="26690" y="1305015"/>
                </a:lnTo>
                <a:lnTo>
                  <a:pt x="22560" y="1300873"/>
                </a:lnTo>
                <a:lnTo>
                  <a:pt x="18747" y="1297368"/>
                </a:lnTo>
                <a:lnTo>
                  <a:pt x="15251" y="1293545"/>
                </a:lnTo>
                <a:lnTo>
                  <a:pt x="12392" y="1289085"/>
                </a:lnTo>
                <a:lnTo>
                  <a:pt x="9532" y="1285261"/>
                </a:lnTo>
                <a:lnTo>
                  <a:pt x="7308" y="1281119"/>
                </a:lnTo>
                <a:lnTo>
                  <a:pt x="5401" y="1276659"/>
                </a:lnTo>
                <a:lnTo>
                  <a:pt x="3495" y="1272198"/>
                </a:lnTo>
                <a:lnTo>
                  <a:pt x="2224" y="1267738"/>
                </a:lnTo>
                <a:lnTo>
                  <a:pt x="1271" y="1263277"/>
                </a:lnTo>
                <a:lnTo>
                  <a:pt x="635" y="1258816"/>
                </a:lnTo>
                <a:lnTo>
                  <a:pt x="317" y="1253719"/>
                </a:lnTo>
                <a:lnTo>
                  <a:pt x="0" y="1249258"/>
                </a:lnTo>
                <a:lnTo>
                  <a:pt x="0" y="1244479"/>
                </a:lnTo>
                <a:lnTo>
                  <a:pt x="317" y="1239700"/>
                </a:lnTo>
                <a:lnTo>
                  <a:pt x="953" y="1234921"/>
                </a:lnTo>
                <a:lnTo>
                  <a:pt x="1588" y="1230141"/>
                </a:lnTo>
                <a:lnTo>
                  <a:pt x="2542" y="1225362"/>
                </a:lnTo>
                <a:lnTo>
                  <a:pt x="5401" y="1215804"/>
                </a:lnTo>
                <a:lnTo>
                  <a:pt x="8579" y="1205927"/>
                </a:lnTo>
                <a:lnTo>
                  <a:pt x="12074" y="1196369"/>
                </a:lnTo>
                <a:lnTo>
                  <a:pt x="16840" y="1187448"/>
                </a:lnTo>
                <a:lnTo>
                  <a:pt x="21289" y="1178208"/>
                </a:lnTo>
                <a:lnTo>
                  <a:pt x="26373" y="1168968"/>
                </a:lnTo>
                <a:lnTo>
                  <a:pt x="31774" y="1160366"/>
                </a:lnTo>
                <a:lnTo>
                  <a:pt x="36858" y="1152400"/>
                </a:lnTo>
                <a:lnTo>
                  <a:pt x="42577" y="1144435"/>
                </a:lnTo>
                <a:lnTo>
                  <a:pt x="47661" y="1137107"/>
                </a:lnTo>
                <a:lnTo>
                  <a:pt x="53063" y="1130416"/>
                </a:lnTo>
                <a:lnTo>
                  <a:pt x="62595" y="1118627"/>
                </a:lnTo>
                <a:lnTo>
                  <a:pt x="70221" y="1109706"/>
                </a:lnTo>
                <a:lnTo>
                  <a:pt x="77529" y="1101741"/>
                </a:lnTo>
                <a:lnTo>
                  <a:pt x="107397" y="1100148"/>
                </a:lnTo>
                <a:lnTo>
                  <a:pt x="136948" y="1098874"/>
                </a:lnTo>
                <a:lnTo>
                  <a:pt x="165227" y="1097918"/>
                </a:lnTo>
                <a:lnTo>
                  <a:pt x="193189" y="1097280"/>
                </a:lnTo>
                <a:lnTo>
                  <a:pt x="220197" y="1096962"/>
                </a:lnTo>
                <a:close/>
                <a:moveTo>
                  <a:pt x="441326" y="742950"/>
                </a:moveTo>
                <a:lnTo>
                  <a:pt x="460693" y="742950"/>
                </a:lnTo>
                <a:lnTo>
                  <a:pt x="479108" y="743267"/>
                </a:lnTo>
                <a:lnTo>
                  <a:pt x="497206" y="744220"/>
                </a:lnTo>
                <a:lnTo>
                  <a:pt x="514668" y="745490"/>
                </a:lnTo>
                <a:lnTo>
                  <a:pt x="531178" y="747712"/>
                </a:lnTo>
                <a:lnTo>
                  <a:pt x="547688" y="749935"/>
                </a:lnTo>
                <a:lnTo>
                  <a:pt x="563246" y="752475"/>
                </a:lnTo>
                <a:lnTo>
                  <a:pt x="578486" y="755332"/>
                </a:lnTo>
                <a:lnTo>
                  <a:pt x="593408" y="758507"/>
                </a:lnTo>
                <a:lnTo>
                  <a:pt x="607378" y="762635"/>
                </a:lnTo>
                <a:lnTo>
                  <a:pt x="620713" y="766445"/>
                </a:lnTo>
                <a:lnTo>
                  <a:pt x="633731" y="770890"/>
                </a:lnTo>
                <a:lnTo>
                  <a:pt x="646431" y="775335"/>
                </a:lnTo>
                <a:lnTo>
                  <a:pt x="658496" y="780097"/>
                </a:lnTo>
                <a:lnTo>
                  <a:pt x="669926" y="785495"/>
                </a:lnTo>
                <a:lnTo>
                  <a:pt x="681038" y="790575"/>
                </a:lnTo>
                <a:lnTo>
                  <a:pt x="691833" y="796290"/>
                </a:lnTo>
                <a:lnTo>
                  <a:pt x="701993" y="801687"/>
                </a:lnTo>
                <a:lnTo>
                  <a:pt x="711836" y="807720"/>
                </a:lnTo>
                <a:lnTo>
                  <a:pt x="721361" y="813752"/>
                </a:lnTo>
                <a:lnTo>
                  <a:pt x="729933" y="819785"/>
                </a:lnTo>
                <a:lnTo>
                  <a:pt x="738506" y="825817"/>
                </a:lnTo>
                <a:lnTo>
                  <a:pt x="746443" y="832167"/>
                </a:lnTo>
                <a:lnTo>
                  <a:pt x="754063" y="838517"/>
                </a:lnTo>
                <a:lnTo>
                  <a:pt x="761366" y="844867"/>
                </a:lnTo>
                <a:lnTo>
                  <a:pt x="768351" y="851217"/>
                </a:lnTo>
                <a:lnTo>
                  <a:pt x="774383" y="857567"/>
                </a:lnTo>
                <a:lnTo>
                  <a:pt x="780733" y="864235"/>
                </a:lnTo>
                <a:lnTo>
                  <a:pt x="786448" y="870267"/>
                </a:lnTo>
                <a:lnTo>
                  <a:pt x="791846" y="876617"/>
                </a:lnTo>
                <a:lnTo>
                  <a:pt x="796926" y="882650"/>
                </a:lnTo>
                <a:lnTo>
                  <a:pt x="805816" y="894715"/>
                </a:lnTo>
                <a:lnTo>
                  <a:pt x="813753" y="906145"/>
                </a:lnTo>
                <a:lnTo>
                  <a:pt x="820421" y="916622"/>
                </a:lnTo>
                <a:lnTo>
                  <a:pt x="826136" y="926465"/>
                </a:lnTo>
                <a:lnTo>
                  <a:pt x="830581" y="935355"/>
                </a:lnTo>
                <a:lnTo>
                  <a:pt x="833756" y="942657"/>
                </a:lnTo>
                <a:lnTo>
                  <a:pt x="836613" y="949007"/>
                </a:lnTo>
                <a:lnTo>
                  <a:pt x="838518" y="953452"/>
                </a:lnTo>
                <a:lnTo>
                  <a:pt x="839788" y="957262"/>
                </a:lnTo>
                <a:lnTo>
                  <a:pt x="839788" y="962342"/>
                </a:lnTo>
                <a:lnTo>
                  <a:pt x="839788" y="966787"/>
                </a:lnTo>
                <a:lnTo>
                  <a:pt x="839471" y="971867"/>
                </a:lnTo>
                <a:lnTo>
                  <a:pt x="838836" y="976312"/>
                </a:lnTo>
                <a:lnTo>
                  <a:pt x="838201" y="980757"/>
                </a:lnTo>
                <a:lnTo>
                  <a:pt x="837248" y="985202"/>
                </a:lnTo>
                <a:lnTo>
                  <a:pt x="835978" y="989012"/>
                </a:lnTo>
                <a:lnTo>
                  <a:pt x="834073" y="993457"/>
                </a:lnTo>
                <a:lnTo>
                  <a:pt x="832168" y="997267"/>
                </a:lnTo>
                <a:lnTo>
                  <a:pt x="830263" y="1001077"/>
                </a:lnTo>
                <a:lnTo>
                  <a:pt x="828041" y="1004887"/>
                </a:lnTo>
                <a:lnTo>
                  <a:pt x="825818" y="1008380"/>
                </a:lnTo>
                <a:lnTo>
                  <a:pt x="822643" y="1011872"/>
                </a:lnTo>
                <a:lnTo>
                  <a:pt x="819786" y="1015365"/>
                </a:lnTo>
                <a:lnTo>
                  <a:pt x="816928" y="1018540"/>
                </a:lnTo>
                <a:lnTo>
                  <a:pt x="813753" y="1021715"/>
                </a:lnTo>
                <a:lnTo>
                  <a:pt x="809943" y="1024572"/>
                </a:lnTo>
                <a:lnTo>
                  <a:pt x="806133" y="1027747"/>
                </a:lnTo>
                <a:lnTo>
                  <a:pt x="802323" y="1030605"/>
                </a:lnTo>
                <a:lnTo>
                  <a:pt x="798196" y="1033145"/>
                </a:lnTo>
                <a:lnTo>
                  <a:pt x="789306" y="1038542"/>
                </a:lnTo>
                <a:lnTo>
                  <a:pt x="780098" y="1042987"/>
                </a:lnTo>
                <a:lnTo>
                  <a:pt x="769938" y="1047115"/>
                </a:lnTo>
                <a:lnTo>
                  <a:pt x="758826" y="1051242"/>
                </a:lnTo>
                <a:lnTo>
                  <a:pt x="747396" y="1054735"/>
                </a:lnTo>
                <a:lnTo>
                  <a:pt x="735648" y="1057910"/>
                </a:lnTo>
                <a:lnTo>
                  <a:pt x="722948" y="1061085"/>
                </a:lnTo>
                <a:lnTo>
                  <a:pt x="709931" y="1063625"/>
                </a:lnTo>
                <a:lnTo>
                  <a:pt x="696278" y="1065530"/>
                </a:lnTo>
                <a:lnTo>
                  <a:pt x="682308" y="1067435"/>
                </a:lnTo>
                <a:lnTo>
                  <a:pt x="668021" y="1069022"/>
                </a:lnTo>
                <a:lnTo>
                  <a:pt x="653098" y="1070292"/>
                </a:lnTo>
                <a:lnTo>
                  <a:pt x="637858" y="1071245"/>
                </a:lnTo>
                <a:lnTo>
                  <a:pt x="622618" y="1072515"/>
                </a:lnTo>
                <a:lnTo>
                  <a:pt x="607061" y="1072832"/>
                </a:lnTo>
                <a:lnTo>
                  <a:pt x="590868" y="1073150"/>
                </a:lnTo>
                <a:lnTo>
                  <a:pt x="574676" y="1073150"/>
                </a:lnTo>
                <a:lnTo>
                  <a:pt x="558166" y="1073150"/>
                </a:lnTo>
                <a:lnTo>
                  <a:pt x="525463" y="1072197"/>
                </a:lnTo>
                <a:lnTo>
                  <a:pt x="492126" y="1070292"/>
                </a:lnTo>
                <a:lnTo>
                  <a:pt x="458471" y="1068070"/>
                </a:lnTo>
                <a:lnTo>
                  <a:pt x="425451" y="1065530"/>
                </a:lnTo>
                <a:lnTo>
                  <a:pt x="392431" y="1062355"/>
                </a:lnTo>
                <a:lnTo>
                  <a:pt x="360681" y="1058545"/>
                </a:lnTo>
                <a:lnTo>
                  <a:pt x="329883" y="1054735"/>
                </a:lnTo>
                <a:lnTo>
                  <a:pt x="300038" y="1050925"/>
                </a:lnTo>
                <a:lnTo>
                  <a:pt x="272098" y="1046480"/>
                </a:lnTo>
                <a:lnTo>
                  <a:pt x="245746" y="1042670"/>
                </a:lnTo>
                <a:lnTo>
                  <a:pt x="199708" y="1034732"/>
                </a:lnTo>
                <a:lnTo>
                  <a:pt x="164148" y="1028700"/>
                </a:lnTo>
                <a:lnTo>
                  <a:pt x="141288" y="1023937"/>
                </a:lnTo>
                <a:lnTo>
                  <a:pt x="133351" y="1022350"/>
                </a:lnTo>
                <a:lnTo>
                  <a:pt x="126048" y="1019492"/>
                </a:lnTo>
                <a:lnTo>
                  <a:pt x="119380" y="1016635"/>
                </a:lnTo>
                <a:lnTo>
                  <a:pt x="112713" y="1013142"/>
                </a:lnTo>
                <a:lnTo>
                  <a:pt x="106680" y="1009650"/>
                </a:lnTo>
                <a:lnTo>
                  <a:pt x="101283" y="1006475"/>
                </a:lnTo>
                <a:lnTo>
                  <a:pt x="95885" y="1002665"/>
                </a:lnTo>
                <a:lnTo>
                  <a:pt x="91440" y="998855"/>
                </a:lnTo>
                <a:lnTo>
                  <a:pt x="86995" y="995045"/>
                </a:lnTo>
                <a:lnTo>
                  <a:pt x="82868" y="991235"/>
                </a:lnTo>
                <a:lnTo>
                  <a:pt x="79375" y="987107"/>
                </a:lnTo>
                <a:lnTo>
                  <a:pt x="76200" y="982980"/>
                </a:lnTo>
                <a:lnTo>
                  <a:pt x="73660" y="978535"/>
                </a:lnTo>
                <a:lnTo>
                  <a:pt x="70803" y="974407"/>
                </a:lnTo>
                <a:lnTo>
                  <a:pt x="68580" y="970280"/>
                </a:lnTo>
                <a:lnTo>
                  <a:pt x="66993" y="965517"/>
                </a:lnTo>
                <a:lnTo>
                  <a:pt x="65405" y="961390"/>
                </a:lnTo>
                <a:lnTo>
                  <a:pt x="64135" y="956945"/>
                </a:lnTo>
                <a:lnTo>
                  <a:pt x="63183" y="952182"/>
                </a:lnTo>
                <a:lnTo>
                  <a:pt x="62548" y="947737"/>
                </a:lnTo>
                <a:lnTo>
                  <a:pt x="61913" y="942975"/>
                </a:lnTo>
                <a:lnTo>
                  <a:pt x="61913" y="938212"/>
                </a:lnTo>
                <a:lnTo>
                  <a:pt x="61913" y="933767"/>
                </a:lnTo>
                <a:lnTo>
                  <a:pt x="62230" y="929005"/>
                </a:lnTo>
                <a:lnTo>
                  <a:pt x="62548" y="924242"/>
                </a:lnTo>
                <a:lnTo>
                  <a:pt x="63183" y="919480"/>
                </a:lnTo>
                <a:lnTo>
                  <a:pt x="64135" y="915035"/>
                </a:lnTo>
                <a:lnTo>
                  <a:pt x="66358" y="905510"/>
                </a:lnTo>
                <a:lnTo>
                  <a:pt x="69215" y="896302"/>
                </a:lnTo>
                <a:lnTo>
                  <a:pt x="72708" y="887412"/>
                </a:lnTo>
                <a:lnTo>
                  <a:pt x="76835" y="878205"/>
                </a:lnTo>
                <a:lnTo>
                  <a:pt x="81280" y="869315"/>
                </a:lnTo>
                <a:lnTo>
                  <a:pt x="86043" y="860742"/>
                </a:lnTo>
                <a:lnTo>
                  <a:pt x="90805" y="853122"/>
                </a:lnTo>
                <a:lnTo>
                  <a:pt x="95568" y="845185"/>
                </a:lnTo>
                <a:lnTo>
                  <a:pt x="100965" y="837565"/>
                </a:lnTo>
                <a:lnTo>
                  <a:pt x="105728" y="830897"/>
                </a:lnTo>
                <a:lnTo>
                  <a:pt x="110808" y="824547"/>
                </a:lnTo>
                <a:lnTo>
                  <a:pt x="119698" y="813435"/>
                </a:lnTo>
                <a:lnTo>
                  <a:pt x="126683" y="805497"/>
                </a:lnTo>
                <a:lnTo>
                  <a:pt x="133351" y="798195"/>
                </a:lnTo>
                <a:lnTo>
                  <a:pt x="160973" y="789622"/>
                </a:lnTo>
                <a:lnTo>
                  <a:pt x="187961" y="782320"/>
                </a:lnTo>
                <a:lnTo>
                  <a:pt x="214631" y="775335"/>
                </a:lnTo>
                <a:lnTo>
                  <a:pt x="240348" y="768985"/>
                </a:lnTo>
                <a:lnTo>
                  <a:pt x="265113" y="763905"/>
                </a:lnTo>
                <a:lnTo>
                  <a:pt x="289561" y="759142"/>
                </a:lnTo>
                <a:lnTo>
                  <a:pt x="313056" y="754697"/>
                </a:lnTo>
                <a:lnTo>
                  <a:pt x="336233" y="751522"/>
                </a:lnTo>
                <a:lnTo>
                  <a:pt x="358458" y="748665"/>
                </a:lnTo>
                <a:lnTo>
                  <a:pt x="380048" y="746125"/>
                </a:lnTo>
                <a:lnTo>
                  <a:pt x="401321" y="744537"/>
                </a:lnTo>
                <a:lnTo>
                  <a:pt x="421641" y="743585"/>
                </a:lnTo>
                <a:lnTo>
                  <a:pt x="441326" y="742950"/>
                </a:lnTo>
                <a:close/>
                <a:moveTo>
                  <a:pt x="678926" y="0"/>
                </a:moveTo>
                <a:lnTo>
                  <a:pt x="688455" y="0"/>
                </a:lnTo>
                <a:lnTo>
                  <a:pt x="698620" y="0"/>
                </a:lnTo>
                <a:lnTo>
                  <a:pt x="708785" y="635"/>
                </a:lnTo>
                <a:lnTo>
                  <a:pt x="719903" y="1588"/>
                </a:lnTo>
                <a:lnTo>
                  <a:pt x="731020" y="3494"/>
                </a:lnTo>
                <a:lnTo>
                  <a:pt x="742138" y="6035"/>
                </a:lnTo>
                <a:lnTo>
                  <a:pt x="747856" y="7624"/>
                </a:lnTo>
                <a:lnTo>
                  <a:pt x="753573" y="9212"/>
                </a:lnTo>
                <a:lnTo>
                  <a:pt x="759291" y="11118"/>
                </a:lnTo>
                <a:lnTo>
                  <a:pt x="764691" y="13341"/>
                </a:lnTo>
                <a:lnTo>
                  <a:pt x="770409" y="15565"/>
                </a:lnTo>
                <a:lnTo>
                  <a:pt x="775809" y="18424"/>
                </a:lnTo>
                <a:lnTo>
                  <a:pt x="781527" y="21283"/>
                </a:lnTo>
                <a:lnTo>
                  <a:pt x="786927" y="24459"/>
                </a:lnTo>
                <a:lnTo>
                  <a:pt x="792327" y="27636"/>
                </a:lnTo>
                <a:lnTo>
                  <a:pt x="797727" y="31448"/>
                </a:lnTo>
                <a:lnTo>
                  <a:pt x="802809" y="35577"/>
                </a:lnTo>
                <a:lnTo>
                  <a:pt x="807892" y="40025"/>
                </a:lnTo>
                <a:lnTo>
                  <a:pt x="812656" y="44472"/>
                </a:lnTo>
                <a:lnTo>
                  <a:pt x="817739" y="49237"/>
                </a:lnTo>
                <a:lnTo>
                  <a:pt x="822186" y="54637"/>
                </a:lnTo>
                <a:lnTo>
                  <a:pt x="826950" y="60355"/>
                </a:lnTo>
                <a:lnTo>
                  <a:pt x="831080" y="66390"/>
                </a:lnTo>
                <a:lnTo>
                  <a:pt x="835209" y="72426"/>
                </a:lnTo>
                <a:lnTo>
                  <a:pt x="839339" y="79414"/>
                </a:lnTo>
                <a:lnTo>
                  <a:pt x="843151" y="86403"/>
                </a:lnTo>
                <a:lnTo>
                  <a:pt x="846645" y="93709"/>
                </a:lnTo>
                <a:lnTo>
                  <a:pt x="850139" y="101650"/>
                </a:lnTo>
                <a:lnTo>
                  <a:pt x="853315" y="110227"/>
                </a:lnTo>
                <a:lnTo>
                  <a:pt x="855857" y="118486"/>
                </a:lnTo>
                <a:lnTo>
                  <a:pt x="858398" y="127698"/>
                </a:lnTo>
                <a:lnTo>
                  <a:pt x="860939" y="137545"/>
                </a:lnTo>
                <a:lnTo>
                  <a:pt x="863163" y="147393"/>
                </a:lnTo>
                <a:lnTo>
                  <a:pt x="864751" y="158193"/>
                </a:lnTo>
                <a:lnTo>
                  <a:pt x="866021" y="168994"/>
                </a:lnTo>
                <a:lnTo>
                  <a:pt x="867292" y="180429"/>
                </a:lnTo>
                <a:lnTo>
                  <a:pt x="867927" y="192500"/>
                </a:lnTo>
                <a:lnTo>
                  <a:pt x="868563" y="204889"/>
                </a:lnTo>
                <a:lnTo>
                  <a:pt x="868563" y="217595"/>
                </a:lnTo>
                <a:lnTo>
                  <a:pt x="868245" y="230937"/>
                </a:lnTo>
                <a:lnTo>
                  <a:pt x="867610" y="268103"/>
                </a:lnTo>
                <a:lnTo>
                  <a:pt x="867610" y="303998"/>
                </a:lnTo>
                <a:lnTo>
                  <a:pt x="868245" y="337987"/>
                </a:lnTo>
                <a:lnTo>
                  <a:pt x="869516" y="371023"/>
                </a:lnTo>
                <a:lnTo>
                  <a:pt x="871739" y="402472"/>
                </a:lnTo>
                <a:lnTo>
                  <a:pt x="874280" y="432331"/>
                </a:lnTo>
                <a:lnTo>
                  <a:pt x="877457" y="461238"/>
                </a:lnTo>
                <a:lnTo>
                  <a:pt x="880951" y="488557"/>
                </a:lnTo>
                <a:lnTo>
                  <a:pt x="885716" y="514605"/>
                </a:lnTo>
                <a:lnTo>
                  <a:pt x="890163" y="539699"/>
                </a:lnTo>
                <a:lnTo>
                  <a:pt x="895563" y="563206"/>
                </a:lnTo>
                <a:lnTo>
                  <a:pt x="900963" y="586077"/>
                </a:lnTo>
                <a:lnTo>
                  <a:pt x="906998" y="607043"/>
                </a:lnTo>
                <a:lnTo>
                  <a:pt x="913033" y="627690"/>
                </a:lnTo>
                <a:lnTo>
                  <a:pt x="919386" y="647068"/>
                </a:lnTo>
                <a:lnTo>
                  <a:pt x="926057" y="665174"/>
                </a:lnTo>
                <a:lnTo>
                  <a:pt x="933045" y="682645"/>
                </a:lnTo>
                <a:lnTo>
                  <a:pt x="940034" y="698846"/>
                </a:lnTo>
                <a:lnTo>
                  <a:pt x="947022" y="714411"/>
                </a:lnTo>
                <a:lnTo>
                  <a:pt x="954645" y="729023"/>
                </a:lnTo>
                <a:lnTo>
                  <a:pt x="961634" y="742682"/>
                </a:lnTo>
                <a:lnTo>
                  <a:pt x="968940" y="755389"/>
                </a:lnTo>
                <a:lnTo>
                  <a:pt x="976246" y="767460"/>
                </a:lnTo>
                <a:lnTo>
                  <a:pt x="983234" y="778895"/>
                </a:lnTo>
                <a:lnTo>
                  <a:pt x="990540" y="789696"/>
                </a:lnTo>
                <a:lnTo>
                  <a:pt x="997211" y="799861"/>
                </a:lnTo>
                <a:lnTo>
                  <a:pt x="1010869" y="818285"/>
                </a:lnTo>
                <a:lnTo>
                  <a:pt x="1022940" y="833850"/>
                </a:lnTo>
                <a:lnTo>
                  <a:pt x="1033740" y="847827"/>
                </a:lnTo>
                <a:lnTo>
                  <a:pt x="1041999" y="859263"/>
                </a:lnTo>
                <a:lnTo>
                  <a:pt x="1050258" y="871334"/>
                </a:lnTo>
                <a:lnTo>
                  <a:pt x="1058517" y="883722"/>
                </a:lnTo>
                <a:lnTo>
                  <a:pt x="1066141" y="896746"/>
                </a:lnTo>
                <a:lnTo>
                  <a:pt x="1073764" y="911041"/>
                </a:lnTo>
                <a:lnTo>
                  <a:pt x="1080752" y="925653"/>
                </a:lnTo>
                <a:lnTo>
                  <a:pt x="1084247" y="933277"/>
                </a:lnTo>
                <a:lnTo>
                  <a:pt x="1087423" y="940900"/>
                </a:lnTo>
                <a:lnTo>
                  <a:pt x="1090282" y="949160"/>
                </a:lnTo>
                <a:lnTo>
                  <a:pt x="1093458" y="957736"/>
                </a:lnTo>
                <a:lnTo>
                  <a:pt x="1096317" y="966313"/>
                </a:lnTo>
                <a:lnTo>
                  <a:pt x="1098858" y="975207"/>
                </a:lnTo>
                <a:lnTo>
                  <a:pt x="1101400" y="984420"/>
                </a:lnTo>
                <a:lnTo>
                  <a:pt x="1104258" y="993949"/>
                </a:lnTo>
                <a:lnTo>
                  <a:pt x="1106482" y="1003797"/>
                </a:lnTo>
                <a:lnTo>
                  <a:pt x="1108388" y="1013962"/>
                </a:lnTo>
                <a:lnTo>
                  <a:pt x="1110294" y="1024127"/>
                </a:lnTo>
                <a:lnTo>
                  <a:pt x="1111882" y="1034927"/>
                </a:lnTo>
                <a:lnTo>
                  <a:pt x="1113470" y="1046045"/>
                </a:lnTo>
                <a:lnTo>
                  <a:pt x="1115376" y="1057798"/>
                </a:lnTo>
                <a:lnTo>
                  <a:pt x="1116329" y="1069552"/>
                </a:lnTo>
                <a:lnTo>
                  <a:pt x="1117282" y="1081623"/>
                </a:lnTo>
                <a:lnTo>
                  <a:pt x="1118235" y="1094329"/>
                </a:lnTo>
                <a:lnTo>
                  <a:pt x="1118553" y="1107670"/>
                </a:lnTo>
                <a:lnTo>
                  <a:pt x="1118870" y="1121012"/>
                </a:lnTo>
                <a:lnTo>
                  <a:pt x="1119188" y="1134671"/>
                </a:lnTo>
                <a:lnTo>
                  <a:pt x="1118870" y="1144201"/>
                </a:lnTo>
                <a:lnTo>
                  <a:pt x="1118553" y="1153413"/>
                </a:lnTo>
                <a:lnTo>
                  <a:pt x="1117600" y="1162308"/>
                </a:lnTo>
                <a:lnTo>
                  <a:pt x="1116329" y="1171837"/>
                </a:lnTo>
                <a:lnTo>
                  <a:pt x="1114741" y="1181367"/>
                </a:lnTo>
                <a:lnTo>
                  <a:pt x="1112517" y="1190579"/>
                </a:lnTo>
                <a:lnTo>
                  <a:pt x="1110611" y="1200426"/>
                </a:lnTo>
                <a:lnTo>
                  <a:pt x="1108388" y="1209638"/>
                </a:lnTo>
                <a:lnTo>
                  <a:pt x="1103305" y="1229333"/>
                </a:lnTo>
                <a:lnTo>
                  <a:pt x="1097270" y="1249663"/>
                </a:lnTo>
                <a:lnTo>
                  <a:pt x="1091553" y="1270946"/>
                </a:lnTo>
                <a:lnTo>
                  <a:pt x="1084882" y="1293182"/>
                </a:lnTo>
                <a:lnTo>
                  <a:pt x="1078529" y="1316371"/>
                </a:lnTo>
                <a:lnTo>
                  <a:pt x="1072811" y="1340831"/>
                </a:lnTo>
                <a:lnTo>
                  <a:pt x="1070270" y="1353537"/>
                </a:lnTo>
                <a:lnTo>
                  <a:pt x="1067411" y="1366879"/>
                </a:lnTo>
                <a:lnTo>
                  <a:pt x="1064870" y="1380220"/>
                </a:lnTo>
                <a:lnTo>
                  <a:pt x="1062646" y="1394197"/>
                </a:lnTo>
                <a:lnTo>
                  <a:pt x="1060740" y="1409127"/>
                </a:lnTo>
                <a:lnTo>
                  <a:pt x="1059152" y="1423739"/>
                </a:lnTo>
                <a:lnTo>
                  <a:pt x="1057564" y="1438987"/>
                </a:lnTo>
                <a:lnTo>
                  <a:pt x="1056611" y="1455187"/>
                </a:lnTo>
                <a:lnTo>
                  <a:pt x="1055340" y="1471388"/>
                </a:lnTo>
                <a:lnTo>
                  <a:pt x="1055023" y="1488224"/>
                </a:lnTo>
                <a:lnTo>
                  <a:pt x="1055023" y="1506013"/>
                </a:lnTo>
                <a:lnTo>
                  <a:pt x="1055340" y="1524437"/>
                </a:lnTo>
                <a:lnTo>
                  <a:pt x="1055658" y="1538731"/>
                </a:lnTo>
                <a:lnTo>
                  <a:pt x="1055658" y="1552708"/>
                </a:lnTo>
                <a:lnTo>
                  <a:pt x="1055340" y="1566368"/>
                </a:lnTo>
                <a:lnTo>
                  <a:pt x="1054705" y="1579709"/>
                </a:lnTo>
                <a:lnTo>
                  <a:pt x="1054070" y="1592733"/>
                </a:lnTo>
                <a:lnTo>
                  <a:pt x="1053117" y="1605757"/>
                </a:lnTo>
                <a:lnTo>
                  <a:pt x="1051846" y="1618146"/>
                </a:lnTo>
                <a:lnTo>
                  <a:pt x="1050258" y="1630217"/>
                </a:lnTo>
                <a:lnTo>
                  <a:pt x="1048670" y="1641970"/>
                </a:lnTo>
                <a:lnTo>
                  <a:pt x="1046446" y="1653406"/>
                </a:lnTo>
                <a:lnTo>
                  <a:pt x="1044223" y="1664524"/>
                </a:lnTo>
                <a:lnTo>
                  <a:pt x="1041681" y="1675324"/>
                </a:lnTo>
                <a:lnTo>
                  <a:pt x="1039140" y="1686125"/>
                </a:lnTo>
                <a:lnTo>
                  <a:pt x="1036599" y="1695972"/>
                </a:lnTo>
                <a:lnTo>
                  <a:pt x="1033740" y="1705819"/>
                </a:lnTo>
                <a:lnTo>
                  <a:pt x="1030246" y="1715667"/>
                </a:lnTo>
                <a:lnTo>
                  <a:pt x="1027070" y="1724879"/>
                </a:lnTo>
                <a:lnTo>
                  <a:pt x="1023893" y="1734091"/>
                </a:lnTo>
                <a:lnTo>
                  <a:pt x="1020081" y="1742668"/>
                </a:lnTo>
                <a:lnTo>
                  <a:pt x="1016587" y="1751244"/>
                </a:lnTo>
                <a:lnTo>
                  <a:pt x="1012775" y="1759503"/>
                </a:lnTo>
                <a:lnTo>
                  <a:pt x="1008646" y="1767445"/>
                </a:lnTo>
                <a:lnTo>
                  <a:pt x="1004834" y="1775069"/>
                </a:lnTo>
                <a:lnTo>
                  <a:pt x="1000705" y="1782375"/>
                </a:lnTo>
                <a:lnTo>
                  <a:pt x="996258" y="1789363"/>
                </a:lnTo>
                <a:lnTo>
                  <a:pt x="992128" y="1796352"/>
                </a:lnTo>
                <a:lnTo>
                  <a:pt x="983552" y="1809376"/>
                </a:lnTo>
                <a:lnTo>
                  <a:pt x="974657" y="1821447"/>
                </a:lnTo>
                <a:lnTo>
                  <a:pt x="965763" y="1832565"/>
                </a:lnTo>
                <a:lnTo>
                  <a:pt x="956869" y="1843047"/>
                </a:lnTo>
                <a:lnTo>
                  <a:pt x="947657" y="1852259"/>
                </a:lnTo>
                <a:lnTo>
                  <a:pt x="938763" y="1860836"/>
                </a:lnTo>
                <a:lnTo>
                  <a:pt x="930504" y="1868142"/>
                </a:lnTo>
                <a:lnTo>
                  <a:pt x="921928" y="1875448"/>
                </a:lnTo>
                <a:lnTo>
                  <a:pt x="913669" y="1881166"/>
                </a:lnTo>
                <a:lnTo>
                  <a:pt x="906363" y="1886884"/>
                </a:lnTo>
                <a:lnTo>
                  <a:pt x="899057" y="1891331"/>
                </a:lnTo>
                <a:lnTo>
                  <a:pt x="892386" y="1895461"/>
                </a:lnTo>
                <a:lnTo>
                  <a:pt x="886669" y="1898955"/>
                </a:lnTo>
                <a:lnTo>
                  <a:pt x="876821" y="1903720"/>
                </a:lnTo>
                <a:lnTo>
                  <a:pt x="870469" y="1906579"/>
                </a:lnTo>
                <a:lnTo>
                  <a:pt x="868563" y="1907532"/>
                </a:lnTo>
                <a:lnTo>
                  <a:pt x="856492" y="1909755"/>
                </a:lnTo>
                <a:lnTo>
                  <a:pt x="844104" y="1911979"/>
                </a:lnTo>
                <a:lnTo>
                  <a:pt x="818374" y="1915473"/>
                </a:lnTo>
                <a:lnTo>
                  <a:pt x="792962" y="1918967"/>
                </a:lnTo>
                <a:lnTo>
                  <a:pt x="768821" y="1921509"/>
                </a:lnTo>
                <a:lnTo>
                  <a:pt x="747856" y="1923415"/>
                </a:lnTo>
                <a:lnTo>
                  <a:pt x="731020" y="1924685"/>
                </a:lnTo>
                <a:lnTo>
                  <a:pt x="716091" y="1925638"/>
                </a:lnTo>
                <a:lnTo>
                  <a:pt x="725938" y="1918332"/>
                </a:lnTo>
                <a:lnTo>
                  <a:pt x="734832" y="1911026"/>
                </a:lnTo>
                <a:lnTo>
                  <a:pt x="742138" y="1903720"/>
                </a:lnTo>
                <a:lnTo>
                  <a:pt x="749126" y="1896731"/>
                </a:lnTo>
                <a:lnTo>
                  <a:pt x="754844" y="1889743"/>
                </a:lnTo>
                <a:lnTo>
                  <a:pt x="759926" y="1883072"/>
                </a:lnTo>
                <a:lnTo>
                  <a:pt x="764056" y="1876084"/>
                </a:lnTo>
                <a:lnTo>
                  <a:pt x="767868" y="1869413"/>
                </a:lnTo>
                <a:lnTo>
                  <a:pt x="770726" y="1863060"/>
                </a:lnTo>
                <a:lnTo>
                  <a:pt x="772632" y="1856389"/>
                </a:lnTo>
                <a:lnTo>
                  <a:pt x="774221" y="1850353"/>
                </a:lnTo>
                <a:lnTo>
                  <a:pt x="775491" y="1844000"/>
                </a:lnTo>
                <a:lnTo>
                  <a:pt x="776127" y="1837965"/>
                </a:lnTo>
                <a:lnTo>
                  <a:pt x="776444" y="1831612"/>
                </a:lnTo>
                <a:lnTo>
                  <a:pt x="776127" y="1825894"/>
                </a:lnTo>
                <a:lnTo>
                  <a:pt x="775809" y="1819858"/>
                </a:lnTo>
                <a:lnTo>
                  <a:pt x="775491" y="1814141"/>
                </a:lnTo>
                <a:lnTo>
                  <a:pt x="774538" y="1808423"/>
                </a:lnTo>
                <a:lnTo>
                  <a:pt x="772950" y="1796987"/>
                </a:lnTo>
                <a:lnTo>
                  <a:pt x="771044" y="1785869"/>
                </a:lnTo>
                <a:lnTo>
                  <a:pt x="769774" y="1775069"/>
                </a:lnTo>
                <a:lnTo>
                  <a:pt x="769456" y="1769986"/>
                </a:lnTo>
                <a:lnTo>
                  <a:pt x="769456" y="1764268"/>
                </a:lnTo>
                <a:lnTo>
                  <a:pt x="769774" y="1759186"/>
                </a:lnTo>
                <a:lnTo>
                  <a:pt x="770409" y="1753786"/>
                </a:lnTo>
                <a:lnTo>
                  <a:pt x="771362" y="1748385"/>
                </a:lnTo>
                <a:lnTo>
                  <a:pt x="772950" y="1742985"/>
                </a:lnTo>
                <a:lnTo>
                  <a:pt x="774856" y="1737903"/>
                </a:lnTo>
                <a:lnTo>
                  <a:pt x="777715" y="1732820"/>
                </a:lnTo>
                <a:lnTo>
                  <a:pt x="783432" y="1723608"/>
                </a:lnTo>
                <a:lnTo>
                  <a:pt x="789150" y="1715031"/>
                </a:lnTo>
                <a:lnTo>
                  <a:pt x="795503" y="1707090"/>
                </a:lnTo>
                <a:lnTo>
                  <a:pt x="801539" y="1699466"/>
                </a:lnTo>
                <a:lnTo>
                  <a:pt x="814245" y="1684854"/>
                </a:lnTo>
                <a:lnTo>
                  <a:pt x="826315" y="1671512"/>
                </a:lnTo>
                <a:lnTo>
                  <a:pt x="831715" y="1665159"/>
                </a:lnTo>
                <a:lnTo>
                  <a:pt x="837433" y="1658488"/>
                </a:lnTo>
                <a:lnTo>
                  <a:pt x="842198" y="1652135"/>
                </a:lnTo>
                <a:lnTo>
                  <a:pt x="846645" y="1645464"/>
                </a:lnTo>
                <a:lnTo>
                  <a:pt x="851092" y="1638476"/>
                </a:lnTo>
                <a:lnTo>
                  <a:pt x="854268" y="1631805"/>
                </a:lnTo>
                <a:lnTo>
                  <a:pt x="857127" y="1624816"/>
                </a:lnTo>
                <a:lnTo>
                  <a:pt x="858080" y="1621322"/>
                </a:lnTo>
                <a:lnTo>
                  <a:pt x="859033" y="1617510"/>
                </a:lnTo>
                <a:lnTo>
                  <a:pt x="860304" y="1612428"/>
                </a:lnTo>
                <a:lnTo>
                  <a:pt x="860621" y="1607663"/>
                </a:lnTo>
                <a:lnTo>
                  <a:pt x="860621" y="1602580"/>
                </a:lnTo>
                <a:lnTo>
                  <a:pt x="860304" y="1598133"/>
                </a:lnTo>
                <a:lnTo>
                  <a:pt x="859351" y="1593686"/>
                </a:lnTo>
                <a:lnTo>
                  <a:pt x="858080" y="1589239"/>
                </a:lnTo>
                <a:lnTo>
                  <a:pt x="856810" y="1584792"/>
                </a:lnTo>
                <a:lnTo>
                  <a:pt x="855221" y="1580344"/>
                </a:lnTo>
                <a:lnTo>
                  <a:pt x="853315" y="1576533"/>
                </a:lnTo>
                <a:lnTo>
                  <a:pt x="851092" y="1572403"/>
                </a:lnTo>
                <a:lnTo>
                  <a:pt x="846009" y="1564462"/>
                </a:lnTo>
                <a:lnTo>
                  <a:pt x="840292" y="1556520"/>
                </a:lnTo>
                <a:lnTo>
                  <a:pt x="834256" y="1549214"/>
                </a:lnTo>
                <a:lnTo>
                  <a:pt x="822186" y="1534284"/>
                </a:lnTo>
                <a:lnTo>
                  <a:pt x="816786" y="1527296"/>
                </a:lnTo>
                <a:lnTo>
                  <a:pt x="811386" y="1519990"/>
                </a:lnTo>
                <a:lnTo>
                  <a:pt x="808844" y="1516495"/>
                </a:lnTo>
                <a:lnTo>
                  <a:pt x="806939" y="1512683"/>
                </a:lnTo>
                <a:lnTo>
                  <a:pt x="805033" y="1508872"/>
                </a:lnTo>
                <a:lnTo>
                  <a:pt x="803444" y="1505377"/>
                </a:lnTo>
                <a:lnTo>
                  <a:pt x="802174" y="1501565"/>
                </a:lnTo>
                <a:lnTo>
                  <a:pt x="800903" y="1497436"/>
                </a:lnTo>
                <a:lnTo>
                  <a:pt x="800268" y="1493624"/>
                </a:lnTo>
                <a:lnTo>
                  <a:pt x="799950" y="1489812"/>
                </a:lnTo>
                <a:lnTo>
                  <a:pt x="799950" y="1481553"/>
                </a:lnTo>
                <a:lnTo>
                  <a:pt x="800903" y="1473929"/>
                </a:lnTo>
                <a:lnTo>
                  <a:pt x="802491" y="1466623"/>
                </a:lnTo>
                <a:lnTo>
                  <a:pt x="804397" y="1459635"/>
                </a:lnTo>
                <a:lnTo>
                  <a:pt x="806939" y="1452964"/>
                </a:lnTo>
                <a:lnTo>
                  <a:pt x="809797" y="1446928"/>
                </a:lnTo>
                <a:lnTo>
                  <a:pt x="813292" y="1440893"/>
                </a:lnTo>
                <a:lnTo>
                  <a:pt x="817421" y="1435175"/>
                </a:lnTo>
                <a:lnTo>
                  <a:pt x="821550" y="1429775"/>
                </a:lnTo>
                <a:lnTo>
                  <a:pt x="825998" y="1424692"/>
                </a:lnTo>
                <a:lnTo>
                  <a:pt x="830762" y="1419610"/>
                </a:lnTo>
                <a:lnTo>
                  <a:pt x="835527" y="1414845"/>
                </a:lnTo>
                <a:lnTo>
                  <a:pt x="840927" y="1410080"/>
                </a:lnTo>
                <a:lnTo>
                  <a:pt x="846327" y="1405315"/>
                </a:lnTo>
                <a:lnTo>
                  <a:pt x="857127" y="1396739"/>
                </a:lnTo>
                <a:lnTo>
                  <a:pt x="868245" y="1387844"/>
                </a:lnTo>
                <a:lnTo>
                  <a:pt x="879045" y="1378950"/>
                </a:lnTo>
                <a:lnTo>
                  <a:pt x="884445" y="1374820"/>
                </a:lnTo>
                <a:lnTo>
                  <a:pt x="889210" y="1370055"/>
                </a:lnTo>
                <a:lnTo>
                  <a:pt x="893657" y="1365608"/>
                </a:lnTo>
                <a:lnTo>
                  <a:pt x="898422" y="1360526"/>
                </a:lnTo>
                <a:lnTo>
                  <a:pt x="902233" y="1355761"/>
                </a:lnTo>
                <a:lnTo>
                  <a:pt x="906363" y="1350996"/>
                </a:lnTo>
                <a:lnTo>
                  <a:pt x="909539" y="1345596"/>
                </a:lnTo>
                <a:lnTo>
                  <a:pt x="912398" y="1340196"/>
                </a:lnTo>
                <a:lnTo>
                  <a:pt x="914622" y="1334160"/>
                </a:lnTo>
                <a:lnTo>
                  <a:pt x="916527" y="1328442"/>
                </a:lnTo>
                <a:lnTo>
                  <a:pt x="918116" y="1321771"/>
                </a:lnTo>
                <a:lnTo>
                  <a:pt x="918433" y="1315418"/>
                </a:lnTo>
                <a:lnTo>
                  <a:pt x="918751" y="1309700"/>
                </a:lnTo>
                <a:lnTo>
                  <a:pt x="918433" y="1304300"/>
                </a:lnTo>
                <a:lnTo>
                  <a:pt x="918116" y="1298900"/>
                </a:lnTo>
                <a:lnTo>
                  <a:pt x="917163" y="1294135"/>
                </a:lnTo>
                <a:lnTo>
                  <a:pt x="916527" y="1289053"/>
                </a:lnTo>
                <a:lnTo>
                  <a:pt x="915257" y="1284606"/>
                </a:lnTo>
                <a:lnTo>
                  <a:pt x="913986" y="1279841"/>
                </a:lnTo>
                <a:lnTo>
                  <a:pt x="912716" y="1275394"/>
                </a:lnTo>
                <a:lnTo>
                  <a:pt x="911127" y="1271264"/>
                </a:lnTo>
                <a:lnTo>
                  <a:pt x="909222" y="1266817"/>
                </a:lnTo>
                <a:lnTo>
                  <a:pt x="907316" y="1263005"/>
                </a:lnTo>
                <a:lnTo>
                  <a:pt x="904775" y="1259193"/>
                </a:lnTo>
                <a:lnTo>
                  <a:pt x="900328" y="1251887"/>
                </a:lnTo>
                <a:lnTo>
                  <a:pt x="895245" y="1244581"/>
                </a:lnTo>
                <a:lnTo>
                  <a:pt x="889210" y="1238545"/>
                </a:lnTo>
                <a:lnTo>
                  <a:pt x="883492" y="1232192"/>
                </a:lnTo>
                <a:lnTo>
                  <a:pt x="876821" y="1226474"/>
                </a:lnTo>
                <a:lnTo>
                  <a:pt x="870469" y="1220756"/>
                </a:lnTo>
                <a:lnTo>
                  <a:pt x="863798" y="1215674"/>
                </a:lnTo>
                <a:lnTo>
                  <a:pt x="857127" y="1210909"/>
                </a:lnTo>
                <a:lnTo>
                  <a:pt x="844421" y="1201379"/>
                </a:lnTo>
                <a:lnTo>
                  <a:pt x="832351" y="1192167"/>
                </a:lnTo>
                <a:lnTo>
                  <a:pt x="826950" y="1187720"/>
                </a:lnTo>
                <a:lnTo>
                  <a:pt x="821550" y="1182955"/>
                </a:lnTo>
                <a:lnTo>
                  <a:pt x="817421" y="1178508"/>
                </a:lnTo>
                <a:lnTo>
                  <a:pt x="813292" y="1173743"/>
                </a:lnTo>
                <a:lnTo>
                  <a:pt x="810115" y="1168978"/>
                </a:lnTo>
                <a:lnTo>
                  <a:pt x="808844" y="1166437"/>
                </a:lnTo>
                <a:lnTo>
                  <a:pt x="807892" y="1163896"/>
                </a:lnTo>
                <a:lnTo>
                  <a:pt x="806939" y="1161355"/>
                </a:lnTo>
                <a:lnTo>
                  <a:pt x="806303" y="1158813"/>
                </a:lnTo>
                <a:lnTo>
                  <a:pt x="805986" y="1155954"/>
                </a:lnTo>
                <a:lnTo>
                  <a:pt x="805668" y="1153413"/>
                </a:lnTo>
                <a:lnTo>
                  <a:pt x="805986" y="1150237"/>
                </a:lnTo>
                <a:lnTo>
                  <a:pt x="806303" y="1147378"/>
                </a:lnTo>
                <a:lnTo>
                  <a:pt x="806939" y="1144519"/>
                </a:lnTo>
                <a:lnTo>
                  <a:pt x="807574" y="1141660"/>
                </a:lnTo>
                <a:lnTo>
                  <a:pt x="808844" y="1138166"/>
                </a:lnTo>
                <a:lnTo>
                  <a:pt x="810433" y="1134989"/>
                </a:lnTo>
                <a:lnTo>
                  <a:pt x="812021" y="1131495"/>
                </a:lnTo>
                <a:lnTo>
                  <a:pt x="814562" y="1128001"/>
                </a:lnTo>
                <a:lnTo>
                  <a:pt x="817103" y="1124189"/>
                </a:lnTo>
                <a:lnTo>
                  <a:pt x="819962" y="1120694"/>
                </a:lnTo>
                <a:lnTo>
                  <a:pt x="826633" y="1112753"/>
                </a:lnTo>
                <a:lnTo>
                  <a:pt x="839656" y="1098141"/>
                </a:lnTo>
                <a:lnTo>
                  <a:pt x="851727" y="1084164"/>
                </a:lnTo>
                <a:lnTo>
                  <a:pt x="862210" y="1069869"/>
                </a:lnTo>
                <a:lnTo>
                  <a:pt x="866974" y="1063198"/>
                </a:lnTo>
                <a:lnTo>
                  <a:pt x="871739" y="1056210"/>
                </a:lnTo>
                <a:lnTo>
                  <a:pt x="875869" y="1049539"/>
                </a:lnTo>
                <a:lnTo>
                  <a:pt x="879680" y="1042868"/>
                </a:lnTo>
                <a:lnTo>
                  <a:pt x="883810" y="1035880"/>
                </a:lnTo>
                <a:lnTo>
                  <a:pt x="886986" y="1029527"/>
                </a:lnTo>
                <a:lnTo>
                  <a:pt x="890163" y="1023174"/>
                </a:lnTo>
                <a:lnTo>
                  <a:pt x="893022" y="1016821"/>
                </a:lnTo>
                <a:lnTo>
                  <a:pt x="895880" y="1010467"/>
                </a:lnTo>
                <a:lnTo>
                  <a:pt x="898422" y="1004114"/>
                </a:lnTo>
                <a:lnTo>
                  <a:pt x="900328" y="997761"/>
                </a:lnTo>
                <a:lnTo>
                  <a:pt x="902233" y="992043"/>
                </a:lnTo>
                <a:lnTo>
                  <a:pt x="903822" y="985690"/>
                </a:lnTo>
                <a:lnTo>
                  <a:pt x="905092" y="979972"/>
                </a:lnTo>
                <a:lnTo>
                  <a:pt x="906681" y="973937"/>
                </a:lnTo>
                <a:lnTo>
                  <a:pt x="907634" y="968219"/>
                </a:lnTo>
                <a:lnTo>
                  <a:pt x="908269" y="962184"/>
                </a:lnTo>
                <a:lnTo>
                  <a:pt x="908586" y="956466"/>
                </a:lnTo>
                <a:lnTo>
                  <a:pt x="908904" y="950748"/>
                </a:lnTo>
                <a:lnTo>
                  <a:pt x="908904" y="945348"/>
                </a:lnTo>
                <a:lnTo>
                  <a:pt x="908904" y="939630"/>
                </a:lnTo>
                <a:lnTo>
                  <a:pt x="908586" y="934230"/>
                </a:lnTo>
                <a:lnTo>
                  <a:pt x="907951" y="928512"/>
                </a:lnTo>
                <a:lnTo>
                  <a:pt x="906998" y="923429"/>
                </a:lnTo>
                <a:lnTo>
                  <a:pt x="905728" y="917712"/>
                </a:lnTo>
                <a:lnTo>
                  <a:pt x="904775" y="912629"/>
                </a:lnTo>
                <a:lnTo>
                  <a:pt x="901916" y="902146"/>
                </a:lnTo>
                <a:lnTo>
                  <a:pt x="898422" y="891981"/>
                </a:lnTo>
                <a:lnTo>
                  <a:pt x="893657" y="882134"/>
                </a:lnTo>
                <a:lnTo>
                  <a:pt x="888892" y="872287"/>
                </a:lnTo>
                <a:lnTo>
                  <a:pt x="883492" y="863074"/>
                </a:lnTo>
                <a:lnTo>
                  <a:pt x="877139" y="853862"/>
                </a:lnTo>
                <a:lnTo>
                  <a:pt x="870151" y="844650"/>
                </a:lnTo>
                <a:lnTo>
                  <a:pt x="862845" y="835756"/>
                </a:lnTo>
                <a:lnTo>
                  <a:pt x="854904" y="826862"/>
                </a:lnTo>
                <a:lnTo>
                  <a:pt x="846645" y="818602"/>
                </a:lnTo>
                <a:lnTo>
                  <a:pt x="838068" y="810026"/>
                </a:lnTo>
                <a:lnTo>
                  <a:pt x="828856" y="801767"/>
                </a:lnTo>
                <a:lnTo>
                  <a:pt x="819327" y="794143"/>
                </a:lnTo>
                <a:lnTo>
                  <a:pt x="809480" y="786201"/>
                </a:lnTo>
                <a:lnTo>
                  <a:pt x="799315" y="778260"/>
                </a:lnTo>
                <a:lnTo>
                  <a:pt x="788833" y="770954"/>
                </a:lnTo>
                <a:lnTo>
                  <a:pt x="778032" y="763648"/>
                </a:lnTo>
                <a:lnTo>
                  <a:pt x="767550" y="756024"/>
                </a:lnTo>
                <a:lnTo>
                  <a:pt x="756432" y="749353"/>
                </a:lnTo>
                <a:lnTo>
                  <a:pt x="745315" y="742047"/>
                </a:lnTo>
                <a:lnTo>
                  <a:pt x="722444" y="728705"/>
                </a:lnTo>
                <a:lnTo>
                  <a:pt x="699573" y="715682"/>
                </a:lnTo>
                <a:lnTo>
                  <a:pt x="677020" y="703293"/>
                </a:lnTo>
                <a:lnTo>
                  <a:pt x="654467" y="690904"/>
                </a:lnTo>
                <a:lnTo>
                  <a:pt x="611266" y="667715"/>
                </a:lnTo>
                <a:lnTo>
                  <a:pt x="591254" y="656597"/>
                </a:lnTo>
                <a:lnTo>
                  <a:pt x="572831" y="645479"/>
                </a:lnTo>
                <a:lnTo>
                  <a:pt x="563937" y="640079"/>
                </a:lnTo>
                <a:lnTo>
                  <a:pt x="555678" y="634997"/>
                </a:lnTo>
                <a:lnTo>
                  <a:pt x="548054" y="629279"/>
                </a:lnTo>
                <a:lnTo>
                  <a:pt x="540430" y="624196"/>
                </a:lnTo>
                <a:lnTo>
                  <a:pt x="533760" y="618796"/>
                </a:lnTo>
                <a:lnTo>
                  <a:pt x="527724" y="613714"/>
                </a:lnTo>
                <a:lnTo>
                  <a:pt x="521689" y="608949"/>
                </a:lnTo>
                <a:lnTo>
                  <a:pt x="516924" y="603549"/>
                </a:lnTo>
                <a:lnTo>
                  <a:pt x="512477" y="598466"/>
                </a:lnTo>
                <a:lnTo>
                  <a:pt x="508983" y="593066"/>
                </a:lnTo>
                <a:lnTo>
                  <a:pt x="506124" y="588301"/>
                </a:lnTo>
                <a:lnTo>
                  <a:pt x="503901" y="582901"/>
                </a:lnTo>
                <a:lnTo>
                  <a:pt x="495642" y="557806"/>
                </a:lnTo>
                <a:lnTo>
                  <a:pt x="487701" y="533346"/>
                </a:lnTo>
                <a:lnTo>
                  <a:pt x="481030" y="509522"/>
                </a:lnTo>
                <a:lnTo>
                  <a:pt x="474359" y="486333"/>
                </a:lnTo>
                <a:lnTo>
                  <a:pt x="468959" y="464097"/>
                </a:lnTo>
                <a:lnTo>
                  <a:pt x="463559" y="442496"/>
                </a:lnTo>
                <a:lnTo>
                  <a:pt x="459430" y="421531"/>
                </a:lnTo>
                <a:lnTo>
                  <a:pt x="455618" y="401519"/>
                </a:lnTo>
                <a:lnTo>
                  <a:pt x="452441" y="381824"/>
                </a:lnTo>
                <a:lnTo>
                  <a:pt x="449583" y="362764"/>
                </a:lnTo>
                <a:lnTo>
                  <a:pt x="447677" y="344658"/>
                </a:lnTo>
                <a:lnTo>
                  <a:pt x="446088" y="326869"/>
                </a:lnTo>
                <a:lnTo>
                  <a:pt x="445136" y="310033"/>
                </a:lnTo>
                <a:lnTo>
                  <a:pt x="444500" y="293197"/>
                </a:lnTo>
                <a:lnTo>
                  <a:pt x="444500" y="277632"/>
                </a:lnTo>
                <a:lnTo>
                  <a:pt x="444818" y="262385"/>
                </a:lnTo>
                <a:lnTo>
                  <a:pt x="445771" y="247455"/>
                </a:lnTo>
                <a:lnTo>
                  <a:pt x="447041" y="233478"/>
                </a:lnTo>
                <a:lnTo>
                  <a:pt x="448630" y="220136"/>
                </a:lnTo>
                <a:lnTo>
                  <a:pt x="450536" y="207112"/>
                </a:lnTo>
                <a:lnTo>
                  <a:pt x="452759" y="194724"/>
                </a:lnTo>
                <a:lnTo>
                  <a:pt x="455618" y="182970"/>
                </a:lnTo>
                <a:lnTo>
                  <a:pt x="458794" y="171535"/>
                </a:lnTo>
                <a:lnTo>
                  <a:pt x="461971" y="160417"/>
                </a:lnTo>
                <a:lnTo>
                  <a:pt x="465465" y="149934"/>
                </a:lnTo>
                <a:lnTo>
                  <a:pt x="469595" y="140087"/>
                </a:lnTo>
                <a:lnTo>
                  <a:pt x="473724" y="130557"/>
                </a:lnTo>
                <a:lnTo>
                  <a:pt x="477853" y="121663"/>
                </a:lnTo>
                <a:lnTo>
                  <a:pt x="482618" y="113086"/>
                </a:lnTo>
                <a:lnTo>
                  <a:pt x="487383" y="104827"/>
                </a:lnTo>
                <a:lnTo>
                  <a:pt x="492465" y="97203"/>
                </a:lnTo>
                <a:lnTo>
                  <a:pt x="497548" y="89897"/>
                </a:lnTo>
                <a:lnTo>
                  <a:pt x="502948" y="82908"/>
                </a:lnTo>
                <a:lnTo>
                  <a:pt x="508030" y="76555"/>
                </a:lnTo>
                <a:lnTo>
                  <a:pt x="513748" y="70202"/>
                </a:lnTo>
                <a:lnTo>
                  <a:pt x="519148" y="64802"/>
                </a:lnTo>
                <a:lnTo>
                  <a:pt x="524866" y="59084"/>
                </a:lnTo>
                <a:lnTo>
                  <a:pt x="530266" y="54319"/>
                </a:lnTo>
                <a:lnTo>
                  <a:pt x="536301" y="49237"/>
                </a:lnTo>
                <a:lnTo>
                  <a:pt x="541701" y="45107"/>
                </a:lnTo>
                <a:lnTo>
                  <a:pt x="547736" y="40978"/>
                </a:lnTo>
                <a:lnTo>
                  <a:pt x="553136" y="37166"/>
                </a:lnTo>
                <a:lnTo>
                  <a:pt x="558536" y="33672"/>
                </a:lnTo>
                <a:lnTo>
                  <a:pt x="564254" y="30495"/>
                </a:lnTo>
                <a:lnTo>
                  <a:pt x="575054" y="24459"/>
                </a:lnTo>
                <a:lnTo>
                  <a:pt x="585537" y="20012"/>
                </a:lnTo>
                <a:lnTo>
                  <a:pt x="595066" y="15883"/>
                </a:lnTo>
                <a:lnTo>
                  <a:pt x="603643" y="13024"/>
                </a:lnTo>
                <a:lnTo>
                  <a:pt x="611584" y="10800"/>
                </a:lnTo>
                <a:lnTo>
                  <a:pt x="618572" y="9212"/>
                </a:lnTo>
                <a:lnTo>
                  <a:pt x="623972" y="7941"/>
                </a:lnTo>
                <a:lnTo>
                  <a:pt x="628102" y="7306"/>
                </a:lnTo>
                <a:lnTo>
                  <a:pt x="631596" y="6988"/>
                </a:lnTo>
                <a:lnTo>
                  <a:pt x="634455" y="6353"/>
                </a:lnTo>
                <a:lnTo>
                  <a:pt x="642396" y="4447"/>
                </a:lnTo>
                <a:lnTo>
                  <a:pt x="654467" y="2223"/>
                </a:lnTo>
                <a:lnTo>
                  <a:pt x="661455" y="1588"/>
                </a:lnTo>
                <a:lnTo>
                  <a:pt x="670032" y="635"/>
                </a:lnTo>
                <a:lnTo>
                  <a:pt x="678926"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41664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nodeType="clickEffect">
                                  <p:stCondLst>
                                    <p:cond delay="0"/>
                                  </p:stCondLst>
                                  <p:childTnLst>
                                    <p:animRot by="120000">
                                      <p:cBhvr>
                                        <p:cTn id="32" dur="100" fill="hold">
                                          <p:stCondLst>
                                            <p:cond delay="0"/>
                                          </p:stCondLst>
                                        </p:cTn>
                                        <p:tgtEl>
                                          <p:spTgt spid="7"/>
                                        </p:tgtEl>
                                        <p:attrNameLst>
                                          <p:attrName>r</p:attrName>
                                        </p:attrNameLst>
                                      </p:cBhvr>
                                    </p:animRot>
                                    <p:animRot by="-240000">
                                      <p:cBhvr>
                                        <p:cTn id="33" dur="200" fill="hold">
                                          <p:stCondLst>
                                            <p:cond delay="200"/>
                                          </p:stCondLst>
                                        </p:cTn>
                                        <p:tgtEl>
                                          <p:spTgt spid="7"/>
                                        </p:tgtEl>
                                        <p:attrNameLst>
                                          <p:attrName>r</p:attrName>
                                        </p:attrNameLst>
                                      </p:cBhvr>
                                    </p:animRot>
                                    <p:animRot by="240000">
                                      <p:cBhvr>
                                        <p:cTn id="34" dur="200" fill="hold">
                                          <p:stCondLst>
                                            <p:cond delay="400"/>
                                          </p:stCondLst>
                                        </p:cTn>
                                        <p:tgtEl>
                                          <p:spTgt spid="7"/>
                                        </p:tgtEl>
                                        <p:attrNameLst>
                                          <p:attrName>r</p:attrName>
                                        </p:attrNameLst>
                                      </p:cBhvr>
                                    </p:animRot>
                                    <p:animRot by="-240000">
                                      <p:cBhvr>
                                        <p:cTn id="35" dur="200" fill="hold">
                                          <p:stCondLst>
                                            <p:cond delay="600"/>
                                          </p:stCondLst>
                                        </p:cTn>
                                        <p:tgtEl>
                                          <p:spTgt spid="7"/>
                                        </p:tgtEl>
                                        <p:attrNameLst>
                                          <p:attrName>r</p:attrName>
                                        </p:attrNameLst>
                                      </p:cBhvr>
                                    </p:animRot>
                                    <p:animRot by="120000">
                                      <p:cBhvr>
                                        <p:cTn id="36" dur="200" fill="hold">
                                          <p:stCondLst>
                                            <p:cond delay="800"/>
                                          </p:stCondLst>
                                        </p:cTn>
                                        <p:tgtEl>
                                          <p:spTgt spid="7"/>
                                        </p:tgtEl>
                                        <p:attrNameLst>
                                          <p:attrName>r</p:attrName>
                                        </p:attrNameLst>
                                      </p:cBhvr>
                                    </p:animRo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9" grpId="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滴滴专车</a:t>
            </a:r>
            <a:r>
              <a:rPr lang="en-US" altLang="zh-CN" dirty="0" err="1">
                <a:latin typeface="+mj-ea"/>
              </a:rPr>
              <a:t>VSUber</a:t>
            </a:r>
            <a:r>
              <a:rPr lang="zh-CN" altLang="en-US" dirty="0">
                <a:latin typeface="+mj-ea"/>
              </a:rPr>
              <a:t>对比分析</a:t>
            </a:r>
            <a:endParaRPr lang="zh-CN" altLang="en-US" dirty="0"/>
          </a:p>
        </p:txBody>
      </p:sp>
      <p:sp>
        <p:nvSpPr>
          <p:cNvPr id="3" name="内容占位符 2"/>
          <p:cNvSpPr>
            <a:spLocks noGrp="1"/>
          </p:cNvSpPr>
          <p:nvPr>
            <p:ph idx="1"/>
          </p:nvPr>
        </p:nvSpPr>
        <p:spPr/>
        <p:txBody>
          <a:bodyPr/>
          <a:lstStyle/>
          <a:p>
            <a:r>
              <a:rPr lang="en-US" altLang="zh-CN" sz="2400" b="1" dirty="0" smtClean="0"/>
              <a:t>3.4 </a:t>
            </a:r>
            <a:r>
              <a:rPr lang="zh-CN" altLang="en-US" sz="2400" b="1" dirty="0" smtClean="0"/>
              <a:t>滴滴专车目前存在的问题：</a:t>
            </a:r>
            <a:endParaRPr lang="en-US" altLang="zh-CN" sz="2400" b="1" dirty="0" smtClean="0"/>
          </a:p>
          <a:p>
            <a:r>
              <a:rPr lang="en-US" altLang="zh-CN" dirty="0" smtClean="0">
                <a:solidFill>
                  <a:schemeClr val="tx1"/>
                </a:solidFill>
              </a:rPr>
              <a:t>1.</a:t>
            </a:r>
            <a:r>
              <a:rPr lang="zh-CN" altLang="en-US" dirty="0" smtClean="0">
                <a:solidFill>
                  <a:schemeClr val="tx1"/>
                </a:solidFill>
              </a:rPr>
              <a:t>车费预估不准</a:t>
            </a:r>
            <a:endParaRPr lang="en-US" altLang="zh-CN" dirty="0" smtClean="0">
              <a:solidFill>
                <a:schemeClr val="tx1"/>
              </a:solidFill>
            </a:endParaRPr>
          </a:p>
          <a:p>
            <a:r>
              <a:rPr lang="zh-CN" altLang="en-US" sz="1800" dirty="0" smtClean="0">
                <a:solidFill>
                  <a:schemeClr val="tx1"/>
                </a:solidFill>
              </a:rPr>
              <a:t>（</a:t>
            </a:r>
            <a:r>
              <a:rPr lang="en-US" altLang="zh-CN" sz="1800" dirty="0" smtClean="0">
                <a:solidFill>
                  <a:schemeClr val="tx1"/>
                </a:solidFill>
              </a:rPr>
              <a:t>1</a:t>
            </a:r>
            <a:r>
              <a:rPr lang="zh-CN" altLang="en-US" sz="1800" dirty="0" smtClean="0">
                <a:solidFill>
                  <a:schemeClr val="tx1"/>
                </a:solidFill>
              </a:rPr>
              <a:t>）里程</a:t>
            </a:r>
            <a:r>
              <a:rPr lang="zh-CN" altLang="en-US" sz="1800" dirty="0">
                <a:solidFill>
                  <a:schemeClr val="tx1"/>
                </a:solidFill>
              </a:rPr>
              <a:t>。里程与司机的实际驾驶路线相关，实际驾驶路线与滴滴预估车费时采用的路线很可能不一样，这就导致预估里程数与实际里程数</a:t>
            </a:r>
            <a:r>
              <a:rPr lang="zh-CN" altLang="en-US" sz="1800" dirty="0" smtClean="0">
                <a:solidFill>
                  <a:schemeClr val="tx1"/>
                </a:solidFill>
              </a:rPr>
              <a:t>不一致</a:t>
            </a:r>
            <a:r>
              <a:rPr lang="zh-CN" altLang="en-US" sz="1800" dirty="0">
                <a:solidFill>
                  <a:schemeClr val="tx1"/>
                </a:solidFill>
              </a:rPr>
              <a:t>。</a:t>
            </a:r>
            <a:endParaRPr lang="en-US" altLang="zh-CN" sz="1800" dirty="0" smtClean="0">
              <a:solidFill>
                <a:schemeClr val="tx1"/>
              </a:solidFill>
            </a:endParaRPr>
          </a:p>
          <a:p>
            <a:r>
              <a:rPr lang="zh-CN" altLang="en-US" sz="1800" dirty="0" smtClean="0">
                <a:solidFill>
                  <a:schemeClr val="tx1"/>
                </a:solidFill>
              </a:rPr>
              <a:t>（</a:t>
            </a:r>
            <a:r>
              <a:rPr lang="en-US" altLang="zh-CN" sz="1800" dirty="0" smtClean="0">
                <a:solidFill>
                  <a:schemeClr val="tx1"/>
                </a:solidFill>
              </a:rPr>
              <a:t>2</a:t>
            </a:r>
            <a:r>
              <a:rPr lang="zh-CN" altLang="en-US" sz="1800" dirty="0" smtClean="0">
                <a:solidFill>
                  <a:schemeClr val="tx1"/>
                </a:solidFill>
              </a:rPr>
              <a:t>）低速</a:t>
            </a:r>
            <a:r>
              <a:rPr lang="zh-CN" altLang="en-US" sz="1800" dirty="0">
                <a:solidFill>
                  <a:schemeClr val="tx1"/>
                </a:solidFill>
              </a:rPr>
              <a:t>行驶时间。当车速低于</a:t>
            </a:r>
            <a:r>
              <a:rPr lang="en-US" altLang="zh-CN" sz="1800" dirty="0">
                <a:solidFill>
                  <a:schemeClr val="tx1"/>
                </a:solidFill>
              </a:rPr>
              <a:t>12</a:t>
            </a:r>
            <a:r>
              <a:rPr lang="zh-CN" altLang="en-US" sz="1800" dirty="0">
                <a:solidFill>
                  <a:schemeClr val="tx1"/>
                </a:solidFill>
              </a:rPr>
              <a:t>公里</a:t>
            </a:r>
            <a:r>
              <a:rPr lang="en-US" altLang="zh-CN" sz="1800" dirty="0">
                <a:solidFill>
                  <a:schemeClr val="tx1"/>
                </a:solidFill>
              </a:rPr>
              <a:t>/</a:t>
            </a:r>
            <a:r>
              <a:rPr lang="zh-CN" altLang="en-US" sz="1800" dirty="0">
                <a:solidFill>
                  <a:schemeClr val="tx1"/>
                </a:solidFill>
              </a:rPr>
              <a:t>小时的时候，是需要按时间计费的，所以这就与路况是否拥堵、是否等待红绿灯因素相关了，而这些都是不可控、不可预知的因素，进而导致车费预估不准。</a:t>
            </a:r>
            <a:endParaRPr lang="en-US" altLang="zh-CN" sz="1800" dirty="0">
              <a:solidFill>
                <a:schemeClr val="tx1"/>
              </a:solidFill>
            </a:endParaRPr>
          </a:p>
          <a:p>
            <a:pPr marL="0" indent="0">
              <a:buNone/>
            </a:pPr>
            <a:endParaRPr lang="en-US" altLang="zh-CN" sz="1800" dirty="0" smtClean="0"/>
          </a:p>
        </p:txBody>
      </p:sp>
    </p:spTree>
    <p:extLst>
      <p:ext uri="{BB962C8B-B14F-4D97-AF65-F5344CB8AC3E}">
        <p14:creationId xmlns:p14="http://schemas.microsoft.com/office/powerpoint/2010/main" val="26132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滴滴专车</a:t>
            </a:r>
            <a:r>
              <a:rPr lang="en-US" altLang="zh-CN" dirty="0" err="1">
                <a:latin typeface="+mj-ea"/>
              </a:rPr>
              <a:t>VSUber</a:t>
            </a:r>
            <a:r>
              <a:rPr lang="zh-CN" altLang="en-US" dirty="0">
                <a:latin typeface="+mj-ea"/>
              </a:rPr>
              <a:t>对比分析</a:t>
            </a:r>
            <a:endParaRPr lang="zh-CN" altLang="en-US" dirty="0"/>
          </a:p>
        </p:txBody>
      </p:sp>
      <p:sp>
        <p:nvSpPr>
          <p:cNvPr id="3" name="内容占位符 2"/>
          <p:cNvSpPr>
            <a:spLocks noGrp="1"/>
          </p:cNvSpPr>
          <p:nvPr>
            <p:ph idx="1"/>
          </p:nvPr>
        </p:nvSpPr>
        <p:spPr>
          <a:xfrm>
            <a:off x="419099" y="1026615"/>
            <a:ext cx="4512941" cy="458169"/>
          </a:xfrm>
        </p:spPr>
        <p:txBody>
          <a:bodyPr/>
          <a:lstStyle/>
          <a:p>
            <a:r>
              <a:rPr lang="en-US" altLang="zh-CN" dirty="0" smtClean="0">
                <a:solidFill>
                  <a:schemeClr val="tx1"/>
                </a:solidFill>
              </a:rPr>
              <a:t>2.</a:t>
            </a:r>
            <a:r>
              <a:rPr lang="zh-CN" altLang="en-US" dirty="0">
                <a:solidFill>
                  <a:schemeClr val="tx1"/>
                </a:solidFill>
              </a:rPr>
              <a:t>司机和乘客的信用</a:t>
            </a:r>
            <a:r>
              <a:rPr lang="zh-CN" altLang="en-US" dirty="0" smtClean="0">
                <a:solidFill>
                  <a:schemeClr val="tx1"/>
                </a:solidFill>
              </a:rPr>
              <a:t>管理不公平：</a:t>
            </a:r>
            <a:endParaRPr lang="en-US" altLang="zh-CN" dirty="0" smtClean="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836712"/>
            <a:ext cx="3400842" cy="5841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86959" y="1844824"/>
            <a:ext cx="4248472" cy="2973122"/>
          </a:xfrm>
          <a:prstGeom prst="rect">
            <a:avLst/>
          </a:prstGeom>
          <a:noFill/>
        </p:spPr>
        <p:txBody>
          <a:bodyPr wrap="square" rtlCol="0">
            <a:spAutoFit/>
          </a:bodyPr>
          <a:lstStyle/>
          <a:p>
            <a:pPr>
              <a:lnSpc>
                <a:spcPct val="130000"/>
              </a:lnSpc>
            </a:pPr>
            <a:r>
              <a:rPr lang="zh-CN" altLang="en-US" sz="14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“取消费”</a:t>
            </a:r>
            <a:r>
              <a:rPr lang="zh-CN" altLang="en-US" sz="1600" dirty="0">
                <a:latin typeface="微软雅黑" panose="020B0503020204020204" pitchFamily="34" charset="-122"/>
                <a:ea typeface="微软雅黑" panose="020B0503020204020204" pitchFamily="34" charset="-122"/>
              </a:rPr>
              <a:t>从另一角度来看，其实是对乘客行为的约束和规范，也可以一定程度预防不良用户的恶意下</a:t>
            </a:r>
            <a:r>
              <a:rPr lang="zh-CN" altLang="en-US" sz="1600" dirty="0" smtClean="0">
                <a:latin typeface="微软雅黑" panose="020B0503020204020204" pitchFamily="34" charset="-122"/>
                <a:ea typeface="微软雅黑" panose="020B0503020204020204" pitchFamily="34" charset="-122"/>
              </a:rPr>
              <a:t>单。</a:t>
            </a:r>
            <a:endParaRPr lang="en-US" altLang="zh-CN" sz="1600" dirty="0" smtClean="0">
              <a:latin typeface="微软雅黑" panose="020B0503020204020204" pitchFamily="34" charset="-122"/>
              <a:ea typeface="微软雅黑" panose="020B0503020204020204" pitchFamily="34" charset="-122"/>
            </a:endParaRPr>
          </a:p>
          <a:p>
            <a:pPr>
              <a:lnSpc>
                <a:spcPct val="130000"/>
              </a:lnSpc>
            </a:pPr>
            <a:r>
              <a:rPr lang="zh-CN" altLang="en-US" sz="1600" dirty="0" smtClean="0">
                <a:latin typeface="微软雅黑" panose="020B0503020204020204" pitchFamily="34" charset="-122"/>
                <a:ea typeface="微软雅黑" panose="020B0503020204020204" pitchFamily="34" charset="-122"/>
              </a:rPr>
              <a:t>       但是</a:t>
            </a:r>
            <a:r>
              <a:rPr lang="zh-CN" altLang="en-US" sz="1600" dirty="0">
                <a:latin typeface="微软雅黑" panose="020B0503020204020204" pitchFamily="34" charset="-122"/>
                <a:ea typeface="微软雅黑" panose="020B0503020204020204" pitchFamily="34" charset="-122"/>
              </a:rPr>
              <a:t>，在订单形成之后</a:t>
            </a:r>
            <a:r>
              <a:rPr lang="zh-CN" altLang="en-US" sz="1600" dirty="0" smtClean="0">
                <a:latin typeface="微软雅黑" panose="020B0503020204020204" pitchFamily="34" charset="-122"/>
                <a:ea typeface="微软雅黑" panose="020B0503020204020204" pitchFamily="34" charset="-122"/>
              </a:rPr>
              <a:t>，并没有</a:t>
            </a:r>
            <a:r>
              <a:rPr lang="zh-CN" altLang="en-US" sz="1600" dirty="0">
                <a:latin typeface="微软雅黑" panose="020B0503020204020204" pitchFamily="34" charset="-122"/>
                <a:ea typeface="微软雅黑" panose="020B0503020204020204" pitchFamily="34" charset="-122"/>
              </a:rPr>
              <a:t>看到滴滴对司机端的行为进行约束和管理</a:t>
            </a:r>
            <a:r>
              <a:rPr lang="zh-CN" altLang="en-US" sz="1600" dirty="0" smtClean="0">
                <a:latin typeface="微软雅黑" panose="020B0503020204020204" pitchFamily="34" charset="-122"/>
                <a:ea typeface="微软雅黑" panose="020B0503020204020204" pitchFamily="34" charset="-122"/>
              </a:rPr>
              <a:t>。司机</a:t>
            </a:r>
            <a:r>
              <a:rPr lang="zh-CN" altLang="en-US" sz="1600" dirty="0">
                <a:latin typeface="微软雅黑" panose="020B0503020204020204" pitchFamily="34" charset="-122"/>
                <a:ea typeface="微软雅黑" panose="020B0503020204020204" pitchFamily="34" charset="-122"/>
              </a:rPr>
              <a:t>提前较长时间协商取消订单还可以接受，如果用户能重新预约到专车，那么对乘客的影响就不大。不理想的情况下，当然也免不了会出现不和谐的时候，导致影响乘客的出行</a:t>
            </a:r>
            <a:r>
              <a:rPr lang="zh-CN" altLang="en-US" sz="1600" dirty="0" smtClean="0">
                <a:latin typeface="微软雅黑" panose="020B0503020204020204" pitchFamily="34" charset="-122"/>
                <a:ea typeface="微软雅黑" panose="020B0503020204020204" pitchFamily="34" charset="-122"/>
              </a:rPr>
              <a:t>。</a:t>
            </a:r>
          </a:p>
        </p:txBody>
      </p:sp>
      <p:sp>
        <p:nvSpPr>
          <p:cNvPr id="6" name="椭圆 5"/>
          <p:cNvSpPr/>
          <p:nvPr/>
        </p:nvSpPr>
        <p:spPr>
          <a:xfrm>
            <a:off x="5349074" y="5949280"/>
            <a:ext cx="879110" cy="656506"/>
          </a:xfrm>
          <a:prstGeom prst="ellipse">
            <a:avLst/>
          </a:prstGeom>
          <a:solidFill>
            <a:schemeClr val="accent1">
              <a:alpha val="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32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a:t>
            </a:r>
            <a:r>
              <a:rPr lang="zh-CN" altLang="en-US" dirty="0">
                <a:latin typeface="+mj-ea"/>
              </a:rPr>
              <a:t>滴滴专车</a:t>
            </a:r>
            <a:r>
              <a:rPr lang="en-US" altLang="zh-CN" dirty="0" err="1">
                <a:latin typeface="+mj-ea"/>
              </a:rPr>
              <a:t>VSUber</a:t>
            </a:r>
            <a:r>
              <a:rPr lang="zh-CN" altLang="en-US" dirty="0">
                <a:latin typeface="+mj-ea"/>
              </a:rPr>
              <a:t>对比分析</a:t>
            </a:r>
            <a:endParaRPr lang="zh-CN" altLang="en-US" dirty="0"/>
          </a:p>
        </p:txBody>
      </p:sp>
      <p:sp>
        <p:nvSpPr>
          <p:cNvPr id="3" name="内容占位符 2"/>
          <p:cNvSpPr>
            <a:spLocks noGrp="1"/>
          </p:cNvSpPr>
          <p:nvPr>
            <p:ph idx="1"/>
          </p:nvPr>
        </p:nvSpPr>
        <p:spPr/>
        <p:txBody>
          <a:bodyPr/>
          <a:lstStyle/>
          <a:p>
            <a:r>
              <a:rPr lang="en-US" altLang="zh-CN" sz="2400" b="1" dirty="0"/>
              <a:t>3.4 </a:t>
            </a:r>
            <a:r>
              <a:rPr lang="en-US" altLang="zh-CN" sz="2400" b="1" dirty="0" smtClean="0"/>
              <a:t>Uber</a:t>
            </a:r>
            <a:r>
              <a:rPr lang="zh-CN" altLang="en-US" sz="2400" b="1" dirty="0" smtClean="0"/>
              <a:t>目前</a:t>
            </a:r>
            <a:r>
              <a:rPr lang="zh-CN" altLang="en-US" sz="2400" b="1" dirty="0"/>
              <a:t>存在的问题：</a:t>
            </a:r>
            <a:endParaRPr lang="en-US" altLang="zh-CN" sz="2400" b="1" dirty="0"/>
          </a:p>
          <a:p>
            <a:r>
              <a:rPr lang="en-US" altLang="zh-CN" dirty="0">
                <a:solidFill>
                  <a:schemeClr val="tx1"/>
                </a:solidFill>
              </a:rPr>
              <a:t> </a:t>
            </a:r>
            <a:r>
              <a:rPr lang="en-US" altLang="zh-CN" dirty="0" smtClean="0">
                <a:solidFill>
                  <a:schemeClr val="tx1"/>
                </a:solidFill>
              </a:rPr>
              <a:t> </a:t>
            </a:r>
            <a:r>
              <a:rPr lang="zh-CN" altLang="en-US" dirty="0" smtClean="0">
                <a:solidFill>
                  <a:schemeClr val="tx1"/>
                </a:solidFill>
              </a:rPr>
              <a:t>联系</a:t>
            </a:r>
            <a:r>
              <a:rPr lang="zh-CN" altLang="en-US" dirty="0">
                <a:solidFill>
                  <a:schemeClr val="tx1"/>
                </a:solidFill>
              </a:rPr>
              <a:t>客服需要发</a:t>
            </a:r>
            <a:r>
              <a:rPr lang="zh-CN" altLang="en-US" dirty="0" smtClean="0">
                <a:solidFill>
                  <a:schemeClr val="tx1"/>
                </a:solidFill>
              </a:rPr>
              <a:t>邮件：</a:t>
            </a:r>
            <a:endParaRPr lang="en-US" altLang="zh-CN" dirty="0">
              <a:solidFill>
                <a:schemeClr val="tx1"/>
              </a:solidFill>
            </a:endParaRPr>
          </a:p>
          <a:p>
            <a:r>
              <a:rPr lang="zh-CN" altLang="en-US" dirty="0">
                <a:solidFill>
                  <a:schemeClr val="tx1"/>
                </a:solidFill>
              </a:rPr>
              <a:t>      官网没有投诉通道，没有客服电话，一切只能通过微博，微信或邮件沟通</a:t>
            </a:r>
            <a:r>
              <a:rPr lang="zh-CN" altLang="en-US" dirty="0" smtClean="0">
                <a:solidFill>
                  <a:schemeClr val="tx1"/>
                </a:solidFill>
              </a:rPr>
              <a:t>。各个</a:t>
            </a:r>
            <a:r>
              <a:rPr lang="zh-CN" altLang="en-US" dirty="0">
                <a:solidFill>
                  <a:schemeClr val="tx1"/>
                </a:solidFill>
              </a:rPr>
              <a:t>城市的投诉邮箱也不尽相同，官方没有统一的汇总，连最起码的格式都不一致。</a:t>
            </a:r>
            <a:endParaRPr lang="en-US" altLang="zh-CN" dirty="0">
              <a:solidFill>
                <a:schemeClr val="tx1"/>
              </a:solidFill>
            </a:endParaRPr>
          </a:p>
          <a:p>
            <a:endParaRPr lang="en-US" altLang="zh-CN" dirty="0" smtClean="0"/>
          </a:p>
          <a:p>
            <a:endParaRPr lang="en-US" altLang="zh-CN"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619" y="4077071"/>
            <a:ext cx="33432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8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a:xfrm>
            <a:off x="419099" y="1026615"/>
            <a:ext cx="8292045" cy="5354713"/>
          </a:xfrm>
        </p:spPr>
        <p:txBody>
          <a:bodyPr/>
          <a:lstStyle/>
          <a:p>
            <a:r>
              <a:rPr lang="zh-CN" altLang="en-US" sz="2400" b="1" dirty="0" smtClean="0">
                <a:latin typeface="微软雅黑" panose="020B0503020204020204" pitchFamily="34" charset="-122"/>
              </a:rPr>
              <a:t>专车行业普遍存在的问题：</a:t>
            </a:r>
            <a:endParaRPr lang="en-US" altLang="zh-CN" sz="2400" b="1" dirty="0" smtClean="0">
              <a:latin typeface="微软雅黑" panose="020B0503020204020204" pitchFamily="34" charset="-122"/>
            </a:endParaRPr>
          </a:p>
          <a:p>
            <a:r>
              <a:rPr lang="en-US" altLang="zh-CN" dirty="0" smtClean="0">
                <a:solidFill>
                  <a:schemeClr val="tx1"/>
                </a:solidFill>
              </a:rPr>
              <a:t>Q1.</a:t>
            </a:r>
            <a:r>
              <a:rPr lang="zh-CN" altLang="en-US" dirty="0" smtClean="0">
                <a:solidFill>
                  <a:schemeClr val="tx1"/>
                </a:solidFill>
              </a:rPr>
              <a:t>发票难获得，不能及时得到发票，且发票名不符实；</a:t>
            </a:r>
            <a:endParaRPr lang="en-US" altLang="zh-CN" dirty="0" smtClean="0">
              <a:solidFill>
                <a:schemeClr val="tx1"/>
              </a:solidFill>
            </a:endParaRPr>
          </a:p>
          <a:p>
            <a:r>
              <a:rPr lang="zh-CN" altLang="en-US" sz="1800" dirty="0" smtClean="0">
                <a:solidFill>
                  <a:schemeClr val="tx1"/>
                </a:solidFill>
              </a:rPr>
              <a:t>      </a:t>
            </a:r>
            <a:r>
              <a:rPr lang="zh-CN" altLang="en-US" sz="1600" dirty="0" smtClean="0">
                <a:solidFill>
                  <a:schemeClr val="tx1"/>
                </a:solidFill>
                <a:latin typeface="微软雅黑" panose="020B0503020204020204" pitchFamily="34" charset="-122"/>
              </a:rPr>
              <a:t>滴滴专车需要自己在</a:t>
            </a:r>
            <a:r>
              <a:rPr lang="en-US" altLang="zh-CN" sz="1600" dirty="0" smtClean="0">
                <a:solidFill>
                  <a:schemeClr val="tx1"/>
                </a:solidFill>
                <a:latin typeface="微软雅黑" panose="020B0503020204020204" pitchFamily="34" charset="-122"/>
              </a:rPr>
              <a:t>APP</a:t>
            </a:r>
            <a:r>
              <a:rPr lang="zh-CN" altLang="en-US" sz="1600" dirty="0" smtClean="0">
                <a:solidFill>
                  <a:schemeClr val="tx1"/>
                </a:solidFill>
                <a:latin typeface="微软雅黑" panose="020B0503020204020204" pitchFamily="34" charset="-122"/>
              </a:rPr>
              <a:t>端填写并邮寄到用户手中，发票需要超过</a:t>
            </a:r>
            <a:r>
              <a:rPr lang="en-US" altLang="zh-CN" sz="1600" dirty="0" smtClean="0">
                <a:solidFill>
                  <a:schemeClr val="tx1"/>
                </a:solidFill>
                <a:latin typeface="微软雅黑" panose="020B0503020204020204" pitchFamily="34" charset="-122"/>
              </a:rPr>
              <a:t>200</a:t>
            </a:r>
            <a:r>
              <a:rPr lang="zh-CN" altLang="en-US" sz="1600" dirty="0" smtClean="0">
                <a:solidFill>
                  <a:schemeClr val="tx1"/>
                </a:solidFill>
                <a:latin typeface="微软雅黑" panose="020B0503020204020204" pitchFamily="34" charset="-122"/>
              </a:rPr>
              <a:t>元才面邮费，发票类目为</a:t>
            </a:r>
            <a:r>
              <a:rPr lang="zh-CN" altLang="en-US" sz="1600" dirty="0">
                <a:solidFill>
                  <a:schemeClr val="tx1"/>
                </a:solidFill>
                <a:latin typeface="微软雅黑" panose="020B0503020204020204" pitchFamily="34" charset="-122"/>
              </a:rPr>
              <a:t>代驾劳务费</a:t>
            </a:r>
            <a:r>
              <a:rPr lang="zh-CN" altLang="en-US" sz="1600" dirty="0" smtClean="0">
                <a:solidFill>
                  <a:schemeClr val="tx1"/>
                </a:solidFill>
                <a:latin typeface="微软雅黑" panose="020B0503020204020204" pitchFamily="34" charset="-122"/>
              </a:rPr>
              <a:t>；</a:t>
            </a:r>
            <a:r>
              <a:rPr lang="en-US" altLang="zh-CN" sz="1600" dirty="0" smtClean="0">
                <a:solidFill>
                  <a:schemeClr val="tx1"/>
                </a:solidFill>
                <a:latin typeface="微软雅黑" panose="020B0503020204020204" pitchFamily="34" charset="-122"/>
              </a:rPr>
              <a:t>Uber</a:t>
            </a:r>
            <a:r>
              <a:rPr lang="zh-CN" altLang="en-US" sz="1600" dirty="0" smtClean="0">
                <a:solidFill>
                  <a:schemeClr val="tx1"/>
                </a:solidFill>
                <a:latin typeface="微软雅黑" panose="020B0503020204020204" pitchFamily="34" charset="-122"/>
              </a:rPr>
              <a:t>几乎收不到发票。</a:t>
            </a:r>
            <a:endParaRPr lang="en-US" altLang="zh-CN" sz="1600" dirty="0" smtClean="0">
              <a:solidFill>
                <a:schemeClr val="tx1"/>
              </a:solidFill>
              <a:latin typeface="微软雅黑" panose="020B0503020204020204" pitchFamily="34" charset="-122"/>
            </a:endParaRPr>
          </a:p>
          <a:p>
            <a:r>
              <a:rPr lang="en-US" altLang="zh-CN" dirty="0" smtClean="0">
                <a:solidFill>
                  <a:schemeClr val="tx1"/>
                </a:solidFill>
              </a:rPr>
              <a:t>Q2.</a:t>
            </a:r>
            <a:r>
              <a:rPr lang="zh-CN" altLang="en-US" dirty="0" smtClean="0">
                <a:solidFill>
                  <a:schemeClr val="tx1"/>
                </a:solidFill>
              </a:rPr>
              <a:t>平台审核机制需完善；</a:t>
            </a:r>
            <a:endParaRPr lang="en-US" altLang="zh-CN" dirty="0" smtClean="0">
              <a:solidFill>
                <a:schemeClr val="tx1"/>
              </a:solidFill>
            </a:endParaRPr>
          </a:p>
          <a:p>
            <a:endParaRPr lang="en-US" altLang="zh-CN" dirty="0" smtClean="0">
              <a:solidFill>
                <a:schemeClr val="tx1"/>
              </a:solidFill>
            </a:endParaRPr>
          </a:p>
          <a:p>
            <a:endParaRPr lang="en-US" altLang="zh-CN" sz="1600" dirty="0">
              <a:latin typeface="微软雅黑" panose="020B0503020204020204" pitchFamily="34" charset="-122"/>
            </a:endParaRPr>
          </a:p>
          <a:p>
            <a:pPr marL="0" indent="0">
              <a:buNone/>
            </a:pPr>
            <a:endParaRPr lang="en-US" altLang="zh-CN" dirty="0" smtClean="0">
              <a:solidFill>
                <a:schemeClr val="tx1"/>
              </a:solidFill>
            </a:endParaRPr>
          </a:p>
        </p:txBody>
      </p:sp>
      <p:sp>
        <p:nvSpPr>
          <p:cNvPr id="4" name="TextBox 3"/>
          <p:cNvSpPr txBox="1"/>
          <p:nvPr/>
        </p:nvSpPr>
        <p:spPr>
          <a:xfrm>
            <a:off x="683568" y="3429000"/>
            <a:ext cx="7620976" cy="701346"/>
          </a:xfrm>
          <a:prstGeom prst="rect">
            <a:avLst/>
          </a:prstGeom>
          <a:noFill/>
        </p:spPr>
        <p:txBody>
          <a:bodyPr wrap="square" rtlCol="0">
            <a:spAutoFit/>
          </a:bodyPr>
          <a:lstStyle/>
          <a:p>
            <a:pPr>
              <a:lnSpc>
                <a:spcPct val="130000"/>
              </a:lnSpc>
            </a:pPr>
            <a:r>
              <a:rPr lang="zh-CN" altLang="en-US" sz="1200" dirty="0" smtClean="0">
                <a:latin typeface="Arial" panose="020B0604020202020204" pitchFamily="34" charset="0"/>
                <a:ea typeface="微软雅黑" panose="020B0503020204020204" pitchFamily="34" charset="-122"/>
              </a:rPr>
              <a:t>      </a:t>
            </a:r>
            <a:r>
              <a:rPr lang="zh-CN" altLang="en-US" sz="1600" dirty="0" smtClean="0">
                <a:latin typeface="Arial" panose="020B0604020202020204" pitchFamily="34" charset="0"/>
                <a:ea typeface="微软雅黑" panose="020B0503020204020204" pitchFamily="34" charset="-122"/>
              </a:rPr>
              <a:t>对滴滴专车而言：</a:t>
            </a:r>
            <a:r>
              <a:rPr lang="zh-CN" altLang="en-US" sz="1600" dirty="0" smtClean="0">
                <a:latin typeface="微软雅黑" panose="020B0503020204020204" pitchFamily="34" charset="-122"/>
                <a:ea typeface="微软雅黑" panose="020B0503020204020204" pitchFamily="34" charset="-122"/>
              </a:rPr>
              <a:t>滴滴</a:t>
            </a:r>
            <a:r>
              <a:rPr lang="zh-CN" altLang="en-US" sz="1600" dirty="0">
                <a:latin typeface="微软雅黑" panose="020B0503020204020204" pitchFamily="34" charset="-122"/>
                <a:ea typeface="微软雅黑" panose="020B0503020204020204" pitchFamily="34" charset="-122"/>
              </a:rPr>
              <a:t>这个</a:t>
            </a:r>
            <a:r>
              <a:rPr lang="zh-CN" altLang="en-US" sz="1600" dirty="0" smtClean="0">
                <a:latin typeface="微软雅黑" panose="020B0503020204020204" pitchFamily="34" charset="-122"/>
                <a:ea typeface="微软雅黑" panose="020B0503020204020204" pitchFamily="34" charset="-122"/>
              </a:rPr>
              <a:t>平台需要做好规范</a:t>
            </a:r>
            <a:r>
              <a:rPr lang="zh-CN" altLang="en-US" sz="1600" dirty="0">
                <a:latin typeface="微软雅黑" panose="020B0503020204020204" pitchFamily="34" charset="-122"/>
                <a:ea typeface="微软雅黑" panose="020B0503020204020204" pitchFamily="34" charset="-122"/>
              </a:rPr>
              <a:t>的服务，对合法有资质的汽车租赁公司严格要求，并做好对汽车租赁公司的管理</a:t>
            </a:r>
            <a:r>
              <a:rPr lang="zh-CN" altLang="en-US" sz="1600" dirty="0" smtClean="0">
                <a:latin typeface="微软雅黑" panose="020B0503020204020204" pitchFamily="34" charset="-122"/>
                <a:ea typeface="微软雅黑" panose="020B0503020204020204" pitchFamily="34" charset="-122"/>
              </a:rPr>
              <a:t>。</a:t>
            </a:r>
          </a:p>
        </p:txBody>
      </p:sp>
      <p:sp>
        <p:nvSpPr>
          <p:cNvPr id="6" name="TextBox 5"/>
          <p:cNvSpPr txBox="1"/>
          <p:nvPr/>
        </p:nvSpPr>
        <p:spPr>
          <a:xfrm>
            <a:off x="683568" y="4195089"/>
            <a:ext cx="7620976" cy="701346"/>
          </a:xfrm>
          <a:prstGeom prst="rect">
            <a:avLst/>
          </a:prstGeom>
          <a:noFill/>
        </p:spPr>
        <p:txBody>
          <a:bodyPr wrap="square" rtlCol="0">
            <a:spAutoFit/>
          </a:bodyPr>
          <a:lstStyle/>
          <a:p>
            <a:pPr>
              <a:lnSpc>
                <a:spcPct val="130000"/>
              </a:lnSpc>
            </a:pPr>
            <a:r>
              <a:rPr lang="zh-CN" altLang="en-US" sz="1600" dirty="0" smtClean="0">
                <a:solidFill>
                  <a:schemeClr val="accent1"/>
                </a:solidFill>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对</a:t>
            </a:r>
            <a:r>
              <a:rPr lang="en-US" altLang="zh-CN" sz="1600" dirty="0" smtClean="0">
                <a:latin typeface="微软雅黑" panose="020B0503020204020204" pitchFamily="34" charset="-122"/>
                <a:ea typeface="微软雅黑" panose="020B0503020204020204" pitchFamily="34" charset="-122"/>
              </a:rPr>
              <a:t>Uber</a:t>
            </a:r>
            <a:r>
              <a:rPr lang="zh-CN" altLang="en-US" sz="1600" dirty="0" smtClean="0">
                <a:latin typeface="微软雅黑" panose="020B0503020204020204" pitchFamily="34" charset="-122"/>
                <a:ea typeface="微软雅黑" panose="020B0503020204020204" pitchFamily="34" charset="-122"/>
              </a:rPr>
              <a:t>而言：</a:t>
            </a:r>
            <a:r>
              <a:rPr lang="en-US" altLang="zh-CN" sz="1600" dirty="0" smtClean="0">
                <a:latin typeface="微软雅黑" panose="020B0503020204020204" pitchFamily="34" charset="-122"/>
                <a:ea typeface="微软雅黑" panose="020B0503020204020204" pitchFamily="34" charset="-122"/>
              </a:rPr>
              <a:t>Uber</a:t>
            </a:r>
            <a:r>
              <a:rPr lang="zh-CN" altLang="en-US" sz="1600" dirty="0" smtClean="0">
                <a:latin typeface="微软雅黑" panose="020B0503020204020204" pitchFamily="34" charset="-122"/>
                <a:ea typeface="微软雅黑" panose="020B0503020204020204" pitchFamily="34" charset="-122"/>
              </a:rPr>
              <a:t>的司机只需要填表、拍照、培训即可。应该做好司机和车辆的资质审核的一系列工作，确保乘客的安全和利益</a:t>
            </a:r>
          </a:p>
        </p:txBody>
      </p:sp>
    </p:spTree>
    <p:extLst>
      <p:ext uri="{BB962C8B-B14F-4D97-AF65-F5344CB8AC3E}">
        <p14:creationId xmlns:p14="http://schemas.microsoft.com/office/powerpoint/2010/main" val="12323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75858"/>
            <a:ext cx="9144000" cy="42091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873829"/>
            <a:ext cx="9144000" cy="682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r>
              <a:rPr lang="en-US" altLang="zh-CN" sz="4800" b="1" dirty="0" smtClean="0">
                <a:solidFill>
                  <a:srgbClr val="FFFFFF"/>
                </a:solidFill>
                <a:effectLst>
                  <a:reflection blurRad="6350" stA="55000" endA="300" endPos="45500" dir="5400000" sy="-100000" algn="bl" rotWithShape="0"/>
                </a:effectLst>
                <a:latin typeface="Castellar" panose="020A0402060406010301" pitchFamily="18" charset="0"/>
                <a:ea typeface="HanWangWCL10" panose="02020500000000000000" pitchFamily="18" charset="-120"/>
              </a:rPr>
              <a:t>Thank you</a:t>
            </a:r>
            <a:endParaRPr lang="zh-CN" altLang="en-US" sz="4800" b="1" dirty="0">
              <a:solidFill>
                <a:srgbClr val="FFFFFF"/>
              </a:solidFill>
              <a:effectLst>
                <a:reflection blurRad="6350" stA="55000" endA="300" endPos="45500" dir="5400000" sy="-100000" algn="bl" rotWithShape="0"/>
              </a:effectLst>
              <a:latin typeface="Castellar" panose="020A0402060406010301" pitchFamily="18" charset="0"/>
              <a:ea typeface="HanWangWCL10" panose="02020500000000000000" pitchFamily="18" charset="-120"/>
            </a:endParaRPr>
          </a:p>
        </p:txBody>
      </p:sp>
    </p:spTree>
    <p:extLst>
      <p:ext uri="{BB962C8B-B14F-4D97-AF65-F5344CB8AC3E}">
        <p14:creationId xmlns:p14="http://schemas.microsoft.com/office/powerpoint/2010/main" val="3598289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nvSpPr>
        <p:spPr bwMode="auto">
          <a:xfrm>
            <a:off x="44450" y="1816100"/>
            <a:ext cx="4205288"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9900" b="1" dirty="0" smtClean="0">
                <a:solidFill>
                  <a:schemeClr val="accent1"/>
                </a:solidFill>
                <a:latin typeface="Arial Black" pitchFamily="34" charset="0"/>
                <a:ea typeface="微软雅黑" pitchFamily="34" charset="-122"/>
                <a:cs typeface="Times New Roman" pitchFamily="18" charset="0"/>
              </a:rPr>
              <a:t>01</a:t>
            </a:r>
            <a:endParaRPr lang="zh-CN" altLang="en-US" sz="19900" b="1" dirty="0">
              <a:solidFill>
                <a:schemeClr val="accent1"/>
              </a:solidFill>
              <a:latin typeface="Arial Black" pitchFamily="34" charset="0"/>
              <a:ea typeface="微软雅黑" pitchFamily="34" charset="-122"/>
              <a:cs typeface="Times New Roman" pitchFamily="18" charset="0"/>
            </a:endParaRPr>
          </a:p>
        </p:txBody>
      </p:sp>
      <p:sp>
        <p:nvSpPr>
          <p:cNvPr id="4" name="文本框 3"/>
          <p:cNvSpPr txBox="1"/>
          <p:nvPr/>
        </p:nvSpPr>
        <p:spPr>
          <a:xfrm>
            <a:off x="3887788" y="2782888"/>
            <a:ext cx="4932684" cy="523220"/>
          </a:xfrm>
          <a:prstGeom prst="rect">
            <a:avLst/>
          </a:prstGeom>
          <a:noFill/>
        </p:spPr>
        <p:txBody>
          <a:bodyPr wrap="square">
            <a:spAutoFit/>
          </a:bodyPr>
          <a:lstStyle/>
          <a:p>
            <a:pPr algn="ctr">
              <a:defRPr/>
            </a:pPr>
            <a:r>
              <a:rPr lang="zh-CN" altLang="en-US" sz="2800" b="1" dirty="0" smtClean="0">
                <a:solidFill>
                  <a:schemeClr val="accent1"/>
                </a:solidFill>
                <a:latin typeface="+mj-ea"/>
                <a:ea typeface="+mj-ea"/>
              </a:rPr>
              <a:t>智能</a:t>
            </a:r>
            <a:r>
              <a:rPr lang="zh-CN" altLang="en-US" sz="2800" b="1" dirty="0">
                <a:solidFill>
                  <a:schemeClr val="accent1"/>
                </a:solidFill>
                <a:latin typeface="+mj-ea"/>
                <a:ea typeface="+mj-ea"/>
              </a:rPr>
              <a:t>用车行业背景及现状分析</a:t>
            </a:r>
            <a:endParaRPr lang="en-US" altLang="zh-CN" sz="2800" b="1" dirty="0">
              <a:solidFill>
                <a:schemeClr val="accent1"/>
              </a:solidFill>
              <a:latin typeface="+mj-ea"/>
              <a:ea typeface="+mj-ea"/>
            </a:endParaRPr>
          </a:p>
        </p:txBody>
      </p:sp>
      <p:cxnSp>
        <p:nvCxnSpPr>
          <p:cNvPr id="7" name="直接连接符 6"/>
          <p:cNvCxnSpPr/>
          <p:nvPr/>
        </p:nvCxnSpPr>
        <p:spPr>
          <a:xfrm>
            <a:off x="3970338" y="3394075"/>
            <a:ext cx="4608512"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4" name="文本框 11"/>
          <p:cNvSpPr txBox="1">
            <a:spLocks noChangeArrowheads="1"/>
          </p:cNvSpPr>
          <p:nvPr/>
        </p:nvSpPr>
        <p:spPr bwMode="auto">
          <a:xfrm>
            <a:off x="0" y="3070225"/>
            <a:ext cx="3887788" cy="646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en-US" altLang="zh-CN" sz="3600" b="1">
                <a:solidFill>
                  <a:schemeClr val="accent1"/>
                </a:solidFill>
                <a:latin typeface="Times New Roman" pitchFamily="18" charset="0"/>
                <a:cs typeface="Times New Roman" pitchFamily="18" charset="0"/>
              </a:rPr>
              <a:t>      PART ONE</a:t>
            </a:r>
            <a:endParaRPr lang="zh-CN" altLang="en-US" sz="3600" b="1">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788132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en-US" altLang="zh-CN" dirty="0" smtClean="0"/>
              <a:t>.</a:t>
            </a:r>
            <a:r>
              <a:rPr lang="zh-CN" altLang="en-US" dirty="0"/>
              <a:t>智能用</a:t>
            </a:r>
            <a:r>
              <a:rPr lang="zh-CN" altLang="en-US" dirty="0" smtClean="0"/>
              <a:t>车行业背景及现状分析</a:t>
            </a:r>
            <a:endParaRPr lang="zh-CN" altLang="en-US" dirty="0"/>
          </a:p>
        </p:txBody>
      </p:sp>
      <p:sp>
        <p:nvSpPr>
          <p:cNvPr id="3" name="内容占位符 2"/>
          <p:cNvSpPr>
            <a:spLocks noGrp="1"/>
          </p:cNvSpPr>
          <p:nvPr>
            <p:ph idx="1"/>
          </p:nvPr>
        </p:nvSpPr>
        <p:spPr/>
        <p:txBody>
          <a:bodyPr/>
          <a:lstStyle/>
          <a:p>
            <a:r>
              <a:rPr lang="en-US" altLang="zh-CN" sz="2400" b="1" dirty="0" smtClean="0"/>
              <a:t>1.1 </a:t>
            </a:r>
            <a:r>
              <a:rPr lang="zh-CN" altLang="en-US" sz="2400" b="1" dirty="0" smtClean="0"/>
              <a:t>概念定义</a:t>
            </a:r>
            <a:endParaRPr lang="en-US" altLang="zh-CN" sz="2400" b="1" dirty="0" smtClean="0"/>
          </a:p>
          <a:p>
            <a:r>
              <a:rPr lang="zh-CN" altLang="en-US" dirty="0" smtClean="0">
                <a:solidFill>
                  <a:schemeClr val="tx1"/>
                </a:solidFill>
              </a:rPr>
              <a:t>       </a:t>
            </a:r>
            <a:r>
              <a:rPr lang="zh-CN" altLang="en-US" sz="1800" dirty="0" smtClean="0">
                <a:solidFill>
                  <a:schemeClr val="tx1"/>
                </a:solidFill>
              </a:rPr>
              <a:t>智能</a:t>
            </a:r>
            <a:r>
              <a:rPr lang="zh-CN" altLang="en-US" sz="1800" dirty="0">
                <a:solidFill>
                  <a:schemeClr val="tx1"/>
                </a:solidFill>
              </a:rPr>
              <a:t>用车是整合利用社会闲置优质车辆资源和驾驶员，通过互联网、移动互联网平台等方式预约或即时预定，帮助自己或他人实现高效率位移的一种创新性出行服务</a:t>
            </a:r>
            <a:r>
              <a:rPr lang="zh-CN" altLang="en-US" sz="1800" dirty="0" smtClean="0">
                <a:solidFill>
                  <a:schemeClr val="tx1"/>
                </a:solidFill>
              </a:rPr>
              <a:t>。</a:t>
            </a:r>
            <a:endParaRPr lang="zh-CN" altLang="en-US" sz="1800" dirty="0">
              <a:solidFill>
                <a:schemeClr val="tx1"/>
              </a:solidFill>
            </a:endParaRPr>
          </a:p>
        </p:txBody>
      </p:sp>
      <p:grpSp>
        <p:nvGrpSpPr>
          <p:cNvPr id="6" name="组合 5"/>
          <p:cNvGrpSpPr/>
          <p:nvPr/>
        </p:nvGrpSpPr>
        <p:grpSpPr>
          <a:xfrm>
            <a:off x="1115617" y="3472553"/>
            <a:ext cx="6912768" cy="2309425"/>
            <a:chOff x="1115617" y="3472553"/>
            <a:chExt cx="6912768" cy="2309425"/>
          </a:xfrm>
        </p:grpSpPr>
        <p:sp>
          <p:nvSpPr>
            <p:cNvPr id="4" name="KSO_Shape"/>
            <p:cNvSpPr>
              <a:spLocks/>
            </p:cNvSpPr>
            <p:nvPr/>
          </p:nvSpPr>
          <p:spPr bwMode="auto">
            <a:xfrm>
              <a:off x="1493658" y="4149080"/>
              <a:ext cx="396044" cy="504056"/>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 name="KSO_Shape"/>
            <p:cNvSpPr>
              <a:spLocks/>
            </p:cNvSpPr>
            <p:nvPr/>
          </p:nvSpPr>
          <p:spPr bwMode="auto">
            <a:xfrm>
              <a:off x="1457654" y="4869160"/>
              <a:ext cx="468052" cy="432048"/>
            </a:xfrm>
            <a:custGeom>
              <a:avLst/>
              <a:gdLst>
                <a:gd name="T0" fmla="*/ 319412206 w 11015"/>
                <a:gd name="T1" fmla="*/ 113428496 h 8233"/>
                <a:gd name="T2" fmla="*/ 303559804 w 11015"/>
                <a:gd name="T3" fmla="*/ 86871270 h 8233"/>
                <a:gd name="T4" fmla="*/ 318036421 w 11015"/>
                <a:gd name="T5" fmla="*/ 72950306 h 8233"/>
                <a:gd name="T6" fmla="*/ 326201892 w 11015"/>
                <a:gd name="T7" fmla="*/ 61269971 h 8233"/>
                <a:gd name="T8" fmla="*/ 318305525 w 11015"/>
                <a:gd name="T9" fmla="*/ 51800204 h 8233"/>
                <a:gd name="T10" fmla="*/ 296770118 w 11015"/>
                <a:gd name="T11" fmla="*/ 52875513 h 8233"/>
                <a:gd name="T12" fmla="*/ 294676434 w 11015"/>
                <a:gd name="T13" fmla="*/ 65153453 h 8233"/>
                <a:gd name="T14" fmla="*/ 277777017 w 11015"/>
                <a:gd name="T15" fmla="*/ 36863536 h 8233"/>
                <a:gd name="T16" fmla="*/ 257766994 w 11015"/>
                <a:gd name="T17" fmla="*/ 6930593 h 8233"/>
                <a:gd name="T18" fmla="*/ 201984305 w 11015"/>
                <a:gd name="T19" fmla="*/ 567543 h 8233"/>
                <a:gd name="T20" fmla="*/ 80727899 w 11015"/>
                <a:gd name="T21" fmla="*/ 3913371 h 8233"/>
                <a:gd name="T22" fmla="*/ 62781813 w 11015"/>
                <a:gd name="T23" fmla="*/ 16280977 h 8233"/>
                <a:gd name="T24" fmla="*/ 41605269 w 11015"/>
                <a:gd name="T25" fmla="*/ 64048082 h 8233"/>
                <a:gd name="T26" fmla="*/ 34097684 w 11015"/>
                <a:gd name="T27" fmla="*/ 57655316 h 8233"/>
                <a:gd name="T28" fmla="*/ 27397930 w 11015"/>
                <a:gd name="T29" fmla="*/ 51053327 h 8233"/>
                <a:gd name="T30" fmla="*/ 4157448 w 11015"/>
                <a:gd name="T31" fmla="*/ 54548427 h 8233"/>
                <a:gd name="T32" fmla="*/ 5802684 w 11015"/>
                <a:gd name="T33" fmla="*/ 70082527 h 8233"/>
                <a:gd name="T34" fmla="*/ 31884321 w 11015"/>
                <a:gd name="T35" fmla="*/ 74354392 h 8233"/>
                <a:gd name="T36" fmla="*/ 17228360 w 11015"/>
                <a:gd name="T37" fmla="*/ 103809458 h 8233"/>
                <a:gd name="T38" fmla="*/ 3140526 w 11015"/>
                <a:gd name="T39" fmla="*/ 125288164 h 8233"/>
                <a:gd name="T40" fmla="*/ 628140 w 11015"/>
                <a:gd name="T41" fmla="*/ 174071145 h 8233"/>
                <a:gd name="T42" fmla="*/ 7357987 w 11015"/>
                <a:gd name="T43" fmla="*/ 198298420 h 8233"/>
                <a:gd name="T44" fmla="*/ 16241357 w 11015"/>
                <a:gd name="T45" fmla="*/ 245886364 h 8233"/>
                <a:gd name="T46" fmla="*/ 61854477 w 11015"/>
                <a:gd name="T47" fmla="*/ 206842150 h 8233"/>
                <a:gd name="T48" fmla="*/ 226989354 w 11015"/>
                <a:gd name="T49" fmla="*/ 208634446 h 8233"/>
                <a:gd name="T50" fmla="*/ 271346367 w 11015"/>
                <a:gd name="T51" fmla="*/ 245946142 h 8233"/>
                <a:gd name="T52" fmla="*/ 317826983 w 11015"/>
                <a:gd name="T53" fmla="*/ 200299939 h 8233"/>
                <a:gd name="T54" fmla="*/ 327368413 w 11015"/>
                <a:gd name="T55" fmla="*/ 185243715 h 8233"/>
                <a:gd name="T56" fmla="*/ 80787738 w 11015"/>
                <a:gd name="T57" fmla="*/ 15026162 h 8233"/>
                <a:gd name="T58" fmla="*/ 219721126 w 11015"/>
                <a:gd name="T59" fmla="*/ 13831298 h 8233"/>
                <a:gd name="T60" fmla="*/ 265424177 w 11015"/>
                <a:gd name="T61" fmla="*/ 33159214 h 8233"/>
                <a:gd name="T62" fmla="*/ 164716175 w 11015"/>
                <a:gd name="T63" fmla="*/ 70948960 h 8233"/>
                <a:gd name="T64" fmla="*/ 64905417 w 11015"/>
                <a:gd name="T65" fmla="*/ 31456411 h 8233"/>
                <a:gd name="T66" fmla="*/ 28085736 w 11015"/>
                <a:gd name="T67" fmla="*/ 188679209 h 8233"/>
                <a:gd name="T68" fmla="*/ 19381883 w 11015"/>
                <a:gd name="T69" fmla="*/ 179089887 h 8233"/>
                <a:gd name="T70" fmla="*/ 23300148 w 11015"/>
                <a:gd name="T71" fmla="*/ 167051058 h 8233"/>
                <a:gd name="T72" fmla="*/ 35683080 w 11015"/>
                <a:gd name="T73" fmla="*/ 164332552 h 8233"/>
                <a:gd name="T74" fmla="*/ 44386932 w 11015"/>
                <a:gd name="T75" fmla="*/ 173921874 h 8233"/>
                <a:gd name="T76" fmla="*/ 40498588 w 11015"/>
                <a:gd name="T77" fmla="*/ 185960703 h 8233"/>
                <a:gd name="T78" fmla="*/ 81206440 w 11015"/>
                <a:gd name="T79" fmla="*/ 136162017 h 8233"/>
                <a:gd name="T80" fmla="*/ 59162572 w 11015"/>
                <a:gd name="T81" fmla="*/ 141240536 h 8233"/>
                <a:gd name="T82" fmla="*/ 29581373 w 11015"/>
                <a:gd name="T83" fmla="*/ 133981338 h 8233"/>
                <a:gd name="T84" fmla="*/ 24346990 w 11015"/>
                <a:gd name="T85" fmla="*/ 110500940 h 8233"/>
                <a:gd name="T86" fmla="*/ 31645137 w 11015"/>
                <a:gd name="T87" fmla="*/ 96759309 h 8233"/>
                <a:gd name="T88" fmla="*/ 62692054 w 11015"/>
                <a:gd name="T89" fmla="*/ 115400299 h 8233"/>
                <a:gd name="T90" fmla="*/ 81206440 w 11015"/>
                <a:gd name="T91" fmla="*/ 124899954 h 8233"/>
                <a:gd name="T92" fmla="*/ 217089061 w 11015"/>
                <a:gd name="T93" fmla="*/ 188111666 h 8233"/>
                <a:gd name="T94" fmla="*/ 112373036 w 11015"/>
                <a:gd name="T95" fmla="*/ 188111666 h 8233"/>
                <a:gd name="T96" fmla="*/ 114975181 w 11015"/>
                <a:gd name="T97" fmla="*/ 161345218 h 8233"/>
                <a:gd name="T98" fmla="*/ 266680284 w 11015"/>
                <a:gd name="T99" fmla="*/ 141150870 h 8233"/>
                <a:gd name="T100" fmla="*/ 247777115 w 11015"/>
                <a:gd name="T101" fmla="*/ 135176202 h 8233"/>
                <a:gd name="T102" fmla="*/ 250080064 w 11015"/>
                <a:gd name="T103" fmla="*/ 123197151 h 8233"/>
                <a:gd name="T104" fmla="*/ 282712204 w 11015"/>
                <a:gd name="T105" fmla="*/ 104078285 h 8233"/>
                <a:gd name="T106" fmla="*/ 300568704 w 11015"/>
                <a:gd name="T107" fmla="*/ 98043840 h 8233"/>
                <a:gd name="T108" fmla="*/ 304935590 w 11015"/>
                <a:gd name="T109" fmla="*/ 120448756 h 8233"/>
                <a:gd name="T110" fmla="*/ 294317398 w 11015"/>
                <a:gd name="T111" fmla="*/ 137685659 h 8233"/>
                <a:gd name="T112" fmla="*/ 296889797 w 11015"/>
                <a:gd name="T113" fmla="*/ 189246752 h 8233"/>
                <a:gd name="T114" fmla="*/ 286062167 w 11015"/>
                <a:gd name="T115" fmla="*/ 182017443 h 8233"/>
                <a:gd name="T116" fmla="*/ 286989504 w 11015"/>
                <a:gd name="T117" fmla="*/ 169381182 h 8233"/>
                <a:gd name="T118" fmla="*/ 298205743 w 11015"/>
                <a:gd name="T119" fmla="*/ 163765008 h 8233"/>
                <a:gd name="T120" fmla="*/ 309093211 w 11015"/>
                <a:gd name="T121" fmla="*/ 170994318 h 8233"/>
                <a:gd name="T122" fmla="*/ 308165875 w 11015"/>
                <a:gd name="T123" fmla="*/ 183660468 h 82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015" h="8233">
                  <a:moveTo>
                    <a:pt x="10985" y="4535"/>
                  </a:moveTo>
                  <a:lnTo>
                    <a:pt x="10985" y="4535"/>
                  </a:lnTo>
                  <a:lnTo>
                    <a:pt x="10981" y="4498"/>
                  </a:lnTo>
                  <a:lnTo>
                    <a:pt x="10976" y="4458"/>
                  </a:lnTo>
                  <a:lnTo>
                    <a:pt x="10968" y="4413"/>
                  </a:lnTo>
                  <a:lnTo>
                    <a:pt x="10958" y="4363"/>
                  </a:lnTo>
                  <a:lnTo>
                    <a:pt x="10945" y="4310"/>
                  </a:lnTo>
                  <a:lnTo>
                    <a:pt x="10930" y="4254"/>
                  </a:lnTo>
                  <a:lnTo>
                    <a:pt x="10920" y="4225"/>
                  </a:lnTo>
                  <a:lnTo>
                    <a:pt x="10910" y="4194"/>
                  </a:lnTo>
                  <a:lnTo>
                    <a:pt x="10898" y="4164"/>
                  </a:lnTo>
                  <a:lnTo>
                    <a:pt x="10885" y="4132"/>
                  </a:lnTo>
                  <a:lnTo>
                    <a:pt x="10872" y="4100"/>
                  </a:lnTo>
                  <a:lnTo>
                    <a:pt x="10856" y="4068"/>
                  </a:lnTo>
                  <a:lnTo>
                    <a:pt x="10840" y="4035"/>
                  </a:lnTo>
                  <a:lnTo>
                    <a:pt x="10821" y="4002"/>
                  </a:lnTo>
                  <a:lnTo>
                    <a:pt x="10802" y="3969"/>
                  </a:lnTo>
                  <a:lnTo>
                    <a:pt x="10780" y="3935"/>
                  </a:lnTo>
                  <a:lnTo>
                    <a:pt x="10758" y="3900"/>
                  </a:lnTo>
                  <a:lnTo>
                    <a:pt x="10733" y="3866"/>
                  </a:lnTo>
                  <a:lnTo>
                    <a:pt x="10707" y="3831"/>
                  </a:lnTo>
                  <a:lnTo>
                    <a:pt x="10679" y="3797"/>
                  </a:lnTo>
                  <a:lnTo>
                    <a:pt x="10649" y="3762"/>
                  </a:lnTo>
                  <a:lnTo>
                    <a:pt x="10617" y="3727"/>
                  </a:lnTo>
                  <a:lnTo>
                    <a:pt x="10584" y="3693"/>
                  </a:lnTo>
                  <a:lnTo>
                    <a:pt x="10548" y="3657"/>
                  </a:lnTo>
                  <a:lnTo>
                    <a:pt x="10510" y="3623"/>
                  </a:lnTo>
                  <a:lnTo>
                    <a:pt x="10470" y="3589"/>
                  </a:lnTo>
                  <a:lnTo>
                    <a:pt x="10462" y="3551"/>
                  </a:lnTo>
                  <a:lnTo>
                    <a:pt x="10451" y="3513"/>
                  </a:lnTo>
                  <a:lnTo>
                    <a:pt x="10439" y="3475"/>
                  </a:lnTo>
                  <a:lnTo>
                    <a:pt x="10426" y="3437"/>
                  </a:lnTo>
                  <a:lnTo>
                    <a:pt x="10413" y="3399"/>
                  </a:lnTo>
                  <a:lnTo>
                    <a:pt x="10398" y="3360"/>
                  </a:lnTo>
                  <a:lnTo>
                    <a:pt x="10381" y="3322"/>
                  </a:lnTo>
                  <a:lnTo>
                    <a:pt x="10363" y="3283"/>
                  </a:lnTo>
                  <a:lnTo>
                    <a:pt x="10346" y="3245"/>
                  </a:lnTo>
                  <a:lnTo>
                    <a:pt x="10327" y="3206"/>
                  </a:lnTo>
                  <a:lnTo>
                    <a:pt x="10307" y="3168"/>
                  </a:lnTo>
                  <a:lnTo>
                    <a:pt x="10285" y="3130"/>
                  </a:lnTo>
                  <a:lnTo>
                    <a:pt x="10243" y="3054"/>
                  </a:lnTo>
                  <a:lnTo>
                    <a:pt x="10196" y="2981"/>
                  </a:lnTo>
                  <a:lnTo>
                    <a:pt x="10149" y="2908"/>
                  </a:lnTo>
                  <a:lnTo>
                    <a:pt x="10102" y="2837"/>
                  </a:lnTo>
                  <a:lnTo>
                    <a:pt x="10052" y="2770"/>
                  </a:lnTo>
                  <a:lnTo>
                    <a:pt x="10003" y="2706"/>
                  </a:lnTo>
                  <a:lnTo>
                    <a:pt x="9956" y="2644"/>
                  </a:lnTo>
                  <a:lnTo>
                    <a:pt x="9908" y="2586"/>
                  </a:lnTo>
                  <a:lnTo>
                    <a:pt x="9863" y="2533"/>
                  </a:lnTo>
                  <a:lnTo>
                    <a:pt x="9820" y="2483"/>
                  </a:lnTo>
                  <a:lnTo>
                    <a:pt x="9881" y="2486"/>
                  </a:lnTo>
                  <a:lnTo>
                    <a:pt x="9949" y="2489"/>
                  </a:lnTo>
                  <a:lnTo>
                    <a:pt x="9976" y="2490"/>
                  </a:lnTo>
                  <a:lnTo>
                    <a:pt x="10009" y="2491"/>
                  </a:lnTo>
                  <a:lnTo>
                    <a:pt x="10092" y="2490"/>
                  </a:lnTo>
                  <a:lnTo>
                    <a:pt x="10193" y="2487"/>
                  </a:lnTo>
                  <a:lnTo>
                    <a:pt x="10303" y="2481"/>
                  </a:lnTo>
                  <a:lnTo>
                    <a:pt x="10360" y="2476"/>
                  </a:lnTo>
                  <a:lnTo>
                    <a:pt x="10418" y="2471"/>
                  </a:lnTo>
                  <a:lnTo>
                    <a:pt x="10475" y="2464"/>
                  </a:lnTo>
                  <a:lnTo>
                    <a:pt x="10529" y="2458"/>
                  </a:lnTo>
                  <a:lnTo>
                    <a:pt x="10583" y="2450"/>
                  </a:lnTo>
                  <a:lnTo>
                    <a:pt x="10633" y="2442"/>
                  </a:lnTo>
                  <a:lnTo>
                    <a:pt x="10680" y="2432"/>
                  </a:lnTo>
                  <a:lnTo>
                    <a:pt x="10722" y="2422"/>
                  </a:lnTo>
                  <a:lnTo>
                    <a:pt x="10732" y="2418"/>
                  </a:lnTo>
                  <a:lnTo>
                    <a:pt x="10741" y="2414"/>
                  </a:lnTo>
                  <a:lnTo>
                    <a:pt x="10759" y="2405"/>
                  </a:lnTo>
                  <a:lnTo>
                    <a:pt x="10776" y="2393"/>
                  </a:lnTo>
                  <a:lnTo>
                    <a:pt x="10792" y="2380"/>
                  </a:lnTo>
                  <a:lnTo>
                    <a:pt x="10806" y="2363"/>
                  </a:lnTo>
                  <a:lnTo>
                    <a:pt x="10821" y="2346"/>
                  </a:lnTo>
                  <a:lnTo>
                    <a:pt x="10834" y="2327"/>
                  </a:lnTo>
                  <a:lnTo>
                    <a:pt x="10844" y="2305"/>
                  </a:lnTo>
                  <a:lnTo>
                    <a:pt x="10855" y="2284"/>
                  </a:lnTo>
                  <a:lnTo>
                    <a:pt x="10865" y="2260"/>
                  </a:lnTo>
                  <a:lnTo>
                    <a:pt x="10874" y="2236"/>
                  </a:lnTo>
                  <a:lnTo>
                    <a:pt x="10881" y="2211"/>
                  </a:lnTo>
                  <a:lnTo>
                    <a:pt x="10888" y="2185"/>
                  </a:lnTo>
                  <a:lnTo>
                    <a:pt x="10893" y="2158"/>
                  </a:lnTo>
                  <a:lnTo>
                    <a:pt x="10898" y="2131"/>
                  </a:lnTo>
                  <a:lnTo>
                    <a:pt x="10901" y="2104"/>
                  </a:lnTo>
                  <a:lnTo>
                    <a:pt x="10905" y="2077"/>
                  </a:lnTo>
                  <a:lnTo>
                    <a:pt x="10906" y="2051"/>
                  </a:lnTo>
                  <a:lnTo>
                    <a:pt x="10907" y="2023"/>
                  </a:lnTo>
                  <a:lnTo>
                    <a:pt x="10907" y="1997"/>
                  </a:lnTo>
                  <a:lnTo>
                    <a:pt x="10906" y="1972"/>
                  </a:lnTo>
                  <a:lnTo>
                    <a:pt x="10905" y="1948"/>
                  </a:lnTo>
                  <a:lnTo>
                    <a:pt x="10902" y="1924"/>
                  </a:lnTo>
                  <a:lnTo>
                    <a:pt x="10899" y="1901"/>
                  </a:lnTo>
                  <a:lnTo>
                    <a:pt x="10894" y="1880"/>
                  </a:lnTo>
                  <a:lnTo>
                    <a:pt x="10889" y="1860"/>
                  </a:lnTo>
                  <a:lnTo>
                    <a:pt x="10883" y="1842"/>
                  </a:lnTo>
                  <a:lnTo>
                    <a:pt x="10876" y="1826"/>
                  </a:lnTo>
                  <a:lnTo>
                    <a:pt x="10869" y="1811"/>
                  </a:lnTo>
                  <a:lnTo>
                    <a:pt x="10861" y="1800"/>
                  </a:lnTo>
                  <a:lnTo>
                    <a:pt x="10851" y="1789"/>
                  </a:lnTo>
                  <a:lnTo>
                    <a:pt x="10842" y="1782"/>
                  </a:lnTo>
                  <a:lnTo>
                    <a:pt x="10830" y="1776"/>
                  </a:lnTo>
                  <a:lnTo>
                    <a:pt x="10816" y="1770"/>
                  </a:lnTo>
                  <a:lnTo>
                    <a:pt x="10801" y="1764"/>
                  </a:lnTo>
                  <a:lnTo>
                    <a:pt x="10783" y="1759"/>
                  </a:lnTo>
                  <a:lnTo>
                    <a:pt x="10741" y="1750"/>
                  </a:lnTo>
                  <a:lnTo>
                    <a:pt x="10694" y="1741"/>
                  </a:lnTo>
                  <a:lnTo>
                    <a:pt x="10642" y="1734"/>
                  </a:lnTo>
                  <a:lnTo>
                    <a:pt x="10585" y="1727"/>
                  </a:lnTo>
                  <a:lnTo>
                    <a:pt x="10527" y="1722"/>
                  </a:lnTo>
                  <a:lnTo>
                    <a:pt x="10466" y="1718"/>
                  </a:lnTo>
                  <a:lnTo>
                    <a:pt x="10405" y="1714"/>
                  </a:lnTo>
                  <a:lnTo>
                    <a:pt x="10346" y="1711"/>
                  </a:lnTo>
                  <a:lnTo>
                    <a:pt x="10288" y="1709"/>
                  </a:lnTo>
                  <a:lnTo>
                    <a:pt x="10233" y="1708"/>
                  </a:lnTo>
                  <a:lnTo>
                    <a:pt x="10182" y="1708"/>
                  </a:lnTo>
                  <a:lnTo>
                    <a:pt x="10137" y="1708"/>
                  </a:lnTo>
                  <a:lnTo>
                    <a:pt x="10099" y="1709"/>
                  </a:lnTo>
                  <a:lnTo>
                    <a:pt x="10068" y="1712"/>
                  </a:lnTo>
                  <a:lnTo>
                    <a:pt x="10044" y="1714"/>
                  </a:lnTo>
                  <a:lnTo>
                    <a:pt x="10021" y="1718"/>
                  </a:lnTo>
                  <a:lnTo>
                    <a:pt x="10002" y="1722"/>
                  </a:lnTo>
                  <a:lnTo>
                    <a:pt x="9984" y="1727"/>
                  </a:lnTo>
                  <a:lnTo>
                    <a:pt x="9970" y="1734"/>
                  </a:lnTo>
                  <a:lnTo>
                    <a:pt x="9957" y="1740"/>
                  </a:lnTo>
                  <a:lnTo>
                    <a:pt x="9946" y="1747"/>
                  </a:lnTo>
                  <a:lnTo>
                    <a:pt x="9937" y="1754"/>
                  </a:lnTo>
                  <a:lnTo>
                    <a:pt x="9929" y="1762"/>
                  </a:lnTo>
                  <a:lnTo>
                    <a:pt x="9922" y="1770"/>
                  </a:lnTo>
                  <a:lnTo>
                    <a:pt x="9911" y="1784"/>
                  </a:lnTo>
                  <a:lnTo>
                    <a:pt x="9901" y="1798"/>
                  </a:lnTo>
                  <a:lnTo>
                    <a:pt x="9893" y="1810"/>
                  </a:lnTo>
                  <a:lnTo>
                    <a:pt x="9891" y="1814"/>
                  </a:lnTo>
                  <a:lnTo>
                    <a:pt x="9888" y="1818"/>
                  </a:lnTo>
                  <a:lnTo>
                    <a:pt x="9885" y="1833"/>
                  </a:lnTo>
                  <a:lnTo>
                    <a:pt x="9882" y="1852"/>
                  </a:lnTo>
                  <a:lnTo>
                    <a:pt x="9880" y="1874"/>
                  </a:lnTo>
                  <a:lnTo>
                    <a:pt x="9875" y="1930"/>
                  </a:lnTo>
                  <a:lnTo>
                    <a:pt x="9873" y="1990"/>
                  </a:lnTo>
                  <a:lnTo>
                    <a:pt x="9872" y="2049"/>
                  </a:lnTo>
                  <a:lnTo>
                    <a:pt x="9872" y="2100"/>
                  </a:lnTo>
                  <a:lnTo>
                    <a:pt x="9872" y="2149"/>
                  </a:lnTo>
                  <a:lnTo>
                    <a:pt x="9872" y="2156"/>
                  </a:lnTo>
                  <a:lnTo>
                    <a:pt x="9869" y="2162"/>
                  </a:lnTo>
                  <a:lnTo>
                    <a:pt x="9868" y="2168"/>
                  </a:lnTo>
                  <a:lnTo>
                    <a:pt x="9865" y="2172"/>
                  </a:lnTo>
                  <a:lnTo>
                    <a:pt x="9861" y="2176"/>
                  </a:lnTo>
                  <a:lnTo>
                    <a:pt x="9856" y="2179"/>
                  </a:lnTo>
                  <a:lnTo>
                    <a:pt x="9852" y="2181"/>
                  </a:lnTo>
                  <a:lnTo>
                    <a:pt x="9846" y="2183"/>
                  </a:lnTo>
                  <a:lnTo>
                    <a:pt x="9833" y="2186"/>
                  </a:lnTo>
                  <a:lnTo>
                    <a:pt x="9817" y="2186"/>
                  </a:lnTo>
                  <a:lnTo>
                    <a:pt x="9801" y="2185"/>
                  </a:lnTo>
                  <a:lnTo>
                    <a:pt x="9782" y="2181"/>
                  </a:lnTo>
                  <a:lnTo>
                    <a:pt x="9743" y="2173"/>
                  </a:lnTo>
                  <a:lnTo>
                    <a:pt x="9701" y="2162"/>
                  </a:lnTo>
                  <a:lnTo>
                    <a:pt x="9662" y="2153"/>
                  </a:lnTo>
                  <a:lnTo>
                    <a:pt x="9643" y="2148"/>
                  </a:lnTo>
                  <a:lnTo>
                    <a:pt x="9625" y="2144"/>
                  </a:lnTo>
                  <a:lnTo>
                    <a:pt x="9622" y="2144"/>
                  </a:lnTo>
                  <a:lnTo>
                    <a:pt x="9584" y="2025"/>
                  </a:lnTo>
                  <a:lnTo>
                    <a:pt x="9540" y="1894"/>
                  </a:lnTo>
                  <a:lnTo>
                    <a:pt x="9491" y="1756"/>
                  </a:lnTo>
                  <a:lnTo>
                    <a:pt x="9438" y="1611"/>
                  </a:lnTo>
                  <a:lnTo>
                    <a:pt x="9410" y="1536"/>
                  </a:lnTo>
                  <a:lnTo>
                    <a:pt x="9380" y="1462"/>
                  </a:lnTo>
                  <a:lnTo>
                    <a:pt x="9349" y="1386"/>
                  </a:lnTo>
                  <a:lnTo>
                    <a:pt x="9319" y="1310"/>
                  </a:lnTo>
                  <a:lnTo>
                    <a:pt x="9287" y="1234"/>
                  </a:lnTo>
                  <a:lnTo>
                    <a:pt x="9252" y="1160"/>
                  </a:lnTo>
                  <a:lnTo>
                    <a:pt x="9219" y="1085"/>
                  </a:lnTo>
                  <a:lnTo>
                    <a:pt x="9183" y="1012"/>
                  </a:lnTo>
                  <a:lnTo>
                    <a:pt x="9148" y="939"/>
                  </a:lnTo>
                  <a:lnTo>
                    <a:pt x="9111" y="868"/>
                  </a:lnTo>
                  <a:lnTo>
                    <a:pt x="9073" y="798"/>
                  </a:lnTo>
                  <a:lnTo>
                    <a:pt x="9035" y="731"/>
                  </a:lnTo>
                  <a:lnTo>
                    <a:pt x="8996" y="667"/>
                  </a:lnTo>
                  <a:lnTo>
                    <a:pt x="8956" y="604"/>
                  </a:lnTo>
                  <a:lnTo>
                    <a:pt x="8916" y="545"/>
                  </a:lnTo>
                  <a:lnTo>
                    <a:pt x="8875" y="488"/>
                  </a:lnTo>
                  <a:lnTo>
                    <a:pt x="8833" y="436"/>
                  </a:lnTo>
                  <a:lnTo>
                    <a:pt x="8813" y="410"/>
                  </a:lnTo>
                  <a:lnTo>
                    <a:pt x="8791" y="386"/>
                  </a:lnTo>
                  <a:lnTo>
                    <a:pt x="8770" y="364"/>
                  </a:lnTo>
                  <a:lnTo>
                    <a:pt x="8749" y="341"/>
                  </a:lnTo>
                  <a:lnTo>
                    <a:pt x="8727" y="320"/>
                  </a:lnTo>
                  <a:lnTo>
                    <a:pt x="8706" y="300"/>
                  </a:lnTo>
                  <a:lnTo>
                    <a:pt x="8684" y="281"/>
                  </a:lnTo>
                  <a:lnTo>
                    <a:pt x="8662" y="263"/>
                  </a:lnTo>
                  <a:lnTo>
                    <a:pt x="8640" y="247"/>
                  </a:lnTo>
                  <a:lnTo>
                    <a:pt x="8618" y="232"/>
                  </a:lnTo>
                  <a:lnTo>
                    <a:pt x="8596" y="218"/>
                  </a:lnTo>
                  <a:lnTo>
                    <a:pt x="8573" y="205"/>
                  </a:lnTo>
                  <a:lnTo>
                    <a:pt x="8551" y="194"/>
                  </a:lnTo>
                  <a:lnTo>
                    <a:pt x="8530" y="183"/>
                  </a:lnTo>
                  <a:lnTo>
                    <a:pt x="8498" y="173"/>
                  </a:lnTo>
                  <a:lnTo>
                    <a:pt x="8461" y="162"/>
                  </a:lnTo>
                  <a:lnTo>
                    <a:pt x="8418" y="151"/>
                  </a:lnTo>
                  <a:lnTo>
                    <a:pt x="8370" y="141"/>
                  </a:lnTo>
                  <a:lnTo>
                    <a:pt x="8316" y="131"/>
                  </a:lnTo>
                  <a:lnTo>
                    <a:pt x="8257" y="122"/>
                  </a:lnTo>
                  <a:lnTo>
                    <a:pt x="8193" y="112"/>
                  </a:lnTo>
                  <a:lnTo>
                    <a:pt x="8123" y="104"/>
                  </a:lnTo>
                  <a:lnTo>
                    <a:pt x="8050" y="95"/>
                  </a:lnTo>
                  <a:lnTo>
                    <a:pt x="7972" y="87"/>
                  </a:lnTo>
                  <a:lnTo>
                    <a:pt x="7889" y="79"/>
                  </a:lnTo>
                  <a:lnTo>
                    <a:pt x="7802" y="72"/>
                  </a:lnTo>
                  <a:lnTo>
                    <a:pt x="7617" y="58"/>
                  </a:lnTo>
                  <a:lnTo>
                    <a:pt x="7418" y="46"/>
                  </a:lnTo>
                  <a:lnTo>
                    <a:pt x="7206" y="35"/>
                  </a:lnTo>
                  <a:lnTo>
                    <a:pt x="6985" y="26"/>
                  </a:lnTo>
                  <a:lnTo>
                    <a:pt x="6753" y="19"/>
                  </a:lnTo>
                  <a:lnTo>
                    <a:pt x="6513" y="12"/>
                  </a:lnTo>
                  <a:lnTo>
                    <a:pt x="6267" y="7"/>
                  </a:lnTo>
                  <a:lnTo>
                    <a:pt x="6017" y="3"/>
                  </a:lnTo>
                  <a:lnTo>
                    <a:pt x="5762" y="1"/>
                  </a:lnTo>
                  <a:lnTo>
                    <a:pt x="5507" y="0"/>
                  </a:lnTo>
                  <a:lnTo>
                    <a:pt x="5253" y="1"/>
                  </a:lnTo>
                  <a:lnTo>
                    <a:pt x="4998" y="3"/>
                  </a:lnTo>
                  <a:lnTo>
                    <a:pt x="4748" y="7"/>
                  </a:lnTo>
                  <a:lnTo>
                    <a:pt x="4502" y="12"/>
                  </a:lnTo>
                  <a:lnTo>
                    <a:pt x="4262" y="19"/>
                  </a:lnTo>
                  <a:lnTo>
                    <a:pt x="4030" y="26"/>
                  </a:lnTo>
                  <a:lnTo>
                    <a:pt x="3809" y="35"/>
                  </a:lnTo>
                  <a:lnTo>
                    <a:pt x="3597" y="46"/>
                  </a:lnTo>
                  <a:lnTo>
                    <a:pt x="3398" y="58"/>
                  </a:lnTo>
                  <a:lnTo>
                    <a:pt x="3213" y="72"/>
                  </a:lnTo>
                  <a:lnTo>
                    <a:pt x="3126" y="79"/>
                  </a:lnTo>
                  <a:lnTo>
                    <a:pt x="3043" y="87"/>
                  </a:lnTo>
                  <a:lnTo>
                    <a:pt x="2965" y="95"/>
                  </a:lnTo>
                  <a:lnTo>
                    <a:pt x="2892" y="104"/>
                  </a:lnTo>
                  <a:lnTo>
                    <a:pt x="2822" y="112"/>
                  </a:lnTo>
                  <a:lnTo>
                    <a:pt x="2758" y="122"/>
                  </a:lnTo>
                  <a:lnTo>
                    <a:pt x="2699" y="131"/>
                  </a:lnTo>
                  <a:lnTo>
                    <a:pt x="2645" y="141"/>
                  </a:lnTo>
                  <a:lnTo>
                    <a:pt x="2597" y="151"/>
                  </a:lnTo>
                  <a:lnTo>
                    <a:pt x="2554" y="162"/>
                  </a:lnTo>
                  <a:lnTo>
                    <a:pt x="2516" y="173"/>
                  </a:lnTo>
                  <a:lnTo>
                    <a:pt x="2485" y="183"/>
                  </a:lnTo>
                  <a:lnTo>
                    <a:pt x="2463" y="194"/>
                  </a:lnTo>
                  <a:lnTo>
                    <a:pt x="2442" y="205"/>
                  </a:lnTo>
                  <a:lnTo>
                    <a:pt x="2419" y="218"/>
                  </a:lnTo>
                  <a:lnTo>
                    <a:pt x="2397" y="232"/>
                  </a:lnTo>
                  <a:lnTo>
                    <a:pt x="2375" y="247"/>
                  </a:lnTo>
                  <a:lnTo>
                    <a:pt x="2353" y="263"/>
                  </a:lnTo>
                  <a:lnTo>
                    <a:pt x="2331" y="281"/>
                  </a:lnTo>
                  <a:lnTo>
                    <a:pt x="2309" y="300"/>
                  </a:lnTo>
                  <a:lnTo>
                    <a:pt x="2288" y="320"/>
                  </a:lnTo>
                  <a:lnTo>
                    <a:pt x="2266" y="341"/>
                  </a:lnTo>
                  <a:lnTo>
                    <a:pt x="2245" y="364"/>
                  </a:lnTo>
                  <a:lnTo>
                    <a:pt x="2224" y="386"/>
                  </a:lnTo>
                  <a:lnTo>
                    <a:pt x="2202" y="410"/>
                  </a:lnTo>
                  <a:lnTo>
                    <a:pt x="2182" y="436"/>
                  </a:lnTo>
                  <a:lnTo>
                    <a:pt x="2141" y="488"/>
                  </a:lnTo>
                  <a:lnTo>
                    <a:pt x="2099" y="545"/>
                  </a:lnTo>
                  <a:lnTo>
                    <a:pt x="2059" y="604"/>
                  </a:lnTo>
                  <a:lnTo>
                    <a:pt x="2020" y="667"/>
                  </a:lnTo>
                  <a:lnTo>
                    <a:pt x="1981" y="731"/>
                  </a:lnTo>
                  <a:lnTo>
                    <a:pt x="1942" y="798"/>
                  </a:lnTo>
                  <a:lnTo>
                    <a:pt x="1905" y="868"/>
                  </a:lnTo>
                  <a:lnTo>
                    <a:pt x="1868" y="939"/>
                  </a:lnTo>
                  <a:lnTo>
                    <a:pt x="1831" y="1012"/>
                  </a:lnTo>
                  <a:lnTo>
                    <a:pt x="1797" y="1085"/>
                  </a:lnTo>
                  <a:lnTo>
                    <a:pt x="1763" y="1160"/>
                  </a:lnTo>
                  <a:lnTo>
                    <a:pt x="1730" y="1234"/>
                  </a:lnTo>
                  <a:lnTo>
                    <a:pt x="1696" y="1310"/>
                  </a:lnTo>
                  <a:lnTo>
                    <a:pt x="1666" y="1386"/>
                  </a:lnTo>
                  <a:lnTo>
                    <a:pt x="1635" y="1462"/>
                  </a:lnTo>
                  <a:lnTo>
                    <a:pt x="1605" y="1536"/>
                  </a:lnTo>
                  <a:lnTo>
                    <a:pt x="1577" y="1611"/>
                  </a:lnTo>
                  <a:lnTo>
                    <a:pt x="1523" y="1756"/>
                  </a:lnTo>
                  <a:lnTo>
                    <a:pt x="1475" y="1894"/>
                  </a:lnTo>
                  <a:lnTo>
                    <a:pt x="1431" y="2025"/>
                  </a:lnTo>
                  <a:lnTo>
                    <a:pt x="1393" y="2144"/>
                  </a:lnTo>
                  <a:lnTo>
                    <a:pt x="1391" y="2144"/>
                  </a:lnTo>
                  <a:lnTo>
                    <a:pt x="1373" y="2148"/>
                  </a:lnTo>
                  <a:lnTo>
                    <a:pt x="1354" y="2153"/>
                  </a:lnTo>
                  <a:lnTo>
                    <a:pt x="1314" y="2162"/>
                  </a:lnTo>
                  <a:lnTo>
                    <a:pt x="1274" y="2173"/>
                  </a:lnTo>
                  <a:lnTo>
                    <a:pt x="1233" y="2181"/>
                  </a:lnTo>
                  <a:lnTo>
                    <a:pt x="1215" y="2185"/>
                  </a:lnTo>
                  <a:lnTo>
                    <a:pt x="1198" y="2186"/>
                  </a:lnTo>
                  <a:lnTo>
                    <a:pt x="1182" y="2186"/>
                  </a:lnTo>
                  <a:lnTo>
                    <a:pt x="1169" y="2183"/>
                  </a:lnTo>
                  <a:lnTo>
                    <a:pt x="1163" y="2181"/>
                  </a:lnTo>
                  <a:lnTo>
                    <a:pt x="1159" y="2179"/>
                  </a:lnTo>
                  <a:lnTo>
                    <a:pt x="1154" y="2176"/>
                  </a:lnTo>
                  <a:lnTo>
                    <a:pt x="1150" y="2172"/>
                  </a:lnTo>
                  <a:lnTo>
                    <a:pt x="1147" y="2168"/>
                  </a:lnTo>
                  <a:lnTo>
                    <a:pt x="1146" y="2162"/>
                  </a:lnTo>
                  <a:lnTo>
                    <a:pt x="1143" y="2156"/>
                  </a:lnTo>
                  <a:lnTo>
                    <a:pt x="1143" y="2149"/>
                  </a:lnTo>
                  <a:lnTo>
                    <a:pt x="1143" y="2100"/>
                  </a:lnTo>
                  <a:lnTo>
                    <a:pt x="1143" y="2049"/>
                  </a:lnTo>
                  <a:lnTo>
                    <a:pt x="1142" y="1990"/>
                  </a:lnTo>
                  <a:lnTo>
                    <a:pt x="1140" y="1930"/>
                  </a:lnTo>
                  <a:lnTo>
                    <a:pt x="1136" y="1874"/>
                  </a:lnTo>
                  <a:lnTo>
                    <a:pt x="1133" y="1852"/>
                  </a:lnTo>
                  <a:lnTo>
                    <a:pt x="1130" y="1833"/>
                  </a:lnTo>
                  <a:lnTo>
                    <a:pt x="1127" y="1818"/>
                  </a:lnTo>
                  <a:lnTo>
                    <a:pt x="1124" y="1814"/>
                  </a:lnTo>
                  <a:lnTo>
                    <a:pt x="1122" y="1810"/>
                  </a:lnTo>
                  <a:lnTo>
                    <a:pt x="1114" y="1798"/>
                  </a:lnTo>
                  <a:lnTo>
                    <a:pt x="1104" y="1784"/>
                  </a:lnTo>
                  <a:lnTo>
                    <a:pt x="1093" y="1770"/>
                  </a:lnTo>
                  <a:lnTo>
                    <a:pt x="1086" y="1762"/>
                  </a:lnTo>
                  <a:lnTo>
                    <a:pt x="1078" y="1754"/>
                  </a:lnTo>
                  <a:lnTo>
                    <a:pt x="1069" y="1747"/>
                  </a:lnTo>
                  <a:lnTo>
                    <a:pt x="1058" y="1740"/>
                  </a:lnTo>
                  <a:lnTo>
                    <a:pt x="1045" y="1734"/>
                  </a:lnTo>
                  <a:lnTo>
                    <a:pt x="1031" y="1727"/>
                  </a:lnTo>
                  <a:lnTo>
                    <a:pt x="1013" y="1722"/>
                  </a:lnTo>
                  <a:lnTo>
                    <a:pt x="994" y="1718"/>
                  </a:lnTo>
                  <a:lnTo>
                    <a:pt x="971" y="1714"/>
                  </a:lnTo>
                  <a:lnTo>
                    <a:pt x="947" y="1712"/>
                  </a:lnTo>
                  <a:lnTo>
                    <a:pt x="916" y="1709"/>
                  </a:lnTo>
                  <a:lnTo>
                    <a:pt x="878" y="1708"/>
                  </a:lnTo>
                  <a:lnTo>
                    <a:pt x="833" y="1708"/>
                  </a:lnTo>
                  <a:lnTo>
                    <a:pt x="782" y="1708"/>
                  </a:lnTo>
                  <a:lnTo>
                    <a:pt x="727" y="1709"/>
                  </a:lnTo>
                  <a:lnTo>
                    <a:pt x="669" y="1711"/>
                  </a:lnTo>
                  <a:lnTo>
                    <a:pt x="610" y="1714"/>
                  </a:lnTo>
                  <a:lnTo>
                    <a:pt x="548" y="1718"/>
                  </a:lnTo>
                  <a:lnTo>
                    <a:pt x="488" y="1722"/>
                  </a:lnTo>
                  <a:lnTo>
                    <a:pt x="430" y="1727"/>
                  </a:lnTo>
                  <a:lnTo>
                    <a:pt x="373" y="1734"/>
                  </a:lnTo>
                  <a:lnTo>
                    <a:pt x="321" y="1741"/>
                  </a:lnTo>
                  <a:lnTo>
                    <a:pt x="274" y="1750"/>
                  </a:lnTo>
                  <a:lnTo>
                    <a:pt x="233" y="1759"/>
                  </a:lnTo>
                  <a:lnTo>
                    <a:pt x="216" y="1764"/>
                  </a:lnTo>
                  <a:lnTo>
                    <a:pt x="199" y="1770"/>
                  </a:lnTo>
                  <a:lnTo>
                    <a:pt x="185" y="1776"/>
                  </a:lnTo>
                  <a:lnTo>
                    <a:pt x="174" y="1782"/>
                  </a:lnTo>
                  <a:lnTo>
                    <a:pt x="163" y="1789"/>
                  </a:lnTo>
                  <a:lnTo>
                    <a:pt x="155" y="1800"/>
                  </a:lnTo>
                  <a:lnTo>
                    <a:pt x="147" y="1811"/>
                  </a:lnTo>
                  <a:lnTo>
                    <a:pt x="139" y="1826"/>
                  </a:lnTo>
                  <a:lnTo>
                    <a:pt x="131" y="1842"/>
                  </a:lnTo>
                  <a:lnTo>
                    <a:pt x="126" y="1860"/>
                  </a:lnTo>
                  <a:lnTo>
                    <a:pt x="121" y="1880"/>
                  </a:lnTo>
                  <a:lnTo>
                    <a:pt x="116" y="1901"/>
                  </a:lnTo>
                  <a:lnTo>
                    <a:pt x="113" y="1924"/>
                  </a:lnTo>
                  <a:lnTo>
                    <a:pt x="110" y="1948"/>
                  </a:lnTo>
                  <a:lnTo>
                    <a:pt x="109" y="1972"/>
                  </a:lnTo>
                  <a:lnTo>
                    <a:pt x="108" y="1997"/>
                  </a:lnTo>
                  <a:lnTo>
                    <a:pt x="108" y="2023"/>
                  </a:lnTo>
                  <a:lnTo>
                    <a:pt x="109" y="2051"/>
                  </a:lnTo>
                  <a:lnTo>
                    <a:pt x="110" y="2077"/>
                  </a:lnTo>
                  <a:lnTo>
                    <a:pt x="114" y="2104"/>
                  </a:lnTo>
                  <a:lnTo>
                    <a:pt x="117" y="2131"/>
                  </a:lnTo>
                  <a:lnTo>
                    <a:pt x="122" y="2158"/>
                  </a:lnTo>
                  <a:lnTo>
                    <a:pt x="127" y="2185"/>
                  </a:lnTo>
                  <a:lnTo>
                    <a:pt x="134" y="2211"/>
                  </a:lnTo>
                  <a:lnTo>
                    <a:pt x="141" y="2236"/>
                  </a:lnTo>
                  <a:lnTo>
                    <a:pt x="150" y="2260"/>
                  </a:lnTo>
                  <a:lnTo>
                    <a:pt x="160" y="2284"/>
                  </a:lnTo>
                  <a:lnTo>
                    <a:pt x="171" y="2305"/>
                  </a:lnTo>
                  <a:lnTo>
                    <a:pt x="182" y="2327"/>
                  </a:lnTo>
                  <a:lnTo>
                    <a:pt x="194" y="2346"/>
                  </a:lnTo>
                  <a:lnTo>
                    <a:pt x="208" y="2363"/>
                  </a:lnTo>
                  <a:lnTo>
                    <a:pt x="223" y="2380"/>
                  </a:lnTo>
                  <a:lnTo>
                    <a:pt x="239" y="2393"/>
                  </a:lnTo>
                  <a:lnTo>
                    <a:pt x="256" y="2405"/>
                  </a:lnTo>
                  <a:lnTo>
                    <a:pt x="275" y="2414"/>
                  </a:lnTo>
                  <a:lnTo>
                    <a:pt x="284" y="2418"/>
                  </a:lnTo>
                  <a:lnTo>
                    <a:pt x="294" y="2422"/>
                  </a:lnTo>
                  <a:lnTo>
                    <a:pt x="335" y="2432"/>
                  </a:lnTo>
                  <a:lnTo>
                    <a:pt x="383" y="2442"/>
                  </a:lnTo>
                  <a:lnTo>
                    <a:pt x="432" y="2450"/>
                  </a:lnTo>
                  <a:lnTo>
                    <a:pt x="486" y="2458"/>
                  </a:lnTo>
                  <a:lnTo>
                    <a:pt x="541" y="2464"/>
                  </a:lnTo>
                  <a:lnTo>
                    <a:pt x="598" y="2471"/>
                  </a:lnTo>
                  <a:lnTo>
                    <a:pt x="655" y="2476"/>
                  </a:lnTo>
                  <a:lnTo>
                    <a:pt x="712" y="2481"/>
                  </a:lnTo>
                  <a:lnTo>
                    <a:pt x="822" y="2487"/>
                  </a:lnTo>
                  <a:lnTo>
                    <a:pt x="923" y="2490"/>
                  </a:lnTo>
                  <a:lnTo>
                    <a:pt x="1006" y="2491"/>
                  </a:lnTo>
                  <a:lnTo>
                    <a:pt x="1040" y="2490"/>
                  </a:lnTo>
                  <a:lnTo>
                    <a:pt x="1066" y="2489"/>
                  </a:lnTo>
                  <a:lnTo>
                    <a:pt x="1135" y="2486"/>
                  </a:lnTo>
                  <a:lnTo>
                    <a:pt x="1195" y="2483"/>
                  </a:lnTo>
                  <a:lnTo>
                    <a:pt x="1153" y="2533"/>
                  </a:lnTo>
                  <a:lnTo>
                    <a:pt x="1106" y="2586"/>
                  </a:lnTo>
                  <a:lnTo>
                    <a:pt x="1060" y="2644"/>
                  </a:lnTo>
                  <a:lnTo>
                    <a:pt x="1012" y="2706"/>
                  </a:lnTo>
                  <a:lnTo>
                    <a:pt x="963" y="2770"/>
                  </a:lnTo>
                  <a:lnTo>
                    <a:pt x="913" y="2837"/>
                  </a:lnTo>
                  <a:lnTo>
                    <a:pt x="866" y="2908"/>
                  </a:lnTo>
                  <a:lnTo>
                    <a:pt x="819" y="2981"/>
                  </a:lnTo>
                  <a:lnTo>
                    <a:pt x="772" y="3054"/>
                  </a:lnTo>
                  <a:lnTo>
                    <a:pt x="730" y="3130"/>
                  </a:lnTo>
                  <a:lnTo>
                    <a:pt x="708" y="3168"/>
                  </a:lnTo>
                  <a:lnTo>
                    <a:pt x="688" y="3206"/>
                  </a:lnTo>
                  <a:lnTo>
                    <a:pt x="669" y="3245"/>
                  </a:lnTo>
                  <a:lnTo>
                    <a:pt x="652" y="3283"/>
                  </a:lnTo>
                  <a:lnTo>
                    <a:pt x="634" y="3322"/>
                  </a:lnTo>
                  <a:lnTo>
                    <a:pt x="617" y="3360"/>
                  </a:lnTo>
                  <a:lnTo>
                    <a:pt x="603" y="3399"/>
                  </a:lnTo>
                  <a:lnTo>
                    <a:pt x="589" y="3437"/>
                  </a:lnTo>
                  <a:lnTo>
                    <a:pt x="576" y="3475"/>
                  </a:lnTo>
                  <a:lnTo>
                    <a:pt x="564" y="3513"/>
                  </a:lnTo>
                  <a:lnTo>
                    <a:pt x="554" y="3551"/>
                  </a:lnTo>
                  <a:lnTo>
                    <a:pt x="545" y="3589"/>
                  </a:lnTo>
                  <a:lnTo>
                    <a:pt x="505" y="3623"/>
                  </a:lnTo>
                  <a:lnTo>
                    <a:pt x="467" y="3657"/>
                  </a:lnTo>
                  <a:lnTo>
                    <a:pt x="431" y="3693"/>
                  </a:lnTo>
                  <a:lnTo>
                    <a:pt x="398" y="3727"/>
                  </a:lnTo>
                  <a:lnTo>
                    <a:pt x="366" y="3762"/>
                  </a:lnTo>
                  <a:lnTo>
                    <a:pt x="336" y="3797"/>
                  </a:lnTo>
                  <a:lnTo>
                    <a:pt x="308" y="3831"/>
                  </a:lnTo>
                  <a:lnTo>
                    <a:pt x="282" y="3866"/>
                  </a:lnTo>
                  <a:lnTo>
                    <a:pt x="258" y="3900"/>
                  </a:lnTo>
                  <a:lnTo>
                    <a:pt x="235" y="3935"/>
                  </a:lnTo>
                  <a:lnTo>
                    <a:pt x="213" y="3969"/>
                  </a:lnTo>
                  <a:lnTo>
                    <a:pt x="194" y="4002"/>
                  </a:lnTo>
                  <a:lnTo>
                    <a:pt x="177" y="4035"/>
                  </a:lnTo>
                  <a:lnTo>
                    <a:pt x="160" y="4068"/>
                  </a:lnTo>
                  <a:lnTo>
                    <a:pt x="145" y="4100"/>
                  </a:lnTo>
                  <a:lnTo>
                    <a:pt x="130" y="4132"/>
                  </a:lnTo>
                  <a:lnTo>
                    <a:pt x="117" y="4164"/>
                  </a:lnTo>
                  <a:lnTo>
                    <a:pt x="105" y="4194"/>
                  </a:lnTo>
                  <a:lnTo>
                    <a:pt x="95" y="4225"/>
                  </a:lnTo>
                  <a:lnTo>
                    <a:pt x="85" y="4254"/>
                  </a:lnTo>
                  <a:lnTo>
                    <a:pt x="70" y="4310"/>
                  </a:lnTo>
                  <a:lnTo>
                    <a:pt x="57" y="4363"/>
                  </a:lnTo>
                  <a:lnTo>
                    <a:pt x="47" y="4413"/>
                  </a:lnTo>
                  <a:lnTo>
                    <a:pt x="40" y="4458"/>
                  </a:lnTo>
                  <a:lnTo>
                    <a:pt x="34" y="4498"/>
                  </a:lnTo>
                  <a:lnTo>
                    <a:pt x="30" y="4535"/>
                  </a:lnTo>
                  <a:lnTo>
                    <a:pt x="24" y="4599"/>
                  </a:lnTo>
                  <a:lnTo>
                    <a:pt x="18" y="4687"/>
                  </a:lnTo>
                  <a:lnTo>
                    <a:pt x="12" y="4792"/>
                  </a:lnTo>
                  <a:lnTo>
                    <a:pt x="6" y="4914"/>
                  </a:lnTo>
                  <a:lnTo>
                    <a:pt x="2" y="5049"/>
                  </a:lnTo>
                  <a:lnTo>
                    <a:pt x="0" y="5196"/>
                  </a:lnTo>
                  <a:lnTo>
                    <a:pt x="0" y="5349"/>
                  </a:lnTo>
                  <a:lnTo>
                    <a:pt x="1" y="5429"/>
                  </a:lnTo>
                  <a:lnTo>
                    <a:pt x="4" y="5508"/>
                  </a:lnTo>
                  <a:lnTo>
                    <a:pt x="6" y="5587"/>
                  </a:lnTo>
                  <a:lnTo>
                    <a:pt x="11" y="5668"/>
                  </a:lnTo>
                  <a:lnTo>
                    <a:pt x="15" y="5747"/>
                  </a:lnTo>
                  <a:lnTo>
                    <a:pt x="21" y="5827"/>
                  </a:lnTo>
                  <a:lnTo>
                    <a:pt x="28" y="5905"/>
                  </a:lnTo>
                  <a:lnTo>
                    <a:pt x="37" y="5982"/>
                  </a:lnTo>
                  <a:lnTo>
                    <a:pt x="46" y="6057"/>
                  </a:lnTo>
                  <a:lnTo>
                    <a:pt x="58" y="6130"/>
                  </a:lnTo>
                  <a:lnTo>
                    <a:pt x="70" y="6201"/>
                  </a:lnTo>
                  <a:lnTo>
                    <a:pt x="84" y="6269"/>
                  </a:lnTo>
                  <a:lnTo>
                    <a:pt x="101" y="6334"/>
                  </a:lnTo>
                  <a:lnTo>
                    <a:pt x="117" y="6394"/>
                  </a:lnTo>
                  <a:lnTo>
                    <a:pt x="127" y="6424"/>
                  </a:lnTo>
                  <a:lnTo>
                    <a:pt x="136" y="6452"/>
                  </a:lnTo>
                  <a:lnTo>
                    <a:pt x="147" y="6479"/>
                  </a:lnTo>
                  <a:lnTo>
                    <a:pt x="158" y="6506"/>
                  </a:lnTo>
                  <a:lnTo>
                    <a:pt x="168" y="6530"/>
                  </a:lnTo>
                  <a:lnTo>
                    <a:pt x="180" y="6554"/>
                  </a:lnTo>
                  <a:lnTo>
                    <a:pt x="192" y="6577"/>
                  </a:lnTo>
                  <a:lnTo>
                    <a:pt x="205" y="6598"/>
                  </a:lnTo>
                  <a:lnTo>
                    <a:pt x="211" y="6606"/>
                  </a:lnTo>
                  <a:lnTo>
                    <a:pt x="218" y="6615"/>
                  </a:lnTo>
                  <a:lnTo>
                    <a:pt x="226" y="6622"/>
                  </a:lnTo>
                  <a:lnTo>
                    <a:pt x="236" y="6630"/>
                  </a:lnTo>
                  <a:lnTo>
                    <a:pt x="246" y="6638"/>
                  </a:lnTo>
                  <a:lnTo>
                    <a:pt x="257" y="6645"/>
                  </a:lnTo>
                  <a:lnTo>
                    <a:pt x="284" y="6661"/>
                  </a:lnTo>
                  <a:lnTo>
                    <a:pt x="315" y="6676"/>
                  </a:lnTo>
                  <a:lnTo>
                    <a:pt x="351" y="6690"/>
                  </a:lnTo>
                  <a:lnTo>
                    <a:pt x="389" y="6705"/>
                  </a:lnTo>
                  <a:lnTo>
                    <a:pt x="431" y="6718"/>
                  </a:lnTo>
                  <a:lnTo>
                    <a:pt x="431" y="8072"/>
                  </a:lnTo>
                  <a:lnTo>
                    <a:pt x="432" y="8088"/>
                  </a:lnTo>
                  <a:lnTo>
                    <a:pt x="435" y="8105"/>
                  </a:lnTo>
                  <a:lnTo>
                    <a:pt x="437" y="8120"/>
                  </a:lnTo>
                  <a:lnTo>
                    <a:pt x="442" y="8135"/>
                  </a:lnTo>
                  <a:lnTo>
                    <a:pt x="448" y="8149"/>
                  </a:lnTo>
                  <a:lnTo>
                    <a:pt x="455" y="8163"/>
                  </a:lnTo>
                  <a:lnTo>
                    <a:pt x="463" y="8175"/>
                  </a:lnTo>
                  <a:lnTo>
                    <a:pt x="473" y="8187"/>
                  </a:lnTo>
                  <a:lnTo>
                    <a:pt x="482" y="8196"/>
                  </a:lnTo>
                  <a:lnTo>
                    <a:pt x="493" y="8206"/>
                  </a:lnTo>
                  <a:lnTo>
                    <a:pt x="505" y="8214"/>
                  </a:lnTo>
                  <a:lnTo>
                    <a:pt x="517" y="8221"/>
                  </a:lnTo>
                  <a:lnTo>
                    <a:pt x="530" y="8226"/>
                  </a:lnTo>
                  <a:lnTo>
                    <a:pt x="543" y="8231"/>
                  </a:lnTo>
                  <a:lnTo>
                    <a:pt x="557" y="8233"/>
                  </a:lnTo>
                  <a:lnTo>
                    <a:pt x="571" y="8233"/>
                  </a:lnTo>
                  <a:lnTo>
                    <a:pt x="1929" y="8233"/>
                  </a:lnTo>
                  <a:lnTo>
                    <a:pt x="1943" y="8233"/>
                  </a:lnTo>
                  <a:lnTo>
                    <a:pt x="1957" y="8231"/>
                  </a:lnTo>
                  <a:lnTo>
                    <a:pt x="1970" y="8226"/>
                  </a:lnTo>
                  <a:lnTo>
                    <a:pt x="1983" y="8221"/>
                  </a:lnTo>
                  <a:lnTo>
                    <a:pt x="1995" y="8214"/>
                  </a:lnTo>
                  <a:lnTo>
                    <a:pt x="2007" y="8206"/>
                  </a:lnTo>
                  <a:lnTo>
                    <a:pt x="2017" y="8196"/>
                  </a:lnTo>
                  <a:lnTo>
                    <a:pt x="2027" y="8187"/>
                  </a:lnTo>
                  <a:lnTo>
                    <a:pt x="2036" y="8175"/>
                  </a:lnTo>
                  <a:lnTo>
                    <a:pt x="2045" y="8163"/>
                  </a:lnTo>
                  <a:lnTo>
                    <a:pt x="2051" y="8149"/>
                  </a:lnTo>
                  <a:lnTo>
                    <a:pt x="2057" y="8135"/>
                  </a:lnTo>
                  <a:lnTo>
                    <a:pt x="2061" y="8120"/>
                  </a:lnTo>
                  <a:lnTo>
                    <a:pt x="2065" y="8105"/>
                  </a:lnTo>
                  <a:lnTo>
                    <a:pt x="2067" y="8088"/>
                  </a:lnTo>
                  <a:lnTo>
                    <a:pt x="2068" y="8072"/>
                  </a:lnTo>
                  <a:lnTo>
                    <a:pt x="2068" y="6924"/>
                  </a:lnTo>
                  <a:lnTo>
                    <a:pt x="2335" y="6940"/>
                  </a:lnTo>
                  <a:lnTo>
                    <a:pt x="2606" y="6953"/>
                  </a:lnTo>
                  <a:lnTo>
                    <a:pt x="2881" y="6965"/>
                  </a:lnTo>
                  <a:lnTo>
                    <a:pt x="3155" y="6975"/>
                  </a:lnTo>
                  <a:lnTo>
                    <a:pt x="3426" y="6984"/>
                  </a:lnTo>
                  <a:lnTo>
                    <a:pt x="3693" y="6991"/>
                  </a:lnTo>
                  <a:lnTo>
                    <a:pt x="3952" y="6997"/>
                  </a:lnTo>
                  <a:lnTo>
                    <a:pt x="4200" y="7002"/>
                  </a:lnTo>
                  <a:lnTo>
                    <a:pt x="4435" y="7006"/>
                  </a:lnTo>
                  <a:lnTo>
                    <a:pt x="4656" y="7008"/>
                  </a:lnTo>
                  <a:lnTo>
                    <a:pt x="5038" y="7011"/>
                  </a:lnTo>
                  <a:lnTo>
                    <a:pt x="5330" y="7013"/>
                  </a:lnTo>
                  <a:lnTo>
                    <a:pt x="5507" y="7013"/>
                  </a:lnTo>
                  <a:lnTo>
                    <a:pt x="5685" y="7013"/>
                  </a:lnTo>
                  <a:lnTo>
                    <a:pt x="5977" y="7011"/>
                  </a:lnTo>
                  <a:lnTo>
                    <a:pt x="6360" y="7008"/>
                  </a:lnTo>
                  <a:lnTo>
                    <a:pt x="6581" y="7006"/>
                  </a:lnTo>
                  <a:lnTo>
                    <a:pt x="6815" y="7002"/>
                  </a:lnTo>
                  <a:lnTo>
                    <a:pt x="7064" y="6997"/>
                  </a:lnTo>
                  <a:lnTo>
                    <a:pt x="7322" y="6991"/>
                  </a:lnTo>
                  <a:lnTo>
                    <a:pt x="7589" y="6984"/>
                  </a:lnTo>
                  <a:lnTo>
                    <a:pt x="7860" y="6975"/>
                  </a:lnTo>
                  <a:lnTo>
                    <a:pt x="8135" y="6965"/>
                  </a:lnTo>
                  <a:lnTo>
                    <a:pt x="8409" y="6953"/>
                  </a:lnTo>
                  <a:lnTo>
                    <a:pt x="8680" y="6940"/>
                  </a:lnTo>
                  <a:lnTo>
                    <a:pt x="8948" y="6924"/>
                  </a:lnTo>
                  <a:lnTo>
                    <a:pt x="8948" y="8072"/>
                  </a:lnTo>
                  <a:lnTo>
                    <a:pt x="8948" y="8088"/>
                  </a:lnTo>
                  <a:lnTo>
                    <a:pt x="8950" y="8105"/>
                  </a:lnTo>
                  <a:lnTo>
                    <a:pt x="8954" y="8120"/>
                  </a:lnTo>
                  <a:lnTo>
                    <a:pt x="8958" y="8135"/>
                  </a:lnTo>
                  <a:lnTo>
                    <a:pt x="8964" y="8149"/>
                  </a:lnTo>
                  <a:lnTo>
                    <a:pt x="8971" y="8163"/>
                  </a:lnTo>
                  <a:lnTo>
                    <a:pt x="8979" y="8175"/>
                  </a:lnTo>
                  <a:lnTo>
                    <a:pt x="8988" y="8187"/>
                  </a:lnTo>
                  <a:lnTo>
                    <a:pt x="8997" y="8196"/>
                  </a:lnTo>
                  <a:lnTo>
                    <a:pt x="9008" y="8206"/>
                  </a:lnTo>
                  <a:lnTo>
                    <a:pt x="9020" y="8214"/>
                  </a:lnTo>
                  <a:lnTo>
                    <a:pt x="9032" y="8221"/>
                  </a:lnTo>
                  <a:lnTo>
                    <a:pt x="9045" y="8226"/>
                  </a:lnTo>
                  <a:lnTo>
                    <a:pt x="9058" y="8231"/>
                  </a:lnTo>
                  <a:lnTo>
                    <a:pt x="9072" y="8233"/>
                  </a:lnTo>
                  <a:lnTo>
                    <a:pt x="9086" y="8233"/>
                  </a:lnTo>
                  <a:lnTo>
                    <a:pt x="10444" y="8233"/>
                  </a:lnTo>
                  <a:lnTo>
                    <a:pt x="10458" y="8233"/>
                  </a:lnTo>
                  <a:lnTo>
                    <a:pt x="10472" y="8231"/>
                  </a:lnTo>
                  <a:lnTo>
                    <a:pt x="10485" y="8226"/>
                  </a:lnTo>
                  <a:lnTo>
                    <a:pt x="10498" y="8221"/>
                  </a:lnTo>
                  <a:lnTo>
                    <a:pt x="10510" y="8214"/>
                  </a:lnTo>
                  <a:lnTo>
                    <a:pt x="10522" y="8206"/>
                  </a:lnTo>
                  <a:lnTo>
                    <a:pt x="10533" y="8196"/>
                  </a:lnTo>
                  <a:lnTo>
                    <a:pt x="10542" y="8187"/>
                  </a:lnTo>
                  <a:lnTo>
                    <a:pt x="10552" y="8175"/>
                  </a:lnTo>
                  <a:lnTo>
                    <a:pt x="10560" y="8163"/>
                  </a:lnTo>
                  <a:lnTo>
                    <a:pt x="10567" y="8149"/>
                  </a:lnTo>
                  <a:lnTo>
                    <a:pt x="10573" y="8135"/>
                  </a:lnTo>
                  <a:lnTo>
                    <a:pt x="10577" y="8120"/>
                  </a:lnTo>
                  <a:lnTo>
                    <a:pt x="10580" y="8105"/>
                  </a:lnTo>
                  <a:lnTo>
                    <a:pt x="10583" y="8088"/>
                  </a:lnTo>
                  <a:lnTo>
                    <a:pt x="10584" y="8072"/>
                  </a:lnTo>
                  <a:lnTo>
                    <a:pt x="10584" y="6718"/>
                  </a:lnTo>
                  <a:lnTo>
                    <a:pt x="10626" y="6705"/>
                  </a:lnTo>
                  <a:lnTo>
                    <a:pt x="10665" y="6690"/>
                  </a:lnTo>
                  <a:lnTo>
                    <a:pt x="10700" y="6676"/>
                  </a:lnTo>
                  <a:lnTo>
                    <a:pt x="10731" y="6661"/>
                  </a:lnTo>
                  <a:lnTo>
                    <a:pt x="10758" y="6645"/>
                  </a:lnTo>
                  <a:lnTo>
                    <a:pt x="10770" y="6638"/>
                  </a:lnTo>
                  <a:lnTo>
                    <a:pt x="10780" y="6630"/>
                  </a:lnTo>
                  <a:lnTo>
                    <a:pt x="10790" y="6622"/>
                  </a:lnTo>
                  <a:lnTo>
                    <a:pt x="10798" y="6615"/>
                  </a:lnTo>
                  <a:lnTo>
                    <a:pt x="10805" y="6606"/>
                  </a:lnTo>
                  <a:lnTo>
                    <a:pt x="10811" y="6598"/>
                  </a:lnTo>
                  <a:lnTo>
                    <a:pt x="10823" y="6577"/>
                  </a:lnTo>
                  <a:lnTo>
                    <a:pt x="10835" y="6554"/>
                  </a:lnTo>
                  <a:lnTo>
                    <a:pt x="10847" y="6530"/>
                  </a:lnTo>
                  <a:lnTo>
                    <a:pt x="10859" y="6506"/>
                  </a:lnTo>
                  <a:lnTo>
                    <a:pt x="10869" y="6479"/>
                  </a:lnTo>
                  <a:lnTo>
                    <a:pt x="10879" y="6452"/>
                  </a:lnTo>
                  <a:lnTo>
                    <a:pt x="10888" y="6424"/>
                  </a:lnTo>
                  <a:lnTo>
                    <a:pt x="10898" y="6394"/>
                  </a:lnTo>
                  <a:lnTo>
                    <a:pt x="10915" y="6334"/>
                  </a:lnTo>
                  <a:lnTo>
                    <a:pt x="10931" y="6269"/>
                  </a:lnTo>
                  <a:lnTo>
                    <a:pt x="10945" y="6201"/>
                  </a:lnTo>
                  <a:lnTo>
                    <a:pt x="10957" y="6130"/>
                  </a:lnTo>
                  <a:lnTo>
                    <a:pt x="10969" y="6057"/>
                  </a:lnTo>
                  <a:lnTo>
                    <a:pt x="10978" y="5982"/>
                  </a:lnTo>
                  <a:lnTo>
                    <a:pt x="10987" y="5905"/>
                  </a:lnTo>
                  <a:lnTo>
                    <a:pt x="10994" y="5827"/>
                  </a:lnTo>
                  <a:lnTo>
                    <a:pt x="11000" y="5747"/>
                  </a:lnTo>
                  <a:lnTo>
                    <a:pt x="11004" y="5668"/>
                  </a:lnTo>
                  <a:lnTo>
                    <a:pt x="11009" y="5587"/>
                  </a:lnTo>
                  <a:lnTo>
                    <a:pt x="11011" y="5508"/>
                  </a:lnTo>
                  <a:lnTo>
                    <a:pt x="11014" y="5429"/>
                  </a:lnTo>
                  <a:lnTo>
                    <a:pt x="11015" y="5349"/>
                  </a:lnTo>
                  <a:lnTo>
                    <a:pt x="11015" y="5196"/>
                  </a:lnTo>
                  <a:lnTo>
                    <a:pt x="11013" y="5049"/>
                  </a:lnTo>
                  <a:lnTo>
                    <a:pt x="11009" y="4914"/>
                  </a:lnTo>
                  <a:lnTo>
                    <a:pt x="11003" y="4792"/>
                  </a:lnTo>
                  <a:lnTo>
                    <a:pt x="10997" y="4687"/>
                  </a:lnTo>
                  <a:lnTo>
                    <a:pt x="10991" y="4599"/>
                  </a:lnTo>
                  <a:lnTo>
                    <a:pt x="10985" y="4535"/>
                  </a:lnTo>
                  <a:close/>
                  <a:moveTo>
                    <a:pt x="2546" y="515"/>
                  </a:moveTo>
                  <a:lnTo>
                    <a:pt x="2546" y="515"/>
                  </a:lnTo>
                  <a:lnTo>
                    <a:pt x="2701" y="503"/>
                  </a:lnTo>
                  <a:lnTo>
                    <a:pt x="2798" y="497"/>
                  </a:lnTo>
                  <a:lnTo>
                    <a:pt x="2908" y="491"/>
                  </a:lnTo>
                  <a:lnTo>
                    <a:pt x="3033" y="486"/>
                  </a:lnTo>
                  <a:lnTo>
                    <a:pt x="3171" y="480"/>
                  </a:lnTo>
                  <a:lnTo>
                    <a:pt x="3327" y="474"/>
                  </a:lnTo>
                  <a:lnTo>
                    <a:pt x="3497" y="469"/>
                  </a:lnTo>
                  <a:lnTo>
                    <a:pt x="3684" y="463"/>
                  </a:lnTo>
                  <a:lnTo>
                    <a:pt x="3890" y="458"/>
                  </a:lnTo>
                  <a:lnTo>
                    <a:pt x="4113" y="454"/>
                  </a:lnTo>
                  <a:lnTo>
                    <a:pt x="4355" y="450"/>
                  </a:lnTo>
                  <a:lnTo>
                    <a:pt x="4617" y="448"/>
                  </a:lnTo>
                  <a:lnTo>
                    <a:pt x="4899" y="445"/>
                  </a:lnTo>
                  <a:lnTo>
                    <a:pt x="5202" y="443"/>
                  </a:lnTo>
                  <a:lnTo>
                    <a:pt x="5526" y="443"/>
                  </a:lnTo>
                  <a:lnTo>
                    <a:pt x="5847" y="443"/>
                  </a:lnTo>
                  <a:lnTo>
                    <a:pt x="6147" y="445"/>
                  </a:lnTo>
                  <a:lnTo>
                    <a:pt x="6426" y="448"/>
                  </a:lnTo>
                  <a:lnTo>
                    <a:pt x="6684" y="450"/>
                  </a:lnTo>
                  <a:lnTo>
                    <a:pt x="6923" y="454"/>
                  </a:lnTo>
                  <a:lnTo>
                    <a:pt x="7143" y="458"/>
                  </a:lnTo>
                  <a:lnTo>
                    <a:pt x="7346" y="463"/>
                  </a:lnTo>
                  <a:lnTo>
                    <a:pt x="7531" y="468"/>
                  </a:lnTo>
                  <a:lnTo>
                    <a:pt x="7699" y="474"/>
                  </a:lnTo>
                  <a:lnTo>
                    <a:pt x="7852" y="480"/>
                  </a:lnTo>
                  <a:lnTo>
                    <a:pt x="7989" y="486"/>
                  </a:lnTo>
                  <a:lnTo>
                    <a:pt x="8111" y="491"/>
                  </a:lnTo>
                  <a:lnTo>
                    <a:pt x="8315" y="503"/>
                  </a:lnTo>
                  <a:lnTo>
                    <a:pt x="8469" y="514"/>
                  </a:lnTo>
                  <a:lnTo>
                    <a:pt x="8496" y="537"/>
                  </a:lnTo>
                  <a:lnTo>
                    <a:pt x="8524" y="563"/>
                  </a:lnTo>
                  <a:lnTo>
                    <a:pt x="8552" y="591"/>
                  </a:lnTo>
                  <a:lnTo>
                    <a:pt x="8580" y="624"/>
                  </a:lnTo>
                  <a:lnTo>
                    <a:pt x="8609" y="661"/>
                  </a:lnTo>
                  <a:lnTo>
                    <a:pt x="8639" y="700"/>
                  </a:lnTo>
                  <a:lnTo>
                    <a:pt x="8667" y="743"/>
                  </a:lnTo>
                  <a:lnTo>
                    <a:pt x="8697" y="788"/>
                  </a:lnTo>
                  <a:lnTo>
                    <a:pt x="8726" y="836"/>
                  </a:lnTo>
                  <a:lnTo>
                    <a:pt x="8756" y="886"/>
                  </a:lnTo>
                  <a:lnTo>
                    <a:pt x="8785" y="939"/>
                  </a:lnTo>
                  <a:lnTo>
                    <a:pt x="8815" y="994"/>
                  </a:lnTo>
                  <a:lnTo>
                    <a:pt x="8845" y="1052"/>
                  </a:lnTo>
                  <a:lnTo>
                    <a:pt x="8874" y="1110"/>
                  </a:lnTo>
                  <a:lnTo>
                    <a:pt x="8903" y="1172"/>
                  </a:lnTo>
                  <a:lnTo>
                    <a:pt x="8932" y="1233"/>
                  </a:lnTo>
                  <a:lnTo>
                    <a:pt x="8961" y="1297"/>
                  </a:lnTo>
                  <a:lnTo>
                    <a:pt x="8990" y="1362"/>
                  </a:lnTo>
                  <a:lnTo>
                    <a:pt x="9046" y="1496"/>
                  </a:lnTo>
                  <a:lnTo>
                    <a:pt x="9102" y="1632"/>
                  </a:lnTo>
                  <a:lnTo>
                    <a:pt x="9155" y="1771"/>
                  </a:lnTo>
                  <a:lnTo>
                    <a:pt x="9206" y="1911"/>
                  </a:lnTo>
                  <a:lnTo>
                    <a:pt x="9255" y="2049"/>
                  </a:lnTo>
                  <a:lnTo>
                    <a:pt x="9301" y="2187"/>
                  </a:lnTo>
                  <a:lnTo>
                    <a:pt x="9343" y="2321"/>
                  </a:lnTo>
                  <a:lnTo>
                    <a:pt x="9150" y="2328"/>
                  </a:lnTo>
                  <a:lnTo>
                    <a:pt x="8919" y="2334"/>
                  </a:lnTo>
                  <a:lnTo>
                    <a:pt x="8656" y="2340"/>
                  </a:lnTo>
                  <a:lnTo>
                    <a:pt x="8368" y="2346"/>
                  </a:lnTo>
                  <a:lnTo>
                    <a:pt x="7748" y="2355"/>
                  </a:lnTo>
                  <a:lnTo>
                    <a:pt x="7109" y="2362"/>
                  </a:lnTo>
                  <a:lnTo>
                    <a:pt x="6511" y="2368"/>
                  </a:lnTo>
                  <a:lnTo>
                    <a:pt x="6007" y="2372"/>
                  </a:lnTo>
                  <a:lnTo>
                    <a:pt x="5507" y="2375"/>
                  </a:lnTo>
                  <a:lnTo>
                    <a:pt x="5008" y="2372"/>
                  </a:lnTo>
                  <a:lnTo>
                    <a:pt x="4504" y="2368"/>
                  </a:lnTo>
                  <a:lnTo>
                    <a:pt x="3906" y="2362"/>
                  </a:lnTo>
                  <a:lnTo>
                    <a:pt x="3268" y="2355"/>
                  </a:lnTo>
                  <a:lnTo>
                    <a:pt x="2647" y="2346"/>
                  </a:lnTo>
                  <a:lnTo>
                    <a:pt x="2359" y="2340"/>
                  </a:lnTo>
                  <a:lnTo>
                    <a:pt x="2096" y="2334"/>
                  </a:lnTo>
                  <a:lnTo>
                    <a:pt x="1865" y="2328"/>
                  </a:lnTo>
                  <a:lnTo>
                    <a:pt x="1673" y="2321"/>
                  </a:lnTo>
                  <a:lnTo>
                    <a:pt x="1715" y="2187"/>
                  </a:lnTo>
                  <a:lnTo>
                    <a:pt x="1760" y="2049"/>
                  </a:lnTo>
                  <a:lnTo>
                    <a:pt x="1809" y="1911"/>
                  </a:lnTo>
                  <a:lnTo>
                    <a:pt x="1860" y="1772"/>
                  </a:lnTo>
                  <a:lnTo>
                    <a:pt x="1913" y="1634"/>
                  </a:lnTo>
                  <a:lnTo>
                    <a:pt x="1968" y="1497"/>
                  </a:lnTo>
                  <a:lnTo>
                    <a:pt x="2025" y="1363"/>
                  </a:lnTo>
                  <a:lnTo>
                    <a:pt x="2053" y="1298"/>
                  </a:lnTo>
                  <a:lnTo>
                    <a:pt x="2083" y="1236"/>
                  </a:lnTo>
                  <a:lnTo>
                    <a:pt x="2111" y="1173"/>
                  </a:lnTo>
                  <a:lnTo>
                    <a:pt x="2141" y="1112"/>
                  </a:lnTo>
                  <a:lnTo>
                    <a:pt x="2170" y="1053"/>
                  </a:lnTo>
                  <a:lnTo>
                    <a:pt x="2200" y="996"/>
                  </a:lnTo>
                  <a:lnTo>
                    <a:pt x="2230" y="941"/>
                  </a:lnTo>
                  <a:lnTo>
                    <a:pt x="2259" y="888"/>
                  </a:lnTo>
                  <a:lnTo>
                    <a:pt x="2288" y="837"/>
                  </a:lnTo>
                  <a:lnTo>
                    <a:pt x="2317" y="790"/>
                  </a:lnTo>
                  <a:lnTo>
                    <a:pt x="2347" y="744"/>
                  </a:lnTo>
                  <a:lnTo>
                    <a:pt x="2376" y="701"/>
                  </a:lnTo>
                  <a:lnTo>
                    <a:pt x="2405" y="662"/>
                  </a:lnTo>
                  <a:lnTo>
                    <a:pt x="2433" y="625"/>
                  </a:lnTo>
                  <a:lnTo>
                    <a:pt x="2462" y="593"/>
                  </a:lnTo>
                  <a:lnTo>
                    <a:pt x="2490" y="564"/>
                  </a:lnTo>
                  <a:lnTo>
                    <a:pt x="2517" y="538"/>
                  </a:lnTo>
                  <a:lnTo>
                    <a:pt x="2546" y="515"/>
                  </a:lnTo>
                  <a:close/>
                  <a:moveTo>
                    <a:pt x="1066" y="6335"/>
                  </a:moveTo>
                  <a:lnTo>
                    <a:pt x="1066" y="6335"/>
                  </a:lnTo>
                  <a:lnTo>
                    <a:pt x="1045" y="6335"/>
                  </a:lnTo>
                  <a:lnTo>
                    <a:pt x="1024" y="6334"/>
                  </a:lnTo>
                  <a:lnTo>
                    <a:pt x="1001" y="6330"/>
                  </a:lnTo>
                  <a:lnTo>
                    <a:pt x="981" y="6327"/>
                  </a:lnTo>
                  <a:lnTo>
                    <a:pt x="960" y="6322"/>
                  </a:lnTo>
                  <a:lnTo>
                    <a:pt x="939" y="6316"/>
                  </a:lnTo>
                  <a:lnTo>
                    <a:pt x="919" y="6310"/>
                  </a:lnTo>
                  <a:lnTo>
                    <a:pt x="900" y="6302"/>
                  </a:lnTo>
                  <a:lnTo>
                    <a:pt x="881" y="6293"/>
                  </a:lnTo>
                  <a:lnTo>
                    <a:pt x="864" y="6284"/>
                  </a:lnTo>
                  <a:lnTo>
                    <a:pt x="845" y="6273"/>
                  </a:lnTo>
                  <a:lnTo>
                    <a:pt x="828" y="6263"/>
                  </a:lnTo>
                  <a:lnTo>
                    <a:pt x="811" y="6251"/>
                  </a:lnTo>
                  <a:lnTo>
                    <a:pt x="795" y="6238"/>
                  </a:lnTo>
                  <a:lnTo>
                    <a:pt x="779" y="6225"/>
                  </a:lnTo>
                  <a:lnTo>
                    <a:pt x="764" y="6211"/>
                  </a:lnTo>
                  <a:lnTo>
                    <a:pt x="751" y="6195"/>
                  </a:lnTo>
                  <a:lnTo>
                    <a:pt x="737" y="6180"/>
                  </a:lnTo>
                  <a:lnTo>
                    <a:pt x="724" y="6164"/>
                  </a:lnTo>
                  <a:lnTo>
                    <a:pt x="712" y="6148"/>
                  </a:lnTo>
                  <a:lnTo>
                    <a:pt x="701" y="6130"/>
                  </a:lnTo>
                  <a:lnTo>
                    <a:pt x="691" y="6112"/>
                  </a:lnTo>
                  <a:lnTo>
                    <a:pt x="681" y="6093"/>
                  </a:lnTo>
                  <a:lnTo>
                    <a:pt x="673" y="6074"/>
                  </a:lnTo>
                  <a:lnTo>
                    <a:pt x="666" y="6055"/>
                  </a:lnTo>
                  <a:lnTo>
                    <a:pt x="659" y="6035"/>
                  </a:lnTo>
                  <a:lnTo>
                    <a:pt x="653" y="6015"/>
                  </a:lnTo>
                  <a:lnTo>
                    <a:pt x="648" y="5995"/>
                  </a:lnTo>
                  <a:lnTo>
                    <a:pt x="644" y="5974"/>
                  </a:lnTo>
                  <a:lnTo>
                    <a:pt x="642" y="5952"/>
                  </a:lnTo>
                  <a:lnTo>
                    <a:pt x="640" y="5931"/>
                  </a:lnTo>
                  <a:lnTo>
                    <a:pt x="640" y="5908"/>
                  </a:lnTo>
                  <a:lnTo>
                    <a:pt x="640" y="5887"/>
                  </a:lnTo>
                  <a:lnTo>
                    <a:pt x="642" y="5865"/>
                  </a:lnTo>
                  <a:lnTo>
                    <a:pt x="644" y="5843"/>
                  </a:lnTo>
                  <a:lnTo>
                    <a:pt x="648" y="5822"/>
                  </a:lnTo>
                  <a:lnTo>
                    <a:pt x="653" y="5802"/>
                  </a:lnTo>
                  <a:lnTo>
                    <a:pt x="659" y="5782"/>
                  </a:lnTo>
                  <a:lnTo>
                    <a:pt x="666" y="5761"/>
                  </a:lnTo>
                  <a:lnTo>
                    <a:pt x="673" y="5743"/>
                  </a:lnTo>
                  <a:lnTo>
                    <a:pt x="681" y="5724"/>
                  </a:lnTo>
                  <a:lnTo>
                    <a:pt x="691" y="5705"/>
                  </a:lnTo>
                  <a:lnTo>
                    <a:pt x="701" y="5687"/>
                  </a:lnTo>
                  <a:lnTo>
                    <a:pt x="712" y="5670"/>
                  </a:lnTo>
                  <a:lnTo>
                    <a:pt x="724" y="5652"/>
                  </a:lnTo>
                  <a:lnTo>
                    <a:pt x="737" y="5637"/>
                  </a:lnTo>
                  <a:lnTo>
                    <a:pt x="751" y="5622"/>
                  </a:lnTo>
                  <a:lnTo>
                    <a:pt x="764" y="5606"/>
                  </a:lnTo>
                  <a:lnTo>
                    <a:pt x="779" y="5592"/>
                  </a:lnTo>
                  <a:lnTo>
                    <a:pt x="795" y="5579"/>
                  </a:lnTo>
                  <a:lnTo>
                    <a:pt x="811" y="5566"/>
                  </a:lnTo>
                  <a:lnTo>
                    <a:pt x="828" y="5554"/>
                  </a:lnTo>
                  <a:lnTo>
                    <a:pt x="845" y="5543"/>
                  </a:lnTo>
                  <a:lnTo>
                    <a:pt x="864" y="5533"/>
                  </a:lnTo>
                  <a:lnTo>
                    <a:pt x="881" y="5523"/>
                  </a:lnTo>
                  <a:lnTo>
                    <a:pt x="900" y="5515"/>
                  </a:lnTo>
                  <a:lnTo>
                    <a:pt x="919" y="5508"/>
                  </a:lnTo>
                  <a:lnTo>
                    <a:pt x="939" y="5501"/>
                  </a:lnTo>
                  <a:lnTo>
                    <a:pt x="960" y="5495"/>
                  </a:lnTo>
                  <a:lnTo>
                    <a:pt x="981" y="5490"/>
                  </a:lnTo>
                  <a:lnTo>
                    <a:pt x="1001" y="5487"/>
                  </a:lnTo>
                  <a:lnTo>
                    <a:pt x="1024" y="5484"/>
                  </a:lnTo>
                  <a:lnTo>
                    <a:pt x="1045" y="5482"/>
                  </a:lnTo>
                  <a:lnTo>
                    <a:pt x="1066" y="5482"/>
                  </a:lnTo>
                  <a:lnTo>
                    <a:pt x="1089" y="5482"/>
                  </a:lnTo>
                  <a:lnTo>
                    <a:pt x="1110" y="5484"/>
                  </a:lnTo>
                  <a:lnTo>
                    <a:pt x="1131" y="5487"/>
                  </a:lnTo>
                  <a:lnTo>
                    <a:pt x="1153" y="5490"/>
                  </a:lnTo>
                  <a:lnTo>
                    <a:pt x="1173" y="5495"/>
                  </a:lnTo>
                  <a:lnTo>
                    <a:pt x="1193" y="5501"/>
                  </a:lnTo>
                  <a:lnTo>
                    <a:pt x="1213" y="5508"/>
                  </a:lnTo>
                  <a:lnTo>
                    <a:pt x="1233" y="5515"/>
                  </a:lnTo>
                  <a:lnTo>
                    <a:pt x="1252" y="5523"/>
                  </a:lnTo>
                  <a:lnTo>
                    <a:pt x="1270" y="5533"/>
                  </a:lnTo>
                  <a:lnTo>
                    <a:pt x="1288" y="5543"/>
                  </a:lnTo>
                  <a:lnTo>
                    <a:pt x="1305" y="5554"/>
                  </a:lnTo>
                  <a:lnTo>
                    <a:pt x="1322" y="5566"/>
                  </a:lnTo>
                  <a:lnTo>
                    <a:pt x="1337" y="5579"/>
                  </a:lnTo>
                  <a:lnTo>
                    <a:pt x="1354" y="5592"/>
                  </a:lnTo>
                  <a:lnTo>
                    <a:pt x="1368" y="5606"/>
                  </a:lnTo>
                  <a:lnTo>
                    <a:pt x="1382" y="5622"/>
                  </a:lnTo>
                  <a:lnTo>
                    <a:pt x="1396" y="5637"/>
                  </a:lnTo>
                  <a:lnTo>
                    <a:pt x="1409" y="5652"/>
                  </a:lnTo>
                  <a:lnTo>
                    <a:pt x="1420" y="5670"/>
                  </a:lnTo>
                  <a:lnTo>
                    <a:pt x="1431" y="5687"/>
                  </a:lnTo>
                  <a:lnTo>
                    <a:pt x="1442" y="5705"/>
                  </a:lnTo>
                  <a:lnTo>
                    <a:pt x="1451" y="5724"/>
                  </a:lnTo>
                  <a:lnTo>
                    <a:pt x="1459" y="5743"/>
                  </a:lnTo>
                  <a:lnTo>
                    <a:pt x="1468" y="5761"/>
                  </a:lnTo>
                  <a:lnTo>
                    <a:pt x="1474" y="5782"/>
                  </a:lnTo>
                  <a:lnTo>
                    <a:pt x="1480" y="5802"/>
                  </a:lnTo>
                  <a:lnTo>
                    <a:pt x="1484" y="5822"/>
                  </a:lnTo>
                  <a:lnTo>
                    <a:pt x="1488" y="5843"/>
                  </a:lnTo>
                  <a:lnTo>
                    <a:pt x="1491" y="5865"/>
                  </a:lnTo>
                  <a:lnTo>
                    <a:pt x="1493" y="5887"/>
                  </a:lnTo>
                  <a:lnTo>
                    <a:pt x="1494" y="5908"/>
                  </a:lnTo>
                  <a:lnTo>
                    <a:pt x="1493" y="5931"/>
                  </a:lnTo>
                  <a:lnTo>
                    <a:pt x="1491" y="5952"/>
                  </a:lnTo>
                  <a:lnTo>
                    <a:pt x="1488" y="5974"/>
                  </a:lnTo>
                  <a:lnTo>
                    <a:pt x="1484" y="5995"/>
                  </a:lnTo>
                  <a:lnTo>
                    <a:pt x="1480" y="6015"/>
                  </a:lnTo>
                  <a:lnTo>
                    <a:pt x="1474" y="6035"/>
                  </a:lnTo>
                  <a:lnTo>
                    <a:pt x="1468" y="6055"/>
                  </a:lnTo>
                  <a:lnTo>
                    <a:pt x="1459" y="6074"/>
                  </a:lnTo>
                  <a:lnTo>
                    <a:pt x="1451" y="6093"/>
                  </a:lnTo>
                  <a:lnTo>
                    <a:pt x="1442" y="6112"/>
                  </a:lnTo>
                  <a:lnTo>
                    <a:pt x="1431" y="6130"/>
                  </a:lnTo>
                  <a:lnTo>
                    <a:pt x="1420" y="6148"/>
                  </a:lnTo>
                  <a:lnTo>
                    <a:pt x="1409" y="6164"/>
                  </a:lnTo>
                  <a:lnTo>
                    <a:pt x="1396" y="6180"/>
                  </a:lnTo>
                  <a:lnTo>
                    <a:pt x="1382" y="6195"/>
                  </a:lnTo>
                  <a:lnTo>
                    <a:pt x="1368" y="6211"/>
                  </a:lnTo>
                  <a:lnTo>
                    <a:pt x="1354" y="6225"/>
                  </a:lnTo>
                  <a:lnTo>
                    <a:pt x="1337" y="6238"/>
                  </a:lnTo>
                  <a:lnTo>
                    <a:pt x="1322" y="6251"/>
                  </a:lnTo>
                  <a:lnTo>
                    <a:pt x="1305" y="6263"/>
                  </a:lnTo>
                  <a:lnTo>
                    <a:pt x="1288" y="6273"/>
                  </a:lnTo>
                  <a:lnTo>
                    <a:pt x="1270" y="6284"/>
                  </a:lnTo>
                  <a:lnTo>
                    <a:pt x="1252" y="6293"/>
                  </a:lnTo>
                  <a:lnTo>
                    <a:pt x="1233" y="6302"/>
                  </a:lnTo>
                  <a:lnTo>
                    <a:pt x="1213" y="6310"/>
                  </a:lnTo>
                  <a:lnTo>
                    <a:pt x="1193" y="6316"/>
                  </a:lnTo>
                  <a:lnTo>
                    <a:pt x="1173" y="6322"/>
                  </a:lnTo>
                  <a:lnTo>
                    <a:pt x="1153" y="6327"/>
                  </a:lnTo>
                  <a:lnTo>
                    <a:pt x="1131" y="6330"/>
                  </a:lnTo>
                  <a:lnTo>
                    <a:pt x="1110" y="6334"/>
                  </a:lnTo>
                  <a:lnTo>
                    <a:pt x="1089" y="6335"/>
                  </a:lnTo>
                  <a:lnTo>
                    <a:pt x="1066" y="6335"/>
                  </a:lnTo>
                  <a:close/>
                  <a:moveTo>
                    <a:pt x="2740" y="4488"/>
                  </a:moveTo>
                  <a:lnTo>
                    <a:pt x="2740" y="4488"/>
                  </a:lnTo>
                  <a:lnTo>
                    <a:pt x="2737" y="4507"/>
                  </a:lnTo>
                  <a:lnTo>
                    <a:pt x="2731" y="4525"/>
                  </a:lnTo>
                  <a:lnTo>
                    <a:pt x="2724" y="4541"/>
                  </a:lnTo>
                  <a:lnTo>
                    <a:pt x="2715" y="4558"/>
                  </a:lnTo>
                  <a:lnTo>
                    <a:pt x="2705" y="4572"/>
                  </a:lnTo>
                  <a:lnTo>
                    <a:pt x="2694" y="4586"/>
                  </a:lnTo>
                  <a:lnTo>
                    <a:pt x="2681" y="4598"/>
                  </a:lnTo>
                  <a:lnTo>
                    <a:pt x="2667" y="4610"/>
                  </a:lnTo>
                  <a:lnTo>
                    <a:pt x="2651" y="4622"/>
                  </a:lnTo>
                  <a:lnTo>
                    <a:pt x="2633" y="4632"/>
                  </a:lnTo>
                  <a:lnTo>
                    <a:pt x="2616" y="4642"/>
                  </a:lnTo>
                  <a:lnTo>
                    <a:pt x="2598" y="4650"/>
                  </a:lnTo>
                  <a:lnTo>
                    <a:pt x="2578" y="4658"/>
                  </a:lnTo>
                  <a:lnTo>
                    <a:pt x="2556" y="4666"/>
                  </a:lnTo>
                  <a:lnTo>
                    <a:pt x="2535" y="4673"/>
                  </a:lnTo>
                  <a:lnTo>
                    <a:pt x="2513" y="4679"/>
                  </a:lnTo>
                  <a:lnTo>
                    <a:pt x="2466" y="4689"/>
                  </a:lnTo>
                  <a:lnTo>
                    <a:pt x="2417" y="4698"/>
                  </a:lnTo>
                  <a:lnTo>
                    <a:pt x="2366" y="4705"/>
                  </a:lnTo>
                  <a:lnTo>
                    <a:pt x="2314" y="4711"/>
                  </a:lnTo>
                  <a:lnTo>
                    <a:pt x="2260" y="4715"/>
                  </a:lnTo>
                  <a:lnTo>
                    <a:pt x="2206" y="4719"/>
                  </a:lnTo>
                  <a:lnTo>
                    <a:pt x="2099" y="4725"/>
                  </a:lnTo>
                  <a:lnTo>
                    <a:pt x="2044" y="4727"/>
                  </a:lnTo>
                  <a:lnTo>
                    <a:pt x="1978" y="4728"/>
                  </a:lnTo>
                  <a:lnTo>
                    <a:pt x="1907" y="4730"/>
                  </a:lnTo>
                  <a:lnTo>
                    <a:pt x="1831" y="4728"/>
                  </a:lnTo>
                  <a:lnTo>
                    <a:pt x="1751" y="4725"/>
                  </a:lnTo>
                  <a:lnTo>
                    <a:pt x="1668" y="4719"/>
                  </a:lnTo>
                  <a:lnTo>
                    <a:pt x="1625" y="4715"/>
                  </a:lnTo>
                  <a:lnTo>
                    <a:pt x="1583" y="4711"/>
                  </a:lnTo>
                  <a:lnTo>
                    <a:pt x="1540" y="4705"/>
                  </a:lnTo>
                  <a:lnTo>
                    <a:pt x="1497" y="4699"/>
                  </a:lnTo>
                  <a:lnTo>
                    <a:pt x="1455" y="4692"/>
                  </a:lnTo>
                  <a:lnTo>
                    <a:pt x="1413" y="4683"/>
                  </a:lnTo>
                  <a:lnTo>
                    <a:pt x="1372" y="4674"/>
                  </a:lnTo>
                  <a:lnTo>
                    <a:pt x="1330" y="4663"/>
                  </a:lnTo>
                  <a:lnTo>
                    <a:pt x="1290" y="4651"/>
                  </a:lnTo>
                  <a:lnTo>
                    <a:pt x="1251" y="4638"/>
                  </a:lnTo>
                  <a:lnTo>
                    <a:pt x="1213" y="4624"/>
                  </a:lnTo>
                  <a:lnTo>
                    <a:pt x="1175" y="4609"/>
                  </a:lnTo>
                  <a:lnTo>
                    <a:pt x="1140" y="4592"/>
                  </a:lnTo>
                  <a:lnTo>
                    <a:pt x="1106" y="4574"/>
                  </a:lnTo>
                  <a:lnTo>
                    <a:pt x="1074" y="4554"/>
                  </a:lnTo>
                  <a:lnTo>
                    <a:pt x="1044" y="4533"/>
                  </a:lnTo>
                  <a:lnTo>
                    <a:pt x="1015" y="4510"/>
                  </a:lnTo>
                  <a:lnTo>
                    <a:pt x="989" y="4485"/>
                  </a:lnTo>
                  <a:lnTo>
                    <a:pt x="977" y="4472"/>
                  </a:lnTo>
                  <a:lnTo>
                    <a:pt x="965" y="4459"/>
                  </a:lnTo>
                  <a:lnTo>
                    <a:pt x="954" y="4445"/>
                  </a:lnTo>
                  <a:lnTo>
                    <a:pt x="944" y="4431"/>
                  </a:lnTo>
                  <a:lnTo>
                    <a:pt x="934" y="4417"/>
                  </a:lnTo>
                  <a:lnTo>
                    <a:pt x="924" y="4400"/>
                  </a:lnTo>
                  <a:lnTo>
                    <a:pt x="915" y="4382"/>
                  </a:lnTo>
                  <a:lnTo>
                    <a:pt x="906" y="4365"/>
                  </a:lnTo>
                  <a:lnTo>
                    <a:pt x="890" y="4326"/>
                  </a:lnTo>
                  <a:lnTo>
                    <a:pt x="874" y="4283"/>
                  </a:lnTo>
                  <a:lnTo>
                    <a:pt x="860" y="4238"/>
                  </a:lnTo>
                  <a:lnTo>
                    <a:pt x="848" y="4189"/>
                  </a:lnTo>
                  <a:lnTo>
                    <a:pt x="838" y="4138"/>
                  </a:lnTo>
                  <a:lnTo>
                    <a:pt x="828" y="4086"/>
                  </a:lnTo>
                  <a:lnTo>
                    <a:pt x="821" y="4032"/>
                  </a:lnTo>
                  <a:lnTo>
                    <a:pt x="815" y="3977"/>
                  </a:lnTo>
                  <a:lnTo>
                    <a:pt x="811" y="3921"/>
                  </a:lnTo>
                  <a:lnTo>
                    <a:pt x="809" y="3865"/>
                  </a:lnTo>
                  <a:lnTo>
                    <a:pt x="809" y="3809"/>
                  </a:lnTo>
                  <a:lnTo>
                    <a:pt x="810" y="3753"/>
                  </a:lnTo>
                  <a:lnTo>
                    <a:pt x="814" y="3699"/>
                  </a:lnTo>
                  <a:lnTo>
                    <a:pt x="820" y="3644"/>
                  </a:lnTo>
                  <a:lnTo>
                    <a:pt x="827" y="3593"/>
                  </a:lnTo>
                  <a:lnTo>
                    <a:pt x="836" y="3542"/>
                  </a:lnTo>
                  <a:lnTo>
                    <a:pt x="848" y="3495"/>
                  </a:lnTo>
                  <a:lnTo>
                    <a:pt x="855" y="3472"/>
                  </a:lnTo>
                  <a:lnTo>
                    <a:pt x="862" y="3450"/>
                  </a:lnTo>
                  <a:lnTo>
                    <a:pt x="871" y="3429"/>
                  </a:lnTo>
                  <a:lnTo>
                    <a:pt x="879" y="3408"/>
                  </a:lnTo>
                  <a:lnTo>
                    <a:pt x="887" y="3390"/>
                  </a:lnTo>
                  <a:lnTo>
                    <a:pt x="897" y="3371"/>
                  </a:lnTo>
                  <a:lnTo>
                    <a:pt x="907" y="3353"/>
                  </a:lnTo>
                  <a:lnTo>
                    <a:pt x="918" y="3336"/>
                  </a:lnTo>
                  <a:lnTo>
                    <a:pt x="929" y="3321"/>
                  </a:lnTo>
                  <a:lnTo>
                    <a:pt x="941" y="3307"/>
                  </a:lnTo>
                  <a:lnTo>
                    <a:pt x="954" y="3294"/>
                  </a:lnTo>
                  <a:lnTo>
                    <a:pt x="967" y="3282"/>
                  </a:lnTo>
                  <a:lnTo>
                    <a:pt x="980" y="3271"/>
                  </a:lnTo>
                  <a:lnTo>
                    <a:pt x="994" y="3262"/>
                  </a:lnTo>
                  <a:lnTo>
                    <a:pt x="1009" y="3254"/>
                  </a:lnTo>
                  <a:lnTo>
                    <a:pt x="1025" y="3247"/>
                  </a:lnTo>
                  <a:lnTo>
                    <a:pt x="1040" y="3243"/>
                  </a:lnTo>
                  <a:lnTo>
                    <a:pt x="1058" y="3239"/>
                  </a:lnTo>
                  <a:lnTo>
                    <a:pt x="1074" y="3237"/>
                  </a:lnTo>
                  <a:lnTo>
                    <a:pt x="1093" y="3237"/>
                  </a:lnTo>
                  <a:lnTo>
                    <a:pt x="1111" y="3238"/>
                  </a:lnTo>
                  <a:lnTo>
                    <a:pt x="1131" y="3241"/>
                  </a:lnTo>
                  <a:lnTo>
                    <a:pt x="1151" y="3246"/>
                  </a:lnTo>
                  <a:lnTo>
                    <a:pt x="1172" y="3253"/>
                  </a:lnTo>
                  <a:lnTo>
                    <a:pt x="1193" y="3262"/>
                  </a:lnTo>
                  <a:lnTo>
                    <a:pt x="1215" y="3272"/>
                  </a:lnTo>
                  <a:lnTo>
                    <a:pt x="1260" y="3295"/>
                  </a:lnTo>
                  <a:lnTo>
                    <a:pt x="1304" y="3320"/>
                  </a:lnTo>
                  <a:lnTo>
                    <a:pt x="1348" y="3346"/>
                  </a:lnTo>
                  <a:lnTo>
                    <a:pt x="1392" y="3372"/>
                  </a:lnTo>
                  <a:lnTo>
                    <a:pt x="1436" y="3399"/>
                  </a:lnTo>
                  <a:lnTo>
                    <a:pt x="1478" y="3426"/>
                  </a:lnTo>
                  <a:lnTo>
                    <a:pt x="1564" y="3484"/>
                  </a:lnTo>
                  <a:lnTo>
                    <a:pt x="1648" y="3544"/>
                  </a:lnTo>
                  <a:lnTo>
                    <a:pt x="1731" y="3604"/>
                  </a:lnTo>
                  <a:lnTo>
                    <a:pt x="1894" y="3724"/>
                  </a:lnTo>
                  <a:lnTo>
                    <a:pt x="1975" y="3782"/>
                  </a:lnTo>
                  <a:lnTo>
                    <a:pt x="2055" y="3836"/>
                  </a:lnTo>
                  <a:lnTo>
                    <a:pt x="2096" y="3863"/>
                  </a:lnTo>
                  <a:lnTo>
                    <a:pt x="2136" y="3888"/>
                  </a:lnTo>
                  <a:lnTo>
                    <a:pt x="2176" y="3913"/>
                  </a:lnTo>
                  <a:lnTo>
                    <a:pt x="2216" y="3937"/>
                  </a:lnTo>
                  <a:lnTo>
                    <a:pt x="2257" y="3959"/>
                  </a:lnTo>
                  <a:lnTo>
                    <a:pt x="2297" y="3981"/>
                  </a:lnTo>
                  <a:lnTo>
                    <a:pt x="2337" y="4000"/>
                  </a:lnTo>
                  <a:lnTo>
                    <a:pt x="2378" y="4017"/>
                  </a:lnTo>
                  <a:lnTo>
                    <a:pt x="2418" y="4034"/>
                  </a:lnTo>
                  <a:lnTo>
                    <a:pt x="2458" y="4049"/>
                  </a:lnTo>
                  <a:lnTo>
                    <a:pt x="2498" y="4062"/>
                  </a:lnTo>
                  <a:lnTo>
                    <a:pt x="2540" y="4073"/>
                  </a:lnTo>
                  <a:lnTo>
                    <a:pt x="2578" y="4087"/>
                  </a:lnTo>
                  <a:lnTo>
                    <a:pt x="2611" y="4102"/>
                  </a:lnTo>
                  <a:lnTo>
                    <a:pt x="2641" y="4117"/>
                  </a:lnTo>
                  <a:lnTo>
                    <a:pt x="2654" y="4124"/>
                  </a:lnTo>
                  <a:lnTo>
                    <a:pt x="2667" y="4132"/>
                  </a:lnTo>
                  <a:lnTo>
                    <a:pt x="2677" y="4142"/>
                  </a:lnTo>
                  <a:lnTo>
                    <a:pt x="2688" y="4151"/>
                  </a:lnTo>
                  <a:lnTo>
                    <a:pt x="2697" y="4161"/>
                  </a:lnTo>
                  <a:lnTo>
                    <a:pt x="2707" y="4170"/>
                  </a:lnTo>
                  <a:lnTo>
                    <a:pt x="2715" y="4181"/>
                  </a:lnTo>
                  <a:lnTo>
                    <a:pt x="2722" y="4192"/>
                  </a:lnTo>
                  <a:lnTo>
                    <a:pt x="2728" y="4202"/>
                  </a:lnTo>
                  <a:lnTo>
                    <a:pt x="2734" y="4214"/>
                  </a:lnTo>
                  <a:lnTo>
                    <a:pt x="2739" y="4226"/>
                  </a:lnTo>
                  <a:lnTo>
                    <a:pt x="2744" y="4239"/>
                  </a:lnTo>
                  <a:lnTo>
                    <a:pt x="2747" y="4253"/>
                  </a:lnTo>
                  <a:lnTo>
                    <a:pt x="2750" y="4266"/>
                  </a:lnTo>
                  <a:lnTo>
                    <a:pt x="2753" y="4297"/>
                  </a:lnTo>
                  <a:lnTo>
                    <a:pt x="2754" y="4329"/>
                  </a:lnTo>
                  <a:lnTo>
                    <a:pt x="2754" y="4365"/>
                  </a:lnTo>
                  <a:lnTo>
                    <a:pt x="2751" y="4403"/>
                  </a:lnTo>
                  <a:lnTo>
                    <a:pt x="2747" y="4444"/>
                  </a:lnTo>
                  <a:lnTo>
                    <a:pt x="2740" y="4488"/>
                  </a:lnTo>
                  <a:close/>
                  <a:moveTo>
                    <a:pt x="7282" y="6219"/>
                  </a:moveTo>
                  <a:lnTo>
                    <a:pt x="7282" y="6219"/>
                  </a:lnTo>
                  <a:lnTo>
                    <a:pt x="7282" y="6233"/>
                  </a:lnTo>
                  <a:lnTo>
                    <a:pt x="7280" y="6247"/>
                  </a:lnTo>
                  <a:lnTo>
                    <a:pt x="7276" y="6260"/>
                  </a:lnTo>
                  <a:lnTo>
                    <a:pt x="7271" y="6273"/>
                  </a:lnTo>
                  <a:lnTo>
                    <a:pt x="7266" y="6285"/>
                  </a:lnTo>
                  <a:lnTo>
                    <a:pt x="7258" y="6297"/>
                  </a:lnTo>
                  <a:lnTo>
                    <a:pt x="7251" y="6308"/>
                  </a:lnTo>
                  <a:lnTo>
                    <a:pt x="7242" y="6317"/>
                  </a:lnTo>
                  <a:lnTo>
                    <a:pt x="7232" y="6327"/>
                  </a:lnTo>
                  <a:lnTo>
                    <a:pt x="7222" y="6335"/>
                  </a:lnTo>
                  <a:lnTo>
                    <a:pt x="7210" y="6342"/>
                  </a:lnTo>
                  <a:lnTo>
                    <a:pt x="7198" y="6348"/>
                  </a:lnTo>
                  <a:lnTo>
                    <a:pt x="7185" y="6353"/>
                  </a:lnTo>
                  <a:lnTo>
                    <a:pt x="7171" y="6356"/>
                  </a:lnTo>
                  <a:lnTo>
                    <a:pt x="7158" y="6357"/>
                  </a:lnTo>
                  <a:lnTo>
                    <a:pt x="7143" y="6359"/>
                  </a:lnTo>
                  <a:lnTo>
                    <a:pt x="3873" y="6359"/>
                  </a:lnTo>
                  <a:lnTo>
                    <a:pt x="3858" y="6357"/>
                  </a:lnTo>
                  <a:lnTo>
                    <a:pt x="3844" y="6356"/>
                  </a:lnTo>
                  <a:lnTo>
                    <a:pt x="3831" y="6353"/>
                  </a:lnTo>
                  <a:lnTo>
                    <a:pt x="3818" y="6348"/>
                  </a:lnTo>
                  <a:lnTo>
                    <a:pt x="3806" y="6342"/>
                  </a:lnTo>
                  <a:lnTo>
                    <a:pt x="3794" y="6335"/>
                  </a:lnTo>
                  <a:lnTo>
                    <a:pt x="3784" y="6327"/>
                  </a:lnTo>
                  <a:lnTo>
                    <a:pt x="3773" y="6317"/>
                  </a:lnTo>
                  <a:lnTo>
                    <a:pt x="3765" y="6308"/>
                  </a:lnTo>
                  <a:lnTo>
                    <a:pt x="3757" y="6297"/>
                  </a:lnTo>
                  <a:lnTo>
                    <a:pt x="3749" y="6285"/>
                  </a:lnTo>
                  <a:lnTo>
                    <a:pt x="3744" y="6273"/>
                  </a:lnTo>
                  <a:lnTo>
                    <a:pt x="3739" y="6260"/>
                  </a:lnTo>
                  <a:lnTo>
                    <a:pt x="3735" y="6247"/>
                  </a:lnTo>
                  <a:lnTo>
                    <a:pt x="3734" y="6233"/>
                  </a:lnTo>
                  <a:lnTo>
                    <a:pt x="3733" y="6219"/>
                  </a:lnTo>
                  <a:lnTo>
                    <a:pt x="3733" y="5538"/>
                  </a:lnTo>
                  <a:lnTo>
                    <a:pt x="3734" y="5523"/>
                  </a:lnTo>
                  <a:lnTo>
                    <a:pt x="3735" y="5509"/>
                  </a:lnTo>
                  <a:lnTo>
                    <a:pt x="3739" y="5496"/>
                  </a:lnTo>
                  <a:lnTo>
                    <a:pt x="3744" y="5483"/>
                  </a:lnTo>
                  <a:lnTo>
                    <a:pt x="3749" y="5471"/>
                  </a:lnTo>
                  <a:lnTo>
                    <a:pt x="3757" y="5459"/>
                  </a:lnTo>
                  <a:lnTo>
                    <a:pt x="3765" y="5449"/>
                  </a:lnTo>
                  <a:lnTo>
                    <a:pt x="3773" y="5439"/>
                  </a:lnTo>
                  <a:lnTo>
                    <a:pt x="3784" y="5430"/>
                  </a:lnTo>
                  <a:lnTo>
                    <a:pt x="3794" y="5421"/>
                  </a:lnTo>
                  <a:lnTo>
                    <a:pt x="3806" y="5416"/>
                  </a:lnTo>
                  <a:lnTo>
                    <a:pt x="3818" y="5410"/>
                  </a:lnTo>
                  <a:lnTo>
                    <a:pt x="3831" y="5405"/>
                  </a:lnTo>
                  <a:lnTo>
                    <a:pt x="3844" y="5401"/>
                  </a:lnTo>
                  <a:lnTo>
                    <a:pt x="3858" y="5399"/>
                  </a:lnTo>
                  <a:lnTo>
                    <a:pt x="3873" y="5398"/>
                  </a:lnTo>
                  <a:lnTo>
                    <a:pt x="7143" y="5398"/>
                  </a:lnTo>
                  <a:lnTo>
                    <a:pt x="7158" y="5399"/>
                  </a:lnTo>
                  <a:lnTo>
                    <a:pt x="7171" y="5401"/>
                  </a:lnTo>
                  <a:lnTo>
                    <a:pt x="7185" y="5405"/>
                  </a:lnTo>
                  <a:lnTo>
                    <a:pt x="7198" y="5410"/>
                  </a:lnTo>
                  <a:lnTo>
                    <a:pt x="7210" y="5416"/>
                  </a:lnTo>
                  <a:lnTo>
                    <a:pt x="7222" y="5421"/>
                  </a:lnTo>
                  <a:lnTo>
                    <a:pt x="7232" y="5430"/>
                  </a:lnTo>
                  <a:lnTo>
                    <a:pt x="7242" y="5439"/>
                  </a:lnTo>
                  <a:lnTo>
                    <a:pt x="7251" y="5449"/>
                  </a:lnTo>
                  <a:lnTo>
                    <a:pt x="7258" y="5459"/>
                  </a:lnTo>
                  <a:lnTo>
                    <a:pt x="7266" y="5471"/>
                  </a:lnTo>
                  <a:lnTo>
                    <a:pt x="7271" y="5483"/>
                  </a:lnTo>
                  <a:lnTo>
                    <a:pt x="7276" y="5496"/>
                  </a:lnTo>
                  <a:lnTo>
                    <a:pt x="7280" y="5509"/>
                  </a:lnTo>
                  <a:lnTo>
                    <a:pt x="7282" y="5523"/>
                  </a:lnTo>
                  <a:lnTo>
                    <a:pt x="7282" y="5538"/>
                  </a:lnTo>
                  <a:lnTo>
                    <a:pt x="7282" y="6219"/>
                  </a:lnTo>
                  <a:close/>
                  <a:moveTo>
                    <a:pt x="8916" y="4725"/>
                  </a:moveTo>
                  <a:lnTo>
                    <a:pt x="8916" y="4725"/>
                  </a:lnTo>
                  <a:lnTo>
                    <a:pt x="8809" y="4719"/>
                  </a:lnTo>
                  <a:lnTo>
                    <a:pt x="8756" y="4715"/>
                  </a:lnTo>
                  <a:lnTo>
                    <a:pt x="8703" y="4711"/>
                  </a:lnTo>
                  <a:lnTo>
                    <a:pt x="8649" y="4705"/>
                  </a:lnTo>
                  <a:lnTo>
                    <a:pt x="8598" y="4698"/>
                  </a:lnTo>
                  <a:lnTo>
                    <a:pt x="8550" y="4689"/>
                  </a:lnTo>
                  <a:lnTo>
                    <a:pt x="8502" y="4679"/>
                  </a:lnTo>
                  <a:lnTo>
                    <a:pt x="8480" y="4673"/>
                  </a:lnTo>
                  <a:lnTo>
                    <a:pt x="8458" y="4666"/>
                  </a:lnTo>
                  <a:lnTo>
                    <a:pt x="8438" y="4658"/>
                  </a:lnTo>
                  <a:lnTo>
                    <a:pt x="8418" y="4650"/>
                  </a:lnTo>
                  <a:lnTo>
                    <a:pt x="8399" y="4642"/>
                  </a:lnTo>
                  <a:lnTo>
                    <a:pt x="8381" y="4632"/>
                  </a:lnTo>
                  <a:lnTo>
                    <a:pt x="8365" y="4622"/>
                  </a:lnTo>
                  <a:lnTo>
                    <a:pt x="8349" y="4610"/>
                  </a:lnTo>
                  <a:lnTo>
                    <a:pt x="8335" y="4598"/>
                  </a:lnTo>
                  <a:lnTo>
                    <a:pt x="8322" y="4586"/>
                  </a:lnTo>
                  <a:lnTo>
                    <a:pt x="8310" y="4572"/>
                  </a:lnTo>
                  <a:lnTo>
                    <a:pt x="8301" y="4558"/>
                  </a:lnTo>
                  <a:lnTo>
                    <a:pt x="8291" y="4541"/>
                  </a:lnTo>
                  <a:lnTo>
                    <a:pt x="8284" y="4525"/>
                  </a:lnTo>
                  <a:lnTo>
                    <a:pt x="8280" y="4507"/>
                  </a:lnTo>
                  <a:lnTo>
                    <a:pt x="8275" y="4488"/>
                  </a:lnTo>
                  <a:lnTo>
                    <a:pt x="8269" y="4444"/>
                  </a:lnTo>
                  <a:lnTo>
                    <a:pt x="8264" y="4403"/>
                  </a:lnTo>
                  <a:lnTo>
                    <a:pt x="8262" y="4365"/>
                  </a:lnTo>
                  <a:lnTo>
                    <a:pt x="8261" y="4329"/>
                  </a:lnTo>
                  <a:lnTo>
                    <a:pt x="8262" y="4297"/>
                  </a:lnTo>
                  <a:lnTo>
                    <a:pt x="8265" y="4266"/>
                  </a:lnTo>
                  <a:lnTo>
                    <a:pt x="8269" y="4253"/>
                  </a:lnTo>
                  <a:lnTo>
                    <a:pt x="8272" y="4239"/>
                  </a:lnTo>
                  <a:lnTo>
                    <a:pt x="8276" y="4226"/>
                  </a:lnTo>
                  <a:lnTo>
                    <a:pt x="8281" y="4214"/>
                  </a:lnTo>
                  <a:lnTo>
                    <a:pt x="8287" y="4202"/>
                  </a:lnTo>
                  <a:lnTo>
                    <a:pt x="8294" y="4192"/>
                  </a:lnTo>
                  <a:lnTo>
                    <a:pt x="8301" y="4181"/>
                  </a:lnTo>
                  <a:lnTo>
                    <a:pt x="8308" y="4170"/>
                  </a:lnTo>
                  <a:lnTo>
                    <a:pt x="8317" y="4161"/>
                  </a:lnTo>
                  <a:lnTo>
                    <a:pt x="8327" y="4151"/>
                  </a:lnTo>
                  <a:lnTo>
                    <a:pt x="8338" y="4142"/>
                  </a:lnTo>
                  <a:lnTo>
                    <a:pt x="8349" y="4132"/>
                  </a:lnTo>
                  <a:lnTo>
                    <a:pt x="8361" y="4124"/>
                  </a:lnTo>
                  <a:lnTo>
                    <a:pt x="8374" y="4117"/>
                  </a:lnTo>
                  <a:lnTo>
                    <a:pt x="8404" y="4102"/>
                  </a:lnTo>
                  <a:lnTo>
                    <a:pt x="8437" y="4087"/>
                  </a:lnTo>
                  <a:lnTo>
                    <a:pt x="8475" y="4073"/>
                  </a:lnTo>
                  <a:lnTo>
                    <a:pt x="8517" y="4062"/>
                  </a:lnTo>
                  <a:lnTo>
                    <a:pt x="8557" y="4049"/>
                  </a:lnTo>
                  <a:lnTo>
                    <a:pt x="8597" y="4034"/>
                  </a:lnTo>
                  <a:lnTo>
                    <a:pt x="8637" y="4017"/>
                  </a:lnTo>
                  <a:lnTo>
                    <a:pt x="8679" y="4000"/>
                  </a:lnTo>
                  <a:lnTo>
                    <a:pt x="8719" y="3981"/>
                  </a:lnTo>
                  <a:lnTo>
                    <a:pt x="8758" y="3959"/>
                  </a:lnTo>
                  <a:lnTo>
                    <a:pt x="8798" y="3937"/>
                  </a:lnTo>
                  <a:lnTo>
                    <a:pt x="8839" y="3913"/>
                  </a:lnTo>
                  <a:lnTo>
                    <a:pt x="8879" y="3888"/>
                  </a:lnTo>
                  <a:lnTo>
                    <a:pt x="8919" y="3863"/>
                  </a:lnTo>
                  <a:lnTo>
                    <a:pt x="8960" y="3836"/>
                  </a:lnTo>
                  <a:lnTo>
                    <a:pt x="9040" y="3782"/>
                  </a:lnTo>
                  <a:lnTo>
                    <a:pt x="9122" y="3724"/>
                  </a:lnTo>
                  <a:lnTo>
                    <a:pt x="9285" y="3604"/>
                  </a:lnTo>
                  <a:lnTo>
                    <a:pt x="9368" y="3544"/>
                  </a:lnTo>
                  <a:lnTo>
                    <a:pt x="9452" y="3484"/>
                  </a:lnTo>
                  <a:lnTo>
                    <a:pt x="9537" y="3426"/>
                  </a:lnTo>
                  <a:lnTo>
                    <a:pt x="9579" y="3399"/>
                  </a:lnTo>
                  <a:lnTo>
                    <a:pt x="9623" y="3372"/>
                  </a:lnTo>
                  <a:lnTo>
                    <a:pt x="9667" y="3346"/>
                  </a:lnTo>
                  <a:lnTo>
                    <a:pt x="9711" y="3320"/>
                  </a:lnTo>
                  <a:lnTo>
                    <a:pt x="9754" y="3295"/>
                  </a:lnTo>
                  <a:lnTo>
                    <a:pt x="9799" y="3272"/>
                  </a:lnTo>
                  <a:lnTo>
                    <a:pt x="9822" y="3262"/>
                  </a:lnTo>
                  <a:lnTo>
                    <a:pt x="9843" y="3253"/>
                  </a:lnTo>
                  <a:lnTo>
                    <a:pt x="9863" y="3246"/>
                  </a:lnTo>
                  <a:lnTo>
                    <a:pt x="9884" y="3241"/>
                  </a:lnTo>
                  <a:lnTo>
                    <a:pt x="9904" y="3238"/>
                  </a:lnTo>
                  <a:lnTo>
                    <a:pt x="9923" y="3237"/>
                  </a:lnTo>
                  <a:lnTo>
                    <a:pt x="9940" y="3237"/>
                  </a:lnTo>
                  <a:lnTo>
                    <a:pt x="9958" y="3239"/>
                  </a:lnTo>
                  <a:lnTo>
                    <a:pt x="9975" y="3243"/>
                  </a:lnTo>
                  <a:lnTo>
                    <a:pt x="9990" y="3247"/>
                  </a:lnTo>
                  <a:lnTo>
                    <a:pt x="10007" y="3254"/>
                  </a:lnTo>
                  <a:lnTo>
                    <a:pt x="10021" y="3262"/>
                  </a:lnTo>
                  <a:lnTo>
                    <a:pt x="10035" y="3271"/>
                  </a:lnTo>
                  <a:lnTo>
                    <a:pt x="10049" y="3282"/>
                  </a:lnTo>
                  <a:lnTo>
                    <a:pt x="10062" y="3294"/>
                  </a:lnTo>
                  <a:lnTo>
                    <a:pt x="10074" y="3307"/>
                  </a:lnTo>
                  <a:lnTo>
                    <a:pt x="10086" y="3321"/>
                  </a:lnTo>
                  <a:lnTo>
                    <a:pt x="10098" y="3336"/>
                  </a:lnTo>
                  <a:lnTo>
                    <a:pt x="10109" y="3353"/>
                  </a:lnTo>
                  <a:lnTo>
                    <a:pt x="10118" y="3371"/>
                  </a:lnTo>
                  <a:lnTo>
                    <a:pt x="10128" y="3390"/>
                  </a:lnTo>
                  <a:lnTo>
                    <a:pt x="10137" y="3408"/>
                  </a:lnTo>
                  <a:lnTo>
                    <a:pt x="10145" y="3429"/>
                  </a:lnTo>
                  <a:lnTo>
                    <a:pt x="10153" y="3450"/>
                  </a:lnTo>
                  <a:lnTo>
                    <a:pt x="10161" y="3472"/>
                  </a:lnTo>
                  <a:lnTo>
                    <a:pt x="10167" y="3495"/>
                  </a:lnTo>
                  <a:lnTo>
                    <a:pt x="10179" y="3542"/>
                  </a:lnTo>
                  <a:lnTo>
                    <a:pt x="10188" y="3593"/>
                  </a:lnTo>
                  <a:lnTo>
                    <a:pt x="10196" y="3644"/>
                  </a:lnTo>
                  <a:lnTo>
                    <a:pt x="10201" y="3699"/>
                  </a:lnTo>
                  <a:lnTo>
                    <a:pt x="10205" y="3753"/>
                  </a:lnTo>
                  <a:lnTo>
                    <a:pt x="10207" y="3809"/>
                  </a:lnTo>
                  <a:lnTo>
                    <a:pt x="10207" y="3865"/>
                  </a:lnTo>
                  <a:lnTo>
                    <a:pt x="10205" y="3921"/>
                  </a:lnTo>
                  <a:lnTo>
                    <a:pt x="10200" y="3977"/>
                  </a:lnTo>
                  <a:lnTo>
                    <a:pt x="10195" y="4032"/>
                  </a:lnTo>
                  <a:lnTo>
                    <a:pt x="10187" y="4086"/>
                  </a:lnTo>
                  <a:lnTo>
                    <a:pt x="10179" y="4138"/>
                  </a:lnTo>
                  <a:lnTo>
                    <a:pt x="10168" y="4189"/>
                  </a:lnTo>
                  <a:lnTo>
                    <a:pt x="10155" y="4238"/>
                  </a:lnTo>
                  <a:lnTo>
                    <a:pt x="10142" y="4283"/>
                  </a:lnTo>
                  <a:lnTo>
                    <a:pt x="10126" y="4326"/>
                  </a:lnTo>
                  <a:lnTo>
                    <a:pt x="10110" y="4365"/>
                  </a:lnTo>
                  <a:lnTo>
                    <a:pt x="10100" y="4382"/>
                  </a:lnTo>
                  <a:lnTo>
                    <a:pt x="10091" y="4400"/>
                  </a:lnTo>
                  <a:lnTo>
                    <a:pt x="10081" y="4417"/>
                  </a:lnTo>
                  <a:lnTo>
                    <a:pt x="10072" y="4431"/>
                  </a:lnTo>
                  <a:lnTo>
                    <a:pt x="10061" y="4445"/>
                  </a:lnTo>
                  <a:lnTo>
                    <a:pt x="10051" y="4459"/>
                  </a:lnTo>
                  <a:lnTo>
                    <a:pt x="10039" y="4472"/>
                  </a:lnTo>
                  <a:lnTo>
                    <a:pt x="10027" y="4485"/>
                  </a:lnTo>
                  <a:lnTo>
                    <a:pt x="10000" y="4510"/>
                  </a:lnTo>
                  <a:lnTo>
                    <a:pt x="9972" y="4533"/>
                  </a:lnTo>
                  <a:lnTo>
                    <a:pt x="9942" y="4554"/>
                  </a:lnTo>
                  <a:lnTo>
                    <a:pt x="9910" y="4574"/>
                  </a:lnTo>
                  <a:lnTo>
                    <a:pt x="9875" y="4592"/>
                  </a:lnTo>
                  <a:lnTo>
                    <a:pt x="9840" y="4609"/>
                  </a:lnTo>
                  <a:lnTo>
                    <a:pt x="9803" y="4624"/>
                  </a:lnTo>
                  <a:lnTo>
                    <a:pt x="9765" y="4638"/>
                  </a:lnTo>
                  <a:lnTo>
                    <a:pt x="9725" y="4651"/>
                  </a:lnTo>
                  <a:lnTo>
                    <a:pt x="9685" y="4663"/>
                  </a:lnTo>
                  <a:lnTo>
                    <a:pt x="9644" y="4674"/>
                  </a:lnTo>
                  <a:lnTo>
                    <a:pt x="9603" y="4683"/>
                  </a:lnTo>
                  <a:lnTo>
                    <a:pt x="9560" y="4692"/>
                  </a:lnTo>
                  <a:lnTo>
                    <a:pt x="9518" y="4699"/>
                  </a:lnTo>
                  <a:lnTo>
                    <a:pt x="9475" y="4705"/>
                  </a:lnTo>
                  <a:lnTo>
                    <a:pt x="9432" y="4711"/>
                  </a:lnTo>
                  <a:lnTo>
                    <a:pt x="9390" y="4715"/>
                  </a:lnTo>
                  <a:lnTo>
                    <a:pt x="9347" y="4719"/>
                  </a:lnTo>
                  <a:lnTo>
                    <a:pt x="9264" y="4725"/>
                  </a:lnTo>
                  <a:lnTo>
                    <a:pt x="9183" y="4728"/>
                  </a:lnTo>
                  <a:lnTo>
                    <a:pt x="9108" y="4730"/>
                  </a:lnTo>
                  <a:lnTo>
                    <a:pt x="9037" y="4728"/>
                  </a:lnTo>
                  <a:lnTo>
                    <a:pt x="8971" y="4727"/>
                  </a:lnTo>
                  <a:lnTo>
                    <a:pt x="8916" y="4725"/>
                  </a:lnTo>
                  <a:close/>
                  <a:moveTo>
                    <a:pt x="9949" y="6335"/>
                  </a:moveTo>
                  <a:lnTo>
                    <a:pt x="9949" y="6335"/>
                  </a:lnTo>
                  <a:lnTo>
                    <a:pt x="9926" y="6335"/>
                  </a:lnTo>
                  <a:lnTo>
                    <a:pt x="9905" y="6334"/>
                  </a:lnTo>
                  <a:lnTo>
                    <a:pt x="9884" y="6330"/>
                  </a:lnTo>
                  <a:lnTo>
                    <a:pt x="9862" y="6327"/>
                  </a:lnTo>
                  <a:lnTo>
                    <a:pt x="9842" y="6322"/>
                  </a:lnTo>
                  <a:lnTo>
                    <a:pt x="9822" y="6316"/>
                  </a:lnTo>
                  <a:lnTo>
                    <a:pt x="9802" y="6310"/>
                  </a:lnTo>
                  <a:lnTo>
                    <a:pt x="9783" y="6302"/>
                  </a:lnTo>
                  <a:lnTo>
                    <a:pt x="9764" y="6293"/>
                  </a:lnTo>
                  <a:lnTo>
                    <a:pt x="9745" y="6284"/>
                  </a:lnTo>
                  <a:lnTo>
                    <a:pt x="9727" y="6273"/>
                  </a:lnTo>
                  <a:lnTo>
                    <a:pt x="9709" y="6263"/>
                  </a:lnTo>
                  <a:lnTo>
                    <a:pt x="9693" y="6251"/>
                  </a:lnTo>
                  <a:lnTo>
                    <a:pt x="9677" y="6238"/>
                  </a:lnTo>
                  <a:lnTo>
                    <a:pt x="9662" y="6225"/>
                  </a:lnTo>
                  <a:lnTo>
                    <a:pt x="9647" y="6211"/>
                  </a:lnTo>
                  <a:lnTo>
                    <a:pt x="9632" y="6195"/>
                  </a:lnTo>
                  <a:lnTo>
                    <a:pt x="9619" y="6180"/>
                  </a:lnTo>
                  <a:lnTo>
                    <a:pt x="9606" y="6164"/>
                  </a:lnTo>
                  <a:lnTo>
                    <a:pt x="9595" y="6148"/>
                  </a:lnTo>
                  <a:lnTo>
                    <a:pt x="9584" y="6130"/>
                  </a:lnTo>
                  <a:lnTo>
                    <a:pt x="9573" y="6112"/>
                  </a:lnTo>
                  <a:lnTo>
                    <a:pt x="9564" y="6093"/>
                  </a:lnTo>
                  <a:lnTo>
                    <a:pt x="9555" y="6074"/>
                  </a:lnTo>
                  <a:lnTo>
                    <a:pt x="9548" y="6055"/>
                  </a:lnTo>
                  <a:lnTo>
                    <a:pt x="9541" y="6035"/>
                  </a:lnTo>
                  <a:lnTo>
                    <a:pt x="9535" y="6015"/>
                  </a:lnTo>
                  <a:lnTo>
                    <a:pt x="9531" y="5995"/>
                  </a:lnTo>
                  <a:lnTo>
                    <a:pt x="9527" y="5974"/>
                  </a:lnTo>
                  <a:lnTo>
                    <a:pt x="9525" y="5952"/>
                  </a:lnTo>
                  <a:lnTo>
                    <a:pt x="9522" y="5931"/>
                  </a:lnTo>
                  <a:lnTo>
                    <a:pt x="9522" y="5908"/>
                  </a:lnTo>
                  <a:lnTo>
                    <a:pt x="9522" y="5887"/>
                  </a:lnTo>
                  <a:lnTo>
                    <a:pt x="9525" y="5865"/>
                  </a:lnTo>
                  <a:lnTo>
                    <a:pt x="9527" y="5843"/>
                  </a:lnTo>
                  <a:lnTo>
                    <a:pt x="9531" y="5822"/>
                  </a:lnTo>
                  <a:lnTo>
                    <a:pt x="9535" y="5802"/>
                  </a:lnTo>
                  <a:lnTo>
                    <a:pt x="9541" y="5782"/>
                  </a:lnTo>
                  <a:lnTo>
                    <a:pt x="9548" y="5761"/>
                  </a:lnTo>
                  <a:lnTo>
                    <a:pt x="9555" y="5743"/>
                  </a:lnTo>
                  <a:lnTo>
                    <a:pt x="9564" y="5724"/>
                  </a:lnTo>
                  <a:lnTo>
                    <a:pt x="9573" y="5705"/>
                  </a:lnTo>
                  <a:lnTo>
                    <a:pt x="9584" y="5687"/>
                  </a:lnTo>
                  <a:lnTo>
                    <a:pt x="9595" y="5670"/>
                  </a:lnTo>
                  <a:lnTo>
                    <a:pt x="9606" y="5652"/>
                  </a:lnTo>
                  <a:lnTo>
                    <a:pt x="9619" y="5637"/>
                  </a:lnTo>
                  <a:lnTo>
                    <a:pt x="9632" y="5622"/>
                  </a:lnTo>
                  <a:lnTo>
                    <a:pt x="9647" y="5606"/>
                  </a:lnTo>
                  <a:lnTo>
                    <a:pt x="9662" y="5592"/>
                  </a:lnTo>
                  <a:lnTo>
                    <a:pt x="9677" y="5579"/>
                  </a:lnTo>
                  <a:lnTo>
                    <a:pt x="9693" y="5566"/>
                  </a:lnTo>
                  <a:lnTo>
                    <a:pt x="9709" y="5554"/>
                  </a:lnTo>
                  <a:lnTo>
                    <a:pt x="9727" y="5543"/>
                  </a:lnTo>
                  <a:lnTo>
                    <a:pt x="9745" y="5533"/>
                  </a:lnTo>
                  <a:lnTo>
                    <a:pt x="9764" y="5523"/>
                  </a:lnTo>
                  <a:lnTo>
                    <a:pt x="9783" y="5515"/>
                  </a:lnTo>
                  <a:lnTo>
                    <a:pt x="9802" y="5508"/>
                  </a:lnTo>
                  <a:lnTo>
                    <a:pt x="9822" y="5501"/>
                  </a:lnTo>
                  <a:lnTo>
                    <a:pt x="9842" y="5495"/>
                  </a:lnTo>
                  <a:lnTo>
                    <a:pt x="9862" y="5490"/>
                  </a:lnTo>
                  <a:lnTo>
                    <a:pt x="9884" y="5487"/>
                  </a:lnTo>
                  <a:lnTo>
                    <a:pt x="9905" y="5484"/>
                  </a:lnTo>
                  <a:lnTo>
                    <a:pt x="9926" y="5482"/>
                  </a:lnTo>
                  <a:lnTo>
                    <a:pt x="9949" y="5482"/>
                  </a:lnTo>
                  <a:lnTo>
                    <a:pt x="9970" y="5482"/>
                  </a:lnTo>
                  <a:lnTo>
                    <a:pt x="9993" y="5484"/>
                  </a:lnTo>
                  <a:lnTo>
                    <a:pt x="10014" y="5487"/>
                  </a:lnTo>
                  <a:lnTo>
                    <a:pt x="10035" y="5490"/>
                  </a:lnTo>
                  <a:lnTo>
                    <a:pt x="10055" y="5495"/>
                  </a:lnTo>
                  <a:lnTo>
                    <a:pt x="10076" y="5501"/>
                  </a:lnTo>
                  <a:lnTo>
                    <a:pt x="10096" y="5508"/>
                  </a:lnTo>
                  <a:lnTo>
                    <a:pt x="10115" y="5515"/>
                  </a:lnTo>
                  <a:lnTo>
                    <a:pt x="10134" y="5523"/>
                  </a:lnTo>
                  <a:lnTo>
                    <a:pt x="10153" y="5533"/>
                  </a:lnTo>
                  <a:lnTo>
                    <a:pt x="10170" y="5543"/>
                  </a:lnTo>
                  <a:lnTo>
                    <a:pt x="10187" y="5554"/>
                  </a:lnTo>
                  <a:lnTo>
                    <a:pt x="10205" y="5566"/>
                  </a:lnTo>
                  <a:lnTo>
                    <a:pt x="10220" y="5579"/>
                  </a:lnTo>
                  <a:lnTo>
                    <a:pt x="10235" y="5592"/>
                  </a:lnTo>
                  <a:lnTo>
                    <a:pt x="10251" y="5606"/>
                  </a:lnTo>
                  <a:lnTo>
                    <a:pt x="10265" y="5622"/>
                  </a:lnTo>
                  <a:lnTo>
                    <a:pt x="10278" y="5637"/>
                  </a:lnTo>
                  <a:lnTo>
                    <a:pt x="10291" y="5652"/>
                  </a:lnTo>
                  <a:lnTo>
                    <a:pt x="10303" y="5670"/>
                  </a:lnTo>
                  <a:lnTo>
                    <a:pt x="10314" y="5687"/>
                  </a:lnTo>
                  <a:lnTo>
                    <a:pt x="10324" y="5705"/>
                  </a:lnTo>
                  <a:lnTo>
                    <a:pt x="10334" y="5724"/>
                  </a:lnTo>
                  <a:lnTo>
                    <a:pt x="10342" y="5743"/>
                  </a:lnTo>
                  <a:lnTo>
                    <a:pt x="10350" y="5761"/>
                  </a:lnTo>
                  <a:lnTo>
                    <a:pt x="10356" y="5782"/>
                  </a:lnTo>
                  <a:lnTo>
                    <a:pt x="10362" y="5802"/>
                  </a:lnTo>
                  <a:lnTo>
                    <a:pt x="10367" y="5822"/>
                  </a:lnTo>
                  <a:lnTo>
                    <a:pt x="10371" y="5843"/>
                  </a:lnTo>
                  <a:lnTo>
                    <a:pt x="10374" y="5865"/>
                  </a:lnTo>
                  <a:lnTo>
                    <a:pt x="10375" y="5887"/>
                  </a:lnTo>
                  <a:lnTo>
                    <a:pt x="10376" y="5908"/>
                  </a:lnTo>
                  <a:lnTo>
                    <a:pt x="10375" y="5931"/>
                  </a:lnTo>
                  <a:lnTo>
                    <a:pt x="10374" y="5952"/>
                  </a:lnTo>
                  <a:lnTo>
                    <a:pt x="10371" y="5974"/>
                  </a:lnTo>
                  <a:lnTo>
                    <a:pt x="10367" y="5995"/>
                  </a:lnTo>
                  <a:lnTo>
                    <a:pt x="10362" y="6015"/>
                  </a:lnTo>
                  <a:lnTo>
                    <a:pt x="10356" y="6035"/>
                  </a:lnTo>
                  <a:lnTo>
                    <a:pt x="10350" y="6055"/>
                  </a:lnTo>
                  <a:lnTo>
                    <a:pt x="10342" y="6074"/>
                  </a:lnTo>
                  <a:lnTo>
                    <a:pt x="10334" y="6093"/>
                  </a:lnTo>
                  <a:lnTo>
                    <a:pt x="10324" y="6112"/>
                  </a:lnTo>
                  <a:lnTo>
                    <a:pt x="10314" y="6130"/>
                  </a:lnTo>
                  <a:lnTo>
                    <a:pt x="10303" y="6148"/>
                  </a:lnTo>
                  <a:lnTo>
                    <a:pt x="10291" y="6164"/>
                  </a:lnTo>
                  <a:lnTo>
                    <a:pt x="10278" y="6180"/>
                  </a:lnTo>
                  <a:lnTo>
                    <a:pt x="10265" y="6195"/>
                  </a:lnTo>
                  <a:lnTo>
                    <a:pt x="10251" y="6211"/>
                  </a:lnTo>
                  <a:lnTo>
                    <a:pt x="10235" y="6225"/>
                  </a:lnTo>
                  <a:lnTo>
                    <a:pt x="10220" y="6238"/>
                  </a:lnTo>
                  <a:lnTo>
                    <a:pt x="10205" y="6251"/>
                  </a:lnTo>
                  <a:lnTo>
                    <a:pt x="10187" y="6263"/>
                  </a:lnTo>
                  <a:lnTo>
                    <a:pt x="10170" y="6273"/>
                  </a:lnTo>
                  <a:lnTo>
                    <a:pt x="10153" y="6284"/>
                  </a:lnTo>
                  <a:lnTo>
                    <a:pt x="10134" y="6293"/>
                  </a:lnTo>
                  <a:lnTo>
                    <a:pt x="10115" y="6302"/>
                  </a:lnTo>
                  <a:lnTo>
                    <a:pt x="10096" y="6310"/>
                  </a:lnTo>
                  <a:lnTo>
                    <a:pt x="10076" y="6316"/>
                  </a:lnTo>
                  <a:lnTo>
                    <a:pt x="10055" y="6322"/>
                  </a:lnTo>
                  <a:lnTo>
                    <a:pt x="10035" y="6327"/>
                  </a:lnTo>
                  <a:lnTo>
                    <a:pt x="10014" y="6330"/>
                  </a:lnTo>
                  <a:lnTo>
                    <a:pt x="9993" y="6334"/>
                  </a:lnTo>
                  <a:lnTo>
                    <a:pt x="9970" y="6335"/>
                  </a:lnTo>
                  <a:lnTo>
                    <a:pt x="9949" y="633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1" name="右箭头 10"/>
            <p:cNvSpPr/>
            <p:nvPr/>
          </p:nvSpPr>
          <p:spPr>
            <a:xfrm>
              <a:off x="2339752" y="4669057"/>
              <a:ext cx="1224136"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剪去单角的矩形 11"/>
            <p:cNvSpPr/>
            <p:nvPr/>
          </p:nvSpPr>
          <p:spPr>
            <a:xfrm>
              <a:off x="3635896" y="3933056"/>
              <a:ext cx="936105" cy="1501867"/>
            </a:xfrm>
            <a:prstGeom prst="snip1Rect">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4716016" y="4469230"/>
              <a:ext cx="1224136"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0800000">
              <a:off x="4716016" y="4869160"/>
              <a:ext cx="1224136"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a:spLocks/>
            </p:cNvSpPr>
            <p:nvPr/>
          </p:nvSpPr>
          <p:spPr bwMode="auto">
            <a:xfrm>
              <a:off x="6323935" y="3923274"/>
              <a:ext cx="432048" cy="736951"/>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dirty="0">
                <a:ea typeface="宋体" panose="02010600030101010101" pitchFamily="2" charset="-122"/>
              </a:endParaRPr>
            </a:p>
          </p:txBody>
        </p:sp>
        <p:sp>
          <p:nvSpPr>
            <p:cNvPr id="17" name="KSO_Shape"/>
            <p:cNvSpPr>
              <a:spLocks/>
            </p:cNvSpPr>
            <p:nvPr/>
          </p:nvSpPr>
          <p:spPr bwMode="auto">
            <a:xfrm>
              <a:off x="6669483" y="4869160"/>
              <a:ext cx="682997" cy="548127"/>
            </a:xfrm>
            <a:custGeom>
              <a:avLst/>
              <a:gdLst>
                <a:gd name="T0" fmla="*/ 1318145 w 2143125"/>
                <a:gd name="T1" fmla="*/ 917194 h 1597025"/>
                <a:gd name="T2" fmla="*/ 1379831 w 2143125"/>
                <a:gd name="T3" fmla="*/ 1137598 h 1597025"/>
                <a:gd name="T4" fmla="*/ 1335097 w 2143125"/>
                <a:gd name="T5" fmla="*/ 1268287 h 1597025"/>
                <a:gd name="T6" fmla="*/ 1208192 w 2143125"/>
                <a:gd name="T7" fmla="*/ 1359886 h 1597025"/>
                <a:gd name="T8" fmla="*/ 922597 w 2143125"/>
                <a:gd name="T9" fmla="*/ 1418283 h 1597025"/>
                <a:gd name="T10" fmla="*/ 657487 w 2143125"/>
                <a:gd name="T11" fmla="*/ 1338693 h 1597025"/>
                <a:gd name="T12" fmla="*/ 552478 w 2143125"/>
                <a:gd name="T13" fmla="*/ 1242149 h 1597025"/>
                <a:gd name="T14" fmla="*/ 531288 w 2143125"/>
                <a:gd name="T15" fmla="*/ 1081555 h 1597025"/>
                <a:gd name="T16" fmla="*/ 616755 w 2143125"/>
                <a:gd name="T17" fmla="*/ 873161 h 1597025"/>
                <a:gd name="T18" fmla="*/ 1793602 w 2143125"/>
                <a:gd name="T19" fmla="*/ 648696 h 1597025"/>
                <a:gd name="T20" fmla="*/ 1890429 w 2143125"/>
                <a:gd name="T21" fmla="*/ 826850 h 1597025"/>
                <a:gd name="T22" fmla="*/ 1893955 w 2143125"/>
                <a:gd name="T23" fmla="*/ 997719 h 1597025"/>
                <a:gd name="T24" fmla="*/ 1811228 w 2143125"/>
                <a:gd name="T25" fmla="*/ 1095258 h 1597025"/>
                <a:gd name="T26" fmla="*/ 1583730 w 2143125"/>
                <a:gd name="T27" fmla="*/ 1181514 h 1597025"/>
                <a:gd name="T28" fmla="*/ 1467631 w 2143125"/>
                <a:gd name="T29" fmla="*/ 1082095 h 1597025"/>
                <a:gd name="T30" fmla="*/ 1367044 w 2143125"/>
                <a:gd name="T31" fmla="*/ 822855 h 1597025"/>
                <a:gd name="T32" fmla="*/ 1287607 w 2143125"/>
                <a:gd name="T33" fmla="*/ 640469 h 1597025"/>
                <a:gd name="T34" fmla="*/ 637786 w 2143125"/>
                <a:gd name="T35" fmla="*/ 718735 h 1597025"/>
                <a:gd name="T36" fmla="*/ 475984 w 2143125"/>
                <a:gd name="T37" fmla="*/ 936375 h 1597025"/>
                <a:gd name="T38" fmla="*/ 436888 w 2143125"/>
                <a:gd name="T39" fmla="*/ 1185275 h 1597025"/>
                <a:gd name="T40" fmla="*/ 191242 w 2143125"/>
                <a:gd name="T41" fmla="*/ 1146495 h 1597025"/>
                <a:gd name="T42" fmla="*/ 46633 w 2143125"/>
                <a:gd name="T43" fmla="*/ 1053656 h 1597025"/>
                <a:gd name="T44" fmla="*/ 0 w 2143125"/>
                <a:gd name="T45" fmla="*/ 940371 h 1597025"/>
                <a:gd name="T46" fmla="*/ 50165 w 2143125"/>
                <a:gd name="T47" fmla="*/ 736128 h 1597025"/>
                <a:gd name="T48" fmla="*/ 952970 w 2143125"/>
                <a:gd name="T49" fmla="*/ 136844 h 1597025"/>
                <a:gd name="T50" fmla="*/ 1076540 w 2143125"/>
                <a:gd name="T51" fmla="*/ 163209 h 1597025"/>
                <a:gd name="T52" fmla="*/ 1174924 w 2143125"/>
                <a:gd name="T53" fmla="*/ 235007 h 1597025"/>
                <a:gd name="T54" fmla="*/ 1237061 w 2143125"/>
                <a:gd name="T55" fmla="*/ 340233 h 1597025"/>
                <a:gd name="T56" fmla="*/ 1251420 w 2143125"/>
                <a:gd name="T57" fmla="*/ 467116 h 1597025"/>
                <a:gd name="T58" fmla="*/ 1213290 w 2143125"/>
                <a:gd name="T59" fmla="*/ 585759 h 1597025"/>
                <a:gd name="T60" fmla="*/ 1132322 w 2143125"/>
                <a:gd name="T61" fmla="*/ 676861 h 1597025"/>
                <a:gd name="T62" fmla="*/ 1020756 w 2143125"/>
                <a:gd name="T63" fmla="*/ 728650 h 1597025"/>
                <a:gd name="T64" fmla="*/ 892716 w 2143125"/>
                <a:gd name="T65" fmla="*/ 730298 h 1597025"/>
                <a:gd name="T66" fmla="*/ 779502 w 2143125"/>
                <a:gd name="T67" fmla="*/ 680863 h 1597025"/>
                <a:gd name="T68" fmla="*/ 696652 w 2143125"/>
                <a:gd name="T69" fmla="*/ 592115 h 1597025"/>
                <a:gd name="T70" fmla="*/ 655933 w 2143125"/>
                <a:gd name="T71" fmla="*/ 474649 h 1597025"/>
                <a:gd name="T72" fmla="*/ 666760 w 2143125"/>
                <a:gd name="T73" fmla="*/ 347531 h 1597025"/>
                <a:gd name="T74" fmla="*/ 726308 w 2143125"/>
                <a:gd name="T75" fmla="*/ 240187 h 1597025"/>
                <a:gd name="T76" fmla="*/ 823046 w 2143125"/>
                <a:gd name="T77" fmla="*/ 166505 h 1597025"/>
                <a:gd name="T78" fmla="*/ 945438 w 2143125"/>
                <a:gd name="T79" fmla="*/ 136844 h 1597025"/>
                <a:gd name="T80" fmla="*/ 1618384 w 2143125"/>
                <a:gd name="T81" fmla="*/ 22111 h 1597025"/>
                <a:gd name="T82" fmla="*/ 1763195 w 2143125"/>
                <a:gd name="T83" fmla="*/ 163718 h 1597025"/>
                <a:gd name="T84" fmla="*/ 1787878 w 2143125"/>
                <a:gd name="T85" fmla="*/ 278038 h 1597025"/>
                <a:gd name="T86" fmla="*/ 1763195 w 2143125"/>
                <a:gd name="T87" fmla="*/ 392122 h 1597025"/>
                <a:gd name="T88" fmla="*/ 1618384 w 2143125"/>
                <a:gd name="T89" fmla="*/ 533963 h 1597025"/>
                <a:gd name="T90" fmla="*/ 1498492 w 2143125"/>
                <a:gd name="T91" fmla="*/ 555604 h 1597025"/>
                <a:gd name="T92" fmla="*/ 1344043 w 2143125"/>
                <a:gd name="T93" fmla="*/ 467159 h 1597025"/>
                <a:gd name="T94" fmla="*/ 1325941 w 2143125"/>
                <a:gd name="T95" fmla="*/ 314968 h 1597025"/>
                <a:gd name="T96" fmla="*/ 1255886 w 2143125"/>
                <a:gd name="T97" fmla="*/ 187946 h 1597025"/>
                <a:gd name="T98" fmla="*/ 1350390 w 2143125"/>
                <a:gd name="T99" fmla="*/ 51280 h 1597025"/>
                <a:gd name="T100" fmla="*/ 396165 w 2143125"/>
                <a:gd name="T101" fmla="*/ 0 h 1597025"/>
                <a:gd name="T102" fmla="*/ 564484 w 2143125"/>
                <a:gd name="T103" fmla="*/ 57396 h 1597025"/>
                <a:gd name="T104" fmla="*/ 645353 w 2143125"/>
                <a:gd name="T105" fmla="*/ 194532 h 1597025"/>
                <a:gd name="T106" fmla="*/ 578120 w 2143125"/>
                <a:gd name="T107" fmla="*/ 323201 h 1597025"/>
                <a:gd name="T108" fmla="*/ 564014 w 2143125"/>
                <a:gd name="T109" fmla="*/ 482449 h 1597025"/>
                <a:gd name="T110" fmla="*/ 396165 w 2143125"/>
                <a:gd name="T111" fmla="*/ 555840 h 1597025"/>
                <a:gd name="T112" fmla="*/ 281916 w 2143125"/>
                <a:gd name="T113" fmla="*/ 531141 h 1597025"/>
                <a:gd name="T114" fmla="*/ 140396 w 2143125"/>
                <a:gd name="T115" fmla="*/ 386242 h 1597025"/>
                <a:gd name="T116" fmla="*/ 118533 w 2143125"/>
                <a:gd name="T117" fmla="*/ 270745 h 1597025"/>
                <a:gd name="T118" fmla="*/ 145803 w 2143125"/>
                <a:gd name="T119" fmla="*/ 157366 h 1597025"/>
                <a:gd name="T120" fmla="*/ 294375 w 2143125"/>
                <a:gd name="T121" fmla="*/ 19524 h 15970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43125" h="1597025">
                  <a:moveTo>
                    <a:pt x="795561" y="879475"/>
                  </a:moveTo>
                  <a:lnTo>
                    <a:pt x="1072091" y="1110003"/>
                  </a:lnTo>
                  <a:lnTo>
                    <a:pt x="1348886" y="879475"/>
                  </a:lnTo>
                  <a:lnTo>
                    <a:pt x="1360276" y="888484"/>
                  </a:lnTo>
                  <a:lnTo>
                    <a:pt x="1371400" y="897758"/>
                  </a:lnTo>
                  <a:lnTo>
                    <a:pt x="1382525" y="907297"/>
                  </a:lnTo>
                  <a:lnTo>
                    <a:pt x="1393120" y="917101"/>
                  </a:lnTo>
                  <a:lnTo>
                    <a:pt x="1403186" y="927435"/>
                  </a:lnTo>
                  <a:lnTo>
                    <a:pt x="1413516" y="937504"/>
                  </a:lnTo>
                  <a:lnTo>
                    <a:pt x="1423316" y="948368"/>
                  </a:lnTo>
                  <a:lnTo>
                    <a:pt x="1432587" y="959497"/>
                  </a:lnTo>
                  <a:lnTo>
                    <a:pt x="1441857" y="970891"/>
                  </a:lnTo>
                  <a:lnTo>
                    <a:pt x="1450863" y="982550"/>
                  </a:lnTo>
                  <a:lnTo>
                    <a:pt x="1459074" y="994739"/>
                  </a:lnTo>
                  <a:lnTo>
                    <a:pt x="1467550" y="1006663"/>
                  </a:lnTo>
                  <a:lnTo>
                    <a:pt x="1475232" y="1019116"/>
                  </a:lnTo>
                  <a:lnTo>
                    <a:pt x="1482913" y="1032100"/>
                  </a:lnTo>
                  <a:lnTo>
                    <a:pt x="1490065" y="1044819"/>
                  </a:lnTo>
                  <a:lnTo>
                    <a:pt x="1496687" y="1057803"/>
                  </a:lnTo>
                  <a:lnTo>
                    <a:pt x="1503308" y="1071581"/>
                  </a:lnTo>
                  <a:lnTo>
                    <a:pt x="1509401" y="1085095"/>
                  </a:lnTo>
                  <a:lnTo>
                    <a:pt x="1515228" y="1098874"/>
                  </a:lnTo>
                  <a:lnTo>
                    <a:pt x="1520525" y="1113182"/>
                  </a:lnTo>
                  <a:lnTo>
                    <a:pt x="1525558" y="1127226"/>
                  </a:lnTo>
                  <a:lnTo>
                    <a:pt x="1530061" y="1141799"/>
                  </a:lnTo>
                  <a:lnTo>
                    <a:pt x="1534034" y="1156638"/>
                  </a:lnTo>
                  <a:lnTo>
                    <a:pt x="1538007" y="1171477"/>
                  </a:lnTo>
                  <a:lnTo>
                    <a:pt x="1541186" y="1186580"/>
                  </a:lnTo>
                  <a:lnTo>
                    <a:pt x="1544364" y="1201684"/>
                  </a:lnTo>
                  <a:lnTo>
                    <a:pt x="1546748" y="1217052"/>
                  </a:lnTo>
                  <a:lnTo>
                    <a:pt x="1548867" y="1232686"/>
                  </a:lnTo>
                  <a:lnTo>
                    <a:pt x="1550456" y="1248319"/>
                  </a:lnTo>
                  <a:lnTo>
                    <a:pt x="1551781" y="1264218"/>
                  </a:lnTo>
                  <a:lnTo>
                    <a:pt x="1552310" y="1280116"/>
                  </a:lnTo>
                  <a:lnTo>
                    <a:pt x="1552575" y="1296279"/>
                  </a:lnTo>
                  <a:lnTo>
                    <a:pt x="1552310" y="1305554"/>
                  </a:lnTo>
                  <a:lnTo>
                    <a:pt x="1551781" y="1314298"/>
                  </a:lnTo>
                  <a:lnTo>
                    <a:pt x="1550456" y="1323307"/>
                  </a:lnTo>
                  <a:lnTo>
                    <a:pt x="1548867" y="1332316"/>
                  </a:lnTo>
                  <a:lnTo>
                    <a:pt x="1547013" y="1341060"/>
                  </a:lnTo>
                  <a:lnTo>
                    <a:pt x="1544894" y="1349539"/>
                  </a:lnTo>
                  <a:lnTo>
                    <a:pt x="1542245" y="1358018"/>
                  </a:lnTo>
                  <a:lnTo>
                    <a:pt x="1539067" y="1366233"/>
                  </a:lnTo>
                  <a:lnTo>
                    <a:pt x="1535623" y="1374182"/>
                  </a:lnTo>
                  <a:lnTo>
                    <a:pt x="1531650" y="1382396"/>
                  </a:lnTo>
                  <a:lnTo>
                    <a:pt x="1527677" y="1390080"/>
                  </a:lnTo>
                  <a:lnTo>
                    <a:pt x="1522909" y="1397765"/>
                  </a:lnTo>
                  <a:lnTo>
                    <a:pt x="1518406" y="1405184"/>
                  </a:lnTo>
                  <a:lnTo>
                    <a:pt x="1513109" y="1412603"/>
                  </a:lnTo>
                  <a:lnTo>
                    <a:pt x="1507811" y="1420022"/>
                  </a:lnTo>
                  <a:lnTo>
                    <a:pt x="1501984" y="1427177"/>
                  </a:lnTo>
                  <a:lnTo>
                    <a:pt x="1495892" y="1433801"/>
                  </a:lnTo>
                  <a:lnTo>
                    <a:pt x="1489800" y="1440955"/>
                  </a:lnTo>
                  <a:lnTo>
                    <a:pt x="1483178" y="1447315"/>
                  </a:lnTo>
                  <a:lnTo>
                    <a:pt x="1476026" y="1453939"/>
                  </a:lnTo>
                  <a:lnTo>
                    <a:pt x="1469404" y="1460298"/>
                  </a:lnTo>
                  <a:lnTo>
                    <a:pt x="1461988" y="1466658"/>
                  </a:lnTo>
                  <a:lnTo>
                    <a:pt x="1454306" y="1472752"/>
                  </a:lnTo>
                  <a:lnTo>
                    <a:pt x="1446360" y="1478582"/>
                  </a:lnTo>
                  <a:lnTo>
                    <a:pt x="1438414" y="1484411"/>
                  </a:lnTo>
                  <a:lnTo>
                    <a:pt x="1430468" y="1490241"/>
                  </a:lnTo>
                  <a:lnTo>
                    <a:pt x="1421992" y="1495540"/>
                  </a:lnTo>
                  <a:lnTo>
                    <a:pt x="1413516" y="1501105"/>
                  </a:lnTo>
                  <a:lnTo>
                    <a:pt x="1404775" y="1506404"/>
                  </a:lnTo>
                  <a:lnTo>
                    <a:pt x="1395769" y="1511439"/>
                  </a:lnTo>
                  <a:lnTo>
                    <a:pt x="1387028" y="1516208"/>
                  </a:lnTo>
                  <a:lnTo>
                    <a:pt x="1377757" y="1521243"/>
                  </a:lnTo>
                  <a:lnTo>
                    <a:pt x="1359216" y="1530252"/>
                  </a:lnTo>
                  <a:lnTo>
                    <a:pt x="1340145" y="1538731"/>
                  </a:lnTo>
                  <a:lnTo>
                    <a:pt x="1320544" y="1546945"/>
                  </a:lnTo>
                  <a:lnTo>
                    <a:pt x="1300944" y="1554364"/>
                  </a:lnTo>
                  <a:lnTo>
                    <a:pt x="1280813" y="1560989"/>
                  </a:lnTo>
                  <a:lnTo>
                    <a:pt x="1260947" y="1567083"/>
                  </a:lnTo>
                  <a:lnTo>
                    <a:pt x="1241082" y="1573177"/>
                  </a:lnTo>
                  <a:lnTo>
                    <a:pt x="1220951" y="1577947"/>
                  </a:lnTo>
                  <a:lnTo>
                    <a:pt x="1200821" y="1582452"/>
                  </a:lnTo>
                  <a:lnTo>
                    <a:pt x="1181485" y="1586426"/>
                  </a:lnTo>
                  <a:lnTo>
                    <a:pt x="1161884" y="1589606"/>
                  </a:lnTo>
                  <a:lnTo>
                    <a:pt x="1142813" y="1592256"/>
                  </a:lnTo>
                  <a:lnTo>
                    <a:pt x="1124272" y="1594375"/>
                  </a:lnTo>
                  <a:lnTo>
                    <a:pt x="1106525" y="1595965"/>
                  </a:lnTo>
                  <a:lnTo>
                    <a:pt x="1088779" y="1596760"/>
                  </a:lnTo>
                  <a:lnTo>
                    <a:pt x="1072091" y="1597025"/>
                  </a:lnTo>
                  <a:lnTo>
                    <a:pt x="1055669" y="1596760"/>
                  </a:lnTo>
                  <a:lnTo>
                    <a:pt x="1037922" y="1595965"/>
                  </a:lnTo>
                  <a:lnTo>
                    <a:pt x="1020176" y="1594375"/>
                  </a:lnTo>
                  <a:lnTo>
                    <a:pt x="1001635" y="1592256"/>
                  </a:lnTo>
                  <a:lnTo>
                    <a:pt x="982299" y="1589606"/>
                  </a:lnTo>
                  <a:lnTo>
                    <a:pt x="963228" y="1586426"/>
                  </a:lnTo>
                  <a:lnTo>
                    <a:pt x="943627" y="1582452"/>
                  </a:lnTo>
                  <a:lnTo>
                    <a:pt x="923496" y="1577947"/>
                  </a:lnTo>
                  <a:lnTo>
                    <a:pt x="903631" y="1573177"/>
                  </a:lnTo>
                  <a:lnTo>
                    <a:pt x="883765" y="1567083"/>
                  </a:lnTo>
                  <a:lnTo>
                    <a:pt x="863634" y="1560989"/>
                  </a:lnTo>
                  <a:lnTo>
                    <a:pt x="843504" y="1554364"/>
                  </a:lnTo>
                  <a:lnTo>
                    <a:pt x="823903" y="1546945"/>
                  </a:lnTo>
                  <a:lnTo>
                    <a:pt x="804302" y="1538731"/>
                  </a:lnTo>
                  <a:lnTo>
                    <a:pt x="785496" y="1530252"/>
                  </a:lnTo>
                  <a:lnTo>
                    <a:pt x="766690" y="1521243"/>
                  </a:lnTo>
                  <a:lnTo>
                    <a:pt x="757419" y="1516208"/>
                  </a:lnTo>
                  <a:lnTo>
                    <a:pt x="748414" y="1511439"/>
                  </a:lnTo>
                  <a:lnTo>
                    <a:pt x="739673" y="1506404"/>
                  </a:lnTo>
                  <a:lnTo>
                    <a:pt x="730932" y="1501105"/>
                  </a:lnTo>
                  <a:lnTo>
                    <a:pt x="722720" y="1495540"/>
                  </a:lnTo>
                  <a:lnTo>
                    <a:pt x="714244" y="1490241"/>
                  </a:lnTo>
                  <a:lnTo>
                    <a:pt x="706033" y="1484411"/>
                  </a:lnTo>
                  <a:lnTo>
                    <a:pt x="697822" y="1478582"/>
                  </a:lnTo>
                  <a:lnTo>
                    <a:pt x="690141" y="1472752"/>
                  </a:lnTo>
                  <a:lnTo>
                    <a:pt x="682724" y="1466658"/>
                  </a:lnTo>
                  <a:lnTo>
                    <a:pt x="675308" y="1460298"/>
                  </a:lnTo>
                  <a:lnTo>
                    <a:pt x="668421" y="1453939"/>
                  </a:lnTo>
                  <a:lnTo>
                    <a:pt x="661534" y="1447315"/>
                  </a:lnTo>
                  <a:lnTo>
                    <a:pt x="655177" y="1440955"/>
                  </a:lnTo>
                  <a:lnTo>
                    <a:pt x="648555" y="1433801"/>
                  </a:lnTo>
                  <a:lnTo>
                    <a:pt x="642728" y="1427177"/>
                  </a:lnTo>
                  <a:lnTo>
                    <a:pt x="636901" y="1420022"/>
                  </a:lnTo>
                  <a:lnTo>
                    <a:pt x="631338" y="1412603"/>
                  </a:lnTo>
                  <a:lnTo>
                    <a:pt x="626306" y="1405184"/>
                  </a:lnTo>
                  <a:lnTo>
                    <a:pt x="621538" y="1397765"/>
                  </a:lnTo>
                  <a:lnTo>
                    <a:pt x="616770" y="1390080"/>
                  </a:lnTo>
                  <a:lnTo>
                    <a:pt x="612797" y="1382396"/>
                  </a:lnTo>
                  <a:lnTo>
                    <a:pt x="609089" y="1374182"/>
                  </a:lnTo>
                  <a:lnTo>
                    <a:pt x="605646" y="1366233"/>
                  </a:lnTo>
                  <a:lnTo>
                    <a:pt x="602467" y="1358018"/>
                  </a:lnTo>
                  <a:lnTo>
                    <a:pt x="599818" y="1349539"/>
                  </a:lnTo>
                  <a:lnTo>
                    <a:pt x="597434" y="1341060"/>
                  </a:lnTo>
                  <a:lnTo>
                    <a:pt x="595580" y="1332316"/>
                  </a:lnTo>
                  <a:lnTo>
                    <a:pt x="593991" y="1323307"/>
                  </a:lnTo>
                  <a:lnTo>
                    <a:pt x="592932" y="1314298"/>
                  </a:lnTo>
                  <a:lnTo>
                    <a:pt x="592402" y="1305554"/>
                  </a:lnTo>
                  <a:lnTo>
                    <a:pt x="592137" y="1296279"/>
                  </a:lnTo>
                  <a:lnTo>
                    <a:pt x="592402" y="1280116"/>
                  </a:lnTo>
                  <a:lnTo>
                    <a:pt x="592932" y="1264218"/>
                  </a:lnTo>
                  <a:lnTo>
                    <a:pt x="594256" y="1248319"/>
                  </a:lnTo>
                  <a:lnTo>
                    <a:pt x="595845" y="1232686"/>
                  </a:lnTo>
                  <a:lnTo>
                    <a:pt x="597699" y="1217052"/>
                  </a:lnTo>
                  <a:lnTo>
                    <a:pt x="600348" y="1201684"/>
                  </a:lnTo>
                  <a:lnTo>
                    <a:pt x="603262" y="1186580"/>
                  </a:lnTo>
                  <a:lnTo>
                    <a:pt x="606705" y="1171477"/>
                  </a:lnTo>
                  <a:lnTo>
                    <a:pt x="610413" y="1156638"/>
                  </a:lnTo>
                  <a:lnTo>
                    <a:pt x="614386" y="1141799"/>
                  </a:lnTo>
                  <a:lnTo>
                    <a:pt x="618889" y="1127226"/>
                  </a:lnTo>
                  <a:lnTo>
                    <a:pt x="623922" y="1113182"/>
                  </a:lnTo>
                  <a:lnTo>
                    <a:pt x="629484" y="1098874"/>
                  </a:lnTo>
                  <a:lnTo>
                    <a:pt x="635047" y="1085095"/>
                  </a:lnTo>
                  <a:lnTo>
                    <a:pt x="641139" y="1071581"/>
                  </a:lnTo>
                  <a:lnTo>
                    <a:pt x="647761" y="1057803"/>
                  </a:lnTo>
                  <a:lnTo>
                    <a:pt x="654383" y="1044819"/>
                  </a:lnTo>
                  <a:lnTo>
                    <a:pt x="661534" y="1032100"/>
                  </a:lnTo>
                  <a:lnTo>
                    <a:pt x="669216" y="1019116"/>
                  </a:lnTo>
                  <a:lnTo>
                    <a:pt x="676897" y="1006663"/>
                  </a:lnTo>
                  <a:lnTo>
                    <a:pt x="685373" y="994739"/>
                  </a:lnTo>
                  <a:lnTo>
                    <a:pt x="693849" y="982550"/>
                  </a:lnTo>
                  <a:lnTo>
                    <a:pt x="702590" y="970891"/>
                  </a:lnTo>
                  <a:lnTo>
                    <a:pt x="711861" y="959497"/>
                  </a:lnTo>
                  <a:lnTo>
                    <a:pt x="721396" y="948368"/>
                  </a:lnTo>
                  <a:lnTo>
                    <a:pt x="730932" y="937504"/>
                  </a:lnTo>
                  <a:lnTo>
                    <a:pt x="741262" y="927435"/>
                  </a:lnTo>
                  <a:lnTo>
                    <a:pt x="751327" y="917101"/>
                  </a:lnTo>
                  <a:lnTo>
                    <a:pt x="762187" y="907297"/>
                  </a:lnTo>
                  <a:lnTo>
                    <a:pt x="773047" y="897758"/>
                  </a:lnTo>
                  <a:lnTo>
                    <a:pt x="783907" y="888484"/>
                  </a:lnTo>
                  <a:lnTo>
                    <a:pt x="795561" y="879475"/>
                  </a:lnTo>
                  <a:close/>
                  <a:moveTo>
                    <a:pt x="1959370" y="676275"/>
                  </a:moveTo>
                  <a:lnTo>
                    <a:pt x="1969946" y="684738"/>
                  </a:lnTo>
                  <a:lnTo>
                    <a:pt x="1979729" y="692937"/>
                  </a:lnTo>
                  <a:lnTo>
                    <a:pt x="1989776" y="701929"/>
                  </a:lnTo>
                  <a:lnTo>
                    <a:pt x="1999294" y="710922"/>
                  </a:lnTo>
                  <a:lnTo>
                    <a:pt x="2008812" y="720443"/>
                  </a:lnTo>
                  <a:lnTo>
                    <a:pt x="2017802" y="729964"/>
                  </a:lnTo>
                  <a:lnTo>
                    <a:pt x="2026527" y="739750"/>
                  </a:lnTo>
                  <a:lnTo>
                    <a:pt x="2035252" y="750064"/>
                  </a:lnTo>
                  <a:lnTo>
                    <a:pt x="2043184" y="760379"/>
                  </a:lnTo>
                  <a:lnTo>
                    <a:pt x="2051380" y="771222"/>
                  </a:lnTo>
                  <a:lnTo>
                    <a:pt x="2059047" y="782330"/>
                  </a:lnTo>
                  <a:lnTo>
                    <a:pt x="2066450" y="793439"/>
                  </a:lnTo>
                  <a:lnTo>
                    <a:pt x="2073589" y="804811"/>
                  </a:lnTo>
                  <a:lnTo>
                    <a:pt x="2080199" y="816448"/>
                  </a:lnTo>
                  <a:lnTo>
                    <a:pt x="2086809" y="828350"/>
                  </a:lnTo>
                  <a:lnTo>
                    <a:pt x="2093154" y="840516"/>
                  </a:lnTo>
                  <a:lnTo>
                    <a:pt x="2098707" y="852946"/>
                  </a:lnTo>
                  <a:lnTo>
                    <a:pt x="2104259" y="865112"/>
                  </a:lnTo>
                  <a:lnTo>
                    <a:pt x="2109547" y="877807"/>
                  </a:lnTo>
                  <a:lnTo>
                    <a:pt x="2114306" y="890766"/>
                  </a:lnTo>
                  <a:lnTo>
                    <a:pt x="2118801" y="903990"/>
                  </a:lnTo>
                  <a:lnTo>
                    <a:pt x="2123031" y="917214"/>
                  </a:lnTo>
                  <a:lnTo>
                    <a:pt x="2126733" y="930438"/>
                  </a:lnTo>
                  <a:lnTo>
                    <a:pt x="2130170" y="944191"/>
                  </a:lnTo>
                  <a:lnTo>
                    <a:pt x="2133078" y="957943"/>
                  </a:lnTo>
                  <a:lnTo>
                    <a:pt x="2135722" y="971696"/>
                  </a:lnTo>
                  <a:lnTo>
                    <a:pt x="2137837" y="985978"/>
                  </a:lnTo>
                  <a:lnTo>
                    <a:pt x="2139688" y="1000260"/>
                  </a:lnTo>
                  <a:lnTo>
                    <a:pt x="2141274" y="1014277"/>
                  </a:lnTo>
                  <a:lnTo>
                    <a:pt x="2142068" y="1028823"/>
                  </a:lnTo>
                  <a:lnTo>
                    <a:pt x="2143125" y="1043370"/>
                  </a:lnTo>
                  <a:lnTo>
                    <a:pt x="2143125" y="1058180"/>
                  </a:lnTo>
                  <a:lnTo>
                    <a:pt x="2143125" y="1066644"/>
                  </a:lnTo>
                  <a:lnTo>
                    <a:pt x="2142332" y="1075107"/>
                  </a:lnTo>
                  <a:lnTo>
                    <a:pt x="2141274" y="1083306"/>
                  </a:lnTo>
                  <a:lnTo>
                    <a:pt x="2139952" y="1091769"/>
                  </a:lnTo>
                  <a:lnTo>
                    <a:pt x="2138102" y="1099703"/>
                  </a:lnTo>
                  <a:lnTo>
                    <a:pt x="2135987" y="1107373"/>
                  </a:lnTo>
                  <a:lnTo>
                    <a:pt x="2133607" y="1115043"/>
                  </a:lnTo>
                  <a:lnTo>
                    <a:pt x="2130699" y="1122713"/>
                  </a:lnTo>
                  <a:lnTo>
                    <a:pt x="2127261" y="1130383"/>
                  </a:lnTo>
                  <a:lnTo>
                    <a:pt x="2124089" y="1137788"/>
                  </a:lnTo>
                  <a:lnTo>
                    <a:pt x="2119858" y="1144929"/>
                  </a:lnTo>
                  <a:lnTo>
                    <a:pt x="2115892" y="1152070"/>
                  </a:lnTo>
                  <a:lnTo>
                    <a:pt x="2111398" y="1159211"/>
                  </a:lnTo>
                  <a:lnTo>
                    <a:pt x="2106639" y="1165823"/>
                  </a:lnTo>
                  <a:lnTo>
                    <a:pt x="2101880" y="1172699"/>
                  </a:lnTo>
                  <a:lnTo>
                    <a:pt x="2096327" y="1179047"/>
                  </a:lnTo>
                  <a:lnTo>
                    <a:pt x="2090775" y="1185658"/>
                  </a:lnTo>
                  <a:lnTo>
                    <a:pt x="2084958" y="1191741"/>
                  </a:lnTo>
                  <a:lnTo>
                    <a:pt x="2078877" y="1197824"/>
                  </a:lnTo>
                  <a:lnTo>
                    <a:pt x="2072532" y="1204172"/>
                  </a:lnTo>
                  <a:lnTo>
                    <a:pt x="2066186" y="1209990"/>
                  </a:lnTo>
                  <a:lnTo>
                    <a:pt x="2059312" y="1215809"/>
                  </a:lnTo>
                  <a:lnTo>
                    <a:pt x="2052173" y="1221363"/>
                  </a:lnTo>
                  <a:lnTo>
                    <a:pt x="2045034" y="1226917"/>
                  </a:lnTo>
                  <a:lnTo>
                    <a:pt x="2037631" y="1232471"/>
                  </a:lnTo>
                  <a:lnTo>
                    <a:pt x="2029964" y="1237761"/>
                  </a:lnTo>
                  <a:lnTo>
                    <a:pt x="2022296" y="1242521"/>
                  </a:lnTo>
                  <a:lnTo>
                    <a:pt x="2014629" y="1247546"/>
                  </a:lnTo>
                  <a:lnTo>
                    <a:pt x="2006433" y="1252571"/>
                  </a:lnTo>
                  <a:lnTo>
                    <a:pt x="1998236" y="1257067"/>
                  </a:lnTo>
                  <a:lnTo>
                    <a:pt x="1981315" y="1266324"/>
                  </a:lnTo>
                  <a:lnTo>
                    <a:pt x="1964129" y="1274523"/>
                  </a:lnTo>
                  <a:lnTo>
                    <a:pt x="1946679" y="1282722"/>
                  </a:lnTo>
                  <a:lnTo>
                    <a:pt x="1928436" y="1290127"/>
                  </a:lnTo>
                  <a:lnTo>
                    <a:pt x="1910193" y="1296739"/>
                  </a:lnTo>
                  <a:lnTo>
                    <a:pt x="1891685" y="1303351"/>
                  </a:lnTo>
                  <a:lnTo>
                    <a:pt x="1873177" y="1308905"/>
                  </a:lnTo>
                  <a:lnTo>
                    <a:pt x="1854670" y="1314195"/>
                  </a:lnTo>
                  <a:lnTo>
                    <a:pt x="1836426" y="1318691"/>
                  </a:lnTo>
                  <a:lnTo>
                    <a:pt x="1817919" y="1322922"/>
                  </a:lnTo>
                  <a:lnTo>
                    <a:pt x="1799675" y="1326360"/>
                  </a:lnTo>
                  <a:lnTo>
                    <a:pt x="1781696" y="1329534"/>
                  </a:lnTo>
                  <a:lnTo>
                    <a:pt x="1764246" y="1331915"/>
                  </a:lnTo>
                  <a:lnTo>
                    <a:pt x="1747061" y="1333766"/>
                  </a:lnTo>
                  <a:lnTo>
                    <a:pt x="1730404" y="1335353"/>
                  </a:lnTo>
                  <a:lnTo>
                    <a:pt x="1714276" y="1336146"/>
                  </a:lnTo>
                  <a:lnTo>
                    <a:pt x="1698676" y="1336675"/>
                  </a:lnTo>
                  <a:lnTo>
                    <a:pt x="1687836" y="1336146"/>
                  </a:lnTo>
                  <a:lnTo>
                    <a:pt x="1676467" y="1335617"/>
                  </a:lnTo>
                  <a:lnTo>
                    <a:pt x="1664834" y="1335088"/>
                  </a:lnTo>
                  <a:lnTo>
                    <a:pt x="1652671" y="1333766"/>
                  </a:lnTo>
                  <a:lnTo>
                    <a:pt x="1653993" y="1324509"/>
                  </a:lnTo>
                  <a:lnTo>
                    <a:pt x="1654787" y="1314988"/>
                  </a:lnTo>
                  <a:lnTo>
                    <a:pt x="1655844" y="1305202"/>
                  </a:lnTo>
                  <a:lnTo>
                    <a:pt x="1655844" y="1295681"/>
                  </a:lnTo>
                  <a:lnTo>
                    <a:pt x="1655580" y="1275845"/>
                  </a:lnTo>
                  <a:lnTo>
                    <a:pt x="1654787" y="1256274"/>
                  </a:lnTo>
                  <a:lnTo>
                    <a:pt x="1653465" y="1236703"/>
                  </a:lnTo>
                  <a:lnTo>
                    <a:pt x="1651085" y="1217660"/>
                  </a:lnTo>
                  <a:lnTo>
                    <a:pt x="1648705" y="1198618"/>
                  </a:lnTo>
                  <a:lnTo>
                    <a:pt x="1645268" y="1179840"/>
                  </a:lnTo>
                  <a:lnTo>
                    <a:pt x="1641567" y="1161062"/>
                  </a:lnTo>
                  <a:lnTo>
                    <a:pt x="1637601" y="1142549"/>
                  </a:lnTo>
                  <a:lnTo>
                    <a:pt x="1632842" y="1124300"/>
                  </a:lnTo>
                  <a:lnTo>
                    <a:pt x="1627554" y="1106051"/>
                  </a:lnTo>
                  <a:lnTo>
                    <a:pt x="1621737" y="1088595"/>
                  </a:lnTo>
                  <a:lnTo>
                    <a:pt x="1615392" y="1070875"/>
                  </a:lnTo>
                  <a:lnTo>
                    <a:pt x="1608782" y="1053684"/>
                  </a:lnTo>
                  <a:lnTo>
                    <a:pt x="1601379" y="1036758"/>
                  </a:lnTo>
                  <a:lnTo>
                    <a:pt x="1593711" y="1019831"/>
                  </a:lnTo>
                  <a:lnTo>
                    <a:pt x="1585515" y="1003434"/>
                  </a:lnTo>
                  <a:lnTo>
                    <a:pt x="1576790" y="987565"/>
                  </a:lnTo>
                  <a:lnTo>
                    <a:pt x="1567800" y="971432"/>
                  </a:lnTo>
                  <a:lnTo>
                    <a:pt x="1558282" y="956092"/>
                  </a:lnTo>
                  <a:lnTo>
                    <a:pt x="1548235" y="940752"/>
                  </a:lnTo>
                  <a:lnTo>
                    <a:pt x="1537924" y="925942"/>
                  </a:lnTo>
                  <a:lnTo>
                    <a:pt x="1527084" y="911395"/>
                  </a:lnTo>
                  <a:lnTo>
                    <a:pt x="1515979" y="897114"/>
                  </a:lnTo>
                  <a:lnTo>
                    <a:pt x="1504345" y="883361"/>
                  </a:lnTo>
                  <a:lnTo>
                    <a:pt x="1492183" y="870137"/>
                  </a:lnTo>
                  <a:lnTo>
                    <a:pt x="1480021" y="856913"/>
                  </a:lnTo>
                  <a:lnTo>
                    <a:pt x="1467330" y="844218"/>
                  </a:lnTo>
                  <a:lnTo>
                    <a:pt x="1454375" y="832052"/>
                  </a:lnTo>
                  <a:lnTo>
                    <a:pt x="1440891" y="820151"/>
                  </a:lnTo>
                  <a:lnTo>
                    <a:pt x="1427406" y="808778"/>
                  </a:lnTo>
                  <a:lnTo>
                    <a:pt x="1413129" y="797670"/>
                  </a:lnTo>
                  <a:lnTo>
                    <a:pt x="1398587" y="787356"/>
                  </a:lnTo>
                  <a:lnTo>
                    <a:pt x="1407841" y="776776"/>
                  </a:lnTo>
                  <a:lnTo>
                    <a:pt x="1416831" y="765933"/>
                  </a:lnTo>
                  <a:lnTo>
                    <a:pt x="1425027" y="755089"/>
                  </a:lnTo>
                  <a:lnTo>
                    <a:pt x="1433487" y="744246"/>
                  </a:lnTo>
                  <a:lnTo>
                    <a:pt x="1441155" y="732344"/>
                  </a:lnTo>
                  <a:lnTo>
                    <a:pt x="1448558" y="720707"/>
                  </a:lnTo>
                  <a:lnTo>
                    <a:pt x="1455697" y="709070"/>
                  </a:lnTo>
                  <a:lnTo>
                    <a:pt x="1462307" y="696640"/>
                  </a:lnTo>
                  <a:lnTo>
                    <a:pt x="1698676" y="893147"/>
                  </a:lnTo>
                  <a:lnTo>
                    <a:pt x="1959370" y="676275"/>
                  </a:lnTo>
                  <a:close/>
                  <a:moveTo>
                    <a:pt x="183882" y="676275"/>
                  </a:moveTo>
                  <a:lnTo>
                    <a:pt x="445396" y="893147"/>
                  </a:lnTo>
                  <a:lnTo>
                    <a:pt x="682270" y="696640"/>
                  </a:lnTo>
                  <a:lnTo>
                    <a:pt x="688894" y="709070"/>
                  </a:lnTo>
                  <a:lnTo>
                    <a:pt x="696048" y="720707"/>
                  </a:lnTo>
                  <a:lnTo>
                    <a:pt x="703466" y="732344"/>
                  </a:lnTo>
                  <a:lnTo>
                    <a:pt x="711415" y="744246"/>
                  </a:lnTo>
                  <a:lnTo>
                    <a:pt x="719364" y="755089"/>
                  </a:lnTo>
                  <a:lnTo>
                    <a:pt x="728108" y="765933"/>
                  </a:lnTo>
                  <a:lnTo>
                    <a:pt x="736852" y="776776"/>
                  </a:lnTo>
                  <a:lnTo>
                    <a:pt x="746125" y="787356"/>
                  </a:lnTo>
                  <a:lnTo>
                    <a:pt x="731552" y="797670"/>
                  </a:lnTo>
                  <a:lnTo>
                    <a:pt x="717509" y="808778"/>
                  </a:lnTo>
                  <a:lnTo>
                    <a:pt x="703731" y="820151"/>
                  </a:lnTo>
                  <a:lnTo>
                    <a:pt x="690483" y="832052"/>
                  </a:lnTo>
                  <a:lnTo>
                    <a:pt x="677235" y="844218"/>
                  </a:lnTo>
                  <a:lnTo>
                    <a:pt x="664517" y="856913"/>
                  </a:lnTo>
                  <a:lnTo>
                    <a:pt x="652329" y="870137"/>
                  </a:lnTo>
                  <a:lnTo>
                    <a:pt x="640141" y="883361"/>
                  </a:lnTo>
                  <a:lnTo>
                    <a:pt x="628748" y="897114"/>
                  </a:lnTo>
                  <a:lnTo>
                    <a:pt x="617355" y="911395"/>
                  </a:lnTo>
                  <a:lnTo>
                    <a:pt x="606491" y="925942"/>
                  </a:lnTo>
                  <a:lnTo>
                    <a:pt x="596158" y="940752"/>
                  </a:lnTo>
                  <a:lnTo>
                    <a:pt x="586090" y="956092"/>
                  </a:lnTo>
                  <a:lnTo>
                    <a:pt x="576551" y="971432"/>
                  </a:lnTo>
                  <a:lnTo>
                    <a:pt x="567542" y="987565"/>
                  </a:lnTo>
                  <a:lnTo>
                    <a:pt x="559064" y="1003434"/>
                  </a:lnTo>
                  <a:lnTo>
                    <a:pt x="550585" y="1019831"/>
                  </a:lnTo>
                  <a:lnTo>
                    <a:pt x="542901" y="1036758"/>
                  </a:lnTo>
                  <a:lnTo>
                    <a:pt x="535482" y="1053684"/>
                  </a:lnTo>
                  <a:lnTo>
                    <a:pt x="528858" y="1070875"/>
                  </a:lnTo>
                  <a:lnTo>
                    <a:pt x="522499" y="1088595"/>
                  </a:lnTo>
                  <a:lnTo>
                    <a:pt x="516670" y="1106051"/>
                  </a:lnTo>
                  <a:lnTo>
                    <a:pt x="511371" y="1124300"/>
                  </a:lnTo>
                  <a:lnTo>
                    <a:pt x="506602" y="1142549"/>
                  </a:lnTo>
                  <a:lnTo>
                    <a:pt x="502627" y="1161062"/>
                  </a:lnTo>
                  <a:lnTo>
                    <a:pt x="498918" y="1179840"/>
                  </a:lnTo>
                  <a:lnTo>
                    <a:pt x="495473" y="1198618"/>
                  </a:lnTo>
                  <a:lnTo>
                    <a:pt x="492824" y="1217660"/>
                  </a:lnTo>
                  <a:lnTo>
                    <a:pt x="490704" y="1236703"/>
                  </a:lnTo>
                  <a:lnTo>
                    <a:pt x="489114" y="1256274"/>
                  </a:lnTo>
                  <a:lnTo>
                    <a:pt x="488585" y="1275845"/>
                  </a:lnTo>
                  <a:lnTo>
                    <a:pt x="488320" y="1295681"/>
                  </a:lnTo>
                  <a:lnTo>
                    <a:pt x="488585" y="1305202"/>
                  </a:lnTo>
                  <a:lnTo>
                    <a:pt x="489114" y="1314988"/>
                  </a:lnTo>
                  <a:lnTo>
                    <a:pt x="490174" y="1324509"/>
                  </a:lnTo>
                  <a:lnTo>
                    <a:pt x="491499" y="1333766"/>
                  </a:lnTo>
                  <a:lnTo>
                    <a:pt x="479311" y="1335088"/>
                  </a:lnTo>
                  <a:lnTo>
                    <a:pt x="467653" y="1335617"/>
                  </a:lnTo>
                  <a:lnTo>
                    <a:pt x="456260" y="1336146"/>
                  </a:lnTo>
                  <a:lnTo>
                    <a:pt x="445396" y="1336675"/>
                  </a:lnTo>
                  <a:lnTo>
                    <a:pt x="429764" y="1336146"/>
                  </a:lnTo>
                  <a:lnTo>
                    <a:pt x="413601" y="1335353"/>
                  </a:lnTo>
                  <a:lnTo>
                    <a:pt x="396909" y="1333766"/>
                  </a:lnTo>
                  <a:lnTo>
                    <a:pt x="379686" y="1331915"/>
                  </a:lnTo>
                  <a:lnTo>
                    <a:pt x="362199" y="1329534"/>
                  </a:lnTo>
                  <a:lnTo>
                    <a:pt x="344182" y="1326360"/>
                  </a:lnTo>
                  <a:lnTo>
                    <a:pt x="325900" y="1322922"/>
                  </a:lnTo>
                  <a:lnTo>
                    <a:pt x="307352" y="1318691"/>
                  </a:lnTo>
                  <a:lnTo>
                    <a:pt x="288805" y="1314195"/>
                  </a:lnTo>
                  <a:lnTo>
                    <a:pt x="270523" y="1308905"/>
                  </a:lnTo>
                  <a:lnTo>
                    <a:pt x="251976" y="1303351"/>
                  </a:lnTo>
                  <a:lnTo>
                    <a:pt x="233429" y="1296739"/>
                  </a:lnTo>
                  <a:lnTo>
                    <a:pt x="215147" y="1290127"/>
                  </a:lnTo>
                  <a:lnTo>
                    <a:pt x="196865" y="1282722"/>
                  </a:lnTo>
                  <a:lnTo>
                    <a:pt x="179377" y="1274523"/>
                  </a:lnTo>
                  <a:lnTo>
                    <a:pt x="162155" y="1266324"/>
                  </a:lnTo>
                  <a:lnTo>
                    <a:pt x="145197" y="1257067"/>
                  </a:lnTo>
                  <a:lnTo>
                    <a:pt x="136984" y="1252571"/>
                  </a:lnTo>
                  <a:lnTo>
                    <a:pt x="128770" y="1247546"/>
                  </a:lnTo>
                  <a:lnTo>
                    <a:pt x="121086" y="1242521"/>
                  </a:lnTo>
                  <a:lnTo>
                    <a:pt x="113402" y="1237761"/>
                  </a:lnTo>
                  <a:lnTo>
                    <a:pt x="105719" y="1232471"/>
                  </a:lnTo>
                  <a:lnTo>
                    <a:pt x="98300" y="1226917"/>
                  </a:lnTo>
                  <a:lnTo>
                    <a:pt x="91146" y="1221363"/>
                  </a:lnTo>
                  <a:lnTo>
                    <a:pt x="83992" y="1215809"/>
                  </a:lnTo>
                  <a:lnTo>
                    <a:pt x="77103" y="1209990"/>
                  </a:lnTo>
                  <a:lnTo>
                    <a:pt x="70744" y="1204172"/>
                  </a:lnTo>
                  <a:lnTo>
                    <a:pt x="64120" y="1197824"/>
                  </a:lnTo>
                  <a:lnTo>
                    <a:pt x="58291" y="1191741"/>
                  </a:lnTo>
                  <a:lnTo>
                    <a:pt x="52462" y="1185658"/>
                  </a:lnTo>
                  <a:lnTo>
                    <a:pt x="46898" y="1179047"/>
                  </a:lnTo>
                  <a:lnTo>
                    <a:pt x="41334" y="1172699"/>
                  </a:lnTo>
                  <a:lnTo>
                    <a:pt x="36564" y="1165823"/>
                  </a:lnTo>
                  <a:lnTo>
                    <a:pt x="31795" y="1159211"/>
                  </a:lnTo>
                  <a:lnTo>
                    <a:pt x="27291" y="1152070"/>
                  </a:lnTo>
                  <a:lnTo>
                    <a:pt x="23051" y="1144929"/>
                  </a:lnTo>
                  <a:lnTo>
                    <a:pt x="19077" y="1137788"/>
                  </a:lnTo>
                  <a:lnTo>
                    <a:pt x="15897" y="1130383"/>
                  </a:lnTo>
                  <a:lnTo>
                    <a:pt x="12453" y="1122713"/>
                  </a:lnTo>
                  <a:lnTo>
                    <a:pt x="9538" y="1115043"/>
                  </a:lnTo>
                  <a:lnTo>
                    <a:pt x="7154" y="1107373"/>
                  </a:lnTo>
                  <a:lnTo>
                    <a:pt x="5034" y="1099703"/>
                  </a:lnTo>
                  <a:lnTo>
                    <a:pt x="3179" y="1091769"/>
                  </a:lnTo>
                  <a:lnTo>
                    <a:pt x="1855" y="1083306"/>
                  </a:lnTo>
                  <a:lnTo>
                    <a:pt x="530" y="1075107"/>
                  </a:lnTo>
                  <a:lnTo>
                    <a:pt x="265" y="1066644"/>
                  </a:lnTo>
                  <a:lnTo>
                    <a:pt x="0" y="1058180"/>
                  </a:lnTo>
                  <a:lnTo>
                    <a:pt x="265" y="1043370"/>
                  </a:lnTo>
                  <a:lnTo>
                    <a:pt x="1060" y="1028823"/>
                  </a:lnTo>
                  <a:lnTo>
                    <a:pt x="1855" y="1014277"/>
                  </a:lnTo>
                  <a:lnTo>
                    <a:pt x="3444" y="1000260"/>
                  </a:lnTo>
                  <a:lnTo>
                    <a:pt x="5299" y="985978"/>
                  </a:lnTo>
                  <a:lnTo>
                    <a:pt x="7419" y="971696"/>
                  </a:lnTo>
                  <a:lnTo>
                    <a:pt x="10333" y="957943"/>
                  </a:lnTo>
                  <a:lnTo>
                    <a:pt x="12983" y="944191"/>
                  </a:lnTo>
                  <a:lnTo>
                    <a:pt x="16427" y="930438"/>
                  </a:lnTo>
                  <a:lnTo>
                    <a:pt x="20137" y="917214"/>
                  </a:lnTo>
                  <a:lnTo>
                    <a:pt x="24376" y="903990"/>
                  </a:lnTo>
                  <a:lnTo>
                    <a:pt x="28615" y="890766"/>
                  </a:lnTo>
                  <a:lnTo>
                    <a:pt x="33650" y="877807"/>
                  </a:lnTo>
                  <a:lnTo>
                    <a:pt x="38949" y="865112"/>
                  </a:lnTo>
                  <a:lnTo>
                    <a:pt x="44513" y="852946"/>
                  </a:lnTo>
                  <a:lnTo>
                    <a:pt x="50342" y="840516"/>
                  </a:lnTo>
                  <a:lnTo>
                    <a:pt x="56436" y="828350"/>
                  </a:lnTo>
                  <a:lnTo>
                    <a:pt x="63060" y="816448"/>
                  </a:lnTo>
                  <a:lnTo>
                    <a:pt x="69684" y="804811"/>
                  </a:lnTo>
                  <a:lnTo>
                    <a:pt x="76838" y="793439"/>
                  </a:lnTo>
                  <a:lnTo>
                    <a:pt x="84257" y="782330"/>
                  </a:lnTo>
                  <a:lnTo>
                    <a:pt x="91941" y="771222"/>
                  </a:lnTo>
                  <a:lnTo>
                    <a:pt x="100154" y="760379"/>
                  </a:lnTo>
                  <a:lnTo>
                    <a:pt x="108368" y="750064"/>
                  </a:lnTo>
                  <a:lnTo>
                    <a:pt x="116582" y="739750"/>
                  </a:lnTo>
                  <a:lnTo>
                    <a:pt x="125591" y="729964"/>
                  </a:lnTo>
                  <a:lnTo>
                    <a:pt x="134864" y="720443"/>
                  </a:lnTo>
                  <a:lnTo>
                    <a:pt x="144138" y="710922"/>
                  </a:lnTo>
                  <a:lnTo>
                    <a:pt x="153676" y="701929"/>
                  </a:lnTo>
                  <a:lnTo>
                    <a:pt x="163745" y="692937"/>
                  </a:lnTo>
                  <a:lnTo>
                    <a:pt x="173813" y="684738"/>
                  </a:lnTo>
                  <a:lnTo>
                    <a:pt x="183882" y="676275"/>
                  </a:lnTo>
                  <a:close/>
                  <a:moveTo>
                    <a:pt x="1063618" y="153988"/>
                  </a:moveTo>
                  <a:lnTo>
                    <a:pt x="1072091" y="153988"/>
                  </a:lnTo>
                  <a:lnTo>
                    <a:pt x="1080830" y="153988"/>
                  </a:lnTo>
                  <a:lnTo>
                    <a:pt x="1089568" y="154253"/>
                  </a:lnTo>
                  <a:lnTo>
                    <a:pt x="1098041" y="155048"/>
                  </a:lnTo>
                  <a:lnTo>
                    <a:pt x="1106779" y="155577"/>
                  </a:lnTo>
                  <a:lnTo>
                    <a:pt x="1114988" y="156902"/>
                  </a:lnTo>
                  <a:lnTo>
                    <a:pt x="1123726" y="157697"/>
                  </a:lnTo>
                  <a:lnTo>
                    <a:pt x="1131934" y="159286"/>
                  </a:lnTo>
                  <a:lnTo>
                    <a:pt x="1140143" y="160875"/>
                  </a:lnTo>
                  <a:lnTo>
                    <a:pt x="1148351" y="162730"/>
                  </a:lnTo>
                  <a:lnTo>
                    <a:pt x="1156295" y="164584"/>
                  </a:lnTo>
                  <a:lnTo>
                    <a:pt x="1164504" y="166703"/>
                  </a:lnTo>
                  <a:lnTo>
                    <a:pt x="1172447" y="169087"/>
                  </a:lnTo>
                  <a:lnTo>
                    <a:pt x="1180391" y="171471"/>
                  </a:lnTo>
                  <a:lnTo>
                    <a:pt x="1188070" y="174385"/>
                  </a:lnTo>
                  <a:lnTo>
                    <a:pt x="1196014" y="177564"/>
                  </a:lnTo>
                  <a:lnTo>
                    <a:pt x="1203693" y="180478"/>
                  </a:lnTo>
                  <a:lnTo>
                    <a:pt x="1211107" y="183656"/>
                  </a:lnTo>
                  <a:lnTo>
                    <a:pt x="1218521" y="187365"/>
                  </a:lnTo>
                  <a:lnTo>
                    <a:pt x="1225935" y="190808"/>
                  </a:lnTo>
                  <a:lnTo>
                    <a:pt x="1232820" y="194782"/>
                  </a:lnTo>
                  <a:lnTo>
                    <a:pt x="1239969" y="198755"/>
                  </a:lnTo>
                  <a:lnTo>
                    <a:pt x="1247118" y="202729"/>
                  </a:lnTo>
                  <a:lnTo>
                    <a:pt x="1254003" y="206967"/>
                  </a:lnTo>
                  <a:lnTo>
                    <a:pt x="1260623" y="211470"/>
                  </a:lnTo>
                  <a:lnTo>
                    <a:pt x="1267507" y="215974"/>
                  </a:lnTo>
                  <a:lnTo>
                    <a:pt x="1273862" y="221007"/>
                  </a:lnTo>
                  <a:lnTo>
                    <a:pt x="1280482" y="226040"/>
                  </a:lnTo>
                  <a:lnTo>
                    <a:pt x="1286837" y="230808"/>
                  </a:lnTo>
                  <a:lnTo>
                    <a:pt x="1293192" y="236106"/>
                  </a:lnTo>
                  <a:lnTo>
                    <a:pt x="1299017" y="241668"/>
                  </a:lnTo>
                  <a:lnTo>
                    <a:pt x="1305108" y="247231"/>
                  </a:lnTo>
                  <a:lnTo>
                    <a:pt x="1310668" y="252794"/>
                  </a:lnTo>
                  <a:lnTo>
                    <a:pt x="1316494" y="258622"/>
                  </a:lnTo>
                  <a:lnTo>
                    <a:pt x="1321790" y="264449"/>
                  </a:lnTo>
                  <a:lnTo>
                    <a:pt x="1327350" y="270277"/>
                  </a:lnTo>
                  <a:lnTo>
                    <a:pt x="1332646" y="276634"/>
                  </a:lnTo>
                  <a:lnTo>
                    <a:pt x="1337412" y="282992"/>
                  </a:lnTo>
                  <a:lnTo>
                    <a:pt x="1342443" y="289349"/>
                  </a:lnTo>
                  <a:lnTo>
                    <a:pt x="1347474" y="295972"/>
                  </a:lnTo>
                  <a:lnTo>
                    <a:pt x="1351976" y="302859"/>
                  </a:lnTo>
                  <a:lnTo>
                    <a:pt x="1356212" y="309482"/>
                  </a:lnTo>
                  <a:lnTo>
                    <a:pt x="1360714" y="316369"/>
                  </a:lnTo>
                  <a:lnTo>
                    <a:pt x="1364951" y="323521"/>
                  </a:lnTo>
                  <a:lnTo>
                    <a:pt x="1368922" y="330408"/>
                  </a:lnTo>
                  <a:lnTo>
                    <a:pt x="1372629" y="337560"/>
                  </a:lnTo>
                  <a:lnTo>
                    <a:pt x="1376337" y="344977"/>
                  </a:lnTo>
                  <a:lnTo>
                    <a:pt x="1379779" y="352395"/>
                  </a:lnTo>
                  <a:lnTo>
                    <a:pt x="1383221" y="359812"/>
                  </a:lnTo>
                  <a:lnTo>
                    <a:pt x="1386134" y="367494"/>
                  </a:lnTo>
                  <a:lnTo>
                    <a:pt x="1389047" y="375176"/>
                  </a:lnTo>
                  <a:lnTo>
                    <a:pt x="1391694" y="382857"/>
                  </a:lnTo>
                  <a:lnTo>
                    <a:pt x="1394342" y="391069"/>
                  </a:lnTo>
                  <a:lnTo>
                    <a:pt x="1396725" y="398751"/>
                  </a:lnTo>
                  <a:lnTo>
                    <a:pt x="1398844" y="406963"/>
                  </a:lnTo>
                  <a:lnTo>
                    <a:pt x="1400962" y="415175"/>
                  </a:lnTo>
                  <a:lnTo>
                    <a:pt x="1402551" y="423122"/>
                  </a:lnTo>
                  <a:lnTo>
                    <a:pt x="1404404" y="431333"/>
                  </a:lnTo>
                  <a:lnTo>
                    <a:pt x="1405728" y="439810"/>
                  </a:lnTo>
                  <a:lnTo>
                    <a:pt x="1406788" y="448022"/>
                  </a:lnTo>
                  <a:lnTo>
                    <a:pt x="1407847" y="456763"/>
                  </a:lnTo>
                  <a:lnTo>
                    <a:pt x="1408376" y="465240"/>
                  </a:lnTo>
                  <a:lnTo>
                    <a:pt x="1409171" y="473717"/>
                  </a:lnTo>
                  <a:lnTo>
                    <a:pt x="1409435" y="482458"/>
                  </a:lnTo>
                  <a:lnTo>
                    <a:pt x="1409700" y="491200"/>
                  </a:lnTo>
                  <a:lnTo>
                    <a:pt x="1409435" y="499941"/>
                  </a:lnTo>
                  <a:lnTo>
                    <a:pt x="1409171" y="508683"/>
                  </a:lnTo>
                  <a:lnTo>
                    <a:pt x="1408376" y="517159"/>
                  </a:lnTo>
                  <a:lnTo>
                    <a:pt x="1407847" y="525636"/>
                  </a:lnTo>
                  <a:lnTo>
                    <a:pt x="1406788" y="534113"/>
                  </a:lnTo>
                  <a:lnTo>
                    <a:pt x="1405728" y="542589"/>
                  </a:lnTo>
                  <a:lnTo>
                    <a:pt x="1404404" y="550801"/>
                  </a:lnTo>
                  <a:lnTo>
                    <a:pt x="1402551" y="559278"/>
                  </a:lnTo>
                  <a:lnTo>
                    <a:pt x="1400962" y="567489"/>
                  </a:lnTo>
                  <a:lnTo>
                    <a:pt x="1398844" y="575436"/>
                  </a:lnTo>
                  <a:lnTo>
                    <a:pt x="1396725" y="583648"/>
                  </a:lnTo>
                  <a:lnTo>
                    <a:pt x="1394342" y="591595"/>
                  </a:lnTo>
                  <a:lnTo>
                    <a:pt x="1391694" y="599277"/>
                  </a:lnTo>
                  <a:lnTo>
                    <a:pt x="1389047" y="607224"/>
                  </a:lnTo>
                  <a:lnTo>
                    <a:pt x="1386134" y="614641"/>
                  </a:lnTo>
                  <a:lnTo>
                    <a:pt x="1383221" y="622323"/>
                  </a:lnTo>
                  <a:lnTo>
                    <a:pt x="1379779" y="630270"/>
                  </a:lnTo>
                  <a:lnTo>
                    <a:pt x="1376337" y="637422"/>
                  </a:lnTo>
                  <a:lnTo>
                    <a:pt x="1372629" y="644574"/>
                  </a:lnTo>
                  <a:lnTo>
                    <a:pt x="1368922" y="651991"/>
                  </a:lnTo>
                  <a:lnTo>
                    <a:pt x="1364951" y="659143"/>
                  </a:lnTo>
                  <a:lnTo>
                    <a:pt x="1360714" y="666295"/>
                  </a:lnTo>
                  <a:lnTo>
                    <a:pt x="1356212" y="672918"/>
                  </a:lnTo>
                  <a:lnTo>
                    <a:pt x="1351976" y="679805"/>
                  </a:lnTo>
                  <a:lnTo>
                    <a:pt x="1347474" y="686427"/>
                  </a:lnTo>
                  <a:lnTo>
                    <a:pt x="1342443" y="693050"/>
                  </a:lnTo>
                  <a:lnTo>
                    <a:pt x="1337412" y="699672"/>
                  </a:lnTo>
                  <a:lnTo>
                    <a:pt x="1332646" y="705765"/>
                  </a:lnTo>
                  <a:lnTo>
                    <a:pt x="1327350" y="711857"/>
                  </a:lnTo>
                  <a:lnTo>
                    <a:pt x="1321790" y="718215"/>
                  </a:lnTo>
                  <a:lnTo>
                    <a:pt x="1316494" y="724043"/>
                  </a:lnTo>
                  <a:lnTo>
                    <a:pt x="1310668" y="729870"/>
                  </a:lnTo>
                  <a:lnTo>
                    <a:pt x="1305108" y="735433"/>
                  </a:lnTo>
                  <a:lnTo>
                    <a:pt x="1299017" y="740996"/>
                  </a:lnTo>
                  <a:lnTo>
                    <a:pt x="1293192" y="746294"/>
                  </a:lnTo>
                  <a:lnTo>
                    <a:pt x="1286837" y="751327"/>
                  </a:lnTo>
                  <a:lnTo>
                    <a:pt x="1280482" y="756625"/>
                  </a:lnTo>
                  <a:lnTo>
                    <a:pt x="1273862" y="761658"/>
                  </a:lnTo>
                  <a:lnTo>
                    <a:pt x="1267507" y="766161"/>
                  </a:lnTo>
                  <a:lnTo>
                    <a:pt x="1260623" y="770929"/>
                  </a:lnTo>
                  <a:lnTo>
                    <a:pt x="1254003" y="775432"/>
                  </a:lnTo>
                  <a:lnTo>
                    <a:pt x="1247118" y="779670"/>
                  </a:lnTo>
                  <a:lnTo>
                    <a:pt x="1239969" y="783909"/>
                  </a:lnTo>
                  <a:lnTo>
                    <a:pt x="1232820" y="787882"/>
                  </a:lnTo>
                  <a:lnTo>
                    <a:pt x="1225935" y="791591"/>
                  </a:lnTo>
                  <a:lnTo>
                    <a:pt x="1218521" y="795299"/>
                  </a:lnTo>
                  <a:lnTo>
                    <a:pt x="1211107" y="798743"/>
                  </a:lnTo>
                  <a:lnTo>
                    <a:pt x="1203693" y="801922"/>
                  </a:lnTo>
                  <a:lnTo>
                    <a:pt x="1196014" y="805100"/>
                  </a:lnTo>
                  <a:lnTo>
                    <a:pt x="1188070" y="807749"/>
                  </a:lnTo>
                  <a:lnTo>
                    <a:pt x="1180391" y="810663"/>
                  </a:lnTo>
                  <a:lnTo>
                    <a:pt x="1172447" y="813312"/>
                  </a:lnTo>
                  <a:lnTo>
                    <a:pt x="1164504" y="815696"/>
                  </a:lnTo>
                  <a:lnTo>
                    <a:pt x="1156295" y="817815"/>
                  </a:lnTo>
                  <a:lnTo>
                    <a:pt x="1148351" y="819935"/>
                  </a:lnTo>
                  <a:lnTo>
                    <a:pt x="1140143" y="821789"/>
                  </a:lnTo>
                  <a:lnTo>
                    <a:pt x="1131934" y="823378"/>
                  </a:lnTo>
                  <a:lnTo>
                    <a:pt x="1123726" y="824438"/>
                  </a:lnTo>
                  <a:lnTo>
                    <a:pt x="1114988" y="825762"/>
                  </a:lnTo>
                  <a:lnTo>
                    <a:pt x="1106779" y="826822"/>
                  </a:lnTo>
                  <a:lnTo>
                    <a:pt x="1098041" y="827617"/>
                  </a:lnTo>
                  <a:lnTo>
                    <a:pt x="1089568" y="827881"/>
                  </a:lnTo>
                  <a:lnTo>
                    <a:pt x="1080830" y="828146"/>
                  </a:lnTo>
                  <a:lnTo>
                    <a:pt x="1072091" y="828676"/>
                  </a:lnTo>
                  <a:lnTo>
                    <a:pt x="1063618" y="828146"/>
                  </a:lnTo>
                  <a:lnTo>
                    <a:pt x="1054880" y="827881"/>
                  </a:lnTo>
                  <a:lnTo>
                    <a:pt x="1046407" y="827617"/>
                  </a:lnTo>
                  <a:lnTo>
                    <a:pt x="1037669" y="826822"/>
                  </a:lnTo>
                  <a:lnTo>
                    <a:pt x="1029460" y="825762"/>
                  </a:lnTo>
                  <a:lnTo>
                    <a:pt x="1020987" y="824438"/>
                  </a:lnTo>
                  <a:lnTo>
                    <a:pt x="1012778" y="823378"/>
                  </a:lnTo>
                  <a:lnTo>
                    <a:pt x="1004305" y="821789"/>
                  </a:lnTo>
                  <a:lnTo>
                    <a:pt x="996096" y="819935"/>
                  </a:lnTo>
                  <a:lnTo>
                    <a:pt x="987888" y="817815"/>
                  </a:lnTo>
                  <a:lnTo>
                    <a:pt x="979944" y="815696"/>
                  </a:lnTo>
                  <a:lnTo>
                    <a:pt x="972000" y="813312"/>
                  </a:lnTo>
                  <a:lnTo>
                    <a:pt x="964321" y="810663"/>
                  </a:lnTo>
                  <a:lnTo>
                    <a:pt x="956113" y="807749"/>
                  </a:lnTo>
                  <a:lnTo>
                    <a:pt x="948434" y="805100"/>
                  </a:lnTo>
                  <a:lnTo>
                    <a:pt x="941020" y="801922"/>
                  </a:lnTo>
                  <a:lnTo>
                    <a:pt x="933341" y="798743"/>
                  </a:lnTo>
                  <a:lnTo>
                    <a:pt x="925927" y="795299"/>
                  </a:lnTo>
                  <a:lnTo>
                    <a:pt x="918513" y="791591"/>
                  </a:lnTo>
                  <a:lnTo>
                    <a:pt x="911628" y="787882"/>
                  </a:lnTo>
                  <a:lnTo>
                    <a:pt x="904479" y="783909"/>
                  </a:lnTo>
                  <a:lnTo>
                    <a:pt x="897329" y="779670"/>
                  </a:lnTo>
                  <a:lnTo>
                    <a:pt x="890445" y="775432"/>
                  </a:lnTo>
                  <a:lnTo>
                    <a:pt x="883825" y="770929"/>
                  </a:lnTo>
                  <a:lnTo>
                    <a:pt x="876940" y="766161"/>
                  </a:lnTo>
                  <a:lnTo>
                    <a:pt x="870585" y="761658"/>
                  </a:lnTo>
                  <a:lnTo>
                    <a:pt x="863965" y="756625"/>
                  </a:lnTo>
                  <a:lnTo>
                    <a:pt x="857875" y="751327"/>
                  </a:lnTo>
                  <a:lnTo>
                    <a:pt x="851785" y="746294"/>
                  </a:lnTo>
                  <a:lnTo>
                    <a:pt x="845430" y="740996"/>
                  </a:lnTo>
                  <a:lnTo>
                    <a:pt x="839605" y="735433"/>
                  </a:lnTo>
                  <a:lnTo>
                    <a:pt x="833779" y="729870"/>
                  </a:lnTo>
                  <a:lnTo>
                    <a:pt x="828219" y="724043"/>
                  </a:lnTo>
                  <a:lnTo>
                    <a:pt x="822658" y="718215"/>
                  </a:lnTo>
                  <a:lnTo>
                    <a:pt x="817097" y="711857"/>
                  </a:lnTo>
                  <a:lnTo>
                    <a:pt x="812066" y="705765"/>
                  </a:lnTo>
                  <a:lnTo>
                    <a:pt x="807035" y="699672"/>
                  </a:lnTo>
                  <a:lnTo>
                    <a:pt x="802004" y="693050"/>
                  </a:lnTo>
                  <a:lnTo>
                    <a:pt x="797503" y="686427"/>
                  </a:lnTo>
                  <a:lnTo>
                    <a:pt x="792737" y="679805"/>
                  </a:lnTo>
                  <a:lnTo>
                    <a:pt x="788235" y="672918"/>
                  </a:lnTo>
                  <a:lnTo>
                    <a:pt x="783734" y="666295"/>
                  </a:lnTo>
                  <a:lnTo>
                    <a:pt x="779762" y="659143"/>
                  </a:lnTo>
                  <a:lnTo>
                    <a:pt x="775790" y="651991"/>
                  </a:lnTo>
                  <a:lnTo>
                    <a:pt x="771818" y="644574"/>
                  </a:lnTo>
                  <a:lnTo>
                    <a:pt x="768376" y="637422"/>
                  </a:lnTo>
                  <a:lnTo>
                    <a:pt x="764669" y="630270"/>
                  </a:lnTo>
                  <a:lnTo>
                    <a:pt x="761491" y="622323"/>
                  </a:lnTo>
                  <a:lnTo>
                    <a:pt x="758579" y="614641"/>
                  </a:lnTo>
                  <a:lnTo>
                    <a:pt x="755401" y="607224"/>
                  </a:lnTo>
                  <a:lnTo>
                    <a:pt x="752753" y="599277"/>
                  </a:lnTo>
                  <a:lnTo>
                    <a:pt x="750105" y="591595"/>
                  </a:lnTo>
                  <a:lnTo>
                    <a:pt x="747722" y="583648"/>
                  </a:lnTo>
                  <a:lnTo>
                    <a:pt x="745604" y="575436"/>
                  </a:lnTo>
                  <a:lnTo>
                    <a:pt x="743750" y="567489"/>
                  </a:lnTo>
                  <a:lnTo>
                    <a:pt x="741897" y="559278"/>
                  </a:lnTo>
                  <a:lnTo>
                    <a:pt x="740308" y="550801"/>
                  </a:lnTo>
                  <a:lnTo>
                    <a:pt x="738719" y="542589"/>
                  </a:lnTo>
                  <a:lnTo>
                    <a:pt x="737925" y="534113"/>
                  </a:lnTo>
                  <a:lnTo>
                    <a:pt x="736601" y="525636"/>
                  </a:lnTo>
                  <a:lnTo>
                    <a:pt x="736071" y="517159"/>
                  </a:lnTo>
                  <a:lnTo>
                    <a:pt x="735277" y="508683"/>
                  </a:lnTo>
                  <a:lnTo>
                    <a:pt x="735012" y="499941"/>
                  </a:lnTo>
                  <a:lnTo>
                    <a:pt x="735012" y="491200"/>
                  </a:lnTo>
                  <a:lnTo>
                    <a:pt x="735012" y="482458"/>
                  </a:lnTo>
                  <a:lnTo>
                    <a:pt x="735277" y="473717"/>
                  </a:lnTo>
                  <a:lnTo>
                    <a:pt x="736071" y="465240"/>
                  </a:lnTo>
                  <a:lnTo>
                    <a:pt x="736601" y="456763"/>
                  </a:lnTo>
                  <a:lnTo>
                    <a:pt x="737925" y="448022"/>
                  </a:lnTo>
                  <a:lnTo>
                    <a:pt x="738719" y="439810"/>
                  </a:lnTo>
                  <a:lnTo>
                    <a:pt x="740308" y="431333"/>
                  </a:lnTo>
                  <a:lnTo>
                    <a:pt x="741897" y="423122"/>
                  </a:lnTo>
                  <a:lnTo>
                    <a:pt x="743750" y="415175"/>
                  </a:lnTo>
                  <a:lnTo>
                    <a:pt x="745604" y="406963"/>
                  </a:lnTo>
                  <a:lnTo>
                    <a:pt x="747722" y="398751"/>
                  </a:lnTo>
                  <a:lnTo>
                    <a:pt x="750105" y="391069"/>
                  </a:lnTo>
                  <a:lnTo>
                    <a:pt x="752753" y="382857"/>
                  </a:lnTo>
                  <a:lnTo>
                    <a:pt x="755401" y="375176"/>
                  </a:lnTo>
                  <a:lnTo>
                    <a:pt x="758579" y="367494"/>
                  </a:lnTo>
                  <a:lnTo>
                    <a:pt x="761491" y="359812"/>
                  </a:lnTo>
                  <a:lnTo>
                    <a:pt x="764669" y="352395"/>
                  </a:lnTo>
                  <a:lnTo>
                    <a:pt x="768376" y="344977"/>
                  </a:lnTo>
                  <a:lnTo>
                    <a:pt x="771818" y="337560"/>
                  </a:lnTo>
                  <a:lnTo>
                    <a:pt x="775790" y="330408"/>
                  </a:lnTo>
                  <a:lnTo>
                    <a:pt x="779762" y="323521"/>
                  </a:lnTo>
                  <a:lnTo>
                    <a:pt x="783734" y="316369"/>
                  </a:lnTo>
                  <a:lnTo>
                    <a:pt x="788235" y="309482"/>
                  </a:lnTo>
                  <a:lnTo>
                    <a:pt x="792737" y="302859"/>
                  </a:lnTo>
                  <a:lnTo>
                    <a:pt x="797503" y="295972"/>
                  </a:lnTo>
                  <a:lnTo>
                    <a:pt x="802004" y="289349"/>
                  </a:lnTo>
                  <a:lnTo>
                    <a:pt x="807035" y="282992"/>
                  </a:lnTo>
                  <a:lnTo>
                    <a:pt x="812066" y="276634"/>
                  </a:lnTo>
                  <a:lnTo>
                    <a:pt x="817097" y="270277"/>
                  </a:lnTo>
                  <a:lnTo>
                    <a:pt x="822658" y="264449"/>
                  </a:lnTo>
                  <a:lnTo>
                    <a:pt x="828219" y="258622"/>
                  </a:lnTo>
                  <a:lnTo>
                    <a:pt x="833779" y="252794"/>
                  </a:lnTo>
                  <a:lnTo>
                    <a:pt x="839605" y="247231"/>
                  </a:lnTo>
                  <a:lnTo>
                    <a:pt x="845430" y="241668"/>
                  </a:lnTo>
                  <a:lnTo>
                    <a:pt x="851785" y="236106"/>
                  </a:lnTo>
                  <a:lnTo>
                    <a:pt x="857875" y="230808"/>
                  </a:lnTo>
                  <a:lnTo>
                    <a:pt x="863965" y="226040"/>
                  </a:lnTo>
                  <a:lnTo>
                    <a:pt x="870585" y="221007"/>
                  </a:lnTo>
                  <a:lnTo>
                    <a:pt x="876940" y="215974"/>
                  </a:lnTo>
                  <a:lnTo>
                    <a:pt x="883825" y="211470"/>
                  </a:lnTo>
                  <a:lnTo>
                    <a:pt x="890445" y="206967"/>
                  </a:lnTo>
                  <a:lnTo>
                    <a:pt x="897329" y="202729"/>
                  </a:lnTo>
                  <a:lnTo>
                    <a:pt x="904479" y="198755"/>
                  </a:lnTo>
                  <a:lnTo>
                    <a:pt x="911628" y="194782"/>
                  </a:lnTo>
                  <a:lnTo>
                    <a:pt x="918513" y="190808"/>
                  </a:lnTo>
                  <a:lnTo>
                    <a:pt x="925927" y="187365"/>
                  </a:lnTo>
                  <a:lnTo>
                    <a:pt x="933341" y="183656"/>
                  </a:lnTo>
                  <a:lnTo>
                    <a:pt x="941020" y="180478"/>
                  </a:lnTo>
                  <a:lnTo>
                    <a:pt x="948434" y="177564"/>
                  </a:lnTo>
                  <a:lnTo>
                    <a:pt x="956113" y="174385"/>
                  </a:lnTo>
                  <a:lnTo>
                    <a:pt x="964321" y="171471"/>
                  </a:lnTo>
                  <a:lnTo>
                    <a:pt x="972000" y="169087"/>
                  </a:lnTo>
                  <a:lnTo>
                    <a:pt x="979944" y="166703"/>
                  </a:lnTo>
                  <a:lnTo>
                    <a:pt x="987888" y="164584"/>
                  </a:lnTo>
                  <a:lnTo>
                    <a:pt x="996096" y="162730"/>
                  </a:lnTo>
                  <a:lnTo>
                    <a:pt x="1004305" y="160875"/>
                  </a:lnTo>
                  <a:lnTo>
                    <a:pt x="1012778" y="159286"/>
                  </a:lnTo>
                  <a:lnTo>
                    <a:pt x="1020987" y="157697"/>
                  </a:lnTo>
                  <a:lnTo>
                    <a:pt x="1029460" y="156902"/>
                  </a:lnTo>
                  <a:lnTo>
                    <a:pt x="1037669" y="155577"/>
                  </a:lnTo>
                  <a:lnTo>
                    <a:pt x="1046407" y="155048"/>
                  </a:lnTo>
                  <a:lnTo>
                    <a:pt x="1054880" y="154253"/>
                  </a:lnTo>
                  <a:lnTo>
                    <a:pt x="1063618" y="153988"/>
                  </a:lnTo>
                  <a:close/>
                  <a:moveTo>
                    <a:pt x="1699027" y="0"/>
                  </a:moveTo>
                  <a:lnTo>
                    <a:pt x="1706961" y="265"/>
                  </a:lnTo>
                  <a:lnTo>
                    <a:pt x="1714895" y="794"/>
                  </a:lnTo>
                  <a:lnTo>
                    <a:pt x="1723093" y="1059"/>
                  </a:lnTo>
                  <a:lnTo>
                    <a:pt x="1731027" y="1853"/>
                  </a:lnTo>
                  <a:lnTo>
                    <a:pt x="1738697" y="2912"/>
                  </a:lnTo>
                  <a:lnTo>
                    <a:pt x="1746631" y="3706"/>
                  </a:lnTo>
                  <a:lnTo>
                    <a:pt x="1754565" y="5029"/>
                  </a:lnTo>
                  <a:lnTo>
                    <a:pt x="1762235" y="6617"/>
                  </a:lnTo>
                  <a:lnTo>
                    <a:pt x="1769640" y="8206"/>
                  </a:lnTo>
                  <a:lnTo>
                    <a:pt x="1777309" y="10058"/>
                  </a:lnTo>
                  <a:lnTo>
                    <a:pt x="1784714" y="12176"/>
                  </a:lnTo>
                  <a:lnTo>
                    <a:pt x="1792119" y="14294"/>
                  </a:lnTo>
                  <a:lnTo>
                    <a:pt x="1798996" y="16676"/>
                  </a:lnTo>
                  <a:lnTo>
                    <a:pt x="1806401" y="19323"/>
                  </a:lnTo>
                  <a:lnTo>
                    <a:pt x="1813541" y="21970"/>
                  </a:lnTo>
                  <a:lnTo>
                    <a:pt x="1820682" y="24881"/>
                  </a:lnTo>
                  <a:lnTo>
                    <a:pt x="1827823" y="27793"/>
                  </a:lnTo>
                  <a:lnTo>
                    <a:pt x="1834434" y="30969"/>
                  </a:lnTo>
                  <a:lnTo>
                    <a:pt x="1848187" y="38116"/>
                  </a:lnTo>
                  <a:lnTo>
                    <a:pt x="1861145" y="45528"/>
                  </a:lnTo>
                  <a:lnTo>
                    <a:pt x="1873575" y="53468"/>
                  </a:lnTo>
                  <a:lnTo>
                    <a:pt x="1886005" y="62468"/>
                  </a:lnTo>
                  <a:lnTo>
                    <a:pt x="1897642" y="71732"/>
                  </a:lnTo>
                  <a:lnTo>
                    <a:pt x="1909014" y="81526"/>
                  </a:lnTo>
                  <a:lnTo>
                    <a:pt x="1919857" y="91585"/>
                  </a:lnTo>
                  <a:lnTo>
                    <a:pt x="1930436" y="102437"/>
                  </a:lnTo>
                  <a:lnTo>
                    <a:pt x="1940221" y="113819"/>
                  </a:lnTo>
                  <a:lnTo>
                    <a:pt x="1949478" y="125466"/>
                  </a:lnTo>
                  <a:lnTo>
                    <a:pt x="1958205" y="137906"/>
                  </a:lnTo>
                  <a:lnTo>
                    <a:pt x="1966139" y="150612"/>
                  </a:lnTo>
                  <a:lnTo>
                    <a:pt x="1973809" y="163846"/>
                  </a:lnTo>
                  <a:lnTo>
                    <a:pt x="1980685" y="177081"/>
                  </a:lnTo>
                  <a:lnTo>
                    <a:pt x="1983594" y="184228"/>
                  </a:lnTo>
                  <a:lnTo>
                    <a:pt x="1986768" y="190845"/>
                  </a:lnTo>
                  <a:lnTo>
                    <a:pt x="1989677" y="197992"/>
                  </a:lnTo>
                  <a:lnTo>
                    <a:pt x="1992322" y="205139"/>
                  </a:lnTo>
                  <a:lnTo>
                    <a:pt x="1994966" y="212550"/>
                  </a:lnTo>
                  <a:lnTo>
                    <a:pt x="1997082" y="219962"/>
                  </a:lnTo>
                  <a:lnTo>
                    <a:pt x="1999727" y="227109"/>
                  </a:lnTo>
                  <a:lnTo>
                    <a:pt x="2001578" y="234785"/>
                  </a:lnTo>
                  <a:lnTo>
                    <a:pt x="2003429" y="242196"/>
                  </a:lnTo>
                  <a:lnTo>
                    <a:pt x="2005016" y="249872"/>
                  </a:lnTo>
                  <a:lnTo>
                    <a:pt x="2006338" y="257549"/>
                  </a:lnTo>
                  <a:lnTo>
                    <a:pt x="2007661" y="265225"/>
                  </a:lnTo>
                  <a:lnTo>
                    <a:pt x="2008983" y="272901"/>
                  </a:lnTo>
                  <a:lnTo>
                    <a:pt x="2009776" y="280577"/>
                  </a:lnTo>
                  <a:lnTo>
                    <a:pt x="2010570" y="288783"/>
                  </a:lnTo>
                  <a:lnTo>
                    <a:pt x="2011099" y="296723"/>
                  </a:lnTo>
                  <a:lnTo>
                    <a:pt x="2011363" y="304664"/>
                  </a:lnTo>
                  <a:lnTo>
                    <a:pt x="2011363" y="312870"/>
                  </a:lnTo>
                  <a:lnTo>
                    <a:pt x="2011363" y="320811"/>
                  </a:lnTo>
                  <a:lnTo>
                    <a:pt x="2011099" y="328752"/>
                  </a:lnTo>
                  <a:lnTo>
                    <a:pt x="2010570" y="336693"/>
                  </a:lnTo>
                  <a:lnTo>
                    <a:pt x="2009776" y="344898"/>
                  </a:lnTo>
                  <a:lnTo>
                    <a:pt x="2008983" y="352574"/>
                  </a:lnTo>
                  <a:lnTo>
                    <a:pt x="2007661" y="360250"/>
                  </a:lnTo>
                  <a:lnTo>
                    <a:pt x="2006338" y="367927"/>
                  </a:lnTo>
                  <a:lnTo>
                    <a:pt x="2005016" y="375603"/>
                  </a:lnTo>
                  <a:lnTo>
                    <a:pt x="2003429" y="383279"/>
                  </a:lnTo>
                  <a:lnTo>
                    <a:pt x="2001578" y="390690"/>
                  </a:lnTo>
                  <a:lnTo>
                    <a:pt x="1999727" y="398102"/>
                  </a:lnTo>
                  <a:lnTo>
                    <a:pt x="1997082" y="405513"/>
                  </a:lnTo>
                  <a:lnTo>
                    <a:pt x="1994966" y="412925"/>
                  </a:lnTo>
                  <a:lnTo>
                    <a:pt x="1992322" y="420072"/>
                  </a:lnTo>
                  <a:lnTo>
                    <a:pt x="1989677" y="427483"/>
                  </a:lnTo>
                  <a:lnTo>
                    <a:pt x="1986768" y="434630"/>
                  </a:lnTo>
                  <a:lnTo>
                    <a:pt x="1983594" y="441247"/>
                  </a:lnTo>
                  <a:lnTo>
                    <a:pt x="1980685" y="448129"/>
                  </a:lnTo>
                  <a:lnTo>
                    <a:pt x="1973809" y="461629"/>
                  </a:lnTo>
                  <a:lnTo>
                    <a:pt x="1966139" y="474863"/>
                  </a:lnTo>
                  <a:lnTo>
                    <a:pt x="1958205" y="487569"/>
                  </a:lnTo>
                  <a:lnTo>
                    <a:pt x="1949478" y="499480"/>
                  </a:lnTo>
                  <a:lnTo>
                    <a:pt x="1940221" y="511656"/>
                  </a:lnTo>
                  <a:lnTo>
                    <a:pt x="1930436" y="523038"/>
                  </a:lnTo>
                  <a:lnTo>
                    <a:pt x="1919857" y="533891"/>
                  </a:lnTo>
                  <a:lnTo>
                    <a:pt x="1909014" y="543949"/>
                  </a:lnTo>
                  <a:lnTo>
                    <a:pt x="1897642" y="553743"/>
                  </a:lnTo>
                  <a:lnTo>
                    <a:pt x="1886005" y="563007"/>
                  </a:lnTo>
                  <a:lnTo>
                    <a:pt x="1873575" y="572007"/>
                  </a:lnTo>
                  <a:lnTo>
                    <a:pt x="1861145" y="579948"/>
                  </a:lnTo>
                  <a:lnTo>
                    <a:pt x="1848187" y="587359"/>
                  </a:lnTo>
                  <a:lnTo>
                    <a:pt x="1834434" y="594506"/>
                  </a:lnTo>
                  <a:lnTo>
                    <a:pt x="1827823" y="597682"/>
                  </a:lnTo>
                  <a:lnTo>
                    <a:pt x="1820682" y="600858"/>
                  </a:lnTo>
                  <a:lnTo>
                    <a:pt x="1813541" y="603505"/>
                  </a:lnTo>
                  <a:lnTo>
                    <a:pt x="1806401" y="606152"/>
                  </a:lnTo>
                  <a:lnTo>
                    <a:pt x="1798996" y="608799"/>
                  </a:lnTo>
                  <a:lnTo>
                    <a:pt x="1792119" y="611182"/>
                  </a:lnTo>
                  <a:lnTo>
                    <a:pt x="1784714" y="613299"/>
                  </a:lnTo>
                  <a:lnTo>
                    <a:pt x="1777309" y="615417"/>
                  </a:lnTo>
                  <a:lnTo>
                    <a:pt x="1769640" y="617270"/>
                  </a:lnTo>
                  <a:lnTo>
                    <a:pt x="1762235" y="618858"/>
                  </a:lnTo>
                  <a:lnTo>
                    <a:pt x="1754565" y="620446"/>
                  </a:lnTo>
                  <a:lnTo>
                    <a:pt x="1746631" y="621769"/>
                  </a:lnTo>
                  <a:lnTo>
                    <a:pt x="1738697" y="622828"/>
                  </a:lnTo>
                  <a:lnTo>
                    <a:pt x="1731027" y="623622"/>
                  </a:lnTo>
                  <a:lnTo>
                    <a:pt x="1723093" y="624416"/>
                  </a:lnTo>
                  <a:lnTo>
                    <a:pt x="1714895" y="624681"/>
                  </a:lnTo>
                  <a:lnTo>
                    <a:pt x="1706961" y="625210"/>
                  </a:lnTo>
                  <a:lnTo>
                    <a:pt x="1699027" y="625475"/>
                  </a:lnTo>
                  <a:lnTo>
                    <a:pt x="1685803" y="625210"/>
                  </a:lnTo>
                  <a:lnTo>
                    <a:pt x="1672580" y="624152"/>
                  </a:lnTo>
                  <a:lnTo>
                    <a:pt x="1659357" y="622563"/>
                  </a:lnTo>
                  <a:lnTo>
                    <a:pt x="1646398" y="620711"/>
                  </a:lnTo>
                  <a:lnTo>
                    <a:pt x="1633439" y="618328"/>
                  </a:lnTo>
                  <a:lnTo>
                    <a:pt x="1620744" y="615152"/>
                  </a:lnTo>
                  <a:lnTo>
                    <a:pt x="1608314" y="611711"/>
                  </a:lnTo>
                  <a:lnTo>
                    <a:pt x="1596413" y="607741"/>
                  </a:lnTo>
                  <a:lnTo>
                    <a:pt x="1584248" y="603241"/>
                  </a:lnTo>
                  <a:lnTo>
                    <a:pt x="1572611" y="598211"/>
                  </a:lnTo>
                  <a:lnTo>
                    <a:pt x="1561239" y="592918"/>
                  </a:lnTo>
                  <a:lnTo>
                    <a:pt x="1549867" y="587094"/>
                  </a:lnTo>
                  <a:lnTo>
                    <a:pt x="1539024" y="580742"/>
                  </a:lnTo>
                  <a:lnTo>
                    <a:pt x="1528180" y="573860"/>
                  </a:lnTo>
                  <a:lnTo>
                    <a:pt x="1517866" y="566713"/>
                  </a:lnTo>
                  <a:lnTo>
                    <a:pt x="1508081" y="559301"/>
                  </a:lnTo>
                  <a:lnTo>
                    <a:pt x="1510197" y="542890"/>
                  </a:lnTo>
                  <a:lnTo>
                    <a:pt x="1512048" y="525685"/>
                  </a:lnTo>
                  <a:lnTo>
                    <a:pt x="1513106" y="508744"/>
                  </a:lnTo>
                  <a:lnTo>
                    <a:pt x="1513635" y="500539"/>
                  </a:lnTo>
                  <a:lnTo>
                    <a:pt x="1513635" y="491804"/>
                  </a:lnTo>
                  <a:lnTo>
                    <a:pt x="1513635" y="481481"/>
                  </a:lnTo>
                  <a:lnTo>
                    <a:pt x="1513106" y="471158"/>
                  </a:lnTo>
                  <a:lnTo>
                    <a:pt x="1512577" y="461099"/>
                  </a:lnTo>
                  <a:lnTo>
                    <a:pt x="1511783" y="451306"/>
                  </a:lnTo>
                  <a:lnTo>
                    <a:pt x="1510726" y="440982"/>
                  </a:lnTo>
                  <a:lnTo>
                    <a:pt x="1509403" y="431189"/>
                  </a:lnTo>
                  <a:lnTo>
                    <a:pt x="1508081" y="421395"/>
                  </a:lnTo>
                  <a:lnTo>
                    <a:pt x="1506230" y="411337"/>
                  </a:lnTo>
                  <a:lnTo>
                    <a:pt x="1504378" y="401808"/>
                  </a:lnTo>
                  <a:lnTo>
                    <a:pt x="1501998" y="392014"/>
                  </a:lnTo>
                  <a:lnTo>
                    <a:pt x="1499882" y="382485"/>
                  </a:lnTo>
                  <a:lnTo>
                    <a:pt x="1497238" y="372956"/>
                  </a:lnTo>
                  <a:lnTo>
                    <a:pt x="1494329" y="363691"/>
                  </a:lnTo>
                  <a:lnTo>
                    <a:pt x="1491684" y="354427"/>
                  </a:lnTo>
                  <a:lnTo>
                    <a:pt x="1488510" y="345163"/>
                  </a:lnTo>
                  <a:lnTo>
                    <a:pt x="1485072" y="335898"/>
                  </a:lnTo>
                  <a:lnTo>
                    <a:pt x="1481370" y="326899"/>
                  </a:lnTo>
                  <a:lnTo>
                    <a:pt x="1477667" y="317899"/>
                  </a:lnTo>
                  <a:lnTo>
                    <a:pt x="1473700" y="309164"/>
                  </a:lnTo>
                  <a:lnTo>
                    <a:pt x="1469733" y="300429"/>
                  </a:lnTo>
                  <a:lnTo>
                    <a:pt x="1465502" y="291694"/>
                  </a:lnTo>
                  <a:lnTo>
                    <a:pt x="1460741" y="283224"/>
                  </a:lnTo>
                  <a:lnTo>
                    <a:pt x="1456245" y="274754"/>
                  </a:lnTo>
                  <a:lnTo>
                    <a:pt x="1451220" y="266548"/>
                  </a:lnTo>
                  <a:lnTo>
                    <a:pt x="1446460" y="258078"/>
                  </a:lnTo>
                  <a:lnTo>
                    <a:pt x="1441171" y="250137"/>
                  </a:lnTo>
                  <a:lnTo>
                    <a:pt x="1435881" y="242196"/>
                  </a:lnTo>
                  <a:lnTo>
                    <a:pt x="1430327" y="234520"/>
                  </a:lnTo>
                  <a:lnTo>
                    <a:pt x="1424509" y="226844"/>
                  </a:lnTo>
                  <a:lnTo>
                    <a:pt x="1418691" y="218903"/>
                  </a:lnTo>
                  <a:lnTo>
                    <a:pt x="1412872" y="211492"/>
                  </a:lnTo>
                  <a:lnTo>
                    <a:pt x="1406525" y="204080"/>
                  </a:lnTo>
                  <a:lnTo>
                    <a:pt x="1411021" y="193492"/>
                  </a:lnTo>
                  <a:lnTo>
                    <a:pt x="1415517" y="182375"/>
                  </a:lnTo>
                  <a:lnTo>
                    <a:pt x="1420807" y="171787"/>
                  </a:lnTo>
                  <a:lnTo>
                    <a:pt x="1426360" y="161464"/>
                  </a:lnTo>
                  <a:lnTo>
                    <a:pt x="1432179" y="151141"/>
                  </a:lnTo>
                  <a:lnTo>
                    <a:pt x="1438261" y="141347"/>
                  </a:lnTo>
                  <a:lnTo>
                    <a:pt x="1445138" y="131818"/>
                  </a:lnTo>
                  <a:lnTo>
                    <a:pt x="1452014" y="122289"/>
                  </a:lnTo>
                  <a:lnTo>
                    <a:pt x="1459419" y="113025"/>
                  </a:lnTo>
                  <a:lnTo>
                    <a:pt x="1467088" y="104290"/>
                  </a:lnTo>
                  <a:lnTo>
                    <a:pt x="1474758" y="95555"/>
                  </a:lnTo>
                  <a:lnTo>
                    <a:pt x="1482956" y="87349"/>
                  </a:lnTo>
                  <a:lnTo>
                    <a:pt x="1491684" y="79673"/>
                  </a:lnTo>
                  <a:lnTo>
                    <a:pt x="1500676" y="71997"/>
                  </a:lnTo>
                  <a:lnTo>
                    <a:pt x="1509403" y="64586"/>
                  </a:lnTo>
                  <a:lnTo>
                    <a:pt x="1519189" y="57704"/>
                  </a:lnTo>
                  <a:lnTo>
                    <a:pt x="1528709" y="51086"/>
                  </a:lnTo>
                  <a:lnTo>
                    <a:pt x="1538495" y="44734"/>
                  </a:lnTo>
                  <a:lnTo>
                    <a:pt x="1548544" y="38910"/>
                  </a:lnTo>
                  <a:lnTo>
                    <a:pt x="1559123" y="33352"/>
                  </a:lnTo>
                  <a:lnTo>
                    <a:pt x="1569966" y="28058"/>
                  </a:lnTo>
                  <a:lnTo>
                    <a:pt x="1580810" y="23558"/>
                  </a:lnTo>
                  <a:lnTo>
                    <a:pt x="1591653" y="19323"/>
                  </a:lnTo>
                  <a:lnTo>
                    <a:pt x="1602760" y="15617"/>
                  </a:lnTo>
                  <a:lnTo>
                    <a:pt x="1614133" y="11911"/>
                  </a:lnTo>
                  <a:lnTo>
                    <a:pt x="1626034" y="8735"/>
                  </a:lnTo>
                  <a:lnTo>
                    <a:pt x="1637670" y="6353"/>
                  </a:lnTo>
                  <a:lnTo>
                    <a:pt x="1649571" y="3970"/>
                  </a:lnTo>
                  <a:lnTo>
                    <a:pt x="1662001" y="2647"/>
                  </a:lnTo>
                  <a:lnTo>
                    <a:pt x="1673902" y="1323"/>
                  </a:lnTo>
                  <a:lnTo>
                    <a:pt x="1686597" y="265"/>
                  </a:lnTo>
                  <a:lnTo>
                    <a:pt x="1699027" y="0"/>
                  </a:lnTo>
                  <a:close/>
                  <a:moveTo>
                    <a:pt x="445686" y="0"/>
                  </a:moveTo>
                  <a:lnTo>
                    <a:pt x="458116" y="265"/>
                  </a:lnTo>
                  <a:lnTo>
                    <a:pt x="470546" y="1323"/>
                  </a:lnTo>
                  <a:lnTo>
                    <a:pt x="482712" y="2647"/>
                  </a:lnTo>
                  <a:lnTo>
                    <a:pt x="494877" y="3970"/>
                  </a:lnTo>
                  <a:lnTo>
                    <a:pt x="507043" y="6353"/>
                  </a:lnTo>
                  <a:lnTo>
                    <a:pt x="518680" y="8735"/>
                  </a:lnTo>
                  <a:lnTo>
                    <a:pt x="530316" y="11911"/>
                  </a:lnTo>
                  <a:lnTo>
                    <a:pt x="541953" y="15617"/>
                  </a:lnTo>
                  <a:lnTo>
                    <a:pt x="552796" y="19323"/>
                  </a:lnTo>
                  <a:lnTo>
                    <a:pt x="563904" y="23558"/>
                  </a:lnTo>
                  <a:lnTo>
                    <a:pt x="574747" y="28058"/>
                  </a:lnTo>
                  <a:lnTo>
                    <a:pt x="585590" y="33352"/>
                  </a:lnTo>
                  <a:lnTo>
                    <a:pt x="596169" y="38910"/>
                  </a:lnTo>
                  <a:lnTo>
                    <a:pt x="606218" y="44734"/>
                  </a:lnTo>
                  <a:lnTo>
                    <a:pt x="616004" y="51086"/>
                  </a:lnTo>
                  <a:lnTo>
                    <a:pt x="625525" y="57704"/>
                  </a:lnTo>
                  <a:lnTo>
                    <a:pt x="635045" y="64586"/>
                  </a:lnTo>
                  <a:lnTo>
                    <a:pt x="644037" y="71997"/>
                  </a:lnTo>
                  <a:lnTo>
                    <a:pt x="653029" y="79673"/>
                  </a:lnTo>
                  <a:lnTo>
                    <a:pt x="661757" y="87349"/>
                  </a:lnTo>
                  <a:lnTo>
                    <a:pt x="669955" y="95555"/>
                  </a:lnTo>
                  <a:lnTo>
                    <a:pt x="677625" y="104290"/>
                  </a:lnTo>
                  <a:lnTo>
                    <a:pt x="685294" y="113025"/>
                  </a:lnTo>
                  <a:lnTo>
                    <a:pt x="692699" y="122289"/>
                  </a:lnTo>
                  <a:lnTo>
                    <a:pt x="699576" y="131818"/>
                  </a:lnTo>
                  <a:lnTo>
                    <a:pt x="706452" y="141347"/>
                  </a:lnTo>
                  <a:lnTo>
                    <a:pt x="712534" y="151141"/>
                  </a:lnTo>
                  <a:lnTo>
                    <a:pt x="718353" y="161464"/>
                  </a:lnTo>
                  <a:lnTo>
                    <a:pt x="723907" y="171787"/>
                  </a:lnTo>
                  <a:lnTo>
                    <a:pt x="729196" y="182375"/>
                  </a:lnTo>
                  <a:lnTo>
                    <a:pt x="733692" y="193492"/>
                  </a:lnTo>
                  <a:lnTo>
                    <a:pt x="738188" y="204080"/>
                  </a:lnTo>
                  <a:lnTo>
                    <a:pt x="731841" y="211492"/>
                  </a:lnTo>
                  <a:lnTo>
                    <a:pt x="726022" y="218903"/>
                  </a:lnTo>
                  <a:lnTo>
                    <a:pt x="720204" y="226844"/>
                  </a:lnTo>
                  <a:lnTo>
                    <a:pt x="714386" y="234520"/>
                  </a:lnTo>
                  <a:lnTo>
                    <a:pt x="709096" y="242196"/>
                  </a:lnTo>
                  <a:lnTo>
                    <a:pt x="703543" y="250137"/>
                  </a:lnTo>
                  <a:lnTo>
                    <a:pt x="698253" y="258078"/>
                  </a:lnTo>
                  <a:lnTo>
                    <a:pt x="693493" y="266548"/>
                  </a:lnTo>
                  <a:lnTo>
                    <a:pt x="688468" y="274754"/>
                  </a:lnTo>
                  <a:lnTo>
                    <a:pt x="683972" y="283224"/>
                  </a:lnTo>
                  <a:lnTo>
                    <a:pt x="679476" y="291694"/>
                  </a:lnTo>
                  <a:lnTo>
                    <a:pt x="675244" y="300429"/>
                  </a:lnTo>
                  <a:lnTo>
                    <a:pt x="671013" y="309164"/>
                  </a:lnTo>
                  <a:lnTo>
                    <a:pt x="666782" y="317899"/>
                  </a:lnTo>
                  <a:lnTo>
                    <a:pt x="663079" y="326899"/>
                  </a:lnTo>
                  <a:lnTo>
                    <a:pt x="659905" y="335898"/>
                  </a:lnTo>
                  <a:lnTo>
                    <a:pt x="656467" y="345163"/>
                  </a:lnTo>
                  <a:lnTo>
                    <a:pt x="653294" y="354427"/>
                  </a:lnTo>
                  <a:lnTo>
                    <a:pt x="650385" y="363691"/>
                  </a:lnTo>
                  <a:lnTo>
                    <a:pt x="647475" y="372956"/>
                  </a:lnTo>
                  <a:lnTo>
                    <a:pt x="645095" y="382485"/>
                  </a:lnTo>
                  <a:lnTo>
                    <a:pt x="642450" y="392014"/>
                  </a:lnTo>
                  <a:lnTo>
                    <a:pt x="640335" y="401808"/>
                  </a:lnTo>
                  <a:lnTo>
                    <a:pt x="638483" y="411337"/>
                  </a:lnTo>
                  <a:lnTo>
                    <a:pt x="636632" y="421395"/>
                  </a:lnTo>
                  <a:lnTo>
                    <a:pt x="635574" y="431189"/>
                  </a:lnTo>
                  <a:lnTo>
                    <a:pt x="633988" y="440982"/>
                  </a:lnTo>
                  <a:lnTo>
                    <a:pt x="632930" y="451306"/>
                  </a:lnTo>
                  <a:lnTo>
                    <a:pt x="632136" y="461099"/>
                  </a:lnTo>
                  <a:lnTo>
                    <a:pt x="631872" y="471158"/>
                  </a:lnTo>
                  <a:lnTo>
                    <a:pt x="631078" y="481481"/>
                  </a:lnTo>
                  <a:lnTo>
                    <a:pt x="631078" y="491804"/>
                  </a:lnTo>
                  <a:lnTo>
                    <a:pt x="631078" y="500539"/>
                  </a:lnTo>
                  <a:lnTo>
                    <a:pt x="631343" y="508744"/>
                  </a:lnTo>
                  <a:lnTo>
                    <a:pt x="632665" y="525685"/>
                  </a:lnTo>
                  <a:lnTo>
                    <a:pt x="634516" y="542890"/>
                  </a:lnTo>
                  <a:lnTo>
                    <a:pt x="636897" y="559301"/>
                  </a:lnTo>
                  <a:lnTo>
                    <a:pt x="626847" y="566713"/>
                  </a:lnTo>
                  <a:lnTo>
                    <a:pt x="616268" y="573860"/>
                  </a:lnTo>
                  <a:lnTo>
                    <a:pt x="605954" y="580742"/>
                  </a:lnTo>
                  <a:lnTo>
                    <a:pt x="594846" y="587094"/>
                  </a:lnTo>
                  <a:lnTo>
                    <a:pt x="583739" y="592918"/>
                  </a:lnTo>
                  <a:lnTo>
                    <a:pt x="572102" y="598211"/>
                  </a:lnTo>
                  <a:lnTo>
                    <a:pt x="560201" y="603241"/>
                  </a:lnTo>
                  <a:lnTo>
                    <a:pt x="548300" y="607741"/>
                  </a:lnTo>
                  <a:lnTo>
                    <a:pt x="536399" y="611711"/>
                  </a:lnTo>
                  <a:lnTo>
                    <a:pt x="523969" y="615152"/>
                  </a:lnTo>
                  <a:lnTo>
                    <a:pt x="511274" y="618328"/>
                  </a:lnTo>
                  <a:lnTo>
                    <a:pt x="498316" y="620711"/>
                  </a:lnTo>
                  <a:lnTo>
                    <a:pt x="485357" y="622563"/>
                  </a:lnTo>
                  <a:lnTo>
                    <a:pt x="472398" y="624152"/>
                  </a:lnTo>
                  <a:lnTo>
                    <a:pt x="458910" y="625210"/>
                  </a:lnTo>
                  <a:lnTo>
                    <a:pt x="445686" y="625475"/>
                  </a:lnTo>
                  <a:lnTo>
                    <a:pt x="437752" y="625210"/>
                  </a:lnTo>
                  <a:lnTo>
                    <a:pt x="429554" y="624681"/>
                  </a:lnTo>
                  <a:lnTo>
                    <a:pt x="421620" y="624416"/>
                  </a:lnTo>
                  <a:lnTo>
                    <a:pt x="413686" y="623622"/>
                  </a:lnTo>
                  <a:lnTo>
                    <a:pt x="406016" y="622828"/>
                  </a:lnTo>
                  <a:lnTo>
                    <a:pt x="398082" y="621769"/>
                  </a:lnTo>
                  <a:lnTo>
                    <a:pt x="390148" y="620446"/>
                  </a:lnTo>
                  <a:lnTo>
                    <a:pt x="382479" y="618858"/>
                  </a:lnTo>
                  <a:lnTo>
                    <a:pt x="375073" y="617270"/>
                  </a:lnTo>
                  <a:lnTo>
                    <a:pt x="367404" y="615417"/>
                  </a:lnTo>
                  <a:lnTo>
                    <a:pt x="359999" y="613299"/>
                  </a:lnTo>
                  <a:lnTo>
                    <a:pt x="352594" y="611182"/>
                  </a:lnTo>
                  <a:lnTo>
                    <a:pt x="345453" y="608799"/>
                  </a:lnTo>
                  <a:lnTo>
                    <a:pt x="338312" y="606152"/>
                  </a:lnTo>
                  <a:lnTo>
                    <a:pt x="331172" y="603505"/>
                  </a:lnTo>
                  <a:lnTo>
                    <a:pt x="324031" y="600858"/>
                  </a:lnTo>
                  <a:lnTo>
                    <a:pt x="317155" y="597682"/>
                  </a:lnTo>
                  <a:lnTo>
                    <a:pt x="310279" y="594506"/>
                  </a:lnTo>
                  <a:lnTo>
                    <a:pt x="296791" y="587359"/>
                  </a:lnTo>
                  <a:lnTo>
                    <a:pt x="283568" y="579948"/>
                  </a:lnTo>
                  <a:lnTo>
                    <a:pt x="271138" y="572007"/>
                  </a:lnTo>
                  <a:lnTo>
                    <a:pt x="258708" y="563007"/>
                  </a:lnTo>
                  <a:lnTo>
                    <a:pt x="247071" y="553743"/>
                  </a:lnTo>
                  <a:lnTo>
                    <a:pt x="235699" y="543949"/>
                  </a:lnTo>
                  <a:lnTo>
                    <a:pt x="224856" y="533891"/>
                  </a:lnTo>
                  <a:lnTo>
                    <a:pt x="214277" y="523038"/>
                  </a:lnTo>
                  <a:lnTo>
                    <a:pt x="204756" y="511656"/>
                  </a:lnTo>
                  <a:lnTo>
                    <a:pt x="195235" y="499480"/>
                  </a:lnTo>
                  <a:lnTo>
                    <a:pt x="186508" y="487569"/>
                  </a:lnTo>
                  <a:lnTo>
                    <a:pt x="178574" y="474863"/>
                  </a:lnTo>
                  <a:lnTo>
                    <a:pt x="170904" y="461629"/>
                  </a:lnTo>
                  <a:lnTo>
                    <a:pt x="164028" y="448129"/>
                  </a:lnTo>
                  <a:lnTo>
                    <a:pt x="161119" y="441247"/>
                  </a:lnTo>
                  <a:lnTo>
                    <a:pt x="157945" y="434630"/>
                  </a:lnTo>
                  <a:lnTo>
                    <a:pt x="154772" y="427483"/>
                  </a:lnTo>
                  <a:lnTo>
                    <a:pt x="152392" y="420072"/>
                  </a:lnTo>
                  <a:lnTo>
                    <a:pt x="149747" y="412925"/>
                  </a:lnTo>
                  <a:lnTo>
                    <a:pt x="147367" y="405513"/>
                  </a:lnTo>
                  <a:lnTo>
                    <a:pt x="145251" y="398102"/>
                  </a:lnTo>
                  <a:lnTo>
                    <a:pt x="143135" y="390690"/>
                  </a:lnTo>
                  <a:lnTo>
                    <a:pt x="141284" y="383279"/>
                  </a:lnTo>
                  <a:lnTo>
                    <a:pt x="139697" y="375603"/>
                  </a:lnTo>
                  <a:lnTo>
                    <a:pt x="138110" y="367927"/>
                  </a:lnTo>
                  <a:lnTo>
                    <a:pt x="137052" y="360250"/>
                  </a:lnTo>
                  <a:lnTo>
                    <a:pt x="135730" y="352574"/>
                  </a:lnTo>
                  <a:lnTo>
                    <a:pt x="134937" y="344898"/>
                  </a:lnTo>
                  <a:lnTo>
                    <a:pt x="134143" y="336693"/>
                  </a:lnTo>
                  <a:lnTo>
                    <a:pt x="133614" y="328752"/>
                  </a:lnTo>
                  <a:lnTo>
                    <a:pt x="133350" y="320811"/>
                  </a:lnTo>
                  <a:lnTo>
                    <a:pt x="133350" y="312870"/>
                  </a:lnTo>
                  <a:lnTo>
                    <a:pt x="133350" y="304664"/>
                  </a:lnTo>
                  <a:lnTo>
                    <a:pt x="133614" y="296723"/>
                  </a:lnTo>
                  <a:lnTo>
                    <a:pt x="134143" y="288783"/>
                  </a:lnTo>
                  <a:lnTo>
                    <a:pt x="134937" y="280577"/>
                  </a:lnTo>
                  <a:lnTo>
                    <a:pt x="135730" y="272901"/>
                  </a:lnTo>
                  <a:lnTo>
                    <a:pt x="137052" y="265225"/>
                  </a:lnTo>
                  <a:lnTo>
                    <a:pt x="138110" y="257549"/>
                  </a:lnTo>
                  <a:lnTo>
                    <a:pt x="139697" y="249872"/>
                  </a:lnTo>
                  <a:lnTo>
                    <a:pt x="141284" y="242196"/>
                  </a:lnTo>
                  <a:lnTo>
                    <a:pt x="143135" y="234785"/>
                  </a:lnTo>
                  <a:lnTo>
                    <a:pt x="145251" y="227109"/>
                  </a:lnTo>
                  <a:lnTo>
                    <a:pt x="147367" y="219962"/>
                  </a:lnTo>
                  <a:lnTo>
                    <a:pt x="149747" y="212550"/>
                  </a:lnTo>
                  <a:lnTo>
                    <a:pt x="152392" y="205139"/>
                  </a:lnTo>
                  <a:lnTo>
                    <a:pt x="154772" y="197992"/>
                  </a:lnTo>
                  <a:lnTo>
                    <a:pt x="157945" y="190845"/>
                  </a:lnTo>
                  <a:lnTo>
                    <a:pt x="161119" y="184228"/>
                  </a:lnTo>
                  <a:lnTo>
                    <a:pt x="164028" y="177081"/>
                  </a:lnTo>
                  <a:lnTo>
                    <a:pt x="170904" y="163846"/>
                  </a:lnTo>
                  <a:lnTo>
                    <a:pt x="178574" y="150612"/>
                  </a:lnTo>
                  <a:lnTo>
                    <a:pt x="186508" y="137906"/>
                  </a:lnTo>
                  <a:lnTo>
                    <a:pt x="195235" y="125466"/>
                  </a:lnTo>
                  <a:lnTo>
                    <a:pt x="204756" y="113819"/>
                  </a:lnTo>
                  <a:lnTo>
                    <a:pt x="214277" y="102437"/>
                  </a:lnTo>
                  <a:lnTo>
                    <a:pt x="224856" y="91585"/>
                  </a:lnTo>
                  <a:lnTo>
                    <a:pt x="235699" y="81526"/>
                  </a:lnTo>
                  <a:lnTo>
                    <a:pt x="247071" y="71732"/>
                  </a:lnTo>
                  <a:lnTo>
                    <a:pt x="258708" y="62468"/>
                  </a:lnTo>
                  <a:lnTo>
                    <a:pt x="271138" y="53468"/>
                  </a:lnTo>
                  <a:lnTo>
                    <a:pt x="283568" y="45528"/>
                  </a:lnTo>
                  <a:lnTo>
                    <a:pt x="296791" y="38116"/>
                  </a:lnTo>
                  <a:lnTo>
                    <a:pt x="310279" y="30969"/>
                  </a:lnTo>
                  <a:lnTo>
                    <a:pt x="317155" y="27793"/>
                  </a:lnTo>
                  <a:lnTo>
                    <a:pt x="324031" y="24881"/>
                  </a:lnTo>
                  <a:lnTo>
                    <a:pt x="331172" y="21970"/>
                  </a:lnTo>
                  <a:lnTo>
                    <a:pt x="338312" y="19323"/>
                  </a:lnTo>
                  <a:lnTo>
                    <a:pt x="345453" y="16676"/>
                  </a:lnTo>
                  <a:lnTo>
                    <a:pt x="352594" y="14294"/>
                  </a:lnTo>
                  <a:lnTo>
                    <a:pt x="359999" y="12176"/>
                  </a:lnTo>
                  <a:lnTo>
                    <a:pt x="367404" y="10058"/>
                  </a:lnTo>
                  <a:lnTo>
                    <a:pt x="375073" y="8206"/>
                  </a:lnTo>
                  <a:lnTo>
                    <a:pt x="382479" y="6617"/>
                  </a:lnTo>
                  <a:lnTo>
                    <a:pt x="390148" y="5029"/>
                  </a:lnTo>
                  <a:lnTo>
                    <a:pt x="398082" y="3706"/>
                  </a:lnTo>
                  <a:lnTo>
                    <a:pt x="406016" y="2912"/>
                  </a:lnTo>
                  <a:lnTo>
                    <a:pt x="413686" y="1853"/>
                  </a:lnTo>
                  <a:lnTo>
                    <a:pt x="421620" y="1059"/>
                  </a:lnTo>
                  <a:lnTo>
                    <a:pt x="429554" y="794"/>
                  </a:lnTo>
                  <a:lnTo>
                    <a:pt x="437752" y="265"/>
                  </a:lnTo>
                  <a:lnTo>
                    <a:pt x="445686"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8" name="TextBox 17"/>
            <p:cNvSpPr txBox="1"/>
            <p:nvPr/>
          </p:nvSpPr>
          <p:spPr>
            <a:xfrm>
              <a:off x="3852491" y="4218972"/>
              <a:ext cx="648072" cy="93256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智能用车平台</a:t>
              </a:r>
            </a:p>
          </p:txBody>
        </p:sp>
        <p:sp>
          <p:nvSpPr>
            <p:cNvPr id="19" name="TextBox 18"/>
            <p:cNvSpPr txBox="1"/>
            <p:nvPr/>
          </p:nvSpPr>
          <p:spPr>
            <a:xfrm>
              <a:off x="4716016" y="3822837"/>
              <a:ext cx="1440160" cy="652486"/>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为用户提供即使的出行服务 </a:t>
              </a:r>
              <a:endParaRPr lang="zh-CN" altLang="en-US" sz="1400" dirty="0" smtClean="0">
                <a:latin typeface="Arial" panose="020B0604020202020204" pitchFamily="34" charset="0"/>
                <a:ea typeface="微软雅黑" panose="020B0503020204020204" pitchFamily="34" charset="-122"/>
              </a:endParaRPr>
            </a:p>
          </p:txBody>
        </p:sp>
        <p:sp>
          <p:nvSpPr>
            <p:cNvPr id="20" name="TextBox 19"/>
            <p:cNvSpPr txBox="1"/>
            <p:nvPr/>
          </p:nvSpPr>
          <p:spPr>
            <a:xfrm>
              <a:off x="4743512" y="5157192"/>
              <a:ext cx="1440160" cy="624786"/>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通过移动互联网技术预约 </a:t>
              </a:r>
              <a:endParaRPr lang="zh-CN" altLang="en-US" sz="1400" dirty="0" smtClean="0">
                <a:latin typeface="Arial" panose="020B0604020202020204" pitchFamily="34" charset="0"/>
                <a:ea typeface="微软雅黑" panose="020B0503020204020204" pitchFamily="34" charset="-122"/>
              </a:endParaRPr>
            </a:p>
          </p:txBody>
        </p:sp>
        <p:sp>
          <p:nvSpPr>
            <p:cNvPr id="22" name="TextBox 21"/>
            <p:cNvSpPr txBox="1"/>
            <p:nvPr/>
          </p:nvSpPr>
          <p:spPr>
            <a:xfrm>
              <a:off x="1925706" y="4280726"/>
              <a:ext cx="1786003" cy="372410"/>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整合闲置司机与车辆 </a:t>
              </a:r>
              <a:endParaRPr lang="zh-CN" altLang="en-US" sz="1400" dirty="0" smtClean="0">
                <a:latin typeface="Arial" panose="020B0604020202020204" pitchFamily="34" charset="0"/>
                <a:ea typeface="微软雅黑" panose="020B0503020204020204" pitchFamily="34" charset="-122"/>
              </a:endParaRPr>
            </a:p>
          </p:txBody>
        </p:sp>
        <p:sp>
          <p:nvSpPr>
            <p:cNvPr id="23" name="五边形 22"/>
            <p:cNvSpPr/>
            <p:nvPr/>
          </p:nvSpPr>
          <p:spPr>
            <a:xfrm>
              <a:off x="1115617" y="3498549"/>
              <a:ext cx="6912768" cy="321829"/>
            </a:xfrm>
            <a:prstGeom prst="homePlate">
              <a:avLst/>
            </a:prstGeom>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1259632" y="3501008"/>
              <a:ext cx="1193584" cy="344710"/>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司机与车辆</a:t>
              </a:r>
            </a:p>
          </p:txBody>
        </p:sp>
        <p:sp>
          <p:nvSpPr>
            <p:cNvPr id="25" name="TextBox 24"/>
            <p:cNvSpPr txBox="1"/>
            <p:nvPr/>
          </p:nvSpPr>
          <p:spPr>
            <a:xfrm>
              <a:off x="3831192" y="3506358"/>
              <a:ext cx="596792" cy="372410"/>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平台</a:t>
              </a:r>
            </a:p>
          </p:txBody>
        </p:sp>
        <p:sp>
          <p:nvSpPr>
            <p:cNvPr id="26" name="TextBox 25"/>
            <p:cNvSpPr txBox="1"/>
            <p:nvPr/>
          </p:nvSpPr>
          <p:spPr>
            <a:xfrm>
              <a:off x="6228184" y="3472553"/>
              <a:ext cx="596792" cy="343235"/>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用户</a:t>
              </a:r>
            </a:p>
          </p:txBody>
        </p:sp>
      </p:grpSp>
    </p:spTree>
    <p:extLst>
      <p:ext uri="{BB962C8B-B14F-4D97-AF65-F5344CB8AC3E}">
        <p14:creationId xmlns:p14="http://schemas.microsoft.com/office/powerpoint/2010/main" val="214966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智能用车行业背景及现状分析</a:t>
            </a:r>
          </a:p>
        </p:txBody>
      </p:sp>
      <p:sp>
        <p:nvSpPr>
          <p:cNvPr id="3" name="内容占位符 2"/>
          <p:cNvSpPr>
            <a:spLocks noGrp="1"/>
          </p:cNvSpPr>
          <p:nvPr>
            <p:ph idx="1"/>
          </p:nvPr>
        </p:nvSpPr>
        <p:spPr/>
        <p:txBody>
          <a:bodyPr/>
          <a:lstStyle/>
          <a:p>
            <a:r>
              <a:rPr lang="en-US" altLang="zh-CN" sz="2400" b="1" dirty="0" smtClean="0"/>
              <a:t>1.2 </a:t>
            </a:r>
            <a:r>
              <a:rPr lang="zh-CN" altLang="en-US" sz="2400" b="1" dirty="0" smtClean="0"/>
              <a:t>产生背景</a:t>
            </a:r>
            <a:endParaRPr lang="en-US" altLang="zh-CN" sz="2400" b="1" dirty="0" smtClean="0"/>
          </a:p>
          <a:p>
            <a:endParaRPr lang="zh-CN" altLang="en-US" dirty="0"/>
          </a:p>
        </p:txBody>
      </p:sp>
      <p:grpSp>
        <p:nvGrpSpPr>
          <p:cNvPr id="21" name="组合 20"/>
          <p:cNvGrpSpPr/>
          <p:nvPr/>
        </p:nvGrpSpPr>
        <p:grpSpPr>
          <a:xfrm>
            <a:off x="1967484" y="1577519"/>
            <a:ext cx="4638660" cy="3716702"/>
            <a:chOff x="1967484" y="1577519"/>
            <a:chExt cx="4638660" cy="3716702"/>
          </a:xfrm>
        </p:grpSpPr>
        <p:grpSp>
          <p:nvGrpSpPr>
            <p:cNvPr id="4" name="组合 3"/>
            <p:cNvGrpSpPr/>
            <p:nvPr/>
          </p:nvGrpSpPr>
          <p:grpSpPr>
            <a:xfrm>
              <a:off x="1967484" y="1577519"/>
              <a:ext cx="4638660" cy="3716702"/>
              <a:chOff x="1703534" y="1108959"/>
              <a:chExt cx="4958132" cy="4095799"/>
            </a:xfrm>
          </p:grpSpPr>
          <p:sp>
            <p:nvSpPr>
              <p:cNvPr id="5" name="椭圆 4"/>
              <p:cNvSpPr/>
              <p:nvPr/>
            </p:nvSpPr>
            <p:spPr>
              <a:xfrm>
                <a:off x="2960687" y="2297832"/>
                <a:ext cx="2438400" cy="2438400"/>
              </a:xfrm>
              <a:prstGeom prst="ellipse">
                <a:avLst/>
              </a:prstGeom>
              <a:solidFill>
                <a:srgbClr val="F3F3F3"/>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6" name="椭圆 5"/>
              <p:cNvSpPr/>
              <p:nvPr/>
            </p:nvSpPr>
            <p:spPr>
              <a:xfrm>
                <a:off x="3241675" y="2578820"/>
                <a:ext cx="1874837" cy="1874837"/>
              </a:xfrm>
              <a:prstGeom prst="ellipse">
                <a:avLst/>
              </a:prstGeom>
              <a:solidFill>
                <a:srgbClr val="DCDCDC"/>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7" name="椭圆 6"/>
              <p:cNvSpPr/>
              <p:nvPr/>
            </p:nvSpPr>
            <p:spPr>
              <a:xfrm>
                <a:off x="3522662" y="2859807"/>
                <a:ext cx="1312863" cy="1312863"/>
              </a:xfrm>
              <a:prstGeom prst="ellipse">
                <a:avLst/>
              </a:prstGeom>
              <a:solidFill>
                <a:srgbClr val="F9F1E3"/>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8" name="下箭头 7"/>
              <p:cNvSpPr/>
              <p:nvPr/>
            </p:nvSpPr>
            <p:spPr>
              <a:xfrm>
                <a:off x="3644900" y="1546945"/>
                <a:ext cx="1068387" cy="1312862"/>
              </a:xfrm>
              <a:prstGeom prst="downArrow">
                <a:avLst>
                  <a:gd name="adj1" fmla="val 53134"/>
                  <a:gd name="adj2" fmla="val 50000"/>
                </a:avLst>
              </a:prstGeom>
              <a:solidFill>
                <a:srgbClr val="D6A953"/>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9" name="矩形 8"/>
              <p:cNvSpPr/>
              <p:nvPr/>
            </p:nvSpPr>
            <p:spPr>
              <a:xfrm>
                <a:off x="3898900" y="1548532"/>
                <a:ext cx="563562" cy="111125"/>
              </a:xfrm>
              <a:prstGeom prst="rect">
                <a:avLst/>
              </a:prstGeom>
              <a:solidFill>
                <a:srgbClr val="D6A953">
                  <a:lumMod val="75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10" name="TextBox 6"/>
              <p:cNvSpPr txBox="1">
                <a:spLocks noChangeArrowheads="1"/>
              </p:cNvSpPr>
              <p:nvPr/>
            </p:nvSpPr>
            <p:spPr bwMode="auto">
              <a:xfrm>
                <a:off x="3922712" y="1859682"/>
                <a:ext cx="5143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4400" dirty="0">
                    <a:solidFill>
                      <a:srgbClr val="FFFFFF"/>
                    </a:solidFill>
                    <a:latin typeface="微软雅黑" pitchFamily="34" charset="-122"/>
                    <a:ea typeface="微软雅黑" pitchFamily="34" charset="-122"/>
                  </a:rPr>
                  <a:t>1</a:t>
                </a:r>
                <a:endParaRPr lang="zh-CN" altLang="en-US" sz="4400" dirty="0">
                  <a:solidFill>
                    <a:srgbClr val="FFFFFF"/>
                  </a:solidFill>
                  <a:latin typeface="微软雅黑" pitchFamily="34" charset="-122"/>
                  <a:ea typeface="微软雅黑" pitchFamily="34" charset="-122"/>
                </a:endParaRPr>
              </a:p>
            </p:txBody>
          </p:sp>
          <p:sp>
            <p:nvSpPr>
              <p:cNvPr id="11" name="下箭头 10"/>
              <p:cNvSpPr/>
              <p:nvPr/>
            </p:nvSpPr>
            <p:spPr>
              <a:xfrm rot="7200000">
                <a:off x="4780756" y="3543226"/>
                <a:ext cx="1069975" cy="1312863"/>
              </a:xfrm>
              <a:prstGeom prst="downArrow">
                <a:avLst>
                  <a:gd name="adj1" fmla="val 53134"/>
                  <a:gd name="adj2" fmla="val 50000"/>
                </a:avLst>
              </a:prstGeom>
              <a:solidFill>
                <a:srgbClr val="ABB157"/>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12" name="矩形 11"/>
              <p:cNvSpPr/>
              <p:nvPr/>
            </p:nvSpPr>
            <p:spPr>
              <a:xfrm rot="7200000">
                <a:off x="5553074" y="4444133"/>
                <a:ext cx="563563" cy="112712"/>
              </a:xfrm>
              <a:prstGeom prst="rect">
                <a:avLst/>
              </a:prstGeom>
              <a:solidFill>
                <a:srgbClr val="ABB157">
                  <a:lumMod val="75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13" name="TextBox 41"/>
              <p:cNvSpPr txBox="1">
                <a:spLocks noChangeArrowheads="1"/>
              </p:cNvSpPr>
              <p:nvPr/>
            </p:nvSpPr>
            <p:spPr bwMode="auto">
              <a:xfrm rot="-3600000">
                <a:off x="5083969" y="3808338"/>
                <a:ext cx="5143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4400" dirty="0">
                    <a:solidFill>
                      <a:srgbClr val="FFFFFF"/>
                    </a:solidFill>
                    <a:latin typeface="微软雅黑" pitchFamily="34" charset="-122"/>
                    <a:ea typeface="微软雅黑" pitchFamily="34" charset="-122"/>
                  </a:rPr>
                  <a:t>2</a:t>
                </a:r>
                <a:endParaRPr lang="zh-CN" altLang="en-US" sz="4400" dirty="0">
                  <a:solidFill>
                    <a:srgbClr val="FFFFFF"/>
                  </a:solidFill>
                  <a:latin typeface="微软雅黑" pitchFamily="34" charset="-122"/>
                  <a:ea typeface="微软雅黑" pitchFamily="34" charset="-122"/>
                </a:endParaRPr>
              </a:p>
            </p:txBody>
          </p:sp>
          <p:sp>
            <p:nvSpPr>
              <p:cNvPr id="14" name="下箭头 13"/>
              <p:cNvSpPr/>
              <p:nvPr/>
            </p:nvSpPr>
            <p:spPr>
              <a:xfrm rot="14400000" flipH="1">
                <a:off x="2502693" y="3543227"/>
                <a:ext cx="1069975" cy="1312862"/>
              </a:xfrm>
              <a:prstGeom prst="downArrow">
                <a:avLst>
                  <a:gd name="adj1" fmla="val 53134"/>
                  <a:gd name="adj2" fmla="val 50000"/>
                </a:avLst>
              </a:prstGeom>
              <a:solidFill>
                <a:srgbClr val="8F7E53"/>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15" name="矩形 14"/>
              <p:cNvSpPr/>
              <p:nvPr/>
            </p:nvSpPr>
            <p:spPr>
              <a:xfrm rot="14400000" flipH="1">
                <a:off x="2236787" y="4444132"/>
                <a:ext cx="563563" cy="112713"/>
              </a:xfrm>
              <a:prstGeom prst="rect">
                <a:avLst/>
              </a:prstGeom>
              <a:solidFill>
                <a:srgbClr val="8F7E53">
                  <a:lumMod val="75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16" name="TextBox 45"/>
              <p:cNvSpPr txBox="1">
                <a:spLocks noChangeArrowheads="1"/>
              </p:cNvSpPr>
              <p:nvPr/>
            </p:nvSpPr>
            <p:spPr bwMode="auto">
              <a:xfrm rot="3599874" flipH="1">
                <a:off x="2727325" y="3831357"/>
                <a:ext cx="5159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4400">
                    <a:solidFill>
                      <a:srgbClr val="FFFFFF"/>
                    </a:solidFill>
                    <a:latin typeface="微软雅黑" pitchFamily="34" charset="-122"/>
                    <a:ea typeface="微软雅黑" pitchFamily="34" charset="-122"/>
                  </a:rPr>
                  <a:t>3</a:t>
                </a:r>
                <a:endParaRPr lang="zh-CN" altLang="en-US" sz="4400">
                  <a:solidFill>
                    <a:srgbClr val="FFFFFF"/>
                  </a:solidFill>
                  <a:latin typeface="微软雅黑" pitchFamily="34" charset="-122"/>
                  <a:ea typeface="微软雅黑" pitchFamily="34" charset="-122"/>
                </a:endParaRPr>
              </a:p>
            </p:txBody>
          </p:sp>
          <p:sp>
            <p:nvSpPr>
              <p:cNvPr id="17" name="文本框 29"/>
              <p:cNvSpPr txBox="1">
                <a:spLocks noChangeArrowheads="1"/>
              </p:cNvSpPr>
              <p:nvPr/>
            </p:nvSpPr>
            <p:spPr bwMode="auto">
              <a:xfrm>
                <a:off x="1703534" y="4794361"/>
                <a:ext cx="1505709" cy="37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r" eaLnBrk="1" hangingPunct="1">
                  <a:lnSpc>
                    <a:spcPct val="110000"/>
                  </a:lnSpc>
                </a:pPr>
                <a:r>
                  <a:rPr lang="zh-CN" altLang="en-US" sz="1600" b="1" dirty="0" smtClean="0">
                    <a:solidFill>
                      <a:srgbClr val="6B5F3E"/>
                    </a:solidFill>
                    <a:latin typeface="+mj-ea"/>
                    <a:ea typeface="+mj-ea"/>
                  </a:rPr>
                  <a:t>出行用户迁移</a:t>
                </a:r>
                <a:endParaRPr lang="zh-CN" altLang="en-US" sz="1600" b="1" dirty="0">
                  <a:solidFill>
                    <a:srgbClr val="6B5F3E"/>
                  </a:solidFill>
                  <a:latin typeface="+mj-ea"/>
                  <a:ea typeface="+mj-ea"/>
                </a:endParaRPr>
              </a:p>
            </p:txBody>
          </p:sp>
          <p:sp>
            <p:nvSpPr>
              <p:cNvPr id="18" name="文本框 30"/>
              <p:cNvSpPr txBox="1">
                <a:spLocks noChangeArrowheads="1"/>
              </p:cNvSpPr>
              <p:nvPr/>
            </p:nvSpPr>
            <p:spPr bwMode="auto">
              <a:xfrm>
                <a:off x="4732624" y="4826142"/>
                <a:ext cx="1929042" cy="37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r" eaLnBrk="1" hangingPunct="1">
                  <a:lnSpc>
                    <a:spcPct val="110000"/>
                  </a:lnSpc>
                </a:pPr>
                <a:r>
                  <a:rPr lang="zh-CN" altLang="en-US" sz="1600" b="1" dirty="0" smtClean="0">
                    <a:solidFill>
                      <a:srgbClr val="82873F"/>
                    </a:solidFill>
                    <a:latin typeface="+mj-ea"/>
                    <a:ea typeface="+mj-ea"/>
                  </a:rPr>
                  <a:t>用户消费水平提升</a:t>
                </a:r>
                <a:endParaRPr lang="zh-CN" altLang="en-US" sz="1600" b="1" dirty="0">
                  <a:solidFill>
                    <a:srgbClr val="82873F"/>
                  </a:solidFill>
                  <a:latin typeface="+mj-ea"/>
                  <a:ea typeface="+mj-ea"/>
                </a:endParaRPr>
              </a:p>
            </p:txBody>
          </p:sp>
          <p:sp>
            <p:nvSpPr>
              <p:cNvPr id="19" name="文本框 31"/>
              <p:cNvSpPr txBox="1">
                <a:spLocks noChangeArrowheads="1"/>
              </p:cNvSpPr>
              <p:nvPr/>
            </p:nvSpPr>
            <p:spPr bwMode="auto">
              <a:xfrm>
                <a:off x="3079541" y="1108959"/>
                <a:ext cx="2161027" cy="37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r" eaLnBrk="1" hangingPunct="1">
                  <a:lnSpc>
                    <a:spcPct val="110000"/>
                  </a:lnSpc>
                </a:pPr>
                <a:r>
                  <a:rPr lang="zh-CN" altLang="en-US" sz="1600" b="1" dirty="0" smtClean="0">
                    <a:solidFill>
                      <a:srgbClr val="B4852B"/>
                    </a:solidFill>
                    <a:latin typeface="+mj-ea"/>
                    <a:ea typeface="+mj-ea"/>
                  </a:rPr>
                  <a:t>移动互联网高速发展</a:t>
                </a:r>
                <a:endParaRPr lang="zh-CN" altLang="en-US" sz="1600" b="1" dirty="0">
                  <a:solidFill>
                    <a:srgbClr val="B4852B"/>
                  </a:solidFill>
                  <a:latin typeface="+mj-ea"/>
                  <a:ea typeface="+mj-ea"/>
                </a:endParaRPr>
              </a:p>
            </p:txBody>
          </p:sp>
        </p:grpSp>
        <p:sp>
          <p:nvSpPr>
            <p:cNvPr id="20" name="TextBox 19"/>
            <p:cNvSpPr txBox="1"/>
            <p:nvPr/>
          </p:nvSpPr>
          <p:spPr>
            <a:xfrm>
              <a:off x="3725118" y="3535770"/>
              <a:ext cx="1242670" cy="452432"/>
            </a:xfrm>
            <a:prstGeom prst="rect">
              <a:avLst/>
            </a:prstGeom>
            <a:noFill/>
          </p:spPr>
          <p:txBody>
            <a:bodyPr wrap="square" rtlCol="0">
              <a:spAutoFit/>
            </a:bodyPr>
            <a:lstStyle/>
            <a:p>
              <a:pPr>
                <a:lnSpc>
                  <a:spcPct val="130000"/>
                </a:lnSpc>
              </a:pPr>
              <a:r>
                <a:rPr lang="zh-CN" altLang="en-US" b="1" dirty="0" smtClean="0">
                  <a:latin typeface="+mj-ea"/>
                  <a:ea typeface="+mj-ea"/>
                </a:rPr>
                <a:t>智能用车</a:t>
              </a:r>
            </a:p>
          </p:txBody>
        </p:sp>
      </p:grpSp>
      <p:sp>
        <p:nvSpPr>
          <p:cNvPr id="23" name="TextBox 22"/>
          <p:cNvSpPr txBox="1"/>
          <p:nvPr/>
        </p:nvSpPr>
        <p:spPr>
          <a:xfrm>
            <a:off x="5284096" y="1335058"/>
            <a:ext cx="3168352" cy="134107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       </a:t>
            </a:r>
            <a:r>
              <a:rPr lang="zh-CN" altLang="en-US" sz="1600" dirty="0" smtClean="0">
                <a:latin typeface="Arial" panose="020B0604020202020204" pitchFamily="34" charset="0"/>
                <a:ea typeface="微软雅黑" panose="020B0503020204020204" pitchFamily="34" charset="-122"/>
              </a:rPr>
              <a:t>移动</a:t>
            </a:r>
            <a:r>
              <a:rPr lang="zh-CN" altLang="en-US" sz="1600" dirty="0">
                <a:latin typeface="Arial" panose="020B0604020202020204" pitchFamily="34" charset="0"/>
                <a:ea typeface="微软雅黑" panose="020B0503020204020204" pitchFamily="34" charset="-122"/>
              </a:rPr>
              <a:t>端将成为网民最主要的上网渠道。移动互联网的高速发展促进了围绕移动终端建设的商务形式。</a:t>
            </a:r>
            <a:endParaRPr lang="zh-CN" altLang="en-US" sz="1600" dirty="0" smtClean="0">
              <a:latin typeface="Arial" panose="020B0604020202020204" pitchFamily="34" charset="0"/>
              <a:ea typeface="微软雅黑" panose="020B0503020204020204" pitchFamily="34" charset="-122"/>
            </a:endParaRPr>
          </a:p>
        </p:txBody>
      </p:sp>
      <p:sp>
        <p:nvSpPr>
          <p:cNvPr id="24" name="TextBox 23"/>
          <p:cNvSpPr txBox="1"/>
          <p:nvPr/>
        </p:nvSpPr>
        <p:spPr>
          <a:xfrm>
            <a:off x="5659097" y="5358355"/>
            <a:ext cx="3168352" cy="700898"/>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      </a:t>
            </a:r>
            <a:r>
              <a:rPr lang="zh-CN" altLang="en-US" sz="1600" dirty="0" smtClean="0">
                <a:latin typeface="Arial" panose="020B0604020202020204" pitchFamily="34" charset="0"/>
                <a:ea typeface="微软雅黑" panose="020B0503020204020204" pitchFamily="34" charset="-122"/>
              </a:rPr>
              <a:t>我国</a:t>
            </a:r>
            <a:r>
              <a:rPr lang="zh-CN" altLang="en-US" sz="1600" dirty="0">
                <a:latin typeface="Arial" panose="020B0604020202020204" pitchFamily="34" charset="0"/>
                <a:ea typeface="微软雅黑" panose="020B0503020204020204" pitchFamily="34" charset="-122"/>
              </a:rPr>
              <a:t>人均可支配收入逐年提升，消费能力保持稳健发展。</a:t>
            </a:r>
            <a:endParaRPr lang="zh-CN" altLang="en-US" sz="1600" dirty="0" smtClean="0">
              <a:latin typeface="Arial" panose="020B0604020202020204" pitchFamily="34" charset="0"/>
              <a:ea typeface="微软雅黑" panose="020B0503020204020204" pitchFamily="34" charset="-122"/>
            </a:endParaRPr>
          </a:p>
        </p:txBody>
      </p:sp>
      <p:sp>
        <p:nvSpPr>
          <p:cNvPr id="25" name="TextBox 24"/>
          <p:cNvSpPr txBox="1"/>
          <p:nvPr/>
        </p:nvSpPr>
        <p:spPr>
          <a:xfrm>
            <a:off x="205234" y="5274988"/>
            <a:ext cx="3578526" cy="134107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       </a:t>
            </a:r>
            <a:r>
              <a:rPr lang="zh-CN" altLang="en-US" sz="1600" dirty="0" smtClean="0">
                <a:latin typeface="Arial" panose="020B0604020202020204" pitchFamily="34" charset="0"/>
                <a:ea typeface="微软雅黑" panose="020B0503020204020204" pitchFamily="34" charset="-122"/>
              </a:rPr>
              <a:t>用户</a:t>
            </a:r>
            <a:r>
              <a:rPr lang="zh-CN" altLang="en-US" sz="1600" dirty="0">
                <a:latin typeface="Arial" panose="020B0604020202020204" pitchFamily="34" charset="0"/>
                <a:ea typeface="微软雅黑" panose="020B0503020204020204" pitchFamily="34" charset="-122"/>
              </a:rPr>
              <a:t>对智能用车服务具有刚性需求，在满足基本的出行需求的基础上，用户更加追求便利、灵活、服务水平更高的出行服务。</a:t>
            </a:r>
            <a:endParaRPr lang="zh-CN" altLang="en-US" sz="16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58344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智能用车行业背景及现状分析</a:t>
            </a:r>
          </a:p>
        </p:txBody>
      </p:sp>
      <p:sp>
        <p:nvSpPr>
          <p:cNvPr id="3" name="内容占位符 2"/>
          <p:cNvSpPr>
            <a:spLocks noGrp="1"/>
          </p:cNvSpPr>
          <p:nvPr>
            <p:ph idx="1"/>
          </p:nvPr>
        </p:nvSpPr>
        <p:spPr/>
        <p:txBody>
          <a:bodyPr/>
          <a:lstStyle/>
          <a:p>
            <a:r>
              <a:rPr lang="en-US" altLang="zh-CN" sz="2400" b="1" dirty="0" smtClean="0"/>
              <a:t>1.3 </a:t>
            </a:r>
            <a:r>
              <a:rPr lang="zh-CN" altLang="en-US" sz="2400" b="1" dirty="0" smtClean="0"/>
              <a:t>用车市场交易规模：</a:t>
            </a:r>
            <a:endParaRPr lang="en-US" altLang="zh-CN" sz="2400" b="1" dirty="0" smtClean="0"/>
          </a:p>
          <a:p>
            <a:endParaRPr lang="zh-CN" altLang="en-US"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844824"/>
            <a:ext cx="715327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3568" y="5517232"/>
            <a:ext cx="7776864" cy="1021433"/>
          </a:xfrm>
          <a:prstGeom prst="rect">
            <a:avLst/>
          </a:prstGeom>
          <a:noFill/>
        </p:spPr>
        <p:txBody>
          <a:bodyPr wrap="square" rtlCol="0">
            <a:spAutoFit/>
          </a:bodyPr>
          <a:lstStyle/>
          <a:p>
            <a:pPr>
              <a:lnSpc>
                <a:spcPct val="130000"/>
              </a:lnSpc>
            </a:pPr>
            <a:r>
              <a:rPr lang="zh-CN" altLang="en-US" sz="14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未来行业内政策法规逐渐完善、用户行为习惯养成、行业内技术发展成熟且市场内核心企业数量增长并大力推动的情况下，在线用车市场将保持连续三年的高速增长，预计</a:t>
            </a:r>
            <a:r>
              <a:rPr lang="en-US" altLang="zh-CN" sz="1600" dirty="0">
                <a:latin typeface="微软雅黑" panose="020B0503020204020204" pitchFamily="34" charset="-122"/>
                <a:ea typeface="微软雅黑" panose="020B0503020204020204" pitchFamily="34" charset="-122"/>
              </a:rPr>
              <a:t>2016</a:t>
            </a:r>
            <a:r>
              <a:rPr lang="zh-CN" altLang="en-US" sz="1600" dirty="0">
                <a:latin typeface="微软雅黑" panose="020B0503020204020204" pitchFamily="34" charset="-122"/>
                <a:ea typeface="微软雅黑" panose="020B0503020204020204" pitchFamily="34" charset="-122"/>
              </a:rPr>
              <a:t>年市场交易规模将达到近</a:t>
            </a:r>
            <a:r>
              <a:rPr lang="en-US" altLang="zh-CN" sz="1600" dirty="0">
                <a:latin typeface="微软雅黑" panose="020B0503020204020204" pitchFamily="34" charset="-122"/>
                <a:ea typeface="微软雅黑" panose="020B0503020204020204" pitchFamily="34" charset="-122"/>
              </a:rPr>
              <a:t>80</a:t>
            </a:r>
            <a:r>
              <a:rPr lang="zh-CN" altLang="en-US" sz="1600" dirty="0">
                <a:latin typeface="微软雅黑" panose="020B0503020204020204" pitchFamily="34" charset="-122"/>
                <a:ea typeface="微软雅黑" panose="020B0503020204020204" pitchFamily="34" charset="-122"/>
              </a:rPr>
              <a:t>亿规模，高于保守预估。 </a:t>
            </a:r>
            <a:endParaRPr lang="zh-CN" altLang="en-US"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95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智能用车行业背景及现状分析</a:t>
            </a:r>
          </a:p>
        </p:txBody>
      </p:sp>
      <p:sp>
        <p:nvSpPr>
          <p:cNvPr id="3" name="内容占位符 2"/>
          <p:cNvSpPr>
            <a:spLocks noGrp="1"/>
          </p:cNvSpPr>
          <p:nvPr>
            <p:ph idx="1"/>
          </p:nvPr>
        </p:nvSpPr>
        <p:spPr>
          <a:xfrm>
            <a:off x="323155" y="1052736"/>
            <a:ext cx="8281293" cy="5193212"/>
          </a:xfrm>
        </p:spPr>
        <p:txBody>
          <a:bodyPr>
            <a:normAutofit/>
          </a:bodyPr>
          <a:lstStyle/>
          <a:p>
            <a:r>
              <a:rPr lang="en-US" altLang="zh-CN" sz="2400" b="1" dirty="0" smtClean="0"/>
              <a:t>1.4 </a:t>
            </a:r>
            <a:r>
              <a:rPr lang="zh-CN" altLang="en-US" sz="2400" b="1" dirty="0" smtClean="0"/>
              <a:t>国内智能用车分类</a:t>
            </a:r>
            <a:endParaRPr lang="en-US" altLang="zh-CN" sz="2400" b="1" dirty="0" smtClean="0"/>
          </a:p>
          <a:p>
            <a:r>
              <a:rPr lang="zh-CN" altLang="en-US" sz="1800" dirty="0" smtClean="0"/>
              <a:t>    </a:t>
            </a:r>
            <a:r>
              <a:rPr lang="zh-CN" altLang="en-US" sz="1800" dirty="0" smtClean="0">
                <a:solidFill>
                  <a:schemeClr val="tx1"/>
                </a:solidFill>
              </a:rPr>
              <a:t>（</a:t>
            </a:r>
            <a:r>
              <a:rPr lang="en-US" altLang="zh-CN" sz="1800" dirty="0" smtClean="0">
                <a:solidFill>
                  <a:schemeClr val="tx1"/>
                </a:solidFill>
              </a:rPr>
              <a:t>1</a:t>
            </a:r>
            <a:r>
              <a:rPr lang="zh-CN" altLang="en-US" sz="1800" dirty="0" smtClean="0">
                <a:solidFill>
                  <a:schemeClr val="tx1"/>
                </a:solidFill>
              </a:rPr>
              <a:t>）提供打车服务的应用：滴滴打车，快的打车等；</a:t>
            </a:r>
            <a:endParaRPr lang="zh-CN" altLang="zh-CN" sz="1800" dirty="0">
              <a:solidFill>
                <a:schemeClr val="tx1"/>
              </a:solidFill>
            </a:endParaRPr>
          </a:p>
          <a:p>
            <a:r>
              <a:rPr lang="zh-CN" altLang="en-US" sz="1800" dirty="0" smtClean="0">
                <a:solidFill>
                  <a:schemeClr val="tx1"/>
                </a:solidFill>
              </a:rPr>
              <a:t>     （</a:t>
            </a:r>
            <a:r>
              <a:rPr lang="en-US" altLang="zh-CN" sz="1800" dirty="0" smtClean="0">
                <a:solidFill>
                  <a:schemeClr val="tx1"/>
                </a:solidFill>
              </a:rPr>
              <a:t>2</a:t>
            </a:r>
            <a:r>
              <a:rPr lang="zh-CN" altLang="en-US" sz="1800" dirty="0" smtClean="0">
                <a:solidFill>
                  <a:schemeClr val="tx1"/>
                </a:solidFill>
              </a:rPr>
              <a:t>）提供专车服务的应用：滴滴专车，</a:t>
            </a:r>
            <a:r>
              <a:rPr lang="en-US" altLang="zh-CN" sz="1800" dirty="0" err="1" smtClean="0">
                <a:solidFill>
                  <a:schemeClr val="tx1"/>
                </a:solidFill>
              </a:rPr>
              <a:t>uber</a:t>
            </a:r>
            <a:r>
              <a:rPr lang="zh-CN" altLang="en-US" sz="1800" dirty="0" smtClean="0">
                <a:solidFill>
                  <a:schemeClr val="tx1"/>
                </a:solidFill>
              </a:rPr>
              <a:t>，易到用车等；</a:t>
            </a:r>
            <a:endParaRPr lang="en-US" altLang="zh-CN" sz="1800" dirty="0" smtClean="0">
              <a:solidFill>
                <a:schemeClr val="tx1"/>
              </a:solidFill>
            </a:endParaRPr>
          </a:p>
          <a:p>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a:t>
            </a:r>
            <a:r>
              <a:rPr lang="en-US" altLang="zh-CN" sz="1800" dirty="0" smtClean="0">
                <a:solidFill>
                  <a:schemeClr val="tx1"/>
                </a:solidFill>
              </a:rPr>
              <a:t>3</a:t>
            </a:r>
            <a:r>
              <a:rPr lang="zh-CN" altLang="en-US" sz="1800" dirty="0" smtClean="0">
                <a:solidFill>
                  <a:schemeClr val="tx1"/>
                </a:solidFill>
              </a:rPr>
              <a:t>）提供</a:t>
            </a:r>
            <a:r>
              <a:rPr lang="zh-CN" altLang="zh-CN" sz="1800" dirty="0">
                <a:solidFill>
                  <a:schemeClr val="tx1"/>
                </a:solidFill>
              </a:rPr>
              <a:t>拼车</a:t>
            </a:r>
            <a:r>
              <a:rPr lang="zh-CN" altLang="en-US" sz="1800" dirty="0">
                <a:solidFill>
                  <a:schemeClr val="tx1"/>
                </a:solidFill>
              </a:rPr>
              <a:t>服务的应用</a:t>
            </a:r>
            <a:r>
              <a:rPr lang="zh-CN" altLang="zh-CN" sz="1800" dirty="0" smtClean="0">
                <a:solidFill>
                  <a:schemeClr val="tx1"/>
                </a:solidFill>
              </a:rPr>
              <a:t>：</a:t>
            </a:r>
            <a:r>
              <a:rPr lang="zh-CN" altLang="en-US" sz="1800" dirty="0">
                <a:solidFill>
                  <a:schemeClr val="tx1"/>
                </a:solidFill>
              </a:rPr>
              <a:t>嘀嗒</a:t>
            </a:r>
            <a:r>
              <a:rPr lang="zh-CN" altLang="zh-CN" sz="1800" dirty="0" smtClean="0">
                <a:solidFill>
                  <a:schemeClr val="tx1"/>
                </a:solidFill>
              </a:rPr>
              <a:t>拼</a:t>
            </a:r>
            <a:r>
              <a:rPr lang="zh-CN" altLang="zh-CN" sz="1800" dirty="0" smtClean="0">
                <a:solidFill>
                  <a:schemeClr val="tx1"/>
                </a:solidFill>
              </a:rPr>
              <a:t>车、</a:t>
            </a:r>
            <a:r>
              <a:rPr lang="zh-CN" altLang="en-US" sz="1800" dirty="0">
                <a:solidFill>
                  <a:schemeClr val="tx1"/>
                </a:solidFill>
              </a:rPr>
              <a:t>天天用车</a:t>
            </a:r>
            <a:r>
              <a:rPr lang="zh-CN" altLang="zh-CN" sz="1800" dirty="0">
                <a:solidFill>
                  <a:schemeClr val="tx1"/>
                </a:solidFill>
              </a:rPr>
              <a:t>等 </a:t>
            </a:r>
            <a:r>
              <a:rPr lang="zh-CN" altLang="en-US" sz="1800" dirty="0">
                <a:solidFill>
                  <a:schemeClr val="tx1"/>
                </a:solidFill>
              </a:rPr>
              <a:t>；</a:t>
            </a:r>
            <a:endParaRPr lang="zh-CN" altLang="zh-CN" sz="1800" dirty="0">
              <a:solidFill>
                <a:schemeClr val="tx1"/>
              </a:solidFill>
            </a:endParaRPr>
          </a:p>
          <a:p>
            <a:pPr>
              <a:lnSpc>
                <a:spcPct val="150000"/>
              </a:lnSpc>
            </a:pPr>
            <a:r>
              <a:rPr lang="zh-CN" altLang="en-US" sz="1800" dirty="0" smtClean="0">
                <a:solidFill>
                  <a:schemeClr val="tx1"/>
                </a:solidFill>
              </a:rPr>
              <a:t>     （</a:t>
            </a:r>
            <a:r>
              <a:rPr lang="en-US" altLang="zh-CN" sz="1800" dirty="0" smtClean="0">
                <a:solidFill>
                  <a:schemeClr val="tx1"/>
                </a:solidFill>
              </a:rPr>
              <a:t>4</a:t>
            </a:r>
            <a:r>
              <a:rPr lang="zh-CN" altLang="en-US" sz="1800" dirty="0" smtClean="0">
                <a:solidFill>
                  <a:schemeClr val="tx1"/>
                </a:solidFill>
              </a:rPr>
              <a:t>）提供</a:t>
            </a:r>
            <a:r>
              <a:rPr lang="zh-CN" altLang="zh-CN" sz="1800" dirty="0" smtClean="0">
                <a:solidFill>
                  <a:schemeClr val="tx1"/>
                </a:solidFill>
              </a:rPr>
              <a:t>租车</a:t>
            </a:r>
            <a:r>
              <a:rPr lang="zh-CN" altLang="en-US" sz="1800" dirty="0" smtClean="0">
                <a:solidFill>
                  <a:schemeClr val="tx1"/>
                </a:solidFill>
              </a:rPr>
              <a:t>服务的应用</a:t>
            </a:r>
            <a:r>
              <a:rPr lang="zh-CN" altLang="zh-CN" sz="1800" dirty="0" smtClean="0">
                <a:solidFill>
                  <a:schemeClr val="tx1"/>
                </a:solidFill>
              </a:rPr>
              <a:t>，</a:t>
            </a:r>
            <a:r>
              <a:rPr lang="zh-CN" altLang="zh-CN" sz="1800" dirty="0">
                <a:solidFill>
                  <a:schemeClr val="tx1"/>
                </a:solidFill>
              </a:rPr>
              <a:t>且拥有用车服务的传统租车企业：神州租车、一嗨租车、</a:t>
            </a:r>
            <a:r>
              <a:rPr lang="en-US" altLang="zh-CN" sz="1800" dirty="0">
                <a:solidFill>
                  <a:schemeClr val="tx1"/>
                </a:solidFill>
              </a:rPr>
              <a:t>Hertz</a:t>
            </a:r>
            <a:r>
              <a:rPr lang="zh-CN" altLang="zh-CN" sz="1800" dirty="0">
                <a:solidFill>
                  <a:schemeClr val="tx1"/>
                </a:solidFill>
              </a:rPr>
              <a:t>、</a:t>
            </a:r>
            <a:r>
              <a:rPr lang="en-US" altLang="zh-CN" sz="1800" dirty="0">
                <a:solidFill>
                  <a:schemeClr val="tx1"/>
                </a:solidFill>
              </a:rPr>
              <a:t>Avis</a:t>
            </a:r>
            <a:r>
              <a:rPr lang="zh-CN" altLang="zh-CN" sz="1800" dirty="0">
                <a:solidFill>
                  <a:schemeClr val="tx1"/>
                </a:solidFill>
              </a:rPr>
              <a:t>等。</a:t>
            </a:r>
          </a:p>
          <a:p>
            <a:pPr marL="0" indent="0">
              <a:buNone/>
            </a:pPr>
            <a:endParaRPr lang="zh-CN" altLang="en-US" sz="2400" b="1" dirty="0"/>
          </a:p>
        </p:txBody>
      </p:sp>
      <p:grpSp>
        <p:nvGrpSpPr>
          <p:cNvPr id="14" name="组合 13"/>
          <p:cNvGrpSpPr/>
          <p:nvPr/>
        </p:nvGrpSpPr>
        <p:grpSpPr>
          <a:xfrm>
            <a:off x="1195590" y="5733256"/>
            <a:ext cx="6760786" cy="501389"/>
            <a:chOff x="1195590" y="5733256"/>
            <a:chExt cx="6760786" cy="501389"/>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590" y="5736165"/>
              <a:ext cx="432048" cy="432048"/>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3662" y="5736165"/>
              <a:ext cx="871473" cy="466482"/>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1774" y="5736165"/>
              <a:ext cx="498480" cy="498480"/>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5950" y="5788569"/>
              <a:ext cx="446076" cy="44607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56030" y="5736165"/>
              <a:ext cx="720080" cy="469014"/>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2134" y="5733256"/>
              <a:ext cx="797664" cy="501389"/>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44263" y="5736165"/>
              <a:ext cx="712113" cy="498479"/>
            </a:xfrm>
            <a:prstGeom prst="rect">
              <a:avLst/>
            </a:prstGeom>
          </p:spPr>
        </p:pic>
        <p:pic>
          <p:nvPicPr>
            <p:cNvPr id="13" name="图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896" y="5736165"/>
              <a:ext cx="504056" cy="498479"/>
            </a:xfrm>
            <a:prstGeom prst="rect">
              <a:avLst/>
            </a:prstGeom>
          </p:spPr>
        </p:pic>
      </p:grpSp>
    </p:spTree>
    <p:extLst>
      <p:ext uri="{BB962C8B-B14F-4D97-AF65-F5344CB8AC3E}">
        <p14:creationId xmlns:p14="http://schemas.microsoft.com/office/powerpoint/2010/main" val="209102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nvSpPr>
        <p:spPr bwMode="auto">
          <a:xfrm>
            <a:off x="44450" y="1816100"/>
            <a:ext cx="4205288"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9900" b="1" dirty="0" smtClean="0">
                <a:solidFill>
                  <a:schemeClr val="accent1"/>
                </a:solidFill>
                <a:latin typeface="Arial Black" pitchFamily="34" charset="0"/>
                <a:ea typeface="微软雅黑" pitchFamily="34" charset="-122"/>
                <a:cs typeface="Times New Roman" pitchFamily="18" charset="0"/>
              </a:rPr>
              <a:t>02</a:t>
            </a:r>
            <a:endParaRPr lang="zh-CN" altLang="en-US" sz="19900" b="1" dirty="0">
              <a:solidFill>
                <a:schemeClr val="accent1"/>
              </a:solidFill>
              <a:latin typeface="Arial Black" pitchFamily="34" charset="0"/>
              <a:ea typeface="微软雅黑" pitchFamily="34" charset="-122"/>
              <a:cs typeface="Times New Roman" pitchFamily="18" charset="0"/>
            </a:endParaRPr>
          </a:p>
        </p:txBody>
      </p:sp>
      <p:sp>
        <p:nvSpPr>
          <p:cNvPr id="4" name="文本框 3"/>
          <p:cNvSpPr txBox="1"/>
          <p:nvPr/>
        </p:nvSpPr>
        <p:spPr>
          <a:xfrm>
            <a:off x="3887788" y="2782888"/>
            <a:ext cx="4662487" cy="523220"/>
          </a:xfrm>
          <a:prstGeom prst="rect">
            <a:avLst/>
          </a:prstGeom>
          <a:noFill/>
        </p:spPr>
        <p:txBody>
          <a:bodyPr>
            <a:spAutoFit/>
          </a:bodyPr>
          <a:lstStyle/>
          <a:p>
            <a:pPr algn="ctr">
              <a:defRPr/>
            </a:pPr>
            <a:r>
              <a:rPr lang="zh-CN" altLang="en-US" sz="2800" b="1" dirty="0" smtClean="0">
                <a:solidFill>
                  <a:schemeClr val="accent1"/>
                </a:solidFill>
                <a:latin typeface="+mj-ea"/>
                <a:ea typeface="+mj-ea"/>
              </a:rPr>
              <a:t>专车市场</a:t>
            </a:r>
            <a:r>
              <a:rPr lang="zh-CN" altLang="en-US" sz="2800" b="1" dirty="0">
                <a:solidFill>
                  <a:schemeClr val="accent1"/>
                </a:solidFill>
                <a:latin typeface="+mj-ea"/>
                <a:ea typeface="+mj-ea"/>
              </a:rPr>
              <a:t>及趋势分析</a:t>
            </a:r>
            <a:endParaRPr lang="en-US" altLang="zh-CN" sz="2800" b="1" dirty="0">
              <a:solidFill>
                <a:schemeClr val="accent1"/>
              </a:solidFill>
              <a:latin typeface="+mj-ea"/>
              <a:ea typeface="+mj-ea"/>
            </a:endParaRPr>
          </a:p>
        </p:txBody>
      </p:sp>
      <p:cxnSp>
        <p:nvCxnSpPr>
          <p:cNvPr id="7" name="直接连接符 6"/>
          <p:cNvCxnSpPr/>
          <p:nvPr/>
        </p:nvCxnSpPr>
        <p:spPr>
          <a:xfrm>
            <a:off x="3970338" y="3394075"/>
            <a:ext cx="4608512"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4" name="文本框 11"/>
          <p:cNvSpPr txBox="1">
            <a:spLocks noChangeArrowheads="1"/>
          </p:cNvSpPr>
          <p:nvPr/>
        </p:nvSpPr>
        <p:spPr bwMode="auto">
          <a:xfrm>
            <a:off x="0" y="3070225"/>
            <a:ext cx="3887788" cy="646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en-US" altLang="zh-CN" sz="3600" b="1" dirty="0">
                <a:solidFill>
                  <a:schemeClr val="accent1"/>
                </a:solidFill>
                <a:latin typeface="Times New Roman" pitchFamily="18" charset="0"/>
                <a:cs typeface="Times New Roman" pitchFamily="18" charset="0"/>
              </a:rPr>
              <a:t>      PART </a:t>
            </a:r>
            <a:r>
              <a:rPr lang="en-US" altLang="zh-CN" sz="3600" b="1" dirty="0" smtClean="0">
                <a:solidFill>
                  <a:schemeClr val="accent1"/>
                </a:solidFill>
                <a:latin typeface="Times New Roman" pitchFamily="18" charset="0"/>
                <a:cs typeface="Times New Roman" pitchFamily="18" charset="0"/>
              </a:rPr>
              <a:t>TWO</a:t>
            </a:r>
            <a:endParaRPr lang="zh-CN" altLang="en-US" sz="36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2956634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专车市场及趋势分析</a:t>
            </a:r>
            <a:endParaRPr lang="zh-CN" altLang="en-US" dirty="0"/>
          </a:p>
        </p:txBody>
      </p:sp>
      <p:sp>
        <p:nvSpPr>
          <p:cNvPr id="6" name="内容占位符 2"/>
          <p:cNvSpPr txBox="1">
            <a:spLocks/>
          </p:cNvSpPr>
          <p:nvPr/>
        </p:nvSpPr>
        <p:spPr>
          <a:xfrm>
            <a:off x="419099" y="1026615"/>
            <a:ext cx="8292045" cy="4274593"/>
          </a:xfrm>
          <a:prstGeom prst="rect">
            <a:avLst/>
          </a:prstGeom>
        </p:spPr>
        <p:txBody>
          <a:bodyPr vert="horz" lIns="91440" tIns="45720" rIns="91440" bIns="45720" rtlCol="0">
            <a:normAutofit/>
          </a:bodyPr>
          <a:lstStyle>
            <a:lvl1pPr marL="357188" indent="-357188" algn="just" defTabSz="914400" rtl="0" eaLnBrk="1" latinLnBrk="0" hangingPunct="1">
              <a:lnSpc>
                <a:spcPct val="110000"/>
              </a:lnSpc>
              <a:spcBef>
                <a:spcPts val="1800"/>
              </a:spcBef>
              <a:spcAft>
                <a:spcPts val="0"/>
              </a:spcAft>
              <a:buClr>
                <a:schemeClr val="accent1"/>
              </a:buClr>
              <a:buSzPct val="120000"/>
              <a:buFont typeface="Wingdings 2" panose="05020102010507070707" pitchFamily="18" charset="2"/>
              <a:buChar char=""/>
              <a:defRPr sz="2000" kern="1200" baseline="0">
                <a:solidFill>
                  <a:schemeClr val="accent1"/>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t>2.1</a:t>
            </a:r>
            <a:r>
              <a:rPr lang="zh-CN" altLang="en-US" sz="2400" b="1" dirty="0" smtClean="0"/>
              <a:t>专车市场分析</a:t>
            </a:r>
            <a:endParaRPr lang="zh-CN" altLang="en-US" sz="2400"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844824"/>
            <a:ext cx="4550495"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993801"/>
            <a:ext cx="4795214" cy="2875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000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500"/>
                                        <p:tgtEl>
                                          <p:spTgt spid="2051"/>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A000120140530A99PPBG">
  <a:themeElements>
    <a:clrScheme name="自定义 1">
      <a:dk1>
        <a:srgbClr val="595959"/>
      </a:dk1>
      <a:lt1>
        <a:sysClr val="window" lastClr="FFFFFF"/>
      </a:lt1>
      <a:dk2>
        <a:srgbClr val="595959"/>
      </a:dk2>
      <a:lt2>
        <a:srgbClr val="FFFFFF"/>
      </a:lt2>
      <a:accent1>
        <a:srgbClr val="BE795E"/>
      </a:accent1>
      <a:accent2>
        <a:srgbClr val="E9732B"/>
      </a:accent2>
      <a:accent3>
        <a:srgbClr val="FFC000"/>
      </a:accent3>
      <a:accent4>
        <a:srgbClr val="9E9F6D"/>
      </a:accent4>
      <a:accent5>
        <a:srgbClr val="B9D670"/>
      </a:accent5>
      <a:accent6>
        <a:srgbClr val="549BAC"/>
      </a:accent6>
      <a:hlink>
        <a:srgbClr val="00B0F0"/>
      </a:hlink>
      <a:folHlink>
        <a:srgbClr val="949494"/>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A000120140929A07PPBG</Template>
  <TotalTime>1109</TotalTime>
  <Words>2109</Words>
  <Application>Microsoft Office PowerPoint</Application>
  <PresentationFormat>全屏显示(4:3)</PresentationFormat>
  <Paragraphs>168</Paragraphs>
  <Slides>26</Slides>
  <Notes>5</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A000120140530A99PPBG</vt:lpstr>
      <vt:lpstr>智能用车</vt:lpstr>
      <vt:lpstr>PowerPoint 演示文稿</vt:lpstr>
      <vt:lpstr>PowerPoint 演示文稿</vt:lpstr>
      <vt:lpstr>1.智能用车行业背景及现状分析</vt:lpstr>
      <vt:lpstr>1.智能用车行业背景及现状分析</vt:lpstr>
      <vt:lpstr>1.智能用车行业背景及现状分析</vt:lpstr>
      <vt:lpstr>1.智能用车行业背景及现状分析</vt:lpstr>
      <vt:lpstr>PowerPoint 演示文稿</vt:lpstr>
      <vt:lpstr>2.专车市场及趋势分析</vt:lpstr>
      <vt:lpstr>2.专车市场及趋势分析</vt:lpstr>
      <vt:lpstr>2.专车市场及趋势分析</vt:lpstr>
      <vt:lpstr>2.专车市场及趋势分析</vt:lpstr>
      <vt:lpstr>PowerPoint 演示文稿</vt:lpstr>
      <vt:lpstr>3.滴滴专车VSUber对比分析</vt:lpstr>
      <vt:lpstr>3.滴滴专车VSUber对比分析</vt:lpstr>
      <vt:lpstr>3.滴滴专车VSUber对比分析</vt:lpstr>
      <vt:lpstr>3.滴滴专车VSUber对比分析</vt:lpstr>
      <vt:lpstr>3.滴滴专车VSUber对比分析</vt:lpstr>
      <vt:lpstr>3.滴滴专车VSUber对比分析</vt:lpstr>
      <vt:lpstr>3.滴滴专车VSUber对比分析</vt:lpstr>
      <vt:lpstr>3.滴滴专车VSUber对比分析</vt:lpstr>
      <vt:lpstr>3.滴滴专车VSUber对比分析</vt:lpstr>
      <vt:lpstr>3.滴滴专车VSUber对比分析</vt:lpstr>
      <vt:lpstr>3.滴滴专车VSUber对比分析</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75</cp:revision>
  <dcterms:created xsi:type="dcterms:W3CDTF">2015-05-24T06:56:50Z</dcterms:created>
  <dcterms:modified xsi:type="dcterms:W3CDTF">2015-05-28T09:37:07Z</dcterms:modified>
</cp:coreProperties>
</file>