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10" r:id="rId2"/>
    <p:sldId id="302" r:id="rId3"/>
    <p:sldId id="311" r:id="rId4"/>
    <p:sldId id="314" r:id="rId5"/>
    <p:sldId id="315" r:id="rId6"/>
    <p:sldId id="316" r:id="rId7"/>
    <p:sldId id="317" r:id="rId8"/>
    <p:sldId id="318" r:id="rId9"/>
    <p:sldId id="304" r:id="rId10"/>
    <p:sldId id="324" r:id="rId11"/>
    <p:sldId id="319" r:id="rId12"/>
    <p:sldId id="320" r:id="rId13"/>
    <p:sldId id="321" r:id="rId14"/>
    <p:sldId id="305" r:id="rId15"/>
    <p:sldId id="322" r:id="rId16"/>
    <p:sldId id="323" r:id="rId17"/>
    <p:sldId id="330" r:id="rId18"/>
    <p:sldId id="332" r:id="rId19"/>
    <p:sldId id="306" r:id="rId20"/>
    <p:sldId id="258" r:id="rId21"/>
    <p:sldId id="300" r:id="rId22"/>
    <p:sldId id="301" r:id="rId23"/>
    <p:sldId id="328" r:id="rId24"/>
    <p:sldId id="26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1" autoAdjust="0"/>
    <p:restoredTop sz="94660"/>
  </p:normalViewPr>
  <p:slideViewPr>
    <p:cSldViewPr>
      <p:cViewPr varScale="1">
        <p:scale>
          <a:sx n="80" d="100"/>
          <a:sy n="80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6F1A-4167-426C-88CB-42DEAE3B8CF7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E2CE7-B0F4-4B64-9C4A-7C2F344F3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5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22076" y="5489877"/>
            <a:ext cx="689984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75126" y="4482193"/>
            <a:ext cx="6993749" cy="958347"/>
          </a:xfrm>
        </p:spPr>
        <p:txBody>
          <a:bodyPr>
            <a:noAutofit/>
          </a:bodyPr>
          <a:lstStyle>
            <a:lvl1pPr algn="ctr">
              <a:defRPr sz="4200" baseline="0">
                <a:ln w="3175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9380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45813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Wingdings 2" panose="05020102010507070707" pitchFamily="18" charset="2"/>
              <a:buChar char="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39703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BT1"/>
          <p:cNvSpPr txBox="1">
            <a:spLocks/>
          </p:cNvSpPr>
          <p:nvPr userDrawn="1"/>
        </p:nvSpPr>
        <p:spPr>
          <a:xfrm>
            <a:off x="419098" y="162557"/>
            <a:ext cx="8292045" cy="458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单击此处编辑母版标题样式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356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458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95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9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D373-F725-4D2D-B904-71AE9F8E1B57}" type="datetimeFigureOut">
              <a:rPr lang="zh-CN" altLang="en-US"/>
              <a:pPr>
                <a:defRPr/>
              </a:pPr>
              <a:t>2015/6/25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8A8C76-F5A1-43EB-80DC-89736993C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80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r="17493" b="2000"/>
          <a:stretch/>
        </p:blipFill>
        <p:spPr>
          <a:xfrm>
            <a:off x="6033406" y="4815567"/>
            <a:ext cx="3110593" cy="1413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0" y="0"/>
            <a:ext cx="9144000" cy="7077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150204"/>
            <a:ext cx="9144000" cy="707796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6572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1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3" panose="05040102010807070707" pitchFamily="18" charset="2"/>
        <a:buChar char=""/>
        <a:defRPr sz="2000" kern="1200" baseline="0">
          <a:solidFill>
            <a:schemeClr val="accent1">
              <a:lumMod val="75000"/>
            </a:schemeClr>
          </a:solidFill>
          <a:latin typeface="+mj-ea"/>
          <a:ea typeface="+mj-ea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" Target="slide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slide" Target="slide2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slide" Target="slide14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" Target="slide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19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1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slide" Target="slide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08304" y="5733256"/>
            <a:ext cx="1656184" cy="467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郑慧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2015.6.25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126" y="4293096"/>
            <a:ext cx="6993749" cy="958347"/>
          </a:xfrm>
          <a:ln>
            <a:noFill/>
          </a:ln>
        </p:spPr>
        <p:txBody>
          <a:bodyPr/>
          <a:lstStyle/>
          <a:p>
            <a:r>
              <a:rPr lang="zh-CN" altLang="en-US" dirty="0" smtClean="0">
                <a:ln w="3175">
                  <a:noFill/>
                </a:ln>
              </a:rPr>
              <a:t>京东“</a:t>
            </a:r>
            <a:r>
              <a:rPr lang="en-US" altLang="zh-CN" dirty="0" smtClean="0">
                <a:ln w="3175">
                  <a:noFill/>
                </a:ln>
              </a:rPr>
              <a:t>618</a:t>
            </a:r>
            <a:r>
              <a:rPr lang="zh-CN" altLang="en-US" dirty="0" smtClean="0">
                <a:ln w="3175">
                  <a:noFill/>
                </a:ln>
              </a:rPr>
              <a:t>”大促盘点</a:t>
            </a:r>
            <a:endParaRPr lang="zh-CN" altLang="en-US" dirty="0">
              <a:ln w="317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654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/>
          <a:stretch/>
        </p:blipFill>
        <p:spPr bwMode="auto">
          <a:xfrm>
            <a:off x="992489" y="836712"/>
            <a:ext cx="7137075" cy="504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19098" y="162557"/>
            <a:ext cx="8292045" cy="458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2015</a:t>
            </a:r>
            <a:r>
              <a:rPr lang="zh-CN" altLang="en-US" sz="2400" dirty="0" smtClean="0"/>
              <a:t>年“</a:t>
            </a:r>
            <a:r>
              <a:rPr lang="en-US" altLang="zh-CN" sz="2400" dirty="0" smtClean="0"/>
              <a:t>618</a:t>
            </a:r>
            <a:r>
              <a:rPr lang="zh-CN" altLang="en-US" sz="2400" dirty="0" smtClean="0"/>
              <a:t>”各电商促销活动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31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r="909"/>
          <a:stretch/>
        </p:blipFill>
        <p:spPr bwMode="auto">
          <a:xfrm>
            <a:off x="225200" y="1438093"/>
            <a:ext cx="8739288" cy="385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各大电商摩拳擦掌，创新不断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2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618</a:t>
            </a:r>
            <a:r>
              <a:rPr lang="zh-CN" altLang="en-US" dirty="0" smtClean="0"/>
              <a:t>主要电商平台战报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6483"/>
            <a:ext cx="8964488" cy="351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3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618</a:t>
            </a:r>
            <a:r>
              <a:rPr lang="zh-CN" altLang="en-US" dirty="0"/>
              <a:t>流量大</a:t>
            </a:r>
            <a:r>
              <a:rPr lang="en-US" altLang="zh-CN" dirty="0" err="1" smtClean="0"/>
              <a:t>PK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110993" cy="606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3534788" y="1416944"/>
            <a:ext cx="5609212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3480570" y="812971"/>
            <a:ext cx="1008609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4"/>
            </p:custDataLst>
          </p:nvPr>
        </p:nvCxnSpPr>
        <p:spPr>
          <a:xfrm>
            <a:off x="4538621" y="946550"/>
            <a:ext cx="4479" cy="3466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4"/>
          <p:cNvSpPr txBox="1"/>
          <p:nvPr>
            <p:custDataLst>
              <p:tags r:id="rId5"/>
            </p:custDataLst>
          </p:nvPr>
        </p:nvSpPr>
        <p:spPr>
          <a:xfrm>
            <a:off x="4592542" y="796707"/>
            <a:ext cx="251383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MH_Others_5"/>
          <p:cNvSpPr/>
          <p:nvPr>
            <p:custDataLst>
              <p:tags r:id="rId6"/>
            </p:custDataLst>
          </p:nvPr>
        </p:nvSpPr>
        <p:spPr>
          <a:xfrm>
            <a:off x="-2892" y="258126"/>
            <a:ext cx="3356114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MH_Others_6"/>
          <p:cNvSpPr/>
          <p:nvPr>
            <p:custDataLst>
              <p:tags r:id="rId7"/>
            </p:custDataLst>
          </p:nvPr>
        </p:nvSpPr>
        <p:spPr>
          <a:xfrm>
            <a:off x="-11264" y="755479"/>
            <a:ext cx="3156552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MH_Number_1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730172" y="2576332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31" name="MH_Entry_1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775201" y="2567260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京东“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2" name="MH_Number_2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3730172" y="3468920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02</a:t>
            </a:r>
            <a:endParaRPr lang="zh-CN" altLang="en-US" dirty="0"/>
          </a:p>
        </p:txBody>
      </p:sp>
      <p:sp>
        <p:nvSpPr>
          <p:cNvPr id="33" name="MH_Entry_2">
            <a:hlinkClick r:id="rId22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775201" y="3459848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电商激战“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5" name="MH_Number_3"/>
          <p:cNvSpPr txBox="1"/>
          <p:nvPr>
            <p:custDataLst>
              <p:tags r:id="rId12"/>
            </p:custDataLst>
          </p:nvPr>
        </p:nvSpPr>
        <p:spPr>
          <a:xfrm>
            <a:off x="3730172" y="4361508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03</a:t>
            </a:r>
            <a:endParaRPr lang="zh-CN" altLang="en-US" dirty="0"/>
          </a:p>
        </p:txBody>
      </p:sp>
      <p:sp>
        <p:nvSpPr>
          <p:cNvPr id="36" name="MH_Entry_3"/>
          <p:cNvSpPr txBox="1"/>
          <p:nvPr>
            <p:custDataLst>
              <p:tags r:id="rId13"/>
            </p:custDataLst>
          </p:nvPr>
        </p:nvSpPr>
        <p:spPr>
          <a:xfrm>
            <a:off x="4775201" y="4352436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/>
          </a:bodyPr>
          <a:lstStyle>
            <a:defPPr>
              <a:defRPr lang="zh-CN"/>
            </a:defPPr>
            <a:lvl1pPr>
              <a:defRPr sz="2400" b="1" spc="200">
                <a:latin typeface="+mn-ea"/>
              </a:defRPr>
            </a:lvl1pPr>
          </a:lstStyle>
          <a:p>
            <a:r>
              <a:rPr lang="zh-CN" altLang="en-US" dirty="0"/>
              <a:t>价格战</a:t>
            </a:r>
            <a:r>
              <a:rPr lang="en-US" altLang="zh-CN" dirty="0"/>
              <a:t>OUT</a:t>
            </a:r>
            <a:r>
              <a:rPr lang="zh-CN" altLang="en-US" dirty="0"/>
              <a:t>新玩法层出不穷</a:t>
            </a:r>
            <a:endParaRPr lang="zh-CN" altLang="en-US" dirty="0"/>
          </a:p>
        </p:txBody>
      </p:sp>
      <p:sp>
        <p:nvSpPr>
          <p:cNvPr id="37" name="MH_Number_4"/>
          <p:cNvSpPr txBox="1"/>
          <p:nvPr>
            <p:custDataLst>
              <p:tags r:id="rId14"/>
            </p:custDataLst>
          </p:nvPr>
        </p:nvSpPr>
        <p:spPr>
          <a:xfrm>
            <a:off x="3730172" y="5254095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04</a:t>
            </a:r>
            <a:endParaRPr lang="zh-CN" altLang="en-US" dirty="0"/>
          </a:p>
        </p:txBody>
      </p:sp>
      <p:sp>
        <p:nvSpPr>
          <p:cNvPr id="38" name="MH_Entry_4"/>
          <p:cNvSpPr txBox="1"/>
          <p:nvPr>
            <p:custDataLst>
              <p:tags r:id="rId15"/>
            </p:custDataLst>
          </p:nvPr>
        </p:nvSpPr>
        <p:spPr>
          <a:xfrm>
            <a:off x="4775201" y="5245023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透过</a:t>
            </a:r>
            <a:r>
              <a:rPr lang="en-US" altLang="zh-CN"/>
              <a:t>618</a:t>
            </a:r>
            <a:r>
              <a:rPr lang="zh-CN" altLang="en-US"/>
              <a:t>看中国电商</a:t>
            </a:r>
            <a:endParaRPr lang="zh-CN" altLang="en-US" dirty="0"/>
          </a:p>
        </p:txBody>
      </p:sp>
      <p:cxnSp>
        <p:nvCxnSpPr>
          <p:cNvPr id="39" name="MH_Others_7"/>
          <p:cNvCxnSpPr/>
          <p:nvPr>
            <p:custDataLst>
              <p:tags r:id="rId16"/>
            </p:custDataLst>
          </p:nvPr>
        </p:nvCxnSpPr>
        <p:spPr>
          <a:xfrm>
            <a:off x="4502736" y="2693632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s_8"/>
          <p:cNvCxnSpPr/>
          <p:nvPr>
            <p:custDataLst>
              <p:tags r:id="rId17"/>
            </p:custDataLst>
          </p:nvPr>
        </p:nvCxnSpPr>
        <p:spPr>
          <a:xfrm>
            <a:off x="4502736" y="3586821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9"/>
          <p:cNvCxnSpPr/>
          <p:nvPr>
            <p:custDataLst>
              <p:tags r:id="rId18"/>
            </p:custDataLst>
          </p:nvPr>
        </p:nvCxnSpPr>
        <p:spPr>
          <a:xfrm>
            <a:off x="4502736" y="4480010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10"/>
          <p:cNvCxnSpPr/>
          <p:nvPr>
            <p:custDataLst>
              <p:tags r:id="rId19"/>
            </p:custDataLst>
          </p:nvPr>
        </p:nvCxnSpPr>
        <p:spPr>
          <a:xfrm>
            <a:off x="4502736" y="5373199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9654"/>
            <a:ext cx="8951623" cy="430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新战场</a:t>
            </a:r>
            <a:r>
              <a:rPr lang="en-US" altLang="zh-CN" dirty="0"/>
              <a:t>:</a:t>
            </a:r>
            <a:r>
              <a:rPr lang="zh-CN" altLang="en-US" dirty="0"/>
              <a:t>拼跨境 全球化是热点</a:t>
            </a:r>
          </a:p>
        </p:txBody>
      </p:sp>
    </p:spTree>
    <p:extLst>
      <p:ext uri="{BB962C8B-B14F-4D97-AF65-F5344CB8AC3E}">
        <p14:creationId xmlns:p14="http://schemas.microsoft.com/office/powerpoint/2010/main" val="29406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新突破</a:t>
            </a:r>
            <a:r>
              <a:rPr lang="en-US" altLang="zh-CN" dirty="0"/>
              <a:t>:</a:t>
            </a:r>
            <a:r>
              <a:rPr lang="zh-CN" altLang="en-US" dirty="0"/>
              <a:t>抢滩金融业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366"/>
          <a:stretch/>
        </p:blipFill>
        <p:spPr bwMode="auto">
          <a:xfrm>
            <a:off x="107504" y="1520042"/>
            <a:ext cx="8744188" cy="392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932040" y="-220413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新物流：在节假日大促的作用进一步凸</a:t>
            </a:r>
            <a:r>
              <a:rPr lang="zh-CN" altLang="en-US" dirty="0" smtClean="0"/>
              <a:t>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94474" y="986922"/>
            <a:ext cx="2160240" cy="1152128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1" y="855094"/>
            <a:ext cx="936104" cy="50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54514" y="1113721"/>
            <a:ext cx="18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物流</a:t>
            </a:r>
            <a:r>
              <a:rPr lang="zh-CN" altLang="en-US" dirty="0"/>
              <a:t>配送</a:t>
            </a:r>
            <a:r>
              <a:rPr lang="zh-CN" altLang="en-US" dirty="0" smtClean="0"/>
              <a:t>团队；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众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包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物流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京东</a:t>
            </a:r>
            <a:r>
              <a:rPr lang="zh-CN" altLang="en-US" dirty="0"/>
              <a:t>帮服务</a:t>
            </a:r>
            <a:r>
              <a:rPr lang="zh-CN" altLang="en-US" dirty="0" smtClean="0"/>
              <a:t>店。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21593" y="952091"/>
            <a:ext cx="4706791" cy="118696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5" b="67135"/>
          <a:stretch/>
        </p:blipFill>
        <p:spPr bwMode="auto">
          <a:xfrm>
            <a:off x="3140537" y="736270"/>
            <a:ext cx="2833931" cy="48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465608" y="1270501"/>
            <a:ext cx="441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母乳速递、急速达、送装一体、包装回收、夜间送、毕业生</a:t>
            </a:r>
            <a:r>
              <a:rPr lang="zh-CN" altLang="en-US" dirty="0"/>
              <a:t>免费寄包裹等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474" y="2636912"/>
            <a:ext cx="7233910" cy="122413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t="36623" r="7402" b="41559"/>
          <a:stretch/>
        </p:blipFill>
        <p:spPr bwMode="auto">
          <a:xfrm>
            <a:off x="794474" y="2276872"/>
            <a:ext cx="1935679" cy="4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899592" y="2660719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618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达人送货团</a:t>
            </a:r>
            <a:r>
              <a:rPr lang="zh-CN" altLang="en-US" dirty="0"/>
              <a:t>，组织包含家电</a:t>
            </a:r>
            <a:r>
              <a:rPr lang="en-US" altLang="zh-CN" dirty="0" err="1"/>
              <a:t>3C</a:t>
            </a:r>
            <a:r>
              <a:rPr lang="zh-CN" altLang="en-US" dirty="0"/>
              <a:t>金牌销售、时尚服饰搭配等多领域的专业达人，在</a:t>
            </a:r>
            <a:r>
              <a:rPr lang="en-US" altLang="zh-CN" dirty="0"/>
              <a:t>618</a:t>
            </a:r>
            <a:r>
              <a:rPr lang="zh-CN" altLang="en-US" dirty="0"/>
              <a:t>大促期间为消费者进行送货，同时还可提供家电安装、使用、服饰搭配等专业咨询服务，打造“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物流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客服</a:t>
            </a:r>
            <a:r>
              <a:rPr lang="zh-CN" altLang="en-US" dirty="0"/>
              <a:t>”的配送新模式。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27584" y="3999882"/>
            <a:ext cx="3240360" cy="1798658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3" b="11957"/>
          <a:stretch/>
        </p:blipFill>
        <p:spPr bwMode="auto">
          <a:xfrm>
            <a:off x="2310149" y="5471968"/>
            <a:ext cx="1660779" cy="65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961970" y="4233326"/>
            <a:ext cx="3008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分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仓备货服务</a:t>
            </a:r>
            <a:r>
              <a:rPr lang="zh-CN" altLang="en-US" dirty="0" smtClean="0"/>
              <a:t>，实现</a:t>
            </a:r>
            <a:r>
              <a:rPr lang="zh-CN" altLang="en-US" dirty="0"/>
              <a:t>就近发货、区内配送、急速送达</a:t>
            </a:r>
            <a:r>
              <a:rPr lang="zh-CN" altLang="en-US" dirty="0" smtClean="0"/>
              <a:t>。推出</a:t>
            </a:r>
            <a:r>
              <a:rPr lang="zh-CN" altLang="en-US" dirty="0"/>
              <a:t>了仓配全国一口价、仓储</a:t>
            </a:r>
            <a:r>
              <a:rPr lang="en-US" altLang="zh-CN" dirty="0"/>
              <a:t>618</a:t>
            </a:r>
            <a:r>
              <a:rPr lang="zh-CN" altLang="en-US" dirty="0"/>
              <a:t>高峰应对方案、退换货服务等。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430982" y="3999882"/>
            <a:ext cx="3597402" cy="1849271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46" y="5306033"/>
            <a:ext cx="1302081" cy="79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4609332" y="4094827"/>
            <a:ext cx="32750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近期宣布百世汇通和圆通将先期加入菜鸟驿站，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向社会开放其末端代办点为公共自提点</a:t>
            </a:r>
            <a:r>
              <a:rPr lang="zh-CN" altLang="en-US" dirty="0"/>
              <a:t>，为网购用户提供包裹代收服务，力求快递业解决“最后一公里”问题</a:t>
            </a:r>
          </a:p>
        </p:txBody>
      </p:sp>
    </p:spTree>
    <p:extLst>
      <p:ext uri="{BB962C8B-B14F-4D97-AF65-F5344CB8AC3E}">
        <p14:creationId xmlns:p14="http://schemas.microsoft.com/office/powerpoint/2010/main" val="10625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 6"/>
          <p:cNvCxnSpPr/>
          <p:nvPr/>
        </p:nvCxnSpPr>
        <p:spPr bwMode="auto">
          <a:xfrm flipV="1">
            <a:off x="2444360" y="1635483"/>
            <a:ext cx="3987614" cy="2622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9"/>
          <p:cNvSpPr/>
          <p:nvPr/>
        </p:nvSpPr>
        <p:spPr bwMode="auto">
          <a:xfrm>
            <a:off x="1465670" y="1268760"/>
            <a:ext cx="3898418" cy="36678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新时点：电商提前作战纷纷聚集人气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​​ 10"/>
          <p:cNvCxnSpPr/>
          <p:nvPr/>
        </p:nvCxnSpPr>
        <p:spPr bwMode="auto">
          <a:xfrm flipV="1">
            <a:off x="2167206" y="3058050"/>
            <a:ext cx="5538938" cy="1557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​​ 13"/>
          <p:cNvSpPr/>
          <p:nvPr/>
        </p:nvSpPr>
        <p:spPr bwMode="auto">
          <a:xfrm>
            <a:off x="2082410" y="2697981"/>
            <a:ext cx="3898415" cy="36678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新终端：移动端成主场电商各显神通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​​ 14"/>
          <p:cNvCxnSpPr/>
          <p:nvPr/>
        </p:nvCxnSpPr>
        <p:spPr bwMode="auto">
          <a:xfrm flipV="1">
            <a:off x="2446743" y="4327289"/>
            <a:ext cx="3989693" cy="2622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​​ 17"/>
          <p:cNvSpPr/>
          <p:nvPr/>
        </p:nvSpPr>
        <p:spPr bwMode="auto">
          <a:xfrm>
            <a:off x="1475192" y="3960566"/>
            <a:ext cx="3898415" cy="36678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新用户：渠道下沉拓展农村用户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3648" y="16151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</a:t>
            </a:r>
            <a:r>
              <a:rPr lang="zh-CN" altLang="en-US" dirty="0"/>
              <a:t>商们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拉长战线</a:t>
            </a:r>
            <a:r>
              <a:rPr lang="zh-CN" altLang="en-US" dirty="0"/>
              <a:t>在一定程度上汇集人气，吸引用户的眼球，在短期内形成“聚力”，打响自己品牌的同时，增强用户黏性。</a:t>
            </a:r>
            <a:endParaRPr lang="zh-CN" altLang="en-US" dirty="0"/>
          </a:p>
        </p:txBody>
      </p:sp>
      <p:sp>
        <p:nvSpPr>
          <p:cNvPr id="48" name="TextBox 44"/>
          <p:cNvSpPr txBox="1"/>
          <p:nvPr/>
        </p:nvSpPr>
        <p:spPr>
          <a:xfrm>
            <a:off x="2015882" y="3041902"/>
            <a:ext cx="5868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移动购物已经成为网购的潮流，自然也是电商们争夺的领域</a:t>
            </a:r>
            <a:r>
              <a:rPr lang="zh-CN" altLang="en-US" dirty="0" smtClean="0"/>
              <a:t>。京东、苏宁、当当纷纷加大移动端投入。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1403648" y="430587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京东通过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拍拍小店</a:t>
            </a:r>
            <a:r>
              <a:rPr lang="zh-CN" altLang="en-US" dirty="0"/>
              <a:t>深入到三、四线城市甚至农村；苏宁易购在农村开设了自己的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农村直营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店</a:t>
            </a:r>
            <a:r>
              <a:rPr lang="zh-CN" altLang="en-US" dirty="0" smtClean="0"/>
              <a:t>；</a:t>
            </a:r>
            <a:r>
              <a:rPr lang="zh-CN" altLang="en-US" dirty="0"/>
              <a:t>天猫电器城将开设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村淘</a:t>
            </a:r>
            <a:r>
              <a:rPr lang="zh-CN" altLang="en-US" dirty="0"/>
              <a:t>频道，挖掘农村的消费能力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419098" y="162557"/>
            <a:ext cx="8292045" cy="458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新时点、新终端、新用户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3534788" y="1416944"/>
            <a:ext cx="5609212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3480570" y="812971"/>
            <a:ext cx="1008609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4"/>
            </p:custDataLst>
          </p:nvPr>
        </p:nvCxnSpPr>
        <p:spPr>
          <a:xfrm>
            <a:off x="4538621" y="946550"/>
            <a:ext cx="4479" cy="3466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4"/>
          <p:cNvSpPr txBox="1"/>
          <p:nvPr>
            <p:custDataLst>
              <p:tags r:id="rId5"/>
            </p:custDataLst>
          </p:nvPr>
        </p:nvSpPr>
        <p:spPr>
          <a:xfrm>
            <a:off x="4592542" y="796707"/>
            <a:ext cx="251383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MH_Others_5"/>
          <p:cNvSpPr/>
          <p:nvPr>
            <p:custDataLst>
              <p:tags r:id="rId6"/>
            </p:custDataLst>
          </p:nvPr>
        </p:nvSpPr>
        <p:spPr>
          <a:xfrm>
            <a:off x="-2892" y="258126"/>
            <a:ext cx="3356114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MH_Others_6"/>
          <p:cNvSpPr/>
          <p:nvPr>
            <p:custDataLst>
              <p:tags r:id="rId7"/>
            </p:custDataLst>
          </p:nvPr>
        </p:nvSpPr>
        <p:spPr>
          <a:xfrm>
            <a:off x="-11264" y="755479"/>
            <a:ext cx="3156552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MH_Number_1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730172" y="2576332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31" name="MH_Entry_1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775201" y="2567260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京东“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2" name="MH_Number_2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3730172" y="3468920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02</a:t>
            </a:r>
            <a:endParaRPr lang="zh-CN" altLang="en-US" dirty="0"/>
          </a:p>
        </p:txBody>
      </p:sp>
      <p:sp>
        <p:nvSpPr>
          <p:cNvPr id="33" name="MH_Entry_2">
            <a:hlinkClick r:id="rId22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775201" y="3459848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电商激战“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5" name="MH_Number_3">
            <a:hlinkClick r:id="rId23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3730172" y="4361508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03</a:t>
            </a:r>
            <a:endParaRPr lang="zh-CN" altLang="en-US" dirty="0"/>
          </a:p>
        </p:txBody>
      </p:sp>
      <p:sp>
        <p:nvSpPr>
          <p:cNvPr id="36" name="MH_Entry_3">
            <a:hlinkClick r:id="rId23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775201" y="4352436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价格战</a:t>
            </a:r>
            <a:r>
              <a:rPr lang="en-US" altLang="zh-CN"/>
              <a:t>OUT</a:t>
            </a:r>
            <a:r>
              <a:rPr lang="zh-CN" altLang="en-US"/>
              <a:t>新玩法层出不穷</a:t>
            </a:r>
            <a:endParaRPr lang="zh-CN" altLang="en-US" dirty="0"/>
          </a:p>
        </p:txBody>
      </p:sp>
      <p:sp>
        <p:nvSpPr>
          <p:cNvPr id="37" name="MH_Number_4"/>
          <p:cNvSpPr txBox="1"/>
          <p:nvPr>
            <p:custDataLst>
              <p:tags r:id="rId14"/>
            </p:custDataLst>
          </p:nvPr>
        </p:nvSpPr>
        <p:spPr>
          <a:xfrm>
            <a:off x="3730172" y="5254095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04</a:t>
            </a:r>
            <a:endParaRPr lang="zh-CN" altLang="en-US" dirty="0"/>
          </a:p>
        </p:txBody>
      </p:sp>
      <p:sp>
        <p:nvSpPr>
          <p:cNvPr id="38" name="MH_Entry_4"/>
          <p:cNvSpPr txBox="1"/>
          <p:nvPr>
            <p:custDataLst>
              <p:tags r:id="rId15"/>
            </p:custDataLst>
          </p:nvPr>
        </p:nvSpPr>
        <p:spPr>
          <a:xfrm>
            <a:off x="4775201" y="5245023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2400" b="1" spc="200">
                <a:latin typeface="+mn-ea"/>
              </a:defRPr>
            </a:lvl1pPr>
          </a:lstStyle>
          <a:p>
            <a:r>
              <a:rPr lang="zh-CN" altLang="en-US"/>
              <a:t>透过</a:t>
            </a:r>
            <a:r>
              <a:rPr lang="en-US" altLang="zh-CN"/>
              <a:t>618</a:t>
            </a:r>
            <a:r>
              <a:rPr lang="zh-CN" altLang="en-US"/>
              <a:t>看中国电商</a:t>
            </a:r>
            <a:endParaRPr lang="zh-CN" altLang="en-US" dirty="0"/>
          </a:p>
        </p:txBody>
      </p:sp>
      <p:cxnSp>
        <p:nvCxnSpPr>
          <p:cNvPr id="39" name="MH_Others_7"/>
          <p:cNvCxnSpPr/>
          <p:nvPr>
            <p:custDataLst>
              <p:tags r:id="rId16"/>
            </p:custDataLst>
          </p:nvPr>
        </p:nvCxnSpPr>
        <p:spPr>
          <a:xfrm>
            <a:off x="4502736" y="2693632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s_8"/>
          <p:cNvCxnSpPr/>
          <p:nvPr>
            <p:custDataLst>
              <p:tags r:id="rId17"/>
            </p:custDataLst>
          </p:nvPr>
        </p:nvCxnSpPr>
        <p:spPr>
          <a:xfrm>
            <a:off x="4502736" y="3586821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9"/>
          <p:cNvCxnSpPr/>
          <p:nvPr>
            <p:custDataLst>
              <p:tags r:id="rId18"/>
            </p:custDataLst>
          </p:nvPr>
        </p:nvCxnSpPr>
        <p:spPr>
          <a:xfrm>
            <a:off x="4502736" y="4480010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10"/>
          <p:cNvCxnSpPr/>
          <p:nvPr>
            <p:custDataLst>
              <p:tags r:id="rId19"/>
            </p:custDataLst>
          </p:nvPr>
        </p:nvCxnSpPr>
        <p:spPr>
          <a:xfrm>
            <a:off x="4502736" y="5373199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55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3534788" y="1416944"/>
            <a:ext cx="5609212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3480570" y="812971"/>
            <a:ext cx="1008609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4"/>
            </p:custDataLst>
          </p:nvPr>
        </p:nvCxnSpPr>
        <p:spPr>
          <a:xfrm>
            <a:off x="4538621" y="946550"/>
            <a:ext cx="4479" cy="3466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4"/>
          <p:cNvSpPr txBox="1"/>
          <p:nvPr>
            <p:custDataLst>
              <p:tags r:id="rId5"/>
            </p:custDataLst>
          </p:nvPr>
        </p:nvSpPr>
        <p:spPr>
          <a:xfrm>
            <a:off x="4592542" y="796707"/>
            <a:ext cx="251383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MH_Others_5"/>
          <p:cNvSpPr/>
          <p:nvPr>
            <p:custDataLst>
              <p:tags r:id="rId6"/>
            </p:custDataLst>
          </p:nvPr>
        </p:nvSpPr>
        <p:spPr>
          <a:xfrm>
            <a:off x="-2892" y="258126"/>
            <a:ext cx="3356114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MH_Others_6"/>
          <p:cNvSpPr/>
          <p:nvPr>
            <p:custDataLst>
              <p:tags r:id="rId7"/>
            </p:custDataLst>
          </p:nvPr>
        </p:nvSpPr>
        <p:spPr>
          <a:xfrm>
            <a:off x="-11264" y="755479"/>
            <a:ext cx="3156552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MH_Number_1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730172" y="2576332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4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775201" y="2567260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spc="200" smtClean="0">
                <a:latin typeface="+mn-ea"/>
              </a:rPr>
              <a:t>京东“</a:t>
            </a:r>
            <a:r>
              <a:rPr lang="en-US" altLang="zh-CN" sz="2000" spc="200" smtClean="0">
                <a:latin typeface="+mn-ea"/>
              </a:rPr>
              <a:t>618”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32" name="MH_Number_2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3730172" y="3468920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4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MH_Entry_2">
            <a:hlinkClick r:id="rId22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775201" y="3459848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spc="200" smtClean="0">
                <a:solidFill>
                  <a:schemeClr val="tx1"/>
                </a:solidFill>
                <a:latin typeface="+mn-ea"/>
                <a:ea typeface="+mn-ea"/>
              </a:rPr>
              <a:t>电商激战“</a:t>
            </a:r>
            <a:r>
              <a:rPr lang="en-US" altLang="zh-CN" sz="2000" spc="200" smtClean="0">
                <a:solidFill>
                  <a:schemeClr val="tx1"/>
                </a:solidFill>
                <a:latin typeface="+mn-ea"/>
                <a:ea typeface="+mn-ea"/>
              </a:rPr>
              <a:t>618”</a:t>
            </a:r>
            <a:endParaRPr lang="zh-CN" altLang="en-US" sz="2000" spc="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" name="MH_Number_3">
            <a:hlinkClick r:id="rId23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3730172" y="4361508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4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3">
            <a:hlinkClick r:id="rId23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775201" y="4352436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spc="200" smtClean="0">
                <a:solidFill>
                  <a:schemeClr val="tx1"/>
                </a:solidFill>
                <a:latin typeface="+mn-ea"/>
                <a:ea typeface="+mn-ea"/>
              </a:rPr>
              <a:t>价格战</a:t>
            </a:r>
            <a:r>
              <a:rPr lang="en-US" altLang="zh-CN" sz="2000" spc="200" smtClean="0">
                <a:solidFill>
                  <a:schemeClr val="tx1"/>
                </a:solidFill>
                <a:latin typeface="+mn-ea"/>
                <a:ea typeface="+mn-ea"/>
              </a:rPr>
              <a:t>OUT</a:t>
            </a:r>
            <a:r>
              <a:rPr lang="zh-CN" altLang="en-US" sz="2000" spc="200" smtClean="0">
                <a:solidFill>
                  <a:schemeClr val="tx1"/>
                </a:solidFill>
                <a:latin typeface="+mn-ea"/>
                <a:ea typeface="+mn-ea"/>
              </a:rPr>
              <a:t>新玩法层出不穷</a:t>
            </a:r>
            <a:endParaRPr lang="zh-CN" altLang="en-US" sz="2000" spc="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MH_Number_4">
            <a:hlinkClick r:id="rId24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3730172" y="5254095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4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MH_Entry_4">
            <a:hlinkClick r:id="rId24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4775201" y="5245023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spc="200" smtClean="0">
                <a:solidFill>
                  <a:schemeClr val="tx1"/>
                </a:solidFill>
                <a:latin typeface="+mn-ea"/>
                <a:ea typeface="+mn-ea"/>
              </a:rPr>
              <a:t>透过</a:t>
            </a:r>
            <a:r>
              <a:rPr lang="en-US" altLang="zh-CN" sz="2000" spc="200" smtClean="0">
                <a:solidFill>
                  <a:schemeClr val="tx1"/>
                </a:solidFill>
                <a:latin typeface="+mn-ea"/>
                <a:ea typeface="+mn-ea"/>
              </a:rPr>
              <a:t>618</a:t>
            </a:r>
            <a:r>
              <a:rPr lang="zh-CN" altLang="en-US" sz="2000" spc="200" smtClean="0">
                <a:solidFill>
                  <a:schemeClr val="tx1"/>
                </a:solidFill>
                <a:latin typeface="+mn-ea"/>
                <a:ea typeface="+mn-ea"/>
              </a:rPr>
              <a:t>看中国电商</a:t>
            </a:r>
            <a:endParaRPr lang="zh-CN" altLang="en-US" sz="2000" spc="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9" name="MH_Others_7"/>
          <p:cNvCxnSpPr/>
          <p:nvPr>
            <p:custDataLst>
              <p:tags r:id="rId16"/>
            </p:custDataLst>
          </p:nvPr>
        </p:nvCxnSpPr>
        <p:spPr>
          <a:xfrm>
            <a:off x="4502736" y="2693632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s_8"/>
          <p:cNvCxnSpPr/>
          <p:nvPr>
            <p:custDataLst>
              <p:tags r:id="rId17"/>
            </p:custDataLst>
          </p:nvPr>
        </p:nvCxnSpPr>
        <p:spPr>
          <a:xfrm>
            <a:off x="4502736" y="3586821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9"/>
          <p:cNvCxnSpPr/>
          <p:nvPr>
            <p:custDataLst>
              <p:tags r:id="rId18"/>
            </p:custDataLst>
          </p:nvPr>
        </p:nvCxnSpPr>
        <p:spPr>
          <a:xfrm>
            <a:off x="4502736" y="4480010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10"/>
          <p:cNvCxnSpPr/>
          <p:nvPr>
            <p:custDataLst>
              <p:tags r:id="rId19"/>
            </p:custDataLst>
          </p:nvPr>
        </p:nvCxnSpPr>
        <p:spPr>
          <a:xfrm>
            <a:off x="4502736" y="5373199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473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r="1"/>
          <a:stretch/>
        </p:blipFill>
        <p:spPr bwMode="auto">
          <a:xfrm>
            <a:off x="83127" y="1745834"/>
            <a:ext cx="8432446" cy="341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7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造节运动对电商企业具有重要意义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3309"/>
            <a:ext cx="8424936" cy="3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透过</a:t>
            </a:r>
            <a:r>
              <a:rPr lang="en-US" altLang="zh-CN" dirty="0" smtClean="0"/>
              <a:t>618</a:t>
            </a:r>
            <a:r>
              <a:rPr lang="zh-CN" altLang="en-US" dirty="0" smtClean="0"/>
              <a:t>看中国电商：争夺进入生态圈时代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" y="1439038"/>
            <a:ext cx="8945717" cy="404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3" y="2105620"/>
            <a:ext cx="5641975" cy="2153603"/>
          </a:xfrm>
          <a:prstGeom prst="roundRect">
            <a:avLst>
              <a:gd name="adj" fmla="val 6378"/>
            </a:avLst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dirty="0" smtClean="0">
                <a:latin typeface="+mn-ea"/>
              </a:rPr>
              <a:t>    电</a:t>
            </a:r>
            <a:r>
              <a:rPr lang="zh-CN" altLang="en-US" sz="2000" dirty="0">
                <a:latin typeface="+mn-ea"/>
              </a:rPr>
              <a:t>商大促转向综合实力的比</a:t>
            </a:r>
            <a:r>
              <a:rPr lang="zh-CN" altLang="en-US" sz="2000" dirty="0" smtClean="0">
                <a:latin typeface="+mn-ea"/>
              </a:rPr>
              <a:t>拼，盈利</a:t>
            </a:r>
            <a:r>
              <a:rPr lang="zh-CN" altLang="en-US" sz="2000" dirty="0">
                <a:latin typeface="+mn-ea"/>
              </a:rPr>
              <a:t>空间可</a:t>
            </a:r>
            <a:r>
              <a:rPr lang="zh-CN" altLang="en-US" sz="2000" dirty="0" smtClean="0">
                <a:latin typeface="+mn-ea"/>
              </a:rPr>
              <a:t>扩大，未来</a:t>
            </a:r>
            <a:r>
              <a:rPr lang="zh-CN" altLang="en-US" sz="2000" dirty="0">
                <a:latin typeface="+mn-ea"/>
              </a:rPr>
              <a:t>电商年中大促将是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集品牌、服务、物流、互联网金融等方面多方面的竞争</a:t>
            </a:r>
            <a:r>
              <a:rPr lang="zh-CN" altLang="en-US" sz="2000" dirty="0">
                <a:latin typeface="+mn-ea"/>
              </a:rPr>
              <a:t>。这对于电商市场来说好现象，是电商进入良性竞争阶段的重要表现，有利于电商整体盈利空间的扩大。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1013" y="1700808"/>
            <a:ext cx="5549900" cy="46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51013" y="4605933"/>
            <a:ext cx="5549900" cy="46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4581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@your name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3534788" y="1416944"/>
            <a:ext cx="5609212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3480570" y="812971"/>
            <a:ext cx="1008609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4"/>
            </p:custDataLst>
          </p:nvPr>
        </p:nvCxnSpPr>
        <p:spPr>
          <a:xfrm>
            <a:off x="4538621" y="946550"/>
            <a:ext cx="4479" cy="3466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4"/>
          <p:cNvSpPr txBox="1"/>
          <p:nvPr>
            <p:custDataLst>
              <p:tags r:id="rId5"/>
            </p:custDataLst>
          </p:nvPr>
        </p:nvSpPr>
        <p:spPr>
          <a:xfrm>
            <a:off x="4592542" y="796707"/>
            <a:ext cx="251383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MH_Others_5"/>
          <p:cNvSpPr/>
          <p:nvPr>
            <p:custDataLst>
              <p:tags r:id="rId6"/>
            </p:custDataLst>
          </p:nvPr>
        </p:nvSpPr>
        <p:spPr>
          <a:xfrm>
            <a:off x="-2892" y="258126"/>
            <a:ext cx="3356114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MH_Others_6"/>
          <p:cNvSpPr/>
          <p:nvPr>
            <p:custDataLst>
              <p:tags r:id="rId7"/>
            </p:custDataLst>
          </p:nvPr>
        </p:nvSpPr>
        <p:spPr>
          <a:xfrm>
            <a:off x="-11264" y="755479"/>
            <a:ext cx="3156552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MH_Number_1"/>
          <p:cNvSpPr txBox="1"/>
          <p:nvPr>
            <p:custDataLst>
              <p:tags r:id="rId8"/>
            </p:custDataLst>
          </p:nvPr>
        </p:nvSpPr>
        <p:spPr>
          <a:xfrm>
            <a:off x="3730172" y="2576332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31" name="MH_Entry_1"/>
          <p:cNvSpPr txBox="1"/>
          <p:nvPr>
            <p:custDataLst>
              <p:tags r:id="rId9"/>
            </p:custDataLst>
          </p:nvPr>
        </p:nvSpPr>
        <p:spPr>
          <a:xfrm>
            <a:off x="4775201" y="2567260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2400" b="1" spc="200">
                <a:latin typeface="+mn-ea"/>
              </a:defRPr>
            </a:lvl1pPr>
          </a:lstStyle>
          <a:p>
            <a:r>
              <a:rPr lang="zh-CN" altLang="en-US"/>
              <a:t>京东“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2" name="MH_Number_2"/>
          <p:cNvSpPr txBox="1"/>
          <p:nvPr>
            <p:custDataLst>
              <p:tags r:id="rId10"/>
            </p:custDataLst>
          </p:nvPr>
        </p:nvSpPr>
        <p:spPr>
          <a:xfrm>
            <a:off x="3730172" y="3468920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02</a:t>
            </a:r>
            <a:endParaRPr lang="zh-CN" altLang="en-US" dirty="0"/>
          </a:p>
        </p:txBody>
      </p:sp>
      <p:sp>
        <p:nvSpPr>
          <p:cNvPr id="33" name="MH_Entry_2"/>
          <p:cNvSpPr txBox="1"/>
          <p:nvPr>
            <p:custDataLst>
              <p:tags r:id="rId11"/>
            </p:custDataLst>
          </p:nvPr>
        </p:nvSpPr>
        <p:spPr>
          <a:xfrm>
            <a:off x="4775201" y="3459848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电商激战“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5" name="MH_Number_3"/>
          <p:cNvSpPr txBox="1"/>
          <p:nvPr>
            <p:custDataLst>
              <p:tags r:id="rId12"/>
            </p:custDataLst>
          </p:nvPr>
        </p:nvSpPr>
        <p:spPr>
          <a:xfrm>
            <a:off x="3730172" y="4361508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03</a:t>
            </a:r>
            <a:endParaRPr lang="zh-CN" altLang="en-US" dirty="0"/>
          </a:p>
        </p:txBody>
      </p:sp>
      <p:sp>
        <p:nvSpPr>
          <p:cNvPr id="36" name="MH_Entry_3"/>
          <p:cNvSpPr txBox="1"/>
          <p:nvPr>
            <p:custDataLst>
              <p:tags r:id="rId13"/>
            </p:custDataLst>
          </p:nvPr>
        </p:nvSpPr>
        <p:spPr>
          <a:xfrm>
            <a:off x="4775201" y="4352436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价格战</a:t>
            </a:r>
            <a:r>
              <a:rPr lang="en-US" altLang="zh-CN"/>
              <a:t>OUT</a:t>
            </a:r>
            <a:r>
              <a:rPr lang="zh-CN" altLang="en-US"/>
              <a:t>新玩法层出不穷</a:t>
            </a:r>
            <a:endParaRPr lang="zh-CN" altLang="en-US" dirty="0"/>
          </a:p>
        </p:txBody>
      </p:sp>
      <p:sp>
        <p:nvSpPr>
          <p:cNvPr id="37" name="MH_Number_4"/>
          <p:cNvSpPr txBox="1"/>
          <p:nvPr>
            <p:custDataLst>
              <p:tags r:id="rId14"/>
            </p:custDataLst>
          </p:nvPr>
        </p:nvSpPr>
        <p:spPr>
          <a:xfrm>
            <a:off x="3730172" y="5254095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04</a:t>
            </a:r>
            <a:endParaRPr lang="zh-CN" altLang="en-US" dirty="0"/>
          </a:p>
        </p:txBody>
      </p:sp>
      <p:sp>
        <p:nvSpPr>
          <p:cNvPr id="38" name="MH_Entry_4"/>
          <p:cNvSpPr txBox="1"/>
          <p:nvPr>
            <p:custDataLst>
              <p:tags r:id="rId15"/>
            </p:custDataLst>
          </p:nvPr>
        </p:nvSpPr>
        <p:spPr>
          <a:xfrm>
            <a:off x="4775201" y="5245023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透过</a:t>
            </a:r>
            <a:r>
              <a:rPr lang="en-US" altLang="zh-CN"/>
              <a:t>618</a:t>
            </a:r>
            <a:r>
              <a:rPr lang="zh-CN" altLang="en-US"/>
              <a:t>看中国电商</a:t>
            </a:r>
            <a:endParaRPr lang="zh-CN" altLang="en-US" dirty="0"/>
          </a:p>
        </p:txBody>
      </p:sp>
      <p:cxnSp>
        <p:nvCxnSpPr>
          <p:cNvPr id="39" name="MH_Others_7"/>
          <p:cNvCxnSpPr/>
          <p:nvPr>
            <p:custDataLst>
              <p:tags r:id="rId16"/>
            </p:custDataLst>
          </p:nvPr>
        </p:nvCxnSpPr>
        <p:spPr>
          <a:xfrm>
            <a:off x="4502736" y="2693632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s_8"/>
          <p:cNvCxnSpPr/>
          <p:nvPr>
            <p:custDataLst>
              <p:tags r:id="rId17"/>
            </p:custDataLst>
          </p:nvPr>
        </p:nvCxnSpPr>
        <p:spPr>
          <a:xfrm>
            <a:off x="4502736" y="3586821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9"/>
          <p:cNvCxnSpPr/>
          <p:nvPr>
            <p:custDataLst>
              <p:tags r:id="rId18"/>
            </p:custDataLst>
          </p:nvPr>
        </p:nvCxnSpPr>
        <p:spPr>
          <a:xfrm>
            <a:off x="4502736" y="4480010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10"/>
          <p:cNvCxnSpPr/>
          <p:nvPr>
            <p:custDataLst>
              <p:tags r:id="rId19"/>
            </p:custDataLst>
          </p:nvPr>
        </p:nvCxnSpPr>
        <p:spPr>
          <a:xfrm>
            <a:off x="4502736" y="5373199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80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844824"/>
            <a:ext cx="4860032" cy="29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2002421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618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是京东店庆日。从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2010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年开始，每年京东都会在“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618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”店庆日推出一系列大型促销活动。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随着京东市场规模和影响力的提升，“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618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”已发展成为与“双十一”遥相呼应的又一大全民网购狂欢节。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050"/>
            <a:ext cx="9144000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618</a:t>
            </a:r>
            <a:r>
              <a:rPr lang="zh-CN" altLang="en-US" dirty="0" smtClean="0"/>
              <a:t>：京东店庆日，年中促销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0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618 PARTY 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2673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8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京东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端：“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周年，玩大的”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" y="1643186"/>
            <a:ext cx="8924507" cy="36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京东移动端：“随时随地，便宜到底”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9066654" cy="363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7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s_1"/>
          <p:cNvSpPr/>
          <p:nvPr>
            <p:custDataLst>
              <p:tags r:id="rId2"/>
            </p:custDataLst>
          </p:nvPr>
        </p:nvSpPr>
        <p:spPr>
          <a:xfrm>
            <a:off x="3534788" y="1416944"/>
            <a:ext cx="5609212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MH_Others_2"/>
          <p:cNvSpPr txBox="1"/>
          <p:nvPr>
            <p:custDataLst>
              <p:tags r:id="rId3"/>
            </p:custDataLst>
          </p:nvPr>
        </p:nvSpPr>
        <p:spPr>
          <a:xfrm>
            <a:off x="3480570" y="812971"/>
            <a:ext cx="1008609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4"/>
            </p:custDataLst>
          </p:nvPr>
        </p:nvCxnSpPr>
        <p:spPr>
          <a:xfrm>
            <a:off x="4538621" y="946550"/>
            <a:ext cx="4479" cy="3466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4"/>
          <p:cNvSpPr txBox="1"/>
          <p:nvPr>
            <p:custDataLst>
              <p:tags r:id="rId5"/>
            </p:custDataLst>
          </p:nvPr>
        </p:nvSpPr>
        <p:spPr>
          <a:xfrm>
            <a:off x="4592542" y="796707"/>
            <a:ext cx="251383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MH_Others_5"/>
          <p:cNvSpPr/>
          <p:nvPr>
            <p:custDataLst>
              <p:tags r:id="rId6"/>
            </p:custDataLst>
          </p:nvPr>
        </p:nvSpPr>
        <p:spPr>
          <a:xfrm>
            <a:off x="-2892" y="258126"/>
            <a:ext cx="3356114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MH_Others_6"/>
          <p:cNvSpPr/>
          <p:nvPr>
            <p:custDataLst>
              <p:tags r:id="rId7"/>
            </p:custDataLst>
          </p:nvPr>
        </p:nvSpPr>
        <p:spPr>
          <a:xfrm>
            <a:off x="-11264" y="755479"/>
            <a:ext cx="3156552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MH_Number_1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730172" y="2576332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31" name="MH_Entry_1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775201" y="2567260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京东“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2" name="MH_Number_2"/>
          <p:cNvSpPr txBox="1"/>
          <p:nvPr>
            <p:custDataLst>
              <p:tags r:id="rId10"/>
            </p:custDataLst>
          </p:nvPr>
        </p:nvSpPr>
        <p:spPr>
          <a:xfrm>
            <a:off x="3730172" y="3468920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02</a:t>
            </a:r>
            <a:endParaRPr lang="zh-CN" altLang="en-US" dirty="0"/>
          </a:p>
        </p:txBody>
      </p:sp>
      <p:sp>
        <p:nvSpPr>
          <p:cNvPr id="33" name="MH_Entry_2"/>
          <p:cNvSpPr txBox="1"/>
          <p:nvPr>
            <p:custDataLst>
              <p:tags r:id="rId11"/>
            </p:custDataLst>
          </p:nvPr>
        </p:nvSpPr>
        <p:spPr>
          <a:xfrm>
            <a:off x="4775201" y="3459848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2400" b="1" spc="200">
                <a:latin typeface="+mn-ea"/>
              </a:defRPr>
            </a:lvl1pPr>
          </a:lstStyle>
          <a:p>
            <a:r>
              <a:rPr lang="zh-CN" altLang="en-US"/>
              <a:t>电商激战“</a:t>
            </a:r>
            <a:r>
              <a:rPr lang="en-US" altLang="zh-CN"/>
              <a:t>618”</a:t>
            </a:r>
            <a:endParaRPr lang="zh-CN" altLang="en-US" dirty="0"/>
          </a:p>
        </p:txBody>
      </p:sp>
      <p:sp>
        <p:nvSpPr>
          <p:cNvPr id="35" name="MH_Number_3"/>
          <p:cNvSpPr txBox="1"/>
          <p:nvPr>
            <p:custDataLst>
              <p:tags r:id="rId12"/>
            </p:custDataLst>
          </p:nvPr>
        </p:nvSpPr>
        <p:spPr>
          <a:xfrm>
            <a:off x="3730172" y="4361508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03</a:t>
            </a:r>
            <a:endParaRPr lang="zh-CN" altLang="en-US" dirty="0"/>
          </a:p>
        </p:txBody>
      </p:sp>
      <p:sp>
        <p:nvSpPr>
          <p:cNvPr id="36" name="MH_Entry_3"/>
          <p:cNvSpPr txBox="1"/>
          <p:nvPr>
            <p:custDataLst>
              <p:tags r:id="rId13"/>
            </p:custDataLst>
          </p:nvPr>
        </p:nvSpPr>
        <p:spPr>
          <a:xfrm>
            <a:off x="4775201" y="4352436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价格战</a:t>
            </a:r>
            <a:r>
              <a:rPr lang="en-US" altLang="zh-CN"/>
              <a:t>OUT</a:t>
            </a:r>
            <a:r>
              <a:rPr lang="zh-CN" altLang="en-US"/>
              <a:t>新玩法层出不穷</a:t>
            </a:r>
            <a:endParaRPr lang="zh-CN" altLang="en-US" dirty="0"/>
          </a:p>
        </p:txBody>
      </p:sp>
      <p:sp>
        <p:nvSpPr>
          <p:cNvPr id="37" name="MH_Number_4"/>
          <p:cNvSpPr txBox="1"/>
          <p:nvPr>
            <p:custDataLst>
              <p:tags r:id="rId14"/>
            </p:custDataLst>
          </p:nvPr>
        </p:nvSpPr>
        <p:spPr>
          <a:xfrm>
            <a:off x="3730172" y="5254095"/>
            <a:ext cx="527960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/>
              <a:t>04</a:t>
            </a:r>
            <a:endParaRPr lang="zh-CN" altLang="en-US" dirty="0"/>
          </a:p>
        </p:txBody>
      </p:sp>
      <p:sp>
        <p:nvSpPr>
          <p:cNvPr id="38" name="MH_Entry_4"/>
          <p:cNvSpPr txBox="1"/>
          <p:nvPr>
            <p:custDataLst>
              <p:tags r:id="rId15"/>
            </p:custDataLst>
          </p:nvPr>
        </p:nvSpPr>
        <p:spPr>
          <a:xfrm>
            <a:off x="4775201" y="5245023"/>
            <a:ext cx="3570514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/>
              <a:t>透过</a:t>
            </a:r>
            <a:r>
              <a:rPr lang="en-US" altLang="zh-CN"/>
              <a:t>618</a:t>
            </a:r>
            <a:r>
              <a:rPr lang="zh-CN" altLang="en-US"/>
              <a:t>看中国电商</a:t>
            </a:r>
            <a:endParaRPr lang="zh-CN" altLang="en-US" dirty="0"/>
          </a:p>
        </p:txBody>
      </p:sp>
      <p:cxnSp>
        <p:nvCxnSpPr>
          <p:cNvPr id="39" name="MH_Others_7"/>
          <p:cNvCxnSpPr/>
          <p:nvPr>
            <p:custDataLst>
              <p:tags r:id="rId16"/>
            </p:custDataLst>
          </p:nvPr>
        </p:nvCxnSpPr>
        <p:spPr>
          <a:xfrm>
            <a:off x="4502736" y="2693632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H_Others_8"/>
          <p:cNvCxnSpPr/>
          <p:nvPr>
            <p:custDataLst>
              <p:tags r:id="rId17"/>
            </p:custDataLst>
          </p:nvPr>
        </p:nvCxnSpPr>
        <p:spPr>
          <a:xfrm>
            <a:off x="4502736" y="3586821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9"/>
          <p:cNvCxnSpPr/>
          <p:nvPr>
            <p:custDataLst>
              <p:tags r:id="rId18"/>
            </p:custDataLst>
          </p:nvPr>
        </p:nvCxnSpPr>
        <p:spPr>
          <a:xfrm>
            <a:off x="4502736" y="4480010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10"/>
          <p:cNvCxnSpPr/>
          <p:nvPr>
            <p:custDataLst>
              <p:tags r:id="rId19"/>
            </p:custDataLst>
          </p:nvPr>
        </p:nvCxnSpPr>
        <p:spPr>
          <a:xfrm>
            <a:off x="4502736" y="5373199"/>
            <a:ext cx="0" cy="31931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4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2"/>
  <p:tag name="MH_SECTIONID" val="303,304,305,306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AUTOCOLOR" val="TRUE"/>
  <p:tag name="MH_TYPE" val="CONTENTS"/>
  <p:tag name="ID" val="5452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AUTOCOLOR" val="TRUE"/>
  <p:tag name="ID" val="545289"/>
  <p:tag name="MH_TYPE" val="CONTENTS_S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AUTOCOLOR" val="TRUE"/>
  <p:tag name="ID" val="545289"/>
  <p:tag name="MH_TYPE" val="CONTENTS_SECTI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AUTOCOLOR" val="TRUE"/>
  <p:tag name="ID" val="545289"/>
  <p:tag name="MH_TYPE" val="CONTENTS_SE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AUTOCOLOR" val="TRUE"/>
  <p:tag name="ID" val="545289"/>
  <p:tag name="MH_TYPE" val="CONTENTS_SEC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NUMBER"/>
  <p:tag name="ID" val="545289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ENTRY"/>
  <p:tag name="ID" val="545289"/>
  <p:tag name="MH_ORDER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5101808"/>
  <p:tag name="MH_LIBRARY" val="CONTENTS"/>
  <p:tag name="MH_TYPE" val="OTHERS"/>
  <p:tag name="ID" val="545289"/>
</p:tagLst>
</file>

<file path=ppt/theme/theme1.xml><?xml version="1.0" encoding="utf-8"?>
<a:theme xmlns:a="http://schemas.openxmlformats.org/drawingml/2006/main" name="A000120140530A99PPBG">
  <a:themeElements>
    <a:clrScheme name="自定义 10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8B5F4"/>
      </a:accent1>
      <a:accent2>
        <a:srgbClr val="6374BD"/>
      </a:accent2>
      <a:accent3>
        <a:srgbClr val="7F96B7"/>
      </a:accent3>
      <a:accent4>
        <a:srgbClr val="A35D85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A000120140929A75PPBG</Template>
  <TotalTime>458</TotalTime>
  <Words>692</Words>
  <Application>Microsoft Office PowerPoint</Application>
  <PresentationFormat>全屏显示(4:3)</PresentationFormat>
  <Paragraphs>88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A000120140530A99PPBG</vt:lpstr>
      <vt:lpstr>京东“618”大促盘点</vt:lpstr>
      <vt:lpstr>PowerPoint 演示文稿</vt:lpstr>
      <vt:lpstr>PowerPoint 演示文稿</vt:lpstr>
      <vt:lpstr>PowerPoint 演示文稿</vt:lpstr>
      <vt:lpstr>618：京东店庆日，年中促销</vt:lpstr>
      <vt:lpstr>618 PARTY ON</vt:lpstr>
      <vt:lpstr>京东PC端：“12周年，玩大的”</vt:lpstr>
      <vt:lpstr>京东移动端：“随时随地，便宜到底”</vt:lpstr>
      <vt:lpstr>PowerPoint 演示文稿</vt:lpstr>
      <vt:lpstr>PowerPoint 演示文稿</vt:lpstr>
      <vt:lpstr>各大电商摩拳擦掌，创新不断</vt:lpstr>
      <vt:lpstr>618主要电商平台战报</vt:lpstr>
      <vt:lpstr>618流量大PK</vt:lpstr>
      <vt:lpstr>PowerPoint 演示文稿</vt:lpstr>
      <vt:lpstr>新战场:拼跨境 全球化是热点</vt:lpstr>
      <vt:lpstr>新突破:抢滩金融业</vt:lpstr>
      <vt:lpstr>新物流：在节假日大促的作用进一步凸显</vt:lpstr>
      <vt:lpstr>PowerPoint 演示文稿</vt:lpstr>
      <vt:lpstr>PowerPoint 演示文稿</vt:lpstr>
      <vt:lpstr>PowerPoint 演示文稿</vt:lpstr>
      <vt:lpstr>造节运动对电商企业具有重要意义</vt:lpstr>
      <vt:lpstr>透过618看中国电商：争夺进入生态圈时代</vt:lpstr>
      <vt:lpstr>结语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京东“618”大促盘点</dc:title>
  <dc:creator>zhou</dc:creator>
  <cp:lastModifiedBy>zhou</cp:lastModifiedBy>
  <cp:revision>22</cp:revision>
  <dcterms:created xsi:type="dcterms:W3CDTF">2015-06-25T01:08:51Z</dcterms:created>
  <dcterms:modified xsi:type="dcterms:W3CDTF">2015-06-25T08:57:59Z</dcterms:modified>
</cp:coreProperties>
</file>