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11" r:id="rId3"/>
    <p:sldMasterId id="2147483725" r:id="rId4"/>
    <p:sldMasterId id="2147483737" r:id="rId5"/>
  </p:sldMasterIdLst>
  <p:notesMasterIdLst>
    <p:notesMasterId r:id="rId40"/>
  </p:notesMasterIdLst>
  <p:handoutMasterIdLst>
    <p:handoutMasterId r:id="rId41"/>
  </p:handoutMasterIdLst>
  <p:sldIdLst>
    <p:sldId id="315" r:id="rId6"/>
    <p:sldId id="300" r:id="rId7"/>
    <p:sldId id="317" r:id="rId8"/>
    <p:sldId id="313" r:id="rId9"/>
    <p:sldId id="310" r:id="rId10"/>
    <p:sldId id="311" r:id="rId11"/>
    <p:sldId id="312" r:id="rId12"/>
    <p:sldId id="258" r:id="rId13"/>
    <p:sldId id="259" r:id="rId14"/>
    <p:sldId id="296" r:id="rId15"/>
    <p:sldId id="297" r:id="rId16"/>
    <p:sldId id="318" r:id="rId17"/>
    <p:sldId id="273" r:id="rId18"/>
    <p:sldId id="304" r:id="rId19"/>
    <p:sldId id="274" r:id="rId20"/>
    <p:sldId id="303" r:id="rId21"/>
    <p:sldId id="262" r:id="rId22"/>
    <p:sldId id="264" r:id="rId23"/>
    <p:sldId id="319" r:id="rId24"/>
    <p:sldId id="323" r:id="rId25"/>
    <p:sldId id="279" r:id="rId26"/>
    <p:sldId id="321" r:id="rId27"/>
    <p:sldId id="325" r:id="rId28"/>
    <p:sldId id="288" r:id="rId29"/>
    <p:sldId id="326" r:id="rId30"/>
    <p:sldId id="278" r:id="rId31"/>
    <p:sldId id="280" r:id="rId32"/>
    <p:sldId id="282" r:id="rId33"/>
    <p:sldId id="284" r:id="rId34"/>
    <p:sldId id="285" r:id="rId35"/>
    <p:sldId id="277" r:id="rId36"/>
    <p:sldId id="276" r:id="rId37"/>
    <p:sldId id="322" r:id="rId38"/>
    <p:sldId id="327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3" autoAdjust="0"/>
    <p:restoredTop sz="85886" autoAdjust="0"/>
  </p:normalViewPr>
  <p:slideViewPr>
    <p:cSldViewPr>
      <p:cViewPr>
        <p:scale>
          <a:sx n="75" d="100"/>
          <a:sy n="75" d="100"/>
        </p:scale>
        <p:origin x="-181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B0354-0B19-41EB-A190-64B916C5F357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zh-CN" altLang="en-US"/>
        </a:p>
      </dgm:t>
    </dgm:pt>
    <dgm:pt modelId="{66726E6A-7071-4B59-8B18-7A5F6711960A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Broad network access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59B32C-AC7A-4475-A01E-93F39953E079}" type="parTrans" cxnId="{89463F20-F63F-4CB4-AE78-08773DDE4291}">
      <dgm:prSet/>
      <dgm:spPr/>
      <dgm:t>
        <a:bodyPr/>
        <a:lstStyle/>
        <a:p>
          <a:endParaRPr lang="zh-CN" altLang="en-US"/>
        </a:p>
      </dgm:t>
    </dgm:pt>
    <dgm:pt modelId="{8DC14E45-DC0E-4E87-B3FE-22C0E6B18A53}" type="sibTrans" cxnId="{89463F20-F63F-4CB4-AE78-08773DDE4291}">
      <dgm:prSet/>
      <dgm:spPr/>
      <dgm:t>
        <a:bodyPr/>
        <a:lstStyle/>
        <a:p>
          <a:endParaRPr lang="zh-CN" altLang="en-US"/>
        </a:p>
      </dgm:t>
    </dgm:pt>
    <dgm:pt modelId="{E3E1C894-16B2-4EE6-8F70-D78F4C00448E}">
      <dgm:prSet/>
      <dgm:spPr/>
      <dgm:t>
        <a:bodyPr/>
        <a:lstStyle/>
        <a:p>
          <a:pPr rtl="0"/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Resource pooling</a:t>
          </a:r>
          <a:endParaRPr lang="zh-C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B12C82-21F5-455C-8941-48F59BE24D0B}" type="parTrans" cxnId="{BD82A2A4-BFF8-4509-80D4-CB60C4895FFD}">
      <dgm:prSet/>
      <dgm:spPr/>
      <dgm:t>
        <a:bodyPr/>
        <a:lstStyle/>
        <a:p>
          <a:endParaRPr lang="zh-CN" altLang="en-US"/>
        </a:p>
      </dgm:t>
    </dgm:pt>
    <dgm:pt modelId="{F3F3ED83-8D9C-43AF-88A1-A5287D11DA7B}" type="sibTrans" cxnId="{BD82A2A4-BFF8-4509-80D4-CB60C4895FFD}">
      <dgm:prSet/>
      <dgm:spPr/>
      <dgm:t>
        <a:bodyPr/>
        <a:lstStyle/>
        <a:p>
          <a:endParaRPr lang="zh-CN" altLang="en-US"/>
        </a:p>
      </dgm:t>
    </dgm:pt>
    <dgm:pt modelId="{7431B9E2-981F-4EEB-AF84-DF54248696EE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Rapid elasticity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F00867-32D4-4C5F-9E3E-799CB6534CFC}" type="parTrans" cxnId="{FACD9B78-4162-4271-A8CC-DB0B535226A9}">
      <dgm:prSet/>
      <dgm:spPr/>
      <dgm:t>
        <a:bodyPr/>
        <a:lstStyle/>
        <a:p>
          <a:endParaRPr lang="zh-CN" altLang="en-US"/>
        </a:p>
      </dgm:t>
    </dgm:pt>
    <dgm:pt modelId="{C347C58D-B8F3-4629-8488-EDF8F13A3F3D}" type="sibTrans" cxnId="{FACD9B78-4162-4271-A8CC-DB0B535226A9}">
      <dgm:prSet/>
      <dgm:spPr/>
      <dgm:t>
        <a:bodyPr/>
        <a:lstStyle/>
        <a:p>
          <a:endParaRPr lang="zh-CN" altLang="en-US"/>
        </a:p>
      </dgm:t>
    </dgm:pt>
    <dgm:pt modelId="{C4BD670B-05FB-4DAD-814D-C22EC93DE5CA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On-demand self-service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9792C8-F9AD-4EB2-8D85-A27CB1F4E8E5}" type="parTrans" cxnId="{5F1CA72B-BD7D-46F9-BE11-3D4FC720CBF0}">
      <dgm:prSet/>
      <dgm:spPr/>
      <dgm:t>
        <a:bodyPr/>
        <a:lstStyle/>
        <a:p>
          <a:endParaRPr lang="zh-CN" altLang="en-US"/>
        </a:p>
      </dgm:t>
    </dgm:pt>
    <dgm:pt modelId="{B60B0F89-3F48-4481-AA8B-D321E1F5DD14}" type="sibTrans" cxnId="{5F1CA72B-BD7D-46F9-BE11-3D4FC720CBF0}">
      <dgm:prSet/>
      <dgm:spPr/>
      <dgm:t>
        <a:bodyPr/>
        <a:lstStyle/>
        <a:p>
          <a:endParaRPr lang="zh-CN" altLang="en-US"/>
        </a:p>
      </dgm:t>
    </dgm:pt>
    <dgm:pt modelId="{C04FEC9C-B6BE-44CF-B6B5-B81B023E40D2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Measured service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0DB3DB-21B8-49E1-AB1D-1BE354F99A81}" type="parTrans" cxnId="{28466B3E-6EAF-47DB-83ED-1AC0B25CD293}">
      <dgm:prSet/>
      <dgm:spPr/>
      <dgm:t>
        <a:bodyPr/>
        <a:lstStyle/>
        <a:p>
          <a:endParaRPr lang="zh-CN" altLang="en-US"/>
        </a:p>
      </dgm:t>
    </dgm:pt>
    <dgm:pt modelId="{0B5DC645-5B54-484D-BD6C-B5D05B2A9D2E}" type="sibTrans" cxnId="{28466B3E-6EAF-47DB-83ED-1AC0B25CD293}">
      <dgm:prSet/>
      <dgm:spPr/>
      <dgm:t>
        <a:bodyPr/>
        <a:lstStyle/>
        <a:p>
          <a:endParaRPr lang="zh-CN" altLang="en-US"/>
        </a:p>
      </dgm:t>
    </dgm:pt>
    <dgm:pt modelId="{730089E0-ED5B-45DD-B1F2-FC502030FBB1}" type="pres">
      <dgm:prSet presAssocID="{BBEB0354-0B19-41EB-A190-64B916C5F35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E7E7D9-667B-45BA-8B90-0775978F555B}" type="pres">
      <dgm:prSet presAssocID="{66726E6A-7071-4B59-8B18-7A5F6711960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85987-AC3D-47F1-87C7-0498BC10DB67}" type="pres">
      <dgm:prSet presAssocID="{8DC14E45-DC0E-4E87-B3FE-22C0E6B18A53}" presName="sibTrans" presStyleCnt="0"/>
      <dgm:spPr/>
      <dgm:t>
        <a:bodyPr/>
        <a:lstStyle/>
        <a:p>
          <a:endParaRPr lang="zh-CN" altLang="en-US"/>
        </a:p>
      </dgm:t>
    </dgm:pt>
    <dgm:pt modelId="{D9548FE1-B2B9-4A3A-BFE0-D49226417B60}" type="pres">
      <dgm:prSet presAssocID="{E3E1C894-16B2-4EE6-8F70-D78F4C00448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C4742-B0F2-4489-8201-882E4842F0CF}" type="pres">
      <dgm:prSet presAssocID="{F3F3ED83-8D9C-43AF-88A1-A5287D11DA7B}" presName="sibTrans" presStyleCnt="0"/>
      <dgm:spPr/>
      <dgm:t>
        <a:bodyPr/>
        <a:lstStyle/>
        <a:p>
          <a:endParaRPr lang="zh-CN" altLang="en-US"/>
        </a:p>
      </dgm:t>
    </dgm:pt>
    <dgm:pt modelId="{E45A90E3-391E-459D-9508-E3668746EB29}" type="pres">
      <dgm:prSet presAssocID="{7431B9E2-981F-4EEB-AF84-DF54248696E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3DE032-19F6-451E-AB76-C9B50695CA51}" type="pres">
      <dgm:prSet presAssocID="{C347C58D-B8F3-4629-8488-EDF8F13A3F3D}" presName="sibTrans" presStyleCnt="0"/>
      <dgm:spPr/>
      <dgm:t>
        <a:bodyPr/>
        <a:lstStyle/>
        <a:p>
          <a:endParaRPr lang="zh-CN" altLang="en-US"/>
        </a:p>
      </dgm:t>
    </dgm:pt>
    <dgm:pt modelId="{2F3D2C85-449A-4ACE-8D28-C126945B2299}" type="pres">
      <dgm:prSet presAssocID="{C4BD670B-05FB-4DAD-814D-C22EC93DE5C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6EF633-04CD-4FBD-90DA-B5BBBCF51627}" type="pres">
      <dgm:prSet presAssocID="{B60B0F89-3F48-4481-AA8B-D321E1F5DD14}" presName="sibTrans" presStyleCnt="0"/>
      <dgm:spPr/>
      <dgm:t>
        <a:bodyPr/>
        <a:lstStyle/>
        <a:p>
          <a:endParaRPr lang="zh-CN" altLang="en-US"/>
        </a:p>
      </dgm:t>
    </dgm:pt>
    <dgm:pt modelId="{7F006738-CA2D-4BC1-96EF-07D6E3F6A8E4}" type="pres">
      <dgm:prSet presAssocID="{C04FEC9C-B6BE-44CF-B6B5-B81B023E40D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E05B51-0AD6-47E7-98CF-F0814F494F44}" type="presOf" srcId="{C4BD670B-05FB-4DAD-814D-C22EC93DE5CA}" destId="{2F3D2C85-449A-4ACE-8D28-C126945B2299}" srcOrd="0" destOrd="0" presId="urn:microsoft.com/office/officeart/2005/8/layout/default"/>
    <dgm:cxn modelId="{FACD9B78-4162-4271-A8CC-DB0B535226A9}" srcId="{BBEB0354-0B19-41EB-A190-64B916C5F357}" destId="{7431B9E2-981F-4EEB-AF84-DF54248696EE}" srcOrd="2" destOrd="0" parTransId="{D1F00867-32D4-4C5F-9E3E-799CB6534CFC}" sibTransId="{C347C58D-B8F3-4629-8488-EDF8F13A3F3D}"/>
    <dgm:cxn modelId="{5F1CA72B-BD7D-46F9-BE11-3D4FC720CBF0}" srcId="{BBEB0354-0B19-41EB-A190-64B916C5F357}" destId="{C4BD670B-05FB-4DAD-814D-C22EC93DE5CA}" srcOrd="3" destOrd="0" parTransId="{D49792C8-F9AD-4EB2-8D85-A27CB1F4E8E5}" sibTransId="{B60B0F89-3F48-4481-AA8B-D321E1F5DD14}"/>
    <dgm:cxn modelId="{BD82A2A4-BFF8-4509-80D4-CB60C4895FFD}" srcId="{BBEB0354-0B19-41EB-A190-64B916C5F357}" destId="{E3E1C894-16B2-4EE6-8F70-D78F4C00448E}" srcOrd="1" destOrd="0" parTransId="{1BB12C82-21F5-455C-8941-48F59BE24D0B}" sibTransId="{F3F3ED83-8D9C-43AF-88A1-A5287D11DA7B}"/>
    <dgm:cxn modelId="{D79AA924-792B-44C8-A44D-517F0010F41A}" type="presOf" srcId="{E3E1C894-16B2-4EE6-8F70-D78F4C00448E}" destId="{D9548FE1-B2B9-4A3A-BFE0-D49226417B60}" srcOrd="0" destOrd="0" presId="urn:microsoft.com/office/officeart/2005/8/layout/default"/>
    <dgm:cxn modelId="{D405767E-2336-428E-85B6-AF0AF455BE0F}" type="presOf" srcId="{BBEB0354-0B19-41EB-A190-64B916C5F357}" destId="{730089E0-ED5B-45DD-B1F2-FC502030FBB1}" srcOrd="0" destOrd="0" presId="urn:microsoft.com/office/officeart/2005/8/layout/default"/>
    <dgm:cxn modelId="{DC4A7AB4-6467-4629-849E-3965DF13E3E5}" type="presOf" srcId="{7431B9E2-981F-4EEB-AF84-DF54248696EE}" destId="{E45A90E3-391E-459D-9508-E3668746EB29}" srcOrd="0" destOrd="0" presId="urn:microsoft.com/office/officeart/2005/8/layout/default"/>
    <dgm:cxn modelId="{6C3F7E19-C9DC-4A9C-9E1E-AB516B25A213}" type="presOf" srcId="{C04FEC9C-B6BE-44CF-B6B5-B81B023E40D2}" destId="{7F006738-CA2D-4BC1-96EF-07D6E3F6A8E4}" srcOrd="0" destOrd="0" presId="urn:microsoft.com/office/officeart/2005/8/layout/default"/>
    <dgm:cxn modelId="{28466B3E-6EAF-47DB-83ED-1AC0B25CD293}" srcId="{BBEB0354-0B19-41EB-A190-64B916C5F357}" destId="{C04FEC9C-B6BE-44CF-B6B5-B81B023E40D2}" srcOrd="4" destOrd="0" parTransId="{BE0DB3DB-21B8-49E1-AB1D-1BE354F99A81}" sibTransId="{0B5DC645-5B54-484D-BD6C-B5D05B2A9D2E}"/>
    <dgm:cxn modelId="{B49FF92E-01D2-4A9C-9A0C-42D5EAC90465}" type="presOf" srcId="{66726E6A-7071-4B59-8B18-7A5F6711960A}" destId="{CCE7E7D9-667B-45BA-8B90-0775978F555B}" srcOrd="0" destOrd="0" presId="urn:microsoft.com/office/officeart/2005/8/layout/default"/>
    <dgm:cxn modelId="{89463F20-F63F-4CB4-AE78-08773DDE4291}" srcId="{BBEB0354-0B19-41EB-A190-64B916C5F357}" destId="{66726E6A-7071-4B59-8B18-7A5F6711960A}" srcOrd="0" destOrd="0" parTransId="{5559B32C-AC7A-4475-A01E-93F39953E079}" sibTransId="{8DC14E45-DC0E-4E87-B3FE-22C0E6B18A53}"/>
    <dgm:cxn modelId="{4DE0B1FA-BA93-41F0-B668-A023FE0A3357}" type="presParOf" srcId="{730089E0-ED5B-45DD-B1F2-FC502030FBB1}" destId="{CCE7E7D9-667B-45BA-8B90-0775978F555B}" srcOrd="0" destOrd="0" presId="urn:microsoft.com/office/officeart/2005/8/layout/default"/>
    <dgm:cxn modelId="{C93CE5B1-2B7A-4A31-9322-72D7752910E9}" type="presParOf" srcId="{730089E0-ED5B-45DD-B1F2-FC502030FBB1}" destId="{4A285987-AC3D-47F1-87C7-0498BC10DB67}" srcOrd="1" destOrd="0" presId="urn:microsoft.com/office/officeart/2005/8/layout/default"/>
    <dgm:cxn modelId="{82CB2476-9FA8-44D2-995D-75494B67654E}" type="presParOf" srcId="{730089E0-ED5B-45DD-B1F2-FC502030FBB1}" destId="{D9548FE1-B2B9-4A3A-BFE0-D49226417B60}" srcOrd="2" destOrd="0" presId="urn:microsoft.com/office/officeart/2005/8/layout/default"/>
    <dgm:cxn modelId="{D7AD5B60-0D20-4A2D-B61B-07EE757386DE}" type="presParOf" srcId="{730089E0-ED5B-45DD-B1F2-FC502030FBB1}" destId="{C04C4742-B0F2-4489-8201-882E4842F0CF}" srcOrd="3" destOrd="0" presId="urn:microsoft.com/office/officeart/2005/8/layout/default"/>
    <dgm:cxn modelId="{E5003FB8-8E60-4ADA-9733-EF6ACEAEC498}" type="presParOf" srcId="{730089E0-ED5B-45DD-B1F2-FC502030FBB1}" destId="{E45A90E3-391E-459D-9508-E3668746EB29}" srcOrd="4" destOrd="0" presId="urn:microsoft.com/office/officeart/2005/8/layout/default"/>
    <dgm:cxn modelId="{9094953E-A9B4-41BC-B151-E0AB24F6A91C}" type="presParOf" srcId="{730089E0-ED5B-45DD-B1F2-FC502030FBB1}" destId="{F53DE032-19F6-451E-AB76-C9B50695CA51}" srcOrd="5" destOrd="0" presId="urn:microsoft.com/office/officeart/2005/8/layout/default"/>
    <dgm:cxn modelId="{93230589-93BC-4248-9319-4F3190FBDC03}" type="presParOf" srcId="{730089E0-ED5B-45DD-B1F2-FC502030FBB1}" destId="{2F3D2C85-449A-4ACE-8D28-C126945B2299}" srcOrd="6" destOrd="0" presId="urn:microsoft.com/office/officeart/2005/8/layout/default"/>
    <dgm:cxn modelId="{3A9FB36C-FD80-48C9-86C9-B5630C4F0FE7}" type="presParOf" srcId="{730089E0-ED5B-45DD-B1F2-FC502030FBB1}" destId="{626EF633-04CD-4FBD-90DA-B5BBBCF51627}" srcOrd="7" destOrd="0" presId="urn:microsoft.com/office/officeart/2005/8/layout/default"/>
    <dgm:cxn modelId="{6DD9FE45-4C09-4AF7-B3C3-C22A70C5DCB9}" type="presParOf" srcId="{730089E0-ED5B-45DD-B1F2-FC502030FBB1}" destId="{7F006738-CA2D-4BC1-96EF-07D6E3F6A8E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682920-CF0B-4351-8E8C-F003B6BEFC1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9BAB8E3-0EA9-4A4B-8D24-1613D2295989}">
      <dgm:prSet custT="1"/>
      <dgm:spPr/>
      <dgm:t>
        <a:bodyPr/>
        <a:lstStyle/>
        <a:p>
          <a:pPr rtl="0"/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 reduction of ICT costs will shift the supply curve downwards and to the right. The shift will change the demand-supply equilibrium point and lower prices in the long-run.[Etro,2009]</a:t>
          </a:r>
          <a:endParaRPr lang="zh-CN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D26F4A-7C7A-48B9-A2B8-17C46B2CC75E}" type="parTrans" cxnId="{84324FD8-DD55-4C65-97B9-FE6B6880337A}">
      <dgm:prSet/>
      <dgm:spPr/>
      <dgm:t>
        <a:bodyPr/>
        <a:lstStyle/>
        <a:p>
          <a:endParaRPr lang="zh-CN" altLang="en-US" sz="2000"/>
        </a:p>
      </dgm:t>
    </dgm:pt>
    <dgm:pt modelId="{974B5C3C-1347-4BEE-B71E-997CD1054D22}" type="sibTrans" cxnId="{84324FD8-DD55-4C65-97B9-FE6B6880337A}">
      <dgm:prSet/>
      <dgm:spPr/>
      <dgm:t>
        <a:bodyPr/>
        <a:lstStyle/>
        <a:p>
          <a:endParaRPr lang="zh-CN" altLang="en-US" sz="2000"/>
        </a:p>
      </dgm:t>
    </dgm:pt>
    <dgm:pt modelId="{7BD1B9A2-6E7B-4B8A-94A4-4E078EA12774}">
      <dgm:prSet custT="1"/>
      <dgm:spPr>
        <a:solidFill>
          <a:srgbClr val="00B050"/>
        </a:solidFill>
      </dgm:spPr>
      <dgm:t>
        <a:bodyPr/>
        <a:lstStyle/>
        <a:p>
          <a:pPr rtl="0"/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magnitude of the price changes are partially determined by the price elasticity of the demand curve.(Laverty J P et.al ,2014)</a:t>
          </a:r>
          <a:endParaRPr lang="zh-CN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03151D-D4B5-4E69-83BC-0192CBDCE7F8}" type="parTrans" cxnId="{0B0460CC-C5E1-442B-BF11-574659BCAD17}">
      <dgm:prSet/>
      <dgm:spPr/>
      <dgm:t>
        <a:bodyPr/>
        <a:lstStyle/>
        <a:p>
          <a:endParaRPr lang="zh-CN" altLang="en-US" sz="2000"/>
        </a:p>
      </dgm:t>
    </dgm:pt>
    <dgm:pt modelId="{BEF20A23-8ADB-4161-B7CA-22D8639E9AB1}" type="sibTrans" cxnId="{0B0460CC-C5E1-442B-BF11-574659BCAD17}">
      <dgm:prSet/>
      <dgm:spPr/>
      <dgm:t>
        <a:bodyPr/>
        <a:lstStyle/>
        <a:p>
          <a:endParaRPr lang="zh-CN" altLang="en-US" sz="2000"/>
        </a:p>
      </dgm:t>
    </dgm:pt>
    <dgm:pt modelId="{21F06D4F-7C57-45D1-AF8B-FF48E82D685B}">
      <dgm:prSet custT="1"/>
      <dgm:spPr/>
      <dgm:t>
        <a:bodyPr/>
        <a:lstStyle/>
        <a:p>
          <a:pPr rtl="0"/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Cloud computing architectures may have a significant effect of reducing the marginal cost-per-unit(MC) of technology, which will affect resource and product pricing. In turn, cloud technologies may lower equilibrium prices for products and services to consumers, businesses and governments. (Laverty J P et.al ,2014)</a:t>
          </a:r>
          <a:endParaRPr lang="zh-CN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A073F7-7817-4828-9666-D79BDBA09F47}" type="parTrans" cxnId="{5875A0F0-AB26-45A8-9E4E-D7A7438C2DC9}">
      <dgm:prSet/>
      <dgm:spPr/>
      <dgm:t>
        <a:bodyPr/>
        <a:lstStyle/>
        <a:p>
          <a:endParaRPr lang="zh-CN" altLang="en-US" sz="2000"/>
        </a:p>
      </dgm:t>
    </dgm:pt>
    <dgm:pt modelId="{E8F567C5-A48E-4AAB-8A3E-DA85578F2740}" type="sibTrans" cxnId="{5875A0F0-AB26-45A8-9E4E-D7A7438C2DC9}">
      <dgm:prSet/>
      <dgm:spPr/>
      <dgm:t>
        <a:bodyPr/>
        <a:lstStyle/>
        <a:p>
          <a:endParaRPr lang="zh-CN" altLang="en-US" sz="2000"/>
        </a:p>
      </dgm:t>
    </dgm:pt>
    <dgm:pt modelId="{193D51E9-9A47-4E9A-BD03-0DCA8B82FEBB}" type="pres">
      <dgm:prSet presAssocID="{2E682920-CF0B-4351-8E8C-F003B6BEFC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35C9AD-0CBF-4069-992E-9FB3F40FFF2A}" type="pres">
      <dgm:prSet presAssocID="{89BAB8E3-0EA9-4A4B-8D24-1613D2295989}" presName="parentText" presStyleLbl="node1" presStyleIdx="0" presStyleCnt="3" custLinFactY="-2100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A39DA2-CE25-4FAB-9BED-B720EC50B0DC}" type="pres">
      <dgm:prSet presAssocID="{974B5C3C-1347-4BEE-B71E-997CD1054D22}" presName="spacer" presStyleCnt="0"/>
      <dgm:spPr/>
      <dgm:t>
        <a:bodyPr/>
        <a:lstStyle/>
        <a:p>
          <a:endParaRPr lang="zh-CN" altLang="en-US"/>
        </a:p>
      </dgm:t>
    </dgm:pt>
    <dgm:pt modelId="{96B76CAA-58B9-4734-B05D-18122FE05FD9}" type="pres">
      <dgm:prSet presAssocID="{7BD1B9A2-6E7B-4B8A-94A4-4E078EA12774}" presName="parentText" presStyleLbl="node1" presStyleIdx="1" presStyleCnt="3" custScaleY="60470" custLinFactNeighborY="-1774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38D0F4-AC00-4CC7-AC6D-B4285D6F4AC4}" type="pres">
      <dgm:prSet presAssocID="{BEF20A23-8ADB-4161-B7CA-22D8639E9AB1}" presName="spacer" presStyleCnt="0"/>
      <dgm:spPr/>
      <dgm:t>
        <a:bodyPr/>
        <a:lstStyle/>
        <a:p>
          <a:endParaRPr lang="zh-CN" altLang="en-US"/>
        </a:p>
      </dgm:t>
    </dgm:pt>
    <dgm:pt modelId="{F585C937-80F9-4BC0-8904-C45BC4113CF5}" type="pres">
      <dgm:prSet presAssocID="{21F06D4F-7C57-45D1-AF8B-FF48E82D685B}" presName="parentText" presStyleLbl="node1" presStyleIdx="2" presStyleCnt="3" custLinFactY="2581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C81BD2-A30E-4018-999E-188B64090CEF}" type="presOf" srcId="{21F06D4F-7C57-45D1-AF8B-FF48E82D685B}" destId="{F585C937-80F9-4BC0-8904-C45BC4113CF5}" srcOrd="0" destOrd="0" presId="urn:microsoft.com/office/officeart/2005/8/layout/vList2"/>
    <dgm:cxn modelId="{5875A0F0-AB26-45A8-9E4E-D7A7438C2DC9}" srcId="{2E682920-CF0B-4351-8E8C-F003B6BEFC18}" destId="{21F06D4F-7C57-45D1-AF8B-FF48E82D685B}" srcOrd="2" destOrd="0" parTransId="{15A073F7-7817-4828-9666-D79BDBA09F47}" sibTransId="{E8F567C5-A48E-4AAB-8A3E-DA85578F2740}"/>
    <dgm:cxn modelId="{0B0460CC-C5E1-442B-BF11-574659BCAD17}" srcId="{2E682920-CF0B-4351-8E8C-F003B6BEFC18}" destId="{7BD1B9A2-6E7B-4B8A-94A4-4E078EA12774}" srcOrd="1" destOrd="0" parTransId="{5C03151D-D4B5-4E69-83BC-0192CBDCE7F8}" sibTransId="{BEF20A23-8ADB-4161-B7CA-22D8639E9AB1}"/>
    <dgm:cxn modelId="{78A1AFD2-F72A-4016-B716-BA9998685005}" type="presOf" srcId="{89BAB8E3-0EA9-4A4B-8D24-1613D2295989}" destId="{D035C9AD-0CBF-4069-992E-9FB3F40FFF2A}" srcOrd="0" destOrd="0" presId="urn:microsoft.com/office/officeart/2005/8/layout/vList2"/>
    <dgm:cxn modelId="{4F6DDAA9-12D0-4E68-B386-AE9B62EF6910}" type="presOf" srcId="{2E682920-CF0B-4351-8E8C-F003B6BEFC18}" destId="{193D51E9-9A47-4E9A-BD03-0DCA8B82FEBB}" srcOrd="0" destOrd="0" presId="urn:microsoft.com/office/officeart/2005/8/layout/vList2"/>
    <dgm:cxn modelId="{135A228E-6388-4CE6-9178-0F678A8450E8}" type="presOf" srcId="{7BD1B9A2-6E7B-4B8A-94A4-4E078EA12774}" destId="{96B76CAA-58B9-4734-B05D-18122FE05FD9}" srcOrd="0" destOrd="0" presId="urn:microsoft.com/office/officeart/2005/8/layout/vList2"/>
    <dgm:cxn modelId="{84324FD8-DD55-4C65-97B9-FE6B6880337A}" srcId="{2E682920-CF0B-4351-8E8C-F003B6BEFC18}" destId="{89BAB8E3-0EA9-4A4B-8D24-1613D2295989}" srcOrd="0" destOrd="0" parTransId="{3ED26F4A-7C7A-48B9-A2B8-17C46B2CC75E}" sibTransId="{974B5C3C-1347-4BEE-B71E-997CD1054D22}"/>
    <dgm:cxn modelId="{0AE3050F-34BC-4B81-8AE9-3C03AA84CBAB}" type="presParOf" srcId="{193D51E9-9A47-4E9A-BD03-0DCA8B82FEBB}" destId="{D035C9AD-0CBF-4069-992E-9FB3F40FFF2A}" srcOrd="0" destOrd="0" presId="urn:microsoft.com/office/officeart/2005/8/layout/vList2"/>
    <dgm:cxn modelId="{FEBC9FD1-D515-4BAE-91B6-37976575D76A}" type="presParOf" srcId="{193D51E9-9A47-4E9A-BD03-0DCA8B82FEBB}" destId="{63A39DA2-CE25-4FAB-9BED-B720EC50B0DC}" srcOrd="1" destOrd="0" presId="urn:microsoft.com/office/officeart/2005/8/layout/vList2"/>
    <dgm:cxn modelId="{D5A22625-E4EC-46C8-A2B7-1CD7B440019F}" type="presParOf" srcId="{193D51E9-9A47-4E9A-BD03-0DCA8B82FEBB}" destId="{96B76CAA-58B9-4734-B05D-18122FE05FD9}" srcOrd="2" destOrd="0" presId="urn:microsoft.com/office/officeart/2005/8/layout/vList2"/>
    <dgm:cxn modelId="{064C73AA-09FC-4F15-881D-D52712B2CDA6}" type="presParOf" srcId="{193D51E9-9A47-4E9A-BD03-0DCA8B82FEBB}" destId="{0D38D0F4-AC00-4CC7-AC6D-B4285D6F4AC4}" srcOrd="3" destOrd="0" presId="urn:microsoft.com/office/officeart/2005/8/layout/vList2"/>
    <dgm:cxn modelId="{6D2628C8-F2A0-4C5D-87B6-A3282788F5EB}" type="presParOf" srcId="{193D51E9-9A47-4E9A-BD03-0DCA8B82FEBB}" destId="{F585C937-80F9-4BC0-8904-C45BC4113CF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862ADB-9830-4D67-8B5F-C42A454CF8B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613BE8C-40DB-4033-BEC7-9300019679AE}">
      <dgm:prSet custT="1"/>
      <dgm:spPr/>
      <dgm:t>
        <a:bodyPr/>
        <a:lstStyle/>
        <a:p>
          <a:pPr rtl="0"/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Even if peak load can be correctly anticipated, without elasticity we waste resources (shaded area) during nonpeak times.</a:t>
          </a:r>
          <a:endParaRPr lang="zh-C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D81CE5-476A-484B-976A-AA0B8BD927B5}" type="parTrans" cxnId="{426F5465-5911-479D-AD4D-12F8EEC122C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76C8F8-5CC3-4659-A82C-654C2E9A9FF9}" type="sibTrans" cxnId="{426F5465-5911-479D-AD4D-12F8EEC122C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9EA3FE-855E-4938-9049-F387FE791C85}">
      <dgm:prSet custT="1"/>
      <dgm:spPr>
        <a:solidFill>
          <a:srgbClr val="00B050"/>
        </a:solidFill>
      </dgm:spPr>
      <dgm:t>
        <a:bodyPr/>
        <a:lstStyle/>
        <a:p>
          <a:pPr rtl="0"/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Underprovisioning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case 1: potential revenue from users not served (shaded area) is sacrificed.</a:t>
          </a:r>
          <a:endParaRPr lang="zh-C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B35B5D-A12D-4FA4-B6C7-F5E8BCA03B32}" type="parTrans" cxnId="{FA29D5C0-0BFE-44E9-A891-FC8F274F3C4F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82271E-438C-42F2-85C8-DEEC37CFA994}" type="sibTrans" cxnId="{FA29D5C0-0BFE-44E9-A891-FC8F274F3C4F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CAFC91-1B97-4577-848C-E73CA22F0024}">
      <dgm:prSet custT="1"/>
      <dgm:spPr/>
      <dgm:t>
        <a:bodyPr/>
        <a:lstStyle/>
        <a:p>
          <a:pPr rtl="0"/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Underprovisioning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case 2: some users desert the site permanently after experiencing poor service; this attrition and possible negative press result in a permanent loss of a portion of the revenue stream.</a:t>
          </a:r>
          <a:endParaRPr lang="zh-C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AAC645-BE06-43D3-BB66-2B96F6065CBB}" type="parTrans" cxnId="{2BE69822-B85D-42FD-88AF-95BA0EE092AF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5DDFDD-4896-4814-A165-D657408BFEFB}" type="sibTrans" cxnId="{2BE69822-B85D-42FD-88AF-95BA0EE092AF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4E4AC-3B36-4A59-B4E1-9753652E2EA9}" type="pres">
      <dgm:prSet presAssocID="{8E862ADB-9830-4D67-8B5F-C42A454CF8B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87653F3-61DB-4079-ADA5-F7D50A81A59E}" type="pres">
      <dgm:prSet presAssocID="{8E862ADB-9830-4D67-8B5F-C42A454CF8B5}" presName="Name1" presStyleCnt="0"/>
      <dgm:spPr/>
    </dgm:pt>
    <dgm:pt modelId="{8485B1CF-79DD-4B0F-B9DF-EF173E210E7E}" type="pres">
      <dgm:prSet presAssocID="{8E862ADB-9830-4D67-8B5F-C42A454CF8B5}" presName="cycle" presStyleCnt="0"/>
      <dgm:spPr/>
    </dgm:pt>
    <dgm:pt modelId="{5FDDC169-3656-42E6-8C44-C31C19B26429}" type="pres">
      <dgm:prSet presAssocID="{8E862ADB-9830-4D67-8B5F-C42A454CF8B5}" presName="srcNode" presStyleLbl="node1" presStyleIdx="0" presStyleCnt="3"/>
      <dgm:spPr/>
    </dgm:pt>
    <dgm:pt modelId="{5484329C-E9FF-4EAA-9DD0-0FC3383E5BBD}" type="pres">
      <dgm:prSet presAssocID="{8E862ADB-9830-4D67-8B5F-C42A454CF8B5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0F480AA-0904-45E2-9CE6-0ACB86EB406F}" type="pres">
      <dgm:prSet presAssocID="{8E862ADB-9830-4D67-8B5F-C42A454CF8B5}" presName="extraNode" presStyleLbl="node1" presStyleIdx="0" presStyleCnt="3"/>
      <dgm:spPr/>
    </dgm:pt>
    <dgm:pt modelId="{2B9B9D60-5421-4E2C-8B40-E330BBBD56C7}" type="pres">
      <dgm:prSet presAssocID="{8E862ADB-9830-4D67-8B5F-C42A454CF8B5}" presName="dstNode" presStyleLbl="node1" presStyleIdx="0" presStyleCnt="3"/>
      <dgm:spPr/>
    </dgm:pt>
    <dgm:pt modelId="{8CBEC0A3-8D78-4BE1-9218-4CEE678D9B84}" type="pres">
      <dgm:prSet presAssocID="{E613BE8C-40DB-4033-BEC7-9300019679A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3295B9-9314-48BD-BECC-26EDF15C7459}" type="pres">
      <dgm:prSet presAssocID="{E613BE8C-40DB-4033-BEC7-9300019679AE}" presName="accent_1" presStyleCnt="0"/>
      <dgm:spPr/>
    </dgm:pt>
    <dgm:pt modelId="{6CF00D67-471C-413D-9835-DF5D1B4802BB}" type="pres">
      <dgm:prSet presAssocID="{E613BE8C-40DB-4033-BEC7-9300019679AE}" presName="accentRepeatNode" presStyleLbl="solidFgAcc1" presStyleIdx="0" presStyleCnt="3"/>
      <dgm:spPr/>
    </dgm:pt>
    <dgm:pt modelId="{EE209C5E-CF1E-4268-B500-DDC8894F1475}" type="pres">
      <dgm:prSet presAssocID="{029EA3FE-855E-4938-9049-F387FE791C8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7EB4FC-16B4-4E1E-8975-19CBD52316F3}" type="pres">
      <dgm:prSet presAssocID="{029EA3FE-855E-4938-9049-F387FE791C85}" presName="accent_2" presStyleCnt="0"/>
      <dgm:spPr/>
    </dgm:pt>
    <dgm:pt modelId="{CB9BC06C-B058-42A5-A2BD-1E33290632FC}" type="pres">
      <dgm:prSet presAssocID="{029EA3FE-855E-4938-9049-F387FE791C85}" presName="accentRepeatNode" presStyleLbl="solidFgAcc1" presStyleIdx="1" presStyleCnt="3"/>
      <dgm:spPr/>
    </dgm:pt>
    <dgm:pt modelId="{AC7DCDC3-D23E-44BF-B46F-064789F0FA55}" type="pres">
      <dgm:prSet presAssocID="{B5CAFC91-1B97-4577-848C-E73CA22F002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E77BDD-A27B-496E-ADEA-C8A998A1EF51}" type="pres">
      <dgm:prSet presAssocID="{B5CAFC91-1B97-4577-848C-E73CA22F0024}" presName="accent_3" presStyleCnt="0"/>
      <dgm:spPr/>
    </dgm:pt>
    <dgm:pt modelId="{8EC9E41F-C0A5-42EF-8690-9D84581CD8DF}" type="pres">
      <dgm:prSet presAssocID="{B5CAFC91-1B97-4577-848C-E73CA22F0024}" presName="accentRepeatNode" presStyleLbl="solidFgAcc1" presStyleIdx="2" presStyleCnt="3"/>
      <dgm:spPr/>
    </dgm:pt>
  </dgm:ptLst>
  <dgm:cxnLst>
    <dgm:cxn modelId="{2BE69822-B85D-42FD-88AF-95BA0EE092AF}" srcId="{8E862ADB-9830-4D67-8B5F-C42A454CF8B5}" destId="{B5CAFC91-1B97-4577-848C-E73CA22F0024}" srcOrd="2" destOrd="0" parTransId="{7EAAC645-BE06-43D3-BB66-2B96F6065CBB}" sibTransId="{D05DDFDD-4896-4814-A165-D657408BFEFB}"/>
    <dgm:cxn modelId="{5F152A51-7EA3-4781-9F42-830A2085DB5F}" type="presOf" srcId="{8E862ADB-9830-4D67-8B5F-C42A454CF8B5}" destId="{C904E4AC-3B36-4A59-B4E1-9753652E2EA9}" srcOrd="0" destOrd="0" presId="urn:microsoft.com/office/officeart/2008/layout/VerticalCurvedList"/>
    <dgm:cxn modelId="{64464543-4E87-49E1-9F99-FEF547D2A20A}" type="presOf" srcId="{029EA3FE-855E-4938-9049-F387FE791C85}" destId="{EE209C5E-CF1E-4268-B500-DDC8894F1475}" srcOrd="0" destOrd="0" presId="urn:microsoft.com/office/officeart/2008/layout/VerticalCurvedList"/>
    <dgm:cxn modelId="{78724432-DACF-4410-8DBC-43CEF795CFB3}" type="presOf" srcId="{A576C8F8-5CC3-4659-A82C-654C2E9A9FF9}" destId="{5484329C-E9FF-4EAA-9DD0-0FC3383E5BBD}" srcOrd="0" destOrd="0" presId="urn:microsoft.com/office/officeart/2008/layout/VerticalCurvedList"/>
    <dgm:cxn modelId="{426F5465-5911-479D-AD4D-12F8EEC122CE}" srcId="{8E862ADB-9830-4D67-8B5F-C42A454CF8B5}" destId="{E613BE8C-40DB-4033-BEC7-9300019679AE}" srcOrd="0" destOrd="0" parTransId="{B2D81CE5-476A-484B-976A-AA0B8BD927B5}" sibTransId="{A576C8F8-5CC3-4659-A82C-654C2E9A9FF9}"/>
    <dgm:cxn modelId="{CA59DEDE-7682-4CD0-97C3-A375C482B485}" type="presOf" srcId="{B5CAFC91-1B97-4577-848C-E73CA22F0024}" destId="{AC7DCDC3-D23E-44BF-B46F-064789F0FA55}" srcOrd="0" destOrd="0" presId="urn:microsoft.com/office/officeart/2008/layout/VerticalCurvedList"/>
    <dgm:cxn modelId="{FA29D5C0-0BFE-44E9-A891-FC8F274F3C4F}" srcId="{8E862ADB-9830-4D67-8B5F-C42A454CF8B5}" destId="{029EA3FE-855E-4938-9049-F387FE791C85}" srcOrd="1" destOrd="0" parTransId="{68B35B5D-A12D-4FA4-B6C7-F5E8BCA03B32}" sibTransId="{B682271E-438C-42F2-85C8-DEEC37CFA994}"/>
    <dgm:cxn modelId="{C4BE54F0-3823-4AF0-A5E7-DC9300BFD46C}" type="presOf" srcId="{E613BE8C-40DB-4033-BEC7-9300019679AE}" destId="{8CBEC0A3-8D78-4BE1-9218-4CEE678D9B84}" srcOrd="0" destOrd="0" presId="urn:microsoft.com/office/officeart/2008/layout/VerticalCurvedList"/>
    <dgm:cxn modelId="{19E46682-9F8E-4926-B1F9-A2E299032C68}" type="presParOf" srcId="{C904E4AC-3B36-4A59-B4E1-9753652E2EA9}" destId="{387653F3-61DB-4079-ADA5-F7D50A81A59E}" srcOrd="0" destOrd="0" presId="urn:microsoft.com/office/officeart/2008/layout/VerticalCurvedList"/>
    <dgm:cxn modelId="{C1FD9526-C9FF-4A5A-88D1-7F5E77351659}" type="presParOf" srcId="{387653F3-61DB-4079-ADA5-F7D50A81A59E}" destId="{8485B1CF-79DD-4B0F-B9DF-EF173E210E7E}" srcOrd="0" destOrd="0" presId="urn:microsoft.com/office/officeart/2008/layout/VerticalCurvedList"/>
    <dgm:cxn modelId="{CF0019C2-831F-446D-9448-71E8D32E6745}" type="presParOf" srcId="{8485B1CF-79DD-4B0F-B9DF-EF173E210E7E}" destId="{5FDDC169-3656-42E6-8C44-C31C19B26429}" srcOrd="0" destOrd="0" presId="urn:microsoft.com/office/officeart/2008/layout/VerticalCurvedList"/>
    <dgm:cxn modelId="{0D15482E-7425-4C51-85C5-D2E809B74C15}" type="presParOf" srcId="{8485B1CF-79DD-4B0F-B9DF-EF173E210E7E}" destId="{5484329C-E9FF-4EAA-9DD0-0FC3383E5BBD}" srcOrd="1" destOrd="0" presId="urn:microsoft.com/office/officeart/2008/layout/VerticalCurvedList"/>
    <dgm:cxn modelId="{6A192A5E-EB46-4B21-B475-E94C0271FB77}" type="presParOf" srcId="{8485B1CF-79DD-4B0F-B9DF-EF173E210E7E}" destId="{A0F480AA-0904-45E2-9CE6-0ACB86EB406F}" srcOrd="2" destOrd="0" presId="urn:microsoft.com/office/officeart/2008/layout/VerticalCurvedList"/>
    <dgm:cxn modelId="{A45860B3-A7D5-43A0-BFF9-7A886F300690}" type="presParOf" srcId="{8485B1CF-79DD-4B0F-B9DF-EF173E210E7E}" destId="{2B9B9D60-5421-4E2C-8B40-E330BBBD56C7}" srcOrd="3" destOrd="0" presId="urn:microsoft.com/office/officeart/2008/layout/VerticalCurvedList"/>
    <dgm:cxn modelId="{8E68DD9B-11F0-48F9-BDB8-2EEB362CD17C}" type="presParOf" srcId="{387653F3-61DB-4079-ADA5-F7D50A81A59E}" destId="{8CBEC0A3-8D78-4BE1-9218-4CEE678D9B84}" srcOrd="1" destOrd="0" presId="urn:microsoft.com/office/officeart/2008/layout/VerticalCurvedList"/>
    <dgm:cxn modelId="{69E445F2-4DAE-4C53-9056-978D8027D263}" type="presParOf" srcId="{387653F3-61DB-4079-ADA5-F7D50A81A59E}" destId="{483295B9-9314-48BD-BECC-26EDF15C7459}" srcOrd="2" destOrd="0" presId="urn:microsoft.com/office/officeart/2008/layout/VerticalCurvedList"/>
    <dgm:cxn modelId="{43E7B3EB-D3FA-4988-9B9D-BFCFBE3A6E29}" type="presParOf" srcId="{483295B9-9314-48BD-BECC-26EDF15C7459}" destId="{6CF00D67-471C-413D-9835-DF5D1B4802BB}" srcOrd="0" destOrd="0" presId="urn:microsoft.com/office/officeart/2008/layout/VerticalCurvedList"/>
    <dgm:cxn modelId="{9C98AA76-5EA2-462C-8917-C8B465E76191}" type="presParOf" srcId="{387653F3-61DB-4079-ADA5-F7D50A81A59E}" destId="{EE209C5E-CF1E-4268-B500-DDC8894F1475}" srcOrd="3" destOrd="0" presId="urn:microsoft.com/office/officeart/2008/layout/VerticalCurvedList"/>
    <dgm:cxn modelId="{FB3A36B1-419E-4E84-BF69-09A0557A58D8}" type="presParOf" srcId="{387653F3-61DB-4079-ADA5-F7D50A81A59E}" destId="{187EB4FC-16B4-4E1E-8975-19CBD52316F3}" srcOrd="4" destOrd="0" presId="urn:microsoft.com/office/officeart/2008/layout/VerticalCurvedList"/>
    <dgm:cxn modelId="{B61F3F02-0418-4A96-B373-7146FDB10BD1}" type="presParOf" srcId="{187EB4FC-16B4-4E1E-8975-19CBD52316F3}" destId="{CB9BC06C-B058-42A5-A2BD-1E33290632FC}" srcOrd="0" destOrd="0" presId="urn:microsoft.com/office/officeart/2008/layout/VerticalCurvedList"/>
    <dgm:cxn modelId="{57F17E77-C260-4BCB-8BB4-39ED41888F6E}" type="presParOf" srcId="{387653F3-61DB-4079-ADA5-F7D50A81A59E}" destId="{AC7DCDC3-D23E-44BF-B46F-064789F0FA55}" srcOrd="5" destOrd="0" presId="urn:microsoft.com/office/officeart/2008/layout/VerticalCurvedList"/>
    <dgm:cxn modelId="{475CDD24-ED39-4A23-AE29-0B2EC98D2249}" type="presParOf" srcId="{387653F3-61DB-4079-ADA5-F7D50A81A59E}" destId="{70E77BDD-A27B-496E-ADEA-C8A998A1EF51}" srcOrd="6" destOrd="0" presId="urn:microsoft.com/office/officeart/2008/layout/VerticalCurvedList"/>
    <dgm:cxn modelId="{E71CC452-CC36-42F4-85BF-07E3E6CBCDCF}" type="presParOf" srcId="{70E77BDD-A27B-496E-ADEA-C8A998A1EF51}" destId="{8EC9E41F-C0A5-42EF-8690-9D84581CD8D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58A8671-4AB7-49AE-90B7-7CC8C01540E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7E71260-E13A-495E-93C7-68B36FE3F30A}">
      <dgm:prSet custT="1"/>
      <dgm:spPr/>
      <dgm:t>
        <a:bodyPr/>
        <a:lstStyle/>
        <a:p>
          <a:pPr rtl="0"/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Lower Barriers to Entry  for new firms thus increase the number of new firms[30][31][38]</a:t>
          </a:r>
          <a:endParaRPr lang="zh-C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D2ECD0-1AFA-4CE9-AFB0-312E21B40DAF}" type="parTrans" cxnId="{86A7EA1A-E3E7-4596-848A-779F6176BA77}">
      <dgm:prSet/>
      <dgm:spPr/>
      <dgm:t>
        <a:bodyPr/>
        <a:lstStyle/>
        <a:p>
          <a:endParaRPr lang="zh-CN" altLang="en-US"/>
        </a:p>
      </dgm:t>
    </dgm:pt>
    <dgm:pt modelId="{3A99AC57-49E7-494F-AA1F-C0ACA389F932}" type="sibTrans" cxnId="{86A7EA1A-E3E7-4596-848A-779F6176BA77}">
      <dgm:prSet/>
      <dgm:spPr/>
      <dgm:t>
        <a:bodyPr/>
        <a:lstStyle/>
        <a:p>
          <a:endParaRPr lang="zh-CN" altLang="en-US"/>
        </a:p>
      </dgm:t>
    </dgm:pt>
    <dgm:pt modelId="{65482F2F-4838-400A-AA24-66A01771DAD0}">
      <dgm:prSet custT="1"/>
      <dgm:spPr/>
      <dgm:t>
        <a:bodyPr/>
        <a:lstStyle/>
        <a:p>
          <a:pPr rtl="0"/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Potential to increase production and employment in non-ICT Industries; Reduce the output  of  ICT industry[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Soichiro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Takagi</a:t>
          </a:r>
          <a:r>
            <a: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2012</a:t>
          </a:r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endParaRPr lang="zh-C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A3E1F2-D9ED-42C0-979A-E36A39F6F839}" type="parTrans" cxnId="{2348AEE0-8182-448E-B387-17E966CECDE2}">
      <dgm:prSet/>
      <dgm:spPr/>
      <dgm:t>
        <a:bodyPr/>
        <a:lstStyle/>
        <a:p>
          <a:endParaRPr lang="zh-CN" altLang="en-US"/>
        </a:p>
      </dgm:t>
    </dgm:pt>
    <dgm:pt modelId="{87F56152-D627-4439-986A-EDA43BE10B80}" type="sibTrans" cxnId="{2348AEE0-8182-448E-B387-17E966CECDE2}">
      <dgm:prSet/>
      <dgm:spPr/>
      <dgm:t>
        <a:bodyPr/>
        <a:lstStyle/>
        <a:p>
          <a:endParaRPr lang="zh-CN" altLang="en-US"/>
        </a:p>
      </dgm:t>
    </dgm:pt>
    <dgm:pt modelId="{E43BB533-2475-4471-8177-C5150EDB92EA}">
      <dgm:prSet custT="1"/>
      <dgm:spPr/>
      <dgm:t>
        <a:bodyPr/>
        <a:lstStyle/>
        <a:p>
          <a:pPr rtl="0"/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Potential for lower prices and inflation in the long-run[33]</a:t>
          </a:r>
          <a:endParaRPr lang="zh-C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B32928-52A6-4732-B44D-45B67E85A18F}" type="parTrans" cxnId="{DE0671F4-2F00-4771-979F-CE85340DE6FC}">
      <dgm:prSet/>
      <dgm:spPr/>
      <dgm:t>
        <a:bodyPr/>
        <a:lstStyle/>
        <a:p>
          <a:endParaRPr lang="zh-CN" altLang="en-US"/>
        </a:p>
      </dgm:t>
    </dgm:pt>
    <dgm:pt modelId="{C57BA8D6-FA92-453A-8C2B-067596F223F8}" type="sibTrans" cxnId="{DE0671F4-2F00-4771-979F-CE85340DE6FC}">
      <dgm:prSet/>
      <dgm:spPr/>
      <dgm:t>
        <a:bodyPr/>
        <a:lstStyle/>
        <a:p>
          <a:endParaRPr lang="zh-CN" altLang="en-US"/>
        </a:p>
      </dgm:t>
    </dgm:pt>
    <dgm:pt modelId="{233AC365-5ECB-4922-9A56-45E46E94318B}">
      <dgm:prSet custT="1"/>
      <dgm:spPr/>
      <dgm:t>
        <a:bodyPr/>
        <a:lstStyle/>
        <a:p>
          <a:pPr rtl="0"/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Public sector use of cloud computing may decrease government spending[32]</a:t>
          </a:r>
          <a:endParaRPr lang="zh-C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DE518A-DBA3-43BD-B083-512B427F4C9A}" type="parTrans" cxnId="{ADF47875-BECB-43B0-9E5A-B92774DDDF18}">
      <dgm:prSet/>
      <dgm:spPr/>
      <dgm:t>
        <a:bodyPr/>
        <a:lstStyle/>
        <a:p>
          <a:endParaRPr lang="zh-CN" altLang="en-US"/>
        </a:p>
      </dgm:t>
    </dgm:pt>
    <dgm:pt modelId="{D0B1CDDC-20C5-4422-A70E-29349EA90FC2}" type="sibTrans" cxnId="{ADF47875-BECB-43B0-9E5A-B92774DDDF18}">
      <dgm:prSet/>
      <dgm:spPr/>
      <dgm:t>
        <a:bodyPr/>
        <a:lstStyle/>
        <a:p>
          <a:endParaRPr lang="zh-CN" altLang="en-US"/>
        </a:p>
      </dgm:t>
    </dgm:pt>
    <dgm:pt modelId="{EB61FD38-B44D-4432-B33B-8D5D3503F2A3}">
      <dgm:prSet custT="1"/>
      <dgm:spPr/>
      <dgm:t>
        <a:bodyPr/>
        <a:lstStyle/>
        <a:p>
          <a:pPr rtl="0"/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Increased non-ICT employment may increase tax revenues[36]</a:t>
          </a:r>
          <a:endParaRPr lang="zh-C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A839C3-D2BC-4ED3-8F18-9F541F6C8856}" type="parTrans" cxnId="{C20751C8-9539-4667-A123-5F4CFE8C77B0}">
      <dgm:prSet/>
      <dgm:spPr/>
      <dgm:t>
        <a:bodyPr/>
        <a:lstStyle/>
        <a:p>
          <a:endParaRPr lang="zh-CN" altLang="en-US"/>
        </a:p>
      </dgm:t>
    </dgm:pt>
    <dgm:pt modelId="{76CCC3F5-544D-41C6-9439-9E7F84397271}" type="sibTrans" cxnId="{C20751C8-9539-4667-A123-5F4CFE8C77B0}">
      <dgm:prSet/>
      <dgm:spPr/>
      <dgm:t>
        <a:bodyPr/>
        <a:lstStyle/>
        <a:p>
          <a:endParaRPr lang="zh-CN" altLang="en-US"/>
        </a:p>
      </dgm:t>
    </dgm:pt>
    <dgm:pt modelId="{A4635559-A494-461E-A2A5-51203E983B66}">
      <dgm:prSet custT="1"/>
      <dgm:spPr/>
      <dgm:t>
        <a:bodyPr/>
        <a:lstStyle/>
        <a:p>
          <a:pPr rtl="0"/>
          <a:r>
            <a: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Improve GDP, business creation and job creation[30][33]</a:t>
          </a:r>
          <a:endParaRPr lang="zh-C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4ED0AE-4543-45C4-9A1F-1C8AE201B8C7}" type="parTrans" cxnId="{6F31EEBF-EED0-480A-9313-45F59A625573}">
      <dgm:prSet/>
      <dgm:spPr/>
      <dgm:t>
        <a:bodyPr/>
        <a:lstStyle/>
        <a:p>
          <a:endParaRPr lang="zh-CN" altLang="en-US"/>
        </a:p>
      </dgm:t>
    </dgm:pt>
    <dgm:pt modelId="{CD3BAD29-5529-4ADE-A231-3DD0C42A1308}" type="sibTrans" cxnId="{6F31EEBF-EED0-480A-9313-45F59A625573}">
      <dgm:prSet/>
      <dgm:spPr/>
      <dgm:t>
        <a:bodyPr/>
        <a:lstStyle/>
        <a:p>
          <a:endParaRPr lang="zh-CN" altLang="en-US"/>
        </a:p>
      </dgm:t>
    </dgm:pt>
    <dgm:pt modelId="{9FDD661E-ADD5-41E3-8BDF-8517FB098E49}" type="pres">
      <dgm:prSet presAssocID="{F58A8671-4AB7-49AE-90B7-7CC8C01540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32AB9C-DF9E-4ADF-B452-AD2CE382163C}" type="pres">
      <dgm:prSet presAssocID="{17E71260-E13A-495E-93C7-68B36FE3F30A}" presName="parentText" presStyleLbl="node1" presStyleIdx="0" presStyleCnt="6" custLinFactNeighborX="-731" custLinFactNeighborY="282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A1600E-F510-47F6-9C18-7184D9B66441}" type="pres">
      <dgm:prSet presAssocID="{3A99AC57-49E7-494F-AA1F-C0ACA389F932}" presName="spacer" presStyleCnt="0"/>
      <dgm:spPr/>
    </dgm:pt>
    <dgm:pt modelId="{CC5D533A-5D62-4F45-96B0-58C469B085BE}" type="pres">
      <dgm:prSet presAssocID="{65482F2F-4838-400A-AA24-66A01771DAD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D4A496-EA01-495F-BDD2-3FDA09123249}" type="pres">
      <dgm:prSet presAssocID="{87F56152-D627-4439-986A-EDA43BE10B80}" presName="spacer" presStyleCnt="0"/>
      <dgm:spPr/>
    </dgm:pt>
    <dgm:pt modelId="{3DCC0BFE-01E9-43C9-949C-F0A1E7446A69}" type="pres">
      <dgm:prSet presAssocID="{E43BB533-2475-4471-8177-C5150EDB92EA}" presName="parentText" presStyleLbl="node1" presStyleIdx="2" presStyleCnt="6" custLinFactNeighborY="731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837F18-DD59-4487-9658-E6EBA1A4CFE7}" type="pres">
      <dgm:prSet presAssocID="{C57BA8D6-FA92-453A-8C2B-067596F223F8}" presName="spacer" presStyleCnt="0"/>
      <dgm:spPr/>
    </dgm:pt>
    <dgm:pt modelId="{D67180D5-D37E-43A0-ACE2-590EE8668F67}" type="pres">
      <dgm:prSet presAssocID="{233AC365-5ECB-4922-9A56-45E46E94318B}" presName="parentText" presStyleLbl="node1" presStyleIdx="3" presStyleCnt="6" custLinFactNeighborY="731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261F45-CADA-470A-8FC2-5994489A1973}" type="pres">
      <dgm:prSet presAssocID="{D0B1CDDC-20C5-4422-A70E-29349EA90FC2}" presName="spacer" presStyleCnt="0"/>
      <dgm:spPr/>
    </dgm:pt>
    <dgm:pt modelId="{7AB05795-51A9-40A9-9A12-86CF14874F54}" type="pres">
      <dgm:prSet presAssocID="{EB61FD38-B44D-4432-B33B-8D5D3503F2A3}" presName="parentText" presStyleLbl="node1" presStyleIdx="4" presStyleCnt="6" custLinFactNeighborY="6777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7D9B44-C49D-4003-A652-5A62501BC855}" type="pres">
      <dgm:prSet presAssocID="{76CCC3F5-544D-41C6-9439-9E7F84397271}" presName="spacer" presStyleCnt="0"/>
      <dgm:spPr/>
    </dgm:pt>
    <dgm:pt modelId="{4888F104-2007-4A82-9CB3-12402931F76B}" type="pres">
      <dgm:prSet presAssocID="{A4635559-A494-461E-A2A5-51203E983B66}" presName="parentText" presStyleLbl="node1" presStyleIdx="5" presStyleCnt="6" custLinFactNeighborY="731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0671F4-2F00-4771-979F-CE85340DE6FC}" srcId="{F58A8671-4AB7-49AE-90B7-7CC8C01540E5}" destId="{E43BB533-2475-4471-8177-C5150EDB92EA}" srcOrd="2" destOrd="0" parTransId="{1FB32928-52A6-4732-B44D-45B67E85A18F}" sibTransId="{C57BA8D6-FA92-453A-8C2B-067596F223F8}"/>
    <dgm:cxn modelId="{C8D97CEF-1B90-4196-B856-0E4BEF027D76}" type="presOf" srcId="{65482F2F-4838-400A-AA24-66A01771DAD0}" destId="{CC5D533A-5D62-4F45-96B0-58C469B085BE}" srcOrd="0" destOrd="0" presId="urn:microsoft.com/office/officeart/2005/8/layout/vList2"/>
    <dgm:cxn modelId="{ADF47875-BECB-43B0-9E5A-B92774DDDF18}" srcId="{F58A8671-4AB7-49AE-90B7-7CC8C01540E5}" destId="{233AC365-5ECB-4922-9A56-45E46E94318B}" srcOrd="3" destOrd="0" parTransId="{9DDE518A-DBA3-43BD-B083-512B427F4C9A}" sibTransId="{D0B1CDDC-20C5-4422-A70E-29349EA90FC2}"/>
    <dgm:cxn modelId="{59DBFB79-EA6E-4EE5-8C67-D10C8413C36E}" type="presOf" srcId="{233AC365-5ECB-4922-9A56-45E46E94318B}" destId="{D67180D5-D37E-43A0-ACE2-590EE8668F67}" srcOrd="0" destOrd="0" presId="urn:microsoft.com/office/officeart/2005/8/layout/vList2"/>
    <dgm:cxn modelId="{576E9C46-6389-4948-BFEC-79E1F9BED7F5}" type="presOf" srcId="{A4635559-A494-461E-A2A5-51203E983B66}" destId="{4888F104-2007-4A82-9CB3-12402931F76B}" srcOrd="0" destOrd="0" presId="urn:microsoft.com/office/officeart/2005/8/layout/vList2"/>
    <dgm:cxn modelId="{19D17AEC-11CC-4A27-ACD7-8162E1ECAD7E}" type="presOf" srcId="{F58A8671-4AB7-49AE-90B7-7CC8C01540E5}" destId="{9FDD661E-ADD5-41E3-8BDF-8517FB098E49}" srcOrd="0" destOrd="0" presId="urn:microsoft.com/office/officeart/2005/8/layout/vList2"/>
    <dgm:cxn modelId="{6F31EEBF-EED0-480A-9313-45F59A625573}" srcId="{F58A8671-4AB7-49AE-90B7-7CC8C01540E5}" destId="{A4635559-A494-461E-A2A5-51203E983B66}" srcOrd="5" destOrd="0" parTransId="{034ED0AE-4543-45C4-9A1F-1C8AE201B8C7}" sibTransId="{CD3BAD29-5529-4ADE-A231-3DD0C42A1308}"/>
    <dgm:cxn modelId="{2348AEE0-8182-448E-B387-17E966CECDE2}" srcId="{F58A8671-4AB7-49AE-90B7-7CC8C01540E5}" destId="{65482F2F-4838-400A-AA24-66A01771DAD0}" srcOrd="1" destOrd="0" parTransId="{90A3E1F2-D9ED-42C0-979A-E36A39F6F839}" sibTransId="{87F56152-D627-4439-986A-EDA43BE10B80}"/>
    <dgm:cxn modelId="{C20751C8-9539-4667-A123-5F4CFE8C77B0}" srcId="{F58A8671-4AB7-49AE-90B7-7CC8C01540E5}" destId="{EB61FD38-B44D-4432-B33B-8D5D3503F2A3}" srcOrd="4" destOrd="0" parTransId="{F3A839C3-D2BC-4ED3-8F18-9F541F6C8856}" sibTransId="{76CCC3F5-544D-41C6-9439-9E7F84397271}"/>
    <dgm:cxn modelId="{1DDF56AC-66E6-4779-8075-D2F268440A0D}" type="presOf" srcId="{E43BB533-2475-4471-8177-C5150EDB92EA}" destId="{3DCC0BFE-01E9-43C9-949C-F0A1E7446A69}" srcOrd="0" destOrd="0" presId="urn:microsoft.com/office/officeart/2005/8/layout/vList2"/>
    <dgm:cxn modelId="{E48D8C9E-4C78-437E-830C-6A4B173339AF}" type="presOf" srcId="{EB61FD38-B44D-4432-B33B-8D5D3503F2A3}" destId="{7AB05795-51A9-40A9-9A12-86CF14874F54}" srcOrd="0" destOrd="0" presId="urn:microsoft.com/office/officeart/2005/8/layout/vList2"/>
    <dgm:cxn modelId="{86A7EA1A-E3E7-4596-848A-779F6176BA77}" srcId="{F58A8671-4AB7-49AE-90B7-7CC8C01540E5}" destId="{17E71260-E13A-495E-93C7-68B36FE3F30A}" srcOrd="0" destOrd="0" parTransId="{F5D2ECD0-1AFA-4CE9-AFB0-312E21B40DAF}" sibTransId="{3A99AC57-49E7-494F-AA1F-C0ACA389F932}"/>
    <dgm:cxn modelId="{000EE18E-9173-4490-BE69-9F8B55F67E5F}" type="presOf" srcId="{17E71260-E13A-495E-93C7-68B36FE3F30A}" destId="{9D32AB9C-DF9E-4ADF-B452-AD2CE382163C}" srcOrd="0" destOrd="0" presId="urn:microsoft.com/office/officeart/2005/8/layout/vList2"/>
    <dgm:cxn modelId="{9A6BDFA8-9138-4F1B-817C-B2D5198092EC}" type="presParOf" srcId="{9FDD661E-ADD5-41E3-8BDF-8517FB098E49}" destId="{9D32AB9C-DF9E-4ADF-B452-AD2CE382163C}" srcOrd="0" destOrd="0" presId="urn:microsoft.com/office/officeart/2005/8/layout/vList2"/>
    <dgm:cxn modelId="{127AF546-F3D9-45B7-8C73-0372B5B804C7}" type="presParOf" srcId="{9FDD661E-ADD5-41E3-8BDF-8517FB098E49}" destId="{2FA1600E-F510-47F6-9C18-7184D9B66441}" srcOrd="1" destOrd="0" presId="urn:microsoft.com/office/officeart/2005/8/layout/vList2"/>
    <dgm:cxn modelId="{17ADAB2F-DAD4-46BD-81EE-73BC64197241}" type="presParOf" srcId="{9FDD661E-ADD5-41E3-8BDF-8517FB098E49}" destId="{CC5D533A-5D62-4F45-96B0-58C469B085BE}" srcOrd="2" destOrd="0" presId="urn:microsoft.com/office/officeart/2005/8/layout/vList2"/>
    <dgm:cxn modelId="{CCA8C1FA-F65A-4F4C-920A-8F971A2C0176}" type="presParOf" srcId="{9FDD661E-ADD5-41E3-8BDF-8517FB098E49}" destId="{45D4A496-EA01-495F-BDD2-3FDA09123249}" srcOrd="3" destOrd="0" presId="urn:microsoft.com/office/officeart/2005/8/layout/vList2"/>
    <dgm:cxn modelId="{3E8009B7-DD41-46D0-BC81-C99C3C2C3A33}" type="presParOf" srcId="{9FDD661E-ADD5-41E3-8BDF-8517FB098E49}" destId="{3DCC0BFE-01E9-43C9-949C-F0A1E7446A69}" srcOrd="4" destOrd="0" presId="urn:microsoft.com/office/officeart/2005/8/layout/vList2"/>
    <dgm:cxn modelId="{AE3FEDF1-C7D3-4B57-8E8A-ABB9E272C0D9}" type="presParOf" srcId="{9FDD661E-ADD5-41E3-8BDF-8517FB098E49}" destId="{2A837F18-DD59-4487-9658-E6EBA1A4CFE7}" srcOrd="5" destOrd="0" presId="urn:microsoft.com/office/officeart/2005/8/layout/vList2"/>
    <dgm:cxn modelId="{3F051A36-6B82-4824-AF41-D49886D79905}" type="presParOf" srcId="{9FDD661E-ADD5-41E3-8BDF-8517FB098E49}" destId="{D67180D5-D37E-43A0-ACE2-590EE8668F67}" srcOrd="6" destOrd="0" presId="urn:microsoft.com/office/officeart/2005/8/layout/vList2"/>
    <dgm:cxn modelId="{83194D3A-9E8F-4424-B4A1-5AA15E8B95A8}" type="presParOf" srcId="{9FDD661E-ADD5-41E3-8BDF-8517FB098E49}" destId="{F5261F45-CADA-470A-8FC2-5994489A1973}" srcOrd="7" destOrd="0" presId="urn:microsoft.com/office/officeart/2005/8/layout/vList2"/>
    <dgm:cxn modelId="{366AF248-8A13-4115-A865-F5057B132B68}" type="presParOf" srcId="{9FDD661E-ADD5-41E3-8BDF-8517FB098E49}" destId="{7AB05795-51A9-40A9-9A12-86CF14874F54}" srcOrd="8" destOrd="0" presId="urn:microsoft.com/office/officeart/2005/8/layout/vList2"/>
    <dgm:cxn modelId="{5BC8AC7E-B124-4334-BC2E-C2BF5B39AB35}" type="presParOf" srcId="{9FDD661E-ADD5-41E3-8BDF-8517FB098E49}" destId="{417D9B44-C49D-4003-A652-5A62501BC855}" srcOrd="9" destOrd="0" presId="urn:microsoft.com/office/officeart/2005/8/layout/vList2"/>
    <dgm:cxn modelId="{08CF7A12-0F21-4238-9EB2-55B65CE08D06}" type="presParOf" srcId="{9FDD661E-ADD5-41E3-8BDF-8517FB098E49}" destId="{4888F104-2007-4A82-9CB3-12402931F76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84B14B9-EA34-45A3-87B2-559B9858E16C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98C2283-60E7-41EB-889C-962EF3214D48}">
      <dgm:prSet custT="1"/>
      <dgm:spPr/>
      <dgm:t>
        <a:bodyPr/>
        <a:lstStyle/>
        <a:p>
          <a:pPr rtl="0"/>
          <a:r>
            <a: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Cloud computing affects macroeconomics variables by three paths[33]</a:t>
          </a:r>
          <a:endParaRPr lang="zh-CN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889A08-EF4F-4B7A-9939-AC8B4C865476}" type="parTrans" cxnId="{672A9C29-B913-4FA8-B32B-467887D6D572}">
      <dgm:prSet/>
      <dgm:spPr/>
      <dgm:t>
        <a:bodyPr/>
        <a:lstStyle/>
        <a:p>
          <a:endParaRPr lang="zh-CN" altLang="en-US"/>
        </a:p>
      </dgm:t>
    </dgm:pt>
    <dgm:pt modelId="{9EE680A5-3F55-453D-A528-9234A640400E}" type="sibTrans" cxnId="{672A9C29-B913-4FA8-B32B-467887D6D572}">
      <dgm:prSet/>
      <dgm:spPr/>
      <dgm:t>
        <a:bodyPr/>
        <a:lstStyle/>
        <a:p>
          <a:endParaRPr lang="zh-CN" altLang="en-US"/>
        </a:p>
      </dgm:t>
    </dgm:pt>
    <dgm:pt modelId="{F2AE1656-4E8D-4B94-98CA-DF58153A1BFA}" type="pres">
      <dgm:prSet presAssocID="{484B14B9-EA34-45A3-87B2-559B9858E1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7FFC93-3FC4-41FB-89E7-2BD8D32A0DBE}" type="pres">
      <dgm:prSet presAssocID="{898C2283-60E7-41EB-889C-962EF3214D48}" presName="parentText" presStyleLbl="node1" presStyleIdx="0" presStyleCnt="1" custScaleY="394354" custLinFactNeighborY="-1126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5DB5C3-AB45-40CB-A981-A1649C064AAC}" type="presOf" srcId="{898C2283-60E7-41EB-889C-962EF3214D48}" destId="{C97FFC93-3FC4-41FB-89E7-2BD8D32A0DBE}" srcOrd="0" destOrd="0" presId="urn:microsoft.com/office/officeart/2005/8/layout/vList2"/>
    <dgm:cxn modelId="{6643D2DE-3E71-4789-94B1-44764804C0AB}" type="presOf" srcId="{484B14B9-EA34-45A3-87B2-559B9858E16C}" destId="{F2AE1656-4E8D-4B94-98CA-DF58153A1BFA}" srcOrd="0" destOrd="0" presId="urn:microsoft.com/office/officeart/2005/8/layout/vList2"/>
    <dgm:cxn modelId="{672A9C29-B913-4FA8-B32B-467887D6D572}" srcId="{484B14B9-EA34-45A3-87B2-559B9858E16C}" destId="{898C2283-60E7-41EB-889C-962EF3214D48}" srcOrd="0" destOrd="0" parTransId="{FF889A08-EF4F-4B7A-9939-AC8B4C865476}" sibTransId="{9EE680A5-3F55-453D-A528-9234A640400E}"/>
    <dgm:cxn modelId="{95CC7B42-6F23-4A07-8B30-D82987438CF3}" type="presParOf" srcId="{F2AE1656-4E8D-4B94-98CA-DF58153A1BFA}" destId="{C97FFC93-3FC4-41FB-89E7-2BD8D32A0D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1CBAFC9-55B9-4C2E-A3EE-F6D2DDF4A3F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zh-CN" altLang="en-US"/>
        </a:p>
      </dgm:t>
    </dgm:pt>
    <dgm:pt modelId="{D683DDFA-B330-457C-A1E0-FE628517E514}">
      <dgm:prSet custT="1"/>
      <dgm:spPr/>
      <dgm:t>
        <a:bodyPr/>
        <a:lstStyle/>
        <a:p>
          <a:pPr rtl="0"/>
          <a:r>
            <a:rPr lang="en-US" sz="2400" smtClean="0">
              <a:latin typeface="Times New Roman" panose="02020603050405020304" pitchFamily="18" charset="0"/>
              <a:cs typeface="Times New Roman" panose="02020603050405020304" pitchFamily="18" charset="0"/>
            </a:rPr>
            <a:t>Cloud computing increases productivity of firms.</a:t>
          </a:r>
          <a:endParaRPr lang="zh-C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E4C532-177B-4443-9865-0BC435B64B14}" type="parTrans" cxnId="{1678675F-B7B6-4A66-B56A-9D39C7D32CB5}">
      <dgm:prSet/>
      <dgm:spPr/>
      <dgm:t>
        <a:bodyPr/>
        <a:lstStyle/>
        <a:p>
          <a:endParaRPr lang="zh-CN" altLang="en-US"/>
        </a:p>
      </dgm:t>
    </dgm:pt>
    <dgm:pt modelId="{3B6D9D5E-CEAE-44E1-AEDC-A4955DAE70FC}" type="sibTrans" cxnId="{1678675F-B7B6-4A66-B56A-9D39C7D32CB5}">
      <dgm:prSet/>
      <dgm:spPr/>
      <dgm:t>
        <a:bodyPr/>
        <a:lstStyle/>
        <a:p>
          <a:endParaRPr lang="zh-CN" altLang="en-US"/>
        </a:p>
      </dgm:t>
    </dgm:pt>
    <dgm:pt modelId="{5BE4DE5B-BD8B-46CA-A3A6-F3EBA53C984F}">
      <dgm:prSet custT="1"/>
      <dgm:spPr/>
      <dgm:t>
        <a:bodyPr/>
        <a:lstStyle/>
        <a:p>
          <a:pPr rtl="0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Cloud computing can lower entry cost for new firms thus increase the number of new firms.</a:t>
          </a:r>
          <a:endParaRPr lang="zh-C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CC157E-AB2A-4466-A27C-69FFCEFD0DCB}" type="parTrans" cxnId="{794DCDCE-B7B7-495F-A4F7-1519F1EE9E25}">
      <dgm:prSet/>
      <dgm:spPr/>
      <dgm:t>
        <a:bodyPr/>
        <a:lstStyle/>
        <a:p>
          <a:endParaRPr lang="zh-CN" altLang="en-US"/>
        </a:p>
      </dgm:t>
    </dgm:pt>
    <dgm:pt modelId="{EA3CA2A5-2F02-4653-A688-5CC16A44216F}" type="sibTrans" cxnId="{794DCDCE-B7B7-495F-A4F7-1519F1EE9E25}">
      <dgm:prSet/>
      <dgm:spPr/>
      <dgm:t>
        <a:bodyPr/>
        <a:lstStyle/>
        <a:p>
          <a:endParaRPr lang="zh-CN" altLang="en-US"/>
        </a:p>
      </dgm:t>
    </dgm:pt>
    <dgm:pt modelId="{B2A67F74-60AF-4DFB-923B-F858056162BD}">
      <dgm:prSet custT="1"/>
      <dgm:spPr/>
      <dgm:t>
        <a:bodyPr/>
        <a:lstStyle/>
        <a:p>
          <a:pPr rtl="0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Cloud computing can reduce the output of information services industry.</a:t>
          </a:r>
          <a:endParaRPr lang="zh-C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A5E3F0-264C-43CE-AF10-E40D7AAC2DC3}" type="parTrans" cxnId="{B55D0350-A709-44F0-A10F-1085E98560D2}">
      <dgm:prSet/>
      <dgm:spPr/>
      <dgm:t>
        <a:bodyPr/>
        <a:lstStyle/>
        <a:p>
          <a:endParaRPr lang="zh-CN" altLang="en-US"/>
        </a:p>
      </dgm:t>
    </dgm:pt>
    <dgm:pt modelId="{5102D1ED-B679-48EB-91CC-51C5DF2F42F2}" type="sibTrans" cxnId="{B55D0350-A709-44F0-A10F-1085E98560D2}">
      <dgm:prSet/>
      <dgm:spPr/>
      <dgm:t>
        <a:bodyPr/>
        <a:lstStyle/>
        <a:p>
          <a:endParaRPr lang="zh-CN" altLang="en-US"/>
        </a:p>
      </dgm:t>
    </dgm:pt>
    <dgm:pt modelId="{D25B252D-CA62-4666-A78B-E95DEA0E91D4}" type="pres">
      <dgm:prSet presAssocID="{C1CBAFC9-55B9-4C2E-A3EE-F6D2DDF4A3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866119-B442-4819-826C-68CB7180A207}" type="pres">
      <dgm:prSet presAssocID="{D683DDFA-B330-457C-A1E0-FE628517E51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CB0D02-FEAA-4229-8AC6-C02E9F8DF1EA}" type="pres">
      <dgm:prSet presAssocID="{3B6D9D5E-CEAE-44E1-AEDC-A4955DAE70FC}" presName="spacer" presStyleCnt="0"/>
      <dgm:spPr/>
    </dgm:pt>
    <dgm:pt modelId="{6A2E51AF-2167-4B26-9528-2C9F7413304E}" type="pres">
      <dgm:prSet presAssocID="{5BE4DE5B-BD8B-46CA-A3A6-F3EBA53C984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0190D3-A644-4A19-BD1C-E98C04C6E8AD}" type="pres">
      <dgm:prSet presAssocID="{EA3CA2A5-2F02-4653-A688-5CC16A44216F}" presName="spacer" presStyleCnt="0"/>
      <dgm:spPr/>
    </dgm:pt>
    <dgm:pt modelId="{290C6351-F715-4F26-915B-7A161ED99F03}" type="pres">
      <dgm:prSet presAssocID="{B2A67F74-60AF-4DFB-923B-F858056162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AB2331-9098-4792-8615-7F6C28B025E1}" type="presOf" srcId="{B2A67F74-60AF-4DFB-923B-F858056162BD}" destId="{290C6351-F715-4F26-915B-7A161ED99F03}" srcOrd="0" destOrd="0" presId="urn:microsoft.com/office/officeart/2005/8/layout/vList2"/>
    <dgm:cxn modelId="{1678675F-B7B6-4A66-B56A-9D39C7D32CB5}" srcId="{C1CBAFC9-55B9-4C2E-A3EE-F6D2DDF4A3FB}" destId="{D683DDFA-B330-457C-A1E0-FE628517E514}" srcOrd="0" destOrd="0" parTransId="{79E4C532-177B-4443-9865-0BC435B64B14}" sibTransId="{3B6D9D5E-CEAE-44E1-AEDC-A4955DAE70FC}"/>
    <dgm:cxn modelId="{02E955C0-C9D5-4B38-9008-226F1C5364F6}" type="presOf" srcId="{D683DDFA-B330-457C-A1E0-FE628517E514}" destId="{8E866119-B442-4819-826C-68CB7180A207}" srcOrd="0" destOrd="0" presId="urn:microsoft.com/office/officeart/2005/8/layout/vList2"/>
    <dgm:cxn modelId="{B55D0350-A709-44F0-A10F-1085E98560D2}" srcId="{C1CBAFC9-55B9-4C2E-A3EE-F6D2DDF4A3FB}" destId="{B2A67F74-60AF-4DFB-923B-F858056162BD}" srcOrd="2" destOrd="0" parTransId="{66A5E3F0-264C-43CE-AF10-E40D7AAC2DC3}" sibTransId="{5102D1ED-B679-48EB-91CC-51C5DF2F42F2}"/>
    <dgm:cxn modelId="{99F18EA2-4E5A-4136-8517-062697583FD4}" type="presOf" srcId="{5BE4DE5B-BD8B-46CA-A3A6-F3EBA53C984F}" destId="{6A2E51AF-2167-4B26-9528-2C9F7413304E}" srcOrd="0" destOrd="0" presId="urn:microsoft.com/office/officeart/2005/8/layout/vList2"/>
    <dgm:cxn modelId="{794DCDCE-B7B7-495F-A4F7-1519F1EE9E25}" srcId="{C1CBAFC9-55B9-4C2E-A3EE-F6D2DDF4A3FB}" destId="{5BE4DE5B-BD8B-46CA-A3A6-F3EBA53C984F}" srcOrd="1" destOrd="0" parTransId="{B4CC157E-AB2A-4466-A27C-69FFCEFD0DCB}" sibTransId="{EA3CA2A5-2F02-4653-A688-5CC16A44216F}"/>
    <dgm:cxn modelId="{95F5BF38-68EF-425E-8ACB-1423143C79C7}" type="presOf" srcId="{C1CBAFC9-55B9-4C2E-A3EE-F6D2DDF4A3FB}" destId="{D25B252D-CA62-4666-A78B-E95DEA0E91D4}" srcOrd="0" destOrd="0" presId="urn:microsoft.com/office/officeart/2005/8/layout/vList2"/>
    <dgm:cxn modelId="{CE21A450-AB55-4754-A74D-395128681322}" type="presParOf" srcId="{D25B252D-CA62-4666-A78B-E95DEA0E91D4}" destId="{8E866119-B442-4819-826C-68CB7180A207}" srcOrd="0" destOrd="0" presId="urn:microsoft.com/office/officeart/2005/8/layout/vList2"/>
    <dgm:cxn modelId="{E625B381-63DE-443A-867D-9F9ECF959094}" type="presParOf" srcId="{D25B252D-CA62-4666-A78B-E95DEA0E91D4}" destId="{E3CB0D02-FEAA-4229-8AC6-C02E9F8DF1EA}" srcOrd="1" destOrd="0" presId="urn:microsoft.com/office/officeart/2005/8/layout/vList2"/>
    <dgm:cxn modelId="{C0BA07E0-AD61-45FE-BD22-41EA99F88712}" type="presParOf" srcId="{D25B252D-CA62-4666-A78B-E95DEA0E91D4}" destId="{6A2E51AF-2167-4B26-9528-2C9F7413304E}" srcOrd="2" destOrd="0" presId="urn:microsoft.com/office/officeart/2005/8/layout/vList2"/>
    <dgm:cxn modelId="{BC661FE2-415E-4547-A499-EC76329D1D27}" type="presParOf" srcId="{D25B252D-CA62-4666-A78B-E95DEA0E91D4}" destId="{730190D3-A644-4A19-BD1C-E98C04C6E8AD}" srcOrd="3" destOrd="0" presId="urn:microsoft.com/office/officeart/2005/8/layout/vList2"/>
    <dgm:cxn modelId="{ECD7AE52-F650-4AC5-874B-74BECF829F4C}" type="presParOf" srcId="{D25B252D-CA62-4666-A78B-E95DEA0E91D4}" destId="{290C6351-F715-4F26-915B-7A161ED99F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F2A3986-8A7A-47D8-8C99-851FECEC35D0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6876458-AC6B-42F4-80D3-8AE58CEFB1C4}">
      <dgm:prSet custT="1"/>
      <dgm:spPr/>
      <dgm:t>
        <a:bodyPr/>
        <a:lstStyle/>
        <a:p>
          <a:pPr rtl="0"/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cost reduction effect of cloud computing and its macroeconomic impact[30][34]</a:t>
          </a:r>
          <a:endParaRPr lang="zh-CN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80BE34-62FA-4147-B399-8FFB5F2ADD25}" type="parTrans" cxnId="{2DE92EC0-14D5-4F4A-8C50-1AEB9B7EC47F}">
      <dgm:prSet/>
      <dgm:spPr/>
      <dgm:t>
        <a:bodyPr/>
        <a:lstStyle/>
        <a:p>
          <a:endParaRPr lang="zh-CN" altLang="en-US"/>
        </a:p>
      </dgm:t>
    </dgm:pt>
    <dgm:pt modelId="{4F9F39FB-2897-4654-AF79-8B6A2D4C5221}" type="sibTrans" cxnId="{2DE92EC0-14D5-4F4A-8C50-1AEB9B7EC47F}">
      <dgm:prSet/>
      <dgm:spPr/>
      <dgm:t>
        <a:bodyPr/>
        <a:lstStyle/>
        <a:p>
          <a:endParaRPr lang="zh-CN" altLang="en-US"/>
        </a:p>
      </dgm:t>
    </dgm:pt>
    <dgm:pt modelId="{08C447A3-4A3D-4037-914C-1C2E4A33DD0C}" type="pres">
      <dgm:prSet presAssocID="{6F2A3986-8A7A-47D8-8C99-851FECEC35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D0E9F0-96C2-47A1-AD1D-F2B01C637BA6}" type="pres">
      <dgm:prSet presAssocID="{A6876458-AC6B-42F4-80D3-8AE58CEFB1C4}" presName="parentText" presStyleLbl="node1" presStyleIdx="0" presStyleCnt="1" custScaleY="378697" custLinFactNeighborX="-851" custLinFactNeighborY="-18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FCB740-D848-4906-9076-282870311F8C}" type="presOf" srcId="{A6876458-AC6B-42F4-80D3-8AE58CEFB1C4}" destId="{5FD0E9F0-96C2-47A1-AD1D-F2B01C637BA6}" srcOrd="0" destOrd="0" presId="urn:microsoft.com/office/officeart/2005/8/layout/vList2"/>
    <dgm:cxn modelId="{255BC137-EAB6-494D-AC05-ADB4F6A31907}" type="presOf" srcId="{6F2A3986-8A7A-47D8-8C99-851FECEC35D0}" destId="{08C447A3-4A3D-4037-914C-1C2E4A33DD0C}" srcOrd="0" destOrd="0" presId="urn:microsoft.com/office/officeart/2005/8/layout/vList2"/>
    <dgm:cxn modelId="{2DE92EC0-14D5-4F4A-8C50-1AEB9B7EC47F}" srcId="{6F2A3986-8A7A-47D8-8C99-851FECEC35D0}" destId="{A6876458-AC6B-42F4-80D3-8AE58CEFB1C4}" srcOrd="0" destOrd="0" parTransId="{3280BE34-62FA-4147-B399-8FFB5F2ADD25}" sibTransId="{4F9F39FB-2897-4654-AF79-8B6A2D4C5221}"/>
    <dgm:cxn modelId="{AF22E5AF-8082-4E6C-85E2-CE067025B1BC}" type="presParOf" srcId="{08C447A3-4A3D-4037-914C-1C2E4A33DD0C}" destId="{5FD0E9F0-96C2-47A1-AD1D-F2B01C637B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84B14B9-EA34-45A3-87B2-559B9858E16C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98C2283-60E7-41EB-889C-962EF3214D48}">
      <dgm:prSet custT="1"/>
      <dgm:spPr/>
      <dgm:t>
        <a:bodyPr/>
        <a:lstStyle/>
        <a:p>
          <a:pPr rtl="0"/>
          <a:r>
            <a: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approach to assessing the potential impact of Cloud computing on  future GDP growth[35]</a:t>
          </a:r>
          <a:endParaRPr lang="zh-CN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889A08-EF4F-4B7A-9939-AC8B4C865476}" type="parTrans" cxnId="{672A9C29-B913-4FA8-B32B-467887D6D572}">
      <dgm:prSet/>
      <dgm:spPr/>
      <dgm:t>
        <a:bodyPr/>
        <a:lstStyle/>
        <a:p>
          <a:endParaRPr lang="zh-CN" altLang="en-US"/>
        </a:p>
      </dgm:t>
    </dgm:pt>
    <dgm:pt modelId="{9EE680A5-3F55-453D-A528-9234A640400E}" type="sibTrans" cxnId="{672A9C29-B913-4FA8-B32B-467887D6D572}">
      <dgm:prSet/>
      <dgm:spPr/>
      <dgm:t>
        <a:bodyPr/>
        <a:lstStyle/>
        <a:p>
          <a:endParaRPr lang="zh-CN" altLang="en-US"/>
        </a:p>
      </dgm:t>
    </dgm:pt>
    <dgm:pt modelId="{F2AE1656-4E8D-4B94-98CA-DF58153A1BFA}" type="pres">
      <dgm:prSet presAssocID="{484B14B9-EA34-45A3-87B2-559B9858E1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7FFC93-3FC4-41FB-89E7-2BD8D32A0DBE}" type="pres">
      <dgm:prSet presAssocID="{898C2283-60E7-41EB-889C-962EF3214D48}" presName="parentText" presStyleLbl="node1" presStyleIdx="0" presStyleCnt="1" custScaleY="274598" custLinFactNeighborY="-949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0E22B3-E8DF-45F2-BA1C-BA7EA20554E5}" type="presOf" srcId="{898C2283-60E7-41EB-889C-962EF3214D48}" destId="{C97FFC93-3FC4-41FB-89E7-2BD8D32A0DBE}" srcOrd="0" destOrd="0" presId="urn:microsoft.com/office/officeart/2005/8/layout/vList2"/>
    <dgm:cxn modelId="{672A9C29-B913-4FA8-B32B-467887D6D572}" srcId="{484B14B9-EA34-45A3-87B2-559B9858E16C}" destId="{898C2283-60E7-41EB-889C-962EF3214D48}" srcOrd="0" destOrd="0" parTransId="{FF889A08-EF4F-4B7A-9939-AC8B4C865476}" sibTransId="{9EE680A5-3F55-453D-A528-9234A640400E}"/>
    <dgm:cxn modelId="{3CB1DC69-10E0-411E-AEA5-B37CA8E1151F}" type="presOf" srcId="{484B14B9-EA34-45A3-87B2-559B9858E16C}" destId="{F2AE1656-4E8D-4B94-98CA-DF58153A1BFA}" srcOrd="0" destOrd="0" presId="urn:microsoft.com/office/officeart/2005/8/layout/vList2"/>
    <dgm:cxn modelId="{5CEF199C-E367-4057-9F79-85EAA72BF549}" type="presParOf" srcId="{F2AE1656-4E8D-4B94-98CA-DF58153A1BFA}" destId="{C97FFC93-3FC4-41FB-89E7-2BD8D32A0D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E8832E-2BD9-46E7-85F0-773235957A6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7775663-7BA1-43DA-8E39-F9A36C8903EA}">
      <dgm:prSet custT="1"/>
      <dgm:spPr/>
      <dgm:t>
        <a:bodyPr/>
        <a:lstStyle/>
        <a:p>
          <a:pPr rtl="0"/>
          <a:r>
            <a: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Endogenous economic growth model[30]</a:t>
          </a:r>
          <a:endParaRPr lang="zh-CN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E9D1D-DCA1-4FBC-B37E-61F0CBBBEEDC}" type="parTrans" cxnId="{C7030E37-7EE2-4E20-AAF0-C64237D2E745}">
      <dgm:prSet/>
      <dgm:spPr/>
      <dgm:t>
        <a:bodyPr/>
        <a:lstStyle/>
        <a:p>
          <a:endParaRPr lang="zh-CN" alt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B50790-2B1C-4885-8C3D-3679994E1E94}" type="sibTrans" cxnId="{C7030E37-7EE2-4E20-AAF0-C64237D2E745}">
      <dgm:prSet/>
      <dgm:spPr/>
      <dgm:t>
        <a:bodyPr/>
        <a:lstStyle/>
        <a:p>
          <a:endParaRPr lang="zh-CN" alt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57AAD8-63BE-446D-8487-92604ECBA5F4}">
      <dgm:prSet custT="1"/>
      <dgm:spPr/>
      <dgm:t>
        <a:bodyPr/>
        <a:lstStyle/>
        <a:p>
          <a:pPr rtl="0"/>
          <a:r>
            <a: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Stochastic General Equilibrium (DSGE)[30][33][34]</a:t>
          </a:r>
          <a:endParaRPr lang="zh-CN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8E4042-4631-49C0-9E63-4737EE88BF20}" type="parTrans" cxnId="{67FA234C-6E0F-454C-B33A-C672E26C4B7B}">
      <dgm:prSet/>
      <dgm:spPr/>
      <dgm:t>
        <a:bodyPr/>
        <a:lstStyle/>
        <a:p>
          <a:endParaRPr lang="zh-CN" alt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1C9F5A-060F-4A95-93B1-81AE1D2A45E0}" type="sibTrans" cxnId="{67FA234C-6E0F-454C-B33A-C672E26C4B7B}">
      <dgm:prSet/>
      <dgm:spPr/>
      <dgm:t>
        <a:bodyPr/>
        <a:lstStyle/>
        <a:p>
          <a:endParaRPr lang="zh-CN" alt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28D33-5261-4C2B-B617-7A07DDE8F782}">
      <dgm:prSet custT="1"/>
      <dgm:spPr/>
      <dgm:t>
        <a:bodyPr/>
        <a:lstStyle/>
        <a:p>
          <a:pPr rtl="0"/>
          <a:r>
            <a: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Expanded Solow model and Production Function[35]</a:t>
          </a:r>
          <a:endParaRPr lang="zh-CN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A10F6D-B4C4-47B6-94ED-4B8E3CB3878C}" type="parTrans" cxnId="{FC9694FD-72AB-4F6F-BCDC-AB5AA6542382}">
      <dgm:prSet/>
      <dgm:spPr/>
      <dgm:t>
        <a:bodyPr/>
        <a:lstStyle/>
        <a:p>
          <a:endParaRPr lang="zh-CN" alt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8A4909-41A4-4F29-8A69-9B89999DBFFD}" type="sibTrans" cxnId="{FC9694FD-72AB-4F6F-BCDC-AB5AA6542382}">
      <dgm:prSet/>
      <dgm:spPr/>
      <dgm:t>
        <a:bodyPr/>
        <a:lstStyle/>
        <a:p>
          <a:endParaRPr lang="zh-CN" alt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25BC6A-670A-4BD2-A564-7D3D6444322F}">
      <dgm:prSet custT="1"/>
      <dgm:spPr/>
      <dgm:t>
        <a:bodyPr/>
        <a:lstStyle/>
        <a:p>
          <a:pPr rtl="0"/>
          <a:r>
            <a:rPr lang="en-US" sz="32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Econometrics analyses[35]</a:t>
          </a:r>
          <a:endParaRPr lang="zh-CN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2AA1D4-218F-4A43-AE24-15A59CFB216E}" type="parTrans" cxnId="{B958D261-4F73-495B-B246-78DFD79CC78D}">
      <dgm:prSet/>
      <dgm:spPr/>
      <dgm:t>
        <a:bodyPr/>
        <a:lstStyle/>
        <a:p>
          <a:endParaRPr lang="zh-CN" alt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7C6C76-A57D-4AA7-A583-B76AD8AEE603}" type="sibTrans" cxnId="{B958D261-4F73-495B-B246-78DFD79CC78D}">
      <dgm:prSet/>
      <dgm:spPr/>
      <dgm:t>
        <a:bodyPr/>
        <a:lstStyle/>
        <a:p>
          <a:endParaRPr lang="zh-CN" alt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DF1387-0C2E-4653-A851-28A21C9ACDE0}" type="pres">
      <dgm:prSet presAssocID="{0AE8832E-2BD9-46E7-85F0-773235957A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32F8470-5AFB-4428-A30C-3DC54FDC6307}" type="pres">
      <dgm:prSet presAssocID="{B9D28D33-5261-4C2B-B617-7A07DDE8F78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0653A0-577A-461F-A04A-5FA0E9A65D6F}" type="pres">
      <dgm:prSet presAssocID="{988A4909-41A4-4F29-8A69-9B89999DBFFD}" presName="spacer" presStyleCnt="0"/>
      <dgm:spPr/>
    </dgm:pt>
    <dgm:pt modelId="{22D7FDDE-CF16-4CCC-8771-2526911CD45E}" type="pres">
      <dgm:prSet presAssocID="{7F25BC6A-670A-4BD2-A564-7D3D6444322F}" presName="parentText" presStyleLbl="node1" presStyleIdx="1" presStyleCnt="4" custLinFactNeighborX="-1261" custLinFactNeighborY="1810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D9821B-CB48-4240-850A-D08F06BECE5E}" type="pres">
      <dgm:prSet presAssocID="{377C6C76-A57D-4AA7-A583-B76AD8AEE603}" presName="spacer" presStyleCnt="0"/>
      <dgm:spPr/>
    </dgm:pt>
    <dgm:pt modelId="{0F8104B6-4295-4FC7-BD01-12D557405BFB}" type="pres">
      <dgm:prSet presAssocID="{E7775663-7BA1-43DA-8E39-F9A36C8903E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9E89D1-C2F7-41B4-AD50-FA77903E6A9F}" type="pres">
      <dgm:prSet presAssocID="{2AB50790-2B1C-4885-8C3D-3679994E1E94}" presName="spacer" presStyleCnt="0"/>
      <dgm:spPr/>
    </dgm:pt>
    <dgm:pt modelId="{323407F8-6BB2-4D89-A485-D9FB34A9B41F}" type="pres">
      <dgm:prSet presAssocID="{0157AAD8-63BE-446D-8487-92604ECBA5F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16125E-6F96-4218-B197-D3FCE6D4AB66}" type="presOf" srcId="{B9D28D33-5261-4C2B-B617-7A07DDE8F782}" destId="{E32F8470-5AFB-4428-A30C-3DC54FDC6307}" srcOrd="0" destOrd="0" presId="urn:microsoft.com/office/officeart/2005/8/layout/vList2"/>
    <dgm:cxn modelId="{67FA234C-6E0F-454C-B33A-C672E26C4B7B}" srcId="{0AE8832E-2BD9-46E7-85F0-773235957A65}" destId="{0157AAD8-63BE-446D-8487-92604ECBA5F4}" srcOrd="3" destOrd="0" parTransId="{708E4042-4631-49C0-9E63-4737EE88BF20}" sibTransId="{6B1C9F5A-060F-4A95-93B1-81AE1D2A45E0}"/>
    <dgm:cxn modelId="{C7030E37-7EE2-4E20-AAF0-C64237D2E745}" srcId="{0AE8832E-2BD9-46E7-85F0-773235957A65}" destId="{E7775663-7BA1-43DA-8E39-F9A36C8903EA}" srcOrd="2" destOrd="0" parTransId="{75DE9D1D-DCA1-4FBC-B37E-61F0CBBBEEDC}" sibTransId="{2AB50790-2B1C-4885-8C3D-3679994E1E94}"/>
    <dgm:cxn modelId="{FC9694FD-72AB-4F6F-BCDC-AB5AA6542382}" srcId="{0AE8832E-2BD9-46E7-85F0-773235957A65}" destId="{B9D28D33-5261-4C2B-B617-7A07DDE8F782}" srcOrd="0" destOrd="0" parTransId="{DFA10F6D-B4C4-47B6-94ED-4B8E3CB3878C}" sibTransId="{988A4909-41A4-4F29-8A69-9B89999DBFFD}"/>
    <dgm:cxn modelId="{FCB1A31F-2A1C-4E3E-8BCC-E29DD68EE759}" type="presOf" srcId="{E7775663-7BA1-43DA-8E39-F9A36C8903EA}" destId="{0F8104B6-4295-4FC7-BD01-12D557405BFB}" srcOrd="0" destOrd="0" presId="urn:microsoft.com/office/officeart/2005/8/layout/vList2"/>
    <dgm:cxn modelId="{77422243-3485-45C2-A2EC-D58EF81C221B}" type="presOf" srcId="{0157AAD8-63BE-446D-8487-92604ECBA5F4}" destId="{323407F8-6BB2-4D89-A485-D9FB34A9B41F}" srcOrd="0" destOrd="0" presId="urn:microsoft.com/office/officeart/2005/8/layout/vList2"/>
    <dgm:cxn modelId="{F4FD56C7-BA60-415C-9A68-EE7A0C9FD516}" type="presOf" srcId="{7F25BC6A-670A-4BD2-A564-7D3D6444322F}" destId="{22D7FDDE-CF16-4CCC-8771-2526911CD45E}" srcOrd="0" destOrd="0" presId="urn:microsoft.com/office/officeart/2005/8/layout/vList2"/>
    <dgm:cxn modelId="{B958D261-4F73-495B-B246-78DFD79CC78D}" srcId="{0AE8832E-2BD9-46E7-85F0-773235957A65}" destId="{7F25BC6A-670A-4BD2-A564-7D3D6444322F}" srcOrd="1" destOrd="0" parTransId="{D92AA1D4-218F-4A43-AE24-15A59CFB216E}" sibTransId="{377C6C76-A57D-4AA7-A583-B76AD8AEE603}"/>
    <dgm:cxn modelId="{8AC95D27-1131-4A76-B55C-5CA6584C6FB7}" type="presOf" srcId="{0AE8832E-2BD9-46E7-85F0-773235957A65}" destId="{EBDF1387-0C2E-4653-A851-28A21C9ACDE0}" srcOrd="0" destOrd="0" presId="urn:microsoft.com/office/officeart/2005/8/layout/vList2"/>
    <dgm:cxn modelId="{472F0451-3F0F-423D-8E02-1F1F36511C1C}" type="presParOf" srcId="{EBDF1387-0C2E-4653-A851-28A21C9ACDE0}" destId="{E32F8470-5AFB-4428-A30C-3DC54FDC6307}" srcOrd="0" destOrd="0" presId="urn:microsoft.com/office/officeart/2005/8/layout/vList2"/>
    <dgm:cxn modelId="{A11A2615-273E-4968-8B96-93E2F522FCB4}" type="presParOf" srcId="{EBDF1387-0C2E-4653-A851-28A21C9ACDE0}" destId="{FF0653A0-577A-461F-A04A-5FA0E9A65D6F}" srcOrd="1" destOrd="0" presId="urn:microsoft.com/office/officeart/2005/8/layout/vList2"/>
    <dgm:cxn modelId="{25328B33-9214-449E-B36C-4C1F3C9CE757}" type="presParOf" srcId="{EBDF1387-0C2E-4653-A851-28A21C9ACDE0}" destId="{22D7FDDE-CF16-4CCC-8771-2526911CD45E}" srcOrd="2" destOrd="0" presId="urn:microsoft.com/office/officeart/2005/8/layout/vList2"/>
    <dgm:cxn modelId="{7A79B81A-1C49-43F5-896D-2701792419DA}" type="presParOf" srcId="{EBDF1387-0C2E-4653-A851-28A21C9ACDE0}" destId="{25D9821B-CB48-4240-850A-D08F06BECE5E}" srcOrd="3" destOrd="0" presId="urn:microsoft.com/office/officeart/2005/8/layout/vList2"/>
    <dgm:cxn modelId="{5DED26A2-11AF-4221-8842-FED8AA502251}" type="presParOf" srcId="{EBDF1387-0C2E-4653-A851-28A21C9ACDE0}" destId="{0F8104B6-4295-4FC7-BD01-12D557405BFB}" srcOrd="4" destOrd="0" presId="urn:microsoft.com/office/officeart/2005/8/layout/vList2"/>
    <dgm:cxn modelId="{938CA7A0-1D6B-42FA-AFF7-480917DFFF1A}" type="presParOf" srcId="{EBDF1387-0C2E-4653-A851-28A21C9ACDE0}" destId="{109E89D1-C2F7-41B4-AD50-FA77903E6A9F}" srcOrd="5" destOrd="0" presId="urn:microsoft.com/office/officeart/2005/8/layout/vList2"/>
    <dgm:cxn modelId="{767152E4-5763-43CA-917A-67EC8AE99DB1}" type="presParOf" srcId="{EBDF1387-0C2E-4653-A851-28A21C9ACDE0}" destId="{323407F8-6BB2-4D89-A485-D9FB34A9B4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2BAA29-97B4-4A52-B6FF-9C7FA43BD7A0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8C70E52-8DFA-45E3-8150-EF4C79594483}">
      <dgm:prSet custT="1"/>
      <dgm:spPr/>
      <dgm:t>
        <a:bodyPr/>
        <a:lstStyle/>
        <a:p>
          <a:pPr rtl="0"/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 flat fee , a pay-per-use fee or a two-tier mixed[5]</a:t>
          </a:r>
          <a:endParaRPr lang="zh-C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A9ED24-3B71-430D-A2C2-E03A0E0AB303}" type="parTrans" cxnId="{B5F1F3D5-09A5-4515-821B-6C104947B212}">
      <dgm:prSet/>
      <dgm:spPr/>
      <dgm:t>
        <a:bodyPr/>
        <a:lstStyle/>
        <a:p>
          <a:endParaRPr lang="zh-CN" altLang="en-US"/>
        </a:p>
      </dgm:t>
    </dgm:pt>
    <dgm:pt modelId="{C322634E-396D-4C35-9604-4624A01C21F2}" type="sibTrans" cxnId="{B5F1F3D5-09A5-4515-821B-6C104947B212}">
      <dgm:prSet/>
      <dgm:spPr/>
      <dgm:t>
        <a:bodyPr/>
        <a:lstStyle/>
        <a:p>
          <a:endParaRPr lang="zh-CN" altLang="en-US"/>
        </a:p>
      </dgm:t>
    </dgm:pt>
    <dgm:pt modelId="{E4539EFA-DFA1-4268-92E3-4AFAAD7E555B}">
      <dgm:prSet custT="1"/>
      <dgm:spPr/>
      <dgm:t>
        <a:bodyPr/>
        <a:lstStyle/>
        <a:p>
          <a:pPr rtl="0"/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Tiered pricing, Per-unit pricing and sub</a:t>
          </a:r>
          <a:r>
            <a: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cription </a:t>
          </a:r>
          <a:r>
            <a: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pricing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[3]</a:t>
          </a:r>
          <a:endParaRPr lang="zh-C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051C03-A8E4-4BD8-AB6A-8EDB9EE17B8D}" type="parTrans" cxnId="{520C3168-A985-458D-B7D5-B7EBD626FF23}">
      <dgm:prSet/>
      <dgm:spPr/>
      <dgm:t>
        <a:bodyPr/>
        <a:lstStyle/>
        <a:p>
          <a:endParaRPr lang="zh-CN" altLang="en-US"/>
        </a:p>
      </dgm:t>
    </dgm:pt>
    <dgm:pt modelId="{38211F93-2D43-4684-ABF4-42921992C1C1}" type="sibTrans" cxnId="{520C3168-A985-458D-B7D5-B7EBD626FF23}">
      <dgm:prSet/>
      <dgm:spPr/>
      <dgm:t>
        <a:bodyPr/>
        <a:lstStyle/>
        <a:p>
          <a:endParaRPr lang="zh-CN" altLang="en-US"/>
        </a:p>
      </dgm:t>
    </dgm:pt>
    <dgm:pt modelId="{13BAFF24-4BE0-4620-9484-E3140016C7D3}">
      <dgm:prSet custT="1"/>
      <dgm:spPr/>
      <dgm:t>
        <a:bodyPr/>
        <a:lstStyle/>
        <a:p>
          <a:pPr rtl="0"/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Game Theoretic Pricing Strategy[6][7][8]</a:t>
          </a:r>
          <a:endParaRPr lang="zh-C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71F427-3F07-4371-AB45-711D88A356C8}" type="parTrans" cxnId="{3F96DBAD-5518-4FEC-9D48-FAF9E7AA67E6}">
      <dgm:prSet/>
      <dgm:spPr/>
      <dgm:t>
        <a:bodyPr/>
        <a:lstStyle/>
        <a:p>
          <a:endParaRPr lang="zh-CN" altLang="en-US"/>
        </a:p>
      </dgm:t>
    </dgm:pt>
    <dgm:pt modelId="{5C18D979-0185-4046-87BE-E228270BD58A}" type="sibTrans" cxnId="{3F96DBAD-5518-4FEC-9D48-FAF9E7AA67E6}">
      <dgm:prSet/>
      <dgm:spPr/>
      <dgm:t>
        <a:bodyPr/>
        <a:lstStyle/>
        <a:p>
          <a:endParaRPr lang="zh-CN" altLang="en-US"/>
        </a:p>
      </dgm:t>
    </dgm:pt>
    <dgm:pt modelId="{62BBF042-77AD-4F07-BF67-4502C06D4207}">
      <dgm:prSet custT="1"/>
      <dgm:spPr/>
      <dgm:t>
        <a:bodyPr/>
        <a:lstStyle/>
        <a:p>
          <a:pPr rtl="0"/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Auction or Double-sided Auction Pricing[9][10]</a:t>
          </a:r>
          <a:endParaRPr lang="zh-C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CBAFA-3270-4DC9-9DC7-4C279196069F}" type="parTrans" cxnId="{4072F483-E6E6-49E2-9512-465D79ABCACB}">
      <dgm:prSet/>
      <dgm:spPr/>
      <dgm:t>
        <a:bodyPr/>
        <a:lstStyle/>
        <a:p>
          <a:endParaRPr lang="zh-CN" altLang="en-US"/>
        </a:p>
      </dgm:t>
    </dgm:pt>
    <dgm:pt modelId="{22CF9268-2C96-4642-ABA1-2FA225AAB493}" type="sibTrans" cxnId="{4072F483-E6E6-49E2-9512-465D79ABCACB}">
      <dgm:prSet/>
      <dgm:spPr/>
      <dgm:t>
        <a:bodyPr/>
        <a:lstStyle/>
        <a:p>
          <a:endParaRPr lang="zh-CN" altLang="en-US"/>
        </a:p>
      </dgm:t>
    </dgm:pt>
    <dgm:pt modelId="{7832A1BA-768E-4AC9-BC3E-9E03DFBFB0B7}">
      <dgm:prSet custT="1"/>
      <dgm:spPr/>
      <dgm:t>
        <a:bodyPr/>
        <a:lstStyle/>
        <a:p>
          <a:pPr rtl="0"/>
          <a:r>
            <a:rPr lang="en-US" sz="28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Black-Scholes-Merton Model and Moore’s Law or Option pricing model[11][12]</a:t>
          </a:r>
          <a:endParaRPr lang="zh-CN" sz="280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10CE48-75F1-4680-9028-9A1A2B3A5DF2}" type="parTrans" cxnId="{EA1A0B15-C0F8-4EF1-9E6F-C5F42A1DF494}">
      <dgm:prSet/>
      <dgm:spPr/>
      <dgm:t>
        <a:bodyPr/>
        <a:lstStyle/>
        <a:p>
          <a:endParaRPr lang="zh-CN" altLang="en-US"/>
        </a:p>
      </dgm:t>
    </dgm:pt>
    <dgm:pt modelId="{DA657769-16E3-440B-87E1-36294F991598}" type="sibTrans" cxnId="{EA1A0B15-C0F8-4EF1-9E6F-C5F42A1DF494}">
      <dgm:prSet/>
      <dgm:spPr/>
      <dgm:t>
        <a:bodyPr/>
        <a:lstStyle/>
        <a:p>
          <a:endParaRPr lang="zh-CN" altLang="en-US"/>
        </a:p>
      </dgm:t>
    </dgm:pt>
    <dgm:pt modelId="{79BB3E09-EAEB-4E18-9409-4F7FA69C0F78}">
      <dgm:prSet custT="1"/>
      <dgm:spPr/>
      <dgm:t>
        <a:bodyPr/>
        <a:lstStyle/>
        <a:p>
          <a:pPr rtl="0"/>
          <a:r>
            <a:rPr lang="en-US" altLang="zh-CN" sz="28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Hotelling model Pricing[13]</a:t>
          </a:r>
          <a:endParaRPr lang="zh-CN" sz="280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A0936E-B3E7-4C82-81CC-210B3C4E3D38}" type="parTrans" cxnId="{67E75715-742E-4E3F-A08C-EFB2A244C9F9}">
      <dgm:prSet/>
      <dgm:spPr/>
      <dgm:t>
        <a:bodyPr/>
        <a:lstStyle/>
        <a:p>
          <a:endParaRPr lang="zh-CN" altLang="en-US"/>
        </a:p>
      </dgm:t>
    </dgm:pt>
    <dgm:pt modelId="{EA3B22EB-A387-4A9F-A945-FFA253237D0E}" type="sibTrans" cxnId="{67E75715-742E-4E3F-A08C-EFB2A244C9F9}">
      <dgm:prSet/>
      <dgm:spPr/>
      <dgm:t>
        <a:bodyPr/>
        <a:lstStyle/>
        <a:p>
          <a:endParaRPr lang="zh-CN" altLang="en-US"/>
        </a:p>
      </dgm:t>
    </dgm:pt>
    <dgm:pt modelId="{D78FAABB-B354-40F2-95CD-A9C80FE37704}" type="pres">
      <dgm:prSet presAssocID="{CF2BAA29-97B4-4A52-B6FF-9C7FA43BD7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5A31CB-2A59-4689-B2EF-46544DBAF9F1}" type="pres">
      <dgm:prSet presAssocID="{D8C70E52-8DFA-45E3-8150-EF4C79594483}" presName="parentText" presStyleLbl="node1" presStyleIdx="0" presStyleCnt="6" custLinFactY="-4903" custLinFactNeighborX="150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D8269D-BE0B-48EC-9AA9-66CBF0F05C26}" type="pres">
      <dgm:prSet presAssocID="{C322634E-396D-4C35-9604-4624A01C21F2}" presName="spacer" presStyleCnt="0"/>
      <dgm:spPr/>
    </dgm:pt>
    <dgm:pt modelId="{B16BE256-B682-4679-8B6C-A6FAE95CCC94}" type="pres">
      <dgm:prSet presAssocID="{E4539EFA-DFA1-4268-92E3-4AFAAD7E555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C7C7D5-7A1B-4CD0-808D-7A3A8728C0FF}" type="pres">
      <dgm:prSet presAssocID="{38211F93-2D43-4684-ABF4-42921992C1C1}" presName="spacer" presStyleCnt="0"/>
      <dgm:spPr/>
    </dgm:pt>
    <dgm:pt modelId="{29D84BCE-DC45-4695-B8CE-1035D1F483A9}" type="pres">
      <dgm:prSet presAssocID="{13BAFF24-4BE0-4620-9484-E3140016C7D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6702EF-A061-4DFC-9C4E-80368118C773}" type="pres">
      <dgm:prSet presAssocID="{5C18D979-0185-4046-87BE-E228270BD58A}" presName="spacer" presStyleCnt="0"/>
      <dgm:spPr/>
    </dgm:pt>
    <dgm:pt modelId="{088B980D-5E77-43E6-A8E4-91925A3C2785}" type="pres">
      <dgm:prSet presAssocID="{62BBF042-77AD-4F07-BF67-4502C06D420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AB451A-2D6A-4284-A8ED-A746051ACE10}" type="pres">
      <dgm:prSet presAssocID="{22CF9268-2C96-4642-ABA1-2FA225AAB493}" presName="spacer" presStyleCnt="0"/>
      <dgm:spPr/>
    </dgm:pt>
    <dgm:pt modelId="{D11D06B3-99BD-4357-A1A2-B19F3FCC5A01}" type="pres">
      <dgm:prSet presAssocID="{7832A1BA-768E-4AC9-BC3E-9E03DFBFB0B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D6D98B-CE85-42D5-932B-6112421DF9F5}" type="pres">
      <dgm:prSet presAssocID="{DA657769-16E3-440B-87E1-36294F991598}" presName="spacer" presStyleCnt="0"/>
      <dgm:spPr/>
    </dgm:pt>
    <dgm:pt modelId="{90535B15-8E04-4B0E-873B-AEE20F6E3E75}" type="pres">
      <dgm:prSet presAssocID="{79BB3E09-EAEB-4E18-9409-4F7FA69C0F7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0C3168-A985-458D-B7D5-B7EBD626FF23}" srcId="{CF2BAA29-97B4-4A52-B6FF-9C7FA43BD7A0}" destId="{E4539EFA-DFA1-4268-92E3-4AFAAD7E555B}" srcOrd="1" destOrd="0" parTransId="{F4051C03-A8E4-4BD8-AB6A-8EDB9EE17B8D}" sibTransId="{38211F93-2D43-4684-ABF4-42921992C1C1}"/>
    <dgm:cxn modelId="{3F96DBAD-5518-4FEC-9D48-FAF9E7AA67E6}" srcId="{CF2BAA29-97B4-4A52-B6FF-9C7FA43BD7A0}" destId="{13BAFF24-4BE0-4620-9484-E3140016C7D3}" srcOrd="2" destOrd="0" parTransId="{4371F427-3F07-4371-AB45-711D88A356C8}" sibTransId="{5C18D979-0185-4046-87BE-E228270BD58A}"/>
    <dgm:cxn modelId="{1CB48D35-0888-4C5F-A3F5-3A4D1560273B}" type="presOf" srcId="{79BB3E09-EAEB-4E18-9409-4F7FA69C0F78}" destId="{90535B15-8E04-4B0E-873B-AEE20F6E3E75}" srcOrd="0" destOrd="0" presId="urn:microsoft.com/office/officeart/2005/8/layout/vList2"/>
    <dgm:cxn modelId="{EB955DED-1E56-4731-8B40-1ED581506342}" type="presOf" srcId="{62BBF042-77AD-4F07-BF67-4502C06D4207}" destId="{088B980D-5E77-43E6-A8E4-91925A3C2785}" srcOrd="0" destOrd="0" presId="urn:microsoft.com/office/officeart/2005/8/layout/vList2"/>
    <dgm:cxn modelId="{B5F1F3D5-09A5-4515-821B-6C104947B212}" srcId="{CF2BAA29-97B4-4A52-B6FF-9C7FA43BD7A0}" destId="{D8C70E52-8DFA-45E3-8150-EF4C79594483}" srcOrd="0" destOrd="0" parTransId="{92A9ED24-3B71-430D-A2C2-E03A0E0AB303}" sibTransId="{C322634E-396D-4C35-9604-4624A01C21F2}"/>
    <dgm:cxn modelId="{4072F483-E6E6-49E2-9512-465D79ABCACB}" srcId="{CF2BAA29-97B4-4A52-B6FF-9C7FA43BD7A0}" destId="{62BBF042-77AD-4F07-BF67-4502C06D4207}" srcOrd="3" destOrd="0" parTransId="{1EDCBAFA-3270-4DC9-9DC7-4C279196069F}" sibTransId="{22CF9268-2C96-4642-ABA1-2FA225AAB493}"/>
    <dgm:cxn modelId="{FB7E9232-C690-4971-AB12-4D27603D2C0A}" type="presOf" srcId="{7832A1BA-768E-4AC9-BC3E-9E03DFBFB0B7}" destId="{D11D06B3-99BD-4357-A1A2-B19F3FCC5A01}" srcOrd="0" destOrd="0" presId="urn:microsoft.com/office/officeart/2005/8/layout/vList2"/>
    <dgm:cxn modelId="{FF1F3EA6-5B19-471E-874B-6C7B2945C3EB}" type="presOf" srcId="{13BAFF24-4BE0-4620-9484-E3140016C7D3}" destId="{29D84BCE-DC45-4695-B8CE-1035D1F483A9}" srcOrd="0" destOrd="0" presId="urn:microsoft.com/office/officeart/2005/8/layout/vList2"/>
    <dgm:cxn modelId="{F70356B2-1AF9-4C1B-96A1-6AAA13A2A7A3}" type="presOf" srcId="{CF2BAA29-97B4-4A52-B6FF-9C7FA43BD7A0}" destId="{D78FAABB-B354-40F2-95CD-A9C80FE37704}" srcOrd="0" destOrd="0" presId="urn:microsoft.com/office/officeart/2005/8/layout/vList2"/>
    <dgm:cxn modelId="{5E389650-72CF-4AC3-BA80-FC59DC78B11A}" type="presOf" srcId="{E4539EFA-DFA1-4268-92E3-4AFAAD7E555B}" destId="{B16BE256-B682-4679-8B6C-A6FAE95CCC94}" srcOrd="0" destOrd="0" presId="urn:microsoft.com/office/officeart/2005/8/layout/vList2"/>
    <dgm:cxn modelId="{67E75715-742E-4E3F-A08C-EFB2A244C9F9}" srcId="{CF2BAA29-97B4-4A52-B6FF-9C7FA43BD7A0}" destId="{79BB3E09-EAEB-4E18-9409-4F7FA69C0F78}" srcOrd="5" destOrd="0" parTransId="{21A0936E-B3E7-4C82-81CC-210B3C4E3D38}" sibTransId="{EA3B22EB-A387-4A9F-A945-FFA253237D0E}"/>
    <dgm:cxn modelId="{CF3E1038-4927-45B3-A108-423B7084DB70}" type="presOf" srcId="{D8C70E52-8DFA-45E3-8150-EF4C79594483}" destId="{505A31CB-2A59-4689-B2EF-46544DBAF9F1}" srcOrd="0" destOrd="0" presId="urn:microsoft.com/office/officeart/2005/8/layout/vList2"/>
    <dgm:cxn modelId="{EA1A0B15-C0F8-4EF1-9E6F-C5F42A1DF494}" srcId="{CF2BAA29-97B4-4A52-B6FF-9C7FA43BD7A0}" destId="{7832A1BA-768E-4AC9-BC3E-9E03DFBFB0B7}" srcOrd="4" destOrd="0" parTransId="{C410CE48-75F1-4680-9028-9A1A2B3A5DF2}" sibTransId="{DA657769-16E3-440B-87E1-36294F991598}"/>
    <dgm:cxn modelId="{D05C29AF-F80E-40CC-8F78-D5DEB18F03DA}" type="presParOf" srcId="{D78FAABB-B354-40F2-95CD-A9C80FE37704}" destId="{505A31CB-2A59-4689-B2EF-46544DBAF9F1}" srcOrd="0" destOrd="0" presId="urn:microsoft.com/office/officeart/2005/8/layout/vList2"/>
    <dgm:cxn modelId="{3A5CB83F-479A-4713-BD93-2E48082B887F}" type="presParOf" srcId="{D78FAABB-B354-40F2-95CD-A9C80FE37704}" destId="{58D8269D-BE0B-48EC-9AA9-66CBF0F05C26}" srcOrd="1" destOrd="0" presId="urn:microsoft.com/office/officeart/2005/8/layout/vList2"/>
    <dgm:cxn modelId="{4E5F3C4A-081A-4A72-AB6D-4E95CBF4B972}" type="presParOf" srcId="{D78FAABB-B354-40F2-95CD-A9C80FE37704}" destId="{B16BE256-B682-4679-8B6C-A6FAE95CCC94}" srcOrd="2" destOrd="0" presId="urn:microsoft.com/office/officeart/2005/8/layout/vList2"/>
    <dgm:cxn modelId="{6A909239-BC10-4E4C-B7BF-5835D4EC113C}" type="presParOf" srcId="{D78FAABB-B354-40F2-95CD-A9C80FE37704}" destId="{0AC7C7D5-7A1B-4CD0-808D-7A3A8728C0FF}" srcOrd="3" destOrd="0" presId="urn:microsoft.com/office/officeart/2005/8/layout/vList2"/>
    <dgm:cxn modelId="{F388E64C-5FD7-4F29-BF5B-DB089314ECAB}" type="presParOf" srcId="{D78FAABB-B354-40F2-95CD-A9C80FE37704}" destId="{29D84BCE-DC45-4695-B8CE-1035D1F483A9}" srcOrd="4" destOrd="0" presId="urn:microsoft.com/office/officeart/2005/8/layout/vList2"/>
    <dgm:cxn modelId="{DB6F0BC4-2297-4F03-B526-93A8C6953500}" type="presParOf" srcId="{D78FAABB-B354-40F2-95CD-A9C80FE37704}" destId="{B36702EF-A061-4DFC-9C4E-80368118C773}" srcOrd="5" destOrd="0" presId="urn:microsoft.com/office/officeart/2005/8/layout/vList2"/>
    <dgm:cxn modelId="{72227566-4F95-43DA-A24D-E4641139F868}" type="presParOf" srcId="{D78FAABB-B354-40F2-95CD-A9C80FE37704}" destId="{088B980D-5E77-43E6-A8E4-91925A3C2785}" srcOrd="6" destOrd="0" presId="urn:microsoft.com/office/officeart/2005/8/layout/vList2"/>
    <dgm:cxn modelId="{73F304BA-6A91-4F8F-8A2A-6079D56F4CA0}" type="presParOf" srcId="{D78FAABB-B354-40F2-95CD-A9C80FE37704}" destId="{14AB451A-2D6A-4284-A8ED-A746051ACE10}" srcOrd="7" destOrd="0" presId="urn:microsoft.com/office/officeart/2005/8/layout/vList2"/>
    <dgm:cxn modelId="{5CF59F3C-DB29-446F-8AA2-214EE4BB4253}" type="presParOf" srcId="{D78FAABB-B354-40F2-95CD-A9C80FE37704}" destId="{D11D06B3-99BD-4357-A1A2-B19F3FCC5A01}" srcOrd="8" destOrd="0" presId="urn:microsoft.com/office/officeart/2005/8/layout/vList2"/>
    <dgm:cxn modelId="{FA4A333A-DD3C-4DC0-965E-86EBEF448749}" type="presParOf" srcId="{D78FAABB-B354-40F2-95CD-A9C80FE37704}" destId="{76D6D98B-CE85-42D5-932B-6112421DF9F5}" srcOrd="9" destOrd="0" presId="urn:microsoft.com/office/officeart/2005/8/layout/vList2"/>
    <dgm:cxn modelId="{798D97DF-6EE9-4262-A79F-9B0910661D2D}" type="presParOf" srcId="{D78FAABB-B354-40F2-95CD-A9C80FE37704}" destId="{90535B15-8E04-4B0E-873B-AEE20F6E3E7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6C683B-B877-4215-B203-D5633AE6B9D7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D6708BC-644B-4538-AA43-DF4E9A60123C}">
      <dgm:prSet/>
      <dgm:spPr/>
      <dgm:t>
        <a:bodyPr/>
        <a:lstStyle/>
        <a:p>
          <a:pPr algn="ctr"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Value Chain </a:t>
          </a:r>
          <a:r>
            <a:rPr lang="en-US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of cloud computing[14]</a:t>
          </a:r>
          <a:endParaRPr lang="zh-CN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084E7F-A30A-4C2D-AF0B-5954ED274335}" type="parTrans" cxnId="{CD96B4A5-7A06-4427-8603-9EFB0F2684B6}">
      <dgm:prSet/>
      <dgm:spPr/>
      <dgm:t>
        <a:bodyPr/>
        <a:lstStyle/>
        <a:p>
          <a:endParaRPr lang="zh-CN" altLang="en-US"/>
        </a:p>
      </dgm:t>
    </dgm:pt>
    <dgm:pt modelId="{ED0D1BEB-C3EA-4D68-B174-150D87A40686}" type="sibTrans" cxnId="{CD96B4A5-7A06-4427-8603-9EFB0F2684B6}">
      <dgm:prSet/>
      <dgm:spPr/>
      <dgm:t>
        <a:bodyPr/>
        <a:lstStyle/>
        <a:p>
          <a:endParaRPr lang="zh-CN" altLang="en-US"/>
        </a:p>
      </dgm:t>
    </dgm:pt>
    <dgm:pt modelId="{FF6824C6-6621-4229-B314-21EB691D3DEB}" type="pres">
      <dgm:prSet presAssocID="{776C683B-B877-4215-B203-D5633AE6B9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865B1D-15D7-4B10-9BEC-43D2AA6F6DDB}" type="pres">
      <dgm:prSet presAssocID="{ED6708BC-644B-4538-AA43-DF4E9A6012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FCF07B-F410-4202-BA17-6A7814E53506}" type="presOf" srcId="{776C683B-B877-4215-B203-D5633AE6B9D7}" destId="{FF6824C6-6621-4229-B314-21EB691D3DEB}" srcOrd="0" destOrd="0" presId="urn:microsoft.com/office/officeart/2005/8/layout/vList2"/>
    <dgm:cxn modelId="{CD96B4A5-7A06-4427-8603-9EFB0F2684B6}" srcId="{776C683B-B877-4215-B203-D5633AE6B9D7}" destId="{ED6708BC-644B-4538-AA43-DF4E9A60123C}" srcOrd="0" destOrd="0" parTransId="{20084E7F-A30A-4C2D-AF0B-5954ED274335}" sibTransId="{ED0D1BEB-C3EA-4D68-B174-150D87A40686}"/>
    <dgm:cxn modelId="{7934672E-4E9A-4099-A780-9A8562D1EBC2}" type="presOf" srcId="{ED6708BC-644B-4538-AA43-DF4E9A60123C}" destId="{ED865B1D-15D7-4B10-9BEC-43D2AA6F6DDB}" srcOrd="0" destOrd="0" presId="urn:microsoft.com/office/officeart/2005/8/layout/vList2"/>
    <dgm:cxn modelId="{66C9A162-2AD3-41CA-9044-BDC2D3E6D213}" type="presParOf" srcId="{FF6824C6-6621-4229-B314-21EB691D3DEB}" destId="{ED865B1D-15D7-4B10-9BEC-43D2AA6F6D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86A897-FE67-4418-80A7-6EFD37AC34C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EC02AFC-7F43-4D2F-9D44-C07A825ECE31}">
      <dgm:prSet custT="1"/>
      <dgm:spPr/>
      <dgm:t>
        <a:bodyPr/>
        <a:lstStyle/>
        <a:p>
          <a:pPr algn="ctr" rtl="0"/>
          <a:r>
            <a: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Global Cloud exchange and market infrastructure for trading services[15]</a:t>
          </a:r>
          <a:endParaRPr lang="zh-CN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F23D32-7204-4BE2-B559-B130CE4E14E9}" type="parTrans" cxnId="{6EE8FBCA-2238-4701-95F3-A437309FD830}">
      <dgm:prSet/>
      <dgm:spPr/>
      <dgm:t>
        <a:bodyPr/>
        <a:lstStyle/>
        <a:p>
          <a:endParaRPr lang="zh-CN" altLang="en-US"/>
        </a:p>
      </dgm:t>
    </dgm:pt>
    <dgm:pt modelId="{29723D6F-10F8-4793-97BD-63B5E5F8B219}" type="sibTrans" cxnId="{6EE8FBCA-2238-4701-95F3-A437309FD830}">
      <dgm:prSet/>
      <dgm:spPr/>
      <dgm:t>
        <a:bodyPr/>
        <a:lstStyle/>
        <a:p>
          <a:endParaRPr lang="zh-CN" altLang="en-US"/>
        </a:p>
      </dgm:t>
    </dgm:pt>
    <dgm:pt modelId="{1ADF6B34-EC6A-4D1A-9701-CBB1919B03A5}" type="pres">
      <dgm:prSet presAssocID="{E586A897-FE67-4418-80A7-6EFD37AC34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104AD8-0613-4264-8A50-465EFB93FFF4}" type="pres">
      <dgm:prSet presAssocID="{9EC02AFC-7F43-4D2F-9D44-C07A825ECE31}" presName="parentText" presStyleLbl="node1" presStyleIdx="0" presStyleCnt="1" custLinFactNeighborX="-7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E8FBCA-2238-4701-95F3-A437309FD830}" srcId="{E586A897-FE67-4418-80A7-6EFD37AC34CA}" destId="{9EC02AFC-7F43-4D2F-9D44-C07A825ECE31}" srcOrd="0" destOrd="0" parTransId="{37F23D32-7204-4BE2-B559-B130CE4E14E9}" sibTransId="{29723D6F-10F8-4793-97BD-63B5E5F8B219}"/>
    <dgm:cxn modelId="{B9FDDBD6-0623-468B-8C7F-0A98FDCF711C}" type="presOf" srcId="{9EC02AFC-7F43-4D2F-9D44-C07A825ECE31}" destId="{33104AD8-0613-4264-8A50-465EFB93FFF4}" srcOrd="0" destOrd="0" presId="urn:microsoft.com/office/officeart/2005/8/layout/vList2"/>
    <dgm:cxn modelId="{504739DB-DDD9-4E45-8586-8D8941F05D7A}" type="presOf" srcId="{E586A897-FE67-4418-80A7-6EFD37AC34CA}" destId="{1ADF6B34-EC6A-4D1A-9701-CBB1919B03A5}" srcOrd="0" destOrd="0" presId="urn:microsoft.com/office/officeart/2005/8/layout/vList2"/>
    <dgm:cxn modelId="{99B53841-3B93-464F-8C12-996229026F14}" type="presParOf" srcId="{1ADF6B34-EC6A-4D1A-9701-CBB1919B03A5}" destId="{33104AD8-0613-4264-8A50-465EFB93FFF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6B9B3E-A5D5-4295-AD16-BC213389734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57147716-B1BB-48D5-871D-1103619A8641}">
      <dgm:prSet custT="1"/>
      <dgm:spPr/>
      <dgm:t>
        <a:bodyPr/>
        <a:lstStyle/>
        <a:p>
          <a:pPr algn="ctr" rtl="0"/>
          <a:r>
            <a:rPr lang="fr-FR" sz="32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Cloud Service Collaboration Market Transaction Model[16]</a:t>
          </a:r>
          <a:endParaRPr lang="zh-CN" sz="32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CB54CE-1611-4F96-A54C-59D8EEC18D4A}" type="parTrans" cxnId="{F0F266D3-51F0-4322-8321-522FE0BCCB95}">
      <dgm:prSet/>
      <dgm:spPr/>
      <dgm:t>
        <a:bodyPr/>
        <a:lstStyle/>
        <a:p>
          <a:endParaRPr lang="zh-CN" altLang="en-US"/>
        </a:p>
      </dgm:t>
    </dgm:pt>
    <dgm:pt modelId="{B66A3F05-7135-46B1-B9FD-15C205648343}" type="sibTrans" cxnId="{F0F266D3-51F0-4322-8321-522FE0BCCB95}">
      <dgm:prSet/>
      <dgm:spPr/>
      <dgm:t>
        <a:bodyPr/>
        <a:lstStyle/>
        <a:p>
          <a:endParaRPr lang="zh-CN" altLang="en-US"/>
        </a:p>
      </dgm:t>
    </dgm:pt>
    <dgm:pt modelId="{17C6D5F1-FAF9-4A46-AC35-E1C34E6BEEBE}" type="pres">
      <dgm:prSet presAssocID="{0B6B9B3E-A5D5-4295-AD16-BC21338973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5767E2-6895-4F7E-A97D-F4FB78BA5887}" type="pres">
      <dgm:prSet presAssocID="{57147716-B1BB-48D5-871D-1103619A8641}" presName="parentText" presStyleLbl="node1" presStyleIdx="0" presStyleCnt="1" custScaleY="286898" custLinFactNeighborX="0" custLinFactNeighborY="799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C58848-5DAB-4EC2-BFA3-112CA895548F}" type="presOf" srcId="{0B6B9B3E-A5D5-4295-AD16-BC213389734F}" destId="{17C6D5F1-FAF9-4A46-AC35-E1C34E6BEEBE}" srcOrd="0" destOrd="0" presId="urn:microsoft.com/office/officeart/2005/8/layout/vList2"/>
    <dgm:cxn modelId="{F0F266D3-51F0-4322-8321-522FE0BCCB95}" srcId="{0B6B9B3E-A5D5-4295-AD16-BC213389734F}" destId="{57147716-B1BB-48D5-871D-1103619A8641}" srcOrd="0" destOrd="0" parTransId="{9BCB54CE-1611-4F96-A54C-59D8EEC18D4A}" sibTransId="{B66A3F05-7135-46B1-B9FD-15C205648343}"/>
    <dgm:cxn modelId="{5919FB51-332C-44C0-873A-8454B3E52D87}" type="presOf" srcId="{57147716-B1BB-48D5-871D-1103619A8641}" destId="{265767E2-6895-4F7E-A97D-F4FB78BA5887}" srcOrd="0" destOrd="0" presId="urn:microsoft.com/office/officeart/2005/8/layout/vList2"/>
    <dgm:cxn modelId="{C379EC11-657A-427B-B78C-B0166DFD9204}" type="presParOf" srcId="{17C6D5F1-FAF9-4A46-AC35-E1C34E6BEEBE}" destId="{265767E2-6895-4F7E-A97D-F4FB78BA58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63E0B6-2BAC-4D35-A901-980C492CEBD3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zh-CN" altLang="en-US"/>
        </a:p>
      </dgm:t>
    </dgm:pt>
    <dgm:pt modelId="{05969DE7-2D45-4D37-B4AC-CD2D057AF531}">
      <dgm:prSet custT="1"/>
      <dgm:spPr/>
      <dgm:t>
        <a:bodyPr/>
        <a:lstStyle/>
        <a:p>
          <a:pPr rtl="0"/>
          <a:r>
            <a: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Cost-saving of Cloud computing </a:t>
          </a:r>
          <a:endParaRPr lang="zh-CN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8A2875-9E4A-4603-97DE-AF1787C5A014}" type="parTrans" cxnId="{4E782F05-4257-442D-91C0-DC94941D8AB4}">
      <dgm:prSet/>
      <dgm:spPr/>
      <dgm:t>
        <a:bodyPr/>
        <a:lstStyle/>
        <a:p>
          <a:endParaRPr lang="zh-CN" altLang="en-US"/>
        </a:p>
      </dgm:t>
    </dgm:pt>
    <dgm:pt modelId="{365D27FE-D902-41AB-9E48-A0EBAB8581B7}" type="sibTrans" cxnId="{4E782F05-4257-442D-91C0-DC94941D8AB4}">
      <dgm:prSet/>
      <dgm:spPr/>
      <dgm:t>
        <a:bodyPr/>
        <a:lstStyle/>
        <a:p>
          <a:endParaRPr lang="zh-CN" altLang="en-US"/>
        </a:p>
      </dgm:t>
    </dgm:pt>
    <dgm:pt modelId="{B44A1A06-1280-4931-8510-379BC6F61BF1}">
      <dgm:prSet custT="1"/>
      <dgm:spPr/>
      <dgm:t>
        <a:bodyPr/>
        <a:lstStyle/>
        <a:p>
          <a:pPr rtl="0"/>
          <a:r>
            <a: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Economic costs Comparison(Traditional IT VS Cloud)</a:t>
          </a:r>
          <a:endParaRPr lang="zh-CN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F475AC-42F4-4B33-BB71-222E05D59051}" type="parTrans" cxnId="{3BC61365-106D-4073-895D-991FDE9311FC}">
      <dgm:prSet/>
      <dgm:spPr/>
      <dgm:t>
        <a:bodyPr/>
        <a:lstStyle/>
        <a:p>
          <a:endParaRPr lang="zh-CN" altLang="en-US"/>
        </a:p>
      </dgm:t>
    </dgm:pt>
    <dgm:pt modelId="{55A987BD-ABC1-411B-A5CA-58072F6DA7E2}" type="sibTrans" cxnId="{3BC61365-106D-4073-895D-991FDE9311FC}">
      <dgm:prSet/>
      <dgm:spPr/>
      <dgm:t>
        <a:bodyPr/>
        <a:lstStyle/>
        <a:p>
          <a:endParaRPr lang="zh-CN" altLang="en-US"/>
        </a:p>
      </dgm:t>
    </dgm:pt>
    <dgm:pt modelId="{EE63AB90-F26E-43F7-9BF3-7EF028C58291}">
      <dgm:prSet custT="1"/>
      <dgm:spPr/>
      <dgm:t>
        <a:bodyPr/>
        <a:lstStyle/>
        <a:p>
          <a:pPr rtl="0"/>
          <a:r>
            <a: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Cost-benefit analysis</a:t>
          </a:r>
          <a:endParaRPr lang="zh-CN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29744F-1D6C-4FA1-94CD-73848CAD783D}" type="parTrans" cxnId="{618F347F-677B-437C-A37A-BD1D2C01FF4A}">
      <dgm:prSet/>
      <dgm:spPr/>
      <dgm:t>
        <a:bodyPr/>
        <a:lstStyle/>
        <a:p>
          <a:endParaRPr lang="zh-CN" altLang="en-US"/>
        </a:p>
      </dgm:t>
    </dgm:pt>
    <dgm:pt modelId="{08E30E25-460F-4C02-ACA7-15EF0BE9F849}" type="sibTrans" cxnId="{618F347F-677B-437C-A37A-BD1D2C01FF4A}">
      <dgm:prSet/>
      <dgm:spPr/>
      <dgm:t>
        <a:bodyPr/>
        <a:lstStyle/>
        <a:p>
          <a:endParaRPr lang="zh-CN" altLang="en-US"/>
        </a:p>
      </dgm:t>
    </dgm:pt>
    <dgm:pt modelId="{4F383EEC-B7EA-4345-B216-EA8B2DF5AFAA}" type="pres">
      <dgm:prSet presAssocID="{0363E0B6-2BAC-4D35-A901-980C492CEB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88C467B-2837-4B39-93E2-647DC57EA0CE}" type="pres">
      <dgm:prSet presAssocID="{05969DE7-2D45-4D37-B4AC-CD2D057AF53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DDAFD-4D22-4D57-AD47-3F38057AC94E}" type="pres">
      <dgm:prSet presAssocID="{365D27FE-D902-41AB-9E48-A0EBAB8581B7}" presName="sibTrans" presStyleCnt="0"/>
      <dgm:spPr/>
    </dgm:pt>
    <dgm:pt modelId="{37007008-D2EB-4F33-A496-07BEFB380C07}" type="pres">
      <dgm:prSet presAssocID="{B44A1A06-1280-4931-8510-379BC6F61BF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037B93-5872-415A-A94D-971EB0F96B5C}" type="pres">
      <dgm:prSet presAssocID="{55A987BD-ABC1-411B-A5CA-58072F6DA7E2}" presName="sibTrans" presStyleCnt="0"/>
      <dgm:spPr/>
    </dgm:pt>
    <dgm:pt modelId="{44CD230D-6AB9-4DD5-831A-0603D00B9F66}" type="pres">
      <dgm:prSet presAssocID="{EE63AB90-F26E-43F7-9BF3-7EF028C582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EC9588-07F7-407C-9AEC-6A8E31C28D71}" type="presOf" srcId="{0363E0B6-2BAC-4D35-A901-980C492CEBD3}" destId="{4F383EEC-B7EA-4345-B216-EA8B2DF5AFAA}" srcOrd="0" destOrd="0" presId="urn:microsoft.com/office/officeart/2005/8/layout/default"/>
    <dgm:cxn modelId="{B98B4756-261E-40F7-BDB5-A6494C270E22}" type="presOf" srcId="{EE63AB90-F26E-43F7-9BF3-7EF028C58291}" destId="{44CD230D-6AB9-4DD5-831A-0603D00B9F66}" srcOrd="0" destOrd="0" presId="urn:microsoft.com/office/officeart/2005/8/layout/default"/>
    <dgm:cxn modelId="{4E782F05-4257-442D-91C0-DC94941D8AB4}" srcId="{0363E0B6-2BAC-4D35-A901-980C492CEBD3}" destId="{05969DE7-2D45-4D37-B4AC-CD2D057AF531}" srcOrd="0" destOrd="0" parTransId="{FB8A2875-9E4A-4603-97DE-AF1787C5A014}" sibTransId="{365D27FE-D902-41AB-9E48-A0EBAB8581B7}"/>
    <dgm:cxn modelId="{3BC61365-106D-4073-895D-991FDE9311FC}" srcId="{0363E0B6-2BAC-4D35-A901-980C492CEBD3}" destId="{B44A1A06-1280-4931-8510-379BC6F61BF1}" srcOrd="1" destOrd="0" parTransId="{ECF475AC-42F4-4B33-BB71-222E05D59051}" sibTransId="{55A987BD-ABC1-411B-A5CA-58072F6DA7E2}"/>
    <dgm:cxn modelId="{618F347F-677B-437C-A37A-BD1D2C01FF4A}" srcId="{0363E0B6-2BAC-4D35-A901-980C492CEBD3}" destId="{EE63AB90-F26E-43F7-9BF3-7EF028C58291}" srcOrd="2" destOrd="0" parTransId="{1229744F-1D6C-4FA1-94CD-73848CAD783D}" sibTransId="{08E30E25-460F-4C02-ACA7-15EF0BE9F849}"/>
    <dgm:cxn modelId="{27C3CD3A-3E2E-4228-B3F7-DAF0E7671980}" type="presOf" srcId="{B44A1A06-1280-4931-8510-379BC6F61BF1}" destId="{37007008-D2EB-4F33-A496-07BEFB380C07}" srcOrd="0" destOrd="0" presId="urn:microsoft.com/office/officeart/2005/8/layout/default"/>
    <dgm:cxn modelId="{B77FD8F2-41C4-4EEB-832F-5ACE162A5A36}" type="presOf" srcId="{05969DE7-2D45-4D37-B4AC-CD2D057AF531}" destId="{988C467B-2837-4B39-93E2-647DC57EA0CE}" srcOrd="0" destOrd="0" presId="urn:microsoft.com/office/officeart/2005/8/layout/default"/>
    <dgm:cxn modelId="{B4F1176B-C99C-4821-AE6D-D1290B525D4F}" type="presParOf" srcId="{4F383EEC-B7EA-4345-B216-EA8B2DF5AFAA}" destId="{988C467B-2837-4B39-93E2-647DC57EA0CE}" srcOrd="0" destOrd="0" presId="urn:microsoft.com/office/officeart/2005/8/layout/default"/>
    <dgm:cxn modelId="{E47B0677-2184-4A8B-9D1C-BAEB55DA15B3}" type="presParOf" srcId="{4F383EEC-B7EA-4345-B216-EA8B2DF5AFAA}" destId="{F75DDAFD-4D22-4D57-AD47-3F38057AC94E}" srcOrd="1" destOrd="0" presId="urn:microsoft.com/office/officeart/2005/8/layout/default"/>
    <dgm:cxn modelId="{3DC07760-2295-40CE-A02E-30CB9982ED1E}" type="presParOf" srcId="{4F383EEC-B7EA-4345-B216-EA8B2DF5AFAA}" destId="{37007008-D2EB-4F33-A496-07BEFB380C07}" srcOrd="2" destOrd="0" presId="urn:microsoft.com/office/officeart/2005/8/layout/default"/>
    <dgm:cxn modelId="{44EEB282-508B-4F39-B8C4-9ADD92B6A1F8}" type="presParOf" srcId="{4F383EEC-B7EA-4345-B216-EA8B2DF5AFAA}" destId="{99037B93-5872-415A-A94D-971EB0F96B5C}" srcOrd="3" destOrd="0" presId="urn:microsoft.com/office/officeart/2005/8/layout/default"/>
    <dgm:cxn modelId="{CB477ABF-0BAD-45C9-B614-DC44B6670740}" type="presParOf" srcId="{4F383EEC-B7EA-4345-B216-EA8B2DF5AFAA}" destId="{44CD230D-6AB9-4DD5-831A-0603D00B9F6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E193FB-52BB-4660-8EC8-564AAAC521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FE832A-AFCF-445D-AFDC-7E3B327CF623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0"/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Traditional IT costs</a:t>
          </a:r>
          <a:endParaRPr lang="zh-C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8A7A1A-02CE-469D-A0F0-447E3AD298CF}" type="parTrans" cxnId="{B2637338-0A1E-4D6C-A5FC-7C440CE0CCD7}">
      <dgm:prSet/>
      <dgm:spPr/>
      <dgm:t>
        <a:bodyPr/>
        <a:lstStyle/>
        <a:p>
          <a:endParaRPr lang="zh-CN" altLang="en-US"/>
        </a:p>
      </dgm:t>
    </dgm:pt>
    <dgm:pt modelId="{8295B389-AD00-4383-BBE2-9CEA9635FADF}" type="sibTrans" cxnId="{B2637338-0A1E-4D6C-A5FC-7C440CE0CCD7}">
      <dgm:prSet/>
      <dgm:spPr/>
      <dgm:t>
        <a:bodyPr/>
        <a:lstStyle/>
        <a:p>
          <a:endParaRPr lang="zh-CN" altLang="en-US"/>
        </a:p>
      </dgm:t>
    </dgm:pt>
    <dgm:pt modelId="{C187CE10-D75E-4766-B617-97B659799E44}">
      <dgm:prSet custT="1"/>
      <dgm:spPr/>
      <dgm:t>
        <a:bodyPr/>
        <a:lstStyle/>
        <a:p>
          <a:pPr algn="l" rtl="0"/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1.Capital costs</a:t>
          </a:r>
          <a:r>
            <a:rPr 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（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infra</a:t>
          </a:r>
          <a:r>
            <a:rPr 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 software</a:t>
          </a:r>
          <a:r>
            <a:rPr 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one-time</a:t>
          </a:r>
          <a:r>
            <a:rPr 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，）</a:t>
          </a:r>
          <a:endParaRPr lang="zh-C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C2A2EC-0304-4A2D-AD44-75F2BD6174FA}" type="parTrans" cxnId="{98A599AF-8FCA-42B3-9880-13B1174C3658}">
      <dgm:prSet/>
      <dgm:spPr/>
      <dgm:t>
        <a:bodyPr/>
        <a:lstStyle/>
        <a:p>
          <a:endParaRPr lang="zh-CN" altLang="en-US"/>
        </a:p>
      </dgm:t>
    </dgm:pt>
    <dgm:pt modelId="{E0AFC5C9-254B-464E-83FF-252100F6C9DF}" type="sibTrans" cxnId="{98A599AF-8FCA-42B3-9880-13B1174C3658}">
      <dgm:prSet/>
      <dgm:spPr/>
      <dgm:t>
        <a:bodyPr/>
        <a:lstStyle/>
        <a:p>
          <a:endParaRPr lang="zh-CN" altLang="en-US"/>
        </a:p>
      </dgm:t>
    </dgm:pt>
    <dgm:pt modelId="{383AC98D-2259-4726-84A2-6F07C9D873DF}">
      <dgm:prSet custT="1"/>
      <dgm:spPr/>
      <dgm:t>
        <a:bodyPr/>
        <a:lstStyle/>
        <a:p>
          <a:pPr algn="l" rtl="0"/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2.Maintenance and operation</a:t>
          </a:r>
          <a:endParaRPr lang="zh-C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7ED281-37D3-4F64-A3EF-22492015F09F}" type="parTrans" cxnId="{0CD42622-CFCE-4823-A6A0-54EF615B7B78}">
      <dgm:prSet/>
      <dgm:spPr/>
      <dgm:t>
        <a:bodyPr/>
        <a:lstStyle/>
        <a:p>
          <a:endParaRPr lang="zh-CN" altLang="en-US"/>
        </a:p>
      </dgm:t>
    </dgm:pt>
    <dgm:pt modelId="{C6602836-4B12-4210-8B3B-B73AEB3DEB81}" type="sibTrans" cxnId="{0CD42622-CFCE-4823-A6A0-54EF615B7B78}">
      <dgm:prSet/>
      <dgm:spPr/>
      <dgm:t>
        <a:bodyPr/>
        <a:lstStyle/>
        <a:p>
          <a:endParaRPr lang="zh-CN" altLang="en-US"/>
        </a:p>
      </dgm:t>
    </dgm:pt>
    <dgm:pt modelId="{F6259324-C24C-4C4D-B413-030A4F5009AD}">
      <dgm:prSet custT="1"/>
      <dgm:spPr/>
      <dgm:t>
        <a:bodyPr/>
        <a:lstStyle/>
        <a:p>
          <a:pPr algn="l" rtl="0"/>
          <a:r>
            <a: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3.Electricity</a:t>
          </a:r>
          <a:endParaRPr lang="zh-C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05CE38-D361-4997-B3CF-2BA7054CED35}" type="parTrans" cxnId="{6A4B7FA2-B9D3-453B-BDAC-44556BE26835}">
      <dgm:prSet/>
      <dgm:spPr/>
      <dgm:t>
        <a:bodyPr/>
        <a:lstStyle/>
        <a:p>
          <a:endParaRPr lang="zh-CN" altLang="en-US"/>
        </a:p>
      </dgm:t>
    </dgm:pt>
    <dgm:pt modelId="{DB85175A-47F5-444B-A526-72E3695638A3}" type="sibTrans" cxnId="{6A4B7FA2-B9D3-453B-BDAC-44556BE26835}">
      <dgm:prSet/>
      <dgm:spPr/>
      <dgm:t>
        <a:bodyPr/>
        <a:lstStyle/>
        <a:p>
          <a:endParaRPr lang="zh-CN" altLang="en-US"/>
        </a:p>
      </dgm:t>
    </dgm:pt>
    <dgm:pt modelId="{7D5B5CFC-7BFC-43D2-AA11-907DDB83FFFD}">
      <dgm:prSet custT="1"/>
      <dgm:spPr/>
      <dgm:t>
        <a:bodyPr/>
        <a:lstStyle/>
        <a:p>
          <a:pPr algn="l" rtl="0"/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4.Cooling</a:t>
          </a:r>
          <a:endParaRPr lang="zh-C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36DE64-2433-46FE-B865-6401A05F3707}" type="parTrans" cxnId="{D408E174-9A76-4CCF-A592-4831F529DB70}">
      <dgm:prSet/>
      <dgm:spPr/>
      <dgm:t>
        <a:bodyPr/>
        <a:lstStyle/>
        <a:p>
          <a:endParaRPr lang="zh-CN" altLang="en-US"/>
        </a:p>
      </dgm:t>
    </dgm:pt>
    <dgm:pt modelId="{C06E3A7A-DEE4-43DB-AC52-B395D83204D5}" type="sibTrans" cxnId="{D408E174-9A76-4CCF-A592-4831F529DB70}">
      <dgm:prSet/>
      <dgm:spPr/>
      <dgm:t>
        <a:bodyPr/>
        <a:lstStyle/>
        <a:p>
          <a:endParaRPr lang="zh-CN" altLang="en-US"/>
        </a:p>
      </dgm:t>
    </dgm:pt>
    <dgm:pt modelId="{E97F0624-941D-4E17-BB08-21A321A189FA}">
      <dgm:prSet custT="1"/>
      <dgm:spPr/>
      <dgm:t>
        <a:bodyPr/>
        <a:lstStyle/>
        <a:p>
          <a:pPr algn="l" rtl="0"/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5.Buildings and floor space</a:t>
          </a:r>
          <a:endParaRPr lang="zh-C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BE9A06-7C25-4EDF-85E3-2841406301BC}" type="parTrans" cxnId="{AE78EF71-9F90-4046-B74B-1C3EFAFBED31}">
      <dgm:prSet/>
      <dgm:spPr/>
      <dgm:t>
        <a:bodyPr/>
        <a:lstStyle/>
        <a:p>
          <a:endParaRPr lang="zh-CN" altLang="en-US"/>
        </a:p>
      </dgm:t>
    </dgm:pt>
    <dgm:pt modelId="{C2D59C64-F998-4EFE-96E1-A1D7D037201D}" type="sibTrans" cxnId="{AE78EF71-9F90-4046-B74B-1C3EFAFBED31}">
      <dgm:prSet/>
      <dgm:spPr/>
      <dgm:t>
        <a:bodyPr/>
        <a:lstStyle/>
        <a:p>
          <a:endParaRPr lang="zh-CN" altLang="en-US"/>
        </a:p>
      </dgm:t>
    </dgm:pt>
    <dgm:pt modelId="{013B3D2D-1ED7-436B-A025-B0DAF6DBE0F1}">
      <dgm:prSet custT="1"/>
      <dgm:spPr/>
      <dgm:t>
        <a:bodyPr/>
        <a:lstStyle/>
        <a:p>
          <a:pPr algn="l" rtl="0"/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6.Labor costs</a:t>
          </a:r>
          <a:endParaRPr lang="zh-C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E0D06D-C7DC-4DE7-B33E-DD04C57785DD}" type="parTrans" cxnId="{3D98D3BD-69A1-4A79-88FF-C604611DC5D6}">
      <dgm:prSet/>
      <dgm:spPr/>
      <dgm:t>
        <a:bodyPr/>
        <a:lstStyle/>
        <a:p>
          <a:endParaRPr lang="zh-CN" altLang="en-US"/>
        </a:p>
      </dgm:t>
    </dgm:pt>
    <dgm:pt modelId="{24439AE4-1A94-46EE-96FE-9CD8175E17DA}" type="sibTrans" cxnId="{3D98D3BD-69A1-4A79-88FF-C604611DC5D6}">
      <dgm:prSet/>
      <dgm:spPr/>
      <dgm:t>
        <a:bodyPr/>
        <a:lstStyle/>
        <a:p>
          <a:endParaRPr lang="zh-CN" altLang="en-US"/>
        </a:p>
      </dgm:t>
    </dgm:pt>
    <dgm:pt modelId="{4B004E21-6EED-4C88-94CD-F88AD601AE13}">
      <dgm:prSet custT="1"/>
      <dgm:spPr/>
      <dgm:t>
        <a:bodyPr/>
        <a:lstStyle/>
        <a:p>
          <a:pPr algn="l" rtl="0"/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7. Depreciation costs</a:t>
          </a:r>
          <a:endParaRPr lang="zh-C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467920-1EF5-478A-AFA4-28263CA756C6}" type="parTrans" cxnId="{73832707-857E-437B-83AB-4E29BE177856}">
      <dgm:prSet/>
      <dgm:spPr/>
      <dgm:t>
        <a:bodyPr/>
        <a:lstStyle/>
        <a:p>
          <a:endParaRPr lang="zh-CN" altLang="en-US"/>
        </a:p>
      </dgm:t>
    </dgm:pt>
    <dgm:pt modelId="{9EA6A33A-0FA5-4748-98C7-8C3C045C2C26}" type="sibTrans" cxnId="{73832707-857E-437B-83AB-4E29BE177856}">
      <dgm:prSet/>
      <dgm:spPr/>
      <dgm:t>
        <a:bodyPr/>
        <a:lstStyle/>
        <a:p>
          <a:endParaRPr lang="zh-CN" altLang="en-US"/>
        </a:p>
      </dgm:t>
    </dgm:pt>
    <dgm:pt modelId="{2D4A343F-845B-42F9-B7C4-104356A7B9AA}" type="pres">
      <dgm:prSet presAssocID="{B3E193FB-52BB-4660-8EC8-564AAAC521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EFC471-6C4F-404B-8751-727A28B5EE40}" type="pres">
      <dgm:prSet presAssocID="{33FE832A-AFCF-445D-AFDC-7E3B327CF623}" presName="linNode" presStyleCnt="0"/>
      <dgm:spPr/>
    </dgm:pt>
    <dgm:pt modelId="{2409337A-AEA4-4A3B-B431-2476D2A2CBF5}" type="pres">
      <dgm:prSet presAssocID="{33FE832A-AFCF-445D-AFDC-7E3B327CF623}" presName="parentText" presStyleLbl="node1" presStyleIdx="0" presStyleCnt="8" custScaleX="25700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E8201F-0B10-4C97-A19C-798D3EE5F8F0}" type="pres">
      <dgm:prSet presAssocID="{8295B389-AD00-4383-BBE2-9CEA9635FADF}" presName="sp" presStyleCnt="0"/>
      <dgm:spPr/>
    </dgm:pt>
    <dgm:pt modelId="{3817388D-DF09-4771-AA36-429E1962C24C}" type="pres">
      <dgm:prSet presAssocID="{C187CE10-D75E-4766-B617-97B659799E44}" presName="linNode" presStyleCnt="0"/>
      <dgm:spPr/>
    </dgm:pt>
    <dgm:pt modelId="{B892E77C-3BBE-4480-8CAF-0BCFAF98B774}" type="pres">
      <dgm:prSet presAssocID="{C187CE10-D75E-4766-B617-97B659799E44}" presName="parentText" presStyleLbl="node1" presStyleIdx="1" presStyleCnt="8" custScaleX="25700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6AE21D-0E92-485D-9290-FD15F0782E55}" type="pres">
      <dgm:prSet presAssocID="{E0AFC5C9-254B-464E-83FF-252100F6C9DF}" presName="sp" presStyleCnt="0"/>
      <dgm:spPr/>
    </dgm:pt>
    <dgm:pt modelId="{7773ED2C-8C2F-49C3-BDCA-33541666151C}" type="pres">
      <dgm:prSet presAssocID="{383AC98D-2259-4726-84A2-6F07C9D873DF}" presName="linNode" presStyleCnt="0"/>
      <dgm:spPr/>
    </dgm:pt>
    <dgm:pt modelId="{020A35EC-FDA1-4517-AF1C-77673F94785A}" type="pres">
      <dgm:prSet presAssocID="{383AC98D-2259-4726-84A2-6F07C9D873DF}" presName="parentText" presStyleLbl="node1" presStyleIdx="2" presStyleCnt="8" custScaleX="25700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171CB3-EA97-4344-A367-4731BF8508DF}" type="pres">
      <dgm:prSet presAssocID="{C6602836-4B12-4210-8B3B-B73AEB3DEB81}" presName="sp" presStyleCnt="0"/>
      <dgm:spPr/>
    </dgm:pt>
    <dgm:pt modelId="{EDAC39B3-B665-4DD3-B52E-F886D5489816}" type="pres">
      <dgm:prSet presAssocID="{F6259324-C24C-4C4D-B413-030A4F5009AD}" presName="linNode" presStyleCnt="0"/>
      <dgm:spPr/>
    </dgm:pt>
    <dgm:pt modelId="{B8F86244-C57D-4515-85AF-49647A86272E}" type="pres">
      <dgm:prSet presAssocID="{F6259324-C24C-4C4D-B413-030A4F5009AD}" presName="parentText" presStyleLbl="node1" presStyleIdx="3" presStyleCnt="8" custScaleX="25700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91EFEA-C5A3-4565-8ECE-F986B313B090}" type="pres">
      <dgm:prSet presAssocID="{DB85175A-47F5-444B-A526-72E3695638A3}" presName="sp" presStyleCnt="0"/>
      <dgm:spPr/>
    </dgm:pt>
    <dgm:pt modelId="{13F66076-00A2-4F5E-B78D-3FC5407CE28B}" type="pres">
      <dgm:prSet presAssocID="{7D5B5CFC-7BFC-43D2-AA11-907DDB83FFFD}" presName="linNode" presStyleCnt="0"/>
      <dgm:spPr/>
    </dgm:pt>
    <dgm:pt modelId="{9001B2CF-352C-4ADF-8653-0E0FD3A171F8}" type="pres">
      <dgm:prSet presAssocID="{7D5B5CFC-7BFC-43D2-AA11-907DDB83FFFD}" presName="parentText" presStyleLbl="node1" presStyleIdx="4" presStyleCnt="8" custScaleX="25700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D9A9CD-5114-467E-B04B-865C323C0702}" type="pres">
      <dgm:prSet presAssocID="{C06E3A7A-DEE4-43DB-AC52-B395D83204D5}" presName="sp" presStyleCnt="0"/>
      <dgm:spPr/>
    </dgm:pt>
    <dgm:pt modelId="{4F636AEA-8A20-48E3-94D5-7BE067C36C76}" type="pres">
      <dgm:prSet presAssocID="{E97F0624-941D-4E17-BB08-21A321A189FA}" presName="linNode" presStyleCnt="0"/>
      <dgm:spPr/>
    </dgm:pt>
    <dgm:pt modelId="{B22AE8C2-BF91-4767-96F0-A4E7503143E6}" type="pres">
      <dgm:prSet presAssocID="{E97F0624-941D-4E17-BB08-21A321A189FA}" presName="parentText" presStyleLbl="node1" presStyleIdx="5" presStyleCnt="8" custScaleX="25700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F3D53E-873D-4D31-B4D4-F3D9D83F2E0A}" type="pres">
      <dgm:prSet presAssocID="{C2D59C64-F998-4EFE-96E1-A1D7D037201D}" presName="sp" presStyleCnt="0"/>
      <dgm:spPr/>
    </dgm:pt>
    <dgm:pt modelId="{9B368937-CCD4-4168-A379-18FC4C48696F}" type="pres">
      <dgm:prSet presAssocID="{013B3D2D-1ED7-436B-A025-B0DAF6DBE0F1}" presName="linNode" presStyleCnt="0"/>
      <dgm:spPr/>
    </dgm:pt>
    <dgm:pt modelId="{193EEC47-AE41-4992-9958-7005BC6C3D7A}" type="pres">
      <dgm:prSet presAssocID="{013B3D2D-1ED7-436B-A025-B0DAF6DBE0F1}" presName="parentText" presStyleLbl="node1" presStyleIdx="6" presStyleCnt="8" custScaleX="25700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6D5361-03CB-471D-81F5-8E57524C3148}" type="pres">
      <dgm:prSet presAssocID="{24439AE4-1A94-46EE-96FE-9CD8175E17DA}" presName="sp" presStyleCnt="0"/>
      <dgm:spPr/>
    </dgm:pt>
    <dgm:pt modelId="{D5719F9A-C9C8-47AF-BD8E-4F7810D5352F}" type="pres">
      <dgm:prSet presAssocID="{4B004E21-6EED-4C88-94CD-F88AD601AE13}" presName="linNode" presStyleCnt="0"/>
      <dgm:spPr/>
    </dgm:pt>
    <dgm:pt modelId="{BB3AB36A-09DB-42D4-9B76-F2E2806AA3C0}" type="pres">
      <dgm:prSet presAssocID="{4B004E21-6EED-4C88-94CD-F88AD601AE13}" presName="parentText" presStyleLbl="node1" presStyleIdx="7" presStyleCnt="8" custScaleX="25700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5252DA-DEAF-4FCB-9D77-935F91571FAE}" type="presOf" srcId="{7D5B5CFC-7BFC-43D2-AA11-907DDB83FFFD}" destId="{9001B2CF-352C-4ADF-8653-0E0FD3A171F8}" srcOrd="0" destOrd="0" presId="urn:microsoft.com/office/officeart/2005/8/layout/vList5"/>
    <dgm:cxn modelId="{B2637338-0A1E-4D6C-A5FC-7C440CE0CCD7}" srcId="{B3E193FB-52BB-4660-8EC8-564AAAC52136}" destId="{33FE832A-AFCF-445D-AFDC-7E3B327CF623}" srcOrd="0" destOrd="0" parTransId="{E48A7A1A-02CE-469D-A0F0-447E3AD298CF}" sibTransId="{8295B389-AD00-4383-BBE2-9CEA9635FADF}"/>
    <dgm:cxn modelId="{73832707-857E-437B-83AB-4E29BE177856}" srcId="{B3E193FB-52BB-4660-8EC8-564AAAC52136}" destId="{4B004E21-6EED-4C88-94CD-F88AD601AE13}" srcOrd="7" destOrd="0" parTransId="{88467920-1EF5-478A-AFA4-28263CA756C6}" sibTransId="{9EA6A33A-0FA5-4748-98C7-8C3C045C2C26}"/>
    <dgm:cxn modelId="{0CD42622-CFCE-4823-A6A0-54EF615B7B78}" srcId="{B3E193FB-52BB-4660-8EC8-564AAAC52136}" destId="{383AC98D-2259-4726-84A2-6F07C9D873DF}" srcOrd="2" destOrd="0" parTransId="{DC7ED281-37D3-4F64-A3EF-22492015F09F}" sibTransId="{C6602836-4B12-4210-8B3B-B73AEB3DEB81}"/>
    <dgm:cxn modelId="{98A599AF-8FCA-42B3-9880-13B1174C3658}" srcId="{B3E193FB-52BB-4660-8EC8-564AAAC52136}" destId="{C187CE10-D75E-4766-B617-97B659799E44}" srcOrd="1" destOrd="0" parTransId="{56C2A2EC-0304-4A2D-AD44-75F2BD6174FA}" sibTransId="{E0AFC5C9-254B-464E-83FF-252100F6C9DF}"/>
    <dgm:cxn modelId="{D408E174-9A76-4CCF-A592-4831F529DB70}" srcId="{B3E193FB-52BB-4660-8EC8-564AAAC52136}" destId="{7D5B5CFC-7BFC-43D2-AA11-907DDB83FFFD}" srcOrd="4" destOrd="0" parTransId="{DE36DE64-2433-46FE-B865-6401A05F3707}" sibTransId="{C06E3A7A-DEE4-43DB-AC52-B395D83204D5}"/>
    <dgm:cxn modelId="{42F92459-AF31-43DF-A961-FE576D50B594}" type="presOf" srcId="{4B004E21-6EED-4C88-94CD-F88AD601AE13}" destId="{BB3AB36A-09DB-42D4-9B76-F2E2806AA3C0}" srcOrd="0" destOrd="0" presId="urn:microsoft.com/office/officeart/2005/8/layout/vList5"/>
    <dgm:cxn modelId="{EF98A399-0650-4912-A5E9-602AAC47F1DD}" type="presOf" srcId="{33FE832A-AFCF-445D-AFDC-7E3B327CF623}" destId="{2409337A-AEA4-4A3B-B431-2476D2A2CBF5}" srcOrd="0" destOrd="0" presId="urn:microsoft.com/office/officeart/2005/8/layout/vList5"/>
    <dgm:cxn modelId="{AE78EF71-9F90-4046-B74B-1C3EFAFBED31}" srcId="{B3E193FB-52BB-4660-8EC8-564AAAC52136}" destId="{E97F0624-941D-4E17-BB08-21A321A189FA}" srcOrd="5" destOrd="0" parTransId="{02BE9A06-7C25-4EDF-85E3-2841406301BC}" sibTransId="{C2D59C64-F998-4EFE-96E1-A1D7D037201D}"/>
    <dgm:cxn modelId="{60C8D3CE-A23A-4575-A410-403558B66D69}" type="presOf" srcId="{E97F0624-941D-4E17-BB08-21A321A189FA}" destId="{B22AE8C2-BF91-4767-96F0-A4E7503143E6}" srcOrd="0" destOrd="0" presId="urn:microsoft.com/office/officeart/2005/8/layout/vList5"/>
    <dgm:cxn modelId="{A75C3437-18AE-4FC6-9D10-69770205BF51}" type="presOf" srcId="{F6259324-C24C-4C4D-B413-030A4F5009AD}" destId="{B8F86244-C57D-4515-85AF-49647A86272E}" srcOrd="0" destOrd="0" presId="urn:microsoft.com/office/officeart/2005/8/layout/vList5"/>
    <dgm:cxn modelId="{3D98D3BD-69A1-4A79-88FF-C604611DC5D6}" srcId="{B3E193FB-52BB-4660-8EC8-564AAAC52136}" destId="{013B3D2D-1ED7-436B-A025-B0DAF6DBE0F1}" srcOrd="6" destOrd="0" parTransId="{96E0D06D-C7DC-4DE7-B33E-DD04C57785DD}" sibTransId="{24439AE4-1A94-46EE-96FE-9CD8175E17DA}"/>
    <dgm:cxn modelId="{30569DCA-52DB-4228-A2E6-560F2E6E1A21}" type="presOf" srcId="{B3E193FB-52BB-4660-8EC8-564AAAC52136}" destId="{2D4A343F-845B-42F9-B7C4-104356A7B9AA}" srcOrd="0" destOrd="0" presId="urn:microsoft.com/office/officeart/2005/8/layout/vList5"/>
    <dgm:cxn modelId="{7DA69712-9C77-4BC0-86F4-7FB3DA558A4D}" type="presOf" srcId="{013B3D2D-1ED7-436B-A025-B0DAF6DBE0F1}" destId="{193EEC47-AE41-4992-9958-7005BC6C3D7A}" srcOrd="0" destOrd="0" presId="urn:microsoft.com/office/officeart/2005/8/layout/vList5"/>
    <dgm:cxn modelId="{1C8D97BD-4F12-43E3-B50A-B7DF948D1C91}" type="presOf" srcId="{C187CE10-D75E-4766-B617-97B659799E44}" destId="{B892E77C-3BBE-4480-8CAF-0BCFAF98B774}" srcOrd="0" destOrd="0" presId="urn:microsoft.com/office/officeart/2005/8/layout/vList5"/>
    <dgm:cxn modelId="{6A4B7FA2-B9D3-453B-BDAC-44556BE26835}" srcId="{B3E193FB-52BB-4660-8EC8-564AAAC52136}" destId="{F6259324-C24C-4C4D-B413-030A4F5009AD}" srcOrd="3" destOrd="0" parTransId="{6C05CE38-D361-4997-B3CF-2BA7054CED35}" sibTransId="{DB85175A-47F5-444B-A526-72E3695638A3}"/>
    <dgm:cxn modelId="{5CC6D1CD-A9DE-4789-80E1-883AF1A8D883}" type="presOf" srcId="{383AC98D-2259-4726-84A2-6F07C9D873DF}" destId="{020A35EC-FDA1-4517-AF1C-77673F94785A}" srcOrd="0" destOrd="0" presId="urn:microsoft.com/office/officeart/2005/8/layout/vList5"/>
    <dgm:cxn modelId="{B3925B42-1273-4506-A964-399F151B44E2}" type="presParOf" srcId="{2D4A343F-845B-42F9-B7C4-104356A7B9AA}" destId="{A9EFC471-6C4F-404B-8751-727A28B5EE40}" srcOrd="0" destOrd="0" presId="urn:microsoft.com/office/officeart/2005/8/layout/vList5"/>
    <dgm:cxn modelId="{18FEFD68-98B0-4C80-91E1-066D1C8AC0CD}" type="presParOf" srcId="{A9EFC471-6C4F-404B-8751-727A28B5EE40}" destId="{2409337A-AEA4-4A3B-B431-2476D2A2CBF5}" srcOrd="0" destOrd="0" presId="urn:microsoft.com/office/officeart/2005/8/layout/vList5"/>
    <dgm:cxn modelId="{8FEE0C71-F098-4222-8EBE-42028DE7181D}" type="presParOf" srcId="{2D4A343F-845B-42F9-B7C4-104356A7B9AA}" destId="{CCE8201F-0B10-4C97-A19C-798D3EE5F8F0}" srcOrd="1" destOrd="0" presId="urn:microsoft.com/office/officeart/2005/8/layout/vList5"/>
    <dgm:cxn modelId="{5C6C6CA4-0B17-45AA-A615-D1D2D7C0DD03}" type="presParOf" srcId="{2D4A343F-845B-42F9-B7C4-104356A7B9AA}" destId="{3817388D-DF09-4771-AA36-429E1962C24C}" srcOrd="2" destOrd="0" presId="urn:microsoft.com/office/officeart/2005/8/layout/vList5"/>
    <dgm:cxn modelId="{06469383-513F-4F63-9363-0B9D3DAD075B}" type="presParOf" srcId="{3817388D-DF09-4771-AA36-429E1962C24C}" destId="{B892E77C-3BBE-4480-8CAF-0BCFAF98B774}" srcOrd="0" destOrd="0" presId="urn:microsoft.com/office/officeart/2005/8/layout/vList5"/>
    <dgm:cxn modelId="{2950F71D-AED0-478E-969A-B3C66945E32C}" type="presParOf" srcId="{2D4A343F-845B-42F9-B7C4-104356A7B9AA}" destId="{9D6AE21D-0E92-485D-9290-FD15F0782E55}" srcOrd="3" destOrd="0" presId="urn:microsoft.com/office/officeart/2005/8/layout/vList5"/>
    <dgm:cxn modelId="{1D5E37F9-1B94-49E0-9480-1FE47A3889D7}" type="presParOf" srcId="{2D4A343F-845B-42F9-B7C4-104356A7B9AA}" destId="{7773ED2C-8C2F-49C3-BDCA-33541666151C}" srcOrd="4" destOrd="0" presId="urn:microsoft.com/office/officeart/2005/8/layout/vList5"/>
    <dgm:cxn modelId="{BF056382-78F7-4E84-A340-2731544ABE3B}" type="presParOf" srcId="{7773ED2C-8C2F-49C3-BDCA-33541666151C}" destId="{020A35EC-FDA1-4517-AF1C-77673F94785A}" srcOrd="0" destOrd="0" presId="urn:microsoft.com/office/officeart/2005/8/layout/vList5"/>
    <dgm:cxn modelId="{E0174615-FDCA-4057-BA26-AF06D3A3008D}" type="presParOf" srcId="{2D4A343F-845B-42F9-B7C4-104356A7B9AA}" destId="{0A171CB3-EA97-4344-A367-4731BF8508DF}" srcOrd="5" destOrd="0" presId="urn:microsoft.com/office/officeart/2005/8/layout/vList5"/>
    <dgm:cxn modelId="{D1ECEB9F-D2FA-49F4-85ED-AD47B5E814DF}" type="presParOf" srcId="{2D4A343F-845B-42F9-B7C4-104356A7B9AA}" destId="{EDAC39B3-B665-4DD3-B52E-F886D5489816}" srcOrd="6" destOrd="0" presId="urn:microsoft.com/office/officeart/2005/8/layout/vList5"/>
    <dgm:cxn modelId="{BF16E56A-47BC-4F05-B66B-ADFFA0EDCDC6}" type="presParOf" srcId="{EDAC39B3-B665-4DD3-B52E-F886D5489816}" destId="{B8F86244-C57D-4515-85AF-49647A86272E}" srcOrd="0" destOrd="0" presId="urn:microsoft.com/office/officeart/2005/8/layout/vList5"/>
    <dgm:cxn modelId="{552786E7-3CED-4DA0-A397-BC9D5A994045}" type="presParOf" srcId="{2D4A343F-845B-42F9-B7C4-104356A7B9AA}" destId="{6291EFEA-C5A3-4565-8ECE-F986B313B090}" srcOrd="7" destOrd="0" presId="urn:microsoft.com/office/officeart/2005/8/layout/vList5"/>
    <dgm:cxn modelId="{D09204BB-DC99-4D08-A1EC-697AAF8E09CD}" type="presParOf" srcId="{2D4A343F-845B-42F9-B7C4-104356A7B9AA}" destId="{13F66076-00A2-4F5E-B78D-3FC5407CE28B}" srcOrd="8" destOrd="0" presId="urn:microsoft.com/office/officeart/2005/8/layout/vList5"/>
    <dgm:cxn modelId="{617DB1FD-1AFE-4266-962D-4999C022620A}" type="presParOf" srcId="{13F66076-00A2-4F5E-B78D-3FC5407CE28B}" destId="{9001B2CF-352C-4ADF-8653-0E0FD3A171F8}" srcOrd="0" destOrd="0" presId="urn:microsoft.com/office/officeart/2005/8/layout/vList5"/>
    <dgm:cxn modelId="{722512BE-9543-4C8D-9D8C-A2CDEEA71393}" type="presParOf" srcId="{2D4A343F-845B-42F9-B7C4-104356A7B9AA}" destId="{0CD9A9CD-5114-467E-B04B-865C323C0702}" srcOrd="9" destOrd="0" presId="urn:microsoft.com/office/officeart/2005/8/layout/vList5"/>
    <dgm:cxn modelId="{41FD1BA5-2449-45F3-8E92-BE287774B960}" type="presParOf" srcId="{2D4A343F-845B-42F9-B7C4-104356A7B9AA}" destId="{4F636AEA-8A20-48E3-94D5-7BE067C36C76}" srcOrd="10" destOrd="0" presId="urn:microsoft.com/office/officeart/2005/8/layout/vList5"/>
    <dgm:cxn modelId="{DFBC1EEF-876F-411D-B310-993B158D6DF6}" type="presParOf" srcId="{4F636AEA-8A20-48E3-94D5-7BE067C36C76}" destId="{B22AE8C2-BF91-4767-96F0-A4E7503143E6}" srcOrd="0" destOrd="0" presId="urn:microsoft.com/office/officeart/2005/8/layout/vList5"/>
    <dgm:cxn modelId="{47E51397-83EA-4939-8A59-02251F38FC0E}" type="presParOf" srcId="{2D4A343F-845B-42F9-B7C4-104356A7B9AA}" destId="{26F3D53E-873D-4D31-B4D4-F3D9D83F2E0A}" srcOrd="11" destOrd="0" presId="urn:microsoft.com/office/officeart/2005/8/layout/vList5"/>
    <dgm:cxn modelId="{E0B0A94F-DFA7-45DB-A3F1-12AE98376274}" type="presParOf" srcId="{2D4A343F-845B-42F9-B7C4-104356A7B9AA}" destId="{9B368937-CCD4-4168-A379-18FC4C48696F}" srcOrd="12" destOrd="0" presId="urn:microsoft.com/office/officeart/2005/8/layout/vList5"/>
    <dgm:cxn modelId="{94CF1FB6-822B-47A8-8972-6A0F9FB0BFCA}" type="presParOf" srcId="{9B368937-CCD4-4168-A379-18FC4C48696F}" destId="{193EEC47-AE41-4992-9958-7005BC6C3D7A}" srcOrd="0" destOrd="0" presId="urn:microsoft.com/office/officeart/2005/8/layout/vList5"/>
    <dgm:cxn modelId="{5DD41386-4D4B-4D3D-95A1-8244B3A6E865}" type="presParOf" srcId="{2D4A343F-845B-42F9-B7C4-104356A7B9AA}" destId="{8E6D5361-03CB-471D-81F5-8E57524C3148}" srcOrd="13" destOrd="0" presId="urn:microsoft.com/office/officeart/2005/8/layout/vList5"/>
    <dgm:cxn modelId="{E5F2F69E-2CA0-4AA0-8876-7A38BC397B43}" type="presParOf" srcId="{2D4A343F-845B-42F9-B7C4-104356A7B9AA}" destId="{D5719F9A-C9C8-47AF-BD8E-4F7810D5352F}" srcOrd="14" destOrd="0" presId="urn:microsoft.com/office/officeart/2005/8/layout/vList5"/>
    <dgm:cxn modelId="{1F21AAF7-86BC-4803-AEC4-2DC7A85D97DE}" type="presParOf" srcId="{D5719F9A-C9C8-47AF-BD8E-4F7810D5352F}" destId="{BB3AB36A-09DB-42D4-9B76-F2E2806AA3C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B7CF0E-5A8C-4399-A71B-EE8E7C6425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8B567E-98A4-46E8-9E00-112882724B8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Cloud  Computing costs</a:t>
          </a:r>
          <a:endParaRPr lang="zh-C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A337BC-B03A-43C3-A9D7-AEAB61906D6C}" type="parTrans" cxnId="{0AA8741C-B099-419B-9FA5-F7FC6CEFB020}">
      <dgm:prSet/>
      <dgm:spPr/>
      <dgm:t>
        <a:bodyPr/>
        <a:lstStyle/>
        <a:p>
          <a:endParaRPr lang="zh-CN" altLang="en-US"/>
        </a:p>
      </dgm:t>
    </dgm:pt>
    <dgm:pt modelId="{B19BC51E-30B1-4F5F-B9DC-37450B96F8FA}" type="sibTrans" cxnId="{0AA8741C-B099-419B-9FA5-F7FC6CEFB020}">
      <dgm:prSet/>
      <dgm:spPr/>
      <dgm:t>
        <a:bodyPr/>
        <a:lstStyle/>
        <a:p>
          <a:endParaRPr lang="zh-CN" altLang="en-US"/>
        </a:p>
      </dgm:t>
    </dgm:pt>
    <dgm:pt modelId="{A0CDB730-802F-44FC-B118-48F2A2BC98E2}">
      <dgm:prSet custT="1"/>
      <dgm:spPr/>
      <dgm:t>
        <a:bodyPr/>
        <a:lstStyle/>
        <a:p>
          <a:pPr rtl="0"/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1.Usage costs on a Pay-per-use basis </a:t>
          </a:r>
          <a:endParaRPr lang="zh-C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D8C2C3-D2FE-4A6F-9DD1-4D34A2439957}" type="parTrans" cxnId="{F223F22C-AB65-41E1-AF1B-E39E4D7CD5A0}">
      <dgm:prSet/>
      <dgm:spPr/>
      <dgm:t>
        <a:bodyPr/>
        <a:lstStyle/>
        <a:p>
          <a:endParaRPr lang="zh-CN" altLang="en-US"/>
        </a:p>
      </dgm:t>
    </dgm:pt>
    <dgm:pt modelId="{D2B921EE-0F2A-4C35-A31E-B796EA0C500C}" type="sibTrans" cxnId="{F223F22C-AB65-41E1-AF1B-E39E4D7CD5A0}">
      <dgm:prSet/>
      <dgm:spPr/>
      <dgm:t>
        <a:bodyPr/>
        <a:lstStyle/>
        <a:p>
          <a:endParaRPr lang="zh-CN" altLang="en-US"/>
        </a:p>
      </dgm:t>
    </dgm:pt>
    <dgm:pt modelId="{2E72C30F-CCBE-43D1-9EA5-5CF7B7A240F5}">
      <dgm:prSet custT="1"/>
      <dgm:spPr/>
      <dgm:t>
        <a:bodyPr/>
        <a:lstStyle/>
        <a:p>
          <a:pPr rtl="0"/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2.Subscriptions costs</a:t>
          </a:r>
          <a:endParaRPr lang="zh-C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24DCFB-0F76-406C-AC9A-1304C5438C8E}" type="parTrans" cxnId="{E1818270-9C11-453A-B9EA-A4C97D88BCF3}">
      <dgm:prSet/>
      <dgm:spPr/>
      <dgm:t>
        <a:bodyPr/>
        <a:lstStyle/>
        <a:p>
          <a:endParaRPr lang="zh-CN" altLang="en-US"/>
        </a:p>
      </dgm:t>
    </dgm:pt>
    <dgm:pt modelId="{A7D8893F-301A-425B-9525-9F6BE4879AD5}" type="sibTrans" cxnId="{E1818270-9C11-453A-B9EA-A4C97D88BCF3}">
      <dgm:prSet/>
      <dgm:spPr/>
      <dgm:t>
        <a:bodyPr/>
        <a:lstStyle/>
        <a:p>
          <a:endParaRPr lang="zh-CN" altLang="en-US"/>
        </a:p>
      </dgm:t>
    </dgm:pt>
    <dgm:pt modelId="{3C08871B-3645-435D-8937-B9742E277EF8}">
      <dgm:prSet custT="1"/>
      <dgm:spPr/>
      <dgm:t>
        <a:bodyPr/>
        <a:lstStyle/>
        <a:p>
          <a:pPr rtl="0"/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3.Transfer costs(</a:t>
          </a:r>
          <a:r>
            <a:rPr lang="en-US" sz="18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large enterprises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zh-C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23C0FB-E74F-447A-B1E0-1AD56B50F5F4}" type="parTrans" cxnId="{2851EB74-12A6-4793-AFD7-81D65EE0CB45}">
      <dgm:prSet/>
      <dgm:spPr/>
      <dgm:t>
        <a:bodyPr/>
        <a:lstStyle/>
        <a:p>
          <a:endParaRPr lang="zh-CN" altLang="en-US"/>
        </a:p>
      </dgm:t>
    </dgm:pt>
    <dgm:pt modelId="{39AD78B3-F013-4DA3-BD21-3FBB6F041451}" type="sibTrans" cxnId="{2851EB74-12A6-4793-AFD7-81D65EE0CB45}">
      <dgm:prSet/>
      <dgm:spPr/>
      <dgm:t>
        <a:bodyPr/>
        <a:lstStyle/>
        <a:p>
          <a:endParaRPr lang="zh-CN" altLang="en-US"/>
        </a:p>
      </dgm:t>
    </dgm:pt>
    <dgm:pt modelId="{BBFBDB04-CBBC-4217-9E3F-6D5126C96957}">
      <dgm:prSet custT="1"/>
      <dgm:spPr/>
      <dgm:t>
        <a:bodyPr/>
        <a:lstStyle/>
        <a:p>
          <a:pPr rtl="0"/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4.Integration and app reengineering costs(</a:t>
          </a:r>
          <a:r>
            <a:rPr lang="en-US" sz="18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large enterprises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zh-C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587FC7-1641-4B59-8367-9AB3458F1CB8}" type="parTrans" cxnId="{24EE961A-7E1F-4FA6-A833-59F5D4EC5FDA}">
      <dgm:prSet/>
      <dgm:spPr/>
      <dgm:t>
        <a:bodyPr/>
        <a:lstStyle/>
        <a:p>
          <a:endParaRPr lang="zh-CN" altLang="en-US"/>
        </a:p>
      </dgm:t>
    </dgm:pt>
    <dgm:pt modelId="{D31A0C48-A0CD-44AA-8615-C3AE9685EF0C}" type="sibTrans" cxnId="{24EE961A-7E1F-4FA6-A833-59F5D4EC5FDA}">
      <dgm:prSet/>
      <dgm:spPr/>
      <dgm:t>
        <a:bodyPr/>
        <a:lstStyle/>
        <a:p>
          <a:endParaRPr lang="zh-CN" altLang="en-US"/>
        </a:p>
      </dgm:t>
    </dgm:pt>
    <dgm:pt modelId="{BA6952F1-FCB0-446F-9066-09E259D78D48}">
      <dgm:prSet custT="1"/>
      <dgm:spPr/>
      <dgm:t>
        <a:bodyPr/>
        <a:lstStyle/>
        <a:p>
          <a:pPr rtl="0"/>
          <a:r>
            <a: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5.Labor Costs</a:t>
          </a:r>
          <a:endParaRPr lang="zh-C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804A30-C9A6-4566-A749-656F32ACAFC7}" type="parTrans" cxnId="{C98A5703-74BD-4F61-859A-7A70C9030BB8}">
      <dgm:prSet/>
      <dgm:spPr/>
      <dgm:t>
        <a:bodyPr/>
        <a:lstStyle/>
        <a:p>
          <a:endParaRPr lang="zh-CN" altLang="en-US"/>
        </a:p>
      </dgm:t>
    </dgm:pt>
    <dgm:pt modelId="{BF6A4F34-5AC0-45F9-8B17-DDAF48B89349}" type="sibTrans" cxnId="{C98A5703-74BD-4F61-859A-7A70C9030BB8}">
      <dgm:prSet/>
      <dgm:spPr/>
      <dgm:t>
        <a:bodyPr/>
        <a:lstStyle/>
        <a:p>
          <a:endParaRPr lang="zh-CN" altLang="en-US"/>
        </a:p>
      </dgm:t>
    </dgm:pt>
    <dgm:pt modelId="{38A10185-4137-4514-A403-4F6B059462FB}" type="pres">
      <dgm:prSet presAssocID="{A5B7CF0E-5A8C-4399-A71B-EE8E7C6425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1154F2-23BB-4A4F-998C-2D8D14B1CDF0}" type="pres">
      <dgm:prSet presAssocID="{318B567E-98A4-46E8-9E00-112882724B8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211DF9-1D64-4947-981E-2B27E6751B2B}" type="pres">
      <dgm:prSet presAssocID="{B19BC51E-30B1-4F5F-B9DC-37450B96F8FA}" presName="spacer" presStyleCnt="0"/>
      <dgm:spPr/>
    </dgm:pt>
    <dgm:pt modelId="{0ADFF6BE-0025-454A-A4A5-6A7D87C50605}" type="pres">
      <dgm:prSet presAssocID="{A0CDB730-802F-44FC-B118-48F2A2BC98E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35C4D8-17E6-46F6-95EF-A8E4B3831946}" type="pres">
      <dgm:prSet presAssocID="{D2B921EE-0F2A-4C35-A31E-B796EA0C500C}" presName="spacer" presStyleCnt="0"/>
      <dgm:spPr/>
    </dgm:pt>
    <dgm:pt modelId="{4B7FEE61-AA2A-4E93-8E60-CDA1B2891048}" type="pres">
      <dgm:prSet presAssocID="{2E72C30F-CCBE-43D1-9EA5-5CF7B7A240F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237113-B7B0-4C54-9A20-24DF714BCBC3}" type="pres">
      <dgm:prSet presAssocID="{A7D8893F-301A-425B-9525-9F6BE4879AD5}" presName="spacer" presStyleCnt="0"/>
      <dgm:spPr/>
    </dgm:pt>
    <dgm:pt modelId="{3C7F09A0-FCCF-45B8-AC4D-C46EA15CF917}" type="pres">
      <dgm:prSet presAssocID="{3C08871B-3645-435D-8937-B9742E277EF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0CFC73-0C5E-4409-BE8D-04A5E964C8DD}" type="pres">
      <dgm:prSet presAssocID="{39AD78B3-F013-4DA3-BD21-3FBB6F041451}" presName="spacer" presStyleCnt="0"/>
      <dgm:spPr/>
    </dgm:pt>
    <dgm:pt modelId="{E87D35A3-31A0-4D06-B6D6-23C217CAE055}" type="pres">
      <dgm:prSet presAssocID="{BBFBDB04-CBBC-4217-9E3F-6D5126C96957}" presName="parentText" presStyleLbl="node1" presStyleIdx="4" presStyleCnt="6" custScaleY="1255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0A4E31-AC74-4F5B-8568-79E5F9688B19}" type="pres">
      <dgm:prSet presAssocID="{D31A0C48-A0CD-44AA-8615-C3AE9685EF0C}" presName="spacer" presStyleCnt="0"/>
      <dgm:spPr/>
    </dgm:pt>
    <dgm:pt modelId="{1203B998-DDDE-4B88-A8D5-3BB52DC189F4}" type="pres">
      <dgm:prSet presAssocID="{BA6952F1-FCB0-446F-9066-09E259D78D4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A8741C-B099-419B-9FA5-F7FC6CEFB020}" srcId="{A5B7CF0E-5A8C-4399-A71B-EE8E7C642586}" destId="{318B567E-98A4-46E8-9E00-112882724B8F}" srcOrd="0" destOrd="0" parTransId="{D7A337BC-B03A-43C3-A9D7-AEAB61906D6C}" sibTransId="{B19BC51E-30B1-4F5F-B9DC-37450B96F8FA}"/>
    <dgm:cxn modelId="{73D90714-BB21-43CC-9C54-A7CFAF3E1350}" type="presOf" srcId="{318B567E-98A4-46E8-9E00-112882724B8F}" destId="{B41154F2-23BB-4A4F-998C-2D8D14B1CDF0}" srcOrd="0" destOrd="0" presId="urn:microsoft.com/office/officeart/2005/8/layout/vList2"/>
    <dgm:cxn modelId="{C0737E23-25B1-45A9-A8CD-44F11A740FEB}" type="presOf" srcId="{3C08871B-3645-435D-8937-B9742E277EF8}" destId="{3C7F09A0-FCCF-45B8-AC4D-C46EA15CF917}" srcOrd="0" destOrd="0" presId="urn:microsoft.com/office/officeart/2005/8/layout/vList2"/>
    <dgm:cxn modelId="{345FC87B-56AD-4D37-9C73-6474A8C12B19}" type="presOf" srcId="{A0CDB730-802F-44FC-B118-48F2A2BC98E2}" destId="{0ADFF6BE-0025-454A-A4A5-6A7D87C50605}" srcOrd="0" destOrd="0" presId="urn:microsoft.com/office/officeart/2005/8/layout/vList2"/>
    <dgm:cxn modelId="{E1818270-9C11-453A-B9EA-A4C97D88BCF3}" srcId="{A5B7CF0E-5A8C-4399-A71B-EE8E7C642586}" destId="{2E72C30F-CCBE-43D1-9EA5-5CF7B7A240F5}" srcOrd="2" destOrd="0" parTransId="{5724DCFB-0F76-406C-AC9A-1304C5438C8E}" sibTransId="{A7D8893F-301A-425B-9525-9F6BE4879AD5}"/>
    <dgm:cxn modelId="{C98A5703-74BD-4F61-859A-7A70C9030BB8}" srcId="{A5B7CF0E-5A8C-4399-A71B-EE8E7C642586}" destId="{BA6952F1-FCB0-446F-9066-09E259D78D48}" srcOrd="5" destOrd="0" parTransId="{19804A30-C9A6-4566-A749-656F32ACAFC7}" sibTransId="{BF6A4F34-5AC0-45F9-8B17-DDAF48B89349}"/>
    <dgm:cxn modelId="{86554655-DEBC-49D8-8B0E-3A0CFEB77EB7}" type="presOf" srcId="{2E72C30F-CCBE-43D1-9EA5-5CF7B7A240F5}" destId="{4B7FEE61-AA2A-4E93-8E60-CDA1B2891048}" srcOrd="0" destOrd="0" presId="urn:microsoft.com/office/officeart/2005/8/layout/vList2"/>
    <dgm:cxn modelId="{049D9566-C3E8-4E3A-8EEE-6B68817F25F1}" type="presOf" srcId="{BA6952F1-FCB0-446F-9066-09E259D78D48}" destId="{1203B998-DDDE-4B88-A8D5-3BB52DC189F4}" srcOrd="0" destOrd="0" presId="urn:microsoft.com/office/officeart/2005/8/layout/vList2"/>
    <dgm:cxn modelId="{24EE961A-7E1F-4FA6-A833-59F5D4EC5FDA}" srcId="{A5B7CF0E-5A8C-4399-A71B-EE8E7C642586}" destId="{BBFBDB04-CBBC-4217-9E3F-6D5126C96957}" srcOrd="4" destOrd="0" parTransId="{D5587FC7-1641-4B59-8367-9AB3458F1CB8}" sibTransId="{D31A0C48-A0CD-44AA-8615-C3AE9685EF0C}"/>
    <dgm:cxn modelId="{F223F22C-AB65-41E1-AF1B-E39E4D7CD5A0}" srcId="{A5B7CF0E-5A8C-4399-A71B-EE8E7C642586}" destId="{A0CDB730-802F-44FC-B118-48F2A2BC98E2}" srcOrd="1" destOrd="0" parTransId="{EAD8C2C3-D2FE-4A6F-9DD1-4D34A2439957}" sibTransId="{D2B921EE-0F2A-4C35-A31E-B796EA0C500C}"/>
    <dgm:cxn modelId="{A839E40C-5459-4F8C-A305-442366749975}" type="presOf" srcId="{BBFBDB04-CBBC-4217-9E3F-6D5126C96957}" destId="{E87D35A3-31A0-4D06-B6D6-23C217CAE055}" srcOrd="0" destOrd="0" presId="urn:microsoft.com/office/officeart/2005/8/layout/vList2"/>
    <dgm:cxn modelId="{2851EB74-12A6-4793-AFD7-81D65EE0CB45}" srcId="{A5B7CF0E-5A8C-4399-A71B-EE8E7C642586}" destId="{3C08871B-3645-435D-8937-B9742E277EF8}" srcOrd="3" destOrd="0" parTransId="{1123C0FB-E74F-447A-B1E0-1AD56B50F5F4}" sibTransId="{39AD78B3-F013-4DA3-BD21-3FBB6F041451}"/>
    <dgm:cxn modelId="{6441A0AA-7495-4FD5-A134-2196A85520D0}" type="presOf" srcId="{A5B7CF0E-5A8C-4399-A71B-EE8E7C642586}" destId="{38A10185-4137-4514-A403-4F6B059462FB}" srcOrd="0" destOrd="0" presId="urn:microsoft.com/office/officeart/2005/8/layout/vList2"/>
    <dgm:cxn modelId="{9530B7E3-33D0-40F0-9C37-5B9BC226C4BF}" type="presParOf" srcId="{38A10185-4137-4514-A403-4F6B059462FB}" destId="{B41154F2-23BB-4A4F-998C-2D8D14B1CDF0}" srcOrd="0" destOrd="0" presId="urn:microsoft.com/office/officeart/2005/8/layout/vList2"/>
    <dgm:cxn modelId="{A8E0D512-4878-4365-B230-0A516B21E609}" type="presParOf" srcId="{38A10185-4137-4514-A403-4F6B059462FB}" destId="{04211DF9-1D64-4947-981E-2B27E6751B2B}" srcOrd="1" destOrd="0" presId="urn:microsoft.com/office/officeart/2005/8/layout/vList2"/>
    <dgm:cxn modelId="{034EE35E-1DBE-4C00-A471-F31D0B74512B}" type="presParOf" srcId="{38A10185-4137-4514-A403-4F6B059462FB}" destId="{0ADFF6BE-0025-454A-A4A5-6A7D87C50605}" srcOrd="2" destOrd="0" presId="urn:microsoft.com/office/officeart/2005/8/layout/vList2"/>
    <dgm:cxn modelId="{DFD58D70-3437-4DA3-A741-CF218B3130D9}" type="presParOf" srcId="{38A10185-4137-4514-A403-4F6B059462FB}" destId="{5C35C4D8-17E6-46F6-95EF-A8E4B3831946}" srcOrd="3" destOrd="0" presId="urn:microsoft.com/office/officeart/2005/8/layout/vList2"/>
    <dgm:cxn modelId="{2C07D888-FAA4-4469-978A-12D60A3C3B66}" type="presParOf" srcId="{38A10185-4137-4514-A403-4F6B059462FB}" destId="{4B7FEE61-AA2A-4E93-8E60-CDA1B2891048}" srcOrd="4" destOrd="0" presId="urn:microsoft.com/office/officeart/2005/8/layout/vList2"/>
    <dgm:cxn modelId="{7883C068-BE6D-4069-B335-F8C6426155AC}" type="presParOf" srcId="{38A10185-4137-4514-A403-4F6B059462FB}" destId="{98237113-B7B0-4C54-9A20-24DF714BCBC3}" srcOrd="5" destOrd="0" presId="urn:microsoft.com/office/officeart/2005/8/layout/vList2"/>
    <dgm:cxn modelId="{00591A99-DB47-43B8-814E-DC369577E682}" type="presParOf" srcId="{38A10185-4137-4514-A403-4F6B059462FB}" destId="{3C7F09A0-FCCF-45B8-AC4D-C46EA15CF917}" srcOrd="6" destOrd="0" presId="urn:microsoft.com/office/officeart/2005/8/layout/vList2"/>
    <dgm:cxn modelId="{64765586-6CD9-419E-A90D-B7F5337A488C}" type="presParOf" srcId="{38A10185-4137-4514-A403-4F6B059462FB}" destId="{520CFC73-0C5E-4409-BE8D-04A5E964C8DD}" srcOrd="7" destOrd="0" presId="urn:microsoft.com/office/officeart/2005/8/layout/vList2"/>
    <dgm:cxn modelId="{2C8F1BEB-0910-4022-A931-5E7D03B0E617}" type="presParOf" srcId="{38A10185-4137-4514-A403-4F6B059462FB}" destId="{E87D35A3-31A0-4D06-B6D6-23C217CAE055}" srcOrd="8" destOrd="0" presId="urn:microsoft.com/office/officeart/2005/8/layout/vList2"/>
    <dgm:cxn modelId="{91FB7A16-8498-4FEA-8F3A-340B81834590}" type="presParOf" srcId="{38A10185-4137-4514-A403-4F6B059462FB}" destId="{BC0A4E31-AC74-4F5B-8568-79E5F9688B19}" srcOrd="9" destOrd="0" presId="urn:microsoft.com/office/officeart/2005/8/layout/vList2"/>
    <dgm:cxn modelId="{87B0C1ED-E025-49E2-A14D-820374C1C760}" type="presParOf" srcId="{38A10185-4137-4514-A403-4F6B059462FB}" destId="{1203B998-DDDE-4B88-A8D5-3BB52DC189F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068F5B-BB49-40C3-9285-1E55EF95FA4C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13B8707-92CF-4FB5-B3B0-03C654B6CCAA}">
      <dgm:prSet custT="1"/>
      <dgm:spPr/>
      <dgm:t>
        <a:bodyPr/>
        <a:lstStyle/>
        <a:p>
          <a:pPr rtl="0"/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Total Cost of Ownership (TCO)[20][21][22]</a:t>
          </a:r>
          <a:endParaRPr lang="zh-C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30D146-61DD-4E35-9576-3A95367FA6D5}" type="parTrans" cxnId="{A17D086C-4341-42CB-98EF-803F50B868C7}">
      <dgm:prSet/>
      <dgm:spPr/>
      <dgm:t>
        <a:bodyPr/>
        <a:lstStyle/>
        <a:p>
          <a:endParaRPr lang="zh-CN" altLang="en-US"/>
        </a:p>
      </dgm:t>
    </dgm:pt>
    <dgm:pt modelId="{8C3B176B-B376-4533-AC5B-A19644A9B823}" type="sibTrans" cxnId="{A17D086C-4341-42CB-98EF-803F50B868C7}">
      <dgm:prSet/>
      <dgm:spPr/>
      <dgm:t>
        <a:bodyPr/>
        <a:lstStyle/>
        <a:p>
          <a:endParaRPr lang="zh-CN" altLang="en-US"/>
        </a:p>
      </dgm:t>
    </dgm:pt>
    <dgm:pt modelId="{EE92F4B8-3589-4AD5-9559-6FA6487D7662}">
      <dgm:prSet custT="1"/>
      <dgm:spPr/>
      <dgm:t>
        <a:bodyPr/>
        <a:lstStyle/>
        <a:p>
          <a:pPr rtl="0"/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Return on Investment(ROI)[23][24][25]</a:t>
          </a:r>
          <a:endParaRPr lang="zh-C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DA56A9-6991-4FE8-9C03-A1AE950FF523}" type="parTrans" cxnId="{8B778A9B-307D-408C-AAA1-DDE249315AF1}">
      <dgm:prSet/>
      <dgm:spPr/>
      <dgm:t>
        <a:bodyPr/>
        <a:lstStyle/>
        <a:p>
          <a:endParaRPr lang="zh-CN" altLang="en-US"/>
        </a:p>
      </dgm:t>
    </dgm:pt>
    <dgm:pt modelId="{70C5D0A8-A12E-49EF-9F85-AC2E9B4E2BB3}" type="sibTrans" cxnId="{8B778A9B-307D-408C-AAA1-DDE249315AF1}">
      <dgm:prSet/>
      <dgm:spPr/>
      <dgm:t>
        <a:bodyPr/>
        <a:lstStyle/>
        <a:p>
          <a:endParaRPr lang="zh-CN" altLang="en-US"/>
        </a:p>
      </dgm:t>
    </dgm:pt>
    <dgm:pt modelId="{A02FD70B-E91C-4CF9-9EBA-8E4A19E74B91}" type="pres">
      <dgm:prSet presAssocID="{FB068F5B-BB49-40C3-9285-1E55EF95FA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927460-8908-407A-A36B-D4364E001CA5}" type="pres">
      <dgm:prSet presAssocID="{113B8707-92CF-4FB5-B3B0-03C654B6CCAA}" presName="parentText" presStyleLbl="node1" presStyleIdx="0" presStyleCnt="2" custScaleY="65699" custLinFactY="-31958" custLinFactNeighborX="99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F7BE66-6DC3-471D-811D-060FDECE1568}" type="pres">
      <dgm:prSet presAssocID="{8C3B176B-B376-4533-AC5B-A19644A9B823}" presName="spacer" presStyleCnt="0"/>
      <dgm:spPr/>
      <dgm:t>
        <a:bodyPr/>
        <a:lstStyle/>
        <a:p>
          <a:endParaRPr lang="zh-CN" altLang="en-US"/>
        </a:p>
      </dgm:t>
    </dgm:pt>
    <dgm:pt modelId="{DCD51D25-5871-4026-8FD2-776E7E016CE5}" type="pres">
      <dgm:prSet presAssocID="{EE92F4B8-3589-4AD5-9559-6FA6487D7662}" presName="parentText" presStyleLbl="node1" presStyleIdx="1" presStyleCnt="2" custScaleY="66862" custLinFactNeighborX="99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DB7CDD-531A-4F5B-8F93-DCEF9F6E2E8F}" type="presOf" srcId="{113B8707-92CF-4FB5-B3B0-03C654B6CCAA}" destId="{74927460-8908-407A-A36B-D4364E001CA5}" srcOrd="0" destOrd="0" presId="urn:microsoft.com/office/officeart/2005/8/layout/vList2"/>
    <dgm:cxn modelId="{5F39AC32-39CA-452D-98F4-7DB6B6D7B748}" type="presOf" srcId="{EE92F4B8-3589-4AD5-9559-6FA6487D7662}" destId="{DCD51D25-5871-4026-8FD2-776E7E016CE5}" srcOrd="0" destOrd="0" presId="urn:microsoft.com/office/officeart/2005/8/layout/vList2"/>
    <dgm:cxn modelId="{323B18C9-8868-488C-99C3-74A71B68CEBE}" type="presOf" srcId="{FB068F5B-BB49-40C3-9285-1E55EF95FA4C}" destId="{A02FD70B-E91C-4CF9-9EBA-8E4A19E74B91}" srcOrd="0" destOrd="0" presId="urn:microsoft.com/office/officeart/2005/8/layout/vList2"/>
    <dgm:cxn modelId="{A17D086C-4341-42CB-98EF-803F50B868C7}" srcId="{FB068F5B-BB49-40C3-9285-1E55EF95FA4C}" destId="{113B8707-92CF-4FB5-B3B0-03C654B6CCAA}" srcOrd="0" destOrd="0" parTransId="{A730D146-61DD-4E35-9576-3A95367FA6D5}" sibTransId="{8C3B176B-B376-4533-AC5B-A19644A9B823}"/>
    <dgm:cxn modelId="{8B778A9B-307D-408C-AAA1-DDE249315AF1}" srcId="{FB068F5B-BB49-40C3-9285-1E55EF95FA4C}" destId="{EE92F4B8-3589-4AD5-9559-6FA6487D7662}" srcOrd="1" destOrd="0" parTransId="{2BDA56A9-6991-4FE8-9C03-A1AE950FF523}" sibTransId="{70C5D0A8-A12E-49EF-9F85-AC2E9B4E2BB3}"/>
    <dgm:cxn modelId="{8E5DA5CE-CA0A-4870-965A-D0BC96137980}" type="presParOf" srcId="{A02FD70B-E91C-4CF9-9EBA-8E4A19E74B91}" destId="{74927460-8908-407A-A36B-D4364E001CA5}" srcOrd="0" destOrd="0" presId="urn:microsoft.com/office/officeart/2005/8/layout/vList2"/>
    <dgm:cxn modelId="{B0C05F07-BF31-4EB7-91F1-465BCF89EC5D}" type="presParOf" srcId="{A02FD70B-E91C-4CF9-9EBA-8E4A19E74B91}" destId="{16F7BE66-6DC3-471D-811D-060FDECE1568}" srcOrd="1" destOrd="0" presId="urn:microsoft.com/office/officeart/2005/8/layout/vList2"/>
    <dgm:cxn modelId="{A2E44C12-5A45-46CD-9507-8A4E2366C492}" type="presParOf" srcId="{A02FD70B-E91C-4CF9-9EBA-8E4A19E74B91}" destId="{DCD51D25-5871-4026-8FD2-776E7E016CE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7E7D9-667B-45BA-8B90-0775978F555B}">
      <dsp:nvSpPr>
        <dsp:cNvPr id="0" name=""/>
        <dsp:cNvSpPr/>
      </dsp:nvSpPr>
      <dsp:spPr>
        <a:xfrm>
          <a:off x="0" y="867453"/>
          <a:ext cx="2764373" cy="16586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Broad network access</a:t>
          </a:r>
          <a:endParaRPr lang="zh-CN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67453"/>
        <a:ext cx="2764373" cy="1658624"/>
      </dsp:txXfrm>
    </dsp:sp>
    <dsp:sp modelId="{D9548FE1-B2B9-4A3A-BFE0-D49226417B60}">
      <dsp:nvSpPr>
        <dsp:cNvPr id="0" name=""/>
        <dsp:cNvSpPr/>
      </dsp:nvSpPr>
      <dsp:spPr>
        <a:xfrm>
          <a:off x="3040811" y="867453"/>
          <a:ext cx="2764373" cy="1658624"/>
        </a:xfrm>
        <a:prstGeom prst="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Resource pooling</a:t>
          </a:r>
          <a:endParaRPr lang="zh-CN" sz="3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0811" y="867453"/>
        <a:ext cx="2764373" cy="1658624"/>
      </dsp:txXfrm>
    </dsp:sp>
    <dsp:sp modelId="{E45A90E3-391E-459D-9508-E3668746EB29}">
      <dsp:nvSpPr>
        <dsp:cNvPr id="0" name=""/>
        <dsp:cNvSpPr/>
      </dsp:nvSpPr>
      <dsp:spPr>
        <a:xfrm>
          <a:off x="6081622" y="867453"/>
          <a:ext cx="2764373" cy="1658624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Rapid elasticity</a:t>
          </a:r>
          <a:endParaRPr lang="zh-CN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81622" y="867453"/>
        <a:ext cx="2764373" cy="1658624"/>
      </dsp:txXfrm>
    </dsp:sp>
    <dsp:sp modelId="{2F3D2C85-449A-4ACE-8D28-C126945B2299}">
      <dsp:nvSpPr>
        <dsp:cNvPr id="0" name=""/>
        <dsp:cNvSpPr/>
      </dsp:nvSpPr>
      <dsp:spPr>
        <a:xfrm>
          <a:off x="1520405" y="2802514"/>
          <a:ext cx="2764373" cy="1658624"/>
        </a:xfrm>
        <a:prstGeom prst="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On-demand self-service</a:t>
          </a:r>
          <a:endParaRPr lang="zh-CN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20405" y="2802514"/>
        <a:ext cx="2764373" cy="1658624"/>
      </dsp:txXfrm>
    </dsp:sp>
    <dsp:sp modelId="{7F006738-CA2D-4BC1-96EF-07D6E3F6A8E4}">
      <dsp:nvSpPr>
        <dsp:cNvPr id="0" name=""/>
        <dsp:cNvSpPr/>
      </dsp:nvSpPr>
      <dsp:spPr>
        <a:xfrm>
          <a:off x="4561216" y="2802514"/>
          <a:ext cx="2764373" cy="1658624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Measured service</a:t>
          </a:r>
          <a:endParaRPr lang="zh-CN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61216" y="2802514"/>
        <a:ext cx="2764373" cy="16586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5C9AD-0CBF-4069-992E-9FB3F40FFF2A}">
      <dsp:nvSpPr>
        <dsp:cNvPr id="0" name=""/>
        <dsp:cNvSpPr/>
      </dsp:nvSpPr>
      <dsp:spPr>
        <a:xfrm>
          <a:off x="0" y="0"/>
          <a:ext cx="8640961" cy="1797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 reduction of ICT costs will shift the supply curve downwards and to the right. The shift will change the demand-supply equilibrium point and lower prices in the long-run.[Etro,2009]</a:t>
          </a:r>
          <a:endParaRPr lang="zh-C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728" y="87728"/>
        <a:ext cx="8465505" cy="1621664"/>
      </dsp:txXfrm>
    </dsp:sp>
    <dsp:sp modelId="{96B76CAA-58B9-4734-B05D-18122FE05FD9}">
      <dsp:nvSpPr>
        <dsp:cNvPr id="0" name=""/>
        <dsp:cNvSpPr/>
      </dsp:nvSpPr>
      <dsp:spPr>
        <a:xfrm>
          <a:off x="0" y="2016225"/>
          <a:ext cx="8640961" cy="108671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magnitude of the price changes are partially determined by the price elasticity of the demand curve.(Laverty J P et.al ,2014)</a:t>
          </a:r>
          <a:endParaRPr lang="zh-C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049" y="2069274"/>
        <a:ext cx="8534863" cy="980620"/>
      </dsp:txXfrm>
    </dsp:sp>
    <dsp:sp modelId="{F585C937-80F9-4BC0-8904-C45BC4113CF5}">
      <dsp:nvSpPr>
        <dsp:cNvPr id="0" name=""/>
        <dsp:cNvSpPr/>
      </dsp:nvSpPr>
      <dsp:spPr>
        <a:xfrm>
          <a:off x="0" y="3387456"/>
          <a:ext cx="8640961" cy="17971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Cloud computing architectures may have a significant effect of reducing the marginal cost-per-unit(MC) of technology, which will affect resource and product pricing. In turn, cloud technologies may lower equilibrium prices for products and services to consumers, businesses and governments. (Laverty J P et.al ,2014)</a:t>
          </a:r>
          <a:endParaRPr lang="zh-C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728" y="3475184"/>
        <a:ext cx="8465505" cy="16216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4329C-E9FF-4EAA-9DD0-0FC3383E5BBD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EC0A3-8D78-4BE1-9218-4CEE678D9B84}">
      <dsp:nvSpPr>
        <dsp:cNvPr id="0" name=""/>
        <dsp:cNvSpPr/>
      </dsp:nvSpPr>
      <dsp:spPr>
        <a:xfrm>
          <a:off x="472003" y="338437"/>
          <a:ext cx="8268520" cy="6768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270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Even if peak load can be correctly anticipated, without elasticity we waste resources (shaded area) during nonpeak times.</a:t>
          </a:r>
          <a:endParaRPr lang="zh-C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2003" y="338437"/>
        <a:ext cx="8268520" cy="676875"/>
      </dsp:txXfrm>
    </dsp:sp>
    <dsp:sp modelId="{6CF00D67-471C-413D-9835-DF5D1B4802BB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09C5E-CF1E-4268-B500-DDC8894F1475}">
      <dsp:nvSpPr>
        <dsp:cNvPr id="0" name=""/>
        <dsp:cNvSpPr/>
      </dsp:nvSpPr>
      <dsp:spPr>
        <a:xfrm>
          <a:off x="718047" y="1353750"/>
          <a:ext cx="8022476" cy="676875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270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Underprovisioning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case 1: potential revenue from users not served (shaded area) is sacrificed.</a:t>
          </a:r>
          <a:endParaRPr lang="zh-C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8047" y="1353750"/>
        <a:ext cx="8022476" cy="676875"/>
      </dsp:txXfrm>
    </dsp:sp>
    <dsp:sp modelId="{CB9BC06C-B058-42A5-A2BD-1E33290632F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DCDC3-D23E-44BF-B46F-064789F0FA55}">
      <dsp:nvSpPr>
        <dsp:cNvPr id="0" name=""/>
        <dsp:cNvSpPr/>
      </dsp:nvSpPr>
      <dsp:spPr>
        <a:xfrm>
          <a:off x="472003" y="2369063"/>
          <a:ext cx="8268520" cy="676875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270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Underprovisioning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case 2: some users desert the site permanently after experiencing poor service; this attrition and possible negative press result in a permanent loss of a portion of the revenue stream.</a:t>
          </a:r>
          <a:endParaRPr lang="zh-C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2003" y="2369063"/>
        <a:ext cx="8268520" cy="676875"/>
      </dsp:txXfrm>
    </dsp:sp>
    <dsp:sp modelId="{8EC9E41F-C0A5-42EF-8690-9D84581CD8DF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2AB9C-DF9E-4ADF-B452-AD2CE382163C}">
      <dsp:nvSpPr>
        <dsp:cNvPr id="0" name=""/>
        <dsp:cNvSpPr/>
      </dsp:nvSpPr>
      <dsp:spPr>
        <a:xfrm>
          <a:off x="0" y="64490"/>
          <a:ext cx="8435280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Lower Barriers to Entry  for new firms thus increase the number of new firms[30][31][38]</a:t>
          </a:r>
          <a:endParaRPr lang="zh-C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67" y="101957"/>
        <a:ext cx="8360346" cy="692586"/>
      </dsp:txXfrm>
    </dsp:sp>
    <dsp:sp modelId="{CC5D533A-5D62-4F45-96B0-58C469B085BE}">
      <dsp:nvSpPr>
        <dsp:cNvPr id="0" name=""/>
        <dsp:cNvSpPr/>
      </dsp:nvSpPr>
      <dsp:spPr>
        <a:xfrm>
          <a:off x="0" y="916740"/>
          <a:ext cx="8435280" cy="767520"/>
        </a:xfrm>
        <a:prstGeom prst="roundRect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Potential to increase production and employment in non-ICT Industries; Reduce the output  of  ICT industry[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Soichiro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Takagi</a:t>
          </a:r>
          <a:r>
            <a:rPr lang="en-US" altLang="zh-CN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2012</a:t>
          </a: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endParaRPr lang="zh-C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67" y="954207"/>
        <a:ext cx="8360346" cy="692586"/>
      </dsp:txXfrm>
    </dsp:sp>
    <dsp:sp modelId="{3DCC0BFE-01E9-43C9-949C-F0A1E7446A69}">
      <dsp:nvSpPr>
        <dsp:cNvPr id="0" name=""/>
        <dsp:cNvSpPr/>
      </dsp:nvSpPr>
      <dsp:spPr>
        <a:xfrm>
          <a:off x="0" y="1888700"/>
          <a:ext cx="8435280" cy="767520"/>
        </a:xfrm>
        <a:prstGeom prst="roundRect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Potential for lower prices and inflation in the long-run[33]</a:t>
          </a:r>
          <a:endParaRPr lang="zh-C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67" y="1926167"/>
        <a:ext cx="8360346" cy="692586"/>
      </dsp:txXfrm>
    </dsp:sp>
    <dsp:sp modelId="{D67180D5-D37E-43A0-ACE2-590EE8668F67}">
      <dsp:nvSpPr>
        <dsp:cNvPr id="0" name=""/>
        <dsp:cNvSpPr/>
      </dsp:nvSpPr>
      <dsp:spPr>
        <a:xfrm>
          <a:off x="0" y="2774300"/>
          <a:ext cx="8435280" cy="767520"/>
        </a:xfrm>
        <a:prstGeom prst="roundRect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Public sector use of cloud computing may decrease government spending[32]</a:t>
          </a:r>
          <a:endParaRPr lang="zh-C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67" y="2811767"/>
        <a:ext cx="8360346" cy="692586"/>
      </dsp:txXfrm>
    </dsp:sp>
    <dsp:sp modelId="{7AB05795-51A9-40A9-9A12-86CF14874F54}">
      <dsp:nvSpPr>
        <dsp:cNvPr id="0" name=""/>
        <dsp:cNvSpPr/>
      </dsp:nvSpPr>
      <dsp:spPr>
        <a:xfrm>
          <a:off x="0" y="3653568"/>
          <a:ext cx="8435280" cy="767520"/>
        </a:xfrm>
        <a:prstGeom prst="roundRect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Increased non-ICT employment may increase tax revenues[36]</a:t>
          </a:r>
          <a:endParaRPr lang="zh-C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67" y="3691035"/>
        <a:ext cx="8360346" cy="692586"/>
      </dsp:txXfrm>
    </dsp:sp>
    <dsp:sp modelId="{4888F104-2007-4A82-9CB3-12402931F76B}">
      <dsp:nvSpPr>
        <dsp:cNvPr id="0" name=""/>
        <dsp:cNvSpPr/>
      </dsp:nvSpPr>
      <dsp:spPr>
        <a:xfrm>
          <a:off x="0" y="4490280"/>
          <a:ext cx="8435280" cy="76752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Improve GDP, business creation and job creation[30][33]</a:t>
          </a:r>
          <a:endParaRPr lang="zh-C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67" y="4527747"/>
        <a:ext cx="8360346" cy="6925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FFC93-3FC4-41FB-89E7-2BD8D32A0DBE}">
      <dsp:nvSpPr>
        <dsp:cNvPr id="0" name=""/>
        <dsp:cNvSpPr/>
      </dsp:nvSpPr>
      <dsp:spPr>
        <a:xfrm>
          <a:off x="0" y="0"/>
          <a:ext cx="8964488" cy="9351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Cloud computing affects macroeconomics variables by three paths[33]</a:t>
          </a:r>
          <a:endParaRPr lang="zh-CN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652" y="45652"/>
        <a:ext cx="8873184" cy="8438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66119-B442-4819-826C-68CB7180A207}">
      <dsp:nvSpPr>
        <dsp:cNvPr id="0" name=""/>
        <dsp:cNvSpPr/>
      </dsp:nvSpPr>
      <dsp:spPr>
        <a:xfrm>
          <a:off x="0" y="14608"/>
          <a:ext cx="8424936" cy="1123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Cloud computing increases productivity of firms.</a:t>
          </a:r>
          <a:endParaRPr lang="zh-CN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30" y="69438"/>
        <a:ext cx="8315276" cy="1013540"/>
      </dsp:txXfrm>
    </dsp:sp>
    <dsp:sp modelId="{6A2E51AF-2167-4B26-9528-2C9F7413304E}">
      <dsp:nvSpPr>
        <dsp:cNvPr id="0" name=""/>
        <dsp:cNvSpPr/>
      </dsp:nvSpPr>
      <dsp:spPr>
        <a:xfrm>
          <a:off x="0" y="1310608"/>
          <a:ext cx="8424936" cy="11232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Cloud computing can lower entry cost for new firms thus increase the number of new firms.</a:t>
          </a:r>
          <a:endParaRPr lang="zh-C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30" y="1365438"/>
        <a:ext cx="8315276" cy="1013540"/>
      </dsp:txXfrm>
    </dsp:sp>
    <dsp:sp modelId="{290C6351-F715-4F26-915B-7A161ED99F03}">
      <dsp:nvSpPr>
        <dsp:cNvPr id="0" name=""/>
        <dsp:cNvSpPr/>
      </dsp:nvSpPr>
      <dsp:spPr>
        <a:xfrm>
          <a:off x="0" y="2606608"/>
          <a:ext cx="8424936" cy="11232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Cloud computing can reduce the output of information services industry.</a:t>
          </a:r>
          <a:endParaRPr lang="zh-C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30" y="2661438"/>
        <a:ext cx="8315276" cy="10135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0E9F0-96C2-47A1-AD1D-F2B01C637BA6}">
      <dsp:nvSpPr>
        <dsp:cNvPr id="0" name=""/>
        <dsp:cNvSpPr/>
      </dsp:nvSpPr>
      <dsp:spPr>
        <a:xfrm>
          <a:off x="0" y="0"/>
          <a:ext cx="8888806" cy="10790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cost reduction effect of cloud computing and its macroeconomic impact[30][34]</a:t>
          </a:r>
          <a:endParaRPr lang="zh-CN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676" y="52676"/>
        <a:ext cx="8783454" cy="97371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FFC93-3FC4-41FB-89E7-2BD8D32A0DBE}">
      <dsp:nvSpPr>
        <dsp:cNvPr id="0" name=""/>
        <dsp:cNvSpPr/>
      </dsp:nvSpPr>
      <dsp:spPr>
        <a:xfrm>
          <a:off x="0" y="56193"/>
          <a:ext cx="8964488" cy="9468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approach to assessing the potential impact of Cloud computing on  future GDP growth[35]</a:t>
          </a:r>
          <a:endParaRPr lang="zh-CN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221" y="102414"/>
        <a:ext cx="8872046" cy="85440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F8470-5AFB-4428-A30C-3DC54FDC6307}">
      <dsp:nvSpPr>
        <dsp:cNvPr id="0" name=""/>
        <dsp:cNvSpPr/>
      </dsp:nvSpPr>
      <dsp:spPr>
        <a:xfrm>
          <a:off x="0" y="107"/>
          <a:ext cx="8568952" cy="11419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Expanded Solow model and Production Function[35]</a:t>
          </a:r>
          <a:endParaRPr lang="zh-CN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5" y="55852"/>
        <a:ext cx="8457462" cy="1030448"/>
      </dsp:txXfrm>
    </dsp:sp>
    <dsp:sp modelId="{22D7FDDE-CF16-4CCC-8771-2526911CD45E}">
      <dsp:nvSpPr>
        <dsp:cNvPr id="0" name=""/>
        <dsp:cNvSpPr/>
      </dsp:nvSpPr>
      <dsp:spPr>
        <a:xfrm>
          <a:off x="0" y="1158007"/>
          <a:ext cx="8568952" cy="1141938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Econometrics analyses[35]</a:t>
          </a:r>
          <a:endParaRPr lang="zh-C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5" y="1213752"/>
        <a:ext cx="8457462" cy="1030448"/>
      </dsp:txXfrm>
    </dsp:sp>
    <dsp:sp modelId="{0F8104B6-4295-4FC7-BD01-12D557405BFB}">
      <dsp:nvSpPr>
        <dsp:cNvPr id="0" name=""/>
        <dsp:cNvSpPr/>
      </dsp:nvSpPr>
      <dsp:spPr>
        <a:xfrm>
          <a:off x="0" y="2311012"/>
          <a:ext cx="8568952" cy="1141938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Endogenous economic growth model[30]</a:t>
          </a:r>
          <a:endParaRPr lang="zh-CN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5" y="2366757"/>
        <a:ext cx="8457462" cy="1030448"/>
      </dsp:txXfrm>
    </dsp:sp>
    <dsp:sp modelId="{323407F8-6BB2-4D89-A485-D9FB34A9B41F}">
      <dsp:nvSpPr>
        <dsp:cNvPr id="0" name=""/>
        <dsp:cNvSpPr/>
      </dsp:nvSpPr>
      <dsp:spPr>
        <a:xfrm>
          <a:off x="0" y="3466464"/>
          <a:ext cx="8568952" cy="1141938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Stochastic General Equilibrium (DSGE)[30][33][34]</a:t>
          </a:r>
          <a:endParaRPr lang="zh-CN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5" y="3522209"/>
        <a:ext cx="8457462" cy="1030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A31CB-2A59-4689-B2EF-46544DBAF9F1}">
      <dsp:nvSpPr>
        <dsp:cNvPr id="0" name=""/>
        <dsp:cNvSpPr/>
      </dsp:nvSpPr>
      <dsp:spPr>
        <a:xfrm>
          <a:off x="0" y="0"/>
          <a:ext cx="8856984" cy="9160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 flat fee , a pay-per-use fee or a two-tier mixed[5]</a:t>
          </a:r>
          <a:endParaRPr lang="zh-C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16" y="44716"/>
        <a:ext cx="8767552" cy="826584"/>
      </dsp:txXfrm>
    </dsp:sp>
    <dsp:sp modelId="{B16BE256-B682-4679-8B6C-A6FAE95CCC94}">
      <dsp:nvSpPr>
        <dsp:cNvPr id="0" name=""/>
        <dsp:cNvSpPr/>
      </dsp:nvSpPr>
      <dsp:spPr>
        <a:xfrm>
          <a:off x="0" y="929684"/>
          <a:ext cx="8856984" cy="916016"/>
        </a:xfrm>
        <a:prstGeom prst="roundRect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Tiered pricing, Per-unit pricing and sub</a:t>
          </a:r>
          <a:r>
            <a:rPr lang="en-US" altLang="zh-CN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cription </a:t>
          </a:r>
          <a:r>
            <a:rPr lang="en-US" altLang="zh-CN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pricing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[3]</a:t>
          </a:r>
          <a:endParaRPr lang="zh-C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16" y="974400"/>
        <a:ext cx="8767552" cy="826584"/>
      </dsp:txXfrm>
    </dsp:sp>
    <dsp:sp modelId="{29D84BCE-DC45-4695-B8CE-1035D1F483A9}">
      <dsp:nvSpPr>
        <dsp:cNvPr id="0" name=""/>
        <dsp:cNvSpPr/>
      </dsp:nvSpPr>
      <dsp:spPr>
        <a:xfrm>
          <a:off x="0" y="1858090"/>
          <a:ext cx="8856984" cy="916016"/>
        </a:xfrm>
        <a:prstGeom prst="roundRect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Game Theoretic Pricing Strategy[6][7][8]</a:t>
          </a:r>
          <a:endParaRPr lang="zh-C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16" y="1902806"/>
        <a:ext cx="8767552" cy="826584"/>
      </dsp:txXfrm>
    </dsp:sp>
    <dsp:sp modelId="{088B980D-5E77-43E6-A8E4-91925A3C2785}">
      <dsp:nvSpPr>
        <dsp:cNvPr id="0" name=""/>
        <dsp:cNvSpPr/>
      </dsp:nvSpPr>
      <dsp:spPr>
        <a:xfrm>
          <a:off x="0" y="2786495"/>
          <a:ext cx="8856984" cy="916016"/>
        </a:xfrm>
        <a:prstGeom prst="roundRect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Auction or Double-sided Auction Pricing[9][10]</a:t>
          </a:r>
          <a:endParaRPr lang="zh-C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16" y="2831211"/>
        <a:ext cx="8767552" cy="826584"/>
      </dsp:txXfrm>
    </dsp:sp>
    <dsp:sp modelId="{D11D06B3-99BD-4357-A1A2-B19F3FCC5A01}">
      <dsp:nvSpPr>
        <dsp:cNvPr id="0" name=""/>
        <dsp:cNvSpPr/>
      </dsp:nvSpPr>
      <dsp:spPr>
        <a:xfrm>
          <a:off x="0" y="3714900"/>
          <a:ext cx="8856984" cy="916016"/>
        </a:xfrm>
        <a:prstGeom prst="roundRect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Black-Scholes-Merton Model and Moore’s Law or Option pricing model[11][12]</a:t>
          </a:r>
          <a:endParaRPr lang="zh-CN" sz="280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16" y="3759616"/>
        <a:ext cx="8767552" cy="826584"/>
      </dsp:txXfrm>
    </dsp:sp>
    <dsp:sp modelId="{90535B15-8E04-4B0E-873B-AEE20F6E3E75}">
      <dsp:nvSpPr>
        <dsp:cNvPr id="0" name=""/>
        <dsp:cNvSpPr/>
      </dsp:nvSpPr>
      <dsp:spPr>
        <a:xfrm>
          <a:off x="0" y="4643306"/>
          <a:ext cx="8856984" cy="916016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Hotelling model Pricing[13]</a:t>
          </a:r>
          <a:endParaRPr lang="zh-CN" sz="280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16" y="4688022"/>
        <a:ext cx="8767552" cy="826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65B1D-15D7-4B10-9BEC-43D2AA6F6DDB}">
      <dsp:nvSpPr>
        <dsp:cNvPr id="0" name=""/>
        <dsp:cNvSpPr/>
      </dsp:nvSpPr>
      <dsp:spPr>
        <a:xfrm>
          <a:off x="0" y="11640"/>
          <a:ext cx="8635627" cy="725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Value Chain </a:t>
          </a:r>
          <a:r>
            <a:rPr lang="en-US" sz="31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of cloud computing[14]</a:t>
          </a:r>
          <a:endParaRPr lang="zh-CN" sz="31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11" y="47051"/>
        <a:ext cx="8564805" cy="6545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04AD8-0613-4264-8A50-465EFB93FFF4}">
      <dsp:nvSpPr>
        <dsp:cNvPr id="0" name=""/>
        <dsp:cNvSpPr/>
      </dsp:nvSpPr>
      <dsp:spPr>
        <a:xfrm>
          <a:off x="0" y="530"/>
          <a:ext cx="8964488" cy="11419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Global Cloud exchange and market infrastructure for trading services[15]</a:t>
          </a:r>
          <a:endParaRPr lang="zh-CN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5" y="56275"/>
        <a:ext cx="8852998" cy="10304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767E2-6895-4F7E-A97D-F4FB78BA5887}">
      <dsp:nvSpPr>
        <dsp:cNvPr id="0" name=""/>
        <dsp:cNvSpPr/>
      </dsp:nvSpPr>
      <dsp:spPr>
        <a:xfrm>
          <a:off x="0" y="104433"/>
          <a:ext cx="8784976" cy="9892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Cloud Service Collaboration Market Transaction Model[16]</a:t>
          </a:r>
          <a:endParaRPr lang="zh-CN" sz="32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292" y="152725"/>
        <a:ext cx="8688392" cy="8926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C467B-2837-4B39-93E2-647DC57EA0CE}">
      <dsp:nvSpPr>
        <dsp:cNvPr id="0" name=""/>
        <dsp:cNvSpPr/>
      </dsp:nvSpPr>
      <dsp:spPr>
        <a:xfrm>
          <a:off x="828383" y="1067"/>
          <a:ext cx="3479867" cy="20879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Cost-saving of Cloud computing </a:t>
          </a:r>
          <a:endParaRPr lang="zh-CN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8383" y="1067"/>
        <a:ext cx="3479867" cy="2087920"/>
      </dsp:txXfrm>
    </dsp:sp>
    <dsp:sp modelId="{37007008-D2EB-4F33-A496-07BEFB380C07}">
      <dsp:nvSpPr>
        <dsp:cNvPr id="0" name=""/>
        <dsp:cNvSpPr/>
      </dsp:nvSpPr>
      <dsp:spPr>
        <a:xfrm>
          <a:off x="4656237" y="1067"/>
          <a:ext cx="3479867" cy="2087920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Economic costs Comparison(Traditional IT VS Cloud)</a:t>
          </a:r>
          <a:endParaRPr lang="zh-CN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56237" y="1067"/>
        <a:ext cx="3479867" cy="2087920"/>
      </dsp:txXfrm>
    </dsp:sp>
    <dsp:sp modelId="{44CD230D-6AB9-4DD5-831A-0603D00B9F66}">
      <dsp:nvSpPr>
        <dsp:cNvPr id="0" name=""/>
        <dsp:cNvSpPr/>
      </dsp:nvSpPr>
      <dsp:spPr>
        <a:xfrm>
          <a:off x="2742310" y="2436974"/>
          <a:ext cx="3479867" cy="2087920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Cost-benefit analysis</a:t>
          </a:r>
          <a:endParaRPr lang="zh-CN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2310" y="2436974"/>
        <a:ext cx="3479867" cy="2087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337A-AEA4-4A3B-B431-2476D2A2CBF5}">
      <dsp:nvSpPr>
        <dsp:cNvPr id="0" name=""/>
        <dsp:cNvSpPr/>
      </dsp:nvSpPr>
      <dsp:spPr>
        <a:xfrm>
          <a:off x="144013" y="216"/>
          <a:ext cx="3563893" cy="65207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Traditional IT costs</a:t>
          </a:r>
          <a:endParaRPr lang="zh-C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844" y="32047"/>
        <a:ext cx="3500231" cy="588408"/>
      </dsp:txXfrm>
    </dsp:sp>
    <dsp:sp modelId="{B892E77C-3BBE-4480-8CAF-0BCFAF98B774}">
      <dsp:nvSpPr>
        <dsp:cNvPr id="0" name=""/>
        <dsp:cNvSpPr/>
      </dsp:nvSpPr>
      <dsp:spPr>
        <a:xfrm>
          <a:off x="144013" y="684890"/>
          <a:ext cx="3563893" cy="652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1.Capital costs</a:t>
          </a:r>
          <a:r>
            <a:rPr 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（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infra</a:t>
          </a:r>
          <a:r>
            <a:rPr 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 software</a:t>
          </a:r>
          <a:r>
            <a:rPr 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one-time</a:t>
          </a:r>
          <a:r>
            <a:rPr 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，）</a:t>
          </a:r>
          <a:endParaRPr lang="zh-C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844" y="716721"/>
        <a:ext cx="3500231" cy="588408"/>
      </dsp:txXfrm>
    </dsp:sp>
    <dsp:sp modelId="{020A35EC-FDA1-4517-AF1C-77673F94785A}">
      <dsp:nvSpPr>
        <dsp:cNvPr id="0" name=""/>
        <dsp:cNvSpPr/>
      </dsp:nvSpPr>
      <dsp:spPr>
        <a:xfrm>
          <a:off x="144013" y="1369564"/>
          <a:ext cx="3563893" cy="652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2.Maintenance and operation</a:t>
          </a:r>
          <a:endParaRPr lang="zh-C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844" y="1401395"/>
        <a:ext cx="3500231" cy="588408"/>
      </dsp:txXfrm>
    </dsp:sp>
    <dsp:sp modelId="{B8F86244-C57D-4515-85AF-49647A86272E}">
      <dsp:nvSpPr>
        <dsp:cNvPr id="0" name=""/>
        <dsp:cNvSpPr/>
      </dsp:nvSpPr>
      <dsp:spPr>
        <a:xfrm>
          <a:off x="144013" y="2054238"/>
          <a:ext cx="3563893" cy="652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3.Electricity</a:t>
          </a:r>
          <a:endParaRPr lang="zh-CN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844" y="2086069"/>
        <a:ext cx="3500231" cy="588408"/>
      </dsp:txXfrm>
    </dsp:sp>
    <dsp:sp modelId="{9001B2CF-352C-4ADF-8653-0E0FD3A171F8}">
      <dsp:nvSpPr>
        <dsp:cNvPr id="0" name=""/>
        <dsp:cNvSpPr/>
      </dsp:nvSpPr>
      <dsp:spPr>
        <a:xfrm>
          <a:off x="144013" y="2738913"/>
          <a:ext cx="3563893" cy="652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4.Cooling</a:t>
          </a:r>
          <a:endParaRPr lang="zh-C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844" y="2770744"/>
        <a:ext cx="3500231" cy="588408"/>
      </dsp:txXfrm>
    </dsp:sp>
    <dsp:sp modelId="{B22AE8C2-BF91-4767-96F0-A4E7503143E6}">
      <dsp:nvSpPr>
        <dsp:cNvPr id="0" name=""/>
        <dsp:cNvSpPr/>
      </dsp:nvSpPr>
      <dsp:spPr>
        <a:xfrm>
          <a:off x="144013" y="3423587"/>
          <a:ext cx="3563893" cy="652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5.Buildings and floor space</a:t>
          </a:r>
          <a:endParaRPr lang="zh-C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844" y="3455418"/>
        <a:ext cx="3500231" cy="588408"/>
      </dsp:txXfrm>
    </dsp:sp>
    <dsp:sp modelId="{193EEC47-AE41-4992-9958-7005BC6C3D7A}">
      <dsp:nvSpPr>
        <dsp:cNvPr id="0" name=""/>
        <dsp:cNvSpPr/>
      </dsp:nvSpPr>
      <dsp:spPr>
        <a:xfrm>
          <a:off x="144013" y="4108261"/>
          <a:ext cx="3563893" cy="652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6.Labor costs</a:t>
          </a:r>
          <a:endParaRPr lang="zh-C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844" y="4140092"/>
        <a:ext cx="3500231" cy="588408"/>
      </dsp:txXfrm>
    </dsp:sp>
    <dsp:sp modelId="{BB3AB36A-09DB-42D4-9B76-F2E2806AA3C0}">
      <dsp:nvSpPr>
        <dsp:cNvPr id="0" name=""/>
        <dsp:cNvSpPr/>
      </dsp:nvSpPr>
      <dsp:spPr>
        <a:xfrm>
          <a:off x="144013" y="4792936"/>
          <a:ext cx="3563893" cy="652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7. Depreciation costs</a:t>
          </a:r>
          <a:endParaRPr lang="zh-C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844" y="4824767"/>
        <a:ext cx="3500231" cy="5884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154F2-23BB-4A4F-998C-2D8D14B1CDF0}">
      <dsp:nvSpPr>
        <dsp:cNvPr id="0" name=""/>
        <dsp:cNvSpPr/>
      </dsp:nvSpPr>
      <dsp:spPr>
        <a:xfrm>
          <a:off x="0" y="21583"/>
          <a:ext cx="3888432" cy="679184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Cloud  Computing costs</a:t>
          </a:r>
          <a:endParaRPr lang="zh-C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55" y="54738"/>
        <a:ext cx="3822122" cy="612874"/>
      </dsp:txXfrm>
    </dsp:sp>
    <dsp:sp modelId="{0ADFF6BE-0025-454A-A4A5-6A7D87C50605}">
      <dsp:nvSpPr>
        <dsp:cNvPr id="0" name=""/>
        <dsp:cNvSpPr/>
      </dsp:nvSpPr>
      <dsp:spPr>
        <a:xfrm>
          <a:off x="0" y="778528"/>
          <a:ext cx="3888432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1.Usage costs on a Pay-per-use basis </a:t>
          </a:r>
          <a:endParaRPr lang="zh-C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55" y="811683"/>
        <a:ext cx="3822122" cy="612874"/>
      </dsp:txXfrm>
    </dsp:sp>
    <dsp:sp modelId="{4B7FEE61-AA2A-4E93-8E60-CDA1B2891048}">
      <dsp:nvSpPr>
        <dsp:cNvPr id="0" name=""/>
        <dsp:cNvSpPr/>
      </dsp:nvSpPr>
      <dsp:spPr>
        <a:xfrm>
          <a:off x="0" y="1535473"/>
          <a:ext cx="3888432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2.Subscriptions costs</a:t>
          </a:r>
          <a:endParaRPr lang="zh-C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55" y="1568628"/>
        <a:ext cx="3822122" cy="612874"/>
      </dsp:txXfrm>
    </dsp:sp>
    <dsp:sp modelId="{3C7F09A0-FCCF-45B8-AC4D-C46EA15CF917}">
      <dsp:nvSpPr>
        <dsp:cNvPr id="0" name=""/>
        <dsp:cNvSpPr/>
      </dsp:nvSpPr>
      <dsp:spPr>
        <a:xfrm>
          <a:off x="0" y="2292418"/>
          <a:ext cx="3888432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3.Transfer costs(</a:t>
          </a:r>
          <a:r>
            <a:rPr lang="en-US" sz="18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large enterprises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zh-C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55" y="2325573"/>
        <a:ext cx="3822122" cy="612874"/>
      </dsp:txXfrm>
    </dsp:sp>
    <dsp:sp modelId="{E87D35A3-31A0-4D06-B6D6-23C217CAE055}">
      <dsp:nvSpPr>
        <dsp:cNvPr id="0" name=""/>
        <dsp:cNvSpPr/>
      </dsp:nvSpPr>
      <dsp:spPr>
        <a:xfrm>
          <a:off x="0" y="3049363"/>
          <a:ext cx="3888432" cy="852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4.Integration and app reengineering costs(</a:t>
          </a:r>
          <a:r>
            <a:rPr lang="en-US" sz="18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large enterprises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zh-C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22" y="3090985"/>
        <a:ext cx="3805188" cy="769384"/>
      </dsp:txXfrm>
    </dsp:sp>
    <dsp:sp modelId="{1203B998-DDDE-4B88-A8D5-3BB52DC189F4}">
      <dsp:nvSpPr>
        <dsp:cNvPr id="0" name=""/>
        <dsp:cNvSpPr/>
      </dsp:nvSpPr>
      <dsp:spPr>
        <a:xfrm>
          <a:off x="0" y="3979751"/>
          <a:ext cx="3888432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5.Labor Costs</a:t>
          </a:r>
          <a:endParaRPr lang="zh-C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55" y="4012906"/>
        <a:ext cx="3822122" cy="6128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27460-8908-407A-A36B-D4364E001CA5}">
      <dsp:nvSpPr>
        <dsp:cNvPr id="0" name=""/>
        <dsp:cNvSpPr/>
      </dsp:nvSpPr>
      <dsp:spPr>
        <a:xfrm>
          <a:off x="0" y="0"/>
          <a:ext cx="8208912" cy="7994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Total Cost of Ownership (TCO)[20][21][22]</a:t>
          </a:r>
          <a:endParaRPr lang="zh-C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025" y="39025"/>
        <a:ext cx="8130862" cy="721375"/>
      </dsp:txXfrm>
    </dsp:sp>
    <dsp:sp modelId="{DCD51D25-5871-4026-8FD2-776E7E016CE5}">
      <dsp:nvSpPr>
        <dsp:cNvPr id="0" name=""/>
        <dsp:cNvSpPr/>
      </dsp:nvSpPr>
      <dsp:spPr>
        <a:xfrm>
          <a:off x="0" y="1562688"/>
          <a:ext cx="8208912" cy="813576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Return on Investment(ROI)[23][24][25]</a:t>
          </a:r>
          <a:endParaRPr lang="zh-C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6" y="1602404"/>
        <a:ext cx="8129480" cy="734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17C4B-7255-4262-B931-895B036EACCE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56E32-37B2-465D-9C92-698F1DFA3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535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5A3BA-00C5-4E37-A40C-CE20071B525A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E682-54F2-4CF6-8105-DF95A2607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743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stie.co.uk/media/2136/wpcloud_computing_increased_perfromance.pdf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31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555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6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[17]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Buyya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Vecchiola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Selvi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T. Mastering Cloud Computing: Foundations and Applications Programming[M].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2013.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[18]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Talukder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K, Zimmerman L. Cloud economics: Principles, costs, and benefits[M]//Cloud computing. Springer London, 2010: 343-360.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[19] De Alfonso, Carlos, et al. "An economic and energy-aware analysis of the viability of outsourcing cluster computing to a cloud." Future Generation Computer Systems 29.3 (2013): 704-712.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[20].Li, </a:t>
            </a:r>
            <a:r>
              <a:rPr lang="en-US" altLang="zh-CN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Xinhui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et al. "The method and tool of cost analysis for cloud </a:t>
            </a:r>
            <a:r>
              <a:rPr lang="en-US" altLang="zh-CN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computing."Cloud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Computing, 2009. CLOUD'09. IEEE International Conference on. IEEE, 2009.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[21]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Brumec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Vrček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N. Cost effectiveness of commercial computing clouds[J]. Information Systems, 2013, 38(4): 495-508.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[22]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Nanath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K, Pillai R. A Model for Cost-Benefit Analysis of Cloud Computing[J].Journal of International Technology and Information Management, 2013, 22(3): 6.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[23]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Misra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C,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Mondal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A. Identification of a company’s suitability for the adoption of cloud computing and modelling its corresponding Return on Investment[J]. Mathematical and Computer Modelling, 2011, 53(3): 504-521.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[24]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刘森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企业云计算信息化的投资回报率分析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[J].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中国科技论坛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2014 (6): 83-87.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[25]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Skilton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Director C. Building Return on Investment from Cloud Computing[J]. White Paper, The Open Group, 2010.</a:t>
            </a:r>
            <a:endParaRPr lang="zh-CN" altLang="en-US" dirty="0" smtClean="0">
              <a:solidFill>
                <a:srgbClr val="00B0F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60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81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[17]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Buyya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Vecchiola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Selvi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T. Mastering Cloud Computing: Foundations and Applications Programming[M].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2013.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[18]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Talukder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K, Zimmerman L. Cloud economics: Principles, costs, and benefits[M]//Cloud computing. Springer London, 2010: 343-360.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[19] De Alfonso, Carlos, et al. "An economic and energy-aware analysis of the viability of outsourcing cluster computing to a cloud." Future Generation Computer Systems 29.3 (2013): 704-712.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[20].Li, </a:t>
            </a:r>
            <a:r>
              <a:rPr lang="en-US" altLang="zh-CN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Xinhui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et al. "The method and tool of cost analysis for cloud </a:t>
            </a:r>
            <a:r>
              <a:rPr lang="en-US" altLang="zh-CN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computing."Cloud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Computing, 2009. CLOUD'09. IEEE International Conference on. IEEE, 2009.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[21]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Brumec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Vrček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N. Cost effectiveness of commercial computing clouds[J]. Information Systems, 2013, 38(4): 495-508.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[22]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Nanath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K, Pillai R. A Model for Cost-Benefit Analysis of Cloud Computing[J].Journal of International Technology and Information Management, 2013, 22(3): 6.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[23]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Misra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C,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Mondal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A. Identification of a company’s suitability for the adoption of cloud computing and modelling its corresponding Return on Investment[J]. Mathematical and Computer Modelling, 2011, 53(3): 504-521.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[24]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刘森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企业云计算信息化的投资回报率分析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[J].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中国科技论坛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2014 (6): 83-87.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[25]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Skilton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Director C. Building Return on Investment from Cloud Computing[J]. White Paper, The Open Group, 2010.</a:t>
            </a:r>
            <a:endParaRPr lang="zh-CN" altLang="en-US" dirty="0" smtClean="0">
              <a:solidFill>
                <a:srgbClr val="00B0F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10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1200" dirty="0" smtClean="0"/>
              <a:t>[26]Harms R, </a:t>
            </a:r>
            <a:r>
              <a:rPr lang="en-US" altLang="zh-CN" sz="1200" dirty="0" err="1" smtClean="0"/>
              <a:t>Yamartino</a:t>
            </a:r>
            <a:r>
              <a:rPr lang="en-US" altLang="zh-CN" sz="1200" dirty="0" smtClean="0"/>
              <a:t> M. The economics of the cloud[J]. Microsoft whitepaper, Microsoft Corporation, 2010.</a:t>
            </a:r>
            <a:endParaRPr lang="zh-CN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72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[30]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Etro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F. The economic impact of cloud computing on business creation, employment and output in Europe[J]. Review of Business and Economics, 2009, 54(2): 179-208.</a:t>
            </a:r>
            <a:endParaRPr lang="zh-CN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[31]Laverty J P, Wood D F,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Turchek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J. MICRO AND MACRO ECONOMIC ANALYSIS OF CLOUD COMPUTING[J]. Issues in Information Systems, 2014, 15(2).</a:t>
            </a:r>
          </a:p>
          <a:p>
            <a:endParaRPr lang="zh-CN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55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[27]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Armbrust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Fox A, Griffith R, et al. A view of cloud computing[J]. Communications of the ACM, 2010, 53(4): 50-58.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[28]Suleiman B,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Sakr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S, Jeffery R, et al. On understanding the economics and elasticity challenges of deploying business applications on public cloud infrastructure[J]. Journal of Internet Services and Applications, 2012, 3(2): 173-193.</a:t>
            </a:r>
          </a:p>
          <a:p>
            <a:r>
              <a:rPr lang="en-US" altLang="zh-CN" dirty="0" smtClean="0"/>
              <a:t>[29]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Puttini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R, Mahmood Z. Cloud Computing: Concepts, Technology, &amp; Architecture[M]. Pearson Education, 2013.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12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[32]Johnson, D . Cloud Computing - The Oath to Increased Efficiencies and Cost Savings for Government Agencies. Available: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http://www.cristie.co.uk/media/2136/wpcloud_computing_increased_perfromance.pdf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,,2013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[33]Takagi S, Tanaka H. Macroeconomic analysis of cloud computing in Japan[C].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進化経済学会第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回大会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,2013.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[34]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Etro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Economics of Cloud Computing, Annual Conference on European Antitrust Law[C] 2011,March.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[35]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Iansiti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Richards G L. A study of economic impact of cloud computing[J]. International Journal of Technology, Policy and Management, 2012, 12(4): 344-372.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[36]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John F.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Gantz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 Cloud computing's role in Job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[R].A technical report of IDC,2012.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[37]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Bayrak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E, Conley J P,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Wilkie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S. The economics of cloud computing[J]. The Korean Economic Review, 2011, 27(2): 203-230.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[38]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Z. Economic perspectives of cloud computing[C]//Proceedings of the 4th IEEE International Conference on Utility and Cloud Computing (UCC 2011). 2011.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62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potential of cloud computing technologies to lower barriers to entry may be attributed to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pay-as-you-go pricing,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ability leverage economies of scale,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rapid provisioning,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4) future dynamic scalability,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5) availability to easy-to-use cloud tools and cloud support specialist.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Increased competition, innovation, and lower ICT costs may cause increased production and employment opportunities in non-ICT economic sectors.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September 2009, the Obama Administration introduced the FCCI (Federal Cloud Computing Initiative), with the purpose of promoting standards and rules for the adoption of cloud services to reduce the $76 billion of ITC spending for the American government. In Europe the U.K. is trying to convert traditional IT architectures to cloud computing at a rate of 10% a year to reduce the £16 billion ITC spending by the British government [11,17].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Johnson, D. (2013)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分别就美国和英国政府采纳云计算的效应做了研究，得出奥巴马政府在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年引进的联邦云计划为美国政府在信息通讯技术上节省了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亿美金；而欧盟的英国以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的速度从传统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架构转移到云计算，为英国政府节省了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亿英镑的信息通讯技术开支。</a:t>
            </a:r>
          </a:p>
          <a:p>
            <a:pPr lvl="0"/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3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[1]Staten J, Yates S, Gillett F E, et al. Is cloud computing ready for the enterprise[J]. Forrester Research, March, 2008, 7.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[2]Mell P,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T. The NIST definition of cloud computing[J]. National Institute of Standards and Technology, 2009, 53(6): 50.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[3]Youseff L,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Butrico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M, Da Silva D. Toward a unified ontology of cloud computing[C]//Grid Computing Environments Workshop, 2008. GCE'08. IEEE, 2008: 1-10.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[4]Cases C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U. A white paper produced by the Cloud Computing Use Case Discussion Group[J]. 2010.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62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548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50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5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2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60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2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[5]Marston S, Li Z,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Bandyopadhyay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S, et al. Cloud computing—The business perspective[J]. Decision Support Systems, 2011, 51(1): 176-189.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[3]Youseff L,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Butrico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Da Silva D. Toward a unified ontology of cloud computing[C]//Grid Computing Environments Workshop, 2008. GCE'08. IEEE, 2008: 1-10.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Urgaonkar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Kesidis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Shanbhag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V, et al. Pricing of service in clouds: optimal response and strategic interactions[J]. ACM SIGMETRICS Performance Evaluation Review, 2013, 41(3): 28-30.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[7]Pal R, Hui P. Economic models for cloud service markets: Pricing and capacity planning[J]. Theoretical Computer Science, 2013, 496: 113-124.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[8]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Künsemöller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J, Karl H. A game-theoretic approach to the financial benefits of infrastructure-as-a-service[J]. Future Generation Computer Systems, 2014, 41: 44-52.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[9]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Mihailescu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M. Dynamic resource pricing on federated clouds[C]//Cluster, Cloud and Grid Computing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CCGrid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2010 10th IEEE/ACM International Conference on. IEEE, 2010: 513-517.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[10] Shang S, Jiang J, Wu Y, et al. DABGPM: A double auction Bayesian game-based pricing model in cloud market[M]//Network and Parallel Computing. Springer Berlin Heidelberg, 2010: 155-164.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[11] Sharma B,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Thulasiram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K,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Thulasiraman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P, et al. Pricing cloud compute commodities: a novel financial economic model[C]//Proceedings of the 2012 12th IEEE/ACM International Symposium on Cluster, Cloud and Grid Computing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ccgrid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2012). IEEE Computer Society, 2012: 451-457.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注：布莱克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舒尔斯期权定价模型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Black-Scholes Model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），简称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模型，是一种为期权或权证等金融衍生工具定价的数学模型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[12] Wang D, Wang Y, Liu J, et al. Pricing reserved and On-Demand Schemes of cloud computing based on option pricing model[C]//Network Operations and Management Symposium (APNOMS), 2013 15th Asia-Pacific. IEEE, 2013: 1-3.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[13]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Keskin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N. A pricing model for cloud computing service[C]//System Sciences (HICSS), 2014 47th Hawaii International Conference on. IEEE, 2014: 699-707.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46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[14]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Böhm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Leimeister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Riedl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C, et al. Cloud computing–outsourcing 2.0 or a new business model for IT provisioning?[M]//Application management.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Gabler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2011: 31-56.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[15]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Buyya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R, Yeo C S,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Venugopal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S, et al. Cloud computing and emerging IT platforms: Vision, hype, and reality for delivering computing as the 5th utility[J]. Future Generation computer systems, 2009, 25(6): 599-616.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[16]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陈冬林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马明明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吕秋云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云服务组合交易模型研究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[J].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武汉理工大学学报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信息与管理工程版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2011, 33(3): 456-459.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9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E682-54F2-4CF6-8105-DF95A26070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4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450-166A-4B1B-8015-3EFE519F61A7}" type="datetime1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EDE1-6D37-4259-91D9-1EA70135219A}" type="datetime1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2BA2-7B93-4420-9E6B-9BE755989A3C}" type="datetime1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95F8A-2E2B-4B92-84AA-9BFBAEC24C4C}" type="datetime1">
              <a:rPr lang="zh-CN" altLang="en-US" smtClean="0">
                <a:solidFill>
                  <a:srgbClr val="000000"/>
                </a:solidFill>
              </a:rPr>
              <a:t>2015/6/18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3E9F7-6396-41B8-AC7D-49BCC4446B4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57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27A9-6BFE-4076-97C8-A806AFCCFAB0}" type="datetime1">
              <a:rPr lang="zh-CN" altLang="en-US" smtClean="0">
                <a:solidFill>
                  <a:srgbClr val="000000"/>
                </a:solidFill>
              </a:rPr>
              <a:t>2015/6/18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5E3A2-B6AB-4D12-A0A3-F6B1562730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69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BCA9D-704C-4689-A4BB-206609CB6AC5}" type="datetime1">
              <a:rPr lang="zh-CN" altLang="en-US" smtClean="0">
                <a:solidFill>
                  <a:srgbClr val="000000"/>
                </a:solidFill>
              </a:rPr>
              <a:t>2015/6/18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27564-B098-4129-BB97-BEFCB8EA3EE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7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D822-C269-4B73-83CB-0BBB85B9DC61}" type="datetime1">
              <a:rPr lang="zh-CN" altLang="en-US" smtClean="0">
                <a:solidFill>
                  <a:srgbClr val="000000"/>
                </a:solidFill>
              </a:rPr>
              <a:t>2015/6/18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BA1D1-7F55-4CE5-B58F-9C15851A206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57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D53BC-E1D7-42FA-B226-E71C9C8E5C17}" type="datetime1">
              <a:rPr lang="zh-CN" altLang="en-US" smtClean="0">
                <a:solidFill>
                  <a:srgbClr val="000000"/>
                </a:solidFill>
              </a:rPr>
              <a:t>2015/6/18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FE627-6840-418C-AB32-6D1B1D0DE6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25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81D70-6E59-4C08-9648-CA59585A239F}" type="datetime1">
              <a:rPr lang="zh-CN" altLang="en-US" smtClean="0">
                <a:solidFill>
                  <a:srgbClr val="000000"/>
                </a:solidFill>
              </a:rPr>
              <a:t>2015/6/18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514A5-989C-4502-866C-DFEFDDB842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2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B6E5C-EBDF-48F7-83FE-227208E42B31}" type="datetime1">
              <a:rPr lang="zh-CN" altLang="en-US" smtClean="0">
                <a:solidFill>
                  <a:srgbClr val="000000"/>
                </a:solidFill>
              </a:rPr>
              <a:t>2015/6/18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19A36-5526-4F49-81E5-F3FF49E83C8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107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A232-9EBC-4E1F-89F6-CEE211A0C53A}" type="datetime1">
              <a:rPr lang="zh-CN" altLang="en-US" smtClean="0">
                <a:solidFill>
                  <a:srgbClr val="000000"/>
                </a:solidFill>
              </a:rPr>
              <a:t>2015/6/18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FD4C5-EC65-4154-9909-815CA219185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30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C1E-8433-42C5-863D-0BD51F31F480}" type="datetime1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158C8-B311-4D5F-A4F6-99628B11472A}" type="datetime1">
              <a:rPr lang="zh-CN" altLang="en-US" smtClean="0">
                <a:solidFill>
                  <a:srgbClr val="000000"/>
                </a:solidFill>
              </a:rPr>
              <a:t>2015/6/18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DE851-86DD-4374-A703-0E1491C46B6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57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BE077-CA0B-4EBA-A861-79045229C63B}" type="datetime1">
              <a:rPr lang="zh-CN" altLang="en-US" smtClean="0">
                <a:solidFill>
                  <a:srgbClr val="000000"/>
                </a:solidFill>
              </a:rPr>
              <a:t>2015/6/18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63030-B274-4E7B-AF98-023C4F93E6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19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9004-EFB0-407B-BA13-035FF7D9A84F}" type="datetime1">
              <a:rPr lang="zh-CN" altLang="en-US" smtClean="0">
                <a:solidFill>
                  <a:srgbClr val="000000"/>
                </a:solidFill>
              </a:rPr>
              <a:t>2015/6/18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820F7-49E6-4E7A-BB7B-2A521593409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600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2100"/>
            <a:ext cx="86741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3238" y="990600"/>
            <a:ext cx="8350250" cy="5133975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990600" cy="457200"/>
          </a:xfrm>
        </p:spPr>
        <p:txBody>
          <a:bodyPr/>
          <a:lstStyle>
            <a:lvl1pPr>
              <a:defRPr/>
            </a:lvl1pPr>
          </a:lstStyle>
          <a:p>
            <a:fld id="{08A4439D-7425-4A69-B89F-0252C05F3D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394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6" name="Picture 44" descr="C:\Users\Vidy\Desktop\云计算-硕士课程\参考资料\cloud-computi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2996952"/>
            <a:ext cx="5299075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5292725" y="1028700"/>
            <a:ext cx="19669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 fontAlgn="base" latinLnBrk="1">
              <a:spcBef>
                <a:spcPct val="20000"/>
              </a:spcBef>
              <a:spcAft>
                <a:spcPct val="0"/>
              </a:spcAft>
              <a:buClr>
                <a:srgbClr val="202AAE"/>
              </a:buClr>
              <a:buSzPct val="80000"/>
              <a:buFont typeface="Wingdings" pitchFamily="2" charset="2"/>
              <a:buNone/>
            </a:pPr>
            <a:r>
              <a:rPr kumimoji="1" lang="en-US" altLang="ko-KR" sz="1400" b="1" smtClean="0">
                <a:solidFill>
                  <a:srgbClr val="FFFFFF"/>
                </a:solidFill>
                <a:ea typeface="굴림" pitchFamily="50" charset="-127"/>
              </a:rPr>
              <a:t>Company name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ltGray">
          <a:xfrm>
            <a:off x="0" y="0"/>
            <a:ext cx="9144000" cy="2060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3333"/>
              </a:solidFill>
              <a:latin typeface="Times New Roman" pitchFamily="18" charset="0"/>
            </a:endParaRPr>
          </a:p>
        </p:txBody>
      </p:sp>
      <p:sp>
        <p:nvSpPr>
          <p:cNvPr id="13346" name="Freeform 34"/>
          <p:cNvSpPr>
            <a:spLocks/>
          </p:cNvSpPr>
          <p:nvPr/>
        </p:nvSpPr>
        <p:spPr bwMode="gray">
          <a:xfrm>
            <a:off x="2582863" y="1025525"/>
            <a:ext cx="6562725" cy="1042988"/>
          </a:xfrm>
          <a:custGeom>
            <a:avLst/>
            <a:gdLst>
              <a:gd name="T0" fmla="*/ 0 w 4134"/>
              <a:gd name="T1" fmla="*/ 657 h 657"/>
              <a:gd name="T2" fmla="*/ 4134 w 4134"/>
              <a:gd name="T3" fmla="*/ 657 h 657"/>
              <a:gd name="T4" fmla="*/ 4134 w 4134"/>
              <a:gd name="T5" fmla="*/ 0 h 657"/>
              <a:gd name="T6" fmla="*/ 401 w 4134"/>
              <a:gd name="T7" fmla="*/ 1 h 657"/>
              <a:gd name="T8" fmla="*/ 0 w 4134"/>
              <a:gd name="T9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34" h="657">
                <a:moveTo>
                  <a:pt x="0" y="657"/>
                </a:moveTo>
                <a:lnTo>
                  <a:pt x="4134" y="657"/>
                </a:lnTo>
                <a:lnTo>
                  <a:pt x="4134" y="0"/>
                </a:lnTo>
                <a:lnTo>
                  <a:pt x="401" y="1"/>
                </a:lnTo>
                <a:lnTo>
                  <a:pt x="0" y="6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3333"/>
              </a:solidFill>
              <a:latin typeface="Times New Roman" pitchFamily="18" charset="0"/>
            </a:endParaRPr>
          </a:p>
        </p:txBody>
      </p:sp>
      <p:sp>
        <p:nvSpPr>
          <p:cNvPr id="13347" name="Freeform 35"/>
          <p:cNvSpPr>
            <a:spLocks/>
          </p:cNvSpPr>
          <p:nvPr/>
        </p:nvSpPr>
        <p:spPr bwMode="ltGray">
          <a:xfrm>
            <a:off x="-6350" y="2066925"/>
            <a:ext cx="2593975" cy="458788"/>
          </a:xfrm>
          <a:custGeom>
            <a:avLst/>
            <a:gdLst>
              <a:gd name="T0" fmla="*/ 0 w 1634"/>
              <a:gd name="T1" fmla="*/ 0 h 289"/>
              <a:gd name="T2" fmla="*/ 1634 w 1634"/>
              <a:gd name="T3" fmla="*/ 0 h 289"/>
              <a:gd name="T4" fmla="*/ 1456 w 1634"/>
              <a:gd name="T5" fmla="*/ 289 h 289"/>
              <a:gd name="T6" fmla="*/ 0 w 1634"/>
              <a:gd name="T7" fmla="*/ 286 h 289"/>
              <a:gd name="T8" fmla="*/ 0 w 1634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4" h="289">
                <a:moveTo>
                  <a:pt x="0" y="0"/>
                </a:moveTo>
                <a:lnTo>
                  <a:pt x="1634" y="0"/>
                </a:lnTo>
                <a:lnTo>
                  <a:pt x="1456" y="289"/>
                </a:lnTo>
                <a:lnTo>
                  <a:pt x="0" y="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3333"/>
              </a:solidFill>
              <a:latin typeface="Times New Roman" pitchFamily="18" charset="0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3276600" y="1125538"/>
            <a:ext cx="5688013" cy="86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latin typeface="Verdana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ko-KR" noProof="0" dirty="0" smtClean="0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black"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1FCECB26-BA1C-41FC-B6ED-C89349202635}" type="datetime1">
              <a:rPr lang="zh-CN" altLang="en-US" smtClean="0">
                <a:solidFill>
                  <a:srgbClr val="333333"/>
                </a:solidFill>
              </a:rPr>
              <a:t>2015/6/18</a:t>
            </a:fld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38D5E4F4-9A60-483B-BA22-C6E573D72509}" type="slidenum">
              <a:rPr lang="ko-KR" altLang="en-US">
                <a:solidFill>
                  <a:srgbClr val="333333"/>
                </a:solidFill>
              </a:rPr>
              <a:pPr/>
              <a:t>‹#›</a:t>
            </a:fld>
            <a:endParaRPr lang="en-US" altLang="ko-KR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657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B45A0B-F6D4-4301-B48E-0404288B0045}" type="datetime1">
              <a:rPr lang="zh-CN" altLang="en-US" smtClean="0">
                <a:solidFill>
                  <a:srgbClr val="333333"/>
                </a:solidFill>
              </a:rPr>
              <a:t>2015/6/18</a:t>
            </a:fld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5D4ED-D616-43C7-BD28-C2B9894B7960}" type="slidenum">
              <a:rPr lang="ko-KR" altLang="en-US">
                <a:solidFill>
                  <a:srgbClr val="333333"/>
                </a:solidFill>
              </a:rPr>
              <a:pPr/>
              <a:t>‹#›</a:t>
            </a:fld>
            <a:endParaRPr lang="en-US" altLang="ko-KR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71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D8A680-DF73-4C25-9978-16307EF8FDD6}" type="datetime1">
              <a:rPr lang="zh-CN" altLang="en-US" smtClean="0">
                <a:solidFill>
                  <a:srgbClr val="333333"/>
                </a:solidFill>
              </a:rPr>
              <a:t>2015/6/18</a:t>
            </a:fld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40B28-D69C-4A9A-8A27-E1B430DAD95E}" type="slidenum">
              <a:rPr lang="ko-KR" altLang="en-US">
                <a:solidFill>
                  <a:srgbClr val="333333"/>
                </a:solidFill>
              </a:rPr>
              <a:pPr/>
              <a:t>‹#›</a:t>
            </a:fld>
            <a:endParaRPr lang="en-US" altLang="ko-KR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0784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052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1371600"/>
            <a:ext cx="41052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675943-C833-44DC-AB58-BBA5517B9BDC}" type="datetime1">
              <a:rPr lang="zh-CN" altLang="en-US" smtClean="0">
                <a:solidFill>
                  <a:srgbClr val="333333"/>
                </a:solidFill>
              </a:rPr>
              <a:t>2015/6/18</a:t>
            </a:fld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D1BD3-C38B-49EC-9830-3825AD374D04}" type="slidenum">
              <a:rPr lang="ko-KR" altLang="en-US">
                <a:solidFill>
                  <a:srgbClr val="333333"/>
                </a:solidFill>
              </a:rPr>
              <a:pPr/>
              <a:t>‹#›</a:t>
            </a:fld>
            <a:endParaRPr lang="en-US" altLang="ko-KR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072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3F3AF5-B044-4599-8A39-B718A80B3DE2}" type="datetime1">
              <a:rPr lang="zh-CN" altLang="en-US" smtClean="0">
                <a:solidFill>
                  <a:srgbClr val="333333"/>
                </a:solidFill>
              </a:rPr>
              <a:t>2015/6/18</a:t>
            </a:fld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ACFB2-D7FA-4281-93F4-FBABB6D89709}" type="slidenum">
              <a:rPr lang="ko-KR" altLang="en-US">
                <a:solidFill>
                  <a:srgbClr val="333333"/>
                </a:solidFill>
              </a:rPr>
              <a:pPr/>
              <a:t>‹#›</a:t>
            </a:fld>
            <a:endParaRPr lang="en-US" altLang="ko-KR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932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AAC294-56DB-4E21-9A1C-F311C2AF954B}" type="datetime1">
              <a:rPr lang="zh-CN" altLang="en-US" smtClean="0">
                <a:solidFill>
                  <a:srgbClr val="333333"/>
                </a:solidFill>
              </a:rPr>
              <a:t>2015/6/18</a:t>
            </a:fld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2973C-D924-4E1B-95DA-F6D62991E508}" type="slidenum">
              <a:rPr lang="ko-KR" altLang="en-US">
                <a:solidFill>
                  <a:srgbClr val="333333"/>
                </a:solidFill>
              </a:rPr>
              <a:pPr/>
              <a:t>‹#›</a:t>
            </a:fld>
            <a:endParaRPr lang="en-US" altLang="ko-KR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4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DB38-1354-4C3C-9359-81B52DF44588}" type="datetime1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EDB56-8CCD-4BD1-9829-B72BC321710F}" type="datetime1">
              <a:rPr lang="zh-CN" altLang="en-US" smtClean="0">
                <a:solidFill>
                  <a:srgbClr val="333333"/>
                </a:solidFill>
              </a:rPr>
              <a:t>2015/6/18</a:t>
            </a:fld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0A2C0-AB60-4BCD-9CD2-C6D5E9F2CFC5}" type="slidenum">
              <a:rPr lang="ko-KR" altLang="en-US">
                <a:solidFill>
                  <a:srgbClr val="333333"/>
                </a:solidFill>
              </a:rPr>
              <a:pPr/>
              <a:t>‹#›</a:t>
            </a:fld>
            <a:endParaRPr lang="en-US" altLang="ko-KR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9602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50824-3777-4D03-9E68-98737973C0B3}" type="datetime1">
              <a:rPr lang="zh-CN" altLang="en-US" smtClean="0">
                <a:solidFill>
                  <a:srgbClr val="333333"/>
                </a:solidFill>
              </a:rPr>
              <a:t>2015/6/18</a:t>
            </a:fld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CCB04-F2DE-489C-8AE9-1B2740A845B3}" type="slidenum">
              <a:rPr lang="ko-KR" altLang="en-US">
                <a:solidFill>
                  <a:srgbClr val="333333"/>
                </a:solidFill>
              </a:rPr>
              <a:pPr/>
              <a:t>‹#›</a:t>
            </a:fld>
            <a:endParaRPr lang="en-US" altLang="ko-KR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45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BC744D-ABE0-4BD8-BA0A-168D3B19F768}" type="datetime1">
              <a:rPr lang="zh-CN" altLang="en-US" smtClean="0">
                <a:solidFill>
                  <a:srgbClr val="333333"/>
                </a:solidFill>
              </a:rPr>
              <a:t>2015/6/18</a:t>
            </a:fld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3F37C-80B1-4320-8353-B410A6C7401F}" type="slidenum">
              <a:rPr lang="ko-KR" altLang="en-US">
                <a:solidFill>
                  <a:srgbClr val="333333"/>
                </a:solidFill>
              </a:rPr>
              <a:pPr/>
              <a:t>‹#›</a:t>
            </a:fld>
            <a:endParaRPr lang="en-US" altLang="ko-KR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14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F629A2-4B99-4221-924D-8E5ADFA0785C}" type="datetime1">
              <a:rPr lang="zh-CN" altLang="en-US" smtClean="0">
                <a:solidFill>
                  <a:srgbClr val="333333"/>
                </a:solidFill>
              </a:rPr>
              <a:t>2015/6/18</a:t>
            </a:fld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FFD33-440A-45D4-BA60-226FCE94302D}" type="slidenum">
              <a:rPr lang="ko-KR" altLang="en-US">
                <a:solidFill>
                  <a:srgbClr val="333333"/>
                </a:solidFill>
              </a:rPr>
              <a:pPr/>
              <a:t>‹#›</a:t>
            </a:fld>
            <a:endParaRPr lang="en-US" altLang="ko-KR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967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5938" y="333375"/>
            <a:ext cx="2135187" cy="5991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256338" cy="5991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10856E-0F1F-40B5-B179-E6D86FE390AE}" type="datetime1">
              <a:rPr lang="zh-CN" altLang="en-US" smtClean="0">
                <a:solidFill>
                  <a:srgbClr val="333333"/>
                </a:solidFill>
              </a:rPr>
              <a:t>2015/6/18</a:t>
            </a:fld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4BAD2-944F-4A20-A8DA-76FA9C249F4A}" type="slidenum">
              <a:rPr lang="ko-KR" altLang="en-US">
                <a:solidFill>
                  <a:srgbClr val="333333"/>
                </a:solidFill>
              </a:rPr>
              <a:pPr/>
              <a:t>‹#›</a:t>
            </a:fld>
            <a:endParaRPr lang="en-US" altLang="ko-KR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321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333375"/>
            <a:ext cx="6300787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362950" cy="49530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27025" y="6453188"/>
            <a:ext cx="2514600" cy="304800"/>
          </a:xfrm>
        </p:spPr>
        <p:txBody>
          <a:bodyPr/>
          <a:lstStyle>
            <a:lvl1pPr>
              <a:defRPr/>
            </a:lvl1pPr>
          </a:lstStyle>
          <a:p>
            <a:fld id="{25DA7A82-2305-4FF6-8C0E-D22AED22D996}" type="datetime1">
              <a:rPr lang="zh-CN" altLang="en-US" smtClean="0">
                <a:solidFill>
                  <a:srgbClr val="333333"/>
                </a:solidFill>
              </a:rPr>
              <a:t>2015/6/18</a:t>
            </a:fld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4531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6600" y="6453188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4D5EA597-6283-461B-B3E7-0B7D2664FC4C}" type="slidenum">
              <a:rPr lang="ko-KR" altLang="en-US">
                <a:solidFill>
                  <a:srgbClr val="333333"/>
                </a:solidFill>
              </a:rPr>
              <a:pPr/>
              <a:t>‹#›</a:t>
            </a:fld>
            <a:endParaRPr lang="en-US" altLang="ko-KR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959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338" y="333375"/>
            <a:ext cx="6300787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362950" cy="49530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27025" y="6453188"/>
            <a:ext cx="2514600" cy="304800"/>
          </a:xfrm>
        </p:spPr>
        <p:txBody>
          <a:bodyPr/>
          <a:lstStyle>
            <a:lvl1pPr>
              <a:defRPr/>
            </a:lvl1pPr>
          </a:lstStyle>
          <a:p>
            <a:fld id="{CB5FD8A4-19C1-4E0A-87BC-D3E8B877026C}" type="datetime1">
              <a:rPr lang="zh-CN" altLang="en-US" smtClean="0">
                <a:solidFill>
                  <a:srgbClr val="333333"/>
                </a:solidFill>
              </a:rPr>
              <a:t>2015/6/18</a:t>
            </a:fld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4531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33333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6600" y="6453188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99891F4D-4435-4834-B172-29B99A7C68BC}" type="slidenum">
              <a:rPr lang="ko-KR" altLang="en-US">
                <a:solidFill>
                  <a:srgbClr val="333333"/>
                </a:solidFill>
              </a:rPr>
              <a:pPr/>
              <a:t>‹#›</a:t>
            </a:fld>
            <a:endParaRPr lang="en-US" altLang="ko-KR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246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0C17F-0D8A-4D53-8839-EB5EA7476C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210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3F8E3-3BAD-4FA9-9157-E2E4676BF47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617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F5C98-9A00-47A0-BB60-37440D8C1F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5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3A42-695E-44CD-ACAE-C119DB950651}" type="datetime1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A4A07-5E16-477A-BB5C-F42498C91C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307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4D50-A0AE-43B1-B19A-92A03DA591E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746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2140C-79E4-459D-82A4-0E28A270936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185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0E56B-2CE9-40BC-9115-7AC1266E35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577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314C1-C35A-4838-872F-7DD3D462C5C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371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BCCD9-68DD-4CC9-A30F-A56B02BBE3F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6210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774BA-2312-4296-B892-773C21F9AEE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458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5DEB1-4E02-43BF-B581-D1CFC115A0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843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0D654-557D-46EB-AF92-23BB5867A64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51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5C778-C216-4403-A52F-779D4679926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FF89-CF16-4C9B-9AC0-62D4DC91C981}" type="datetime1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11EA-A7BE-469C-A2CF-DA478A6443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462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6285-6EFD-434C-9FFA-20AD068A9AA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406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718B5-CFC4-4C9A-8784-645338273DC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450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3BFE3-62D0-4303-ACF6-3ED3CBDF43F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460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47AE-F935-490F-9C5B-397029ABB5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482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E8945-33C8-40D6-8873-9D88B1C9767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04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9F432-31AB-469F-82E3-7E5E6A7B31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7596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C380E-D4F3-41D5-9244-5DDD4B3E3C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310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8B267-50D9-45F0-9931-39CA29AD15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3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412D-3148-40ED-AA4C-F1471A8424A4}" type="datetime1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E128-0CD4-41C4-A022-99BC86143D96}" type="datetime1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925A-3368-427C-ADD6-AD50C0833EAC}" type="datetime1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949F-9B5E-411A-824A-1D3FFA1E452E}" type="datetime1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5DF7B-1E09-48CA-BC3C-DB1C0F6DB718}" type="datetime1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F5F5C2-5596-46C0-AF47-C861E92EBC80}" type="datetime1">
              <a:rPr lang="zh-CN" altLang="en-US" smtClean="0">
                <a:solidFill>
                  <a:srgbClr val="000000"/>
                </a:solidFill>
              </a:rPr>
              <a:t>2015/6/18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82AAEC-5215-445C-8FF7-844B1F20DD7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1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1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31" name="Object 43"/>
          <p:cNvGraphicFramePr>
            <a:graphicFrameLocks noChangeAspect="1"/>
          </p:cNvGraphicFramePr>
          <p:nvPr/>
        </p:nvGraphicFramePr>
        <p:xfrm>
          <a:off x="0" y="0"/>
          <a:ext cx="50768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Image" r:id="rId16" imgW="6600000" imgH="1952381" progId="Photoshop.Image.6">
                  <p:embed/>
                </p:oleObj>
              </mc:Choice>
              <mc:Fallback>
                <p:oleObj name="Image" r:id="rId16" imgW="6600000" imgH="1952381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2653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0768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53188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9B7F3C-063A-4163-A565-95062FEE21D5}" type="datetime1">
              <a:rPr lang="zh-CN" altLang="en-US" smtClean="0">
                <a:solidFill>
                  <a:srgbClr val="333333"/>
                </a:solidFill>
              </a:rPr>
              <a:t>2015/6/18</a:t>
            </a:fld>
            <a:endParaRPr lang="en-US" altLang="ko-KR" smtClean="0">
              <a:solidFill>
                <a:srgbClr val="333333"/>
              </a:solidFill>
            </a:endParaRP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531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mtClean="0">
              <a:solidFill>
                <a:srgbClr val="333333"/>
              </a:solidFill>
            </a:endParaRP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53188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C6FCFB-B885-4D16-B64F-F91E89C123B9}" type="slidenum">
              <a:rPr lang="ko-KR" altLang="en-US" smtClean="0">
                <a:solidFill>
                  <a:srgbClr val="33333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 smtClean="0">
              <a:solidFill>
                <a:srgbClr val="333333"/>
              </a:solidFill>
            </a:endParaRP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3629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ko-KR" smtClean="0"/>
          </a:p>
        </p:txBody>
      </p:sp>
      <p:sp>
        <p:nvSpPr>
          <p:cNvPr id="12329" name="Freeform 41"/>
          <p:cNvSpPr>
            <a:spLocks/>
          </p:cNvSpPr>
          <p:nvPr/>
        </p:nvSpPr>
        <p:spPr bwMode="gray">
          <a:xfrm>
            <a:off x="2124075" y="260350"/>
            <a:ext cx="7027863" cy="720725"/>
          </a:xfrm>
          <a:custGeom>
            <a:avLst/>
            <a:gdLst>
              <a:gd name="T0" fmla="*/ 0 w 4134"/>
              <a:gd name="T1" fmla="*/ 657 h 657"/>
              <a:gd name="T2" fmla="*/ 4134 w 4134"/>
              <a:gd name="T3" fmla="*/ 657 h 657"/>
              <a:gd name="T4" fmla="*/ 4134 w 4134"/>
              <a:gd name="T5" fmla="*/ 0 h 657"/>
              <a:gd name="T6" fmla="*/ 401 w 4134"/>
              <a:gd name="T7" fmla="*/ 1 h 657"/>
              <a:gd name="T8" fmla="*/ 0 w 4134"/>
              <a:gd name="T9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34" h="657">
                <a:moveTo>
                  <a:pt x="0" y="657"/>
                </a:moveTo>
                <a:lnTo>
                  <a:pt x="4134" y="657"/>
                </a:lnTo>
                <a:lnTo>
                  <a:pt x="4134" y="0"/>
                </a:lnTo>
                <a:lnTo>
                  <a:pt x="401" y="1"/>
                </a:lnTo>
                <a:lnTo>
                  <a:pt x="0" y="65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3333"/>
              </a:solidFill>
              <a:latin typeface="Times New Roman" pitchFamily="18" charset="0"/>
            </a:endParaRPr>
          </a:p>
        </p:txBody>
      </p:sp>
      <p:sp>
        <p:nvSpPr>
          <p:cNvPr id="12330" name="Freeform 42"/>
          <p:cNvSpPr>
            <a:spLocks/>
          </p:cNvSpPr>
          <p:nvPr/>
        </p:nvSpPr>
        <p:spPr bwMode="ltGray">
          <a:xfrm>
            <a:off x="0" y="981075"/>
            <a:ext cx="2124075" cy="288925"/>
          </a:xfrm>
          <a:custGeom>
            <a:avLst/>
            <a:gdLst>
              <a:gd name="T0" fmla="*/ 0 w 1338"/>
              <a:gd name="T1" fmla="*/ 0 h 182"/>
              <a:gd name="T2" fmla="*/ 1338 w 1338"/>
              <a:gd name="T3" fmla="*/ 0 h 182"/>
              <a:gd name="T4" fmla="*/ 1138 w 1338"/>
              <a:gd name="T5" fmla="*/ 182 h 182"/>
              <a:gd name="T6" fmla="*/ 0 w 1338"/>
              <a:gd name="T7" fmla="*/ 181 h 182"/>
              <a:gd name="T8" fmla="*/ 0 w 1338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3333"/>
              </a:solidFill>
              <a:latin typeface="Times New Roman" pitchFamily="18" charset="0"/>
            </a:endParaRPr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2700338" y="333375"/>
            <a:ext cx="630078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black">
          <a:xfrm>
            <a:off x="33338" y="958850"/>
            <a:ext cx="176371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fontAlgn="base" latinLnBrk="1">
              <a:spcBef>
                <a:spcPct val="20000"/>
              </a:spcBef>
              <a:spcAft>
                <a:spcPct val="0"/>
              </a:spcAft>
              <a:buClr>
                <a:srgbClr val="202AAE"/>
              </a:buClr>
              <a:buSzPct val="80000"/>
              <a:buFont typeface="Wingdings" pitchFamily="2" charset="2"/>
              <a:buNone/>
            </a:pPr>
            <a:r>
              <a:rPr kumimoji="1" lang="en-US" altLang="ko-KR" sz="1400" b="1" smtClean="0">
                <a:solidFill>
                  <a:srgbClr val="FFFFFF"/>
                </a:solidFill>
                <a:ea typeface="굴림" pitchFamily="50" charset="-127"/>
              </a:rPr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101740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l"/>
        <a:defRPr sz="28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5061BF-2429-49A7-95D7-AE959FFC003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35AB73-68A0-44A3-B068-2B288AF76E1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59832" y="1125538"/>
            <a:ext cx="6084168" cy="863600"/>
          </a:xfrm>
        </p:spPr>
        <p:txBody>
          <a:bodyPr/>
          <a:lstStyle/>
          <a:p>
            <a:r>
              <a:rPr lang="en-US" altLang="zh-CN" sz="3200" b="1" i="0" dirty="0">
                <a:latin typeface="+mj-lt"/>
              </a:rPr>
              <a:t>A Review of Research on Cloud Computing Economics</a:t>
            </a:r>
            <a:endParaRPr lang="ko-KR" altLang="en-US" sz="3200" b="1" i="0" dirty="0">
              <a:latin typeface="+mj-lt"/>
              <a:ea typeface="굴림" pitchFamily="50" charset="-127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627784" y="2492896"/>
            <a:ext cx="6444208" cy="2520280"/>
          </a:xfrm>
        </p:spPr>
        <p:txBody>
          <a:bodyPr/>
          <a:lstStyle/>
          <a:p>
            <a:pPr marL="0" indent="0" algn="r">
              <a:buNone/>
            </a:pPr>
            <a:r>
              <a:rPr lang="zh-CN" altLang="en-US" sz="3200" b="1" dirty="0" smtClean="0">
                <a:solidFill>
                  <a:srgbClr val="00B0F0"/>
                </a:solidFill>
                <a:latin typeface="+mj-lt"/>
              </a:rPr>
              <a:t>电子商务与智能服务研究中心</a:t>
            </a:r>
            <a:endParaRPr lang="en-US" altLang="zh-CN" sz="3200" b="1" dirty="0" smtClean="0">
              <a:solidFill>
                <a:srgbClr val="00B0F0"/>
              </a:solidFill>
              <a:latin typeface="+mj-lt"/>
            </a:endParaRPr>
          </a:p>
          <a:p>
            <a:pPr marL="0" indent="0" algn="r">
              <a:buNone/>
            </a:pPr>
            <a:r>
              <a:rPr lang="zh-CN" altLang="en-US" sz="3200" b="1" dirty="0" smtClean="0">
                <a:solidFill>
                  <a:srgbClr val="00B0F0"/>
                </a:solidFill>
                <a:latin typeface="+mj-lt"/>
              </a:rPr>
              <a:t>邓国华</a:t>
            </a:r>
            <a:endParaRPr lang="en-US" altLang="zh-CN" sz="2500" b="1" dirty="0">
              <a:solidFill>
                <a:srgbClr val="00B0F0"/>
              </a:solidFill>
              <a:latin typeface="+mj-lt"/>
            </a:endParaRPr>
          </a:p>
          <a:p>
            <a:pPr marL="0" indent="0" algn="r">
              <a:buNone/>
            </a:pPr>
            <a:r>
              <a:rPr lang="en-US" altLang="zh-CN" sz="25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CN" sz="2500" b="1" dirty="0" smtClean="0">
                <a:solidFill>
                  <a:srgbClr val="00B0F0"/>
                </a:solidFill>
                <a:latin typeface="+mj-lt"/>
              </a:rPr>
              <a:t>2015.6.18</a:t>
            </a:r>
            <a:endParaRPr lang="en-US" altLang="zh-CN" sz="2500" b="1" dirty="0" smtClean="0">
              <a:solidFill>
                <a:srgbClr val="00B0F0"/>
              </a:solidFill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9" y="116632"/>
            <a:ext cx="18002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05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45"/>
    </mc:Choice>
    <mc:Fallback xmlns="">
      <p:transition spd="slow" advTm="2044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69239496"/>
              </p:ext>
            </p:extLst>
          </p:nvPr>
        </p:nvGraphicFramePr>
        <p:xfrm>
          <a:off x="179512" y="274638"/>
          <a:ext cx="8964488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52860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35"/>
    </mc:Choice>
    <mc:Fallback xmlns="">
      <p:transition spd="slow" advTm="2413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40951275"/>
              </p:ext>
            </p:extLst>
          </p:nvPr>
        </p:nvGraphicFramePr>
        <p:xfrm>
          <a:off x="179512" y="188640"/>
          <a:ext cx="8784976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7849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0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74"/>
    </mc:Choice>
    <mc:Fallback xmlns="">
      <p:transition spd="slow" advTm="2757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2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   </a:t>
            </a:r>
          </a:p>
          <a:p>
            <a:pPr eaLnBrk="1" hangingPunct="1"/>
            <a:r>
              <a:rPr lang="en-US" altLang="zh-CN"/>
              <a:t>   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/>
              <a:t>4  Microeconomic analysis for Cloud computing</a:t>
            </a:r>
            <a:endParaRPr lang="en-US" altLang="zh-CN" sz="36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1763689" y="2057400"/>
            <a:ext cx="6048246" cy="530225"/>
            <a:chOff x="1234" y="1296"/>
            <a:chExt cx="3566" cy="334"/>
          </a:xfrm>
        </p:grpSpPr>
        <p:sp>
          <p:nvSpPr>
            <p:cNvPr id="27695" name="AutoShape 4"/>
            <p:cNvSpPr>
              <a:spLocks noChangeArrowheads="1"/>
            </p:cNvSpPr>
            <p:nvPr/>
          </p:nvSpPr>
          <p:spPr bwMode="gray">
            <a:xfrm>
              <a:off x="1422" y="1296"/>
              <a:ext cx="3378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2000" b="1"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696" name="Text Box 5"/>
            <p:cNvSpPr txBox="1">
              <a:spLocks noChangeArrowheads="1"/>
            </p:cNvSpPr>
            <p:nvPr/>
          </p:nvSpPr>
          <p:spPr bwMode="gray">
            <a:xfrm>
              <a:off x="1525" y="1342"/>
              <a:ext cx="32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dirty="0">
                  <a:ea typeface="Arial Unicode MS" panose="020B0604020202020204" pitchFamily="34" charset="-122"/>
                  <a:cs typeface="Arial" panose="020B0604020202020204" pitchFamily="34" charset="0"/>
                </a:rPr>
                <a:t>Economic costs- The enterprise perspective</a:t>
              </a:r>
            </a:p>
          </p:txBody>
        </p:sp>
        <p:grpSp>
          <p:nvGrpSpPr>
            <p:cNvPr id="27697" name="Group 6"/>
            <p:cNvGrpSpPr>
              <a:grpSpLocks/>
            </p:cNvGrpSpPr>
            <p:nvPr/>
          </p:nvGrpSpPr>
          <p:grpSpPr bwMode="auto">
            <a:xfrm>
              <a:off x="1234" y="1324"/>
              <a:ext cx="320" cy="298"/>
              <a:chOff x="1380" y="1276"/>
              <a:chExt cx="320" cy="298"/>
            </a:xfrm>
          </p:grpSpPr>
          <p:grpSp>
            <p:nvGrpSpPr>
              <p:cNvPr id="27698" name="Group 7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27700" name="Picture 8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701" name="Oval 9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925800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 sz="2000" b="1">
                    <a:ea typeface="Arial Unicode MS" panose="020B0604020202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702" name="Oval 10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26100"/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 sz="2000" b="1">
                    <a:ea typeface="Arial Unicode MS" panose="020B0604020202020204" pitchFamily="34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7703" name="Picture 11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7699" name="Text Box 12"/>
              <p:cNvSpPr txBox="1">
                <a:spLocks noChangeArrowheads="1"/>
              </p:cNvSpPr>
              <p:nvPr/>
            </p:nvSpPr>
            <p:spPr bwMode="gray">
              <a:xfrm>
                <a:off x="1380" y="1292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rgbClr val="FFFFFF"/>
                    </a:solidFill>
                    <a:ea typeface="Arial Unicode MS" panose="020B0604020202020204" pitchFamily="34" charset="-122"/>
                    <a:cs typeface="Arial" panose="020B0604020202020204" pitchFamily="34" charset="0"/>
                  </a:rPr>
                  <a:t>4</a:t>
                </a:r>
                <a:r>
                  <a:rPr lang="en-US" altLang="zh-CN" sz="2000" b="1" dirty="0" smtClean="0">
                    <a:solidFill>
                      <a:srgbClr val="FFFFFF"/>
                    </a:solidFill>
                    <a:ea typeface="Arial Unicode MS" panose="020B0604020202020204" pitchFamily="34" charset="-122"/>
                    <a:cs typeface="Arial" panose="020B0604020202020204" pitchFamily="34" charset="0"/>
                  </a:rPr>
                  <a:t>.1</a:t>
                </a:r>
                <a:endParaRPr lang="en-US" altLang="zh-CN" sz="2000" b="1" dirty="0">
                  <a:solidFill>
                    <a:srgbClr val="FFFFFF"/>
                  </a:solidFill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7676" name="AutoShape 24"/>
          <p:cNvSpPr>
            <a:spLocks noChangeArrowheads="1"/>
          </p:cNvSpPr>
          <p:nvPr/>
        </p:nvSpPr>
        <p:spPr bwMode="gray">
          <a:xfrm>
            <a:off x="2093437" y="3112484"/>
            <a:ext cx="5718497" cy="5302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2000" b="1"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7677" name="Text Box 25"/>
          <p:cNvSpPr txBox="1">
            <a:spLocks noChangeArrowheads="1"/>
          </p:cNvSpPr>
          <p:nvPr/>
        </p:nvSpPr>
        <p:spPr bwMode="gray">
          <a:xfrm>
            <a:off x="2275064" y="3188684"/>
            <a:ext cx="464293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ea typeface="Arial Unicode MS" panose="020B0604020202020204" pitchFamily="34" charset="-122"/>
                <a:cs typeface="Arial" panose="020B0604020202020204" pitchFamily="34" charset="0"/>
              </a:rPr>
              <a:t>Economies of scale</a:t>
            </a:r>
          </a:p>
        </p:txBody>
      </p:sp>
      <p:grpSp>
        <p:nvGrpSpPr>
          <p:cNvPr id="27655" name="Group 34"/>
          <p:cNvGrpSpPr>
            <a:grpSpLocks/>
          </p:cNvGrpSpPr>
          <p:nvPr/>
        </p:nvGrpSpPr>
        <p:grpSpPr bwMode="auto">
          <a:xfrm>
            <a:off x="1763688" y="5257577"/>
            <a:ext cx="6048247" cy="547687"/>
            <a:chOff x="1233" y="2727"/>
            <a:chExt cx="3229" cy="345"/>
          </a:xfrm>
        </p:grpSpPr>
        <p:sp>
          <p:nvSpPr>
            <p:cNvPr id="27666" name="AutoShape 35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2000" b="1"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667" name="Text Box 36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dirty="0">
                  <a:ea typeface="Arial Unicode MS" panose="020B0604020202020204" pitchFamily="34" charset="-122"/>
                  <a:cs typeface="Arial" panose="020B0604020202020204" pitchFamily="34" charset="0"/>
                </a:rPr>
                <a:t>Demand and supply </a:t>
              </a:r>
              <a:r>
                <a:rPr lang="en-US" altLang="zh-CN" sz="2000" b="1" dirty="0" smtClean="0">
                  <a:ea typeface="Arial Unicode MS" panose="020B0604020202020204" pitchFamily="34" charset="-122"/>
                  <a:cs typeface="Arial" panose="020B0604020202020204" pitchFamily="34" charset="0"/>
                </a:rPr>
                <a:t>Analysis</a:t>
              </a:r>
              <a:endParaRPr lang="en-US" altLang="zh-CN" sz="2000" b="1" dirty="0">
                <a:solidFill>
                  <a:srgbClr val="000000"/>
                </a:solidFill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7668" name="Group 37"/>
            <p:cNvGrpSpPr>
              <a:grpSpLocks/>
            </p:cNvGrpSpPr>
            <p:nvPr/>
          </p:nvGrpSpPr>
          <p:grpSpPr bwMode="auto">
            <a:xfrm>
              <a:off x="1233" y="2774"/>
              <a:ext cx="308" cy="298"/>
              <a:chOff x="1379" y="2726"/>
              <a:chExt cx="308" cy="298"/>
            </a:xfrm>
          </p:grpSpPr>
          <p:sp>
            <p:nvSpPr>
              <p:cNvPr id="27669" name="Text Box 38"/>
              <p:cNvSpPr txBox="1">
                <a:spLocks noChangeArrowheads="1"/>
              </p:cNvSpPr>
              <p:nvPr/>
            </p:nvSpPr>
            <p:spPr bwMode="gray">
              <a:xfrm>
                <a:off x="1430" y="2748"/>
                <a:ext cx="18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FFFFFF"/>
                    </a:solidFill>
                    <a:ea typeface="Arial Unicode MS" panose="020B0604020202020204" pitchFamily="34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grpSp>
            <p:nvGrpSpPr>
              <p:cNvPr id="27670" name="Group 3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27672" name="Picture 40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73" name="Oval 4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74318F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 sz="2000" b="1">
                    <a:ea typeface="Arial Unicode MS" panose="020B0604020202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74" name="Oval 4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80369E"/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 sz="2000" b="1">
                    <a:ea typeface="Arial Unicode MS" panose="020B0604020202020204" pitchFamily="34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7675" name="Picture 43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7671" name="Text Box 44"/>
              <p:cNvSpPr txBox="1">
                <a:spLocks noChangeArrowheads="1"/>
              </p:cNvSpPr>
              <p:nvPr/>
            </p:nvSpPr>
            <p:spPr bwMode="gray">
              <a:xfrm>
                <a:off x="1379" y="2742"/>
                <a:ext cx="30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000" b="1" dirty="0" smtClean="0">
                    <a:solidFill>
                      <a:srgbClr val="FFFFFF"/>
                    </a:solidFill>
                    <a:ea typeface="Arial Unicode MS" panose="020B0604020202020204" pitchFamily="34" charset="-122"/>
                    <a:cs typeface="Arial" panose="020B0604020202020204" pitchFamily="34" charset="0"/>
                  </a:rPr>
                  <a:t>4.4</a:t>
                </a:r>
                <a:endParaRPr lang="en-US" altLang="zh-CN" sz="2000" b="1" dirty="0">
                  <a:solidFill>
                    <a:srgbClr val="FFFFFF"/>
                  </a:solidFill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0" y="1201614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9" name="Group 23"/>
          <p:cNvGrpSpPr>
            <a:grpSpLocks/>
          </p:cNvGrpSpPr>
          <p:nvPr/>
        </p:nvGrpSpPr>
        <p:grpSpPr bwMode="auto">
          <a:xfrm>
            <a:off x="1763689" y="4185030"/>
            <a:ext cx="6048246" cy="547687"/>
            <a:chOff x="1235" y="2247"/>
            <a:chExt cx="3227" cy="345"/>
          </a:xfrm>
        </p:grpSpPr>
        <p:sp>
          <p:nvSpPr>
            <p:cNvPr id="50" name="AutoShape 24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2000" b="1"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dirty="0" smtClean="0">
                  <a:ea typeface="Arial Unicode MS" panose="020B0604020202020204" pitchFamily="34" charset="-122"/>
                  <a:cs typeface="Arial" panose="020B0604020202020204" pitchFamily="34" charset="0"/>
                </a:rPr>
                <a:t>Elasticity</a:t>
              </a:r>
              <a:endParaRPr lang="en-US" altLang="zh-CN" sz="2000" b="1" dirty="0"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52" name="Group 26"/>
            <p:cNvGrpSpPr>
              <a:grpSpLocks/>
            </p:cNvGrpSpPr>
            <p:nvPr/>
          </p:nvGrpSpPr>
          <p:grpSpPr bwMode="auto">
            <a:xfrm>
              <a:off x="1235" y="2294"/>
              <a:ext cx="307" cy="298"/>
              <a:chOff x="1381" y="2246"/>
              <a:chExt cx="307" cy="298"/>
            </a:xfrm>
          </p:grpSpPr>
          <p:sp>
            <p:nvSpPr>
              <p:cNvPr id="53" name="Text Box 27"/>
              <p:cNvSpPr txBox="1">
                <a:spLocks noChangeArrowheads="1"/>
              </p:cNvSpPr>
              <p:nvPr/>
            </p:nvSpPr>
            <p:spPr bwMode="gray">
              <a:xfrm>
                <a:off x="1430" y="2267"/>
                <a:ext cx="18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FFFFFF"/>
                    </a:solidFill>
                    <a:ea typeface="Arial Unicode MS" panose="020B0604020202020204" pitchFamily="34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grpSp>
            <p:nvGrpSpPr>
              <p:cNvPr id="54" name="Group 28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56" name="Picture 29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7" name="Oval 30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098340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 sz="2000" b="1">
                    <a:ea typeface="Arial Unicode MS" panose="020B0604020202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Oval 31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A9147"/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 sz="2000" b="1">
                    <a:ea typeface="Arial Unicode MS" panose="020B0604020202020204" pitchFamily="34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59" name="Picture 32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5" name="Text Box 33"/>
              <p:cNvSpPr txBox="1">
                <a:spLocks noChangeArrowheads="1"/>
              </p:cNvSpPr>
              <p:nvPr/>
            </p:nvSpPr>
            <p:spPr bwMode="gray">
              <a:xfrm>
                <a:off x="1381" y="2262"/>
                <a:ext cx="30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000" b="1" dirty="0" smtClean="0">
                    <a:solidFill>
                      <a:srgbClr val="FFFFFF"/>
                    </a:solidFill>
                    <a:ea typeface="Arial Unicode MS" panose="020B0604020202020204" pitchFamily="34" charset="-122"/>
                    <a:cs typeface="Arial" panose="020B0604020202020204" pitchFamily="34" charset="0"/>
                  </a:rPr>
                  <a:t>4.3</a:t>
                </a:r>
                <a:endParaRPr lang="en-US" altLang="zh-CN" sz="2000" b="1" dirty="0">
                  <a:solidFill>
                    <a:srgbClr val="FFFFFF"/>
                  </a:solidFill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Group 16"/>
          <p:cNvGrpSpPr>
            <a:grpSpLocks/>
          </p:cNvGrpSpPr>
          <p:nvPr/>
        </p:nvGrpSpPr>
        <p:grpSpPr bwMode="auto">
          <a:xfrm>
            <a:off x="1766948" y="3171949"/>
            <a:ext cx="542926" cy="473075"/>
            <a:chOff x="1379" y="1776"/>
            <a:chExt cx="342" cy="298"/>
          </a:xfrm>
        </p:grpSpPr>
        <p:grpSp>
          <p:nvGrpSpPr>
            <p:cNvPr id="60" name="Group 17"/>
            <p:cNvGrpSpPr>
              <a:grpSpLocks/>
            </p:cNvGrpSpPr>
            <p:nvPr/>
          </p:nvGrpSpPr>
          <p:grpSpPr bwMode="auto">
            <a:xfrm>
              <a:off x="1414" y="1776"/>
              <a:ext cx="266" cy="298"/>
              <a:chOff x="1415" y="1276"/>
              <a:chExt cx="266" cy="298"/>
            </a:xfrm>
          </p:grpSpPr>
          <p:pic>
            <p:nvPicPr>
              <p:cNvPr id="62" name="Picture 18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Oval 19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FCF71A"/>
                  </a:gs>
                  <a:gs pos="100000">
                    <a:srgbClr val="908D0F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000" b="1"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4" name="Oval 20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A09D11"/>
                  </a:gs>
                  <a:gs pos="100000">
                    <a:srgbClr val="FCF71A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000" b="1"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  <p:pic>
            <p:nvPicPr>
              <p:cNvPr id="65" name="Picture 21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1" name="Text Box 22"/>
            <p:cNvSpPr txBox="1">
              <a:spLocks noChangeArrowheads="1"/>
            </p:cNvSpPr>
            <p:nvPr/>
          </p:nvSpPr>
          <p:spPr bwMode="gray">
            <a:xfrm>
              <a:off x="1379" y="1792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dirty="0">
                  <a:solidFill>
                    <a:srgbClr val="FFFFFF"/>
                  </a:solidFill>
                  <a:ea typeface="Arial Unicode MS" panose="020B0604020202020204" pitchFamily="34" charset="-122"/>
                  <a:cs typeface="Arial" panose="020B0604020202020204" pitchFamily="34" charset="0"/>
                </a:rPr>
                <a:t>4</a:t>
              </a:r>
              <a:r>
                <a:rPr lang="en-US" altLang="zh-CN" sz="2000" b="1" dirty="0" smtClean="0">
                  <a:solidFill>
                    <a:srgbClr val="FFFFFF"/>
                  </a:solidFill>
                  <a:ea typeface="Arial Unicode MS" panose="020B0604020202020204" pitchFamily="34" charset="-122"/>
                  <a:cs typeface="Arial" panose="020B0604020202020204" pitchFamily="34" charset="0"/>
                </a:rPr>
                <a:t>.2</a:t>
              </a:r>
              <a:endParaRPr lang="en-US" altLang="zh-CN" sz="2000" b="1" dirty="0">
                <a:solidFill>
                  <a:srgbClr val="FFFFFF"/>
                </a:solidFill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5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18"/>
    </mc:Choice>
    <mc:Fallback xmlns="">
      <p:transition spd="slow" advTm="2311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08" y="0"/>
            <a:ext cx="9133491" cy="1124744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600" b="1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4.1 Economic costs-</a:t>
            </a:r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b="1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The enterprise perspective</a:t>
            </a:r>
            <a:endParaRPr lang="zh-CN" altLang="en-US" sz="3600" b="1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35695"/>
              </p:ext>
            </p:extLst>
          </p:nvPr>
        </p:nvGraphicFramePr>
        <p:xfrm>
          <a:off x="0" y="1600200"/>
          <a:ext cx="896448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0" y="1154722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9"/>
    </mc:Choice>
    <mc:Fallback xmlns="">
      <p:transition spd="slow" advTm="1534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Cost-saving of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[18][19[23][27]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748464" cy="57606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“Pay as you go”, No upfront capital investment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——Allow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 to be redirected to core business investment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.[17][5]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capital expenses to operating expenses(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CapEx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)——Lower break-even points(reduce operational and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 risks[31]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depreciation costs associated with IT capital assets</a:t>
            </a:r>
          </a:p>
          <a:p>
            <a:pPr lvl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electricity, cooling, buildings and floor space costs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Cutting the maintenance and administrative costs of IT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human resource costs 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03"/>
    </mc:Choice>
    <mc:Fallback xmlns="">
      <p:transition spd="slow" advTm="6050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72008"/>
            <a:ext cx="8229600" cy="9807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Economic costs Comparison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999276"/>
              </p:ext>
            </p:extLst>
          </p:nvPr>
        </p:nvGraphicFramePr>
        <p:xfrm>
          <a:off x="349696" y="1340768"/>
          <a:ext cx="3851920" cy="5445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786344022"/>
              </p:ext>
            </p:extLst>
          </p:nvPr>
        </p:nvGraphicFramePr>
        <p:xfrm>
          <a:off x="4705672" y="1268760"/>
          <a:ext cx="388843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85"/>
    </mc:Choice>
    <mc:Fallback xmlns="">
      <p:transition spd="slow" advTm="5508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Cost-benefit analysis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136829"/>
              </p:ext>
            </p:extLst>
          </p:nvPr>
        </p:nvGraphicFramePr>
        <p:xfrm>
          <a:off x="395536" y="2204864"/>
          <a:ext cx="8208912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99"/>
    </mc:Choice>
    <mc:Fallback xmlns="">
      <p:transition spd="slow" advTm="1859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4.2 Economies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of </a:t>
            </a:r>
            <a:r>
              <a:rPr lang="en-US" altLang="zh-CN" b="1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scale[26][17]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AutoShape 2"/>
          <p:cNvSpPr>
            <a:spLocks noChangeArrowheads="1"/>
          </p:cNvSpPr>
          <p:nvPr/>
        </p:nvSpPr>
        <p:spPr bwMode="gray">
          <a:xfrm>
            <a:off x="3124200" y="2635250"/>
            <a:ext cx="2798763" cy="2420938"/>
          </a:xfrm>
          <a:prstGeom prst="triangle">
            <a:avLst>
              <a:gd name="adj" fmla="val 50000"/>
            </a:avLst>
          </a:prstGeom>
          <a:noFill/>
          <a:ln w="25400" algn="ctr">
            <a:solidFill>
              <a:srgbClr val="9291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3429000" y="1752600"/>
            <a:ext cx="2125663" cy="1852613"/>
            <a:chOff x="2057" y="862"/>
            <a:chExt cx="1549" cy="1351"/>
          </a:xfrm>
        </p:grpSpPr>
        <p:sp>
          <p:nvSpPr>
            <p:cNvPr id="21" name="AutoShape 5"/>
            <p:cNvSpPr>
              <a:spLocks noChangeArrowheads="1"/>
            </p:cNvSpPr>
            <p:nvPr/>
          </p:nvSpPr>
          <p:spPr bwMode="gray">
            <a:xfrm>
              <a:off x="2070" y="885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gray">
            <a:xfrm>
              <a:off x="2057" y="862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gray">
            <a:xfrm>
              <a:off x="2147" y="942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grpSp>
        <p:nvGrpSpPr>
          <p:cNvPr id="24" name="Group 8"/>
          <p:cNvGrpSpPr>
            <a:grpSpLocks/>
          </p:cNvGrpSpPr>
          <p:nvPr/>
        </p:nvGrpSpPr>
        <p:grpSpPr bwMode="auto">
          <a:xfrm>
            <a:off x="2057400" y="4144963"/>
            <a:ext cx="2125663" cy="1852612"/>
            <a:chOff x="1110" y="2656"/>
            <a:chExt cx="1549" cy="1351"/>
          </a:xfrm>
        </p:grpSpPr>
        <p:sp>
          <p:nvSpPr>
            <p:cNvPr id="25" name="AutoShape 9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6" name="AutoShape 10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4887913" y="4144963"/>
            <a:ext cx="2122487" cy="1852612"/>
            <a:chOff x="3174" y="2656"/>
            <a:chExt cx="1549" cy="1351"/>
          </a:xfrm>
        </p:grpSpPr>
        <p:sp>
          <p:nvSpPr>
            <p:cNvPr id="29" name="AutoShape 13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0" name="AutoShape 14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1" name="AutoShape 15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32" name="Text Box 16"/>
          <p:cNvSpPr txBox="1">
            <a:spLocks noChangeArrowheads="1"/>
          </p:cNvSpPr>
          <p:nvPr/>
        </p:nvSpPr>
        <p:spPr bwMode="gray">
          <a:xfrm>
            <a:off x="3635896" y="2276872"/>
            <a:ext cx="17732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/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Supply-side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scale</a:t>
            </a:r>
            <a:endParaRPr lang="zh-CN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gray">
          <a:xfrm>
            <a:off x="2195736" y="4725144"/>
            <a:ext cx="19127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Demand-side</a:t>
            </a:r>
            <a:endParaRPr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lvl="0" algn="ctr"/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scale</a:t>
            </a:r>
            <a:endParaRPr lang="zh-CN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gray">
          <a:xfrm>
            <a:off x="5141486" y="4725144"/>
            <a:ext cx="17347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/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Multi-tenancy</a:t>
            </a:r>
          </a:p>
          <a:p>
            <a:pPr lvl="0" algn="ctr"/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efficiency</a:t>
            </a:r>
            <a:endParaRPr lang="zh-CN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37"/>
    </mc:Choice>
    <mc:Fallback xmlns="">
      <p:transition spd="slow" advTm="1733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Supply-side scale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3282950" y="3031753"/>
            <a:ext cx="2587625" cy="2497137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6046788" y="3031753"/>
            <a:ext cx="2587625" cy="2497137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6186488" y="2780928"/>
            <a:ext cx="2355850" cy="5238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black">
          <a:xfrm>
            <a:off x="6615113" y="2831728"/>
            <a:ext cx="17171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Buying power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gray">
          <a:xfrm>
            <a:off x="3394075" y="2780928"/>
            <a:ext cx="2355850" cy="5238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black">
          <a:xfrm>
            <a:off x="3923928" y="2831728"/>
            <a:ext cx="1332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kern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 </a:t>
            </a:r>
            <a:r>
              <a:rPr lang="en-US" altLang="zh-CN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gray">
          <a:xfrm>
            <a:off x="520700" y="3031753"/>
            <a:ext cx="2587625" cy="2497137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ltGray">
          <a:xfrm>
            <a:off x="619125" y="2780928"/>
            <a:ext cx="2355850" cy="5238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black">
          <a:xfrm>
            <a:off x="971600" y="2831728"/>
            <a:ext cx="1556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power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gray">
          <a:xfrm>
            <a:off x="611560" y="3526730"/>
            <a:ext cx="244316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PUE-location 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inexpensive electricity supply ,bulk purchase agreement,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gray">
          <a:xfrm>
            <a:off x="3223269" y="3742754"/>
            <a:ext cx="27638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Automating management tasks,  higher management efficiency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gray">
          <a:xfrm>
            <a:off x="6096000" y="3958778"/>
            <a:ext cx="25066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30% discount on hardware purchase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20700" y="1547813"/>
            <a:ext cx="82277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95000"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Large-scale data centers(DCS) lower costs per server</a:t>
            </a:r>
          </a:p>
        </p:txBody>
      </p:sp>
    </p:spTree>
    <p:extLst>
      <p:ext uri="{BB962C8B-B14F-4D97-AF65-F5344CB8AC3E}">
        <p14:creationId xmlns:p14="http://schemas.microsoft.com/office/powerpoint/2010/main" val="34538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24"/>
    </mc:Choice>
    <mc:Fallback xmlns="">
      <p:transition spd="slow" advTm="5562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/>
          <a:lstStyle/>
          <a:p>
            <a:r>
              <a:rPr lang="en-US" altLang="zh-CN" dirty="0"/>
              <a:t>Demand-side </a:t>
            </a:r>
            <a:r>
              <a:rPr lang="en-US" altLang="zh-CN" dirty="0" smtClean="0"/>
              <a:t>scale[39]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gray">
          <a:xfrm rot="5400000">
            <a:off x="-269602" y="2843436"/>
            <a:ext cx="4400550" cy="2206178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57150" algn="ctr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gray">
          <a:xfrm>
            <a:off x="971600" y="2909262"/>
            <a:ext cx="2017712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Utilization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improvement and smooth variability via demand-side aggregation and diversification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3419872" y="2108993"/>
            <a:ext cx="4605932" cy="576263"/>
          </a:xfrm>
          <a:prstGeom prst="cube">
            <a:avLst>
              <a:gd name="adj" fmla="val 24338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Randomness</a:t>
            </a: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gray">
          <a:xfrm>
            <a:off x="3419872" y="2804318"/>
            <a:ext cx="4605932" cy="576263"/>
          </a:xfrm>
          <a:prstGeom prst="cube">
            <a:avLst>
              <a:gd name="adj" fmla="val 24338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Time-of-day patterns</a:t>
            </a:r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gray">
          <a:xfrm>
            <a:off x="3419872" y="3512343"/>
            <a:ext cx="4605932" cy="576263"/>
          </a:xfrm>
          <a:prstGeom prst="cube">
            <a:avLst>
              <a:gd name="adj" fmla="val 24338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–specific variability</a:t>
            </a: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gray">
          <a:xfrm>
            <a:off x="3416697" y="4202906"/>
            <a:ext cx="4605932" cy="576262"/>
          </a:xfrm>
          <a:prstGeom prst="cube">
            <a:avLst>
              <a:gd name="adj" fmla="val 24338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Multi-resource variability</a:t>
            </a: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gray">
          <a:xfrm>
            <a:off x="3402409" y="4926806"/>
            <a:ext cx="4605934" cy="576262"/>
          </a:xfrm>
          <a:prstGeom prst="cube">
            <a:avLst>
              <a:gd name="adj" fmla="val 24338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 growth patterns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5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11"/>
    </mc:Choice>
    <mc:Fallback xmlns="">
      <p:transition spd="slow" advTm="3981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640"/>
            <a:ext cx="7924800" cy="9445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Contents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gray">
          <a:xfrm rot="5400000">
            <a:off x="-2133599" y="1484784"/>
            <a:ext cx="4430712" cy="4430713"/>
          </a:xfrm>
          <a:custGeom>
            <a:avLst/>
            <a:gdLst>
              <a:gd name="G0" fmla="+- 10527 0 0"/>
              <a:gd name="G1" fmla="+- 11670910 0 0"/>
              <a:gd name="G2" fmla="+- 0 0 11670910"/>
              <a:gd name="T0" fmla="*/ 0 256 1"/>
              <a:gd name="T1" fmla="*/ 180 256 1"/>
              <a:gd name="G3" fmla="+- 11670910 T0 T1"/>
              <a:gd name="T2" fmla="*/ 0 256 1"/>
              <a:gd name="T3" fmla="*/ 90 256 1"/>
              <a:gd name="G4" fmla="+- 11670910 T2 T3"/>
              <a:gd name="G5" fmla="*/ G4 2 1"/>
              <a:gd name="T4" fmla="*/ 90 256 1"/>
              <a:gd name="T5" fmla="*/ 0 256 1"/>
              <a:gd name="G6" fmla="+- 11670910 T4 T5"/>
              <a:gd name="G7" fmla="*/ G6 2 1"/>
              <a:gd name="G8" fmla="abs 1167091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527"/>
              <a:gd name="G18" fmla="*/ 10527 1 2"/>
              <a:gd name="G19" fmla="+- G18 5400 0"/>
              <a:gd name="G20" fmla="cos G19 11670910"/>
              <a:gd name="G21" fmla="sin G19 11670910"/>
              <a:gd name="G22" fmla="+- G20 10800 0"/>
              <a:gd name="G23" fmla="+- G21 10800 0"/>
              <a:gd name="G24" fmla="+- 10800 0 G20"/>
              <a:gd name="G25" fmla="+- 10527 10800 0"/>
              <a:gd name="G26" fmla="?: G9 G17 G25"/>
              <a:gd name="G27" fmla="?: G9 0 21600"/>
              <a:gd name="G28" fmla="cos 10800 11670910"/>
              <a:gd name="G29" fmla="sin 10800 11670910"/>
              <a:gd name="G30" fmla="sin 10527 11670910"/>
              <a:gd name="G31" fmla="+- G28 10800 0"/>
              <a:gd name="G32" fmla="+- G29 10800 0"/>
              <a:gd name="G33" fmla="+- G30 10800 0"/>
              <a:gd name="G34" fmla="?: G4 0 G31"/>
              <a:gd name="G35" fmla="?: 11670910 G34 0"/>
              <a:gd name="G36" fmla="?: G6 G35 G31"/>
              <a:gd name="G37" fmla="+- 21600 0 G36"/>
              <a:gd name="G38" fmla="?: G4 0 G33"/>
              <a:gd name="G39" fmla="?: 1167091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41 w 21600"/>
              <a:gd name="T15" fmla="*/ 11156 h 21600"/>
              <a:gd name="T16" fmla="*/ 10800 w 21600"/>
              <a:gd name="T17" fmla="*/ 273 h 21600"/>
              <a:gd name="T18" fmla="*/ 21459 w 21600"/>
              <a:gd name="T19" fmla="*/ 1115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78" y="11151"/>
                </a:moveTo>
                <a:cubicBezTo>
                  <a:pt x="274" y="11034"/>
                  <a:pt x="273" y="10917"/>
                  <a:pt x="273" y="10800"/>
                </a:cubicBezTo>
                <a:cubicBezTo>
                  <a:pt x="273" y="4986"/>
                  <a:pt x="4986" y="273"/>
                  <a:pt x="10800" y="273"/>
                </a:cubicBezTo>
                <a:cubicBezTo>
                  <a:pt x="16613" y="273"/>
                  <a:pt x="21327" y="4986"/>
                  <a:pt x="21327" y="10800"/>
                </a:cubicBezTo>
                <a:cubicBezTo>
                  <a:pt x="21327" y="10917"/>
                  <a:pt x="21325" y="11034"/>
                  <a:pt x="21321" y="11151"/>
                </a:cubicBezTo>
                <a:lnTo>
                  <a:pt x="21593" y="11161"/>
                </a:lnTo>
                <a:cubicBezTo>
                  <a:pt x="21597" y="11040"/>
                  <a:pt x="21600" y="1092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920"/>
                  <a:pt x="2" y="11040"/>
                  <a:pt x="6" y="11161"/>
                </a:cubicBezTo>
                <a:close/>
              </a:path>
            </a:pathLst>
          </a:custGeom>
          <a:gradFill rotWithShape="0">
            <a:gsLst>
              <a:gs pos="0">
                <a:schemeClr val="hlink">
                  <a:gamma/>
                  <a:tint val="0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469" name="AutoShape 4"/>
          <p:cNvSpPr>
            <a:spLocks noChangeArrowheads="1"/>
          </p:cNvSpPr>
          <p:nvPr/>
        </p:nvSpPr>
        <p:spPr bwMode="gray">
          <a:xfrm rot="5400000">
            <a:off x="-1874044" y="1812604"/>
            <a:ext cx="3768725" cy="37671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56" y="10807"/>
                </a:moveTo>
                <a:cubicBezTo>
                  <a:pt x="10056" y="10805"/>
                  <a:pt x="10056" y="10802"/>
                  <a:pt x="10056" y="10800"/>
                </a:cubicBezTo>
                <a:cubicBezTo>
                  <a:pt x="10056" y="10389"/>
                  <a:pt x="10389" y="10056"/>
                  <a:pt x="10800" y="10056"/>
                </a:cubicBezTo>
                <a:cubicBezTo>
                  <a:pt x="11210" y="10056"/>
                  <a:pt x="11544" y="10389"/>
                  <a:pt x="11544" y="10800"/>
                </a:cubicBezTo>
                <a:cubicBezTo>
                  <a:pt x="11544" y="10802"/>
                  <a:pt x="11543" y="10805"/>
                  <a:pt x="11543" y="10807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62470" name="Group 54"/>
          <p:cNvGrpSpPr>
            <a:grpSpLocks/>
          </p:cNvGrpSpPr>
          <p:nvPr/>
        </p:nvGrpSpPr>
        <p:grpSpPr bwMode="auto">
          <a:xfrm>
            <a:off x="1317625" y="1621310"/>
            <a:ext cx="5835650" cy="538162"/>
            <a:chOff x="830" y="1215"/>
            <a:chExt cx="3676" cy="339"/>
          </a:xfrm>
        </p:grpSpPr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013" y="1215"/>
              <a:ext cx="3493" cy="33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tint val="72549"/>
                    <a:invGamma/>
                    <a:alpha val="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62508" name="Group 7"/>
            <p:cNvGrpSpPr>
              <a:grpSpLocks/>
            </p:cNvGrpSpPr>
            <p:nvPr/>
          </p:nvGrpSpPr>
          <p:grpSpPr bwMode="auto">
            <a:xfrm>
              <a:off x="830" y="1238"/>
              <a:ext cx="316" cy="316"/>
              <a:chOff x="980" y="1412"/>
              <a:chExt cx="316" cy="316"/>
            </a:xfrm>
          </p:grpSpPr>
          <p:sp>
            <p:nvSpPr>
              <p:cNvPr id="62511" name="Oval 8"/>
              <p:cNvSpPr>
                <a:spLocks noChangeArrowheads="1"/>
              </p:cNvSpPr>
              <p:nvPr/>
            </p:nvSpPr>
            <p:spPr bwMode="gray">
              <a:xfrm>
                <a:off x="980" y="1412"/>
                <a:ext cx="316" cy="316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2512" name="Oval 9"/>
              <p:cNvSpPr>
                <a:spLocks noChangeArrowheads="1"/>
              </p:cNvSpPr>
              <p:nvPr/>
            </p:nvSpPr>
            <p:spPr bwMode="gray"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62509" name="Text Box 10"/>
            <p:cNvSpPr txBox="1">
              <a:spLocks noChangeArrowheads="1"/>
            </p:cNvSpPr>
            <p:nvPr/>
          </p:nvSpPr>
          <p:spPr bwMode="gray">
            <a:xfrm>
              <a:off x="880" y="1287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62510" name="Text Box 11"/>
            <p:cNvSpPr txBox="1">
              <a:spLocks noChangeArrowheads="1"/>
            </p:cNvSpPr>
            <p:nvPr/>
          </p:nvSpPr>
          <p:spPr bwMode="blackWhite">
            <a:xfrm>
              <a:off x="1146" y="1269"/>
              <a:ext cx="29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+mj-lt"/>
                </a:rPr>
                <a:t>An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+mj-lt"/>
                </a:rPr>
                <a:t>Introduction </a:t>
              </a:r>
              <a:r>
                <a:rPr lang="en-US" altLang="zh-CN" sz="2000" b="1" dirty="0">
                  <a:solidFill>
                    <a:srgbClr val="000000"/>
                  </a:solidFill>
                  <a:latin typeface="+mj-lt"/>
                </a:rPr>
                <a:t>of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+mj-lt"/>
                </a:rPr>
                <a:t>Cloud computing </a:t>
              </a:r>
              <a:endParaRPr lang="en-US" altLang="zh-CN" sz="2000" b="1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62471" name="Group 53"/>
          <p:cNvGrpSpPr>
            <a:grpSpLocks/>
          </p:cNvGrpSpPr>
          <p:nvPr/>
        </p:nvGrpSpPr>
        <p:grpSpPr bwMode="auto">
          <a:xfrm>
            <a:off x="1828800" y="2322985"/>
            <a:ext cx="5791200" cy="539750"/>
            <a:chOff x="1152" y="1657"/>
            <a:chExt cx="3648" cy="340"/>
          </a:xfrm>
        </p:grpSpPr>
        <p:sp>
          <p:nvSpPr>
            <p:cNvPr id="17" name="AutoShape 13"/>
            <p:cNvSpPr>
              <a:spLocks noChangeArrowheads="1"/>
            </p:cNvSpPr>
            <p:nvPr/>
          </p:nvSpPr>
          <p:spPr bwMode="gray">
            <a:xfrm>
              <a:off x="1369" y="1657"/>
              <a:ext cx="3431" cy="333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96863"/>
                    <a:invGamma/>
                    <a:alpha val="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2502" name="Text Box 14"/>
            <p:cNvSpPr txBox="1">
              <a:spLocks noChangeArrowheads="1"/>
            </p:cNvSpPr>
            <p:nvPr/>
          </p:nvSpPr>
          <p:spPr bwMode="blackWhite">
            <a:xfrm>
              <a:off x="1488" y="1711"/>
              <a:ext cx="30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latin typeface="+mj-lt"/>
                  <a:cs typeface="Times New Roman" panose="02020603050405020304" pitchFamily="18" charset="0"/>
                </a:rPr>
                <a:t>Pricing schemes for Cloud computing</a:t>
              </a:r>
              <a:endParaRPr lang="en-US" altLang="zh-CN" sz="2000" b="1" dirty="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62503" name="Group 15"/>
            <p:cNvGrpSpPr>
              <a:grpSpLocks/>
            </p:cNvGrpSpPr>
            <p:nvPr/>
          </p:nvGrpSpPr>
          <p:grpSpPr bwMode="auto">
            <a:xfrm>
              <a:off x="1152" y="1681"/>
              <a:ext cx="316" cy="316"/>
              <a:chOff x="980" y="1412"/>
              <a:chExt cx="316" cy="316"/>
            </a:xfrm>
          </p:grpSpPr>
          <p:sp>
            <p:nvSpPr>
              <p:cNvPr id="62505" name="Oval 16"/>
              <p:cNvSpPr>
                <a:spLocks noChangeArrowheads="1"/>
              </p:cNvSpPr>
              <p:nvPr/>
            </p:nvSpPr>
            <p:spPr bwMode="gray">
              <a:xfrm>
                <a:off x="980" y="1412"/>
                <a:ext cx="316" cy="316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2506" name="Oval 17"/>
              <p:cNvSpPr>
                <a:spLocks noChangeArrowheads="1"/>
              </p:cNvSpPr>
              <p:nvPr/>
            </p:nvSpPr>
            <p:spPr bwMode="gray"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62504" name="Text Box 18"/>
            <p:cNvSpPr txBox="1">
              <a:spLocks noChangeArrowheads="1"/>
            </p:cNvSpPr>
            <p:nvPr/>
          </p:nvSpPr>
          <p:spPr bwMode="gray">
            <a:xfrm>
              <a:off x="1204" y="1729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62472" name="Group 52"/>
          <p:cNvGrpSpPr>
            <a:grpSpLocks/>
          </p:cNvGrpSpPr>
          <p:nvPr/>
        </p:nvGrpSpPr>
        <p:grpSpPr bwMode="auto">
          <a:xfrm>
            <a:off x="2046288" y="3034185"/>
            <a:ext cx="6938961" cy="538162"/>
            <a:chOff x="1289" y="2105"/>
            <a:chExt cx="4371" cy="339"/>
          </a:xfrm>
        </p:grpSpPr>
        <p:sp>
          <p:nvSpPr>
            <p:cNvPr id="24" name="AutoShape 20"/>
            <p:cNvSpPr>
              <a:spLocks noChangeArrowheads="1"/>
            </p:cNvSpPr>
            <p:nvPr/>
          </p:nvSpPr>
          <p:spPr bwMode="gray">
            <a:xfrm>
              <a:off x="1472" y="2105"/>
              <a:ext cx="3520" cy="33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62496" name="Group 21"/>
            <p:cNvGrpSpPr>
              <a:grpSpLocks/>
            </p:cNvGrpSpPr>
            <p:nvPr/>
          </p:nvGrpSpPr>
          <p:grpSpPr bwMode="auto">
            <a:xfrm>
              <a:off x="1289" y="2128"/>
              <a:ext cx="316" cy="316"/>
              <a:chOff x="980" y="1412"/>
              <a:chExt cx="316" cy="316"/>
            </a:xfrm>
          </p:grpSpPr>
          <p:sp>
            <p:nvSpPr>
              <p:cNvPr id="62499" name="Oval 22"/>
              <p:cNvSpPr>
                <a:spLocks noChangeArrowheads="1"/>
              </p:cNvSpPr>
              <p:nvPr/>
            </p:nvSpPr>
            <p:spPr bwMode="gray">
              <a:xfrm>
                <a:off x="980" y="1412"/>
                <a:ext cx="316" cy="316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2500" name="Oval 23"/>
              <p:cNvSpPr>
                <a:spLocks noChangeArrowheads="1"/>
              </p:cNvSpPr>
              <p:nvPr/>
            </p:nvSpPr>
            <p:spPr bwMode="gray"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62497" name="Text Box 24"/>
            <p:cNvSpPr txBox="1">
              <a:spLocks noChangeArrowheads="1"/>
            </p:cNvSpPr>
            <p:nvPr/>
          </p:nvSpPr>
          <p:spPr bwMode="gray">
            <a:xfrm>
              <a:off x="1339" y="2177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+mj-lt"/>
                </a:rPr>
                <a:t>3</a:t>
              </a:r>
            </a:p>
          </p:txBody>
        </p:sp>
        <p:sp>
          <p:nvSpPr>
            <p:cNvPr id="62498" name="Text Box 25"/>
            <p:cNvSpPr txBox="1">
              <a:spLocks noChangeArrowheads="1"/>
            </p:cNvSpPr>
            <p:nvPr/>
          </p:nvSpPr>
          <p:spPr bwMode="blackWhite">
            <a:xfrm>
              <a:off x="1605" y="2159"/>
              <a:ext cx="40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Market and Trade mechanism  for Cloud computing</a:t>
              </a:r>
              <a:endParaRPr lang="en-US" altLang="zh-CN" sz="2000" b="1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62473" name="Group 51"/>
          <p:cNvGrpSpPr>
            <a:grpSpLocks/>
          </p:cNvGrpSpPr>
          <p:nvPr/>
        </p:nvGrpSpPr>
        <p:grpSpPr bwMode="auto">
          <a:xfrm>
            <a:off x="2000250" y="3745385"/>
            <a:ext cx="6223000" cy="539750"/>
            <a:chOff x="1260" y="2553"/>
            <a:chExt cx="3920" cy="340"/>
          </a:xfrm>
        </p:grpSpPr>
        <p:sp>
          <p:nvSpPr>
            <p:cNvPr id="31" name="AutoShape 27"/>
            <p:cNvSpPr>
              <a:spLocks noChangeArrowheads="1"/>
            </p:cNvSpPr>
            <p:nvPr/>
          </p:nvSpPr>
          <p:spPr bwMode="gray">
            <a:xfrm>
              <a:off x="1477" y="2553"/>
              <a:ext cx="3431" cy="333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  <a:alpha val="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2490" name="Text Box 28"/>
            <p:cNvSpPr txBox="1">
              <a:spLocks noChangeArrowheads="1"/>
            </p:cNvSpPr>
            <p:nvPr/>
          </p:nvSpPr>
          <p:spPr bwMode="black">
            <a:xfrm>
              <a:off x="1565" y="2607"/>
              <a:ext cx="36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+mj-lt"/>
                </a:rPr>
                <a:t>Microeconomic </a:t>
              </a:r>
              <a:r>
                <a:rPr lang="en-US" altLang="zh-CN" sz="2000" b="1" dirty="0" smtClean="0">
                  <a:latin typeface="+mj-lt"/>
                </a:rPr>
                <a:t>analysis for Cloud </a:t>
              </a:r>
              <a:r>
                <a:rPr lang="en-US" altLang="zh-CN" sz="2000" b="1" dirty="0">
                  <a:latin typeface="+mj-lt"/>
                </a:rPr>
                <a:t>computing</a:t>
              </a:r>
              <a:endParaRPr lang="en-US" altLang="zh-CN" sz="2000" b="1" dirty="0">
                <a:solidFill>
                  <a:srgbClr val="000000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62491" name="Group 29"/>
            <p:cNvGrpSpPr>
              <a:grpSpLocks/>
            </p:cNvGrpSpPr>
            <p:nvPr/>
          </p:nvGrpSpPr>
          <p:grpSpPr bwMode="auto">
            <a:xfrm>
              <a:off x="1260" y="2577"/>
              <a:ext cx="316" cy="316"/>
              <a:chOff x="980" y="1412"/>
              <a:chExt cx="316" cy="316"/>
            </a:xfrm>
          </p:grpSpPr>
          <p:sp>
            <p:nvSpPr>
              <p:cNvPr id="62493" name="Oval 30"/>
              <p:cNvSpPr>
                <a:spLocks noChangeArrowheads="1"/>
              </p:cNvSpPr>
              <p:nvPr/>
            </p:nvSpPr>
            <p:spPr bwMode="gray">
              <a:xfrm>
                <a:off x="980" y="1412"/>
                <a:ext cx="316" cy="316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2494" name="Oval 31"/>
              <p:cNvSpPr>
                <a:spLocks noChangeArrowheads="1"/>
              </p:cNvSpPr>
              <p:nvPr/>
            </p:nvSpPr>
            <p:spPr bwMode="gray"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62492" name="Text Box 32"/>
            <p:cNvSpPr txBox="1">
              <a:spLocks noChangeArrowheads="1"/>
            </p:cNvSpPr>
            <p:nvPr/>
          </p:nvSpPr>
          <p:spPr bwMode="gray">
            <a:xfrm>
              <a:off x="1312" y="2625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+mj-lt"/>
                </a:rPr>
                <a:t>4</a:t>
              </a:r>
            </a:p>
          </p:txBody>
        </p:sp>
      </p:grpSp>
      <p:grpSp>
        <p:nvGrpSpPr>
          <p:cNvPr id="62474" name="Group 50"/>
          <p:cNvGrpSpPr>
            <a:grpSpLocks/>
          </p:cNvGrpSpPr>
          <p:nvPr/>
        </p:nvGrpSpPr>
        <p:grpSpPr bwMode="auto">
          <a:xfrm>
            <a:off x="1733430" y="4473254"/>
            <a:ext cx="6538913" cy="538162"/>
            <a:chOff x="1113" y="3001"/>
            <a:chExt cx="4119" cy="339"/>
          </a:xfrm>
        </p:grpSpPr>
        <p:sp>
          <p:nvSpPr>
            <p:cNvPr id="38" name="AutoShape 34"/>
            <p:cNvSpPr>
              <a:spLocks noChangeArrowheads="1"/>
            </p:cNvSpPr>
            <p:nvPr/>
          </p:nvSpPr>
          <p:spPr bwMode="gray">
            <a:xfrm>
              <a:off x="1296" y="3001"/>
              <a:ext cx="3936" cy="33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62484" name="Group 35"/>
            <p:cNvGrpSpPr>
              <a:grpSpLocks/>
            </p:cNvGrpSpPr>
            <p:nvPr/>
          </p:nvGrpSpPr>
          <p:grpSpPr bwMode="auto">
            <a:xfrm>
              <a:off x="1113" y="3024"/>
              <a:ext cx="316" cy="316"/>
              <a:chOff x="980" y="1412"/>
              <a:chExt cx="316" cy="316"/>
            </a:xfrm>
          </p:grpSpPr>
          <p:sp>
            <p:nvSpPr>
              <p:cNvPr id="62487" name="Oval 36"/>
              <p:cNvSpPr>
                <a:spLocks noChangeArrowheads="1"/>
              </p:cNvSpPr>
              <p:nvPr/>
            </p:nvSpPr>
            <p:spPr bwMode="gray">
              <a:xfrm>
                <a:off x="980" y="1412"/>
                <a:ext cx="316" cy="316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2488" name="Oval 37"/>
              <p:cNvSpPr>
                <a:spLocks noChangeArrowheads="1"/>
              </p:cNvSpPr>
              <p:nvPr/>
            </p:nvSpPr>
            <p:spPr bwMode="gray"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62485" name="Text Box 38"/>
            <p:cNvSpPr txBox="1">
              <a:spLocks noChangeArrowheads="1"/>
            </p:cNvSpPr>
            <p:nvPr/>
          </p:nvSpPr>
          <p:spPr bwMode="gray">
            <a:xfrm>
              <a:off x="1163" y="3073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+mj-lt"/>
                </a:rPr>
                <a:t>5</a:t>
              </a:r>
            </a:p>
          </p:txBody>
        </p:sp>
        <p:sp>
          <p:nvSpPr>
            <p:cNvPr id="62486" name="Text Box 39"/>
            <p:cNvSpPr txBox="1">
              <a:spLocks noChangeArrowheads="1"/>
            </p:cNvSpPr>
            <p:nvPr/>
          </p:nvSpPr>
          <p:spPr bwMode="black">
            <a:xfrm>
              <a:off x="1450" y="3055"/>
              <a:ext cx="34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atin typeface="+mj-lt"/>
                  <a:cs typeface="Times New Roman" panose="02020603050405020304" pitchFamily="18" charset="0"/>
                </a:rPr>
                <a:t>Macroeconomic </a:t>
              </a:r>
              <a:r>
                <a:rPr lang="en-US" altLang="zh-CN" sz="2000" b="1" dirty="0">
                  <a:latin typeface="+mj-lt"/>
                  <a:cs typeface="Times New Roman" panose="02020603050405020304" pitchFamily="18" charset="0"/>
                </a:rPr>
                <a:t>impact of Cloud computing</a:t>
              </a:r>
              <a:endParaRPr lang="en-US" altLang="zh-CN" sz="2000" b="1" dirty="0">
                <a:solidFill>
                  <a:srgbClr val="000000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2475" name="Group 49"/>
          <p:cNvGrpSpPr>
            <a:grpSpLocks/>
          </p:cNvGrpSpPr>
          <p:nvPr/>
        </p:nvGrpSpPr>
        <p:grpSpPr bwMode="auto">
          <a:xfrm>
            <a:off x="1368425" y="5166197"/>
            <a:ext cx="6538913" cy="538163"/>
            <a:chOff x="862" y="3448"/>
            <a:chExt cx="4119" cy="339"/>
          </a:xfrm>
        </p:grpSpPr>
        <p:sp>
          <p:nvSpPr>
            <p:cNvPr id="45" name="AutoShape 41"/>
            <p:cNvSpPr>
              <a:spLocks noChangeArrowheads="1"/>
            </p:cNvSpPr>
            <p:nvPr/>
          </p:nvSpPr>
          <p:spPr bwMode="gray">
            <a:xfrm>
              <a:off x="1045" y="3448"/>
              <a:ext cx="3936" cy="33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75686"/>
                    <a:invGamma/>
                    <a:alpha val="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62478" name="Group 42"/>
            <p:cNvGrpSpPr>
              <a:grpSpLocks/>
            </p:cNvGrpSpPr>
            <p:nvPr/>
          </p:nvGrpSpPr>
          <p:grpSpPr bwMode="auto">
            <a:xfrm>
              <a:off x="862" y="3471"/>
              <a:ext cx="316" cy="316"/>
              <a:chOff x="980" y="1412"/>
              <a:chExt cx="316" cy="316"/>
            </a:xfrm>
          </p:grpSpPr>
          <p:sp>
            <p:nvSpPr>
              <p:cNvPr id="62481" name="Oval 43"/>
              <p:cNvSpPr>
                <a:spLocks noChangeArrowheads="1"/>
              </p:cNvSpPr>
              <p:nvPr/>
            </p:nvSpPr>
            <p:spPr bwMode="gray">
              <a:xfrm>
                <a:off x="980" y="1412"/>
                <a:ext cx="316" cy="316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2482" name="Oval 44"/>
              <p:cNvSpPr>
                <a:spLocks noChangeArrowheads="1"/>
              </p:cNvSpPr>
              <p:nvPr/>
            </p:nvSpPr>
            <p:spPr bwMode="gray"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62479" name="Text Box 45"/>
            <p:cNvSpPr txBox="1">
              <a:spLocks noChangeArrowheads="1"/>
            </p:cNvSpPr>
            <p:nvPr/>
          </p:nvSpPr>
          <p:spPr bwMode="gray">
            <a:xfrm>
              <a:off x="912" y="3520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latin typeface="+mj-lt"/>
                </a:rPr>
                <a:t>6</a:t>
              </a:r>
            </a:p>
          </p:txBody>
        </p:sp>
        <p:sp>
          <p:nvSpPr>
            <p:cNvPr id="62480" name="Text Box 46"/>
            <p:cNvSpPr txBox="1">
              <a:spLocks noChangeArrowheads="1"/>
            </p:cNvSpPr>
            <p:nvPr/>
          </p:nvSpPr>
          <p:spPr bwMode="black">
            <a:xfrm>
              <a:off x="1178" y="3502"/>
              <a:ext cx="9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+mj-lt"/>
                </a:rPr>
                <a:t>References</a:t>
              </a:r>
              <a:endParaRPr lang="en-US" altLang="zh-CN" sz="2000" b="1" dirty="0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23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04"/>
    </mc:Choice>
    <mc:Fallback xmlns="">
      <p:transition spd="slow" advTm="2770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3944"/>
            <a:ext cx="8229600" cy="844776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Demand-side scale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" y="764704"/>
            <a:ext cx="4168520" cy="249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49" name="Picture 1" descr="C:\Users\Vidy\AppData\Roaming\Tencent\Users\115621916\QQ\WinTemp\RichOle\HN8MQ`K2~F96`7I8W`MZ58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" y="3429000"/>
            <a:ext cx="4384544" cy="274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062" y="3429000"/>
            <a:ext cx="4340426" cy="274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56" y="815994"/>
            <a:ext cx="4226516" cy="239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64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02"/>
    </mc:Choice>
    <mc:Fallback xmlns="">
      <p:transition spd="slow" advTm="4800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747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4.4 Demand and supply curve[30][31]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470032"/>
              </p:ext>
            </p:extLst>
          </p:nvPr>
        </p:nvGraphicFramePr>
        <p:xfrm>
          <a:off x="251520" y="1268759"/>
          <a:ext cx="8640961" cy="518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1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81"/>
    </mc:Choice>
    <mc:Fallback xmlns="">
      <p:transition spd="slow" advTm="5058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页脚占位符 3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</a:rPr>
              <a:t>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086600" cy="487363"/>
          </a:xfrm>
        </p:spPr>
        <p:txBody>
          <a:bodyPr/>
          <a:lstStyle/>
          <a:p>
            <a:pPr eaLnBrk="1" hangingPunct="1"/>
            <a:r>
              <a:rPr lang="en-US" altLang="zh-CN" sz="3800" dirty="0" smtClean="0">
                <a:cs typeface="Times New Roman" panose="02020603050405020304" pitchFamily="18" charset="0"/>
              </a:rPr>
              <a:t>Multi-tenancy efficiency</a:t>
            </a:r>
            <a:endParaRPr lang="en-US" altLang="zh-CN" sz="3800" dirty="0" smtClean="0"/>
          </a:p>
        </p:txBody>
      </p:sp>
      <p:sp>
        <p:nvSpPr>
          <p:cNvPr id="308227" name="AutoShape 3"/>
          <p:cNvSpPr>
            <a:spLocks noChangeArrowheads="1"/>
          </p:cNvSpPr>
          <p:nvPr/>
        </p:nvSpPr>
        <p:spPr bwMode="gray">
          <a:xfrm>
            <a:off x="533400" y="1600200"/>
            <a:ext cx="2743200" cy="4267200"/>
          </a:xfrm>
          <a:prstGeom prst="rightArrow">
            <a:avLst>
              <a:gd name="adj1" fmla="val 62787"/>
              <a:gd name="adj2" fmla="val 41259"/>
            </a:avLst>
          </a:prstGeom>
          <a:gradFill rotWithShape="1">
            <a:gsLst>
              <a:gs pos="0">
                <a:schemeClr val="bg2">
                  <a:gamma/>
                  <a:tint val="0"/>
                  <a:invGamma/>
                  <a:alpha val="0"/>
                </a:schemeClr>
              </a:gs>
              <a:gs pos="100000">
                <a:schemeClr val="bg2">
                  <a:alpha val="50000"/>
                </a:schemeClr>
              </a:gs>
            </a:gsLst>
            <a:lin ang="0" scaled="1"/>
          </a:gradFill>
          <a:ln w="19050" cap="rnd" algn="ctr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5413" name="Text Box 4"/>
          <p:cNvSpPr txBox="1">
            <a:spLocks noChangeArrowheads="1"/>
          </p:cNvSpPr>
          <p:nvPr/>
        </p:nvSpPr>
        <p:spPr bwMode="black">
          <a:xfrm>
            <a:off x="609599" y="2753052"/>
            <a:ext cx="2234209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altLang="zh-CN" sz="1000" b="1" dirty="0" smtClean="0">
              <a:solidFill>
                <a:srgbClr val="00B05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Multiple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use a single instance of the application simultaneously</a:t>
            </a:r>
          </a:p>
        </p:txBody>
      </p:sp>
      <p:sp>
        <p:nvSpPr>
          <p:cNvPr id="145414" name="AutoShape 5"/>
          <p:cNvSpPr>
            <a:spLocks noChangeArrowheads="1"/>
          </p:cNvSpPr>
          <p:nvPr/>
        </p:nvSpPr>
        <p:spPr bwMode="auto">
          <a:xfrm>
            <a:off x="3429000" y="1676400"/>
            <a:ext cx="5105400" cy="4191000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000000"/>
              </a:solidFill>
            </a:endParaRPr>
          </a:p>
        </p:txBody>
      </p:sp>
      <p:grpSp>
        <p:nvGrpSpPr>
          <p:cNvPr id="145415" name="Group 6"/>
          <p:cNvGrpSpPr>
            <a:grpSpLocks/>
          </p:cNvGrpSpPr>
          <p:nvPr/>
        </p:nvGrpSpPr>
        <p:grpSpPr bwMode="auto">
          <a:xfrm>
            <a:off x="3505200" y="1828800"/>
            <a:ext cx="4924425" cy="1228725"/>
            <a:chOff x="2304" y="1200"/>
            <a:chExt cx="3102" cy="774"/>
          </a:xfrm>
        </p:grpSpPr>
        <p:sp>
          <p:nvSpPr>
            <p:cNvPr id="308231" name="AutoShape 7"/>
            <p:cNvSpPr>
              <a:spLocks noChangeArrowheads="1"/>
            </p:cNvSpPr>
            <p:nvPr/>
          </p:nvSpPr>
          <p:spPr bwMode="gray">
            <a:xfrm>
              <a:off x="2334" y="120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00B050"/>
                </a:gs>
                <a:gs pos="100000">
                  <a:schemeClr val="accent1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26" name="AutoShape 8"/>
            <p:cNvSpPr>
              <a:spLocks noChangeArrowheads="1"/>
            </p:cNvSpPr>
            <p:nvPr/>
          </p:nvSpPr>
          <p:spPr bwMode="gray">
            <a:xfrm>
              <a:off x="2304" y="148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5416" name="Group 9"/>
          <p:cNvGrpSpPr>
            <a:grpSpLocks/>
          </p:cNvGrpSpPr>
          <p:nvPr/>
        </p:nvGrpSpPr>
        <p:grpSpPr bwMode="auto">
          <a:xfrm>
            <a:off x="3445460" y="4207668"/>
            <a:ext cx="4937125" cy="1228725"/>
            <a:chOff x="2304" y="2107"/>
            <a:chExt cx="3110" cy="774"/>
          </a:xfrm>
        </p:grpSpPr>
        <p:sp>
          <p:nvSpPr>
            <p:cNvPr id="308234" name="AutoShape 10"/>
            <p:cNvSpPr>
              <a:spLocks noChangeArrowheads="1"/>
            </p:cNvSpPr>
            <p:nvPr/>
          </p:nvSpPr>
          <p:spPr bwMode="gray">
            <a:xfrm>
              <a:off x="2342" y="2107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00B050"/>
                </a:gs>
                <a:gs pos="100000">
                  <a:schemeClr val="hlink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24" name="AutoShape 11"/>
            <p:cNvSpPr>
              <a:spLocks noChangeArrowheads="1"/>
            </p:cNvSpPr>
            <p:nvPr/>
          </p:nvSpPr>
          <p:spPr bwMode="gray">
            <a:xfrm>
              <a:off x="2304" y="2352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5419" name="Text Box 16"/>
          <p:cNvSpPr txBox="1">
            <a:spLocks noChangeArrowheads="1"/>
          </p:cNvSpPr>
          <p:nvPr/>
        </p:nvSpPr>
        <p:spPr bwMode="gray">
          <a:xfrm>
            <a:off x="4191000" y="4314180"/>
            <a:ext cx="40322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component of server utilization amortized over a large number of customers</a:t>
            </a:r>
          </a:p>
        </p:txBody>
      </p:sp>
      <p:sp>
        <p:nvSpPr>
          <p:cNvPr id="145420" name="Text Box 17"/>
          <p:cNvSpPr txBox="1">
            <a:spLocks noChangeArrowheads="1"/>
          </p:cNvSpPr>
          <p:nvPr/>
        </p:nvSpPr>
        <p:spPr bwMode="gray">
          <a:xfrm>
            <a:off x="4190999" y="1916832"/>
            <a:ext cx="42386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application labor amortized over a large number of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59"/>
    </mc:Choice>
    <mc:Fallback xmlns="">
      <p:transition spd="slow" advTm="21059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AutoShape 69"/>
          <p:cNvSpPr>
            <a:spLocks noChangeArrowheads="1"/>
          </p:cNvSpPr>
          <p:nvPr/>
        </p:nvSpPr>
        <p:spPr bwMode="gray">
          <a:xfrm>
            <a:off x="1352550" y="3731349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140292" name="AutoShape 43"/>
          <p:cNvSpPr>
            <a:spLocks noChangeArrowheads="1"/>
          </p:cNvSpPr>
          <p:nvPr/>
        </p:nvSpPr>
        <p:spPr bwMode="gray">
          <a:xfrm>
            <a:off x="1322388" y="5444827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140293" name="AutoShape 44"/>
          <p:cNvSpPr>
            <a:spLocks noChangeArrowheads="1"/>
          </p:cNvSpPr>
          <p:nvPr/>
        </p:nvSpPr>
        <p:spPr bwMode="gray">
          <a:xfrm>
            <a:off x="1287463" y="3807549"/>
            <a:ext cx="6572250" cy="126888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140295" name="AutoShape 46"/>
          <p:cNvSpPr>
            <a:spLocks noChangeArrowheads="1"/>
          </p:cNvSpPr>
          <p:nvPr/>
        </p:nvSpPr>
        <p:spPr bwMode="gray">
          <a:xfrm>
            <a:off x="1212850" y="5521027"/>
            <a:ext cx="6616700" cy="121572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140296" name="AutoShape 47"/>
          <p:cNvSpPr>
            <a:spLocks noChangeArrowheads="1"/>
          </p:cNvSpPr>
          <p:nvPr/>
        </p:nvSpPr>
        <p:spPr bwMode="gray">
          <a:xfrm>
            <a:off x="1212850" y="1399952"/>
            <a:ext cx="6616700" cy="19999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000000"/>
              </a:solidFill>
            </a:endParaRPr>
          </a:p>
        </p:txBody>
      </p:sp>
      <p:grpSp>
        <p:nvGrpSpPr>
          <p:cNvPr id="140297" name="Group 48"/>
          <p:cNvGrpSpPr>
            <a:grpSpLocks/>
          </p:cNvGrpSpPr>
          <p:nvPr/>
        </p:nvGrpSpPr>
        <p:grpSpPr bwMode="auto">
          <a:xfrm>
            <a:off x="1168400" y="3675787"/>
            <a:ext cx="3979664" cy="427097"/>
            <a:chOff x="720" y="1392"/>
            <a:chExt cx="4058" cy="480"/>
          </a:xfrm>
        </p:grpSpPr>
        <p:sp>
          <p:nvSpPr>
            <p:cNvPr id="34865" name="AutoShape 4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rgbClr val="92D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40315" name="Group 5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4867" name="AutoShape 51"/>
              <p:cNvSpPr>
                <a:spLocks noChangeArrowheads="1"/>
              </p:cNvSpPr>
              <p:nvPr/>
            </p:nvSpPr>
            <p:spPr bwMode="gray">
              <a:xfrm>
                <a:off x="744" y="1735"/>
                <a:ext cx="3986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8" name="AutoShape 5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6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0298" name="Group 53"/>
          <p:cNvGrpSpPr>
            <a:grpSpLocks/>
          </p:cNvGrpSpPr>
          <p:nvPr/>
        </p:nvGrpSpPr>
        <p:grpSpPr bwMode="auto">
          <a:xfrm>
            <a:off x="1176338" y="5333701"/>
            <a:ext cx="3964900" cy="423923"/>
            <a:chOff x="720" y="1392"/>
            <a:chExt cx="4058" cy="480"/>
          </a:xfrm>
        </p:grpSpPr>
        <p:sp>
          <p:nvSpPr>
            <p:cNvPr id="34870" name="AutoShape 5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40311" name="Group 5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4872" name="AutoShape 56"/>
              <p:cNvSpPr>
                <a:spLocks noChangeArrowheads="1"/>
              </p:cNvSpPr>
              <p:nvPr/>
            </p:nvSpPr>
            <p:spPr bwMode="gray">
              <a:xfrm>
                <a:off x="744" y="1735"/>
                <a:ext cx="3986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3" name="AutoShape 5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6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875" name="AutoShape 59"/>
          <p:cNvSpPr>
            <a:spLocks noChangeArrowheads="1"/>
          </p:cNvSpPr>
          <p:nvPr/>
        </p:nvSpPr>
        <p:spPr bwMode="gray">
          <a:xfrm>
            <a:off x="1206500" y="1196752"/>
            <a:ext cx="3927872" cy="455366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9215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77" name="AutoShape 61"/>
          <p:cNvSpPr>
            <a:spLocks noChangeArrowheads="1"/>
          </p:cNvSpPr>
          <p:nvPr/>
        </p:nvSpPr>
        <p:spPr bwMode="gray">
          <a:xfrm>
            <a:off x="1216179" y="1564839"/>
            <a:ext cx="3911417" cy="11004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gamma/>
                  <a:tint val="20000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78" name="AutoShape 62"/>
          <p:cNvSpPr>
            <a:spLocks noChangeArrowheads="1"/>
          </p:cNvSpPr>
          <p:nvPr/>
        </p:nvSpPr>
        <p:spPr bwMode="gray">
          <a:xfrm>
            <a:off x="1216179" y="1210982"/>
            <a:ext cx="3911417" cy="11004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22353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0301" name="Rectangle 64"/>
          <p:cNvSpPr>
            <a:spLocks noChangeArrowheads="1"/>
          </p:cNvSpPr>
          <p:nvPr/>
        </p:nvSpPr>
        <p:spPr bwMode="gray">
          <a:xfrm>
            <a:off x="1584501" y="3702774"/>
            <a:ext cx="23936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3F5F"/>
              </a:buClr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 </a:t>
            </a:r>
            <a:r>
              <a:rPr lang="en-US" altLang="zh-CN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</p:txBody>
      </p:sp>
      <p:sp>
        <p:nvSpPr>
          <p:cNvPr id="140302" name="Rectangle 65"/>
          <p:cNvSpPr>
            <a:spLocks noChangeArrowheads="1"/>
          </p:cNvSpPr>
          <p:nvPr/>
        </p:nvSpPr>
        <p:spPr bwMode="gray">
          <a:xfrm>
            <a:off x="1242886" y="5357515"/>
            <a:ext cx="35044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3F5F"/>
              </a:buClr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lang="en-US" altLang="zh-CN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303" name="Rectangle 66"/>
          <p:cNvSpPr>
            <a:spLocks noChangeArrowheads="1"/>
          </p:cNvSpPr>
          <p:nvPr/>
        </p:nvSpPr>
        <p:spPr bwMode="auto">
          <a:xfrm>
            <a:off x="1331640" y="1556792"/>
            <a:ext cx="6492875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50" indent="-2857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Transference of risk</a:t>
            </a:r>
          </a:p>
          <a:p>
            <a:pPr lvl="1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Overprovisioning –underutilization</a:t>
            </a:r>
          </a:p>
          <a:p>
            <a:pPr lvl="1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Underprovisioning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cost</a:t>
            </a:r>
          </a:p>
          <a:p>
            <a:pPr marL="285750" indent="-2857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flexibility and agility(Intangible economic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benefit)</a:t>
            </a:r>
          </a:p>
        </p:txBody>
      </p:sp>
      <p:sp>
        <p:nvSpPr>
          <p:cNvPr id="140304" name="Rectangle 67"/>
          <p:cNvSpPr>
            <a:spLocks noChangeArrowheads="1"/>
          </p:cNvSpPr>
          <p:nvPr/>
        </p:nvSpPr>
        <p:spPr bwMode="auto">
          <a:xfrm>
            <a:off x="1466850" y="5730320"/>
            <a:ext cx="2673101" cy="100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Elasticity(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costs </a:t>
            </a:r>
          </a:p>
          <a:p>
            <a:pPr marL="2857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costs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305" name="Rectangle 68"/>
          <p:cNvSpPr>
            <a:spLocks noChangeArrowheads="1"/>
          </p:cNvSpPr>
          <p:nvPr/>
        </p:nvSpPr>
        <p:spPr bwMode="auto">
          <a:xfrm>
            <a:off x="1438275" y="4078755"/>
            <a:ext cx="5781675" cy="100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50" indent="-2857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out-in(Horizontal Scaling)</a:t>
            </a:r>
          </a:p>
          <a:p>
            <a:pPr marL="285750" indent="-2857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up-down(Vertical Scaling)</a:t>
            </a:r>
          </a:p>
          <a:p>
            <a:pPr marL="285750" indent="-2857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Scaling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457200" y="5375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b="1" kern="0" dirty="0" smtClean="0">
                <a:solidFill>
                  <a:schemeClr val="tx1"/>
                </a:solidFill>
              </a:rPr>
              <a:t>4.3 Elasticity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[27][28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][29]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kern="0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0300" name="Rectangle 63"/>
          <p:cNvSpPr>
            <a:spLocks noChangeArrowheads="1"/>
          </p:cNvSpPr>
          <p:nvPr/>
        </p:nvSpPr>
        <p:spPr bwMode="gray">
          <a:xfrm>
            <a:off x="899593" y="1209452"/>
            <a:ext cx="42484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1F3F5F"/>
              </a:buClr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benefit of </a:t>
            </a:r>
            <a:r>
              <a:rPr lang="en-US" altLang="zh-CN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</a:p>
        </p:txBody>
      </p:sp>
      <p:sp>
        <p:nvSpPr>
          <p:cNvPr id="34" name="Rectangle 67"/>
          <p:cNvSpPr>
            <a:spLocks noChangeArrowheads="1"/>
          </p:cNvSpPr>
          <p:nvPr/>
        </p:nvSpPr>
        <p:spPr bwMode="auto">
          <a:xfrm>
            <a:off x="4517870" y="5912288"/>
            <a:ext cx="2934449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Elasticity(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RoE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01"/>
    </mc:Choice>
    <mc:Fallback xmlns="">
      <p:transition spd="slow" advTm="4940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985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deployment scenario[27]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272472"/>
              </p:ext>
            </p:extLst>
          </p:nvPr>
        </p:nvGraphicFramePr>
        <p:xfrm>
          <a:off x="251520" y="3429000"/>
          <a:ext cx="878497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856"/>
            <a:ext cx="3241372" cy="251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72" y="998374"/>
            <a:ext cx="3058820" cy="250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1017035"/>
            <a:ext cx="2843808" cy="246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04383" y="392133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31368" y="494116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4383" y="594928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2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22"/>
    </mc:Choice>
    <mc:Fallback xmlns="">
      <p:transition spd="slow" advTm="5162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2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prstClr val="black"/>
                </a:solidFill>
              </a:rPr>
              <a:t>   </a:t>
            </a:r>
          </a:p>
          <a:p>
            <a:pPr eaLnBrk="1" hangingPunct="1"/>
            <a:r>
              <a:rPr lang="en-US" altLang="zh-CN" sz="2000" b="1">
                <a:solidFill>
                  <a:prstClr val="black"/>
                </a:solidFill>
              </a:rPr>
              <a:t>   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 smtClean="0">
                <a:ea typeface="Arial Unicode MS" panose="020B0604020202020204" pitchFamily="34" charset="-122"/>
                <a:cs typeface="Arial" panose="020B0604020202020204" pitchFamily="34" charset="0"/>
              </a:rPr>
              <a:t>5  Macroeconomic impact of Cloud computing</a:t>
            </a:r>
            <a:endParaRPr lang="en-US" altLang="zh-CN" sz="4000" b="1" dirty="0">
              <a:solidFill>
                <a:srgbClr val="000000"/>
              </a:solidFill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7695" name="AutoShape 4"/>
          <p:cNvSpPr>
            <a:spLocks noChangeArrowheads="1"/>
          </p:cNvSpPr>
          <p:nvPr/>
        </p:nvSpPr>
        <p:spPr bwMode="gray">
          <a:xfrm>
            <a:off x="2213617" y="1998408"/>
            <a:ext cx="5817550" cy="7955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2000" b="1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696" name="Text Box 5"/>
          <p:cNvSpPr txBox="1">
            <a:spLocks noChangeArrowheads="1"/>
          </p:cNvSpPr>
          <p:nvPr/>
        </p:nvSpPr>
        <p:spPr bwMode="gray">
          <a:xfrm>
            <a:off x="2420669" y="2159921"/>
            <a:ext cx="582374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smtClean="0"/>
              <a:t>Macroeconomic </a:t>
            </a:r>
            <a:r>
              <a:rPr lang="en-US" altLang="zh-CN" sz="2000" b="1" dirty="0"/>
              <a:t>Effects of Cloud computing</a:t>
            </a:r>
            <a:endParaRPr lang="en-US" altLang="zh-CN" sz="2000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7697" name="Group 6"/>
          <p:cNvGrpSpPr>
            <a:grpSpLocks/>
          </p:cNvGrpSpPr>
          <p:nvPr/>
        </p:nvGrpSpPr>
        <p:grpSpPr bwMode="auto">
          <a:xfrm>
            <a:off x="1854752" y="2101851"/>
            <a:ext cx="544767" cy="610814"/>
            <a:chOff x="1415" y="1276"/>
            <a:chExt cx="271" cy="298"/>
          </a:xfrm>
        </p:grpSpPr>
        <p:grpSp>
          <p:nvGrpSpPr>
            <p:cNvPr id="27698" name="Group 7"/>
            <p:cNvGrpSpPr>
              <a:grpSpLocks/>
            </p:cNvGrpSpPr>
            <p:nvPr/>
          </p:nvGrpSpPr>
          <p:grpSpPr bwMode="auto">
            <a:xfrm>
              <a:off x="1415" y="1276"/>
              <a:ext cx="266" cy="298"/>
              <a:chOff x="1415" y="1276"/>
              <a:chExt cx="266" cy="298"/>
            </a:xfrm>
          </p:grpSpPr>
          <p:pic>
            <p:nvPicPr>
              <p:cNvPr id="27700" name="Picture 8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01" name="Oval 9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925800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000" b="1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02" name="Oval 10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A26100"/>
                  </a:gs>
                  <a:gs pos="100000">
                    <a:srgbClr val="FF9900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000" b="1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pic>
            <p:nvPicPr>
              <p:cNvPr id="27703" name="Picture 11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699" name="Text Box 12"/>
            <p:cNvSpPr txBox="1">
              <a:spLocks noChangeArrowheads="1"/>
            </p:cNvSpPr>
            <p:nvPr/>
          </p:nvSpPr>
          <p:spPr bwMode="gray">
            <a:xfrm>
              <a:off x="1416" y="1326"/>
              <a:ext cx="27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dirty="0" smtClean="0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5.1</a:t>
              </a:r>
              <a:endParaRPr lang="en-US" altLang="zh-CN" sz="2000" b="1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27676" name="AutoShape 24"/>
          <p:cNvSpPr>
            <a:spLocks noChangeArrowheads="1"/>
          </p:cNvSpPr>
          <p:nvPr/>
        </p:nvSpPr>
        <p:spPr bwMode="gray">
          <a:xfrm>
            <a:off x="2213616" y="3112483"/>
            <a:ext cx="5817550" cy="725163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2000" b="1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677" name="Text Box 25"/>
          <p:cNvSpPr txBox="1">
            <a:spLocks noChangeArrowheads="1"/>
          </p:cNvSpPr>
          <p:nvPr/>
        </p:nvSpPr>
        <p:spPr bwMode="gray">
          <a:xfrm>
            <a:off x="2511429" y="3140708"/>
            <a:ext cx="55774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smtClean="0">
                <a:ea typeface="Arial Unicode MS" panose="020B0604020202020204" pitchFamily="34" charset="-122"/>
                <a:cs typeface="Arial" panose="020B0604020202020204" pitchFamily="34" charset="0"/>
              </a:rPr>
              <a:t>The </a:t>
            </a:r>
            <a:r>
              <a:rPr lang="en-US" altLang="zh-CN" sz="2000" b="1" dirty="0">
                <a:ea typeface="Arial Unicode MS" panose="020B0604020202020204" pitchFamily="34" charset="-122"/>
                <a:cs typeface="Arial" panose="020B0604020202020204" pitchFamily="34" charset="0"/>
              </a:rPr>
              <a:t>mechanism of cloud computing on macroeconomic effects</a:t>
            </a:r>
            <a:endParaRPr lang="en-US" altLang="zh-CN" sz="2000" b="1" dirty="0">
              <a:solidFill>
                <a:prstClr val="black"/>
              </a:solidFill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7678" name="Group 26"/>
          <p:cNvGrpSpPr>
            <a:grpSpLocks/>
          </p:cNvGrpSpPr>
          <p:nvPr/>
        </p:nvGrpSpPr>
        <p:grpSpPr bwMode="auto">
          <a:xfrm>
            <a:off x="1854753" y="3211875"/>
            <a:ext cx="572645" cy="649173"/>
            <a:chOff x="1408" y="2245"/>
            <a:chExt cx="274" cy="299"/>
          </a:xfrm>
        </p:grpSpPr>
        <p:sp>
          <p:nvSpPr>
            <p:cNvPr id="27679" name="Text Box 27"/>
            <p:cNvSpPr txBox="1">
              <a:spLocks noChangeArrowheads="1"/>
            </p:cNvSpPr>
            <p:nvPr/>
          </p:nvSpPr>
          <p:spPr bwMode="gray">
            <a:xfrm>
              <a:off x="1430" y="2267"/>
              <a:ext cx="15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</a:p>
          </p:txBody>
        </p:sp>
        <p:grpSp>
          <p:nvGrpSpPr>
            <p:cNvPr id="27680" name="Group 28"/>
            <p:cNvGrpSpPr>
              <a:grpSpLocks/>
            </p:cNvGrpSpPr>
            <p:nvPr/>
          </p:nvGrpSpPr>
          <p:grpSpPr bwMode="auto">
            <a:xfrm>
              <a:off x="1416" y="2245"/>
              <a:ext cx="266" cy="299"/>
              <a:chOff x="1415" y="1275"/>
              <a:chExt cx="266" cy="299"/>
            </a:xfrm>
          </p:grpSpPr>
          <p:pic>
            <p:nvPicPr>
              <p:cNvPr id="27682" name="Picture 29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683" name="Oval 30"/>
              <p:cNvSpPr>
                <a:spLocks noChangeArrowheads="1"/>
              </p:cNvSpPr>
              <p:nvPr/>
            </p:nvSpPr>
            <p:spPr bwMode="gray">
              <a:xfrm flipH="1">
                <a:off x="1415" y="1275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000" b="1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684" name="Oval 31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0A9147"/>
                  </a:gs>
                  <a:gs pos="100000">
                    <a:srgbClr val="10E470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000" b="1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pic>
            <p:nvPicPr>
              <p:cNvPr id="27685" name="Picture 32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681" name="Text Box 33"/>
            <p:cNvSpPr txBox="1">
              <a:spLocks noChangeArrowheads="1"/>
            </p:cNvSpPr>
            <p:nvPr/>
          </p:nvSpPr>
          <p:spPr bwMode="gray">
            <a:xfrm>
              <a:off x="1408" y="2279"/>
              <a:ext cx="25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dirty="0" smtClean="0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5.2</a:t>
              </a:r>
              <a:endParaRPr lang="en-US" altLang="zh-CN" sz="2000" b="1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27666" name="AutoShape 35"/>
          <p:cNvSpPr>
            <a:spLocks noChangeArrowheads="1"/>
          </p:cNvSpPr>
          <p:nvPr/>
        </p:nvSpPr>
        <p:spPr bwMode="gray">
          <a:xfrm>
            <a:off x="2213616" y="4293096"/>
            <a:ext cx="5817550" cy="702618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2000" b="1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667" name="Text Box 36"/>
          <p:cNvSpPr txBox="1">
            <a:spLocks noChangeArrowheads="1"/>
          </p:cNvSpPr>
          <p:nvPr/>
        </p:nvSpPr>
        <p:spPr bwMode="gray">
          <a:xfrm>
            <a:off x="2419925" y="4451648"/>
            <a:ext cx="464005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ea typeface="Arial Unicode MS" panose="020B0604020202020204" pitchFamily="34" charset="-122"/>
                <a:cs typeface="Arial" panose="020B0604020202020204" pitchFamily="34" charset="0"/>
              </a:rPr>
              <a:t> Research </a:t>
            </a:r>
            <a:r>
              <a:rPr lang="en-US" altLang="zh-CN" sz="2000" b="1" dirty="0">
                <a:ea typeface="Arial Unicode MS" panose="020B0604020202020204" pitchFamily="34" charset="-122"/>
                <a:cs typeface="Arial" panose="020B0604020202020204" pitchFamily="34" charset="0"/>
              </a:rPr>
              <a:t>Methodology</a:t>
            </a:r>
            <a:endParaRPr lang="en-US" altLang="zh-CN" sz="2000" b="1" dirty="0">
              <a:solidFill>
                <a:prstClr val="black"/>
              </a:solidFill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7668" name="Group 37"/>
          <p:cNvGrpSpPr>
            <a:grpSpLocks/>
          </p:cNvGrpSpPr>
          <p:nvPr/>
        </p:nvGrpSpPr>
        <p:grpSpPr bwMode="auto">
          <a:xfrm>
            <a:off x="1854753" y="4344967"/>
            <a:ext cx="667230" cy="650748"/>
            <a:chOff x="1379" y="2726"/>
            <a:chExt cx="341" cy="298"/>
          </a:xfrm>
        </p:grpSpPr>
        <p:sp>
          <p:nvSpPr>
            <p:cNvPr id="27669" name="Text Box 38"/>
            <p:cNvSpPr txBox="1">
              <a:spLocks noChangeArrowheads="1"/>
            </p:cNvSpPr>
            <p:nvPr/>
          </p:nvSpPr>
          <p:spPr bwMode="gray">
            <a:xfrm>
              <a:off x="1430" y="2748"/>
              <a:ext cx="16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</a:p>
          </p:txBody>
        </p:sp>
        <p:grpSp>
          <p:nvGrpSpPr>
            <p:cNvPr id="27670" name="Group 39"/>
            <p:cNvGrpSpPr>
              <a:grpSpLocks/>
            </p:cNvGrpSpPr>
            <p:nvPr/>
          </p:nvGrpSpPr>
          <p:grpSpPr bwMode="auto">
            <a:xfrm>
              <a:off x="1414" y="2726"/>
              <a:ext cx="266" cy="298"/>
              <a:chOff x="1415" y="1276"/>
              <a:chExt cx="266" cy="298"/>
            </a:xfrm>
          </p:grpSpPr>
          <p:pic>
            <p:nvPicPr>
              <p:cNvPr id="27672" name="Picture 40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673" name="Oval 41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CA55F9"/>
                  </a:gs>
                  <a:gs pos="100000">
                    <a:srgbClr val="74318F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000" b="1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674" name="Oval 42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80369E"/>
                  </a:gs>
                  <a:gs pos="100000">
                    <a:srgbClr val="CA55F9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000" b="1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pic>
            <p:nvPicPr>
              <p:cNvPr id="27675" name="Picture 43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671" name="Text Box 44"/>
            <p:cNvSpPr txBox="1">
              <a:spLocks noChangeArrowheads="1"/>
            </p:cNvSpPr>
            <p:nvPr/>
          </p:nvSpPr>
          <p:spPr bwMode="gray">
            <a:xfrm>
              <a:off x="1379" y="2770"/>
              <a:ext cx="34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dirty="0" smtClean="0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5.3</a:t>
              </a:r>
              <a:endParaRPr lang="en-US" altLang="zh-CN" sz="2000" b="1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0" y="1201614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3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34"/>
    </mc:Choice>
    <mc:Fallback xmlns="">
      <p:transition spd="slow" advTm="25834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9392"/>
            <a:ext cx="9324528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/>
              <a:t>5.1 </a:t>
            </a:r>
            <a:r>
              <a:rPr lang="en-US" altLang="zh-C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Macroeconomic</a:t>
            </a:r>
            <a:r>
              <a:rPr lang="en-US" altLang="zh-CN" sz="3200" b="1" dirty="0" smtClean="0"/>
              <a:t> Effects of Cloud computing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630781"/>
              </p:ext>
            </p:extLst>
          </p:nvPr>
        </p:nvGraphicFramePr>
        <p:xfrm>
          <a:off x="395536" y="1196752"/>
          <a:ext cx="843528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031"/>
    </mc:Choice>
    <mc:Fallback xmlns="">
      <p:transition spd="slow" advTm="9903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99864"/>
            <a:ext cx="9036496" cy="880864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5.2 The mechanism of cloud computing on macroeconomic effects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140864"/>
              </p:ext>
            </p:extLst>
          </p:nvPr>
        </p:nvGraphicFramePr>
        <p:xfrm>
          <a:off x="179512" y="1124745"/>
          <a:ext cx="8964488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85168668"/>
              </p:ext>
            </p:extLst>
          </p:nvPr>
        </p:nvGraphicFramePr>
        <p:xfrm>
          <a:off x="467544" y="2492896"/>
          <a:ext cx="8424936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0" y="1018736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04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70"/>
    </mc:Choice>
    <mc:Fallback xmlns="">
      <p:transition spd="slow" advTm="3427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009" y="3081822"/>
            <a:ext cx="2168479" cy="22775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turns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cost from fixed costs into marginal costs of production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4206" y="3050065"/>
            <a:ext cx="2142583" cy="23083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 of IT investment lowers initial barrier of entry for new firms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6383" y="3035761"/>
            <a:ext cx="1954378" cy="23083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Foster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establishment of small and medium size enterprises(SME)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2897" y="3064892"/>
            <a:ext cx="2015607" cy="23083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increase of SMEs have a positive effect on employment and GDP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969799946"/>
              </p:ext>
            </p:extLst>
          </p:nvPr>
        </p:nvGraphicFramePr>
        <p:xfrm>
          <a:off x="179512" y="980728"/>
          <a:ext cx="8888806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右箭头 8"/>
          <p:cNvSpPr/>
          <p:nvPr/>
        </p:nvSpPr>
        <p:spPr>
          <a:xfrm>
            <a:off x="2084714" y="2499309"/>
            <a:ext cx="399054" cy="39796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355976" y="2499308"/>
            <a:ext cx="504056" cy="39796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732240" y="2513614"/>
            <a:ext cx="416478" cy="39796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1273" y="2389430"/>
            <a:ext cx="187220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Cost </a:t>
            </a:r>
            <a:endParaRPr lang="en-US" altLang="zh-CN" dirty="0" smtClean="0"/>
          </a:p>
          <a:p>
            <a:r>
              <a:rPr lang="en-US" altLang="zh-CN" dirty="0"/>
              <a:t>R</a:t>
            </a:r>
            <a:r>
              <a:rPr lang="en-US" altLang="zh-CN" dirty="0" smtClean="0"/>
              <a:t>eduction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2389430"/>
            <a:ext cx="187220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Business</a:t>
            </a:r>
          </a:p>
          <a:p>
            <a:r>
              <a:rPr lang="en-US" altLang="zh-CN" dirty="0"/>
              <a:t> Creation</a:t>
            </a:r>
            <a:endParaRPr lang="zh-CN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7148718" y="2389430"/>
            <a:ext cx="187220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Creation and GDP</a:t>
            </a:r>
            <a:endParaRPr lang="zh-CN" altLang="zh-CN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83768" y="2365249"/>
            <a:ext cx="1872208" cy="6660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owers 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arrier </a:t>
            </a:r>
            <a:r>
              <a:rPr lang="en-US" altLang="zh-CN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Entry </a:t>
            </a:r>
            <a:endParaRPr lang="zh-CN" altLang="en-US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9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35"/>
    </mc:Choice>
    <mc:Fallback xmlns="">
      <p:transition spd="slow" advTm="62835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397845"/>
              </p:ext>
            </p:extLst>
          </p:nvPr>
        </p:nvGraphicFramePr>
        <p:xfrm>
          <a:off x="107504" y="1246696"/>
          <a:ext cx="8928992" cy="361949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28280"/>
                <a:gridCol w="1771040"/>
                <a:gridCol w="1992420"/>
                <a:gridCol w="1860803"/>
                <a:gridCol w="1976449"/>
              </a:tblGrid>
              <a:tr h="94117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r>
                        <a:rPr lang="en-US" altLang="zh-CN" sz="2000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diffusion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term(one year)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r>
                        <a:rPr lang="en-US" altLang="zh-CN" sz="2000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term(five years)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386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GDP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+0.05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points per year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3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+0.15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638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</a:t>
                      </a:r>
                    </a:p>
                    <a:p>
                      <a:pPr algn="ctr"/>
                      <a:r>
                        <a:rPr lang="en-US" altLang="zh-CN" sz="20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+73,256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+83,478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firms per year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3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+378,640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+430,973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6386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 Creation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+300,000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+70,000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workers per year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3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+1,000,000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+700,000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7544" y="697286"/>
            <a:ext cx="8244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 impact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in Etro 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2009,2011)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5229200"/>
            <a:ext cx="8820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Notes: </a:t>
            </a: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GDP and business creation is taken from Etro (2009), and impact on job creation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taken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Etro (2011). </a:t>
            </a: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 speed of diffusion :1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percent slow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the fixed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of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diffusion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:5%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the fixed costs of entry</a:t>
            </a:r>
          </a:p>
          <a:p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4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13"/>
    </mc:Choice>
    <mc:Fallback xmlns="">
      <p:transition spd="slow" advTm="2141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2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   </a:t>
            </a:r>
          </a:p>
          <a:p>
            <a:pPr eaLnBrk="1" hangingPunct="1"/>
            <a:r>
              <a:rPr lang="en-US" altLang="zh-CN"/>
              <a:t>   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-144016" y="116632"/>
            <a:ext cx="954055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800" b="1" dirty="0">
                <a:solidFill>
                  <a:srgbClr val="000000"/>
                </a:solidFill>
                <a:ea typeface="Arial Unicode MS" panose="020B0604020202020204" pitchFamily="34" charset="-122"/>
                <a:cs typeface="Arial" panose="020B0604020202020204" pitchFamily="34" charset="0"/>
              </a:rPr>
              <a:t>1 </a:t>
            </a:r>
            <a:r>
              <a:rPr lang="en-US" altLang="zh-CN" sz="3800" b="1" dirty="0" smtClean="0">
                <a:solidFill>
                  <a:srgbClr val="000000"/>
                </a:solidFill>
                <a:ea typeface="Arial Unicode MS" panose="020B0604020202020204" pitchFamily="34" charset="-122"/>
                <a:cs typeface="Arial" panose="020B0604020202020204" pitchFamily="34" charset="0"/>
              </a:rPr>
              <a:t> An </a:t>
            </a:r>
            <a:r>
              <a:rPr lang="en-US" altLang="zh-CN" sz="3800" b="1" dirty="0">
                <a:solidFill>
                  <a:srgbClr val="000000"/>
                </a:solidFill>
                <a:ea typeface="Arial Unicode MS" panose="020B0604020202020204" pitchFamily="34" charset="-122"/>
                <a:cs typeface="Arial" panose="020B0604020202020204" pitchFamily="34" charset="0"/>
              </a:rPr>
              <a:t>Introduction of Cloud computing 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1958975" y="2057400"/>
            <a:ext cx="5124449" cy="530225"/>
            <a:chOff x="1234" y="1296"/>
            <a:chExt cx="3228" cy="334"/>
          </a:xfrm>
        </p:grpSpPr>
        <p:sp>
          <p:nvSpPr>
            <p:cNvPr id="27695" name="AutoShape 4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2000" b="1"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696" name="Text Box 5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dirty="0">
                  <a:ea typeface="Arial Unicode MS" panose="020B0604020202020204" pitchFamily="34" charset="-122"/>
                  <a:cs typeface="Arial" panose="020B0604020202020204" pitchFamily="34" charset="0"/>
                </a:rPr>
                <a:t>Definitions of Cloud computing</a:t>
              </a:r>
            </a:p>
          </p:txBody>
        </p:sp>
        <p:grpSp>
          <p:nvGrpSpPr>
            <p:cNvPr id="27697" name="Group 6"/>
            <p:cNvGrpSpPr>
              <a:grpSpLocks/>
            </p:cNvGrpSpPr>
            <p:nvPr/>
          </p:nvGrpSpPr>
          <p:grpSpPr bwMode="auto">
            <a:xfrm>
              <a:off x="1234" y="1324"/>
              <a:ext cx="318" cy="298"/>
              <a:chOff x="1380" y="1276"/>
              <a:chExt cx="318" cy="298"/>
            </a:xfrm>
          </p:grpSpPr>
          <p:grpSp>
            <p:nvGrpSpPr>
              <p:cNvPr id="27698" name="Group 7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27700" name="Picture 8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701" name="Oval 9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925800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 sz="2000" b="1">
                    <a:ea typeface="Arial Unicode MS" panose="020B0604020202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702" name="Oval 10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26100"/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 sz="2000" b="1">
                    <a:ea typeface="Arial Unicode MS" panose="020B0604020202020204" pitchFamily="34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7703" name="Picture 11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7699" name="Text Box 12"/>
              <p:cNvSpPr txBox="1">
                <a:spLocks noChangeArrowheads="1"/>
              </p:cNvSpPr>
              <p:nvPr/>
            </p:nvSpPr>
            <p:spPr bwMode="gray">
              <a:xfrm>
                <a:off x="1380" y="1292"/>
                <a:ext cx="3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b="1" dirty="0" smtClean="0">
                    <a:solidFill>
                      <a:srgbClr val="FFFFFF"/>
                    </a:solidFill>
                    <a:ea typeface="Arial Unicode MS" panose="020B0604020202020204" pitchFamily="34" charset="-122"/>
                    <a:cs typeface="Arial" panose="020B0604020202020204" pitchFamily="34" charset="0"/>
                  </a:rPr>
                  <a:t>1.1</a:t>
                </a:r>
                <a:endParaRPr lang="en-US" altLang="zh-CN" b="1" dirty="0">
                  <a:solidFill>
                    <a:srgbClr val="FFFFFF"/>
                  </a:solidFill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7686" name="AutoShape 14"/>
          <p:cNvSpPr>
            <a:spLocks noChangeArrowheads="1"/>
          </p:cNvSpPr>
          <p:nvPr/>
        </p:nvSpPr>
        <p:spPr bwMode="gray">
          <a:xfrm>
            <a:off x="2257426" y="2819400"/>
            <a:ext cx="4826000" cy="5302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2000" b="1"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7687" name="Text Box 15"/>
          <p:cNvSpPr txBox="1">
            <a:spLocks noChangeArrowheads="1"/>
          </p:cNvSpPr>
          <p:nvPr/>
        </p:nvSpPr>
        <p:spPr bwMode="gray">
          <a:xfrm>
            <a:off x="2420938" y="2895600"/>
            <a:ext cx="417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ea typeface="Arial Unicode MS" panose="020B0604020202020204" pitchFamily="34" charset="-122"/>
                <a:cs typeface="Arial" panose="020B0604020202020204" pitchFamily="34" charset="0"/>
              </a:rPr>
              <a:t>Five essential characteristics  </a:t>
            </a:r>
          </a:p>
        </p:txBody>
      </p:sp>
      <p:grpSp>
        <p:nvGrpSpPr>
          <p:cNvPr id="27688" name="Group 16"/>
          <p:cNvGrpSpPr>
            <a:grpSpLocks/>
          </p:cNvGrpSpPr>
          <p:nvPr/>
        </p:nvGrpSpPr>
        <p:grpSpPr bwMode="auto">
          <a:xfrm>
            <a:off x="1957388" y="2895600"/>
            <a:ext cx="504825" cy="473075"/>
            <a:chOff x="1379" y="1776"/>
            <a:chExt cx="318" cy="298"/>
          </a:xfrm>
        </p:grpSpPr>
        <p:grpSp>
          <p:nvGrpSpPr>
            <p:cNvPr id="27689" name="Group 17"/>
            <p:cNvGrpSpPr>
              <a:grpSpLocks/>
            </p:cNvGrpSpPr>
            <p:nvPr/>
          </p:nvGrpSpPr>
          <p:grpSpPr bwMode="auto">
            <a:xfrm>
              <a:off x="1414" y="1776"/>
              <a:ext cx="266" cy="298"/>
              <a:chOff x="1415" y="1276"/>
              <a:chExt cx="266" cy="298"/>
            </a:xfrm>
          </p:grpSpPr>
          <p:pic>
            <p:nvPicPr>
              <p:cNvPr id="27691" name="Picture 18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692" name="Oval 19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FCF71A"/>
                  </a:gs>
                  <a:gs pos="100000">
                    <a:srgbClr val="908D0F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000" b="1"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7693" name="Oval 20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A09D11"/>
                  </a:gs>
                  <a:gs pos="100000">
                    <a:srgbClr val="FCF71A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000" b="1"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  <p:pic>
            <p:nvPicPr>
              <p:cNvPr id="27694" name="Picture 21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690" name="Text Box 22"/>
            <p:cNvSpPr txBox="1">
              <a:spLocks noChangeArrowheads="1"/>
            </p:cNvSpPr>
            <p:nvPr/>
          </p:nvSpPr>
          <p:spPr bwMode="gray">
            <a:xfrm>
              <a:off x="1379" y="1792"/>
              <a:ext cx="3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 dirty="0" smtClean="0">
                  <a:solidFill>
                    <a:srgbClr val="FFFFFF"/>
                  </a:solidFill>
                  <a:ea typeface="Arial Unicode MS" panose="020B0604020202020204" pitchFamily="34" charset="-122"/>
                  <a:cs typeface="Arial" panose="020B0604020202020204" pitchFamily="34" charset="0"/>
                </a:rPr>
                <a:t>1.2</a:t>
              </a:r>
              <a:endParaRPr lang="en-US" altLang="zh-CN" b="1" dirty="0">
                <a:solidFill>
                  <a:srgbClr val="FFFFFF"/>
                </a:solidFill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7654" name="Group 23"/>
          <p:cNvGrpSpPr>
            <a:grpSpLocks/>
          </p:cNvGrpSpPr>
          <p:nvPr/>
        </p:nvGrpSpPr>
        <p:grpSpPr bwMode="auto">
          <a:xfrm>
            <a:off x="1960563" y="3567113"/>
            <a:ext cx="5122863" cy="547687"/>
            <a:chOff x="1235" y="2247"/>
            <a:chExt cx="3227" cy="345"/>
          </a:xfrm>
        </p:grpSpPr>
        <p:sp>
          <p:nvSpPr>
            <p:cNvPr id="27676" name="AutoShape 24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2000" b="1"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677" name="Text Box 25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dirty="0">
                  <a:ea typeface="Arial Unicode MS" panose="020B0604020202020204" pitchFamily="34" charset="-122"/>
                  <a:cs typeface="Arial" panose="020B0604020202020204" pitchFamily="34" charset="0"/>
                </a:rPr>
                <a:t>Three service models</a:t>
              </a:r>
            </a:p>
          </p:txBody>
        </p:sp>
        <p:grpSp>
          <p:nvGrpSpPr>
            <p:cNvPr id="27678" name="Group 26"/>
            <p:cNvGrpSpPr>
              <a:grpSpLocks/>
            </p:cNvGrpSpPr>
            <p:nvPr/>
          </p:nvGrpSpPr>
          <p:grpSpPr bwMode="auto">
            <a:xfrm>
              <a:off x="1235" y="2294"/>
              <a:ext cx="318" cy="298"/>
              <a:chOff x="1381" y="2246"/>
              <a:chExt cx="318" cy="298"/>
            </a:xfrm>
          </p:grpSpPr>
          <p:sp>
            <p:nvSpPr>
              <p:cNvPr id="27679" name="Text Box 27"/>
              <p:cNvSpPr txBox="1">
                <a:spLocks noChangeArrowheads="1"/>
              </p:cNvSpPr>
              <p:nvPr/>
            </p:nvSpPr>
            <p:spPr bwMode="gray">
              <a:xfrm>
                <a:off x="1430" y="2267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FFFFFF"/>
                    </a:solidFill>
                    <a:ea typeface="Arial Unicode MS" panose="020B0604020202020204" pitchFamily="34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grpSp>
            <p:nvGrpSpPr>
              <p:cNvPr id="27680" name="Group 28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27682" name="Picture 29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83" name="Oval 30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098340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 sz="2000" b="1">
                    <a:ea typeface="Arial Unicode MS" panose="020B0604020202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84" name="Oval 31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A9147"/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 sz="2000" b="1">
                    <a:ea typeface="Arial Unicode MS" panose="020B0604020202020204" pitchFamily="34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7685" name="Picture 32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7681" name="Text Box 33"/>
              <p:cNvSpPr txBox="1">
                <a:spLocks noChangeArrowheads="1"/>
              </p:cNvSpPr>
              <p:nvPr/>
            </p:nvSpPr>
            <p:spPr bwMode="gray">
              <a:xfrm>
                <a:off x="1381" y="2262"/>
                <a:ext cx="3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b="1" dirty="0" smtClean="0">
                    <a:solidFill>
                      <a:srgbClr val="FFFFFF"/>
                    </a:solidFill>
                    <a:ea typeface="Arial Unicode MS" panose="020B0604020202020204" pitchFamily="34" charset="-122"/>
                    <a:cs typeface="Arial" panose="020B0604020202020204" pitchFamily="34" charset="0"/>
                  </a:rPr>
                  <a:t>1.3</a:t>
                </a:r>
                <a:endParaRPr lang="en-US" altLang="zh-CN" b="1" dirty="0">
                  <a:solidFill>
                    <a:srgbClr val="FFFFFF"/>
                  </a:solidFill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655" name="Group 34"/>
          <p:cNvGrpSpPr>
            <a:grpSpLocks/>
          </p:cNvGrpSpPr>
          <p:nvPr/>
        </p:nvGrpSpPr>
        <p:grpSpPr bwMode="auto">
          <a:xfrm>
            <a:off x="1957388" y="4329113"/>
            <a:ext cx="5126038" cy="547687"/>
            <a:chOff x="1233" y="2727"/>
            <a:chExt cx="3229" cy="345"/>
          </a:xfrm>
        </p:grpSpPr>
        <p:sp>
          <p:nvSpPr>
            <p:cNvPr id="27666" name="AutoShape 35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2000" b="1"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667" name="Text Box 36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dirty="0">
                  <a:ea typeface="Arial Unicode MS" panose="020B0604020202020204" pitchFamily="34" charset="-122"/>
                  <a:cs typeface="Arial" panose="020B0604020202020204" pitchFamily="34" charset="0"/>
                </a:rPr>
                <a:t>Four deployment models</a:t>
              </a:r>
              <a:endParaRPr lang="en-US" altLang="zh-CN" sz="2000" b="1" dirty="0">
                <a:solidFill>
                  <a:srgbClr val="000000"/>
                </a:solidFill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7668" name="Group 37"/>
            <p:cNvGrpSpPr>
              <a:grpSpLocks/>
            </p:cNvGrpSpPr>
            <p:nvPr/>
          </p:nvGrpSpPr>
          <p:grpSpPr bwMode="auto">
            <a:xfrm>
              <a:off x="1233" y="2774"/>
              <a:ext cx="318" cy="298"/>
              <a:chOff x="1379" y="2726"/>
              <a:chExt cx="318" cy="298"/>
            </a:xfrm>
          </p:grpSpPr>
          <p:sp>
            <p:nvSpPr>
              <p:cNvPr id="27669" name="Text Box 38"/>
              <p:cNvSpPr txBox="1">
                <a:spLocks noChangeArrowheads="1"/>
              </p:cNvSpPr>
              <p:nvPr/>
            </p:nvSpPr>
            <p:spPr bwMode="gray">
              <a:xfrm>
                <a:off x="1430" y="2748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FFFFFF"/>
                    </a:solidFill>
                    <a:ea typeface="Arial Unicode MS" panose="020B0604020202020204" pitchFamily="34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grpSp>
            <p:nvGrpSpPr>
              <p:cNvPr id="27670" name="Group 3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27672" name="Picture 40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73" name="Oval 4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74318F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 sz="2000" b="1">
                    <a:ea typeface="Arial Unicode MS" panose="020B0604020202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74" name="Oval 4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80369E"/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 sz="2000" b="1">
                    <a:ea typeface="Arial Unicode MS" panose="020B0604020202020204" pitchFamily="34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7675" name="Picture 43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7671" name="Text Box 44"/>
              <p:cNvSpPr txBox="1">
                <a:spLocks noChangeArrowheads="1"/>
              </p:cNvSpPr>
              <p:nvPr/>
            </p:nvSpPr>
            <p:spPr bwMode="gray">
              <a:xfrm>
                <a:off x="1379" y="2742"/>
                <a:ext cx="3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b="1" dirty="0" smtClean="0">
                    <a:solidFill>
                      <a:srgbClr val="FFFFFF"/>
                    </a:solidFill>
                    <a:ea typeface="Arial Unicode MS" panose="020B0604020202020204" pitchFamily="34" charset="-122"/>
                    <a:cs typeface="Arial" panose="020B0604020202020204" pitchFamily="34" charset="0"/>
                  </a:rPr>
                  <a:t>1.4</a:t>
                </a:r>
                <a:endParaRPr lang="en-US" altLang="zh-CN" b="1" dirty="0">
                  <a:solidFill>
                    <a:srgbClr val="FFFFFF"/>
                  </a:solidFill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9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06"/>
    </mc:Choice>
    <mc:Fallback xmlns="">
      <p:transition spd="slow" advTm="1950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934362"/>
              </p:ext>
            </p:extLst>
          </p:nvPr>
        </p:nvGraphicFramePr>
        <p:xfrm>
          <a:off x="0" y="1"/>
          <a:ext cx="8964488" cy="1124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07504" y="1124745"/>
            <a:ext cx="9036496" cy="5733255"/>
            <a:chOff x="0" y="575717"/>
            <a:chExt cx="8964488" cy="3024681"/>
          </a:xfrm>
        </p:grpSpPr>
        <p:sp>
          <p:nvSpPr>
            <p:cNvPr id="6" name="矩形 5"/>
            <p:cNvSpPr/>
            <p:nvPr/>
          </p:nvSpPr>
          <p:spPr>
            <a:xfrm>
              <a:off x="0" y="950963"/>
              <a:ext cx="8964488" cy="26494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0" y="575717"/>
              <a:ext cx="8964488" cy="26494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4622" tIns="40640" rIns="227584" bIns="40640" numCol="1" spcCol="1270" anchor="t" anchorCtr="0">
              <a:noAutofit/>
            </a:bodyPr>
            <a:lstStyle/>
            <a:p>
              <a:pPr marL="285750" lvl="1" indent="-285750" algn="l" defTabSz="1422400" rtl="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Estimation of the impact of IT investment on economic growth</a:t>
              </a:r>
            </a:p>
            <a:p>
              <a:pPr marL="285750" lvl="1" indent="-285750" algn="l" defTabSz="1422400" rtl="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IT investment Contribute to GDP Growth?  Identify the source of productivity and GDP growth from IT investment</a:t>
              </a:r>
            </a:p>
            <a:p>
              <a:pPr lvl="2" indent="-457200" defTabSz="14224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ü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Increase in capital deepening in IT-using industries</a:t>
              </a:r>
            </a:p>
            <a:p>
              <a:pPr lvl="2" indent="-457200" defTabSz="14224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ü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Increase in Total Factor Productivity in IT industries</a:t>
              </a:r>
            </a:p>
            <a:p>
              <a:pPr lvl="2" indent="-457200" defTabSz="14224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ü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Increase efficiencies from various spillover effects of IT as a GPT in IT-using industries</a:t>
              </a:r>
            </a:p>
            <a:p>
              <a:pPr marL="285750" lvl="1" indent="-285750" algn="l" defTabSz="1422400" rtl="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Describe how the current and future IT innovation wave characterized by Cloud computing will impact the productivity enhancing nature of  IT investment.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 algn="l" defTabSz="1422400" rtl="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Forecast the future impact of IT and conclude Cloud computing investment will increase US GDP by 8.64%-10.37% over the next ten years.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41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7"/>
    </mc:Choice>
    <mc:Fallback xmlns="">
      <p:transition spd="slow" advTm="2397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5.3 Research Methodology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038228"/>
              </p:ext>
            </p:extLst>
          </p:nvPr>
        </p:nvGraphicFramePr>
        <p:xfrm>
          <a:off x="395536" y="1556792"/>
          <a:ext cx="8568952" cy="4608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18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50"/>
    </mc:Choice>
    <mc:Fallback xmlns="">
      <p:transition spd="slow" advTm="2325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13394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 References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[1]Staten J, Yates S, Gillett F E, et al. Is cloud computing ready for the enterprise[J]. Forrester Research, March, 2008, 7.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[2]Mell P,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T. The NIST definition of cloud computing[J]. National Institute of Standards and Technology, 2009, 53(6): 50.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Youseff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Butrico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Da Silva D. Toward a unified ontology of cloud computing[C]//Grid Computing Environments Workshop, 2008.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2008: 1-10.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[4]Cases C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U. A white paper produced by the Cloud Computing Use Case Discussion Group[J]. 2010.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[5]Marston S, Li Z,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Bandyopadhyay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et al. Cloud computing—The business perspective[J]. Decision Support Systems, 2011, 51(1): 176-189.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Urgaonkar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Kesidis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Shanbhag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V, et al. Pricing of service in clouds: optimal response and strategic interactions[J]. ACM SIGMETRICS Performance Evaluation Review, 2013, 41(3): 28-30.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[7]Pal R, Hui P. Economic models for cloud service markets: Pricing and capacity planning[J]. Theoretical Computer Science, 2013, 496: 113-124.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Künsemöller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Karl H. A game-theoretic approach to the financial benefits of infrastructure-as-a-service[J]. Future Generation Computer Systems, 2014, 41: 44-52.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Mihailescu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M. Dynamic resource pricing on federated clouds[C]//Cluster, Cloud and Grid Computing (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CCGrid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2010 10th IEEE/ACM International Conference on. IEEE, 2010: 513-517.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Shang S, Jiang J, Wu Y, et al. DABGPM: A double auction Bayesian game-based pricing model in cloud market[M]//Network and Parallel Computing. Springer Berlin Heidelberg, 2010: 155-164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11] Sharma B,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Thulasiram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K,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Thulasiraman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et al. Pricing cloud compute commodities: a novel financial economic model[C]//Proceedings of the 2012 12th IEEE/ACM International Symposium on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Cloud and Grid Computing (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ccgrid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2012). IEEE Computer Society, 2012: 451-457.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Wang D, Wang Y, Liu J, et al. Pricing reserved and On-Demand Schemes of cloud computing based on option pricing model[C]//Network Operations and Management Symposium (APNOMS), 2013 15th Asia-Pacific. IEEE, 2013: 1-3.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Keskin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 A pricing model for cloud computing service[C]//System Sciences (HICSS), 2014 47th Hawaii International Conference on. IEEE, 2014: 699-707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100" dirty="0"/>
              <a:t>[14]</a:t>
            </a:r>
            <a:r>
              <a:rPr lang="en-US" altLang="zh-CN" sz="1100" dirty="0" err="1"/>
              <a:t>Böhm</a:t>
            </a:r>
            <a:r>
              <a:rPr lang="en-US" altLang="zh-CN" sz="1100" dirty="0"/>
              <a:t> M, </a:t>
            </a:r>
            <a:r>
              <a:rPr lang="en-US" altLang="zh-CN" sz="1100" dirty="0" err="1"/>
              <a:t>Leimeister</a:t>
            </a:r>
            <a:r>
              <a:rPr lang="en-US" altLang="zh-CN" sz="1100" dirty="0"/>
              <a:t> S, </a:t>
            </a:r>
            <a:r>
              <a:rPr lang="en-US" altLang="zh-CN" sz="1100" dirty="0" err="1"/>
              <a:t>Riedl</a:t>
            </a:r>
            <a:r>
              <a:rPr lang="en-US" altLang="zh-CN" sz="1100" dirty="0"/>
              <a:t> C, et al. Cloud computing–outsourcing 2.0 or a new business model for IT provisioning?[M]//Application management. </a:t>
            </a:r>
            <a:r>
              <a:rPr lang="en-US" altLang="zh-CN" sz="1100" dirty="0" err="1"/>
              <a:t>Gabler</a:t>
            </a:r>
            <a:r>
              <a:rPr lang="en-US" altLang="zh-CN" sz="1100" dirty="0"/>
              <a:t>, 2011: 31-56.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Buyya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Yeo C S,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Venugopal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et al. Cloud computing and emerging IT platforms: Vision, hype, and reality for delivering computing as the 5th utility[J]. Future Generation computer systems, 2009, 25(6): 599-616.</a:t>
            </a:r>
          </a:p>
          <a:p>
            <a:pPr marL="0" indent="0">
              <a:lnSpc>
                <a:spcPct val="140000"/>
              </a:lnSpc>
              <a:buNone/>
              <a:defRPr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0"/>
    </mc:Choice>
    <mc:Fallback xmlns="">
      <p:transition spd="slow" advTm="369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71400"/>
            <a:ext cx="914400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16]</a:t>
            </a:r>
            <a:r>
              <a:rPr lang="zh-CN" altLang="en-US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陈冬林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马明明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吕秋云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云服务组合交易模型研究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[J]. </a:t>
            </a:r>
            <a:r>
              <a:rPr lang="zh-CN" altLang="en-US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武汉理工大学学报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信息与管理工程版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2011, 33(3): 456-459.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Buyya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Vecchiola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Selvi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T. Mastering Cloud Computing: Foundations and Applications Programming[M].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Newnes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Talukder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K, Zimmerman L. Cloud economics: Principles, costs, and benefits[M]//Cloud computing. Springer London, 2010: 343-360.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[19] De Alfonso, Carlos, et al. "An economic and energy-aware analysis of the viability of outsourcing cluster computing to a cloud." Future Generation Computer Systems 29.3 (2013): 704-712.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[20].Li,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Xinhui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"The method and tool of cost analysis for cloud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computing."Cloud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Computing, 2009. CLOUD'09. IEEE International Conference on. IEEE, 2009.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Brumec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Vrček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 Cost effectiveness of commercial computing clouds[J]. Information Systems, 2013, 38(4): 495-508.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Nanath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Pillai R. A Model for Cost-Benefit Analysis of Cloud Computing[J].Journal of International Technology and Information Management, 2013, 22(3): 6.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[23]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Misra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C,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Mondal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Identification of a company’s suitability for the adoption of cloud computing and modelling its corresponding Return on Investment[J]. Mathematical and Computer </a:t>
            </a:r>
            <a:r>
              <a:rPr lang="en-US" altLang="zh-CN" sz="10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Modelling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2011, 53(3): 504-521.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[24]</a:t>
            </a:r>
            <a:r>
              <a:rPr lang="zh-CN" altLang="en-US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刘森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企业云计算信息化的投资回报率分析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[J]. </a:t>
            </a:r>
            <a:r>
              <a:rPr lang="zh-CN" altLang="en-US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中国科技论坛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 (6): 83-87.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Skilton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Director C. Building Return on Investment from Cloud Computing[J]. White Paper, The Open Group, 2010.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[26]Harms R,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Yamartino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The economics of the cloud[J]. Microsoft whitepaper, Microsoft Corporation, 2010.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[27]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Armbrust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Fox A, Griffith R, et al. A view of cloud computing[J]. Communications of the ACM, 2010, 53(4): 50-58.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[28]Suleiman B,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Sakr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Jeffery R, et al. On understanding the economics and elasticity challenges of deploying business applications on public cloud infrastructure[J]. Journal of Internet Services </a:t>
            </a:r>
            <a:r>
              <a:rPr lang="en-US" altLang="zh-CN" sz="10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 2012, 3(2): 173-193.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[29]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Erl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Puttini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Mahmood Z. Cloud Computing: Concepts, Technology, &amp; Architecture[M]. Pearson Education, 2013.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Etro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F. The economic impact of cloud computing on business creation, employment and output in Europe[J]. Review of Business and Economics, 2009, 54(2): 179-208.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[31]Laverty J P, Wood D F,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Turchek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MICRO AND MACRO ECONOMIC ANALYSIS OF CLOUD COMPUTING[J]. Issues in Information Systems, 2014, 15(2).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[32]Johnson, D . Cloud Computing - The Oath to Increased Efficiencies and Cost Savings for Government Agencies. Available: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http://www.cristie.co.uk/media/2136/wpcloud_computing_increased_perfromance.pdf,,2013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[33]Takagi S, Tanaka H. Macroeconomic analysis of cloud computing in Japan[C].</a:t>
            </a:r>
            <a:r>
              <a:rPr lang="zh-CN" altLang="en-US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進化経済学会第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回大会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,2013.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[34]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Etro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F.The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Economics of Cloud Computing, Annual Conference on European Antitrust Law[C] 2011,March.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[35]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Iansiti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Richards G L. A study of economic impact of cloud computing[J]. International Journal of Technology, Policy and Management, 2012, 12(4): 344-372.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[36] John F.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Gantz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Cloud computing's role in Job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Creatinon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[R].A technical report of IDC,2012.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[37]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Bayrak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Conley J P,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Wilkie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The economics of cloud computing[J]. The Korean Economic Review, 2011, 27(2): 203-230.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[38] </a:t>
            </a:r>
            <a:r>
              <a:rPr lang="en-US" altLang="zh-CN" sz="10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altLang="zh-CN" sz="10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Z. Economic perspectives of cloud computing[C]//Proceedings of the 4th IEEE International Conference on Utility and Cloud Computing (UCC 2011). 2011</a:t>
            </a:r>
            <a:r>
              <a:rPr lang="en-US" altLang="zh-CN" sz="10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020" dirty="0"/>
          </a:p>
        </p:txBody>
      </p:sp>
    </p:spTree>
    <p:extLst>
      <p:ext uri="{BB962C8B-B14F-4D97-AF65-F5344CB8AC3E}">
        <p14:creationId xmlns:p14="http://schemas.microsoft.com/office/powerpoint/2010/main" val="177204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"/>
    </mc:Choice>
    <mc:Fallback xmlns="">
      <p:transition spd="slow" advTm="864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dirty="0" smtClean="0">
                <a:solidFill>
                  <a:srgbClr val="00B0F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9600" dirty="0">
              <a:solidFill>
                <a:srgbClr val="00B0F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6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0"/>
    </mc:Choice>
    <mc:Fallback xmlns="">
      <p:transition spd="slow" advTm="248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44624"/>
            <a:ext cx="857929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1.1 Definitions of Cloud computing </a:t>
            </a:r>
          </a:p>
        </p:txBody>
      </p:sp>
      <p:sp>
        <p:nvSpPr>
          <p:cNvPr id="121860" name="AutoShape 3"/>
          <p:cNvSpPr>
            <a:spLocks noChangeArrowheads="1"/>
          </p:cNvSpPr>
          <p:nvPr/>
        </p:nvSpPr>
        <p:spPr bwMode="gray">
          <a:xfrm>
            <a:off x="1259632" y="1498705"/>
            <a:ext cx="6761408" cy="1185758"/>
          </a:xfrm>
          <a:prstGeom prst="roundRect">
            <a:avLst>
              <a:gd name="adj" fmla="val 12727"/>
            </a:avLst>
          </a:prstGeom>
          <a:solidFill>
            <a:srgbClr val="92D05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white">
          <a:xfrm>
            <a:off x="1619671" y="1469800"/>
            <a:ext cx="6401369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emerging IT development, deployment and delivery model, enabling real-time delivery of products, services and solutions over the </a:t>
            </a:r>
            <a:r>
              <a:rPr lang="en-US" altLang="zh-C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US" altLang="zh-CN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862" name="Group 5"/>
          <p:cNvGrpSpPr>
            <a:grpSpLocks/>
          </p:cNvGrpSpPr>
          <p:nvPr/>
        </p:nvGrpSpPr>
        <p:grpSpPr bwMode="auto">
          <a:xfrm>
            <a:off x="384250" y="1447800"/>
            <a:ext cx="1238250" cy="1236663"/>
            <a:chOff x="802" y="845"/>
            <a:chExt cx="827" cy="826"/>
          </a:xfrm>
        </p:grpSpPr>
        <p:sp>
          <p:nvSpPr>
            <p:cNvPr id="121885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92D05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21886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21887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rgbClr val="92D050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863" name="Text Box 9"/>
          <p:cNvSpPr txBox="1">
            <a:spLocks noChangeArrowheads="1"/>
          </p:cNvSpPr>
          <p:nvPr/>
        </p:nvSpPr>
        <p:spPr bwMode="gray">
          <a:xfrm>
            <a:off x="455687" y="1844824"/>
            <a:ext cx="1082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IDC</a:t>
            </a:r>
            <a:endParaRPr lang="en-US" altLang="zh-CN" b="1" dirty="0" smtClean="0"/>
          </a:p>
        </p:txBody>
      </p:sp>
      <p:sp>
        <p:nvSpPr>
          <p:cNvPr id="121864" name="AutoShape 10"/>
          <p:cNvSpPr>
            <a:spLocks noChangeArrowheads="1"/>
          </p:cNvSpPr>
          <p:nvPr/>
        </p:nvSpPr>
        <p:spPr bwMode="gray">
          <a:xfrm>
            <a:off x="1579811" y="3252043"/>
            <a:ext cx="6192688" cy="1257077"/>
          </a:xfrm>
          <a:prstGeom prst="roundRect">
            <a:avLst>
              <a:gd name="adj" fmla="val 1272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1865" name="Text Box 11"/>
          <p:cNvSpPr txBox="1">
            <a:spLocks noChangeArrowheads="1"/>
          </p:cNvSpPr>
          <p:nvPr/>
        </p:nvSpPr>
        <p:spPr bwMode="white">
          <a:xfrm>
            <a:off x="1705794" y="3284984"/>
            <a:ext cx="57113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IT capability (services, software, or infrastructure) delivered via Internet technologies in a pay-per-use, self-service 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way[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866" name="Group 12"/>
          <p:cNvGrpSpPr>
            <a:grpSpLocks/>
          </p:cNvGrpSpPr>
          <p:nvPr/>
        </p:nvGrpSpPr>
        <p:grpSpPr bwMode="auto">
          <a:xfrm>
            <a:off x="7366198" y="3272457"/>
            <a:ext cx="1238250" cy="1236663"/>
            <a:chOff x="802" y="845"/>
            <a:chExt cx="827" cy="826"/>
          </a:xfrm>
        </p:grpSpPr>
        <p:sp>
          <p:nvSpPr>
            <p:cNvPr id="121882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21883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21884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867" name="Text Box 16"/>
          <p:cNvSpPr txBox="1">
            <a:spLocks noChangeArrowheads="1"/>
          </p:cNvSpPr>
          <p:nvPr/>
        </p:nvSpPr>
        <p:spPr bwMode="gray">
          <a:xfrm>
            <a:off x="7437634" y="3707740"/>
            <a:ext cx="11668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Forrester</a:t>
            </a:r>
            <a:endParaRPr lang="en-US" altLang="zh-CN" b="1" dirty="0" smtClean="0">
              <a:solidFill>
                <a:srgbClr val="000000"/>
              </a:solidFill>
            </a:endParaRPr>
          </a:p>
        </p:txBody>
      </p:sp>
      <p:sp>
        <p:nvSpPr>
          <p:cNvPr id="121868" name="AutoShape 17"/>
          <p:cNvSpPr>
            <a:spLocks noChangeArrowheads="1"/>
          </p:cNvSpPr>
          <p:nvPr/>
        </p:nvSpPr>
        <p:spPr bwMode="gray">
          <a:xfrm>
            <a:off x="1377181" y="4811985"/>
            <a:ext cx="6939235" cy="1473327"/>
          </a:xfrm>
          <a:prstGeom prst="roundRect">
            <a:avLst>
              <a:gd name="adj" fmla="val 12727"/>
            </a:avLst>
          </a:prstGeom>
          <a:solidFill>
            <a:srgbClr val="00B0F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1869" name="Text Box 18"/>
          <p:cNvSpPr txBox="1">
            <a:spLocks noChangeArrowheads="1"/>
          </p:cNvSpPr>
          <p:nvPr/>
        </p:nvSpPr>
        <p:spPr bwMode="white">
          <a:xfrm>
            <a:off x="1735510" y="4725144"/>
            <a:ext cx="643689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a model for enabling convenient, on-demand network access to a shared pool of configurable computing resources that can be rapidly provisioned and released with minimal management effort or service provider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interaction[2]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870" name="Group 19"/>
          <p:cNvGrpSpPr>
            <a:grpSpLocks/>
          </p:cNvGrpSpPr>
          <p:nvPr/>
        </p:nvGrpSpPr>
        <p:grpSpPr bwMode="auto">
          <a:xfrm>
            <a:off x="107504" y="4746777"/>
            <a:ext cx="1598290" cy="1584176"/>
            <a:chOff x="802" y="845"/>
            <a:chExt cx="827" cy="826"/>
          </a:xfrm>
        </p:grpSpPr>
        <p:sp>
          <p:nvSpPr>
            <p:cNvPr id="121879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ln>
              <a:solidFill>
                <a:srgbClr val="00B0F0"/>
              </a:solidFill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21880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headEnd/>
              <a:tailEnd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21881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5">
                  <a:lumMod val="40000"/>
                  <a:lumOff val="60000"/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871" name="Text Box 23"/>
          <p:cNvSpPr txBox="1">
            <a:spLocks noChangeArrowheads="1"/>
          </p:cNvSpPr>
          <p:nvPr/>
        </p:nvSpPr>
        <p:spPr bwMode="gray">
          <a:xfrm>
            <a:off x="384250" y="5363982"/>
            <a:ext cx="1082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endParaRPr lang="en-US" altLang="zh-CN" b="1" dirty="0" smtClean="0">
              <a:solidFill>
                <a:srgbClr val="000000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91153"/>
      </p:ext>
    </p:extLst>
  </p:cSld>
  <p:clrMapOvr>
    <a:masterClrMapping/>
  </p:clrMapOvr>
  <p:transition advTm="7531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51520" y="0"/>
            <a:ext cx="85072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1.2 Five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essential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characteristics[2]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666459"/>
              </p:ext>
            </p:extLst>
          </p:nvPr>
        </p:nvGraphicFramePr>
        <p:xfrm>
          <a:off x="190500" y="1268760"/>
          <a:ext cx="884599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04"/>
    </mc:Choice>
    <mc:Fallback xmlns="">
      <p:transition spd="slow" advTm="5170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/>
          </p:cNvSpPr>
          <p:nvPr/>
        </p:nvSpPr>
        <p:spPr bwMode="auto">
          <a:xfrm>
            <a:off x="4203700" y="1003300"/>
            <a:ext cx="4800600" cy="631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zh-CN" sz="1400" baseline="0" dirty="0"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1231900"/>
            <a:ext cx="3619500" cy="812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CN" sz="2800" baseline="0" dirty="0">
                <a:solidFill>
                  <a:srgbClr val="FFFFFF"/>
                </a:solidFill>
                <a:latin typeface="Calibri" pitchFamily="34" charset="0"/>
              </a:rPr>
              <a:t>SaaS</a:t>
            </a:r>
          </a:p>
          <a:p>
            <a:pPr algn="ctr" eaLnBrk="1" hangingPunct="1"/>
            <a:r>
              <a:rPr lang="en-US" altLang="zh-CN" baseline="0" dirty="0" err="1" smtClean="0">
                <a:solidFill>
                  <a:srgbClr val="FFFFFF"/>
                </a:solidFill>
                <a:latin typeface="Calibri" pitchFamily="34" charset="0"/>
              </a:rPr>
              <a:t>SalesForce</a:t>
            </a:r>
            <a:r>
              <a:rPr lang="en-US" altLang="zh-CN" baseline="0" dirty="0" smtClean="0">
                <a:solidFill>
                  <a:srgbClr val="FFFFFF"/>
                </a:solidFill>
                <a:latin typeface="Calibri" pitchFamily="34" charset="0"/>
              </a:rPr>
              <a:t>-CRM, Google docs</a:t>
            </a:r>
            <a:endParaRPr lang="en-US" altLang="zh-CN" sz="24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512" y="2819400"/>
            <a:ext cx="3619500" cy="812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CN" sz="2800" baseline="0" dirty="0" err="1">
                <a:solidFill>
                  <a:srgbClr val="FFFFFF"/>
                </a:solidFill>
                <a:latin typeface="Calibri" pitchFamily="34" charset="0"/>
              </a:rPr>
              <a:t>PaaS</a:t>
            </a:r>
            <a:endParaRPr lang="en-US" altLang="zh-CN" sz="2800" baseline="0" dirty="0">
              <a:solidFill>
                <a:srgbClr val="FFFFFF"/>
              </a:solidFill>
              <a:latin typeface="Calibri" pitchFamily="34" charset="0"/>
            </a:endParaRPr>
          </a:p>
          <a:p>
            <a:pPr algn="ctr" eaLnBrk="1" hangingPunct="1"/>
            <a:r>
              <a:rPr lang="en-US" altLang="zh-CN" baseline="0" dirty="0">
                <a:solidFill>
                  <a:srgbClr val="FFFFFF"/>
                </a:solidFill>
                <a:latin typeface="Calibri" pitchFamily="34" charset="0"/>
              </a:rPr>
              <a:t>Google App Engine,  </a:t>
            </a:r>
            <a:r>
              <a:rPr lang="en-US" altLang="zh-CN" baseline="0" dirty="0" smtClean="0">
                <a:solidFill>
                  <a:srgbClr val="FFFFFF"/>
                </a:solidFill>
                <a:latin typeface="Calibri" pitchFamily="34" charset="0"/>
              </a:rPr>
              <a:t>Azure</a:t>
            </a:r>
            <a:endParaRPr lang="en-US" altLang="zh-CN" sz="28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9512" y="4597400"/>
            <a:ext cx="3619500" cy="812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CN" sz="2800" baseline="0" dirty="0" err="1" smtClean="0">
                <a:solidFill>
                  <a:srgbClr val="FFFFFF"/>
                </a:solidFill>
                <a:latin typeface="Calibri" pitchFamily="34" charset="0"/>
              </a:rPr>
              <a:t>IaaS</a:t>
            </a:r>
            <a:endParaRPr lang="en-US" altLang="zh-CN" sz="2800" baseline="0" dirty="0">
              <a:solidFill>
                <a:srgbClr val="FFFFFF"/>
              </a:solidFill>
              <a:latin typeface="Calibri" pitchFamily="34" charset="0"/>
            </a:endParaRPr>
          </a:p>
          <a:p>
            <a:pPr algn="ctr" eaLnBrk="1" hangingPunct="1"/>
            <a:r>
              <a:rPr lang="en-US" altLang="zh-CN" baseline="0" dirty="0" smtClean="0">
                <a:solidFill>
                  <a:srgbClr val="FFFFFF"/>
                </a:solidFill>
                <a:latin typeface="Calibri" pitchFamily="34" charset="0"/>
              </a:rPr>
              <a:t>Amazon </a:t>
            </a:r>
            <a:r>
              <a:rPr lang="en-US" altLang="zh-CN" baseline="0" dirty="0">
                <a:solidFill>
                  <a:srgbClr val="FFFFFF"/>
                </a:solidFill>
                <a:latin typeface="Calibri" pitchFamily="34" charset="0"/>
              </a:rPr>
              <a:t>EC2/S3, </a:t>
            </a:r>
            <a:r>
              <a:rPr lang="en-US" altLang="zh-CN" baseline="0" dirty="0" err="1" smtClean="0">
                <a:solidFill>
                  <a:srgbClr val="FFFFFF"/>
                </a:solidFill>
                <a:latin typeface="Calibri" pitchFamily="34" charset="0"/>
              </a:rPr>
              <a:t>Rackspace,GAC,Ali</a:t>
            </a:r>
            <a:endParaRPr lang="en-US" altLang="zh-CN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363272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1.3 Three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models[2][3]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9012" y="943868"/>
            <a:ext cx="5344988" cy="53654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Service (SaaS)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pplications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on a cloud infrastructure, accessible from a web browser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thin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marL="457200" lvl="1" indent="0">
              <a:buNone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as a Service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Consumer-created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deployed to the cloud infrastructure</a:t>
            </a:r>
          </a:p>
          <a:p>
            <a:pPr marL="457200" lvl="1" indent="0">
              <a:buNone/>
            </a:pP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Service 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or Computing,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storage, networks, and other fundamental computing resources </a:t>
            </a:r>
          </a:p>
          <a:p>
            <a:endParaRPr lang="zh-CN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3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46"/>
    </mc:Choice>
    <mc:Fallback xmlns="">
      <p:transition spd="slow" advTm="2624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/>
          </p:cNvSpPr>
          <p:nvPr/>
        </p:nvSpPr>
        <p:spPr bwMode="auto">
          <a:xfrm>
            <a:off x="190500" y="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CN" sz="3200" baseline="0" dirty="0" smtClean="0">
                <a:latin typeface="+mj-lt"/>
                <a:cs typeface="Times New Roman" panose="02020603050405020304" pitchFamily="18" charset="0"/>
              </a:rPr>
              <a:t>1.4  Four deployment models[2][4]</a:t>
            </a:r>
            <a:endParaRPr lang="en-US" altLang="zh-CN" sz="3200" baseline="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2487" y="1187210"/>
            <a:ext cx="4781550" cy="3825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355600" y="5169371"/>
            <a:ext cx="3937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cloud:</a:t>
            </a:r>
            <a:r>
              <a:rPr lang="en-US" altLang="zh-CN" sz="2000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operated for a single organization. It may be managed by the organization or a third party and may exist on premise or off premise.</a:t>
            </a:r>
          </a:p>
          <a:p>
            <a:pPr eaLnBrk="1" hangingPunct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90500" y="1394296"/>
            <a:ext cx="1790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cloud: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available to the general public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7150100" y="1254596"/>
            <a:ext cx="1651000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cloud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composed of two or more clouds that remain unique entities but are bound together by standardized or proprietary technology that enables data and application portability</a:t>
            </a:r>
          </a:p>
        </p:txBody>
      </p:sp>
      <p:sp>
        <p:nvSpPr>
          <p:cNvPr id="14343" name="TextBox 10"/>
          <p:cNvSpPr txBox="1">
            <a:spLocks noChangeArrowheads="1"/>
          </p:cNvSpPr>
          <p:nvPr/>
        </p:nvSpPr>
        <p:spPr bwMode="auto">
          <a:xfrm>
            <a:off x="4584700" y="5156671"/>
            <a:ext cx="4114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Community cloud:</a:t>
            </a:r>
            <a:r>
              <a:rPr lang="en-US" altLang="zh-CN" sz="2000" i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shared by several organizations. It may be managed by the organizations or a third party and may exist on premise or off premise.</a:t>
            </a:r>
          </a:p>
          <a:p>
            <a:pPr eaLnBrk="1" hangingPunct="1"/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42"/>
    </mc:Choice>
    <mc:Fallback xmlns="">
      <p:transition spd="slow" advTm="4894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65940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Pricing schemes for Cloud computing 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507790"/>
              </p:ext>
            </p:extLst>
          </p:nvPr>
        </p:nvGraphicFramePr>
        <p:xfrm>
          <a:off x="153852" y="1252774"/>
          <a:ext cx="8856984" cy="5560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4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59"/>
    </mc:Choice>
    <mc:Fallback xmlns="">
      <p:transition spd="slow" advTm="4665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172"/>
            <a:ext cx="9756576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Market and Trade mechanism  for Cloud computing 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214945"/>
              </p:ext>
            </p:extLst>
          </p:nvPr>
        </p:nvGraphicFramePr>
        <p:xfrm>
          <a:off x="256852" y="1407696"/>
          <a:ext cx="8635627" cy="7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90" y="2276872"/>
            <a:ext cx="809625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20"/>
    </mc:Choice>
    <mc:Fallback xmlns="">
      <p:transition spd="slow" advTm="4162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24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91TGp_MSBlue_v2">
  <a:themeElements>
    <a:clrScheme name="Worldwide 2">
      <a:dk1>
        <a:srgbClr val="333333"/>
      </a:dk1>
      <a:lt1>
        <a:srgbClr val="FFFFFF"/>
      </a:lt1>
      <a:dk2>
        <a:srgbClr val="FFFFFF"/>
      </a:dk2>
      <a:lt2>
        <a:srgbClr val="B2B2B2"/>
      </a:lt2>
      <a:accent1>
        <a:srgbClr val="202AAE"/>
      </a:accent1>
      <a:accent2>
        <a:srgbClr val="CC5D36"/>
      </a:accent2>
      <a:accent3>
        <a:srgbClr val="FFFFFF"/>
      </a:accent3>
      <a:accent4>
        <a:srgbClr val="2A2A2A"/>
      </a:accent4>
      <a:accent5>
        <a:srgbClr val="ABACD3"/>
      </a:accent5>
      <a:accent6>
        <a:srgbClr val="B95330"/>
      </a:accent6>
      <a:hlink>
        <a:srgbClr val="1F7CD1"/>
      </a:hlink>
      <a:folHlink>
        <a:srgbClr val="6544CE"/>
      </a:folHlink>
    </a:clrScheme>
    <a:fontScheme name="Worldwid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orldwide 1">
        <a:dk1>
          <a:srgbClr val="4D4D4D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99CC00"/>
        </a:accent2>
        <a:accent3>
          <a:srgbClr val="FFFFFF"/>
        </a:accent3>
        <a:accent4>
          <a:srgbClr val="404040"/>
        </a:accent4>
        <a:accent5>
          <a:srgbClr val="AAC0C4"/>
        </a:accent5>
        <a:accent6>
          <a:srgbClr val="8AB900"/>
        </a:accent6>
        <a:hlink>
          <a:srgbClr val="3194CB"/>
        </a:hlink>
        <a:folHlink>
          <a:srgbClr val="B558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wide 2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02AAE"/>
        </a:accent1>
        <a:accent2>
          <a:srgbClr val="CC5D36"/>
        </a:accent2>
        <a:accent3>
          <a:srgbClr val="FFFFFF"/>
        </a:accent3>
        <a:accent4>
          <a:srgbClr val="2A2A2A"/>
        </a:accent4>
        <a:accent5>
          <a:srgbClr val="ABACD3"/>
        </a:accent5>
        <a:accent6>
          <a:srgbClr val="B95330"/>
        </a:accent6>
        <a:hlink>
          <a:srgbClr val="1F7CD1"/>
        </a:hlink>
        <a:folHlink>
          <a:srgbClr val="6544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wide 3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C8EC4"/>
        </a:accent1>
        <a:accent2>
          <a:srgbClr val="CFBE6B"/>
        </a:accent2>
        <a:accent3>
          <a:srgbClr val="FFFFFF"/>
        </a:accent3>
        <a:accent4>
          <a:srgbClr val="2A2A2A"/>
        </a:accent4>
        <a:accent5>
          <a:srgbClr val="ACC6DE"/>
        </a:accent5>
        <a:accent6>
          <a:srgbClr val="BBAC60"/>
        </a:accent6>
        <a:hlink>
          <a:srgbClr val="D98445"/>
        </a:hlink>
        <a:folHlink>
          <a:srgbClr val="8A71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3630</Words>
  <Application>Microsoft Office PowerPoint</Application>
  <PresentationFormat>全屏显示(4:3)</PresentationFormat>
  <Paragraphs>384</Paragraphs>
  <Slides>34</Slides>
  <Notes>22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Office 主题</vt:lpstr>
      <vt:lpstr>默认设计模板</vt:lpstr>
      <vt:lpstr>091TGp_MSBlue_v2</vt:lpstr>
      <vt:lpstr>1_默认设计模板</vt:lpstr>
      <vt:lpstr>2_默认设计模板</vt:lpstr>
      <vt:lpstr>Image</vt:lpstr>
      <vt:lpstr>A Review of Research on Cloud Computing Economics</vt:lpstr>
      <vt:lpstr>Contents</vt:lpstr>
      <vt:lpstr>PowerPoint 演示文稿</vt:lpstr>
      <vt:lpstr>1.1 Definitions of Cloud computing </vt:lpstr>
      <vt:lpstr>1.2 Five essential characteristics[2] </vt:lpstr>
      <vt:lpstr>1.3 Three service models[2][3]</vt:lpstr>
      <vt:lpstr>PowerPoint 演示文稿</vt:lpstr>
      <vt:lpstr>2 Pricing schemes for Cloud computing </vt:lpstr>
      <vt:lpstr>3 Market and Trade mechanism  for Cloud computing </vt:lpstr>
      <vt:lpstr>PowerPoint 演示文稿</vt:lpstr>
      <vt:lpstr>PowerPoint 演示文稿</vt:lpstr>
      <vt:lpstr>PowerPoint 演示文稿</vt:lpstr>
      <vt:lpstr>4.1 Economic costs- The enterprise perspective</vt:lpstr>
      <vt:lpstr>Cost-saving of Cloud computing[18][19[23][27]</vt:lpstr>
      <vt:lpstr>Economic costs Comparison</vt:lpstr>
      <vt:lpstr>Cost-benefit analysis</vt:lpstr>
      <vt:lpstr>4.2 Economies of scale[26][17]</vt:lpstr>
      <vt:lpstr>Supply-side scale</vt:lpstr>
      <vt:lpstr>Demand-side scale[39]</vt:lpstr>
      <vt:lpstr>Demand-side scale</vt:lpstr>
      <vt:lpstr>4.4 Demand and supply curve[30][31] </vt:lpstr>
      <vt:lpstr>Multi-tenancy efficiency</vt:lpstr>
      <vt:lpstr>PowerPoint 演示文稿</vt:lpstr>
      <vt:lpstr>Resource deployment scenario[27]</vt:lpstr>
      <vt:lpstr>PowerPoint 演示文稿</vt:lpstr>
      <vt:lpstr>5.1 Macroeconomic Effects of Cloud computing</vt:lpstr>
      <vt:lpstr>5.2 The mechanism of cloud computing on macroeconomic effects</vt:lpstr>
      <vt:lpstr>PowerPoint 演示文稿</vt:lpstr>
      <vt:lpstr>PowerPoint 演示文稿</vt:lpstr>
      <vt:lpstr>PowerPoint 演示文稿</vt:lpstr>
      <vt:lpstr>5.3 Research Methodology</vt:lpstr>
      <vt:lpstr>6 References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Research on Cloud Computing Economics</dc:title>
  <dc:creator>Vidy</dc:creator>
  <cp:lastModifiedBy>Vidy</cp:lastModifiedBy>
  <cp:revision>156</cp:revision>
  <dcterms:created xsi:type="dcterms:W3CDTF">2015-05-22T13:16:53Z</dcterms:created>
  <dcterms:modified xsi:type="dcterms:W3CDTF">2015-06-18T07:28:58Z</dcterms:modified>
</cp:coreProperties>
</file>