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77" r:id="rId20"/>
    <p:sldId id="275" r:id="rId21"/>
    <p:sldId id="278" r:id="rId22"/>
    <p:sldId id="27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06" autoAdjust="0"/>
  </p:normalViewPr>
  <p:slideViewPr>
    <p:cSldViewPr>
      <p:cViewPr varScale="1">
        <p:scale>
          <a:sx n="90" d="100"/>
          <a:sy n="90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5971163072901"/>
          <c:y val="9.3187809185726708E-2"/>
          <c:w val="0.6338098908524652"/>
          <c:h val="0.85547154392963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</c:spPr>
          </c:dPt>
          <c:dPt>
            <c:idx val="1"/>
            <c:bubble3D val="0"/>
            <c:spPr>
              <a:solidFill>
                <a:srgbClr val="00B0F0"/>
              </a:solidFill>
            </c:spPr>
          </c:dPt>
          <c:dPt>
            <c:idx val="2"/>
            <c:bubble3D val="0"/>
            <c:spPr>
              <a:solidFill>
                <a:srgbClr val="FFC000"/>
              </a:solidFill>
            </c:spPr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4"/>
            <c:bubble3D val="0"/>
            <c:spPr>
              <a:solidFill>
                <a:srgbClr val="C00000"/>
              </a:solidFill>
            </c:spPr>
          </c:dPt>
          <c:dLbls>
            <c:dLbl>
              <c:idx val="0"/>
              <c:layout>
                <c:manualLayout>
                  <c:x val="-0.25512292280510335"/>
                  <c:y val="-0.17797182372613479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餐饮</a:t>
                    </a:r>
                    <a:r>
                      <a:rPr lang="zh-CN" alt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美食</a:t>
                    </a:r>
                    <a:r>
                      <a:rPr lang="en-US" altLang="zh-CN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63.90</a:t>
                    </a:r>
                    <a:r>
                      <a:rPr lang="en-US" altLang="zh-CN" b="1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%</a:t>
                    </a:r>
                    <a:endParaRPr lang="zh-CN" altLang="en-US" b="1" dirty="0">
                      <a:solidFill>
                        <a:schemeClr val="accent3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928602955824088E-4"/>
                  <c:y val="-2.3500485566539688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休闲</a:t>
                    </a:r>
                    <a:r>
                      <a:rPr lang="zh-CN" alt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娱乐</a:t>
                    </a:r>
                    <a:r>
                      <a:rPr lang="en-US" altLang="zh-CN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16.00</a:t>
                    </a:r>
                    <a:r>
                      <a:rPr lang="en-US" altLang="zh-CN" b="1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%</a:t>
                    </a:r>
                    <a:endParaRPr lang="zh-CN" altLang="en-US" b="1" dirty="0">
                      <a:solidFill>
                        <a:schemeClr val="accent3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7394208397186094E-2"/>
                  <c:y val="-1.8730592074106951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酒店</a:t>
                    </a:r>
                    <a:r>
                      <a:rPr lang="zh-CN" alt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旅游</a:t>
                    </a:r>
                    <a:r>
                      <a:rPr lang="en-US" altLang="zh-CN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altLang="zh-CN" b="1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9.30%</a:t>
                    </a:r>
                    <a:endParaRPr lang="zh-CN" altLang="en-US" b="1" dirty="0">
                      <a:solidFill>
                        <a:schemeClr val="accent3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1968822058139974E-2"/>
                  <c:y val="-5.3170450725260399E-4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生活</a:t>
                    </a:r>
                    <a:r>
                      <a:rPr lang="zh-CN" alt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服务</a:t>
                    </a:r>
                    <a:r>
                      <a:rPr lang="en-US" altLang="zh-CN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8.90</a:t>
                    </a:r>
                    <a:r>
                      <a:rPr lang="en-US" altLang="zh-CN" b="1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5.3169223598157914E-2"/>
                  <c:y val="6.9735403837296796E-4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商品及其</a:t>
                    </a:r>
                    <a:r>
                      <a:rPr lang="zh-CN" alt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他</a:t>
                    </a:r>
                    <a:r>
                      <a:rPr lang="en-US" altLang="zh-CN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1.80</a:t>
                    </a:r>
                    <a:r>
                      <a:rPr lang="en-US" altLang="zh-CN" b="1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餐饮美食</c:v>
                </c:pt>
                <c:pt idx="1">
                  <c:v>休闲娱乐</c:v>
                </c:pt>
                <c:pt idx="2">
                  <c:v>酒店旅游</c:v>
                </c:pt>
                <c:pt idx="3">
                  <c:v>生活服务</c:v>
                </c:pt>
                <c:pt idx="4">
                  <c:v>商品及其他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0.63900000000000001</c:v>
                </c:pt>
                <c:pt idx="1">
                  <c:v>0.16</c:v>
                </c:pt>
                <c:pt idx="2">
                  <c:v>9.2999999999999999E-2</c:v>
                </c:pt>
                <c:pt idx="3">
                  <c:v>8.8999999999999996E-2</c:v>
                </c:pt>
                <c:pt idx="4">
                  <c:v>1.7999999999999999E-2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666E3-80B4-4038-A867-AC76AB35D7A1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27736-9BCA-4BCE-8520-8AC2CE66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4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03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1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1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IP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4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百度拥有丰富的移动互联网入口资源，</a:t>
            </a:r>
            <a:r>
              <a:rPr lang="en-US" altLang="zh-CN" dirty="0" smtClean="0"/>
              <a:t>2.5</a:t>
            </a:r>
            <a:r>
              <a:rPr lang="zh-CN" altLang="en-US" dirty="0" smtClean="0"/>
              <a:t>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用户的</a:t>
            </a:r>
            <a:r>
              <a:rPr lang="en-US" altLang="zh-CN" dirty="0" smtClean="0"/>
              <a:t>APPs</a:t>
            </a:r>
            <a:r>
              <a:rPr lang="zh-CN" altLang="en-US" dirty="0" smtClean="0"/>
              <a:t>、手机百度与百度地图两大超级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、无线网页及市场份额第一的应用市场，可以最大范围锁定用户。再通过领先的用户建模技术，如用户跨屏识别技术、移动跨流量行为识别技术等，精准识别用户需求，借助于终端、媒体、受众、执行等定向技术，锁定目标受众，确保变现效率的稳步提升。百度移动联盟广告日均展现量已超过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亿，综合市场占有率市场第一。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1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百度地图、百度团购、手机百度等都将装入“百度钱包”，以“互联互通”的方式为“百度钱包”提供更多的应用支付场景，分享用户资源和产品流量；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百度针对手机轻应用推出支付解决方案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百度钱包轻支付。用户利用手机浏览器登录百度首页或打开手机百度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，搜索需要的内容，屏幕机会呈现购买页面，选择立即支付，即可登录完成支付购买过程。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1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fld id="{3E88BDB3-B617-4305-8625-E6E9DB00A7CB}" type="slidenum">
              <a:rPr lang="zh-CN" altLang="en-US">
                <a:latin typeface="Calibri" pitchFamily="34" charset="0"/>
              </a:rPr>
              <a:pPr/>
              <a:t>21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fld id="{3E88BDB3-B617-4305-8625-E6E9DB00A7CB}" type="slidenum">
              <a:rPr lang="zh-CN" altLang="en-US">
                <a:latin typeface="Calibri" pitchFamily="34" charset="0"/>
              </a:rPr>
              <a:pPr/>
              <a:t>22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2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2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2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1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7736-9BCA-4BCE-8520-8AC2CE664D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:\Ripple Zhou\我的作品\PPT制作\图片\shutterstock_9322426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09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22"/>
          <p:cNvSpPr/>
          <p:nvPr/>
        </p:nvSpPr>
        <p:spPr>
          <a:xfrm>
            <a:off x="0" y="4457700"/>
            <a:ext cx="9177338" cy="2492375"/>
          </a:xfrm>
          <a:custGeom>
            <a:avLst/>
            <a:gdLst>
              <a:gd name="connsiteX0" fmla="*/ 0 w 9144000"/>
              <a:gd name="connsiteY0" fmla="*/ 0 h 1781175"/>
              <a:gd name="connsiteX1" fmla="*/ 9144000 w 9144000"/>
              <a:gd name="connsiteY1" fmla="*/ 0 h 1781175"/>
              <a:gd name="connsiteX2" fmla="*/ 9144000 w 9144000"/>
              <a:gd name="connsiteY2" fmla="*/ 1781175 h 1781175"/>
              <a:gd name="connsiteX3" fmla="*/ 0 w 9144000"/>
              <a:gd name="connsiteY3" fmla="*/ 1781175 h 1781175"/>
              <a:gd name="connsiteX4" fmla="*/ 0 w 9144000"/>
              <a:gd name="connsiteY4" fmla="*/ 0 h 1781175"/>
              <a:gd name="connsiteX0" fmla="*/ 0 w 9144000"/>
              <a:gd name="connsiteY0" fmla="*/ 0 h 3140075"/>
              <a:gd name="connsiteX1" fmla="*/ 9144000 w 9144000"/>
              <a:gd name="connsiteY1" fmla="*/ 1358900 h 3140075"/>
              <a:gd name="connsiteX2" fmla="*/ 9144000 w 9144000"/>
              <a:gd name="connsiteY2" fmla="*/ 3140075 h 3140075"/>
              <a:gd name="connsiteX3" fmla="*/ 0 w 9144000"/>
              <a:gd name="connsiteY3" fmla="*/ 3140075 h 3140075"/>
              <a:gd name="connsiteX4" fmla="*/ 0 w 9144000"/>
              <a:gd name="connsiteY4" fmla="*/ 0 h 3140075"/>
              <a:gd name="connsiteX0" fmla="*/ 0 w 9144000"/>
              <a:gd name="connsiteY0" fmla="*/ 0 h 3140075"/>
              <a:gd name="connsiteX1" fmla="*/ 9144000 w 9144000"/>
              <a:gd name="connsiteY1" fmla="*/ 1358900 h 3140075"/>
              <a:gd name="connsiteX2" fmla="*/ 9144000 w 9144000"/>
              <a:gd name="connsiteY2" fmla="*/ 3140075 h 3140075"/>
              <a:gd name="connsiteX3" fmla="*/ 0 w 9144000"/>
              <a:gd name="connsiteY3" fmla="*/ 3140075 h 3140075"/>
              <a:gd name="connsiteX4" fmla="*/ 0 w 9144000"/>
              <a:gd name="connsiteY4" fmla="*/ 0 h 3140075"/>
              <a:gd name="connsiteX0" fmla="*/ 0 w 9144000"/>
              <a:gd name="connsiteY0" fmla="*/ 0 h 3140075"/>
              <a:gd name="connsiteX1" fmla="*/ 9136380 w 9144000"/>
              <a:gd name="connsiteY1" fmla="*/ 1640840 h 3140075"/>
              <a:gd name="connsiteX2" fmla="*/ 9144000 w 9144000"/>
              <a:gd name="connsiteY2" fmla="*/ 3140075 h 3140075"/>
              <a:gd name="connsiteX3" fmla="*/ 0 w 9144000"/>
              <a:gd name="connsiteY3" fmla="*/ 3140075 h 3140075"/>
              <a:gd name="connsiteX4" fmla="*/ 0 w 9144000"/>
              <a:gd name="connsiteY4" fmla="*/ 0 h 3140075"/>
              <a:gd name="connsiteX0" fmla="*/ 0 w 9145905"/>
              <a:gd name="connsiteY0" fmla="*/ 0 h 3140075"/>
              <a:gd name="connsiteX1" fmla="*/ 9145905 w 9145905"/>
              <a:gd name="connsiteY1" fmla="*/ 2046390 h 3140075"/>
              <a:gd name="connsiteX2" fmla="*/ 9144000 w 9145905"/>
              <a:gd name="connsiteY2" fmla="*/ 3140075 h 3140075"/>
              <a:gd name="connsiteX3" fmla="*/ 0 w 9145905"/>
              <a:gd name="connsiteY3" fmla="*/ 3140075 h 3140075"/>
              <a:gd name="connsiteX4" fmla="*/ 0 w 9145905"/>
              <a:gd name="connsiteY4" fmla="*/ 0 h 3140075"/>
              <a:gd name="connsiteX0" fmla="*/ 0 w 9155430"/>
              <a:gd name="connsiteY0" fmla="*/ 0 h 2768328"/>
              <a:gd name="connsiteX1" fmla="*/ 9155430 w 9155430"/>
              <a:gd name="connsiteY1" fmla="*/ 1674643 h 2768328"/>
              <a:gd name="connsiteX2" fmla="*/ 9153525 w 9155430"/>
              <a:gd name="connsiteY2" fmla="*/ 2768328 h 2768328"/>
              <a:gd name="connsiteX3" fmla="*/ 9525 w 9155430"/>
              <a:gd name="connsiteY3" fmla="*/ 2768328 h 2768328"/>
              <a:gd name="connsiteX4" fmla="*/ 0 w 9155430"/>
              <a:gd name="connsiteY4" fmla="*/ 0 h 2768328"/>
              <a:gd name="connsiteX0" fmla="*/ 0 w 9155430"/>
              <a:gd name="connsiteY0" fmla="*/ 80585 h 2848913"/>
              <a:gd name="connsiteX1" fmla="*/ 9155430 w 9155430"/>
              <a:gd name="connsiteY1" fmla="*/ 1755228 h 2848913"/>
              <a:gd name="connsiteX2" fmla="*/ 9153525 w 9155430"/>
              <a:gd name="connsiteY2" fmla="*/ 2848913 h 2848913"/>
              <a:gd name="connsiteX3" fmla="*/ 9525 w 9155430"/>
              <a:gd name="connsiteY3" fmla="*/ 2848913 h 2848913"/>
              <a:gd name="connsiteX4" fmla="*/ 0 w 9155430"/>
              <a:gd name="connsiteY4" fmla="*/ 80585 h 2848913"/>
              <a:gd name="connsiteX0" fmla="*/ 0 w 9155430"/>
              <a:gd name="connsiteY0" fmla="*/ 73987 h 2842315"/>
              <a:gd name="connsiteX1" fmla="*/ 9155430 w 9155430"/>
              <a:gd name="connsiteY1" fmla="*/ 1748630 h 2842315"/>
              <a:gd name="connsiteX2" fmla="*/ 9153525 w 9155430"/>
              <a:gd name="connsiteY2" fmla="*/ 2842315 h 2842315"/>
              <a:gd name="connsiteX3" fmla="*/ 9525 w 9155430"/>
              <a:gd name="connsiteY3" fmla="*/ 2842315 h 2842315"/>
              <a:gd name="connsiteX4" fmla="*/ 0 w 9155430"/>
              <a:gd name="connsiteY4" fmla="*/ 73987 h 2842315"/>
              <a:gd name="connsiteX0" fmla="*/ 0 w 9155430"/>
              <a:gd name="connsiteY0" fmla="*/ 94225 h 2385524"/>
              <a:gd name="connsiteX1" fmla="*/ 9155430 w 9155430"/>
              <a:gd name="connsiteY1" fmla="*/ 1291839 h 2385524"/>
              <a:gd name="connsiteX2" fmla="*/ 9153525 w 9155430"/>
              <a:gd name="connsiteY2" fmla="*/ 2385524 h 2385524"/>
              <a:gd name="connsiteX3" fmla="*/ 9525 w 9155430"/>
              <a:gd name="connsiteY3" fmla="*/ 2385524 h 2385524"/>
              <a:gd name="connsiteX4" fmla="*/ 0 w 9155430"/>
              <a:gd name="connsiteY4" fmla="*/ 94225 h 2385524"/>
              <a:gd name="connsiteX0" fmla="*/ 0 w 9155430"/>
              <a:gd name="connsiteY0" fmla="*/ 102559 h 2251586"/>
              <a:gd name="connsiteX1" fmla="*/ 9155430 w 9155430"/>
              <a:gd name="connsiteY1" fmla="*/ 1157901 h 2251586"/>
              <a:gd name="connsiteX2" fmla="*/ 9153525 w 9155430"/>
              <a:gd name="connsiteY2" fmla="*/ 2251586 h 2251586"/>
              <a:gd name="connsiteX3" fmla="*/ 9525 w 9155430"/>
              <a:gd name="connsiteY3" fmla="*/ 2251586 h 2251586"/>
              <a:gd name="connsiteX4" fmla="*/ 0 w 9155430"/>
              <a:gd name="connsiteY4" fmla="*/ 102559 h 2251586"/>
              <a:gd name="connsiteX0" fmla="*/ 0 w 9155430"/>
              <a:gd name="connsiteY0" fmla="*/ 0 h 2149027"/>
              <a:gd name="connsiteX1" fmla="*/ 9155430 w 9155430"/>
              <a:gd name="connsiteY1" fmla="*/ 1055342 h 2149027"/>
              <a:gd name="connsiteX2" fmla="*/ 9153525 w 9155430"/>
              <a:gd name="connsiteY2" fmla="*/ 2149027 h 2149027"/>
              <a:gd name="connsiteX3" fmla="*/ 9525 w 9155430"/>
              <a:gd name="connsiteY3" fmla="*/ 2149027 h 2149027"/>
              <a:gd name="connsiteX4" fmla="*/ 0 w 9155430"/>
              <a:gd name="connsiteY4" fmla="*/ 0 h 2149027"/>
              <a:gd name="connsiteX0" fmla="*/ 0 w 9155430"/>
              <a:gd name="connsiteY0" fmla="*/ 3436 h 2152463"/>
              <a:gd name="connsiteX1" fmla="*/ 9155430 w 9155430"/>
              <a:gd name="connsiteY1" fmla="*/ 1058778 h 2152463"/>
              <a:gd name="connsiteX2" fmla="*/ 9153525 w 9155430"/>
              <a:gd name="connsiteY2" fmla="*/ 2152463 h 2152463"/>
              <a:gd name="connsiteX3" fmla="*/ 9525 w 9155430"/>
              <a:gd name="connsiteY3" fmla="*/ 2152463 h 2152463"/>
              <a:gd name="connsiteX4" fmla="*/ 0 w 9155430"/>
              <a:gd name="connsiteY4" fmla="*/ 3436 h 2152463"/>
              <a:gd name="connsiteX0" fmla="*/ 0 w 9155430"/>
              <a:gd name="connsiteY0" fmla="*/ 2756 h 2151783"/>
              <a:gd name="connsiteX1" fmla="*/ 9155430 w 9155430"/>
              <a:gd name="connsiteY1" fmla="*/ 1058098 h 2151783"/>
              <a:gd name="connsiteX2" fmla="*/ 9153525 w 9155430"/>
              <a:gd name="connsiteY2" fmla="*/ 2151783 h 2151783"/>
              <a:gd name="connsiteX3" fmla="*/ 9525 w 9155430"/>
              <a:gd name="connsiteY3" fmla="*/ 2151783 h 2151783"/>
              <a:gd name="connsiteX4" fmla="*/ 0 w 9155430"/>
              <a:gd name="connsiteY4" fmla="*/ 2756 h 2151783"/>
              <a:gd name="connsiteX0" fmla="*/ 0 w 9155430"/>
              <a:gd name="connsiteY0" fmla="*/ 3881 h 1826520"/>
              <a:gd name="connsiteX1" fmla="*/ 9155430 w 9155430"/>
              <a:gd name="connsiteY1" fmla="*/ 732835 h 1826520"/>
              <a:gd name="connsiteX2" fmla="*/ 9153525 w 9155430"/>
              <a:gd name="connsiteY2" fmla="*/ 1826520 h 1826520"/>
              <a:gd name="connsiteX3" fmla="*/ 9525 w 9155430"/>
              <a:gd name="connsiteY3" fmla="*/ 1826520 h 1826520"/>
              <a:gd name="connsiteX4" fmla="*/ 0 w 9155430"/>
              <a:gd name="connsiteY4" fmla="*/ 3881 h 1826520"/>
              <a:gd name="connsiteX0" fmla="*/ 0 w 9155430"/>
              <a:gd name="connsiteY0" fmla="*/ 44037 h 1866676"/>
              <a:gd name="connsiteX1" fmla="*/ 9155430 w 9155430"/>
              <a:gd name="connsiteY1" fmla="*/ 772991 h 1866676"/>
              <a:gd name="connsiteX2" fmla="*/ 9153525 w 9155430"/>
              <a:gd name="connsiteY2" fmla="*/ 1866676 h 1866676"/>
              <a:gd name="connsiteX3" fmla="*/ 9525 w 9155430"/>
              <a:gd name="connsiteY3" fmla="*/ 1866676 h 1866676"/>
              <a:gd name="connsiteX4" fmla="*/ 0 w 9155430"/>
              <a:gd name="connsiteY4" fmla="*/ 44037 h 1866676"/>
              <a:gd name="connsiteX0" fmla="*/ 0 w 9155430"/>
              <a:gd name="connsiteY0" fmla="*/ 225284 h 2047923"/>
              <a:gd name="connsiteX1" fmla="*/ 9155430 w 9155430"/>
              <a:gd name="connsiteY1" fmla="*/ 954238 h 2047923"/>
              <a:gd name="connsiteX2" fmla="*/ 9153525 w 9155430"/>
              <a:gd name="connsiteY2" fmla="*/ 2047923 h 2047923"/>
              <a:gd name="connsiteX3" fmla="*/ 9525 w 9155430"/>
              <a:gd name="connsiteY3" fmla="*/ 2047923 h 2047923"/>
              <a:gd name="connsiteX4" fmla="*/ 0 w 9155430"/>
              <a:gd name="connsiteY4" fmla="*/ 225284 h 2047923"/>
              <a:gd name="connsiteX0" fmla="*/ 0 w 9155430"/>
              <a:gd name="connsiteY0" fmla="*/ 257218 h 2079857"/>
              <a:gd name="connsiteX1" fmla="*/ 9155430 w 9155430"/>
              <a:gd name="connsiteY1" fmla="*/ 986172 h 2079857"/>
              <a:gd name="connsiteX2" fmla="*/ 9153525 w 9155430"/>
              <a:gd name="connsiteY2" fmla="*/ 2079857 h 2079857"/>
              <a:gd name="connsiteX3" fmla="*/ 9525 w 9155430"/>
              <a:gd name="connsiteY3" fmla="*/ 2079857 h 2079857"/>
              <a:gd name="connsiteX4" fmla="*/ 0 w 9155430"/>
              <a:gd name="connsiteY4" fmla="*/ 257218 h 207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430" h="2079857">
                <a:moveTo>
                  <a:pt x="0" y="257218"/>
                </a:moveTo>
                <a:cubicBezTo>
                  <a:pt x="2171564" y="-74906"/>
                  <a:pt x="6010777" y="-297977"/>
                  <a:pt x="9155430" y="986172"/>
                </a:cubicBezTo>
                <a:lnTo>
                  <a:pt x="9153525" y="2079857"/>
                </a:lnTo>
                <a:lnTo>
                  <a:pt x="9525" y="2079857"/>
                </a:lnTo>
                <a:lnTo>
                  <a:pt x="0" y="257218"/>
                </a:lnTo>
                <a:close/>
              </a:path>
            </a:pathLst>
          </a:custGeom>
          <a:solidFill>
            <a:srgbClr val="0080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7" name="矩形 22"/>
          <p:cNvSpPr/>
          <p:nvPr/>
        </p:nvSpPr>
        <p:spPr>
          <a:xfrm>
            <a:off x="0" y="4552950"/>
            <a:ext cx="9177338" cy="2390775"/>
          </a:xfrm>
          <a:custGeom>
            <a:avLst/>
            <a:gdLst>
              <a:gd name="connsiteX0" fmla="*/ 0 w 9144000"/>
              <a:gd name="connsiteY0" fmla="*/ 0 h 1781175"/>
              <a:gd name="connsiteX1" fmla="*/ 9144000 w 9144000"/>
              <a:gd name="connsiteY1" fmla="*/ 0 h 1781175"/>
              <a:gd name="connsiteX2" fmla="*/ 9144000 w 9144000"/>
              <a:gd name="connsiteY2" fmla="*/ 1781175 h 1781175"/>
              <a:gd name="connsiteX3" fmla="*/ 0 w 9144000"/>
              <a:gd name="connsiteY3" fmla="*/ 1781175 h 1781175"/>
              <a:gd name="connsiteX4" fmla="*/ 0 w 9144000"/>
              <a:gd name="connsiteY4" fmla="*/ 0 h 1781175"/>
              <a:gd name="connsiteX0" fmla="*/ 0 w 9144000"/>
              <a:gd name="connsiteY0" fmla="*/ 0 h 3140075"/>
              <a:gd name="connsiteX1" fmla="*/ 9144000 w 9144000"/>
              <a:gd name="connsiteY1" fmla="*/ 1358900 h 3140075"/>
              <a:gd name="connsiteX2" fmla="*/ 9144000 w 9144000"/>
              <a:gd name="connsiteY2" fmla="*/ 3140075 h 3140075"/>
              <a:gd name="connsiteX3" fmla="*/ 0 w 9144000"/>
              <a:gd name="connsiteY3" fmla="*/ 3140075 h 3140075"/>
              <a:gd name="connsiteX4" fmla="*/ 0 w 9144000"/>
              <a:gd name="connsiteY4" fmla="*/ 0 h 3140075"/>
              <a:gd name="connsiteX0" fmla="*/ 0 w 9144000"/>
              <a:gd name="connsiteY0" fmla="*/ 0 h 3140075"/>
              <a:gd name="connsiteX1" fmla="*/ 9144000 w 9144000"/>
              <a:gd name="connsiteY1" fmla="*/ 1358900 h 3140075"/>
              <a:gd name="connsiteX2" fmla="*/ 9144000 w 9144000"/>
              <a:gd name="connsiteY2" fmla="*/ 3140075 h 3140075"/>
              <a:gd name="connsiteX3" fmla="*/ 0 w 9144000"/>
              <a:gd name="connsiteY3" fmla="*/ 3140075 h 3140075"/>
              <a:gd name="connsiteX4" fmla="*/ 0 w 9144000"/>
              <a:gd name="connsiteY4" fmla="*/ 0 h 3140075"/>
              <a:gd name="connsiteX0" fmla="*/ 0 w 9144000"/>
              <a:gd name="connsiteY0" fmla="*/ 0 h 3140075"/>
              <a:gd name="connsiteX1" fmla="*/ 9136380 w 9144000"/>
              <a:gd name="connsiteY1" fmla="*/ 1640840 h 3140075"/>
              <a:gd name="connsiteX2" fmla="*/ 9144000 w 9144000"/>
              <a:gd name="connsiteY2" fmla="*/ 3140075 h 3140075"/>
              <a:gd name="connsiteX3" fmla="*/ 0 w 9144000"/>
              <a:gd name="connsiteY3" fmla="*/ 3140075 h 3140075"/>
              <a:gd name="connsiteX4" fmla="*/ 0 w 9144000"/>
              <a:gd name="connsiteY4" fmla="*/ 0 h 3140075"/>
              <a:gd name="connsiteX0" fmla="*/ 0 w 9145905"/>
              <a:gd name="connsiteY0" fmla="*/ 0 h 3140075"/>
              <a:gd name="connsiteX1" fmla="*/ 9145905 w 9145905"/>
              <a:gd name="connsiteY1" fmla="*/ 2046390 h 3140075"/>
              <a:gd name="connsiteX2" fmla="*/ 9144000 w 9145905"/>
              <a:gd name="connsiteY2" fmla="*/ 3140075 h 3140075"/>
              <a:gd name="connsiteX3" fmla="*/ 0 w 9145905"/>
              <a:gd name="connsiteY3" fmla="*/ 3140075 h 3140075"/>
              <a:gd name="connsiteX4" fmla="*/ 0 w 9145905"/>
              <a:gd name="connsiteY4" fmla="*/ 0 h 3140075"/>
              <a:gd name="connsiteX0" fmla="*/ 0 w 9155430"/>
              <a:gd name="connsiteY0" fmla="*/ 0 h 2768328"/>
              <a:gd name="connsiteX1" fmla="*/ 9155430 w 9155430"/>
              <a:gd name="connsiteY1" fmla="*/ 1674643 h 2768328"/>
              <a:gd name="connsiteX2" fmla="*/ 9153525 w 9155430"/>
              <a:gd name="connsiteY2" fmla="*/ 2768328 h 2768328"/>
              <a:gd name="connsiteX3" fmla="*/ 9525 w 9155430"/>
              <a:gd name="connsiteY3" fmla="*/ 2768328 h 2768328"/>
              <a:gd name="connsiteX4" fmla="*/ 0 w 9155430"/>
              <a:gd name="connsiteY4" fmla="*/ 0 h 2768328"/>
              <a:gd name="connsiteX0" fmla="*/ 0 w 9155430"/>
              <a:gd name="connsiteY0" fmla="*/ 80585 h 2848913"/>
              <a:gd name="connsiteX1" fmla="*/ 9155430 w 9155430"/>
              <a:gd name="connsiteY1" fmla="*/ 1755228 h 2848913"/>
              <a:gd name="connsiteX2" fmla="*/ 9153525 w 9155430"/>
              <a:gd name="connsiteY2" fmla="*/ 2848913 h 2848913"/>
              <a:gd name="connsiteX3" fmla="*/ 9525 w 9155430"/>
              <a:gd name="connsiteY3" fmla="*/ 2848913 h 2848913"/>
              <a:gd name="connsiteX4" fmla="*/ 0 w 9155430"/>
              <a:gd name="connsiteY4" fmla="*/ 80585 h 2848913"/>
              <a:gd name="connsiteX0" fmla="*/ 0 w 9155430"/>
              <a:gd name="connsiteY0" fmla="*/ 73987 h 2842315"/>
              <a:gd name="connsiteX1" fmla="*/ 9155430 w 9155430"/>
              <a:gd name="connsiteY1" fmla="*/ 1748630 h 2842315"/>
              <a:gd name="connsiteX2" fmla="*/ 9153525 w 9155430"/>
              <a:gd name="connsiteY2" fmla="*/ 2842315 h 2842315"/>
              <a:gd name="connsiteX3" fmla="*/ 9525 w 9155430"/>
              <a:gd name="connsiteY3" fmla="*/ 2842315 h 2842315"/>
              <a:gd name="connsiteX4" fmla="*/ 0 w 9155430"/>
              <a:gd name="connsiteY4" fmla="*/ 73987 h 2842315"/>
              <a:gd name="connsiteX0" fmla="*/ 0 w 9155430"/>
              <a:gd name="connsiteY0" fmla="*/ 94225 h 2385524"/>
              <a:gd name="connsiteX1" fmla="*/ 9155430 w 9155430"/>
              <a:gd name="connsiteY1" fmla="*/ 1291839 h 2385524"/>
              <a:gd name="connsiteX2" fmla="*/ 9153525 w 9155430"/>
              <a:gd name="connsiteY2" fmla="*/ 2385524 h 2385524"/>
              <a:gd name="connsiteX3" fmla="*/ 9525 w 9155430"/>
              <a:gd name="connsiteY3" fmla="*/ 2385524 h 2385524"/>
              <a:gd name="connsiteX4" fmla="*/ 0 w 9155430"/>
              <a:gd name="connsiteY4" fmla="*/ 94225 h 2385524"/>
              <a:gd name="connsiteX0" fmla="*/ 0 w 9155430"/>
              <a:gd name="connsiteY0" fmla="*/ 102559 h 2251586"/>
              <a:gd name="connsiteX1" fmla="*/ 9155430 w 9155430"/>
              <a:gd name="connsiteY1" fmla="*/ 1157901 h 2251586"/>
              <a:gd name="connsiteX2" fmla="*/ 9153525 w 9155430"/>
              <a:gd name="connsiteY2" fmla="*/ 2251586 h 2251586"/>
              <a:gd name="connsiteX3" fmla="*/ 9525 w 9155430"/>
              <a:gd name="connsiteY3" fmla="*/ 2251586 h 2251586"/>
              <a:gd name="connsiteX4" fmla="*/ 0 w 9155430"/>
              <a:gd name="connsiteY4" fmla="*/ 102559 h 2251586"/>
              <a:gd name="connsiteX0" fmla="*/ 0 w 9155430"/>
              <a:gd name="connsiteY0" fmla="*/ 0 h 2149027"/>
              <a:gd name="connsiteX1" fmla="*/ 9155430 w 9155430"/>
              <a:gd name="connsiteY1" fmla="*/ 1055342 h 2149027"/>
              <a:gd name="connsiteX2" fmla="*/ 9153525 w 9155430"/>
              <a:gd name="connsiteY2" fmla="*/ 2149027 h 2149027"/>
              <a:gd name="connsiteX3" fmla="*/ 9525 w 9155430"/>
              <a:gd name="connsiteY3" fmla="*/ 2149027 h 2149027"/>
              <a:gd name="connsiteX4" fmla="*/ 0 w 9155430"/>
              <a:gd name="connsiteY4" fmla="*/ 0 h 2149027"/>
              <a:gd name="connsiteX0" fmla="*/ 0 w 9155430"/>
              <a:gd name="connsiteY0" fmla="*/ 3436 h 2152463"/>
              <a:gd name="connsiteX1" fmla="*/ 9155430 w 9155430"/>
              <a:gd name="connsiteY1" fmla="*/ 1058778 h 2152463"/>
              <a:gd name="connsiteX2" fmla="*/ 9153525 w 9155430"/>
              <a:gd name="connsiteY2" fmla="*/ 2152463 h 2152463"/>
              <a:gd name="connsiteX3" fmla="*/ 9525 w 9155430"/>
              <a:gd name="connsiteY3" fmla="*/ 2152463 h 2152463"/>
              <a:gd name="connsiteX4" fmla="*/ 0 w 9155430"/>
              <a:gd name="connsiteY4" fmla="*/ 3436 h 2152463"/>
              <a:gd name="connsiteX0" fmla="*/ 0 w 9155430"/>
              <a:gd name="connsiteY0" fmla="*/ 2756 h 2151783"/>
              <a:gd name="connsiteX1" fmla="*/ 9155430 w 9155430"/>
              <a:gd name="connsiteY1" fmla="*/ 1058098 h 2151783"/>
              <a:gd name="connsiteX2" fmla="*/ 9153525 w 9155430"/>
              <a:gd name="connsiteY2" fmla="*/ 2151783 h 2151783"/>
              <a:gd name="connsiteX3" fmla="*/ 9525 w 9155430"/>
              <a:gd name="connsiteY3" fmla="*/ 2151783 h 2151783"/>
              <a:gd name="connsiteX4" fmla="*/ 0 w 9155430"/>
              <a:gd name="connsiteY4" fmla="*/ 2756 h 2151783"/>
              <a:gd name="connsiteX0" fmla="*/ 0 w 9155430"/>
              <a:gd name="connsiteY0" fmla="*/ 3881 h 1826520"/>
              <a:gd name="connsiteX1" fmla="*/ 9155430 w 9155430"/>
              <a:gd name="connsiteY1" fmla="*/ 732835 h 1826520"/>
              <a:gd name="connsiteX2" fmla="*/ 9153525 w 9155430"/>
              <a:gd name="connsiteY2" fmla="*/ 1826520 h 1826520"/>
              <a:gd name="connsiteX3" fmla="*/ 9525 w 9155430"/>
              <a:gd name="connsiteY3" fmla="*/ 1826520 h 1826520"/>
              <a:gd name="connsiteX4" fmla="*/ 0 w 9155430"/>
              <a:gd name="connsiteY4" fmla="*/ 3881 h 1826520"/>
              <a:gd name="connsiteX0" fmla="*/ 0 w 9155430"/>
              <a:gd name="connsiteY0" fmla="*/ 44037 h 1866676"/>
              <a:gd name="connsiteX1" fmla="*/ 9155430 w 9155430"/>
              <a:gd name="connsiteY1" fmla="*/ 772991 h 1866676"/>
              <a:gd name="connsiteX2" fmla="*/ 9153525 w 9155430"/>
              <a:gd name="connsiteY2" fmla="*/ 1866676 h 1866676"/>
              <a:gd name="connsiteX3" fmla="*/ 9525 w 9155430"/>
              <a:gd name="connsiteY3" fmla="*/ 1866676 h 1866676"/>
              <a:gd name="connsiteX4" fmla="*/ 0 w 9155430"/>
              <a:gd name="connsiteY4" fmla="*/ 44037 h 1866676"/>
              <a:gd name="connsiteX0" fmla="*/ 0 w 9155430"/>
              <a:gd name="connsiteY0" fmla="*/ 225284 h 2047923"/>
              <a:gd name="connsiteX1" fmla="*/ 9155430 w 9155430"/>
              <a:gd name="connsiteY1" fmla="*/ 954238 h 2047923"/>
              <a:gd name="connsiteX2" fmla="*/ 9153525 w 9155430"/>
              <a:gd name="connsiteY2" fmla="*/ 2047923 h 2047923"/>
              <a:gd name="connsiteX3" fmla="*/ 9525 w 9155430"/>
              <a:gd name="connsiteY3" fmla="*/ 2047923 h 2047923"/>
              <a:gd name="connsiteX4" fmla="*/ 0 w 9155430"/>
              <a:gd name="connsiteY4" fmla="*/ 225284 h 2047923"/>
              <a:gd name="connsiteX0" fmla="*/ 0 w 9155430"/>
              <a:gd name="connsiteY0" fmla="*/ 257218 h 2079857"/>
              <a:gd name="connsiteX1" fmla="*/ 9155430 w 9155430"/>
              <a:gd name="connsiteY1" fmla="*/ 986172 h 2079857"/>
              <a:gd name="connsiteX2" fmla="*/ 9153525 w 9155430"/>
              <a:gd name="connsiteY2" fmla="*/ 2079857 h 2079857"/>
              <a:gd name="connsiteX3" fmla="*/ 9525 w 9155430"/>
              <a:gd name="connsiteY3" fmla="*/ 2079857 h 2079857"/>
              <a:gd name="connsiteX4" fmla="*/ 0 w 9155430"/>
              <a:gd name="connsiteY4" fmla="*/ 257218 h 207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430" h="2079857">
                <a:moveTo>
                  <a:pt x="0" y="257218"/>
                </a:moveTo>
                <a:cubicBezTo>
                  <a:pt x="2171564" y="-74906"/>
                  <a:pt x="6010777" y="-297977"/>
                  <a:pt x="9155430" y="986172"/>
                </a:cubicBezTo>
                <a:lnTo>
                  <a:pt x="9153525" y="2079857"/>
                </a:lnTo>
                <a:lnTo>
                  <a:pt x="9525" y="2079857"/>
                </a:lnTo>
                <a:lnTo>
                  <a:pt x="0" y="257218"/>
                </a:lnTo>
                <a:close/>
              </a:path>
            </a:pathLst>
          </a:custGeom>
          <a:solidFill>
            <a:srgbClr val="99CC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8" name="矩形 22"/>
          <p:cNvSpPr/>
          <p:nvPr/>
        </p:nvSpPr>
        <p:spPr>
          <a:xfrm>
            <a:off x="0" y="4679950"/>
            <a:ext cx="9177338" cy="2263775"/>
          </a:xfrm>
          <a:custGeom>
            <a:avLst/>
            <a:gdLst>
              <a:gd name="connsiteX0" fmla="*/ 0 w 9144000"/>
              <a:gd name="connsiteY0" fmla="*/ 0 h 1781175"/>
              <a:gd name="connsiteX1" fmla="*/ 9144000 w 9144000"/>
              <a:gd name="connsiteY1" fmla="*/ 0 h 1781175"/>
              <a:gd name="connsiteX2" fmla="*/ 9144000 w 9144000"/>
              <a:gd name="connsiteY2" fmla="*/ 1781175 h 1781175"/>
              <a:gd name="connsiteX3" fmla="*/ 0 w 9144000"/>
              <a:gd name="connsiteY3" fmla="*/ 1781175 h 1781175"/>
              <a:gd name="connsiteX4" fmla="*/ 0 w 9144000"/>
              <a:gd name="connsiteY4" fmla="*/ 0 h 1781175"/>
              <a:gd name="connsiteX0" fmla="*/ 0 w 9144000"/>
              <a:gd name="connsiteY0" fmla="*/ 0 h 3140075"/>
              <a:gd name="connsiteX1" fmla="*/ 9144000 w 9144000"/>
              <a:gd name="connsiteY1" fmla="*/ 1358900 h 3140075"/>
              <a:gd name="connsiteX2" fmla="*/ 9144000 w 9144000"/>
              <a:gd name="connsiteY2" fmla="*/ 3140075 h 3140075"/>
              <a:gd name="connsiteX3" fmla="*/ 0 w 9144000"/>
              <a:gd name="connsiteY3" fmla="*/ 3140075 h 3140075"/>
              <a:gd name="connsiteX4" fmla="*/ 0 w 9144000"/>
              <a:gd name="connsiteY4" fmla="*/ 0 h 3140075"/>
              <a:gd name="connsiteX0" fmla="*/ 0 w 9144000"/>
              <a:gd name="connsiteY0" fmla="*/ 0 h 3140075"/>
              <a:gd name="connsiteX1" fmla="*/ 9144000 w 9144000"/>
              <a:gd name="connsiteY1" fmla="*/ 1358900 h 3140075"/>
              <a:gd name="connsiteX2" fmla="*/ 9144000 w 9144000"/>
              <a:gd name="connsiteY2" fmla="*/ 3140075 h 3140075"/>
              <a:gd name="connsiteX3" fmla="*/ 0 w 9144000"/>
              <a:gd name="connsiteY3" fmla="*/ 3140075 h 3140075"/>
              <a:gd name="connsiteX4" fmla="*/ 0 w 9144000"/>
              <a:gd name="connsiteY4" fmla="*/ 0 h 3140075"/>
              <a:gd name="connsiteX0" fmla="*/ 0 w 9144000"/>
              <a:gd name="connsiteY0" fmla="*/ 0 h 3140075"/>
              <a:gd name="connsiteX1" fmla="*/ 9136380 w 9144000"/>
              <a:gd name="connsiteY1" fmla="*/ 1640840 h 3140075"/>
              <a:gd name="connsiteX2" fmla="*/ 9144000 w 9144000"/>
              <a:gd name="connsiteY2" fmla="*/ 3140075 h 3140075"/>
              <a:gd name="connsiteX3" fmla="*/ 0 w 9144000"/>
              <a:gd name="connsiteY3" fmla="*/ 3140075 h 3140075"/>
              <a:gd name="connsiteX4" fmla="*/ 0 w 9144000"/>
              <a:gd name="connsiteY4" fmla="*/ 0 h 3140075"/>
              <a:gd name="connsiteX0" fmla="*/ 0 w 9145905"/>
              <a:gd name="connsiteY0" fmla="*/ 0 h 3140075"/>
              <a:gd name="connsiteX1" fmla="*/ 9145905 w 9145905"/>
              <a:gd name="connsiteY1" fmla="*/ 2046390 h 3140075"/>
              <a:gd name="connsiteX2" fmla="*/ 9144000 w 9145905"/>
              <a:gd name="connsiteY2" fmla="*/ 3140075 h 3140075"/>
              <a:gd name="connsiteX3" fmla="*/ 0 w 9145905"/>
              <a:gd name="connsiteY3" fmla="*/ 3140075 h 3140075"/>
              <a:gd name="connsiteX4" fmla="*/ 0 w 9145905"/>
              <a:gd name="connsiteY4" fmla="*/ 0 h 3140075"/>
              <a:gd name="connsiteX0" fmla="*/ 0 w 9155430"/>
              <a:gd name="connsiteY0" fmla="*/ 0 h 2768328"/>
              <a:gd name="connsiteX1" fmla="*/ 9155430 w 9155430"/>
              <a:gd name="connsiteY1" fmla="*/ 1674643 h 2768328"/>
              <a:gd name="connsiteX2" fmla="*/ 9153525 w 9155430"/>
              <a:gd name="connsiteY2" fmla="*/ 2768328 h 2768328"/>
              <a:gd name="connsiteX3" fmla="*/ 9525 w 9155430"/>
              <a:gd name="connsiteY3" fmla="*/ 2768328 h 2768328"/>
              <a:gd name="connsiteX4" fmla="*/ 0 w 9155430"/>
              <a:gd name="connsiteY4" fmla="*/ 0 h 2768328"/>
              <a:gd name="connsiteX0" fmla="*/ 0 w 9155430"/>
              <a:gd name="connsiteY0" fmla="*/ 80585 h 2848913"/>
              <a:gd name="connsiteX1" fmla="*/ 9155430 w 9155430"/>
              <a:gd name="connsiteY1" fmla="*/ 1755228 h 2848913"/>
              <a:gd name="connsiteX2" fmla="*/ 9153525 w 9155430"/>
              <a:gd name="connsiteY2" fmla="*/ 2848913 h 2848913"/>
              <a:gd name="connsiteX3" fmla="*/ 9525 w 9155430"/>
              <a:gd name="connsiteY3" fmla="*/ 2848913 h 2848913"/>
              <a:gd name="connsiteX4" fmla="*/ 0 w 9155430"/>
              <a:gd name="connsiteY4" fmla="*/ 80585 h 2848913"/>
              <a:gd name="connsiteX0" fmla="*/ 0 w 9155430"/>
              <a:gd name="connsiteY0" fmla="*/ 73987 h 2842315"/>
              <a:gd name="connsiteX1" fmla="*/ 9155430 w 9155430"/>
              <a:gd name="connsiteY1" fmla="*/ 1748630 h 2842315"/>
              <a:gd name="connsiteX2" fmla="*/ 9153525 w 9155430"/>
              <a:gd name="connsiteY2" fmla="*/ 2842315 h 2842315"/>
              <a:gd name="connsiteX3" fmla="*/ 9525 w 9155430"/>
              <a:gd name="connsiteY3" fmla="*/ 2842315 h 2842315"/>
              <a:gd name="connsiteX4" fmla="*/ 0 w 9155430"/>
              <a:gd name="connsiteY4" fmla="*/ 73987 h 2842315"/>
              <a:gd name="connsiteX0" fmla="*/ 0 w 9155430"/>
              <a:gd name="connsiteY0" fmla="*/ 94225 h 2385524"/>
              <a:gd name="connsiteX1" fmla="*/ 9155430 w 9155430"/>
              <a:gd name="connsiteY1" fmla="*/ 1291839 h 2385524"/>
              <a:gd name="connsiteX2" fmla="*/ 9153525 w 9155430"/>
              <a:gd name="connsiteY2" fmla="*/ 2385524 h 2385524"/>
              <a:gd name="connsiteX3" fmla="*/ 9525 w 9155430"/>
              <a:gd name="connsiteY3" fmla="*/ 2385524 h 2385524"/>
              <a:gd name="connsiteX4" fmla="*/ 0 w 9155430"/>
              <a:gd name="connsiteY4" fmla="*/ 94225 h 2385524"/>
              <a:gd name="connsiteX0" fmla="*/ 0 w 9155430"/>
              <a:gd name="connsiteY0" fmla="*/ 102559 h 2251586"/>
              <a:gd name="connsiteX1" fmla="*/ 9155430 w 9155430"/>
              <a:gd name="connsiteY1" fmla="*/ 1157901 h 2251586"/>
              <a:gd name="connsiteX2" fmla="*/ 9153525 w 9155430"/>
              <a:gd name="connsiteY2" fmla="*/ 2251586 h 2251586"/>
              <a:gd name="connsiteX3" fmla="*/ 9525 w 9155430"/>
              <a:gd name="connsiteY3" fmla="*/ 2251586 h 2251586"/>
              <a:gd name="connsiteX4" fmla="*/ 0 w 9155430"/>
              <a:gd name="connsiteY4" fmla="*/ 102559 h 2251586"/>
              <a:gd name="connsiteX0" fmla="*/ 0 w 9155430"/>
              <a:gd name="connsiteY0" fmla="*/ 0 h 2149027"/>
              <a:gd name="connsiteX1" fmla="*/ 9155430 w 9155430"/>
              <a:gd name="connsiteY1" fmla="*/ 1055342 h 2149027"/>
              <a:gd name="connsiteX2" fmla="*/ 9153525 w 9155430"/>
              <a:gd name="connsiteY2" fmla="*/ 2149027 h 2149027"/>
              <a:gd name="connsiteX3" fmla="*/ 9525 w 9155430"/>
              <a:gd name="connsiteY3" fmla="*/ 2149027 h 2149027"/>
              <a:gd name="connsiteX4" fmla="*/ 0 w 9155430"/>
              <a:gd name="connsiteY4" fmla="*/ 0 h 2149027"/>
              <a:gd name="connsiteX0" fmla="*/ 0 w 9155430"/>
              <a:gd name="connsiteY0" fmla="*/ 3436 h 2152463"/>
              <a:gd name="connsiteX1" fmla="*/ 9155430 w 9155430"/>
              <a:gd name="connsiteY1" fmla="*/ 1058778 h 2152463"/>
              <a:gd name="connsiteX2" fmla="*/ 9153525 w 9155430"/>
              <a:gd name="connsiteY2" fmla="*/ 2152463 h 2152463"/>
              <a:gd name="connsiteX3" fmla="*/ 9525 w 9155430"/>
              <a:gd name="connsiteY3" fmla="*/ 2152463 h 2152463"/>
              <a:gd name="connsiteX4" fmla="*/ 0 w 9155430"/>
              <a:gd name="connsiteY4" fmla="*/ 3436 h 2152463"/>
              <a:gd name="connsiteX0" fmla="*/ 0 w 9155430"/>
              <a:gd name="connsiteY0" fmla="*/ 2756 h 2151783"/>
              <a:gd name="connsiteX1" fmla="*/ 9155430 w 9155430"/>
              <a:gd name="connsiteY1" fmla="*/ 1058098 h 2151783"/>
              <a:gd name="connsiteX2" fmla="*/ 9153525 w 9155430"/>
              <a:gd name="connsiteY2" fmla="*/ 2151783 h 2151783"/>
              <a:gd name="connsiteX3" fmla="*/ 9525 w 9155430"/>
              <a:gd name="connsiteY3" fmla="*/ 2151783 h 2151783"/>
              <a:gd name="connsiteX4" fmla="*/ 0 w 9155430"/>
              <a:gd name="connsiteY4" fmla="*/ 2756 h 2151783"/>
              <a:gd name="connsiteX0" fmla="*/ 0 w 9155430"/>
              <a:gd name="connsiteY0" fmla="*/ 3881 h 1826520"/>
              <a:gd name="connsiteX1" fmla="*/ 9155430 w 9155430"/>
              <a:gd name="connsiteY1" fmla="*/ 732835 h 1826520"/>
              <a:gd name="connsiteX2" fmla="*/ 9153525 w 9155430"/>
              <a:gd name="connsiteY2" fmla="*/ 1826520 h 1826520"/>
              <a:gd name="connsiteX3" fmla="*/ 9525 w 9155430"/>
              <a:gd name="connsiteY3" fmla="*/ 1826520 h 1826520"/>
              <a:gd name="connsiteX4" fmla="*/ 0 w 9155430"/>
              <a:gd name="connsiteY4" fmla="*/ 3881 h 1826520"/>
              <a:gd name="connsiteX0" fmla="*/ 0 w 9155430"/>
              <a:gd name="connsiteY0" fmla="*/ 44037 h 1866676"/>
              <a:gd name="connsiteX1" fmla="*/ 9155430 w 9155430"/>
              <a:gd name="connsiteY1" fmla="*/ 772991 h 1866676"/>
              <a:gd name="connsiteX2" fmla="*/ 9153525 w 9155430"/>
              <a:gd name="connsiteY2" fmla="*/ 1866676 h 1866676"/>
              <a:gd name="connsiteX3" fmla="*/ 9525 w 9155430"/>
              <a:gd name="connsiteY3" fmla="*/ 1866676 h 1866676"/>
              <a:gd name="connsiteX4" fmla="*/ 0 w 9155430"/>
              <a:gd name="connsiteY4" fmla="*/ 44037 h 1866676"/>
              <a:gd name="connsiteX0" fmla="*/ 0 w 9155430"/>
              <a:gd name="connsiteY0" fmla="*/ 225284 h 2047923"/>
              <a:gd name="connsiteX1" fmla="*/ 9155430 w 9155430"/>
              <a:gd name="connsiteY1" fmla="*/ 954238 h 2047923"/>
              <a:gd name="connsiteX2" fmla="*/ 9153525 w 9155430"/>
              <a:gd name="connsiteY2" fmla="*/ 2047923 h 2047923"/>
              <a:gd name="connsiteX3" fmla="*/ 9525 w 9155430"/>
              <a:gd name="connsiteY3" fmla="*/ 2047923 h 2047923"/>
              <a:gd name="connsiteX4" fmla="*/ 0 w 9155430"/>
              <a:gd name="connsiteY4" fmla="*/ 225284 h 2047923"/>
              <a:gd name="connsiteX0" fmla="*/ 0 w 9155430"/>
              <a:gd name="connsiteY0" fmla="*/ 257218 h 2079857"/>
              <a:gd name="connsiteX1" fmla="*/ 9155430 w 9155430"/>
              <a:gd name="connsiteY1" fmla="*/ 986172 h 2079857"/>
              <a:gd name="connsiteX2" fmla="*/ 9153525 w 9155430"/>
              <a:gd name="connsiteY2" fmla="*/ 2079857 h 2079857"/>
              <a:gd name="connsiteX3" fmla="*/ 9525 w 9155430"/>
              <a:gd name="connsiteY3" fmla="*/ 2079857 h 2079857"/>
              <a:gd name="connsiteX4" fmla="*/ 0 w 9155430"/>
              <a:gd name="connsiteY4" fmla="*/ 257218 h 207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430" h="2079857">
                <a:moveTo>
                  <a:pt x="0" y="257218"/>
                </a:moveTo>
                <a:cubicBezTo>
                  <a:pt x="2171564" y="-74906"/>
                  <a:pt x="6010777" y="-297977"/>
                  <a:pt x="9155430" y="986172"/>
                </a:cubicBezTo>
                <a:lnTo>
                  <a:pt x="9153525" y="2079857"/>
                </a:lnTo>
                <a:lnTo>
                  <a:pt x="9525" y="2079857"/>
                </a:lnTo>
                <a:lnTo>
                  <a:pt x="0" y="257218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-84991"/>
            <a:ext cx="1872207" cy="47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233C-8CD0-4575-A3A0-9CCBA52D7C7D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58B-C687-45E6-BE0E-7FEC2C1F53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01609" y="5855988"/>
            <a:ext cx="7320737" cy="405467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03108" y="5077925"/>
            <a:ext cx="7294972" cy="74309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824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233C-8CD0-4575-A3A0-9CCBA52D7C7D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58B-C687-45E6-BE0E-7FEC2C1F5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233C-8CD0-4575-A3A0-9CCBA52D7C7D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58B-C687-45E6-BE0E-7FEC2C1F5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233C-8CD0-4575-A3A0-9CCBA52D7C7D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58B-C687-45E6-BE0E-7FEC2C1F5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3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233C-8CD0-4575-A3A0-9CCBA52D7C7D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58B-C687-45E6-BE0E-7FEC2C1F5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4663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233C-8CD0-4575-A3A0-9CCBA52D7C7D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58B-C687-45E6-BE0E-7FEC2C1F5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233C-8CD0-4575-A3A0-9CCBA52D7C7D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58B-C687-45E6-BE0E-7FEC2C1F5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4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233C-8CD0-4575-A3A0-9CCBA52D7C7D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58B-C687-45E6-BE0E-7FEC2C1F5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233C-8CD0-4575-A3A0-9CCBA52D7C7D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58B-C687-45E6-BE0E-7FEC2C1F5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233C-8CD0-4575-A3A0-9CCBA52D7C7D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58B-C687-45E6-BE0E-7FEC2C1F5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0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233C-8CD0-4575-A3A0-9CCBA52D7C7D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58B-C687-45E6-BE0E-7FEC2C1F5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8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233C-8CD0-4575-A3A0-9CCBA52D7C7D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558B-C687-45E6-BE0E-7FEC2C1F53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9" y="130629"/>
            <a:ext cx="6991896" cy="634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227908"/>
            <a:ext cx="8292045" cy="5137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8" name="Picture 2" descr="F:\Ripple Zhou\我的作品\PPT制作\图片\shutterstock_93224269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"/>
            <a:ext cx="1907704" cy="127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22"/>
          <p:cNvSpPr/>
          <p:nvPr/>
        </p:nvSpPr>
        <p:spPr>
          <a:xfrm>
            <a:off x="-20638" y="821007"/>
            <a:ext cx="9177338" cy="610279"/>
          </a:xfrm>
          <a:custGeom>
            <a:avLst/>
            <a:gdLst/>
            <a:ahLst/>
            <a:cxnLst/>
            <a:rect l="l" t="t" r="r" b="b"/>
            <a:pathLst>
              <a:path w="9177338" h="1454611">
                <a:moveTo>
                  <a:pt x="3618599" y="1159"/>
                </a:moveTo>
                <a:cubicBezTo>
                  <a:pt x="5410849" y="21149"/>
                  <a:pt x="7404238" y="303279"/>
                  <a:pt x="9177338" y="1133595"/>
                </a:cubicBezTo>
                <a:lnTo>
                  <a:pt x="9176850" y="1454611"/>
                </a:lnTo>
                <a:cubicBezTo>
                  <a:pt x="6025472" y="-20930"/>
                  <a:pt x="2178371" y="235036"/>
                  <a:pt x="1463" y="616657"/>
                </a:cubicBezTo>
                <a:lnTo>
                  <a:pt x="0" y="295670"/>
                </a:lnTo>
                <a:cubicBezTo>
                  <a:pt x="952333" y="128644"/>
                  <a:pt x="2224628" y="-14388"/>
                  <a:pt x="3618599" y="1159"/>
                </a:cubicBezTo>
                <a:close/>
              </a:path>
            </a:pathLst>
          </a:cu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1" name="矩形 22"/>
          <p:cNvSpPr/>
          <p:nvPr/>
        </p:nvSpPr>
        <p:spPr>
          <a:xfrm>
            <a:off x="-20638" y="893015"/>
            <a:ext cx="9177338" cy="655795"/>
          </a:xfrm>
          <a:custGeom>
            <a:avLst/>
            <a:gdLst/>
            <a:ahLst/>
            <a:cxnLst/>
            <a:rect l="l" t="t" r="r" b="b"/>
            <a:pathLst>
              <a:path w="9177338" h="1454611">
                <a:moveTo>
                  <a:pt x="3618599" y="1159"/>
                </a:moveTo>
                <a:cubicBezTo>
                  <a:pt x="5410849" y="21149"/>
                  <a:pt x="7404238" y="303279"/>
                  <a:pt x="9177338" y="1133595"/>
                </a:cubicBezTo>
                <a:lnTo>
                  <a:pt x="9176850" y="1454611"/>
                </a:lnTo>
                <a:cubicBezTo>
                  <a:pt x="6025472" y="-20930"/>
                  <a:pt x="2178371" y="235036"/>
                  <a:pt x="1463" y="616657"/>
                </a:cubicBezTo>
                <a:lnTo>
                  <a:pt x="0" y="295670"/>
                </a:lnTo>
                <a:cubicBezTo>
                  <a:pt x="952333" y="128644"/>
                  <a:pt x="2224628" y="-14388"/>
                  <a:pt x="3618599" y="1159"/>
                </a:cubicBezTo>
                <a:close/>
              </a:path>
            </a:pathLst>
          </a:cu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521091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2224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188" indent="-357188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98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3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80.pn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02.png"/><Relationship Id="rId5" Type="http://schemas.openxmlformats.org/officeDocument/2006/relationships/image" Target="../media/image108.png"/><Relationship Id="rId15" Type="http://schemas.openxmlformats.org/officeDocument/2006/relationships/image" Target="../media/image115.png"/><Relationship Id="rId10" Type="http://schemas.openxmlformats.org/officeDocument/2006/relationships/image" Target="../media/image99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22.png"/><Relationship Id="rId10" Type="http://schemas.openxmlformats.org/officeDocument/2006/relationships/image" Target="../media/image120.png"/><Relationship Id="rId4" Type="http://schemas.openxmlformats.org/officeDocument/2006/relationships/image" Target="../media/image58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1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8.png"/><Relationship Id="rId21" Type="http://schemas.openxmlformats.org/officeDocument/2006/relationships/image" Target="../media/image43.png"/><Relationship Id="rId7" Type="http://schemas.openxmlformats.org/officeDocument/2006/relationships/image" Target="../media/image13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5.png"/><Relationship Id="rId21" Type="http://schemas.openxmlformats.org/officeDocument/2006/relationships/image" Target="../media/image58.png"/><Relationship Id="rId7" Type="http://schemas.openxmlformats.org/officeDocument/2006/relationships/image" Target="../media/image13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5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10.png"/><Relationship Id="rId4" Type="http://schemas.openxmlformats.org/officeDocument/2006/relationships/image" Target="../media/image46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郭志颖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BAT</a:t>
            </a:r>
            <a:r>
              <a:rPr lang="zh-CN" altLang="en-US" dirty="0" smtClean="0"/>
              <a:t>移动互联网布局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70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7" y="1340768"/>
            <a:ext cx="5283336" cy="35283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巨头动作背后的深意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8292045" cy="5137152"/>
          </a:xfrm>
        </p:spPr>
        <p:txBody>
          <a:bodyPr/>
          <a:lstStyle/>
          <a:p>
            <a:r>
              <a:rPr lang="zh-CN" altLang="en-US" b="1" dirty="0" smtClean="0"/>
              <a:t>视频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5013176"/>
            <a:ext cx="8280920" cy="89255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随着移动互联网和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4G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普及的大潮，视频网站均在致力于影视制作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视频平台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硬件终端的纵向产业链模式。未来互联网主流消费方式是视频。</a:t>
            </a:r>
          </a:p>
        </p:txBody>
      </p:sp>
    </p:spTree>
    <p:extLst>
      <p:ext uri="{BB962C8B-B14F-4D97-AF65-F5344CB8AC3E}">
        <p14:creationId xmlns:p14="http://schemas.microsoft.com/office/powerpoint/2010/main" val="14089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26688"/>
            <a:ext cx="634812" cy="70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巨头动作背后的深意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8292045" cy="5137152"/>
          </a:xfrm>
        </p:spPr>
        <p:txBody>
          <a:bodyPr/>
          <a:lstStyle/>
          <a:p>
            <a:r>
              <a:rPr lang="zh-CN" altLang="en-US" b="1" dirty="0" smtClean="0"/>
              <a:t>团购</a:t>
            </a:r>
            <a:endParaRPr lang="zh-CN" alt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38" y="2437618"/>
            <a:ext cx="4286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60" y="2437618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13" y="2961084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35" y="2989659"/>
            <a:ext cx="4286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任意多边形 9"/>
          <p:cNvSpPr/>
          <p:nvPr/>
        </p:nvSpPr>
        <p:spPr>
          <a:xfrm>
            <a:off x="1962733" y="3636289"/>
            <a:ext cx="1741079" cy="45719"/>
          </a:xfrm>
          <a:custGeom>
            <a:avLst/>
            <a:gdLst>
              <a:gd name="connsiteX0" fmla="*/ 2423886 w 2423886"/>
              <a:gd name="connsiteY0" fmla="*/ 0 h 0"/>
              <a:gd name="connsiteX1" fmla="*/ 0 w 24238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886">
                <a:moveTo>
                  <a:pt x="2423886" y="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chemeClr val="accent1"/>
            </a:solidFill>
            <a:prstDash val="solid"/>
            <a:headEnd type="none" w="med" len="med"/>
            <a:tailEnd type="oval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rgbClr val="FFFFFF"/>
              </a:solidFill>
              <a:latin typeface="Calibri"/>
              <a:ea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703812" y="2386608"/>
            <a:ext cx="1084212" cy="1262062"/>
          </a:xfrm>
          <a:custGeom>
            <a:avLst/>
            <a:gdLst>
              <a:gd name="connsiteX0" fmla="*/ 1219200 w 1219200"/>
              <a:gd name="connsiteY0" fmla="*/ 0 h 1683657"/>
              <a:gd name="connsiteX1" fmla="*/ 0 w 1219200"/>
              <a:gd name="connsiteY1" fmla="*/ 0 h 1683657"/>
              <a:gd name="connsiteX2" fmla="*/ 0 w 1219200"/>
              <a:gd name="connsiteY2" fmla="*/ 1683657 h 168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1683657">
                <a:moveTo>
                  <a:pt x="1219200" y="0"/>
                </a:moveTo>
                <a:lnTo>
                  <a:pt x="0" y="0"/>
                </a:lnTo>
                <a:lnTo>
                  <a:pt x="0" y="1683657"/>
                </a:ln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headEnd type="none" w="med" len="med"/>
            <a:tailEnd type="oval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rgbClr val="FFFFFF"/>
              </a:solidFill>
              <a:latin typeface="Calibri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808115" y="1700808"/>
            <a:ext cx="2716213" cy="674687"/>
          </a:xfrm>
          <a:custGeom>
            <a:avLst/>
            <a:gdLst>
              <a:gd name="connsiteX0" fmla="*/ 3280229 w 3280229"/>
              <a:gd name="connsiteY0" fmla="*/ 0 h 899885"/>
              <a:gd name="connsiteX1" fmla="*/ 0 w 3280229"/>
              <a:gd name="connsiteY1" fmla="*/ 0 h 899885"/>
              <a:gd name="connsiteX2" fmla="*/ 0 w 3280229"/>
              <a:gd name="connsiteY2" fmla="*/ 899885 h 89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229" h="899885">
                <a:moveTo>
                  <a:pt x="3280229" y="0"/>
                </a:moveTo>
                <a:lnTo>
                  <a:pt x="0" y="0"/>
                </a:lnTo>
                <a:lnTo>
                  <a:pt x="0" y="899885"/>
                </a:lnTo>
              </a:path>
            </a:pathLst>
          </a:custGeom>
          <a:noFill/>
          <a:ln w="57150" cap="flat" cmpd="sng" algn="ctr">
            <a:solidFill>
              <a:schemeClr val="accent3"/>
            </a:solidFill>
            <a:prstDash val="solid"/>
            <a:headEnd type="none" w="med" len="med"/>
            <a:tailEnd type="oval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827584" y="3769320"/>
            <a:ext cx="2160240" cy="28530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2014</a:t>
            </a:r>
            <a:r>
              <a:rPr lang="zh-CN" altLang="en-US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上半年，排行前三的团购厂商市场份额达</a:t>
            </a:r>
            <a:r>
              <a:rPr lang="en-US" altLang="zh-CN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90%</a:t>
            </a:r>
            <a:r>
              <a:rPr lang="zh-CN" altLang="en-US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，其余小型网站份额缩水严重，行业集中明显。</a:t>
            </a:r>
            <a:endParaRPr lang="en-US" altLang="zh-CN" sz="2000" b="0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275854" y="3731220"/>
            <a:ext cx="2890366" cy="28530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大众点评团，百度糯米并驾齐驱。美团，大众点评，百度糯米分别以</a:t>
            </a:r>
            <a:r>
              <a:rPr lang="en-US" altLang="zh-CN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55%</a:t>
            </a:r>
            <a:r>
              <a:rPr lang="zh-CN" altLang="en-US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，</a:t>
            </a:r>
            <a:r>
              <a:rPr lang="en-US" altLang="zh-CN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22%</a:t>
            </a:r>
            <a:r>
              <a:rPr lang="zh-CN" altLang="en-US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，</a:t>
            </a:r>
            <a:r>
              <a:rPr lang="en-US" altLang="zh-CN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13%</a:t>
            </a:r>
            <a:r>
              <a:rPr lang="zh-CN" altLang="en-US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的市场份额成为中国团购市场的前三甲。</a:t>
            </a:r>
            <a:endParaRPr lang="en-US" altLang="zh-CN" sz="2000" b="0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dirty="0">
              <a:solidFill>
                <a:srgbClr val="9BBB59">
                  <a:lumMod val="75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 flipH="1">
            <a:off x="5034136" y="2051645"/>
            <a:ext cx="25621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2014</a:t>
            </a:r>
            <a:r>
              <a:rPr lang="zh-CN" altLang="en-US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年团购交易额为</a:t>
            </a:r>
            <a:r>
              <a:rPr lang="en-US" altLang="zh-CN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7.76</a:t>
            </a:r>
            <a:r>
              <a:rPr lang="zh-CN" altLang="en-US" sz="2000" b="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亿，美团一马当先，稳居团购老大地位。</a:t>
            </a:r>
            <a:endParaRPr lang="en-US" altLang="zh-CN" sz="2000" b="0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87" y="3052397"/>
            <a:ext cx="566722" cy="62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44" y="1556792"/>
            <a:ext cx="6032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25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巨头动作背后的深意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8292045" cy="5137152"/>
          </a:xfrm>
        </p:spPr>
        <p:txBody>
          <a:bodyPr/>
          <a:lstStyle/>
          <a:p>
            <a:r>
              <a:rPr lang="zh-CN" altLang="en-US" b="1" dirty="0" smtClean="0"/>
              <a:t>团购</a:t>
            </a:r>
            <a:endParaRPr lang="zh-CN" altLang="en-US" b="1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424641030"/>
              </p:ext>
            </p:extLst>
          </p:nvPr>
        </p:nvGraphicFramePr>
        <p:xfrm>
          <a:off x="3491880" y="1700808"/>
          <a:ext cx="6144344" cy="4920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2708920"/>
            <a:ext cx="2304256" cy="289310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团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购网站独有的移动新入口能聚集大量人气，在移动互联网多一个有话语权的重要入口，对本地生活市场渗透价值很高。</a:t>
            </a:r>
          </a:p>
        </p:txBody>
      </p:sp>
    </p:spTree>
    <p:extLst>
      <p:ext uri="{BB962C8B-B14F-4D97-AF65-F5344CB8AC3E}">
        <p14:creationId xmlns:p14="http://schemas.microsoft.com/office/powerpoint/2010/main" val="220294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巨头动作背后的深意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8292045" cy="5137152"/>
          </a:xfrm>
        </p:spPr>
        <p:txBody>
          <a:bodyPr/>
          <a:lstStyle/>
          <a:p>
            <a:r>
              <a:rPr lang="zh-CN" altLang="en-US" b="1" dirty="0" smtClean="0"/>
              <a:t>旅游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708920"/>
            <a:ext cx="2304256" cy="289310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旅游涉及生活服务的面最广，吃穿住用行都囊括在内。这在旅游预订中产生的消费者信息对大数据的打通将非常可观。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628800"/>
            <a:ext cx="4332375" cy="427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5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巨头动作背后的深意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8292045" cy="5137152"/>
          </a:xfrm>
        </p:spPr>
        <p:txBody>
          <a:bodyPr/>
          <a:lstStyle/>
          <a:p>
            <a:r>
              <a:rPr lang="zh-CN" altLang="en-US" b="1" dirty="0" smtClean="0"/>
              <a:t>移动支付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013176"/>
            <a:ext cx="8136904" cy="89255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最关键的就是沉淀资金进行金融投资（稳靠型）将会产生非常大的利润。能从交易中获取手续费，资金沉淀和增值服务费。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52" y="1268760"/>
            <a:ext cx="1533147" cy="3282703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663" y="2132856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2397" y="2557794"/>
            <a:ext cx="94066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手机充值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315" y="3005713"/>
            <a:ext cx="571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59632" y="3254974"/>
            <a:ext cx="94066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游戏充值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31" y="3672071"/>
            <a:ext cx="593265" cy="60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14550" y="3939309"/>
            <a:ext cx="94066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结账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27" y="3719976"/>
            <a:ext cx="560960" cy="57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262730" y="4209573"/>
            <a:ext cx="94066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交易查询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792" y="2964341"/>
            <a:ext cx="590993" cy="59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64771" y="3430207"/>
            <a:ext cx="94066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余额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查询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64" y="2145648"/>
            <a:ext cx="607132" cy="59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507624" y="2465247"/>
            <a:ext cx="94066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收款</a:t>
            </a:r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52" y="3762581"/>
            <a:ext cx="648072" cy="5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091772" y="4496750"/>
            <a:ext cx="94066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充值</a:t>
            </a:r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69" y="3788648"/>
            <a:ext cx="629056" cy="57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874664" y="4483306"/>
            <a:ext cx="1241443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smtClean="0">
                <a:latin typeface="Arial" panose="020B0604020202020204" pitchFamily="34" charset="0"/>
                <a:ea typeface="微软雅黑" panose="020B0503020204020204" pitchFamily="34" charset="-122"/>
              </a:rPr>
              <a:t>信用卡充值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81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59" y="5230877"/>
            <a:ext cx="517087" cy="52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51" y="3648153"/>
            <a:ext cx="54925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889622" y="1711302"/>
            <a:ext cx="1526605" cy="446088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手机浏览器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9622" y="2144690"/>
            <a:ext cx="2826394" cy="107994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000" dirty="0"/>
              <a:t>UC</a:t>
            </a:r>
            <a:r>
              <a:rPr lang="zh-CN" altLang="en-US" sz="2000" dirty="0"/>
              <a:t>浏览器是全球最大的第三方移动浏览器，日活用户超过</a:t>
            </a:r>
            <a:r>
              <a:rPr lang="en-US" altLang="zh-CN" sz="2000" dirty="0"/>
              <a:t>1</a:t>
            </a:r>
            <a:r>
              <a:rPr lang="zh-CN" altLang="en-US" sz="2000" dirty="0"/>
              <a:t>亿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27584" y="1960540"/>
            <a:ext cx="728663" cy="728662"/>
          </a:xfrm>
          <a:prstGeom prst="ellipse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flipV="1">
            <a:off x="1508622" y="1882752"/>
            <a:ext cx="157162" cy="157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54" name="标题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阿里巴巴移动互联网布局特点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871812" y="3358159"/>
            <a:ext cx="1544415" cy="446088"/>
          </a:xfrm>
          <a:prstGeom prst="rect">
            <a:avLst/>
          </a:prstGeom>
          <a:noFill/>
        </p:spPr>
        <p:txBody>
          <a:bodyPr anchor="ctr"/>
          <a:lstStyle/>
          <a:p>
            <a:pPr>
              <a:lnSpc>
                <a:spcPct val="140000"/>
              </a:lnSpc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移动搜索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889622" y="3764560"/>
            <a:ext cx="3114426" cy="68421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zh-CN" altLang="en-US" sz="2000" dirty="0" smtClean="0"/>
              <a:t>神马搜索拿下国内移动搜索第二的市场份额，仅次于百度</a:t>
            </a:r>
          </a:p>
        </p:txBody>
      </p:sp>
      <p:sp>
        <p:nvSpPr>
          <p:cNvPr id="59" name="椭圆 58"/>
          <p:cNvSpPr/>
          <p:nvPr/>
        </p:nvSpPr>
        <p:spPr>
          <a:xfrm>
            <a:off x="827584" y="3580410"/>
            <a:ext cx="728663" cy="728662"/>
          </a:xfrm>
          <a:prstGeom prst="ellipse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1" name="椭圆 60"/>
          <p:cNvSpPr/>
          <p:nvPr/>
        </p:nvSpPr>
        <p:spPr>
          <a:xfrm flipV="1">
            <a:off x="1508622" y="3502622"/>
            <a:ext cx="157162" cy="157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889622" y="4771332"/>
            <a:ext cx="1526605" cy="446088"/>
          </a:xfrm>
          <a:prstGeom prst="rect">
            <a:avLst/>
          </a:prstGeom>
          <a:noFill/>
        </p:spPr>
        <p:txBody>
          <a:bodyPr anchor="ctr"/>
          <a:lstStyle/>
          <a:p>
            <a:pPr>
              <a:lnSpc>
                <a:spcPct val="140000"/>
              </a:lnSpc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手机地图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889622" y="5204720"/>
            <a:ext cx="2826394" cy="68421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zh-CN" altLang="en-US" sz="2000" dirty="0" smtClean="0"/>
              <a:t>高德地图是国内手机地图</a:t>
            </a:r>
            <a:r>
              <a:rPr lang="en-US" altLang="zh-CN" sz="2000" dirty="0" smtClean="0"/>
              <a:t>top2</a:t>
            </a:r>
            <a:r>
              <a:rPr lang="zh-CN" altLang="en-US" sz="2000" dirty="0" smtClean="0"/>
              <a:t>，国内唯一拥有地图产品和数据完整能力的互联网地图</a:t>
            </a:r>
          </a:p>
        </p:txBody>
      </p:sp>
      <p:sp>
        <p:nvSpPr>
          <p:cNvPr id="66" name="椭圆 65"/>
          <p:cNvSpPr/>
          <p:nvPr/>
        </p:nvSpPr>
        <p:spPr>
          <a:xfrm>
            <a:off x="827584" y="5020570"/>
            <a:ext cx="728663" cy="728662"/>
          </a:xfrm>
          <a:prstGeom prst="ellipse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8" name="椭圆 67"/>
          <p:cNvSpPr/>
          <p:nvPr/>
        </p:nvSpPr>
        <p:spPr>
          <a:xfrm flipV="1">
            <a:off x="1508622" y="4942782"/>
            <a:ext cx="157162" cy="157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997724" y="1712468"/>
            <a:ext cx="2030660" cy="446088"/>
          </a:xfrm>
          <a:prstGeom prst="rect">
            <a:avLst/>
          </a:prstGeom>
          <a:noFill/>
        </p:spPr>
        <p:txBody>
          <a:bodyPr anchor="ctr"/>
          <a:lstStyle/>
          <a:p>
            <a:pPr>
              <a:lnSpc>
                <a:spcPct val="140000"/>
              </a:lnSpc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手机游戏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997724" y="2145855"/>
            <a:ext cx="2822748" cy="121230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zh-CN" altLang="en-US" sz="2000" dirty="0" smtClean="0"/>
              <a:t>九游是国内第二大手机网游联运平台，安卓第一大手机网游联运平台</a:t>
            </a:r>
          </a:p>
        </p:txBody>
      </p:sp>
      <p:sp>
        <p:nvSpPr>
          <p:cNvPr id="73" name="椭圆 72"/>
          <p:cNvSpPr/>
          <p:nvPr/>
        </p:nvSpPr>
        <p:spPr>
          <a:xfrm>
            <a:off x="4935685" y="1961706"/>
            <a:ext cx="728663" cy="728662"/>
          </a:xfrm>
          <a:prstGeom prst="ellipse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5" name="椭圆 74"/>
          <p:cNvSpPr/>
          <p:nvPr/>
        </p:nvSpPr>
        <p:spPr>
          <a:xfrm flipV="1">
            <a:off x="5616723" y="1883918"/>
            <a:ext cx="157162" cy="157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65" y="2099446"/>
            <a:ext cx="4699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21" y="3726906"/>
            <a:ext cx="4079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21" y="5161460"/>
            <a:ext cx="469177" cy="44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2066185"/>
            <a:ext cx="444940" cy="47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文本框 69"/>
          <p:cNvSpPr txBox="1"/>
          <p:nvPr/>
        </p:nvSpPr>
        <p:spPr>
          <a:xfrm>
            <a:off x="5994079" y="3295478"/>
            <a:ext cx="2030660" cy="446088"/>
          </a:xfrm>
          <a:prstGeom prst="rect">
            <a:avLst/>
          </a:prstGeom>
          <a:noFill/>
        </p:spPr>
        <p:txBody>
          <a:bodyPr anchor="ctr"/>
          <a:lstStyle/>
          <a:p>
            <a:pPr>
              <a:lnSpc>
                <a:spcPct val="140000"/>
              </a:lnSpc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应用分发</a:t>
            </a:r>
          </a:p>
        </p:txBody>
      </p:sp>
      <p:sp>
        <p:nvSpPr>
          <p:cNvPr id="28" name="文本框 70"/>
          <p:cNvSpPr txBox="1"/>
          <p:nvPr/>
        </p:nvSpPr>
        <p:spPr>
          <a:xfrm>
            <a:off x="5994079" y="3728865"/>
            <a:ext cx="2822748" cy="121230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en-US" altLang="zh-CN" sz="2000" dirty="0" smtClean="0"/>
              <a:t>PP</a:t>
            </a:r>
            <a:r>
              <a:rPr lang="zh-CN" altLang="en-US" sz="2000" dirty="0" smtClean="0"/>
              <a:t>助手是国内最大的第三方</a:t>
            </a:r>
            <a:r>
              <a:rPr lang="en-US" altLang="zh-CN" sz="2000" dirty="0" err="1" smtClean="0"/>
              <a:t>iOS</a:t>
            </a:r>
            <a:r>
              <a:rPr lang="zh-CN" altLang="en-US" sz="2000" dirty="0" smtClean="0"/>
              <a:t>应用分发平台</a:t>
            </a:r>
          </a:p>
        </p:txBody>
      </p:sp>
      <p:sp>
        <p:nvSpPr>
          <p:cNvPr id="29" name="椭圆 28"/>
          <p:cNvSpPr/>
          <p:nvPr/>
        </p:nvSpPr>
        <p:spPr>
          <a:xfrm>
            <a:off x="4932040" y="3544716"/>
            <a:ext cx="728663" cy="728662"/>
          </a:xfrm>
          <a:prstGeom prst="ellipse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flipV="1">
            <a:off x="5613078" y="3466928"/>
            <a:ext cx="157162" cy="157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文本框 69"/>
          <p:cNvSpPr txBox="1"/>
          <p:nvPr/>
        </p:nvSpPr>
        <p:spPr>
          <a:xfrm>
            <a:off x="6004476" y="4828060"/>
            <a:ext cx="2030660" cy="446088"/>
          </a:xfrm>
          <a:prstGeom prst="rect">
            <a:avLst/>
          </a:prstGeom>
          <a:noFill/>
        </p:spPr>
        <p:txBody>
          <a:bodyPr anchor="ctr"/>
          <a:lstStyle/>
          <a:p>
            <a:pPr>
              <a:lnSpc>
                <a:spcPct val="140000"/>
              </a:lnSpc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移动文学</a:t>
            </a:r>
          </a:p>
        </p:txBody>
      </p:sp>
      <p:sp>
        <p:nvSpPr>
          <p:cNvPr id="33" name="文本框 70"/>
          <p:cNvSpPr txBox="1"/>
          <p:nvPr/>
        </p:nvSpPr>
        <p:spPr>
          <a:xfrm>
            <a:off x="5994079" y="5313041"/>
            <a:ext cx="2822748" cy="121230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zh-CN" altLang="en-US" sz="2000" dirty="0" smtClean="0"/>
              <a:t>阿里文学依托的书旗小说已经在该领域做到</a:t>
            </a:r>
            <a:r>
              <a:rPr lang="en-US" altLang="zh-CN" sz="2000" dirty="0" smtClean="0"/>
              <a:t>top3</a:t>
            </a:r>
            <a:endParaRPr lang="en-US" altLang="zh-CN" sz="2000" dirty="0"/>
          </a:p>
        </p:txBody>
      </p:sp>
      <p:sp>
        <p:nvSpPr>
          <p:cNvPr id="34" name="椭圆 33"/>
          <p:cNvSpPr/>
          <p:nvPr/>
        </p:nvSpPr>
        <p:spPr>
          <a:xfrm>
            <a:off x="4932040" y="5128892"/>
            <a:ext cx="728663" cy="728662"/>
          </a:xfrm>
          <a:prstGeom prst="ellipse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flipV="1">
            <a:off x="5613078" y="5051104"/>
            <a:ext cx="157162" cy="157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576" y="1200352"/>
            <a:ext cx="269125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六大移动业务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云形 16"/>
          <p:cNvSpPr/>
          <p:nvPr/>
        </p:nvSpPr>
        <p:spPr>
          <a:xfrm>
            <a:off x="4998830" y="1482469"/>
            <a:ext cx="3923928" cy="3386691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百度移动互联网布局特点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01236" y="299695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/>
              <a:t>移动搜索</a:t>
            </a:r>
            <a:endParaRPr lang="zh-CN" altLang="en-US" sz="2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26" y="2060848"/>
            <a:ext cx="837246" cy="80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43" y="1764399"/>
            <a:ext cx="1131519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26" y="3532113"/>
            <a:ext cx="793723" cy="78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504" y="2359286"/>
            <a:ext cx="548184" cy="57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20" y="3627772"/>
            <a:ext cx="630566" cy="6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504" y="3728546"/>
            <a:ext cx="547348" cy="5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18" y="2263946"/>
            <a:ext cx="676169" cy="60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89226" y="2938404"/>
            <a:ext cx="125052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手机百度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0044" y="4352734"/>
            <a:ext cx="103167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百度地图</a:t>
            </a:r>
          </a:p>
        </p:txBody>
      </p:sp>
      <p:cxnSp>
        <p:nvCxnSpPr>
          <p:cNvPr id="19" name="肘形连接符 18"/>
          <p:cNvCxnSpPr>
            <a:stCxn id="12290" idx="3"/>
            <a:endCxn id="5" idx="1"/>
          </p:cNvCxnSpPr>
          <p:nvPr/>
        </p:nvCxnSpPr>
        <p:spPr>
          <a:xfrm>
            <a:off x="1926472" y="2465074"/>
            <a:ext cx="1174764" cy="731933"/>
          </a:xfrm>
          <a:prstGeom prst="bentConnector3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1904710" y="3197007"/>
            <a:ext cx="1218287" cy="679594"/>
          </a:xfrm>
          <a:prstGeom prst="bentConnector3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355976" y="3197007"/>
            <a:ext cx="548208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79512" y="5301208"/>
            <a:ext cx="885698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百度拥有丰富的移动互联网入口资源</a:t>
            </a:r>
            <a:r>
              <a:rPr lang="zh-CN" altLang="en-US" sz="2000" dirty="0" smtClean="0"/>
              <a:t>，手机</a:t>
            </a:r>
            <a:r>
              <a:rPr lang="zh-CN" altLang="en-US" sz="2000" dirty="0"/>
              <a:t>百度与百度地图两大超级</a:t>
            </a:r>
            <a:r>
              <a:rPr lang="en-US" altLang="zh-CN" sz="2000" dirty="0"/>
              <a:t>APP</a:t>
            </a:r>
            <a:r>
              <a:rPr lang="zh-CN" altLang="en-US" sz="2000" dirty="0"/>
              <a:t>、无线网页及市场份额第一的应用市场，可以最大范围锁定用户</a:t>
            </a:r>
            <a:r>
              <a:rPr lang="zh-CN" altLang="en-US" sz="2000" dirty="0" smtClean="0"/>
              <a:t>。</a:t>
            </a:r>
            <a:r>
              <a:rPr lang="zh-CN" altLang="en-US" dirty="0"/>
              <a:t>再通</a:t>
            </a:r>
            <a:r>
              <a:rPr lang="zh-CN" altLang="en-US" dirty="0" smtClean="0"/>
              <a:t>过用户</a:t>
            </a:r>
            <a:r>
              <a:rPr lang="zh-CN" altLang="en-US" dirty="0"/>
              <a:t>跨屏识别技术、移动跨流量行为识别技术等，精准识别用户需求，借助于终端、媒体、受众、执行等定向技术，锁定目标受众，确保变现效率的稳步提升。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03" y="2996952"/>
            <a:ext cx="14509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07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百度移动互联网布局特点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11267" y="292494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/>
              <a:t>应用分发</a:t>
            </a:r>
            <a:endParaRPr lang="zh-CN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179512" y="5301208"/>
            <a:ext cx="857657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通过手机助手、</a:t>
            </a:r>
            <a:r>
              <a:rPr lang="en-US" altLang="zh-CN" sz="2000" dirty="0"/>
              <a:t>91</a:t>
            </a:r>
            <a:r>
              <a:rPr lang="zh-CN" altLang="zh-CN" sz="2000" dirty="0"/>
              <a:t>助手和安卓市场三款应用商店，控制了市场上多数分发流量，通过占据分发通道，百度得以拉动旗下其他</a:t>
            </a:r>
            <a:r>
              <a:rPr lang="zh-CN" altLang="zh-CN" sz="2000" dirty="0" smtClean="0"/>
              <a:t>应用</a:t>
            </a:r>
            <a:r>
              <a:rPr lang="zh-CN" altLang="en-US" sz="2000" dirty="0" smtClean="0"/>
              <a:t>，</a:t>
            </a:r>
            <a:r>
              <a:rPr lang="zh-CN" altLang="zh-CN" sz="2000" dirty="0"/>
              <a:t>尤其是最为赚钱的移动游戏。数据显示，百度移动游戏平台以</a:t>
            </a:r>
            <a:r>
              <a:rPr lang="en-US" altLang="zh-CN" sz="2000" dirty="0"/>
              <a:t>28%</a:t>
            </a:r>
            <a:r>
              <a:rPr lang="zh-CN" altLang="zh-CN" sz="2000" dirty="0"/>
              <a:t>的用户覆盖份额位居行业第一。</a:t>
            </a:r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9" y="1529267"/>
            <a:ext cx="816554" cy="74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929689" y="2687187"/>
            <a:ext cx="816554" cy="885829"/>
          </a:xfrm>
          <a:prstGeom prst="rect">
            <a:avLst/>
          </a:prstGeom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92" y="3857018"/>
            <a:ext cx="905464" cy="86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2276872"/>
            <a:ext cx="161518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百度手机助手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496384"/>
            <a:ext cx="11121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91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助手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113" y="4776768"/>
            <a:ext cx="1225046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安卓市场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57033" y="1700808"/>
            <a:ext cx="2160240" cy="4524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百度手游联运平台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7033" y="2299434"/>
            <a:ext cx="2160240" cy="4524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多酷手游联运平台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7675" y="2946627"/>
            <a:ext cx="2160240" cy="41690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安卓开发者平台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56764" y="3599669"/>
            <a:ext cx="2160240" cy="41690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91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手游联运平台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56764" y="4209220"/>
            <a:ext cx="2160240" cy="41690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91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开发者平台</a:t>
            </a:r>
          </a:p>
        </p:txBody>
      </p:sp>
      <p:cxnSp>
        <p:nvCxnSpPr>
          <p:cNvPr id="22" name="肘形连接符 21"/>
          <p:cNvCxnSpPr>
            <a:endCxn id="8" idx="1"/>
          </p:cNvCxnSpPr>
          <p:nvPr/>
        </p:nvCxnSpPr>
        <p:spPr>
          <a:xfrm>
            <a:off x="1848639" y="2105359"/>
            <a:ext cx="1562628" cy="1019640"/>
          </a:xfrm>
          <a:prstGeom prst="bentConnector3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8" idx="1"/>
          </p:cNvCxnSpPr>
          <p:nvPr/>
        </p:nvCxnSpPr>
        <p:spPr>
          <a:xfrm>
            <a:off x="1848639" y="3104856"/>
            <a:ext cx="1562628" cy="2014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flipV="1">
            <a:off x="1849943" y="3124999"/>
            <a:ext cx="1562628" cy="1094294"/>
          </a:xfrm>
          <a:prstGeom prst="bentConnector3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9" name="肘形连接符 13318"/>
          <p:cNvCxnSpPr>
            <a:endCxn id="8" idx="3"/>
          </p:cNvCxnSpPr>
          <p:nvPr/>
        </p:nvCxnSpPr>
        <p:spPr>
          <a:xfrm rot="10800000" flipV="1">
            <a:off x="4621855" y="1879143"/>
            <a:ext cx="1534322" cy="1245856"/>
          </a:xfrm>
          <a:prstGeom prst="bentConnector3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1" name="肘形连接符 13320"/>
          <p:cNvCxnSpPr>
            <a:endCxn id="8" idx="3"/>
          </p:cNvCxnSpPr>
          <p:nvPr/>
        </p:nvCxnSpPr>
        <p:spPr>
          <a:xfrm rot="10800000" flipV="1">
            <a:off x="4621855" y="2502071"/>
            <a:ext cx="1534322" cy="622928"/>
          </a:xfrm>
          <a:prstGeom prst="bentConnector3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3" name="肘形连接符 13322"/>
          <p:cNvCxnSpPr>
            <a:endCxn id="8" idx="3"/>
          </p:cNvCxnSpPr>
          <p:nvPr/>
        </p:nvCxnSpPr>
        <p:spPr>
          <a:xfrm rot="10800000" flipV="1">
            <a:off x="4621855" y="3104855"/>
            <a:ext cx="1534322" cy="20143"/>
          </a:xfrm>
          <a:prstGeom prst="bentConnector3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8" name="肘形连接符 13327"/>
          <p:cNvCxnSpPr>
            <a:endCxn id="8" idx="3"/>
          </p:cNvCxnSpPr>
          <p:nvPr/>
        </p:nvCxnSpPr>
        <p:spPr>
          <a:xfrm rot="10800000">
            <a:off x="4621855" y="3125000"/>
            <a:ext cx="1534322" cy="635243"/>
          </a:xfrm>
          <a:prstGeom prst="bentConnector3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0" name="肘形连接符 13329"/>
          <p:cNvCxnSpPr/>
          <p:nvPr/>
        </p:nvCxnSpPr>
        <p:spPr>
          <a:xfrm rot="10800000">
            <a:off x="4644469" y="3125000"/>
            <a:ext cx="1534319" cy="1244795"/>
          </a:xfrm>
          <a:prstGeom prst="bentConnector3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 5"/>
          <p:cNvSpPr/>
          <p:nvPr/>
        </p:nvSpPr>
        <p:spPr>
          <a:xfrm rot="17516558">
            <a:off x="4881807" y="1296575"/>
            <a:ext cx="4108576" cy="4030528"/>
          </a:xfrm>
          <a:prstGeom prst="cloud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0" y="2765598"/>
            <a:ext cx="9239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12" y="3629694"/>
            <a:ext cx="876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百度移动互联网布局特点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17396" y="3504449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百度钱包</a:t>
            </a:r>
            <a:endParaRPr lang="zh-CN" altLang="en-US" sz="2000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65" y="2799333"/>
            <a:ext cx="725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499" y="1340768"/>
            <a:ext cx="9048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835696" y="2132856"/>
            <a:ext cx="101351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话费充值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41562"/>
            <a:ext cx="914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94185" y="2564904"/>
            <a:ext cx="101351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超级转账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512" y="3617324"/>
            <a:ext cx="129360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信息卡还款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3608" y="4493790"/>
            <a:ext cx="102031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网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游充值</a:t>
            </a:r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43" y="3989734"/>
            <a:ext cx="9620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38234" y="4852154"/>
            <a:ext cx="1293606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爱心捐款</a:t>
            </a:r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78" y="1882377"/>
            <a:ext cx="78105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467" y="1660003"/>
            <a:ext cx="828675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78" y="2786301"/>
            <a:ext cx="14509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02" y="2737259"/>
            <a:ext cx="744537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3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613" y="3542474"/>
            <a:ext cx="7524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4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46" y="3664538"/>
            <a:ext cx="6572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5" name="Picture 1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77" y="4333724"/>
            <a:ext cx="7905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6" name="Picture 2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895" y="4431300"/>
            <a:ext cx="6953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9" name="Picture 2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89" y="1905075"/>
            <a:ext cx="76835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46110" y="5520714"/>
            <a:ext cx="857657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百度钱包整合了百度移动端的用户资源和产品流量，巩固了百度在移动端的搜索优势，打通支付渠道从而完成流量变现，形成入口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场景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支付的闭环体系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167808" y="3109920"/>
            <a:ext cx="764232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619672" y="3109920"/>
            <a:ext cx="1512168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898200" y="3150170"/>
            <a:ext cx="1233640" cy="582136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557798" y="3150170"/>
            <a:ext cx="574042" cy="75439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882753" y="2502113"/>
            <a:ext cx="1249087" cy="60780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748333" y="2270993"/>
            <a:ext cx="383507" cy="808201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>
            <a:off x="6614864" y="2920132"/>
            <a:ext cx="1027113" cy="1182687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/>
          <a:p>
            <a:pPr algn="ctr" defTabSz="16002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5500439" y="2920132"/>
            <a:ext cx="1027113" cy="1182687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72320" tIns="313011" rIns="272320" bIns="313011" spcCol="1270" anchor="ctr"/>
          <a:lstStyle/>
          <a:p>
            <a:pPr algn="ctr" defTabSz="16002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600"/>
          </a:p>
        </p:txBody>
      </p:sp>
      <p:sp>
        <p:nvSpPr>
          <p:cNvPr id="33" name="任意多边形 32"/>
          <p:cNvSpPr/>
          <p:nvPr/>
        </p:nvSpPr>
        <p:spPr>
          <a:xfrm>
            <a:off x="6057652" y="3923432"/>
            <a:ext cx="1027112" cy="1181100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72320" tIns="313011" rIns="272320" bIns="313011" spcCol="1270" anchor="ctr"/>
          <a:lstStyle/>
          <a:p>
            <a:pPr algn="ctr" defTabSz="16002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600"/>
          </a:p>
        </p:txBody>
      </p:sp>
      <p:sp>
        <p:nvSpPr>
          <p:cNvPr id="38" name="任意多边形 37"/>
          <p:cNvSpPr/>
          <p:nvPr/>
        </p:nvSpPr>
        <p:spPr>
          <a:xfrm>
            <a:off x="7162552" y="3917082"/>
            <a:ext cx="1028700" cy="1182687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72320" tIns="313011" rIns="272320" bIns="313011" spcCol="1270" anchor="ctr"/>
          <a:lstStyle/>
          <a:p>
            <a:pPr algn="ctr" defTabSz="16002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600"/>
          </a:p>
        </p:txBody>
      </p:sp>
      <p:sp>
        <p:nvSpPr>
          <p:cNvPr id="32" name="任意多边形 31"/>
          <p:cNvSpPr/>
          <p:nvPr/>
        </p:nvSpPr>
        <p:spPr>
          <a:xfrm>
            <a:off x="7721352" y="2920132"/>
            <a:ext cx="1027112" cy="1182687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72320" tIns="313011" rIns="272320" bIns="313011" spcCol="1270" anchor="ctr"/>
          <a:lstStyle/>
          <a:p>
            <a:pPr algn="ctr" defTabSz="16002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600"/>
          </a:p>
        </p:txBody>
      </p:sp>
      <p:sp>
        <p:nvSpPr>
          <p:cNvPr id="37" name="任意多边形 36"/>
          <p:cNvSpPr/>
          <p:nvPr/>
        </p:nvSpPr>
        <p:spPr>
          <a:xfrm>
            <a:off x="7162552" y="1916832"/>
            <a:ext cx="1028700" cy="1182687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72320" tIns="313011" rIns="272320" bIns="313011" spcCol="1270" anchor="ctr"/>
          <a:lstStyle/>
          <a:p>
            <a:pPr algn="ctr" defTabSz="16002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600"/>
          </a:p>
        </p:txBody>
      </p:sp>
      <p:sp>
        <p:nvSpPr>
          <p:cNvPr id="31" name="任意多边形 30"/>
          <p:cNvSpPr/>
          <p:nvPr/>
        </p:nvSpPr>
        <p:spPr>
          <a:xfrm>
            <a:off x="6057652" y="1916832"/>
            <a:ext cx="1027112" cy="1182687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72320" tIns="313011" rIns="272320" bIns="313011" spcCol="1270" anchor="ctr"/>
          <a:lstStyle/>
          <a:p>
            <a:pPr algn="ctr" defTabSz="16002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腾讯移动互联网布局特点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42318" y="33357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/>
              <a:t>移动</a:t>
            </a:r>
            <a:r>
              <a:rPr lang="zh-CN" altLang="en-US" sz="2000" b="1" dirty="0" smtClean="0"/>
              <a:t>社交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1130691" y="31269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微信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21344" y="4595440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手机</a:t>
            </a:r>
            <a:r>
              <a:rPr lang="en-US" altLang="zh-CN" dirty="0" smtClean="0"/>
              <a:t>QQ</a:t>
            </a:r>
            <a:endParaRPr lang="zh-CN" altLang="en-US" dirty="0"/>
          </a:p>
        </p:txBody>
      </p:sp>
      <p:pic>
        <p:nvPicPr>
          <p:cNvPr id="1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29" y="2179254"/>
            <a:ext cx="1009853" cy="94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20" y="3716573"/>
            <a:ext cx="917562" cy="85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304" y="3207163"/>
            <a:ext cx="6762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29" y="2191989"/>
            <a:ext cx="666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44" y="4159049"/>
            <a:ext cx="6477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44" y="2191989"/>
            <a:ext cx="691328" cy="69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543" y="4108843"/>
            <a:ext cx="684436" cy="75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42" y="3179562"/>
            <a:ext cx="688155" cy="67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60" y="3172614"/>
            <a:ext cx="705417" cy="66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5229200"/>
            <a:ext cx="84249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将社交平台作为连接人</a:t>
            </a:r>
            <a:r>
              <a:rPr lang="zh-CN" altLang="en-US" sz="2000" dirty="0"/>
              <a:t>与</a:t>
            </a:r>
            <a:r>
              <a:rPr lang="zh-CN" altLang="en-US" sz="2000" dirty="0" smtClean="0"/>
              <a:t>人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人</a:t>
            </a:r>
            <a:r>
              <a:rPr lang="zh-CN" altLang="en-US" sz="2000" dirty="0"/>
              <a:t>与企业、人与组织、人与设备，最终再衍伸到线上与线下、实体世界与互联网的</a:t>
            </a:r>
            <a:r>
              <a:rPr lang="zh-CN" altLang="en-US" sz="2000" dirty="0" smtClean="0"/>
              <a:t>连接器。并将</a:t>
            </a:r>
            <a:r>
              <a:rPr lang="zh-CN" altLang="en-US" sz="2000" dirty="0"/>
              <a:t>其作为内容输出或</a:t>
            </a:r>
            <a:r>
              <a:rPr lang="zh-CN" altLang="en-US" sz="2000" dirty="0" smtClean="0"/>
              <a:t>内容</a:t>
            </a:r>
            <a:r>
              <a:rPr lang="zh-CN" altLang="en-US" sz="2000" dirty="0"/>
              <a:t>分发的入口，吸引用户注意力，形成增值（游戏互娱）、广告（媒体、社交和电商广告）等商业模式。</a:t>
            </a:r>
          </a:p>
        </p:txBody>
      </p:sp>
      <p:cxnSp>
        <p:nvCxnSpPr>
          <p:cNvPr id="24" name="肘形连接符 23"/>
          <p:cNvCxnSpPr/>
          <p:nvPr/>
        </p:nvCxnSpPr>
        <p:spPr>
          <a:xfrm>
            <a:off x="2123728" y="2684959"/>
            <a:ext cx="1245594" cy="865948"/>
          </a:xfrm>
          <a:prstGeom prst="bentConnector3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1978657" y="3550907"/>
            <a:ext cx="1390665" cy="540667"/>
          </a:xfrm>
          <a:prstGeom prst="bentConnector3">
            <a:avLst>
              <a:gd name="adj1" fmla="val 55888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748226" y="3520358"/>
            <a:ext cx="637633" cy="1541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 109"/>
          <p:cNvSpPr/>
          <p:nvPr/>
        </p:nvSpPr>
        <p:spPr>
          <a:xfrm>
            <a:off x="2381250" y="954088"/>
            <a:ext cx="73025" cy="590391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ksoSlideStyle" descr="#wm#_20_06_322_066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charset="0"/>
              <a:ea typeface="黑体" pitchFamily="49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758725" y="30298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86" name="椭圆 85"/>
          <p:cNvSpPr/>
          <p:nvPr/>
        </p:nvSpPr>
        <p:spPr>
          <a:xfrm>
            <a:off x="2208213" y="2235200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24188" y="2271713"/>
            <a:ext cx="5343525" cy="3460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200" dirty="0" smtClean="0">
                <a:latin typeface="+mn-ea"/>
                <a:ea typeface="+mn-ea"/>
              </a:rPr>
              <a:t>互联网时代的变迁</a:t>
            </a:r>
            <a:endParaRPr lang="zh-CN" altLang="en-US" spc="200" dirty="0">
              <a:latin typeface="+mn-ea"/>
              <a:ea typeface="+mn-ea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2208213" y="3006725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024188" y="3043238"/>
            <a:ext cx="5343525" cy="3444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200" dirty="0" smtClean="0">
                <a:latin typeface="+mn-ea"/>
                <a:ea typeface="+mn-ea"/>
              </a:rPr>
              <a:t>BAT</a:t>
            </a:r>
            <a:r>
              <a:rPr lang="zh-CN" altLang="en-US" spc="200" dirty="0" smtClean="0">
                <a:latin typeface="+mn-ea"/>
                <a:ea typeface="+mn-ea"/>
              </a:rPr>
              <a:t>移动互联网布局</a:t>
            </a:r>
            <a:endParaRPr lang="zh-CN" altLang="en-US" spc="200" dirty="0">
              <a:latin typeface="+mn-ea"/>
              <a:ea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08213" y="3778250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3024188" y="3814763"/>
            <a:ext cx="5343525" cy="3444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200" dirty="0" smtClean="0">
                <a:latin typeface="+mn-ea"/>
                <a:ea typeface="+mn-ea"/>
              </a:rPr>
              <a:t>巨头动作背后的深意</a:t>
            </a:r>
            <a:endParaRPr lang="zh-CN" altLang="en-US" spc="200" dirty="0">
              <a:latin typeface="+mn-ea"/>
              <a:ea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2208213" y="4548188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024188" y="4584700"/>
            <a:ext cx="5343525" cy="3460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200" dirty="0" smtClean="0">
                <a:latin typeface="+mn-ea"/>
                <a:ea typeface="+mn-ea"/>
              </a:rPr>
              <a:t>BAT</a:t>
            </a:r>
            <a:r>
              <a:rPr lang="zh-CN" altLang="en-US" spc="200" dirty="0" smtClean="0">
                <a:latin typeface="+mn-ea"/>
                <a:ea typeface="+mn-ea"/>
              </a:rPr>
              <a:t>移动布局特色</a:t>
            </a:r>
            <a:endParaRPr lang="zh-CN" altLang="en-US" spc="200" dirty="0">
              <a:latin typeface="+mn-ea"/>
              <a:ea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2208213" y="5319713"/>
            <a:ext cx="419100" cy="4175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024188" y="5356225"/>
            <a:ext cx="5343525" cy="344488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200" dirty="0" smtClean="0">
                <a:latin typeface="+mn-ea"/>
                <a:ea typeface="+mn-ea"/>
              </a:rPr>
              <a:t>总结</a:t>
            </a:r>
            <a:endParaRPr lang="zh-CN" altLang="en-US" spc="200" dirty="0">
              <a:latin typeface="+mn-ea"/>
              <a:ea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2647951" y="2395537"/>
            <a:ext cx="114300" cy="984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38" name="等腰三角形 137"/>
          <p:cNvSpPr/>
          <p:nvPr/>
        </p:nvSpPr>
        <p:spPr>
          <a:xfrm rot="5400000">
            <a:off x="2647951" y="3167062"/>
            <a:ext cx="114300" cy="984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39" name="等腰三角形 138"/>
          <p:cNvSpPr/>
          <p:nvPr/>
        </p:nvSpPr>
        <p:spPr>
          <a:xfrm rot="5400000">
            <a:off x="2647951" y="3937000"/>
            <a:ext cx="114300" cy="984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40" name="等腰三角形 139"/>
          <p:cNvSpPr/>
          <p:nvPr/>
        </p:nvSpPr>
        <p:spPr>
          <a:xfrm rot="5400000">
            <a:off x="2647951" y="4708525"/>
            <a:ext cx="114300" cy="984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41" name="等腰三角形 140"/>
          <p:cNvSpPr/>
          <p:nvPr/>
        </p:nvSpPr>
        <p:spPr>
          <a:xfrm rot="5400000">
            <a:off x="2647951" y="5480050"/>
            <a:ext cx="114300" cy="984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腾讯移动互联网布局特点</a:t>
            </a:r>
          </a:p>
        </p:txBody>
      </p:sp>
      <p:sp>
        <p:nvSpPr>
          <p:cNvPr id="11" name="矩形 10"/>
          <p:cNvSpPr/>
          <p:nvPr/>
        </p:nvSpPr>
        <p:spPr>
          <a:xfrm>
            <a:off x="2921631" y="12687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微信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08834" y="3260975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手机</a:t>
            </a:r>
            <a:r>
              <a:rPr lang="en-US" altLang="zh-CN" dirty="0" smtClean="0"/>
              <a:t>QQ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04756" y="4759103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手机</a:t>
            </a:r>
            <a:r>
              <a:rPr lang="en-US" altLang="zh-CN" dirty="0" smtClean="0"/>
              <a:t>QQ</a:t>
            </a:r>
            <a:r>
              <a:rPr lang="zh-CN" altLang="en-US" dirty="0" smtClean="0"/>
              <a:t>空间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09946" y="4817190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手机</a:t>
            </a:r>
            <a:r>
              <a:rPr lang="en-US" altLang="zh-CN" dirty="0" smtClean="0"/>
              <a:t>QQ</a:t>
            </a:r>
            <a:r>
              <a:rPr lang="zh-CN" altLang="en-US" dirty="0" smtClean="0"/>
              <a:t>游戏大厅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79712" y="32609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应用宝</a:t>
            </a:r>
            <a:endParaRPr lang="zh-CN" altLang="en-US" dirty="0"/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3634430" y="1330575"/>
            <a:ext cx="996950" cy="996950"/>
          </a:xfrm>
          <a:custGeom>
            <a:avLst/>
            <a:gdLst/>
            <a:ahLst/>
            <a:cxnLst>
              <a:cxn ang="0">
                <a:pos x="328" y="425"/>
              </a:cxn>
              <a:cxn ang="0">
                <a:pos x="450" y="225"/>
              </a:cxn>
              <a:cxn ang="0">
                <a:pos x="225" y="0"/>
              </a:cxn>
              <a:cxn ang="0">
                <a:pos x="0" y="225"/>
              </a:cxn>
              <a:cxn ang="0">
                <a:pos x="121" y="424"/>
              </a:cxn>
              <a:cxn ang="0">
                <a:pos x="225" y="450"/>
              </a:cxn>
              <a:cxn ang="0">
                <a:pos x="328" y="425"/>
              </a:cxn>
            </a:cxnLst>
            <a:rect l="0" t="0" r="r" b="b"/>
            <a:pathLst>
              <a:path w="450" h="450">
                <a:moveTo>
                  <a:pt x="328" y="425"/>
                </a:moveTo>
                <a:cubicBezTo>
                  <a:pt x="401" y="387"/>
                  <a:pt x="450" y="312"/>
                  <a:pt x="450" y="225"/>
                </a:cubicBezTo>
                <a:cubicBezTo>
                  <a:pt x="450" y="101"/>
                  <a:pt x="349" y="0"/>
                  <a:pt x="225" y="0"/>
                </a:cubicBezTo>
                <a:cubicBezTo>
                  <a:pt x="101" y="0"/>
                  <a:pt x="0" y="101"/>
                  <a:pt x="0" y="225"/>
                </a:cubicBezTo>
                <a:cubicBezTo>
                  <a:pt x="0" y="312"/>
                  <a:pt x="49" y="387"/>
                  <a:pt x="121" y="424"/>
                </a:cubicBezTo>
                <a:cubicBezTo>
                  <a:pt x="152" y="441"/>
                  <a:pt x="188" y="450"/>
                  <a:pt x="225" y="450"/>
                </a:cubicBezTo>
                <a:cubicBezTo>
                  <a:pt x="262" y="450"/>
                  <a:pt x="297" y="441"/>
                  <a:pt x="328" y="42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FFFFFF"/>
                </a:solidFill>
                <a:latin typeface="+mn-ea"/>
                <a:ea typeface="+mn-ea"/>
              </a:rPr>
              <a:t>文本</a:t>
            </a:r>
            <a:endParaRPr lang="en-US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743511" y="1340318"/>
            <a:ext cx="781597" cy="595549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0000">
                <a:sysClr val="window" lastClr="FFFFFF">
                  <a:alpha val="49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4" name="Freeform 8"/>
          <p:cNvSpPr>
            <a:spLocks/>
          </p:cNvSpPr>
          <p:nvPr/>
        </p:nvSpPr>
        <p:spPr bwMode="auto">
          <a:xfrm>
            <a:off x="4915543" y="2260850"/>
            <a:ext cx="995362" cy="996950"/>
          </a:xfrm>
          <a:custGeom>
            <a:avLst/>
            <a:gdLst/>
            <a:ahLst/>
            <a:cxnLst>
              <a:cxn ang="0">
                <a:pos x="328" y="425"/>
              </a:cxn>
              <a:cxn ang="0">
                <a:pos x="450" y="225"/>
              </a:cxn>
              <a:cxn ang="0">
                <a:pos x="225" y="0"/>
              </a:cxn>
              <a:cxn ang="0">
                <a:pos x="0" y="225"/>
              </a:cxn>
              <a:cxn ang="0">
                <a:pos x="121" y="424"/>
              </a:cxn>
              <a:cxn ang="0">
                <a:pos x="225" y="450"/>
              </a:cxn>
              <a:cxn ang="0">
                <a:pos x="328" y="425"/>
              </a:cxn>
            </a:cxnLst>
            <a:rect l="0" t="0" r="r" b="b"/>
            <a:pathLst>
              <a:path w="450" h="450">
                <a:moveTo>
                  <a:pt x="328" y="425"/>
                </a:moveTo>
                <a:cubicBezTo>
                  <a:pt x="401" y="387"/>
                  <a:pt x="450" y="312"/>
                  <a:pt x="450" y="225"/>
                </a:cubicBezTo>
                <a:cubicBezTo>
                  <a:pt x="450" y="101"/>
                  <a:pt x="349" y="0"/>
                  <a:pt x="225" y="0"/>
                </a:cubicBezTo>
                <a:cubicBezTo>
                  <a:pt x="101" y="0"/>
                  <a:pt x="0" y="101"/>
                  <a:pt x="0" y="225"/>
                </a:cubicBezTo>
                <a:cubicBezTo>
                  <a:pt x="0" y="312"/>
                  <a:pt x="49" y="387"/>
                  <a:pt x="121" y="424"/>
                </a:cubicBezTo>
                <a:cubicBezTo>
                  <a:pt x="152" y="441"/>
                  <a:pt x="188" y="450"/>
                  <a:pt x="225" y="450"/>
                </a:cubicBezTo>
                <a:cubicBezTo>
                  <a:pt x="262" y="450"/>
                  <a:pt x="297" y="441"/>
                  <a:pt x="328" y="42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FFFFFF"/>
                </a:solidFill>
                <a:latin typeface="+mn-ea"/>
                <a:ea typeface="+mn-ea"/>
              </a:rPr>
              <a:t>文本</a:t>
            </a:r>
            <a:endParaRPr lang="en-US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5023823" y="2270519"/>
            <a:ext cx="781597" cy="595549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0000">
                <a:sysClr val="window" lastClr="FFFFFF">
                  <a:alpha val="49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4426593" y="3765800"/>
            <a:ext cx="995362" cy="996950"/>
          </a:xfrm>
          <a:custGeom>
            <a:avLst/>
            <a:gdLst/>
            <a:ahLst/>
            <a:cxnLst>
              <a:cxn ang="0">
                <a:pos x="328" y="425"/>
              </a:cxn>
              <a:cxn ang="0">
                <a:pos x="450" y="225"/>
              </a:cxn>
              <a:cxn ang="0">
                <a:pos x="225" y="0"/>
              </a:cxn>
              <a:cxn ang="0">
                <a:pos x="0" y="225"/>
              </a:cxn>
              <a:cxn ang="0">
                <a:pos x="121" y="424"/>
              </a:cxn>
              <a:cxn ang="0">
                <a:pos x="225" y="450"/>
              </a:cxn>
              <a:cxn ang="0">
                <a:pos x="328" y="425"/>
              </a:cxn>
            </a:cxnLst>
            <a:rect l="0" t="0" r="r" b="b"/>
            <a:pathLst>
              <a:path w="450" h="450">
                <a:moveTo>
                  <a:pt x="328" y="425"/>
                </a:moveTo>
                <a:cubicBezTo>
                  <a:pt x="401" y="387"/>
                  <a:pt x="450" y="312"/>
                  <a:pt x="450" y="225"/>
                </a:cubicBezTo>
                <a:cubicBezTo>
                  <a:pt x="450" y="101"/>
                  <a:pt x="349" y="0"/>
                  <a:pt x="225" y="0"/>
                </a:cubicBezTo>
                <a:cubicBezTo>
                  <a:pt x="101" y="0"/>
                  <a:pt x="0" y="101"/>
                  <a:pt x="0" y="225"/>
                </a:cubicBezTo>
                <a:cubicBezTo>
                  <a:pt x="0" y="312"/>
                  <a:pt x="49" y="387"/>
                  <a:pt x="121" y="424"/>
                </a:cubicBezTo>
                <a:cubicBezTo>
                  <a:pt x="152" y="441"/>
                  <a:pt x="188" y="450"/>
                  <a:pt x="225" y="450"/>
                </a:cubicBezTo>
                <a:cubicBezTo>
                  <a:pt x="262" y="450"/>
                  <a:pt x="297" y="441"/>
                  <a:pt x="328" y="42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FFFFFF"/>
                </a:solidFill>
                <a:latin typeface="+mn-ea"/>
                <a:ea typeface="+mn-ea"/>
              </a:rPr>
              <a:t>文本</a:t>
            </a:r>
            <a:endParaRPr lang="en-US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4534787" y="3775617"/>
            <a:ext cx="781597" cy="595549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0000">
                <a:sysClr val="window" lastClr="FFFFFF">
                  <a:alpha val="49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8" name="Freeform 8"/>
          <p:cNvSpPr>
            <a:spLocks/>
          </p:cNvSpPr>
          <p:nvPr/>
        </p:nvSpPr>
        <p:spPr bwMode="auto">
          <a:xfrm>
            <a:off x="2843855" y="3765800"/>
            <a:ext cx="995363" cy="996950"/>
          </a:xfrm>
          <a:custGeom>
            <a:avLst/>
            <a:gdLst/>
            <a:ahLst/>
            <a:cxnLst>
              <a:cxn ang="0">
                <a:pos x="328" y="425"/>
              </a:cxn>
              <a:cxn ang="0">
                <a:pos x="450" y="225"/>
              </a:cxn>
              <a:cxn ang="0">
                <a:pos x="225" y="0"/>
              </a:cxn>
              <a:cxn ang="0">
                <a:pos x="0" y="225"/>
              </a:cxn>
              <a:cxn ang="0">
                <a:pos x="121" y="424"/>
              </a:cxn>
              <a:cxn ang="0">
                <a:pos x="225" y="450"/>
              </a:cxn>
              <a:cxn ang="0">
                <a:pos x="328" y="425"/>
              </a:cxn>
            </a:cxnLst>
            <a:rect l="0" t="0" r="r" b="b"/>
            <a:pathLst>
              <a:path w="450" h="450">
                <a:moveTo>
                  <a:pt x="328" y="425"/>
                </a:moveTo>
                <a:cubicBezTo>
                  <a:pt x="401" y="387"/>
                  <a:pt x="450" y="312"/>
                  <a:pt x="450" y="225"/>
                </a:cubicBezTo>
                <a:cubicBezTo>
                  <a:pt x="450" y="101"/>
                  <a:pt x="349" y="0"/>
                  <a:pt x="225" y="0"/>
                </a:cubicBezTo>
                <a:cubicBezTo>
                  <a:pt x="101" y="0"/>
                  <a:pt x="0" y="101"/>
                  <a:pt x="0" y="225"/>
                </a:cubicBezTo>
                <a:cubicBezTo>
                  <a:pt x="0" y="312"/>
                  <a:pt x="49" y="387"/>
                  <a:pt x="121" y="424"/>
                </a:cubicBezTo>
                <a:cubicBezTo>
                  <a:pt x="152" y="441"/>
                  <a:pt x="188" y="450"/>
                  <a:pt x="225" y="450"/>
                </a:cubicBezTo>
                <a:cubicBezTo>
                  <a:pt x="262" y="450"/>
                  <a:pt x="297" y="441"/>
                  <a:pt x="328" y="42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FFFFFF"/>
                </a:solidFill>
                <a:latin typeface="+mn-ea"/>
                <a:ea typeface="+mn-ea"/>
              </a:rPr>
              <a:t>文本</a:t>
            </a:r>
            <a:endParaRPr lang="en-US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2952235" y="3775617"/>
            <a:ext cx="781597" cy="595549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0000">
                <a:sysClr val="window" lastClr="FFFFFF">
                  <a:alpha val="49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0" name="Freeform 8"/>
          <p:cNvSpPr>
            <a:spLocks/>
          </p:cNvSpPr>
          <p:nvPr/>
        </p:nvSpPr>
        <p:spPr bwMode="auto">
          <a:xfrm>
            <a:off x="2354905" y="2264025"/>
            <a:ext cx="995363" cy="996950"/>
          </a:xfrm>
          <a:custGeom>
            <a:avLst/>
            <a:gdLst/>
            <a:ahLst/>
            <a:cxnLst>
              <a:cxn ang="0">
                <a:pos x="328" y="425"/>
              </a:cxn>
              <a:cxn ang="0">
                <a:pos x="450" y="225"/>
              </a:cxn>
              <a:cxn ang="0">
                <a:pos x="225" y="0"/>
              </a:cxn>
              <a:cxn ang="0">
                <a:pos x="0" y="225"/>
              </a:cxn>
              <a:cxn ang="0">
                <a:pos x="121" y="424"/>
              </a:cxn>
              <a:cxn ang="0">
                <a:pos x="225" y="450"/>
              </a:cxn>
              <a:cxn ang="0">
                <a:pos x="328" y="425"/>
              </a:cxn>
            </a:cxnLst>
            <a:rect l="0" t="0" r="r" b="b"/>
            <a:pathLst>
              <a:path w="450" h="450">
                <a:moveTo>
                  <a:pt x="328" y="425"/>
                </a:moveTo>
                <a:cubicBezTo>
                  <a:pt x="401" y="387"/>
                  <a:pt x="450" y="312"/>
                  <a:pt x="450" y="225"/>
                </a:cubicBezTo>
                <a:cubicBezTo>
                  <a:pt x="450" y="101"/>
                  <a:pt x="349" y="0"/>
                  <a:pt x="225" y="0"/>
                </a:cubicBezTo>
                <a:cubicBezTo>
                  <a:pt x="101" y="0"/>
                  <a:pt x="0" y="101"/>
                  <a:pt x="0" y="225"/>
                </a:cubicBezTo>
                <a:cubicBezTo>
                  <a:pt x="0" y="312"/>
                  <a:pt x="49" y="387"/>
                  <a:pt x="121" y="424"/>
                </a:cubicBezTo>
                <a:cubicBezTo>
                  <a:pt x="152" y="441"/>
                  <a:pt x="188" y="450"/>
                  <a:pt x="225" y="450"/>
                </a:cubicBezTo>
                <a:cubicBezTo>
                  <a:pt x="262" y="450"/>
                  <a:pt x="297" y="441"/>
                  <a:pt x="328" y="42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FFFFFF"/>
                </a:solidFill>
                <a:latin typeface="+mn-ea"/>
                <a:ea typeface="+mn-ea"/>
              </a:rPr>
              <a:t>文本</a:t>
            </a:r>
            <a:endParaRPr lang="en-US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463200" y="2275028"/>
            <a:ext cx="781597" cy="595549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0000">
                <a:sysClr val="window" lastClr="FFFFFF">
                  <a:alpha val="49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2" name="Oval 35"/>
          <p:cNvSpPr/>
          <p:nvPr/>
        </p:nvSpPr>
        <p:spPr>
          <a:xfrm>
            <a:off x="3061343" y="2100513"/>
            <a:ext cx="2162175" cy="2160587"/>
          </a:xfrm>
          <a:prstGeom prst="ellipse">
            <a:avLst/>
          </a:prstGeom>
          <a:solidFill>
            <a:srgbClr val="FFFFFF">
              <a:alpha val="52000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手游</a:t>
            </a:r>
            <a:endParaRPr lang="en-US" sz="2800" b="1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67" y="1452857"/>
            <a:ext cx="6762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756" y="2457750"/>
            <a:ext cx="650486" cy="60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22" y="3913437"/>
            <a:ext cx="695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16" y="3913437"/>
            <a:ext cx="66693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25" y="2417570"/>
            <a:ext cx="678859" cy="62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5301208"/>
            <a:ext cx="8492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腾讯将旗下包括微信、手机</a:t>
            </a:r>
            <a:r>
              <a:rPr lang="en-US" altLang="zh-CN" dirty="0"/>
              <a:t>QQ</a:t>
            </a:r>
            <a:r>
              <a:rPr lang="zh-CN" altLang="en-US" dirty="0"/>
              <a:t>、手机</a:t>
            </a:r>
            <a:r>
              <a:rPr lang="en-US" altLang="zh-CN" dirty="0"/>
              <a:t>QQ</a:t>
            </a:r>
            <a:r>
              <a:rPr lang="zh-CN" altLang="en-US" dirty="0"/>
              <a:t>游戏大厅、手机</a:t>
            </a:r>
            <a:r>
              <a:rPr lang="en-US" altLang="zh-CN" dirty="0"/>
              <a:t>QQ</a:t>
            </a:r>
            <a:r>
              <a:rPr lang="zh-CN" altLang="en-US" dirty="0"/>
              <a:t>空间、应用宝等在内的各个移动平台资源进行了整合</a:t>
            </a:r>
            <a:r>
              <a:rPr lang="zh-CN" altLang="en-US" dirty="0"/>
              <a:t>。以专属定制版的形式正式发布的热门移动游戏，定制版依据微信的社交关系链展开，提升移动端游戏的社交体验。既锁定手游利润爆发点，又保持了微信的社交</a:t>
            </a:r>
            <a:r>
              <a:rPr lang="zh-CN" altLang="en-US" dirty="0" smtClean="0"/>
              <a:t>特性。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91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腾讯移动互联网布局特点</a:t>
            </a:r>
            <a:endParaRPr lang="zh-CN" altLang="en-US" dirty="0" smtClean="0"/>
          </a:p>
        </p:txBody>
      </p:sp>
      <p:sp>
        <p:nvSpPr>
          <p:cNvPr id="22" name="矩形 21"/>
          <p:cNvSpPr/>
          <p:nvPr/>
        </p:nvSpPr>
        <p:spPr>
          <a:xfrm>
            <a:off x="3927496" y="363136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微信支付</a:t>
            </a:r>
            <a:endParaRPr lang="zh-CN" altLang="en-US" sz="2000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51" y="2421134"/>
            <a:ext cx="6572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55" y="3546849"/>
            <a:ext cx="682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395" y="2225169"/>
            <a:ext cx="6524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246" y="4619447"/>
            <a:ext cx="691328" cy="69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671" y="4587426"/>
            <a:ext cx="75565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70" y="3775392"/>
            <a:ext cx="807443" cy="82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10" y="2687530"/>
            <a:ext cx="765681" cy="74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558924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微信通过接入京东、大众点评、滴滴打车、旅游等消费平台，将其由</a:t>
            </a:r>
            <a:r>
              <a:rPr lang="zh-CN" altLang="en-US" dirty="0"/>
              <a:t>社交属性向其他属性迁移，例如游戏、购物以及本地生活</a:t>
            </a:r>
            <a:r>
              <a:rPr lang="zh-CN" altLang="en-US" dirty="0" smtClean="0"/>
              <a:t>等</a:t>
            </a:r>
            <a:r>
              <a:rPr lang="zh-CN" altLang="en-US" dirty="0"/>
              <a:t>，</a:t>
            </a:r>
            <a:r>
              <a:rPr lang="zh-CN" altLang="en-US" dirty="0" smtClean="0"/>
              <a:t>完善</a:t>
            </a:r>
            <a:r>
              <a:rPr lang="zh-CN" altLang="en-US" dirty="0"/>
              <a:t>交易闭环的功能。</a:t>
            </a:r>
          </a:p>
        </p:txBody>
      </p:sp>
    </p:spTree>
    <p:extLst>
      <p:ext uri="{BB962C8B-B14F-4D97-AF65-F5344CB8AC3E}">
        <p14:creationId xmlns:p14="http://schemas.microsoft.com/office/powerpoint/2010/main" val="20603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700808"/>
            <a:ext cx="74168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u"/>
            </a:pPr>
            <a:r>
              <a:rPr lang="zh-CN" altLang="zh-CN" sz="2000" dirty="0"/>
              <a:t>三方仍然是基于原有优势的布局延展，百度纵深于搜索与流量、腾讯纵深于社交、阿里纵深于电商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u"/>
            </a:pPr>
            <a:r>
              <a:rPr lang="zh-CN" altLang="en-US" sz="2000" dirty="0" smtClean="0"/>
              <a:t>百度开创 “搜索分发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应用商店”的新</a:t>
            </a:r>
            <a:r>
              <a:rPr lang="zh-CN" altLang="en-US" sz="2000" dirty="0"/>
              <a:t>模式；腾讯以微信为核心，搭载腾讯游戏、微信支付、腾讯地图</a:t>
            </a:r>
            <a:r>
              <a:rPr lang="zh-CN" altLang="en-US" sz="2000" dirty="0" smtClean="0"/>
              <a:t>等；阿里将淘宝，支付宝等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业务无线化，同时</a:t>
            </a:r>
            <a:r>
              <a:rPr lang="zh-CN" altLang="en-US" sz="2000" dirty="0" smtClean="0"/>
              <a:t>增量。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u"/>
            </a:pPr>
            <a:r>
              <a:rPr lang="en-US" altLang="zh-CN" sz="2000" dirty="0" smtClean="0"/>
              <a:t>BAT</a:t>
            </a:r>
            <a:r>
              <a:rPr lang="zh-CN" altLang="en-US" sz="2000" dirty="0" smtClean="0"/>
              <a:t>巨头均通过收购，入股各类平台获得入口资源支持，但在社交方面，仍是腾讯一家独大，百度能否借助百度贴吧成功进军社交领域仍旧是谜。</a:t>
            </a:r>
            <a:endParaRPr lang="en-US" altLang="zh-CN" sz="20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u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550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互联网时代的变迁</a:t>
            </a:r>
          </a:p>
        </p:txBody>
      </p:sp>
      <p:sp>
        <p:nvSpPr>
          <p:cNvPr id="32" name="任意多边形 31"/>
          <p:cNvSpPr/>
          <p:nvPr/>
        </p:nvSpPr>
        <p:spPr>
          <a:xfrm flipH="1">
            <a:off x="584200" y="2711475"/>
            <a:ext cx="7975600" cy="31750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4"/>
          <p:cNvSpPr/>
          <p:nvPr/>
        </p:nvSpPr>
        <p:spPr>
          <a:xfrm>
            <a:off x="2160588" y="2606700"/>
            <a:ext cx="211137" cy="20955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Oval 34"/>
          <p:cNvSpPr/>
          <p:nvPr/>
        </p:nvSpPr>
        <p:spPr>
          <a:xfrm>
            <a:off x="4454525" y="2606700"/>
            <a:ext cx="211138" cy="20955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Oval 34"/>
          <p:cNvSpPr/>
          <p:nvPr/>
        </p:nvSpPr>
        <p:spPr>
          <a:xfrm>
            <a:off x="6772275" y="2606700"/>
            <a:ext cx="209550" cy="20955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Straight Connector 32"/>
          <p:cNvCxnSpPr/>
          <p:nvPr/>
        </p:nvCxnSpPr>
        <p:spPr>
          <a:xfrm flipV="1">
            <a:off x="2270125" y="2711475"/>
            <a:ext cx="0" cy="601663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32"/>
          <p:cNvCxnSpPr/>
          <p:nvPr/>
        </p:nvCxnSpPr>
        <p:spPr>
          <a:xfrm flipV="1">
            <a:off x="4559300" y="2711475"/>
            <a:ext cx="0" cy="601663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/>
          <p:cNvCxnSpPr/>
          <p:nvPr/>
        </p:nvCxnSpPr>
        <p:spPr>
          <a:xfrm flipV="1">
            <a:off x="6878638" y="2711475"/>
            <a:ext cx="0" cy="601663"/>
          </a:xfrm>
          <a:prstGeom prst="line">
            <a:avLst/>
          </a:prstGeom>
          <a:ln w="19050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458913" y="3356992"/>
            <a:ext cx="1614487" cy="3444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+mj-ea"/>
                <a:ea typeface="+mj-ea"/>
              </a:rPr>
              <a:t>Web1.0</a:t>
            </a:r>
            <a:endParaRPr lang="zh-CN" altLang="en-US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52850" y="3356992"/>
            <a:ext cx="1612900" cy="34448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+mj-ea"/>
                <a:ea typeface="+mj-ea"/>
              </a:rPr>
              <a:t>Web2.0</a:t>
            </a:r>
            <a:endParaRPr lang="zh-CN" altLang="en-US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46788" y="3356992"/>
            <a:ext cx="1612900" cy="34448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+mj-ea"/>
                <a:ea typeface="+mj-ea"/>
              </a:rPr>
              <a:t>Web3.0</a:t>
            </a:r>
            <a:endParaRPr lang="zh-CN" altLang="en-US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59632" y="3766567"/>
            <a:ext cx="1944215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+mn-ea"/>
              </a:rPr>
              <a:t>单项传播。网站做信息发布告诉网民，网民被动接受。</a:t>
            </a:r>
            <a:endParaRPr lang="zh-CN" altLang="en-US" dirty="0"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63888" y="3766567"/>
            <a:ext cx="2016224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双向互动。网民和网站之间，网民与网民，网站和网站之间的信息可主动进行交流互动。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24128" y="3717032"/>
            <a:ext cx="2376264" cy="2613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全方位互动。网民和网络之间在衣食住行等各个层面全方位紧密结合，是个人终端（手机）为中心点出发与整个网络世界之间的信息互动。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2" name="Freeform 105"/>
          <p:cNvSpPr>
            <a:spLocks noEditPoints="1"/>
          </p:cNvSpPr>
          <p:nvPr/>
        </p:nvSpPr>
        <p:spPr bwMode="auto">
          <a:xfrm>
            <a:off x="6708775" y="2425651"/>
            <a:ext cx="290513" cy="285750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67" name="Freeform 62"/>
          <p:cNvSpPr>
            <a:spLocks noEditPoints="1"/>
          </p:cNvSpPr>
          <p:nvPr/>
        </p:nvSpPr>
        <p:spPr bwMode="auto">
          <a:xfrm>
            <a:off x="2122488" y="2420888"/>
            <a:ext cx="293687" cy="295275"/>
          </a:xfrm>
          <a:custGeom>
            <a:avLst/>
            <a:gdLst>
              <a:gd name="T0" fmla="*/ 58 w 58"/>
              <a:gd name="T1" fmla="*/ 33 h 58"/>
              <a:gd name="T2" fmla="*/ 57 w 58"/>
              <a:gd name="T3" fmla="*/ 34 h 58"/>
              <a:gd name="T4" fmla="*/ 50 w 58"/>
              <a:gd name="T5" fmla="*/ 35 h 58"/>
              <a:gd name="T6" fmla="*/ 49 w 58"/>
              <a:gd name="T7" fmla="*/ 39 h 58"/>
              <a:gd name="T8" fmla="*/ 53 w 58"/>
              <a:gd name="T9" fmla="*/ 44 h 58"/>
              <a:gd name="T10" fmla="*/ 53 w 58"/>
              <a:gd name="T11" fmla="*/ 45 h 58"/>
              <a:gd name="T12" fmla="*/ 53 w 58"/>
              <a:gd name="T13" fmla="*/ 46 h 58"/>
              <a:gd name="T14" fmla="*/ 45 w 58"/>
              <a:gd name="T15" fmla="*/ 53 h 58"/>
              <a:gd name="T16" fmla="*/ 44 w 58"/>
              <a:gd name="T17" fmla="*/ 52 h 58"/>
              <a:gd name="T18" fmla="*/ 39 w 58"/>
              <a:gd name="T19" fmla="*/ 48 h 58"/>
              <a:gd name="T20" fmla="*/ 36 w 58"/>
              <a:gd name="T21" fmla="*/ 50 h 58"/>
              <a:gd name="T22" fmla="*/ 34 w 58"/>
              <a:gd name="T23" fmla="*/ 57 h 58"/>
              <a:gd name="T24" fmla="*/ 33 w 58"/>
              <a:gd name="T25" fmla="*/ 58 h 58"/>
              <a:gd name="T26" fmla="*/ 25 w 58"/>
              <a:gd name="T27" fmla="*/ 58 h 58"/>
              <a:gd name="T28" fmla="*/ 23 w 58"/>
              <a:gd name="T29" fmla="*/ 57 h 58"/>
              <a:gd name="T30" fmla="*/ 22 w 58"/>
              <a:gd name="T31" fmla="*/ 50 h 58"/>
              <a:gd name="T32" fmla="*/ 19 w 58"/>
              <a:gd name="T33" fmla="*/ 48 h 58"/>
              <a:gd name="T34" fmla="*/ 14 w 58"/>
              <a:gd name="T35" fmla="*/ 52 h 58"/>
              <a:gd name="T36" fmla="*/ 13 w 58"/>
              <a:gd name="T37" fmla="*/ 53 h 58"/>
              <a:gd name="T38" fmla="*/ 12 w 58"/>
              <a:gd name="T39" fmla="*/ 52 h 58"/>
              <a:gd name="T40" fmla="*/ 5 w 58"/>
              <a:gd name="T41" fmla="*/ 46 h 58"/>
              <a:gd name="T42" fmla="*/ 5 w 58"/>
              <a:gd name="T43" fmla="*/ 45 h 58"/>
              <a:gd name="T44" fmla="*/ 5 w 58"/>
              <a:gd name="T45" fmla="*/ 44 h 58"/>
              <a:gd name="T46" fmla="*/ 9 w 58"/>
              <a:gd name="T47" fmla="*/ 39 h 58"/>
              <a:gd name="T48" fmla="*/ 8 w 58"/>
              <a:gd name="T49" fmla="*/ 35 h 58"/>
              <a:gd name="T50" fmla="*/ 1 w 58"/>
              <a:gd name="T51" fmla="*/ 34 h 58"/>
              <a:gd name="T52" fmla="*/ 0 w 58"/>
              <a:gd name="T53" fmla="*/ 33 h 58"/>
              <a:gd name="T54" fmla="*/ 0 w 58"/>
              <a:gd name="T55" fmla="*/ 24 h 58"/>
              <a:gd name="T56" fmla="*/ 1 w 58"/>
              <a:gd name="T57" fmla="*/ 23 h 58"/>
              <a:gd name="T58" fmla="*/ 8 w 58"/>
              <a:gd name="T59" fmla="*/ 22 h 58"/>
              <a:gd name="T60" fmla="*/ 9 w 58"/>
              <a:gd name="T61" fmla="*/ 18 h 58"/>
              <a:gd name="T62" fmla="*/ 5 w 58"/>
              <a:gd name="T63" fmla="*/ 13 h 58"/>
              <a:gd name="T64" fmla="*/ 5 w 58"/>
              <a:gd name="T65" fmla="*/ 12 h 58"/>
              <a:gd name="T66" fmla="*/ 5 w 58"/>
              <a:gd name="T67" fmla="*/ 11 h 58"/>
              <a:gd name="T68" fmla="*/ 13 w 58"/>
              <a:gd name="T69" fmla="*/ 5 h 58"/>
              <a:gd name="T70" fmla="*/ 14 w 58"/>
              <a:gd name="T71" fmla="*/ 5 h 58"/>
              <a:gd name="T72" fmla="*/ 19 w 58"/>
              <a:gd name="T73" fmla="*/ 9 h 58"/>
              <a:gd name="T74" fmla="*/ 22 w 58"/>
              <a:gd name="T75" fmla="*/ 8 h 58"/>
              <a:gd name="T76" fmla="*/ 23 w 58"/>
              <a:gd name="T77" fmla="*/ 1 h 58"/>
              <a:gd name="T78" fmla="*/ 25 w 58"/>
              <a:gd name="T79" fmla="*/ 0 h 58"/>
              <a:gd name="T80" fmla="*/ 33 w 58"/>
              <a:gd name="T81" fmla="*/ 0 h 58"/>
              <a:gd name="T82" fmla="*/ 34 w 58"/>
              <a:gd name="T83" fmla="*/ 1 h 58"/>
              <a:gd name="T84" fmla="*/ 36 w 58"/>
              <a:gd name="T85" fmla="*/ 8 h 58"/>
              <a:gd name="T86" fmla="*/ 39 w 58"/>
              <a:gd name="T87" fmla="*/ 9 h 58"/>
              <a:gd name="T88" fmla="*/ 44 w 58"/>
              <a:gd name="T89" fmla="*/ 5 h 58"/>
              <a:gd name="T90" fmla="*/ 45 w 58"/>
              <a:gd name="T91" fmla="*/ 5 h 58"/>
              <a:gd name="T92" fmla="*/ 46 w 58"/>
              <a:gd name="T93" fmla="*/ 5 h 58"/>
              <a:gd name="T94" fmla="*/ 52 w 58"/>
              <a:gd name="T95" fmla="*/ 12 h 58"/>
              <a:gd name="T96" fmla="*/ 53 w 58"/>
              <a:gd name="T97" fmla="*/ 12 h 58"/>
              <a:gd name="T98" fmla="*/ 52 w 58"/>
              <a:gd name="T99" fmla="*/ 13 h 58"/>
              <a:gd name="T100" fmla="*/ 48 w 58"/>
              <a:gd name="T101" fmla="*/ 18 h 58"/>
              <a:gd name="T102" fmla="*/ 50 w 58"/>
              <a:gd name="T103" fmla="*/ 22 h 58"/>
              <a:gd name="T104" fmla="*/ 57 w 58"/>
              <a:gd name="T105" fmla="*/ 23 h 58"/>
              <a:gd name="T106" fmla="*/ 58 w 58"/>
              <a:gd name="T107" fmla="*/ 25 h 58"/>
              <a:gd name="T108" fmla="*/ 58 w 58"/>
              <a:gd name="T109" fmla="*/ 33 h 58"/>
              <a:gd name="T110" fmla="*/ 29 w 58"/>
              <a:gd name="T111" fmla="*/ 19 h 58"/>
              <a:gd name="T112" fmla="*/ 19 w 58"/>
              <a:gd name="T113" fmla="*/ 29 h 58"/>
              <a:gd name="T114" fmla="*/ 29 w 58"/>
              <a:gd name="T115" fmla="*/ 38 h 58"/>
              <a:gd name="T116" fmla="*/ 39 w 58"/>
              <a:gd name="T117" fmla="*/ 29 h 58"/>
              <a:gd name="T118" fmla="*/ 29 w 58"/>
              <a:gd name="T119" fmla="*/ 1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" name="Freeform 135"/>
          <p:cNvSpPr>
            <a:spLocks noEditPoints="1"/>
          </p:cNvSpPr>
          <p:nvPr/>
        </p:nvSpPr>
        <p:spPr bwMode="auto">
          <a:xfrm>
            <a:off x="4405313" y="2422476"/>
            <a:ext cx="311150" cy="292100"/>
          </a:xfrm>
          <a:custGeom>
            <a:avLst/>
            <a:gdLst>
              <a:gd name="T0" fmla="*/ 13 w 73"/>
              <a:gd name="T1" fmla="*/ 39 h 68"/>
              <a:gd name="T2" fmla="*/ 8 w 73"/>
              <a:gd name="T3" fmla="*/ 39 h 68"/>
              <a:gd name="T4" fmla="*/ 0 w 73"/>
              <a:gd name="T5" fmla="*/ 33 h 68"/>
              <a:gd name="T6" fmla="*/ 5 w 73"/>
              <a:gd name="T7" fmla="*/ 19 h 68"/>
              <a:gd name="T8" fmla="*/ 15 w 73"/>
              <a:gd name="T9" fmla="*/ 22 h 68"/>
              <a:gd name="T10" fmla="*/ 20 w 73"/>
              <a:gd name="T11" fmla="*/ 21 h 68"/>
              <a:gd name="T12" fmla="*/ 20 w 73"/>
              <a:gd name="T13" fmla="*/ 24 h 68"/>
              <a:gd name="T14" fmla="*/ 23 w 73"/>
              <a:gd name="T15" fmla="*/ 34 h 68"/>
              <a:gd name="T16" fmla="*/ 13 w 73"/>
              <a:gd name="T17" fmla="*/ 39 h 68"/>
              <a:gd name="T18" fmla="*/ 15 w 73"/>
              <a:gd name="T19" fmla="*/ 19 h 68"/>
              <a:gd name="T20" fmla="*/ 5 w 73"/>
              <a:gd name="T21" fmla="*/ 9 h 68"/>
              <a:gd name="T22" fmla="*/ 15 w 73"/>
              <a:gd name="T23" fmla="*/ 0 h 68"/>
              <a:gd name="T24" fmla="*/ 25 w 73"/>
              <a:gd name="T25" fmla="*/ 9 h 68"/>
              <a:gd name="T26" fmla="*/ 15 w 73"/>
              <a:gd name="T27" fmla="*/ 19 h 68"/>
              <a:gd name="T28" fmla="*/ 53 w 73"/>
              <a:gd name="T29" fmla="*/ 68 h 68"/>
              <a:gd name="T30" fmla="*/ 20 w 73"/>
              <a:gd name="T31" fmla="*/ 68 h 68"/>
              <a:gd name="T32" fmla="*/ 10 w 73"/>
              <a:gd name="T33" fmla="*/ 58 h 68"/>
              <a:gd name="T34" fmla="*/ 23 w 73"/>
              <a:gd name="T35" fmla="*/ 36 h 68"/>
              <a:gd name="T36" fmla="*/ 37 w 73"/>
              <a:gd name="T37" fmla="*/ 41 h 68"/>
              <a:gd name="T38" fmla="*/ 50 w 73"/>
              <a:gd name="T39" fmla="*/ 36 h 68"/>
              <a:gd name="T40" fmla="*/ 64 w 73"/>
              <a:gd name="T41" fmla="*/ 58 h 68"/>
              <a:gd name="T42" fmla="*/ 53 w 73"/>
              <a:gd name="T43" fmla="*/ 68 h 68"/>
              <a:gd name="T44" fmla="*/ 37 w 73"/>
              <a:gd name="T45" fmla="*/ 39 h 68"/>
              <a:gd name="T46" fmla="*/ 22 w 73"/>
              <a:gd name="T47" fmla="*/ 24 h 68"/>
              <a:gd name="T48" fmla="*/ 37 w 73"/>
              <a:gd name="T49" fmla="*/ 9 h 68"/>
              <a:gd name="T50" fmla="*/ 51 w 73"/>
              <a:gd name="T51" fmla="*/ 24 h 68"/>
              <a:gd name="T52" fmla="*/ 37 w 73"/>
              <a:gd name="T53" fmla="*/ 39 h 68"/>
              <a:gd name="T54" fmla="*/ 59 w 73"/>
              <a:gd name="T55" fmla="*/ 19 h 68"/>
              <a:gd name="T56" fmla="*/ 49 w 73"/>
              <a:gd name="T57" fmla="*/ 9 h 68"/>
              <a:gd name="T58" fmla="*/ 59 w 73"/>
              <a:gd name="T59" fmla="*/ 0 h 68"/>
              <a:gd name="T60" fmla="*/ 68 w 73"/>
              <a:gd name="T61" fmla="*/ 9 h 68"/>
              <a:gd name="T62" fmla="*/ 59 w 73"/>
              <a:gd name="T63" fmla="*/ 19 h 68"/>
              <a:gd name="T64" fmla="*/ 66 w 73"/>
              <a:gd name="T65" fmla="*/ 39 h 68"/>
              <a:gd name="T66" fmla="*/ 61 w 73"/>
              <a:gd name="T67" fmla="*/ 39 h 68"/>
              <a:gd name="T68" fmla="*/ 51 w 73"/>
              <a:gd name="T69" fmla="*/ 34 h 68"/>
              <a:gd name="T70" fmla="*/ 54 w 73"/>
              <a:gd name="T71" fmla="*/ 24 h 68"/>
              <a:gd name="T72" fmla="*/ 54 w 73"/>
              <a:gd name="T73" fmla="*/ 21 h 68"/>
              <a:gd name="T74" fmla="*/ 59 w 73"/>
              <a:gd name="T75" fmla="*/ 22 h 68"/>
              <a:gd name="T76" fmla="*/ 69 w 73"/>
              <a:gd name="T77" fmla="*/ 19 h 68"/>
              <a:gd name="T78" fmla="*/ 73 w 73"/>
              <a:gd name="T79" fmla="*/ 33 h 68"/>
              <a:gd name="T80" fmla="*/ 66 w 73"/>
              <a:gd name="T81" fmla="*/ 39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90" y="1268761"/>
            <a:ext cx="876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415" y="1802161"/>
            <a:ext cx="828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02" y="2095863"/>
            <a:ext cx="876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691680" y="1124744"/>
            <a:ext cx="1202897" cy="139021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1045538" cy="46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3934547" y="1102679"/>
            <a:ext cx="1202897" cy="139021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43" y="1628800"/>
            <a:ext cx="960731" cy="40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61" y="2060848"/>
            <a:ext cx="1041077" cy="38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16" y="1892548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4" y="1929435"/>
            <a:ext cx="4508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6228184" y="1744275"/>
            <a:ext cx="1337434" cy="67661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</a:t>
            </a:r>
            <a:r>
              <a:rPr lang="zh-CN" altLang="en-US" dirty="0" smtClean="0"/>
              <a:t>移动互联网布局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移动布局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7368"/>
            <a:ext cx="1150317" cy="70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73" y="1225522"/>
            <a:ext cx="801223" cy="79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412775"/>
            <a:ext cx="1254819" cy="65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1976284"/>
            <a:ext cx="100630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阿里巴巴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2018130"/>
            <a:ext cx="1006301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腾讯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9517" y="1988840"/>
            <a:ext cx="1006301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百度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2345599"/>
            <a:ext cx="144016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44008" y="2345599"/>
            <a:ext cx="144016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876256" y="2348880"/>
            <a:ext cx="144016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41038"/>
            <a:ext cx="850800" cy="73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椭圆 10"/>
          <p:cNvSpPr/>
          <p:nvPr/>
        </p:nvSpPr>
        <p:spPr>
          <a:xfrm>
            <a:off x="568908" y="2280153"/>
            <a:ext cx="1080120" cy="107683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 flipH="1" flipV="1">
            <a:off x="1108967" y="1738558"/>
            <a:ext cx="1" cy="541595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1" idx="6"/>
          </p:cNvCxnSpPr>
          <p:nvPr/>
        </p:nvCxnSpPr>
        <p:spPr>
          <a:xfrm>
            <a:off x="1649028" y="2818573"/>
            <a:ext cx="690724" cy="1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2904" y="3356992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地图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37" y="2521345"/>
            <a:ext cx="1255626" cy="71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11069"/>
            <a:ext cx="187220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86" y="2649161"/>
            <a:ext cx="1256899" cy="52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30" y="4003255"/>
            <a:ext cx="6762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直接连接符 29"/>
          <p:cNvCxnSpPr/>
          <p:nvPr/>
        </p:nvCxnSpPr>
        <p:spPr>
          <a:xfrm flipV="1">
            <a:off x="1619672" y="4358898"/>
            <a:ext cx="690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9552" y="4797152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视频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42" y="3960001"/>
            <a:ext cx="6572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950" y="3970102"/>
            <a:ext cx="772569" cy="66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597614" y="4736963"/>
            <a:ext cx="1346987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优酷   土豆</a:t>
            </a: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58" y="4000809"/>
            <a:ext cx="6762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834610" y="4814021"/>
            <a:ext cx="134698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腾讯视频</a:t>
            </a:r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37" y="4074878"/>
            <a:ext cx="1451686" cy="58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889173" y="4814021"/>
            <a:ext cx="134698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爱奇艺  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PPS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2" y="5418927"/>
            <a:ext cx="887246" cy="53035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39552" y="6216542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打车</a:t>
            </a:r>
          </a:p>
        </p:txBody>
      </p:sp>
      <p:sp>
        <p:nvSpPr>
          <p:cNvPr id="44" name="椭圆 43"/>
          <p:cNvSpPr/>
          <p:nvPr/>
        </p:nvSpPr>
        <p:spPr>
          <a:xfrm>
            <a:off x="539994" y="5157192"/>
            <a:ext cx="1080120" cy="107683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50685" y="3764481"/>
            <a:ext cx="1080120" cy="107683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1619672" y="5733255"/>
            <a:ext cx="690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67" y="5257957"/>
            <a:ext cx="7620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520942" y="6043626"/>
            <a:ext cx="134698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快的打车</a:t>
            </a:r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19" y="5293578"/>
            <a:ext cx="7715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788024" y="6088218"/>
            <a:ext cx="1346987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嘀嘀打车</a:t>
            </a:r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61" y="5293578"/>
            <a:ext cx="777850" cy="80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25850" y="6102318"/>
            <a:ext cx="1346987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Uber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7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1" y="5342190"/>
            <a:ext cx="912582" cy="89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4" y="3713166"/>
            <a:ext cx="1158776" cy="117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73092"/>
            <a:ext cx="864572" cy="904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</a:t>
            </a:r>
            <a:r>
              <a:rPr lang="zh-CN" altLang="en-US" dirty="0" smtClean="0"/>
              <a:t>移动互联网布局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移动布局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7368"/>
            <a:ext cx="1150317" cy="70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73" y="1225522"/>
            <a:ext cx="801223" cy="79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412775"/>
            <a:ext cx="1254819" cy="65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1976284"/>
            <a:ext cx="100630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阿里巴巴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2018130"/>
            <a:ext cx="1006301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腾讯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9517" y="1988840"/>
            <a:ext cx="1006301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百度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2345599"/>
            <a:ext cx="144016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44008" y="2345599"/>
            <a:ext cx="144016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876256" y="2348880"/>
            <a:ext cx="144016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68908" y="2242403"/>
            <a:ext cx="1080120" cy="107683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 flipH="1" flipV="1">
            <a:off x="1108967" y="1700808"/>
            <a:ext cx="1" cy="541595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1" idx="6"/>
          </p:cNvCxnSpPr>
          <p:nvPr/>
        </p:nvCxnSpPr>
        <p:spPr>
          <a:xfrm>
            <a:off x="1649028" y="2780823"/>
            <a:ext cx="690724" cy="1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2904" y="3356992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餐饮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619672" y="4358898"/>
            <a:ext cx="690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9552" y="4797152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团购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97614" y="4736963"/>
            <a:ext cx="168635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美团  聚划算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4008" y="4814021"/>
            <a:ext cx="180020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大众 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QQ </a:t>
            </a: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高朋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76338" y="4790242"/>
            <a:ext cx="134698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糯米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9552" y="6216542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旅游</a:t>
            </a:r>
          </a:p>
        </p:txBody>
      </p:sp>
      <p:sp>
        <p:nvSpPr>
          <p:cNvPr id="44" name="椭圆 43"/>
          <p:cNvSpPr/>
          <p:nvPr/>
        </p:nvSpPr>
        <p:spPr>
          <a:xfrm>
            <a:off x="539994" y="5229200"/>
            <a:ext cx="1080120" cy="107683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50685" y="3789040"/>
            <a:ext cx="1080120" cy="107683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1619672" y="5733255"/>
            <a:ext cx="690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55776" y="6112923"/>
            <a:ext cx="162463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去啊  穷游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16016" y="6088218"/>
            <a:ext cx="165618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艺龙   同程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25850" y="6102318"/>
            <a:ext cx="1346987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去哪儿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444" y="2442543"/>
            <a:ext cx="800174" cy="76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771800" y="3383671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淘点点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488" y="2512336"/>
            <a:ext cx="700640" cy="70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834610" y="3412267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饿了么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079" y="2493292"/>
            <a:ext cx="764202" cy="73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111153" y="3429000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百度外卖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61048"/>
            <a:ext cx="721888" cy="81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80" y="3915084"/>
            <a:ext cx="7239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94" y="3835677"/>
            <a:ext cx="546502" cy="610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19" y="3850723"/>
            <a:ext cx="551341" cy="53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42" y="4373860"/>
            <a:ext cx="126862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61" y="3905994"/>
            <a:ext cx="7429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20" y="5342190"/>
            <a:ext cx="694108" cy="71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46" y="5376068"/>
            <a:ext cx="6953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05" y="5288455"/>
            <a:ext cx="8286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42" y="5275687"/>
            <a:ext cx="718189" cy="70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36" y="5253890"/>
            <a:ext cx="758631" cy="73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15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76068"/>
            <a:ext cx="769599" cy="86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73505"/>
            <a:ext cx="804120" cy="72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3" y="2372470"/>
            <a:ext cx="717805" cy="84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</a:t>
            </a:r>
            <a:r>
              <a:rPr lang="zh-CN" altLang="en-US" dirty="0" smtClean="0"/>
              <a:t>移动互联网布局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移动布局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7368"/>
            <a:ext cx="1150317" cy="70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73" y="1225522"/>
            <a:ext cx="801223" cy="79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412775"/>
            <a:ext cx="1254819" cy="65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1976284"/>
            <a:ext cx="100630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阿里巴巴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2018130"/>
            <a:ext cx="1006301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腾讯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9517" y="1988840"/>
            <a:ext cx="1006301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百度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2345599"/>
            <a:ext cx="144016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44008" y="2345599"/>
            <a:ext cx="144016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876256" y="2348880"/>
            <a:ext cx="144016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68908" y="2208145"/>
            <a:ext cx="1080120" cy="107683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 flipH="1" flipV="1">
            <a:off x="1108967" y="1666550"/>
            <a:ext cx="1" cy="541595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1" idx="6"/>
          </p:cNvCxnSpPr>
          <p:nvPr/>
        </p:nvCxnSpPr>
        <p:spPr>
          <a:xfrm>
            <a:off x="1649028" y="2746565"/>
            <a:ext cx="690724" cy="1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2904" y="3356992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移动支付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619672" y="4358898"/>
            <a:ext cx="690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9552" y="4797152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移动搜索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1647" y="4725144"/>
            <a:ext cx="168635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UC     </a:t>
            </a: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神马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4008" y="4758509"/>
            <a:ext cx="180020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搜</a:t>
            </a: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狗     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QQ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76338" y="4776382"/>
            <a:ext cx="134698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百度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9552" y="6216542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移动社交</a:t>
            </a:r>
          </a:p>
        </p:txBody>
      </p:sp>
      <p:sp>
        <p:nvSpPr>
          <p:cNvPr id="44" name="椭圆 43"/>
          <p:cNvSpPr/>
          <p:nvPr/>
        </p:nvSpPr>
        <p:spPr>
          <a:xfrm>
            <a:off x="532904" y="5225919"/>
            <a:ext cx="1080120" cy="107683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50685" y="3789040"/>
            <a:ext cx="1080120" cy="107683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1619672" y="5733255"/>
            <a:ext cx="690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39752" y="6112923"/>
            <a:ext cx="2259766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钉钉  新浪  来往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67678" y="6068975"/>
            <a:ext cx="165618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微信    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QQ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48264" y="6102318"/>
            <a:ext cx="134698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百度贴吧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71800" y="3383671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支付宝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34610" y="3412267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财付通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11153" y="3408230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百度钱包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2" y="2469221"/>
            <a:ext cx="833031" cy="81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67" y="2455568"/>
            <a:ext cx="7905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15" y="2564903"/>
            <a:ext cx="723195" cy="70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42336"/>
            <a:ext cx="715032" cy="68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98" y="3954821"/>
            <a:ext cx="640954" cy="69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678" y="3933056"/>
            <a:ext cx="682175" cy="72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19" y="3973506"/>
            <a:ext cx="724765" cy="65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861048"/>
            <a:ext cx="798314" cy="79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08905"/>
            <a:ext cx="651029" cy="66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08" y="5408905"/>
            <a:ext cx="701335" cy="66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964" y="5419646"/>
            <a:ext cx="701719" cy="6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19646"/>
            <a:ext cx="709625" cy="66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64" y="5407761"/>
            <a:ext cx="681425" cy="63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54" y="5327340"/>
            <a:ext cx="828997" cy="82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8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"/>
          <p:cNvSpPr>
            <a:spLocks/>
          </p:cNvSpPr>
          <p:nvPr/>
        </p:nvSpPr>
        <p:spPr bwMode="auto">
          <a:xfrm>
            <a:off x="6012160" y="1266627"/>
            <a:ext cx="2476949" cy="2738437"/>
          </a:xfrm>
          <a:custGeom>
            <a:avLst/>
            <a:gdLst>
              <a:gd name="T0" fmla="*/ 61447832 w 836089"/>
              <a:gd name="T1" fmla="*/ 263810859 h 1036854"/>
              <a:gd name="T2" fmla="*/ 57405618 w 836089"/>
              <a:gd name="T3" fmla="*/ 248449416 h 1036854"/>
              <a:gd name="T4" fmla="*/ 11319516 w 836089"/>
              <a:gd name="T5" fmla="*/ 221769124 h 1036854"/>
              <a:gd name="T6" fmla="*/ 0 w 836089"/>
              <a:gd name="T7" fmla="*/ 195088941 h 1036854"/>
              <a:gd name="T8" fmla="*/ 0 w 836089"/>
              <a:gd name="T9" fmla="*/ 162749079 h 1036854"/>
              <a:gd name="T10" fmla="*/ 1617190 w 836089"/>
              <a:gd name="T11" fmla="*/ 151430114 h 1036854"/>
              <a:gd name="T12" fmla="*/ 7276937 w 836089"/>
              <a:gd name="T13" fmla="*/ 139302539 h 1036854"/>
              <a:gd name="T14" fmla="*/ 18596105 w 836089"/>
              <a:gd name="T15" fmla="*/ 103728775 h 1036854"/>
              <a:gd name="T16" fmla="*/ 49320196 w 836089"/>
              <a:gd name="T17" fmla="*/ 101303507 h 1036854"/>
              <a:gd name="T18" fmla="*/ 41234762 w 836089"/>
              <a:gd name="T19" fmla="*/ 82708072 h 1036854"/>
              <a:gd name="T20" fmla="*/ 48511453 w 836089"/>
              <a:gd name="T21" fmla="*/ 47942625 h 1036854"/>
              <a:gd name="T22" fmla="*/ 76001429 w 836089"/>
              <a:gd name="T23" fmla="*/ 15602911 h 1036854"/>
              <a:gd name="T24" fmla="*/ 122087238 w 836089"/>
              <a:gd name="T25" fmla="*/ 1050158 h 1036854"/>
              <a:gd name="T26" fmla="*/ 159279471 w 836089"/>
              <a:gd name="T27" fmla="*/ 3475328 h 1036854"/>
              <a:gd name="T28" fmla="*/ 185960725 w 836089"/>
              <a:gd name="T29" fmla="*/ 22071147 h 1036854"/>
              <a:gd name="T30" fmla="*/ 213450455 w 836089"/>
              <a:gd name="T31" fmla="*/ 45517063 h 1036854"/>
              <a:gd name="T32" fmla="*/ 235280663 w 836089"/>
              <a:gd name="T33" fmla="*/ 41474772 h 1036854"/>
              <a:gd name="T34" fmla="*/ 244982849 w 836089"/>
              <a:gd name="T35" fmla="*/ 73006061 h 1036854"/>
              <a:gd name="T36" fmla="*/ 236897853 w 836089"/>
              <a:gd name="T37" fmla="*/ 90792820 h 1036854"/>
              <a:gd name="T38" fmla="*/ 266813201 w 836089"/>
              <a:gd name="T39" fmla="*/ 98069494 h 1036854"/>
              <a:gd name="T40" fmla="*/ 274898234 w 836089"/>
              <a:gd name="T41" fmla="*/ 117473357 h 1036854"/>
              <a:gd name="T42" fmla="*/ 276515424 w 836089"/>
              <a:gd name="T43" fmla="*/ 144153644 h 1036854"/>
              <a:gd name="T44" fmla="*/ 283792124 w 836089"/>
              <a:gd name="T45" fmla="*/ 178919077 h 1036854"/>
              <a:gd name="T46" fmla="*/ 266813201 w 836089"/>
              <a:gd name="T47" fmla="*/ 217727092 h 1036854"/>
              <a:gd name="T48" fmla="*/ 224769831 w 836089"/>
              <a:gd name="T49" fmla="*/ 231471135 h 1036854"/>
              <a:gd name="T50" fmla="*/ 202939627 w 836089"/>
              <a:gd name="T51" fmla="*/ 211258463 h 1036854"/>
              <a:gd name="T52" fmla="*/ 172215548 w 836089"/>
              <a:gd name="T53" fmla="*/ 243598570 h 1036854"/>
              <a:gd name="T54" fmla="*/ 164130518 w 836089"/>
              <a:gd name="T55" fmla="*/ 293725180 h 1036854"/>
              <a:gd name="T56" fmla="*/ 198896802 w 836089"/>
              <a:gd name="T57" fmla="*/ 345468760 h 1036854"/>
              <a:gd name="T58" fmla="*/ 115619064 w 836089"/>
              <a:gd name="T59" fmla="*/ 349511196 h 1036854"/>
              <a:gd name="T60" fmla="*/ 97831637 w 836089"/>
              <a:gd name="T61" fmla="*/ 350319661 h 1036854"/>
              <a:gd name="T62" fmla="*/ 130981122 w 836089"/>
              <a:gd name="T63" fmla="*/ 277555272 h 1036854"/>
              <a:gd name="T64" fmla="*/ 126129692 w 836089"/>
              <a:gd name="T65" fmla="*/ 239555891 h 1036854"/>
              <a:gd name="T66" fmla="*/ 118044709 w 836089"/>
              <a:gd name="T67" fmla="*/ 252491839 h 1036854"/>
              <a:gd name="T68" fmla="*/ 90554720 w 836089"/>
              <a:gd name="T69" fmla="*/ 247640988 h 1036854"/>
              <a:gd name="T70" fmla="*/ 61447832 w 836089"/>
              <a:gd name="T71" fmla="*/ 263810859 h 10368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6089"/>
              <a:gd name="T109" fmla="*/ 0 h 1036854"/>
              <a:gd name="T110" fmla="*/ 836089 w 836089"/>
              <a:gd name="T111" fmla="*/ 1036854 h 10368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6089" h="1036854">
                <a:moveTo>
                  <a:pt x="180975" y="776999"/>
                </a:moveTo>
                <a:lnTo>
                  <a:pt x="169070" y="731755"/>
                </a:lnTo>
                <a:cubicBezTo>
                  <a:pt x="123826" y="707943"/>
                  <a:pt x="64294" y="684130"/>
                  <a:pt x="33338" y="653174"/>
                </a:cubicBezTo>
                <a:lnTo>
                  <a:pt x="0" y="574593"/>
                </a:lnTo>
                <a:lnTo>
                  <a:pt x="0" y="479343"/>
                </a:lnTo>
                <a:lnTo>
                  <a:pt x="4763" y="446005"/>
                </a:lnTo>
                <a:lnTo>
                  <a:pt x="21432" y="410286"/>
                </a:lnTo>
                <a:cubicBezTo>
                  <a:pt x="-7937" y="358692"/>
                  <a:pt x="15082" y="323768"/>
                  <a:pt x="54769" y="305511"/>
                </a:cubicBezTo>
                <a:lnTo>
                  <a:pt x="145257" y="298368"/>
                </a:lnTo>
                <a:lnTo>
                  <a:pt x="121444" y="243599"/>
                </a:lnTo>
                <a:lnTo>
                  <a:pt x="142875" y="141205"/>
                </a:lnTo>
                <a:lnTo>
                  <a:pt x="223838" y="45955"/>
                </a:lnTo>
                <a:cubicBezTo>
                  <a:pt x="259954" y="23333"/>
                  <a:pt x="318691" y="9046"/>
                  <a:pt x="359569" y="3093"/>
                </a:cubicBezTo>
                <a:cubicBezTo>
                  <a:pt x="400447" y="-2860"/>
                  <a:pt x="437754" y="-83"/>
                  <a:pt x="469107" y="10236"/>
                </a:cubicBezTo>
                <a:cubicBezTo>
                  <a:pt x="500460" y="20555"/>
                  <a:pt x="521098" y="44369"/>
                  <a:pt x="547688" y="65006"/>
                </a:cubicBezTo>
                <a:cubicBezTo>
                  <a:pt x="574278" y="85643"/>
                  <a:pt x="604374" y="124707"/>
                  <a:pt x="628650" y="134061"/>
                </a:cubicBezTo>
                <a:cubicBezTo>
                  <a:pt x="671909" y="150730"/>
                  <a:pt x="677466" y="108661"/>
                  <a:pt x="692944" y="122155"/>
                </a:cubicBezTo>
                <a:cubicBezTo>
                  <a:pt x="708422" y="135649"/>
                  <a:pt x="719138" y="191211"/>
                  <a:pt x="721519" y="215024"/>
                </a:cubicBezTo>
                <a:lnTo>
                  <a:pt x="697707" y="267411"/>
                </a:lnTo>
                <a:lnTo>
                  <a:pt x="785813" y="288843"/>
                </a:lnTo>
                <a:cubicBezTo>
                  <a:pt x="817563" y="300749"/>
                  <a:pt x="811213" y="322180"/>
                  <a:pt x="809625" y="345993"/>
                </a:cubicBezTo>
                <a:cubicBezTo>
                  <a:pt x="827882" y="369806"/>
                  <a:pt x="834231" y="388855"/>
                  <a:pt x="814388" y="424574"/>
                </a:cubicBezTo>
                <a:cubicBezTo>
                  <a:pt x="798512" y="473788"/>
                  <a:pt x="839788" y="484899"/>
                  <a:pt x="835819" y="526968"/>
                </a:cubicBezTo>
                <a:cubicBezTo>
                  <a:pt x="822325" y="566656"/>
                  <a:pt x="807641" y="610710"/>
                  <a:pt x="785813" y="641269"/>
                </a:cubicBezTo>
                <a:cubicBezTo>
                  <a:pt x="763985" y="671828"/>
                  <a:pt x="705644" y="698418"/>
                  <a:pt x="661988" y="681749"/>
                </a:cubicBezTo>
                <a:cubicBezTo>
                  <a:pt x="640557" y="661905"/>
                  <a:pt x="597693" y="649205"/>
                  <a:pt x="597694" y="622217"/>
                </a:cubicBezTo>
                <a:cubicBezTo>
                  <a:pt x="569913" y="653967"/>
                  <a:pt x="556418" y="683337"/>
                  <a:pt x="507206" y="717468"/>
                </a:cubicBezTo>
                <a:cubicBezTo>
                  <a:pt x="490538" y="755569"/>
                  <a:pt x="474663" y="819465"/>
                  <a:pt x="483394" y="865105"/>
                </a:cubicBezTo>
                <a:cubicBezTo>
                  <a:pt x="480219" y="916699"/>
                  <a:pt x="534193" y="994486"/>
                  <a:pt x="585787" y="1017505"/>
                </a:cubicBezTo>
                <a:cubicBezTo>
                  <a:pt x="519906" y="1046874"/>
                  <a:pt x="465931" y="1035761"/>
                  <a:pt x="340519" y="1029411"/>
                </a:cubicBezTo>
                <a:lnTo>
                  <a:pt x="288132" y="1031792"/>
                </a:lnTo>
                <a:cubicBezTo>
                  <a:pt x="376636" y="991708"/>
                  <a:pt x="385763" y="871455"/>
                  <a:pt x="385763" y="817480"/>
                </a:cubicBezTo>
                <a:cubicBezTo>
                  <a:pt x="394890" y="758345"/>
                  <a:pt x="377825" y="717864"/>
                  <a:pt x="371475" y="705561"/>
                </a:cubicBezTo>
                <a:lnTo>
                  <a:pt x="347663" y="743661"/>
                </a:lnTo>
                <a:cubicBezTo>
                  <a:pt x="332581" y="715087"/>
                  <a:pt x="293688" y="719848"/>
                  <a:pt x="266700" y="729374"/>
                </a:cubicBezTo>
                <a:cubicBezTo>
                  <a:pt x="228600" y="742867"/>
                  <a:pt x="209550" y="761124"/>
                  <a:pt x="180975" y="776999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540000" anchor="ctr"/>
          <a:lstStyle/>
          <a:p>
            <a:pPr algn="ctr" eaLnBrk="1" hangingPunct="1"/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任意多边形 2"/>
          <p:cNvSpPr>
            <a:spLocks/>
          </p:cNvSpPr>
          <p:nvPr/>
        </p:nvSpPr>
        <p:spPr bwMode="auto">
          <a:xfrm>
            <a:off x="3613889" y="1124744"/>
            <a:ext cx="2476949" cy="2738437"/>
          </a:xfrm>
          <a:custGeom>
            <a:avLst/>
            <a:gdLst>
              <a:gd name="T0" fmla="*/ 61447832 w 836089"/>
              <a:gd name="T1" fmla="*/ 263810859 h 1036854"/>
              <a:gd name="T2" fmla="*/ 57405618 w 836089"/>
              <a:gd name="T3" fmla="*/ 248449416 h 1036854"/>
              <a:gd name="T4" fmla="*/ 11319516 w 836089"/>
              <a:gd name="T5" fmla="*/ 221769124 h 1036854"/>
              <a:gd name="T6" fmla="*/ 0 w 836089"/>
              <a:gd name="T7" fmla="*/ 195088941 h 1036854"/>
              <a:gd name="T8" fmla="*/ 0 w 836089"/>
              <a:gd name="T9" fmla="*/ 162749079 h 1036854"/>
              <a:gd name="T10" fmla="*/ 1617190 w 836089"/>
              <a:gd name="T11" fmla="*/ 151430114 h 1036854"/>
              <a:gd name="T12" fmla="*/ 7276937 w 836089"/>
              <a:gd name="T13" fmla="*/ 139302539 h 1036854"/>
              <a:gd name="T14" fmla="*/ 18596105 w 836089"/>
              <a:gd name="T15" fmla="*/ 103728775 h 1036854"/>
              <a:gd name="T16" fmla="*/ 49320196 w 836089"/>
              <a:gd name="T17" fmla="*/ 101303507 h 1036854"/>
              <a:gd name="T18" fmla="*/ 41234762 w 836089"/>
              <a:gd name="T19" fmla="*/ 82708072 h 1036854"/>
              <a:gd name="T20" fmla="*/ 48511453 w 836089"/>
              <a:gd name="T21" fmla="*/ 47942625 h 1036854"/>
              <a:gd name="T22" fmla="*/ 76001429 w 836089"/>
              <a:gd name="T23" fmla="*/ 15602911 h 1036854"/>
              <a:gd name="T24" fmla="*/ 122087238 w 836089"/>
              <a:gd name="T25" fmla="*/ 1050158 h 1036854"/>
              <a:gd name="T26" fmla="*/ 159279471 w 836089"/>
              <a:gd name="T27" fmla="*/ 3475328 h 1036854"/>
              <a:gd name="T28" fmla="*/ 185960725 w 836089"/>
              <a:gd name="T29" fmla="*/ 22071147 h 1036854"/>
              <a:gd name="T30" fmla="*/ 213450455 w 836089"/>
              <a:gd name="T31" fmla="*/ 45517063 h 1036854"/>
              <a:gd name="T32" fmla="*/ 235280663 w 836089"/>
              <a:gd name="T33" fmla="*/ 41474772 h 1036854"/>
              <a:gd name="T34" fmla="*/ 244982849 w 836089"/>
              <a:gd name="T35" fmla="*/ 73006061 h 1036854"/>
              <a:gd name="T36" fmla="*/ 236897853 w 836089"/>
              <a:gd name="T37" fmla="*/ 90792820 h 1036854"/>
              <a:gd name="T38" fmla="*/ 266813201 w 836089"/>
              <a:gd name="T39" fmla="*/ 98069494 h 1036854"/>
              <a:gd name="T40" fmla="*/ 274898234 w 836089"/>
              <a:gd name="T41" fmla="*/ 117473357 h 1036854"/>
              <a:gd name="T42" fmla="*/ 276515424 w 836089"/>
              <a:gd name="T43" fmla="*/ 144153644 h 1036854"/>
              <a:gd name="T44" fmla="*/ 283792124 w 836089"/>
              <a:gd name="T45" fmla="*/ 178919077 h 1036854"/>
              <a:gd name="T46" fmla="*/ 266813201 w 836089"/>
              <a:gd name="T47" fmla="*/ 217727092 h 1036854"/>
              <a:gd name="T48" fmla="*/ 224769831 w 836089"/>
              <a:gd name="T49" fmla="*/ 231471135 h 1036854"/>
              <a:gd name="T50" fmla="*/ 202939627 w 836089"/>
              <a:gd name="T51" fmla="*/ 211258463 h 1036854"/>
              <a:gd name="T52" fmla="*/ 172215548 w 836089"/>
              <a:gd name="T53" fmla="*/ 243598570 h 1036854"/>
              <a:gd name="T54" fmla="*/ 164130518 w 836089"/>
              <a:gd name="T55" fmla="*/ 293725180 h 1036854"/>
              <a:gd name="T56" fmla="*/ 198896802 w 836089"/>
              <a:gd name="T57" fmla="*/ 345468760 h 1036854"/>
              <a:gd name="T58" fmla="*/ 115619064 w 836089"/>
              <a:gd name="T59" fmla="*/ 349511196 h 1036854"/>
              <a:gd name="T60" fmla="*/ 97831637 w 836089"/>
              <a:gd name="T61" fmla="*/ 350319661 h 1036854"/>
              <a:gd name="T62" fmla="*/ 130981122 w 836089"/>
              <a:gd name="T63" fmla="*/ 277555272 h 1036854"/>
              <a:gd name="T64" fmla="*/ 126129692 w 836089"/>
              <a:gd name="T65" fmla="*/ 239555891 h 1036854"/>
              <a:gd name="T66" fmla="*/ 118044709 w 836089"/>
              <a:gd name="T67" fmla="*/ 252491839 h 1036854"/>
              <a:gd name="T68" fmla="*/ 90554720 w 836089"/>
              <a:gd name="T69" fmla="*/ 247640988 h 1036854"/>
              <a:gd name="T70" fmla="*/ 61447832 w 836089"/>
              <a:gd name="T71" fmla="*/ 263810859 h 10368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6089"/>
              <a:gd name="T109" fmla="*/ 0 h 1036854"/>
              <a:gd name="T110" fmla="*/ 836089 w 836089"/>
              <a:gd name="T111" fmla="*/ 1036854 h 10368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6089" h="1036854">
                <a:moveTo>
                  <a:pt x="180975" y="776999"/>
                </a:moveTo>
                <a:lnTo>
                  <a:pt x="169070" y="731755"/>
                </a:lnTo>
                <a:cubicBezTo>
                  <a:pt x="123826" y="707943"/>
                  <a:pt x="64294" y="684130"/>
                  <a:pt x="33338" y="653174"/>
                </a:cubicBezTo>
                <a:lnTo>
                  <a:pt x="0" y="574593"/>
                </a:lnTo>
                <a:lnTo>
                  <a:pt x="0" y="479343"/>
                </a:lnTo>
                <a:lnTo>
                  <a:pt x="4763" y="446005"/>
                </a:lnTo>
                <a:lnTo>
                  <a:pt x="21432" y="410286"/>
                </a:lnTo>
                <a:cubicBezTo>
                  <a:pt x="-7937" y="358692"/>
                  <a:pt x="15082" y="323768"/>
                  <a:pt x="54769" y="305511"/>
                </a:cubicBezTo>
                <a:lnTo>
                  <a:pt x="145257" y="298368"/>
                </a:lnTo>
                <a:lnTo>
                  <a:pt x="121444" y="243599"/>
                </a:lnTo>
                <a:lnTo>
                  <a:pt x="142875" y="141205"/>
                </a:lnTo>
                <a:lnTo>
                  <a:pt x="223838" y="45955"/>
                </a:lnTo>
                <a:cubicBezTo>
                  <a:pt x="259954" y="23333"/>
                  <a:pt x="318691" y="9046"/>
                  <a:pt x="359569" y="3093"/>
                </a:cubicBezTo>
                <a:cubicBezTo>
                  <a:pt x="400447" y="-2860"/>
                  <a:pt x="437754" y="-83"/>
                  <a:pt x="469107" y="10236"/>
                </a:cubicBezTo>
                <a:cubicBezTo>
                  <a:pt x="500460" y="20555"/>
                  <a:pt x="521098" y="44369"/>
                  <a:pt x="547688" y="65006"/>
                </a:cubicBezTo>
                <a:cubicBezTo>
                  <a:pt x="574278" y="85643"/>
                  <a:pt x="604374" y="124707"/>
                  <a:pt x="628650" y="134061"/>
                </a:cubicBezTo>
                <a:cubicBezTo>
                  <a:pt x="671909" y="150730"/>
                  <a:pt x="677466" y="108661"/>
                  <a:pt x="692944" y="122155"/>
                </a:cubicBezTo>
                <a:cubicBezTo>
                  <a:pt x="708422" y="135649"/>
                  <a:pt x="719138" y="191211"/>
                  <a:pt x="721519" y="215024"/>
                </a:cubicBezTo>
                <a:lnTo>
                  <a:pt x="697707" y="267411"/>
                </a:lnTo>
                <a:lnTo>
                  <a:pt x="785813" y="288843"/>
                </a:lnTo>
                <a:cubicBezTo>
                  <a:pt x="817563" y="300749"/>
                  <a:pt x="811213" y="322180"/>
                  <a:pt x="809625" y="345993"/>
                </a:cubicBezTo>
                <a:cubicBezTo>
                  <a:pt x="827882" y="369806"/>
                  <a:pt x="834231" y="388855"/>
                  <a:pt x="814388" y="424574"/>
                </a:cubicBezTo>
                <a:cubicBezTo>
                  <a:pt x="798512" y="473788"/>
                  <a:pt x="839788" y="484899"/>
                  <a:pt x="835819" y="526968"/>
                </a:cubicBezTo>
                <a:cubicBezTo>
                  <a:pt x="822325" y="566656"/>
                  <a:pt x="807641" y="610710"/>
                  <a:pt x="785813" y="641269"/>
                </a:cubicBezTo>
                <a:cubicBezTo>
                  <a:pt x="763985" y="671828"/>
                  <a:pt x="705644" y="698418"/>
                  <a:pt x="661988" y="681749"/>
                </a:cubicBezTo>
                <a:cubicBezTo>
                  <a:pt x="640557" y="661905"/>
                  <a:pt x="597693" y="649205"/>
                  <a:pt x="597694" y="622217"/>
                </a:cubicBezTo>
                <a:cubicBezTo>
                  <a:pt x="569913" y="653967"/>
                  <a:pt x="556418" y="683337"/>
                  <a:pt x="507206" y="717468"/>
                </a:cubicBezTo>
                <a:cubicBezTo>
                  <a:pt x="490538" y="755569"/>
                  <a:pt x="474663" y="819465"/>
                  <a:pt x="483394" y="865105"/>
                </a:cubicBezTo>
                <a:cubicBezTo>
                  <a:pt x="480219" y="916699"/>
                  <a:pt x="534193" y="994486"/>
                  <a:pt x="585787" y="1017505"/>
                </a:cubicBezTo>
                <a:cubicBezTo>
                  <a:pt x="519906" y="1046874"/>
                  <a:pt x="465931" y="1035761"/>
                  <a:pt x="340519" y="1029411"/>
                </a:cubicBezTo>
                <a:lnTo>
                  <a:pt x="288132" y="1031792"/>
                </a:lnTo>
                <a:cubicBezTo>
                  <a:pt x="376636" y="991708"/>
                  <a:pt x="385763" y="871455"/>
                  <a:pt x="385763" y="817480"/>
                </a:cubicBezTo>
                <a:cubicBezTo>
                  <a:pt x="394890" y="758345"/>
                  <a:pt x="377825" y="717864"/>
                  <a:pt x="371475" y="705561"/>
                </a:cubicBezTo>
                <a:lnTo>
                  <a:pt x="347663" y="743661"/>
                </a:lnTo>
                <a:cubicBezTo>
                  <a:pt x="332581" y="715087"/>
                  <a:pt x="293688" y="719848"/>
                  <a:pt x="266700" y="729374"/>
                </a:cubicBezTo>
                <a:cubicBezTo>
                  <a:pt x="228600" y="742867"/>
                  <a:pt x="209550" y="761124"/>
                  <a:pt x="180975" y="776999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540000" anchor="ctr"/>
          <a:lstStyle/>
          <a:p>
            <a:pPr algn="ctr" eaLnBrk="1" hangingPunct="1"/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任意多边形 2"/>
          <p:cNvSpPr>
            <a:spLocks/>
          </p:cNvSpPr>
          <p:nvPr/>
        </p:nvSpPr>
        <p:spPr bwMode="auto">
          <a:xfrm>
            <a:off x="1259632" y="1122611"/>
            <a:ext cx="2476949" cy="2738437"/>
          </a:xfrm>
          <a:custGeom>
            <a:avLst/>
            <a:gdLst>
              <a:gd name="T0" fmla="*/ 61447832 w 836089"/>
              <a:gd name="T1" fmla="*/ 263810859 h 1036854"/>
              <a:gd name="T2" fmla="*/ 57405618 w 836089"/>
              <a:gd name="T3" fmla="*/ 248449416 h 1036854"/>
              <a:gd name="T4" fmla="*/ 11319516 w 836089"/>
              <a:gd name="T5" fmla="*/ 221769124 h 1036854"/>
              <a:gd name="T6" fmla="*/ 0 w 836089"/>
              <a:gd name="T7" fmla="*/ 195088941 h 1036854"/>
              <a:gd name="T8" fmla="*/ 0 w 836089"/>
              <a:gd name="T9" fmla="*/ 162749079 h 1036854"/>
              <a:gd name="T10" fmla="*/ 1617190 w 836089"/>
              <a:gd name="T11" fmla="*/ 151430114 h 1036854"/>
              <a:gd name="T12" fmla="*/ 7276937 w 836089"/>
              <a:gd name="T13" fmla="*/ 139302539 h 1036854"/>
              <a:gd name="T14" fmla="*/ 18596105 w 836089"/>
              <a:gd name="T15" fmla="*/ 103728775 h 1036854"/>
              <a:gd name="T16" fmla="*/ 49320196 w 836089"/>
              <a:gd name="T17" fmla="*/ 101303507 h 1036854"/>
              <a:gd name="T18" fmla="*/ 41234762 w 836089"/>
              <a:gd name="T19" fmla="*/ 82708072 h 1036854"/>
              <a:gd name="T20" fmla="*/ 48511453 w 836089"/>
              <a:gd name="T21" fmla="*/ 47942625 h 1036854"/>
              <a:gd name="T22" fmla="*/ 76001429 w 836089"/>
              <a:gd name="T23" fmla="*/ 15602911 h 1036854"/>
              <a:gd name="T24" fmla="*/ 122087238 w 836089"/>
              <a:gd name="T25" fmla="*/ 1050158 h 1036854"/>
              <a:gd name="T26" fmla="*/ 159279471 w 836089"/>
              <a:gd name="T27" fmla="*/ 3475328 h 1036854"/>
              <a:gd name="T28" fmla="*/ 185960725 w 836089"/>
              <a:gd name="T29" fmla="*/ 22071147 h 1036854"/>
              <a:gd name="T30" fmla="*/ 213450455 w 836089"/>
              <a:gd name="T31" fmla="*/ 45517063 h 1036854"/>
              <a:gd name="T32" fmla="*/ 235280663 w 836089"/>
              <a:gd name="T33" fmla="*/ 41474772 h 1036854"/>
              <a:gd name="T34" fmla="*/ 244982849 w 836089"/>
              <a:gd name="T35" fmla="*/ 73006061 h 1036854"/>
              <a:gd name="T36" fmla="*/ 236897853 w 836089"/>
              <a:gd name="T37" fmla="*/ 90792820 h 1036854"/>
              <a:gd name="T38" fmla="*/ 266813201 w 836089"/>
              <a:gd name="T39" fmla="*/ 98069494 h 1036854"/>
              <a:gd name="T40" fmla="*/ 274898234 w 836089"/>
              <a:gd name="T41" fmla="*/ 117473357 h 1036854"/>
              <a:gd name="T42" fmla="*/ 276515424 w 836089"/>
              <a:gd name="T43" fmla="*/ 144153644 h 1036854"/>
              <a:gd name="T44" fmla="*/ 283792124 w 836089"/>
              <a:gd name="T45" fmla="*/ 178919077 h 1036854"/>
              <a:gd name="T46" fmla="*/ 266813201 w 836089"/>
              <a:gd name="T47" fmla="*/ 217727092 h 1036854"/>
              <a:gd name="T48" fmla="*/ 224769831 w 836089"/>
              <a:gd name="T49" fmla="*/ 231471135 h 1036854"/>
              <a:gd name="T50" fmla="*/ 202939627 w 836089"/>
              <a:gd name="T51" fmla="*/ 211258463 h 1036854"/>
              <a:gd name="T52" fmla="*/ 172215548 w 836089"/>
              <a:gd name="T53" fmla="*/ 243598570 h 1036854"/>
              <a:gd name="T54" fmla="*/ 164130518 w 836089"/>
              <a:gd name="T55" fmla="*/ 293725180 h 1036854"/>
              <a:gd name="T56" fmla="*/ 198896802 w 836089"/>
              <a:gd name="T57" fmla="*/ 345468760 h 1036854"/>
              <a:gd name="T58" fmla="*/ 115619064 w 836089"/>
              <a:gd name="T59" fmla="*/ 349511196 h 1036854"/>
              <a:gd name="T60" fmla="*/ 97831637 w 836089"/>
              <a:gd name="T61" fmla="*/ 350319661 h 1036854"/>
              <a:gd name="T62" fmla="*/ 130981122 w 836089"/>
              <a:gd name="T63" fmla="*/ 277555272 h 1036854"/>
              <a:gd name="T64" fmla="*/ 126129692 w 836089"/>
              <a:gd name="T65" fmla="*/ 239555891 h 1036854"/>
              <a:gd name="T66" fmla="*/ 118044709 w 836089"/>
              <a:gd name="T67" fmla="*/ 252491839 h 1036854"/>
              <a:gd name="T68" fmla="*/ 90554720 w 836089"/>
              <a:gd name="T69" fmla="*/ 247640988 h 1036854"/>
              <a:gd name="T70" fmla="*/ 61447832 w 836089"/>
              <a:gd name="T71" fmla="*/ 263810859 h 10368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6089"/>
              <a:gd name="T109" fmla="*/ 0 h 1036854"/>
              <a:gd name="T110" fmla="*/ 836089 w 836089"/>
              <a:gd name="T111" fmla="*/ 1036854 h 10368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6089" h="1036854">
                <a:moveTo>
                  <a:pt x="180975" y="776999"/>
                </a:moveTo>
                <a:lnTo>
                  <a:pt x="169070" y="731755"/>
                </a:lnTo>
                <a:cubicBezTo>
                  <a:pt x="123826" y="707943"/>
                  <a:pt x="64294" y="684130"/>
                  <a:pt x="33338" y="653174"/>
                </a:cubicBezTo>
                <a:lnTo>
                  <a:pt x="0" y="574593"/>
                </a:lnTo>
                <a:lnTo>
                  <a:pt x="0" y="479343"/>
                </a:lnTo>
                <a:lnTo>
                  <a:pt x="4763" y="446005"/>
                </a:lnTo>
                <a:lnTo>
                  <a:pt x="21432" y="410286"/>
                </a:lnTo>
                <a:cubicBezTo>
                  <a:pt x="-7937" y="358692"/>
                  <a:pt x="15082" y="323768"/>
                  <a:pt x="54769" y="305511"/>
                </a:cubicBezTo>
                <a:lnTo>
                  <a:pt x="145257" y="298368"/>
                </a:lnTo>
                <a:lnTo>
                  <a:pt x="121444" y="243599"/>
                </a:lnTo>
                <a:lnTo>
                  <a:pt x="142875" y="141205"/>
                </a:lnTo>
                <a:lnTo>
                  <a:pt x="223838" y="45955"/>
                </a:lnTo>
                <a:cubicBezTo>
                  <a:pt x="259954" y="23333"/>
                  <a:pt x="318691" y="9046"/>
                  <a:pt x="359569" y="3093"/>
                </a:cubicBezTo>
                <a:cubicBezTo>
                  <a:pt x="400447" y="-2860"/>
                  <a:pt x="437754" y="-83"/>
                  <a:pt x="469107" y="10236"/>
                </a:cubicBezTo>
                <a:cubicBezTo>
                  <a:pt x="500460" y="20555"/>
                  <a:pt x="521098" y="44369"/>
                  <a:pt x="547688" y="65006"/>
                </a:cubicBezTo>
                <a:cubicBezTo>
                  <a:pt x="574278" y="85643"/>
                  <a:pt x="604374" y="124707"/>
                  <a:pt x="628650" y="134061"/>
                </a:cubicBezTo>
                <a:cubicBezTo>
                  <a:pt x="671909" y="150730"/>
                  <a:pt x="677466" y="108661"/>
                  <a:pt x="692944" y="122155"/>
                </a:cubicBezTo>
                <a:cubicBezTo>
                  <a:pt x="708422" y="135649"/>
                  <a:pt x="719138" y="191211"/>
                  <a:pt x="721519" y="215024"/>
                </a:cubicBezTo>
                <a:lnTo>
                  <a:pt x="697707" y="267411"/>
                </a:lnTo>
                <a:lnTo>
                  <a:pt x="785813" y="288843"/>
                </a:lnTo>
                <a:cubicBezTo>
                  <a:pt x="817563" y="300749"/>
                  <a:pt x="811213" y="322180"/>
                  <a:pt x="809625" y="345993"/>
                </a:cubicBezTo>
                <a:cubicBezTo>
                  <a:pt x="827882" y="369806"/>
                  <a:pt x="834231" y="388855"/>
                  <a:pt x="814388" y="424574"/>
                </a:cubicBezTo>
                <a:cubicBezTo>
                  <a:pt x="798512" y="473788"/>
                  <a:pt x="839788" y="484899"/>
                  <a:pt x="835819" y="526968"/>
                </a:cubicBezTo>
                <a:cubicBezTo>
                  <a:pt x="822325" y="566656"/>
                  <a:pt x="807641" y="610710"/>
                  <a:pt x="785813" y="641269"/>
                </a:cubicBezTo>
                <a:cubicBezTo>
                  <a:pt x="763985" y="671828"/>
                  <a:pt x="705644" y="698418"/>
                  <a:pt x="661988" y="681749"/>
                </a:cubicBezTo>
                <a:cubicBezTo>
                  <a:pt x="640557" y="661905"/>
                  <a:pt x="597693" y="649205"/>
                  <a:pt x="597694" y="622217"/>
                </a:cubicBezTo>
                <a:cubicBezTo>
                  <a:pt x="569913" y="653967"/>
                  <a:pt x="556418" y="683337"/>
                  <a:pt x="507206" y="717468"/>
                </a:cubicBezTo>
                <a:cubicBezTo>
                  <a:pt x="490538" y="755569"/>
                  <a:pt x="474663" y="819465"/>
                  <a:pt x="483394" y="865105"/>
                </a:cubicBezTo>
                <a:cubicBezTo>
                  <a:pt x="480219" y="916699"/>
                  <a:pt x="534193" y="994486"/>
                  <a:pt x="585787" y="1017505"/>
                </a:cubicBezTo>
                <a:cubicBezTo>
                  <a:pt x="519906" y="1046874"/>
                  <a:pt x="465931" y="1035761"/>
                  <a:pt x="340519" y="1029411"/>
                </a:cubicBezTo>
                <a:lnTo>
                  <a:pt x="288132" y="1031792"/>
                </a:lnTo>
                <a:cubicBezTo>
                  <a:pt x="376636" y="991708"/>
                  <a:pt x="385763" y="871455"/>
                  <a:pt x="385763" y="817480"/>
                </a:cubicBezTo>
                <a:cubicBezTo>
                  <a:pt x="394890" y="758345"/>
                  <a:pt x="377825" y="717864"/>
                  <a:pt x="371475" y="705561"/>
                </a:cubicBezTo>
                <a:lnTo>
                  <a:pt x="347663" y="743661"/>
                </a:lnTo>
                <a:cubicBezTo>
                  <a:pt x="332581" y="715087"/>
                  <a:pt x="293688" y="719848"/>
                  <a:pt x="266700" y="729374"/>
                </a:cubicBezTo>
                <a:cubicBezTo>
                  <a:pt x="228600" y="742867"/>
                  <a:pt x="209550" y="761124"/>
                  <a:pt x="180975" y="776999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540000" anchor="ctr"/>
          <a:lstStyle/>
          <a:p>
            <a:pPr algn="ctr" eaLnBrk="1" hangingPunct="1"/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巨头动作背后的深意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地图</a:t>
            </a:r>
            <a:endParaRPr lang="zh-CN" altLang="en-US" b="1" dirty="0"/>
          </a:p>
        </p:txBody>
      </p:sp>
      <p:sp>
        <p:nvSpPr>
          <p:cNvPr id="5" name="椭圆 6"/>
          <p:cNvSpPr>
            <a:spLocks noChangeArrowheads="1"/>
          </p:cNvSpPr>
          <p:nvPr/>
        </p:nvSpPr>
        <p:spPr bwMode="auto">
          <a:xfrm>
            <a:off x="5630168" y="2978150"/>
            <a:ext cx="53975" cy="539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4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 rot="18949819">
            <a:off x="5642868" y="2960688"/>
            <a:ext cx="107950" cy="111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4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椭圆 36"/>
          <p:cNvSpPr>
            <a:spLocks noChangeArrowheads="1"/>
          </p:cNvSpPr>
          <p:nvPr/>
        </p:nvSpPr>
        <p:spPr bwMode="auto">
          <a:xfrm>
            <a:off x="5936556" y="4176713"/>
            <a:ext cx="53975" cy="539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4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矩形 37"/>
          <p:cNvSpPr>
            <a:spLocks noChangeArrowheads="1"/>
          </p:cNvSpPr>
          <p:nvPr/>
        </p:nvSpPr>
        <p:spPr bwMode="auto">
          <a:xfrm rot="18949819">
            <a:off x="5561013" y="4159250"/>
            <a:ext cx="107950" cy="11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4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椭圆 44"/>
          <p:cNvSpPr>
            <a:spLocks noChangeArrowheads="1"/>
          </p:cNvSpPr>
          <p:nvPr/>
        </p:nvSpPr>
        <p:spPr bwMode="auto">
          <a:xfrm flipH="1">
            <a:off x="3633788" y="3478213"/>
            <a:ext cx="53975" cy="539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4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矩形 45"/>
          <p:cNvSpPr>
            <a:spLocks noChangeArrowheads="1"/>
          </p:cNvSpPr>
          <p:nvPr/>
        </p:nvSpPr>
        <p:spPr bwMode="auto">
          <a:xfrm rot="2650181" flipH="1">
            <a:off x="3567113" y="3460750"/>
            <a:ext cx="107950" cy="11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4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椭圆 48"/>
          <p:cNvSpPr>
            <a:spLocks noChangeArrowheads="1"/>
          </p:cNvSpPr>
          <p:nvPr/>
        </p:nvSpPr>
        <p:spPr bwMode="auto">
          <a:xfrm flipH="1">
            <a:off x="4366518" y="4529138"/>
            <a:ext cx="53975" cy="539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4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矩形 49"/>
          <p:cNvSpPr>
            <a:spLocks noChangeArrowheads="1"/>
          </p:cNvSpPr>
          <p:nvPr/>
        </p:nvSpPr>
        <p:spPr bwMode="auto">
          <a:xfrm flipH="1">
            <a:off x="4283968" y="4551363"/>
            <a:ext cx="107950" cy="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4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93" y="3203326"/>
            <a:ext cx="770271" cy="72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898439" y="3969207"/>
            <a:ext cx="130540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高德地图  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27.4%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5013176"/>
            <a:ext cx="8280920" cy="129266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手机导航的竞争实际上意在布局移动互联网基于位置的服务，以抢占移动互联网的一个重要入口。地图服务可以加载很多生活服务和商业模式，地图未来可以称为信息服务的入口，也能够称为综合的生活服务平台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2789" y="4016677"/>
            <a:ext cx="14168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市场份额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74" y="3330877"/>
            <a:ext cx="6953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836031" y="3990449"/>
            <a:ext cx="130540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百度地图  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27.7%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30053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283968" y="4005064"/>
            <a:ext cx="130540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腾讯地图  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3.3%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10" y="1268760"/>
            <a:ext cx="887722" cy="54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05" y="2052609"/>
            <a:ext cx="560267" cy="54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792" y="1812887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736" y="2016206"/>
            <a:ext cx="4667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066" y="2483964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071" y="2052609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943" y="1298537"/>
            <a:ext cx="5048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7" y="1995853"/>
            <a:ext cx="570473" cy="55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3" y="2159247"/>
            <a:ext cx="712787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3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巨头动作背后的深意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0194"/>
            <a:ext cx="8292045" cy="5137152"/>
          </a:xfrm>
        </p:spPr>
        <p:txBody>
          <a:bodyPr/>
          <a:lstStyle/>
          <a:p>
            <a:r>
              <a:rPr lang="zh-CN" altLang="en-US" b="1" dirty="0" smtClean="0"/>
              <a:t>打车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5013176"/>
            <a:ext cx="8280920" cy="129266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打车市场的竞争实际上是腾讯微信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支付和阿里巴巴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支付宝抢占未来商机的争夺战，目标瞄准的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是移动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上网，手机支付市场，以及大数据时代的市场先机，随后百度与</a:t>
            </a:r>
            <a:r>
              <a:rPr lang="en-US" altLang="zh-CN" sz="20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Uber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合作进入专车市场。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71975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巨头动作背后的深意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8292045" cy="5137152"/>
          </a:xfrm>
        </p:spPr>
        <p:txBody>
          <a:bodyPr/>
          <a:lstStyle/>
          <a:p>
            <a:r>
              <a:rPr lang="zh-CN" altLang="en-US" b="1" dirty="0" smtClean="0"/>
              <a:t>餐饮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5013176"/>
            <a:ext cx="8280920" cy="89255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餐饮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O2O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的本质是把餐饮传统的客户群体通过互联网放大，对接更为广阔的海量客群，（移动）互联网终端成为拉动餐饮产业链的新引擎。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5"/>
            <a:ext cx="5895238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2853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465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3AA5BA"/>
      </a:accent4>
      <a:accent5>
        <a:srgbClr val="FFC000"/>
      </a:accent5>
      <a:accent6>
        <a:srgbClr val="C00000"/>
      </a:accent6>
      <a:hlink>
        <a:srgbClr val="0070C0"/>
      </a:hlink>
      <a:folHlink>
        <a:srgbClr val="7F7F7F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A000120150303A15PPBG</Template>
  <TotalTime>692</TotalTime>
  <Words>1711</Words>
  <Application>Microsoft Office PowerPoint</Application>
  <PresentationFormat>全屏显示(4:3)</PresentationFormat>
  <Paragraphs>200</Paragraphs>
  <Slides>22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A000120140530A99PPBG</vt:lpstr>
      <vt:lpstr>BAT移动互联网布局</vt:lpstr>
      <vt:lpstr>PowerPoint 演示文稿</vt:lpstr>
      <vt:lpstr>互联网时代的变迁</vt:lpstr>
      <vt:lpstr>BAT移动互联网布局</vt:lpstr>
      <vt:lpstr>BAT移动互联网布局</vt:lpstr>
      <vt:lpstr>BAT移动互联网布局</vt:lpstr>
      <vt:lpstr>巨头动作背后的深意</vt:lpstr>
      <vt:lpstr>巨头动作背后的深意</vt:lpstr>
      <vt:lpstr>巨头动作背后的深意</vt:lpstr>
      <vt:lpstr>巨头动作背后的深意</vt:lpstr>
      <vt:lpstr>巨头动作背后的深意</vt:lpstr>
      <vt:lpstr>巨头动作背后的深意</vt:lpstr>
      <vt:lpstr>巨头动作背后的深意</vt:lpstr>
      <vt:lpstr>巨头动作背后的深意</vt:lpstr>
      <vt:lpstr>阿里巴巴移动互联网布局特点</vt:lpstr>
      <vt:lpstr>百度移动互联网布局特点</vt:lpstr>
      <vt:lpstr>百度移动互联网布局特点</vt:lpstr>
      <vt:lpstr>百度移动互联网布局特点</vt:lpstr>
      <vt:lpstr>腾讯移动互联网布局特点</vt:lpstr>
      <vt:lpstr>腾讯移动互联网布局特点</vt:lpstr>
      <vt:lpstr>腾讯移动互联网布局特点</vt:lpstr>
      <vt:lpstr>总结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BAT移动互联网布局</dc:title>
  <dc:creator>liulili</dc:creator>
  <cp:lastModifiedBy>ts</cp:lastModifiedBy>
  <cp:revision>59</cp:revision>
  <dcterms:created xsi:type="dcterms:W3CDTF">2015-06-10T02:50:12Z</dcterms:created>
  <dcterms:modified xsi:type="dcterms:W3CDTF">2015-06-18T09:26:34Z</dcterms:modified>
</cp:coreProperties>
</file>