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57" r:id="rId3"/>
    <p:sldId id="285" r:id="rId4"/>
    <p:sldId id="286" r:id="rId5"/>
    <p:sldId id="309" r:id="rId6"/>
    <p:sldId id="301" r:id="rId7"/>
    <p:sldId id="303" r:id="rId8"/>
    <p:sldId id="305" r:id="rId9"/>
    <p:sldId id="306" r:id="rId10"/>
    <p:sldId id="259" r:id="rId11"/>
    <p:sldId id="260" r:id="rId12"/>
    <p:sldId id="275" r:id="rId13"/>
    <p:sldId id="272" r:id="rId14"/>
    <p:sldId id="289" r:id="rId15"/>
    <p:sldId id="288" r:id="rId16"/>
    <p:sldId id="291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310" r:id="rId26"/>
    <p:sldId id="311" r:id="rId27"/>
    <p:sldId id="298" r:id="rId28"/>
    <p:sldId id="294" r:id="rId29"/>
    <p:sldId id="293" r:id="rId30"/>
    <p:sldId id="290" r:id="rId31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BCC44"/>
    <a:srgbClr val="8DC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94667" autoAdjust="0"/>
  </p:normalViewPr>
  <p:slideViewPr>
    <p:cSldViewPr>
      <p:cViewPr varScale="1">
        <p:scale>
          <a:sx n="84" d="100"/>
          <a:sy n="84" d="100"/>
        </p:scale>
        <p:origin x="-9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0D419-2447-4B23-A980-777C958F4D3E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EB7B-3AD4-4B3F-ACE7-092F52E12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2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fld id="{3AA92191-CE3A-48FC-BC6F-A1C2CCE2E32E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 </a:t>
            </a:r>
            <a:r>
              <a:rPr lang="en-US" smtClean="0"/>
              <a:t>http://docer.mysoeasy.com/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7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fld id="{8825A202-D5B5-4C1A-8BD3-9AEC50389713}" type="slidenum">
              <a:rPr lang="zh-CN" altLang="en-US">
                <a:latin typeface="Calibri" pitchFamily="34" charset="0"/>
              </a:rPr>
              <a:pPr/>
              <a:t>27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546"/>
          <a:stretch/>
        </p:blipFill>
        <p:spPr>
          <a:xfrm>
            <a:off x="0" y="0"/>
            <a:ext cx="9144000" cy="4598126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923110" y="5676374"/>
            <a:ext cx="7323909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923110" y="4850672"/>
            <a:ext cx="7323909" cy="7407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1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1220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88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7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88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60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FF78-2028-4DEC-B02C-AEF0F88A4D9F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B4CF-59DA-4262-A783-97BC8EEE4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8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606B6-C7AD-4A50-93F4-F15D206B97B3}" type="datetimeFigureOut">
              <a:rPr lang="zh-CN" altLang="en-US"/>
              <a:pPr>
                <a:defRPr/>
              </a:pPr>
              <a:t>2015/6/25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187EB-7E58-4FED-9AAB-1D1537E613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A669A-9A99-4C2A-B78B-35D52E16D825}" type="datetimeFigureOut">
              <a:rPr lang="zh-CN" altLang="en-US"/>
              <a:pPr>
                <a:defRPr/>
              </a:pPr>
              <a:t>2015/6/25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D6B13-090C-47D8-AAE0-A6D8FE03B5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3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7675" y="1200149"/>
            <a:ext cx="8215844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88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80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6" r:id="rId3"/>
    <p:sldLayoutId id="2147483733" r:id="rId4"/>
    <p:sldLayoutId id="2147483734" r:id="rId5"/>
    <p:sldLayoutId id="2147483735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 2" panose="05020102010507070707" pitchFamily="18" charset="2"/>
        <a:buChar char="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电子商务与智能服务研究中心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LCA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O2O</a:t>
            </a:r>
            <a:r>
              <a:rPr lang="zh-CN" altLang="en-US" dirty="0" smtClean="0"/>
              <a:t>服务用户分类研究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4288" y="6021288"/>
            <a:ext cx="158417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王贝    </a:t>
            </a:r>
            <a:r>
              <a:rPr lang="en-US" altLang="zh-CN" sz="1400" dirty="0" smtClean="0"/>
              <a:t>2015.6.25</a:t>
            </a:r>
            <a:endParaRPr lang="zh-CN" altLang="en-US" sz="1400" dirty="0"/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8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/>
          <p:cNvSpPr txBox="1">
            <a:spLocks/>
          </p:cNvSpPr>
          <p:nvPr/>
        </p:nvSpPr>
        <p:spPr>
          <a:xfrm>
            <a:off x="1418175" y="1672937"/>
            <a:ext cx="2286000" cy="275972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188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500" b="1" i="1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  <a:effectLst/>
                <a:uLnTx/>
                <a:uFillTx/>
                <a:latin typeface="Felix Titling" panose="04060505060202020A04" pitchFamily="82" charset="0"/>
                <a:ea typeface="幼圆" panose="02010509060101010101" pitchFamily="49" charset="-122"/>
              </a:rPr>
              <a:t>2</a:t>
            </a:r>
            <a:endParaRPr kumimoji="0" lang="en-US" altLang="en-US" sz="185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  <p:sp>
        <p:nvSpPr>
          <p:cNvPr id="7" name="标题 5"/>
          <p:cNvSpPr txBox="1">
            <a:spLocks/>
          </p:cNvSpPr>
          <p:nvPr/>
        </p:nvSpPr>
        <p:spPr>
          <a:xfrm>
            <a:off x="3123375" y="3369681"/>
            <a:ext cx="4687200" cy="609599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lvl="0" algn="ctr">
              <a:defRPr/>
            </a:pPr>
            <a:r>
              <a:rPr lang="zh-CN" altLang="en-US" sz="3600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</a:rPr>
              <a:t>研究目的及创新</a:t>
            </a:r>
            <a:endParaRPr lang="zh-CN" altLang="en-US" sz="3600" dirty="0"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</a:endParaRPr>
          </a:p>
        </p:txBody>
      </p:sp>
      <p:sp>
        <p:nvSpPr>
          <p:cNvPr id="8" name="文本占位符 6"/>
          <p:cNvSpPr txBox="1">
            <a:spLocks/>
          </p:cNvSpPr>
          <p:nvPr/>
        </p:nvSpPr>
        <p:spPr>
          <a:xfrm>
            <a:off x="2031042" y="2853614"/>
            <a:ext cx="3137264" cy="3983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3C902"/>
                </a:solidFill>
                <a:effectLst/>
                <a:uLnTx/>
                <a:uFillTx/>
                <a:latin typeface="Felix Titling" panose="04060505060202020A04" pitchFamily="82" charset="0"/>
                <a:ea typeface="幼圆" panose="02010509060101010101" pitchFamily="49" charset="-122"/>
              </a:rPr>
              <a:t>O2O  </a:t>
            </a:r>
            <a:r>
              <a:rPr lang="en-US" altLang="zh-CN" dirty="0" smtClean="0">
                <a:solidFill>
                  <a:srgbClr val="A3C902"/>
                </a:solidFill>
              </a:rPr>
              <a:t>user Classification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A3C902"/>
              </a:soli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0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873250" y="1830388"/>
            <a:ext cx="3879850" cy="3192462"/>
          </a:xfrm>
          <a:custGeom>
            <a:avLst/>
            <a:gdLst>
              <a:gd name="connsiteX0" fmla="*/ 0 w 3718560"/>
              <a:gd name="connsiteY0" fmla="*/ 0 h 3518262"/>
              <a:gd name="connsiteX1" fmla="*/ 0 w 3718560"/>
              <a:gd name="connsiteY1" fmla="*/ 3509554 h 3518262"/>
              <a:gd name="connsiteX2" fmla="*/ 3718560 w 3718560"/>
              <a:gd name="connsiteY2" fmla="*/ 3518262 h 3518262"/>
              <a:gd name="connsiteX3" fmla="*/ 3718560 w 3718560"/>
              <a:gd name="connsiteY3" fmla="*/ 3518262 h 351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560" h="3518262">
                <a:moveTo>
                  <a:pt x="0" y="0"/>
                </a:moveTo>
                <a:lnTo>
                  <a:pt x="0" y="3509554"/>
                </a:lnTo>
                <a:lnTo>
                  <a:pt x="3718560" y="3518262"/>
                </a:lnTo>
                <a:lnTo>
                  <a:pt x="3718560" y="3518262"/>
                </a:lnTo>
              </a:path>
            </a:pathLst>
          </a:custGeom>
          <a:noFill/>
          <a:ln w="762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636713" y="2117725"/>
            <a:ext cx="5464175" cy="3911600"/>
          </a:xfrm>
          <a:custGeom>
            <a:avLst/>
            <a:gdLst>
              <a:gd name="connsiteX0" fmla="*/ 5320937 w 5320937"/>
              <a:gd name="connsiteY0" fmla="*/ 1837508 h 4188823"/>
              <a:gd name="connsiteX1" fmla="*/ 5320937 w 5320937"/>
              <a:gd name="connsiteY1" fmla="*/ 0 h 4188823"/>
              <a:gd name="connsiteX2" fmla="*/ 0 w 5320937"/>
              <a:gd name="connsiteY2" fmla="*/ 0 h 4188823"/>
              <a:gd name="connsiteX3" fmla="*/ 0 w 5320937"/>
              <a:gd name="connsiteY3" fmla="*/ 3405051 h 4188823"/>
              <a:gd name="connsiteX4" fmla="*/ 2717075 w 5320937"/>
              <a:gd name="connsiteY4" fmla="*/ 3405051 h 4188823"/>
              <a:gd name="connsiteX5" fmla="*/ 3500847 w 5320937"/>
              <a:gd name="connsiteY5" fmla="*/ 4188823 h 4188823"/>
              <a:gd name="connsiteX6" fmla="*/ 3518263 w 5320937"/>
              <a:gd name="connsiteY6" fmla="*/ 4188823 h 418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0937" h="4188823">
                <a:moveTo>
                  <a:pt x="5320937" y="1837508"/>
                </a:moveTo>
                <a:lnTo>
                  <a:pt x="5320937" y="0"/>
                </a:lnTo>
                <a:lnTo>
                  <a:pt x="0" y="0"/>
                </a:lnTo>
                <a:lnTo>
                  <a:pt x="0" y="3405051"/>
                </a:lnTo>
                <a:lnTo>
                  <a:pt x="2717075" y="3405051"/>
                </a:lnTo>
                <a:lnTo>
                  <a:pt x="3500847" y="4188823"/>
                </a:lnTo>
                <a:lnTo>
                  <a:pt x="3518263" y="4188823"/>
                </a:lnTo>
              </a:path>
            </a:pathLst>
          </a:custGeom>
          <a:noFill/>
          <a:ln w="762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612000" tIns="180000" rIns="324000" bIns="0"/>
          <a:lstStyle/>
          <a:p>
            <a:pPr>
              <a:lnSpc>
                <a:spcPct val="120000"/>
              </a:lnSpc>
              <a:defRPr/>
            </a:pPr>
            <a:r>
              <a:rPr lang="zh-CN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由于能够实时获取用户交易数据与行为数据，</a:t>
            </a:r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一对一精准营销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在线上电子商务得到广泛应用。但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O2O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服务</a:t>
            </a:r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线下信息的实时获取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是个难点，因而</a:t>
            </a:r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很难实现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O2O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用户的一对一精准营销。可行的办法是依据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O2O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用户</a:t>
            </a:r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线上和线下的特征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对用户进行</a:t>
            </a:r>
            <a:r>
              <a:rPr lang="zh-CN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分类</a:t>
            </a:r>
            <a:r>
              <a:rPr lang="zh-CN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，针对不同类别用户的特征制定不同的营销策略</a:t>
            </a:r>
            <a:endParaRPr lang="zh-CN" altLang="en-US" kern="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5216525" y="3722688"/>
            <a:ext cx="2281238" cy="235743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026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59"/>
          <p:cNvSpPr txBox="1"/>
          <p:nvPr/>
        </p:nvSpPr>
        <p:spPr>
          <a:xfrm>
            <a:off x="5076056" y="1700808"/>
            <a:ext cx="3193840" cy="3712467"/>
          </a:xfrm>
          <a:prstGeom prst="rect">
            <a:avLst/>
          </a:prstGeom>
          <a:noFill/>
        </p:spPr>
        <p:txBody>
          <a:bodyPr wrap="square" lIns="108000" rIns="108000" rtlCol="0" anchor="ctr" anchorCtr="0">
            <a:noAutofit/>
          </a:bodyPr>
          <a:lstStyle/>
          <a:p>
            <a:pPr indent="360000"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虽然目前关于互联网用户分类的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研究主要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采用</a:t>
            </a:r>
            <a:r>
              <a:rPr lang="en-US" altLang="zh-CN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K-means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K-</a:t>
            </a:r>
            <a:r>
              <a:rPr lang="en-US" altLang="zh-CN" sz="1400" dirty="0" err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medoids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KNN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等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分类方法，其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值和聚类个数是人为主观根据经验设定，并没有准确的依据。而且国内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研究侧重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从行为和人口统计维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度对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用户进行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分类，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缺少对用户的心理特征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分析。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也有研究使用结构方程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模型、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因素分析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法对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用户特征进行统计分析，但此类方法不能处理分类变量。此外，在理论上，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O2O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服务是一个新兴的研究领域，国内对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O2O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服务用户分类研究较少，并不满足到分类需求</a:t>
            </a:r>
            <a:endParaRPr lang="en-US" altLang="zh-CN" sz="14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4716016" y="1945165"/>
            <a:ext cx="0" cy="3223752"/>
          </a:xfrm>
          <a:prstGeom prst="line">
            <a:avLst/>
          </a:prstGeom>
          <a:noFill/>
          <a:ln w="3175" cap="flat" cmpd="sng" algn="ctr">
            <a:solidFill>
              <a:srgbClr val="1CADE4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sp>
        <p:nvSpPr>
          <p:cNvPr id="51" name="圆角矩形 50"/>
          <p:cNvSpPr/>
          <p:nvPr/>
        </p:nvSpPr>
        <p:spPr>
          <a:xfrm>
            <a:off x="1599936" y="1775347"/>
            <a:ext cx="2691978" cy="6804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 cap="flat" cmpd="sng" algn="ctr">
            <a:solidFill>
              <a:srgbClr val="1CADE4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180000" rIns="648000" rtlCol="0" anchor="ctr"/>
          <a:lstStyle/>
          <a:p>
            <a:pPr lvl="0" algn="just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处理分类变量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11055" y="1774951"/>
            <a:ext cx="680859" cy="680858"/>
          </a:xfrm>
          <a:prstGeom prst="ellipse">
            <a:avLst/>
          </a:prstGeom>
          <a:gradFill flip="none" rotWithShape="1">
            <a:gsLst>
              <a:gs pos="0">
                <a:srgbClr val="1CADE4">
                  <a:lumMod val="60000"/>
                  <a:lumOff val="40000"/>
                </a:srgbClr>
              </a:gs>
              <a:gs pos="99000">
                <a:srgbClr val="1CADE4"/>
              </a:gs>
            </a:gsLst>
            <a:path path="shape">
              <a:fillToRect l="50000" t="50000" r="50000" b="50000"/>
            </a:path>
            <a:tileRect/>
          </a:gra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1"/>
          <p:cNvSpPr/>
          <p:nvPr/>
        </p:nvSpPr>
        <p:spPr>
          <a:xfrm rot="16200000">
            <a:off x="3836204" y="1662630"/>
            <a:ext cx="229611" cy="495134"/>
          </a:xfrm>
          <a:custGeom>
            <a:avLst/>
            <a:gdLst>
              <a:gd name="connsiteX0" fmla="*/ 0 w 683569"/>
              <a:gd name="connsiteY0" fmla="*/ 341785 h 683569"/>
              <a:gd name="connsiteX1" fmla="*/ 341785 w 683569"/>
              <a:gd name="connsiteY1" fmla="*/ 0 h 683569"/>
              <a:gd name="connsiteX2" fmla="*/ 683570 w 683569"/>
              <a:gd name="connsiteY2" fmla="*/ 341785 h 683569"/>
              <a:gd name="connsiteX3" fmla="*/ 341785 w 683569"/>
              <a:gd name="connsiteY3" fmla="*/ 683570 h 683569"/>
              <a:gd name="connsiteX4" fmla="*/ 0 w 683569"/>
              <a:gd name="connsiteY4" fmla="*/ 341785 h 683569"/>
              <a:gd name="connsiteX0" fmla="*/ 62426 w 355471"/>
              <a:gd name="connsiteY0" fmla="*/ 344166 h 683570"/>
              <a:gd name="connsiteX1" fmla="*/ 13686 w 355471"/>
              <a:gd name="connsiteY1" fmla="*/ 0 h 683570"/>
              <a:gd name="connsiteX2" fmla="*/ 355471 w 355471"/>
              <a:gd name="connsiteY2" fmla="*/ 341785 h 683570"/>
              <a:gd name="connsiteX3" fmla="*/ 13686 w 355471"/>
              <a:gd name="connsiteY3" fmla="*/ 683570 h 683570"/>
              <a:gd name="connsiteX4" fmla="*/ 62426 w 355471"/>
              <a:gd name="connsiteY4" fmla="*/ 344166 h 683570"/>
              <a:gd name="connsiteX0" fmla="*/ 62426 w 355471"/>
              <a:gd name="connsiteY0" fmla="*/ 344166 h 683570"/>
              <a:gd name="connsiteX1" fmla="*/ 13686 w 355471"/>
              <a:gd name="connsiteY1" fmla="*/ 0 h 683570"/>
              <a:gd name="connsiteX2" fmla="*/ 355471 w 355471"/>
              <a:gd name="connsiteY2" fmla="*/ 341788 h 683570"/>
              <a:gd name="connsiteX3" fmla="*/ 13686 w 355471"/>
              <a:gd name="connsiteY3" fmla="*/ 683570 h 683570"/>
              <a:gd name="connsiteX4" fmla="*/ 62426 w 355471"/>
              <a:gd name="connsiteY4" fmla="*/ 344166 h 683570"/>
              <a:gd name="connsiteX0" fmla="*/ 62426 w 355497"/>
              <a:gd name="connsiteY0" fmla="*/ 344166 h 683570"/>
              <a:gd name="connsiteX1" fmla="*/ 13686 w 355497"/>
              <a:gd name="connsiteY1" fmla="*/ 0 h 683570"/>
              <a:gd name="connsiteX2" fmla="*/ 355471 w 355497"/>
              <a:gd name="connsiteY2" fmla="*/ 341788 h 683570"/>
              <a:gd name="connsiteX3" fmla="*/ 13686 w 355497"/>
              <a:gd name="connsiteY3" fmla="*/ 683570 h 683570"/>
              <a:gd name="connsiteX4" fmla="*/ 62426 w 355497"/>
              <a:gd name="connsiteY4" fmla="*/ 344166 h 683570"/>
              <a:gd name="connsiteX0" fmla="*/ 62426 w 356185"/>
              <a:gd name="connsiteY0" fmla="*/ 344167 h 683571"/>
              <a:gd name="connsiteX1" fmla="*/ 13686 w 356185"/>
              <a:gd name="connsiteY1" fmla="*/ 1 h 683571"/>
              <a:gd name="connsiteX2" fmla="*/ 355471 w 356185"/>
              <a:gd name="connsiteY2" fmla="*/ 341789 h 683571"/>
              <a:gd name="connsiteX3" fmla="*/ 13686 w 356185"/>
              <a:gd name="connsiteY3" fmla="*/ 683571 h 683571"/>
              <a:gd name="connsiteX4" fmla="*/ 62426 w 356185"/>
              <a:gd name="connsiteY4" fmla="*/ 344167 h 683571"/>
              <a:gd name="connsiteX0" fmla="*/ 65000 w 360090"/>
              <a:gd name="connsiteY0" fmla="*/ 306067 h 645471"/>
              <a:gd name="connsiteX1" fmla="*/ 154373 w 360090"/>
              <a:gd name="connsiteY1" fmla="*/ 1 h 645471"/>
              <a:gd name="connsiteX2" fmla="*/ 358045 w 360090"/>
              <a:gd name="connsiteY2" fmla="*/ 303689 h 645471"/>
              <a:gd name="connsiteX3" fmla="*/ 16260 w 360090"/>
              <a:gd name="connsiteY3" fmla="*/ 645471 h 645471"/>
              <a:gd name="connsiteX4" fmla="*/ 65000 w 360090"/>
              <a:gd name="connsiteY4" fmla="*/ 306067 h 645471"/>
              <a:gd name="connsiteX0" fmla="*/ 95 w 293169"/>
              <a:gd name="connsiteY0" fmla="*/ 306067 h 585943"/>
              <a:gd name="connsiteX1" fmla="*/ 89468 w 293169"/>
              <a:gd name="connsiteY1" fmla="*/ 1 h 585943"/>
              <a:gd name="connsiteX2" fmla="*/ 293140 w 293169"/>
              <a:gd name="connsiteY2" fmla="*/ 303689 h 585943"/>
              <a:gd name="connsiteX3" fmla="*/ 103755 w 293169"/>
              <a:gd name="connsiteY3" fmla="*/ 585943 h 585943"/>
              <a:gd name="connsiteX4" fmla="*/ 95 w 293169"/>
              <a:gd name="connsiteY4" fmla="*/ 306067 h 585943"/>
              <a:gd name="connsiteX0" fmla="*/ 3 w 293048"/>
              <a:gd name="connsiteY0" fmla="*/ 306067 h 585943"/>
              <a:gd name="connsiteX1" fmla="*/ 89376 w 293048"/>
              <a:gd name="connsiteY1" fmla="*/ 1 h 585943"/>
              <a:gd name="connsiteX2" fmla="*/ 293048 w 293048"/>
              <a:gd name="connsiteY2" fmla="*/ 303689 h 585943"/>
              <a:gd name="connsiteX3" fmla="*/ 91757 w 293048"/>
              <a:gd name="connsiteY3" fmla="*/ 585943 h 585943"/>
              <a:gd name="connsiteX4" fmla="*/ 3 w 293048"/>
              <a:gd name="connsiteY4" fmla="*/ 306067 h 585943"/>
              <a:gd name="connsiteX0" fmla="*/ 39769 w 211370"/>
              <a:gd name="connsiteY0" fmla="*/ 298927 h 585946"/>
              <a:gd name="connsiteX1" fmla="*/ 7698 w 211370"/>
              <a:gd name="connsiteY1" fmla="*/ 2 h 585946"/>
              <a:gd name="connsiteX2" fmla="*/ 211370 w 211370"/>
              <a:gd name="connsiteY2" fmla="*/ 303690 h 585946"/>
              <a:gd name="connsiteX3" fmla="*/ 10079 w 211370"/>
              <a:gd name="connsiteY3" fmla="*/ 585944 h 585946"/>
              <a:gd name="connsiteX4" fmla="*/ 39769 w 211370"/>
              <a:gd name="connsiteY4" fmla="*/ 298927 h 585946"/>
              <a:gd name="connsiteX0" fmla="*/ 39769 w 211370"/>
              <a:gd name="connsiteY0" fmla="*/ 298927 h 585949"/>
              <a:gd name="connsiteX1" fmla="*/ 7698 w 211370"/>
              <a:gd name="connsiteY1" fmla="*/ 2 h 585949"/>
              <a:gd name="connsiteX2" fmla="*/ 211370 w 211370"/>
              <a:gd name="connsiteY2" fmla="*/ 303690 h 585949"/>
              <a:gd name="connsiteX3" fmla="*/ 10079 w 211370"/>
              <a:gd name="connsiteY3" fmla="*/ 585944 h 585949"/>
              <a:gd name="connsiteX4" fmla="*/ 39769 w 211370"/>
              <a:gd name="connsiteY4" fmla="*/ 298927 h 585949"/>
              <a:gd name="connsiteX0" fmla="*/ 39769 w 211535"/>
              <a:gd name="connsiteY0" fmla="*/ 298927 h 585949"/>
              <a:gd name="connsiteX1" fmla="*/ 7698 w 211535"/>
              <a:gd name="connsiteY1" fmla="*/ 2 h 585949"/>
              <a:gd name="connsiteX2" fmla="*/ 211370 w 211535"/>
              <a:gd name="connsiteY2" fmla="*/ 303690 h 585949"/>
              <a:gd name="connsiteX3" fmla="*/ 10079 w 211535"/>
              <a:gd name="connsiteY3" fmla="*/ 585944 h 585949"/>
              <a:gd name="connsiteX4" fmla="*/ 39769 w 211535"/>
              <a:gd name="connsiteY4" fmla="*/ 298927 h 585949"/>
              <a:gd name="connsiteX0" fmla="*/ 54250 w 226016"/>
              <a:gd name="connsiteY0" fmla="*/ 299466 h 586488"/>
              <a:gd name="connsiteX1" fmla="*/ 22179 w 226016"/>
              <a:gd name="connsiteY1" fmla="*/ 541 h 586488"/>
              <a:gd name="connsiteX2" fmla="*/ 225851 w 226016"/>
              <a:gd name="connsiteY2" fmla="*/ 304229 h 586488"/>
              <a:gd name="connsiteX3" fmla="*/ 24560 w 226016"/>
              <a:gd name="connsiteY3" fmla="*/ 586483 h 586488"/>
              <a:gd name="connsiteX4" fmla="*/ 54250 w 226016"/>
              <a:gd name="connsiteY4" fmla="*/ 299466 h 586488"/>
              <a:gd name="connsiteX0" fmla="*/ 54250 w 226063"/>
              <a:gd name="connsiteY0" fmla="*/ 299466 h 586543"/>
              <a:gd name="connsiteX1" fmla="*/ 22179 w 226063"/>
              <a:gd name="connsiteY1" fmla="*/ 541 h 586543"/>
              <a:gd name="connsiteX2" fmla="*/ 225851 w 226063"/>
              <a:gd name="connsiteY2" fmla="*/ 304229 h 586543"/>
              <a:gd name="connsiteX3" fmla="*/ 24560 w 226063"/>
              <a:gd name="connsiteY3" fmla="*/ 586483 h 586543"/>
              <a:gd name="connsiteX4" fmla="*/ 54250 w 226063"/>
              <a:gd name="connsiteY4" fmla="*/ 299466 h 586543"/>
              <a:gd name="connsiteX0" fmla="*/ 58295 w 230108"/>
              <a:gd name="connsiteY0" fmla="*/ 298952 h 586029"/>
              <a:gd name="connsiteX1" fmla="*/ 26224 w 230108"/>
              <a:gd name="connsiteY1" fmla="*/ 27 h 586029"/>
              <a:gd name="connsiteX2" fmla="*/ 229896 w 230108"/>
              <a:gd name="connsiteY2" fmla="*/ 303715 h 586029"/>
              <a:gd name="connsiteX3" fmla="*/ 28605 w 230108"/>
              <a:gd name="connsiteY3" fmla="*/ 585969 h 586029"/>
              <a:gd name="connsiteX4" fmla="*/ 58295 w 230108"/>
              <a:gd name="connsiteY4" fmla="*/ 298952 h 586029"/>
              <a:gd name="connsiteX0" fmla="*/ 58295 w 230101"/>
              <a:gd name="connsiteY0" fmla="*/ 298952 h 585974"/>
              <a:gd name="connsiteX1" fmla="*/ 26224 w 230101"/>
              <a:gd name="connsiteY1" fmla="*/ 27 h 585974"/>
              <a:gd name="connsiteX2" fmla="*/ 229896 w 230101"/>
              <a:gd name="connsiteY2" fmla="*/ 303715 h 585974"/>
              <a:gd name="connsiteX3" fmla="*/ 28605 w 230101"/>
              <a:gd name="connsiteY3" fmla="*/ 585969 h 585974"/>
              <a:gd name="connsiteX4" fmla="*/ 58295 w 230101"/>
              <a:gd name="connsiteY4" fmla="*/ 298952 h 585974"/>
              <a:gd name="connsiteX0" fmla="*/ 58295 w 229922"/>
              <a:gd name="connsiteY0" fmla="*/ 298943 h 585965"/>
              <a:gd name="connsiteX1" fmla="*/ 26224 w 229922"/>
              <a:gd name="connsiteY1" fmla="*/ 18 h 585965"/>
              <a:gd name="connsiteX2" fmla="*/ 229896 w 229922"/>
              <a:gd name="connsiteY2" fmla="*/ 303706 h 585965"/>
              <a:gd name="connsiteX3" fmla="*/ 28605 w 229922"/>
              <a:gd name="connsiteY3" fmla="*/ 585960 h 585965"/>
              <a:gd name="connsiteX4" fmla="*/ 58295 w 229922"/>
              <a:gd name="connsiteY4" fmla="*/ 298943 h 585965"/>
              <a:gd name="connsiteX0" fmla="*/ 58295 w 229930"/>
              <a:gd name="connsiteY0" fmla="*/ 298943 h 585964"/>
              <a:gd name="connsiteX1" fmla="*/ 26224 w 229930"/>
              <a:gd name="connsiteY1" fmla="*/ 18 h 585964"/>
              <a:gd name="connsiteX2" fmla="*/ 229896 w 229930"/>
              <a:gd name="connsiteY2" fmla="*/ 303706 h 585964"/>
              <a:gd name="connsiteX3" fmla="*/ 28605 w 229930"/>
              <a:gd name="connsiteY3" fmla="*/ 585960 h 585964"/>
              <a:gd name="connsiteX4" fmla="*/ 58295 w 229930"/>
              <a:gd name="connsiteY4" fmla="*/ 298943 h 585964"/>
              <a:gd name="connsiteX0" fmla="*/ 58295 w 230172"/>
              <a:gd name="connsiteY0" fmla="*/ 298940 h 585961"/>
              <a:gd name="connsiteX1" fmla="*/ 26224 w 230172"/>
              <a:gd name="connsiteY1" fmla="*/ 15 h 585961"/>
              <a:gd name="connsiteX2" fmla="*/ 229896 w 230172"/>
              <a:gd name="connsiteY2" fmla="*/ 303703 h 585961"/>
              <a:gd name="connsiteX3" fmla="*/ 28605 w 230172"/>
              <a:gd name="connsiteY3" fmla="*/ 585957 h 585961"/>
              <a:gd name="connsiteX4" fmla="*/ 58295 w 230172"/>
              <a:gd name="connsiteY4" fmla="*/ 298940 h 585961"/>
              <a:gd name="connsiteX0" fmla="*/ 58295 w 229896"/>
              <a:gd name="connsiteY0" fmla="*/ 298940 h 585961"/>
              <a:gd name="connsiteX1" fmla="*/ 26224 w 229896"/>
              <a:gd name="connsiteY1" fmla="*/ 15 h 585961"/>
              <a:gd name="connsiteX2" fmla="*/ 229896 w 229896"/>
              <a:gd name="connsiteY2" fmla="*/ 303703 h 585961"/>
              <a:gd name="connsiteX3" fmla="*/ 28605 w 229896"/>
              <a:gd name="connsiteY3" fmla="*/ 585957 h 585961"/>
              <a:gd name="connsiteX4" fmla="*/ 58295 w 229896"/>
              <a:gd name="connsiteY4" fmla="*/ 298940 h 585961"/>
              <a:gd name="connsiteX0" fmla="*/ 57944 w 229545"/>
              <a:gd name="connsiteY0" fmla="*/ 298940 h 585961"/>
              <a:gd name="connsiteX1" fmla="*/ 25873 w 229545"/>
              <a:gd name="connsiteY1" fmla="*/ 15 h 585961"/>
              <a:gd name="connsiteX2" fmla="*/ 229545 w 229545"/>
              <a:gd name="connsiteY2" fmla="*/ 303703 h 585961"/>
              <a:gd name="connsiteX3" fmla="*/ 28254 w 229545"/>
              <a:gd name="connsiteY3" fmla="*/ 585957 h 585961"/>
              <a:gd name="connsiteX4" fmla="*/ 57944 w 229545"/>
              <a:gd name="connsiteY4" fmla="*/ 298940 h 585961"/>
              <a:gd name="connsiteX0" fmla="*/ 18784 w 216579"/>
              <a:gd name="connsiteY0" fmla="*/ 291798 h 585987"/>
              <a:gd name="connsiteX1" fmla="*/ 12907 w 216579"/>
              <a:gd name="connsiteY1" fmla="*/ 17 h 585987"/>
              <a:gd name="connsiteX2" fmla="*/ 216579 w 216579"/>
              <a:gd name="connsiteY2" fmla="*/ 303705 h 585987"/>
              <a:gd name="connsiteX3" fmla="*/ 15288 w 216579"/>
              <a:gd name="connsiteY3" fmla="*/ 585959 h 585987"/>
              <a:gd name="connsiteX4" fmla="*/ 18784 w 216579"/>
              <a:gd name="connsiteY4" fmla="*/ 291798 h 585987"/>
              <a:gd name="connsiteX0" fmla="*/ 12234 w 219554"/>
              <a:gd name="connsiteY0" fmla="*/ 289426 h 586008"/>
              <a:gd name="connsiteX1" fmla="*/ 15882 w 219554"/>
              <a:gd name="connsiteY1" fmla="*/ 26 h 586008"/>
              <a:gd name="connsiteX2" fmla="*/ 219554 w 219554"/>
              <a:gd name="connsiteY2" fmla="*/ 303714 h 586008"/>
              <a:gd name="connsiteX3" fmla="*/ 18263 w 219554"/>
              <a:gd name="connsiteY3" fmla="*/ 585968 h 586008"/>
              <a:gd name="connsiteX4" fmla="*/ 12234 w 219554"/>
              <a:gd name="connsiteY4" fmla="*/ 289426 h 586008"/>
              <a:gd name="connsiteX0" fmla="*/ 17080 w 217256"/>
              <a:gd name="connsiteY0" fmla="*/ 289426 h 586008"/>
              <a:gd name="connsiteX1" fmla="*/ 13584 w 217256"/>
              <a:gd name="connsiteY1" fmla="*/ 26 h 586008"/>
              <a:gd name="connsiteX2" fmla="*/ 217256 w 217256"/>
              <a:gd name="connsiteY2" fmla="*/ 303714 h 586008"/>
              <a:gd name="connsiteX3" fmla="*/ 15965 w 217256"/>
              <a:gd name="connsiteY3" fmla="*/ 585968 h 586008"/>
              <a:gd name="connsiteX4" fmla="*/ 17080 w 217256"/>
              <a:gd name="connsiteY4" fmla="*/ 289426 h 586008"/>
              <a:gd name="connsiteX0" fmla="*/ 26566 w 226742"/>
              <a:gd name="connsiteY0" fmla="*/ 289426 h 586008"/>
              <a:gd name="connsiteX1" fmla="*/ 23070 w 226742"/>
              <a:gd name="connsiteY1" fmla="*/ 26 h 586008"/>
              <a:gd name="connsiteX2" fmla="*/ 226742 w 226742"/>
              <a:gd name="connsiteY2" fmla="*/ 303714 h 586008"/>
              <a:gd name="connsiteX3" fmla="*/ 25451 w 226742"/>
              <a:gd name="connsiteY3" fmla="*/ 585968 h 586008"/>
              <a:gd name="connsiteX4" fmla="*/ 26566 w 226742"/>
              <a:gd name="connsiteY4" fmla="*/ 289426 h 586008"/>
              <a:gd name="connsiteX0" fmla="*/ 26566 w 226742"/>
              <a:gd name="connsiteY0" fmla="*/ 289426 h 586008"/>
              <a:gd name="connsiteX1" fmla="*/ 23070 w 226742"/>
              <a:gd name="connsiteY1" fmla="*/ 26 h 586008"/>
              <a:gd name="connsiteX2" fmla="*/ 226742 w 226742"/>
              <a:gd name="connsiteY2" fmla="*/ 303714 h 586008"/>
              <a:gd name="connsiteX3" fmla="*/ 25451 w 226742"/>
              <a:gd name="connsiteY3" fmla="*/ 585968 h 586008"/>
              <a:gd name="connsiteX4" fmla="*/ 26566 w 226742"/>
              <a:gd name="connsiteY4" fmla="*/ 289426 h 586008"/>
              <a:gd name="connsiteX0" fmla="*/ 102 w 271715"/>
              <a:gd name="connsiteY0" fmla="*/ 287054 h 586031"/>
              <a:gd name="connsiteX1" fmla="*/ 68043 w 271715"/>
              <a:gd name="connsiteY1" fmla="*/ 35 h 586031"/>
              <a:gd name="connsiteX2" fmla="*/ 271715 w 271715"/>
              <a:gd name="connsiteY2" fmla="*/ 303723 h 586031"/>
              <a:gd name="connsiteX3" fmla="*/ 70424 w 271715"/>
              <a:gd name="connsiteY3" fmla="*/ 585977 h 586031"/>
              <a:gd name="connsiteX4" fmla="*/ 102 w 271715"/>
              <a:gd name="connsiteY4" fmla="*/ 287054 h 586031"/>
              <a:gd name="connsiteX0" fmla="*/ 102 w 271715"/>
              <a:gd name="connsiteY0" fmla="*/ 287054 h 586031"/>
              <a:gd name="connsiteX1" fmla="*/ 68043 w 271715"/>
              <a:gd name="connsiteY1" fmla="*/ 35 h 586031"/>
              <a:gd name="connsiteX2" fmla="*/ 271715 w 271715"/>
              <a:gd name="connsiteY2" fmla="*/ 303723 h 586031"/>
              <a:gd name="connsiteX3" fmla="*/ 70424 w 271715"/>
              <a:gd name="connsiteY3" fmla="*/ 585977 h 586031"/>
              <a:gd name="connsiteX4" fmla="*/ 102 w 271715"/>
              <a:gd name="connsiteY4" fmla="*/ 287054 h 586031"/>
              <a:gd name="connsiteX0" fmla="*/ 133 w 271746"/>
              <a:gd name="connsiteY0" fmla="*/ 287054 h 585994"/>
              <a:gd name="connsiteX1" fmla="*/ 68074 w 271746"/>
              <a:gd name="connsiteY1" fmla="*/ 35 h 585994"/>
              <a:gd name="connsiteX2" fmla="*/ 271746 w 271746"/>
              <a:gd name="connsiteY2" fmla="*/ 303723 h 585994"/>
              <a:gd name="connsiteX3" fmla="*/ 70455 w 271746"/>
              <a:gd name="connsiteY3" fmla="*/ 585977 h 585994"/>
              <a:gd name="connsiteX4" fmla="*/ 133 w 271746"/>
              <a:gd name="connsiteY4" fmla="*/ 287054 h 58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46" h="585994">
                <a:moveTo>
                  <a:pt x="133" y="287054"/>
                </a:moveTo>
                <a:cubicBezTo>
                  <a:pt x="2117" y="156057"/>
                  <a:pt x="10899" y="-2743"/>
                  <a:pt x="68074" y="35"/>
                </a:cubicBezTo>
                <a:cubicBezTo>
                  <a:pt x="125249" y="2813"/>
                  <a:pt x="271846" y="127496"/>
                  <a:pt x="271746" y="303723"/>
                </a:cubicBezTo>
                <a:cubicBezTo>
                  <a:pt x="271643" y="484729"/>
                  <a:pt x="122868" y="583993"/>
                  <a:pt x="70455" y="585977"/>
                </a:cubicBezTo>
                <a:cubicBezTo>
                  <a:pt x="18042" y="587961"/>
                  <a:pt x="-1851" y="418051"/>
                  <a:pt x="133" y="287054"/>
                </a:cubicBez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4" name="圆角矩形 53"/>
          <p:cNvSpPr/>
          <p:nvPr/>
        </p:nvSpPr>
        <p:spPr>
          <a:xfrm flipH="1">
            <a:off x="926682" y="2554122"/>
            <a:ext cx="2691951" cy="6804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 cap="flat" cmpd="sng" algn="ctr">
            <a:solidFill>
              <a:srgbClr val="2683C6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648000" rIns="180000" rtlCol="0" anchor="ctr"/>
          <a:lstStyle/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依据客观</a:t>
            </a: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概率分类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6682" y="2553723"/>
            <a:ext cx="680859" cy="680858"/>
          </a:xfrm>
          <a:prstGeom prst="ellipse">
            <a:avLst/>
          </a:prstGeom>
          <a:gradFill flip="none" rotWithShape="1">
            <a:gsLst>
              <a:gs pos="0">
                <a:srgbClr val="2683C6">
                  <a:lumMod val="60000"/>
                  <a:lumOff val="40000"/>
                </a:srgbClr>
              </a:gs>
              <a:gs pos="99000">
                <a:srgbClr val="2683C6"/>
              </a:gs>
            </a:gsLst>
            <a:path path="shape">
              <a:fillToRect l="50000" t="50000" r="50000" b="50000"/>
            </a:path>
            <a:tileRect/>
          </a:gra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1"/>
          <p:cNvSpPr/>
          <p:nvPr/>
        </p:nvSpPr>
        <p:spPr>
          <a:xfrm rot="16200000">
            <a:off x="1151830" y="2441402"/>
            <a:ext cx="229611" cy="495134"/>
          </a:xfrm>
          <a:custGeom>
            <a:avLst/>
            <a:gdLst>
              <a:gd name="connsiteX0" fmla="*/ 0 w 683569"/>
              <a:gd name="connsiteY0" fmla="*/ 341785 h 683569"/>
              <a:gd name="connsiteX1" fmla="*/ 341785 w 683569"/>
              <a:gd name="connsiteY1" fmla="*/ 0 h 683569"/>
              <a:gd name="connsiteX2" fmla="*/ 683570 w 683569"/>
              <a:gd name="connsiteY2" fmla="*/ 341785 h 683569"/>
              <a:gd name="connsiteX3" fmla="*/ 341785 w 683569"/>
              <a:gd name="connsiteY3" fmla="*/ 683570 h 683569"/>
              <a:gd name="connsiteX4" fmla="*/ 0 w 683569"/>
              <a:gd name="connsiteY4" fmla="*/ 341785 h 683569"/>
              <a:gd name="connsiteX0" fmla="*/ 62426 w 355471"/>
              <a:gd name="connsiteY0" fmla="*/ 344166 h 683570"/>
              <a:gd name="connsiteX1" fmla="*/ 13686 w 355471"/>
              <a:gd name="connsiteY1" fmla="*/ 0 h 683570"/>
              <a:gd name="connsiteX2" fmla="*/ 355471 w 355471"/>
              <a:gd name="connsiteY2" fmla="*/ 341785 h 683570"/>
              <a:gd name="connsiteX3" fmla="*/ 13686 w 355471"/>
              <a:gd name="connsiteY3" fmla="*/ 683570 h 683570"/>
              <a:gd name="connsiteX4" fmla="*/ 62426 w 355471"/>
              <a:gd name="connsiteY4" fmla="*/ 344166 h 683570"/>
              <a:gd name="connsiteX0" fmla="*/ 62426 w 355471"/>
              <a:gd name="connsiteY0" fmla="*/ 344166 h 683570"/>
              <a:gd name="connsiteX1" fmla="*/ 13686 w 355471"/>
              <a:gd name="connsiteY1" fmla="*/ 0 h 683570"/>
              <a:gd name="connsiteX2" fmla="*/ 355471 w 355471"/>
              <a:gd name="connsiteY2" fmla="*/ 341788 h 683570"/>
              <a:gd name="connsiteX3" fmla="*/ 13686 w 355471"/>
              <a:gd name="connsiteY3" fmla="*/ 683570 h 683570"/>
              <a:gd name="connsiteX4" fmla="*/ 62426 w 355471"/>
              <a:gd name="connsiteY4" fmla="*/ 344166 h 683570"/>
              <a:gd name="connsiteX0" fmla="*/ 62426 w 355497"/>
              <a:gd name="connsiteY0" fmla="*/ 344166 h 683570"/>
              <a:gd name="connsiteX1" fmla="*/ 13686 w 355497"/>
              <a:gd name="connsiteY1" fmla="*/ 0 h 683570"/>
              <a:gd name="connsiteX2" fmla="*/ 355471 w 355497"/>
              <a:gd name="connsiteY2" fmla="*/ 341788 h 683570"/>
              <a:gd name="connsiteX3" fmla="*/ 13686 w 355497"/>
              <a:gd name="connsiteY3" fmla="*/ 683570 h 683570"/>
              <a:gd name="connsiteX4" fmla="*/ 62426 w 355497"/>
              <a:gd name="connsiteY4" fmla="*/ 344166 h 683570"/>
              <a:gd name="connsiteX0" fmla="*/ 62426 w 356185"/>
              <a:gd name="connsiteY0" fmla="*/ 344167 h 683571"/>
              <a:gd name="connsiteX1" fmla="*/ 13686 w 356185"/>
              <a:gd name="connsiteY1" fmla="*/ 1 h 683571"/>
              <a:gd name="connsiteX2" fmla="*/ 355471 w 356185"/>
              <a:gd name="connsiteY2" fmla="*/ 341789 h 683571"/>
              <a:gd name="connsiteX3" fmla="*/ 13686 w 356185"/>
              <a:gd name="connsiteY3" fmla="*/ 683571 h 683571"/>
              <a:gd name="connsiteX4" fmla="*/ 62426 w 356185"/>
              <a:gd name="connsiteY4" fmla="*/ 344167 h 683571"/>
              <a:gd name="connsiteX0" fmla="*/ 65000 w 360090"/>
              <a:gd name="connsiteY0" fmla="*/ 306067 h 645471"/>
              <a:gd name="connsiteX1" fmla="*/ 154373 w 360090"/>
              <a:gd name="connsiteY1" fmla="*/ 1 h 645471"/>
              <a:gd name="connsiteX2" fmla="*/ 358045 w 360090"/>
              <a:gd name="connsiteY2" fmla="*/ 303689 h 645471"/>
              <a:gd name="connsiteX3" fmla="*/ 16260 w 360090"/>
              <a:gd name="connsiteY3" fmla="*/ 645471 h 645471"/>
              <a:gd name="connsiteX4" fmla="*/ 65000 w 360090"/>
              <a:gd name="connsiteY4" fmla="*/ 306067 h 645471"/>
              <a:gd name="connsiteX0" fmla="*/ 95 w 293169"/>
              <a:gd name="connsiteY0" fmla="*/ 306067 h 585943"/>
              <a:gd name="connsiteX1" fmla="*/ 89468 w 293169"/>
              <a:gd name="connsiteY1" fmla="*/ 1 h 585943"/>
              <a:gd name="connsiteX2" fmla="*/ 293140 w 293169"/>
              <a:gd name="connsiteY2" fmla="*/ 303689 h 585943"/>
              <a:gd name="connsiteX3" fmla="*/ 103755 w 293169"/>
              <a:gd name="connsiteY3" fmla="*/ 585943 h 585943"/>
              <a:gd name="connsiteX4" fmla="*/ 95 w 293169"/>
              <a:gd name="connsiteY4" fmla="*/ 306067 h 585943"/>
              <a:gd name="connsiteX0" fmla="*/ 3 w 293048"/>
              <a:gd name="connsiteY0" fmla="*/ 306067 h 585943"/>
              <a:gd name="connsiteX1" fmla="*/ 89376 w 293048"/>
              <a:gd name="connsiteY1" fmla="*/ 1 h 585943"/>
              <a:gd name="connsiteX2" fmla="*/ 293048 w 293048"/>
              <a:gd name="connsiteY2" fmla="*/ 303689 h 585943"/>
              <a:gd name="connsiteX3" fmla="*/ 91757 w 293048"/>
              <a:gd name="connsiteY3" fmla="*/ 585943 h 585943"/>
              <a:gd name="connsiteX4" fmla="*/ 3 w 293048"/>
              <a:gd name="connsiteY4" fmla="*/ 306067 h 585943"/>
              <a:gd name="connsiteX0" fmla="*/ 39769 w 211370"/>
              <a:gd name="connsiteY0" fmla="*/ 298927 h 585946"/>
              <a:gd name="connsiteX1" fmla="*/ 7698 w 211370"/>
              <a:gd name="connsiteY1" fmla="*/ 2 h 585946"/>
              <a:gd name="connsiteX2" fmla="*/ 211370 w 211370"/>
              <a:gd name="connsiteY2" fmla="*/ 303690 h 585946"/>
              <a:gd name="connsiteX3" fmla="*/ 10079 w 211370"/>
              <a:gd name="connsiteY3" fmla="*/ 585944 h 585946"/>
              <a:gd name="connsiteX4" fmla="*/ 39769 w 211370"/>
              <a:gd name="connsiteY4" fmla="*/ 298927 h 585946"/>
              <a:gd name="connsiteX0" fmla="*/ 39769 w 211370"/>
              <a:gd name="connsiteY0" fmla="*/ 298927 h 585949"/>
              <a:gd name="connsiteX1" fmla="*/ 7698 w 211370"/>
              <a:gd name="connsiteY1" fmla="*/ 2 h 585949"/>
              <a:gd name="connsiteX2" fmla="*/ 211370 w 211370"/>
              <a:gd name="connsiteY2" fmla="*/ 303690 h 585949"/>
              <a:gd name="connsiteX3" fmla="*/ 10079 w 211370"/>
              <a:gd name="connsiteY3" fmla="*/ 585944 h 585949"/>
              <a:gd name="connsiteX4" fmla="*/ 39769 w 211370"/>
              <a:gd name="connsiteY4" fmla="*/ 298927 h 585949"/>
              <a:gd name="connsiteX0" fmla="*/ 39769 w 211535"/>
              <a:gd name="connsiteY0" fmla="*/ 298927 h 585949"/>
              <a:gd name="connsiteX1" fmla="*/ 7698 w 211535"/>
              <a:gd name="connsiteY1" fmla="*/ 2 h 585949"/>
              <a:gd name="connsiteX2" fmla="*/ 211370 w 211535"/>
              <a:gd name="connsiteY2" fmla="*/ 303690 h 585949"/>
              <a:gd name="connsiteX3" fmla="*/ 10079 w 211535"/>
              <a:gd name="connsiteY3" fmla="*/ 585944 h 585949"/>
              <a:gd name="connsiteX4" fmla="*/ 39769 w 211535"/>
              <a:gd name="connsiteY4" fmla="*/ 298927 h 585949"/>
              <a:gd name="connsiteX0" fmla="*/ 54250 w 226016"/>
              <a:gd name="connsiteY0" fmla="*/ 299466 h 586488"/>
              <a:gd name="connsiteX1" fmla="*/ 22179 w 226016"/>
              <a:gd name="connsiteY1" fmla="*/ 541 h 586488"/>
              <a:gd name="connsiteX2" fmla="*/ 225851 w 226016"/>
              <a:gd name="connsiteY2" fmla="*/ 304229 h 586488"/>
              <a:gd name="connsiteX3" fmla="*/ 24560 w 226016"/>
              <a:gd name="connsiteY3" fmla="*/ 586483 h 586488"/>
              <a:gd name="connsiteX4" fmla="*/ 54250 w 226016"/>
              <a:gd name="connsiteY4" fmla="*/ 299466 h 586488"/>
              <a:gd name="connsiteX0" fmla="*/ 54250 w 226063"/>
              <a:gd name="connsiteY0" fmla="*/ 299466 h 586543"/>
              <a:gd name="connsiteX1" fmla="*/ 22179 w 226063"/>
              <a:gd name="connsiteY1" fmla="*/ 541 h 586543"/>
              <a:gd name="connsiteX2" fmla="*/ 225851 w 226063"/>
              <a:gd name="connsiteY2" fmla="*/ 304229 h 586543"/>
              <a:gd name="connsiteX3" fmla="*/ 24560 w 226063"/>
              <a:gd name="connsiteY3" fmla="*/ 586483 h 586543"/>
              <a:gd name="connsiteX4" fmla="*/ 54250 w 226063"/>
              <a:gd name="connsiteY4" fmla="*/ 299466 h 586543"/>
              <a:gd name="connsiteX0" fmla="*/ 58295 w 230108"/>
              <a:gd name="connsiteY0" fmla="*/ 298952 h 586029"/>
              <a:gd name="connsiteX1" fmla="*/ 26224 w 230108"/>
              <a:gd name="connsiteY1" fmla="*/ 27 h 586029"/>
              <a:gd name="connsiteX2" fmla="*/ 229896 w 230108"/>
              <a:gd name="connsiteY2" fmla="*/ 303715 h 586029"/>
              <a:gd name="connsiteX3" fmla="*/ 28605 w 230108"/>
              <a:gd name="connsiteY3" fmla="*/ 585969 h 586029"/>
              <a:gd name="connsiteX4" fmla="*/ 58295 w 230108"/>
              <a:gd name="connsiteY4" fmla="*/ 298952 h 586029"/>
              <a:gd name="connsiteX0" fmla="*/ 58295 w 230101"/>
              <a:gd name="connsiteY0" fmla="*/ 298952 h 585974"/>
              <a:gd name="connsiteX1" fmla="*/ 26224 w 230101"/>
              <a:gd name="connsiteY1" fmla="*/ 27 h 585974"/>
              <a:gd name="connsiteX2" fmla="*/ 229896 w 230101"/>
              <a:gd name="connsiteY2" fmla="*/ 303715 h 585974"/>
              <a:gd name="connsiteX3" fmla="*/ 28605 w 230101"/>
              <a:gd name="connsiteY3" fmla="*/ 585969 h 585974"/>
              <a:gd name="connsiteX4" fmla="*/ 58295 w 230101"/>
              <a:gd name="connsiteY4" fmla="*/ 298952 h 585974"/>
              <a:gd name="connsiteX0" fmla="*/ 58295 w 229922"/>
              <a:gd name="connsiteY0" fmla="*/ 298943 h 585965"/>
              <a:gd name="connsiteX1" fmla="*/ 26224 w 229922"/>
              <a:gd name="connsiteY1" fmla="*/ 18 h 585965"/>
              <a:gd name="connsiteX2" fmla="*/ 229896 w 229922"/>
              <a:gd name="connsiteY2" fmla="*/ 303706 h 585965"/>
              <a:gd name="connsiteX3" fmla="*/ 28605 w 229922"/>
              <a:gd name="connsiteY3" fmla="*/ 585960 h 585965"/>
              <a:gd name="connsiteX4" fmla="*/ 58295 w 229922"/>
              <a:gd name="connsiteY4" fmla="*/ 298943 h 585965"/>
              <a:gd name="connsiteX0" fmla="*/ 58295 w 229930"/>
              <a:gd name="connsiteY0" fmla="*/ 298943 h 585964"/>
              <a:gd name="connsiteX1" fmla="*/ 26224 w 229930"/>
              <a:gd name="connsiteY1" fmla="*/ 18 h 585964"/>
              <a:gd name="connsiteX2" fmla="*/ 229896 w 229930"/>
              <a:gd name="connsiteY2" fmla="*/ 303706 h 585964"/>
              <a:gd name="connsiteX3" fmla="*/ 28605 w 229930"/>
              <a:gd name="connsiteY3" fmla="*/ 585960 h 585964"/>
              <a:gd name="connsiteX4" fmla="*/ 58295 w 229930"/>
              <a:gd name="connsiteY4" fmla="*/ 298943 h 585964"/>
              <a:gd name="connsiteX0" fmla="*/ 58295 w 230172"/>
              <a:gd name="connsiteY0" fmla="*/ 298940 h 585961"/>
              <a:gd name="connsiteX1" fmla="*/ 26224 w 230172"/>
              <a:gd name="connsiteY1" fmla="*/ 15 h 585961"/>
              <a:gd name="connsiteX2" fmla="*/ 229896 w 230172"/>
              <a:gd name="connsiteY2" fmla="*/ 303703 h 585961"/>
              <a:gd name="connsiteX3" fmla="*/ 28605 w 230172"/>
              <a:gd name="connsiteY3" fmla="*/ 585957 h 585961"/>
              <a:gd name="connsiteX4" fmla="*/ 58295 w 230172"/>
              <a:gd name="connsiteY4" fmla="*/ 298940 h 585961"/>
              <a:gd name="connsiteX0" fmla="*/ 58295 w 229896"/>
              <a:gd name="connsiteY0" fmla="*/ 298940 h 585961"/>
              <a:gd name="connsiteX1" fmla="*/ 26224 w 229896"/>
              <a:gd name="connsiteY1" fmla="*/ 15 h 585961"/>
              <a:gd name="connsiteX2" fmla="*/ 229896 w 229896"/>
              <a:gd name="connsiteY2" fmla="*/ 303703 h 585961"/>
              <a:gd name="connsiteX3" fmla="*/ 28605 w 229896"/>
              <a:gd name="connsiteY3" fmla="*/ 585957 h 585961"/>
              <a:gd name="connsiteX4" fmla="*/ 58295 w 229896"/>
              <a:gd name="connsiteY4" fmla="*/ 298940 h 585961"/>
              <a:gd name="connsiteX0" fmla="*/ 57944 w 229545"/>
              <a:gd name="connsiteY0" fmla="*/ 298940 h 585961"/>
              <a:gd name="connsiteX1" fmla="*/ 25873 w 229545"/>
              <a:gd name="connsiteY1" fmla="*/ 15 h 585961"/>
              <a:gd name="connsiteX2" fmla="*/ 229545 w 229545"/>
              <a:gd name="connsiteY2" fmla="*/ 303703 h 585961"/>
              <a:gd name="connsiteX3" fmla="*/ 28254 w 229545"/>
              <a:gd name="connsiteY3" fmla="*/ 585957 h 585961"/>
              <a:gd name="connsiteX4" fmla="*/ 57944 w 229545"/>
              <a:gd name="connsiteY4" fmla="*/ 298940 h 585961"/>
              <a:gd name="connsiteX0" fmla="*/ 18784 w 216579"/>
              <a:gd name="connsiteY0" fmla="*/ 291798 h 585987"/>
              <a:gd name="connsiteX1" fmla="*/ 12907 w 216579"/>
              <a:gd name="connsiteY1" fmla="*/ 17 h 585987"/>
              <a:gd name="connsiteX2" fmla="*/ 216579 w 216579"/>
              <a:gd name="connsiteY2" fmla="*/ 303705 h 585987"/>
              <a:gd name="connsiteX3" fmla="*/ 15288 w 216579"/>
              <a:gd name="connsiteY3" fmla="*/ 585959 h 585987"/>
              <a:gd name="connsiteX4" fmla="*/ 18784 w 216579"/>
              <a:gd name="connsiteY4" fmla="*/ 291798 h 585987"/>
              <a:gd name="connsiteX0" fmla="*/ 12234 w 219554"/>
              <a:gd name="connsiteY0" fmla="*/ 289426 h 586008"/>
              <a:gd name="connsiteX1" fmla="*/ 15882 w 219554"/>
              <a:gd name="connsiteY1" fmla="*/ 26 h 586008"/>
              <a:gd name="connsiteX2" fmla="*/ 219554 w 219554"/>
              <a:gd name="connsiteY2" fmla="*/ 303714 h 586008"/>
              <a:gd name="connsiteX3" fmla="*/ 18263 w 219554"/>
              <a:gd name="connsiteY3" fmla="*/ 585968 h 586008"/>
              <a:gd name="connsiteX4" fmla="*/ 12234 w 219554"/>
              <a:gd name="connsiteY4" fmla="*/ 289426 h 586008"/>
              <a:gd name="connsiteX0" fmla="*/ 17080 w 217256"/>
              <a:gd name="connsiteY0" fmla="*/ 289426 h 586008"/>
              <a:gd name="connsiteX1" fmla="*/ 13584 w 217256"/>
              <a:gd name="connsiteY1" fmla="*/ 26 h 586008"/>
              <a:gd name="connsiteX2" fmla="*/ 217256 w 217256"/>
              <a:gd name="connsiteY2" fmla="*/ 303714 h 586008"/>
              <a:gd name="connsiteX3" fmla="*/ 15965 w 217256"/>
              <a:gd name="connsiteY3" fmla="*/ 585968 h 586008"/>
              <a:gd name="connsiteX4" fmla="*/ 17080 w 217256"/>
              <a:gd name="connsiteY4" fmla="*/ 289426 h 586008"/>
              <a:gd name="connsiteX0" fmla="*/ 26566 w 226742"/>
              <a:gd name="connsiteY0" fmla="*/ 289426 h 586008"/>
              <a:gd name="connsiteX1" fmla="*/ 23070 w 226742"/>
              <a:gd name="connsiteY1" fmla="*/ 26 h 586008"/>
              <a:gd name="connsiteX2" fmla="*/ 226742 w 226742"/>
              <a:gd name="connsiteY2" fmla="*/ 303714 h 586008"/>
              <a:gd name="connsiteX3" fmla="*/ 25451 w 226742"/>
              <a:gd name="connsiteY3" fmla="*/ 585968 h 586008"/>
              <a:gd name="connsiteX4" fmla="*/ 26566 w 226742"/>
              <a:gd name="connsiteY4" fmla="*/ 289426 h 586008"/>
              <a:gd name="connsiteX0" fmla="*/ 26566 w 226742"/>
              <a:gd name="connsiteY0" fmla="*/ 289426 h 586008"/>
              <a:gd name="connsiteX1" fmla="*/ 23070 w 226742"/>
              <a:gd name="connsiteY1" fmla="*/ 26 h 586008"/>
              <a:gd name="connsiteX2" fmla="*/ 226742 w 226742"/>
              <a:gd name="connsiteY2" fmla="*/ 303714 h 586008"/>
              <a:gd name="connsiteX3" fmla="*/ 25451 w 226742"/>
              <a:gd name="connsiteY3" fmla="*/ 585968 h 586008"/>
              <a:gd name="connsiteX4" fmla="*/ 26566 w 226742"/>
              <a:gd name="connsiteY4" fmla="*/ 289426 h 586008"/>
              <a:gd name="connsiteX0" fmla="*/ 102 w 271715"/>
              <a:gd name="connsiteY0" fmla="*/ 287054 h 586031"/>
              <a:gd name="connsiteX1" fmla="*/ 68043 w 271715"/>
              <a:gd name="connsiteY1" fmla="*/ 35 h 586031"/>
              <a:gd name="connsiteX2" fmla="*/ 271715 w 271715"/>
              <a:gd name="connsiteY2" fmla="*/ 303723 h 586031"/>
              <a:gd name="connsiteX3" fmla="*/ 70424 w 271715"/>
              <a:gd name="connsiteY3" fmla="*/ 585977 h 586031"/>
              <a:gd name="connsiteX4" fmla="*/ 102 w 271715"/>
              <a:gd name="connsiteY4" fmla="*/ 287054 h 586031"/>
              <a:gd name="connsiteX0" fmla="*/ 102 w 271715"/>
              <a:gd name="connsiteY0" fmla="*/ 287054 h 586031"/>
              <a:gd name="connsiteX1" fmla="*/ 68043 w 271715"/>
              <a:gd name="connsiteY1" fmla="*/ 35 h 586031"/>
              <a:gd name="connsiteX2" fmla="*/ 271715 w 271715"/>
              <a:gd name="connsiteY2" fmla="*/ 303723 h 586031"/>
              <a:gd name="connsiteX3" fmla="*/ 70424 w 271715"/>
              <a:gd name="connsiteY3" fmla="*/ 585977 h 586031"/>
              <a:gd name="connsiteX4" fmla="*/ 102 w 271715"/>
              <a:gd name="connsiteY4" fmla="*/ 287054 h 586031"/>
              <a:gd name="connsiteX0" fmla="*/ 133 w 271746"/>
              <a:gd name="connsiteY0" fmla="*/ 287054 h 585994"/>
              <a:gd name="connsiteX1" fmla="*/ 68074 w 271746"/>
              <a:gd name="connsiteY1" fmla="*/ 35 h 585994"/>
              <a:gd name="connsiteX2" fmla="*/ 271746 w 271746"/>
              <a:gd name="connsiteY2" fmla="*/ 303723 h 585994"/>
              <a:gd name="connsiteX3" fmla="*/ 70455 w 271746"/>
              <a:gd name="connsiteY3" fmla="*/ 585977 h 585994"/>
              <a:gd name="connsiteX4" fmla="*/ 133 w 271746"/>
              <a:gd name="connsiteY4" fmla="*/ 287054 h 58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46" h="585994">
                <a:moveTo>
                  <a:pt x="133" y="287054"/>
                </a:moveTo>
                <a:cubicBezTo>
                  <a:pt x="2117" y="156057"/>
                  <a:pt x="10899" y="-2743"/>
                  <a:pt x="68074" y="35"/>
                </a:cubicBezTo>
                <a:cubicBezTo>
                  <a:pt x="125249" y="2813"/>
                  <a:pt x="271846" y="127496"/>
                  <a:pt x="271746" y="303723"/>
                </a:cubicBezTo>
                <a:cubicBezTo>
                  <a:pt x="271643" y="484729"/>
                  <a:pt x="122868" y="583993"/>
                  <a:pt x="70455" y="585977"/>
                </a:cubicBezTo>
                <a:cubicBezTo>
                  <a:pt x="18042" y="587961"/>
                  <a:pt x="-1851" y="418051"/>
                  <a:pt x="133" y="287054"/>
                </a:cubicBez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599963" y="3332895"/>
            <a:ext cx="2691951" cy="6804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 cap="flat" cmpd="sng" algn="ctr">
            <a:solidFill>
              <a:srgbClr val="1CADE4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180000" rIns="648000" rtlCol="0" anchor="ctr"/>
          <a:lstStyle/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加入</a:t>
            </a: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心理特征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611055" y="3332497"/>
            <a:ext cx="680859" cy="680858"/>
          </a:xfrm>
          <a:prstGeom prst="ellipse">
            <a:avLst/>
          </a:prstGeom>
          <a:gradFill flip="none" rotWithShape="1">
            <a:gsLst>
              <a:gs pos="0">
                <a:srgbClr val="1CADE4">
                  <a:lumMod val="60000"/>
                  <a:lumOff val="40000"/>
                </a:srgbClr>
              </a:gs>
              <a:gs pos="99000">
                <a:srgbClr val="1CADE4"/>
              </a:gs>
            </a:gsLst>
            <a:path path="shape">
              <a:fillToRect l="50000" t="50000" r="50000" b="50000"/>
            </a:path>
            <a:tileRect/>
          </a:gra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1"/>
          <p:cNvSpPr/>
          <p:nvPr/>
        </p:nvSpPr>
        <p:spPr>
          <a:xfrm rot="16200000">
            <a:off x="3836204" y="3220176"/>
            <a:ext cx="229611" cy="495134"/>
          </a:xfrm>
          <a:custGeom>
            <a:avLst/>
            <a:gdLst>
              <a:gd name="connsiteX0" fmla="*/ 0 w 683569"/>
              <a:gd name="connsiteY0" fmla="*/ 341785 h 683569"/>
              <a:gd name="connsiteX1" fmla="*/ 341785 w 683569"/>
              <a:gd name="connsiteY1" fmla="*/ 0 h 683569"/>
              <a:gd name="connsiteX2" fmla="*/ 683570 w 683569"/>
              <a:gd name="connsiteY2" fmla="*/ 341785 h 683569"/>
              <a:gd name="connsiteX3" fmla="*/ 341785 w 683569"/>
              <a:gd name="connsiteY3" fmla="*/ 683570 h 683569"/>
              <a:gd name="connsiteX4" fmla="*/ 0 w 683569"/>
              <a:gd name="connsiteY4" fmla="*/ 341785 h 683569"/>
              <a:gd name="connsiteX0" fmla="*/ 62426 w 355471"/>
              <a:gd name="connsiteY0" fmla="*/ 344166 h 683570"/>
              <a:gd name="connsiteX1" fmla="*/ 13686 w 355471"/>
              <a:gd name="connsiteY1" fmla="*/ 0 h 683570"/>
              <a:gd name="connsiteX2" fmla="*/ 355471 w 355471"/>
              <a:gd name="connsiteY2" fmla="*/ 341785 h 683570"/>
              <a:gd name="connsiteX3" fmla="*/ 13686 w 355471"/>
              <a:gd name="connsiteY3" fmla="*/ 683570 h 683570"/>
              <a:gd name="connsiteX4" fmla="*/ 62426 w 355471"/>
              <a:gd name="connsiteY4" fmla="*/ 344166 h 683570"/>
              <a:gd name="connsiteX0" fmla="*/ 62426 w 355471"/>
              <a:gd name="connsiteY0" fmla="*/ 344166 h 683570"/>
              <a:gd name="connsiteX1" fmla="*/ 13686 w 355471"/>
              <a:gd name="connsiteY1" fmla="*/ 0 h 683570"/>
              <a:gd name="connsiteX2" fmla="*/ 355471 w 355471"/>
              <a:gd name="connsiteY2" fmla="*/ 341788 h 683570"/>
              <a:gd name="connsiteX3" fmla="*/ 13686 w 355471"/>
              <a:gd name="connsiteY3" fmla="*/ 683570 h 683570"/>
              <a:gd name="connsiteX4" fmla="*/ 62426 w 355471"/>
              <a:gd name="connsiteY4" fmla="*/ 344166 h 683570"/>
              <a:gd name="connsiteX0" fmla="*/ 62426 w 355497"/>
              <a:gd name="connsiteY0" fmla="*/ 344166 h 683570"/>
              <a:gd name="connsiteX1" fmla="*/ 13686 w 355497"/>
              <a:gd name="connsiteY1" fmla="*/ 0 h 683570"/>
              <a:gd name="connsiteX2" fmla="*/ 355471 w 355497"/>
              <a:gd name="connsiteY2" fmla="*/ 341788 h 683570"/>
              <a:gd name="connsiteX3" fmla="*/ 13686 w 355497"/>
              <a:gd name="connsiteY3" fmla="*/ 683570 h 683570"/>
              <a:gd name="connsiteX4" fmla="*/ 62426 w 355497"/>
              <a:gd name="connsiteY4" fmla="*/ 344166 h 683570"/>
              <a:gd name="connsiteX0" fmla="*/ 62426 w 356185"/>
              <a:gd name="connsiteY0" fmla="*/ 344167 h 683571"/>
              <a:gd name="connsiteX1" fmla="*/ 13686 w 356185"/>
              <a:gd name="connsiteY1" fmla="*/ 1 h 683571"/>
              <a:gd name="connsiteX2" fmla="*/ 355471 w 356185"/>
              <a:gd name="connsiteY2" fmla="*/ 341789 h 683571"/>
              <a:gd name="connsiteX3" fmla="*/ 13686 w 356185"/>
              <a:gd name="connsiteY3" fmla="*/ 683571 h 683571"/>
              <a:gd name="connsiteX4" fmla="*/ 62426 w 356185"/>
              <a:gd name="connsiteY4" fmla="*/ 344167 h 683571"/>
              <a:gd name="connsiteX0" fmla="*/ 65000 w 360090"/>
              <a:gd name="connsiteY0" fmla="*/ 306067 h 645471"/>
              <a:gd name="connsiteX1" fmla="*/ 154373 w 360090"/>
              <a:gd name="connsiteY1" fmla="*/ 1 h 645471"/>
              <a:gd name="connsiteX2" fmla="*/ 358045 w 360090"/>
              <a:gd name="connsiteY2" fmla="*/ 303689 h 645471"/>
              <a:gd name="connsiteX3" fmla="*/ 16260 w 360090"/>
              <a:gd name="connsiteY3" fmla="*/ 645471 h 645471"/>
              <a:gd name="connsiteX4" fmla="*/ 65000 w 360090"/>
              <a:gd name="connsiteY4" fmla="*/ 306067 h 645471"/>
              <a:gd name="connsiteX0" fmla="*/ 95 w 293169"/>
              <a:gd name="connsiteY0" fmla="*/ 306067 h 585943"/>
              <a:gd name="connsiteX1" fmla="*/ 89468 w 293169"/>
              <a:gd name="connsiteY1" fmla="*/ 1 h 585943"/>
              <a:gd name="connsiteX2" fmla="*/ 293140 w 293169"/>
              <a:gd name="connsiteY2" fmla="*/ 303689 h 585943"/>
              <a:gd name="connsiteX3" fmla="*/ 103755 w 293169"/>
              <a:gd name="connsiteY3" fmla="*/ 585943 h 585943"/>
              <a:gd name="connsiteX4" fmla="*/ 95 w 293169"/>
              <a:gd name="connsiteY4" fmla="*/ 306067 h 585943"/>
              <a:gd name="connsiteX0" fmla="*/ 3 w 293048"/>
              <a:gd name="connsiteY0" fmla="*/ 306067 h 585943"/>
              <a:gd name="connsiteX1" fmla="*/ 89376 w 293048"/>
              <a:gd name="connsiteY1" fmla="*/ 1 h 585943"/>
              <a:gd name="connsiteX2" fmla="*/ 293048 w 293048"/>
              <a:gd name="connsiteY2" fmla="*/ 303689 h 585943"/>
              <a:gd name="connsiteX3" fmla="*/ 91757 w 293048"/>
              <a:gd name="connsiteY3" fmla="*/ 585943 h 585943"/>
              <a:gd name="connsiteX4" fmla="*/ 3 w 293048"/>
              <a:gd name="connsiteY4" fmla="*/ 306067 h 585943"/>
              <a:gd name="connsiteX0" fmla="*/ 39769 w 211370"/>
              <a:gd name="connsiteY0" fmla="*/ 298927 h 585946"/>
              <a:gd name="connsiteX1" fmla="*/ 7698 w 211370"/>
              <a:gd name="connsiteY1" fmla="*/ 2 h 585946"/>
              <a:gd name="connsiteX2" fmla="*/ 211370 w 211370"/>
              <a:gd name="connsiteY2" fmla="*/ 303690 h 585946"/>
              <a:gd name="connsiteX3" fmla="*/ 10079 w 211370"/>
              <a:gd name="connsiteY3" fmla="*/ 585944 h 585946"/>
              <a:gd name="connsiteX4" fmla="*/ 39769 w 211370"/>
              <a:gd name="connsiteY4" fmla="*/ 298927 h 585946"/>
              <a:gd name="connsiteX0" fmla="*/ 39769 w 211370"/>
              <a:gd name="connsiteY0" fmla="*/ 298927 h 585949"/>
              <a:gd name="connsiteX1" fmla="*/ 7698 w 211370"/>
              <a:gd name="connsiteY1" fmla="*/ 2 h 585949"/>
              <a:gd name="connsiteX2" fmla="*/ 211370 w 211370"/>
              <a:gd name="connsiteY2" fmla="*/ 303690 h 585949"/>
              <a:gd name="connsiteX3" fmla="*/ 10079 w 211370"/>
              <a:gd name="connsiteY3" fmla="*/ 585944 h 585949"/>
              <a:gd name="connsiteX4" fmla="*/ 39769 w 211370"/>
              <a:gd name="connsiteY4" fmla="*/ 298927 h 585949"/>
              <a:gd name="connsiteX0" fmla="*/ 39769 w 211535"/>
              <a:gd name="connsiteY0" fmla="*/ 298927 h 585949"/>
              <a:gd name="connsiteX1" fmla="*/ 7698 w 211535"/>
              <a:gd name="connsiteY1" fmla="*/ 2 h 585949"/>
              <a:gd name="connsiteX2" fmla="*/ 211370 w 211535"/>
              <a:gd name="connsiteY2" fmla="*/ 303690 h 585949"/>
              <a:gd name="connsiteX3" fmla="*/ 10079 w 211535"/>
              <a:gd name="connsiteY3" fmla="*/ 585944 h 585949"/>
              <a:gd name="connsiteX4" fmla="*/ 39769 w 211535"/>
              <a:gd name="connsiteY4" fmla="*/ 298927 h 585949"/>
              <a:gd name="connsiteX0" fmla="*/ 54250 w 226016"/>
              <a:gd name="connsiteY0" fmla="*/ 299466 h 586488"/>
              <a:gd name="connsiteX1" fmla="*/ 22179 w 226016"/>
              <a:gd name="connsiteY1" fmla="*/ 541 h 586488"/>
              <a:gd name="connsiteX2" fmla="*/ 225851 w 226016"/>
              <a:gd name="connsiteY2" fmla="*/ 304229 h 586488"/>
              <a:gd name="connsiteX3" fmla="*/ 24560 w 226016"/>
              <a:gd name="connsiteY3" fmla="*/ 586483 h 586488"/>
              <a:gd name="connsiteX4" fmla="*/ 54250 w 226016"/>
              <a:gd name="connsiteY4" fmla="*/ 299466 h 586488"/>
              <a:gd name="connsiteX0" fmla="*/ 54250 w 226063"/>
              <a:gd name="connsiteY0" fmla="*/ 299466 h 586543"/>
              <a:gd name="connsiteX1" fmla="*/ 22179 w 226063"/>
              <a:gd name="connsiteY1" fmla="*/ 541 h 586543"/>
              <a:gd name="connsiteX2" fmla="*/ 225851 w 226063"/>
              <a:gd name="connsiteY2" fmla="*/ 304229 h 586543"/>
              <a:gd name="connsiteX3" fmla="*/ 24560 w 226063"/>
              <a:gd name="connsiteY3" fmla="*/ 586483 h 586543"/>
              <a:gd name="connsiteX4" fmla="*/ 54250 w 226063"/>
              <a:gd name="connsiteY4" fmla="*/ 299466 h 586543"/>
              <a:gd name="connsiteX0" fmla="*/ 58295 w 230108"/>
              <a:gd name="connsiteY0" fmla="*/ 298952 h 586029"/>
              <a:gd name="connsiteX1" fmla="*/ 26224 w 230108"/>
              <a:gd name="connsiteY1" fmla="*/ 27 h 586029"/>
              <a:gd name="connsiteX2" fmla="*/ 229896 w 230108"/>
              <a:gd name="connsiteY2" fmla="*/ 303715 h 586029"/>
              <a:gd name="connsiteX3" fmla="*/ 28605 w 230108"/>
              <a:gd name="connsiteY3" fmla="*/ 585969 h 586029"/>
              <a:gd name="connsiteX4" fmla="*/ 58295 w 230108"/>
              <a:gd name="connsiteY4" fmla="*/ 298952 h 586029"/>
              <a:gd name="connsiteX0" fmla="*/ 58295 w 230101"/>
              <a:gd name="connsiteY0" fmla="*/ 298952 h 585974"/>
              <a:gd name="connsiteX1" fmla="*/ 26224 w 230101"/>
              <a:gd name="connsiteY1" fmla="*/ 27 h 585974"/>
              <a:gd name="connsiteX2" fmla="*/ 229896 w 230101"/>
              <a:gd name="connsiteY2" fmla="*/ 303715 h 585974"/>
              <a:gd name="connsiteX3" fmla="*/ 28605 w 230101"/>
              <a:gd name="connsiteY3" fmla="*/ 585969 h 585974"/>
              <a:gd name="connsiteX4" fmla="*/ 58295 w 230101"/>
              <a:gd name="connsiteY4" fmla="*/ 298952 h 585974"/>
              <a:gd name="connsiteX0" fmla="*/ 58295 w 229922"/>
              <a:gd name="connsiteY0" fmla="*/ 298943 h 585965"/>
              <a:gd name="connsiteX1" fmla="*/ 26224 w 229922"/>
              <a:gd name="connsiteY1" fmla="*/ 18 h 585965"/>
              <a:gd name="connsiteX2" fmla="*/ 229896 w 229922"/>
              <a:gd name="connsiteY2" fmla="*/ 303706 h 585965"/>
              <a:gd name="connsiteX3" fmla="*/ 28605 w 229922"/>
              <a:gd name="connsiteY3" fmla="*/ 585960 h 585965"/>
              <a:gd name="connsiteX4" fmla="*/ 58295 w 229922"/>
              <a:gd name="connsiteY4" fmla="*/ 298943 h 585965"/>
              <a:gd name="connsiteX0" fmla="*/ 58295 w 229930"/>
              <a:gd name="connsiteY0" fmla="*/ 298943 h 585964"/>
              <a:gd name="connsiteX1" fmla="*/ 26224 w 229930"/>
              <a:gd name="connsiteY1" fmla="*/ 18 h 585964"/>
              <a:gd name="connsiteX2" fmla="*/ 229896 w 229930"/>
              <a:gd name="connsiteY2" fmla="*/ 303706 h 585964"/>
              <a:gd name="connsiteX3" fmla="*/ 28605 w 229930"/>
              <a:gd name="connsiteY3" fmla="*/ 585960 h 585964"/>
              <a:gd name="connsiteX4" fmla="*/ 58295 w 229930"/>
              <a:gd name="connsiteY4" fmla="*/ 298943 h 585964"/>
              <a:gd name="connsiteX0" fmla="*/ 58295 w 230172"/>
              <a:gd name="connsiteY0" fmla="*/ 298940 h 585961"/>
              <a:gd name="connsiteX1" fmla="*/ 26224 w 230172"/>
              <a:gd name="connsiteY1" fmla="*/ 15 h 585961"/>
              <a:gd name="connsiteX2" fmla="*/ 229896 w 230172"/>
              <a:gd name="connsiteY2" fmla="*/ 303703 h 585961"/>
              <a:gd name="connsiteX3" fmla="*/ 28605 w 230172"/>
              <a:gd name="connsiteY3" fmla="*/ 585957 h 585961"/>
              <a:gd name="connsiteX4" fmla="*/ 58295 w 230172"/>
              <a:gd name="connsiteY4" fmla="*/ 298940 h 585961"/>
              <a:gd name="connsiteX0" fmla="*/ 58295 w 229896"/>
              <a:gd name="connsiteY0" fmla="*/ 298940 h 585961"/>
              <a:gd name="connsiteX1" fmla="*/ 26224 w 229896"/>
              <a:gd name="connsiteY1" fmla="*/ 15 h 585961"/>
              <a:gd name="connsiteX2" fmla="*/ 229896 w 229896"/>
              <a:gd name="connsiteY2" fmla="*/ 303703 h 585961"/>
              <a:gd name="connsiteX3" fmla="*/ 28605 w 229896"/>
              <a:gd name="connsiteY3" fmla="*/ 585957 h 585961"/>
              <a:gd name="connsiteX4" fmla="*/ 58295 w 229896"/>
              <a:gd name="connsiteY4" fmla="*/ 298940 h 585961"/>
              <a:gd name="connsiteX0" fmla="*/ 57944 w 229545"/>
              <a:gd name="connsiteY0" fmla="*/ 298940 h 585961"/>
              <a:gd name="connsiteX1" fmla="*/ 25873 w 229545"/>
              <a:gd name="connsiteY1" fmla="*/ 15 h 585961"/>
              <a:gd name="connsiteX2" fmla="*/ 229545 w 229545"/>
              <a:gd name="connsiteY2" fmla="*/ 303703 h 585961"/>
              <a:gd name="connsiteX3" fmla="*/ 28254 w 229545"/>
              <a:gd name="connsiteY3" fmla="*/ 585957 h 585961"/>
              <a:gd name="connsiteX4" fmla="*/ 57944 w 229545"/>
              <a:gd name="connsiteY4" fmla="*/ 298940 h 585961"/>
              <a:gd name="connsiteX0" fmla="*/ 18784 w 216579"/>
              <a:gd name="connsiteY0" fmla="*/ 291798 h 585987"/>
              <a:gd name="connsiteX1" fmla="*/ 12907 w 216579"/>
              <a:gd name="connsiteY1" fmla="*/ 17 h 585987"/>
              <a:gd name="connsiteX2" fmla="*/ 216579 w 216579"/>
              <a:gd name="connsiteY2" fmla="*/ 303705 h 585987"/>
              <a:gd name="connsiteX3" fmla="*/ 15288 w 216579"/>
              <a:gd name="connsiteY3" fmla="*/ 585959 h 585987"/>
              <a:gd name="connsiteX4" fmla="*/ 18784 w 216579"/>
              <a:gd name="connsiteY4" fmla="*/ 291798 h 585987"/>
              <a:gd name="connsiteX0" fmla="*/ 12234 w 219554"/>
              <a:gd name="connsiteY0" fmla="*/ 289426 h 586008"/>
              <a:gd name="connsiteX1" fmla="*/ 15882 w 219554"/>
              <a:gd name="connsiteY1" fmla="*/ 26 h 586008"/>
              <a:gd name="connsiteX2" fmla="*/ 219554 w 219554"/>
              <a:gd name="connsiteY2" fmla="*/ 303714 h 586008"/>
              <a:gd name="connsiteX3" fmla="*/ 18263 w 219554"/>
              <a:gd name="connsiteY3" fmla="*/ 585968 h 586008"/>
              <a:gd name="connsiteX4" fmla="*/ 12234 w 219554"/>
              <a:gd name="connsiteY4" fmla="*/ 289426 h 586008"/>
              <a:gd name="connsiteX0" fmla="*/ 17080 w 217256"/>
              <a:gd name="connsiteY0" fmla="*/ 289426 h 586008"/>
              <a:gd name="connsiteX1" fmla="*/ 13584 w 217256"/>
              <a:gd name="connsiteY1" fmla="*/ 26 h 586008"/>
              <a:gd name="connsiteX2" fmla="*/ 217256 w 217256"/>
              <a:gd name="connsiteY2" fmla="*/ 303714 h 586008"/>
              <a:gd name="connsiteX3" fmla="*/ 15965 w 217256"/>
              <a:gd name="connsiteY3" fmla="*/ 585968 h 586008"/>
              <a:gd name="connsiteX4" fmla="*/ 17080 w 217256"/>
              <a:gd name="connsiteY4" fmla="*/ 289426 h 586008"/>
              <a:gd name="connsiteX0" fmla="*/ 26566 w 226742"/>
              <a:gd name="connsiteY0" fmla="*/ 289426 h 586008"/>
              <a:gd name="connsiteX1" fmla="*/ 23070 w 226742"/>
              <a:gd name="connsiteY1" fmla="*/ 26 h 586008"/>
              <a:gd name="connsiteX2" fmla="*/ 226742 w 226742"/>
              <a:gd name="connsiteY2" fmla="*/ 303714 h 586008"/>
              <a:gd name="connsiteX3" fmla="*/ 25451 w 226742"/>
              <a:gd name="connsiteY3" fmla="*/ 585968 h 586008"/>
              <a:gd name="connsiteX4" fmla="*/ 26566 w 226742"/>
              <a:gd name="connsiteY4" fmla="*/ 289426 h 586008"/>
              <a:gd name="connsiteX0" fmla="*/ 26566 w 226742"/>
              <a:gd name="connsiteY0" fmla="*/ 289426 h 586008"/>
              <a:gd name="connsiteX1" fmla="*/ 23070 w 226742"/>
              <a:gd name="connsiteY1" fmla="*/ 26 h 586008"/>
              <a:gd name="connsiteX2" fmla="*/ 226742 w 226742"/>
              <a:gd name="connsiteY2" fmla="*/ 303714 h 586008"/>
              <a:gd name="connsiteX3" fmla="*/ 25451 w 226742"/>
              <a:gd name="connsiteY3" fmla="*/ 585968 h 586008"/>
              <a:gd name="connsiteX4" fmla="*/ 26566 w 226742"/>
              <a:gd name="connsiteY4" fmla="*/ 289426 h 586008"/>
              <a:gd name="connsiteX0" fmla="*/ 102 w 271715"/>
              <a:gd name="connsiteY0" fmla="*/ 287054 h 586031"/>
              <a:gd name="connsiteX1" fmla="*/ 68043 w 271715"/>
              <a:gd name="connsiteY1" fmla="*/ 35 h 586031"/>
              <a:gd name="connsiteX2" fmla="*/ 271715 w 271715"/>
              <a:gd name="connsiteY2" fmla="*/ 303723 h 586031"/>
              <a:gd name="connsiteX3" fmla="*/ 70424 w 271715"/>
              <a:gd name="connsiteY3" fmla="*/ 585977 h 586031"/>
              <a:gd name="connsiteX4" fmla="*/ 102 w 271715"/>
              <a:gd name="connsiteY4" fmla="*/ 287054 h 586031"/>
              <a:gd name="connsiteX0" fmla="*/ 102 w 271715"/>
              <a:gd name="connsiteY0" fmla="*/ 287054 h 586031"/>
              <a:gd name="connsiteX1" fmla="*/ 68043 w 271715"/>
              <a:gd name="connsiteY1" fmla="*/ 35 h 586031"/>
              <a:gd name="connsiteX2" fmla="*/ 271715 w 271715"/>
              <a:gd name="connsiteY2" fmla="*/ 303723 h 586031"/>
              <a:gd name="connsiteX3" fmla="*/ 70424 w 271715"/>
              <a:gd name="connsiteY3" fmla="*/ 585977 h 586031"/>
              <a:gd name="connsiteX4" fmla="*/ 102 w 271715"/>
              <a:gd name="connsiteY4" fmla="*/ 287054 h 586031"/>
              <a:gd name="connsiteX0" fmla="*/ 133 w 271746"/>
              <a:gd name="connsiteY0" fmla="*/ 287054 h 585994"/>
              <a:gd name="connsiteX1" fmla="*/ 68074 w 271746"/>
              <a:gd name="connsiteY1" fmla="*/ 35 h 585994"/>
              <a:gd name="connsiteX2" fmla="*/ 271746 w 271746"/>
              <a:gd name="connsiteY2" fmla="*/ 303723 h 585994"/>
              <a:gd name="connsiteX3" fmla="*/ 70455 w 271746"/>
              <a:gd name="connsiteY3" fmla="*/ 585977 h 585994"/>
              <a:gd name="connsiteX4" fmla="*/ 133 w 271746"/>
              <a:gd name="connsiteY4" fmla="*/ 287054 h 58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46" h="585994">
                <a:moveTo>
                  <a:pt x="133" y="287054"/>
                </a:moveTo>
                <a:cubicBezTo>
                  <a:pt x="2117" y="156057"/>
                  <a:pt x="10899" y="-2743"/>
                  <a:pt x="68074" y="35"/>
                </a:cubicBezTo>
                <a:cubicBezTo>
                  <a:pt x="125249" y="2813"/>
                  <a:pt x="271846" y="127496"/>
                  <a:pt x="271746" y="303723"/>
                </a:cubicBezTo>
                <a:cubicBezTo>
                  <a:pt x="271643" y="484729"/>
                  <a:pt x="122868" y="583993"/>
                  <a:pt x="70455" y="585977"/>
                </a:cubicBezTo>
                <a:cubicBezTo>
                  <a:pt x="18042" y="587961"/>
                  <a:pt x="-1851" y="418051"/>
                  <a:pt x="133" y="287054"/>
                </a:cubicBez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0" name="圆角矩形 59"/>
          <p:cNvSpPr/>
          <p:nvPr/>
        </p:nvSpPr>
        <p:spPr>
          <a:xfrm flipH="1">
            <a:off x="926682" y="4111667"/>
            <a:ext cx="2691951" cy="6804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 cap="flat" cmpd="sng" algn="ctr">
            <a:solidFill>
              <a:srgbClr val="2683C6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648000" rIns="180000" rtlCol="0" anchor="ctr"/>
          <a:lstStyle/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新兴</a:t>
            </a: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领域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926682" y="4111270"/>
            <a:ext cx="680859" cy="680858"/>
          </a:xfrm>
          <a:prstGeom prst="ellipse">
            <a:avLst/>
          </a:prstGeom>
          <a:gradFill flip="none" rotWithShape="1">
            <a:gsLst>
              <a:gs pos="0">
                <a:srgbClr val="2683C6">
                  <a:lumMod val="60000"/>
                  <a:lumOff val="40000"/>
                </a:srgbClr>
              </a:gs>
              <a:gs pos="99000">
                <a:srgbClr val="2683C6"/>
              </a:gs>
            </a:gsLst>
            <a:path path="shape">
              <a:fillToRect l="50000" t="50000" r="50000" b="50000"/>
            </a:path>
            <a:tileRect/>
          </a:gra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1"/>
          <p:cNvSpPr/>
          <p:nvPr/>
        </p:nvSpPr>
        <p:spPr>
          <a:xfrm rot="16200000">
            <a:off x="1151830" y="3998949"/>
            <a:ext cx="229611" cy="495134"/>
          </a:xfrm>
          <a:custGeom>
            <a:avLst/>
            <a:gdLst>
              <a:gd name="connsiteX0" fmla="*/ 0 w 683569"/>
              <a:gd name="connsiteY0" fmla="*/ 341785 h 683569"/>
              <a:gd name="connsiteX1" fmla="*/ 341785 w 683569"/>
              <a:gd name="connsiteY1" fmla="*/ 0 h 683569"/>
              <a:gd name="connsiteX2" fmla="*/ 683570 w 683569"/>
              <a:gd name="connsiteY2" fmla="*/ 341785 h 683569"/>
              <a:gd name="connsiteX3" fmla="*/ 341785 w 683569"/>
              <a:gd name="connsiteY3" fmla="*/ 683570 h 683569"/>
              <a:gd name="connsiteX4" fmla="*/ 0 w 683569"/>
              <a:gd name="connsiteY4" fmla="*/ 341785 h 683569"/>
              <a:gd name="connsiteX0" fmla="*/ 62426 w 355471"/>
              <a:gd name="connsiteY0" fmla="*/ 344166 h 683570"/>
              <a:gd name="connsiteX1" fmla="*/ 13686 w 355471"/>
              <a:gd name="connsiteY1" fmla="*/ 0 h 683570"/>
              <a:gd name="connsiteX2" fmla="*/ 355471 w 355471"/>
              <a:gd name="connsiteY2" fmla="*/ 341785 h 683570"/>
              <a:gd name="connsiteX3" fmla="*/ 13686 w 355471"/>
              <a:gd name="connsiteY3" fmla="*/ 683570 h 683570"/>
              <a:gd name="connsiteX4" fmla="*/ 62426 w 355471"/>
              <a:gd name="connsiteY4" fmla="*/ 344166 h 683570"/>
              <a:gd name="connsiteX0" fmla="*/ 62426 w 355471"/>
              <a:gd name="connsiteY0" fmla="*/ 344166 h 683570"/>
              <a:gd name="connsiteX1" fmla="*/ 13686 w 355471"/>
              <a:gd name="connsiteY1" fmla="*/ 0 h 683570"/>
              <a:gd name="connsiteX2" fmla="*/ 355471 w 355471"/>
              <a:gd name="connsiteY2" fmla="*/ 341788 h 683570"/>
              <a:gd name="connsiteX3" fmla="*/ 13686 w 355471"/>
              <a:gd name="connsiteY3" fmla="*/ 683570 h 683570"/>
              <a:gd name="connsiteX4" fmla="*/ 62426 w 355471"/>
              <a:gd name="connsiteY4" fmla="*/ 344166 h 683570"/>
              <a:gd name="connsiteX0" fmla="*/ 62426 w 355497"/>
              <a:gd name="connsiteY0" fmla="*/ 344166 h 683570"/>
              <a:gd name="connsiteX1" fmla="*/ 13686 w 355497"/>
              <a:gd name="connsiteY1" fmla="*/ 0 h 683570"/>
              <a:gd name="connsiteX2" fmla="*/ 355471 w 355497"/>
              <a:gd name="connsiteY2" fmla="*/ 341788 h 683570"/>
              <a:gd name="connsiteX3" fmla="*/ 13686 w 355497"/>
              <a:gd name="connsiteY3" fmla="*/ 683570 h 683570"/>
              <a:gd name="connsiteX4" fmla="*/ 62426 w 355497"/>
              <a:gd name="connsiteY4" fmla="*/ 344166 h 683570"/>
              <a:gd name="connsiteX0" fmla="*/ 62426 w 356185"/>
              <a:gd name="connsiteY0" fmla="*/ 344167 h 683571"/>
              <a:gd name="connsiteX1" fmla="*/ 13686 w 356185"/>
              <a:gd name="connsiteY1" fmla="*/ 1 h 683571"/>
              <a:gd name="connsiteX2" fmla="*/ 355471 w 356185"/>
              <a:gd name="connsiteY2" fmla="*/ 341789 h 683571"/>
              <a:gd name="connsiteX3" fmla="*/ 13686 w 356185"/>
              <a:gd name="connsiteY3" fmla="*/ 683571 h 683571"/>
              <a:gd name="connsiteX4" fmla="*/ 62426 w 356185"/>
              <a:gd name="connsiteY4" fmla="*/ 344167 h 683571"/>
              <a:gd name="connsiteX0" fmla="*/ 65000 w 360090"/>
              <a:gd name="connsiteY0" fmla="*/ 306067 h 645471"/>
              <a:gd name="connsiteX1" fmla="*/ 154373 w 360090"/>
              <a:gd name="connsiteY1" fmla="*/ 1 h 645471"/>
              <a:gd name="connsiteX2" fmla="*/ 358045 w 360090"/>
              <a:gd name="connsiteY2" fmla="*/ 303689 h 645471"/>
              <a:gd name="connsiteX3" fmla="*/ 16260 w 360090"/>
              <a:gd name="connsiteY3" fmla="*/ 645471 h 645471"/>
              <a:gd name="connsiteX4" fmla="*/ 65000 w 360090"/>
              <a:gd name="connsiteY4" fmla="*/ 306067 h 645471"/>
              <a:gd name="connsiteX0" fmla="*/ 95 w 293169"/>
              <a:gd name="connsiteY0" fmla="*/ 306067 h 585943"/>
              <a:gd name="connsiteX1" fmla="*/ 89468 w 293169"/>
              <a:gd name="connsiteY1" fmla="*/ 1 h 585943"/>
              <a:gd name="connsiteX2" fmla="*/ 293140 w 293169"/>
              <a:gd name="connsiteY2" fmla="*/ 303689 h 585943"/>
              <a:gd name="connsiteX3" fmla="*/ 103755 w 293169"/>
              <a:gd name="connsiteY3" fmla="*/ 585943 h 585943"/>
              <a:gd name="connsiteX4" fmla="*/ 95 w 293169"/>
              <a:gd name="connsiteY4" fmla="*/ 306067 h 585943"/>
              <a:gd name="connsiteX0" fmla="*/ 3 w 293048"/>
              <a:gd name="connsiteY0" fmla="*/ 306067 h 585943"/>
              <a:gd name="connsiteX1" fmla="*/ 89376 w 293048"/>
              <a:gd name="connsiteY1" fmla="*/ 1 h 585943"/>
              <a:gd name="connsiteX2" fmla="*/ 293048 w 293048"/>
              <a:gd name="connsiteY2" fmla="*/ 303689 h 585943"/>
              <a:gd name="connsiteX3" fmla="*/ 91757 w 293048"/>
              <a:gd name="connsiteY3" fmla="*/ 585943 h 585943"/>
              <a:gd name="connsiteX4" fmla="*/ 3 w 293048"/>
              <a:gd name="connsiteY4" fmla="*/ 306067 h 585943"/>
              <a:gd name="connsiteX0" fmla="*/ 39769 w 211370"/>
              <a:gd name="connsiteY0" fmla="*/ 298927 h 585946"/>
              <a:gd name="connsiteX1" fmla="*/ 7698 w 211370"/>
              <a:gd name="connsiteY1" fmla="*/ 2 h 585946"/>
              <a:gd name="connsiteX2" fmla="*/ 211370 w 211370"/>
              <a:gd name="connsiteY2" fmla="*/ 303690 h 585946"/>
              <a:gd name="connsiteX3" fmla="*/ 10079 w 211370"/>
              <a:gd name="connsiteY3" fmla="*/ 585944 h 585946"/>
              <a:gd name="connsiteX4" fmla="*/ 39769 w 211370"/>
              <a:gd name="connsiteY4" fmla="*/ 298927 h 585946"/>
              <a:gd name="connsiteX0" fmla="*/ 39769 w 211370"/>
              <a:gd name="connsiteY0" fmla="*/ 298927 h 585949"/>
              <a:gd name="connsiteX1" fmla="*/ 7698 w 211370"/>
              <a:gd name="connsiteY1" fmla="*/ 2 h 585949"/>
              <a:gd name="connsiteX2" fmla="*/ 211370 w 211370"/>
              <a:gd name="connsiteY2" fmla="*/ 303690 h 585949"/>
              <a:gd name="connsiteX3" fmla="*/ 10079 w 211370"/>
              <a:gd name="connsiteY3" fmla="*/ 585944 h 585949"/>
              <a:gd name="connsiteX4" fmla="*/ 39769 w 211370"/>
              <a:gd name="connsiteY4" fmla="*/ 298927 h 585949"/>
              <a:gd name="connsiteX0" fmla="*/ 39769 w 211535"/>
              <a:gd name="connsiteY0" fmla="*/ 298927 h 585949"/>
              <a:gd name="connsiteX1" fmla="*/ 7698 w 211535"/>
              <a:gd name="connsiteY1" fmla="*/ 2 h 585949"/>
              <a:gd name="connsiteX2" fmla="*/ 211370 w 211535"/>
              <a:gd name="connsiteY2" fmla="*/ 303690 h 585949"/>
              <a:gd name="connsiteX3" fmla="*/ 10079 w 211535"/>
              <a:gd name="connsiteY3" fmla="*/ 585944 h 585949"/>
              <a:gd name="connsiteX4" fmla="*/ 39769 w 211535"/>
              <a:gd name="connsiteY4" fmla="*/ 298927 h 585949"/>
              <a:gd name="connsiteX0" fmla="*/ 54250 w 226016"/>
              <a:gd name="connsiteY0" fmla="*/ 299466 h 586488"/>
              <a:gd name="connsiteX1" fmla="*/ 22179 w 226016"/>
              <a:gd name="connsiteY1" fmla="*/ 541 h 586488"/>
              <a:gd name="connsiteX2" fmla="*/ 225851 w 226016"/>
              <a:gd name="connsiteY2" fmla="*/ 304229 h 586488"/>
              <a:gd name="connsiteX3" fmla="*/ 24560 w 226016"/>
              <a:gd name="connsiteY3" fmla="*/ 586483 h 586488"/>
              <a:gd name="connsiteX4" fmla="*/ 54250 w 226016"/>
              <a:gd name="connsiteY4" fmla="*/ 299466 h 586488"/>
              <a:gd name="connsiteX0" fmla="*/ 54250 w 226063"/>
              <a:gd name="connsiteY0" fmla="*/ 299466 h 586543"/>
              <a:gd name="connsiteX1" fmla="*/ 22179 w 226063"/>
              <a:gd name="connsiteY1" fmla="*/ 541 h 586543"/>
              <a:gd name="connsiteX2" fmla="*/ 225851 w 226063"/>
              <a:gd name="connsiteY2" fmla="*/ 304229 h 586543"/>
              <a:gd name="connsiteX3" fmla="*/ 24560 w 226063"/>
              <a:gd name="connsiteY3" fmla="*/ 586483 h 586543"/>
              <a:gd name="connsiteX4" fmla="*/ 54250 w 226063"/>
              <a:gd name="connsiteY4" fmla="*/ 299466 h 586543"/>
              <a:gd name="connsiteX0" fmla="*/ 58295 w 230108"/>
              <a:gd name="connsiteY0" fmla="*/ 298952 h 586029"/>
              <a:gd name="connsiteX1" fmla="*/ 26224 w 230108"/>
              <a:gd name="connsiteY1" fmla="*/ 27 h 586029"/>
              <a:gd name="connsiteX2" fmla="*/ 229896 w 230108"/>
              <a:gd name="connsiteY2" fmla="*/ 303715 h 586029"/>
              <a:gd name="connsiteX3" fmla="*/ 28605 w 230108"/>
              <a:gd name="connsiteY3" fmla="*/ 585969 h 586029"/>
              <a:gd name="connsiteX4" fmla="*/ 58295 w 230108"/>
              <a:gd name="connsiteY4" fmla="*/ 298952 h 586029"/>
              <a:gd name="connsiteX0" fmla="*/ 58295 w 230101"/>
              <a:gd name="connsiteY0" fmla="*/ 298952 h 585974"/>
              <a:gd name="connsiteX1" fmla="*/ 26224 w 230101"/>
              <a:gd name="connsiteY1" fmla="*/ 27 h 585974"/>
              <a:gd name="connsiteX2" fmla="*/ 229896 w 230101"/>
              <a:gd name="connsiteY2" fmla="*/ 303715 h 585974"/>
              <a:gd name="connsiteX3" fmla="*/ 28605 w 230101"/>
              <a:gd name="connsiteY3" fmla="*/ 585969 h 585974"/>
              <a:gd name="connsiteX4" fmla="*/ 58295 w 230101"/>
              <a:gd name="connsiteY4" fmla="*/ 298952 h 585974"/>
              <a:gd name="connsiteX0" fmla="*/ 58295 w 229922"/>
              <a:gd name="connsiteY0" fmla="*/ 298943 h 585965"/>
              <a:gd name="connsiteX1" fmla="*/ 26224 w 229922"/>
              <a:gd name="connsiteY1" fmla="*/ 18 h 585965"/>
              <a:gd name="connsiteX2" fmla="*/ 229896 w 229922"/>
              <a:gd name="connsiteY2" fmla="*/ 303706 h 585965"/>
              <a:gd name="connsiteX3" fmla="*/ 28605 w 229922"/>
              <a:gd name="connsiteY3" fmla="*/ 585960 h 585965"/>
              <a:gd name="connsiteX4" fmla="*/ 58295 w 229922"/>
              <a:gd name="connsiteY4" fmla="*/ 298943 h 585965"/>
              <a:gd name="connsiteX0" fmla="*/ 58295 w 229930"/>
              <a:gd name="connsiteY0" fmla="*/ 298943 h 585964"/>
              <a:gd name="connsiteX1" fmla="*/ 26224 w 229930"/>
              <a:gd name="connsiteY1" fmla="*/ 18 h 585964"/>
              <a:gd name="connsiteX2" fmla="*/ 229896 w 229930"/>
              <a:gd name="connsiteY2" fmla="*/ 303706 h 585964"/>
              <a:gd name="connsiteX3" fmla="*/ 28605 w 229930"/>
              <a:gd name="connsiteY3" fmla="*/ 585960 h 585964"/>
              <a:gd name="connsiteX4" fmla="*/ 58295 w 229930"/>
              <a:gd name="connsiteY4" fmla="*/ 298943 h 585964"/>
              <a:gd name="connsiteX0" fmla="*/ 58295 w 230172"/>
              <a:gd name="connsiteY0" fmla="*/ 298940 h 585961"/>
              <a:gd name="connsiteX1" fmla="*/ 26224 w 230172"/>
              <a:gd name="connsiteY1" fmla="*/ 15 h 585961"/>
              <a:gd name="connsiteX2" fmla="*/ 229896 w 230172"/>
              <a:gd name="connsiteY2" fmla="*/ 303703 h 585961"/>
              <a:gd name="connsiteX3" fmla="*/ 28605 w 230172"/>
              <a:gd name="connsiteY3" fmla="*/ 585957 h 585961"/>
              <a:gd name="connsiteX4" fmla="*/ 58295 w 230172"/>
              <a:gd name="connsiteY4" fmla="*/ 298940 h 585961"/>
              <a:gd name="connsiteX0" fmla="*/ 58295 w 229896"/>
              <a:gd name="connsiteY0" fmla="*/ 298940 h 585961"/>
              <a:gd name="connsiteX1" fmla="*/ 26224 w 229896"/>
              <a:gd name="connsiteY1" fmla="*/ 15 h 585961"/>
              <a:gd name="connsiteX2" fmla="*/ 229896 w 229896"/>
              <a:gd name="connsiteY2" fmla="*/ 303703 h 585961"/>
              <a:gd name="connsiteX3" fmla="*/ 28605 w 229896"/>
              <a:gd name="connsiteY3" fmla="*/ 585957 h 585961"/>
              <a:gd name="connsiteX4" fmla="*/ 58295 w 229896"/>
              <a:gd name="connsiteY4" fmla="*/ 298940 h 585961"/>
              <a:gd name="connsiteX0" fmla="*/ 57944 w 229545"/>
              <a:gd name="connsiteY0" fmla="*/ 298940 h 585961"/>
              <a:gd name="connsiteX1" fmla="*/ 25873 w 229545"/>
              <a:gd name="connsiteY1" fmla="*/ 15 h 585961"/>
              <a:gd name="connsiteX2" fmla="*/ 229545 w 229545"/>
              <a:gd name="connsiteY2" fmla="*/ 303703 h 585961"/>
              <a:gd name="connsiteX3" fmla="*/ 28254 w 229545"/>
              <a:gd name="connsiteY3" fmla="*/ 585957 h 585961"/>
              <a:gd name="connsiteX4" fmla="*/ 57944 w 229545"/>
              <a:gd name="connsiteY4" fmla="*/ 298940 h 585961"/>
              <a:gd name="connsiteX0" fmla="*/ 18784 w 216579"/>
              <a:gd name="connsiteY0" fmla="*/ 291798 h 585987"/>
              <a:gd name="connsiteX1" fmla="*/ 12907 w 216579"/>
              <a:gd name="connsiteY1" fmla="*/ 17 h 585987"/>
              <a:gd name="connsiteX2" fmla="*/ 216579 w 216579"/>
              <a:gd name="connsiteY2" fmla="*/ 303705 h 585987"/>
              <a:gd name="connsiteX3" fmla="*/ 15288 w 216579"/>
              <a:gd name="connsiteY3" fmla="*/ 585959 h 585987"/>
              <a:gd name="connsiteX4" fmla="*/ 18784 w 216579"/>
              <a:gd name="connsiteY4" fmla="*/ 291798 h 585987"/>
              <a:gd name="connsiteX0" fmla="*/ 12234 w 219554"/>
              <a:gd name="connsiteY0" fmla="*/ 289426 h 586008"/>
              <a:gd name="connsiteX1" fmla="*/ 15882 w 219554"/>
              <a:gd name="connsiteY1" fmla="*/ 26 h 586008"/>
              <a:gd name="connsiteX2" fmla="*/ 219554 w 219554"/>
              <a:gd name="connsiteY2" fmla="*/ 303714 h 586008"/>
              <a:gd name="connsiteX3" fmla="*/ 18263 w 219554"/>
              <a:gd name="connsiteY3" fmla="*/ 585968 h 586008"/>
              <a:gd name="connsiteX4" fmla="*/ 12234 w 219554"/>
              <a:gd name="connsiteY4" fmla="*/ 289426 h 586008"/>
              <a:gd name="connsiteX0" fmla="*/ 17080 w 217256"/>
              <a:gd name="connsiteY0" fmla="*/ 289426 h 586008"/>
              <a:gd name="connsiteX1" fmla="*/ 13584 w 217256"/>
              <a:gd name="connsiteY1" fmla="*/ 26 h 586008"/>
              <a:gd name="connsiteX2" fmla="*/ 217256 w 217256"/>
              <a:gd name="connsiteY2" fmla="*/ 303714 h 586008"/>
              <a:gd name="connsiteX3" fmla="*/ 15965 w 217256"/>
              <a:gd name="connsiteY3" fmla="*/ 585968 h 586008"/>
              <a:gd name="connsiteX4" fmla="*/ 17080 w 217256"/>
              <a:gd name="connsiteY4" fmla="*/ 289426 h 586008"/>
              <a:gd name="connsiteX0" fmla="*/ 26566 w 226742"/>
              <a:gd name="connsiteY0" fmla="*/ 289426 h 586008"/>
              <a:gd name="connsiteX1" fmla="*/ 23070 w 226742"/>
              <a:gd name="connsiteY1" fmla="*/ 26 h 586008"/>
              <a:gd name="connsiteX2" fmla="*/ 226742 w 226742"/>
              <a:gd name="connsiteY2" fmla="*/ 303714 h 586008"/>
              <a:gd name="connsiteX3" fmla="*/ 25451 w 226742"/>
              <a:gd name="connsiteY3" fmla="*/ 585968 h 586008"/>
              <a:gd name="connsiteX4" fmla="*/ 26566 w 226742"/>
              <a:gd name="connsiteY4" fmla="*/ 289426 h 586008"/>
              <a:gd name="connsiteX0" fmla="*/ 26566 w 226742"/>
              <a:gd name="connsiteY0" fmla="*/ 289426 h 586008"/>
              <a:gd name="connsiteX1" fmla="*/ 23070 w 226742"/>
              <a:gd name="connsiteY1" fmla="*/ 26 h 586008"/>
              <a:gd name="connsiteX2" fmla="*/ 226742 w 226742"/>
              <a:gd name="connsiteY2" fmla="*/ 303714 h 586008"/>
              <a:gd name="connsiteX3" fmla="*/ 25451 w 226742"/>
              <a:gd name="connsiteY3" fmla="*/ 585968 h 586008"/>
              <a:gd name="connsiteX4" fmla="*/ 26566 w 226742"/>
              <a:gd name="connsiteY4" fmla="*/ 289426 h 586008"/>
              <a:gd name="connsiteX0" fmla="*/ 102 w 271715"/>
              <a:gd name="connsiteY0" fmla="*/ 287054 h 586031"/>
              <a:gd name="connsiteX1" fmla="*/ 68043 w 271715"/>
              <a:gd name="connsiteY1" fmla="*/ 35 h 586031"/>
              <a:gd name="connsiteX2" fmla="*/ 271715 w 271715"/>
              <a:gd name="connsiteY2" fmla="*/ 303723 h 586031"/>
              <a:gd name="connsiteX3" fmla="*/ 70424 w 271715"/>
              <a:gd name="connsiteY3" fmla="*/ 585977 h 586031"/>
              <a:gd name="connsiteX4" fmla="*/ 102 w 271715"/>
              <a:gd name="connsiteY4" fmla="*/ 287054 h 586031"/>
              <a:gd name="connsiteX0" fmla="*/ 102 w 271715"/>
              <a:gd name="connsiteY0" fmla="*/ 287054 h 586031"/>
              <a:gd name="connsiteX1" fmla="*/ 68043 w 271715"/>
              <a:gd name="connsiteY1" fmla="*/ 35 h 586031"/>
              <a:gd name="connsiteX2" fmla="*/ 271715 w 271715"/>
              <a:gd name="connsiteY2" fmla="*/ 303723 h 586031"/>
              <a:gd name="connsiteX3" fmla="*/ 70424 w 271715"/>
              <a:gd name="connsiteY3" fmla="*/ 585977 h 586031"/>
              <a:gd name="connsiteX4" fmla="*/ 102 w 271715"/>
              <a:gd name="connsiteY4" fmla="*/ 287054 h 586031"/>
              <a:gd name="connsiteX0" fmla="*/ 133 w 271746"/>
              <a:gd name="connsiteY0" fmla="*/ 287054 h 585994"/>
              <a:gd name="connsiteX1" fmla="*/ 68074 w 271746"/>
              <a:gd name="connsiteY1" fmla="*/ 35 h 585994"/>
              <a:gd name="connsiteX2" fmla="*/ 271746 w 271746"/>
              <a:gd name="connsiteY2" fmla="*/ 303723 h 585994"/>
              <a:gd name="connsiteX3" fmla="*/ 70455 w 271746"/>
              <a:gd name="connsiteY3" fmla="*/ 585977 h 585994"/>
              <a:gd name="connsiteX4" fmla="*/ 133 w 271746"/>
              <a:gd name="connsiteY4" fmla="*/ 287054 h 58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46" h="585994">
                <a:moveTo>
                  <a:pt x="133" y="287054"/>
                </a:moveTo>
                <a:cubicBezTo>
                  <a:pt x="2117" y="156057"/>
                  <a:pt x="10899" y="-2743"/>
                  <a:pt x="68074" y="35"/>
                </a:cubicBezTo>
                <a:cubicBezTo>
                  <a:pt x="125249" y="2813"/>
                  <a:pt x="271846" y="127496"/>
                  <a:pt x="271746" y="303723"/>
                </a:cubicBezTo>
                <a:cubicBezTo>
                  <a:pt x="271643" y="484729"/>
                  <a:pt x="122868" y="583993"/>
                  <a:pt x="70455" y="585977"/>
                </a:cubicBezTo>
                <a:cubicBezTo>
                  <a:pt x="18042" y="587961"/>
                  <a:pt x="-1851" y="418051"/>
                  <a:pt x="133" y="287054"/>
                </a:cubicBez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599963" y="4890440"/>
            <a:ext cx="2691951" cy="6804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 cap="flat" cmpd="sng" algn="ctr">
            <a:solidFill>
              <a:srgbClr val="1CADE4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180000" rIns="648000" rtlCol="0" anchor="ctr"/>
          <a:lstStyle/>
          <a:p>
            <a:pPr lvl="0" algn="just"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以个体</a:t>
            </a: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为中心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3611055" y="4890042"/>
            <a:ext cx="680859" cy="680858"/>
          </a:xfrm>
          <a:prstGeom prst="ellipse">
            <a:avLst/>
          </a:prstGeom>
          <a:gradFill flip="none" rotWithShape="1">
            <a:gsLst>
              <a:gs pos="0">
                <a:srgbClr val="1CADE4">
                  <a:lumMod val="60000"/>
                  <a:lumOff val="40000"/>
                </a:srgbClr>
              </a:gs>
              <a:gs pos="99000">
                <a:srgbClr val="1CADE4"/>
              </a:gs>
            </a:gsLst>
            <a:path path="shape">
              <a:fillToRect l="50000" t="50000" r="50000" b="50000"/>
            </a:path>
            <a:tileRect/>
          </a:gradFill>
          <a:ln w="635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1"/>
          <p:cNvSpPr/>
          <p:nvPr/>
        </p:nvSpPr>
        <p:spPr>
          <a:xfrm rot="16200000">
            <a:off x="3836204" y="4777721"/>
            <a:ext cx="229611" cy="495134"/>
          </a:xfrm>
          <a:custGeom>
            <a:avLst/>
            <a:gdLst>
              <a:gd name="connsiteX0" fmla="*/ 0 w 683569"/>
              <a:gd name="connsiteY0" fmla="*/ 341785 h 683569"/>
              <a:gd name="connsiteX1" fmla="*/ 341785 w 683569"/>
              <a:gd name="connsiteY1" fmla="*/ 0 h 683569"/>
              <a:gd name="connsiteX2" fmla="*/ 683570 w 683569"/>
              <a:gd name="connsiteY2" fmla="*/ 341785 h 683569"/>
              <a:gd name="connsiteX3" fmla="*/ 341785 w 683569"/>
              <a:gd name="connsiteY3" fmla="*/ 683570 h 683569"/>
              <a:gd name="connsiteX4" fmla="*/ 0 w 683569"/>
              <a:gd name="connsiteY4" fmla="*/ 341785 h 683569"/>
              <a:gd name="connsiteX0" fmla="*/ 62426 w 355471"/>
              <a:gd name="connsiteY0" fmla="*/ 344166 h 683570"/>
              <a:gd name="connsiteX1" fmla="*/ 13686 w 355471"/>
              <a:gd name="connsiteY1" fmla="*/ 0 h 683570"/>
              <a:gd name="connsiteX2" fmla="*/ 355471 w 355471"/>
              <a:gd name="connsiteY2" fmla="*/ 341785 h 683570"/>
              <a:gd name="connsiteX3" fmla="*/ 13686 w 355471"/>
              <a:gd name="connsiteY3" fmla="*/ 683570 h 683570"/>
              <a:gd name="connsiteX4" fmla="*/ 62426 w 355471"/>
              <a:gd name="connsiteY4" fmla="*/ 344166 h 683570"/>
              <a:gd name="connsiteX0" fmla="*/ 62426 w 355471"/>
              <a:gd name="connsiteY0" fmla="*/ 344166 h 683570"/>
              <a:gd name="connsiteX1" fmla="*/ 13686 w 355471"/>
              <a:gd name="connsiteY1" fmla="*/ 0 h 683570"/>
              <a:gd name="connsiteX2" fmla="*/ 355471 w 355471"/>
              <a:gd name="connsiteY2" fmla="*/ 341788 h 683570"/>
              <a:gd name="connsiteX3" fmla="*/ 13686 w 355471"/>
              <a:gd name="connsiteY3" fmla="*/ 683570 h 683570"/>
              <a:gd name="connsiteX4" fmla="*/ 62426 w 355471"/>
              <a:gd name="connsiteY4" fmla="*/ 344166 h 683570"/>
              <a:gd name="connsiteX0" fmla="*/ 62426 w 355497"/>
              <a:gd name="connsiteY0" fmla="*/ 344166 h 683570"/>
              <a:gd name="connsiteX1" fmla="*/ 13686 w 355497"/>
              <a:gd name="connsiteY1" fmla="*/ 0 h 683570"/>
              <a:gd name="connsiteX2" fmla="*/ 355471 w 355497"/>
              <a:gd name="connsiteY2" fmla="*/ 341788 h 683570"/>
              <a:gd name="connsiteX3" fmla="*/ 13686 w 355497"/>
              <a:gd name="connsiteY3" fmla="*/ 683570 h 683570"/>
              <a:gd name="connsiteX4" fmla="*/ 62426 w 355497"/>
              <a:gd name="connsiteY4" fmla="*/ 344166 h 683570"/>
              <a:gd name="connsiteX0" fmla="*/ 62426 w 356185"/>
              <a:gd name="connsiteY0" fmla="*/ 344167 h 683571"/>
              <a:gd name="connsiteX1" fmla="*/ 13686 w 356185"/>
              <a:gd name="connsiteY1" fmla="*/ 1 h 683571"/>
              <a:gd name="connsiteX2" fmla="*/ 355471 w 356185"/>
              <a:gd name="connsiteY2" fmla="*/ 341789 h 683571"/>
              <a:gd name="connsiteX3" fmla="*/ 13686 w 356185"/>
              <a:gd name="connsiteY3" fmla="*/ 683571 h 683571"/>
              <a:gd name="connsiteX4" fmla="*/ 62426 w 356185"/>
              <a:gd name="connsiteY4" fmla="*/ 344167 h 683571"/>
              <a:gd name="connsiteX0" fmla="*/ 65000 w 360090"/>
              <a:gd name="connsiteY0" fmla="*/ 306067 h 645471"/>
              <a:gd name="connsiteX1" fmla="*/ 154373 w 360090"/>
              <a:gd name="connsiteY1" fmla="*/ 1 h 645471"/>
              <a:gd name="connsiteX2" fmla="*/ 358045 w 360090"/>
              <a:gd name="connsiteY2" fmla="*/ 303689 h 645471"/>
              <a:gd name="connsiteX3" fmla="*/ 16260 w 360090"/>
              <a:gd name="connsiteY3" fmla="*/ 645471 h 645471"/>
              <a:gd name="connsiteX4" fmla="*/ 65000 w 360090"/>
              <a:gd name="connsiteY4" fmla="*/ 306067 h 645471"/>
              <a:gd name="connsiteX0" fmla="*/ 95 w 293169"/>
              <a:gd name="connsiteY0" fmla="*/ 306067 h 585943"/>
              <a:gd name="connsiteX1" fmla="*/ 89468 w 293169"/>
              <a:gd name="connsiteY1" fmla="*/ 1 h 585943"/>
              <a:gd name="connsiteX2" fmla="*/ 293140 w 293169"/>
              <a:gd name="connsiteY2" fmla="*/ 303689 h 585943"/>
              <a:gd name="connsiteX3" fmla="*/ 103755 w 293169"/>
              <a:gd name="connsiteY3" fmla="*/ 585943 h 585943"/>
              <a:gd name="connsiteX4" fmla="*/ 95 w 293169"/>
              <a:gd name="connsiteY4" fmla="*/ 306067 h 585943"/>
              <a:gd name="connsiteX0" fmla="*/ 3 w 293048"/>
              <a:gd name="connsiteY0" fmla="*/ 306067 h 585943"/>
              <a:gd name="connsiteX1" fmla="*/ 89376 w 293048"/>
              <a:gd name="connsiteY1" fmla="*/ 1 h 585943"/>
              <a:gd name="connsiteX2" fmla="*/ 293048 w 293048"/>
              <a:gd name="connsiteY2" fmla="*/ 303689 h 585943"/>
              <a:gd name="connsiteX3" fmla="*/ 91757 w 293048"/>
              <a:gd name="connsiteY3" fmla="*/ 585943 h 585943"/>
              <a:gd name="connsiteX4" fmla="*/ 3 w 293048"/>
              <a:gd name="connsiteY4" fmla="*/ 306067 h 585943"/>
              <a:gd name="connsiteX0" fmla="*/ 39769 w 211370"/>
              <a:gd name="connsiteY0" fmla="*/ 298927 h 585946"/>
              <a:gd name="connsiteX1" fmla="*/ 7698 w 211370"/>
              <a:gd name="connsiteY1" fmla="*/ 2 h 585946"/>
              <a:gd name="connsiteX2" fmla="*/ 211370 w 211370"/>
              <a:gd name="connsiteY2" fmla="*/ 303690 h 585946"/>
              <a:gd name="connsiteX3" fmla="*/ 10079 w 211370"/>
              <a:gd name="connsiteY3" fmla="*/ 585944 h 585946"/>
              <a:gd name="connsiteX4" fmla="*/ 39769 w 211370"/>
              <a:gd name="connsiteY4" fmla="*/ 298927 h 585946"/>
              <a:gd name="connsiteX0" fmla="*/ 39769 w 211370"/>
              <a:gd name="connsiteY0" fmla="*/ 298927 h 585949"/>
              <a:gd name="connsiteX1" fmla="*/ 7698 w 211370"/>
              <a:gd name="connsiteY1" fmla="*/ 2 h 585949"/>
              <a:gd name="connsiteX2" fmla="*/ 211370 w 211370"/>
              <a:gd name="connsiteY2" fmla="*/ 303690 h 585949"/>
              <a:gd name="connsiteX3" fmla="*/ 10079 w 211370"/>
              <a:gd name="connsiteY3" fmla="*/ 585944 h 585949"/>
              <a:gd name="connsiteX4" fmla="*/ 39769 w 211370"/>
              <a:gd name="connsiteY4" fmla="*/ 298927 h 585949"/>
              <a:gd name="connsiteX0" fmla="*/ 39769 w 211535"/>
              <a:gd name="connsiteY0" fmla="*/ 298927 h 585949"/>
              <a:gd name="connsiteX1" fmla="*/ 7698 w 211535"/>
              <a:gd name="connsiteY1" fmla="*/ 2 h 585949"/>
              <a:gd name="connsiteX2" fmla="*/ 211370 w 211535"/>
              <a:gd name="connsiteY2" fmla="*/ 303690 h 585949"/>
              <a:gd name="connsiteX3" fmla="*/ 10079 w 211535"/>
              <a:gd name="connsiteY3" fmla="*/ 585944 h 585949"/>
              <a:gd name="connsiteX4" fmla="*/ 39769 w 211535"/>
              <a:gd name="connsiteY4" fmla="*/ 298927 h 585949"/>
              <a:gd name="connsiteX0" fmla="*/ 54250 w 226016"/>
              <a:gd name="connsiteY0" fmla="*/ 299466 h 586488"/>
              <a:gd name="connsiteX1" fmla="*/ 22179 w 226016"/>
              <a:gd name="connsiteY1" fmla="*/ 541 h 586488"/>
              <a:gd name="connsiteX2" fmla="*/ 225851 w 226016"/>
              <a:gd name="connsiteY2" fmla="*/ 304229 h 586488"/>
              <a:gd name="connsiteX3" fmla="*/ 24560 w 226016"/>
              <a:gd name="connsiteY3" fmla="*/ 586483 h 586488"/>
              <a:gd name="connsiteX4" fmla="*/ 54250 w 226016"/>
              <a:gd name="connsiteY4" fmla="*/ 299466 h 586488"/>
              <a:gd name="connsiteX0" fmla="*/ 54250 w 226063"/>
              <a:gd name="connsiteY0" fmla="*/ 299466 h 586543"/>
              <a:gd name="connsiteX1" fmla="*/ 22179 w 226063"/>
              <a:gd name="connsiteY1" fmla="*/ 541 h 586543"/>
              <a:gd name="connsiteX2" fmla="*/ 225851 w 226063"/>
              <a:gd name="connsiteY2" fmla="*/ 304229 h 586543"/>
              <a:gd name="connsiteX3" fmla="*/ 24560 w 226063"/>
              <a:gd name="connsiteY3" fmla="*/ 586483 h 586543"/>
              <a:gd name="connsiteX4" fmla="*/ 54250 w 226063"/>
              <a:gd name="connsiteY4" fmla="*/ 299466 h 586543"/>
              <a:gd name="connsiteX0" fmla="*/ 58295 w 230108"/>
              <a:gd name="connsiteY0" fmla="*/ 298952 h 586029"/>
              <a:gd name="connsiteX1" fmla="*/ 26224 w 230108"/>
              <a:gd name="connsiteY1" fmla="*/ 27 h 586029"/>
              <a:gd name="connsiteX2" fmla="*/ 229896 w 230108"/>
              <a:gd name="connsiteY2" fmla="*/ 303715 h 586029"/>
              <a:gd name="connsiteX3" fmla="*/ 28605 w 230108"/>
              <a:gd name="connsiteY3" fmla="*/ 585969 h 586029"/>
              <a:gd name="connsiteX4" fmla="*/ 58295 w 230108"/>
              <a:gd name="connsiteY4" fmla="*/ 298952 h 586029"/>
              <a:gd name="connsiteX0" fmla="*/ 58295 w 230101"/>
              <a:gd name="connsiteY0" fmla="*/ 298952 h 585974"/>
              <a:gd name="connsiteX1" fmla="*/ 26224 w 230101"/>
              <a:gd name="connsiteY1" fmla="*/ 27 h 585974"/>
              <a:gd name="connsiteX2" fmla="*/ 229896 w 230101"/>
              <a:gd name="connsiteY2" fmla="*/ 303715 h 585974"/>
              <a:gd name="connsiteX3" fmla="*/ 28605 w 230101"/>
              <a:gd name="connsiteY3" fmla="*/ 585969 h 585974"/>
              <a:gd name="connsiteX4" fmla="*/ 58295 w 230101"/>
              <a:gd name="connsiteY4" fmla="*/ 298952 h 585974"/>
              <a:gd name="connsiteX0" fmla="*/ 58295 w 229922"/>
              <a:gd name="connsiteY0" fmla="*/ 298943 h 585965"/>
              <a:gd name="connsiteX1" fmla="*/ 26224 w 229922"/>
              <a:gd name="connsiteY1" fmla="*/ 18 h 585965"/>
              <a:gd name="connsiteX2" fmla="*/ 229896 w 229922"/>
              <a:gd name="connsiteY2" fmla="*/ 303706 h 585965"/>
              <a:gd name="connsiteX3" fmla="*/ 28605 w 229922"/>
              <a:gd name="connsiteY3" fmla="*/ 585960 h 585965"/>
              <a:gd name="connsiteX4" fmla="*/ 58295 w 229922"/>
              <a:gd name="connsiteY4" fmla="*/ 298943 h 585965"/>
              <a:gd name="connsiteX0" fmla="*/ 58295 w 229930"/>
              <a:gd name="connsiteY0" fmla="*/ 298943 h 585964"/>
              <a:gd name="connsiteX1" fmla="*/ 26224 w 229930"/>
              <a:gd name="connsiteY1" fmla="*/ 18 h 585964"/>
              <a:gd name="connsiteX2" fmla="*/ 229896 w 229930"/>
              <a:gd name="connsiteY2" fmla="*/ 303706 h 585964"/>
              <a:gd name="connsiteX3" fmla="*/ 28605 w 229930"/>
              <a:gd name="connsiteY3" fmla="*/ 585960 h 585964"/>
              <a:gd name="connsiteX4" fmla="*/ 58295 w 229930"/>
              <a:gd name="connsiteY4" fmla="*/ 298943 h 585964"/>
              <a:gd name="connsiteX0" fmla="*/ 58295 w 230172"/>
              <a:gd name="connsiteY0" fmla="*/ 298940 h 585961"/>
              <a:gd name="connsiteX1" fmla="*/ 26224 w 230172"/>
              <a:gd name="connsiteY1" fmla="*/ 15 h 585961"/>
              <a:gd name="connsiteX2" fmla="*/ 229896 w 230172"/>
              <a:gd name="connsiteY2" fmla="*/ 303703 h 585961"/>
              <a:gd name="connsiteX3" fmla="*/ 28605 w 230172"/>
              <a:gd name="connsiteY3" fmla="*/ 585957 h 585961"/>
              <a:gd name="connsiteX4" fmla="*/ 58295 w 230172"/>
              <a:gd name="connsiteY4" fmla="*/ 298940 h 585961"/>
              <a:gd name="connsiteX0" fmla="*/ 58295 w 229896"/>
              <a:gd name="connsiteY0" fmla="*/ 298940 h 585961"/>
              <a:gd name="connsiteX1" fmla="*/ 26224 w 229896"/>
              <a:gd name="connsiteY1" fmla="*/ 15 h 585961"/>
              <a:gd name="connsiteX2" fmla="*/ 229896 w 229896"/>
              <a:gd name="connsiteY2" fmla="*/ 303703 h 585961"/>
              <a:gd name="connsiteX3" fmla="*/ 28605 w 229896"/>
              <a:gd name="connsiteY3" fmla="*/ 585957 h 585961"/>
              <a:gd name="connsiteX4" fmla="*/ 58295 w 229896"/>
              <a:gd name="connsiteY4" fmla="*/ 298940 h 585961"/>
              <a:gd name="connsiteX0" fmla="*/ 57944 w 229545"/>
              <a:gd name="connsiteY0" fmla="*/ 298940 h 585961"/>
              <a:gd name="connsiteX1" fmla="*/ 25873 w 229545"/>
              <a:gd name="connsiteY1" fmla="*/ 15 h 585961"/>
              <a:gd name="connsiteX2" fmla="*/ 229545 w 229545"/>
              <a:gd name="connsiteY2" fmla="*/ 303703 h 585961"/>
              <a:gd name="connsiteX3" fmla="*/ 28254 w 229545"/>
              <a:gd name="connsiteY3" fmla="*/ 585957 h 585961"/>
              <a:gd name="connsiteX4" fmla="*/ 57944 w 229545"/>
              <a:gd name="connsiteY4" fmla="*/ 298940 h 585961"/>
              <a:gd name="connsiteX0" fmla="*/ 18784 w 216579"/>
              <a:gd name="connsiteY0" fmla="*/ 291798 h 585987"/>
              <a:gd name="connsiteX1" fmla="*/ 12907 w 216579"/>
              <a:gd name="connsiteY1" fmla="*/ 17 h 585987"/>
              <a:gd name="connsiteX2" fmla="*/ 216579 w 216579"/>
              <a:gd name="connsiteY2" fmla="*/ 303705 h 585987"/>
              <a:gd name="connsiteX3" fmla="*/ 15288 w 216579"/>
              <a:gd name="connsiteY3" fmla="*/ 585959 h 585987"/>
              <a:gd name="connsiteX4" fmla="*/ 18784 w 216579"/>
              <a:gd name="connsiteY4" fmla="*/ 291798 h 585987"/>
              <a:gd name="connsiteX0" fmla="*/ 12234 w 219554"/>
              <a:gd name="connsiteY0" fmla="*/ 289426 h 586008"/>
              <a:gd name="connsiteX1" fmla="*/ 15882 w 219554"/>
              <a:gd name="connsiteY1" fmla="*/ 26 h 586008"/>
              <a:gd name="connsiteX2" fmla="*/ 219554 w 219554"/>
              <a:gd name="connsiteY2" fmla="*/ 303714 h 586008"/>
              <a:gd name="connsiteX3" fmla="*/ 18263 w 219554"/>
              <a:gd name="connsiteY3" fmla="*/ 585968 h 586008"/>
              <a:gd name="connsiteX4" fmla="*/ 12234 w 219554"/>
              <a:gd name="connsiteY4" fmla="*/ 289426 h 586008"/>
              <a:gd name="connsiteX0" fmla="*/ 17080 w 217256"/>
              <a:gd name="connsiteY0" fmla="*/ 289426 h 586008"/>
              <a:gd name="connsiteX1" fmla="*/ 13584 w 217256"/>
              <a:gd name="connsiteY1" fmla="*/ 26 h 586008"/>
              <a:gd name="connsiteX2" fmla="*/ 217256 w 217256"/>
              <a:gd name="connsiteY2" fmla="*/ 303714 h 586008"/>
              <a:gd name="connsiteX3" fmla="*/ 15965 w 217256"/>
              <a:gd name="connsiteY3" fmla="*/ 585968 h 586008"/>
              <a:gd name="connsiteX4" fmla="*/ 17080 w 217256"/>
              <a:gd name="connsiteY4" fmla="*/ 289426 h 586008"/>
              <a:gd name="connsiteX0" fmla="*/ 26566 w 226742"/>
              <a:gd name="connsiteY0" fmla="*/ 289426 h 586008"/>
              <a:gd name="connsiteX1" fmla="*/ 23070 w 226742"/>
              <a:gd name="connsiteY1" fmla="*/ 26 h 586008"/>
              <a:gd name="connsiteX2" fmla="*/ 226742 w 226742"/>
              <a:gd name="connsiteY2" fmla="*/ 303714 h 586008"/>
              <a:gd name="connsiteX3" fmla="*/ 25451 w 226742"/>
              <a:gd name="connsiteY3" fmla="*/ 585968 h 586008"/>
              <a:gd name="connsiteX4" fmla="*/ 26566 w 226742"/>
              <a:gd name="connsiteY4" fmla="*/ 289426 h 586008"/>
              <a:gd name="connsiteX0" fmla="*/ 26566 w 226742"/>
              <a:gd name="connsiteY0" fmla="*/ 289426 h 586008"/>
              <a:gd name="connsiteX1" fmla="*/ 23070 w 226742"/>
              <a:gd name="connsiteY1" fmla="*/ 26 h 586008"/>
              <a:gd name="connsiteX2" fmla="*/ 226742 w 226742"/>
              <a:gd name="connsiteY2" fmla="*/ 303714 h 586008"/>
              <a:gd name="connsiteX3" fmla="*/ 25451 w 226742"/>
              <a:gd name="connsiteY3" fmla="*/ 585968 h 586008"/>
              <a:gd name="connsiteX4" fmla="*/ 26566 w 226742"/>
              <a:gd name="connsiteY4" fmla="*/ 289426 h 586008"/>
              <a:gd name="connsiteX0" fmla="*/ 102 w 271715"/>
              <a:gd name="connsiteY0" fmla="*/ 287054 h 586031"/>
              <a:gd name="connsiteX1" fmla="*/ 68043 w 271715"/>
              <a:gd name="connsiteY1" fmla="*/ 35 h 586031"/>
              <a:gd name="connsiteX2" fmla="*/ 271715 w 271715"/>
              <a:gd name="connsiteY2" fmla="*/ 303723 h 586031"/>
              <a:gd name="connsiteX3" fmla="*/ 70424 w 271715"/>
              <a:gd name="connsiteY3" fmla="*/ 585977 h 586031"/>
              <a:gd name="connsiteX4" fmla="*/ 102 w 271715"/>
              <a:gd name="connsiteY4" fmla="*/ 287054 h 586031"/>
              <a:gd name="connsiteX0" fmla="*/ 102 w 271715"/>
              <a:gd name="connsiteY0" fmla="*/ 287054 h 586031"/>
              <a:gd name="connsiteX1" fmla="*/ 68043 w 271715"/>
              <a:gd name="connsiteY1" fmla="*/ 35 h 586031"/>
              <a:gd name="connsiteX2" fmla="*/ 271715 w 271715"/>
              <a:gd name="connsiteY2" fmla="*/ 303723 h 586031"/>
              <a:gd name="connsiteX3" fmla="*/ 70424 w 271715"/>
              <a:gd name="connsiteY3" fmla="*/ 585977 h 586031"/>
              <a:gd name="connsiteX4" fmla="*/ 102 w 271715"/>
              <a:gd name="connsiteY4" fmla="*/ 287054 h 586031"/>
              <a:gd name="connsiteX0" fmla="*/ 133 w 271746"/>
              <a:gd name="connsiteY0" fmla="*/ 287054 h 585994"/>
              <a:gd name="connsiteX1" fmla="*/ 68074 w 271746"/>
              <a:gd name="connsiteY1" fmla="*/ 35 h 585994"/>
              <a:gd name="connsiteX2" fmla="*/ 271746 w 271746"/>
              <a:gd name="connsiteY2" fmla="*/ 303723 h 585994"/>
              <a:gd name="connsiteX3" fmla="*/ 70455 w 271746"/>
              <a:gd name="connsiteY3" fmla="*/ 585977 h 585994"/>
              <a:gd name="connsiteX4" fmla="*/ 133 w 271746"/>
              <a:gd name="connsiteY4" fmla="*/ 287054 h 58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46" h="585994">
                <a:moveTo>
                  <a:pt x="133" y="287054"/>
                </a:moveTo>
                <a:cubicBezTo>
                  <a:pt x="2117" y="156057"/>
                  <a:pt x="10899" y="-2743"/>
                  <a:pt x="68074" y="35"/>
                </a:cubicBezTo>
                <a:cubicBezTo>
                  <a:pt x="125249" y="2813"/>
                  <a:pt x="271846" y="127496"/>
                  <a:pt x="271746" y="303723"/>
                </a:cubicBezTo>
                <a:cubicBezTo>
                  <a:pt x="271643" y="484729"/>
                  <a:pt x="122868" y="583993"/>
                  <a:pt x="70455" y="585977"/>
                </a:cubicBezTo>
                <a:cubicBezTo>
                  <a:pt x="18042" y="587961"/>
                  <a:pt x="-1851" y="418051"/>
                  <a:pt x="133" y="287054"/>
                </a:cubicBez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5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 txBox="1">
            <a:spLocks/>
          </p:cNvSpPr>
          <p:nvPr/>
        </p:nvSpPr>
        <p:spPr>
          <a:xfrm>
            <a:off x="899592" y="1749394"/>
            <a:ext cx="2286000" cy="275972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188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altLang="en-US" sz="18500" noProof="0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</a:rPr>
              <a:t>3</a:t>
            </a:r>
            <a:endParaRPr kumimoji="0" lang="en-US" altLang="en-US" sz="185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  <p:sp>
        <p:nvSpPr>
          <p:cNvPr id="6" name="标题 5"/>
          <p:cNvSpPr txBox="1">
            <a:spLocks/>
          </p:cNvSpPr>
          <p:nvPr/>
        </p:nvSpPr>
        <p:spPr>
          <a:xfrm>
            <a:off x="2843808" y="3369681"/>
            <a:ext cx="5904656" cy="609599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基于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LCA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O2O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用户分类模型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占位符 6"/>
          <p:cNvSpPr txBox="1">
            <a:spLocks/>
          </p:cNvSpPr>
          <p:nvPr/>
        </p:nvSpPr>
        <p:spPr>
          <a:xfrm>
            <a:off x="1475656" y="2958620"/>
            <a:ext cx="3137264" cy="3983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1400" dirty="0">
                <a:solidFill>
                  <a:srgbClr val="A3C902"/>
                </a:solidFill>
              </a:rPr>
              <a:t>O2O  </a:t>
            </a:r>
            <a:r>
              <a:rPr lang="en-US" altLang="zh-CN" dirty="0">
                <a:solidFill>
                  <a:srgbClr val="A3C902"/>
                </a:solidFill>
              </a:rPr>
              <a:t>user Classification</a:t>
            </a:r>
            <a:endParaRPr lang="en-US" altLang="zh-CN" sz="1400" dirty="0">
              <a:solidFill>
                <a:srgbClr val="A3C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 Same Side Corner Rectangle 154"/>
          <p:cNvSpPr/>
          <p:nvPr/>
        </p:nvSpPr>
        <p:spPr>
          <a:xfrm>
            <a:off x="1266825" y="1943129"/>
            <a:ext cx="1809750" cy="420687"/>
          </a:xfrm>
          <a:prstGeom prst="round2Same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zh-CN" sz="1600" dirty="0">
                <a:solidFill>
                  <a:srgbClr val="000000"/>
                </a:solidFill>
              </a:rPr>
              <a:t>碎片化</a:t>
            </a:r>
            <a:endParaRPr lang="en-US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sp>
        <p:nvSpPr>
          <p:cNvPr id="51" name="Freeform 116"/>
          <p:cNvSpPr>
            <a:spLocks noEditPoints="1"/>
          </p:cNvSpPr>
          <p:nvPr/>
        </p:nvSpPr>
        <p:spPr bwMode="auto">
          <a:xfrm>
            <a:off x="6720604" y="1362823"/>
            <a:ext cx="442912" cy="357187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5F5F5F"/>
              </a:solidFill>
              <a:latin typeface="+mn-lt"/>
              <a:ea typeface="+mn-ea"/>
            </a:endParaRPr>
          </a:p>
        </p:txBody>
      </p:sp>
      <p:sp>
        <p:nvSpPr>
          <p:cNvPr id="52" name="Round Same Side Corner Rectangle 154"/>
          <p:cNvSpPr/>
          <p:nvPr/>
        </p:nvSpPr>
        <p:spPr>
          <a:xfrm>
            <a:off x="3657599" y="1943129"/>
            <a:ext cx="1819275" cy="420687"/>
          </a:xfrm>
          <a:prstGeom prst="round2SameRect">
            <a:avLst/>
          </a:prstGeom>
          <a:noFill/>
          <a:ln w="28575" cap="flat" cmpd="sng" algn="ctr">
            <a:solidFill>
              <a:srgbClr val="358CC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zh-CN" sz="1600" dirty="0">
                <a:solidFill>
                  <a:srgbClr val="000000"/>
                </a:solidFill>
              </a:rPr>
              <a:t>涉及线上和线下</a:t>
            </a:r>
            <a:endParaRPr lang="en-US" altLang="zh-CN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sp>
        <p:nvSpPr>
          <p:cNvPr id="53" name="Round Same Side Corner Rectangle 154"/>
          <p:cNvSpPr/>
          <p:nvPr/>
        </p:nvSpPr>
        <p:spPr>
          <a:xfrm>
            <a:off x="6048375" y="1943129"/>
            <a:ext cx="1809750" cy="420687"/>
          </a:xfrm>
          <a:prstGeom prst="round2Same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zh-CN" sz="1600" dirty="0">
                <a:solidFill>
                  <a:srgbClr val="000000"/>
                </a:solidFill>
              </a:rPr>
              <a:t>便捷</a:t>
            </a:r>
            <a:endParaRPr lang="en-US" altLang="zh-CN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sp>
        <p:nvSpPr>
          <p:cNvPr id="54" name="Round Same Side Corner Rectangle 154"/>
          <p:cNvSpPr/>
          <p:nvPr/>
        </p:nvSpPr>
        <p:spPr>
          <a:xfrm>
            <a:off x="1266825" y="4564509"/>
            <a:ext cx="1809750" cy="419100"/>
          </a:xfrm>
          <a:prstGeom prst="round2SameRect">
            <a:avLst/>
          </a:prstGeom>
          <a:noFill/>
          <a:ln w="28575" cap="flat" cmpd="sng" algn="ctr">
            <a:solidFill>
              <a:srgbClr val="358CC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zh-CN" sz="1600" dirty="0">
                <a:solidFill>
                  <a:srgbClr val="000000"/>
                </a:solidFill>
              </a:rPr>
              <a:t>情感化</a:t>
            </a:r>
            <a:endParaRPr lang="en-US" altLang="zh-CN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sp>
        <p:nvSpPr>
          <p:cNvPr id="55" name="Round Same Side Corner Rectangle 154"/>
          <p:cNvSpPr/>
          <p:nvPr/>
        </p:nvSpPr>
        <p:spPr>
          <a:xfrm>
            <a:off x="3657600" y="4564509"/>
            <a:ext cx="1809750" cy="419100"/>
          </a:xfrm>
          <a:prstGeom prst="round2SameRect">
            <a:avLst/>
          </a:prstGeom>
          <a:noFill/>
          <a:ln w="28575" cap="flat" cmpd="sng" algn="ctr">
            <a:solidFill>
              <a:srgbClr val="A4C37B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zh-CN" sz="1600" dirty="0">
                <a:solidFill>
                  <a:srgbClr val="000000"/>
                </a:solidFill>
              </a:rPr>
              <a:t>互动化</a:t>
            </a:r>
            <a:endParaRPr lang="en-US" altLang="zh-CN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sp>
        <p:nvSpPr>
          <p:cNvPr id="56" name="Round Same Side Corner Rectangle 154"/>
          <p:cNvSpPr/>
          <p:nvPr/>
        </p:nvSpPr>
        <p:spPr>
          <a:xfrm>
            <a:off x="6048375" y="4564509"/>
            <a:ext cx="1809750" cy="419100"/>
          </a:xfrm>
          <a:prstGeom prst="round2SameRect">
            <a:avLst/>
          </a:prstGeom>
          <a:noFill/>
          <a:ln w="28575" cap="flat" cmpd="sng" algn="ctr">
            <a:solidFill>
              <a:srgbClr val="009999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zh-CN" sz="1600" dirty="0">
                <a:solidFill>
                  <a:srgbClr val="000000"/>
                </a:solidFill>
              </a:rPr>
              <a:t>追求物美价廉</a:t>
            </a:r>
            <a:endParaRPr lang="en-US" altLang="zh-CN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sp>
        <p:nvSpPr>
          <p:cNvPr id="57" name="Freeform 105"/>
          <p:cNvSpPr>
            <a:spLocks noEditPoints="1"/>
          </p:cNvSpPr>
          <p:nvPr/>
        </p:nvSpPr>
        <p:spPr bwMode="auto">
          <a:xfrm>
            <a:off x="4337050" y="1344641"/>
            <a:ext cx="407988" cy="403225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358CC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A4C37B">
                  <a:lumMod val="50000"/>
                </a:srgbClr>
              </a:solidFill>
              <a:latin typeface="+mn-lt"/>
              <a:ea typeface="+mn-ea"/>
            </a:endParaRPr>
          </a:p>
        </p:txBody>
      </p:sp>
      <p:sp>
        <p:nvSpPr>
          <p:cNvPr id="61" name="Freeform 245"/>
          <p:cNvSpPr>
            <a:spLocks/>
          </p:cNvSpPr>
          <p:nvPr/>
        </p:nvSpPr>
        <p:spPr bwMode="auto">
          <a:xfrm>
            <a:off x="6713538" y="3950767"/>
            <a:ext cx="414337" cy="41433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009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5F5F5F"/>
              </a:solidFill>
              <a:latin typeface="+mn-lt"/>
              <a:ea typeface="+mn-ea"/>
            </a:endParaRPr>
          </a:p>
        </p:txBody>
      </p:sp>
      <p:sp>
        <p:nvSpPr>
          <p:cNvPr id="3087" name="文本框 61"/>
          <p:cNvSpPr txBox="1">
            <a:spLocks noChangeArrowheads="1"/>
          </p:cNvSpPr>
          <p:nvPr/>
        </p:nvSpPr>
        <p:spPr bwMode="auto">
          <a:xfrm>
            <a:off x="1266825" y="2400329"/>
            <a:ext cx="18097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lang="zh-CN" altLang="zh-CN" sz="1200" dirty="0" smtClean="0">
                <a:solidFill>
                  <a:srgbClr val="000000"/>
                </a:solidFill>
                <a:latin typeface="宋体" pitchFamily="2" charset="-122"/>
              </a:rPr>
              <a:t>信息</a:t>
            </a:r>
            <a:r>
              <a:rPr lang="zh-CN" altLang="zh-CN" sz="1200" dirty="0">
                <a:solidFill>
                  <a:srgbClr val="000000"/>
                </a:solidFill>
                <a:latin typeface="宋体" pitchFamily="2" charset="-122"/>
              </a:rPr>
              <a:t>的传播和获取方式进入“碎片化”模式，人们迅速在各种渠道、信息之间跳转，导致了个人消费行为碎片</a:t>
            </a:r>
            <a:r>
              <a:rPr lang="zh-CN" altLang="zh-CN" sz="1200" dirty="0" smtClean="0">
                <a:solidFill>
                  <a:srgbClr val="000000"/>
                </a:solidFill>
                <a:latin typeface="宋体" pitchFamily="2" charset="-122"/>
              </a:rPr>
              <a:t>化</a:t>
            </a:r>
            <a:r>
              <a:rPr lang="zh-CN" altLang="en-US" sz="1200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088" name="文本框 62"/>
          <p:cNvSpPr txBox="1">
            <a:spLocks noChangeArrowheads="1"/>
          </p:cNvSpPr>
          <p:nvPr/>
        </p:nvSpPr>
        <p:spPr bwMode="auto">
          <a:xfrm>
            <a:off x="3667125" y="2400329"/>
            <a:ext cx="1809750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宋体" pitchFamily="2" charset="-122"/>
              </a:rPr>
              <a:t>  O2O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</a:rPr>
              <a:t>的支付、商家和用户互动、用户体验分享、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</a:rPr>
              <a:t>O2O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</a:rPr>
              <a:t>闭环完成都是线上和线下的共同作用。</a:t>
            </a:r>
            <a:endParaRPr lang="zh-CN" altLang="en-US" sz="14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089" name="文本框 63"/>
          <p:cNvSpPr txBox="1">
            <a:spLocks noChangeArrowheads="1"/>
          </p:cNvSpPr>
          <p:nvPr/>
        </p:nvSpPr>
        <p:spPr bwMode="auto">
          <a:xfrm>
            <a:off x="6067425" y="2400329"/>
            <a:ext cx="180975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00"/>
                </a:solidFill>
              </a:rPr>
              <a:t>    </a:t>
            </a:r>
            <a:r>
              <a:rPr lang="zh-CN" altLang="zh-CN" sz="1400" dirty="0" smtClean="0">
                <a:solidFill>
                  <a:srgbClr val="000000"/>
                </a:solidFill>
              </a:rPr>
              <a:t>用户</a:t>
            </a:r>
            <a:r>
              <a:rPr lang="zh-CN" altLang="zh-CN" sz="1400" dirty="0">
                <a:solidFill>
                  <a:srgbClr val="000000"/>
                </a:solidFill>
              </a:rPr>
              <a:t>从不同渠道实现随时随地预订或消费；支付和取得电子凭证方便快捷。</a:t>
            </a:r>
            <a:endParaRPr lang="zh-CN" altLang="en-US" sz="1400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90" name="文本框 64"/>
          <p:cNvSpPr txBox="1">
            <a:spLocks noChangeArrowheads="1"/>
          </p:cNvSpPr>
          <p:nvPr/>
        </p:nvSpPr>
        <p:spPr bwMode="auto">
          <a:xfrm>
            <a:off x="1266825" y="5023297"/>
            <a:ext cx="1809750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宋体" pitchFamily="2" charset="-122"/>
              </a:rPr>
              <a:t>  O2O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</a:rPr>
              <a:t>模式下，情感和环境对个体行为影响显著，个体行为倾向于相信自己的主观感觉而非冷静的头脑。</a:t>
            </a:r>
            <a:endParaRPr lang="zh-CN" altLang="en-US" sz="14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091" name="文本框 65"/>
          <p:cNvSpPr txBox="1">
            <a:spLocks noChangeArrowheads="1"/>
          </p:cNvSpPr>
          <p:nvPr/>
        </p:nvSpPr>
        <p:spPr bwMode="auto">
          <a:xfrm>
            <a:off x="3667125" y="5023297"/>
            <a:ext cx="1809750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宋体" pitchFamily="2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zh-CN" sz="1400" dirty="0" smtClean="0">
                <a:solidFill>
                  <a:srgbClr val="000000"/>
                </a:solidFill>
                <a:latin typeface="宋体" pitchFamily="2" charset="-122"/>
              </a:rPr>
              <a:t>服务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</a:rPr>
              <a:t>商和用户的互动，用户之间的互动。</a:t>
            </a:r>
            <a:endParaRPr lang="zh-CN" altLang="en-US" sz="14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092" name="文本框 66"/>
          <p:cNvSpPr txBox="1">
            <a:spLocks noChangeArrowheads="1"/>
          </p:cNvSpPr>
          <p:nvPr/>
        </p:nvSpPr>
        <p:spPr bwMode="auto">
          <a:xfrm>
            <a:off x="6067425" y="5023297"/>
            <a:ext cx="1809750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smtClean="0"/>
              <a:t>    </a:t>
            </a:r>
            <a:r>
              <a:rPr lang="zh-CN" altLang="zh-CN" sz="1400" dirty="0" smtClean="0">
                <a:solidFill>
                  <a:srgbClr val="000000"/>
                </a:solidFill>
              </a:rPr>
              <a:t>信息</a:t>
            </a:r>
            <a:r>
              <a:rPr lang="zh-CN" altLang="zh-CN" sz="1400" dirty="0">
                <a:solidFill>
                  <a:srgbClr val="000000"/>
                </a:solidFill>
              </a:rPr>
              <a:t>及时全面、获取便捷，商品挑选范围扩大，最大化激发了用户追求物美价廉的潜力。</a:t>
            </a:r>
            <a:endParaRPr lang="zh-CN" altLang="en-US" sz="1400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2" name="KSO_Shape"/>
          <p:cNvSpPr>
            <a:spLocks/>
          </p:cNvSpPr>
          <p:nvPr/>
        </p:nvSpPr>
        <p:spPr bwMode="auto">
          <a:xfrm>
            <a:off x="1734504" y="1252626"/>
            <a:ext cx="520452" cy="587251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4337049" y="3931100"/>
            <a:ext cx="407989" cy="434004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8BC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KSO_Shape"/>
          <p:cNvSpPr>
            <a:spLocks/>
          </p:cNvSpPr>
          <p:nvPr/>
        </p:nvSpPr>
        <p:spPr bwMode="auto">
          <a:xfrm>
            <a:off x="1813040" y="3789040"/>
            <a:ext cx="645319" cy="648072"/>
          </a:xfrm>
          <a:custGeom>
            <a:avLst/>
            <a:gdLst>
              <a:gd name="T0" fmla="*/ 807603 w 2265363"/>
              <a:gd name="T1" fmla="*/ 1870063 h 2438400"/>
              <a:gd name="T2" fmla="*/ 1092591 w 2265363"/>
              <a:gd name="T3" fmla="*/ 1655079 h 2438400"/>
              <a:gd name="T4" fmla="*/ 987378 w 2265363"/>
              <a:gd name="T5" fmla="*/ 1652113 h 2438400"/>
              <a:gd name="T6" fmla="*/ 803619 w 2265363"/>
              <a:gd name="T7" fmla="*/ 1651620 h 2438400"/>
              <a:gd name="T8" fmla="*/ 706514 w 2265363"/>
              <a:gd name="T9" fmla="*/ 1646678 h 2438400"/>
              <a:gd name="T10" fmla="*/ 1698053 w 2265363"/>
              <a:gd name="T11" fmla="*/ 1643680 h 2438400"/>
              <a:gd name="T12" fmla="*/ 1225432 w 2265363"/>
              <a:gd name="T13" fmla="*/ 1730694 h 2438400"/>
              <a:gd name="T14" fmla="*/ 1660611 w 2265363"/>
              <a:gd name="T15" fmla="*/ 1549479 h 2438400"/>
              <a:gd name="T16" fmla="*/ 519545 w 2265363"/>
              <a:gd name="T17" fmla="*/ 1390794 h 2438400"/>
              <a:gd name="T18" fmla="*/ 447643 w 2265363"/>
              <a:gd name="T19" fmla="*/ 1332057 h 2438400"/>
              <a:gd name="T20" fmla="*/ 415235 w 2265363"/>
              <a:gd name="T21" fmla="*/ 1342805 h 2438400"/>
              <a:gd name="T22" fmla="*/ 321688 w 2265363"/>
              <a:gd name="T23" fmla="*/ 1363163 h 2438400"/>
              <a:gd name="T24" fmla="*/ 162704 w 2265363"/>
              <a:gd name="T25" fmla="*/ 1593039 h 2438400"/>
              <a:gd name="T26" fmla="*/ 84577 w 2265363"/>
              <a:gd name="T27" fmla="*/ 1431036 h 2438400"/>
              <a:gd name="T28" fmla="*/ 1375559 w 2265363"/>
              <a:gd name="T29" fmla="*/ 1312415 h 2438400"/>
              <a:gd name="T30" fmla="*/ 1344869 w 2265363"/>
              <a:gd name="T31" fmla="*/ 1307927 h 2438400"/>
              <a:gd name="T32" fmla="*/ 1272476 w 2265363"/>
              <a:gd name="T33" fmla="*/ 1361280 h 2438400"/>
              <a:gd name="T34" fmla="*/ 1218542 w 2265363"/>
              <a:gd name="T35" fmla="*/ 1249731 h 2438400"/>
              <a:gd name="T36" fmla="*/ 652846 w 2265363"/>
              <a:gd name="T37" fmla="*/ 1148691 h 2438400"/>
              <a:gd name="T38" fmla="*/ 606985 w 2265363"/>
              <a:gd name="T39" fmla="*/ 1150938 h 2438400"/>
              <a:gd name="T40" fmla="*/ 1197159 w 2265363"/>
              <a:gd name="T41" fmla="*/ 1148449 h 2438400"/>
              <a:gd name="T42" fmla="*/ 1156511 w 2265363"/>
              <a:gd name="T43" fmla="*/ 1128479 h 2438400"/>
              <a:gd name="T44" fmla="*/ 307346 w 2265363"/>
              <a:gd name="T45" fmla="*/ 921742 h 2438400"/>
              <a:gd name="T46" fmla="*/ 278842 w 2265363"/>
              <a:gd name="T47" fmla="*/ 945059 h 2438400"/>
              <a:gd name="T48" fmla="*/ 1501779 w 2265363"/>
              <a:gd name="T49" fmla="*/ 889737 h 2438400"/>
              <a:gd name="T50" fmla="*/ 1486411 w 2265363"/>
              <a:gd name="T51" fmla="*/ 843173 h 2438400"/>
              <a:gd name="T52" fmla="*/ 1277714 w 2265363"/>
              <a:gd name="T53" fmla="*/ 540246 h 2438400"/>
              <a:gd name="T54" fmla="*/ 1161926 w 2265363"/>
              <a:gd name="T55" fmla="*/ 776388 h 2438400"/>
              <a:gd name="T56" fmla="*/ 840098 w 2265363"/>
              <a:gd name="T57" fmla="*/ 1600895 h 2438400"/>
              <a:gd name="T58" fmla="*/ 611249 w 2265363"/>
              <a:gd name="T59" fmla="*/ 1059905 h 2438400"/>
              <a:gd name="T60" fmla="*/ 546784 w 2265363"/>
              <a:gd name="T61" fmla="*/ 508496 h 2438400"/>
              <a:gd name="T62" fmla="*/ 1022335 w 2265363"/>
              <a:gd name="T63" fmla="*/ 422177 h 2438400"/>
              <a:gd name="T64" fmla="*/ 495405 w 2265363"/>
              <a:gd name="T65" fmla="*/ 982018 h 2438400"/>
              <a:gd name="T66" fmla="*/ 437558 w 2265363"/>
              <a:gd name="T67" fmla="*/ 1315145 h 2438400"/>
              <a:gd name="T68" fmla="*/ 304484 w 2265363"/>
              <a:gd name="T69" fmla="*/ 848569 h 2438400"/>
              <a:gd name="T70" fmla="*/ 267492 w 2265363"/>
              <a:gd name="T71" fmla="*/ 421433 h 2438400"/>
              <a:gd name="T72" fmla="*/ 591551 w 2265363"/>
              <a:gd name="T73" fmla="*/ 418578 h 2438400"/>
              <a:gd name="T74" fmla="*/ 1526543 w 2265363"/>
              <a:gd name="T75" fmla="*/ 392345 h 2438400"/>
              <a:gd name="T76" fmla="*/ 1488091 w 2265363"/>
              <a:gd name="T77" fmla="*/ 816070 h 2438400"/>
              <a:gd name="T78" fmla="*/ 1368522 w 2265363"/>
              <a:gd name="T79" fmla="*/ 1294559 h 2438400"/>
              <a:gd name="T80" fmla="*/ 1288148 w 2265363"/>
              <a:gd name="T81" fmla="*/ 1044536 h 2438400"/>
              <a:gd name="T82" fmla="*/ 1395561 w 2265363"/>
              <a:gd name="T83" fmla="*/ 346998 h 2438400"/>
              <a:gd name="T84" fmla="*/ 1204896 w 2265363"/>
              <a:gd name="T85" fmla="*/ 344070 h 2438400"/>
              <a:gd name="T86" fmla="*/ 581158 w 2265363"/>
              <a:gd name="T87" fmla="*/ 104180 h 2438400"/>
              <a:gd name="T88" fmla="*/ 635289 w 2265363"/>
              <a:gd name="T89" fmla="*/ 328911 h 2438400"/>
              <a:gd name="T90" fmla="*/ 547542 w 2265363"/>
              <a:gd name="T91" fmla="*/ 238126 h 2438400"/>
              <a:gd name="T92" fmla="*/ 404182 w 2265363"/>
              <a:gd name="T93" fmla="*/ 306587 h 2438400"/>
              <a:gd name="T94" fmla="*/ 290236 w 2265363"/>
              <a:gd name="T95" fmla="*/ 335360 h 2438400"/>
              <a:gd name="T96" fmla="*/ 328547 w 2265363"/>
              <a:gd name="T97" fmla="*/ 168920 h 2438400"/>
              <a:gd name="T98" fmla="*/ 1342152 w 2265363"/>
              <a:gd name="T99" fmla="*/ 10914 h 2438400"/>
              <a:gd name="T100" fmla="*/ 1476305 w 2265363"/>
              <a:gd name="T101" fmla="*/ 215305 h 2438400"/>
              <a:gd name="T102" fmla="*/ 1493136 w 2265363"/>
              <a:gd name="T103" fmla="*/ 326182 h 2438400"/>
              <a:gd name="T104" fmla="*/ 1371359 w 2265363"/>
              <a:gd name="T105" fmla="*/ 307083 h 2438400"/>
              <a:gd name="T106" fmla="*/ 1259234 w 2265363"/>
              <a:gd name="T107" fmla="*/ 291208 h 2438400"/>
              <a:gd name="T108" fmla="*/ 1193643 w 2265363"/>
              <a:gd name="T109" fmla="*/ 288231 h 2438400"/>
              <a:gd name="T110" fmla="*/ 1252304 w 2265363"/>
              <a:gd name="T111" fmla="*/ 34975 h 2438400"/>
              <a:gd name="T112" fmla="*/ 1059598 w 2265363"/>
              <a:gd name="T113" fmla="*/ 73089 h 2438400"/>
              <a:gd name="T114" fmla="*/ 1039026 w 2265363"/>
              <a:gd name="T115" fmla="*/ 130569 h 2438400"/>
              <a:gd name="T116" fmla="*/ 1058855 w 2265363"/>
              <a:gd name="T117" fmla="*/ 276498 h 2438400"/>
              <a:gd name="T118" fmla="*/ 921045 w 2265363"/>
              <a:gd name="T119" fmla="*/ 423666 h 2438400"/>
              <a:gd name="T120" fmla="*/ 753244 w 2265363"/>
              <a:gd name="T121" fmla="*/ 275507 h 2438400"/>
              <a:gd name="T122" fmla="*/ 752005 w 2265363"/>
              <a:gd name="T123" fmla="*/ 116446 h 2438400"/>
              <a:gd name="T124" fmla="*/ 900472 w 2265363"/>
              <a:gd name="T125" fmla="*/ 495 h 24384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65363" h="2438400">
                <a:moveTo>
                  <a:pt x="402259" y="2146300"/>
                </a:moveTo>
                <a:lnTo>
                  <a:pt x="432729" y="2155498"/>
                </a:lnTo>
                <a:lnTo>
                  <a:pt x="448916" y="2160572"/>
                </a:lnTo>
                <a:lnTo>
                  <a:pt x="467643" y="2166281"/>
                </a:lnTo>
                <a:lnTo>
                  <a:pt x="489226" y="2172307"/>
                </a:lnTo>
                <a:lnTo>
                  <a:pt x="513665" y="2177698"/>
                </a:lnTo>
                <a:lnTo>
                  <a:pt x="526679" y="2181187"/>
                </a:lnTo>
                <a:lnTo>
                  <a:pt x="539692" y="2184676"/>
                </a:lnTo>
                <a:lnTo>
                  <a:pt x="553657" y="2187847"/>
                </a:lnTo>
                <a:lnTo>
                  <a:pt x="568258" y="2191019"/>
                </a:lnTo>
                <a:lnTo>
                  <a:pt x="630468" y="2203388"/>
                </a:lnTo>
                <a:lnTo>
                  <a:pt x="646972" y="2206242"/>
                </a:lnTo>
                <a:lnTo>
                  <a:pt x="663477" y="2209097"/>
                </a:lnTo>
                <a:lnTo>
                  <a:pt x="697438" y="2214171"/>
                </a:lnTo>
                <a:lnTo>
                  <a:pt x="714578" y="2217343"/>
                </a:lnTo>
                <a:lnTo>
                  <a:pt x="732035" y="2219563"/>
                </a:lnTo>
                <a:lnTo>
                  <a:pt x="749492" y="2221783"/>
                </a:lnTo>
                <a:lnTo>
                  <a:pt x="766949" y="2223686"/>
                </a:lnTo>
                <a:lnTo>
                  <a:pt x="802180" y="2227809"/>
                </a:lnTo>
                <a:lnTo>
                  <a:pt x="836776" y="2230981"/>
                </a:lnTo>
                <a:lnTo>
                  <a:pt x="871372" y="2234152"/>
                </a:lnTo>
                <a:lnTo>
                  <a:pt x="904699" y="2236689"/>
                </a:lnTo>
                <a:lnTo>
                  <a:pt x="921204" y="2238275"/>
                </a:lnTo>
                <a:lnTo>
                  <a:pt x="937073" y="2238909"/>
                </a:lnTo>
                <a:lnTo>
                  <a:pt x="967861" y="2240495"/>
                </a:lnTo>
                <a:lnTo>
                  <a:pt x="997379" y="2241764"/>
                </a:lnTo>
                <a:lnTo>
                  <a:pt x="1024358" y="2243032"/>
                </a:lnTo>
                <a:lnTo>
                  <a:pt x="1037371" y="2243667"/>
                </a:lnTo>
                <a:lnTo>
                  <a:pt x="1049749" y="2243667"/>
                </a:lnTo>
                <a:lnTo>
                  <a:pt x="1073554" y="2243667"/>
                </a:lnTo>
                <a:lnTo>
                  <a:pt x="1108467" y="2243984"/>
                </a:lnTo>
                <a:lnTo>
                  <a:pt x="1111641" y="2221783"/>
                </a:lnTo>
                <a:lnTo>
                  <a:pt x="1338263" y="2284580"/>
                </a:lnTo>
                <a:lnTo>
                  <a:pt x="1082758" y="2438400"/>
                </a:lnTo>
                <a:lnTo>
                  <a:pt x="1088154" y="2395584"/>
                </a:lnTo>
                <a:lnTo>
                  <a:pt x="1071014" y="2394950"/>
                </a:lnTo>
                <a:lnTo>
                  <a:pt x="1047210" y="2393998"/>
                </a:lnTo>
                <a:lnTo>
                  <a:pt x="1034515" y="2393681"/>
                </a:lnTo>
                <a:lnTo>
                  <a:pt x="1020866" y="2393047"/>
                </a:lnTo>
                <a:lnTo>
                  <a:pt x="991348" y="2391144"/>
                </a:lnTo>
                <a:lnTo>
                  <a:pt x="959926" y="2389241"/>
                </a:lnTo>
                <a:lnTo>
                  <a:pt x="926599" y="2386704"/>
                </a:lnTo>
                <a:lnTo>
                  <a:pt x="909777" y="2385118"/>
                </a:lnTo>
                <a:lnTo>
                  <a:pt x="892320" y="2383532"/>
                </a:lnTo>
                <a:lnTo>
                  <a:pt x="820588" y="2375603"/>
                </a:lnTo>
                <a:lnTo>
                  <a:pt x="802497" y="2373383"/>
                </a:lnTo>
                <a:lnTo>
                  <a:pt x="784088" y="2370846"/>
                </a:lnTo>
                <a:lnTo>
                  <a:pt x="746952" y="2364820"/>
                </a:lnTo>
                <a:lnTo>
                  <a:pt x="728543" y="2362283"/>
                </a:lnTo>
                <a:lnTo>
                  <a:pt x="710134" y="2359111"/>
                </a:lnTo>
                <a:lnTo>
                  <a:pt x="692043" y="2355940"/>
                </a:lnTo>
                <a:lnTo>
                  <a:pt x="673634" y="2352134"/>
                </a:lnTo>
                <a:lnTo>
                  <a:pt x="638085" y="2344839"/>
                </a:lnTo>
                <a:lnTo>
                  <a:pt x="620311" y="2341668"/>
                </a:lnTo>
                <a:lnTo>
                  <a:pt x="602854" y="2337545"/>
                </a:lnTo>
                <a:lnTo>
                  <a:pt x="536835" y="2321370"/>
                </a:lnTo>
                <a:lnTo>
                  <a:pt x="528900" y="2319467"/>
                </a:lnTo>
                <a:lnTo>
                  <a:pt x="521283" y="2317564"/>
                </a:lnTo>
                <a:lnTo>
                  <a:pt x="506365" y="2313124"/>
                </a:lnTo>
                <a:lnTo>
                  <a:pt x="478117" y="2304243"/>
                </a:lnTo>
                <a:lnTo>
                  <a:pt x="452090" y="2296632"/>
                </a:lnTo>
                <a:lnTo>
                  <a:pt x="428920" y="2288703"/>
                </a:lnTo>
                <a:lnTo>
                  <a:pt x="408607" y="2281091"/>
                </a:lnTo>
                <a:lnTo>
                  <a:pt x="391467" y="2274748"/>
                </a:lnTo>
                <a:lnTo>
                  <a:pt x="358775" y="2262379"/>
                </a:lnTo>
                <a:lnTo>
                  <a:pt x="402259" y="2146300"/>
                </a:lnTo>
                <a:close/>
                <a:moveTo>
                  <a:pt x="1231900" y="2073275"/>
                </a:moveTo>
                <a:lnTo>
                  <a:pt x="1342313" y="2073275"/>
                </a:lnTo>
                <a:lnTo>
                  <a:pt x="1346426" y="2075805"/>
                </a:lnTo>
                <a:lnTo>
                  <a:pt x="1356866" y="2083079"/>
                </a:lnTo>
                <a:lnTo>
                  <a:pt x="1369205" y="2091618"/>
                </a:lnTo>
                <a:lnTo>
                  <a:pt x="1375532" y="2096362"/>
                </a:lnTo>
                <a:lnTo>
                  <a:pt x="1382492" y="2102055"/>
                </a:lnTo>
                <a:lnTo>
                  <a:pt x="1388820" y="2107431"/>
                </a:lnTo>
                <a:lnTo>
                  <a:pt x="1394514" y="2112808"/>
                </a:lnTo>
                <a:lnTo>
                  <a:pt x="1399576" y="2118501"/>
                </a:lnTo>
                <a:lnTo>
                  <a:pt x="1404005" y="2124193"/>
                </a:lnTo>
                <a:lnTo>
                  <a:pt x="1405903" y="2126723"/>
                </a:lnTo>
                <a:lnTo>
                  <a:pt x="1407485" y="2129570"/>
                </a:lnTo>
                <a:lnTo>
                  <a:pt x="1408751" y="2132100"/>
                </a:lnTo>
                <a:lnTo>
                  <a:pt x="1409384" y="2134630"/>
                </a:lnTo>
                <a:lnTo>
                  <a:pt x="1409700" y="2136844"/>
                </a:lnTo>
                <a:lnTo>
                  <a:pt x="1409700" y="2139058"/>
                </a:lnTo>
                <a:lnTo>
                  <a:pt x="1409384" y="2141271"/>
                </a:lnTo>
                <a:lnTo>
                  <a:pt x="1408751" y="2143801"/>
                </a:lnTo>
                <a:lnTo>
                  <a:pt x="1407169" y="2145383"/>
                </a:lnTo>
                <a:lnTo>
                  <a:pt x="1405271" y="2146964"/>
                </a:lnTo>
                <a:lnTo>
                  <a:pt x="1403056" y="2148862"/>
                </a:lnTo>
                <a:lnTo>
                  <a:pt x="1399892" y="2150127"/>
                </a:lnTo>
                <a:lnTo>
                  <a:pt x="1396412" y="2151076"/>
                </a:lnTo>
                <a:lnTo>
                  <a:pt x="1392300" y="2152341"/>
                </a:lnTo>
                <a:lnTo>
                  <a:pt x="1387238" y="2152973"/>
                </a:lnTo>
                <a:lnTo>
                  <a:pt x="1381543" y="2153922"/>
                </a:lnTo>
                <a:lnTo>
                  <a:pt x="1372685" y="2154238"/>
                </a:lnTo>
                <a:lnTo>
                  <a:pt x="1364459" y="2154238"/>
                </a:lnTo>
                <a:lnTo>
                  <a:pt x="1356233" y="2153289"/>
                </a:lnTo>
                <a:lnTo>
                  <a:pt x="1348641" y="2152657"/>
                </a:lnTo>
                <a:lnTo>
                  <a:pt x="1341048" y="2151076"/>
                </a:lnTo>
                <a:lnTo>
                  <a:pt x="1334087" y="2149494"/>
                </a:lnTo>
                <a:lnTo>
                  <a:pt x="1327444" y="2147280"/>
                </a:lnTo>
                <a:lnTo>
                  <a:pt x="1321116" y="2145067"/>
                </a:lnTo>
                <a:lnTo>
                  <a:pt x="1314473" y="2142536"/>
                </a:lnTo>
                <a:lnTo>
                  <a:pt x="1308461" y="2139690"/>
                </a:lnTo>
                <a:lnTo>
                  <a:pt x="1303083" y="2136211"/>
                </a:lnTo>
                <a:lnTo>
                  <a:pt x="1297389" y="2133049"/>
                </a:lnTo>
                <a:lnTo>
                  <a:pt x="1286632" y="2126091"/>
                </a:lnTo>
                <a:lnTo>
                  <a:pt x="1275559" y="2118184"/>
                </a:lnTo>
                <a:lnTo>
                  <a:pt x="1271130" y="2115338"/>
                </a:lnTo>
                <a:lnTo>
                  <a:pt x="1269232" y="2114389"/>
                </a:lnTo>
                <a:lnTo>
                  <a:pt x="1267650" y="2114073"/>
                </a:lnTo>
                <a:lnTo>
                  <a:pt x="1266701" y="2113757"/>
                </a:lnTo>
                <a:lnTo>
                  <a:pt x="1265752" y="2114073"/>
                </a:lnTo>
                <a:lnTo>
                  <a:pt x="1265119" y="2114073"/>
                </a:lnTo>
                <a:lnTo>
                  <a:pt x="1264802" y="2114705"/>
                </a:lnTo>
                <a:lnTo>
                  <a:pt x="1263537" y="2116287"/>
                </a:lnTo>
                <a:lnTo>
                  <a:pt x="1263221" y="2117552"/>
                </a:lnTo>
                <a:lnTo>
                  <a:pt x="1262588" y="2118817"/>
                </a:lnTo>
                <a:lnTo>
                  <a:pt x="1261639" y="2118817"/>
                </a:lnTo>
                <a:lnTo>
                  <a:pt x="1261006" y="2119449"/>
                </a:lnTo>
                <a:lnTo>
                  <a:pt x="1248351" y="2118501"/>
                </a:lnTo>
                <a:lnTo>
                  <a:pt x="1241391" y="2117868"/>
                </a:lnTo>
                <a:lnTo>
                  <a:pt x="1238860" y="2117552"/>
                </a:lnTo>
                <a:lnTo>
                  <a:pt x="1236962" y="2116603"/>
                </a:lnTo>
                <a:lnTo>
                  <a:pt x="1235064" y="2106799"/>
                </a:lnTo>
                <a:lnTo>
                  <a:pt x="1233798" y="2099209"/>
                </a:lnTo>
                <a:lnTo>
                  <a:pt x="1232849" y="2092251"/>
                </a:lnTo>
                <a:lnTo>
                  <a:pt x="1232533" y="2087191"/>
                </a:lnTo>
                <a:lnTo>
                  <a:pt x="1232849" y="2082130"/>
                </a:lnTo>
                <a:lnTo>
                  <a:pt x="1233165" y="2078968"/>
                </a:lnTo>
                <a:lnTo>
                  <a:pt x="1233798" y="2076754"/>
                </a:lnTo>
                <a:lnTo>
                  <a:pt x="1231900" y="2073275"/>
                </a:lnTo>
                <a:close/>
                <a:moveTo>
                  <a:pt x="952348" y="2073275"/>
                </a:moveTo>
                <a:lnTo>
                  <a:pt x="1063626" y="2073275"/>
                </a:lnTo>
                <a:lnTo>
                  <a:pt x="1062027" y="2076754"/>
                </a:lnTo>
                <a:lnTo>
                  <a:pt x="1062347" y="2078335"/>
                </a:lnTo>
                <a:lnTo>
                  <a:pt x="1062986" y="2081498"/>
                </a:lnTo>
                <a:lnTo>
                  <a:pt x="1063306" y="2085609"/>
                </a:lnTo>
                <a:lnTo>
                  <a:pt x="1062986" y="2090986"/>
                </a:lnTo>
                <a:lnTo>
                  <a:pt x="1062027" y="2097944"/>
                </a:lnTo>
                <a:lnTo>
                  <a:pt x="1061068" y="2106166"/>
                </a:lnTo>
                <a:lnTo>
                  <a:pt x="1058829" y="2116603"/>
                </a:lnTo>
                <a:lnTo>
                  <a:pt x="1056911" y="2117552"/>
                </a:lnTo>
                <a:lnTo>
                  <a:pt x="1054033" y="2117868"/>
                </a:lnTo>
                <a:lnTo>
                  <a:pt x="1047318" y="2118501"/>
                </a:lnTo>
                <a:lnTo>
                  <a:pt x="1034527" y="2119449"/>
                </a:lnTo>
                <a:lnTo>
                  <a:pt x="1033568" y="2118817"/>
                </a:lnTo>
                <a:lnTo>
                  <a:pt x="1032929" y="2118817"/>
                </a:lnTo>
                <a:lnTo>
                  <a:pt x="1032289" y="2117552"/>
                </a:lnTo>
                <a:lnTo>
                  <a:pt x="1031330" y="2116287"/>
                </a:lnTo>
                <a:lnTo>
                  <a:pt x="1030690" y="2114705"/>
                </a:lnTo>
                <a:lnTo>
                  <a:pt x="1030371" y="2114073"/>
                </a:lnTo>
                <a:lnTo>
                  <a:pt x="1029411" y="2114073"/>
                </a:lnTo>
                <a:lnTo>
                  <a:pt x="1028772" y="2113757"/>
                </a:lnTo>
                <a:lnTo>
                  <a:pt x="1027493" y="2114073"/>
                </a:lnTo>
                <a:lnTo>
                  <a:pt x="1026214" y="2114389"/>
                </a:lnTo>
                <a:lnTo>
                  <a:pt x="1024295" y="2115338"/>
                </a:lnTo>
                <a:lnTo>
                  <a:pt x="1019818" y="2118184"/>
                </a:lnTo>
                <a:lnTo>
                  <a:pt x="1008627" y="2126091"/>
                </a:lnTo>
                <a:lnTo>
                  <a:pt x="997754" y="2133049"/>
                </a:lnTo>
                <a:lnTo>
                  <a:pt x="991999" y="2136211"/>
                </a:lnTo>
                <a:lnTo>
                  <a:pt x="986243" y="2139690"/>
                </a:lnTo>
                <a:lnTo>
                  <a:pt x="979848" y="2142536"/>
                </a:lnTo>
                <a:lnTo>
                  <a:pt x="973772" y="2145067"/>
                </a:lnTo>
                <a:lnTo>
                  <a:pt x="967377" y="2147280"/>
                </a:lnTo>
                <a:lnTo>
                  <a:pt x="960662" y="2149494"/>
                </a:lnTo>
                <a:lnTo>
                  <a:pt x="953307" y="2151076"/>
                </a:lnTo>
                <a:lnTo>
                  <a:pt x="945953" y="2152657"/>
                </a:lnTo>
                <a:lnTo>
                  <a:pt x="938278" y="2153289"/>
                </a:lnTo>
                <a:lnTo>
                  <a:pt x="929964" y="2154238"/>
                </a:lnTo>
                <a:lnTo>
                  <a:pt x="921651" y="2154238"/>
                </a:lnTo>
                <a:lnTo>
                  <a:pt x="912377" y="2153922"/>
                </a:lnTo>
                <a:lnTo>
                  <a:pt x="906941" y="2152973"/>
                </a:lnTo>
                <a:lnTo>
                  <a:pt x="901825" y="2152341"/>
                </a:lnTo>
                <a:lnTo>
                  <a:pt x="897668" y="2151392"/>
                </a:lnTo>
                <a:lnTo>
                  <a:pt x="893831" y="2150127"/>
                </a:lnTo>
                <a:lnTo>
                  <a:pt x="890953" y="2148862"/>
                </a:lnTo>
                <a:lnTo>
                  <a:pt x="888715" y="2146964"/>
                </a:lnTo>
                <a:lnTo>
                  <a:pt x="886796" y="2145383"/>
                </a:lnTo>
                <a:lnTo>
                  <a:pt x="885197" y="2143801"/>
                </a:lnTo>
                <a:lnTo>
                  <a:pt x="884558" y="2141271"/>
                </a:lnTo>
                <a:lnTo>
                  <a:pt x="884238" y="2139690"/>
                </a:lnTo>
                <a:lnTo>
                  <a:pt x="884238" y="2137160"/>
                </a:lnTo>
                <a:lnTo>
                  <a:pt x="884558" y="2134630"/>
                </a:lnTo>
                <a:lnTo>
                  <a:pt x="885197" y="2132416"/>
                </a:lnTo>
                <a:lnTo>
                  <a:pt x="886476" y="2129886"/>
                </a:lnTo>
                <a:lnTo>
                  <a:pt x="887755" y="2127040"/>
                </a:lnTo>
                <a:lnTo>
                  <a:pt x="889354" y="2124510"/>
                </a:lnTo>
                <a:lnTo>
                  <a:pt x="893831" y="2118817"/>
                </a:lnTo>
                <a:lnTo>
                  <a:pt x="899267" y="2113440"/>
                </a:lnTo>
                <a:lnTo>
                  <a:pt x="905023" y="2107748"/>
                </a:lnTo>
                <a:lnTo>
                  <a:pt x="911418" y="2102371"/>
                </a:lnTo>
                <a:lnTo>
                  <a:pt x="917813" y="2097311"/>
                </a:lnTo>
                <a:lnTo>
                  <a:pt x="924528" y="2091935"/>
                </a:lnTo>
                <a:lnTo>
                  <a:pt x="936679" y="2083396"/>
                </a:lnTo>
                <a:lnTo>
                  <a:pt x="947871" y="2075805"/>
                </a:lnTo>
                <a:lnTo>
                  <a:pt x="952348" y="2073275"/>
                </a:lnTo>
                <a:close/>
                <a:moveTo>
                  <a:pt x="2074146" y="1830388"/>
                </a:moveTo>
                <a:lnTo>
                  <a:pt x="2084311" y="1836100"/>
                </a:lnTo>
                <a:lnTo>
                  <a:pt x="2094475" y="1842129"/>
                </a:lnTo>
                <a:lnTo>
                  <a:pt x="2113851" y="1854187"/>
                </a:lnTo>
                <a:lnTo>
                  <a:pt x="2132274" y="1866879"/>
                </a:lnTo>
                <a:lnTo>
                  <a:pt x="2149744" y="1879572"/>
                </a:lnTo>
                <a:lnTo>
                  <a:pt x="2166896" y="1892581"/>
                </a:lnTo>
                <a:lnTo>
                  <a:pt x="2182460" y="1904957"/>
                </a:lnTo>
                <a:lnTo>
                  <a:pt x="2196754" y="1917332"/>
                </a:lnTo>
                <a:lnTo>
                  <a:pt x="2210412" y="1928755"/>
                </a:lnTo>
                <a:lnTo>
                  <a:pt x="2222800" y="1940178"/>
                </a:lnTo>
                <a:lnTo>
                  <a:pt x="2233282" y="1950332"/>
                </a:lnTo>
                <a:lnTo>
                  <a:pt x="2250752" y="1967150"/>
                </a:lnTo>
                <a:lnTo>
                  <a:pt x="2261552" y="1978573"/>
                </a:lnTo>
                <a:lnTo>
                  <a:pt x="2265363" y="1982698"/>
                </a:lnTo>
                <a:lnTo>
                  <a:pt x="2231376" y="1980160"/>
                </a:lnTo>
                <a:lnTo>
                  <a:pt x="2231376" y="1983650"/>
                </a:lnTo>
                <a:lnTo>
                  <a:pt x="2230741" y="1990631"/>
                </a:lnTo>
                <a:lnTo>
                  <a:pt x="2230106" y="1994756"/>
                </a:lnTo>
                <a:lnTo>
                  <a:pt x="2228835" y="2000467"/>
                </a:lnTo>
                <a:lnTo>
                  <a:pt x="2225341" y="2013160"/>
                </a:lnTo>
                <a:lnTo>
                  <a:pt x="2221212" y="2026487"/>
                </a:lnTo>
                <a:lnTo>
                  <a:pt x="2218671" y="2033468"/>
                </a:lnTo>
                <a:lnTo>
                  <a:pt x="2216130" y="2040132"/>
                </a:lnTo>
                <a:lnTo>
                  <a:pt x="2212953" y="2046478"/>
                </a:lnTo>
                <a:lnTo>
                  <a:pt x="2209777" y="2052507"/>
                </a:lnTo>
                <a:lnTo>
                  <a:pt x="2206283" y="2059170"/>
                </a:lnTo>
                <a:lnTo>
                  <a:pt x="2202471" y="2065834"/>
                </a:lnTo>
                <a:lnTo>
                  <a:pt x="2198342" y="2072180"/>
                </a:lnTo>
                <a:lnTo>
                  <a:pt x="2194213" y="2078209"/>
                </a:lnTo>
                <a:lnTo>
                  <a:pt x="2184684" y="2090901"/>
                </a:lnTo>
                <a:lnTo>
                  <a:pt x="2175155" y="2103911"/>
                </a:lnTo>
                <a:lnTo>
                  <a:pt x="2163402" y="2115652"/>
                </a:lnTo>
                <a:lnTo>
                  <a:pt x="2151650" y="2128027"/>
                </a:lnTo>
                <a:lnTo>
                  <a:pt x="2145297" y="2134056"/>
                </a:lnTo>
                <a:lnTo>
                  <a:pt x="2138944" y="2139768"/>
                </a:lnTo>
                <a:lnTo>
                  <a:pt x="2132274" y="2145479"/>
                </a:lnTo>
                <a:lnTo>
                  <a:pt x="2125286" y="2150874"/>
                </a:lnTo>
                <a:lnTo>
                  <a:pt x="2118615" y="2156585"/>
                </a:lnTo>
                <a:lnTo>
                  <a:pt x="2111310" y="2162297"/>
                </a:lnTo>
                <a:lnTo>
                  <a:pt x="2096699" y="2172768"/>
                </a:lnTo>
                <a:lnTo>
                  <a:pt x="2081452" y="2182922"/>
                </a:lnTo>
                <a:lnTo>
                  <a:pt x="2065888" y="2193393"/>
                </a:lnTo>
                <a:lnTo>
                  <a:pt x="2049688" y="2202913"/>
                </a:lnTo>
                <a:lnTo>
                  <a:pt x="2033171" y="2212115"/>
                </a:lnTo>
                <a:lnTo>
                  <a:pt x="2016654" y="2221317"/>
                </a:lnTo>
                <a:lnTo>
                  <a:pt x="1999820" y="2229567"/>
                </a:lnTo>
                <a:lnTo>
                  <a:pt x="1991243" y="2234009"/>
                </a:lnTo>
                <a:lnTo>
                  <a:pt x="1982350" y="2238134"/>
                </a:lnTo>
                <a:lnTo>
                  <a:pt x="1965197" y="2246384"/>
                </a:lnTo>
                <a:lnTo>
                  <a:pt x="1929622" y="2261933"/>
                </a:lnTo>
                <a:lnTo>
                  <a:pt x="1894047" y="2275895"/>
                </a:lnTo>
                <a:lnTo>
                  <a:pt x="1858789" y="2288904"/>
                </a:lnTo>
                <a:lnTo>
                  <a:pt x="1841002" y="2294933"/>
                </a:lnTo>
                <a:lnTo>
                  <a:pt x="1823850" y="2300645"/>
                </a:lnTo>
                <a:lnTo>
                  <a:pt x="1806062" y="2306039"/>
                </a:lnTo>
                <a:lnTo>
                  <a:pt x="1789227" y="2311433"/>
                </a:lnTo>
                <a:lnTo>
                  <a:pt x="1772075" y="2316193"/>
                </a:lnTo>
                <a:lnTo>
                  <a:pt x="1755558" y="2321270"/>
                </a:lnTo>
                <a:lnTo>
                  <a:pt x="1723159" y="2329520"/>
                </a:lnTo>
                <a:lnTo>
                  <a:pt x="1692666" y="2337136"/>
                </a:lnTo>
                <a:lnTo>
                  <a:pt x="1664079" y="2343482"/>
                </a:lnTo>
                <a:lnTo>
                  <a:pt x="1638033" y="2349194"/>
                </a:lnTo>
                <a:lnTo>
                  <a:pt x="1613892" y="2353953"/>
                </a:lnTo>
                <a:lnTo>
                  <a:pt x="1593246" y="2358078"/>
                </a:lnTo>
                <a:lnTo>
                  <a:pt x="1575141" y="2360934"/>
                </a:lnTo>
                <a:lnTo>
                  <a:pt x="1541154" y="2366963"/>
                </a:lnTo>
                <a:lnTo>
                  <a:pt x="1520825" y="2221634"/>
                </a:lnTo>
                <a:lnTo>
                  <a:pt x="1552906" y="2217192"/>
                </a:lnTo>
                <a:lnTo>
                  <a:pt x="1569741" y="2215288"/>
                </a:lnTo>
                <a:lnTo>
                  <a:pt x="1589752" y="2212749"/>
                </a:lnTo>
                <a:lnTo>
                  <a:pt x="1612304" y="2208942"/>
                </a:lnTo>
                <a:lnTo>
                  <a:pt x="1637080" y="2204817"/>
                </a:lnTo>
                <a:lnTo>
                  <a:pt x="1664079" y="2200374"/>
                </a:lnTo>
                <a:lnTo>
                  <a:pt x="1692666" y="2194663"/>
                </a:lnTo>
                <a:lnTo>
                  <a:pt x="1723159" y="2188634"/>
                </a:lnTo>
                <a:lnTo>
                  <a:pt x="1754923" y="2181970"/>
                </a:lnTo>
                <a:lnTo>
                  <a:pt x="1770804" y="2178162"/>
                </a:lnTo>
                <a:lnTo>
                  <a:pt x="1787321" y="2174355"/>
                </a:lnTo>
                <a:lnTo>
                  <a:pt x="1820038" y="2165787"/>
                </a:lnTo>
                <a:lnTo>
                  <a:pt x="1852754" y="2155951"/>
                </a:lnTo>
                <a:lnTo>
                  <a:pt x="1885788" y="2145797"/>
                </a:lnTo>
                <a:lnTo>
                  <a:pt x="1918187" y="2134056"/>
                </a:lnTo>
                <a:lnTo>
                  <a:pt x="1934069" y="2128027"/>
                </a:lnTo>
                <a:lnTo>
                  <a:pt x="1941692" y="2124537"/>
                </a:lnTo>
                <a:lnTo>
                  <a:pt x="1949316" y="2121681"/>
                </a:lnTo>
                <a:lnTo>
                  <a:pt x="1964880" y="2115017"/>
                </a:lnTo>
                <a:lnTo>
                  <a:pt x="1979491" y="2108036"/>
                </a:lnTo>
                <a:lnTo>
                  <a:pt x="2007761" y="2093757"/>
                </a:lnTo>
                <a:lnTo>
                  <a:pt x="2033489" y="2078526"/>
                </a:lnTo>
                <a:lnTo>
                  <a:pt x="2045559" y="2070911"/>
                </a:lnTo>
                <a:lnTo>
                  <a:pt x="2051277" y="2066786"/>
                </a:lnTo>
                <a:lnTo>
                  <a:pt x="2056994" y="2062978"/>
                </a:lnTo>
                <a:lnTo>
                  <a:pt x="2062076" y="2058853"/>
                </a:lnTo>
                <a:lnTo>
                  <a:pt x="2067476" y="2055045"/>
                </a:lnTo>
                <a:lnTo>
                  <a:pt x="2077323" y="2046795"/>
                </a:lnTo>
                <a:lnTo>
                  <a:pt x="2094475" y="2031564"/>
                </a:lnTo>
                <a:lnTo>
                  <a:pt x="2107181" y="2016016"/>
                </a:lnTo>
                <a:lnTo>
                  <a:pt x="2112898" y="2009035"/>
                </a:lnTo>
                <a:lnTo>
                  <a:pt x="2115121" y="2005544"/>
                </a:lnTo>
                <a:lnTo>
                  <a:pt x="2117027" y="2002054"/>
                </a:lnTo>
                <a:lnTo>
                  <a:pt x="2119251" y="1998881"/>
                </a:lnTo>
                <a:lnTo>
                  <a:pt x="2120839" y="1995708"/>
                </a:lnTo>
                <a:lnTo>
                  <a:pt x="2123062" y="1990948"/>
                </a:lnTo>
                <a:lnTo>
                  <a:pt x="2124968" y="1987140"/>
                </a:lnTo>
                <a:lnTo>
                  <a:pt x="2125921" y="1985237"/>
                </a:lnTo>
                <a:lnTo>
                  <a:pt x="2126874" y="1983650"/>
                </a:lnTo>
                <a:lnTo>
                  <a:pt x="2127192" y="1983333"/>
                </a:lnTo>
                <a:lnTo>
                  <a:pt x="2128145" y="1982381"/>
                </a:lnTo>
                <a:lnTo>
                  <a:pt x="2128462" y="1979208"/>
                </a:lnTo>
                <a:lnTo>
                  <a:pt x="2129415" y="1972544"/>
                </a:lnTo>
                <a:lnTo>
                  <a:pt x="2129415" y="1971275"/>
                </a:lnTo>
                <a:lnTo>
                  <a:pt x="2107816" y="1970006"/>
                </a:lnTo>
                <a:lnTo>
                  <a:pt x="2104640" y="1943351"/>
                </a:lnTo>
                <a:lnTo>
                  <a:pt x="2101781" y="1921457"/>
                </a:lnTo>
                <a:lnTo>
                  <a:pt x="2098604" y="1903053"/>
                </a:lnTo>
                <a:lnTo>
                  <a:pt x="2094793" y="1887504"/>
                </a:lnTo>
                <a:lnTo>
                  <a:pt x="2090663" y="1873543"/>
                </a:lnTo>
                <a:lnTo>
                  <a:pt x="2086217" y="1860215"/>
                </a:lnTo>
                <a:lnTo>
                  <a:pt x="2081134" y="1846254"/>
                </a:lnTo>
                <a:lnTo>
                  <a:pt x="2074146" y="1830388"/>
                </a:lnTo>
                <a:close/>
                <a:moveTo>
                  <a:pt x="604823" y="1655763"/>
                </a:moveTo>
                <a:lnTo>
                  <a:pt x="607339" y="1664401"/>
                </a:lnTo>
                <a:lnTo>
                  <a:pt x="610484" y="1672399"/>
                </a:lnTo>
                <a:lnTo>
                  <a:pt x="613314" y="1679438"/>
                </a:lnTo>
                <a:lnTo>
                  <a:pt x="616774" y="1685837"/>
                </a:lnTo>
                <a:lnTo>
                  <a:pt x="620234" y="1691595"/>
                </a:lnTo>
                <a:lnTo>
                  <a:pt x="623379" y="1696714"/>
                </a:lnTo>
                <a:lnTo>
                  <a:pt x="626838" y="1701193"/>
                </a:lnTo>
                <a:lnTo>
                  <a:pt x="630298" y="1705352"/>
                </a:lnTo>
                <a:lnTo>
                  <a:pt x="634386" y="1709512"/>
                </a:lnTo>
                <a:lnTo>
                  <a:pt x="638160" y="1713351"/>
                </a:lnTo>
                <a:lnTo>
                  <a:pt x="641620" y="1715910"/>
                </a:lnTo>
                <a:lnTo>
                  <a:pt x="644765" y="1718150"/>
                </a:lnTo>
                <a:lnTo>
                  <a:pt x="649483" y="1720709"/>
                </a:lnTo>
                <a:lnTo>
                  <a:pt x="651055" y="1721669"/>
                </a:lnTo>
                <a:lnTo>
                  <a:pt x="653257" y="1726148"/>
                </a:lnTo>
                <a:lnTo>
                  <a:pt x="657974" y="1738305"/>
                </a:lnTo>
                <a:lnTo>
                  <a:pt x="664579" y="1753662"/>
                </a:lnTo>
                <a:lnTo>
                  <a:pt x="667095" y="1761660"/>
                </a:lnTo>
                <a:lnTo>
                  <a:pt x="669296" y="1769659"/>
                </a:lnTo>
                <a:lnTo>
                  <a:pt x="669925" y="1773178"/>
                </a:lnTo>
                <a:lnTo>
                  <a:pt x="669611" y="1775737"/>
                </a:lnTo>
                <a:lnTo>
                  <a:pt x="668982" y="1777657"/>
                </a:lnTo>
                <a:lnTo>
                  <a:pt x="667409" y="1779576"/>
                </a:lnTo>
                <a:lnTo>
                  <a:pt x="665522" y="1780216"/>
                </a:lnTo>
                <a:lnTo>
                  <a:pt x="663006" y="1781176"/>
                </a:lnTo>
                <a:lnTo>
                  <a:pt x="660490" y="1781176"/>
                </a:lnTo>
                <a:lnTo>
                  <a:pt x="657345" y="1781176"/>
                </a:lnTo>
                <a:lnTo>
                  <a:pt x="654515" y="1780856"/>
                </a:lnTo>
                <a:lnTo>
                  <a:pt x="651370" y="1779896"/>
                </a:lnTo>
                <a:lnTo>
                  <a:pt x="645079" y="1778297"/>
                </a:lnTo>
                <a:lnTo>
                  <a:pt x="640362" y="1776697"/>
                </a:lnTo>
                <a:lnTo>
                  <a:pt x="636902" y="1774778"/>
                </a:lnTo>
                <a:lnTo>
                  <a:pt x="636273" y="1773818"/>
                </a:lnTo>
                <a:lnTo>
                  <a:pt x="635015" y="1772858"/>
                </a:lnTo>
                <a:lnTo>
                  <a:pt x="633443" y="1769659"/>
                </a:lnTo>
                <a:lnTo>
                  <a:pt x="632185" y="1765500"/>
                </a:lnTo>
                <a:lnTo>
                  <a:pt x="630298" y="1760701"/>
                </a:lnTo>
                <a:lnTo>
                  <a:pt x="627467" y="1749503"/>
                </a:lnTo>
                <a:lnTo>
                  <a:pt x="624951" y="1739905"/>
                </a:lnTo>
                <a:lnTo>
                  <a:pt x="623064" y="1730627"/>
                </a:lnTo>
                <a:lnTo>
                  <a:pt x="616460" y="1758461"/>
                </a:lnTo>
                <a:lnTo>
                  <a:pt x="617089" y="1761020"/>
                </a:lnTo>
                <a:lnTo>
                  <a:pt x="617089" y="1762620"/>
                </a:lnTo>
                <a:lnTo>
                  <a:pt x="617089" y="1763260"/>
                </a:lnTo>
                <a:lnTo>
                  <a:pt x="616774" y="1761660"/>
                </a:lnTo>
                <a:lnTo>
                  <a:pt x="615201" y="1757181"/>
                </a:lnTo>
                <a:lnTo>
                  <a:pt x="609855" y="1735746"/>
                </a:lnTo>
                <a:lnTo>
                  <a:pt x="607968" y="1727748"/>
                </a:lnTo>
                <a:lnTo>
                  <a:pt x="606395" y="1719749"/>
                </a:lnTo>
                <a:lnTo>
                  <a:pt x="605137" y="1712071"/>
                </a:lnTo>
                <a:lnTo>
                  <a:pt x="604508" y="1705033"/>
                </a:lnTo>
                <a:lnTo>
                  <a:pt x="603250" y="1691275"/>
                </a:lnTo>
                <a:lnTo>
                  <a:pt x="603250" y="1679438"/>
                </a:lnTo>
                <a:lnTo>
                  <a:pt x="603879" y="1669840"/>
                </a:lnTo>
                <a:lnTo>
                  <a:pt x="604194" y="1662162"/>
                </a:lnTo>
                <a:lnTo>
                  <a:pt x="604823" y="1655763"/>
                </a:lnTo>
                <a:close/>
                <a:moveTo>
                  <a:pt x="572788" y="1655763"/>
                </a:moveTo>
                <a:lnTo>
                  <a:pt x="574046" y="1662162"/>
                </a:lnTo>
                <a:lnTo>
                  <a:pt x="574361" y="1669840"/>
                </a:lnTo>
                <a:lnTo>
                  <a:pt x="574675" y="1679438"/>
                </a:lnTo>
                <a:lnTo>
                  <a:pt x="574361" y="1691275"/>
                </a:lnTo>
                <a:lnTo>
                  <a:pt x="573417" y="1705033"/>
                </a:lnTo>
                <a:lnTo>
                  <a:pt x="572788" y="1712071"/>
                </a:lnTo>
                <a:lnTo>
                  <a:pt x="571530" y="1719749"/>
                </a:lnTo>
                <a:lnTo>
                  <a:pt x="570272" y="1727748"/>
                </a:lnTo>
                <a:lnTo>
                  <a:pt x="568385" y="1735746"/>
                </a:lnTo>
                <a:lnTo>
                  <a:pt x="562724" y="1757181"/>
                </a:lnTo>
                <a:lnTo>
                  <a:pt x="561152" y="1761660"/>
                </a:lnTo>
                <a:lnTo>
                  <a:pt x="560837" y="1763260"/>
                </a:lnTo>
                <a:lnTo>
                  <a:pt x="560837" y="1762620"/>
                </a:lnTo>
                <a:lnTo>
                  <a:pt x="560837" y="1761020"/>
                </a:lnTo>
                <a:lnTo>
                  <a:pt x="561152" y="1758461"/>
                </a:lnTo>
                <a:lnTo>
                  <a:pt x="554547" y="1730627"/>
                </a:lnTo>
                <a:lnTo>
                  <a:pt x="553289" y="1736706"/>
                </a:lnTo>
                <a:lnTo>
                  <a:pt x="550144" y="1751103"/>
                </a:lnTo>
                <a:lnTo>
                  <a:pt x="548257" y="1759101"/>
                </a:lnTo>
                <a:lnTo>
                  <a:pt x="545741" y="1765819"/>
                </a:lnTo>
                <a:lnTo>
                  <a:pt x="543225" y="1771578"/>
                </a:lnTo>
                <a:lnTo>
                  <a:pt x="542281" y="1773498"/>
                </a:lnTo>
                <a:lnTo>
                  <a:pt x="541023" y="1774778"/>
                </a:lnTo>
                <a:lnTo>
                  <a:pt x="537878" y="1776697"/>
                </a:lnTo>
                <a:lnTo>
                  <a:pt x="532532" y="1778297"/>
                </a:lnTo>
                <a:lnTo>
                  <a:pt x="526556" y="1779896"/>
                </a:lnTo>
                <a:lnTo>
                  <a:pt x="523726" y="1780856"/>
                </a:lnTo>
                <a:lnTo>
                  <a:pt x="520581" y="1781176"/>
                </a:lnTo>
                <a:lnTo>
                  <a:pt x="517750" y="1781176"/>
                </a:lnTo>
                <a:lnTo>
                  <a:pt x="514605" y="1781176"/>
                </a:lnTo>
                <a:lnTo>
                  <a:pt x="512403" y="1780216"/>
                </a:lnTo>
                <a:lnTo>
                  <a:pt x="510516" y="1779576"/>
                </a:lnTo>
                <a:lnTo>
                  <a:pt x="509258" y="1777657"/>
                </a:lnTo>
                <a:lnTo>
                  <a:pt x="508000" y="1775737"/>
                </a:lnTo>
                <a:lnTo>
                  <a:pt x="508000" y="1773178"/>
                </a:lnTo>
                <a:lnTo>
                  <a:pt x="508315" y="1769659"/>
                </a:lnTo>
                <a:lnTo>
                  <a:pt x="510831" y="1761660"/>
                </a:lnTo>
                <a:lnTo>
                  <a:pt x="513661" y="1753662"/>
                </a:lnTo>
                <a:lnTo>
                  <a:pt x="519637" y="1738305"/>
                </a:lnTo>
                <a:lnTo>
                  <a:pt x="524669" y="1726148"/>
                </a:lnTo>
                <a:lnTo>
                  <a:pt x="526871" y="1721669"/>
                </a:lnTo>
                <a:lnTo>
                  <a:pt x="528129" y="1721349"/>
                </a:lnTo>
                <a:lnTo>
                  <a:pt x="531903" y="1718790"/>
                </a:lnTo>
                <a:lnTo>
                  <a:pt x="537564" y="1715270"/>
                </a:lnTo>
                <a:lnTo>
                  <a:pt x="540709" y="1712391"/>
                </a:lnTo>
                <a:lnTo>
                  <a:pt x="544168" y="1709192"/>
                </a:lnTo>
                <a:lnTo>
                  <a:pt x="547942" y="1705352"/>
                </a:lnTo>
                <a:lnTo>
                  <a:pt x="552031" y="1700873"/>
                </a:lnTo>
                <a:lnTo>
                  <a:pt x="555805" y="1695435"/>
                </a:lnTo>
                <a:lnTo>
                  <a:pt x="559265" y="1689036"/>
                </a:lnTo>
                <a:lnTo>
                  <a:pt x="563039" y="1682317"/>
                </a:lnTo>
                <a:lnTo>
                  <a:pt x="566813" y="1674319"/>
                </a:lnTo>
                <a:lnTo>
                  <a:pt x="569958" y="1665681"/>
                </a:lnTo>
                <a:lnTo>
                  <a:pt x="572788" y="1655763"/>
                </a:lnTo>
                <a:close/>
                <a:moveTo>
                  <a:pt x="1818954" y="1647825"/>
                </a:moveTo>
                <a:lnTo>
                  <a:pt x="1838895" y="1652921"/>
                </a:lnTo>
                <a:lnTo>
                  <a:pt x="1857254" y="1658335"/>
                </a:lnTo>
                <a:lnTo>
                  <a:pt x="1887641" y="1667252"/>
                </a:lnTo>
                <a:lnTo>
                  <a:pt x="1920876" y="1677444"/>
                </a:lnTo>
                <a:lnTo>
                  <a:pt x="1893022" y="1751013"/>
                </a:lnTo>
                <a:lnTo>
                  <a:pt x="1862952" y="1739548"/>
                </a:lnTo>
                <a:lnTo>
                  <a:pt x="1842377" y="1731904"/>
                </a:lnTo>
                <a:lnTo>
                  <a:pt x="1842061" y="1727764"/>
                </a:lnTo>
                <a:lnTo>
                  <a:pt x="1841744" y="1723624"/>
                </a:lnTo>
                <a:lnTo>
                  <a:pt x="1840795" y="1719802"/>
                </a:lnTo>
                <a:lnTo>
                  <a:pt x="1840162" y="1715662"/>
                </a:lnTo>
                <a:lnTo>
                  <a:pt x="1837313" y="1706744"/>
                </a:lnTo>
                <a:lnTo>
                  <a:pt x="1834147" y="1697190"/>
                </a:lnTo>
                <a:lnTo>
                  <a:pt x="1830666" y="1688272"/>
                </a:lnTo>
                <a:lnTo>
                  <a:pt x="1827500" y="1679355"/>
                </a:lnTo>
                <a:lnTo>
                  <a:pt x="1821486" y="1665979"/>
                </a:lnTo>
                <a:lnTo>
                  <a:pt x="1818321" y="1658972"/>
                </a:lnTo>
                <a:lnTo>
                  <a:pt x="1817688" y="1658016"/>
                </a:lnTo>
                <a:lnTo>
                  <a:pt x="1818954" y="1647825"/>
                </a:lnTo>
                <a:close/>
                <a:moveTo>
                  <a:pt x="471166" y="1647825"/>
                </a:moveTo>
                <a:lnTo>
                  <a:pt x="477838" y="1697288"/>
                </a:lnTo>
                <a:lnTo>
                  <a:pt x="477203" y="1698239"/>
                </a:lnTo>
                <a:lnTo>
                  <a:pt x="473072" y="1707434"/>
                </a:lnTo>
                <a:lnTo>
                  <a:pt x="465447" y="1725190"/>
                </a:lnTo>
                <a:lnTo>
                  <a:pt x="429546" y="1738190"/>
                </a:lnTo>
                <a:lnTo>
                  <a:pt x="412072" y="1744849"/>
                </a:lnTo>
                <a:lnTo>
                  <a:pt x="394280" y="1751507"/>
                </a:lnTo>
                <a:lnTo>
                  <a:pt x="362191" y="1765775"/>
                </a:lnTo>
                <a:lnTo>
                  <a:pt x="346623" y="1773068"/>
                </a:lnTo>
                <a:lnTo>
                  <a:pt x="338680" y="1776873"/>
                </a:lnTo>
                <a:lnTo>
                  <a:pt x="331055" y="1780678"/>
                </a:lnTo>
                <a:lnTo>
                  <a:pt x="316123" y="1788287"/>
                </a:lnTo>
                <a:lnTo>
                  <a:pt x="301508" y="1796214"/>
                </a:lnTo>
                <a:lnTo>
                  <a:pt x="287211" y="1804458"/>
                </a:lnTo>
                <a:lnTo>
                  <a:pt x="273549" y="1812702"/>
                </a:lnTo>
                <a:lnTo>
                  <a:pt x="247815" y="1829824"/>
                </a:lnTo>
                <a:lnTo>
                  <a:pt x="236060" y="1838702"/>
                </a:lnTo>
                <a:lnTo>
                  <a:pt x="230341" y="1842823"/>
                </a:lnTo>
                <a:lnTo>
                  <a:pt x="224940" y="1847897"/>
                </a:lnTo>
                <a:lnTo>
                  <a:pt x="219856" y="1852018"/>
                </a:lnTo>
                <a:lnTo>
                  <a:pt x="214455" y="1856457"/>
                </a:lnTo>
                <a:lnTo>
                  <a:pt x="204924" y="1865335"/>
                </a:lnTo>
                <a:lnTo>
                  <a:pt x="188403" y="1882774"/>
                </a:lnTo>
                <a:lnTo>
                  <a:pt x="176330" y="1899262"/>
                </a:lnTo>
                <a:lnTo>
                  <a:pt x="171246" y="1907189"/>
                </a:lnTo>
                <a:lnTo>
                  <a:pt x="169340" y="1910677"/>
                </a:lnTo>
                <a:lnTo>
                  <a:pt x="167434" y="1914481"/>
                </a:lnTo>
                <a:lnTo>
                  <a:pt x="165528" y="1918286"/>
                </a:lnTo>
                <a:lnTo>
                  <a:pt x="163939" y="1921457"/>
                </a:lnTo>
                <a:lnTo>
                  <a:pt x="162033" y="1926530"/>
                </a:lnTo>
                <a:lnTo>
                  <a:pt x="161080" y="1930969"/>
                </a:lnTo>
                <a:lnTo>
                  <a:pt x="160127" y="1932554"/>
                </a:lnTo>
                <a:lnTo>
                  <a:pt x="159491" y="1934457"/>
                </a:lnTo>
                <a:lnTo>
                  <a:pt x="159173" y="1935091"/>
                </a:lnTo>
                <a:lnTo>
                  <a:pt x="158856" y="1936359"/>
                </a:lnTo>
                <a:lnTo>
                  <a:pt x="157903" y="1939213"/>
                </a:lnTo>
                <a:lnTo>
                  <a:pt x="157585" y="1945871"/>
                </a:lnTo>
                <a:lnTo>
                  <a:pt x="157267" y="1948408"/>
                </a:lnTo>
                <a:lnTo>
                  <a:pt x="191580" y="1949359"/>
                </a:lnTo>
                <a:lnTo>
                  <a:pt x="196346" y="1981700"/>
                </a:lnTo>
                <a:lnTo>
                  <a:pt x="200794" y="2007700"/>
                </a:lnTo>
                <a:lnTo>
                  <a:pt x="203653" y="2019432"/>
                </a:lnTo>
                <a:lnTo>
                  <a:pt x="205877" y="2029578"/>
                </a:lnTo>
                <a:lnTo>
                  <a:pt x="208419" y="2039090"/>
                </a:lnTo>
                <a:lnTo>
                  <a:pt x="210960" y="2048285"/>
                </a:lnTo>
                <a:lnTo>
                  <a:pt x="213820" y="2056529"/>
                </a:lnTo>
                <a:lnTo>
                  <a:pt x="216679" y="2064773"/>
                </a:lnTo>
                <a:lnTo>
                  <a:pt x="222716" y="2080943"/>
                </a:lnTo>
                <a:lnTo>
                  <a:pt x="230341" y="2097431"/>
                </a:lnTo>
                <a:lnTo>
                  <a:pt x="238919" y="2116138"/>
                </a:lnTo>
                <a:lnTo>
                  <a:pt x="226210" y="2109797"/>
                </a:lnTo>
                <a:lnTo>
                  <a:pt x="214137" y="2103138"/>
                </a:lnTo>
                <a:lnTo>
                  <a:pt x="202064" y="2096163"/>
                </a:lnTo>
                <a:lnTo>
                  <a:pt x="189991" y="2089504"/>
                </a:lnTo>
                <a:lnTo>
                  <a:pt x="167116" y="2075236"/>
                </a:lnTo>
                <a:lnTo>
                  <a:pt x="144876" y="2060651"/>
                </a:lnTo>
                <a:lnTo>
                  <a:pt x="123907" y="2046066"/>
                </a:lnTo>
                <a:lnTo>
                  <a:pt x="104209" y="2031797"/>
                </a:lnTo>
                <a:lnTo>
                  <a:pt x="85782" y="2017529"/>
                </a:lnTo>
                <a:lnTo>
                  <a:pt x="69261" y="2003895"/>
                </a:lnTo>
                <a:lnTo>
                  <a:pt x="53693" y="1991212"/>
                </a:lnTo>
                <a:lnTo>
                  <a:pt x="40349" y="1979481"/>
                </a:lnTo>
                <a:lnTo>
                  <a:pt x="28276" y="1969017"/>
                </a:lnTo>
                <a:lnTo>
                  <a:pt x="18427" y="1960139"/>
                </a:lnTo>
                <a:lnTo>
                  <a:pt x="4448" y="1946823"/>
                </a:lnTo>
                <a:lnTo>
                  <a:pt x="0" y="1942066"/>
                </a:lnTo>
                <a:lnTo>
                  <a:pt x="56870" y="1944286"/>
                </a:lnTo>
                <a:lnTo>
                  <a:pt x="57823" y="1934774"/>
                </a:lnTo>
                <a:lnTo>
                  <a:pt x="59094" y="1928432"/>
                </a:lnTo>
                <a:lnTo>
                  <a:pt x="59730" y="1924311"/>
                </a:lnTo>
                <a:lnTo>
                  <a:pt x="61318" y="1918603"/>
                </a:lnTo>
                <a:lnTo>
                  <a:pt x="65131" y="1906238"/>
                </a:lnTo>
                <a:lnTo>
                  <a:pt x="69579" y="1893238"/>
                </a:lnTo>
                <a:lnTo>
                  <a:pt x="72756" y="1886262"/>
                </a:lnTo>
                <a:lnTo>
                  <a:pt x="75615" y="1879921"/>
                </a:lnTo>
                <a:lnTo>
                  <a:pt x="78792" y="1873896"/>
                </a:lnTo>
                <a:lnTo>
                  <a:pt x="82287" y="1868506"/>
                </a:lnTo>
                <a:lnTo>
                  <a:pt x="85782" y="1862165"/>
                </a:lnTo>
                <a:lnTo>
                  <a:pt x="89595" y="1855506"/>
                </a:lnTo>
                <a:lnTo>
                  <a:pt x="94043" y="1849482"/>
                </a:lnTo>
                <a:lnTo>
                  <a:pt x="98491" y="1843458"/>
                </a:lnTo>
                <a:lnTo>
                  <a:pt x="108340" y="1831726"/>
                </a:lnTo>
                <a:lnTo>
                  <a:pt x="118506" y="1819677"/>
                </a:lnTo>
                <a:lnTo>
                  <a:pt x="130262" y="1808263"/>
                </a:lnTo>
                <a:lnTo>
                  <a:pt x="142652" y="1797482"/>
                </a:lnTo>
                <a:lnTo>
                  <a:pt x="149007" y="1791775"/>
                </a:lnTo>
                <a:lnTo>
                  <a:pt x="155361" y="1786068"/>
                </a:lnTo>
                <a:lnTo>
                  <a:pt x="162033" y="1781312"/>
                </a:lnTo>
                <a:lnTo>
                  <a:pt x="169340" y="1775922"/>
                </a:lnTo>
                <a:lnTo>
                  <a:pt x="176330" y="1770848"/>
                </a:lnTo>
                <a:lnTo>
                  <a:pt x="183637" y="1765775"/>
                </a:lnTo>
                <a:lnTo>
                  <a:pt x="190627" y="1761019"/>
                </a:lnTo>
                <a:lnTo>
                  <a:pt x="198252" y="1756263"/>
                </a:lnTo>
                <a:lnTo>
                  <a:pt x="213820" y="1747068"/>
                </a:lnTo>
                <a:lnTo>
                  <a:pt x="229388" y="1737873"/>
                </a:lnTo>
                <a:lnTo>
                  <a:pt x="245591" y="1729312"/>
                </a:lnTo>
                <a:lnTo>
                  <a:pt x="262112" y="1721068"/>
                </a:lnTo>
                <a:lnTo>
                  <a:pt x="279268" y="1713459"/>
                </a:lnTo>
                <a:lnTo>
                  <a:pt x="296425" y="1705849"/>
                </a:lnTo>
                <a:lnTo>
                  <a:pt x="305003" y="1702044"/>
                </a:lnTo>
                <a:lnTo>
                  <a:pt x="313899" y="1698239"/>
                </a:lnTo>
                <a:lnTo>
                  <a:pt x="331055" y="1691581"/>
                </a:lnTo>
                <a:lnTo>
                  <a:pt x="366321" y="1678264"/>
                </a:lnTo>
                <a:lnTo>
                  <a:pt x="392691" y="1670020"/>
                </a:lnTo>
                <a:lnTo>
                  <a:pt x="419061" y="1662093"/>
                </a:lnTo>
                <a:lnTo>
                  <a:pt x="445114" y="1654801"/>
                </a:lnTo>
                <a:lnTo>
                  <a:pt x="471166" y="1647825"/>
                </a:lnTo>
                <a:close/>
                <a:moveTo>
                  <a:pt x="1722423" y="1617663"/>
                </a:moveTo>
                <a:lnTo>
                  <a:pt x="1724939" y="1626279"/>
                </a:lnTo>
                <a:lnTo>
                  <a:pt x="1728084" y="1634257"/>
                </a:lnTo>
                <a:lnTo>
                  <a:pt x="1730914" y="1641278"/>
                </a:lnTo>
                <a:lnTo>
                  <a:pt x="1734374" y="1647660"/>
                </a:lnTo>
                <a:lnTo>
                  <a:pt x="1737519" y="1653404"/>
                </a:lnTo>
                <a:lnTo>
                  <a:pt x="1740978" y="1658829"/>
                </a:lnTo>
                <a:lnTo>
                  <a:pt x="1744438" y="1663297"/>
                </a:lnTo>
                <a:lnTo>
                  <a:pt x="1747583" y="1667126"/>
                </a:lnTo>
                <a:lnTo>
                  <a:pt x="1751672" y="1671594"/>
                </a:lnTo>
                <a:lnTo>
                  <a:pt x="1755446" y="1675104"/>
                </a:lnTo>
                <a:lnTo>
                  <a:pt x="1759220" y="1677657"/>
                </a:lnTo>
                <a:lnTo>
                  <a:pt x="1762050" y="1679891"/>
                </a:lnTo>
                <a:lnTo>
                  <a:pt x="1766768" y="1682444"/>
                </a:lnTo>
                <a:lnTo>
                  <a:pt x="1768655" y="1683401"/>
                </a:lnTo>
                <a:lnTo>
                  <a:pt x="1770856" y="1688188"/>
                </a:lnTo>
                <a:lnTo>
                  <a:pt x="1775574" y="1699995"/>
                </a:lnTo>
                <a:lnTo>
                  <a:pt x="1781549" y="1715313"/>
                </a:lnTo>
                <a:lnTo>
                  <a:pt x="1784695" y="1723291"/>
                </a:lnTo>
                <a:lnTo>
                  <a:pt x="1786896" y="1731269"/>
                </a:lnTo>
                <a:lnTo>
                  <a:pt x="1787525" y="1734779"/>
                </a:lnTo>
                <a:lnTo>
                  <a:pt x="1787211" y="1737332"/>
                </a:lnTo>
                <a:lnTo>
                  <a:pt x="1786267" y="1739566"/>
                </a:lnTo>
                <a:lnTo>
                  <a:pt x="1785009" y="1741161"/>
                </a:lnTo>
                <a:lnTo>
                  <a:pt x="1783122" y="1742438"/>
                </a:lnTo>
                <a:lnTo>
                  <a:pt x="1780606" y="1742757"/>
                </a:lnTo>
                <a:lnTo>
                  <a:pt x="1777775" y="1743076"/>
                </a:lnTo>
                <a:lnTo>
                  <a:pt x="1774945" y="1742757"/>
                </a:lnTo>
                <a:lnTo>
                  <a:pt x="1771800" y="1742438"/>
                </a:lnTo>
                <a:lnTo>
                  <a:pt x="1768655" y="1741800"/>
                </a:lnTo>
                <a:lnTo>
                  <a:pt x="1762679" y="1739885"/>
                </a:lnTo>
                <a:lnTo>
                  <a:pt x="1757647" y="1738289"/>
                </a:lnTo>
                <a:lnTo>
                  <a:pt x="1754502" y="1736375"/>
                </a:lnTo>
                <a:lnTo>
                  <a:pt x="1753559" y="1735417"/>
                </a:lnTo>
                <a:lnTo>
                  <a:pt x="1752615" y="1734460"/>
                </a:lnTo>
                <a:lnTo>
                  <a:pt x="1751043" y="1731269"/>
                </a:lnTo>
                <a:lnTo>
                  <a:pt x="1749470" y="1727120"/>
                </a:lnTo>
                <a:lnTo>
                  <a:pt x="1747583" y="1722334"/>
                </a:lnTo>
                <a:lnTo>
                  <a:pt x="1744752" y="1711803"/>
                </a:lnTo>
                <a:lnTo>
                  <a:pt x="1742551" y="1701591"/>
                </a:lnTo>
                <a:lnTo>
                  <a:pt x="1740664" y="1692337"/>
                </a:lnTo>
                <a:lnTo>
                  <a:pt x="1733745" y="1720100"/>
                </a:lnTo>
                <a:lnTo>
                  <a:pt x="1734374" y="1722653"/>
                </a:lnTo>
                <a:lnTo>
                  <a:pt x="1734688" y="1724248"/>
                </a:lnTo>
                <a:lnTo>
                  <a:pt x="1734688" y="1724886"/>
                </a:lnTo>
                <a:lnTo>
                  <a:pt x="1733745" y="1723291"/>
                </a:lnTo>
                <a:lnTo>
                  <a:pt x="1732801" y="1719142"/>
                </a:lnTo>
                <a:lnTo>
                  <a:pt x="1727140" y="1697442"/>
                </a:lnTo>
                <a:lnTo>
                  <a:pt x="1725253" y="1689464"/>
                </a:lnTo>
                <a:lnTo>
                  <a:pt x="1723995" y="1681806"/>
                </a:lnTo>
                <a:lnTo>
                  <a:pt x="1722737" y="1674147"/>
                </a:lnTo>
                <a:lnTo>
                  <a:pt x="1722108" y="1666807"/>
                </a:lnTo>
                <a:lnTo>
                  <a:pt x="1720850" y="1653404"/>
                </a:lnTo>
                <a:lnTo>
                  <a:pt x="1720850" y="1641278"/>
                </a:lnTo>
                <a:lnTo>
                  <a:pt x="1721165" y="1631704"/>
                </a:lnTo>
                <a:lnTo>
                  <a:pt x="1721479" y="1624045"/>
                </a:lnTo>
                <a:lnTo>
                  <a:pt x="1722423" y="1617663"/>
                </a:lnTo>
                <a:close/>
                <a:moveTo>
                  <a:pt x="1690388" y="1617663"/>
                </a:moveTo>
                <a:lnTo>
                  <a:pt x="1691017" y="1624045"/>
                </a:lnTo>
                <a:lnTo>
                  <a:pt x="1691646" y="1631704"/>
                </a:lnTo>
                <a:lnTo>
                  <a:pt x="1692275" y="1641278"/>
                </a:lnTo>
                <a:lnTo>
                  <a:pt x="1691646" y="1653404"/>
                </a:lnTo>
                <a:lnTo>
                  <a:pt x="1691017" y="1666807"/>
                </a:lnTo>
                <a:lnTo>
                  <a:pt x="1689759" y="1674147"/>
                </a:lnTo>
                <a:lnTo>
                  <a:pt x="1688816" y="1681806"/>
                </a:lnTo>
                <a:lnTo>
                  <a:pt x="1687243" y="1689464"/>
                </a:lnTo>
                <a:lnTo>
                  <a:pt x="1685356" y="1697442"/>
                </a:lnTo>
                <a:lnTo>
                  <a:pt x="1680009" y="1719142"/>
                </a:lnTo>
                <a:lnTo>
                  <a:pt x="1678751" y="1723291"/>
                </a:lnTo>
                <a:lnTo>
                  <a:pt x="1678122" y="1724886"/>
                </a:lnTo>
                <a:lnTo>
                  <a:pt x="1678122" y="1724248"/>
                </a:lnTo>
                <a:lnTo>
                  <a:pt x="1678437" y="1722653"/>
                </a:lnTo>
                <a:lnTo>
                  <a:pt x="1678751" y="1720100"/>
                </a:lnTo>
                <a:lnTo>
                  <a:pt x="1672147" y="1692337"/>
                </a:lnTo>
                <a:lnTo>
                  <a:pt x="1670889" y="1698719"/>
                </a:lnTo>
                <a:lnTo>
                  <a:pt x="1667429" y="1712760"/>
                </a:lnTo>
                <a:lnTo>
                  <a:pt x="1665228" y="1720738"/>
                </a:lnTo>
                <a:lnTo>
                  <a:pt x="1663026" y="1728078"/>
                </a:lnTo>
                <a:lnTo>
                  <a:pt x="1660825" y="1733184"/>
                </a:lnTo>
                <a:lnTo>
                  <a:pt x="1659881" y="1735098"/>
                </a:lnTo>
                <a:lnTo>
                  <a:pt x="1658623" y="1736375"/>
                </a:lnTo>
                <a:lnTo>
                  <a:pt x="1655164" y="1738289"/>
                </a:lnTo>
                <a:lnTo>
                  <a:pt x="1650131" y="1739885"/>
                </a:lnTo>
                <a:lnTo>
                  <a:pt x="1644156" y="1741800"/>
                </a:lnTo>
                <a:lnTo>
                  <a:pt x="1641011" y="1742438"/>
                </a:lnTo>
                <a:lnTo>
                  <a:pt x="1637866" y="1742757"/>
                </a:lnTo>
                <a:lnTo>
                  <a:pt x="1634721" y="1743076"/>
                </a:lnTo>
                <a:lnTo>
                  <a:pt x="1632205" y="1742757"/>
                </a:lnTo>
                <a:lnTo>
                  <a:pt x="1630003" y="1742438"/>
                </a:lnTo>
                <a:lnTo>
                  <a:pt x="1627802" y="1741161"/>
                </a:lnTo>
                <a:lnTo>
                  <a:pt x="1626544" y="1739566"/>
                </a:lnTo>
                <a:lnTo>
                  <a:pt x="1625600" y="1737332"/>
                </a:lnTo>
                <a:lnTo>
                  <a:pt x="1625600" y="1734779"/>
                </a:lnTo>
                <a:lnTo>
                  <a:pt x="1625915" y="1731269"/>
                </a:lnTo>
                <a:lnTo>
                  <a:pt x="1628431" y="1723291"/>
                </a:lnTo>
                <a:lnTo>
                  <a:pt x="1630947" y="1715313"/>
                </a:lnTo>
                <a:lnTo>
                  <a:pt x="1636922" y="1699995"/>
                </a:lnTo>
                <a:lnTo>
                  <a:pt x="1642269" y="1688188"/>
                </a:lnTo>
                <a:lnTo>
                  <a:pt x="1644156" y="1683401"/>
                </a:lnTo>
                <a:lnTo>
                  <a:pt x="1645728" y="1683082"/>
                </a:lnTo>
                <a:lnTo>
                  <a:pt x="1649188" y="1681167"/>
                </a:lnTo>
                <a:lnTo>
                  <a:pt x="1654849" y="1677338"/>
                </a:lnTo>
                <a:lnTo>
                  <a:pt x="1658309" y="1674147"/>
                </a:lnTo>
                <a:lnTo>
                  <a:pt x="1661454" y="1671275"/>
                </a:lnTo>
                <a:lnTo>
                  <a:pt x="1665228" y="1667126"/>
                </a:lnTo>
                <a:lnTo>
                  <a:pt x="1669002" y="1662659"/>
                </a:lnTo>
                <a:lnTo>
                  <a:pt x="1673090" y="1657234"/>
                </a:lnTo>
                <a:lnTo>
                  <a:pt x="1676864" y="1651170"/>
                </a:lnTo>
                <a:lnTo>
                  <a:pt x="1680638" y="1644150"/>
                </a:lnTo>
                <a:lnTo>
                  <a:pt x="1684098" y="1636172"/>
                </a:lnTo>
                <a:lnTo>
                  <a:pt x="1687243" y="1627556"/>
                </a:lnTo>
                <a:lnTo>
                  <a:pt x="1690388" y="1617663"/>
                </a:lnTo>
                <a:close/>
                <a:moveTo>
                  <a:pt x="752205" y="1595438"/>
                </a:moveTo>
                <a:lnTo>
                  <a:pt x="760414" y="1653904"/>
                </a:lnTo>
                <a:lnTo>
                  <a:pt x="728212" y="1659909"/>
                </a:lnTo>
                <a:lnTo>
                  <a:pt x="704851" y="1663701"/>
                </a:lnTo>
                <a:lnTo>
                  <a:pt x="713374" y="1600495"/>
                </a:lnTo>
                <a:lnTo>
                  <a:pt x="719057" y="1599863"/>
                </a:lnTo>
                <a:lnTo>
                  <a:pt x="752205" y="1595438"/>
                </a:lnTo>
                <a:close/>
                <a:moveTo>
                  <a:pt x="1462714" y="1589088"/>
                </a:moveTo>
                <a:lnTo>
                  <a:pt x="1492809" y="1592290"/>
                </a:lnTo>
                <a:lnTo>
                  <a:pt x="1522586" y="1595493"/>
                </a:lnTo>
                <a:lnTo>
                  <a:pt x="1523536" y="1591009"/>
                </a:lnTo>
                <a:lnTo>
                  <a:pt x="1531456" y="1596453"/>
                </a:lnTo>
                <a:lnTo>
                  <a:pt x="1534307" y="1596774"/>
                </a:lnTo>
                <a:lnTo>
                  <a:pt x="1547295" y="1598375"/>
                </a:lnTo>
                <a:lnTo>
                  <a:pt x="1560916" y="1599656"/>
                </a:lnTo>
                <a:lnTo>
                  <a:pt x="1587209" y="1603498"/>
                </a:lnTo>
                <a:lnTo>
                  <a:pt x="1591961" y="1638403"/>
                </a:lnTo>
                <a:lnTo>
                  <a:pt x="1598613" y="1643207"/>
                </a:lnTo>
                <a:lnTo>
                  <a:pt x="1592911" y="1644487"/>
                </a:lnTo>
                <a:lnTo>
                  <a:pt x="1594812" y="1658577"/>
                </a:lnTo>
                <a:lnTo>
                  <a:pt x="1593861" y="1659538"/>
                </a:lnTo>
                <a:lnTo>
                  <a:pt x="1591644" y="1663701"/>
                </a:lnTo>
                <a:lnTo>
                  <a:pt x="1579923" y="1661459"/>
                </a:lnTo>
                <a:lnTo>
                  <a:pt x="1568202" y="1659218"/>
                </a:lnTo>
                <a:lnTo>
                  <a:pt x="1544444" y="1655055"/>
                </a:lnTo>
                <a:lnTo>
                  <a:pt x="1530822" y="1658577"/>
                </a:lnTo>
                <a:lnTo>
                  <a:pt x="1521952" y="1661139"/>
                </a:lnTo>
                <a:lnTo>
                  <a:pt x="1515300" y="1663381"/>
                </a:lnTo>
                <a:lnTo>
                  <a:pt x="1516567" y="1650572"/>
                </a:lnTo>
                <a:lnTo>
                  <a:pt x="1487740" y="1645768"/>
                </a:lnTo>
                <a:lnTo>
                  <a:pt x="1458913" y="1641605"/>
                </a:lnTo>
                <a:lnTo>
                  <a:pt x="1462714" y="1589088"/>
                </a:lnTo>
                <a:close/>
                <a:moveTo>
                  <a:pt x="725488" y="1373188"/>
                </a:moveTo>
                <a:lnTo>
                  <a:pt x="815523" y="1389804"/>
                </a:lnTo>
                <a:lnTo>
                  <a:pt x="816801" y="1390443"/>
                </a:lnTo>
                <a:lnTo>
                  <a:pt x="818397" y="1390762"/>
                </a:lnTo>
                <a:lnTo>
                  <a:pt x="820951" y="1392360"/>
                </a:lnTo>
                <a:lnTo>
                  <a:pt x="823824" y="1394596"/>
                </a:lnTo>
                <a:lnTo>
                  <a:pt x="826059" y="1397472"/>
                </a:lnTo>
                <a:lnTo>
                  <a:pt x="827975" y="1401307"/>
                </a:lnTo>
                <a:lnTo>
                  <a:pt x="829891" y="1405461"/>
                </a:lnTo>
                <a:lnTo>
                  <a:pt x="831168" y="1409934"/>
                </a:lnTo>
                <a:lnTo>
                  <a:pt x="832764" y="1415046"/>
                </a:lnTo>
                <a:lnTo>
                  <a:pt x="834999" y="1425910"/>
                </a:lnTo>
                <a:lnTo>
                  <a:pt x="836915" y="1437094"/>
                </a:lnTo>
                <a:lnTo>
                  <a:pt x="838511" y="1448597"/>
                </a:lnTo>
                <a:lnTo>
                  <a:pt x="839469" y="1460100"/>
                </a:lnTo>
                <a:lnTo>
                  <a:pt x="839788" y="1463615"/>
                </a:lnTo>
                <a:lnTo>
                  <a:pt x="839788" y="1466491"/>
                </a:lnTo>
                <a:lnTo>
                  <a:pt x="839150" y="1468728"/>
                </a:lnTo>
                <a:lnTo>
                  <a:pt x="838511" y="1469686"/>
                </a:lnTo>
                <a:lnTo>
                  <a:pt x="837553" y="1470325"/>
                </a:lnTo>
                <a:lnTo>
                  <a:pt x="836276" y="1470325"/>
                </a:lnTo>
                <a:lnTo>
                  <a:pt x="834680" y="1469367"/>
                </a:lnTo>
                <a:lnTo>
                  <a:pt x="833083" y="1468408"/>
                </a:lnTo>
                <a:lnTo>
                  <a:pt x="829891" y="1464574"/>
                </a:lnTo>
                <a:lnTo>
                  <a:pt x="826059" y="1459461"/>
                </a:lnTo>
                <a:lnTo>
                  <a:pt x="822547" y="1454349"/>
                </a:lnTo>
                <a:lnTo>
                  <a:pt x="819993" y="1448278"/>
                </a:lnTo>
                <a:lnTo>
                  <a:pt x="818397" y="1444124"/>
                </a:lnTo>
                <a:lnTo>
                  <a:pt x="817120" y="1440289"/>
                </a:lnTo>
                <a:lnTo>
                  <a:pt x="816801" y="1438053"/>
                </a:lnTo>
                <a:lnTo>
                  <a:pt x="816481" y="1434218"/>
                </a:lnTo>
                <a:lnTo>
                  <a:pt x="815843" y="1431662"/>
                </a:lnTo>
                <a:lnTo>
                  <a:pt x="814885" y="1430384"/>
                </a:lnTo>
                <a:lnTo>
                  <a:pt x="814246" y="1429745"/>
                </a:lnTo>
                <a:lnTo>
                  <a:pt x="812969" y="1428786"/>
                </a:lnTo>
                <a:lnTo>
                  <a:pt x="812331" y="1428467"/>
                </a:lnTo>
                <a:lnTo>
                  <a:pt x="811692" y="1428786"/>
                </a:lnTo>
                <a:lnTo>
                  <a:pt x="810415" y="1428786"/>
                </a:lnTo>
                <a:lnTo>
                  <a:pt x="809776" y="1429745"/>
                </a:lnTo>
                <a:lnTo>
                  <a:pt x="808499" y="1430384"/>
                </a:lnTo>
                <a:lnTo>
                  <a:pt x="807861" y="1431662"/>
                </a:lnTo>
                <a:lnTo>
                  <a:pt x="806903" y="1433579"/>
                </a:lnTo>
                <a:lnTo>
                  <a:pt x="805945" y="1437094"/>
                </a:lnTo>
                <a:lnTo>
                  <a:pt x="805307" y="1439970"/>
                </a:lnTo>
                <a:lnTo>
                  <a:pt x="804668" y="1443165"/>
                </a:lnTo>
                <a:lnTo>
                  <a:pt x="804349" y="1450514"/>
                </a:lnTo>
                <a:lnTo>
                  <a:pt x="804029" y="1453390"/>
                </a:lnTo>
                <a:lnTo>
                  <a:pt x="803391" y="1456585"/>
                </a:lnTo>
                <a:lnTo>
                  <a:pt x="802433" y="1459461"/>
                </a:lnTo>
                <a:lnTo>
                  <a:pt x="801475" y="1461698"/>
                </a:lnTo>
                <a:lnTo>
                  <a:pt x="799879" y="1464574"/>
                </a:lnTo>
                <a:lnTo>
                  <a:pt x="797963" y="1466491"/>
                </a:lnTo>
                <a:lnTo>
                  <a:pt x="796048" y="1468408"/>
                </a:lnTo>
                <a:lnTo>
                  <a:pt x="793813" y="1469686"/>
                </a:lnTo>
                <a:lnTo>
                  <a:pt x="791259" y="1470964"/>
                </a:lnTo>
                <a:lnTo>
                  <a:pt x="788066" y="1471923"/>
                </a:lnTo>
                <a:lnTo>
                  <a:pt x="785192" y="1472881"/>
                </a:lnTo>
                <a:lnTo>
                  <a:pt x="781361" y="1473201"/>
                </a:lnTo>
                <a:lnTo>
                  <a:pt x="777530" y="1473201"/>
                </a:lnTo>
                <a:lnTo>
                  <a:pt x="773060" y="1473201"/>
                </a:lnTo>
                <a:lnTo>
                  <a:pt x="769867" y="1472562"/>
                </a:lnTo>
                <a:lnTo>
                  <a:pt x="766674" y="1471603"/>
                </a:lnTo>
                <a:lnTo>
                  <a:pt x="763801" y="1470645"/>
                </a:lnTo>
                <a:lnTo>
                  <a:pt x="760927" y="1468728"/>
                </a:lnTo>
                <a:lnTo>
                  <a:pt x="758373" y="1466810"/>
                </a:lnTo>
                <a:lnTo>
                  <a:pt x="755500" y="1464574"/>
                </a:lnTo>
                <a:lnTo>
                  <a:pt x="753265" y="1461698"/>
                </a:lnTo>
                <a:lnTo>
                  <a:pt x="751030" y="1459142"/>
                </a:lnTo>
                <a:lnTo>
                  <a:pt x="746879" y="1452751"/>
                </a:lnTo>
                <a:lnTo>
                  <a:pt x="743048" y="1445721"/>
                </a:lnTo>
                <a:lnTo>
                  <a:pt x="739856" y="1437733"/>
                </a:lnTo>
                <a:lnTo>
                  <a:pt x="736663" y="1429745"/>
                </a:lnTo>
                <a:lnTo>
                  <a:pt x="734428" y="1422076"/>
                </a:lnTo>
                <a:lnTo>
                  <a:pt x="732193" y="1413129"/>
                </a:lnTo>
                <a:lnTo>
                  <a:pt x="730277" y="1404182"/>
                </a:lnTo>
                <a:lnTo>
                  <a:pt x="728362" y="1395875"/>
                </a:lnTo>
                <a:lnTo>
                  <a:pt x="727404" y="1388525"/>
                </a:lnTo>
                <a:lnTo>
                  <a:pt x="725807" y="1377342"/>
                </a:lnTo>
                <a:lnTo>
                  <a:pt x="725488" y="1373188"/>
                </a:lnTo>
                <a:close/>
                <a:moveTo>
                  <a:pt x="1574800" y="1371600"/>
                </a:moveTo>
                <a:lnTo>
                  <a:pt x="1574165" y="1375754"/>
                </a:lnTo>
                <a:lnTo>
                  <a:pt x="1572578" y="1386937"/>
                </a:lnTo>
                <a:lnTo>
                  <a:pt x="1571308" y="1394287"/>
                </a:lnTo>
                <a:lnTo>
                  <a:pt x="1570038" y="1402914"/>
                </a:lnTo>
                <a:lnTo>
                  <a:pt x="1568133" y="1411541"/>
                </a:lnTo>
                <a:lnTo>
                  <a:pt x="1565275" y="1420488"/>
                </a:lnTo>
                <a:lnTo>
                  <a:pt x="1562735" y="1429115"/>
                </a:lnTo>
                <a:lnTo>
                  <a:pt x="1559878" y="1437104"/>
                </a:lnTo>
                <a:lnTo>
                  <a:pt x="1556703" y="1444772"/>
                </a:lnTo>
                <a:lnTo>
                  <a:pt x="1552893" y="1451483"/>
                </a:lnTo>
                <a:lnTo>
                  <a:pt x="1548765" y="1457873"/>
                </a:lnTo>
                <a:lnTo>
                  <a:pt x="1546543" y="1460749"/>
                </a:lnTo>
                <a:lnTo>
                  <a:pt x="1544003" y="1463305"/>
                </a:lnTo>
                <a:lnTo>
                  <a:pt x="1541780" y="1465542"/>
                </a:lnTo>
                <a:lnTo>
                  <a:pt x="1539240" y="1467459"/>
                </a:lnTo>
                <a:lnTo>
                  <a:pt x="1536065" y="1469057"/>
                </a:lnTo>
                <a:lnTo>
                  <a:pt x="1533525" y="1470015"/>
                </a:lnTo>
                <a:lnTo>
                  <a:pt x="1530350" y="1471293"/>
                </a:lnTo>
                <a:lnTo>
                  <a:pt x="1527175" y="1471613"/>
                </a:lnTo>
                <a:lnTo>
                  <a:pt x="1523048" y="1471613"/>
                </a:lnTo>
                <a:lnTo>
                  <a:pt x="1518920" y="1471613"/>
                </a:lnTo>
                <a:lnTo>
                  <a:pt x="1515428" y="1471293"/>
                </a:lnTo>
                <a:lnTo>
                  <a:pt x="1511935" y="1470654"/>
                </a:lnTo>
                <a:lnTo>
                  <a:pt x="1509078" y="1469696"/>
                </a:lnTo>
                <a:lnTo>
                  <a:pt x="1506538" y="1468098"/>
                </a:lnTo>
                <a:lnTo>
                  <a:pt x="1503998" y="1466820"/>
                </a:lnTo>
                <a:lnTo>
                  <a:pt x="1502410" y="1464903"/>
                </a:lnTo>
                <a:lnTo>
                  <a:pt x="1500823" y="1462986"/>
                </a:lnTo>
                <a:lnTo>
                  <a:pt x="1499235" y="1460429"/>
                </a:lnTo>
                <a:lnTo>
                  <a:pt x="1498283" y="1457873"/>
                </a:lnTo>
                <a:lnTo>
                  <a:pt x="1497013" y="1454997"/>
                </a:lnTo>
                <a:lnTo>
                  <a:pt x="1496378" y="1451802"/>
                </a:lnTo>
                <a:lnTo>
                  <a:pt x="1495743" y="1448926"/>
                </a:lnTo>
                <a:lnTo>
                  <a:pt x="1495425" y="1441897"/>
                </a:lnTo>
                <a:lnTo>
                  <a:pt x="1495108" y="1439340"/>
                </a:lnTo>
                <a:lnTo>
                  <a:pt x="1494790" y="1437423"/>
                </a:lnTo>
                <a:lnTo>
                  <a:pt x="1494473" y="1435186"/>
                </a:lnTo>
                <a:lnTo>
                  <a:pt x="1493838" y="1432950"/>
                </a:lnTo>
                <a:lnTo>
                  <a:pt x="1493203" y="1431033"/>
                </a:lnTo>
                <a:lnTo>
                  <a:pt x="1492568" y="1429754"/>
                </a:lnTo>
                <a:lnTo>
                  <a:pt x="1491298" y="1428476"/>
                </a:lnTo>
                <a:lnTo>
                  <a:pt x="1490663" y="1427837"/>
                </a:lnTo>
                <a:lnTo>
                  <a:pt x="1489393" y="1427518"/>
                </a:lnTo>
                <a:lnTo>
                  <a:pt x="1488440" y="1426879"/>
                </a:lnTo>
                <a:lnTo>
                  <a:pt x="1487488" y="1427518"/>
                </a:lnTo>
                <a:lnTo>
                  <a:pt x="1486535" y="1427837"/>
                </a:lnTo>
                <a:lnTo>
                  <a:pt x="1485583" y="1428476"/>
                </a:lnTo>
                <a:lnTo>
                  <a:pt x="1484948" y="1429754"/>
                </a:lnTo>
                <a:lnTo>
                  <a:pt x="1484313" y="1431033"/>
                </a:lnTo>
                <a:lnTo>
                  <a:pt x="1483995" y="1432630"/>
                </a:lnTo>
                <a:lnTo>
                  <a:pt x="1483360" y="1434547"/>
                </a:lnTo>
                <a:lnTo>
                  <a:pt x="1483360" y="1436784"/>
                </a:lnTo>
                <a:lnTo>
                  <a:pt x="1483043" y="1438701"/>
                </a:lnTo>
                <a:lnTo>
                  <a:pt x="1482725" y="1441258"/>
                </a:lnTo>
                <a:lnTo>
                  <a:pt x="1481455" y="1444453"/>
                </a:lnTo>
                <a:lnTo>
                  <a:pt x="1478915" y="1450524"/>
                </a:lnTo>
                <a:lnTo>
                  <a:pt x="1475423" y="1456595"/>
                </a:lnTo>
                <a:lnTo>
                  <a:pt x="1471930" y="1462027"/>
                </a:lnTo>
                <a:lnTo>
                  <a:pt x="1469708" y="1464903"/>
                </a:lnTo>
                <a:lnTo>
                  <a:pt x="1467168" y="1466820"/>
                </a:lnTo>
                <a:lnTo>
                  <a:pt x="1464945" y="1468098"/>
                </a:lnTo>
                <a:lnTo>
                  <a:pt x="1463675" y="1468737"/>
                </a:lnTo>
                <a:lnTo>
                  <a:pt x="1462723" y="1468737"/>
                </a:lnTo>
                <a:lnTo>
                  <a:pt x="1462088" y="1468098"/>
                </a:lnTo>
                <a:lnTo>
                  <a:pt x="1461770" y="1467459"/>
                </a:lnTo>
                <a:lnTo>
                  <a:pt x="1460818" y="1466181"/>
                </a:lnTo>
                <a:lnTo>
                  <a:pt x="1460500" y="1462986"/>
                </a:lnTo>
                <a:lnTo>
                  <a:pt x="1460818" y="1458512"/>
                </a:lnTo>
                <a:lnTo>
                  <a:pt x="1462088" y="1447329"/>
                </a:lnTo>
                <a:lnTo>
                  <a:pt x="1463675" y="1435826"/>
                </a:lnTo>
                <a:lnTo>
                  <a:pt x="1465263" y="1424322"/>
                </a:lnTo>
                <a:lnTo>
                  <a:pt x="1467803" y="1413458"/>
                </a:lnTo>
                <a:lnTo>
                  <a:pt x="1469073" y="1408346"/>
                </a:lnTo>
                <a:lnTo>
                  <a:pt x="1470978" y="1403873"/>
                </a:lnTo>
                <a:lnTo>
                  <a:pt x="1472565" y="1399719"/>
                </a:lnTo>
                <a:lnTo>
                  <a:pt x="1474788" y="1395884"/>
                </a:lnTo>
                <a:lnTo>
                  <a:pt x="1476693" y="1393328"/>
                </a:lnTo>
                <a:lnTo>
                  <a:pt x="1479233" y="1390772"/>
                </a:lnTo>
                <a:lnTo>
                  <a:pt x="1482090" y="1389174"/>
                </a:lnTo>
                <a:lnTo>
                  <a:pt x="1483360" y="1388855"/>
                </a:lnTo>
                <a:lnTo>
                  <a:pt x="1484948" y="1388535"/>
                </a:lnTo>
                <a:lnTo>
                  <a:pt x="1574800" y="1371600"/>
                </a:lnTo>
                <a:close/>
                <a:moveTo>
                  <a:pt x="325438" y="1127125"/>
                </a:moveTo>
                <a:lnTo>
                  <a:pt x="380683" y="1141095"/>
                </a:lnTo>
                <a:lnTo>
                  <a:pt x="381953" y="1141730"/>
                </a:lnTo>
                <a:lnTo>
                  <a:pt x="383858" y="1143000"/>
                </a:lnTo>
                <a:lnTo>
                  <a:pt x="385446" y="1144905"/>
                </a:lnTo>
                <a:lnTo>
                  <a:pt x="386716" y="1147445"/>
                </a:lnTo>
                <a:lnTo>
                  <a:pt x="387986" y="1150302"/>
                </a:lnTo>
                <a:lnTo>
                  <a:pt x="389256" y="1153477"/>
                </a:lnTo>
                <a:lnTo>
                  <a:pt x="391161" y="1161415"/>
                </a:lnTo>
                <a:lnTo>
                  <a:pt x="392748" y="1170305"/>
                </a:lnTo>
                <a:lnTo>
                  <a:pt x="393701" y="1179830"/>
                </a:lnTo>
                <a:lnTo>
                  <a:pt x="395288" y="1198562"/>
                </a:lnTo>
                <a:lnTo>
                  <a:pt x="395288" y="1202372"/>
                </a:lnTo>
                <a:lnTo>
                  <a:pt x="395288" y="1204595"/>
                </a:lnTo>
                <a:lnTo>
                  <a:pt x="394336" y="1206500"/>
                </a:lnTo>
                <a:lnTo>
                  <a:pt x="393701" y="1206817"/>
                </a:lnTo>
                <a:lnTo>
                  <a:pt x="393066" y="1206817"/>
                </a:lnTo>
                <a:lnTo>
                  <a:pt x="391796" y="1205865"/>
                </a:lnTo>
                <a:lnTo>
                  <a:pt x="390208" y="1204277"/>
                </a:lnTo>
                <a:lnTo>
                  <a:pt x="388938" y="1202372"/>
                </a:lnTo>
                <a:lnTo>
                  <a:pt x="386081" y="1197292"/>
                </a:lnTo>
                <a:lnTo>
                  <a:pt x="383858" y="1191577"/>
                </a:lnTo>
                <a:lnTo>
                  <a:pt x="381953" y="1185545"/>
                </a:lnTo>
                <a:lnTo>
                  <a:pt x="381636" y="1183005"/>
                </a:lnTo>
                <a:lnTo>
                  <a:pt x="381318" y="1180465"/>
                </a:lnTo>
                <a:lnTo>
                  <a:pt x="381001" y="1177290"/>
                </a:lnTo>
                <a:lnTo>
                  <a:pt x="380048" y="1174750"/>
                </a:lnTo>
                <a:lnTo>
                  <a:pt x="379731" y="1173480"/>
                </a:lnTo>
                <a:lnTo>
                  <a:pt x="379096" y="1172845"/>
                </a:lnTo>
                <a:lnTo>
                  <a:pt x="378461" y="1172845"/>
                </a:lnTo>
                <a:lnTo>
                  <a:pt x="377508" y="1172210"/>
                </a:lnTo>
                <a:lnTo>
                  <a:pt x="376873" y="1172845"/>
                </a:lnTo>
                <a:lnTo>
                  <a:pt x="376556" y="1173480"/>
                </a:lnTo>
                <a:lnTo>
                  <a:pt x="375603" y="1174115"/>
                </a:lnTo>
                <a:lnTo>
                  <a:pt x="374968" y="1175702"/>
                </a:lnTo>
                <a:lnTo>
                  <a:pt x="374333" y="1179512"/>
                </a:lnTo>
                <a:lnTo>
                  <a:pt x="373698" y="1184592"/>
                </a:lnTo>
                <a:lnTo>
                  <a:pt x="373698" y="1190625"/>
                </a:lnTo>
                <a:lnTo>
                  <a:pt x="373063" y="1196022"/>
                </a:lnTo>
                <a:lnTo>
                  <a:pt x="371476" y="1200150"/>
                </a:lnTo>
                <a:lnTo>
                  <a:pt x="370841" y="1202055"/>
                </a:lnTo>
                <a:lnTo>
                  <a:pt x="369571" y="1203960"/>
                </a:lnTo>
                <a:lnTo>
                  <a:pt x="368618" y="1205547"/>
                </a:lnTo>
                <a:lnTo>
                  <a:pt x="367031" y="1206500"/>
                </a:lnTo>
                <a:lnTo>
                  <a:pt x="365443" y="1207770"/>
                </a:lnTo>
                <a:lnTo>
                  <a:pt x="363538" y="1208405"/>
                </a:lnTo>
                <a:lnTo>
                  <a:pt x="361633" y="1209040"/>
                </a:lnTo>
                <a:lnTo>
                  <a:pt x="359411" y="1209675"/>
                </a:lnTo>
                <a:lnTo>
                  <a:pt x="357188" y="1209675"/>
                </a:lnTo>
                <a:lnTo>
                  <a:pt x="354648" y="1209675"/>
                </a:lnTo>
                <a:lnTo>
                  <a:pt x="352426" y="1208722"/>
                </a:lnTo>
                <a:lnTo>
                  <a:pt x="350203" y="1208087"/>
                </a:lnTo>
                <a:lnTo>
                  <a:pt x="348298" y="1206817"/>
                </a:lnTo>
                <a:lnTo>
                  <a:pt x="346393" y="1204912"/>
                </a:lnTo>
                <a:lnTo>
                  <a:pt x="344488" y="1203325"/>
                </a:lnTo>
                <a:lnTo>
                  <a:pt x="342901" y="1200785"/>
                </a:lnTo>
                <a:lnTo>
                  <a:pt x="339726" y="1195705"/>
                </a:lnTo>
                <a:lnTo>
                  <a:pt x="336868" y="1189355"/>
                </a:lnTo>
                <a:lnTo>
                  <a:pt x="334646" y="1182052"/>
                </a:lnTo>
                <a:lnTo>
                  <a:pt x="332423" y="1175067"/>
                </a:lnTo>
                <a:lnTo>
                  <a:pt x="330836" y="1167447"/>
                </a:lnTo>
                <a:lnTo>
                  <a:pt x="329566" y="1159827"/>
                </a:lnTo>
                <a:lnTo>
                  <a:pt x="327978" y="1152525"/>
                </a:lnTo>
                <a:lnTo>
                  <a:pt x="326391" y="1139507"/>
                </a:lnTo>
                <a:lnTo>
                  <a:pt x="325438" y="1127125"/>
                </a:lnTo>
                <a:close/>
                <a:moveTo>
                  <a:pt x="1965325" y="1058863"/>
                </a:moveTo>
                <a:lnTo>
                  <a:pt x="1964373" y="1071293"/>
                </a:lnTo>
                <a:lnTo>
                  <a:pt x="1962785" y="1084361"/>
                </a:lnTo>
                <a:lnTo>
                  <a:pt x="1961833" y="1091692"/>
                </a:lnTo>
                <a:lnTo>
                  <a:pt x="1960245" y="1099022"/>
                </a:lnTo>
                <a:lnTo>
                  <a:pt x="1958340" y="1106672"/>
                </a:lnTo>
                <a:lnTo>
                  <a:pt x="1956118" y="1114321"/>
                </a:lnTo>
                <a:lnTo>
                  <a:pt x="1953895" y="1121014"/>
                </a:lnTo>
                <a:lnTo>
                  <a:pt x="1951038" y="1127389"/>
                </a:lnTo>
                <a:lnTo>
                  <a:pt x="1948180" y="1132807"/>
                </a:lnTo>
                <a:lnTo>
                  <a:pt x="1946275" y="1135038"/>
                </a:lnTo>
                <a:lnTo>
                  <a:pt x="1944370" y="1136951"/>
                </a:lnTo>
                <a:lnTo>
                  <a:pt x="1942465" y="1138863"/>
                </a:lnTo>
                <a:lnTo>
                  <a:pt x="1940560" y="1139819"/>
                </a:lnTo>
                <a:lnTo>
                  <a:pt x="1938655" y="1141094"/>
                </a:lnTo>
                <a:lnTo>
                  <a:pt x="1936433" y="1141413"/>
                </a:lnTo>
                <a:lnTo>
                  <a:pt x="1933893" y="1141413"/>
                </a:lnTo>
                <a:lnTo>
                  <a:pt x="1931353" y="1141413"/>
                </a:lnTo>
                <a:lnTo>
                  <a:pt x="1928813" y="1141094"/>
                </a:lnTo>
                <a:lnTo>
                  <a:pt x="1927225" y="1140775"/>
                </a:lnTo>
                <a:lnTo>
                  <a:pt x="1925320" y="1139501"/>
                </a:lnTo>
                <a:lnTo>
                  <a:pt x="1923733" y="1138863"/>
                </a:lnTo>
                <a:lnTo>
                  <a:pt x="1922145" y="1137269"/>
                </a:lnTo>
                <a:lnTo>
                  <a:pt x="1921193" y="1135676"/>
                </a:lnTo>
                <a:lnTo>
                  <a:pt x="1919923" y="1134401"/>
                </a:lnTo>
                <a:lnTo>
                  <a:pt x="1919288" y="1132489"/>
                </a:lnTo>
                <a:lnTo>
                  <a:pt x="1917700" y="1127708"/>
                </a:lnTo>
                <a:lnTo>
                  <a:pt x="1917383" y="1122608"/>
                </a:lnTo>
                <a:lnTo>
                  <a:pt x="1917065" y="1116552"/>
                </a:lnTo>
                <a:lnTo>
                  <a:pt x="1916430" y="1111134"/>
                </a:lnTo>
                <a:lnTo>
                  <a:pt x="1915795" y="1107628"/>
                </a:lnTo>
                <a:lnTo>
                  <a:pt x="1915160" y="1106353"/>
                </a:lnTo>
                <a:lnTo>
                  <a:pt x="1914525" y="1105078"/>
                </a:lnTo>
                <a:lnTo>
                  <a:pt x="1913890" y="1104441"/>
                </a:lnTo>
                <a:lnTo>
                  <a:pt x="1913255" y="1104441"/>
                </a:lnTo>
                <a:lnTo>
                  <a:pt x="1912303" y="1104441"/>
                </a:lnTo>
                <a:lnTo>
                  <a:pt x="1911668" y="1104759"/>
                </a:lnTo>
                <a:lnTo>
                  <a:pt x="1911350" y="1105078"/>
                </a:lnTo>
                <a:lnTo>
                  <a:pt x="1910398" y="1106353"/>
                </a:lnTo>
                <a:lnTo>
                  <a:pt x="1909763" y="1108903"/>
                </a:lnTo>
                <a:lnTo>
                  <a:pt x="1909445" y="1112409"/>
                </a:lnTo>
                <a:lnTo>
                  <a:pt x="1909445" y="1114640"/>
                </a:lnTo>
                <a:lnTo>
                  <a:pt x="1908810" y="1117190"/>
                </a:lnTo>
                <a:lnTo>
                  <a:pt x="1907223" y="1123246"/>
                </a:lnTo>
                <a:lnTo>
                  <a:pt x="1904683" y="1129301"/>
                </a:lnTo>
                <a:lnTo>
                  <a:pt x="1901825" y="1134401"/>
                </a:lnTo>
                <a:lnTo>
                  <a:pt x="1900238" y="1136632"/>
                </a:lnTo>
                <a:lnTo>
                  <a:pt x="1899285" y="1137907"/>
                </a:lnTo>
                <a:lnTo>
                  <a:pt x="1898015" y="1138863"/>
                </a:lnTo>
                <a:lnTo>
                  <a:pt x="1897063" y="1139182"/>
                </a:lnTo>
                <a:lnTo>
                  <a:pt x="1896110" y="1138544"/>
                </a:lnTo>
                <a:lnTo>
                  <a:pt x="1895475" y="1136951"/>
                </a:lnTo>
                <a:lnTo>
                  <a:pt x="1895475" y="1134401"/>
                </a:lnTo>
                <a:lnTo>
                  <a:pt x="1895475" y="1130576"/>
                </a:lnTo>
                <a:lnTo>
                  <a:pt x="1897380" y="1111771"/>
                </a:lnTo>
                <a:lnTo>
                  <a:pt x="1898650" y="1102210"/>
                </a:lnTo>
                <a:lnTo>
                  <a:pt x="1899920" y="1093604"/>
                </a:lnTo>
                <a:lnTo>
                  <a:pt x="1901825" y="1085636"/>
                </a:lnTo>
                <a:lnTo>
                  <a:pt x="1902778" y="1082130"/>
                </a:lnTo>
                <a:lnTo>
                  <a:pt x="1904048" y="1079261"/>
                </a:lnTo>
                <a:lnTo>
                  <a:pt x="1905318" y="1076393"/>
                </a:lnTo>
                <a:lnTo>
                  <a:pt x="1906905" y="1074481"/>
                </a:lnTo>
                <a:lnTo>
                  <a:pt x="1908810" y="1073524"/>
                </a:lnTo>
                <a:lnTo>
                  <a:pt x="1910398" y="1072887"/>
                </a:lnTo>
                <a:lnTo>
                  <a:pt x="1965325" y="1058863"/>
                </a:lnTo>
                <a:close/>
                <a:moveTo>
                  <a:pt x="1336576" y="538163"/>
                </a:moveTo>
                <a:lnTo>
                  <a:pt x="1350233" y="538481"/>
                </a:lnTo>
                <a:lnTo>
                  <a:pt x="1363890" y="539116"/>
                </a:lnTo>
                <a:lnTo>
                  <a:pt x="1377547" y="541021"/>
                </a:lnTo>
                <a:lnTo>
                  <a:pt x="1391522" y="543243"/>
                </a:lnTo>
                <a:lnTo>
                  <a:pt x="1405497" y="546101"/>
                </a:lnTo>
                <a:lnTo>
                  <a:pt x="1418836" y="549276"/>
                </a:lnTo>
                <a:lnTo>
                  <a:pt x="1432493" y="553086"/>
                </a:lnTo>
                <a:lnTo>
                  <a:pt x="1446150" y="557531"/>
                </a:lnTo>
                <a:lnTo>
                  <a:pt x="1459490" y="562611"/>
                </a:lnTo>
                <a:lnTo>
                  <a:pt x="1472829" y="567373"/>
                </a:lnTo>
                <a:lnTo>
                  <a:pt x="1485533" y="573088"/>
                </a:lnTo>
                <a:lnTo>
                  <a:pt x="1498237" y="578803"/>
                </a:lnTo>
                <a:lnTo>
                  <a:pt x="1510306" y="584836"/>
                </a:lnTo>
                <a:lnTo>
                  <a:pt x="1522375" y="590868"/>
                </a:lnTo>
                <a:lnTo>
                  <a:pt x="1534127" y="597218"/>
                </a:lnTo>
                <a:lnTo>
                  <a:pt x="1544925" y="603568"/>
                </a:lnTo>
                <a:lnTo>
                  <a:pt x="1555724" y="609918"/>
                </a:lnTo>
                <a:lnTo>
                  <a:pt x="1565887" y="616268"/>
                </a:lnTo>
                <a:lnTo>
                  <a:pt x="1575415" y="622618"/>
                </a:lnTo>
                <a:lnTo>
                  <a:pt x="1584944" y="629285"/>
                </a:lnTo>
                <a:lnTo>
                  <a:pt x="1593201" y="635000"/>
                </a:lnTo>
                <a:lnTo>
                  <a:pt x="1600824" y="641033"/>
                </a:lnTo>
                <a:lnTo>
                  <a:pt x="1608129" y="647065"/>
                </a:lnTo>
                <a:lnTo>
                  <a:pt x="1614481" y="652780"/>
                </a:lnTo>
                <a:lnTo>
                  <a:pt x="1620198" y="657860"/>
                </a:lnTo>
                <a:lnTo>
                  <a:pt x="1624644" y="662623"/>
                </a:lnTo>
                <a:lnTo>
                  <a:pt x="1628773" y="667068"/>
                </a:lnTo>
                <a:lnTo>
                  <a:pt x="1631949" y="671195"/>
                </a:lnTo>
                <a:lnTo>
                  <a:pt x="1634172" y="674688"/>
                </a:lnTo>
                <a:lnTo>
                  <a:pt x="1635443" y="677545"/>
                </a:lnTo>
                <a:lnTo>
                  <a:pt x="1636395" y="683578"/>
                </a:lnTo>
                <a:lnTo>
                  <a:pt x="1636713" y="691515"/>
                </a:lnTo>
                <a:lnTo>
                  <a:pt x="1636713" y="702310"/>
                </a:lnTo>
                <a:lnTo>
                  <a:pt x="1636395" y="715328"/>
                </a:lnTo>
                <a:lnTo>
                  <a:pt x="1635125" y="746760"/>
                </a:lnTo>
                <a:lnTo>
                  <a:pt x="1633219" y="785178"/>
                </a:lnTo>
                <a:lnTo>
                  <a:pt x="1630361" y="829628"/>
                </a:lnTo>
                <a:lnTo>
                  <a:pt x="1626867" y="878523"/>
                </a:lnTo>
                <a:lnTo>
                  <a:pt x="1622738" y="930593"/>
                </a:lnTo>
                <a:lnTo>
                  <a:pt x="1617974" y="984568"/>
                </a:lnTo>
                <a:lnTo>
                  <a:pt x="1612893" y="1039496"/>
                </a:lnTo>
                <a:lnTo>
                  <a:pt x="1607811" y="1093471"/>
                </a:lnTo>
                <a:lnTo>
                  <a:pt x="1602412" y="1146176"/>
                </a:lnTo>
                <a:lnTo>
                  <a:pt x="1597330" y="1195388"/>
                </a:lnTo>
                <a:lnTo>
                  <a:pt x="1591931" y="1240473"/>
                </a:lnTo>
                <a:lnTo>
                  <a:pt x="1586532" y="1280478"/>
                </a:lnTo>
                <a:lnTo>
                  <a:pt x="1582085" y="1313181"/>
                </a:lnTo>
                <a:lnTo>
                  <a:pt x="1579862" y="1326516"/>
                </a:lnTo>
                <a:lnTo>
                  <a:pt x="1577639" y="1337946"/>
                </a:lnTo>
                <a:lnTo>
                  <a:pt x="1562076" y="1343978"/>
                </a:lnTo>
                <a:lnTo>
                  <a:pt x="1547149" y="1348741"/>
                </a:lnTo>
                <a:lnTo>
                  <a:pt x="1533174" y="1352868"/>
                </a:lnTo>
                <a:lnTo>
                  <a:pt x="1526504" y="1354456"/>
                </a:lnTo>
                <a:lnTo>
                  <a:pt x="1519835" y="1356043"/>
                </a:lnTo>
                <a:lnTo>
                  <a:pt x="1513800" y="1356996"/>
                </a:lnTo>
                <a:lnTo>
                  <a:pt x="1507766" y="1357948"/>
                </a:lnTo>
                <a:lnTo>
                  <a:pt x="1502049" y="1358266"/>
                </a:lnTo>
                <a:lnTo>
                  <a:pt x="1496332" y="1358266"/>
                </a:lnTo>
                <a:lnTo>
                  <a:pt x="1491568" y="1357948"/>
                </a:lnTo>
                <a:lnTo>
                  <a:pt x="1487121" y="1356996"/>
                </a:lnTo>
                <a:lnTo>
                  <a:pt x="1482357" y="1356361"/>
                </a:lnTo>
                <a:lnTo>
                  <a:pt x="1478864" y="1354773"/>
                </a:lnTo>
                <a:lnTo>
                  <a:pt x="1479816" y="1336041"/>
                </a:lnTo>
                <a:lnTo>
                  <a:pt x="1481404" y="1308418"/>
                </a:lnTo>
                <a:lnTo>
                  <a:pt x="1482992" y="1274128"/>
                </a:lnTo>
                <a:lnTo>
                  <a:pt x="1483945" y="1233806"/>
                </a:lnTo>
                <a:lnTo>
                  <a:pt x="1486486" y="1141096"/>
                </a:lnTo>
                <a:lnTo>
                  <a:pt x="1487439" y="1091883"/>
                </a:lnTo>
                <a:lnTo>
                  <a:pt x="1488074" y="1042353"/>
                </a:lnTo>
                <a:lnTo>
                  <a:pt x="1488392" y="993776"/>
                </a:lnTo>
                <a:lnTo>
                  <a:pt x="1489027" y="947738"/>
                </a:lnTo>
                <a:lnTo>
                  <a:pt x="1488392" y="905511"/>
                </a:lnTo>
                <a:lnTo>
                  <a:pt x="1487756" y="868681"/>
                </a:lnTo>
                <a:lnTo>
                  <a:pt x="1486486" y="838201"/>
                </a:lnTo>
                <a:lnTo>
                  <a:pt x="1486168" y="826136"/>
                </a:lnTo>
                <a:lnTo>
                  <a:pt x="1485216" y="815976"/>
                </a:lnTo>
                <a:lnTo>
                  <a:pt x="1484263" y="808038"/>
                </a:lnTo>
                <a:lnTo>
                  <a:pt x="1483310" y="802958"/>
                </a:lnTo>
                <a:lnTo>
                  <a:pt x="1482357" y="801371"/>
                </a:lnTo>
                <a:lnTo>
                  <a:pt x="1482040" y="800101"/>
                </a:lnTo>
                <a:lnTo>
                  <a:pt x="1481404" y="800101"/>
                </a:lnTo>
                <a:lnTo>
                  <a:pt x="1480452" y="800736"/>
                </a:lnTo>
                <a:lnTo>
                  <a:pt x="1476958" y="805498"/>
                </a:lnTo>
                <a:lnTo>
                  <a:pt x="1472829" y="810896"/>
                </a:lnTo>
                <a:lnTo>
                  <a:pt x="1465206" y="821691"/>
                </a:lnTo>
                <a:lnTo>
                  <a:pt x="1463301" y="824231"/>
                </a:lnTo>
                <a:lnTo>
                  <a:pt x="1438845" y="1187768"/>
                </a:lnTo>
                <a:lnTo>
                  <a:pt x="1432175" y="1263968"/>
                </a:lnTo>
                <a:lnTo>
                  <a:pt x="1426776" y="1322706"/>
                </a:lnTo>
                <a:lnTo>
                  <a:pt x="1421694" y="1375728"/>
                </a:lnTo>
                <a:lnTo>
                  <a:pt x="1420742" y="1381126"/>
                </a:lnTo>
                <a:lnTo>
                  <a:pt x="1418201" y="1389381"/>
                </a:lnTo>
                <a:lnTo>
                  <a:pt x="1415025" y="1397636"/>
                </a:lnTo>
                <a:lnTo>
                  <a:pt x="1411531" y="1405573"/>
                </a:lnTo>
                <a:lnTo>
                  <a:pt x="1407720" y="1413828"/>
                </a:lnTo>
                <a:lnTo>
                  <a:pt x="1403591" y="1421766"/>
                </a:lnTo>
                <a:lnTo>
                  <a:pt x="1398827" y="1430021"/>
                </a:lnTo>
                <a:lnTo>
                  <a:pt x="1393745" y="1437958"/>
                </a:lnTo>
                <a:lnTo>
                  <a:pt x="1388981" y="1445578"/>
                </a:lnTo>
                <a:lnTo>
                  <a:pt x="1342928" y="2051051"/>
                </a:lnTo>
                <a:lnTo>
                  <a:pt x="1220651" y="2051051"/>
                </a:lnTo>
                <a:lnTo>
                  <a:pt x="1159670" y="1569403"/>
                </a:lnTo>
                <a:lnTo>
                  <a:pt x="1151730" y="1570356"/>
                </a:lnTo>
                <a:lnTo>
                  <a:pt x="1148237" y="1570673"/>
                </a:lnTo>
                <a:lnTo>
                  <a:pt x="1144108" y="1570991"/>
                </a:lnTo>
                <a:lnTo>
                  <a:pt x="1138709" y="1570673"/>
                </a:lnTo>
                <a:lnTo>
                  <a:pt x="1133945" y="1570038"/>
                </a:lnTo>
                <a:lnTo>
                  <a:pt x="1076140" y="2049146"/>
                </a:lnTo>
                <a:lnTo>
                  <a:pt x="949099" y="2051051"/>
                </a:lnTo>
                <a:lnTo>
                  <a:pt x="902728" y="1437641"/>
                </a:lnTo>
                <a:lnTo>
                  <a:pt x="894153" y="1423988"/>
                </a:lnTo>
                <a:lnTo>
                  <a:pt x="890024" y="1417321"/>
                </a:lnTo>
                <a:lnTo>
                  <a:pt x="885895" y="1410018"/>
                </a:lnTo>
                <a:lnTo>
                  <a:pt x="882084" y="1403033"/>
                </a:lnTo>
                <a:lnTo>
                  <a:pt x="879226" y="1396048"/>
                </a:lnTo>
                <a:lnTo>
                  <a:pt x="876050" y="1389063"/>
                </a:lnTo>
                <a:lnTo>
                  <a:pt x="873191" y="1381443"/>
                </a:lnTo>
                <a:lnTo>
                  <a:pt x="872874" y="1375728"/>
                </a:lnTo>
                <a:lnTo>
                  <a:pt x="870650" y="1353186"/>
                </a:lnTo>
                <a:lnTo>
                  <a:pt x="864933" y="1293496"/>
                </a:lnTo>
                <a:lnTo>
                  <a:pt x="856676" y="1203643"/>
                </a:lnTo>
                <a:lnTo>
                  <a:pt x="847465" y="1091248"/>
                </a:lnTo>
                <a:lnTo>
                  <a:pt x="828726" y="815023"/>
                </a:lnTo>
                <a:lnTo>
                  <a:pt x="824915" y="811848"/>
                </a:lnTo>
                <a:lnTo>
                  <a:pt x="821739" y="808038"/>
                </a:lnTo>
                <a:lnTo>
                  <a:pt x="813799" y="800736"/>
                </a:lnTo>
                <a:lnTo>
                  <a:pt x="813481" y="800101"/>
                </a:lnTo>
                <a:lnTo>
                  <a:pt x="812529" y="801053"/>
                </a:lnTo>
                <a:lnTo>
                  <a:pt x="811893" y="803911"/>
                </a:lnTo>
                <a:lnTo>
                  <a:pt x="811576" y="809943"/>
                </a:lnTo>
                <a:lnTo>
                  <a:pt x="810623" y="818198"/>
                </a:lnTo>
                <a:lnTo>
                  <a:pt x="810305" y="841058"/>
                </a:lnTo>
                <a:lnTo>
                  <a:pt x="810623" y="872491"/>
                </a:lnTo>
                <a:lnTo>
                  <a:pt x="811576" y="909638"/>
                </a:lnTo>
                <a:lnTo>
                  <a:pt x="812846" y="951866"/>
                </a:lnTo>
                <a:lnTo>
                  <a:pt x="816340" y="1046481"/>
                </a:lnTo>
                <a:lnTo>
                  <a:pt x="820786" y="1144906"/>
                </a:lnTo>
                <a:lnTo>
                  <a:pt x="825233" y="1236981"/>
                </a:lnTo>
                <a:lnTo>
                  <a:pt x="829997" y="1311593"/>
                </a:lnTo>
                <a:lnTo>
                  <a:pt x="831903" y="1338581"/>
                </a:lnTo>
                <a:lnTo>
                  <a:pt x="833173" y="1357948"/>
                </a:lnTo>
                <a:lnTo>
                  <a:pt x="823962" y="1357948"/>
                </a:lnTo>
                <a:lnTo>
                  <a:pt x="812211" y="1358266"/>
                </a:lnTo>
                <a:lnTo>
                  <a:pt x="798236" y="1357948"/>
                </a:lnTo>
                <a:lnTo>
                  <a:pt x="790932" y="1357313"/>
                </a:lnTo>
                <a:lnTo>
                  <a:pt x="782991" y="1356678"/>
                </a:lnTo>
                <a:lnTo>
                  <a:pt x="775051" y="1355726"/>
                </a:lnTo>
                <a:lnTo>
                  <a:pt x="766794" y="1354456"/>
                </a:lnTo>
                <a:lnTo>
                  <a:pt x="758536" y="1352551"/>
                </a:lnTo>
                <a:lnTo>
                  <a:pt x="749643" y="1350328"/>
                </a:lnTo>
                <a:lnTo>
                  <a:pt x="741385" y="1347153"/>
                </a:lnTo>
                <a:lnTo>
                  <a:pt x="732810" y="1343978"/>
                </a:lnTo>
                <a:lnTo>
                  <a:pt x="724552" y="1340168"/>
                </a:lnTo>
                <a:lnTo>
                  <a:pt x="716612" y="1335406"/>
                </a:lnTo>
                <a:lnTo>
                  <a:pt x="714389" y="1323976"/>
                </a:lnTo>
                <a:lnTo>
                  <a:pt x="712483" y="1310958"/>
                </a:lnTo>
                <a:lnTo>
                  <a:pt x="708037" y="1279208"/>
                </a:lnTo>
                <a:lnTo>
                  <a:pt x="703908" y="1241108"/>
                </a:lnTo>
                <a:lnTo>
                  <a:pt x="699779" y="1198246"/>
                </a:lnTo>
                <a:lnTo>
                  <a:pt x="695650" y="1151256"/>
                </a:lnTo>
                <a:lnTo>
                  <a:pt x="691521" y="1101726"/>
                </a:lnTo>
                <a:lnTo>
                  <a:pt x="687710" y="1050608"/>
                </a:lnTo>
                <a:lnTo>
                  <a:pt x="684216" y="998856"/>
                </a:lnTo>
                <a:lnTo>
                  <a:pt x="681358" y="948056"/>
                </a:lnTo>
                <a:lnTo>
                  <a:pt x="678182" y="899161"/>
                </a:lnTo>
                <a:lnTo>
                  <a:pt x="676594" y="852806"/>
                </a:lnTo>
                <a:lnTo>
                  <a:pt x="674688" y="811213"/>
                </a:lnTo>
                <a:lnTo>
                  <a:pt x="673418" y="774701"/>
                </a:lnTo>
                <a:lnTo>
                  <a:pt x="673100" y="744855"/>
                </a:lnTo>
                <a:lnTo>
                  <a:pt x="673418" y="732473"/>
                </a:lnTo>
                <a:lnTo>
                  <a:pt x="673418" y="722630"/>
                </a:lnTo>
                <a:lnTo>
                  <a:pt x="674053" y="715010"/>
                </a:lnTo>
                <a:lnTo>
                  <a:pt x="675006" y="709295"/>
                </a:lnTo>
                <a:lnTo>
                  <a:pt x="675323" y="704850"/>
                </a:lnTo>
                <a:lnTo>
                  <a:pt x="675641" y="699770"/>
                </a:lnTo>
                <a:lnTo>
                  <a:pt x="676594" y="695643"/>
                </a:lnTo>
                <a:lnTo>
                  <a:pt x="677547" y="691198"/>
                </a:lnTo>
                <a:lnTo>
                  <a:pt x="679135" y="686753"/>
                </a:lnTo>
                <a:lnTo>
                  <a:pt x="680723" y="682625"/>
                </a:lnTo>
                <a:lnTo>
                  <a:pt x="682311" y="678498"/>
                </a:lnTo>
                <a:lnTo>
                  <a:pt x="684216" y="674370"/>
                </a:lnTo>
                <a:lnTo>
                  <a:pt x="688980" y="666433"/>
                </a:lnTo>
                <a:lnTo>
                  <a:pt x="694380" y="658495"/>
                </a:lnTo>
                <a:lnTo>
                  <a:pt x="700414" y="650875"/>
                </a:lnTo>
                <a:lnTo>
                  <a:pt x="707719" y="643890"/>
                </a:lnTo>
                <a:lnTo>
                  <a:pt x="715024" y="636588"/>
                </a:lnTo>
                <a:lnTo>
                  <a:pt x="723917" y="630238"/>
                </a:lnTo>
                <a:lnTo>
                  <a:pt x="732810" y="623571"/>
                </a:lnTo>
                <a:lnTo>
                  <a:pt x="742338" y="617538"/>
                </a:lnTo>
                <a:lnTo>
                  <a:pt x="752501" y="611506"/>
                </a:lnTo>
                <a:lnTo>
                  <a:pt x="763300" y="605791"/>
                </a:lnTo>
                <a:lnTo>
                  <a:pt x="774098" y="600076"/>
                </a:lnTo>
                <a:lnTo>
                  <a:pt x="785850" y="594996"/>
                </a:lnTo>
                <a:lnTo>
                  <a:pt x="797919" y="589916"/>
                </a:lnTo>
                <a:lnTo>
                  <a:pt x="810305" y="585153"/>
                </a:lnTo>
                <a:lnTo>
                  <a:pt x="823010" y="580708"/>
                </a:lnTo>
                <a:lnTo>
                  <a:pt x="836031" y="576581"/>
                </a:lnTo>
                <a:lnTo>
                  <a:pt x="849053" y="572453"/>
                </a:lnTo>
                <a:lnTo>
                  <a:pt x="862710" y="568326"/>
                </a:lnTo>
                <a:lnTo>
                  <a:pt x="876050" y="564516"/>
                </a:lnTo>
                <a:lnTo>
                  <a:pt x="890024" y="561023"/>
                </a:lnTo>
                <a:lnTo>
                  <a:pt x="917973" y="554673"/>
                </a:lnTo>
                <a:lnTo>
                  <a:pt x="945605" y="548958"/>
                </a:lnTo>
                <a:lnTo>
                  <a:pt x="973554" y="544196"/>
                </a:lnTo>
                <a:lnTo>
                  <a:pt x="1000551" y="540386"/>
                </a:lnTo>
                <a:lnTo>
                  <a:pt x="1004044" y="540068"/>
                </a:lnTo>
                <a:lnTo>
                  <a:pt x="1006903" y="539751"/>
                </a:lnTo>
                <a:lnTo>
                  <a:pt x="1013573" y="540068"/>
                </a:lnTo>
                <a:lnTo>
                  <a:pt x="1102184" y="867411"/>
                </a:lnTo>
                <a:lnTo>
                  <a:pt x="1104090" y="854711"/>
                </a:lnTo>
                <a:lnTo>
                  <a:pt x="1134580" y="629920"/>
                </a:lnTo>
                <a:lnTo>
                  <a:pt x="1126004" y="607696"/>
                </a:lnTo>
                <a:lnTo>
                  <a:pt x="1142837" y="578486"/>
                </a:lnTo>
                <a:lnTo>
                  <a:pt x="1181585" y="577851"/>
                </a:lnTo>
                <a:lnTo>
                  <a:pt x="1197783" y="607696"/>
                </a:lnTo>
                <a:lnTo>
                  <a:pt x="1190161" y="634048"/>
                </a:lnTo>
                <a:lnTo>
                  <a:pt x="1217792" y="871221"/>
                </a:lnTo>
                <a:lnTo>
                  <a:pt x="1290524" y="550546"/>
                </a:lnTo>
                <a:lnTo>
                  <a:pt x="1298781" y="546736"/>
                </a:lnTo>
                <a:lnTo>
                  <a:pt x="1304816" y="543243"/>
                </a:lnTo>
                <a:lnTo>
                  <a:pt x="1308627" y="541021"/>
                </a:lnTo>
                <a:lnTo>
                  <a:pt x="1309580" y="540386"/>
                </a:lnTo>
                <a:lnTo>
                  <a:pt x="1322919" y="538798"/>
                </a:lnTo>
                <a:lnTo>
                  <a:pt x="1336576" y="538163"/>
                </a:lnTo>
                <a:close/>
                <a:moveTo>
                  <a:pt x="498483" y="458789"/>
                </a:moveTo>
                <a:lnTo>
                  <a:pt x="502617" y="458789"/>
                </a:lnTo>
                <a:lnTo>
                  <a:pt x="508660" y="488634"/>
                </a:lnTo>
                <a:lnTo>
                  <a:pt x="557318" y="729933"/>
                </a:lnTo>
                <a:lnTo>
                  <a:pt x="558590" y="719138"/>
                </a:lnTo>
                <a:lnTo>
                  <a:pt x="577354" y="533084"/>
                </a:lnTo>
                <a:lnTo>
                  <a:pt x="571947" y="514669"/>
                </a:lnTo>
                <a:lnTo>
                  <a:pt x="577672" y="501651"/>
                </a:lnTo>
                <a:lnTo>
                  <a:pt x="582442" y="490539"/>
                </a:lnTo>
                <a:lnTo>
                  <a:pt x="606294" y="490221"/>
                </a:lnTo>
                <a:lnTo>
                  <a:pt x="610747" y="501969"/>
                </a:lnTo>
                <a:lnTo>
                  <a:pt x="616471" y="514669"/>
                </a:lnTo>
                <a:lnTo>
                  <a:pt x="611701" y="536576"/>
                </a:lnTo>
                <a:lnTo>
                  <a:pt x="622196" y="655955"/>
                </a:lnTo>
                <a:lnTo>
                  <a:pt x="618061" y="664845"/>
                </a:lnTo>
                <a:lnTo>
                  <a:pt x="614563" y="673735"/>
                </a:lnTo>
                <a:lnTo>
                  <a:pt x="611701" y="682308"/>
                </a:lnTo>
                <a:lnTo>
                  <a:pt x="609475" y="691198"/>
                </a:lnTo>
                <a:lnTo>
                  <a:pt x="607566" y="699770"/>
                </a:lnTo>
                <a:lnTo>
                  <a:pt x="605976" y="708025"/>
                </a:lnTo>
                <a:lnTo>
                  <a:pt x="604704" y="716598"/>
                </a:lnTo>
                <a:lnTo>
                  <a:pt x="604068" y="724853"/>
                </a:lnTo>
                <a:lnTo>
                  <a:pt x="603750" y="735330"/>
                </a:lnTo>
                <a:lnTo>
                  <a:pt x="603432" y="747395"/>
                </a:lnTo>
                <a:lnTo>
                  <a:pt x="602796" y="777240"/>
                </a:lnTo>
                <a:lnTo>
                  <a:pt x="603750" y="812165"/>
                </a:lnTo>
                <a:lnTo>
                  <a:pt x="604704" y="851535"/>
                </a:lnTo>
                <a:lnTo>
                  <a:pt x="606612" y="894715"/>
                </a:lnTo>
                <a:lnTo>
                  <a:pt x="609475" y="941070"/>
                </a:lnTo>
                <a:lnTo>
                  <a:pt x="612019" y="988695"/>
                </a:lnTo>
                <a:lnTo>
                  <a:pt x="615199" y="1037273"/>
                </a:lnTo>
                <a:lnTo>
                  <a:pt x="619015" y="1085533"/>
                </a:lnTo>
                <a:lnTo>
                  <a:pt x="622832" y="1132523"/>
                </a:lnTo>
                <a:lnTo>
                  <a:pt x="626648" y="1177608"/>
                </a:lnTo>
                <a:lnTo>
                  <a:pt x="630465" y="1219200"/>
                </a:lnTo>
                <a:lnTo>
                  <a:pt x="634599" y="1256983"/>
                </a:lnTo>
                <a:lnTo>
                  <a:pt x="638415" y="1289685"/>
                </a:lnTo>
                <a:lnTo>
                  <a:pt x="641595" y="1316038"/>
                </a:lnTo>
                <a:lnTo>
                  <a:pt x="643504" y="1326833"/>
                </a:lnTo>
                <a:lnTo>
                  <a:pt x="645094" y="1335405"/>
                </a:lnTo>
                <a:lnTo>
                  <a:pt x="646366" y="1339215"/>
                </a:lnTo>
                <a:lnTo>
                  <a:pt x="648910" y="1348423"/>
                </a:lnTo>
                <a:lnTo>
                  <a:pt x="651773" y="1356678"/>
                </a:lnTo>
                <a:lnTo>
                  <a:pt x="655907" y="1364615"/>
                </a:lnTo>
                <a:lnTo>
                  <a:pt x="660677" y="1372235"/>
                </a:lnTo>
                <a:lnTo>
                  <a:pt x="666084" y="1379538"/>
                </a:lnTo>
                <a:lnTo>
                  <a:pt x="671808" y="1386205"/>
                </a:lnTo>
                <a:lnTo>
                  <a:pt x="678487" y="1392238"/>
                </a:lnTo>
                <a:lnTo>
                  <a:pt x="685801" y="1398270"/>
                </a:lnTo>
                <a:lnTo>
                  <a:pt x="653681" y="1631951"/>
                </a:lnTo>
                <a:lnTo>
                  <a:pt x="644458" y="1700213"/>
                </a:lnTo>
                <a:lnTo>
                  <a:pt x="640323" y="1698626"/>
                </a:lnTo>
                <a:lnTo>
                  <a:pt x="636189" y="1696721"/>
                </a:lnTo>
                <a:lnTo>
                  <a:pt x="630783" y="1694181"/>
                </a:lnTo>
                <a:lnTo>
                  <a:pt x="625058" y="1690053"/>
                </a:lnTo>
                <a:lnTo>
                  <a:pt x="622196" y="1687831"/>
                </a:lnTo>
                <a:lnTo>
                  <a:pt x="619333" y="1685291"/>
                </a:lnTo>
                <a:lnTo>
                  <a:pt x="617743" y="1683386"/>
                </a:lnTo>
                <a:lnTo>
                  <a:pt x="616153" y="1681163"/>
                </a:lnTo>
                <a:lnTo>
                  <a:pt x="612973" y="1675766"/>
                </a:lnTo>
                <a:lnTo>
                  <a:pt x="610429" y="1669733"/>
                </a:lnTo>
                <a:lnTo>
                  <a:pt x="608203" y="1663383"/>
                </a:lnTo>
                <a:lnTo>
                  <a:pt x="604704" y="1652906"/>
                </a:lnTo>
                <a:lnTo>
                  <a:pt x="603750" y="1648778"/>
                </a:lnTo>
                <a:lnTo>
                  <a:pt x="599934" y="1608138"/>
                </a:lnTo>
                <a:lnTo>
                  <a:pt x="589121" y="1487488"/>
                </a:lnTo>
                <a:lnTo>
                  <a:pt x="578944" y="1601788"/>
                </a:lnTo>
                <a:lnTo>
                  <a:pt x="574810" y="1648778"/>
                </a:lnTo>
                <a:lnTo>
                  <a:pt x="573537" y="1652906"/>
                </a:lnTo>
                <a:lnTo>
                  <a:pt x="570039" y="1663383"/>
                </a:lnTo>
                <a:lnTo>
                  <a:pt x="567813" y="1669733"/>
                </a:lnTo>
                <a:lnTo>
                  <a:pt x="565269" y="1675766"/>
                </a:lnTo>
                <a:lnTo>
                  <a:pt x="562088" y="1681163"/>
                </a:lnTo>
                <a:lnTo>
                  <a:pt x="560498" y="1683386"/>
                </a:lnTo>
                <a:lnTo>
                  <a:pt x="558908" y="1685291"/>
                </a:lnTo>
                <a:lnTo>
                  <a:pt x="554456" y="1689418"/>
                </a:lnTo>
                <a:lnTo>
                  <a:pt x="550321" y="1692276"/>
                </a:lnTo>
                <a:lnTo>
                  <a:pt x="546187" y="1695133"/>
                </a:lnTo>
                <a:lnTo>
                  <a:pt x="542371" y="1697356"/>
                </a:lnTo>
                <a:lnTo>
                  <a:pt x="536328" y="1699578"/>
                </a:lnTo>
                <a:lnTo>
                  <a:pt x="534102" y="1700213"/>
                </a:lnTo>
                <a:lnTo>
                  <a:pt x="524561" y="1631951"/>
                </a:lnTo>
                <a:lnTo>
                  <a:pt x="487670" y="1361440"/>
                </a:lnTo>
                <a:lnTo>
                  <a:pt x="463182" y="1356360"/>
                </a:lnTo>
                <a:lnTo>
                  <a:pt x="452369" y="1297305"/>
                </a:lnTo>
                <a:lnTo>
                  <a:pt x="440920" y="1236345"/>
                </a:lnTo>
                <a:lnTo>
                  <a:pt x="434559" y="1201738"/>
                </a:lnTo>
                <a:lnTo>
                  <a:pt x="428835" y="1190308"/>
                </a:lnTo>
                <a:lnTo>
                  <a:pt x="424064" y="1179195"/>
                </a:lnTo>
                <a:lnTo>
                  <a:pt x="419930" y="1167448"/>
                </a:lnTo>
                <a:lnTo>
                  <a:pt x="418022" y="1161415"/>
                </a:lnTo>
                <a:lnTo>
                  <a:pt x="416113" y="1155383"/>
                </a:lnTo>
                <a:lnTo>
                  <a:pt x="415796" y="1150938"/>
                </a:lnTo>
                <a:lnTo>
                  <a:pt x="411979" y="1094423"/>
                </a:lnTo>
                <a:lnTo>
                  <a:pt x="406573" y="1016318"/>
                </a:lnTo>
                <a:lnTo>
                  <a:pt x="400212" y="915035"/>
                </a:lnTo>
                <a:lnTo>
                  <a:pt x="389081" y="686118"/>
                </a:lnTo>
                <a:lnTo>
                  <a:pt x="388763" y="686118"/>
                </a:lnTo>
                <a:lnTo>
                  <a:pt x="384629" y="681038"/>
                </a:lnTo>
                <a:lnTo>
                  <a:pt x="379540" y="674370"/>
                </a:lnTo>
                <a:lnTo>
                  <a:pt x="379222" y="674053"/>
                </a:lnTo>
                <a:lnTo>
                  <a:pt x="378904" y="674370"/>
                </a:lnTo>
                <a:lnTo>
                  <a:pt x="378586" y="676275"/>
                </a:lnTo>
                <a:lnTo>
                  <a:pt x="377632" y="685483"/>
                </a:lnTo>
                <a:lnTo>
                  <a:pt x="377632" y="700088"/>
                </a:lnTo>
                <a:lnTo>
                  <a:pt x="377632" y="720090"/>
                </a:lnTo>
                <a:lnTo>
                  <a:pt x="378586" y="772795"/>
                </a:lnTo>
                <a:lnTo>
                  <a:pt x="380176" y="836613"/>
                </a:lnTo>
                <a:lnTo>
                  <a:pt x="382721" y="906145"/>
                </a:lnTo>
                <a:lnTo>
                  <a:pt x="385265" y="975043"/>
                </a:lnTo>
                <a:lnTo>
                  <a:pt x="387491" y="1036955"/>
                </a:lnTo>
                <a:lnTo>
                  <a:pt x="390035" y="1086168"/>
                </a:lnTo>
                <a:lnTo>
                  <a:pt x="391625" y="1114108"/>
                </a:lnTo>
                <a:lnTo>
                  <a:pt x="385901" y="1114425"/>
                </a:lnTo>
                <a:lnTo>
                  <a:pt x="378586" y="1114425"/>
                </a:lnTo>
                <a:lnTo>
                  <a:pt x="370317" y="1114425"/>
                </a:lnTo>
                <a:lnTo>
                  <a:pt x="360776" y="1113155"/>
                </a:lnTo>
                <a:lnTo>
                  <a:pt x="356006" y="1112520"/>
                </a:lnTo>
                <a:lnTo>
                  <a:pt x="350600" y="1111568"/>
                </a:lnTo>
                <a:lnTo>
                  <a:pt x="345193" y="1109980"/>
                </a:lnTo>
                <a:lnTo>
                  <a:pt x="340423" y="1108075"/>
                </a:lnTo>
                <a:lnTo>
                  <a:pt x="335016" y="1105535"/>
                </a:lnTo>
                <a:lnTo>
                  <a:pt x="329928" y="1102678"/>
                </a:lnTo>
                <a:lnTo>
                  <a:pt x="324521" y="1099503"/>
                </a:lnTo>
                <a:lnTo>
                  <a:pt x="319751" y="1095693"/>
                </a:lnTo>
                <a:lnTo>
                  <a:pt x="318161" y="1085215"/>
                </a:lnTo>
                <a:lnTo>
                  <a:pt x="317207" y="1073150"/>
                </a:lnTo>
                <a:lnTo>
                  <a:pt x="314662" y="1050290"/>
                </a:lnTo>
                <a:lnTo>
                  <a:pt x="312754" y="1023303"/>
                </a:lnTo>
                <a:lnTo>
                  <a:pt x="311164" y="994093"/>
                </a:lnTo>
                <a:lnTo>
                  <a:pt x="309574" y="962660"/>
                </a:lnTo>
                <a:lnTo>
                  <a:pt x="307030" y="895350"/>
                </a:lnTo>
                <a:lnTo>
                  <a:pt x="304486" y="826453"/>
                </a:lnTo>
                <a:lnTo>
                  <a:pt x="303531" y="761365"/>
                </a:lnTo>
                <a:lnTo>
                  <a:pt x="303213" y="704533"/>
                </a:lnTo>
                <a:lnTo>
                  <a:pt x="303213" y="681355"/>
                </a:lnTo>
                <a:lnTo>
                  <a:pt x="303531" y="661670"/>
                </a:lnTo>
                <a:lnTo>
                  <a:pt x="304168" y="646748"/>
                </a:lnTo>
                <a:lnTo>
                  <a:pt x="305122" y="637223"/>
                </a:lnTo>
                <a:lnTo>
                  <a:pt x="305758" y="626745"/>
                </a:lnTo>
                <a:lnTo>
                  <a:pt x="307030" y="616586"/>
                </a:lnTo>
                <a:lnTo>
                  <a:pt x="308620" y="606426"/>
                </a:lnTo>
                <a:lnTo>
                  <a:pt x="311482" y="596901"/>
                </a:lnTo>
                <a:lnTo>
                  <a:pt x="314344" y="587694"/>
                </a:lnTo>
                <a:lnTo>
                  <a:pt x="318161" y="579121"/>
                </a:lnTo>
                <a:lnTo>
                  <a:pt x="321977" y="570231"/>
                </a:lnTo>
                <a:lnTo>
                  <a:pt x="326430" y="561976"/>
                </a:lnTo>
                <a:lnTo>
                  <a:pt x="331836" y="554039"/>
                </a:lnTo>
                <a:lnTo>
                  <a:pt x="336924" y="546736"/>
                </a:lnTo>
                <a:lnTo>
                  <a:pt x="342649" y="539434"/>
                </a:lnTo>
                <a:lnTo>
                  <a:pt x="349009" y="532449"/>
                </a:lnTo>
                <a:lnTo>
                  <a:pt x="355370" y="526099"/>
                </a:lnTo>
                <a:lnTo>
                  <a:pt x="362367" y="519749"/>
                </a:lnTo>
                <a:lnTo>
                  <a:pt x="369363" y="513716"/>
                </a:lnTo>
                <a:lnTo>
                  <a:pt x="376996" y="508001"/>
                </a:lnTo>
                <a:lnTo>
                  <a:pt x="383675" y="502921"/>
                </a:lnTo>
                <a:lnTo>
                  <a:pt x="390035" y="498794"/>
                </a:lnTo>
                <a:lnTo>
                  <a:pt x="397350" y="494349"/>
                </a:lnTo>
                <a:lnTo>
                  <a:pt x="404346" y="490539"/>
                </a:lnTo>
                <a:lnTo>
                  <a:pt x="411661" y="486729"/>
                </a:lnTo>
                <a:lnTo>
                  <a:pt x="418658" y="483236"/>
                </a:lnTo>
                <a:lnTo>
                  <a:pt x="426290" y="479744"/>
                </a:lnTo>
                <a:lnTo>
                  <a:pt x="433287" y="476886"/>
                </a:lnTo>
                <a:lnTo>
                  <a:pt x="448870" y="471171"/>
                </a:lnTo>
                <a:lnTo>
                  <a:pt x="463818" y="466091"/>
                </a:lnTo>
                <a:lnTo>
                  <a:pt x="479401" y="461964"/>
                </a:lnTo>
                <a:lnTo>
                  <a:pt x="494985" y="459106"/>
                </a:lnTo>
                <a:lnTo>
                  <a:pt x="498483" y="458789"/>
                </a:lnTo>
                <a:close/>
                <a:moveTo>
                  <a:pt x="702090" y="457201"/>
                </a:moveTo>
                <a:lnTo>
                  <a:pt x="710728" y="457519"/>
                </a:lnTo>
                <a:lnTo>
                  <a:pt x="719367" y="458791"/>
                </a:lnTo>
                <a:lnTo>
                  <a:pt x="728005" y="460700"/>
                </a:lnTo>
                <a:lnTo>
                  <a:pt x="736323" y="462927"/>
                </a:lnTo>
                <a:lnTo>
                  <a:pt x="744642" y="465790"/>
                </a:lnTo>
                <a:lnTo>
                  <a:pt x="752960" y="469290"/>
                </a:lnTo>
                <a:lnTo>
                  <a:pt x="760959" y="473426"/>
                </a:lnTo>
                <a:lnTo>
                  <a:pt x="768317" y="477562"/>
                </a:lnTo>
                <a:lnTo>
                  <a:pt x="775996" y="482334"/>
                </a:lnTo>
                <a:lnTo>
                  <a:pt x="783674" y="487424"/>
                </a:lnTo>
                <a:lnTo>
                  <a:pt x="790713" y="492514"/>
                </a:lnTo>
                <a:lnTo>
                  <a:pt x="797752" y="498240"/>
                </a:lnTo>
                <a:lnTo>
                  <a:pt x="804470" y="503967"/>
                </a:lnTo>
                <a:lnTo>
                  <a:pt x="810869" y="510012"/>
                </a:lnTo>
                <a:lnTo>
                  <a:pt x="814388" y="513193"/>
                </a:lnTo>
                <a:lnTo>
                  <a:pt x="799031" y="518919"/>
                </a:lnTo>
                <a:lnTo>
                  <a:pt x="784634" y="524328"/>
                </a:lnTo>
                <a:lnTo>
                  <a:pt x="771197" y="530372"/>
                </a:lnTo>
                <a:lnTo>
                  <a:pt x="757759" y="535780"/>
                </a:lnTo>
                <a:lnTo>
                  <a:pt x="745282" y="541825"/>
                </a:lnTo>
                <a:lnTo>
                  <a:pt x="733764" y="548506"/>
                </a:lnTo>
                <a:lnTo>
                  <a:pt x="722246" y="554869"/>
                </a:lnTo>
                <a:lnTo>
                  <a:pt x="711688" y="561231"/>
                </a:lnTo>
                <a:lnTo>
                  <a:pt x="701770" y="567594"/>
                </a:lnTo>
                <a:lnTo>
                  <a:pt x="692172" y="574275"/>
                </a:lnTo>
                <a:lnTo>
                  <a:pt x="683534" y="580638"/>
                </a:lnTo>
                <a:lnTo>
                  <a:pt x="675215" y="587955"/>
                </a:lnTo>
                <a:lnTo>
                  <a:pt x="667537" y="594636"/>
                </a:lnTo>
                <a:lnTo>
                  <a:pt x="660498" y="601635"/>
                </a:lnTo>
                <a:lnTo>
                  <a:pt x="653779" y="608634"/>
                </a:lnTo>
                <a:lnTo>
                  <a:pt x="647700" y="615951"/>
                </a:lnTo>
                <a:lnTo>
                  <a:pt x="670096" y="482334"/>
                </a:lnTo>
                <a:lnTo>
                  <a:pt x="672656" y="467381"/>
                </a:lnTo>
                <a:lnTo>
                  <a:pt x="677775" y="464200"/>
                </a:lnTo>
                <a:lnTo>
                  <a:pt x="681614" y="461655"/>
                </a:lnTo>
                <a:lnTo>
                  <a:pt x="683854" y="459746"/>
                </a:lnTo>
                <a:lnTo>
                  <a:pt x="684494" y="459110"/>
                </a:lnTo>
                <a:lnTo>
                  <a:pt x="693452" y="457519"/>
                </a:lnTo>
                <a:lnTo>
                  <a:pt x="702090" y="457201"/>
                </a:lnTo>
                <a:close/>
                <a:moveTo>
                  <a:pt x="1819767" y="419101"/>
                </a:moveTo>
                <a:lnTo>
                  <a:pt x="1828029" y="419418"/>
                </a:lnTo>
                <a:lnTo>
                  <a:pt x="1836609" y="420687"/>
                </a:lnTo>
                <a:lnTo>
                  <a:pt x="1845189" y="422272"/>
                </a:lnTo>
                <a:lnTo>
                  <a:pt x="1853451" y="424810"/>
                </a:lnTo>
                <a:lnTo>
                  <a:pt x="1862030" y="427347"/>
                </a:lnTo>
                <a:lnTo>
                  <a:pt x="1869657" y="431153"/>
                </a:lnTo>
                <a:lnTo>
                  <a:pt x="1877601" y="434959"/>
                </a:lnTo>
                <a:lnTo>
                  <a:pt x="1885545" y="439400"/>
                </a:lnTo>
                <a:lnTo>
                  <a:pt x="1893172" y="443840"/>
                </a:lnTo>
                <a:lnTo>
                  <a:pt x="1900480" y="449232"/>
                </a:lnTo>
                <a:lnTo>
                  <a:pt x="1907789" y="454307"/>
                </a:lnTo>
                <a:lnTo>
                  <a:pt x="1914462" y="460016"/>
                </a:lnTo>
                <a:lnTo>
                  <a:pt x="1921453" y="465725"/>
                </a:lnTo>
                <a:lnTo>
                  <a:pt x="1927809" y="471434"/>
                </a:lnTo>
                <a:lnTo>
                  <a:pt x="1937977" y="481901"/>
                </a:lnTo>
                <a:lnTo>
                  <a:pt x="1947193" y="492051"/>
                </a:lnTo>
                <a:lnTo>
                  <a:pt x="1955455" y="502201"/>
                </a:lnTo>
                <a:lnTo>
                  <a:pt x="1962763" y="511399"/>
                </a:lnTo>
                <a:lnTo>
                  <a:pt x="1968483" y="520279"/>
                </a:lnTo>
                <a:lnTo>
                  <a:pt x="1973250" y="528209"/>
                </a:lnTo>
                <a:lnTo>
                  <a:pt x="1976427" y="534552"/>
                </a:lnTo>
                <a:lnTo>
                  <a:pt x="1977381" y="537090"/>
                </a:lnTo>
                <a:lnTo>
                  <a:pt x="1977698" y="539310"/>
                </a:lnTo>
                <a:lnTo>
                  <a:pt x="1979923" y="545654"/>
                </a:lnTo>
                <a:lnTo>
                  <a:pt x="1981829" y="552949"/>
                </a:lnTo>
                <a:lnTo>
                  <a:pt x="1983418" y="561512"/>
                </a:lnTo>
                <a:lnTo>
                  <a:pt x="1984689" y="571345"/>
                </a:lnTo>
                <a:lnTo>
                  <a:pt x="1985643" y="582129"/>
                </a:lnTo>
                <a:lnTo>
                  <a:pt x="1986914" y="594181"/>
                </a:lnTo>
                <a:lnTo>
                  <a:pt x="1988185" y="620507"/>
                </a:lnTo>
                <a:lnTo>
                  <a:pt x="1989138" y="649687"/>
                </a:lnTo>
                <a:lnTo>
                  <a:pt x="1989138" y="681404"/>
                </a:lnTo>
                <a:lnTo>
                  <a:pt x="1988820" y="715025"/>
                </a:lnTo>
                <a:lnTo>
                  <a:pt x="1987549" y="749914"/>
                </a:lnTo>
                <a:lnTo>
                  <a:pt x="1986596" y="785438"/>
                </a:lnTo>
                <a:lnTo>
                  <a:pt x="1984689" y="820961"/>
                </a:lnTo>
                <a:lnTo>
                  <a:pt x="1982783" y="856485"/>
                </a:lnTo>
                <a:lnTo>
                  <a:pt x="1980558" y="890423"/>
                </a:lnTo>
                <a:lnTo>
                  <a:pt x="1978016" y="922775"/>
                </a:lnTo>
                <a:lnTo>
                  <a:pt x="1975474" y="952906"/>
                </a:lnTo>
                <a:lnTo>
                  <a:pt x="1973250" y="979866"/>
                </a:lnTo>
                <a:lnTo>
                  <a:pt x="1970707" y="1003972"/>
                </a:lnTo>
                <a:lnTo>
                  <a:pt x="1968801" y="1018244"/>
                </a:lnTo>
                <a:lnTo>
                  <a:pt x="1967212" y="1030614"/>
                </a:lnTo>
                <a:lnTo>
                  <a:pt x="1957997" y="1035689"/>
                </a:lnTo>
                <a:lnTo>
                  <a:pt x="1948464" y="1039812"/>
                </a:lnTo>
                <a:lnTo>
                  <a:pt x="1939884" y="1042984"/>
                </a:lnTo>
                <a:lnTo>
                  <a:pt x="1931622" y="1045522"/>
                </a:lnTo>
                <a:lnTo>
                  <a:pt x="1923995" y="1047107"/>
                </a:lnTo>
                <a:lnTo>
                  <a:pt x="1920500" y="1047107"/>
                </a:lnTo>
                <a:lnTo>
                  <a:pt x="1917322" y="1047425"/>
                </a:lnTo>
                <a:lnTo>
                  <a:pt x="1914145" y="1047107"/>
                </a:lnTo>
                <a:lnTo>
                  <a:pt x="1911285" y="1046790"/>
                </a:lnTo>
                <a:lnTo>
                  <a:pt x="1908425" y="1045522"/>
                </a:lnTo>
                <a:lnTo>
                  <a:pt x="1906200" y="1044570"/>
                </a:lnTo>
                <a:lnTo>
                  <a:pt x="1907789" y="1016024"/>
                </a:lnTo>
                <a:lnTo>
                  <a:pt x="1909378" y="968765"/>
                </a:lnTo>
                <a:lnTo>
                  <a:pt x="1910331" y="910088"/>
                </a:lnTo>
                <a:lnTo>
                  <a:pt x="1911602" y="845701"/>
                </a:lnTo>
                <a:lnTo>
                  <a:pt x="1912238" y="781314"/>
                </a:lnTo>
                <a:lnTo>
                  <a:pt x="1912238" y="722320"/>
                </a:lnTo>
                <a:lnTo>
                  <a:pt x="1911920" y="696629"/>
                </a:lnTo>
                <a:lnTo>
                  <a:pt x="1911602" y="674426"/>
                </a:lnTo>
                <a:lnTo>
                  <a:pt x="1910649" y="656982"/>
                </a:lnTo>
                <a:lnTo>
                  <a:pt x="1910014" y="644295"/>
                </a:lnTo>
                <a:lnTo>
                  <a:pt x="1909696" y="639537"/>
                </a:lnTo>
                <a:lnTo>
                  <a:pt x="1909060" y="636682"/>
                </a:lnTo>
                <a:lnTo>
                  <a:pt x="1908107" y="635414"/>
                </a:lnTo>
                <a:lnTo>
                  <a:pt x="1907789" y="635414"/>
                </a:lnTo>
                <a:lnTo>
                  <a:pt x="1907471" y="635731"/>
                </a:lnTo>
                <a:lnTo>
                  <a:pt x="1902387" y="644295"/>
                </a:lnTo>
                <a:lnTo>
                  <a:pt x="1897938" y="653175"/>
                </a:lnTo>
                <a:lnTo>
                  <a:pt x="1896985" y="655713"/>
                </a:lnTo>
                <a:lnTo>
                  <a:pt x="1881732" y="956395"/>
                </a:lnTo>
                <a:lnTo>
                  <a:pt x="1876966" y="1027760"/>
                </a:lnTo>
                <a:lnTo>
                  <a:pt x="1872835" y="1088340"/>
                </a:lnTo>
                <a:lnTo>
                  <a:pt x="1870928" y="1111811"/>
                </a:lnTo>
                <a:lnTo>
                  <a:pt x="1870610" y="1115935"/>
                </a:lnTo>
                <a:lnTo>
                  <a:pt x="1867750" y="1127670"/>
                </a:lnTo>
                <a:lnTo>
                  <a:pt x="1866797" y="1132428"/>
                </a:lnTo>
                <a:lnTo>
                  <a:pt x="1864890" y="1136868"/>
                </a:lnTo>
                <a:lnTo>
                  <a:pt x="1862348" y="1141309"/>
                </a:lnTo>
                <a:lnTo>
                  <a:pt x="1859170" y="1145432"/>
                </a:lnTo>
                <a:lnTo>
                  <a:pt x="1854722" y="1150507"/>
                </a:lnTo>
                <a:lnTo>
                  <a:pt x="1848684" y="1155581"/>
                </a:lnTo>
                <a:lnTo>
                  <a:pt x="1847731" y="1163194"/>
                </a:lnTo>
                <a:lnTo>
                  <a:pt x="1833431" y="1252320"/>
                </a:lnTo>
                <a:lnTo>
                  <a:pt x="1822627" y="1317024"/>
                </a:lnTo>
                <a:lnTo>
                  <a:pt x="1808010" y="1320513"/>
                </a:lnTo>
                <a:lnTo>
                  <a:pt x="1770513" y="1592332"/>
                </a:lnTo>
                <a:lnTo>
                  <a:pt x="1760980" y="1660525"/>
                </a:lnTo>
                <a:lnTo>
                  <a:pt x="1757166" y="1658939"/>
                </a:lnTo>
                <a:lnTo>
                  <a:pt x="1753035" y="1657036"/>
                </a:lnTo>
                <a:lnTo>
                  <a:pt x="1747951" y="1654499"/>
                </a:lnTo>
                <a:lnTo>
                  <a:pt x="1742231" y="1650693"/>
                </a:lnTo>
                <a:lnTo>
                  <a:pt x="1739054" y="1648472"/>
                </a:lnTo>
                <a:lnTo>
                  <a:pt x="1736511" y="1645618"/>
                </a:lnTo>
                <a:lnTo>
                  <a:pt x="1734605" y="1643715"/>
                </a:lnTo>
                <a:lnTo>
                  <a:pt x="1733016" y="1641495"/>
                </a:lnTo>
                <a:lnTo>
                  <a:pt x="1730156" y="1636103"/>
                </a:lnTo>
                <a:lnTo>
                  <a:pt x="1727614" y="1630076"/>
                </a:lnTo>
                <a:lnTo>
                  <a:pt x="1725390" y="1624050"/>
                </a:lnTo>
                <a:lnTo>
                  <a:pt x="1721894" y="1613583"/>
                </a:lnTo>
                <a:lnTo>
                  <a:pt x="1720305" y="1609143"/>
                </a:lnTo>
                <a:lnTo>
                  <a:pt x="1717128" y="1568861"/>
                </a:lnTo>
                <a:lnTo>
                  <a:pt x="1706006" y="1448334"/>
                </a:lnTo>
                <a:lnTo>
                  <a:pt x="1695837" y="1562201"/>
                </a:lnTo>
                <a:lnTo>
                  <a:pt x="1691706" y="1609143"/>
                </a:lnTo>
                <a:lnTo>
                  <a:pt x="1690753" y="1613583"/>
                </a:lnTo>
                <a:lnTo>
                  <a:pt x="1687257" y="1624050"/>
                </a:lnTo>
                <a:lnTo>
                  <a:pt x="1685033" y="1630076"/>
                </a:lnTo>
                <a:lnTo>
                  <a:pt x="1681855" y="1636103"/>
                </a:lnTo>
                <a:lnTo>
                  <a:pt x="1678995" y="1641495"/>
                </a:lnTo>
                <a:lnTo>
                  <a:pt x="1677406" y="1643715"/>
                </a:lnTo>
                <a:lnTo>
                  <a:pt x="1675818" y="1645618"/>
                </a:lnTo>
                <a:lnTo>
                  <a:pt x="1671369" y="1649741"/>
                </a:lnTo>
                <a:lnTo>
                  <a:pt x="1667238" y="1652913"/>
                </a:lnTo>
                <a:lnTo>
                  <a:pt x="1663107" y="1655767"/>
                </a:lnTo>
                <a:lnTo>
                  <a:pt x="1658976" y="1657670"/>
                </a:lnTo>
                <a:lnTo>
                  <a:pt x="1653256" y="1659891"/>
                </a:lnTo>
                <a:lnTo>
                  <a:pt x="1651032" y="1660525"/>
                </a:lnTo>
                <a:lnTo>
                  <a:pt x="1641816" y="1592332"/>
                </a:lnTo>
                <a:lnTo>
                  <a:pt x="1614488" y="1395366"/>
                </a:lnTo>
                <a:lnTo>
                  <a:pt x="1621161" y="1389657"/>
                </a:lnTo>
                <a:lnTo>
                  <a:pt x="1627199" y="1383313"/>
                </a:lnTo>
                <a:lnTo>
                  <a:pt x="1632283" y="1376653"/>
                </a:lnTo>
                <a:lnTo>
                  <a:pt x="1637367" y="1369358"/>
                </a:lnTo>
                <a:lnTo>
                  <a:pt x="1641498" y="1362063"/>
                </a:lnTo>
                <a:lnTo>
                  <a:pt x="1644994" y="1354133"/>
                </a:lnTo>
                <a:lnTo>
                  <a:pt x="1647854" y="1345887"/>
                </a:lnTo>
                <a:lnTo>
                  <a:pt x="1650078" y="1337006"/>
                </a:lnTo>
                <a:lnTo>
                  <a:pt x="1652620" y="1321464"/>
                </a:lnTo>
                <a:lnTo>
                  <a:pt x="1656116" y="1299896"/>
                </a:lnTo>
                <a:lnTo>
                  <a:pt x="1659929" y="1270399"/>
                </a:lnTo>
                <a:lnTo>
                  <a:pt x="1664378" y="1234875"/>
                </a:lnTo>
                <a:lnTo>
                  <a:pt x="1668827" y="1195546"/>
                </a:lnTo>
                <a:lnTo>
                  <a:pt x="1673275" y="1152410"/>
                </a:lnTo>
                <a:lnTo>
                  <a:pt x="1678360" y="1106419"/>
                </a:lnTo>
                <a:lnTo>
                  <a:pt x="1683126" y="1058843"/>
                </a:lnTo>
                <a:lnTo>
                  <a:pt x="1687575" y="1009998"/>
                </a:lnTo>
                <a:lnTo>
                  <a:pt x="1692024" y="961470"/>
                </a:lnTo>
                <a:lnTo>
                  <a:pt x="1695837" y="913894"/>
                </a:lnTo>
                <a:lnTo>
                  <a:pt x="1699332" y="867903"/>
                </a:lnTo>
                <a:lnTo>
                  <a:pt x="1702192" y="824767"/>
                </a:lnTo>
                <a:lnTo>
                  <a:pt x="1704417" y="785438"/>
                </a:lnTo>
                <a:lnTo>
                  <a:pt x="1705688" y="750548"/>
                </a:lnTo>
                <a:lnTo>
                  <a:pt x="1706006" y="721051"/>
                </a:lnTo>
                <a:lnTo>
                  <a:pt x="1706006" y="708364"/>
                </a:lnTo>
                <a:lnTo>
                  <a:pt x="1705688" y="697897"/>
                </a:lnTo>
                <a:lnTo>
                  <a:pt x="1705052" y="688699"/>
                </a:lnTo>
                <a:lnTo>
                  <a:pt x="1703781" y="681721"/>
                </a:lnTo>
                <a:lnTo>
                  <a:pt x="1701557" y="672840"/>
                </a:lnTo>
                <a:lnTo>
                  <a:pt x="1699968" y="668083"/>
                </a:lnTo>
                <a:lnTo>
                  <a:pt x="1698061" y="663325"/>
                </a:lnTo>
                <a:lnTo>
                  <a:pt x="1695837" y="658567"/>
                </a:lnTo>
                <a:lnTo>
                  <a:pt x="1693613" y="653493"/>
                </a:lnTo>
                <a:lnTo>
                  <a:pt x="1690753" y="648735"/>
                </a:lnTo>
                <a:lnTo>
                  <a:pt x="1687575" y="643660"/>
                </a:lnTo>
                <a:lnTo>
                  <a:pt x="1680266" y="633511"/>
                </a:lnTo>
                <a:lnTo>
                  <a:pt x="1694566" y="494588"/>
                </a:lnTo>
                <a:lnTo>
                  <a:pt x="1689164" y="476509"/>
                </a:lnTo>
                <a:lnTo>
                  <a:pt x="1694884" y="463505"/>
                </a:lnTo>
                <a:lnTo>
                  <a:pt x="1699650" y="452087"/>
                </a:lnTo>
                <a:lnTo>
                  <a:pt x="1723483" y="452087"/>
                </a:lnTo>
                <a:lnTo>
                  <a:pt x="1727932" y="463505"/>
                </a:lnTo>
                <a:lnTo>
                  <a:pt x="1733016" y="476509"/>
                </a:lnTo>
                <a:lnTo>
                  <a:pt x="1728567" y="498077"/>
                </a:lnTo>
                <a:lnTo>
                  <a:pt x="1745727" y="694408"/>
                </a:lnTo>
                <a:lnTo>
                  <a:pt x="1787672" y="444157"/>
                </a:lnTo>
                <a:lnTo>
                  <a:pt x="1790532" y="429250"/>
                </a:lnTo>
                <a:lnTo>
                  <a:pt x="1795617" y="425761"/>
                </a:lnTo>
                <a:lnTo>
                  <a:pt x="1799430" y="423224"/>
                </a:lnTo>
                <a:lnTo>
                  <a:pt x="1801654" y="421321"/>
                </a:lnTo>
                <a:lnTo>
                  <a:pt x="1801972" y="420687"/>
                </a:lnTo>
                <a:lnTo>
                  <a:pt x="1810552" y="419418"/>
                </a:lnTo>
                <a:lnTo>
                  <a:pt x="1819767" y="419101"/>
                </a:lnTo>
                <a:close/>
                <a:moveTo>
                  <a:pt x="1616502" y="419101"/>
                </a:moveTo>
                <a:lnTo>
                  <a:pt x="1620650" y="419419"/>
                </a:lnTo>
                <a:lnTo>
                  <a:pt x="1626712" y="449632"/>
                </a:lnTo>
                <a:lnTo>
                  <a:pt x="1658938" y="608014"/>
                </a:lnTo>
                <a:lnTo>
                  <a:pt x="1650004" y="600063"/>
                </a:lnTo>
                <a:lnTo>
                  <a:pt x="1640751" y="591794"/>
                </a:lnTo>
                <a:lnTo>
                  <a:pt x="1630860" y="583525"/>
                </a:lnTo>
                <a:lnTo>
                  <a:pt x="1620331" y="575574"/>
                </a:lnTo>
                <a:lnTo>
                  <a:pt x="1609163" y="567623"/>
                </a:lnTo>
                <a:lnTo>
                  <a:pt x="1597996" y="559990"/>
                </a:lnTo>
                <a:lnTo>
                  <a:pt x="1585871" y="552358"/>
                </a:lnTo>
                <a:lnTo>
                  <a:pt x="1573747" y="544725"/>
                </a:lnTo>
                <a:lnTo>
                  <a:pt x="1561303" y="537728"/>
                </a:lnTo>
                <a:lnTo>
                  <a:pt x="1548221" y="530413"/>
                </a:lnTo>
                <a:lnTo>
                  <a:pt x="1534820" y="523734"/>
                </a:lnTo>
                <a:lnTo>
                  <a:pt x="1521419" y="517374"/>
                </a:lnTo>
                <a:lnTo>
                  <a:pt x="1507699" y="511013"/>
                </a:lnTo>
                <a:lnTo>
                  <a:pt x="1493660" y="504970"/>
                </a:lnTo>
                <a:lnTo>
                  <a:pt x="1479621" y="499245"/>
                </a:lnTo>
                <a:lnTo>
                  <a:pt x="1465263" y="494475"/>
                </a:lnTo>
                <a:lnTo>
                  <a:pt x="1472283" y="487160"/>
                </a:lnTo>
                <a:lnTo>
                  <a:pt x="1479302" y="480799"/>
                </a:lnTo>
                <a:lnTo>
                  <a:pt x="1486641" y="474439"/>
                </a:lnTo>
                <a:lnTo>
                  <a:pt x="1494298" y="468396"/>
                </a:lnTo>
                <a:lnTo>
                  <a:pt x="1500999" y="463944"/>
                </a:lnTo>
                <a:lnTo>
                  <a:pt x="1507699" y="459173"/>
                </a:lnTo>
                <a:lnTo>
                  <a:pt x="1514719" y="455039"/>
                </a:lnTo>
                <a:lnTo>
                  <a:pt x="1521738" y="450904"/>
                </a:lnTo>
                <a:lnTo>
                  <a:pt x="1528758" y="447406"/>
                </a:lnTo>
                <a:lnTo>
                  <a:pt x="1536415" y="443907"/>
                </a:lnTo>
                <a:lnTo>
                  <a:pt x="1543435" y="440409"/>
                </a:lnTo>
                <a:lnTo>
                  <a:pt x="1551093" y="437229"/>
                </a:lnTo>
                <a:lnTo>
                  <a:pt x="1566089" y="431504"/>
                </a:lnTo>
                <a:lnTo>
                  <a:pt x="1581723" y="426415"/>
                </a:lnTo>
                <a:lnTo>
                  <a:pt x="1597358" y="422917"/>
                </a:lnTo>
                <a:lnTo>
                  <a:pt x="1612673" y="419419"/>
                </a:lnTo>
                <a:lnTo>
                  <a:pt x="1616502" y="419101"/>
                </a:lnTo>
                <a:close/>
                <a:moveTo>
                  <a:pt x="610198" y="38100"/>
                </a:moveTo>
                <a:lnTo>
                  <a:pt x="618114" y="38418"/>
                </a:lnTo>
                <a:lnTo>
                  <a:pt x="620963" y="38418"/>
                </a:lnTo>
                <a:lnTo>
                  <a:pt x="612731" y="41593"/>
                </a:lnTo>
                <a:lnTo>
                  <a:pt x="605449" y="44768"/>
                </a:lnTo>
                <a:lnTo>
                  <a:pt x="597850" y="48260"/>
                </a:lnTo>
                <a:lnTo>
                  <a:pt x="590568" y="52071"/>
                </a:lnTo>
                <a:lnTo>
                  <a:pt x="593418" y="53023"/>
                </a:lnTo>
                <a:lnTo>
                  <a:pt x="601650" y="52388"/>
                </a:lnTo>
                <a:lnTo>
                  <a:pt x="610832" y="52071"/>
                </a:lnTo>
                <a:lnTo>
                  <a:pt x="620647" y="52388"/>
                </a:lnTo>
                <a:lnTo>
                  <a:pt x="630462" y="53023"/>
                </a:lnTo>
                <a:lnTo>
                  <a:pt x="640911" y="54293"/>
                </a:lnTo>
                <a:lnTo>
                  <a:pt x="651359" y="56198"/>
                </a:lnTo>
                <a:lnTo>
                  <a:pt x="662124" y="59055"/>
                </a:lnTo>
                <a:lnTo>
                  <a:pt x="672573" y="62548"/>
                </a:lnTo>
                <a:lnTo>
                  <a:pt x="677639" y="64771"/>
                </a:lnTo>
                <a:lnTo>
                  <a:pt x="682705" y="67311"/>
                </a:lnTo>
                <a:lnTo>
                  <a:pt x="687771" y="70168"/>
                </a:lnTo>
                <a:lnTo>
                  <a:pt x="693153" y="73025"/>
                </a:lnTo>
                <a:lnTo>
                  <a:pt x="697902" y="76200"/>
                </a:lnTo>
                <a:lnTo>
                  <a:pt x="702968" y="79693"/>
                </a:lnTo>
                <a:lnTo>
                  <a:pt x="707718" y="83503"/>
                </a:lnTo>
                <a:lnTo>
                  <a:pt x="712150" y="87630"/>
                </a:lnTo>
                <a:lnTo>
                  <a:pt x="716583" y="92393"/>
                </a:lnTo>
                <a:lnTo>
                  <a:pt x="721332" y="96838"/>
                </a:lnTo>
                <a:lnTo>
                  <a:pt x="725765" y="101918"/>
                </a:lnTo>
                <a:lnTo>
                  <a:pt x="729881" y="107633"/>
                </a:lnTo>
                <a:lnTo>
                  <a:pt x="733680" y="113348"/>
                </a:lnTo>
                <a:lnTo>
                  <a:pt x="737480" y="119698"/>
                </a:lnTo>
                <a:lnTo>
                  <a:pt x="740963" y="126366"/>
                </a:lnTo>
                <a:lnTo>
                  <a:pt x="744446" y="133351"/>
                </a:lnTo>
                <a:lnTo>
                  <a:pt x="750778" y="148908"/>
                </a:lnTo>
                <a:lnTo>
                  <a:pt x="756794" y="163831"/>
                </a:lnTo>
                <a:lnTo>
                  <a:pt x="761860" y="178118"/>
                </a:lnTo>
                <a:lnTo>
                  <a:pt x="765976" y="191453"/>
                </a:lnTo>
                <a:lnTo>
                  <a:pt x="769142" y="204153"/>
                </a:lnTo>
                <a:lnTo>
                  <a:pt x="772308" y="216853"/>
                </a:lnTo>
                <a:lnTo>
                  <a:pt x="774208" y="228601"/>
                </a:lnTo>
                <a:lnTo>
                  <a:pt x="775474" y="240348"/>
                </a:lnTo>
                <a:lnTo>
                  <a:pt x="776741" y="251461"/>
                </a:lnTo>
                <a:lnTo>
                  <a:pt x="777058" y="262256"/>
                </a:lnTo>
                <a:lnTo>
                  <a:pt x="777058" y="273051"/>
                </a:lnTo>
                <a:lnTo>
                  <a:pt x="776424" y="283211"/>
                </a:lnTo>
                <a:lnTo>
                  <a:pt x="775474" y="293371"/>
                </a:lnTo>
                <a:lnTo>
                  <a:pt x="774525" y="303531"/>
                </a:lnTo>
                <a:lnTo>
                  <a:pt x="772941" y="313691"/>
                </a:lnTo>
                <a:lnTo>
                  <a:pt x="771042" y="323851"/>
                </a:lnTo>
                <a:lnTo>
                  <a:pt x="769459" y="334011"/>
                </a:lnTo>
                <a:lnTo>
                  <a:pt x="768509" y="343536"/>
                </a:lnTo>
                <a:lnTo>
                  <a:pt x="767559" y="352426"/>
                </a:lnTo>
                <a:lnTo>
                  <a:pt x="767559" y="360364"/>
                </a:lnTo>
                <a:lnTo>
                  <a:pt x="768192" y="367984"/>
                </a:lnTo>
                <a:lnTo>
                  <a:pt x="768509" y="374651"/>
                </a:lnTo>
                <a:lnTo>
                  <a:pt x="769459" y="380684"/>
                </a:lnTo>
                <a:lnTo>
                  <a:pt x="771042" y="386716"/>
                </a:lnTo>
                <a:lnTo>
                  <a:pt x="772625" y="391479"/>
                </a:lnTo>
                <a:lnTo>
                  <a:pt x="774841" y="395924"/>
                </a:lnTo>
                <a:lnTo>
                  <a:pt x="777058" y="400051"/>
                </a:lnTo>
                <a:lnTo>
                  <a:pt x="779274" y="403861"/>
                </a:lnTo>
                <a:lnTo>
                  <a:pt x="781807" y="407036"/>
                </a:lnTo>
                <a:lnTo>
                  <a:pt x="784656" y="409894"/>
                </a:lnTo>
                <a:lnTo>
                  <a:pt x="787506" y="412116"/>
                </a:lnTo>
                <a:lnTo>
                  <a:pt x="790672" y="414339"/>
                </a:lnTo>
                <a:lnTo>
                  <a:pt x="793522" y="415926"/>
                </a:lnTo>
                <a:lnTo>
                  <a:pt x="796688" y="417514"/>
                </a:lnTo>
                <a:lnTo>
                  <a:pt x="799854" y="418784"/>
                </a:lnTo>
                <a:lnTo>
                  <a:pt x="803020" y="419419"/>
                </a:lnTo>
                <a:lnTo>
                  <a:pt x="808720" y="420371"/>
                </a:lnTo>
                <a:lnTo>
                  <a:pt x="813786" y="421006"/>
                </a:lnTo>
                <a:lnTo>
                  <a:pt x="818852" y="421006"/>
                </a:lnTo>
                <a:lnTo>
                  <a:pt x="822018" y="420371"/>
                </a:lnTo>
                <a:lnTo>
                  <a:pt x="825501" y="420054"/>
                </a:lnTo>
                <a:lnTo>
                  <a:pt x="824551" y="422911"/>
                </a:lnTo>
                <a:lnTo>
                  <a:pt x="823601" y="425451"/>
                </a:lnTo>
                <a:lnTo>
                  <a:pt x="822018" y="429261"/>
                </a:lnTo>
                <a:lnTo>
                  <a:pt x="819801" y="433389"/>
                </a:lnTo>
                <a:lnTo>
                  <a:pt x="817268" y="437834"/>
                </a:lnTo>
                <a:lnTo>
                  <a:pt x="813469" y="442279"/>
                </a:lnTo>
                <a:lnTo>
                  <a:pt x="809353" y="446724"/>
                </a:lnTo>
                <a:lnTo>
                  <a:pt x="806820" y="448629"/>
                </a:lnTo>
                <a:lnTo>
                  <a:pt x="803970" y="450534"/>
                </a:lnTo>
                <a:lnTo>
                  <a:pt x="801121" y="452439"/>
                </a:lnTo>
                <a:lnTo>
                  <a:pt x="797954" y="454344"/>
                </a:lnTo>
                <a:lnTo>
                  <a:pt x="794788" y="455614"/>
                </a:lnTo>
                <a:lnTo>
                  <a:pt x="790989" y="456884"/>
                </a:lnTo>
                <a:lnTo>
                  <a:pt x="787189" y="457836"/>
                </a:lnTo>
                <a:lnTo>
                  <a:pt x="783073" y="458471"/>
                </a:lnTo>
                <a:lnTo>
                  <a:pt x="778641" y="458789"/>
                </a:lnTo>
                <a:lnTo>
                  <a:pt x="774208" y="458789"/>
                </a:lnTo>
                <a:lnTo>
                  <a:pt x="768825" y="458471"/>
                </a:lnTo>
                <a:lnTo>
                  <a:pt x="763443" y="458154"/>
                </a:lnTo>
                <a:lnTo>
                  <a:pt x="758060" y="456884"/>
                </a:lnTo>
                <a:lnTo>
                  <a:pt x="752361" y="454979"/>
                </a:lnTo>
                <a:lnTo>
                  <a:pt x="746029" y="453074"/>
                </a:lnTo>
                <a:lnTo>
                  <a:pt x="739696" y="450534"/>
                </a:lnTo>
                <a:lnTo>
                  <a:pt x="693470" y="431484"/>
                </a:lnTo>
                <a:lnTo>
                  <a:pt x="695686" y="420371"/>
                </a:lnTo>
                <a:lnTo>
                  <a:pt x="697586" y="407354"/>
                </a:lnTo>
                <a:lnTo>
                  <a:pt x="699802" y="390526"/>
                </a:lnTo>
                <a:lnTo>
                  <a:pt x="701702" y="369889"/>
                </a:lnTo>
                <a:lnTo>
                  <a:pt x="702968" y="358459"/>
                </a:lnTo>
                <a:lnTo>
                  <a:pt x="703285" y="346394"/>
                </a:lnTo>
                <a:lnTo>
                  <a:pt x="703602" y="333694"/>
                </a:lnTo>
                <a:lnTo>
                  <a:pt x="703602" y="320359"/>
                </a:lnTo>
                <a:lnTo>
                  <a:pt x="703602" y="307024"/>
                </a:lnTo>
                <a:lnTo>
                  <a:pt x="702968" y="293053"/>
                </a:lnTo>
                <a:lnTo>
                  <a:pt x="701385" y="304801"/>
                </a:lnTo>
                <a:lnTo>
                  <a:pt x="699169" y="315596"/>
                </a:lnTo>
                <a:lnTo>
                  <a:pt x="696952" y="326391"/>
                </a:lnTo>
                <a:lnTo>
                  <a:pt x="694103" y="337504"/>
                </a:lnTo>
                <a:lnTo>
                  <a:pt x="691253" y="347664"/>
                </a:lnTo>
                <a:lnTo>
                  <a:pt x="687771" y="357189"/>
                </a:lnTo>
                <a:lnTo>
                  <a:pt x="684604" y="367031"/>
                </a:lnTo>
                <a:lnTo>
                  <a:pt x="680488" y="376239"/>
                </a:lnTo>
                <a:lnTo>
                  <a:pt x="676372" y="384811"/>
                </a:lnTo>
                <a:lnTo>
                  <a:pt x="671623" y="393066"/>
                </a:lnTo>
                <a:lnTo>
                  <a:pt x="666874" y="401004"/>
                </a:lnTo>
                <a:lnTo>
                  <a:pt x="662124" y="407989"/>
                </a:lnTo>
                <a:lnTo>
                  <a:pt x="656742" y="414974"/>
                </a:lnTo>
                <a:lnTo>
                  <a:pt x="651042" y="421006"/>
                </a:lnTo>
                <a:lnTo>
                  <a:pt x="645027" y="426404"/>
                </a:lnTo>
                <a:lnTo>
                  <a:pt x="639011" y="431484"/>
                </a:lnTo>
                <a:lnTo>
                  <a:pt x="633312" y="435294"/>
                </a:lnTo>
                <a:lnTo>
                  <a:pt x="627929" y="438151"/>
                </a:lnTo>
                <a:lnTo>
                  <a:pt x="622230" y="441326"/>
                </a:lnTo>
                <a:lnTo>
                  <a:pt x="616531" y="443549"/>
                </a:lnTo>
                <a:lnTo>
                  <a:pt x="610515" y="444819"/>
                </a:lnTo>
                <a:lnTo>
                  <a:pt x="604183" y="446089"/>
                </a:lnTo>
                <a:lnTo>
                  <a:pt x="597850" y="446724"/>
                </a:lnTo>
                <a:lnTo>
                  <a:pt x="591201" y="446724"/>
                </a:lnTo>
                <a:lnTo>
                  <a:pt x="586135" y="446406"/>
                </a:lnTo>
                <a:lnTo>
                  <a:pt x="581703" y="445771"/>
                </a:lnTo>
                <a:lnTo>
                  <a:pt x="576953" y="444501"/>
                </a:lnTo>
                <a:lnTo>
                  <a:pt x="572204" y="442914"/>
                </a:lnTo>
                <a:lnTo>
                  <a:pt x="567771" y="441326"/>
                </a:lnTo>
                <a:lnTo>
                  <a:pt x="563339" y="438786"/>
                </a:lnTo>
                <a:lnTo>
                  <a:pt x="559222" y="436246"/>
                </a:lnTo>
                <a:lnTo>
                  <a:pt x="555106" y="433706"/>
                </a:lnTo>
                <a:lnTo>
                  <a:pt x="549091" y="429261"/>
                </a:lnTo>
                <a:lnTo>
                  <a:pt x="543391" y="424181"/>
                </a:lnTo>
                <a:lnTo>
                  <a:pt x="538009" y="419101"/>
                </a:lnTo>
                <a:lnTo>
                  <a:pt x="532626" y="413069"/>
                </a:lnTo>
                <a:lnTo>
                  <a:pt x="527244" y="406719"/>
                </a:lnTo>
                <a:lnTo>
                  <a:pt x="522495" y="399416"/>
                </a:lnTo>
                <a:lnTo>
                  <a:pt x="517745" y="392431"/>
                </a:lnTo>
                <a:lnTo>
                  <a:pt x="512996" y="384494"/>
                </a:lnTo>
                <a:lnTo>
                  <a:pt x="508563" y="376556"/>
                </a:lnTo>
                <a:lnTo>
                  <a:pt x="504447" y="367984"/>
                </a:lnTo>
                <a:lnTo>
                  <a:pt x="500648" y="359094"/>
                </a:lnTo>
                <a:lnTo>
                  <a:pt x="496848" y="349886"/>
                </a:lnTo>
                <a:lnTo>
                  <a:pt x="493366" y="340679"/>
                </a:lnTo>
                <a:lnTo>
                  <a:pt x="489883" y="331154"/>
                </a:lnTo>
                <a:lnTo>
                  <a:pt x="486717" y="321311"/>
                </a:lnTo>
                <a:lnTo>
                  <a:pt x="483867" y="311151"/>
                </a:lnTo>
                <a:lnTo>
                  <a:pt x="484500" y="323534"/>
                </a:lnTo>
                <a:lnTo>
                  <a:pt x="485450" y="335599"/>
                </a:lnTo>
                <a:lnTo>
                  <a:pt x="487666" y="358459"/>
                </a:lnTo>
                <a:lnTo>
                  <a:pt x="490199" y="378779"/>
                </a:lnTo>
                <a:lnTo>
                  <a:pt x="493366" y="396559"/>
                </a:lnTo>
                <a:lnTo>
                  <a:pt x="495899" y="411164"/>
                </a:lnTo>
                <a:lnTo>
                  <a:pt x="498115" y="421959"/>
                </a:lnTo>
                <a:lnTo>
                  <a:pt x="500015" y="431484"/>
                </a:lnTo>
                <a:lnTo>
                  <a:pt x="454105" y="450534"/>
                </a:lnTo>
                <a:lnTo>
                  <a:pt x="447772" y="453074"/>
                </a:lnTo>
                <a:lnTo>
                  <a:pt x="441440" y="454979"/>
                </a:lnTo>
                <a:lnTo>
                  <a:pt x="435424" y="456884"/>
                </a:lnTo>
                <a:lnTo>
                  <a:pt x="429725" y="458154"/>
                </a:lnTo>
                <a:lnTo>
                  <a:pt x="424659" y="458471"/>
                </a:lnTo>
                <a:lnTo>
                  <a:pt x="419593" y="458789"/>
                </a:lnTo>
                <a:lnTo>
                  <a:pt x="414844" y="458789"/>
                </a:lnTo>
                <a:lnTo>
                  <a:pt x="410728" y="458471"/>
                </a:lnTo>
                <a:lnTo>
                  <a:pt x="406611" y="457836"/>
                </a:lnTo>
                <a:lnTo>
                  <a:pt x="402495" y="456884"/>
                </a:lnTo>
                <a:lnTo>
                  <a:pt x="399013" y="455614"/>
                </a:lnTo>
                <a:lnTo>
                  <a:pt x="395846" y="454344"/>
                </a:lnTo>
                <a:lnTo>
                  <a:pt x="392364" y="452439"/>
                </a:lnTo>
                <a:lnTo>
                  <a:pt x="389831" y="450534"/>
                </a:lnTo>
                <a:lnTo>
                  <a:pt x="386664" y="448629"/>
                </a:lnTo>
                <a:lnTo>
                  <a:pt x="384448" y="446724"/>
                </a:lnTo>
                <a:lnTo>
                  <a:pt x="380015" y="442279"/>
                </a:lnTo>
                <a:lnTo>
                  <a:pt x="376533" y="437834"/>
                </a:lnTo>
                <a:lnTo>
                  <a:pt x="374000" y="433389"/>
                </a:lnTo>
                <a:lnTo>
                  <a:pt x="371783" y="429261"/>
                </a:lnTo>
                <a:lnTo>
                  <a:pt x="370200" y="425451"/>
                </a:lnTo>
                <a:lnTo>
                  <a:pt x="369250" y="422911"/>
                </a:lnTo>
                <a:lnTo>
                  <a:pt x="368300" y="420054"/>
                </a:lnTo>
                <a:lnTo>
                  <a:pt x="371467" y="420371"/>
                </a:lnTo>
                <a:lnTo>
                  <a:pt x="375266" y="421006"/>
                </a:lnTo>
                <a:lnTo>
                  <a:pt x="379699" y="421006"/>
                </a:lnTo>
                <a:lnTo>
                  <a:pt x="384765" y="420371"/>
                </a:lnTo>
                <a:lnTo>
                  <a:pt x="390780" y="419419"/>
                </a:lnTo>
                <a:lnTo>
                  <a:pt x="393947" y="418784"/>
                </a:lnTo>
                <a:lnTo>
                  <a:pt x="396796" y="417514"/>
                </a:lnTo>
                <a:lnTo>
                  <a:pt x="399962" y="415926"/>
                </a:lnTo>
                <a:lnTo>
                  <a:pt x="403129" y="414339"/>
                </a:lnTo>
                <a:lnTo>
                  <a:pt x="406295" y="412116"/>
                </a:lnTo>
                <a:lnTo>
                  <a:pt x="408828" y="409894"/>
                </a:lnTo>
                <a:lnTo>
                  <a:pt x="411994" y="407036"/>
                </a:lnTo>
                <a:lnTo>
                  <a:pt x="414527" y="403861"/>
                </a:lnTo>
                <a:lnTo>
                  <a:pt x="416743" y="400051"/>
                </a:lnTo>
                <a:lnTo>
                  <a:pt x="418960" y="395924"/>
                </a:lnTo>
                <a:lnTo>
                  <a:pt x="420859" y="391479"/>
                </a:lnTo>
                <a:lnTo>
                  <a:pt x="422759" y="386716"/>
                </a:lnTo>
                <a:lnTo>
                  <a:pt x="423709" y="380684"/>
                </a:lnTo>
                <a:lnTo>
                  <a:pt x="424976" y="374651"/>
                </a:lnTo>
                <a:lnTo>
                  <a:pt x="425609" y="367984"/>
                </a:lnTo>
                <a:lnTo>
                  <a:pt x="426242" y="360364"/>
                </a:lnTo>
                <a:lnTo>
                  <a:pt x="425609" y="352426"/>
                </a:lnTo>
                <a:lnTo>
                  <a:pt x="425292" y="343536"/>
                </a:lnTo>
                <a:lnTo>
                  <a:pt x="424342" y="334011"/>
                </a:lnTo>
                <a:lnTo>
                  <a:pt x="422443" y="323851"/>
                </a:lnTo>
                <a:lnTo>
                  <a:pt x="420859" y="313691"/>
                </a:lnTo>
                <a:lnTo>
                  <a:pt x="419276" y="303531"/>
                </a:lnTo>
                <a:lnTo>
                  <a:pt x="418010" y="293371"/>
                </a:lnTo>
                <a:lnTo>
                  <a:pt x="417060" y="283211"/>
                </a:lnTo>
                <a:lnTo>
                  <a:pt x="416427" y="272733"/>
                </a:lnTo>
                <a:lnTo>
                  <a:pt x="416427" y="262256"/>
                </a:lnTo>
                <a:lnTo>
                  <a:pt x="416743" y="251461"/>
                </a:lnTo>
                <a:lnTo>
                  <a:pt x="417377" y="240031"/>
                </a:lnTo>
                <a:lnTo>
                  <a:pt x="418960" y="228283"/>
                </a:lnTo>
                <a:lnTo>
                  <a:pt x="420859" y="216218"/>
                </a:lnTo>
                <a:lnTo>
                  <a:pt x="423709" y="203836"/>
                </a:lnTo>
                <a:lnTo>
                  <a:pt x="427192" y="191136"/>
                </a:lnTo>
                <a:lnTo>
                  <a:pt x="431308" y="177483"/>
                </a:lnTo>
                <a:lnTo>
                  <a:pt x="436690" y="163831"/>
                </a:lnTo>
                <a:lnTo>
                  <a:pt x="442706" y="148591"/>
                </a:lnTo>
                <a:lnTo>
                  <a:pt x="449355" y="133351"/>
                </a:lnTo>
                <a:lnTo>
                  <a:pt x="453471" y="125096"/>
                </a:lnTo>
                <a:lnTo>
                  <a:pt x="457904" y="117476"/>
                </a:lnTo>
                <a:lnTo>
                  <a:pt x="462970" y="109856"/>
                </a:lnTo>
                <a:lnTo>
                  <a:pt x="467719" y="103188"/>
                </a:lnTo>
                <a:lnTo>
                  <a:pt x="463920" y="103506"/>
                </a:lnTo>
                <a:lnTo>
                  <a:pt x="467719" y="100966"/>
                </a:lnTo>
                <a:lnTo>
                  <a:pt x="471835" y="97791"/>
                </a:lnTo>
                <a:lnTo>
                  <a:pt x="479118" y="89853"/>
                </a:lnTo>
                <a:lnTo>
                  <a:pt x="486400" y="82868"/>
                </a:lnTo>
                <a:lnTo>
                  <a:pt x="493999" y="76518"/>
                </a:lnTo>
                <a:lnTo>
                  <a:pt x="501914" y="70803"/>
                </a:lnTo>
                <a:lnTo>
                  <a:pt x="506980" y="67311"/>
                </a:lnTo>
                <a:lnTo>
                  <a:pt x="512363" y="64453"/>
                </a:lnTo>
                <a:lnTo>
                  <a:pt x="522811" y="58738"/>
                </a:lnTo>
                <a:lnTo>
                  <a:pt x="532943" y="53976"/>
                </a:lnTo>
                <a:lnTo>
                  <a:pt x="543391" y="49848"/>
                </a:lnTo>
                <a:lnTo>
                  <a:pt x="553523" y="46673"/>
                </a:lnTo>
                <a:lnTo>
                  <a:pt x="563339" y="44133"/>
                </a:lnTo>
                <a:lnTo>
                  <a:pt x="573154" y="42228"/>
                </a:lnTo>
                <a:lnTo>
                  <a:pt x="581703" y="40641"/>
                </a:lnTo>
                <a:lnTo>
                  <a:pt x="589935" y="39688"/>
                </a:lnTo>
                <a:lnTo>
                  <a:pt x="597850" y="38735"/>
                </a:lnTo>
                <a:lnTo>
                  <a:pt x="610198" y="38100"/>
                </a:lnTo>
                <a:close/>
                <a:moveTo>
                  <a:pt x="1727817" y="0"/>
                </a:moveTo>
                <a:lnTo>
                  <a:pt x="1736060" y="0"/>
                </a:lnTo>
                <a:lnTo>
                  <a:pt x="1738914" y="0"/>
                </a:lnTo>
                <a:lnTo>
                  <a:pt x="1730670" y="3175"/>
                </a:lnTo>
                <a:lnTo>
                  <a:pt x="1723061" y="6350"/>
                </a:lnTo>
                <a:lnTo>
                  <a:pt x="1715768" y="10160"/>
                </a:lnTo>
                <a:lnTo>
                  <a:pt x="1708476" y="13970"/>
                </a:lnTo>
                <a:lnTo>
                  <a:pt x="1710695" y="14605"/>
                </a:lnTo>
                <a:lnTo>
                  <a:pt x="1719256" y="13970"/>
                </a:lnTo>
                <a:lnTo>
                  <a:pt x="1728768" y="13970"/>
                </a:lnTo>
                <a:lnTo>
                  <a:pt x="1738597" y="13970"/>
                </a:lnTo>
                <a:lnTo>
                  <a:pt x="1748425" y="14605"/>
                </a:lnTo>
                <a:lnTo>
                  <a:pt x="1758888" y="15875"/>
                </a:lnTo>
                <a:lnTo>
                  <a:pt x="1769034" y="18098"/>
                </a:lnTo>
                <a:lnTo>
                  <a:pt x="1779497" y="20638"/>
                </a:lnTo>
                <a:lnTo>
                  <a:pt x="1789960" y="24448"/>
                </a:lnTo>
                <a:lnTo>
                  <a:pt x="1795350" y="26670"/>
                </a:lnTo>
                <a:lnTo>
                  <a:pt x="1800423" y="28893"/>
                </a:lnTo>
                <a:lnTo>
                  <a:pt x="1805813" y="31750"/>
                </a:lnTo>
                <a:lnTo>
                  <a:pt x="1810569" y="34608"/>
                </a:lnTo>
                <a:lnTo>
                  <a:pt x="1815959" y="38100"/>
                </a:lnTo>
                <a:lnTo>
                  <a:pt x="1820715" y="41593"/>
                </a:lnTo>
                <a:lnTo>
                  <a:pt x="1825788" y="45085"/>
                </a:lnTo>
                <a:lnTo>
                  <a:pt x="1830227" y="49213"/>
                </a:lnTo>
                <a:lnTo>
                  <a:pt x="1834666" y="53975"/>
                </a:lnTo>
                <a:lnTo>
                  <a:pt x="1839105" y="58738"/>
                </a:lnTo>
                <a:lnTo>
                  <a:pt x="1843226" y="64135"/>
                </a:lnTo>
                <a:lnTo>
                  <a:pt x="1847348" y="69215"/>
                </a:lnTo>
                <a:lnTo>
                  <a:pt x="1851470" y="75248"/>
                </a:lnTo>
                <a:lnTo>
                  <a:pt x="1855275" y="81280"/>
                </a:lnTo>
                <a:lnTo>
                  <a:pt x="1858762" y="87948"/>
                </a:lnTo>
                <a:lnTo>
                  <a:pt x="1862250" y="95250"/>
                </a:lnTo>
                <a:lnTo>
                  <a:pt x="1868908" y="110490"/>
                </a:lnTo>
                <a:lnTo>
                  <a:pt x="1874932" y="125413"/>
                </a:lnTo>
                <a:lnTo>
                  <a:pt x="1879688" y="139700"/>
                </a:lnTo>
                <a:lnTo>
                  <a:pt x="1883810" y="153036"/>
                </a:lnTo>
                <a:lnTo>
                  <a:pt x="1887298" y="165736"/>
                </a:lnTo>
                <a:lnTo>
                  <a:pt x="1890151" y="178435"/>
                </a:lnTo>
                <a:lnTo>
                  <a:pt x="1892053" y="190183"/>
                </a:lnTo>
                <a:lnTo>
                  <a:pt x="1893639" y="201931"/>
                </a:lnTo>
                <a:lnTo>
                  <a:pt x="1894907" y="213361"/>
                </a:lnTo>
                <a:lnTo>
                  <a:pt x="1895224" y="224156"/>
                </a:lnTo>
                <a:lnTo>
                  <a:pt x="1894907" y="234633"/>
                </a:lnTo>
                <a:lnTo>
                  <a:pt x="1894273" y="245111"/>
                </a:lnTo>
                <a:lnTo>
                  <a:pt x="1893639" y="255271"/>
                </a:lnTo>
                <a:lnTo>
                  <a:pt x="1892371" y="265431"/>
                </a:lnTo>
                <a:lnTo>
                  <a:pt x="1891102" y="275591"/>
                </a:lnTo>
                <a:lnTo>
                  <a:pt x="1889200" y="285433"/>
                </a:lnTo>
                <a:lnTo>
                  <a:pt x="1887615" y="295593"/>
                </a:lnTo>
                <a:lnTo>
                  <a:pt x="1886346" y="305436"/>
                </a:lnTo>
                <a:lnTo>
                  <a:pt x="1885712" y="314008"/>
                </a:lnTo>
                <a:lnTo>
                  <a:pt x="1885712" y="321946"/>
                </a:lnTo>
                <a:lnTo>
                  <a:pt x="1885712" y="329566"/>
                </a:lnTo>
                <a:lnTo>
                  <a:pt x="1886346" y="336233"/>
                </a:lnTo>
                <a:lnTo>
                  <a:pt x="1887615" y="342583"/>
                </a:lnTo>
                <a:lnTo>
                  <a:pt x="1889200" y="348298"/>
                </a:lnTo>
                <a:lnTo>
                  <a:pt x="1890785" y="353061"/>
                </a:lnTo>
                <a:lnTo>
                  <a:pt x="1892371" y="358141"/>
                </a:lnTo>
                <a:lnTo>
                  <a:pt x="1894907" y="361633"/>
                </a:lnTo>
                <a:lnTo>
                  <a:pt x="1897443" y="365443"/>
                </a:lnTo>
                <a:lnTo>
                  <a:pt x="1899980" y="368936"/>
                </a:lnTo>
                <a:lnTo>
                  <a:pt x="1902516" y="371476"/>
                </a:lnTo>
                <a:lnTo>
                  <a:pt x="1905687" y="373698"/>
                </a:lnTo>
                <a:lnTo>
                  <a:pt x="1908541" y="375921"/>
                </a:lnTo>
                <a:lnTo>
                  <a:pt x="1911711" y="377508"/>
                </a:lnTo>
                <a:lnTo>
                  <a:pt x="1914565" y="379096"/>
                </a:lnTo>
                <a:lnTo>
                  <a:pt x="1917735" y="380366"/>
                </a:lnTo>
                <a:lnTo>
                  <a:pt x="1920589" y="381001"/>
                </a:lnTo>
                <a:lnTo>
                  <a:pt x="1926613" y="381953"/>
                </a:lnTo>
                <a:lnTo>
                  <a:pt x="1932003" y="382906"/>
                </a:lnTo>
                <a:lnTo>
                  <a:pt x="1936442" y="382906"/>
                </a:lnTo>
                <a:lnTo>
                  <a:pt x="1940247" y="382589"/>
                </a:lnTo>
                <a:lnTo>
                  <a:pt x="1943100" y="381636"/>
                </a:lnTo>
                <a:lnTo>
                  <a:pt x="1942466" y="384494"/>
                </a:lnTo>
                <a:lnTo>
                  <a:pt x="1941832" y="387351"/>
                </a:lnTo>
                <a:lnTo>
                  <a:pt x="1940247" y="390843"/>
                </a:lnTo>
                <a:lnTo>
                  <a:pt x="1938027" y="394971"/>
                </a:lnTo>
                <a:lnTo>
                  <a:pt x="1934857" y="399416"/>
                </a:lnTo>
                <a:lnTo>
                  <a:pt x="1931686" y="403861"/>
                </a:lnTo>
                <a:lnTo>
                  <a:pt x="1927564" y="408306"/>
                </a:lnTo>
                <a:lnTo>
                  <a:pt x="1924711" y="410211"/>
                </a:lnTo>
                <a:lnTo>
                  <a:pt x="1922174" y="412433"/>
                </a:lnTo>
                <a:lnTo>
                  <a:pt x="1919321" y="414021"/>
                </a:lnTo>
                <a:lnTo>
                  <a:pt x="1916150" y="415926"/>
                </a:lnTo>
                <a:lnTo>
                  <a:pt x="1912662" y="417513"/>
                </a:lnTo>
                <a:lnTo>
                  <a:pt x="1909175" y="418466"/>
                </a:lnTo>
                <a:lnTo>
                  <a:pt x="1905370" y="419736"/>
                </a:lnTo>
                <a:lnTo>
                  <a:pt x="1901248" y="420053"/>
                </a:lnTo>
                <a:lnTo>
                  <a:pt x="1896492" y="420371"/>
                </a:lnTo>
                <a:lnTo>
                  <a:pt x="1891736" y="420689"/>
                </a:lnTo>
                <a:lnTo>
                  <a:pt x="1886981" y="420371"/>
                </a:lnTo>
                <a:lnTo>
                  <a:pt x="1881591" y="419736"/>
                </a:lnTo>
                <a:lnTo>
                  <a:pt x="1875883" y="418466"/>
                </a:lnTo>
                <a:lnTo>
                  <a:pt x="1869859" y="417196"/>
                </a:lnTo>
                <a:lnTo>
                  <a:pt x="1863835" y="414656"/>
                </a:lnTo>
                <a:lnTo>
                  <a:pt x="1857177" y="412116"/>
                </a:lnTo>
                <a:lnTo>
                  <a:pt x="1811520" y="393066"/>
                </a:lnTo>
                <a:lnTo>
                  <a:pt x="1813740" y="381953"/>
                </a:lnTo>
                <a:lnTo>
                  <a:pt x="1815642" y="369253"/>
                </a:lnTo>
                <a:lnTo>
                  <a:pt x="1817862" y="352108"/>
                </a:lnTo>
                <a:lnTo>
                  <a:pt x="1819764" y="331788"/>
                </a:lnTo>
                <a:lnTo>
                  <a:pt x="1820398" y="320041"/>
                </a:lnTo>
                <a:lnTo>
                  <a:pt x="1821032" y="307976"/>
                </a:lnTo>
                <a:lnTo>
                  <a:pt x="1821666" y="295593"/>
                </a:lnTo>
                <a:lnTo>
                  <a:pt x="1821666" y="282576"/>
                </a:lnTo>
                <a:lnTo>
                  <a:pt x="1821666" y="268923"/>
                </a:lnTo>
                <a:lnTo>
                  <a:pt x="1820715" y="254636"/>
                </a:lnTo>
                <a:lnTo>
                  <a:pt x="1819447" y="266383"/>
                </a:lnTo>
                <a:lnTo>
                  <a:pt x="1816910" y="277496"/>
                </a:lnTo>
                <a:lnTo>
                  <a:pt x="1814691" y="288608"/>
                </a:lnTo>
                <a:lnTo>
                  <a:pt x="1812154" y="299086"/>
                </a:lnTo>
                <a:lnTo>
                  <a:pt x="1809301" y="309246"/>
                </a:lnTo>
                <a:lnTo>
                  <a:pt x="1805813" y="319406"/>
                </a:lnTo>
                <a:lnTo>
                  <a:pt x="1802326" y="328613"/>
                </a:lnTo>
                <a:lnTo>
                  <a:pt x="1798204" y="337821"/>
                </a:lnTo>
                <a:lnTo>
                  <a:pt x="1794082" y="346393"/>
                </a:lnTo>
                <a:lnTo>
                  <a:pt x="1789643" y="354648"/>
                </a:lnTo>
                <a:lnTo>
                  <a:pt x="1784887" y="362586"/>
                </a:lnTo>
                <a:lnTo>
                  <a:pt x="1779814" y="369571"/>
                </a:lnTo>
                <a:lnTo>
                  <a:pt x="1774107" y="376556"/>
                </a:lnTo>
                <a:lnTo>
                  <a:pt x="1768717" y="382589"/>
                </a:lnTo>
                <a:lnTo>
                  <a:pt x="1763010" y="387986"/>
                </a:lnTo>
                <a:lnTo>
                  <a:pt x="1756669" y="393066"/>
                </a:lnTo>
                <a:lnTo>
                  <a:pt x="1751279" y="396876"/>
                </a:lnTo>
                <a:lnTo>
                  <a:pt x="1745572" y="400051"/>
                </a:lnTo>
                <a:lnTo>
                  <a:pt x="1740182" y="402908"/>
                </a:lnTo>
                <a:lnTo>
                  <a:pt x="1734158" y="405131"/>
                </a:lnTo>
                <a:lnTo>
                  <a:pt x="1728134" y="407036"/>
                </a:lnTo>
                <a:lnTo>
                  <a:pt x="1722110" y="407988"/>
                </a:lnTo>
                <a:lnTo>
                  <a:pt x="1715768" y="408306"/>
                </a:lnTo>
                <a:lnTo>
                  <a:pt x="1708793" y="408306"/>
                </a:lnTo>
                <a:lnTo>
                  <a:pt x="1704037" y="407988"/>
                </a:lnTo>
                <a:lnTo>
                  <a:pt x="1699598" y="407353"/>
                </a:lnTo>
                <a:lnTo>
                  <a:pt x="1694525" y="406084"/>
                </a:lnTo>
                <a:lnTo>
                  <a:pt x="1690086" y="404813"/>
                </a:lnTo>
                <a:lnTo>
                  <a:pt x="1685648" y="402908"/>
                </a:lnTo>
                <a:lnTo>
                  <a:pt x="1681209" y="400368"/>
                </a:lnTo>
                <a:lnTo>
                  <a:pt x="1677087" y="398146"/>
                </a:lnTo>
                <a:lnTo>
                  <a:pt x="1672331" y="395288"/>
                </a:lnTo>
                <a:lnTo>
                  <a:pt x="1666941" y="391161"/>
                </a:lnTo>
                <a:lnTo>
                  <a:pt x="1660917" y="386081"/>
                </a:lnTo>
                <a:lnTo>
                  <a:pt x="1655527" y="380683"/>
                </a:lnTo>
                <a:lnTo>
                  <a:pt x="1650454" y="374651"/>
                </a:lnTo>
                <a:lnTo>
                  <a:pt x="1645064" y="368301"/>
                </a:lnTo>
                <a:lnTo>
                  <a:pt x="1640308" y="361316"/>
                </a:lnTo>
                <a:lnTo>
                  <a:pt x="1635235" y="354013"/>
                </a:lnTo>
                <a:lnTo>
                  <a:pt x="1630796" y="346076"/>
                </a:lnTo>
                <a:lnTo>
                  <a:pt x="1626357" y="338138"/>
                </a:lnTo>
                <a:lnTo>
                  <a:pt x="1622236" y="329566"/>
                </a:lnTo>
                <a:lnTo>
                  <a:pt x="1618431" y="320676"/>
                </a:lnTo>
                <a:lnTo>
                  <a:pt x="1614309" y="311786"/>
                </a:lnTo>
                <a:lnTo>
                  <a:pt x="1610822" y="302261"/>
                </a:lnTo>
                <a:lnTo>
                  <a:pt x="1607651" y="292736"/>
                </a:lnTo>
                <a:lnTo>
                  <a:pt x="1604480" y="282893"/>
                </a:lnTo>
                <a:lnTo>
                  <a:pt x="1601627" y="272733"/>
                </a:lnTo>
                <a:lnTo>
                  <a:pt x="1601944" y="285116"/>
                </a:lnTo>
                <a:lnTo>
                  <a:pt x="1602895" y="297181"/>
                </a:lnTo>
                <a:lnTo>
                  <a:pt x="1605114" y="320041"/>
                </a:lnTo>
                <a:lnTo>
                  <a:pt x="1607968" y="340361"/>
                </a:lnTo>
                <a:lnTo>
                  <a:pt x="1610505" y="358458"/>
                </a:lnTo>
                <a:lnTo>
                  <a:pt x="1613041" y="372746"/>
                </a:lnTo>
                <a:lnTo>
                  <a:pt x="1615260" y="383858"/>
                </a:lnTo>
                <a:lnTo>
                  <a:pt x="1617797" y="393066"/>
                </a:lnTo>
                <a:lnTo>
                  <a:pt x="1571823" y="412116"/>
                </a:lnTo>
                <a:lnTo>
                  <a:pt x="1565165" y="414656"/>
                </a:lnTo>
                <a:lnTo>
                  <a:pt x="1559141" y="417196"/>
                </a:lnTo>
                <a:lnTo>
                  <a:pt x="1553117" y="418466"/>
                </a:lnTo>
                <a:lnTo>
                  <a:pt x="1547410" y="419736"/>
                </a:lnTo>
                <a:lnTo>
                  <a:pt x="1542337" y="420371"/>
                </a:lnTo>
                <a:lnTo>
                  <a:pt x="1537264" y="420689"/>
                </a:lnTo>
                <a:lnTo>
                  <a:pt x="1532508" y="420371"/>
                </a:lnTo>
                <a:lnTo>
                  <a:pt x="1528069" y="420053"/>
                </a:lnTo>
                <a:lnTo>
                  <a:pt x="1523630" y="419736"/>
                </a:lnTo>
                <a:lnTo>
                  <a:pt x="1520143" y="418466"/>
                </a:lnTo>
                <a:lnTo>
                  <a:pt x="1516338" y="417513"/>
                </a:lnTo>
                <a:lnTo>
                  <a:pt x="1512850" y="415926"/>
                </a:lnTo>
                <a:lnTo>
                  <a:pt x="1509997" y="414021"/>
                </a:lnTo>
                <a:lnTo>
                  <a:pt x="1506826" y="412433"/>
                </a:lnTo>
                <a:lnTo>
                  <a:pt x="1504290" y="410211"/>
                </a:lnTo>
                <a:lnTo>
                  <a:pt x="1502070" y="408306"/>
                </a:lnTo>
                <a:lnTo>
                  <a:pt x="1497631" y="403861"/>
                </a:lnTo>
                <a:lnTo>
                  <a:pt x="1494144" y="399416"/>
                </a:lnTo>
                <a:lnTo>
                  <a:pt x="1490973" y="394971"/>
                </a:lnTo>
                <a:lnTo>
                  <a:pt x="1489388" y="390843"/>
                </a:lnTo>
                <a:lnTo>
                  <a:pt x="1487802" y="387351"/>
                </a:lnTo>
                <a:lnTo>
                  <a:pt x="1486534" y="384494"/>
                </a:lnTo>
                <a:lnTo>
                  <a:pt x="1485900" y="381636"/>
                </a:lnTo>
                <a:lnTo>
                  <a:pt x="1488754" y="382589"/>
                </a:lnTo>
                <a:lnTo>
                  <a:pt x="1492558" y="382906"/>
                </a:lnTo>
                <a:lnTo>
                  <a:pt x="1496997" y="382906"/>
                </a:lnTo>
                <a:lnTo>
                  <a:pt x="1502387" y="381953"/>
                </a:lnTo>
                <a:lnTo>
                  <a:pt x="1508411" y="381001"/>
                </a:lnTo>
                <a:lnTo>
                  <a:pt x="1511265" y="380366"/>
                </a:lnTo>
                <a:lnTo>
                  <a:pt x="1514435" y="379096"/>
                </a:lnTo>
                <a:lnTo>
                  <a:pt x="1517289" y="377508"/>
                </a:lnTo>
                <a:lnTo>
                  <a:pt x="1520460" y="375921"/>
                </a:lnTo>
                <a:lnTo>
                  <a:pt x="1523313" y="373698"/>
                </a:lnTo>
                <a:lnTo>
                  <a:pt x="1526484" y="371476"/>
                </a:lnTo>
                <a:lnTo>
                  <a:pt x="1529020" y="368936"/>
                </a:lnTo>
                <a:lnTo>
                  <a:pt x="1531557" y="365443"/>
                </a:lnTo>
                <a:lnTo>
                  <a:pt x="1534410" y="361633"/>
                </a:lnTo>
                <a:lnTo>
                  <a:pt x="1536630" y="358141"/>
                </a:lnTo>
                <a:lnTo>
                  <a:pt x="1538532" y="353061"/>
                </a:lnTo>
                <a:lnTo>
                  <a:pt x="1540434" y="348298"/>
                </a:lnTo>
                <a:lnTo>
                  <a:pt x="1541386" y="342583"/>
                </a:lnTo>
                <a:lnTo>
                  <a:pt x="1542654" y="336233"/>
                </a:lnTo>
                <a:lnTo>
                  <a:pt x="1543288" y="329566"/>
                </a:lnTo>
                <a:lnTo>
                  <a:pt x="1543605" y="321946"/>
                </a:lnTo>
                <a:lnTo>
                  <a:pt x="1543288" y="314008"/>
                </a:lnTo>
                <a:lnTo>
                  <a:pt x="1542971" y="305436"/>
                </a:lnTo>
                <a:lnTo>
                  <a:pt x="1541703" y="295593"/>
                </a:lnTo>
                <a:lnTo>
                  <a:pt x="1539800" y="285433"/>
                </a:lnTo>
                <a:lnTo>
                  <a:pt x="1538532" y="275591"/>
                </a:lnTo>
                <a:lnTo>
                  <a:pt x="1536630" y="265431"/>
                </a:lnTo>
                <a:lnTo>
                  <a:pt x="1535361" y="255271"/>
                </a:lnTo>
                <a:lnTo>
                  <a:pt x="1534727" y="244793"/>
                </a:lnTo>
                <a:lnTo>
                  <a:pt x="1533776" y="234633"/>
                </a:lnTo>
                <a:lnTo>
                  <a:pt x="1533776" y="223838"/>
                </a:lnTo>
                <a:lnTo>
                  <a:pt x="1534410" y="213043"/>
                </a:lnTo>
                <a:lnTo>
                  <a:pt x="1535044" y="201613"/>
                </a:lnTo>
                <a:lnTo>
                  <a:pt x="1536630" y="190183"/>
                </a:lnTo>
                <a:lnTo>
                  <a:pt x="1538532" y="178435"/>
                </a:lnTo>
                <a:lnTo>
                  <a:pt x="1541386" y="165736"/>
                </a:lnTo>
                <a:lnTo>
                  <a:pt x="1544873" y="152718"/>
                </a:lnTo>
                <a:lnTo>
                  <a:pt x="1548995" y="139066"/>
                </a:lnTo>
                <a:lnTo>
                  <a:pt x="1554068" y="125413"/>
                </a:lnTo>
                <a:lnTo>
                  <a:pt x="1559775" y="110490"/>
                </a:lnTo>
                <a:lnTo>
                  <a:pt x="1567067" y="95250"/>
                </a:lnTo>
                <a:lnTo>
                  <a:pt x="1571189" y="86995"/>
                </a:lnTo>
                <a:lnTo>
                  <a:pt x="1575628" y="79058"/>
                </a:lnTo>
                <a:lnTo>
                  <a:pt x="1580384" y="71755"/>
                </a:lnTo>
                <a:lnTo>
                  <a:pt x="1585457" y="64770"/>
                </a:lnTo>
                <a:lnTo>
                  <a:pt x="1581335" y="65088"/>
                </a:lnTo>
                <a:lnTo>
                  <a:pt x="1585457" y="62865"/>
                </a:lnTo>
                <a:lnTo>
                  <a:pt x="1589579" y="59373"/>
                </a:lnTo>
                <a:lnTo>
                  <a:pt x="1596554" y="52070"/>
                </a:lnTo>
                <a:lnTo>
                  <a:pt x="1604163" y="44768"/>
                </a:lnTo>
                <a:lnTo>
                  <a:pt x="1611773" y="38418"/>
                </a:lnTo>
                <a:lnTo>
                  <a:pt x="1619382" y="32385"/>
                </a:lnTo>
                <a:lnTo>
                  <a:pt x="1624772" y="28893"/>
                </a:lnTo>
                <a:lnTo>
                  <a:pt x="1630162" y="26035"/>
                </a:lnTo>
                <a:lnTo>
                  <a:pt x="1640308" y="20320"/>
                </a:lnTo>
                <a:lnTo>
                  <a:pt x="1650771" y="15558"/>
                </a:lnTo>
                <a:lnTo>
                  <a:pt x="1661234" y="11748"/>
                </a:lnTo>
                <a:lnTo>
                  <a:pt x="1671380" y="8255"/>
                </a:lnTo>
                <a:lnTo>
                  <a:pt x="1681209" y="5715"/>
                </a:lnTo>
                <a:lnTo>
                  <a:pt x="1690404" y="3810"/>
                </a:lnTo>
                <a:lnTo>
                  <a:pt x="1699598" y="2223"/>
                </a:lnTo>
                <a:lnTo>
                  <a:pt x="1707842" y="1270"/>
                </a:lnTo>
                <a:lnTo>
                  <a:pt x="1715134" y="318"/>
                </a:lnTo>
                <a:lnTo>
                  <a:pt x="1727817" y="0"/>
                </a:lnTo>
                <a:close/>
                <a:moveTo>
                  <a:pt x="1161733" y="0"/>
                </a:moveTo>
                <a:lnTo>
                  <a:pt x="1177608" y="0"/>
                </a:lnTo>
                <a:lnTo>
                  <a:pt x="1192848" y="317"/>
                </a:lnTo>
                <a:lnTo>
                  <a:pt x="1207453" y="1903"/>
                </a:lnTo>
                <a:lnTo>
                  <a:pt x="1221423" y="4123"/>
                </a:lnTo>
                <a:lnTo>
                  <a:pt x="1234758" y="6660"/>
                </a:lnTo>
                <a:lnTo>
                  <a:pt x="1247458" y="9831"/>
                </a:lnTo>
                <a:lnTo>
                  <a:pt x="1259841" y="13637"/>
                </a:lnTo>
                <a:lnTo>
                  <a:pt x="1271588" y="17759"/>
                </a:lnTo>
                <a:lnTo>
                  <a:pt x="1282701" y="22199"/>
                </a:lnTo>
                <a:lnTo>
                  <a:pt x="1293178" y="26639"/>
                </a:lnTo>
                <a:lnTo>
                  <a:pt x="1303021" y="31713"/>
                </a:lnTo>
                <a:lnTo>
                  <a:pt x="1311911" y="36787"/>
                </a:lnTo>
                <a:lnTo>
                  <a:pt x="1320166" y="41861"/>
                </a:lnTo>
                <a:lnTo>
                  <a:pt x="1328103" y="46618"/>
                </a:lnTo>
                <a:lnTo>
                  <a:pt x="1335088" y="51375"/>
                </a:lnTo>
                <a:lnTo>
                  <a:pt x="1341121" y="56132"/>
                </a:lnTo>
                <a:lnTo>
                  <a:pt x="1351598" y="64695"/>
                </a:lnTo>
                <a:lnTo>
                  <a:pt x="1359536" y="71354"/>
                </a:lnTo>
                <a:lnTo>
                  <a:pt x="1364298" y="75477"/>
                </a:lnTo>
                <a:lnTo>
                  <a:pt x="1365568" y="77380"/>
                </a:lnTo>
                <a:lnTo>
                  <a:pt x="1363663" y="81820"/>
                </a:lnTo>
                <a:lnTo>
                  <a:pt x="1361123" y="86894"/>
                </a:lnTo>
                <a:lnTo>
                  <a:pt x="1357313" y="93554"/>
                </a:lnTo>
                <a:lnTo>
                  <a:pt x="1352233" y="100530"/>
                </a:lnTo>
                <a:lnTo>
                  <a:pt x="1346201" y="108459"/>
                </a:lnTo>
                <a:lnTo>
                  <a:pt x="1342708" y="112581"/>
                </a:lnTo>
                <a:lnTo>
                  <a:pt x="1338898" y="116704"/>
                </a:lnTo>
                <a:lnTo>
                  <a:pt x="1334771" y="120510"/>
                </a:lnTo>
                <a:lnTo>
                  <a:pt x="1330326" y="124632"/>
                </a:lnTo>
                <a:lnTo>
                  <a:pt x="1325563" y="128121"/>
                </a:lnTo>
                <a:lnTo>
                  <a:pt x="1320483" y="131926"/>
                </a:lnTo>
                <a:lnTo>
                  <a:pt x="1314768" y="134780"/>
                </a:lnTo>
                <a:lnTo>
                  <a:pt x="1309371" y="137952"/>
                </a:lnTo>
                <a:lnTo>
                  <a:pt x="1303338" y="140489"/>
                </a:lnTo>
                <a:lnTo>
                  <a:pt x="1296988" y="142392"/>
                </a:lnTo>
                <a:lnTo>
                  <a:pt x="1290003" y="144295"/>
                </a:lnTo>
                <a:lnTo>
                  <a:pt x="1283018" y="145246"/>
                </a:lnTo>
                <a:lnTo>
                  <a:pt x="1275398" y="145880"/>
                </a:lnTo>
                <a:lnTo>
                  <a:pt x="1267778" y="145880"/>
                </a:lnTo>
                <a:lnTo>
                  <a:pt x="1259523" y="144929"/>
                </a:lnTo>
                <a:lnTo>
                  <a:pt x="1250951" y="143343"/>
                </a:lnTo>
                <a:lnTo>
                  <a:pt x="1242378" y="141757"/>
                </a:lnTo>
                <a:lnTo>
                  <a:pt x="1232853" y="138586"/>
                </a:lnTo>
                <a:lnTo>
                  <a:pt x="1223011" y="134463"/>
                </a:lnTo>
                <a:lnTo>
                  <a:pt x="1213486" y="130024"/>
                </a:lnTo>
                <a:lnTo>
                  <a:pt x="1201738" y="124315"/>
                </a:lnTo>
                <a:lnTo>
                  <a:pt x="1189673" y="118924"/>
                </a:lnTo>
                <a:lnTo>
                  <a:pt x="1214121" y="130975"/>
                </a:lnTo>
                <a:lnTo>
                  <a:pt x="1237933" y="142392"/>
                </a:lnTo>
                <a:lnTo>
                  <a:pt x="1249046" y="147466"/>
                </a:lnTo>
                <a:lnTo>
                  <a:pt x="1260476" y="152540"/>
                </a:lnTo>
                <a:lnTo>
                  <a:pt x="1270953" y="156980"/>
                </a:lnTo>
                <a:lnTo>
                  <a:pt x="1281431" y="160785"/>
                </a:lnTo>
                <a:lnTo>
                  <a:pt x="1291591" y="163639"/>
                </a:lnTo>
                <a:lnTo>
                  <a:pt x="1301116" y="166494"/>
                </a:lnTo>
                <a:lnTo>
                  <a:pt x="1310323" y="167762"/>
                </a:lnTo>
                <a:lnTo>
                  <a:pt x="1314451" y="168396"/>
                </a:lnTo>
                <a:lnTo>
                  <a:pt x="1318896" y="168396"/>
                </a:lnTo>
                <a:lnTo>
                  <a:pt x="1323023" y="168396"/>
                </a:lnTo>
                <a:lnTo>
                  <a:pt x="1326833" y="167762"/>
                </a:lnTo>
                <a:lnTo>
                  <a:pt x="1330961" y="167128"/>
                </a:lnTo>
                <a:lnTo>
                  <a:pt x="1334771" y="166494"/>
                </a:lnTo>
                <a:lnTo>
                  <a:pt x="1338263" y="164908"/>
                </a:lnTo>
                <a:lnTo>
                  <a:pt x="1341438" y="163322"/>
                </a:lnTo>
                <a:lnTo>
                  <a:pt x="1344931" y="161419"/>
                </a:lnTo>
                <a:lnTo>
                  <a:pt x="1348106" y="159200"/>
                </a:lnTo>
                <a:lnTo>
                  <a:pt x="1349058" y="167445"/>
                </a:lnTo>
                <a:lnTo>
                  <a:pt x="1350011" y="175373"/>
                </a:lnTo>
                <a:lnTo>
                  <a:pt x="1350328" y="182984"/>
                </a:lnTo>
                <a:lnTo>
                  <a:pt x="1350328" y="190278"/>
                </a:lnTo>
                <a:lnTo>
                  <a:pt x="1350328" y="204549"/>
                </a:lnTo>
                <a:lnTo>
                  <a:pt x="1349376" y="218186"/>
                </a:lnTo>
                <a:lnTo>
                  <a:pt x="1350646" y="217234"/>
                </a:lnTo>
                <a:lnTo>
                  <a:pt x="1351598" y="215966"/>
                </a:lnTo>
                <a:lnTo>
                  <a:pt x="1353186" y="215332"/>
                </a:lnTo>
                <a:lnTo>
                  <a:pt x="1354456" y="214697"/>
                </a:lnTo>
                <a:lnTo>
                  <a:pt x="1356361" y="215332"/>
                </a:lnTo>
                <a:lnTo>
                  <a:pt x="1357631" y="216283"/>
                </a:lnTo>
                <a:lnTo>
                  <a:pt x="1359536" y="217869"/>
                </a:lnTo>
                <a:lnTo>
                  <a:pt x="1361123" y="220406"/>
                </a:lnTo>
                <a:lnTo>
                  <a:pt x="1362711" y="223260"/>
                </a:lnTo>
                <a:lnTo>
                  <a:pt x="1364298" y="226748"/>
                </a:lnTo>
                <a:lnTo>
                  <a:pt x="1365251" y="230554"/>
                </a:lnTo>
                <a:lnTo>
                  <a:pt x="1366521" y="234994"/>
                </a:lnTo>
                <a:lnTo>
                  <a:pt x="1368743" y="245776"/>
                </a:lnTo>
                <a:lnTo>
                  <a:pt x="1370013" y="257193"/>
                </a:lnTo>
                <a:lnTo>
                  <a:pt x="1371283" y="270512"/>
                </a:lnTo>
                <a:lnTo>
                  <a:pt x="1371601" y="284466"/>
                </a:lnTo>
                <a:lnTo>
                  <a:pt x="1371283" y="298737"/>
                </a:lnTo>
                <a:lnTo>
                  <a:pt x="1370013" y="311422"/>
                </a:lnTo>
                <a:lnTo>
                  <a:pt x="1368743" y="323473"/>
                </a:lnTo>
                <a:lnTo>
                  <a:pt x="1366521" y="333621"/>
                </a:lnTo>
                <a:lnTo>
                  <a:pt x="1365251" y="338061"/>
                </a:lnTo>
                <a:lnTo>
                  <a:pt x="1364298" y="342184"/>
                </a:lnTo>
                <a:lnTo>
                  <a:pt x="1362711" y="345672"/>
                </a:lnTo>
                <a:lnTo>
                  <a:pt x="1361123" y="348527"/>
                </a:lnTo>
                <a:lnTo>
                  <a:pt x="1359536" y="350746"/>
                </a:lnTo>
                <a:lnTo>
                  <a:pt x="1357631" y="352649"/>
                </a:lnTo>
                <a:lnTo>
                  <a:pt x="1356361" y="353918"/>
                </a:lnTo>
                <a:lnTo>
                  <a:pt x="1354456" y="354235"/>
                </a:lnTo>
                <a:lnTo>
                  <a:pt x="1352868" y="353918"/>
                </a:lnTo>
                <a:lnTo>
                  <a:pt x="1350963" y="352649"/>
                </a:lnTo>
                <a:lnTo>
                  <a:pt x="1349058" y="350746"/>
                </a:lnTo>
                <a:lnTo>
                  <a:pt x="1347471" y="348209"/>
                </a:lnTo>
                <a:lnTo>
                  <a:pt x="1346201" y="344721"/>
                </a:lnTo>
                <a:lnTo>
                  <a:pt x="1344613" y="340915"/>
                </a:lnTo>
                <a:lnTo>
                  <a:pt x="1343343" y="336793"/>
                </a:lnTo>
                <a:lnTo>
                  <a:pt x="1342073" y="332036"/>
                </a:lnTo>
                <a:lnTo>
                  <a:pt x="1340486" y="344087"/>
                </a:lnTo>
                <a:lnTo>
                  <a:pt x="1338581" y="356138"/>
                </a:lnTo>
                <a:lnTo>
                  <a:pt x="1336041" y="367237"/>
                </a:lnTo>
                <a:lnTo>
                  <a:pt x="1332866" y="378654"/>
                </a:lnTo>
                <a:lnTo>
                  <a:pt x="1329691" y="389436"/>
                </a:lnTo>
                <a:lnTo>
                  <a:pt x="1326198" y="400219"/>
                </a:lnTo>
                <a:lnTo>
                  <a:pt x="1322071" y="410367"/>
                </a:lnTo>
                <a:lnTo>
                  <a:pt x="1317626" y="420515"/>
                </a:lnTo>
                <a:lnTo>
                  <a:pt x="1312546" y="430029"/>
                </a:lnTo>
                <a:lnTo>
                  <a:pt x="1307783" y="439543"/>
                </a:lnTo>
                <a:lnTo>
                  <a:pt x="1302068" y="448423"/>
                </a:lnTo>
                <a:lnTo>
                  <a:pt x="1296353" y="456668"/>
                </a:lnTo>
                <a:lnTo>
                  <a:pt x="1290956" y="464913"/>
                </a:lnTo>
                <a:lnTo>
                  <a:pt x="1284923" y="472842"/>
                </a:lnTo>
                <a:lnTo>
                  <a:pt x="1278573" y="480453"/>
                </a:lnTo>
                <a:lnTo>
                  <a:pt x="1271906" y="487430"/>
                </a:lnTo>
                <a:lnTo>
                  <a:pt x="1265238" y="494406"/>
                </a:lnTo>
                <a:lnTo>
                  <a:pt x="1258571" y="500115"/>
                </a:lnTo>
                <a:lnTo>
                  <a:pt x="1251268" y="506140"/>
                </a:lnTo>
                <a:lnTo>
                  <a:pt x="1244601" y="511849"/>
                </a:lnTo>
                <a:lnTo>
                  <a:pt x="1237298" y="517240"/>
                </a:lnTo>
                <a:lnTo>
                  <a:pt x="1230313" y="521680"/>
                </a:lnTo>
                <a:lnTo>
                  <a:pt x="1222693" y="525802"/>
                </a:lnTo>
                <a:lnTo>
                  <a:pt x="1215708" y="529925"/>
                </a:lnTo>
                <a:lnTo>
                  <a:pt x="1208406" y="533413"/>
                </a:lnTo>
                <a:lnTo>
                  <a:pt x="1201421" y="536268"/>
                </a:lnTo>
                <a:lnTo>
                  <a:pt x="1193801" y="538805"/>
                </a:lnTo>
                <a:lnTo>
                  <a:pt x="1186816" y="540708"/>
                </a:lnTo>
                <a:lnTo>
                  <a:pt x="1179831" y="542293"/>
                </a:lnTo>
                <a:lnTo>
                  <a:pt x="1172846" y="543879"/>
                </a:lnTo>
                <a:lnTo>
                  <a:pt x="1165861" y="544513"/>
                </a:lnTo>
                <a:lnTo>
                  <a:pt x="1159193" y="544513"/>
                </a:lnTo>
                <a:lnTo>
                  <a:pt x="1153478" y="544196"/>
                </a:lnTo>
                <a:lnTo>
                  <a:pt x="1148081" y="543562"/>
                </a:lnTo>
                <a:lnTo>
                  <a:pt x="1142048" y="542293"/>
                </a:lnTo>
                <a:lnTo>
                  <a:pt x="1136016" y="540708"/>
                </a:lnTo>
                <a:lnTo>
                  <a:pt x="1129666" y="538488"/>
                </a:lnTo>
                <a:lnTo>
                  <a:pt x="1122998" y="535951"/>
                </a:lnTo>
                <a:lnTo>
                  <a:pt x="1116648" y="532462"/>
                </a:lnTo>
                <a:lnTo>
                  <a:pt x="1109981" y="529291"/>
                </a:lnTo>
                <a:lnTo>
                  <a:pt x="1103313" y="525168"/>
                </a:lnTo>
                <a:lnTo>
                  <a:pt x="1096011" y="521045"/>
                </a:lnTo>
                <a:lnTo>
                  <a:pt x="1089343" y="515971"/>
                </a:lnTo>
                <a:lnTo>
                  <a:pt x="1082041" y="510897"/>
                </a:lnTo>
                <a:lnTo>
                  <a:pt x="1075373" y="505189"/>
                </a:lnTo>
                <a:lnTo>
                  <a:pt x="1068388" y="499164"/>
                </a:lnTo>
                <a:lnTo>
                  <a:pt x="1061403" y="493138"/>
                </a:lnTo>
                <a:lnTo>
                  <a:pt x="1054736" y="486478"/>
                </a:lnTo>
                <a:lnTo>
                  <a:pt x="1048068" y="479184"/>
                </a:lnTo>
                <a:lnTo>
                  <a:pt x="1041083" y="472207"/>
                </a:lnTo>
                <a:lnTo>
                  <a:pt x="1034416" y="464279"/>
                </a:lnTo>
                <a:lnTo>
                  <a:pt x="1028066" y="456351"/>
                </a:lnTo>
                <a:lnTo>
                  <a:pt x="1022033" y="448106"/>
                </a:lnTo>
                <a:lnTo>
                  <a:pt x="1016001" y="439543"/>
                </a:lnTo>
                <a:lnTo>
                  <a:pt x="1009968" y="430346"/>
                </a:lnTo>
                <a:lnTo>
                  <a:pt x="1004253" y="421467"/>
                </a:lnTo>
                <a:lnTo>
                  <a:pt x="999173" y="411953"/>
                </a:lnTo>
                <a:lnTo>
                  <a:pt x="993776" y="402122"/>
                </a:lnTo>
                <a:lnTo>
                  <a:pt x="989013" y="392608"/>
                </a:lnTo>
                <a:lnTo>
                  <a:pt x="984251" y="382460"/>
                </a:lnTo>
                <a:lnTo>
                  <a:pt x="980123" y="372311"/>
                </a:lnTo>
                <a:lnTo>
                  <a:pt x="976631" y="361529"/>
                </a:lnTo>
                <a:lnTo>
                  <a:pt x="973138" y="350746"/>
                </a:lnTo>
                <a:lnTo>
                  <a:pt x="969646" y="339964"/>
                </a:lnTo>
                <a:lnTo>
                  <a:pt x="967423" y="346941"/>
                </a:lnTo>
                <a:lnTo>
                  <a:pt x="966471" y="350112"/>
                </a:lnTo>
                <a:lnTo>
                  <a:pt x="964883" y="352649"/>
                </a:lnTo>
                <a:lnTo>
                  <a:pt x="963296" y="354552"/>
                </a:lnTo>
                <a:lnTo>
                  <a:pt x="961708" y="356138"/>
                </a:lnTo>
                <a:lnTo>
                  <a:pt x="960438" y="357089"/>
                </a:lnTo>
                <a:lnTo>
                  <a:pt x="958851" y="357089"/>
                </a:lnTo>
                <a:lnTo>
                  <a:pt x="956946" y="356772"/>
                </a:lnTo>
                <a:lnTo>
                  <a:pt x="955041" y="356138"/>
                </a:lnTo>
                <a:lnTo>
                  <a:pt x="953453" y="354235"/>
                </a:lnTo>
                <a:lnTo>
                  <a:pt x="952183" y="352015"/>
                </a:lnTo>
                <a:lnTo>
                  <a:pt x="950596" y="348844"/>
                </a:lnTo>
                <a:lnTo>
                  <a:pt x="949008" y="345672"/>
                </a:lnTo>
                <a:lnTo>
                  <a:pt x="948056" y="341550"/>
                </a:lnTo>
                <a:lnTo>
                  <a:pt x="946786" y="336793"/>
                </a:lnTo>
                <a:lnTo>
                  <a:pt x="944563" y="326644"/>
                </a:lnTo>
                <a:lnTo>
                  <a:pt x="942976" y="314593"/>
                </a:lnTo>
                <a:lnTo>
                  <a:pt x="942023" y="301908"/>
                </a:lnTo>
                <a:lnTo>
                  <a:pt x="941388" y="287637"/>
                </a:lnTo>
                <a:lnTo>
                  <a:pt x="942023" y="273684"/>
                </a:lnTo>
                <a:lnTo>
                  <a:pt x="942976" y="260681"/>
                </a:lnTo>
                <a:lnTo>
                  <a:pt x="944563" y="248947"/>
                </a:lnTo>
                <a:lnTo>
                  <a:pt x="946786" y="238482"/>
                </a:lnTo>
                <a:lnTo>
                  <a:pt x="948056" y="234042"/>
                </a:lnTo>
                <a:lnTo>
                  <a:pt x="949008" y="229920"/>
                </a:lnTo>
                <a:lnTo>
                  <a:pt x="950596" y="226431"/>
                </a:lnTo>
                <a:lnTo>
                  <a:pt x="952183" y="223577"/>
                </a:lnTo>
                <a:lnTo>
                  <a:pt x="953453" y="221357"/>
                </a:lnTo>
                <a:lnTo>
                  <a:pt x="955041" y="219772"/>
                </a:lnTo>
                <a:lnTo>
                  <a:pt x="956946" y="218503"/>
                </a:lnTo>
                <a:lnTo>
                  <a:pt x="958851" y="218186"/>
                </a:lnTo>
                <a:lnTo>
                  <a:pt x="959486" y="218503"/>
                </a:lnTo>
                <a:lnTo>
                  <a:pt x="960756" y="218820"/>
                </a:lnTo>
                <a:lnTo>
                  <a:pt x="961073" y="209623"/>
                </a:lnTo>
                <a:lnTo>
                  <a:pt x="961708" y="201061"/>
                </a:lnTo>
                <a:lnTo>
                  <a:pt x="962661" y="192181"/>
                </a:lnTo>
                <a:lnTo>
                  <a:pt x="963931" y="184887"/>
                </a:lnTo>
                <a:lnTo>
                  <a:pt x="963296" y="175056"/>
                </a:lnTo>
                <a:lnTo>
                  <a:pt x="962978" y="165859"/>
                </a:lnTo>
                <a:lnTo>
                  <a:pt x="962978" y="156980"/>
                </a:lnTo>
                <a:lnTo>
                  <a:pt x="963296" y="149051"/>
                </a:lnTo>
                <a:lnTo>
                  <a:pt x="963931" y="141123"/>
                </a:lnTo>
                <a:lnTo>
                  <a:pt x="965201" y="134146"/>
                </a:lnTo>
                <a:lnTo>
                  <a:pt x="966788" y="127486"/>
                </a:lnTo>
                <a:lnTo>
                  <a:pt x="968058" y="121461"/>
                </a:lnTo>
                <a:lnTo>
                  <a:pt x="970598" y="115435"/>
                </a:lnTo>
                <a:lnTo>
                  <a:pt x="973138" y="110044"/>
                </a:lnTo>
                <a:lnTo>
                  <a:pt x="975678" y="105287"/>
                </a:lnTo>
                <a:lnTo>
                  <a:pt x="979171" y="100530"/>
                </a:lnTo>
                <a:lnTo>
                  <a:pt x="982663" y="96408"/>
                </a:lnTo>
                <a:lnTo>
                  <a:pt x="986156" y="92919"/>
                </a:lnTo>
                <a:lnTo>
                  <a:pt x="989966" y="89431"/>
                </a:lnTo>
                <a:lnTo>
                  <a:pt x="994411" y="86260"/>
                </a:lnTo>
                <a:lnTo>
                  <a:pt x="975361" y="86260"/>
                </a:lnTo>
                <a:lnTo>
                  <a:pt x="960756" y="87211"/>
                </a:lnTo>
                <a:lnTo>
                  <a:pt x="948373" y="87845"/>
                </a:lnTo>
                <a:lnTo>
                  <a:pt x="952501" y="85625"/>
                </a:lnTo>
                <a:lnTo>
                  <a:pt x="956946" y="83088"/>
                </a:lnTo>
                <a:lnTo>
                  <a:pt x="965836" y="77380"/>
                </a:lnTo>
                <a:lnTo>
                  <a:pt x="975043" y="71037"/>
                </a:lnTo>
                <a:lnTo>
                  <a:pt x="983616" y="64378"/>
                </a:lnTo>
                <a:lnTo>
                  <a:pt x="1001078" y="51375"/>
                </a:lnTo>
                <a:lnTo>
                  <a:pt x="1009333" y="45984"/>
                </a:lnTo>
                <a:lnTo>
                  <a:pt x="1016318" y="41227"/>
                </a:lnTo>
                <a:lnTo>
                  <a:pt x="1026478" y="36470"/>
                </a:lnTo>
                <a:lnTo>
                  <a:pt x="1036321" y="32030"/>
                </a:lnTo>
                <a:lnTo>
                  <a:pt x="1046163" y="27590"/>
                </a:lnTo>
                <a:lnTo>
                  <a:pt x="1055688" y="23785"/>
                </a:lnTo>
                <a:lnTo>
                  <a:pt x="1065213" y="19979"/>
                </a:lnTo>
                <a:lnTo>
                  <a:pt x="1074738" y="16491"/>
                </a:lnTo>
                <a:lnTo>
                  <a:pt x="1083946" y="13954"/>
                </a:lnTo>
                <a:lnTo>
                  <a:pt x="1093153" y="11417"/>
                </a:lnTo>
                <a:lnTo>
                  <a:pt x="1102043" y="8563"/>
                </a:lnTo>
                <a:lnTo>
                  <a:pt x="1111251" y="6660"/>
                </a:lnTo>
                <a:lnTo>
                  <a:pt x="1119823" y="4757"/>
                </a:lnTo>
                <a:lnTo>
                  <a:pt x="1128396" y="3488"/>
                </a:lnTo>
                <a:lnTo>
                  <a:pt x="1136968" y="2220"/>
                </a:lnTo>
                <a:lnTo>
                  <a:pt x="1145223" y="1586"/>
                </a:lnTo>
                <a:lnTo>
                  <a:pt x="1153478" y="634"/>
                </a:lnTo>
                <a:lnTo>
                  <a:pt x="11617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817" y="2199917"/>
            <a:ext cx="584775" cy="2597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O2O</a:t>
            </a:r>
            <a:r>
              <a:rPr lang="en-US" altLang="zh-CN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 户 特 征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4817" y="1988840"/>
            <a:ext cx="584775" cy="2484276"/>
          </a:xfrm>
          <a:prstGeom prst="round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05" y="2276872"/>
            <a:ext cx="6627687" cy="205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35896" y="4848390"/>
            <a:ext cx="2115785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O2O</a:t>
            </a: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用户分类模型</a:t>
            </a:r>
          </a:p>
        </p:txBody>
      </p:sp>
    </p:spTree>
    <p:extLst>
      <p:ext uri="{BB962C8B-B14F-4D97-AF65-F5344CB8AC3E}">
        <p14:creationId xmlns:p14="http://schemas.microsoft.com/office/powerpoint/2010/main" val="21273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965644"/>
              </p:ext>
            </p:extLst>
          </p:nvPr>
        </p:nvGraphicFramePr>
        <p:xfrm>
          <a:off x="1685458" y="2492896"/>
          <a:ext cx="5694854" cy="28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Visio" r:id="rId3" imgW="4257630" imgH="2476590" progId="Visio.Drawing.15">
                  <p:embed/>
                </p:oleObj>
              </mc:Choice>
              <mc:Fallback>
                <p:oleObj name="Visio" r:id="rId3" imgW="4257630" imgH="2476590" progId="Visio.Drawing.15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458" y="2492896"/>
                        <a:ext cx="5694854" cy="2880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 Same Side Corner Rectangle 154"/>
          <p:cNvSpPr/>
          <p:nvPr/>
        </p:nvSpPr>
        <p:spPr>
          <a:xfrm>
            <a:off x="332240" y="1467438"/>
            <a:ext cx="1809750" cy="420687"/>
          </a:xfrm>
          <a:prstGeom prst="round2Same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分类流程</a:t>
            </a:r>
            <a:endParaRPr lang="en-US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1840" y="5589240"/>
            <a:ext cx="331236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LCA</a:t>
            </a: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的用户分类流程图</a:t>
            </a:r>
          </a:p>
        </p:txBody>
      </p:sp>
    </p:spTree>
    <p:extLst>
      <p:ext uri="{BB962C8B-B14F-4D97-AF65-F5344CB8AC3E}">
        <p14:creationId xmlns:p14="http://schemas.microsoft.com/office/powerpoint/2010/main" val="21510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 txBox="1">
            <a:spLocks/>
          </p:cNvSpPr>
          <p:nvPr/>
        </p:nvSpPr>
        <p:spPr>
          <a:xfrm>
            <a:off x="1418175" y="1672937"/>
            <a:ext cx="2286000" cy="275972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188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altLang="en-US" sz="18500" dirty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</a:rPr>
              <a:t>4</a:t>
            </a:r>
            <a:endParaRPr kumimoji="0" lang="en-US" altLang="en-US" sz="185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  <p:sp>
        <p:nvSpPr>
          <p:cNvPr id="6" name="标题 5"/>
          <p:cNvSpPr txBox="1">
            <a:spLocks/>
          </p:cNvSpPr>
          <p:nvPr/>
        </p:nvSpPr>
        <p:spPr>
          <a:xfrm>
            <a:off x="3123375" y="3369681"/>
            <a:ext cx="4687200" cy="609599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实证分析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占位符 6"/>
          <p:cNvSpPr txBox="1">
            <a:spLocks/>
          </p:cNvSpPr>
          <p:nvPr/>
        </p:nvSpPr>
        <p:spPr>
          <a:xfrm>
            <a:off x="2031042" y="2814604"/>
            <a:ext cx="3137264" cy="3983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1400" dirty="0">
                <a:solidFill>
                  <a:srgbClr val="A3C902"/>
                </a:solidFill>
              </a:rPr>
              <a:t>O2O  </a:t>
            </a:r>
            <a:r>
              <a:rPr lang="en-US" altLang="zh-CN" dirty="0">
                <a:solidFill>
                  <a:srgbClr val="A3C902"/>
                </a:solidFill>
              </a:rPr>
              <a:t>user Classification</a:t>
            </a:r>
            <a:endParaRPr lang="en-US" altLang="zh-CN" sz="1400" dirty="0">
              <a:solidFill>
                <a:srgbClr val="A3C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91658"/>
              </p:ext>
            </p:extLst>
          </p:nvPr>
        </p:nvGraphicFramePr>
        <p:xfrm>
          <a:off x="1403649" y="1124744"/>
          <a:ext cx="5724386" cy="4664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6716"/>
                <a:gridCol w="1906716"/>
                <a:gridCol w="1105598"/>
                <a:gridCol w="805356"/>
              </a:tblGrid>
              <a:tr h="288032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题目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基本情况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%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A</a:t>
                      </a:r>
                      <a:r>
                        <a:rPr lang="zh-CN" sz="1050" kern="100" dirty="0">
                          <a:effectLst/>
                        </a:rPr>
                        <a:t>性别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男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47.7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女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52.3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B</a:t>
                      </a:r>
                      <a:r>
                        <a:rPr lang="zh-CN" sz="1050" kern="100" dirty="0">
                          <a:effectLst/>
                        </a:rPr>
                        <a:t>月使用频率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r>
                        <a:rPr lang="zh-CN" sz="1050" kern="100" dirty="0">
                          <a:effectLst/>
                        </a:rPr>
                        <a:t>次及以上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54.1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r>
                        <a:rPr lang="zh-CN" sz="1050" kern="100" dirty="0">
                          <a:effectLst/>
                        </a:rPr>
                        <a:t>次以下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45.9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71568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r>
                        <a:rPr lang="zh-CN" sz="1050" kern="100">
                          <a:effectLst/>
                        </a:rPr>
                        <a:t>支付方式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线上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91.1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线下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8.9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</a:t>
                      </a:r>
                      <a:r>
                        <a:rPr lang="zh-CN" sz="1050" kern="100">
                          <a:effectLst/>
                        </a:rPr>
                        <a:t>使用时间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非工作日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263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80.4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工作日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19.6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r>
                        <a:rPr lang="zh-CN" sz="1050" kern="100">
                          <a:effectLst/>
                        </a:rPr>
                        <a:t>了解渠道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优惠活动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272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83.2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朋友推荐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16.8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</a:t>
                      </a:r>
                      <a:r>
                        <a:rPr lang="zh-CN" sz="1050" kern="100">
                          <a:effectLst/>
                        </a:rPr>
                        <a:t>对新事物的态度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有限制的接受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88.7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很乐意接受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11.3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 </a:t>
                      </a:r>
                      <a:r>
                        <a:rPr lang="zh-CN" sz="1050" kern="100">
                          <a:effectLst/>
                        </a:rPr>
                        <a:t>对价格的敏感度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不关注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关注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268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</a:t>
                      </a:r>
                      <a:r>
                        <a:rPr lang="zh-CN" sz="1050" kern="100">
                          <a:effectLst/>
                        </a:rPr>
                        <a:t>对距离的敏感度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不关注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52.3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325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关注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47.7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88778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</a:t>
                      </a:r>
                      <a:r>
                        <a:rPr lang="zh-CN" sz="1050" kern="100">
                          <a:effectLst/>
                        </a:rPr>
                        <a:t>是否关注他人评价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不关注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25.4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  <a:tr h="271568"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244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74.6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950" marR="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547664" y="5903893"/>
            <a:ext cx="5544616" cy="738664"/>
          </a:xfrm>
          <a:prstGeom prst="rect">
            <a:avLst/>
          </a:prstGeom>
          <a:ln w="19050" cap="rnd"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zh-CN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为了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方便数据的统计分析，对数据进行预处理，性别“男”记为“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”、“女”记为“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”，月使用频率“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次及以上”记为“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”、“两次以下”记为“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”，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H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题目依次同理标记。</a:t>
            </a:r>
          </a:p>
        </p:txBody>
      </p:sp>
    </p:spTree>
    <p:extLst>
      <p:ext uri="{BB962C8B-B14F-4D97-AF65-F5344CB8AC3E}">
        <p14:creationId xmlns:p14="http://schemas.microsoft.com/office/powerpoint/2010/main" val="23815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91904"/>
              </p:ext>
            </p:extLst>
          </p:nvPr>
        </p:nvGraphicFramePr>
        <p:xfrm>
          <a:off x="1475654" y="2132856"/>
          <a:ext cx="5785412" cy="2539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4009"/>
                <a:gridCol w="964009"/>
                <a:gridCol w="964009"/>
                <a:gridCol w="964009"/>
                <a:gridCol w="964688"/>
                <a:gridCol w="964688"/>
              </a:tblGrid>
              <a:tr h="479184">
                <a:tc>
                  <a:txBody>
                    <a:bodyPr/>
                    <a:lstStyle/>
                    <a:p>
                      <a:pPr marL="133985" indent="26797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指标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模型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AIC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BIC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SSBIC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P- </a:t>
                      </a:r>
                      <a:r>
                        <a:rPr lang="zh-CN" altLang="en-US" sz="1200" kern="100" dirty="0" smtClean="0">
                          <a:effectLst/>
                        </a:rPr>
                        <a:t>χ</a:t>
                      </a:r>
                      <a:r>
                        <a:rPr lang="en-US" altLang="zh-CN" sz="1200" kern="100" dirty="0" smtClean="0"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Entropy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94190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 classes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3099.923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3134.033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3105.485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962.429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94190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 classes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3038.507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3110.561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3050.249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644.487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0.556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94190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 classes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3020.569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3130.478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3038.491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437.170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0.664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45735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 classes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3009.024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3156.832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3033.126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407.043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0.770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94190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 classes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3014.338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3200.016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3044.670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387.528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0.825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94190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 classes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3021.562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3245.170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3058.024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379.763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0.860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43510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7classes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3037.323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3298.831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3079.996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341.591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0.853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0" y="4572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3" imgW="190500" imgH="228600" progId="Equation.DSMT4">
                  <p:embed/>
                </p:oleObj>
              </mc:Choice>
              <mc:Fallback>
                <p:oleObj name="Equation" r:id="rId3" imgW="1905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905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/>
          <p:cNvSpPr/>
          <p:nvPr/>
        </p:nvSpPr>
        <p:spPr>
          <a:xfrm>
            <a:off x="2555776" y="3501008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99992" y="3496816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992661" y="2348383"/>
            <a:ext cx="3667125" cy="604838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0" tIns="0" rIns="0" bIns="0" spcCol="1270" anchor="ctr"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LCA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基本原理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195736" y="2322983"/>
            <a:ext cx="976312" cy="660400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FFFF"/>
                </a:solidFill>
              </a:rPr>
              <a:t>1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992661" y="3126258"/>
            <a:ext cx="3667125" cy="604838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0" tIns="0" rIns="0" bIns="0" spcCol="1270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研究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目的及创新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点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195736" y="3100858"/>
            <a:ext cx="976312" cy="658813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992661" y="3902546"/>
            <a:ext cx="3667125" cy="606425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0" tIns="0" rIns="0" bIns="0" spcCol="1270" anchor="ctr"/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基于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LCA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O2O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用户分类模型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195736" y="3878733"/>
            <a:ext cx="976312" cy="658813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FFFF"/>
                </a:solidFill>
              </a:rPr>
              <a:t>3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992661" y="4680421"/>
            <a:ext cx="3667125" cy="606425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0" tIns="0" rIns="0" bIns="0" spcCol="1270" anchor="ctr"/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实证分析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195736" y="4655021"/>
            <a:ext cx="976312" cy="660400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992661" y="5458296"/>
            <a:ext cx="3667125" cy="606425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0" tIns="0" rIns="0" bIns="0" spcCol="1270" anchor="ctr"/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Mplus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使用简介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195736" y="5432896"/>
            <a:ext cx="976312" cy="660400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FFFF"/>
                </a:solidFill>
              </a:rPr>
              <a:t>5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4" name="文本框 12"/>
          <p:cNvSpPr txBox="1"/>
          <p:nvPr/>
        </p:nvSpPr>
        <p:spPr>
          <a:xfrm>
            <a:off x="2910830" y="1762969"/>
            <a:ext cx="29892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pc="400" dirty="0">
                <a:solidFill>
                  <a:srgbClr val="E1E0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of Contents</a:t>
            </a:r>
            <a:endParaRPr lang="zh-CN" altLang="en-US" spc="400" dirty="0">
              <a:solidFill>
                <a:srgbClr val="E1E0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>
            <a:spLocks noChangeArrowheads="1"/>
          </p:cNvSpPr>
          <p:nvPr/>
        </p:nvSpPr>
        <p:spPr bwMode="auto">
          <a:xfrm>
            <a:off x="3395018" y="1248619"/>
            <a:ext cx="2020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内容大纲</a:t>
            </a:r>
          </a:p>
        </p:txBody>
      </p:sp>
    </p:spTree>
    <p:extLst>
      <p:ext uri="{BB962C8B-B14F-4D97-AF65-F5344CB8AC3E}">
        <p14:creationId xmlns:p14="http://schemas.microsoft.com/office/powerpoint/2010/main" val="41503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92138"/>
              </p:ext>
            </p:extLst>
          </p:nvPr>
        </p:nvGraphicFramePr>
        <p:xfrm>
          <a:off x="107504" y="1268752"/>
          <a:ext cx="5616624" cy="4824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229740">
                <a:tc rowSpan="2"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题目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结果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潜类别条件概率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97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Class1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Class2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Class3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Class4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0.205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0.585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0.431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0.385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0.795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0.415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0.569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0.257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0.628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0.6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0.174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0.743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0.372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0.874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0.787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0.449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0.126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0.551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0.172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0.206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0.836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0.067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0.794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0.164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0.891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0.761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0.767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0.109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0.239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0.233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0.878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0.532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0.122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0.468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0.207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0.238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0.527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0.793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0.762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0.473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0.783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0.655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0.217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0.345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0.634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0.146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0.366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0.854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9740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潜类别概率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0.36391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0.1682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0.07339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0.3945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460039"/>
              </p:ext>
            </p:extLst>
          </p:nvPr>
        </p:nvGraphicFramePr>
        <p:xfrm>
          <a:off x="5899150" y="1484784"/>
          <a:ext cx="31369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1" name="Equation" r:id="rId3" imgW="1388519" imgH="407638" progId="Equation.DSMT4">
                  <p:embed/>
                </p:oleObj>
              </mc:Choice>
              <mc:Fallback>
                <p:oleObj name="Equation" r:id="rId3" imgW="1388519" imgH="407638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1484784"/>
                        <a:ext cx="31369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435" name="对象 184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837151"/>
              </p:ext>
            </p:extLst>
          </p:nvPr>
        </p:nvGraphicFramePr>
        <p:xfrm>
          <a:off x="5796136" y="2736503"/>
          <a:ext cx="911349" cy="37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2" name="Equation" r:id="rId5" imgW="698500" imgH="241300" progId="Equation.DSMT4">
                  <p:embed/>
                </p:oleObj>
              </mc:Choice>
              <mc:Fallback>
                <p:oleObj name="Equation" r:id="rId5" imgW="698500" imgH="2413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736503"/>
                        <a:ext cx="911349" cy="371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0"/>
          <p:cNvSpPr>
            <a:spLocks noChangeArrowheads="1"/>
          </p:cNvSpPr>
          <p:nvPr/>
        </p:nvSpPr>
        <p:spPr bwMode="auto">
          <a:xfrm rot="10800000" flipV="1">
            <a:off x="6660232" y="2736503"/>
            <a:ext cx="233975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=0.385*0.6*0.126*0.067*0.109*0.122*0.793*0.217*0.366*0.36391=0.0000005944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18440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441" name="对象 184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132962"/>
              </p:ext>
            </p:extLst>
          </p:nvPr>
        </p:nvGraphicFramePr>
        <p:xfrm>
          <a:off x="5868144" y="3645024"/>
          <a:ext cx="1152128" cy="44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3" name="Equation" r:id="rId7" imgW="698500" imgH="241300" progId="Equation.DSMT4">
                  <p:embed/>
                </p:oleObj>
              </mc:Choice>
              <mc:Fallback>
                <p:oleObj name="Equation" r:id="rId7" imgW="698500" imgH="2413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645024"/>
                        <a:ext cx="1152128" cy="444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49"/>
          <p:cNvSpPr>
            <a:spLocks noChangeArrowheads="1"/>
          </p:cNvSpPr>
          <p:nvPr/>
        </p:nvSpPr>
        <p:spPr bwMode="auto">
          <a:xfrm>
            <a:off x="5904657" y="4057908"/>
            <a:ext cx="31318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=0.795*0.174*0.213*0.07*0.239*0*0.762*0*1*0.1628=0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051720" y="2132856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051720" y="2636912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051720" y="3068960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51720" y="3501008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051720" y="4005064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051720" y="4437112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51720" y="4869160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051720" y="5373216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051720" y="5805264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1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33438"/>
              </p:ext>
            </p:extLst>
          </p:nvPr>
        </p:nvGraphicFramePr>
        <p:xfrm>
          <a:off x="35496" y="2060847"/>
          <a:ext cx="5904657" cy="3344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/>
                <a:gridCol w="648072"/>
                <a:gridCol w="792088"/>
                <a:gridCol w="864096"/>
                <a:gridCol w="864096"/>
                <a:gridCol w="648072"/>
                <a:gridCol w="864097"/>
              </a:tblGrid>
              <a:tr h="242496">
                <a:tc gridSpan="2">
                  <a:txBody>
                    <a:bodyPr/>
                    <a:lstStyle/>
                    <a:p>
                      <a:pPr indent="524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原始数据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分类概率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结</a:t>
                      </a:r>
                      <a:endParaRPr lang="zh-CN" sz="1200" kern="100">
                        <a:effectLst/>
                      </a:endParaRPr>
                    </a:p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果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61782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{ABCDEFGHIJ}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频数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Calss1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Class2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Class3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Class4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091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111111111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0.0039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0.9961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Class3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5091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111111110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0.0385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0.9615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Class 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5091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111111101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0.0075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0.9925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Class 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84724">
                <a:tc>
                  <a:txBody>
                    <a:bodyPr/>
                    <a:lstStyle/>
                    <a:p>
                      <a:pPr marL="71755" marR="71755"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vert="eaVert" anchor="ctr"/>
                </a:tc>
                <a:tc>
                  <a:txBody>
                    <a:bodyPr/>
                    <a:lstStyle/>
                    <a:p>
                      <a:pPr marL="71755" marR="71755"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vert="eaVert" anchor="ctr"/>
                </a:tc>
                <a:tc>
                  <a:txBody>
                    <a:bodyPr/>
                    <a:lstStyle/>
                    <a:p>
                      <a:pPr marL="71755" marR="71755"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vert="eaVert" anchor="ctr"/>
                </a:tc>
                <a:tc>
                  <a:txBody>
                    <a:bodyPr/>
                    <a:lstStyle/>
                    <a:p>
                      <a:pPr marL="71755" marR="71755"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vert="eaVert" anchor="ctr"/>
                </a:tc>
                <a:tc>
                  <a:txBody>
                    <a:bodyPr/>
                    <a:lstStyle/>
                    <a:p>
                      <a:pPr marL="71755" marR="71755"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vert="eaVert" anchor="ctr"/>
                </a:tc>
                <a:tc>
                  <a:txBody>
                    <a:bodyPr/>
                    <a:lstStyle/>
                    <a:p>
                      <a:pPr marL="71755" marR="71755"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vert="eaVert" anchor="ctr"/>
                </a:tc>
              </a:tr>
              <a:tr h="365091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000000100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0.6392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0.3608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Class 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5091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000000010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0.9932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0.0068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Class 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5091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000000001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0.4650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0.5182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0.0168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Class 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5091"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000000000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0.9964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0.0036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Class 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230902"/>
              </p:ext>
            </p:extLst>
          </p:nvPr>
        </p:nvGraphicFramePr>
        <p:xfrm>
          <a:off x="6228184" y="2183262"/>
          <a:ext cx="2189886" cy="94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9" name="Equation" r:id="rId3" imgW="1146983" imgH="497026" progId="Equation.DSMT4">
                  <p:embed/>
                </p:oleObj>
              </mc:Choice>
              <mc:Fallback>
                <p:oleObj name="Equation" r:id="rId3" imgW="1146983" imgH="497026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183262"/>
                        <a:ext cx="2189886" cy="94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444320"/>
              </p:ext>
            </p:extLst>
          </p:nvPr>
        </p:nvGraphicFramePr>
        <p:xfrm>
          <a:off x="5940152" y="3752036"/>
          <a:ext cx="936104" cy="32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0" name="Equation" r:id="rId5" imgW="685800" imgH="241300" progId="Equation.DSMT4">
                  <p:embed/>
                </p:oleObj>
              </mc:Choice>
              <mc:Fallback>
                <p:oleObj name="Equation" r:id="rId5" imgW="6858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752036"/>
                        <a:ext cx="936104" cy="325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62524"/>
              </p:ext>
            </p:extLst>
          </p:nvPr>
        </p:nvGraphicFramePr>
        <p:xfrm>
          <a:off x="6025396" y="4613067"/>
          <a:ext cx="994876" cy="345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1" name="Equation" r:id="rId7" imgW="685800" imgH="241300" progId="Equation.DSMT4">
                  <p:embed/>
                </p:oleObj>
              </mc:Choice>
              <mc:Fallback>
                <p:oleObj name="Equation" r:id="rId7" imgW="6858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396" y="4613067"/>
                        <a:ext cx="994876" cy="345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4736" y="3755648"/>
            <a:ext cx="26277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=0.0000005944/(0.0000005944       +0+0.0001504478+0)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=0.0039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76256" y="4613067"/>
            <a:ext cx="18722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=0/(0.0000005944+0+0.0001504478+0)=0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3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0645"/>
              </p:ext>
            </p:extLst>
          </p:nvPr>
        </p:nvGraphicFramePr>
        <p:xfrm>
          <a:off x="1475656" y="2060846"/>
          <a:ext cx="6048672" cy="3240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458"/>
                <a:gridCol w="2112280"/>
                <a:gridCol w="1006456"/>
                <a:gridCol w="2148478"/>
              </a:tblGrid>
              <a:tr h="28859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类别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潜在特征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潜在群体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营销策略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3794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价格导向型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收入水平不高、对产品或服务要求不高、对</a:t>
                      </a:r>
                      <a:r>
                        <a:rPr lang="en-US" sz="1050" kern="100" dirty="0">
                          <a:effectLst/>
                        </a:rPr>
                        <a:t>O2O</a:t>
                      </a:r>
                      <a:r>
                        <a:rPr lang="zh-CN" sz="1050" kern="100" dirty="0">
                          <a:effectLst/>
                        </a:rPr>
                        <a:t>模式了解不多，关注优惠活动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学生、刚入职者，男性居多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秒杀活动、有奖转发、抽奖、营销送实物、增加推广渠道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3794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好奇爱吃型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对新事物感兴趣、好奇心强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多为女性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新品试吃、标题党营销、星座测试、晒美食文化等增加趣味性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3794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谨慎型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收入水高、对风险敏感、对产品或服务质量要求高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职业男性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塑造品牌形象、提供详实全面的信息、提供多种支付方式等进行引导性消费营销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3794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挑剔型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再次消费可能性大、消费频率高、对产品和服务质量要求高，可发展为忠诚用户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收入较高的女性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会员折扣、赠送电子礼品、会员优惠日双倍积分，提高用户粘性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 txBox="1">
            <a:spLocks/>
          </p:cNvSpPr>
          <p:nvPr/>
        </p:nvSpPr>
        <p:spPr>
          <a:xfrm>
            <a:off x="1418175" y="1672937"/>
            <a:ext cx="2286000" cy="275972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188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altLang="en-US" sz="18500" noProof="0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</a:rPr>
              <a:t>5</a:t>
            </a:r>
            <a:endParaRPr kumimoji="0" lang="en-US" altLang="en-US" sz="185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  <p:sp>
        <p:nvSpPr>
          <p:cNvPr id="6" name="标题 5"/>
          <p:cNvSpPr txBox="1">
            <a:spLocks/>
          </p:cNvSpPr>
          <p:nvPr/>
        </p:nvSpPr>
        <p:spPr>
          <a:xfrm>
            <a:off x="3123375" y="3369681"/>
            <a:ext cx="4687200" cy="609599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Mplus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应用简介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占位符 6"/>
          <p:cNvSpPr txBox="1">
            <a:spLocks/>
          </p:cNvSpPr>
          <p:nvPr/>
        </p:nvSpPr>
        <p:spPr>
          <a:xfrm>
            <a:off x="2031042" y="2814604"/>
            <a:ext cx="3137264" cy="3983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1400" dirty="0">
                <a:solidFill>
                  <a:srgbClr val="A3C902"/>
                </a:solidFill>
              </a:rPr>
              <a:t>O2O  </a:t>
            </a:r>
            <a:r>
              <a:rPr lang="en-US" altLang="zh-CN" dirty="0">
                <a:solidFill>
                  <a:srgbClr val="A3C902"/>
                </a:solidFill>
              </a:rPr>
              <a:t>user Classification</a:t>
            </a:r>
            <a:endParaRPr lang="en-US" altLang="zh-CN" sz="1400" dirty="0">
              <a:solidFill>
                <a:srgbClr val="A3C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7" y="997413"/>
            <a:ext cx="8089118" cy="4519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59" y="3925669"/>
            <a:ext cx="5864281" cy="270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0" y="1470012"/>
            <a:ext cx="2542857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403648" y="2694148"/>
            <a:ext cx="1184566" cy="1526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072899" y="1196752"/>
            <a:ext cx="546773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948264" y="4365104"/>
            <a:ext cx="66149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36912"/>
            <a:ext cx="5429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箭头连接符 11"/>
          <p:cNvCxnSpPr>
            <a:endCxn id="21509" idx="0"/>
          </p:cNvCxnSpPr>
          <p:nvPr/>
        </p:nvCxnSpPr>
        <p:spPr>
          <a:xfrm>
            <a:off x="1619672" y="1279804"/>
            <a:ext cx="3295799" cy="1357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6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47682"/>
            <a:ext cx="4567465" cy="579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940" y="1124744"/>
            <a:ext cx="40005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229200"/>
            <a:ext cx="33432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1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92" y="1484784"/>
            <a:ext cx="44196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89634"/>
            <a:ext cx="44005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8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菱形 30"/>
          <p:cNvSpPr/>
          <p:nvPr/>
        </p:nvSpPr>
        <p:spPr>
          <a:xfrm>
            <a:off x="4064000" y="1957388"/>
            <a:ext cx="1016000" cy="1036637"/>
          </a:xfrm>
          <a:prstGeom prst="diamond">
            <a:avLst/>
          </a:prstGeom>
          <a:solidFill>
            <a:srgbClr val="3BABDD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3544888" y="2849563"/>
            <a:ext cx="1014412" cy="1036637"/>
          </a:xfrm>
          <a:prstGeom prst="diamond">
            <a:avLst/>
          </a:prstGeom>
          <a:solidFill>
            <a:srgbClr val="3BABDD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菱形 32"/>
          <p:cNvSpPr/>
          <p:nvPr/>
        </p:nvSpPr>
        <p:spPr>
          <a:xfrm>
            <a:off x="4584700" y="2849563"/>
            <a:ext cx="1014413" cy="1036637"/>
          </a:xfrm>
          <a:prstGeom prst="diamond">
            <a:avLst/>
          </a:prstGeom>
          <a:solidFill>
            <a:srgbClr val="3BABDD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菱形 34"/>
          <p:cNvSpPr/>
          <p:nvPr/>
        </p:nvSpPr>
        <p:spPr>
          <a:xfrm>
            <a:off x="3016250" y="3741738"/>
            <a:ext cx="1014413" cy="1036637"/>
          </a:xfrm>
          <a:prstGeom prst="diamond">
            <a:avLst/>
          </a:prstGeom>
          <a:solidFill>
            <a:srgbClr val="3BABDD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菱形 36"/>
          <p:cNvSpPr/>
          <p:nvPr/>
        </p:nvSpPr>
        <p:spPr>
          <a:xfrm>
            <a:off x="4064000" y="3741738"/>
            <a:ext cx="1016000" cy="1036637"/>
          </a:xfrm>
          <a:prstGeom prst="diamond">
            <a:avLst/>
          </a:prstGeom>
          <a:solidFill>
            <a:srgbClr val="3BABDD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菱形 38"/>
          <p:cNvSpPr/>
          <p:nvPr/>
        </p:nvSpPr>
        <p:spPr>
          <a:xfrm>
            <a:off x="5113338" y="3741738"/>
            <a:ext cx="1014412" cy="1036637"/>
          </a:xfrm>
          <a:prstGeom prst="diamond">
            <a:avLst/>
          </a:prstGeom>
          <a:solidFill>
            <a:srgbClr val="3BABDD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菱形 42"/>
          <p:cNvSpPr/>
          <p:nvPr/>
        </p:nvSpPr>
        <p:spPr>
          <a:xfrm>
            <a:off x="2503488" y="4633913"/>
            <a:ext cx="1014412" cy="1036637"/>
          </a:xfrm>
          <a:prstGeom prst="diamond">
            <a:avLst/>
          </a:prstGeom>
          <a:solidFill>
            <a:srgbClr val="3BABDD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3543300" y="4633913"/>
            <a:ext cx="1016000" cy="1036637"/>
          </a:xfrm>
          <a:prstGeom prst="diamond">
            <a:avLst/>
          </a:prstGeom>
          <a:solidFill>
            <a:srgbClr val="3BABDD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菱形 46"/>
          <p:cNvSpPr/>
          <p:nvPr/>
        </p:nvSpPr>
        <p:spPr>
          <a:xfrm>
            <a:off x="4584700" y="4633913"/>
            <a:ext cx="1016000" cy="1036637"/>
          </a:xfrm>
          <a:prstGeom prst="diamond">
            <a:avLst/>
          </a:prstGeom>
          <a:solidFill>
            <a:srgbClr val="3BABDD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菱形 48"/>
          <p:cNvSpPr/>
          <p:nvPr/>
        </p:nvSpPr>
        <p:spPr>
          <a:xfrm>
            <a:off x="5626100" y="4633913"/>
            <a:ext cx="1014413" cy="1036637"/>
          </a:xfrm>
          <a:prstGeom prst="diamond">
            <a:avLst/>
          </a:prstGeom>
          <a:solidFill>
            <a:srgbClr val="3BABDD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菱形 40"/>
          <p:cNvSpPr/>
          <p:nvPr/>
        </p:nvSpPr>
        <p:spPr>
          <a:xfrm>
            <a:off x="4064000" y="2033588"/>
            <a:ext cx="1016000" cy="969962"/>
          </a:xfrm>
          <a:custGeom>
            <a:avLst/>
            <a:gdLst>
              <a:gd name="connsiteX0" fmla="*/ 0 w 1306286"/>
              <a:gd name="connsiteY0" fmla="*/ 653143 h 1306286"/>
              <a:gd name="connsiteX1" fmla="*/ 653143 w 1306286"/>
              <a:gd name="connsiteY1" fmla="*/ 0 h 1306286"/>
              <a:gd name="connsiteX2" fmla="*/ 1306286 w 1306286"/>
              <a:gd name="connsiteY2" fmla="*/ 653143 h 1306286"/>
              <a:gd name="connsiteX3" fmla="*/ 653143 w 1306286"/>
              <a:gd name="connsiteY3" fmla="*/ 1306286 h 1306286"/>
              <a:gd name="connsiteX4" fmla="*/ 0 w 1306286"/>
              <a:gd name="connsiteY4" fmla="*/ 653143 h 1306286"/>
              <a:gd name="connsiteX0" fmla="*/ 0 w 1306286"/>
              <a:gd name="connsiteY0" fmla="*/ 595086 h 1248229"/>
              <a:gd name="connsiteX1" fmla="*/ 653143 w 1306286"/>
              <a:gd name="connsiteY1" fmla="*/ 0 h 1248229"/>
              <a:gd name="connsiteX2" fmla="*/ 1306286 w 1306286"/>
              <a:gd name="connsiteY2" fmla="*/ 595086 h 1248229"/>
              <a:gd name="connsiteX3" fmla="*/ 653143 w 1306286"/>
              <a:gd name="connsiteY3" fmla="*/ 1248229 h 1248229"/>
              <a:gd name="connsiteX4" fmla="*/ 0 w 1306286"/>
              <a:gd name="connsiteY4" fmla="*/ 595086 h 124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6" h="1248229">
                <a:moveTo>
                  <a:pt x="0" y="595086"/>
                </a:moveTo>
                <a:lnTo>
                  <a:pt x="653143" y="0"/>
                </a:lnTo>
                <a:lnTo>
                  <a:pt x="1306286" y="595086"/>
                </a:lnTo>
                <a:lnTo>
                  <a:pt x="653143" y="1248229"/>
                </a:lnTo>
                <a:lnTo>
                  <a:pt x="0" y="595086"/>
                </a:lnTo>
                <a:close/>
              </a:path>
            </a:pathLst>
          </a:custGeom>
          <a:solidFill>
            <a:srgbClr val="D4EDF8"/>
          </a:solidFill>
          <a:ln w="12700" cmpd="sng">
            <a:noFill/>
          </a:ln>
          <a:effectLst>
            <a:outerShdw blurRad="76200" dist="38100" dir="7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菱形 40"/>
          <p:cNvSpPr/>
          <p:nvPr/>
        </p:nvSpPr>
        <p:spPr>
          <a:xfrm>
            <a:off x="3544888" y="2925763"/>
            <a:ext cx="1014412" cy="969962"/>
          </a:xfrm>
          <a:custGeom>
            <a:avLst/>
            <a:gdLst>
              <a:gd name="connsiteX0" fmla="*/ 0 w 1306286"/>
              <a:gd name="connsiteY0" fmla="*/ 653143 h 1306286"/>
              <a:gd name="connsiteX1" fmla="*/ 653143 w 1306286"/>
              <a:gd name="connsiteY1" fmla="*/ 0 h 1306286"/>
              <a:gd name="connsiteX2" fmla="*/ 1306286 w 1306286"/>
              <a:gd name="connsiteY2" fmla="*/ 653143 h 1306286"/>
              <a:gd name="connsiteX3" fmla="*/ 653143 w 1306286"/>
              <a:gd name="connsiteY3" fmla="*/ 1306286 h 1306286"/>
              <a:gd name="connsiteX4" fmla="*/ 0 w 1306286"/>
              <a:gd name="connsiteY4" fmla="*/ 653143 h 1306286"/>
              <a:gd name="connsiteX0" fmla="*/ 0 w 1306286"/>
              <a:gd name="connsiteY0" fmla="*/ 595086 h 1248229"/>
              <a:gd name="connsiteX1" fmla="*/ 653143 w 1306286"/>
              <a:gd name="connsiteY1" fmla="*/ 0 h 1248229"/>
              <a:gd name="connsiteX2" fmla="*/ 1306286 w 1306286"/>
              <a:gd name="connsiteY2" fmla="*/ 595086 h 1248229"/>
              <a:gd name="connsiteX3" fmla="*/ 653143 w 1306286"/>
              <a:gd name="connsiteY3" fmla="*/ 1248229 h 1248229"/>
              <a:gd name="connsiteX4" fmla="*/ 0 w 1306286"/>
              <a:gd name="connsiteY4" fmla="*/ 595086 h 124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6" h="1248229">
                <a:moveTo>
                  <a:pt x="0" y="595086"/>
                </a:moveTo>
                <a:lnTo>
                  <a:pt x="653143" y="0"/>
                </a:lnTo>
                <a:lnTo>
                  <a:pt x="1306286" y="595086"/>
                </a:lnTo>
                <a:lnTo>
                  <a:pt x="653143" y="1248229"/>
                </a:lnTo>
                <a:lnTo>
                  <a:pt x="0" y="595086"/>
                </a:lnTo>
                <a:close/>
              </a:path>
            </a:pathLst>
          </a:custGeom>
          <a:solidFill>
            <a:srgbClr val="D4EDF8"/>
          </a:solidFill>
          <a:ln w="12700" cmpd="sng">
            <a:noFill/>
          </a:ln>
          <a:effectLst>
            <a:outerShdw blurRad="76200" dist="38100" dir="7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菱形 40"/>
          <p:cNvSpPr/>
          <p:nvPr/>
        </p:nvSpPr>
        <p:spPr>
          <a:xfrm>
            <a:off x="4584700" y="2925763"/>
            <a:ext cx="1041400" cy="969962"/>
          </a:xfrm>
          <a:custGeom>
            <a:avLst/>
            <a:gdLst>
              <a:gd name="connsiteX0" fmla="*/ 0 w 1306286"/>
              <a:gd name="connsiteY0" fmla="*/ 653143 h 1306286"/>
              <a:gd name="connsiteX1" fmla="*/ 653143 w 1306286"/>
              <a:gd name="connsiteY1" fmla="*/ 0 h 1306286"/>
              <a:gd name="connsiteX2" fmla="*/ 1306286 w 1306286"/>
              <a:gd name="connsiteY2" fmla="*/ 653143 h 1306286"/>
              <a:gd name="connsiteX3" fmla="*/ 653143 w 1306286"/>
              <a:gd name="connsiteY3" fmla="*/ 1306286 h 1306286"/>
              <a:gd name="connsiteX4" fmla="*/ 0 w 1306286"/>
              <a:gd name="connsiteY4" fmla="*/ 653143 h 1306286"/>
              <a:gd name="connsiteX0" fmla="*/ 0 w 1306286"/>
              <a:gd name="connsiteY0" fmla="*/ 595086 h 1248229"/>
              <a:gd name="connsiteX1" fmla="*/ 653143 w 1306286"/>
              <a:gd name="connsiteY1" fmla="*/ 0 h 1248229"/>
              <a:gd name="connsiteX2" fmla="*/ 1306286 w 1306286"/>
              <a:gd name="connsiteY2" fmla="*/ 595086 h 1248229"/>
              <a:gd name="connsiteX3" fmla="*/ 653143 w 1306286"/>
              <a:gd name="connsiteY3" fmla="*/ 1248229 h 1248229"/>
              <a:gd name="connsiteX4" fmla="*/ 0 w 1306286"/>
              <a:gd name="connsiteY4" fmla="*/ 595086 h 124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6" h="1248229">
                <a:moveTo>
                  <a:pt x="0" y="595086"/>
                </a:moveTo>
                <a:lnTo>
                  <a:pt x="653143" y="0"/>
                </a:lnTo>
                <a:lnTo>
                  <a:pt x="1306286" y="595086"/>
                </a:lnTo>
                <a:lnTo>
                  <a:pt x="653143" y="1248229"/>
                </a:lnTo>
                <a:lnTo>
                  <a:pt x="0" y="595086"/>
                </a:lnTo>
                <a:close/>
              </a:path>
            </a:pathLst>
          </a:custGeom>
          <a:solidFill>
            <a:srgbClr val="D4EDF8"/>
          </a:solidFill>
          <a:ln w="12700" cmpd="sng">
            <a:noFill/>
          </a:ln>
          <a:effectLst>
            <a:outerShdw blurRad="76200" dist="38100" dir="7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菱形 40"/>
          <p:cNvSpPr/>
          <p:nvPr/>
        </p:nvSpPr>
        <p:spPr>
          <a:xfrm>
            <a:off x="2915816" y="3817938"/>
            <a:ext cx="1114847" cy="969962"/>
          </a:xfrm>
          <a:custGeom>
            <a:avLst/>
            <a:gdLst>
              <a:gd name="connsiteX0" fmla="*/ 0 w 1306286"/>
              <a:gd name="connsiteY0" fmla="*/ 653143 h 1306286"/>
              <a:gd name="connsiteX1" fmla="*/ 653143 w 1306286"/>
              <a:gd name="connsiteY1" fmla="*/ 0 h 1306286"/>
              <a:gd name="connsiteX2" fmla="*/ 1306286 w 1306286"/>
              <a:gd name="connsiteY2" fmla="*/ 653143 h 1306286"/>
              <a:gd name="connsiteX3" fmla="*/ 653143 w 1306286"/>
              <a:gd name="connsiteY3" fmla="*/ 1306286 h 1306286"/>
              <a:gd name="connsiteX4" fmla="*/ 0 w 1306286"/>
              <a:gd name="connsiteY4" fmla="*/ 653143 h 1306286"/>
              <a:gd name="connsiteX0" fmla="*/ 0 w 1306286"/>
              <a:gd name="connsiteY0" fmla="*/ 595086 h 1248229"/>
              <a:gd name="connsiteX1" fmla="*/ 653143 w 1306286"/>
              <a:gd name="connsiteY1" fmla="*/ 0 h 1248229"/>
              <a:gd name="connsiteX2" fmla="*/ 1306286 w 1306286"/>
              <a:gd name="connsiteY2" fmla="*/ 595086 h 1248229"/>
              <a:gd name="connsiteX3" fmla="*/ 653143 w 1306286"/>
              <a:gd name="connsiteY3" fmla="*/ 1248229 h 1248229"/>
              <a:gd name="connsiteX4" fmla="*/ 0 w 1306286"/>
              <a:gd name="connsiteY4" fmla="*/ 595086 h 124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6" h="1248229">
                <a:moveTo>
                  <a:pt x="0" y="595086"/>
                </a:moveTo>
                <a:lnTo>
                  <a:pt x="653143" y="0"/>
                </a:lnTo>
                <a:lnTo>
                  <a:pt x="1306286" y="595086"/>
                </a:lnTo>
                <a:lnTo>
                  <a:pt x="653143" y="1248229"/>
                </a:lnTo>
                <a:lnTo>
                  <a:pt x="0" y="595086"/>
                </a:lnTo>
                <a:close/>
              </a:path>
            </a:pathLst>
          </a:custGeom>
          <a:solidFill>
            <a:srgbClr val="D4EDF8"/>
          </a:solidFill>
          <a:ln w="12700" cmpd="sng">
            <a:noFill/>
          </a:ln>
          <a:effectLst>
            <a:outerShdw blurRad="76200" dist="38100" dir="7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菱形 40"/>
          <p:cNvSpPr/>
          <p:nvPr/>
        </p:nvSpPr>
        <p:spPr>
          <a:xfrm>
            <a:off x="4064000" y="3817938"/>
            <a:ext cx="1016000" cy="969962"/>
          </a:xfrm>
          <a:custGeom>
            <a:avLst/>
            <a:gdLst>
              <a:gd name="connsiteX0" fmla="*/ 0 w 1306286"/>
              <a:gd name="connsiteY0" fmla="*/ 653143 h 1306286"/>
              <a:gd name="connsiteX1" fmla="*/ 653143 w 1306286"/>
              <a:gd name="connsiteY1" fmla="*/ 0 h 1306286"/>
              <a:gd name="connsiteX2" fmla="*/ 1306286 w 1306286"/>
              <a:gd name="connsiteY2" fmla="*/ 653143 h 1306286"/>
              <a:gd name="connsiteX3" fmla="*/ 653143 w 1306286"/>
              <a:gd name="connsiteY3" fmla="*/ 1306286 h 1306286"/>
              <a:gd name="connsiteX4" fmla="*/ 0 w 1306286"/>
              <a:gd name="connsiteY4" fmla="*/ 653143 h 1306286"/>
              <a:gd name="connsiteX0" fmla="*/ 0 w 1306286"/>
              <a:gd name="connsiteY0" fmla="*/ 595086 h 1248229"/>
              <a:gd name="connsiteX1" fmla="*/ 653143 w 1306286"/>
              <a:gd name="connsiteY1" fmla="*/ 0 h 1248229"/>
              <a:gd name="connsiteX2" fmla="*/ 1306286 w 1306286"/>
              <a:gd name="connsiteY2" fmla="*/ 595086 h 1248229"/>
              <a:gd name="connsiteX3" fmla="*/ 653143 w 1306286"/>
              <a:gd name="connsiteY3" fmla="*/ 1248229 h 1248229"/>
              <a:gd name="connsiteX4" fmla="*/ 0 w 1306286"/>
              <a:gd name="connsiteY4" fmla="*/ 595086 h 124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6" h="1248229">
                <a:moveTo>
                  <a:pt x="0" y="595086"/>
                </a:moveTo>
                <a:lnTo>
                  <a:pt x="653143" y="0"/>
                </a:lnTo>
                <a:lnTo>
                  <a:pt x="1306286" y="595086"/>
                </a:lnTo>
                <a:lnTo>
                  <a:pt x="653143" y="1248229"/>
                </a:lnTo>
                <a:lnTo>
                  <a:pt x="0" y="595086"/>
                </a:lnTo>
                <a:close/>
              </a:path>
            </a:pathLst>
          </a:custGeom>
          <a:solidFill>
            <a:srgbClr val="D4EDF8"/>
          </a:solidFill>
          <a:ln w="12700" cmpd="sng">
            <a:noFill/>
          </a:ln>
          <a:effectLst>
            <a:outerShdw blurRad="76200" dist="38100" dir="7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40"/>
          <p:cNvSpPr/>
          <p:nvPr/>
        </p:nvSpPr>
        <p:spPr>
          <a:xfrm>
            <a:off x="5113338" y="3817938"/>
            <a:ext cx="1014412" cy="969962"/>
          </a:xfrm>
          <a:custGeom>
            <a:avLst/>
            <a:gdLst>
              <a:gd name="connsiteX0" fmla="*/ 0 w 1306286"/>
              <a:gd name="connsiteY0" fmla="*/ 653143 h 1306286"/>
              <a:gd name="connsiteX1" fmla="*/ 653143 w 1306286"/>
              <a:gd name="connsiteY1" fmla="*/ 0 h 1306286"/>
              <a:gd name="connsiteX2" fmla="*/ 1306286 w 1306286"/>
              <a:gd name="connsiteY2" fmla="*/ 653143 h 1306286"/>
              <a:gd name="connsiteX3" fmla="*/ 653143 w 1306286"/>
              <a:gd name="connsiteY3" fmla="*/ 1306286 h 1306286"/>
              <a:gd name="connsiteX4" fmla="*/ 0 w 1306286"/>
              <a:gd name="connsiteY4" fmla="*/ 653143 h 1306286"/>
              <a:gd name="connsiteX0" fmla="*/ 0 w 1306286"/>
              <a:gd name="connsiteY0" fmla="*/ 595086 h 1248229"/>
              <a:gd name="connsiteX1" fmla="*/ 653143 w 1306286"/>
              <a:gd name="connsiteY1" fmla="*/ 0 h 1248229"/>
              <a:gd name="connsiteX2" fmla="*/ 1306286 w 1306286"/>
              <a:gd name="connsiteY2" fmla="*/ 595086 h 1248229"/>
              <a:gd name="connsiteX3" fmla="*/ 653143 w 1306286"/>
              <a:gd name="connsiteY3" fmla="*/ 1248229 h 1248229"/>
              <a:gd name="connsiteX4" fmla="*/ 0 w 1306286"/>
              <a:gd name="connsiteY4" fmla="*/ 595086 h 124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6" h="1248229">
                <a:moveTo>
                  <a:pt x="0" y="595086"/>
                </a:moveTo>
                <a:lnTo>
                  <a:pt x="653143" y="0"/>
                </a:lnTo>
                <a:lnTo>
                  <a:pt x="1306286" y="595086"/>
                </a:lnTo>
                <a:lnTo>
                  <a:pt x="653143" y="1248229"/>
                </a:lnTo>
                <a:lnTo>
                  <a:pt x="0" y="595086"/>
                </a:lnTo>
                <a:close/>
              </a:path>
            </a:pathLst>
          </a:custGeom>
          <a:solidFill>
            <a:srgbClr val="D4EDF8"/>
          </a:solidFill>
          <a:ln w="12700" cmpd="sng">
            <a:noFill/>
          </a:ln>
          <a:effectLst>
            <a:outerShdw blurRad="76200" dist="38100" dir="7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菱形 40"/>
          <p:cNvSpPr/>
          <p:nvPr/>
        </p:nvSpPr>
        <p:spPr>
          <a:xfrm>
            <a:off x="2503488" y="4710113"/>
            <a:ext cx="1014412" cy="969962"/>
          </a:xfrm>
          <a:custGeom>
            <a:avLst/>
            <a:gdLst>
              <a:gd name="connsiteX0" fmla="*/ 0 w 1306286"/>
              <a:gd name="connsiteY0" fmla="*/ 653143 h 1306286"/>
              <a:gd name="connsiteX1" fmla="*/ 653143 w 1306286"/>
              <a:gd name="connsiteY1" fmla="*/ 0 h 1306286"/>
              <a:gd name="connsiteX2" fmla="*/ 1306286 w 1306286"/>
              <a:gd name="connsiteY2" fmla="*/ 653143 h 1306286"/>
              <a:gd name="connsiteX3" fmla="*/ 653143 w 1306286"/>
              <a:gd name="connsiteY3" fmla="*/ 1306286 h 1306286"/>
              <a:gd name="connsiteX4" fmla="*/ 0 w 1306286"/>
              <a:gd name="connsiteY4" fmla="*/ 653143 h 1306286"/>
              <a:gd name="connsiteX0" fmla="*/ 0 w 1306286"/>
              <a:gd name="connsiteY0" fmla="*/ 595086 h 1248229"/>
              <a:gd name="connsiteX1" fmla="*/ 653143 w 1306286"/>
              <a:gd name="connsiteY1" fmla="*/ 0 h 1248229"/>
              <a:gd name="connsiteX2" fmla="*/ 1306286 w 1306286"/>
              <a:gd name="connsiteY2" fmla="*/ 595086 h 1248229"/>
              <a:gd name="connsiteX3" fmla="*/ 653143 w 1306286"/>
              <a:gd name="connsiteY3" fmla="*/ 1248229 h 1248229"/>
              <a:gd name="connsiteX4" fmla="*/ 0 w 1306286"/>
              <a:gd name="connsiteY4" fmla="*/ 595086 h 124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6" h="1248229">
                <a:moveTo>
                  <a:pt x="0" y="595086"/>
                </a:moveTo>
                <a:lnTo>
                  <a:pt x="653143" y="0"/>
                </a:lnTo>
                <a:lnTo>
                  <a:pt x="1306286" y="595086"/>
                </a:lnTo>
                <a:lnTo>
                  <a:pt x="653143" y="1248229"/>
                </a:lnTo>
                <a:lnTo>
                  <a:pt x="0" y="595086"/>
                </a:lnTo>
                <a:close/>
              </a:path>
            </a:pathLst>
          </a:custGeom>
          <a:solidFill>
            <a:srgbClr val="D4EDF8"/>
          </a:solidFill>
          <a:ln w="12700" cmpd="sng">
            <a:noFill/>
          </a:ln>
          <a:effectLst>
            <a:outerShdw blurRad="76200" dist="38100" dir="7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菱形 40"/>
          <p:cNvSpPr/>
          <p:nvPr/>
        </p:nvSpPr>
        <p:spPr>
          <a:xfrm>
            <a:off x="3473239" y="4710113"/>
            <a:ext cx="1242777" cy="969962"/>
          </a:xfrm>
          <a:custGeom>
            <a:avLst/>
            <a:gdLst>
              <a:gd name="connsiteX0" fmla="*/ 0 w 1306286"/>
              <a:gd name="connsiteY0" fmla="*/ 653143 h 1306286"/>
              <a:gd name="connsiteX1" fmla="*/ 653143 w 1306286"/>
              <a:gd name="connsiteY1" fmla="*/ 0 h 1306286"/>
              <a:gd name="connsiteX2" fmla="*/ 1306286 w 1306286"/>
              <a:gd name="connsiteY2" fmla="*/ 653143 h 1306286"/>
              <a:gd name="connsiteX3" fmla="*/ 653143 w 1306286"/>
              <a:gd name="connsiteY3" fmla="*/ 1306286 h 1306286"/>
              <a:gd name="connsiteX4" fmla="*/ 0 w 1306286"/>
              <a:gd name="connsiteY4" fmla="*/ 653143 h 1306286"/>
              <a:gd name="connsiteX0" fmla="*/ 0 w 1306286"/>
              <a:gd name="connsiteY0" fmla="*/ 595086 h 1248229"/>
              <a:gd name="connsiteX1" fmla="*/ 653143 w 1306286"/>
              <a:gd name="connsiteY1" fmla="*/ 0 h 1248229"/>
              <a:gd name="connsiteX2" fmla="*/ 1306286 w 1306286"/>
              <a:gd name="connsiteY2" fmla="*/ 595086 h 1248229"/>
              <a:gd name="connsiteX3" fmla="*/ 653143 w 1306286"/>
              <a:gd name="connsiteY3" fmla="*/ 1248229 h 1248229"/>
              <a:gd name="connsiteX4" fmla="*/ 0 w 1306286"/>
              <a:gd name="connsiteY4" fmla="*/ 595086 h 124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6" h="1248229">
                <a:moveTo>
                  <a:pt x="0" y="595086"/>
                </a:moveTo>
                <a:lnTo>
                  <a:pt x="653143" y="0"/>
                </a:lnTo>
                <a:lnTo>
                  <a:pt x="1306286" y="595086"/>
                </a:lnTo>
                <a:lnTo>
                  <a:pt x="653143" y="1248229"/>
                </a:lnTo>
                <a:lnTo>
                  <a:pt x="0" y="595086"/>
                </a:lnTo>
                <a:close/>
              </a:path>
            </a:pathLst>
          </a:custGeom>
          <a:solidFill>
            <a:srgbClr val="D4EDF8"/>
          </a:solidFill>
          <a:ln w="12700" cmpd="sng">
            <a:noFill/>
          </a:ln>
          <a:effectLst>
            <a:outerShdw blurRad="76200" dist="38100" dir="7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savedata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菱形 40"/>
          <p:cNvSpPr/>
          <p:nvPr/>
        </p:nvSpPr>
        <p:spPr>
          <a:xfrm>
            <a:off x="4584700" y="4710113"/>
            <a:ext cx="1016000" cy="969962"/>
          </a:xfrm>
          <a:custGeom>
            <a:avLst/>
            <a:gdLst>
              <a:gd name="connsiteX0" fmla="*/ 0 w 1306286"/>
              <a:gd name="connsiteY0" fmla="*/ 653143 h 1306286"/>
              <a:gd name="connsiteX1" fmla="*/ 653143 w 1306286"/>
              <a:gd name="connsiteY1" fmla="*/ 0 h 1306286"/>
              <a:gd name="connsiteX2" fmla="*/ 1306286 w 1306286"/>
              <a:gd name="connsiteY2" fmla="*/ 653143 h 1306286"/>
              <a:gd name="connsiteX3" fmla="*/ 653143 w 1306286"/>
              <a:gd name="connsiteY3" fmla="*/ 1306286 h 1306286"/>
              <a:gd name="connsiteX4" fmla="*/ 0 w 1306286"/>
              <a:gd name="connsiteY4" fmla="*/ 653143 h 1306286"/>
              <a:gd name="connsiteX0" fmla="*/ 0 w 1306286"/>
              <a:gd name="connsiteY0" fmla="*/ 595086 h 1248229"/>
              <a:gd name="connsiteX1" fmla="*/ 653143 w 1306286"/>
              <a:gd name="connsiteY1" fmla="*/ 0 h 1248229"/>
              <a:gd name="connsiteX2" fmla="*/ 1306286 w 1306286"/>
              <a:gd name="connsiteY2" fmla="*/ 595086 h 1248229"/>
              <a:gd name="connsiteX3" fmla="*/ 653143 w 1306286"/>
              <a:gd name="connsiteY3" fmla="*/ 1248229 h 1248229"/>
              <a:gd name="connsiteX4" fmla="*/ 0 w 1306286"/>
              <a:gd name="connsiteY4" fmla="*/ 595086 h 124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6" h="1248229">
                <a:moveTo>
                  <a:pt x="0" y="595086"/>
                </a:moveTo>
                <a:lnTo>
                  <a:pt x="653143" y="0"/>
                </a:lnTo>
                <a:lnTo>
                  <a:pt x="1306286" y="595086"/>
                </a:lnTo>
                <a:lnTo>
                  <a:pt x="653143" y="1248229"/>
                </a:lnTo>
                <a:lnTo>
                  <a:pt x="0" y="595086"/>
                </a:lnTo>
                <a:close/>
              </a:path>
            </a:pathLst>
          </a:custGeom>
          <a:solidFill>
            <a:srgbClr val="D4EDF8"/>
          </a:solidFill>
          <a:ln w="12700" cmpd="sng">
            <a:noFill/>
          </a:ln>
          <a:effectLst>
            <a:outerShdw blurRad="76200" dist="38100" dir="7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montecarlo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菱形 40"/>
          <p:cNvSpPr/>
          <p:nvPr/>
        </p:nvSpPr>
        <p:spPr>
          <a:xfrm>
            <a:off x="5626100" y="4710113"/>
            <a:ext cx="1014413" cy="969962"/>
          </a:xfrm>
          <a:custGeom>
            <a:avLst/>
            <a:gdLst>
              <a:gd name="connsiteX0" fmla="*/ 0 w 1306286"/>
              <a:gd name="connsiteY0" fmla="*/ 653143 h 1306286"/>
              <a:gd name="connsiteX1" fmla="*/ 653143 w 1306286"/>
              <a:gd name="connsiteY1" fmla="*/ 0 h 1306286"/>
              <a:gd name="connsiteX2" fmla="*/ 1306286 w 1306286"/>
              <a:gd name="connsiteY2" fmla="*/ 653143 h 1306286"/>
              <a:gd name="connsiteX3" fmla="*/ 653143 w 1306286"/>
              <a:gd name="connsiteY3" fmla="*/ 1306286 h 1306286"/>
              <a:gd name="connsiteX4" fmla="*/ 0 w 1306286"/>
              <a:gd name="connsiteY4" fmla="*/ 653143 h 1306286"/>
              <a:gd name="connsiteX0" fmla="*/ 0 w 1306286"/>
              <a:gd name="connsiteY0" fmla="*/ 595086 h 1248229"/>
              <a:gd name="connsiteX1" fmla="*/ 653143 w 1306286"/>
              <a:gd name="connsiteY1" fmla="*/ 0 h 1248229"/>
              <a:gd name="connsiteX2" fmla="*/ 1306286 w 1306286"/>
              <a:gd name="connsiteY2" fmla="*/ 595086 h 1248229"/>
              <a:gd name="connsiteX3" fmla="*/ 653143 w 1306286"/>
              <a:gd name="connsiteY3" fmla="*/ 1248229 h 1248229"/>
              <a:gd name="connsiteX4" fmla="*/ 0 w 1306286"/>
              <a:gd name="connsiteY4" fmla="*/ 595086 h 124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6" h="1248229">
                <a:moveTo>
                  <a:pt x="0" y="595086"/>
                </a:moveTo>
                <a:lnTo>
                  <a:pt x="653143" y="0"/>
                </a:lnTo>
                <a:lnTo>
                  <a:pt x="1306286" y="595086"/>
                </a:lnTo>
                <a:lnTo>
                  <a:pt x="653143" y="1248229"/>
                </a:lnTo>
                <a:lnTo>
                  <a:pt x="0" y="595086"/>
                </a:lnTo>
                <a:close/>
              </a:path>
            </a:pathLst>
          </a:custGeom>
          <a:solidFill>
            <a:srgbClr val="D4EDF8"/>
          </a:solidFill>
          <a:ln w="12700" cmpd="sng">
            <a:noFill/>
          </a:ln>
          <a:effectLst>
            <a:outerShdw blurRad="76200" dist="38100" dir="78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</a:t>
            </a:r>
            <a:endParaRPr lang="zh-CN" altLang="en-US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心理素质十大要素</a:t>
            </a:r>
          </a:p>
        </p:txBody>
      </p:sp>
      <p:sp>
        <p:nvSpPr>
          <p:cNvPr id="26" name="Round Same Side Corner Rectangle 154"/>
          <p:cNvSpPr/>
          <p:nvPr/>
        </p:nvSpPr>
        <p:spPr>
          <a:xfrm>
            <a:off x="35496" y="1221699"/>
            <a:ext cx="2511568" cy="444284"/>
          </a:xfrm>
          <a:prstGeom prst="round2Same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Calibri"/>
                <a:ea typeface="幼圆"/>
              </a:rPr>
              <a:t>十</a:t>
            </a:r>
            <a:r>
              <a:rPr lang="zh-CN" altLang="en-US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个常用命令</a:t>
            </a:r>
            <a:endParaRPr lang="en-US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35349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154"/>
          <p:cNvSpPr/>
          <p:nvPr/>
        </p:nvSpPr>
        <p:spPr>
          <a:xfrm>
            <a:off x="44208" y="3861048"/>
            <a:ext cx="2511568" cy="444284"/>
          </a:xfrm>
          <a:prstGeom prst="round2Same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VARIABLE</a:t>
            </a:r>
            <a:r>
              <a:rPr lang="en-US" altLang="zh-CN" sz="1600" dirty="0">
                <a:solidFill>
                  <a:srgbClr val="000000"/>
                </a:solidFill>
              </a:rPr>
              <a:t>: ( </a:t>
            </a:r>
            <a:r>
              <a:rPr lang="zh-CN" altLang="en-US" sz="1600" dirty="0">
                <a:solidFill>
                  <a:srgbClr val="000000"/>
                </a:solidFill>
              </a:rPr>
              <a:t>必须语句</a:t>
            </a:r>
            <a:r>
              <a:rPr lang="en-US" altLang="zh-CN" sz="1600" dirty="0" smtClean="0">
                <a:solidFill>
                  <a:srgbClr val="000000"/>
                </a:solidFill>
              </a:rPr>
              <a:t>)</a:t>
            </a:r>
            <a:endParaRPr lang="en-US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1244" y="3861048"/>
            <a:ext cx="5670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指定</a:t>
            </a:r>
            <a:r>
              <a:rPr lang="zh-CN" altLang="en-US" sz="1600" dirty="0" smtClean="0">
                <a:solidFill>
                  <a:srgbClr val="FF0000"/>
                </a:solidFill>
              </a:rPr>
              <a:t>变量名称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需分析的变量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变量的类型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zh-CN" altLang="en-US" sz="1600" dirty="0" smtClean="0">
                <a:solidFill>
                  <a:srgbClr val="000000"/>
                </a:solidFill>
              </a:rPr>
              <a:t>生成</a:t>
            </a:r>
            <a:r>
              <a:rPr lang="zh-CN" altLang="en-US" sz="1600" dirty="0">
                <a:solidFill>
                  <a:srgbClr val="000000"/>
                </a:solidFill>
              </a:rPr>
              <a:t>潜在类别变量及定义组别变量等。</a:t>
            </a:r>
            <a:r>
              <a:rPr lang="en-US" altLang="zh-CN" sz="1600" dirty="0">
                <a:solidFill>
                  <a:srgbClr val="000000"/>
                </a:solidFill>
              </a:rPr>
              <a:t>names </a:t>
            </a:r>
            <a:r>
              <a:rPr lang="zh-CN" altLang="en-US" sz="1600" dirty="0">
                <a:solidFill>
                  <a:srgbClr val="000000"/>
                </a:solidFill>
              </a:rPr>
              <a:t>子命令</a:t>
            </a:r>
            <a:r>
              <a:rPr lang="zh-CN" altLang="en-US" sz="1600" dirty="0" smtClean="0">
                <a:solidFill>
                  <a:srgbClr val="000000"/>
                </a:solidFill>
              </a:rPr>
              <a:t>为变量</a:t>
            </a:r>
            <a:r>
              <a:rPr lang="zh-CN" altLang="en-US" sz="1600" dirty="0">
                <a:solidFill>
                  <a:srgbClr val="000000"/>
                </a:solidFill>
              </a:rPr>
              <a:t>命名，注意变量的顺序一定要同其他软件的</a:t>
            </a:r>
            <a:r>
              <a:rPr lang="zh-CN" altLang="en-US" sz="1600" dirty="0" smtClean="0">
                <a:solidFill>
                  <a:srgbClr val="000000"/>
                </a:solidFill>
              </a:rPr>
              <a:t>数据文件</a:t>
            </a:r>
            <a:r>
              <a:rPr lang="zh-CN" altLang="en-US" sz="1600" dirty="0">
                <a:solidFill>
                  <a:srgbClr val="000000"/>
                </a:solidFill>
              </a:rPr>
              <a:t>中变量的顺序相同，变量的长度不能超过</a:t>
            </a:r>
            <a:r>
              <a:rPr lang="en-US" altLang="zh-CN" sz="1600" dirty="0">
                <a:solidFill>
                  <a:srgbClr val="000000"/>
                </a:solidFill>
              </a:rPr>
              <a:t>8 </a:t>
            </a:r>
            <a:r>
              <a:rPr lang="zh-CN" altLang="en-US" sz="1600" dirty="0">
                <a:solidFill>
                  <a:srgbClr val="000000"/>
                </a:solidFill>
              </a:rPr>
              <a:t>个</a:t>
            </a:r>
            <a:r>
              <a:rPr lang="zh-CN" altLang="en-US" sz="1600" dirty="0" smtClean="0">
                <a:solidFill>
                  <a:srgbClr val="000000"/>
                </a:solidFill>
              </a:rPr>
              <a:t>字符</a:t>
            </a:r>
            <a:r>
              <a:rPr lang="en-US" altLang="zh-CN" sz="1600" dirty="0">
                <a:solidFill>
                  <a:srgbClr val="000000"/>
                </a:solidFill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</a:rPr>
              <a:t>usevariables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选择要分析的变量，</a:t>
            </a:r>
            <a:r>
              <a:rPr lang="en-US" altLang="zh-CN" sz="1600" dirty="0">
                <a:solidFill>
                  <a:srgbClr val="000000"/>
                </a:solidFill>
              </a:rPr>
              <a:t>categorical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</a:rPr>
              <a:t>nominal</a:t>
            </a:r>
            <a:r>
              <a:rPr lang="zh-CN" altLang="en-US" sz="1600" dirty="0" smtClean="0">
                <a:solidFill>
                  <a:srgbClr val="000000"/>
                </a:solidFill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</a:rPr>
              <a:t>censored </a:t>
            </a:r>
            <a:r>
              <a:rPr lang="zh-CN" altLang="en-US" sz="1600" dirty="0">
                <a:solidFill>
                  <a:srgbClr val="000000"/>
                </a:solidFill>
              </a:rPr>
              <a:t>等指定变量的类型，</a:t>
            </a:r>
            <a:r>
              <a:rPr lang="en-US" altLang="zh-CN" sz="1600" dirty="0">
                <a:solidFill>
                  <a:srgbClr val="000000"/>
                </a:solidFill>
              </a:rPr>
              <a:t>missing </a:t>
            </a:r>
            <a:r>
              <a:rPr lang="zh-CN" altLang="en-US" sz="1600" dirty="0">
                <a:solidFill>
                  <a:srgbClr val="000000"/>
                </a:solidFill>
              </a:rPr>
              <a:t>为缺失值</a:t>
            </a:r>
            <a:r>
              <a:rPr lang="zh-CN" altLang="en-US" sz="1600" dirty="0" smtClean="0">
                <a:solidFill>
                  <a:srgbClr val="000000"/>
                </a:solidFill>
              </a:rPr>
              <a:t>指定</a:t>
            </a:r>
            <a:r>
              <a:rPr lang="zh-CN" altLang="en-US" sz="1600" dirty="0">
                <a:solidFill>
                  <a:srgbClr val="000000"/>
                </a:solidFill>
              </a:rPr>
              <a:t>字符</a:t>
            </a:r>
          </a:p>
        </p:txBody>
      </p:sp>
      <p:sp>
        <p:nvSpPr>
          <p:cNvPr id="5" name="矩形 4"/>
          <p:cNvSpPr/>
          <p:nvPr/>
        </p:nvSpPr>
        <p:spPr>
          <a:xfrm>
            <a:off x="2605680" y="1715324"/>
            <a:ext cx="5566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指定</a:t>
            </a:r>
            <a:r>
              <a:rPr lang="zh-CN" altLang="en-US" sz="1600" dirty="0">
                <a:solidFill>
                  <a:srgbClr val="000000"/>
                </a:solidFill>
              </a:rPr>
              <a:t>要分析的数据集的</a:t>
            </a:r>
            <a:r>
              <a:rPr lang="zh-CN" altLang="en-US" sz="1600" dirty="0">
                <a:solidFill>
                  <a:srgbClr val="FF0000"/>
                </a:solidFill>
              </a:rPr>
              <a:t>位置</a:t>
            </a:r>
            <a:r>
              <a:rPr lang="zh-CN" altLang="en-US" sz="1600" dirty="0">
                <a:solidFill>
                  <a:srgbClr val="000000"/>
                </a:solidFill>
              </a:rPr>
              <a:t>、输入数据的格式、类</a:t>
            </a:r>
          </a:p>
          <a:p>
            <a:r>
              <a:rPr lang="zh-CN" altLang="en-US" sz="1600" dirty="0">
                <a:solidFill>
                  <a:srgbClr val="000000"/>
                </a:solidFill>
              </a:rPr>
              <a:t>型。数据格式可以是固定格式或自由格式，可以读取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tab</a:t>
            </a:r>
            <a:r>
              <a:rPr lang="zh-CN" altLang="en-US" sz="1600" dirty="0">
                <a:solidFill>
                  <a:srgbClr val="000000"/>
                </a:solidFill>
              </a:rPr>
              <a:t>、空格、逗号分隔的文本</a:t>
            </a:r>
            <a:r>
              <a:rPr lang="en-US" altLang="zh-CN" sz="1600" dirty="0">
                <a:solidFill>
                  <a:srgbClr val="000000"/>
                </a:solidFill>
              </a:rPr>
              <a:t>; </a:t>
            </a:r>
            <a:r>
              <a:rPr lang="zh-CN" altLang="en-US" sz="1600" dirty="0">
                <a:solidFill>
                  <a:srgbClr val="000000"/>
                </a:solidFill>
              </a:rPr>
              <a:t>数据类型可以为原始数据</a:t>
            </a:r>
          </a:p>
          <a:p>
            <a:r>
              <a:rPr lang="zh-CN" altLang="en-US" sz="1600" dirty="0">
                <a:solidFill>
                  <a:srgbClr val="000000"/>
                </a:solidFill>
              </a:rPr>
              <a:t>或者相关矩阵、协方差矩阵</a:t>
            </a:r>
            <a:r>
              <a:rPr lang="en-US" altLang="zh-CN" sz="1600" dirty="0">
                <a:solidFill>
                  <a:srgbClr val="000000"/>
                </a:solidFill>
              </a:rPr>
              <a:t>( type = covariance) </a:t>
            </a:r>
            <a:r>
              <a:rPr lang="zh-CN" altLang="en-US" sz="1600" dirty="0">
                <a:solidFill>
                  <a:srgbClr val="000000"/>
                </a:solidFill>
              </a:rPr>
              <a:t>。数据</a:t>
            </a:r>
          </a:p>
          <a:p>
            <a:r>
              <a:rPr lang="zh-CN" altLang="en-US" sz="1600" dirty="0">
                <a:solidFill>
                  <a:srgbClr val="000000"/>
                </a:solidFill>
              </a:rPr>
              <a:t>集中最多可以有</a:t>
            </a:r>
            <a:r>
              <a:rPr lang="en-US" altLang="zh-CN" sz="1600" dirty="0">
                <a:solidFill>
                  <a:srgbClr val="000000"/>
                </a:solidFill>
              </a:rPr>
              <a:t>500 </a:t>
            </a:r>
            <a:r>
              <a:rPr lang="zh-CN" altLang="en-US" sz="1600" dirty="0">
                <a:solidFill>
                  <a:srgbClr val="000000"/>
                </a:solidFill>
              </a:rPr>
              <a:t>个变量。</a:t>
            </a:r>
          </a:p>
          <a:p>
            <a:r>
              <a:rPr lang="zh-CN" altLang="en-US" sz="1600" dirty="0">
                <a:solidFill>
                  <a:srgbClr val="000000"/>
                </a:solidFill>
              </a:rPr>
              <a:t>例如</a:t>
            </a:r>
            <a:r>
              <a:rPr lang="en-US" altLang="zh-CN" sz="1600" dirty="0">
                <a:solidFill>
                  <a:srgbClr val="000000"/>
                </a:solidFill>
              </a:rPr>
              <a:t>: data: file = </a:t>
            </a:r>
            <a:r>
              <a:rPr lang="en-US" altLang="zh-CN" sz="1600" dirty="0" err="1">
                <a:solidFill>
                  <a:srgbClr val="000000"/>
                </a:solidFill>
              </a:rPr>
              <a:t>mydata</a:t>
            </a:r>
            <a:r>
              <a:rPr lang="en-US" altLang="zh-CN" sz="1600" dirty="0">
                <a:solidFill>
                  <a:srgbClr val="000000"/>
                </a:solidFill>
              </a:rPr>
              <a:t>. </a:t>
            </a:r>
            <a:r>
              <a:rPr lang="en-US" altLang="zh-CN" sz="1600" dirty="0" err="1">
                <a:solidFill>
                  <a:srgbClr val="000000"/>
                </a:solidFill>
              </a:rPr>
              <a:t>dat</a:t>
            </a:r>
            <a:r>
              <a:rPr lang="en-US" altLang="zh-CN" sz="1600" dirty="0">
                <a:solidFill>
                  <a:srgbClr val="000000"/>
                </a:solidFill>
              </a:rPr>
              <a:t>; type = individual;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 Same Side Corner Rectangle 154"/>
          <p:cNvSpPr/>
          <p:nvPr/>
        </p:nvSpPr>
        <p:spPr>
          <a:xfrm>
            <a:off x="44208" y="1700808"/>
            <a:ext cx="2511568" cy="444284"/>
          </a:xfrm>
          <a:prstGeom prst="round2Same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rgbClr val="000000"/>
                </a:solidFill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</a:rPr>
              <a:t>: ( </a:t>
            </a:r>
            <a:r>
              <a:rPr lang="zh-CN" altLang="en-US" sz="1600" dirty="0">
                <a:solidFill>
                  <a:srgbClr val="000000"/>
                </a:solidFill>
              </a:rPr>
              <a:t>必须语句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5817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7311" y="2710661"/>
            <a:ext cx="4266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http://www.statmodel.com/ugexcerpts.shtml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 Same Side Corner Rectangle 154"/>
          <p:cNvSpPr/>
          <p:nvPr/>
        </p:nvSpPr>
        <p:spPr>
          <a:xfrm>
            <a:off x="332240" y="1467438"/>
            <a:ext cx="1809750" cy="420687"/>
          </a:xfrm>
          <a:prstGeom prst="round2Same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学习网址</a:t>
            </a:r>
            <a:endParaRPr lang="en-US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60240" y="3358733"/>
            <a:ext cx="50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http://www.statmodel.com/course_materials.shtml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689116"/>
            <a:ext cx="1584176" cy="3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用户使用指南：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120" y="3354912"/>
            <a:ext cx="1584176" cy="3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视频教程：</a:t>
            </a:r>
          </a:p>
        </p:txBody>
      </p:sp>
    </p:spTree>
    <p:extLst>
      <p:ext uri="{BB962C8B-B14F-4D97-AF65-F5344CB8AC3E}">
        <p14:creationId xmlns:p14="http://schemas.microsoft.com/office/powerpoint/2010/main" val="414933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 txBox="1">
            <a:spLocks/>
          </p:cNvSpPr>
          <p:nvPr/>
        </p:nvSpPr>
        <p:spPr>
          <a:xfrm>
            <a:off x="1418175" y="1672937"/>
            <a:ext cx="2286000" cy="275972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188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altLang="en-US" sz="18500" noProof="0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</a:rPr>
              <a:t>1</a:t>
            </a:r>
            <a:endParaRPr kumimoji="0" lang="en-US" altLang="en-US" sz="185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  <p:sp>
        <p:nvSpPr>
          <p:cNvPr id="6" name="标题 5"/>
          <p:cNvSpPr txBox="1">
            <a:spLocks/>
          </p:cNvSpPr>
          <p:nvPr/>
        </p:nvSpPr>
        <p:spPr>
          <a:xfrm>
            <a:off x="3123375" y="3369681"/>
            <a:ext cx="4687200" cy="609599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LCA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基本原理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占位符 6"/>
          <p:cNvSpPr txBox="1">
            <a:spLocks/>
          </p:cNvSpPr>
          <p:nvPr/>
        </p:nvSpPr>
        <p:spPr>
          <a:xfrm>
            <a:off x="2031042" y="2853614"/>
            <a:ext cx="3137264" cy="3983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1400" dirty="0">
                <a:solidFill>
                  <a:srgbClr val="A3C902"/>
                </a:solidFill>
              </a:rPr>
              <a:t>O2O  </a:t>
            </a:r>
            <a:r>
              <a:rPr lang="en-US" altLang="zh-CN" dirty="0">
                <a:solidFill>
                  <a:srgbClr val="A3C902"/>
                </a:solidFill>
              </a:rPr>
              <a:t>user Classification</a:t>
            </a:r>
            <a:endParaRPr lang="en-US" altLang="zh-CN" sz="1400" dirty="0">
              <a:solidFill>
                <a:srgbClr val="A3C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2120899" y="2679700"/>
            <a:ext cx="4888831" cy="956509"/>
          </a:xfrm>
          <a:prstGeom prst="parallelogram">
            <a:avLst>
              <a:gd name="adj" fmla="val 305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prstTxWarp prst="textPlain">
              <a:avLst/>
            </a:prstTxWarp>
          </a:bodyPr>
          <a:lstStyle/>
          <a:p>
            <a:pPr algn="ctr"/>
            <a:r>
              <a:rPr lang="en-US" altLang="zh-CN" sz="4800" b="1" smtClean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THANKYOU</a:t>
            </a:r>
            <a:endParaRPr lang="zh-CN" altLang="en-US" sz="4800" b="1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740860" y="3689351"/>
            <a:ext cx="6403140" cy="336549"/>
          </a:xfrm>
          <a:prstGeom prst="parallelogram">
            <a:avLst>
              <a:gd name="adj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pc="300">
                <a:solidFill>
                  <a:srgbClr val="D2ECB6"/>
                </a:solidFill>
                <a:latin typeface="Bell MT" panose="02020503060305020303" pitchFamily="18" charset="0"/>
                <a:ea typeface="幼圆" panose="02010509060101010101" pitchFamily="49" charset="-122"/>
              </a:rPr>
              <a:t>http://</a:t>
            </a:r>
            <a:r>
              <a:rPr lang="en-US" altLang="zh-CN" sz="1600" spc="300" smtClean="0">
                <a:solidFill>
                  <a:srgbClr val="D2ECB6"/>
                </a:solidFill>
                <a:latin typeface="Bell MT" panose="02020503060305020303" pitchFamily="18" charset="0"/>
                <a:ea typeface="幼圆" panose="02010509060101010101" pitchFamily="49" charset="-122"/>
              </a:rPr>
              <a:t>meihua.docer.com</a:t>
            </a:r>
            <a:endParaRPr lang="zh-CN" altLang="en-US" sz="1600" spc="300">
              <a:solidFill>
                <a:srgbClr val="D2ECB6"/>
              </a:solidFill>
              <a:latin typeface="Bell MT" panose="02020503060305020303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9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544946"/>
              </p:ext>
            </p:extLst>
          </p:nvPr>
        </p:nvGraphicFramePr>
        <p:xfrm>
          <a:off x="3182863" y="4149080"/>
          <a:ext cx="21812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8" name="Visio" r:id="rId3" imgW="2177280" imgH="1403140" progId="Visio.Drawing.11">
                  <p:embed/>
                </p:oleObj>
              </mc:Choice>
              <mc:Fallback>
                <p:oleObj name="Visio" r:id="rId3" imgW="2177280" imgH="14031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863" y="4149080"/>
                        <a:ext cx="2181225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1259632" y="1412776"/>
            <a:ext cx="6048672" cy="201622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9672" y="1556792"/>
            <a:ext cx="54726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潜在类别分析</a:t>
            </a:r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(Latent Class Analysis</a:t>
            </a: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LCA</a:t>
            </a: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），</a:t>
            </a: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下面简称潜类别分析</a:t>
            </a:r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是通过</a:t>
            </a:r>
            <a:r>
              <a:rPr lang="zh-CN" altLang="en-US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潜在类别模型</a:t>
            </a:r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(Latent Class Model, LCM)</a:t>
            </a: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这一</a:t>
            </a: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模型，用</a:t>
            </a: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间断的</a:t>
            </a:r>
            <a:r>
              <a:rPr lang="zh-CN" altLang="en-US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潜类别变量</a:t>
            </a: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来解释</a:t>
            </a:r>
            <a:r>
              <a:rPr lang="zh-CN" altLang="en-US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外显类别</a:t>
            </a: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变量间的关联，即外显变量间的关系可以通过潜在</a:t>
            </a: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类别来</a:t>
            </a: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估计，进而维持外显变量的局部独立性的</a:t>
            </a:r>
            <a:r>
              <a:rPr lang="zh-CN" altLang="en-US" sz="1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统计分析</a:t>
            </a: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方法</a:t>
            </a:r>
            <a:r>
              <a:rPr lang="zh-CN" alt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8887" y="5661248"/>
            <a:ext cx="1584176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LCA</a:t>
            </a:r>
            <a:r>
              <a:rPr lang="zh-CN" alt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示意图</a:t>
            </a:r>
          </a:p>
        </p:txBody>
      </p:sp>
    </p:spTree>
    <p:extLst>
      <p:ext uri="{BB962C8B-B14F-4D97-AF65-F5344CB8AC3E}">
        <p14:creationId xmlns:p14="http://schemas.microsoft.com/office/powerpoint/2010/main" val="29855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99"/>
          <p:cNvCxnSpPr>
            <a:cxnSpLocks noChangeShapeType="1"/>
          </p:cNvCxnSpPr>
          <p:nvPr/>
        </p:nvCxnSpPr>
        <p:spPr bwMode="auto">
          <a:xfrm>
            <a:off x="4733703" y="3398861"/>
            <a:ext cx="741362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直接连接符 200"/>
          <p:cNvCxnSpPr>
            <a:cxnSpLocks noChangeShapeType="1"/>
          </p:cNvCxnSpPr>
          <p:nvPr/>
        </p:nvCxnSpPr>
        <p:spPr bwMode="auto">
          <a:xfrm>
            <a:off x="3370040" y="4118941"/>
            <a:ext cx="741363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" name="直接连接符 201"/>
          <p:cNvCxnSpPr>
            <a:cxnSpLocks noChangeShapeType="1"/>
          </p:cNvCxnSpPr>
          <p:nvPr/>
        </p:nvCxnSpPr>
        <p:spPr bwMode="auto">
          <a:xfrm>
            <a:off x="4732115" y="4767013"/>
            <a:ext cx="741363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" name="直接连接符 202"/>
          <p:cNvCxnSpPr>
            <a:cxnSpLocks noChangeShapeType="1"/>
          </p:cNvCxnSpPr>
          <p:nvPr/>
        </p:nvCxnSpPr>
        <p:spPr bwMode="auto">
          <a:xfrm>
            <a:off x="3370040" y="2678781"/>
            <a:ext cx="742950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右箭头 203"/>
          <p:cNvSpPr/>
          <p:nvPr/>
        </p:nvSpPr>
        <p:spPr>
          <a:xfrm rot="5400000">
            <a:off x="2155602" y="3610693"/>
            <a:ext cx="4500563" cy="1328738"/>
          </a:xfrm>
          <a:prstGeom prst="rightArrow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5" name="圆角矩形 204"/>
          <p:cNvSpPr/>
          <p:nvPr/>
        </p:nvSpPr>
        <p:spPr bwMode="auto">
          <a:xfrm rot="212982">
            <a:off x="4127502" y="4542426"/>
            <a:ext cx="520145" cy="496993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rgbClr val="1CADE4">
                  <a:lumMod val="60000"/>
                  <a:lumOff val="40000"/>
                </a:srgbClr>
              </a:gs>
              <a:gs pos="0">
                <a:srgbClr val="1CADE4"/>
              </a:gs>
            </a:gsLst>
            <a:lin ang="16200000" scaled="1"/>
          </a:gradFill>
          <a:ln w="34925" cap="flat" cmpd="sng" algn="ctr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T w="260350" h="50800" prst="softRound"/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6" name="圆角矩形 205"/>
          <p:cNvSpPr/>
          <p:nvPr/>
        </p:nvSpPr>
        <p:spPr bwMode="auto">
          <a:xfrm rot="212982">
            <a:off x="4189732" y="4540944"/>
            <a:ext cx="424326" cy="40543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ysClr val="window" lastClr="FFFFFF"/>
              </a:gs>
              <a:gs pos="62000">
                <a:srgbClr val="FFFFFF">
                  <a:alpha val="22000"/>
                </a:srgbClr>
              </a:gs>
              <a:gs pos="40000">
                <a:sysClr val="window" lastClr="FFFFFF">
                  <a:alpha val="0"/>
                </a:sysClr>
              </a:gs>
            </a:gsLst>
            <a:lin ang="16200000" scaled="1"/>
          </a:gradFill>
          <a:ln w="34925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7" name="十字星 206"/>
          <p:cNvSpPr/>
          <p:nvPr/>
        </p:nvSpPr>
        <p:spPr>
          <a:xfrm rot="16412982">
            <a:off x="4513834" y="4802449"/>
            <a:ext cx="141287" cy="69850"/>
          </a:xfrm>
          <a:prstGeom prst="star4">
            <a:avLst>
              <a:gd name="adj" fmla="val 339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8" name="椭圆 207"/>
          <p:cNvSpPr/>
          <p:nvPr/>
        </p:nvSpPr>
        <p:spPr>
          <a:xfrm rot="16412982">
            <a:off x="4555240" y="4817786"/>
            <a:ext cx="64787" cy="34942"/>
          </a:xfrm>
          <a:prstGeom prst="ellipse">
            <a:avLst/>
          </a:prstGeom>
          <a:gradFill flip="none" rotWithShape="1">
            <a:gsLst>
              <a:gs pos="57000">
                <a:sysClr val="window" lastClr="FFFFFF">
                  <a:alpha val="38000"/>
                </a:sysClr>
              </a:gs>
              <a:gs pos="0">
                <a:sysClr val="window" lastClr="FFFFFF"/>
              </a:gs>
              <a:gs pos="82000">
                <a:sysClr val="window" lastClr="FFFFFF"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9" name="圆角矩形 208"/>
          <p:cNvSpPr/>
          <p:nvPr/>
        </p:nvSpPr>
        <p:spPr bwMode="auto">
          <a:xfrm rot="11012982" flipH="1">
            <a:off x="4200503" y="4618887"/>
            <a:ext cx="424326" cy="40543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ysClr val="window" lastClr="FFFFFF">
                  <a:alpha val="60000"/>
                </a:sysClr>
              </a:gs>
              <a:gs pos="92000">
                <a:srgbClr val="FFFFFF">
                  <a:alpha val="22000"/>
                </a:srgbClr>
              </a:gs>
              <a:gs pos="83000">
                <a:sysClr val="window" lastClr="FFFFFF">
                  <a:alpha val="0"/>
                </a:sysClr>
              </a:gs>
            </a:gsLst>
            <a:lin ang="16200000" scaled="1"/>
          </a:gradFill>
          <a:ln w="34925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0" name="圆角矩形 209"/>
          <p:cNvSpPr/>
          <p:nvPr/>
        </p:nvSpPr>
        <p:spPr bwMode="auto">
          <a:xfrm rot="212982">
            <a:off x="4127502" y="3846535"/>
            <a:ext cx="520145" cy="496993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rgbClr val="1CADE4">
                  <a:lumMod val="60000"/>
                  <a:lumOff val="40000"/>
                </a:srgbClr>
              </a:gs>
              <a:gs pos="0">
                <a:srgbClr val="1CADE4"/>
              </a:gs>
            </a:gsLst>
            <a:lin ang="16200000" scaled="1"/>
          </a:gradFill>
          <a:ln w="34925" cap="flat" cmpd="sng" algn="ctr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T w="260350" h="50800" prst="softRound"/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1" name="圆角矩形 210"/>
          <p:cNvSpPr/>
          <p:nvPr/>
        </p:nvSpPr>
        <p:spPr bwMode="auto">
          <a:xfrm rot="212982">
            <a:off x="4189732" y="3845053"/>
            <a:ext cx="424326" cy="40543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ysClr val="window" lastClr="FFFFFF"/>
              </a:gs>
              <a:gs pos="62000">
                <a:srgbClr val="FFFFFF">
                  <a:alpha val="22000"/>
                </a:srgbClr>
              </a:gs>
              <a:gs pos="40000">
                <a:sysClr val="window" lastClr="FFFFFF">
                  <a:alpha val="0"/>
                </a:sysClr>
              </a:gs>
            </a:gsLst>
            <a:lin ang="16200000" scaled="1"/>
          </a:gradFill>
          <a:ln w="34925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2" name="十字星 211"/>
          <p:cNvSpPr/>
          <p:nvPr/>
        </p:nvSpPr>
        <p:spPr>
          <a:xfrm rot="16412982">
            <a:off x="4513834" y="4106930"/>
            <a:ext cx="141287" cy="69850"/>
          </a:xfrm>
          <a:prstGeom prst="star4">
            <a:avLst>
              <a:gd name="adj" fmla="val 339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3" name="椭圆 212"/>
          <p:cNvSpPr/>
          <p:nvPr/>
        </p:nvSpPr>
        <p:spPr>
          <a:xfrm rot="16412982">
            <a:off x="4555240" y="4121895"/>
            <a:ext cx="64787" cy="34942"/>
          </a:xfrm>
          <a:prstGeom prst="ellipse">
            <a:avLst/>
          </a:prstGeom>
          <a:gradFill flip="none" rotWithShape="1">
            <a:gsLst>
              <a:gs pos="57000">
                <a:sysClr val="window" lastClr="FFFFFF">
                  <a:alpha val="38000"/>
                </a:sysClr>
              </a:gs>
              <a:gs pos="0">
                <a:sysClr val="window" lastClr="FFFFFF"/>
              </a:gs>
              <a:gs pos="82000">
                <a:sysClr val="window" lastClr="FFFFFF"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4" name="圆角矩形 213"/>
          <p:cNvSpPr/>
          <p:nvPr/>
        </p:nvSpPr>
        <p:spPr bwMode="auto">
          <a:xfrm rot="11012982" flipH="1">
            <a:off x="4200503" y="3922996"/>
            <a:ext cx="424326" cy="40543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ysClr val="window" lastClr="FFFFFF">
                  <a:alpha val="60000"/>
                </a:sysClr>
              </a:gs>
              <a:gs pos="92000">
                <a:srgbClr val="FFFFFF">
                  <a:alpha val="22000"/>
                </a:srgbClr>
              </a:gs>
              <a:gs pos="83000">
                <a:sysClr val="window" lastClr="FFFFFF">
                  <a:alpha val="0"/>
                </a:sysClr>
              </a:gs>
            </a:gsLst>
            <a:lin ang="16200000" scaled="1"/>
          </a:gradFill>
          <a:ln w="34925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5" name="圆角矩形 214"/>
          <p:cNvSpPr/>
          <p:nvPr/>
        </p:nvSpPr>
        <p:spPr bwMode="auto">
          <a:xfrm rot="212982">
            <a:off x="4127502" y="3126455"/>
            <a:ext cx="520145" cy="496993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rgbClr val="1CADE4">
                  <a:lumMod val="60000"/>
                  <a:lumOff val="40000"/>
                </a:srgbClr>
              </a:gs>
              <a:gs pos="0">
                <a:srgbClr val="1CADE4"/>
              </a:gs>
            </a:gsLst>
            <a:lin ang="16200000" scaled="1"/>
          </a:gradFill>
          <a:ln w="34925" cap="flat" cmpd="sng" algn="ctr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T w="260350" h="50800" prst="softRound"/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6" name="圆角矩形 215"/>
          <p:cNvSpPr/>
          <p:nvPr/>
        </p:nvSpPr>
        <p:spPr bwMode="auto">
          <a:xfrm rot="212982">
            <a:off x="4189732" y="3124973"/>
            <a:ext cx="424326" cy="40543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ysClr val="window" lastClr="FFFFFF"/>
              </a:gs>
              <a:gs pos="62000">
                <a:srgbClr val="FFFFFF">
                  <a:alpha val="22000"/>
                </a:srgbClr>
              </a:gs>
              <a:gs pos="40000">
                <a:sysClr val="window" lastClr="FFFFFF">
                  <a:alpha val="0"/>
                </a:sysClr>
              </a:gs>
            </a:gsLst>
            <a:lin ang="16200000" scaled="1"/>
          </a:gradFill>
          <a:ln w="34925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7" name="十字星 216"/>
          <p:cNvSpPr/>
          <p:nvPr/>
        </p:nvSpPr>
        <p:spPr>
          <a:xfrm rot="16412982">
            <a:off x="4513834" y="3385634"/>
            <a:ext cx="141288" cy="69850"/>
          </a:xfrm>
          <a:prstGeom prst="star4">
            <a:avLst>
              <a:gd name="adj" fmla="val 339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8" name="椭圆 217"/>
          <p:cNvSpPr/>
          <p:nvPr/>
        </p:nvSpPr>
        <p:spPr>
          <a:xfrm rot="16412982">
            <a:off x="4555240" y="3401815"/>
            <a:ext cx="64787" cy="34942"/>
          </a:xfrm>
          <a:prstGeom prst="ellipse">
            <a:avLst/>
          </a:prstGeom>
          <a:gradFill flip="none" rotWithShape="1">
            <a:gsLst>
              <a:gs pos="57000">
                <a:sysClr val="window" lastClr="FFFFFF">
                  <a:alpha val="38000"/>
                </a:sysClr>
              </a:gs>
              <a:gs pos="0">
                <a:sysClr val="window" lastClr="FFFFFF"/>
              </a:gs>
              <a:gs pos="82000">
                <a:sysClr val="window" lastClr="FFFFFF"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9" name="圆角矩形 218"/>
          <p:cNvSpPr/>
          <p:nvPr/>
        </p:nvSpPr>
        <p:spPr bwMode="auto">
          <a:xfrm rot="11012982" flipH="1">
            <a:off x="4200503" y="3202916"/>
            <a:ext cx="424326" cy="40543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ysClr val="window" lastClr="FFFFFF">
                  <a:alpha val="60000"/>
                </a:sysClr>
              </a:gs>
              <a:gs pos="92000">
                <a:srgbClr val="FFFFFF">
                  <a:alpha val="22000"/>
                </a:srgbClr>
              </a:gs>
              <a:gs pos="83000">
                <a:sysClr val="window" lastClr="FFFFFF">
                  <a:alpha val="0"/>
                </a:sysClr>
              </a:gs>
            </a:gsLst>
            <a:lin ang="16200000" scaled="1"/>
          </a:gradFill>
          <a:ln w="34925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0" name="圆角矩形 219"/>
          <p:cNvSpPr/>
          <p:nvPr/>
        </p:nvSpPr>
        <p:spPr bwMode="auto">
          <a:xfrm rot="212982">
            <a:off x="4127502" y="2406375"/>
            <a:ext cx="520145" cy="496993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rgbClr val="1CADE4">
                  <a:lumMod val="60000"/>
                  <a:lumOff val="40000"/>
                </a:srgbClr>
              </a:gs>
              <a:gs pos="0">
                <a:srgbClr val="1CADE4"/>
              </a:gs>
            </a:gsLst>
            <a:lin ang="16200000" scaled="1"/>
          </a:gradFill>
          <a:ln w="34925" cap="flat" cmpd="sng" algn="ctr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T w="260350" h="50800" prst="softRound"/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1" name="圆角矩形 220"/>
          <p:cNvSpPr/>
          <p:nvPr/>
        </p:nvSpPr>
        <p:spPr bwMode="auto">
          <a:xfrm rot="212982">
            <a:off x="4189732" y="2403497"/>
            <a:ext cx="424326" cy="40543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ysClr val="window" lastClr="FFFFFF"/>
              </a:gs>
              <a:gs pos="62000">
                <a:srgbClr val="FFFFFF">
                  <a:alpha val="22000"/>
                </a:srgbClr>
              </a:gs>
              <a:gs pos="40000">
                <a:sysClr val="window" lastClr="FFFFFF">
                  <a:alpha val="0"/>
                </a:sysClr>
              </a:gs>
            </a:gsLst>
            <a:lin ang="16200000" scaled="1"/>
          </a:gradFill>
          <a:ln w="34925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2" name="十字星 221"/>
          <p:cNvSpPr/>
          <p:nvPr/>
        </p:nvSpPr>
        <p:spPr>
          <a:xfrm rot="16412982">
            <a:off x="4513834" y="2951087"/>
            <a:ext cx="141288" cy="69850"/>
          </a:xfrm>
          <a:prstGeom prst="star4">
            <a:avLst>
              <a:gd name="adj" fmla="val 339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3" name="椭圆 222"/>
          <p:cNvSpPr/>
          <p:nvPr/>
        </p:nvSpPr>
        <p:spPr>
          <a:xfrm rot="16412982">
            <a:off x="4555240" y="2966896"/>
            <a:ext cx="64787" cy="34942"/>
          </a:xfrm>
          <a:prstGeom prst="ellipse">
            <a:avLst/>
          </a:prstGeom>
          <a:gradFill flip="none" rotWithShape="1">
            <a:gsLst>
              <a:gs pos="57000">
                <a:sysClr val="window" lastClr="FFFFFF">
                  <a:alpha val="38000"/>
                </a:sysClr>
              </a:gs>
              <a:gs pos="0">
                <a:sysClr val="window" lastClr="FFFFFF"/>
              </a:gs>
              <a:gs pos="82000">
                <a:sysClr val="window" lastClr="FFFFFF"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4" name="圆角矩形 223"/>
          <p:cNvSpPr/>
          <p:nvPr/>
        </p:nvSpPr>
        <p:spPr bwMode="auto">
          <a:xfrm rot="11012982" flipH="1">
            <a:off x="4200503" y="2547513"/>
            <a:ext cx="424326" cy="40543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ysClr val="window" lastClr="FFFFFF">
                  <a:alpha val="60000"/>
                </a:sysClr>
              </a:gs>
              <a:gs pos="92000">
                <a:srgbClr val="FFFFFF">
                  <a:alpha val="22000"/>
                </a:srgbClr>
              </a:gs>
              <a:gs pos="83000">
                <a:sysClr val="window" lastClr="FFFFFF">
                  <a:alpha val="0"/>
                </a:sysClr>
              </a:gs>
            </a:gsLst>
            <a:lin ang="16200000" scaled="1"/>
          </a:gradFill>
          <a:ln w="34925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179" name="TextBox 41"/>
          <p:cNvSpPr txBox="1">
            <a:spLocks noChangeArrowheads="1"/>
          </p:cNvSpPr>
          <p:nvPr/>
        </p:nvSpPr>
        <p:spPr bwMode="auto">
          <a:xfrm>
            <a:off x="4216178" y="2446057"/>
            <a:ext cx="3444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FFFF"/>
                </a:solidFill>
                <a:latin typeface="Arial" charset="0"/>
                <a:ea typeface="微软雅黑" pitchFamily="34" charset="-122"/>
                <a:cs typeface="Arial" charset="0"/>
              </a:rPr>
              <a:t>1</a:t>
            </a:r>
            <a:endParaRPr lang="zh-CN" altLang="en-US" b="1" dirty="0">
              <a:solidFill>
                <a:srgbClr val="FFFFFF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5180" name="TextBox 42"/>
          <p:cNvSpPr txBox="1">
            <a:spLocks noChangeArrowheads="1"/>
          </p:cNvSpPr>
          <p:nvPr/>
        </p:nvSpPr>
        <p:spPr bwMode="auto">
          <a:xfrm>
            <a:off x="4216178" y="3165765"/>
            <a:ext cx="3444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Arial" charset="0"/>
                <a:ea typeface="微软雅黑" pitchFamily="34" charset="-122"/>
                <a:cs typeface="Arial" charset="0"/>
              </a:rPr>
              <a:t>2</a:t>
            </a:r>
            <a:endParaRPr lang="zh-CN" altLang="en-US" b="1">
              <a:solidFill>
                <a:srgbClr val="FFFFFF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5181" name="TextBox 43"/>
          <p:cNvSpPr txBox="1">
            <a:spLocks noChangeArrowheads="1"/>
          </p:cNvSpPr>
          <p:nvPr/>
        </p:nvSpPr>
        <p:spPr bwMode="auto">
          <a:xfrm>
            <a:off x="4216178" y="3885473"/>
            <a:ext cx="3444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Arial" charset="0"/>
                <a:ea typeface="微软雅黑" pitchFamily="34" charset="-122"/>
                <a:cs typeface="Arial" charset="0"/>
              </a:rPr>
              <a:t>3</a:t>
            </a:r>
            <a:endParaRPr lang="zh-CN" altLang="en-US" b="1">
              <a:solidFill>
                <a:srgbClr val="FFFFFF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5182" name="TextBox 44"/>
          <p:cNvSpPr txBox="1">
            <a:spLocks noChangeArrowheads="1"/>
          </p:cNvSpPr>
          <p:nvPr/>
        </p:nvSpPr>
        <p:spPr bwMode="auto">
          <a:xfrm>
            <a:off x="4216178" y="4582580"/>
            <a:ext cx="3444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Arial" charset="0"/>
                <a:ea typeface="微软雅黑" pitchFamily="34" charset="-122"/>
                <a:cs typeface="Arial" charset="0"/>
              </a:rPr>
              <a:t>4</a:t>
            </a:r>
            <a:endParaRPr lang="zh-CN" altLang="en-US" b="1">
              <a:solidFill>
                <a:srgbClr val="FFFFFF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5185" name="TextBox 47"/>
          <p:cNvSpPr txBox="1">
            <a:spLocks noChangeArrowheads="1"/>
          </p:cNvSpPr>
          <p:nvPr/>
        </p:nvSpPr>
        <p:spPr bwMode="auto">
          <a:xfrm>
            <a:off x="1043608" y="1814685"/>
            <a:ext cx="22210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zh-CN" altLang="en-US" sz="1800" dirty="0" smtClean="0">
                <a:solidFill>
                  <a:srgbClr val="1CADE4"/>
                </a:solidFill>
                <a:latin typeface="微软雅黑" pitchFamily="34" charset="-122"/>
                <a:ea typeface="微软雅黑" pitchFamily="34" charset="-122"/>
              </a:rPr>
              <a:t>探索性潜类别模型</a:t>
            </a:r>
            <a:endParaRPr lang="zh-CN" altLang="en-US" sz="1800" dirty="0">
              <a:solidFill>
                <a:srgbClr val="1CADE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87" name="TextBox 49"/>
          <p:cNvSpPr txBox="1">
            <a:spLocks noChangeArrowheads="1"/>
          </p:cNvSpPr>
          <p:nvPr/>
        </p:nvSpPr>
        <p:spPr bwMode="auto">
          <a:xfrm>
            <a:off x="1338039" y="2420888"/>
            <a:ext cx="200501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估计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初始模型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  <a:ea typeface="+mn-ea"/>
              </a:rPr>
              <a:t>T=1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</a:rPr>
              <a:t>1-cluster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模型）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188" name="TextBox 50"/>
          <p:cNvSpPr txBox="1">
            <a:spLocks noChangeArrowheads="1"/>
          </p:cNvSpPr>
          <p:nvPr/>
        </p:nvSpPr>
        <p:spPr bwMode="auto">
          <a:xfrm>
            <a:off x="1331640" y="3212976"/>
            <a:ext cx="200501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逐步增加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类别数目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，参数估计，计算拟合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度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5191" name="直接连接符 236"/>
          <p:cNvCxnSpPr>
            <a:cxnSpLocks noChangeShapeType="1"/>
          </p:cNvCxnSpPr>
          <p:nvPr/>
        </p:nvCxnSpPr>
        <p:spPr bwMode="auto">
          <a:xfrm>
            <a:off x="3336653" y="5487093"/>
            <a:ext cx="741363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圆角矩形 237"/>
          <p:cNvSpPr/>
          <p:nvPr/>
        </p:nvSpPr>
        <p:spPr bwMode="auto">
          <a:xfrm rot="212982">
            <a:off x="4127502" y="5214687"/>
            <a:ext cx="520145" cy="496993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rgbClr val="1CADE4">
                  <a:lumMod val="60000"/>
                  <a:lumOff val="40000"/>
                </a:srgbClr>
              </a:gs>
              <a:gs pos="0">
                <a:srgbClr val="1CADE4"/>
              </a:gs>
            </a:gsLst>
            <a:lin ang="16200000" scaled="1"/>
          </a:gradFill>
          <a:ln w="34925" cap="flat" cmpd="sng" algn="ctr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T w="260350" h="50800" prst="softRound"/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9" name="圆角矩形 238"/>
          <p:cNvSpPr/>
          <p:nvPr/>
        </p:nvSpPr>
        <p:spPr bwMode="auto">
          <a:xfrm rot="212982">
            <a:off x="4189732" y="5213205"/>
            <a:ext cx="424326" cy="40543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ysClr val="window" lastClr="FFFFFF"/>
              </a:gs>
              <a:gs pos="62000">
                <a:srgbClr val="FFFFFF">
                  <a:alpha val="22000"/>
                </a:srgbClr>
              </a:gs>
              <a:gs pos="40000">
                <a:sysClr val="window" lastClr="FFFFFF">
                  <a:alpha val="0"/>
                </a:sysClr>
              </a:gs>
            </a:gsLst>
            <a:lin ang="16200000" scaled="1"/>
          </a:gradFill>
          <a:ln w="34925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0" name="十字星 239"/>
          <p:cNvSpPr/>
          <p:nvPr/>
        </p:nvSpPr>
        <p:spPr>
          <a:xfrm rot="16412982">
            <a:off x="4513834" y="5475253"/>
            <a:ext cx="141288" cy="69850"/>
          </a:xfrm>
          <a:prstGeom prst="star4">
            <a:avLst>
              <a:gd name="adj" fmla="val 339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1" name="椭圆 240"/>
          <p:cNvSpPr/>
          <p:nvPr/>
        </p:nvSpPr>
        <p:spPr>
          <a:xfrm rot="16412982">
            <a:off x="4555240" y="5490047"/>
            <a:ext cx="64787" cy="34942"/>
          </a:xfrm>
          <a:prstGeom prst="ellipse">
            <a:avLst/>
          </a:prstGeom>
          <a:gradFill flip="none" rotWithShape="1">
            <a:gsLst>
              <a:gs pos="57000">
                <a:sysClr val="window" lastClr="FFFFFF">
                  <a:alpha val="38000"/>
                </a:sysClr>
              </a:gs>
              <a:gs pos="0">
                <a:sysClr val="window" lastClr="FFFFFF"/>
              </a:gs>
              <a:gs pos="82000">
                <a:sysClr val="window" lastClr="FFFFFF"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2" name="圆角矩形 241"/>
          <p:cNvSpPr/>
          <p:nvPr/>
        </p:nvSpPr>
        <p:spPr bwMode="auto">
          <a:xfrm rot="11012982" flipH="1">
            <a:off x="4200503" y="5291148"/>
            <a:ext cx="424326" cy="40543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ysClr val="window" lastClr="FFFFFF">
                  <a:alpha val="60000"/>
                </a:sysClr>
              </a:gs>
              <a:gs pos="92000">
                <a:srgbClr val="FFFFFF">
                  <a:alpha val="22000"/>
                </a:srgbClr>
              </a:gs>
              <a:gs pos="83000">
                <a:sysClr val="window" lastClr="FFFFFF">
                  <a:alpha val="0"/>
                </a:sysClr>
              </a:gs>
            </a:gsLst>
            <a:lin ang="16200000" scaled="1"/>
          </a:gradFill>
          <a:ln w="34925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349250" prstMaterial="metal">
            <a:bevelB w="88900" h="196850" prst="softRound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05" name="TextBox 43"/>
          <p:cNvSpPr txBox="1">
            <a:spLocks noChangeArrowheads="1"/>
          </p:cNvSpPr>
          <p:nvPr/>
        </p:nvSpPr>
        <p:spPr bwMode="auto">
          <a:xfrm>
            <a:off x="4216178" y="5253797"/>
            <a:ext cx="3444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Arial" charset="0"/>
                <a:ea typeface="微软雅黑" pitchFamily="34" charset="-122"/>
                <a:cs typeface="Arial" charset="0"/>
              </a:rPr>
              <a:t>5</a:t>
            </a:r>
            <a:endParaRPr lang="zh-CN" altLang="en-US" b="1">
              <a:solidFill>
                <a:srgbClr val="FFFFFF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5207" name="TextBox 50"/>
          <p:cNvSpPr txBox="1">
            <a:spLocks noChangeArrowheads="1"/>
          </p:cNvSpPr>
          <p:nvPr/>
        </p:nvSpPr>
        <p:spPr bwMode="auto">
          <a:xfrm>
            <a:off x="1320429" y="3861048"/>
            <a:ext cx="200501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进行拟合优度检验，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决定最佳模型</a:t>
            </a:r>
            <a:endParaRPr lang="zh-CN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9" name="直接连接符 199"/>
          <p:cNvCxnSpPr>
            <a:cxnSpLocks noChangeShapeType="1"/>
          </p:cNvCxnSpPr>
          <p:nvPr/>
        </p:nvCxnSpPr>
        <p:spPr bwMode="auto">
          <a:xfrm>
            <a:off x="4735291" y="2678781"/>
            <a:ext cx="741362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47"/>
          <p:cNvSpPr txBox="1">
            <a:spLocks noChangeArrowheads="1"/>
          </p:cNvSpPr>
          <p:nvPr/>
        </p:nvSpPr>
        <p:spPr bwMode="auto">
          <a:xfrm>
            <a:off x="5368640" y="1814685"/>
            <a:ext cx="22210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zh-CN" altLang="en-US" sz="1800" dirty="0" smtClean="0">
                <a:solidFill>
                  <a:srgbClr val="1CADE4"/>
                </a:solidFill>
                <a:latin typeface="微软雅黑" pitchFamily="34" charset="-122"/>
                <a:ea typeface="微软雅黑" pitchFamily="34" charset="-122"/>
              </a:rPr>
              <a:t>验证性潜类别模型</a:t>
            </a:r>
            <a:endParaRPr lang="zh-CN" altLang="en-US" sz="1800" dirty="0">
              <a:solidFill>
                <a:srgbClr val="1CADE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直接连接符 200"/>
          <p:cNvCxnSpPr>
            <a:cxnSpLocks noChangeShapeType="1"/>
          </p:cNvCxnSpPr>
          <p:nvPr/>
        </p:nvCxnSpPr>
        <p:spPr bwMode="auto">
          <a:xfrm>
            <a:off x="3315370" y="3398861"/>
            <a:ext cx="741363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接连接符 201"/>
          <p:cNvCxnSpPr>
            <a:cxnSpLocks noChangeShapeType="1"/>
          </p:cNvCxnSpPr>
          <p:nvPr/>
        </p:nvCxnSpPr>
        <p:spPr bwMode="auto">
          <a:xfrm>
            <a:off x="4704805" y="4118941"/>
            <a:ext cx="741363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接连接符 236"/>
          <p:cNvCxnSpPr>
            <a:cxnSpLocks noChangeShapeType="1"/>
          </p:cNvCxnSpPr>
          <p:nvPr/>
        </p:nvCxnSpPr>
        <p:spPr bwMode="auto">
          <a:xfrm>
            <a:off x="3315370" y="4767013"/>
            <a:ext cx="741363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连接符 201"/>
          <p:cNvCxnSpPr>
            <a:cxnSpLocks noChangeShapeType="1"/>
          </p:cNvCxnSpPr>
          <p:nvPr/>
        </p:nvCxnSpPr>
        <p:spPr bwMode="auto">
          <a:xfrm>
            <a:off x="4704805" y="5487093"/>
            <a:ext cx="741363" cy="0"/>
          </a:xfrm>
          <a:prstGeom prst="line">
            <a:avLst/>
          </a:prstGeom>
          <a:noFill/>
          <a:ln w="28575" algn="ctr">
            <a:solidFill>
              <a:srgbClr val="DCDCD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0"/>
          <p:cNvSpPr txBox="1">
            <a:spLocks noChangeArrowheads="1"/>
          </p:cNvSpPr>
          <p:nvPr/>
        </p:nvSpPr>
        <p:spPr bwMode="auto">
          <a:xfrm>
            <a:off x="1320429" y="4542283"/>
            <a:ext cx="200501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进行各类别命名及参数估计结果整理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7" name="TextBox 50"/>
          <p:cNvSpPr txBox="1">
            <a:spLocks noChangeArrowheads="1"/>
          </p:cNvSpPr>
          <p:nvPr/>
        </p:nvSpPr>
        <p:spPr bwMode="auto">
          <a:xfrm>
            <a:off x="1320429" y="5292502"/>
            <a:ext cx="200501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进行分类，决定各观察值的归属类别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8" name="Round Same Side Corner Rectangle 154"/>
          <p:cNvSpPr/>
          <p:nvPr/>
        </p:nvSpPr>
        <p:spPr>
          <a:xfrm>
            <a:off x="141125" y="1052736"/>
            <a:ext cx="2199419" cy="420687"/>
          </a:xfrm>
          <a:prstGeom prst="round2Same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LCM</a:t>
            </a:r>
            <a:r>
              <a:rPr lang="zh-CN" altLang="en-US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类型及</a:t>
            </a:r>
            <a:r>
              <a:rPr lang="zh-CN" altLang="en-US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分析步骤</a:t>
            </a:r>
            <a:endParaRPr lang="en-US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sp>
        <p:nvSpPr>
          <p:cNvPr id="60" name="TextBox 49"/>
          <p:cNvSpPr txBox="1">
            <a:spLocks noChangeArrowheads="1"/>
          </p:cNvSpPr>
          <p:nvPr/>
        </p:nvSpPr>
        <p:spPr bwMode="auto">
          <a:xfrm>
            <a:off x="5640909" y="2420888"/>
            <a:ext cx="200501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估计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未限定模型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（最佳或次佳模型）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1" name="TextBox 49"/>
          <p:cNvSpPr txBox="1">
            <a:spLocks noChangeArrowheads="1"/>
          </p:cNvSpPr>
          <p:nvPr/>
        </p:nvSpPr>
        <p:spPr bwMode="auto">
          <a:xfrm>
            <a:off x="5640909" y="3147508"/>
            <a:ext cx="200501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增加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限定参数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，参数估计，计算拟合优度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2" name="TextBox 49"/>
          <p:cNvSpPr txBox="1">
            <a:spLocks noChangeArrowheads="1"/>
          </p:cNvSpPr>
          <p:nvPr/>
        </p:nvSpPr>
        <p:spPr bwMode="auto">
          <a:xfrm>
            <a:off x="5640909" y="3840659"/>
            <a:ext cx="200501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进行拟合优度检验，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判断其有无变化</a:t>
            </a:r>
            <a:endParaRPr lang="zh-CN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3" name="TextBox 49"/>
          <p:cNvSpPr txBox="1">
            <a:spLocks noChangeArrowheads="1"/>
          </p:cNvSpPr>
          <p:nvPr/>
        </p:nvSpPr>
        <p:spPr bwMode="auto">
          <a:xfrm>
            <a:off x="5652120" y="4581128"/>
            <a:ext cx="2376264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拟合不好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，以未限定模型为最优，或进行其他模型估计，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拟合好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则保留及命名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4" name="TextBox 50"/>
          <p:cNvSpPr txBox="1">
            <a:spLocks noChangeArrowheads="1"/>
          </p:cNvSpPr>
          <p:nvPr/>
        </p:nvSpPr>
        <p:spPr bwMode="auto">
          <a:xfrm>
            <a:off x="5640909" y="5301208"/>
            <a:ext cx="200501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进行分类，决定各观察值的归属类别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75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154"/>
          <p:cNvSpPr/>
          <p:nvPr/>
        </p:nvSpPr>
        <p:spPr>
          <a:xfrm>
            <a:off x="141126" y="980728"/>
            <a:ext cx="1809750" cy="420687"/>
          </a:xfrm>
          <a:prstGeom prst="round2Same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LCA</a:t>
            </a:r>
            <a:r>
              <a:rPr lang="zh-CN" altLang="en-US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分析过程</a:t>
            </a:r>
            <a:endParaRPr lang="en-US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7781"/>
            <a:ext cx="17621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245980"/>
              </p:ext>
            </p:extLst>
          </p:nvPr>
        </p:nvGraphicFramePr>
        <p:xfrm>
          <a:off x="4355976" y="2037832"/>
          <a:ext cx="289890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Equation" r:id="rId4" imgW="1388519" imgH="407638" progId="Equation.DSMT4">
                  <p:embed/>
                </p:oleObj>
              </mc:Choice>
              <mc:Fallback>
                <p:oleObj name="Equation" r:id="rId4" imgW="1388519" imgH="407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037832"/>
                        <a:ext cx="2898904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15616" y="1556792"/>
            <a:ext cx="1368152" cy="798263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79912" y="3064892"/>
            <a:ext cx="4752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表示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一个潜类别模型的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联合概率；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为潜在类别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概率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表示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潜变量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</a:t>
            </a:r>
            <a:endParaRPr lang="zh-CN" altLang="en-US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水平的概率，即从样本中随机选取的观察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对象属于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潜在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类别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的概率；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为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条件概率，表示属于第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个潜在类别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的个体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对外显变量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的在第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个水平的概率</a:t>
            </a:r>
            <a:endParaRPr lang="zh-CN" altLang="en-US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7538"/>
            <a:ext cx="425873" cy="42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15242"/>
            <a:ext cx="314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84551"/>
            <a:ext cx="3429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圆角矩形 16"/>
          <p:cNvSpPr/>
          <p:nvPr/>
        </p:nvSpPr>
        <p:spPr>
          <a:xfrm>
            <a:off x="3707904" y="1916832"/>
            <a:ext cx="4608512" cy="381642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3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154"/>
          <p:cNvSpPr/>
          <p:nvPr/>
        </p:nvSpPr>
        <p:spPr>
          <a:xfrm>
            <a:off x="141126" y="1057922"/>
            <a:ext cx="1809750" cy="420687"/>
          </a:xfrm>
          <a:prstGeom prst="round2Same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LCA</a:t>
            </a:r>
            <a:r>
              <a:rPr lang="zh-CN" altLang="en-US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分析过程</a:t>
            </a:r>
            <a:endParaRPr lang="en-US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7781"/>
            <a:ext cx="17621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115616" y="2414713"/>
            <a:ext cx="1368152" cy="798263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79912" y="2924944"/>
            <a:ext cx="4752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潜在类别模型主要采用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最大似然法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ML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进行参数估计，其迭代过程常用的算法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EM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NR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等算法，其中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EM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算法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最为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常用，在使用</a:t>
            </a:r>
            <a:r>
              <a:rPr lang="en-US" altLang="zh-CN" dirty="0" err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Mplus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软件进行分类统计时，二分变量中默认采用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MLR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算法</a:t>
            </a:r>
            <a:endParaRPr lang="en-US" altLang="zh-CN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779912" y="2813844"/>
            <a:ext cx="4608512" cy="1695276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9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154"/>
          <p:cNvSpPr/>
          <p:nvPr/>
        </p:nvSpPr>
        <p:spPr>
          <a:xfrm>
            <a:off x="141126" y="1057922"/>
            <a:ext cx="1809750" cy="420687"/>
          </a:xfrm>
          <a:prstGeom prst="round2Same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LCA</a:t>
            </a:r>
            <a:r>
              <a:rPr lang="zh-CN" altLang="en-US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分析过程</a:t>
            </a:r>
            <a:endParaRPr lang="en-US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7781"/>
            <a:ext cx="17621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115616" y="3220474"/>
            <a:ext cx="1368152" cy="798263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35896" y="2255961"/>
            <a:ext cx="47525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对于探索性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LCA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，通常依据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Person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卡方、似然比卡方、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AIC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准则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Akaike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Information Criterion)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BIC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准则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 Bayesian Information Criterion)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等统计指标确定潜在类别数量</a:t>
            </a: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当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样本的数量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超过一千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时宜采用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BIC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指标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，而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低于一千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则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AIC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更佳</a:t>
            </a: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文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中选择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AIC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BIC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SSBIC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P-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卡方</a:t>
            </a: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及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entropy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值作为拟合的评价指标。其中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AIC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BIC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SSBIC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P-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卡方</a:t>
            </a: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值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均为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越小越好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entropy</a:t>
            </a: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为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熵值，指的是某种事件不确定性的大小，值越大表明事件的不确定性越大。</a:t>
            </a:r>
          </a:p>
          <a:p>
            <a:endParaRPr lang="zh-CN" altLang="en-US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63888" y="1988839"/>
            <a:ext cx="4968552" cy="3909343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9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154"/>
          <p:cNvSpPr/>
          <p:nvPr/>
        </p:nvSpPr>
        <p:spPr>
          <a:xfrm>
            <a:off x="141126" y="1057922"/>
            <a:ext cx="1809750" cy="420687"/>
          </a:xfrm>
          <a:prstGeom prst="round2Same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LCA</a:t>
            </a:r>
            <a:r>
              <a:rPr lang="zh-CN" altLang="en-US" sz="1600" kern="0" dirty="0" smtClean="0">
                <a:solidFill>
                  <a:srgbClr val="000000"/>
                </a:solidFill>
                <a:latin typeface="Calibri"/>
                <a:ea typeface="幼圆"/>
              </a:rPr>
              <a:t>分析过程</a:t>
            </a:r>
            <a:endParaRPr lang="en-US" sz="1600" kern="0" dirty="0">
              <a:solidFill>
                <a:srgbClr val="000000"/>
              </a:solidFill>
              <a:latin typeface="Calibri"/>
              <a:ea typeface="幼圆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7781"/>
            <a:ext cx="17621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115616" y="5079009"/>
            <a:ext cx="1368152" cy="798263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35896" y="3125867"/>
            <a:ext cx="48965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为潜在类别概率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，    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表示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X属于第t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个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潜在类别，各用户属性分别为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i、j、k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水平时的概率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表示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T个类别概率之和</a:t>
            </a:r>
            <a:r>
              <a:rPr lang="en-US" altLang="zh-CN" dirty="0" smtClean="0"/>
              <a:t>。</a:t>
            </a:r>
            <a:endParaRPr lang="en-US" altLang="zh-CN" dirty="0"/>
          </a:p>
          <a:p>
            <a:endParaRPr lang="zh-CN" altLang="en-US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91880" y="2132856"/>
            <a:ext cx="4968552" cy="294615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04770"/>
              </p:ext>
            </p:extLst>
          </p:nvPr>
        </p:nvGraphicFramePr>
        <p:xfrm>
          <a:off x="4901406" y="2276872"/>
          <a:ext cx="19748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Equation" r:id="rId4" imgW="1146983" imgH="497026" progId="Equation.DSMT4">
                  <p:embed/>
                </p:oleObj>
              </mc:Choice>
              <mc:Fallback>
                <p:oleObj name="Equation" r:id="rId4" imgW="1146983" imgH="497026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406" y="2276872"/>
                        <a:ext cx="19748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6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40968"/>
            <a:ext cx="5524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07" y="3212976"/>
            <a:ext cx="5810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72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09120"/>
            <a:ext cx="942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70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5"/>
  <p:tag name="MH_SECTIONID" val="276,277,278,279,280,"/>
</p:tagLst>
</file>

<file path=ppt/theme/theme1.xml><?xml version="1.0" encoding="utf-8"?>
<a:theme xmlns:a="http://schemas.openxmlformats.org/drawingml/2006/main" name="A000120140530A99PPBG">
  <a:themeElements>
    <a:clrScheme name="自定义 570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00B050"/>
      </a:accent5>
      <a:accent6>
        <a:srgbClr val="FFC000"/>
      </a:accent6>
      <a:hlink>
        <a:srgbClr val="00B0F0"/>
      </a:hlink>
      <a:folHlink>
        <a:srgbClr val="AFB2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A000120150508A15PPBG</Template>
  <TotalTime>2143</TotalTime>
  <Words>1766</Words>
  <Application>Microsoft Office PowerPoint</Application>
  <PresentationFormat>全屏显示(4:3)</PresentationFormat>
  <Paragraphs>469</Paragraphs>
  <Slides>30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A000120140530A99PPBG</vt:lpstr>
      <vt:lpstr>Visio</vt:lpstr>
      <vt:lpstr>Equation</vt:lpstr>
      <vt:lpstr>基于LCA的O2O服务用户分类研究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心理素质十大要素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222</cp:lastModifiedBy>
  <cp:revision>137</cp:revision>
  <dcterms:created xsi:type="dcterms:W3CDTF">2015-06-12T02:08:01Z</dcterms:created>
  <dcterms:modified xsi:type="dcterms:W3CDTF">2015-06-25T10:18:12Z</dcterms:modified>
</cp:coreProperties>
</file>