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2.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71" r:id="rId2"/>
    <p:sldId id="335" r:id="rId3"/>
    <p:sldId id="336" r:id="rId4"/>
    <p:sldId id="291" r:id="rId5"/>
    <p:sldId id="292" r:id="rId6"/>
    <p:sldId id="293" r:id="rId7"/>
    <p:sldId id="294" r:id="rId8"/>
    <p:sldId id="295" r:id="rId9"/>
    <p:sldId id="296" r:id="rId10"/>
    <p:sldId id="297" r:id="rId11"/>
    <p:sldId id="298" r:id="rId12"/>
    <p:sldId id="302" r:id="rId13"/>
    <p:sldId id="303" r:id="rId14"/>
    <p:sldId id="304" r:id="rId15"/>
    <p:sldId id="305" r:id="rId16"/>
    <p:sldId id="337" r:id="rId17"/>
    <p:sldId id="323" r:id="rId18"/>
    <p:sldId id="306" r:id="rId19"/>
    <p:sldId id="326" r:id="rId20"/>
    <p:sldId id="327" r:id="rId21"/>
    <p:sldId id="328" r:id="rId22"/>
    <p:sldId id="307" r:id="rId23"/>
    <p:sldId id="332" r:id="rId24"/>
    <p:sldId id="325" r:id="rId25"/>
    <p:sldId id="338" r:id="rId26"/>
    <p:sldId id="329" r:id="rId27"/>
    <p:sldId id="330" r:id="rId28"/>
    <p:sldId id="331" r:id="rId29"/>
    <p:sldId id="333" r:id="rId30"/>
    <p:sldId id="285" r:id="rId31"/>
  </p:sldIdLst>
  <p:sldSz cx="9144000" cy="6858000" type="screen4x3"/>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4" autoAdjust="0"/>
    <p:restoredTop sz="86244" autoAdjust="0"/>
  </p:normalViewPr>
  <p:slideViewPr>
    <p:cSldViewPr>
      <p:cViewPr varScale="1">
        <p:scale>
          <a:sx n="73" d="100"/>
          <a:sy n="73" d="100"/>
        </p:scale>
        <p:origin x="-1398"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18925A-DDF4-4FE0-8ABA-1857C82F458A}" type="datetimeFigureOut">
              <a:rPr lang="zh-CN" altLang="en-US" smtClean="0"/>
              <a:t>2015/5/28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6292EE-F78B-47F6-967C-13B863502FD9}" type="slidenum">
              <a:rPr lang="zh-CN" altLang="en-US" smtClean="0"/>
              <a:t>‹#›</a:t>
            </a:fld>
            <a:endParaRPr lang="zh-CN" altLang="en-US"/>
          </a:p>
        </p:txBody>
      </p:sp>
    </p:spTree>
    <p:extLst>
      <p:ext uri="{BB962C8B-B14F-4D97-AF65-F5344CB8AC3E}">
        <p14:creationId xmlns:p14="http://schemas.microsoft.com/office/powerpoint/2010/main" val="1714029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6292EE-F78B-47F6-967C-13B863502FD9}" type="slidenum">
              <a:rPr lang="zh-CN" altLang="en-US" smtClean="0"/>
              <a:t>1</a:t>
            </a:fld>
            <a:endParaRPr lang="zh-CN" altLang="en-US"/>
          </a:p>
        </p:txBody>
      </p:sp>
    </p:spTree>
    <p:extLst>
      <p:ext uri="{BB962C8B-B14F-4D97-AF65-F5344CB8AC3E}">
        <p14:creationId xmlns:p14="http://schemas.microsoft.com/office/powerpoint/2010/main" val="350178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smtClean="0">
                <a:solidFill>
                  <a:schemeClr val="tx1">
                    <a:lumMod val="50000"/>
                    <a:lumOff val="50000"/>
                  </a:schemeClr>
                </a:solidFill>
                <a:latin typeface="+mn-ea"/>
              </a:rPr>
              <a:t>SOM</a:t>
            </a:r>
            <a:r>
              <a:rPr lang="en-US" altLang="zh-CN" sz="1200" dirty="0" smtClean="0">
                <a:solidFill>
                  <a:schemeClr val="tx1">
                    <a:lumMod val="50000"/>
                    <a:lumOff val="50000"/>
                  </a:schemeClr>
                </a:solidFill>
                <a:latin typeface="+mn-ea"/>
              </a:rPr>
              <a:t> is able to present the data topology by assigning each datum to a neuron with the highest similarity, and data with similar attributes are mapped into adjacent neurons. But because </a:t>
            </a:r>
            <a:r>
              <a:rPr lang="en-US" altLang="zh-CN" sz="1200" dirty="0" err="1" smtClean="0">
                <a:solidFill>
                  <a:schemeClr val="tx1">
                    <a:lumMod val="50000"/>
                    <a:lumOff val="50000"/>
                  </a:schemeClr>
                </a:solidFill>
                <a:latin typeface="+mn-ea"/>
              </a:rPr>
              <a:t>SOM</a:t>
            </a:r>
            <a:r>
              <a:rPr lang="en-US" altLang="zh-CN" sz="1200" dirty="0" smtClean="0">
                <a:solidFill>
                  <a:schemeClr val="tx1">
                    <a:lumMod val="50000"/>
                    <a:lumOff val="50000"/>
                  </a:schemeClr>
                </a:solidFill>
                <a:latin typeface="+mn-ea"/>
              </a:rPr>
              <a:t> cannot preserve the inter-neuron distance, the differences among clusters are not able to be displayed. And predefining the map size is another disadvantage of SOM.</a:t>
            </a:r>
            <a:endParaRPr lang="zh-CN" altLang="en-US" sz="1200" dirty="0" smtClean="0">
              <a:solidFill>
                <a:schemeClr val="tx1">
                  <a:lumMod val="50000"/>
                  <a:lumOff val="50000"/>
                </a:schemeClr>
              </a:solidFill>
              <a:latin typeface="+mn-ea"/>
            </a:endParaRPr>
          </a:p>
          <a:p>
            <a:endParaRPr lang="zh-CN" altLang="en-US" dirty="0"/>
          </a:p>
        </p:txBody>
      </p:sp>
      <p:sp>
        <p:nvSpPr>
          <p:cNvPr id="4" name="灯片编号占位符 3"/>
          <p:cNvSpPr>
            <a:spLocks noGrp="1"/>
          </p:cNvSpPr>
          <p:nvPr>
            <p:ph type="sldNum" sz="quarter" idx="10"/>
          </p:nvPr>
        </p:nvSpPr>
        <p:spPr/>
        <p:txBody>
          <a:bodyPr/>
          <a:lstStyle/>
          <a:p>
            <a:fld id="{F76292EE-F78B-47F6-967C-13B863502FD9}" type="slidenum">
              <a:rPr lang="zh-CN" altLang="en-US" smtClean="0"/>
              <a:t>24</a:t>
            </a:fld>
            <a:endParaRPr lang="zh-CN" altLang="en-US"/>
          </a:p>
        </p:txBody>
      </p:sp>
    </p:spTree>
    <p:extLst>
      <p:ext uri="{BB962C8B-B14F-4D97-AF65-F5344CB8AC3E}">
        <p14:creationId xmlns:p14="http://schemas.microsoft.com/office/powerpoint/2010/main" val="3560603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在统计学中样本的均差多是除以自由度（</a:t>
            </a:r>
            <a:r>
              <a:rPr lang="en-US" altLang="zh-CN" dirty="0" smtClean="0"/>
              <a:t>n-1)</a:t>
            </a:r>
            <a:r>
              <a:rPr lang="zh-CN" altLang="en-US" dirty="0" smtClean="0"/>
              <a:t>，它是意思是样本能自由选择的程度。当选到只剩一个时，它不可能再有自由了，所以自由度是</a:t>
            </a:r>
            <a:r>
              <a:rPr lang="en-US" altLang="zh-CN" dirty="0" smtClean="0"/>
              <a:t>n-1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F76292EE-F78B-47F6-967C-13B863502FD9}" type="slidenum">
              <a:rPr lang="zh-CN" altLang="en-US" smtClean="0"/>
              <a:t>27</a:t>
            </a:fld>
            <a:endParaRPr lang="zh-CN" altLang="en-US"/>
          </a:p>
        </p:txBody>
      </p:sp>
    </p:spTree>
    <p:extLst>
      <p:ext uri="{BB962C8B-B14F-4D97-AF65-F5344CB8AC3E}">
        <p14:creationId xmlns:p14="http://schemas.microsoft.com/office/powerpoint/2010/main" val="2538929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KSO_FD"/>
          <p:cNvSpPr>
            <a:spLocks noGrp="1"/>
          </p:cNvSpPr>
          <p:nvPr>
            <p:ph type="dt" sz="half" idx="10"/>
          </p:nvPr>
        </p:nvSpPr>
        <p:spPr/>
        <p:txBody>
          <a:bodyPr/>
          <a:lstStyle/>
          <a:p>
            <a:fld id="{530820CF-B880-4189-942D-D702A7CBA730}" type="datetimeFigureOut">
              <a:rPr lang="zh-CN" altLang="en-US" smtClean="0"/>
              <a:t>2015/5/28</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3" name="KSO_CT2"/>
          <p:cNvSpPr>
            <a:spLocks noGrp="1"/>
          </p:cNvSpPr>
          <p:nvPr>
            <p:ph type="subTitle" idx="1" hasCustomPrompt="1"/>
          </p:nvPr>
        </p:nvSpPr>
        <p:spPr>
          <a:xfrm>
            <a:off x="1122076" y="5489877"/>
            <a:ext cx="6899849" cy="467211"/>
          </a:xfrm>
          <a:noFill/>
        </p:spPr>
        <p:txBody>
          <a:bodyPr>
            <a:noAutofit/>
          </a:bodyPr>
          <a:lstStyle>
            <a:lvl1pPr marL="0" indent="0" algn="ctr">
              <a:buNone/>
              <a:defRPr sz="1800">
                <a:solidFill>
                  <a:schemeClr val="bg1"/>
                </a:solidFill>
                <a:effectLst/>
                <a:latin typeface="+mj-ea"/>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单击此处添加您的副标题</a:t>
            </a:r>
          </a:p>
        </p:txBody>
      </p:sp>
      <p:sp>
        <p:nvSpPr>
          <p:cNvPr id="7" name="KSO_CT1"/>
          <p:cNvSpPr>
            <a:spLocks noGrp="1"/>
          </p:cNvSpPr>
          <p:nvPr>
            <p:ph type="title" hasCustomPrompt="1"/>
          </p:nvPr>
        </p:nvSpPr>
        <p:spPr>
          <a:xfrm>
            <a:off x="1075126" y="4482193"/>
            <a:ext cx="6993749" cy="958347"/>
          </a:xfrm>
        </p:spPr>
        <p:txBody>
          <a:bodyPr>
            <a:noAutofit/>
          </a:bodyPr>
          <a:lstStyle>
            <a:lvl1pPr algn="ctr">
              <a:defRPr sz="4200" baseline="0">
                <a:ln w="3175">
                  <a:solidFill>
                    <a:schemeClr val="bg1"/>
                  </a:solidFill>
                </a:ln>
                <a:solidFill>
                  <a:schemeClr val="accent1">
                    <a:lumMod val="75000"/>
                  </a:schemeClr>
                </a:solidFill>
                <a:effectLst/>
                <a:latin typeface="Arial Black" panose="020B0A04020102020204" pitchFamily="34" charset="0"/>
                <a:ea typeface="+mj-ea"/>
              </a:defRPr>
            </a:lvl1pPr>
          </a:lstStyle>
          <a:p>
            <a:r>
              <a:rPr lang="zh-CN" altLang="en-US" dirty="0" smtClean="0"/>
              <a:t>单击此处添加您的标题文字</a:t>
            </a:r>
            <a:endParaRPr lang="zh-CN" altLang="en-US" dirty="0"/>
          </a:p>
        </p:txBody>
      </p:sp>
    </p:spTree>
    <p:extLst>
      <p:ext uri="{BB962C8B-B14F-4D97-AF65-F5344CB8AC3E}">
        <p14:creationId xmlns:p14="http://schemas.microsoft.com/office/powerpoint/2010/main" val="3703938087"/>
      </p:ext>
    </p:extLst>
  </p:cSld>
  <p:clrMapOvr>
    <a:masterClrMapping/>
  </p:clrMapOvr>
  <p:extLst mod="1">
    <p:ext uri="{DCECCB84-F9BA-43D5-87BE-67443E8EF086}">
      <p15:sldGuideLst xmlns="" xmlns:p15="http://schemas.microsoft.com/office/powerpoint/2012/main">
        <p15:guide id="1" orient="horz" pos="2160">
          <p15:clr>
            <a:srgbClr val="FBAE40"/>
          </p15:clr>
        </p15:guide>
        <p15:guide id="2" pos="496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530820CF-B880-4189-942D-D702A7CBA730}" type="datetimeFigureOut">
              <a:rPr lang="zh-CN" altLang="en-US" smtClean="0"/>
              <a:t>2015/5/28</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96205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垂直排列标题与&#10;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993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5225"/>
            <a:ext cx="2133600" cy="476250"/>
          </a:xfrm>
        </p:spPr>
        <p:txBody>
          <a:bodyPr/>
          <a:lstStyle>
            <a:lvl1pPr>
              <a:defRPr/>
            </a:lvl1pPr>
          </a:lstStyle>
          <a:p>
            <a:fld id="{1B8417FD-1DAC-437E-9FBA-C242D58DA914}" type="slidenum">
              <a:rPr lang="en-US" altLang="zh-CN"/>
              <a:pPr/>
              <a:t>‹#›</a:t>
            </a:fld>
            <a:endParaRPr lang="en-US" altLang="zh-CN"/>
          </a:p>
        </p:txBody>
      </p:sp>
    </p:spTree>
    <p:extLst>
      <p:ext uri="{BB962C8B-B14F-4D97-AF65-F5344CB8AC3E}">
        <p14:creationId xmlns:p14="http://schemas.microsoft.com/office/powerpoint/2010/main" val="505375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idx="1"/>
          </p:nvPr>
        </p:nvSpPr>
        <p:spPr/>
        <p:txBody>
          <a:bodyPr/>
          <a:lstStyle>
            <a:lvl1pPr marL="357188" indent="-357188">
              <a:buFont typeface="Wingdings 2" panose="05020102010507070707" pitchFamily="18" charset="2"/>
              <a:buChar char=""/>
              <a:defRPr/>
            </a:lvl1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530820CF-B880-4189-942D-D702A7CBA730}" type="datetimeFigureOut">
              <a:rPr lang="zh-CN" altLang="en-US" smtClean="0"/>
              <a:t>2015/5/28</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397039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1574006" y="2108199"/>
            <a:ext cx="5995988" cy="1235075"/>
          </a:xfrm>
        </p:spPr>
        <p:txBody>
          <a:bodyPr anchor="b">
            <a:normAutofit/>
          </a:bodyPr>
          <a:lstStyle>
            <a:lvl1pPr algn="ctr">
              <a:defRPr sz="3600">
                <a:solidFill>
                  <a:schemeClr val="accent1">
                    <a:lumMod val="75000"/>
                  </a:schemeClr>
                </a:solidFill>
                <a:effectLst/>
              </a:defRPr>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3038169" y="3400425"/>
            <a:ext cx="3067663" cy="357478"/>
          </a:xfrm>
          <a:prstGeom prst="roundRect">
            <a:avLst>
              <a:gd name="adj" fmla="val 50000"/>
            </a:avLst>
          </a:prstGeom>
          <a:solidFill>
            <a:schemeClr val="accent1"/>
          </a:solidFill>
        </p:spPr>
        <p:txBody>
          <a:bodyPr anchor="ctr">
            <a:normAutofit/>
          </a:bodyPr>
          <a:lstStyle>
            <a:lvl1pPr marL="0" indent="0" algn="ctr">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530820CF-B880-4189-942D-D702A7CBA730}" type="datetimeFigureOut">
              <a:rPr lang="zh-CN" altLang="en-US" smtClean="0"/>
              <a:t>2015/5/28</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914356757"/>
      </p:ext>
    </p:extLst>
  </p:cSld>
  <p:clrMapOvr>
    <a:masterClrMapping/>
  </p:clrMapOvr>
  <p:extLst mod="1">
    <p:ext uri="{DCECCB84-F9BA-43D5-87BE-67443E8EF086}">
      <p15:sldGuideLst xmlns=""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049867" y="1244600"/>
            <a:ext cx="381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4889499" y="1244600"/>
            <a:ext cx="3820587"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530820CF-B880-4189-942D-D702A7CBA730}" type="datetimeFigureOut">
              <a:rPr lang="zh-CN" altLang="en-US" smtClean="0"/>
              <a:t>2015/5/28</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548916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4576" y="1376362"/>
            <a:ext cx="3868340"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KSO_BC1"/>
          <p:cNvSpPr>
            <a:spLocks noGrp="1"/>
          </p:cNvSpPr>
          <p:nvPr>
            <p:ph sz="half" idx="2"/>
          </p:nvPr>
        </p:nvSpPr>
        <p:spPr>
          <a:xfrm>
            <a:off x="824576" y="2200274"/>
            <a:ext cx="3868340"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4823884" y="1376362"/>
            <a:ext cx="3887391"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KSO_BC2"/>
          <p:cNvSpPr>
            <a:spLocks noGrp="1"/>
          </p:cNvSpPr>
          <p:nvPr>
            <p:ph sz="quarter" idx="4"/>
          </p:nvPr>
        </p:nvSpPr>
        <p:spPr>
          <a:xfrm>
            <a:off x="4823884" y="2200274"/>
            <a:ext cx="3887391"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530820CF-B880-4189-942D-D702A7CBA730}" type="datetimeFigureOut">
              <a:rPr lang="zh-CN" altLang="en-US" smtClean="0"/>
              <a:t>2015/5/28</a:t>
            </a:fld>
            <a:endParaRPr lang="zh-CN" altLang="en-US"/>
          </a:p>
        </p:txBody>
      </p:sp>
      <p:sp>
        <p:nvSpPr>
          <p:cNvPr id="8" name="KSO_FT"/>
          <p:cNvSpPr>
            <a:spLocks noGrp="1"/>
          </p:cNvSpPr>
          <p:nvPr>
            <p:ph type="ftr" sz="quarter" idx="11"/>
          </p:nvPr>
        </p:nvSpPr>
        <p:spPr/>
        <p:txBody>
          <a:bodyPr/>
          <a:lstStyle/>
          <a:p>
            <a:endParaRPr lang="zh-CN" altLang="en-US"/>
          </a:p>
        </p:txBody>
      </p:sp>
      <p:sp>
        <p:nvSpPr>
          <p:cNvPr id="9" name="KSO_FN"/>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229609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530820CF-B880-4189-942D-D702A7CBA730}" type="datetimeFigureOut">
              <a:rPr lang="zh-CN" altLang="en-US" smtClean="0"/>
              <a:t>2015/5/28</a:t>
            </a:fld>
            <a:endParaRPr lang="zh-CN" altLang="en-US"/>
          </a:p>
        </p:txBody>
      </p:sp>
      <p:sp>
        <p:nvSpPr>
          <p:cNvPr id="4" name="KSO_FT"/>
          <p:cNvSpPr>
            <a:spLocks noGrp="1"/>
          </p:cNvSpPr>
          <p:nvPr>
            <p:ph type="ftr" sz="quarter" idx="11"/>
          </p:nvPr>
        </p:nvSpPr>
        <p:spPr/>
        <p:txBody>
          <a:bodyPr/>
          <a:lstStyle/>
          <a:p>
            <a:endParaRPr lang="zh-CN" altLang="en-US"/>
          </a:p>
        </p:txBody>
      </p:sp>
      <p:sp>
        <p:nvSpPr>
          <p:cNvPr id="5" name="KSO_FN"/>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391646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530820CF-B880-4189-942D-D702A7CBA730}" type="datetimeFigureOut">
              <a:rPr lang="zh-CN" altLang="en-US" smtClean="0"/>
              <a:t>2015/5/28</a:t>
            </a:fld>
            <a:endParaRPr lang="zh-CN" altLang="en-US"/>
          </a:p>
        </p:txBody>
      </p:sp>
      <p:sp>
        <p:nvSpPr>
          <p:cNvPr id="3" name="KSO_FT"/>
          <p:cNvSpPr>
            <a:spLocks noGrp="1"/>
          </p:cNvSpPr>
          <p:nvPr>
            <p:ph type="ftr" sz="quarter" idx="11"/>
          </p:nvPr>
        </p:nvSpPr>
        <p:spPr/>
        <p:txBody>
          <a:bodyPr/>
          <a:lstStyle/>
          <a:p>
            <a:endParaRPr lang="zh-CN" altLang="en-US"/>
          </a:p>
        </p:txBody>
      </p:sp>
      <p:sp>
        <p:nvSpPr>
          <p:cNvPr id="4" name="KSO_FN"/>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97950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2" y="533402"/>
            <a:ext cx="2949178" cy="1600200"/>
          </a:xfrm>
        </p:spPr>
        <p:txBody>
          <a:bodyPr anchor="b"/>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a:xfrm>
            <a:off x="4115992" y="1063628"/>
            <a:ext cx="4629150"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858442" y="2133602"/>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530820CF-B880-4189-942D-D702A7CBA730}" type="datetimeFigureOut">
              <a:rPr lang="zh-CN" altLang="en-US" smtClean="0"/>
              <a:t>2015/5/28</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239734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32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4082125"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KSO_BC2"/>
          <p:cNvSpPr>
            <a:spLocks noGrp="1"/>
          </p:cNvSpPr>
          <p:nvPr>
            <p:ph type="body" sz="half" idx="2"/>
          </p:nvPr>
        </p:nvSpPr>
        <p:spPr>
          <a:xfrm>
            <a:off x="934644"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530820CF-B880-4189-942D-D702A7CBA730}" type="datetimeFigureOut">
              <a:rPr lang="zh-CN" altLang="en-US" smtClean="0"/>
              <a:t>2015/5/28</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681029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4"/>
          <a:srcRect r="17493" b="2000"/>
          <a:stretch/>
        </p:blipFill>
        <p:spPr>
          <a:xfrm>
            <a:off x="6033406" y="4815567"/>
            <a:ext cx="3110593" cy="1413781"/>
          </a:xfrm>
          <a:prstGeom prst="rect">
            <a:avLst/>
          </a:prstGeom>
        </p:spPr>
      </p:pic>
      <p:pic>
        <p:nvPicPr>
          <p:cNvPr id="9" name="图片 8"/>
          <p:cNvPicPr>
            <a:picLocks noChangeAspect="1"/>
          </p:cNvPicPr>
          <p:nvPr/>
        </p:nvPicPr>
        <p:blipFill>
          <a:blip r:embed="rId15"/>
          <a:stretch>
            <a:fillRect/>
          </a:stretch>
        </p:blipFill>
        <p:spPr>
          <a:xfrm flipV="1">
            <a:off x="0" y="0"/>
            <a:ext cx="9144000" cy="707796"/>
          </a:xfrm>
          <a:prstGeom prst="rect">
            <a:avLst/>
          </a:prstGeom>
        </p:spPr>
      </p:pic>
      <p:pic>
        <p:nvPicPr>
          <p:cNvPr id="8" name="图片 7"/>
          <p:cNvPicPr>
            <a:picLocks noChangeAspect="1"/>
          </p:cNvPicPr>
          <p:nvPr/>
        </p:nvPicPr>
        <p:blipFill>
          <a:blip r:embed="rId15"/>
          <a:stretch>
            <a:fillRect/>
          </a:stretch>
        </p:blipFill>
        <p:spPr>
          <a:xfrm>
            <a:off x="0" y="6150204"/>
            <a:ext cx="9144000" cy="707796"/>
          </a:xfrm>
          <a:prstGeom prst="rect">
            <a:avLst/>
          </a:prstGeom>
        </p:spPr>
      </p:pic>
      <p:sp>
        <p:nvSpPr>
          <p:cNvPr id="2" name="KSO_BT1"/>
          <p:cNvSpPr>
            <a:spLocks noGrp="1"/>
          </p:cNvSpPr>
          <p:nvPr>
            <p:ph type="title"/>
          </p:nvPr>
        </p:nvSpPr>
        <p:spPr>
          <a:xfrm>
            <a:off x="425977" y="8202"/>
            <a:ext cx="8292045" cy="699594"/>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4" name="KSO_FD"/>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2015/5/28</a:t>
            </a:fld>
            <a:endParaRPr lang="zh-CN" altLang="en-US"/>
          </a:p>
        </p:txBody>
      </p:sp>
      <p:sp>
        <p:nvSpPr>
          <p:cNvPr id="5" name="KSO_FT"/>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KSO_FN"/>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
        <p:nvSpPr>
          <p:cNvPr id="3" name="KSO_BC1"/>
          <p:cNvSpPr>
            <a:spLocks noGrp="1"/>
          </p:cNvSpPr>
          <p:nvPr>
            <p:ph type="body" idx="1"/>
          </p:nvPr>
        </p:nvSpPr>
        <p:spPr>
          <a:xfrm>
            <a:off x="419099" y="1026615"/>
            <a:ext cx="8292045" cy="5193212"/>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Tree>
    <p:extLst>
      <p:ext uri="{BB962C8B-B14F-4D97-AF65-F5344CB8AC3E}">
        <p14:creationId xmlns:p14="http://schemas.microsoft.com/office/powerpoint/2010/main" val="26572604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2400" b="1" i="0" kern="1200" baseline="0">
          <a:solidFill>
            <a:schemeClr val="accent1">
              <a:lumMod val="75000"/>
            </a:schemeClr>
          </a:solidFill>
          <a:effectLst/>
          <a:latin typeface="+mj-ea"/>
          <a:ea typeface="+mj-ea"/>
          <a:cs typeface="+mj-cs"/>
        </a:defRPr>
      </a:lvl1pPr>
    </p:titleStyle>
    <p:bodyStyle>
      <a:lvl1pPr marL="357188" indent="-357188" algn="just" defTabSz="914400" rtl="0" eaLnBrk="1" latinLnBrk="0" hangingPunct="1">
        <a:lnSpc>
          <a:spcPct val="110000"/>
        </a:lnSpc>
        <a:spcBef>
          <a:spcPts val="1800"/>
        </a:spcBef>
        <a:spcAft>
          <a:spcPts val="0"/>
        </a:spcAft>
        <a:buClr>
          <a:schemeClr val="accent1">
            <a:lumMod val="75000"/>
          </a:schemeClr>
        </a:buClr>
        <a:buSzPct val="100000"/>
        <a:buFont typeface="Wingdings 3" panose="05040102010807070707" pitchFamily="18" charset="2"/>
        <a:buChar char=""/>
        <a:defRPr sz="2000" kern="1200" baseline="0">
          <a:solidFill>
            <a:schemeClr val="accent1">
              <a:lumMod val="75000"/>
            </a:schemeClr>
          </a:solidFill>
          <a:latin typeface="+mj-ea"/>
          <a:ea typeface="+mj-ea"/>
          <a:cs typeface="+mn-cs"/>
        </a:defRPr>
      </a:lvl1pPr>
      <a:lvl2pPr marL="357188" indent="-357188" algn="just" defTabSz="914400"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rgbClr val="7D7D7D"/>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SOM&#32593;&#30340;Kohonen&#23398;&#20064;&#31639;&#27861;&#27969;&#31243;-1.ppt" TargetMode="External"/><Relationship Id="rId1" Type="http://schemas.openxmlformats.org/officeDocument/2006/relationships/slideLayout" Target="../slideLayouts/slideLayout6.xml"/><Relationship Id="rId5" Type="http://schemas.openxmlformats.org/officeDocument/2006/relationships/image" Target="../media/image8.jpeg"/><Relationship Id="rId4" Type="http://schemas.openxmlformats.org/officeDocument/2006/relationships/hyperlink" Target="SOM&#32593;&#30340;Kohonen&#23398;&#20064;&#31639;&#27861;&#27969;&#31243;-2.pp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tags" Target="../tags/tag41.xml"/><Relationship Id="rId13" Type="http://schemas.openxmlformats.org/officeDocument/2006/relationships/tags" Target="../tags/tag46.xml"/><Relationship Id="rId18" Type="http://schemas.openxmlformats.org/officeDocument/2006/relationships/slide" Target="slide3.xml"/><Relationship Id="rId3" Type="http://schemas.openxmlformats.org/officeDocument/2006/relationships/tags" Target="../tags/tag36.xml"/><Relationship Id="rId7" Type="http://schemas.openxmlformats.org/officeDocument/2006/relationships/tags" Target="../tags/tag40.xml"/><Relationship Id="rId12" Type="http://schemas.openxmlformats.org/officeDocument/2006/relationships/tags" Target="../tags/tag45.xml"/><Relationship Id="rId17" Type="http://schemas.openxmlformats.org/officeDocument/2006/relationships/slideLayout" Target="../slideLayouts/slideLayout7.xml"/><Relationship Id="rId2" Type="http://schemas.openxmlformats.org/officeDocument/2006/relationships/tags" Target="../tags/tag35.xml"/><Relationship Id="rId16" Type="http://schemas.openxmlformats.org/officeDocument/2006/relationships/tags" Target="../tags/tag49.xml"/><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tags" Target="../tags/tag44.xml"/><Relationship Id="rId5" Type="http://schemas.openxmlformats.org/officeDocument/2006/relationships/tags" Target="../tags/tag38.xml"/><Relationship Id="rId15" Type="http://schemas.openxmlformats.org/officeDocument/2006/relationships/tags" Target="../tags/tag48.xml"/><Relationship Id="rId10" Type="http://schemas.openxmlformats.org/officeDocument/2006/relationships/tags" Target="../tags/tag43.xml"/><Relationship Id="rId4" Type="http://schemas.openxmlformats.org/officeDocument/2006/relationships/tags" Target="../tags/tag37.xml"/><Relationship Id="rId9" Type="http://schemas.openxmlformats.org/officeDocument/2006/relationships/tags" Target="../tags/tag42.xml"/><Relationship Id="rId14" Type="http://schemas.openxmlformats.org/officeDocument/2006/relationships/tags" Target="../tags/tag4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5.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4.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slide" Target="slide3.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slideLayout" Target="../slideLayouts/slideLayout7.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slide" Target="slide25.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slide" Target="slide16.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7.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6.w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18.wmf"/><Relationship Id="rId4"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20.jpeg"/><Relationship Id="rId4" Type="http://schemas.openxmlformats.org/officeDocument/2006/relationships/image" Target="../media/image19.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22.jpeg"/><Relationship Id="rId4" Type="http://schemas.openxmlformats.org/officeDocument/2006/relationships/image" Target="../media/image21.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tags" Target="../tags/tag57.xml"/><Relationship Id="rId13" Type="http://schemas.openxmlformats.org/officeDocument/2006/relationships/tags" Target="../tags/tag62.xml"/><Relationship Id="rId18" Type="http://schemas.openxmlformats.org/officeDocument/2006/relationships/slide" Target="slide3.xml"/><Relationship Id="rId3" Type="http://schemas.openxmlformats.org/officeDocument/2006/relationships/tags" Target="../tags/tag52.xml"/><Relationship Id="rId7" Type="http://schemas.openxmlformats.org/officeDocument/2006/relationships/tags" Target="../tags/tag56.xml"/><Relationship Id="rId12" Type="http://schemas.openxmlformats.org/officeDocument/2006/relationships/tags" Target="../tags/tag61.xml"/><Relationship Id="rId17" Type="http://schemas.openxmlformats.org/officeDocument/2006/relationships/slideLayout" Target="../slideLayouts/slideLayout7.xml"/><Relationship Id="rId2" Type="http://schemas.openxmlformats.org/officeDocument/2006/relationships/tags" Target="../tags/tag51.xml"/><Relationship Id="rId16" Type="http://schemas.openxmlformats.org/officeDocument/2006/relationships/tags" Target="../tags/tag65.xml"/><Relationship Id="rId1" Type="http://schemas.openxmlformats.org/officeDocument/2006/relationships/tags" Target="../tags/tag50.xml"/><Relationship Id="rId6" Type="http://schemas.openxmlformats.org/officeDocument/2006/relationships/tags" Target="../tags/tag55.xml"/><Relationship Id="rId11" Type="http://schemas.openxmlformats.org/officeDocument/2006/relationships/tags" Target="../tags/tag60.xml"/><Relationship Id="rId5" Type="http://schemas.openxmlformats.org/officeDocument/2006/relationships/tags" Target="../tags/tag54.xml"/><Relationship Id="rId15" Type="http://schemas.openxmlformats.org/officeDocument/2006/relationships/tags" Target="../tags/tag64.xml"/><Relationship Id="rId10" Type="http://schemas.openxmlformats.org/officeDocument/2006/relationships/tags" Target="../tags/tag59.xml"/><Relationship Id="rId19" Type="http://schemas.openxmlformats.org/officeDocument/2006/relationships/slide" Target="slide16.xml"/><Relationship Id="rId4" Type="http://schemas.openxmlformats.org/officeDocument/2006/relationships/tags" Target="../tags/tag53.xml"/><Relationship Id="rId9" Type="http://schemas.openxmlformats.org/officeDocument/2006/relationships/tags" Target="../tags/tag58.xml"/><Relationship Id="rId14" Type="http://schemas.openxmlformats.org/officeDocument/2006/relationships/tags" Target="../tags/tag63.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23.w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25.wmf"/><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oleObject" Target="../embeddings/oleObject10.bin"/><Relationship Id="rId5" Type="http://schemas.openxmlformats.org/officeDocument/2006/relationships/image" Target="../media/image24.wmf"/><Relationship Id="rId4" Type="http://schemas.openxmlformats.org/officeDocument/2006/relationships/oleObject" Target="../embeddings/oleObject9.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27.wmf"/><Relationship Id="rId5" Type="http://schemas.openxmlformats.org/officeDocument/2006/relationships/oleObject" Target="../embeddings/oleObject12.bin"/><Relationship Id="rId4" Type="http://schemas.openxmlformats.org/officeDocument/2006/relationships/image" Target="../media/image26.wmf"/></Relationships>
</file>

<file path=ppt/slides/_rels/slide2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slideLayout" Target="../slideLayouts/slideLayout6.xml"/><Relationship Id="rId1" Type="http://schemas.openxmlformats.org/officeDocument/2006/relationships/vmlDrawing" Target="../drawings/vmlDrawing9.vml"/><Relationship Id="rId5" Type="http://schemas.openxmlformats.org/officeDocument/2006/relationships/image" Target="../media/image28.wmf"/><Relationship Id="rId4" Type="http://schemas.openxmlformats.org/officeDocument/2006/relationships/oleObject" Target="../embeddings/oleObject13.bin"/></Relationships>
</file>

<file path=ppt/slides/_rels/slide3.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slideLayout" Target="../slideLayouts/slideLayout7.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7361411" y="5589240"/>
            <a:ext cx="1800200" cy="467211"/>
          </a:xfrm>
        </p:spPr>
        <p:txBody>
          <a:bodyPr/>
          <a:lstStyle/>
          <a:p>
            <a:pPr algn="l"/>
            <a:r>
              <a:rPr lang="zh-CN" altLang="en-US" dirty="0" smtClean="0"/>
              <a:t>郑慧</a:t>
            </a:r>
            <a:endParaRPr lang="en-US" altLang="zh-CN" dirty="0" smtClean="0"/>
          </a:p>
          <a:p>
            <a:pPr algn="l"/>
            <a:r>
              <a:rPr lang="en-US" altLang="zh-CN" dirty="0" smtClean="0"/>
              <a:t>2015.5.28</a:t>
            </a:r>
            <a:endParaRPr lang="zh-CN" altLang="en-US" dirty="0"/>
          </a:p>
        </p:txBody>
      </p:sp>
      <p:sp>
        <p:nvSpPr>
          <p:cNvPr id="2" name="标题 1"/>
          <p:cNvSpPr>
            <a:spLocks noGrp="1"/>
          </p:cNvSpPr>
          <p:nvPr>
            <p:ph type="title"/>
          </p:nvPr>
        </p:nvSpPr>
        <p:spPr/>
        <p:txBody>
          <a:bodyPr/>
          <a:lstStyle/>
          <a:p>
            <a:r>
              <a:rPr lang="en-US" altLang="zh-CN" dirty="0" err="1" smtClean="0"/>
              <a:t>SOM</a:t>
            </a:r>
            <a:r>
              <a:rPr lang="en-US" altLang="zh-CN" dirty="0" smtClean="0"/>
              <a:t> and </a:t>
            </a:r>
            <a:r>
              <a:rPr lang="en-US" altLang="zh-CN" dirty="0" err="1" smtClean="0"/>
              <a:t>PolSOM</a:t>
            </a:r>
            <a:endParaRPr lang="zh-CN" altLang="en-US" dirty="0"/>
          </a:p>
        </p:txBody>
      </p:sp>
    </p:spTree>
    <p:extLst>
      <p:ext uri="{BB962C8B-B14F-4D97-AF65-F5344CB8AC3E}">
        <p14:creationId xmlns:p14="http://schemas.microsoft.com/office/powerpoint/2010/main" val="10818032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1.4  </a:t>
            </a:r>
            <a:r>
              <a:rPr lang="en-US" altLang="zh-CN" dirty="0" err="1"/>
              <a:t>SOM</a:t>
            </a:r>
            <a:r>
              <a:rPr lang="zh-CN" altLang="en-US" dirty="0"/>
              <a:t>网络的学习</a:t>
            </a:r>
            <a:r>
              <a:rPr lang="zh-CN" altLang="en-US" dirty="0" smtClean="0"/>
              <a:t>算法</a:t>
            </a:r>
            <a:endParaRPr lang="zh-CN" altLang="en-US" dirty="0"/>
          </a:p>
        </p:txBody>
      </p:sp>
      <p:pic>
        <p:nvPicPr>
          <p:cNvPr id="4" name="Picture 3" descr="pic1">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668449"/>
            <a:ext cx="5257800" cy="329551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pic2">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5393" y="3952555"/>
            <a:ext cx="5332911" cy="3046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8724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1.5  </a:t>
            </a:r>
            <a:r>
              <a:rPr lang="en-US" altLang="zh-CN" dirty="0" err="1"/>
              <a:t>SOM</a:t>
            </a:r>
            <a:r>
              <a:rPr lang="zh-CN" altLang="en-US" dirty="0"/>
              <a:t>网络的功能</a:t>
            </a:r>
          </a:p>
        </p:txBody>
      </p:sp>
      <p:sp>
        <p:nvSpPr>
          <p:cNvPr id="3" name="Text Box 3"/>
          <p:cNvSpPr txBox="1">
            <a:spLocks noChangeArrowheads="1"/>
          </p:cNvSpPr>
          <p:nvPr/>
        </p:nvSpPr>
        <p:spPr bwMode="auto">
          <a:xfrm>
            <a:off x="323850" y="1052736"/>
            <a:ext cx="8496300" cy="955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50000"/>
              </a:lnSpc>
              <a:spcBef>
                <a:spcPct val="50000"/>
              </a:spcBef>
              <a:buClr>
                <a:schemeClr val="accent1">
                  <a:lumMod val="60000"/>
                  <a:lumOff val="40000"/>
                </a:schemeClr>
              </a:buClr>
              <a:buFont typeface="Wingdings" pitchFamily="2" charset="2"/>
              <a:buChar char="u"/>
            </a:pPr>
            <a:r>
              <a:rPr lang="en-US" altLang="zh-CN" sz="2000" b="1" dirty="0" err="1"/>
              <a:t>SOM</a:t>
            </a:r>
            <a:r>
              <a:rPr lang="zh-CN" altLang="en-US" sz="2000" b="1" dirty="0"/>
              <a:t>网络的功能特点之一是：</a:t>
            </a:r>
            <a:r>
              <a:rPr lang="zh-CN" altLang="en-US" sz="2000" b="1" dirty="0">
                <a:solidFill>
                  <a:srgbClr val="FF0000"/>
                </a:solidFill>
              </a:rPr>
              <a:t>保序映射</a:t>
            </a:r>
            <a:r>
              <a:rPr lang="zh-CN" altLang="en-US" sz="2000" b="1" dirty="0"/>
              <a:t>，即能将输入空间的样本模式类有序地映射在输出层上。</a:t>
            </a:r>
          </a:p>
        </p:txBody>
      </p:sp>
      <p:sp>
        <p:nvSpPr>
          <p:cNvPr id="4" name="Text Box 4"/>
          <p:cNvSpPr txBox="1">
            <a:spLocks noChangeArrowheads="1"/>
          </p:cNvSpPr>
          <p:nvPr/>
        </p:nvSpPr>
        <p:spPr bwMode="auto">
          <a:xfrm>
            <a:off x="468313" y="2492276"/>
            <a:ext cx="82073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t>例  动物属性特征映射</a:t>
            </a:r>
          </a:p>
        </p:txBody>
      </p:sp>
      <p:sp>
        <p:nvSpPr>
          <p:cNvPr id="5" name="Text Box 5"/>
          <p:cNvSpPr txBox="1">
            <a:spLocks noChangeArrowheads="1"/>
          </p:cNvSpPr>
          <p:nvPr/>
        </p:nvSpPr>
        <p:spPr bwMode="auto">
          <a:xfrm>
            <a:off x="323850" y="3068539"/>
            <a:ext cx="84963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1989</a:t>
            </a:r>
            <a:r>
              <a:rPr lang="zh-CN" altLang="en-US" sz="2000" dirty="0"/>
              <a:t>年</a:t>
            </a:r>
            <a:r>
              <a:rPr lang="en-US" altLang="zh-CN" sz="2000" dirty="0" err="1"/>
              <a:t>Kohonen</a:t>
            </a:r>
            <a:r>
              <a:rPr lang="zh-CN" altLang="en-US" sz="2000" dirty="0"/>
              <a:t>给出一个</a:t>
            </a:r>
            <a:r>
              <a:rPr lang="en-US" altLang="zh-CN" sz="2000" dirty="0" err="1"/>
              <a:t>SOM</a:t>
            </a:r>
            <a:r>
              <a:rPr lang="zh-CN" altLang="en-US" sz="2000" dirty="0"/>
              <a:t>网的著名应用实例，即把不同的动物按其属性映射到二维输出平面上，使属性相似的动物在</a:t>
            </a:r>
            <a:r>
              <a:rPr lang="en-US" altLang="zh-CN" sz="2000" dirty="0" err="1"/>
              <a:t>SOM</a:t>
            </a:r>
            <a:r>
              <a:rPr lang="zh-CN" altLang="en-US" sz="2000" dirty="0"/>
              <a:t>网输出平面上的位置也相近。</a:t>
            </a:r>
          </a:p>
        </p:txBody>
      </p:sp>
      <p:sp>
        <p:nvSpPr>
          <p:cNvPr id="6" name="Text Box 6"/>
          <p:cNvSpPr txBox="1">
            <a:spLocks noChangeArrowheads="1"/>
          </p:cNvSpPr>
          <p:nvPr/>
        </p:nvSpPr>
        <p:spPr bwMode="auto">
          <a:xfrm>
            <a:off x="395288" y="4724301"/>
            <a:ext cx="82804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t>训练集选了</a:t>
            </a:r>
            <a:r>
              <a:rPr lang="en-US" altLang="zh-CN" sz="2000" dirty="0"/>
              <a:t>16</a:t>
            </a:r>
            <a:r>
              <a:rPr lang="zh-CN" altLang="en-US" sz="2000" dirty="0"/>
              <a:t>种动物，每种动物用一个</a:t>
            </a:r>
            <a:r>
              <a:rPr lang="en-US" altLang="zh-CN" sz="2000" dirty="0"/>
              <a:t>29</a:t>
            </a:r>
            <a:r>
              <a:rPr lang="zh-CN" altLang="en-US" sz="2000" dirty="0"/>
              <a:t>维向量来表示。前</a:t>
            </a:r>
            <a:r>
              <a:rPr lang="en-US" altLang="zh-CN" sz="2000" dirty="0"/>
              <a:t>16</a:t>
            </a:r>
            <a:r>
              <a:rPr lang="zh-CN" altLang="en-US" sz="2000" dirty="0"/>
              <a:t>个分量构成符号向量（不同的动物进行</a:t>
            </a:r>
            <a:r>
              <a:rPr lang="en-US" altLang="zh-CN" sz="2000" dirty="0"/>
              <a:t>16</a:t>
            </a:r>
            <a:r>
              <a:rPr lang="zh-CN" altLang="en-US" sz="2000" dirty="0"/>
              <a:t>取</a:t>
            </a:r>
            <a:r>
              <a:rPr lang="en-US" altLang="zh-CN" sz="2000" dirty="0"/>
              <a:t>1</a:t>
            </a:r>
            <a:r>
              <a:rPr lang="zh-CN" altLang="en-US" sz="2000" dirty="0"/>
              <a:t>编码），后</a:t>
            </a:r>
            <a:r>
              <a:rPr lang="en-US" altLang="zh-CN" sz="2000" dirty="0"/>
              <a:t>13</a:t>
            </a:r>
            <a:r>
              <a:rPr lang="zh-CN" altLang="en-US" sz="2000" dirty="0"/>
              <a:t>个分量构成属性向量，描述动物的</a:t>
            </a:r>
            <a:r>
              <a:rPr lang="en-US" altLang="zh-CN" sz="2000" dirty="0"/>
              <a:t>13</a:t>
            </a:r>
            <a:r>
              <a:rPr lang="zh-CN" altLang="en-US" sz="2000" dirty="0"/>
              <a:t>种属性的有或无（用</a:t>
            </a:r>
            <a:r>
              <a:rPr lang="en-US" altLang="zh-CN" sz="2000" dirty="0"/>
              <a:t>1</a:t>
            </a:r>
            <a:r>
              <a:rPr lang="zh-CN" altLang="en-US" sz="2000" dirty="0"/>
              <a:t>或</a:t>
            </a:r>
            <a:r>
              <a:rPr lang="en-US" altLang="zh-CN" sz="2000" dirty="0"/>
              <a:t>0</a:t>
            </a:r>
            <a:r>
              <a:rPr lang="zh-CN" altLang="en-US" sz="2000" dirty="0"/>
              <a:t>表示）。</a:t>
            </a:r>
          </a:p>
        </p:txBody>
      </p:sp>
    </p:spTree>
    <p:extLst>
      <p:ext uri="{BB962C8B-B14F-4D97-AF65-F5344CB8AC3E}">
        <p14:creationId xmlns:p14="http://schemas.microsoft.com/office/powerpoint/2010/main" val="32300058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1116013" y="260350"/>
            <a:ext cx="698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t>16</a:t>
            </a:r>
            <a:r>
              <a:rPr lang="zh-CN" altLang="en-US" sz="2400" b="1" dirty="0"/>
              <a:t>种动物的属性向量（</a:t>
            </a:r>
            <a:r>
              <a:rPr lang="en-US" altLang="zh-CN" sz="2400" b="1" dirty="0"/>
              <a:t>29</a:t>
            </a:r>
            <a:r>
              <a:rPr lang="zh-CN" altLang="en-US" sz="2400" b="1" dirty="0"/>
              <a:t>维向量的后</a:t>
            </a:r>
            <a:r>
              <a:rPr lang="en-US" altLang="zh-CN" sz="2400" b="1" dirty="0"/>
              <a:t>13</a:t>
            </a:r>
            <a:r>
              <a:rPr lang="zh-CN" altLang="en-US" sz="2400" b="1" dirty="0"/>
              <a:t>个分量）</a:t>
            </a:r>
          </a:p>
        </p:txBody>
      </p:sp>
      <p:graphicFrame>
        <p:nvGraphicFramePr>
          <p:cNvPr id="34819" name="Group 3"/>
          <p:cNvGraphicFramePr>
            <a:graphicFrameLocks noGrp="1"/>
          </p:cNvGraphicFramePr>
          <p:nvPr>
            <p:ph/>
            <p:extLst>
              <p:ext uri="{D42A27DB-BD31-4B8C-83A1-F6EECF244321}">
                <p14:modId xmlns:p14="http://schemas.microsoft.com/office/powerpoint/2010/main" val="2105836547"/>
              </p:ext>
            </p:extLst>
          </p:nvPr>
        </p:nvGraphicFramePr>
        <p:xfrm>
          <a:off x="395288" y="1052513"/>
          <a:ext cx="8497887" cy="5040822"/>
        </p:xfrm>
        <a:graphic>
          <a:graphicData uri="http://schemas.openxmlformats.org/drawingml/2006/table">
            <a:tbl>
              <a:tblPr/>
              <a:tblGrid>
                <a:gridCol w="720725"/>
                <a:gridCol w="431800"/>
                <a:gridCol w="431800"/>
                <a:gridCol w="431800"/>
                <a:gridCol w="379412"/>
                <a:gridCol w="557213"/>
                <a:gridCol w="460375"/>
                <a:gridCol w="508000"/>
                <a:gridCol w="511175"/>
                <a:gridCol w="508000"/>
                <a:gridCol w="508000"/>
                <a:gridCol w="509587"/>
                <a:gridCol w="506413"/>
                <a:gridCol w="508000"/>
                <a:gridCol w="508000"/>
                <a:gridCol w="509587"/>
                <a:gridCol w="508000"/>
              </a:tblGrid>
              <a:tr h="792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chemeClr val="tx1">
                              <a:lumMod val="50000"/>
                            </a:schemeClr>
                          </a:solidFill>
                          <a:effectLst/>
                          <a:latin typeface="Arial" charset="0"/>
                          <a:ea typeface="宋体" pitchFamily="2" charset="-122"/>
                        </a:rPr>
                        <a:t> </a:t>
                      </a:r>
                      <a:r>
                        <a:rPr kumimoji="0" lang="zh-CN" altLang="en-US" sz="1800" b="1" i="0" u="none" strike="noStrike" cap="none" normalizeH="0" baseline="0" dirty="0" smtClean="0">
                          <a:ln>
                            <a:noFill/>
                          </a:ln>
                          <a:solidFill>
                            <a:schemeClr val="tx1">
                              <a:lumMod val="50000"/>
                            </a:schemeClr>
                          </a:solidFill>
                          <a:effectLst/>
                          <a:latin typeface="Arial" charset="0"/>
                          <a:ea typeface="宋体" pitchFamily="2" charset="-122"/>
                        </a:rPr>
                        <a:t>动物</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1" i="0" u="none" strike="noStrike" cap="none" normalizeH="0" baseline="0" dirty="0" smtClean="0">
                        <a:ln>
                          <a:noFill/>
                        </a:ln>
                        <a:solidFill>
                          <a:schemeClr val="tx1">
                            <a:lumMod val="50000"/>
                          </a:schemeClr>
                        </a:solidFill>
                        <a:effectLst/>
                        <a:latin typeface="Arial"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chemeClr val="tx1">
                              <a:lumMod val="50000"/>
                            </a:schemeClr>
                          </a:solidFill>
                          <a:effectLst/>
                          <a:latin typeface="Arial" charset="0"/>
                          <a:ea typeface="宋体" pitchFamily="2" charset="-122"/>
                        </a:rPr>
                        <a:t>属性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ap="flat" cmpd="sng" algn="ctr">
                      <a:solidFill>
                        <a:srgbClr val="A50021"/>
                      </a:solid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lumMod val="50000"/>
                            </a:schemeClr>
                          </a:solidFill>
                          <a:effectLst/>
                          <a:latin typeface="Arial" charset="0"/>
                          <a:ea typeface="宋体" pitchFamily="2" charset="-122"/>
                        </a:rPr>
                        <a:t>鸽子</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lumMod val="50000"/>
                            </a:schemeClr>
                          </a:solidFill>
                          <a:effectLst/>
                          <a:latin typeface="Arial" charset="0"/>
                          <a:ea typeface="宋体" pitchFamily="2" charset="-122"/>
                        </a:rPr>
                        <a:t>母鸡</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lumMod val="50000"/>
                            </a:schemeClr>
                          </a:solidFill>
                          <a:effectLst/>
                          <a:latin typeface="Arial" charset="0"/>
                          <a:ea typeface="宋体" pitchFamily="2" charset="-122"/>
                        </a:rPr>
                        <a:t>鸭</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lumMod val="50000"/>
                            </a:schemeClr>
                          </a:solidFill>
                          <a:effectLst/>
                          <a:latin typeface="Arial" charset="0"/>
                          <a:ea typeface="宋体" pitchFamily="2" charset="-122"/>
                        </a:rPr>
                        <a:t>鹅</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lumMod val="50000"/>
                            </a:schemeClr>
                          </a:solidFill>
                          <a:effectLst/>
                          <a:latin typeface="Arial" charset="0"/>
                          <a:ea typeface="宋体" pitchFamily="2" charset="-122"/>
                        </a:rPr>
                        <a:t>猫头鹰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lumMod val="50000"/>
                            </a:schemeClr>
                          </a:solidFill>
                          <a:effectLst/>
                          <a:latin typeface="Arial" charset="0"/>
                          <a:ea typeface="宋体" pitchFamily="2" charset="-122"/>
                        </a:rPr>
                        <a:t>隼</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lumMod val="50000"/>
                            </a:schemeClr>
                          </a:solidFill>
                          <a:effectLst/>
                          <a:latin typeface="Arial" charset="0"/>
                          <a:ea typeface="宋体" pitchFamily="2" charset="-122"/>
                        </a:rPr>
                        <a:t>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lumMod val="50000"/>
                            </a:schemeClr>
                          </a:solidFill>
                          <a:effectLst/>
                          <a:latin typeface="Arial" charset="0"/>
                          <a:ea typeface="宋体" pitchFamily="2" charset="-122"/>
                        </a:rPr>
                        <a:t>狐狸</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lumMod val="50000"/>
                            </a:schemeClr>
                          </a:solidFill>
                          <a:effectLst/>
                          <a:latin typeface="Arial" charset="0"/>
                          <a:ea typeface="宋体" pitchFamily="2" charset="-122"/>
                        </a:rPr>
                        <a:t>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lumMod val="50000"/>
                            </a:schemeClr>
                          </a:solidFill>
                          <a:effectLst/>
                          <a:latin typeface="Arial" charset="0"/>
                          <a:ea typeface="宋体" pitchFamily="2" charset="-122"/>
                        </a:rPr>
                        <a:t>狼</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lumMod val="50000"/>
                            </a:schemeClr>
                          </a:solidFill>
                          <a:effectLst/>
                          <a:latin typeface="Arial" charset="0"/>
                          <a:ea typeface="宋体" pitchFamily="2" charset="-122"/>
                        </a:rPr>
                        <a:t>猫</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lumMod val="50000"/>
                            </a:schemeClr>
                          </a:solidFill>
                          <a:effectLst/>
                          <a:latin typeface="Arial" charset="0"/>
                          <a:ea typeface="宋体" pitchFamily="2" charset="-122"/>
                        </a:rPr>
                        <a:t>虎</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lumMod val="50000"/>
                            </a:schemeClr>
                          </a:solidFill>
                          <a:effectLst/>
                          <a:latin typeface="Arial" charset="0"/>
                          <a:ea typeface="宋体" pitchFamily="2" charset="-122"/>
                        </a:rPr>
                        <a:t>狮</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lumMod val="50000"/>
                            </a:schemeClr>
                          </a:solidFill>
                          <a:effectLst/>
                          <a:latin typeface="Arial" charset="0"/>
                          <a:ea typeface="宋体" pitchFamily="2" charset="-122"/>
                        </a:rPr>
                        <a:t>马</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lumMod val="50000"/>
                            </a:schemeClr>
                          </a:solidFill>
                          <a:effectLst/>
                          <a:latin typeface="Arial" charset="0"/>
                          <a:ea typeface="宋体" pitchFamily="2" charset="-122"/>
                        </a:rPr>
                        <a:t>斑马</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lumMod val="50000"/>
                            </a:schemeClr>
                          </a:solidFill>
                          <a:effectLst/>
                          <a:latin typeface="Arial" charset="0"/>
                          <a:ea typeface="宋体" pitchFamily="2" charset="-122"/>
                        </a:rPr>
                        <a:t>牛</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87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lumMod val="50000"/>
                            </a:schemeClr>
                          </a:solidFill>
                          <a:effectLst/>
                          <a:latin typeface="Arial" charset="0"/>
                          <a:ea typeface="宋体" pitchFamily="2" charset="-122"/>
                        </a:rPr>
                        <a:t>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lumMod val="50000"/>
                            </a:schemeClr>
                          </a:solidFill>
                          <a:effectLst/>
                          <a:latin typeface="Arial"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lumMod val="50000"/>
                            </a:schemeClr>
                          </a:solidFill>
                          <a:effectLst/>
                          <a:latin typeface="Arial"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4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lumMod val="50000"/>
                            </a:schemeClr>
                          </a:solidFill>
                          <a:effectLst/>
                          <a:latin typeface="Arial" charset="0"/>
                          <a:ea typeface="宋体" pitchFamily="2" charset="-122"/>
                        </a:rPr>
                        <a:t>中</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3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lumMod val="50000"/>
                            </a:schemeClr>
                          </a:solidFill>
                          <a:effectLst/>
                          <a:latin typeface="Arial" charset="0"/>
                          <a:ea typeface="宋体" pitchFamily="2" charset="-122"/>
                        </a:rPr>
                        <a:t>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4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2</a:t>
                      </a:r>
                      <a:r>
                        <a:rPr kumimoji="0" lang="zh-CN" altLang="en-US" sz="2000" b="1" i="0" u="none" strike="noStrike" cap="none" normalizeH="0" baseline="0" smtClean="0">
                          <a:ln>
                            <a:noFill/>
                          </a:ln>
                          <a:solidFill>
                            <a:schemeClr val="tx1">
                              <a:lumMod val="50000"/>
                            </a:schemeClr>
                          </a:solidFill>
                          <a:effectLst/>
                          <a:latin typeface="Arial" charset="0"/>
                          <a:ea typeface="宋体" pitchFamily="2" charset="-122"/>
                        </a:rPr>
                        <a:t>只腿</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74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4</a:t>
                      </a:r>
                      <a:r>
                        <a:rPr kumimoji="0" lang="zh-CN" altLang="en-US" sz="2000" b="1" i="0" u="none" strike="noStrike" cap="none" normalizeH="0" baseline="0" smtClean="0">
                          <a:ln>
                            <a:noFill/>
                          </a:ln>
                          <a:solidFill>
                            <a:schemeClr val="tx1">
                              <a:lumMod val="50000"/>
                            </a:schemeClr>
                          </a:solidFill>
                          <a:effectLst/>
                          <a:latin typeface="Arial" charset="0"/>
                          <a:ea typeface="宋体" pitchFamily="2" charset="-122"/>
                        </a:rPr>
                        <a:t>只腿</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lumMod val="50000"/>
                            </a:schemeClr>
                          </a:solidFill>
                          <a:effectLst/>
                          <a:latin typeface="Arial"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lumMod val="50000"/>
                            </a:schemeClr>
                          </a:solidFill>
                          <a:effectLst/>
                          <a:latin typeface="Arial"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lumMod val="50000"/>
                            </a:schemeClr>
                          </a:solidFill>
                          <a:effectLst/>
                          <a:latin typeface="Arial" charset="0"/>
                          <a:ea typeface="宋体" pitchFamily="2" charset="-122"/>
                        </a:rPr>
                        <a:t>毛</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lumMod val="50000"/>
                            </a:schemeClr>
                          </a:solidFill>
                          <a:effectLst/>
                          <a:latin typeface="Arial"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lumMod val="50000"/>
                            </a:schemeClr>
                          </a:solidFill>
                          <a:effectLst/>
                          <a:latin typeface="Arial"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9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lumMod val="50000"/>
                            </a:schemeClr>
                          </a:solidFill>
                          <a:effectLst/>
                          <a:latin typeface="Arial" charset="0"/>
                          <a:ea typeface="宋体" pitchFamily="2" charset="-122"/>
                        </a:rPr>
                        <a:t>蹄</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lumMod val="50000"/>
                            </a:schemeClr>
                          </a:solidFill>
                          <a:effectLst/>
                          <a:latin typeface="Arial" charset="0"/>
                          <a:ea typeface="宋体" pitchFamily="2" charset="-122"/>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lumMod val="50000"/>
                            </a:schemeClr>
                          </a:solidFill>
                          <a:effectLst/>
                          <a:latin typeface="Arial"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lumMod val="50000"/>
                            </a:schemeClr>
                          </a:solidFill>
                          <a:effectLst/>
                          <a:latin typeface="Arial"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lumMod val="50000"/>
                            </a:schemeClr>
                          </a:solidFill>
                          <a:effectLst/>
                          <a:latin typeface="Arial" charset="0"/>
                          <a:ea typeface="宋体" pitchFamily="2" charset="-122"/>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4000035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Group 2"/>
          <p:cNvGraphicFramePr>
            <a:graphicFrameLocks noGrp="1"/>
          </p:cNvGraphicFramePr>
          <p:nvPr>
            <p:ph/>
            <p:extLst>
              <p:ext uri="{D42A27DB-BD31-4B8C-83A1-F6EECF244321}">
                <p14:modId xmlns:p14="http://schemas.microsoft.com/office/powerpoint/2010/main" val="4020672968"/>
              </p:ext>
            </p:extLst>
          </p:nvPr>
        </p:nvGraphicFramePr>
        <p:xfrm>
          <a:off x="323850" y="260350"/>
          <a:ext cx="8497888" cy="4397567"/>
        </p:xfrm>
        <a:graphic>
          <a:graphicData uri="http://schemas.openxmlformats.org/drawingml/2006/table">
            <a:tbl>
              <a:tblPr/>
              <a:tblGrid>
                <a:gridCol w="720725"/>
                <a:gridCol w="431800"/>
                <a:gridCol w="431800"/>
                <a:gridCol w="431800"/>
                <a:gridCol w="379413"/>
                <a:gridCol w="509587"/>
                <a:gridCol w="508000"/>
                <a:gridCol w="508000"/>
                <a:gridCol w="511175"/>
                <a:gridCol w="508000"/>
                <a:gridCol w="508000"/>
                <a:gridCol w="509588"/>
                <a:gridCol w="506412"/>
                <a:gridCol w="508000"/>
                <a:gridCol w="508000"/>
                <a:gridCol w="509588"/>
                <a:gridCol w="508000"/>
              </a:tblGrid>
              <a:tr h="792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smtClean="0">
                          <a:ln>
                            <a:noFill/>
                          </a:ln>
                          <a:solidFill>
                            <a:schemeClr val="tx1"/>
                          </a:solidFill>
                          <a:effectLst/>
                          <a:latin typeface="Arial" charset="0"/>
                          <a:ea typeface="宋体" pitchFamily="2" charset="-122"/>
                        </a:rPr>
                        <a:t> </a:t>
                      </a:r>
                      <a:r>
                        <a:rPr kumimoji="0" lang="zh-CN" altLang="en-US" sz="1800" b="1" i="0" u="none" strike="noStrike" cap="none" normalizeH="0" baseline="0" dirty="0" smtClean="0">
                          <a:ln>
                            <a:noFill/>
                          </a:ln>
                          <a:solidFill>
                            <a:schemeClr val="tx1"/>
                          </a:solidFill>
                          <a:effectLst/>
                          <a:latin typeface="Arial" charset="0"/>
                          <a:ea typeface="宋体" pitchFamily="2" charset="-122"/>
                        </a:rPr>
                        <a:t>动物</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800" b="1" i="0" u="none" strike="noStrike" cap="none" normalizeH="0" baseline="0" dirty="0" smtClean="0">
                        <a:ln>
                          <a:noFill/>
                        </a:ln>
                        <a:solidFill>
                          <a:schemeClr val="tx1"/>
                        </a:solidFill>
                        <a:effectLst/>
                        <a:latin typeface="Arial"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Arial" charset="0"/>
                          <a:ea typeface="宋体" pitchFamily="2" charset="-122"/>
                        </a:rPr>
                        <a:t>属性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rgbClr val="A50021"/>
                      </a:solid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rPr>
                        <a:t>鸽子</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rPr>
                        <a:t>母鸡</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鸭</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鹅</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猫头鹰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狐狸</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狗</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狼</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猫</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马</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斑马</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latin typeface="Arial" charset="0"/>
                          <a:ea typeface="宋体" pitchFamily="2" charset="-122"/>
                        </a:rPr>
                        <a:t>牛</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7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鬃毛</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羽毛</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4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跑</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4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飞</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Arial" charset="0"/>
                          <a:ea typeface="宋体" pitchFamily="2" charset="-122"/>
                        </a:rPr>
                        <a:t>泳</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991" name="Text Box 151"/>
          <p:cNvSpPr txBox="1">
            <a:spLocks noChangeArrowheads="1"/>
          </p:cNvSpPr>
          <p:nvPr/>
        </p:nvSpPr>
        <p:spPr bwMode="auto">
          <a:xfrm>
            <a:off x="323850" y="5077633"/>
            <a:ext cx="84963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        </a:t>
            </a:r>
            <a:r>
              <a:rPr lang="en-US" altLang="zh-CN" sz="2000" dirty="0" err="1"/>
              <a:t>SOM</a:t>
            </a:r>
            <a:r>
              <a:rPr lang="zh-CN" altLang="en-US" sz="2000" dirty="0"/>
              <a:t>网输出平面上有</a:t>
            </a:r>
            <a:r>
              <a:rPr lang="en-US" altLang="zh-CN" sz="2000" dirty="0"/>
              <a:t>10</a:t>
            </a:r>
            <a:r>
              <a:rPr lang="en-US" altLang="zh-CN" sz="2000" dirty="0">
                <a:cs typeface="Arial" charset="0"/>
              </a:rPr>
              <a:t>×</a:t>
            </a:r>
            <a:r>
              <a:rPr lang="en-US" altLang="zh-CN" sz="2000" dirty="0"/>
              <a:t>10</a:t>
            </a:r>
            <a:r>
              <a:rPr lang="zh-CN" altLang="en-US" sz="2000" dirty="0"/>
              <a:t>个神经元，</a:t>
            </a:r>
            <a:r>
              <a:rPr lang="en-US" altLang="zh-CN" sz="2000" dirty="0"/>
              <a:t>16</a:t>
            </a:r>
            <a:r>
              <a:rPr lang="zh-CN" altLang="en-US" sz="2000" dirty="0"/>
              <a:t>个动物模式轮番输入训练，最后输出平面呈现</a:t>
            </a:r>
            <a:r>
              <a:rPr lang="en-US" altLang="zh-CN" sz="2000" dirty="0"/>
              <a:t>16</a:t>
            </a:r>
            <a:r>
              <a:rPr lang="zh-CN" altLang="en-US" sz="2000" dirty="0"/>
              <a:t>种动物属性特征映射，属性相似的挨在一起，</a:t>
            </a:r>
            <a:r>
              <a:rPr lang="zh-CN" altLang="en-US" sz="2000" b="1" dirty="0"/>
              <a:t>实现了特征的有序分布。</a:t>
            </a:r>
          </a:p>
        </p:txBody>
      </p:sp>
    </p:spTree>
    <p:extLst>
      <p:ext uri="{BB962C8B-B14F-4D97-AF65-F5344CB8AC3E}">
        <p14:creationId xmlns:p14="http://schemas.microsoft.com/office/powerpoint/2010/main" val="3590406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AutoShape 2"/>
          <p:cNvSpPr>
            <a:spLocks noChangeArrowheads="1"/>
          </p:cNvSpPr>
          <p:nvPr/>
        </p:nvSpPr>
        <p:spPr bwMode="auto">
          <a:xfrm>
            <a:off x="539750" y="620713"/>
            <a:ext cx="5184775" cy="1008062"/>
          </a:xfrm>
          <a:prstGeom prst="parallelogram">
            <a:avLst>
              <a:gd name="adj" fmla="val 12858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67" name="Line 3"/>
          <p:cNvSpPr>
            <a:spLocks noChangeShapeType="1"/>
          </p:cNvSpPr>
          <p:nvPr/>
        </p:nvSpPr>
        <p:spPr bwMode="auto">
          <a:xfrm>
            <a:off x="2124075" y="765175"/>
            <a:ext cx="3024188"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68" name="Line 4"/>
          <p:cNvSpPr>
            <a:spLocks noChangeShapeType="1"/>
          </p:cNvSpPr>
          <p:nvPr/>
        </p:nvSpPr>
        <p:spPr bwMode="auto">
          <a:xfrm flipH="1">
            <a:off x="4356100" y="765175"/>
            <a:ext cx="792163" cy="6477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69" name="Line 5"/>
          <p:cNvSpPr>
            <a:spLocks noChangeShapeType="1"/>
          </p:cNvSpPr>
          <p:nvPr/>
        </p:nvSpPr>
        <p:spPr bwMode="auto">
          <a:xfrm flipH="1">
            <a:off x="1116013" y="1412875"/>
            <a:ext cx="3240087"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70" name="Line 6"/>
          <p:cNvSpPr>
            <a:spLocks noChangeShapeType="1"/>
          </p:cNvSpPr>
          <p:nvPr/>
        </p:nvSpPr>
        <p:spPr bwMode="auto">
          <a:xfrm flipV="1">
            <a:off x="1116013" y="765175"/>
            <a:ext cx="863600" cy="6477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71" name="Text Box 7"/>
          <p:cNvSpPr txBox="1">
            <a:spLocks noChangeArrowheads="1"/>
          </p:cNvSpPr>
          <p:nvPr/>
        </p:nvSpPr>
        <p:spPr bwMode="auto">
          <a:xfrm>
            <a:off x="2051050" y="836613"/>
            <a:ext cx="2305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CC0066"/>
                </a:solidFill>
              </a:rPr>
              <a:t>10</a:t>
            </a:r>
            <a:r>
              <a:rPr lang="en-US" altLang="zh-CN" sz="2000" b="1">
                <a:solidFill>
                  <a:srgbClr val="CC0066"/>
                </a:solidFill>
                <a:cs typeface="Arial" charset="0"/>
              </a:rPr>
              <a:t>×10</a:t>
            </a:r>
            <a:r>
              <a:rPr lang="zh-CN" altLang="en-US" sz="2000" b="1">
                <a:solidFill>
                  <a:srgbClr val="CC0066"/>
                </a:solidFill>
                <a:cs typeface="Arial" charset="0"/>
              </a:rPr>
              <a:t>神经元</a:t>
            </a:r>
          </a:p>
        </p:txBody>
      </p:sp>
      <p:sp>
        <p:nvSpPr>
          <p:cNvPr id="36872" name="AutoShape 8"/>
          <p:cNvSpPr>
            <a:spLocks noChangeArrowheads="1"/>
          </p:cNvSpPr>
          <p:nvPr/>
        </p:nvSpPr>
        <p:spPr bwMode="auto">
          <a:xfrm>
            <a:off x="755650" y="2349500"/>
            <a:ext cx="71438" cy="71438"/>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3" name="Line 9"/>
          <p:cNvSpPr>
            <a:spLocks noChangeShapeType="1"/>
          </p:cNvSpPr>
          <p:nvPr/>
        </p:nvSpPr>
        <p:spPr bwMode="auto">
          <a:xfrm flipV="1">
            <a:off x="755650" y="1628775"/>
            <a:ext cx="287338" cy="64770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74" name="Line 10"/>
          <p:cNvSpPr>
            <a:spLocks noChangeShapeType="1"/>
          </p:cNvSpPr>
          <p:nvPr/>
        </p:nvSpPr>
        <p:spPr bwMode="auto">
          <a:xfrm flipV="1">
            <a:off x="827088" y="1773238"/>
            <a:ext cx="649287" cy="503237"/>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75" name="Line 11"/>
          <p:cNvSpPr>
            <a:spLocks noChangeShapeType="1"/>
          </p:cNvSpPr>
          <p:nvPr/>
        </p:nvSpPr>
        <p:spPr bwMode="auto">
          <a:xfrm flipV="1">
            <a:off x="900113" y="1700213"/>
            <a:ext cx="1439862" cy="649287"/>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76" name="Line 12"/>
          <p:cNvSpPr>
            <a:spLocks noChangeShapeType="1"/>
          </p:cNvSpPr>
          <p:nvPr/>
        </p:nvSpPr>
        <p:spPr bwMode="auto">
          <a:xfrm flipV="1">
            <a:off x="971550" y="1700213"/>
            <a:ext cx="2952750" cy="649287"/>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77" name="AutoShape 13"/>
          <p:cNvSpPr>
            <a:spLocks noChangeArrowheads="1"/>
          </p:cNvSpPr>
          <p:nvPr/>
        </p:nvSpPr>
        <p:spPr bwMode="auto">
          <a:xfrm>
            <a:off x="2124075" y="2349500"/>
            <a:ext cx="71438" cy="71438"/>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8" name="AutoShape 14"/>
          <p:cNvSpPr>
            <a:spLocks noChangeArrowheads="1"/>
          </p:cNvSpPr>
          <p:nvPr/>
        </p:nvSpPr>
        <p:spPr bwMode="auto">
          <a:xfrm>
            <a:off x="2484438" y="2349500"/>
            <a:ext cx="71437" cy="71438"/>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9" name="AutoShape 15"/>
          <p:cNvSpPr>
            <a:spLocks noChangeArrowheads="1"/>
          </p:cNvSpPr>
          <p:nvPr/>
        </p:nvSpPr>
        <p:spPr bwMode="auto">
          <a:xfrm>
            <a:off x="3708400" y="2349500"/>
            <a:ext cx="71438" cy="71438"/>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0" name="Line 16"/>
          <p:cNvSpPr>
            <a:spLocks noChangeShapeType="1"/>
          </p:cNvSpPr>
          <p:nvPr/>
        </p:nvSpPr>
        <p:spPr bwMode="auto">
          <a:xfrm>
            <a:off x="971550" y="2420938"/>
            <a:ext cx="10795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81" name="Line 17"/>
          <p:cNvSpPr>
            <a:spLocks noChangeShapeType="1"/>
          </p:cNvSpPr>
          <p:nvPr/>
        </p:nvSpPr>
        <p:spPr bwMode="auto">
          <a:xfrm>
            <a:off x="2627313" y="2420938"/>
            <a:ext cx="936625"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82" name="Freeform 18"/>
          <p:cNvSpPr>
            <a:spLocks/>
          </p:cNvSpPr>
          <p:nvPr/>
        </p:nvSpPr>
        <p:spPr bwMode="auto">
          <a:xfrm>
            <a:off x="755650" y="2492375"/>
            <a:ext cx="1439863" cy="215900"/>
          </a:xfrm>
          <a:custGeom>
            <a:avLst/>
            <a:gdLst>
              <a:gd name="T0" fmla="*/ 0 w 907"/>
              <a:gd name="T1" fmla="*/ 0 h 136"/>
              <a:gd name="T2" fmla="*/ 181 w 907"/>
              <a:gd name="T3" fmla="*/ 91 h 136"/>
              <a:gd name="T4" fmla="*/ 408 w 907"/>
              <a:gd name="T5" fmla="*/ 91 h 136"/>
              <a:gd name="T6" fmla="*/ 499 w 907"/>
              <a:gd name="T7" fmla="*/ 136 h 136"/>
              <a:gd name="T8" fmla="*/ 635 w 907"/>
              <a:gd name="T9" fmla="*/ 91 h 136"/>
              <a:gd name="T10" fmla="*/ 862 w 907"/>
              <a:gd name="T11" fmla="*/ 91 h 136"/>
              <a:gd name="T12" fmla="*/ 907 w 907"/>
              <a:gd name="T13" fmla="*/ 0 h 136"/>
            </a:gdLst>
            <a:ahLst/>
            <a:cxnLst>
              <a:cxn ang="0">
                <a:pos x="T0" y="T1"/>
              </a:cxn>
              <a:cxn ang="0">
                <a:pos x="T2" y="T3"/>
              </a:cxn>
              <a:cxn ang="0">
                <a:pos x="T4" y="T5"/>
              </a:cxn>
              <a:cxn ang="0">
                <a:pos x="T6" y="T7"/>
              </a:cxn>
              <a:cxn ang="0">
                <a:pos x="T8" y="T9"/>
              </a:cxn>
              <a:cxn ang="0">
                <a:pos x="T10" y="T11"/>
              </a:cxn>
              <a:cxn ang="0">
                <a:pos x="T12" y="T13"/>
              </a:cxn>
            </a:cxnLst>
            <a:rect l="0" t="0" r="r" b="b"/>
            <a:pathLst>
              <a:path w="907" h="136">
                <a:moveTo>
                  <a:pt x="0" y="0"/>
                </a:moveTo>
                <a:cubicBezTo>
                  <a:pt x="56" y="38"/>
                  <a:pt x="113" y="76"/>
                  <a:pt x="181" y="91"/>
                </a:cubicBezTo>
                <a:cubicBezTo>
                  <a:pt x="249" y="106"/>
                  <a:pt x="355" y="84"/>
                  <a:pt x="408" y="91"/>
                </a:cubicBezTo>
                <a:cubicBezTo>
                  <a:pt x="461" y="98"/>
                  <a:pt x="461" y="136"/>
                  <a:pt x="499" y="136"/>
                </a:cubicBezTo>
                <a:cubicBezTo>
                  <a:pt x="537" y="136"/>
                  <a:pt x="574" y="98"/>
                  <a:pt x="635" y="91"/>
                </a:cubicBezTo>
                <a:cubicBezTo>
                  <a:pt x="696" y="84"/>
                  <a:pt x="817" y="106"/>
                  <a:pt x="862" y="91"/>
                </a:cubicBezTo>
                <a:cubicBezTo>
                  <a:pt x="907" y="76"/>
                  <a:pt x="892" y="15"/>
                  <a:pt x="907" y="0"/>
                </a:cubicBezTo>
              </a:path>
            </a:pathLst>
          </a:custGeom>
          <a:noFill/>
          <a:ln w="9525">
            <a:solidFill>
              <a:srgbClr val="CC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83" name="Freeform 19"/>
          <p:cNvSpPr>
            <a:spLocks/>
          </p:cNvSpPr>
          <p:nvPr/>
        </p:nvSpPr>
        <p:spPr bwMode="auto">
          <a:xfrm>
            <a:off x="2484438" y="2565400"/>
            <a:ext cx="1439862" cy="215900"/>
          </a:xfrm>
          <a:custGeom>
            <a:avLst/>
            <a:gdLst>
              <a:gd name="T0" fmla="*/ 0 w 907"/>
              <a:gd name="T1" fmla="*/ 0 h 136"/>
              <a:gd name="T2" fmla="*/ 181 w 907"/>
              <a:gd name="T3" fmla="*/ 91 h 136"/>
              <a:gd name="T4" fmla="*/ 408 w 907"/>
              <a:gd name="T5" fmla="*/ 91 h 136"/>
              <a:gd name="T6" fmla="*/ 499 w 907"/>
              <a:gd name="T7" fmla="*/ 136 h 136"/>
              <a:gd name="T8" fmla="*/ 635 w 907"/>
              <a:gd name="T9" fmla="*/ 91 h 136"/>
              <a:gd name="T10" fmla="*/ 862 w 907"/>
              <a:gd name="T11" fmla="*/ 91 h 136"/>
              <a:gd name="T12" fmla="*/ 907 w 907"/>
              <a:gd name="T13" fmla="*/ 0 h 136"/>
            </a:gdLst>
            <a:ahLst/>
            <a:cxnLst>
              <a:cxn ang="0">
                <a:pos x="T0" y="T1"/>
              </a:cxn>
              <a:cxn ang="0">
                <a:pos x="T2" y="T3"/>
              </a:cxn>
              <a:cxn ang="0">
                <a:pos x="T4" y="T5"/>
              </a:cxn>
              <a:cxn ang="0">
                <a:pos x="T6" y="T7"/>
              </a:cxn>
              <a:cxn ang="0">
                <a:pos x="T8" y="T9"/>
              </a:cxn>
              <a:cxn ang="0">
                <a:pos x="T10" y="T11"/>
              </a:cxn>
              <a:cxn ang="0">
                <a:pos x="T12" y="T13"/>
              </a:cxn>
            </a:cxnLst>
            <a:rect l="0" t="0" r="r" b="b"/>
            <a:pathLst>
              <a:path w="907" h="136">
                <a:moveTo>
                  <a:pt x="0" y="0"/>
                </a:moveTo>
                <a:cubicBezTo>
                  <a:pt x="56" y="38"/>
                  <a:pt x="113" y="76"/>
                  <a:pt x="181" y="91"/>
                </a:cubicBezTo>
                <a:cubicBezTo>
                  <a:pt x="249" y="106"/>
                  <a:pt x="355" y="84"/>
                  <a:pt x="408" y="91"/>
                </a:cubicBezTo>
                <a:cubicBezTo>
                  <a:pt x="461" y="98"/>
                  <a:pt x="461" y="136"/>
                  <a:pt x="499" y="136"/>
                </a:cubicBezTo>
                <a:cubicBezTo>
                  <a:pt x="537" y="136"/>
                  <a:pt x="574" y="98"/>
                  <a:pt x="635" y="91"/>
                </a:cubicBezTo>
                <a:cubicBezTo>
                  <a:pt x="696" y="84"/>
                  <a:pt x="817" y="106"/>
                  <a:pt x="862" y="91"/>
                </a:cubicBezTo>
                <a:cubicBezTo>
                  <a:pt x="907" y="76"/>
                  <a:pt x="892" y="15"/>
                  <a:pt x="907" y="0"/>
                </a:cubicBezTo>
              </a:path>
            </a:pathLst>
          </a:cu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84" name="Text Box 20"/>
          <p:cNvSpPr txBox="1">
            <a:spLocks noChangeArrowheads="1"/>
          </p:cNvSpPr>
          <p:nvPr/>
        </p:nvSpPr>
        <p:spPr bwMode="auto">
          <a:xfrm>
            <a:off x="3924300" y="2133600"/>
            <a:ext cx="2519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a:solidFill>
                  <a:srgbClr val="008000"/>
                </a:solidFill>
              </a:rPr>
              <a:t>X</a:t>
            </a:r>
            <a:r>
              <a:rPr lang="zh-CN" altLang="en-US" sz="2400" b="1">
                <a:solidFill>
                  <a:srgbClr val="008000"/>
                </a:solidFill>
              </a:rPr>
              <a:t>向量（</a:t>
            </a:r>
            <a:r>
              <a:rPr lang="en-US" altLang="zh-CN" sz="2400" b="1">
                <a:solidFill>
                  <a:srgbClr val="008000"/>
                </a:solidFill>
              </a:rPr>
              <a:t>29</a:t>
            </a:r>
            <a:r>
              <a:rPr lang="zh-CN" altLang="en-US" sz="2400" b="1">
                <a:solidFill>
                  <a:srgbClr val="008000"/>
                </a:solidFill>
              </a:rPr>
              <a:t>维）</a:t>
            </a:r>
          </a:p>
        </p:txBody>
      </p:sp>
      <p:sp>
        <p:nvSpPr>
          <p:cNvPr id="36885" name="Text Box 21"/>
          <p:cNvSpPr txBox="1">
            <a:spLocks noChangeArrowheads="1"/>
          </p:cNvSpPr>
          <p:nvPr/>
        </p:nvSpPr>
        <p:spPr bwMode="auto">
          <a:xfrm>
            <a:off x="250825" y="2781300"/>
            <a:ext cx="2376488"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solidFill>
                  <a:srgbClr val="CC0066"/>
                </a:solidFill>
              </a:rPr>
              <a:t>前</a:t>
            </a:r>
            <a:r>
              <a:rPr lang="en-US" altLang="zh-CN" sz="2400" b="1" dirty="0">
                <a:solidFill>
                  <a:srgbClr val="CC0066"/>
                </a:solidFill>
              </a:rPr>
              <a:t>16</a:t>
            </a:r>
            <a:r>
              <a:rPr lang="zh-CN" altLang="en-US" sz="2400" b="1" dirty="0">
                <a:solidFill>
                  <a:srgbClr val="CC0066"/>
                </a:solidFill>
              </a:rPr>
              <a:t>个分量</a:t>
            </a:r>
          </a:p>
          <a:p>
            <a:pPr>
              <a:spcBef>
                <a:spcPct val="50000"/>
              </a:spcBef>
            </a:pPr>
            <a:r>
              <a:rPr lang="zh-CN" altLang="en-US" sz="2400" b="1" dirty="0">
                <a:solidFill>
                  <a:srgbClr val="CC0066"/>
                </a:solidFill>
              </a:rPr>
              <a:t>（</a:t>
            </a:r>
            <a:r>
              <a:rPr lang="en-US" altLang="zh-CN" sz="2400" b="1" dirty="0">
                <a:solidFill>
                  <a:srgbClr val="CC0066"/>
                </a:solidFill>
              </a:rPr>
              <a:t>16</a:t>
            </a:r>
            <a:r>
              <a:rPr lang="zh-CN" altLang="en-US" sz="2400" b="1" dirty="0">
                <a:solidFill>
                  <a:srgbClr val="CC0066"/>
                </a:solidFill>
              </a:rPr>
              <a:t>取</a:t>
            </a:r>
            <a:r>
              <a:rPr lang="en-US" altLang="zh-CN" sz="2400" b="1" dirty="0">
                <a:solidFill>
                  <a:srgbClr val="CC0066"/>
                </a:solidFill>
              </a:rPr>
              <a:t>1</a:t>
            </a:r>
            <a:r>
              <a:rPr lang="zh-CN" altLang="en-US" sz="2400" b="1" dirty="0">
                <a:solidFill>
                  <a:srgbClr val="CC0066"/>
                </a:solidFill>
              </a:rPr>
              <a:t>，表达动物种类。）</a:t>
            </a:r>
          </a:p>
        </p:txBody>
      </p:sp>
      <p:sp>
        <p:nvSpPr>
          <p:cNvPr id="36886" name="Text Box 22"/>
          <p:cNvSpPr txBox="1">
            <a:spLocks noChangeArrowheads="1"/>
          </p:cNvSpPr>
          <p:nvPr/>
        </p:nvSpPr>
        <p:spPr bwMode="auto">
          <a:xfrm>
            <a:off x="2555875" y="2781300"/>
            <a:ext cx="4464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solidFill>
                  <a:schemeClr val="accent2"/>
                </a:solidFill>
              </a:rPr>
              <a:t>后</a:t>
            </a:r>
            <a:r>
              <a:rPr lang="en-US" altLang="zh-CN" sz="2400" b="1" dirty="0">
                <a:solidFill>
                  <a:schemeClr val="accent2"/>
                </a:solidFill>
              </a:rPr>
              <a:t>13</a:t>
            </a:r>
            <a:r>
              <a:rPr lang="zh-CN" altLang="en-US" sz="2400" b="1" dirty="0">
                <a:solidFill>
                  <a:schemeClr val="accent2"/>
                </a:solidFill>
              </a:rPr>
              <a:t>个分量（表达动物属性）</a:t>
            </a:r>
          </a:p>
        </p:txBody>
      </p:sp>
      <p:sp>
        <p:nvSpPr>
          <p:cNvPr id="36887" name="Line 23"/>
          <p:cNvSpPr>
            <a:spLocks noChangeShapeType="1"/>
          </p:cNvSpPr>
          <p:nvPr/>
        </p:nvSpPr>
        <p:spPr bwMode="auto">
          <a:xfrm>
            <a:off x="3708400" y="3644900"/>
            <a:ext cx="4679950"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88" name="Line 24"/>
          <p:cNvSpPr>
            <a:spLocks noChangeShapeType="1"/>
          </p:cNvSpPr>
          <p:nvPr/>
        </p:nvSpPr>
        <p:spPr bwMode="auto">
          <a:xfrm>
            <a:off x="3708400" y="3644900"/>
            <a:ext cx="0" cy="252095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89" name="Line 25"/>
          <p:cNvSpPr>
            <a:spLocks noChangeShapeType="1"/>
          </p:cNvSpPr>
          <p:nvPr/>
        </p:nvSpPr>
        <p:spPr bwMode="auto">
          <a:xfrm>
            <a:off x="3708400" y="6165850"/>
            <a:ext cx="4679950"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90" name="Line 26"/>
          <p:cNvSpPr>
            <a:spLocks noChangeShapeType="1"/>
          </p:cNvSpPr>
          <p:nvPr/>
        </p:nvSpPr>
        <p:spPr bwMode="auto">
          <a:xfrm flipV="1">
            <a:off x="8388350" y="3644900"/>
            <a:ext cx="0" cy="252095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91" name="Text Box 27"/>
          <p:cNvSpPr txBox="1">
            <a:spLocks noChangeArrowheads="1"/>
          </p:cNvSpPr>
          <p:nvPr/>
        </p:nvSpPr>
        <p:spPr bwMode="auto">
          <a:xfrm>
            <a:off x="3924300" y="3716338"/>
            <a:ext cx="5048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8000"/>
                </a:solidFill>
              </a:rPr>
              <a:t>鸭</a:t>
            </a:r>
          </a:p>
        </p:txBody>
      </p:sp>
      <p:sp>
        <p:nvSpPr>
          <p:cNvPr id="36892" name="Text Box 28"/>
          <p:cNvSpPr txBox="1">
            <a:spLocks noChangeArrowheads="1"/>
          </p:cNvSpPr>
          <p:nvPr/>
        </p:nvSpPr>
        <p:spPr bwMode="auto">
          <a:xfrm>
            <a:off x="3851275" y="4365625"/>
            <a:ext cx="5762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8000"/>
                </a:solidFill>
              </a:rPr>
              <a:t>鹅</a:t>
            </a:r>
          </a:p>
        </p:txBody>
      </p:sp>
      <p:sp>
        <p:nvSpPr>
          <p:cNvPr id="36893" name="Text Box 29"/>
          <p:cNvSpPr txBox="1">
            <a:spLocks noChangeArrowheads="1"/>
          </p:cNvSpPr>
          <p:nvPr/>
        </p:nvSpPr>
        <p:spPr bwMode="auto">
          <a:xfrm>
            <a:off x="3851275" y="4941888"/>
            <a:ext cx="936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rgbClr val="008000"/>
                </a:solidFill>
              </a:rPr>
              <a:t>鸽</a:t>
            </a:r>
          </a:p>
        </p:txBody>
      </p:sp>
      <p:sp>
        <p:nvSpPr>
          <p:cNvPr id="36894" name="Text Box 30"/>
          <p:cNvSpPr txBox="1">
            <a:spLocks noChangeArrowheads="1"/>
          </p:cNvSpPr>
          <p:nvPr/>
        </p:nvSpPr>
        <p:spPr bwMode="auto">
          <a:xfrm>
            <a:off x="3851275" y="5516563"/>
            <a:ext cx="936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rgbClr val="008000"/>
                </a:solidFill>
              </a:rPr>
              <a:t>母鸡</a:t>
            </a:r>
          </a:p>
        </p:txBody>
      </p:sp>
      <p:sp>
        <p:nvSpPr>
          <p:cNvPr id="36895" name="Text Box 31"/>
          <p:cNvSpPr txBox="1">
            <a:spLocks noChangeArrowheads="1"/>
          </p:cNvSpPr>
          <p:nvPr/>
        </p:nvSpPr>
        <p:spPr bwMode="auto">
          <a:xfrm>
            <a:off x="4859338" y="3716338"/>
            <a:ext cx="720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rgbClr val="008000"/>
                </a:solidFill>
              </a:rPr>
              <a:t>马</a:t>
            </a:r>
          </a:p>
        </p:txBody>
      </p:sp>
      <p:sp>
        <p:nvSpPr>
          <p:cNvPr id="36896" name="Text Box 32"/>
          <p:cNvSpPr txBox="1">
            <a:spLocks noChangeArrowheads="1"/>
          </p:cNvSpPr>
          <p:nvPr/>
        </p:nvSpPr>
        <p:spPr bwMode="auto">
          <a:xfrm>
            <a:off x="6084888" y="3789363"/>
            <a:ext cx="12239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rgbClr val="008000"/>
                </a:solidFill>
              </a:rPr>
              <a:t>斑马</a:t>
            </a:r>
          </a:p>
        </p:txBody>
      </p:sp>
      <p:sp>
        <p:nvSpPr>
          <p:cNvPr id="36897" name="Text Box 33"/>
          <p:cNvSpPr txBox="1">
            <a:spLocks noChangeArrowheads="1"/>
          </p:cNvSpPr>
          <p:nvPr/>
        </p:nvSpPr>
        <p:spPr bwMode="auto">
          <a:xfrm>
            <a:off x="7308850" y="3789363"/>
            <a:ext cx="6477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rgbClr val="008000"/>
                </a:solidFill>
              </a:rPr>
              <a:t>牛</a:t>
            </a:r>
          </a:p>
        </p:txBody>
      </p:sp>
      <p:sp>
        <p:nvSpPr>
          <p:cNvPr id="36898" name="Text Box 34"/>
          <p:cNvSpPr txBox="1">
            <a:spLocks noChangeArrowheads="1"/>
          </p:cNvSpPr>
          <p:nvPr/>
        </p:nvSpPr>
        <p:spPr bwMode="auto">
          <a:xfrm>
            <a:off x="5292725" y="4437063"/>
            <a:ext cx="10080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8000"/>
                </a:solidFill>
              </a:rPr>
              <a:t>隼</a:t>
            </a:r>
          </a:p>
        </p:txBody>
      </p:sp>
      <p:sp>
        <p:nvSpPr>
          <p:cNvPr id="36899" name="Text Box 35"/>
          <p:cNvSpPr txBox="1">
            <a:spLocks noChangeArrowheads="1"/>
          </p:cNvSpPr>
          <p:nvPr/>
        </p:nvSpPr>
        <p:spPr bwMode="auto">
          <a:xfrm>
            <a:off x="6804025" y="4508500"/>
            <a:ext cx="647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rgbClr val="008000"/>
                </a:solidFill>
              </a:rPr>
              <a:t>狼</a:t>
            </a:r>
          </a:p>
        </p:txBody>
      </p:sp>
      <p:sp>
        <p:nvSpPr>
          <p:cNvPr id="36900" name="Text Box 36"/>
          <p:cNvSpPr txBox="1">
            <a:spLocks noChangeArrowheads="1"/>
          </p:cNvSpPr>
          <p:nvPr/>
        </p:nvSpPr>
        <p:spPr bwMode="auto">
          <a:xfrm>
            <a:off x="7740650" y="4292600"/>
            <a:ext cx="5762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8000"/>
                </a:solidFill>
              </a:rPr>
              <a:t>虎</a:t>
            </a:r>
          </a:p>
        </p:txBody>
      </p:sp>
      <p:sp>
        <p:nvSpPr>
          <p:cNvPr id="36901" name="Text Box 37"/>
          <p:cNvSpPr txBox="1">
            <a:spLocks noChangeArrowheads="1"/>
          </p:cNvSpPr>
          <p:nvPr/>
        </p:nvSpPr>
        <p:spPr bwMode="auto">
          <a:xfrm>
            <a:off x="7740650" y="5013325"/>
            <a:ext cx="649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8000"/>
                </a:solidFill>
              </a:rPr>
              <a:t>狮</a:t>
            </a:r>
          </a:p>
        </p:txBody>
      </p:sp>
      <p:sp>
        <p:nvSpPr>
          <p:cNvPr id="36902" name="Text Box 38"/>
          <p:cNvSpPr txBox="1">
            <a:spLocks noChangeArrowheads="1"/>
          </p:cNvSpPr>
          <p:nvPr/>
        </p:nvSpPr>
        <p:spPr bwMode="auto">
          <a:xfrm>
            <a:off x="7667625" y="5589588"/>
            <a:ext cx="6492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8000"/>
                </a:solidFill>
              </a:rPr>
              <a:t>猫</a:t>
            </a:r>
          </a:p>
        </p:txBody>
      </p:sp>
      <p:sp>
        <p:nvSpPr>
          <p:cNvPr id="36903" name="Text Box 39"/>
          <p:cNvSpPr txBox="1">
            <a:spLocks noChangeArrowheads="1"/>
          </p:cNvSpPr>
          <p:nvPr/>
        </p:nvSpPr>
        <p:spPr bwMode="auto">
          <a:xfrm>
            <a:off x="6877050" y="5013325"/>
            <a:ext cx="5032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solidFill>
                  <a:srgbClr val="008000"/>
                </a:solidFill>
              </a:rPr>
              <a:t>狗</a:t>
            </a:r>
          </a:p>
        </p:txBody>
      </p:sp>
      <p:sp>
        <p:nvSpPr>
          <p:cNvPr id="36904" name="Text Box 40"/>
          <p:cNvSpPr txBox="1">
            <a:spLocks noChangeArrowheads="1"/>
          </p:cNvSpPr>
          <p:nvPr/>
        </p:nvSpPr>
        <p:spPr bwMode="auto">
          <a:xfrm>
            <a:off x="6732588" y="5589588"/>
            <a:ext cx="7921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8000"/>
                </a:solidFill>
              </a:rPr>
              <a:t>狐</a:t>
            </a:r>
          </a:p>
        </p:txBody>
      </p:sp>
      <p:sp>
        <p:nvSpPr>
          <p:cNvPr id="36905" name="Text Box 41"/>
          <p:cNvSpPr txBox="1">
            <a:spLocks noChangeArrowheads="1"/>
          </p:cNvSpPr>
          <p:nvPr/>
        </p:nvSpPr>
        <p:spPr bwMode="auto">
          <a:xfrm>
            <a:off x="4932363" y="5013325"/>
            <a:ext cx="1368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8000"/>
                </a:solidFill>
              </a:rPr>
              <a:t>猫头鹰</a:t>
            </a:r>
          </a:p>
        </p:txBody>
      </p:sp>
      <p:sp>
        <p:nvSpPr>
          <p:cNvPr id="36906" name="Text Box 42"/>
          <p:cNvSpPr txBox="1">
            <a:spLocks noChangeArrowheads="1"/>
          </p:cNvSpPr>
          <p:nvPr/>
        </p:nvSpPr>
        <p:spPr bwMode="auto">
          <a:xfrm>
            <a:off x="5148263" y="5516563"/>
            <a:ext cx="10795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008000"/>
                </a:solidFill>
              </a:rPr>
              <a:t>鹰</a:t>
            </a:r>
          </a:p>
        </p:txBody>
      </p:sp>
      <p:sp>
        <p:nvSpPr>
          <p:cNvPr id="36907" name="Line 43"/>
          <p:cNvSpPr>
            <a:spLocks noChangeShapeType="1"/>
          </p:cNvSpPr>
          <p:nvPr/>
        </p:nvSpPr>
        <p:spPr bwMode="auto">
          <a:xfrm>
            <a:off x="4643438" y="3644900"/>
            <a:ext cx="0" cy="64770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08" name="Freeform 44"/>
          <p:cNvSpPr>
            <a:spLocks/>
          </p:cNvSpPr>
          <p:nvPr/>
        </p:nvSpPr>
        <p:spPr bwMode="auto">
          <a:xfrm>
            <a:off x="3708400" y="3644900"/>
            <a:ext cx="1871663" cy="658813"/>
          </a:xfrm>
          <a:custGeom>
            <a:avLst/>
            <a:gdLst>
              <a:gd name="T0" fmla="*/ 0 w 1134"/>
              <a:gd name="T1" fmla="*/ 363 h 370"/>
              <a:gd name="T2" fmla="*/ 589 w 1134"/>
              <a:gd name="T3" fmla="*/ 363 h 370"/>
              <a:gd name="T4" fmla="*/ 998 w 1134"/>
              <a:gd name="T5" fmla="*/ 318 h 370"/>
              <a:gd name="T6" fmla="*/ 1088 w 1134"/>
              <a:gd name="T7" fmla="*/ 182 h 370"/>
              <a:gd name="T8" fmla="*/ 1134 w 1134"/>
              <a:gd name="T9" fmla="*/ 0 h 370"/>
            </a:gdLst>
            <a:ahLst/>
            <a:cxnLst>
              <a:cxn ang="0">
                <a:pos x="T0" y="T1"/>
              </a:cxn>
              <a:cxn ang="0">
                <a:pos x="T2" y="T3"/>
              </a:cxn>
              <a:cxn ang="0">
                <a:pos x="T4" y="T5"/>
              </a:cxn>
              <a:cxn ang="0">
                <a:pos x="T6" y="T7"/>
              </a:cxn>
              <a:cxn ang="0">
                <a:pos x="T8" y="T9"/>
              </a:cxn>
            </a:cxnLst>
            <a:rect l="0" t="0" r="r" b="b"/>
            <a:pathLst>
              <a:path w="1134" h="370">
                <a:moveTo>
                  <a:pt x="0" y="363"/>
                </a:moveTo>
                <a:cubicBezTo>
                  <a:pt x="211" y="366"/>
                  <a:pt x="423" y="370"/>
                  <a:pt x="589" y="363"/>
                </a:cubicBezTo>
                <a:cubicBezTo>
                  <a:pt x="755" y="356"/>
                  <a:pt x="915" y="348"/>
                  <a:pt x="998" y="318"/>
                </a:cubicBezTo>
                <a:cubicBezTo>
                  <a:pt x="1081" y="288"/>
                  <a:pt x="1065" y="235"/>
                  <a:pt x="1088" y="182"/>
                </a:cubicBezTo>
                <a:cubicBezTo>
                  <a:pt x="1111" y="129"/>
                  <a:pt x="1126" y="38"/>
                  <a:pt x="1134" y="0"/>
                </a:cubicBezTo>
              </a:path>
            </a:pathLst>
          </a:cu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09" name="Line 45"/>
          <p:cNvSpPr>
            <a:spLocks noChangeShapeType="1"/>
          </p:cNvSpPr>
          <p:nvPr/>
        </p:nvSpPr>
        <p:spPr bwMode="auto">
          <a:xfrm>
            <a:off x="5219700" y="4221163"/>
            <a:ext cx="0" cy="21590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10" name="Freeform 46"/>
          <p:cNvSpPr>
            <a:spLocks/>
          </p:cNvSpPr>
          <p:nvPr/>
        </p:nvSpPr>
        <p:spPr bwMode="auto">
          <a:xfrm>
            <a:off x="5076825" y="3644900"/>
            <a:ext cx="2147888" cy="792163"/>
          </a:xfrm>
          <a:custGeom>
            <a:avLst/>
            <a:gdLst>
              <a:gd name="T0" fmla="*/ 0 w 1353"/>
              <a:gd name="T1" fmla="*/ 499 h 499"/>
              <a:gd name="T2" fmla="*/ 226 w 1353"/>
              <a:gd name="T3" fmla="*/ 454 h 499"/>
              <a:gd name="T4" fmla="*/ 1179 w 1353"/>
              <a:gd name="T5" fmla="*/ 454 h 499"/>
              <a:gd name="T6" fmla="*/ 1270 w 1353"/>
              <a:gd name="T7" fmla="*/ 318 h 499"/>
              <a:gd name="T8" fmla="*/ 1270 w 1353"/>
              <a:gd name="T9" fmla="*/ 0 h 499"/>
            </a:gdLst>
            <a:ahLst/>
            <a:cxnLst>
              <a:cxn ang="0">
                <a:pos x="T0" y="T1"/>
              </a:cxn>
              <a:cxn ang="0">
                <a:pos x="T2" y="T3"/>
              </a:cxn>
              <a:cxn ang="0">
                <a:pos x="T4" y="T5"/>
              </a:cxn>
              <a:cxn ang="0">
                <a:pos x="T6" y="T7"/>
              </a:cxn>
              <a:cxn ang="0">
                <a:pos x="T8" y="T9"/>
              </a:cxn>
            </a:cxnLst>
            <a:rect l="0" t="0" r="r" b="b"/>
            <a:pathLst>
              <a:path w="1353" h="499">
                <a:moveTo>
                  <a:pt x="0" y="499"/>
                </a:moveTo>
                <a:cubicBezTo>
                  <a:pt x="15" y="480"/>
                  <a:pt x="30" y="462"/>
                  <a:pt x="226" y="454"/>
                </a:cubicBezTo>
                <a:cubicBezTo>
                  <a:pt x="422" y="446"/>
                  <a:pt x="1005" y="477"/>
                  <a:pt x="1179" y="454"/>
                </a:cubicBezTo>
                <a:cubicBezTo>
                  <a:pt x="1353" y="431"/>
                  <a:pt x="1255" y="394"/>
                  <a:pt x="1270" y="318"/>
                </a:cubicBezTo>
                <a:cubicBezTo>
                  <a:pt x="1285" y="242"/>
                  <a:pt x="1277" y="121"/>
                  <a:pt x="1270" y="0"/>
                </a:cubicBezTo>
              </a:path>
            </a:pathLst>
          </a:cu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11" name="Freeform 47"/>
          <p:cNvSpPr>
            <a:spLocks/>
          </p:cNvSpPr>
          <p:nvPr/>
        </p:nvSpPr>
        <p:spPr bwMode="auto">
          <a:xfrm>
            <a:off x="7019925" y="3992563"/>
            <a:ext cx="1296988" cy="323850"/>
          </a:xfrm>
          <a:custGeom>
            <a:avLst/>
            <a:gdLst>
              <a:gd name="T0" fmla="*/ 817 w 817"/>
              <a:gd name="T1" fmla="*/ 53 h 204"/>
              <a:gd name="T2" fmla="*/ 545 w 817"/>
              <a:gd name="T3" fmla="*/ 8 h 204"/>
              <a:gd name="T4" fmla="*/ 499 w 817"/>
              <a:gd name="T5" fmla="*/ 99 h 204"/>
              <a:gd name="T6" fmla="*/ 408 w 817"/>
              <a:gd name="T7" fmla="*/ 189 h 204"/>
              <a:gd name="T8" fmla="*/ 0 w 817"/>
              <a:gd name="T9" fmla="*/ 189 h 204"/>
            </a:gdLst>
            <a:ahLst/>
            <a:cxnLst>
              <a:cxn ang="0">
                <a:pos x="T0" y="T1"/>
              </a:cxn>
              <a:cxn ang="0">
                <a:pos x="T2" y="T3"/>
              </a:cxn>
              <a:cxn ang="0">
                <a:pos x="T4" y="T5"/>
              </a:cxn>
              <a:cxn ang="0">
                <a:pos x="T6" y="T7"/>
              </a:cxn>
              <a:cxn ang="0">
                <a:pos x="T8" y="T9"/>
              </a:cxn>
            </a:cxnLst>
            <a:rect l="0" t="0" r="r" b="b"/>
            <a:pathLst>
              <a:path w="817" h="204">
                <a:moveTo>
                  <a:pt x="817" y="53"/>
                </a:moveTo>
                <a:cubicBezTo>
                  <a:pt x="707" y="26"/>
                  <a:pt x="598" y="0"/>
                  <a:pt x="545" y="8"/>
                </a:cubicBezTo>
                <a:cubicBezTo>
                  <a:pt x="492" y="16"/>
                  <a:pt x="522" y="69"/>
                  <a:pt x="499" y="99"/>
                </a:cubicBezTo>
                <a:cubicBezTo>
                  <a:pt x="476" y="129"/>
                  <a:pt x="491" y="174"/>
                  <a:pt x="408" y="189"/>
                </a:cubicBezTo>
                <a:cubicBezTo>
                  <a:pt x="325" y="204"/>
                  <a:pt x="162" y="196"/>
                  <a:pt x="0" y="189"/>
                </a:cubicBezTo>
              </a:path>
            </a:pathLst>
          </a:cu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12" name="Freeform 48"/>
          <p:cNvSpPr>
            <a:spLocks/>
          </p:cNvSpPr>
          <p:nvPr/>
        </p:nvSpPr>
        <p:spPr bwMode="auto">
          <a:xfrm>
            <a:off x="6372225" y="4292600"/>
            <a:ext cx="1535113" cy="1368425"/>
          </a:xfrm>
          <a:custGeom>
            <a:avLst/>
            <a:gdLst>
              <a:gd name="T0" fmla="*/ 816 w 967"/>
              <a:gd name="T1" fmla="*/ 0 h 862"/>
              <a:gd name="T2" fmla="*/ 816 w 967"/>
              <a:gd name="T3" fmla="*/ 454 h 862"/>
              <a:gd name="T4" fmla="*/ 862 w 967"/>
              <a:gd name="T5" fmla="*/ 635 h 862"/>
              <a:gd name="T6" fmla="*/ 907 w 967"/>
              <a:gd name="T7" fmla="*/ 817 h 862"/>
              <a:gd name="T8" fmla="*/ 816 w 967"/>
              <a:gd name="T9" fmla="*/ 862 h 862"/>
              <a:gd name="T10" fmla="*/ 0 w 967"/>
              <a:gd name="T11" fmla="*/ 817 h 862"/>
            </a:gdLst>
            <a:ahLst/>
            <a:cxnLst>
              <a:cxn ang="0">
                <a:pos x="T0" y="T1"/>
              </a:cxn>
              <a:cxn ang="0">
                <a:pos x="T2" y="T3"/>
              </a:cxn>
              <a:cxn ang="0">
                <a:pos x="T4" y="T5"/>
              </a:cxn>
              <a:cxn ang="0">
                <a:pos x="T6" y="T7"/>
              </a:cxn>
              <a:cxn ang="0">
                <a:pos x="T8" y="T9"/>
              </a:cxn>
              <a:cxn ang="0">
                <a:pos x="T10" y="T11"/>
              </a:cxn>
            </a:cxnLst>
            <a:rect l="0" t="0" r="r" b="b"/>
            <a:pathLst>
              <a:path w="967" h="862">
                <a:moveTo>
                  <a:pt x="816" y="0"/>
                </a:moveTo>
                <a:cubicBezTo>
                  <a:pt x="812" y="174"/>
                  <a:pt x="808" y="348"/>
                  <a:pt x="816" y="454"/>
                </a:cubicBezTo>
                <a:cubicBezTo>
                  <a:pt x="824" y="560"/>
                  <a:pt x="847" y="575"/>
                  <a:pt x="862" y="635"/>
                </a:cubicBezTo>
                <a:cubicBezTo>
                  <a:pt x="877" y="695"/>
                  <a:pt x="915" y="779"/>
                  <a:pt x="907" y="817"/>
                </a:cubicBezTo>
                <a:cubicBezTo>
                  <a:pt x="899" y="855"/>
                  <a:pt x="967" y="862"/>
                  <a:pt x="816" y="862"/>
                </a:cubicBezTo>
                <a:cubicBezTo>
                  <a:pt x="665" y="862"/>
                  <a:pt x="136" y="824"/>
                  <a:pt x="0" y="817"/>
                </a:cubicBezTo>
              </a:path>
            </a:pathLst>
          </a:cu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13" name="Freeform 49"/>
          <p:cNvSpPr>
            <a:spLocks/>
          </p:cNvSpPr>
          <p:nvPr/>
        </p:nvSpPr>
        <p:spPr bwMode="auto">
          <a:xfrm>
            <a:off x="6372225" y="4365625"/>
            <a:ext cx="1588" cy="1800225"/>
          </a:xfrm>
          <a:custGeom>
            <a:avLst/>
            <a:gdLst>
              <a:gd name="T0" fmla="*/ 0 w 1"/>
              <a:gd name="T1" fmla="*/ 0 h 1134"/>
              <a:gd name="T2" fmla="*/ 0 w 1"/>
              <a:gd name="T3" fmla="*/ 1134 h 1134"/>
            </a:gdLst>
            <a:ahLst/>
            <a:cxnLst>
              <a:cxn ang="0">
                <a:pos x="T0" y="T1"/>
              </a:cxn>
              <a:cxn ang="0">
                <a:pos x="T2" y="T3"/>
              </a:cxn>
            </a:cxnLst>
            <a:rect l="0" t="0" r="r" b="b"/>
            <a:pathLst>
              <a:path w="1" h="1134">
                <a:moveTo>
                  <a:pt x="0" y="0"/>
                </a:moveTo>
                <a:cubicBezTo>
                  <a:pt x="0" y="472"/>
                  <a:pt x="0" y="945"/>
                  <a:pt x="0" y="1134"/>
                </a:cubicBezTo>
              </a:path>
            </a:pathLst>
          </a:cu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14" name="Line 50"/>
          <p:cNvSpPr>
            <a:spLocks noChangeShapeType="1"/>
          </p:cNvSpPr>
          <p:nvPr/>
        </p:nvSpPr>
        <p:spPr bwMode="auto">
          <a:xfrm>
            <a:off x="6372225" y="5013325"/>
            <a:ext cx="1223963"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15" name="Line 51"/>
          <p:cNvSpPr>
            <a:spLocks noChangeShapeType="1"/>
          </p:cNvSpPr>
          <p:nvPr/>
        </p:nvSpPr>
        <p:spPr bwMode="auto">
          <a:xfrm>
            <a:off x="7451725" y="5661025"/>
            <a:ext cx="0" cy="504825"/>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16" name="Line 52"/>
          <p:cNvSpPr>
            <a:spLocks noChangeShapeType="1"/>
          </p:cNvSpPr>
          <p:nvPr/>
        </p:nvSpPr>
        <p:spPr bwMode="auto">
          <a:xfrm>
            <a:off x="7812088" y="5516563"/>
            <a:ext cx="504825"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17" name="Line 53"/>
          <p:cNvSpPr>
            <a:spLocks noChangeShapeType="1"/>
          </p:cNvSpPr>
          <p:nvPr/>
        </p:nvSpPr>
        <p:spPr bwMode="auto">
          <a:xfrm>
            <a:off x="7667625" y="4797425"/>
            <a:ext cx="649288"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18" name="Freeform 54"/>
          <p:cNvSpPr>
            <a:spLocks/>
          </p:cNvSpPr>
          <p:nvPr/>
        </p:nvSpPr>
        <p:spPr bwMode="auto">
          <a:xfrm>
            <a:off x="5053013" y="4365625"/>
            <a:ext cx="1319212" cy="719138"/>
          </a:xfrm>
          <a:custGeom>
            <a:avLst/>
            <a:gdLst>
              <a:gd name="T0" fmla="*/ 15 w 831"/>
              <a:gd name="T1" fmla="*/ 0 h 453"/>
              <a:gd name="T2" fmla="*/ 15 w 831"/>
              <a:gd name="T3" fmla="*/ 181 h 453"/>
              <a:gd name="T4" fmla="*/ 15 w 831"/>
              <a:gd name="T5" fmla="*/ 272 h 453"/>
              <a:gd name="T6" fmla="*/ 105 w 831"/>
              <a:gd name="T7" fmla="*/ 317 h 453"/>
              <a:gd name="T8" fmla="*/ 287 w 831"/>
              <a:gd name="T9" fmla="*/ 408 h 453"/>
              <a:gd name="T10" fmla="*/ 468 w 831"/>
              <a:gd name="T11" fmla="*/ 408 h 453"/>
              <a:gd name="T12" fmla="*/ 831 w 831"/>
              <a:gd name="T13" fmla="*/ 453 h 453"/>
            </a:gdLst>
            <a:ahLst/>
            <a:cxnLst>
              <a:cxn ang="0">
                <a:pos x="T0" y="T1"/>
              </a:cxn>
              <a:cxn ang="0">
                <a:pos x="T2" y="T3"/>
              </a:cxn>
              <a:cxn ang="0">
                <a:pos x="T4" y="T5"/>
              </a:cxn>
              <a:cxn ang="0">
                <a:pos x="T6" y="T7"/>
              </a:cxn>
              <a:cxn ang="0">
                <a:pos x="T8" y="T9"/>
              </a:cxn>
              <a:cxn ang="0">
                <a:pos x="T10" y="T11"/>
              </a:cxn>
              <a:cxn ang="0">
                <a:pos x="T12" y="T13"/>
              </a:cxn>
            </a:cxnLst>
            <a:rect l="0" t="0" r="r" b="b"/>
            <a:pathLst>
              <a:path w="831" h="453">
                <a:moveTo>
                  <a:pt x="15" y="0"/>
                </a:moveTo>
                <a:cubicBezTo>
                  <a:pt x="15" y="68"/>
                  <a:pt x="15" y="136"/>
                  <a:pt x="15" y="181"/>
                </a:cubicBezTo>
                <a:cubicBezTo>
                  <a:pt x="15" y="226"/>
                  <a:pt x="0" y="249"/>
                  <a:pt x="15" y="272"/>
                </a:cubicBezTo>
                <a:cubicBezTo>
                  <a:pt x="30" y="295"/>
                  <a:pt x="60" y="294"/>
                  <a:pt x="105" y="317"/>
                </a:cubicBezTo>
                <a:cubicBezTo>
                  <a:pt x="150" y="340"/>
                  <a:pt x="227" y="393"/>
                  <a:pt x="287" y="408"/>
                </a:cubicBezTo>
                <a:cubicBezTo>
                  <a:pt x="347" y="423"/>
                  <a:pt x="377" y="400"/>
                  <a:pt x="468" y="408"/>
                </a:cubicBezTo>
                <a:cubicBezTo>
                  <a:pt x="559" y="416"/>
                  <a:pt x="695" y="434"/>
                  <a:pt x="831" y="453"/>
                </a:cubicBezTo>
              </a:path>
            </a:pathLst>
          </a:cu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19" name="Freeform 55"/>
          <p:cNvSpPr>
            <a:spLocks/>
          </p:cNvSpPr>
          <p:nvPr/>
        </p:nvSpPr>
        <p:spPr bwMode="auto">
          <a:xfrm>
            <a:off x="3708400" y="4700588"/>
            <a:ext cx="1368425" cy="192087"/>
          </a:xfrm>
          <a:custGeom>
            <a:avLst/>
            <a:gdLst>
              <a:gd name="T0" fmla="*/ 862 w 862"/>
              <a:gd name="T1" fmla="*/ 15 h 121"/>
              <a:gd name="T2" fmla="*/ 589 w 862"/>
              <a:gd name="T3" fmla="*/ 15 h 121"/>
              <a:gd name="T4" fmla="*/ 544 w 862"/>
              <a:gd name="T5" fmla="*/ 106 h 121"/>
              <a:gd name="T6" fmla="*/ 317 w 862"/>
              <a:gd name="T7" fmla="*/ 106 h 121"/>
              <a:gd name="T8" fmla="*/ 0 w 862"/>
              <a:gd name="T9" fmla="*/ 106 h 121"/>
            </a:gdLst>
            <a:ahLst/>
            <a:cxnLst>
              <a:cxn ang="0">
                <a:pos x="T0" y="T1"/>
              </a:cxn>
              <a:cxn ang="0">
                <a:pos x="T2" y="T3"/>
              </a:cxn>
              <a:cxn ang="0">
                <a:pos x="T4" y="T5"/>
              </a:cxn>
              <a:cxn ang="0">
                <a:pos x="T6" y="T7"/>
              </a:cxn>
              <a:cxn ang="0">
                <a:pos x="T8" y="T9"/>
              </a:cxn>
            </a:cxnLst>
            <a:rect l="0" t="0" r="r" b="b"/>
            <a:pathLst>
              <a:path w="862" h="121">
                <a:moveTo>
                  <a:pt x="862" y="15"/>
                </a:moveTo>
                <a:cubicBezTo>
                  <a:pt x="752" y="7"/>
                  <a:pt x="642" y="0"/>
                  <a:pt x="589" y="15"/>
                </a:cubicBezTo>
                <a:cubicBezTo>
                  <a:pt x="536" y="30"/>
                  <a:pt x="589" y="91"/>
                  <a:pt x="544" y="106"/>
                </a:cubicBezTo>
                <a:cubicBezTo>
                  <a:pt x="499" y="121"/>
                  <a:pt x="408" y="106"/>
                  <a:pt x="317" y="106"/>
                </a:cubicBezTo>
                <a:cubicBezTo>
                  <a:pt x="226" y="106"/>
                  <a:pt x="113" y="106"/>
                  <a:pt x="0" y="106"/>
                </a:cubicBezTo>
              </a:path>
            </a:pathLst>
          </a:cu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20" name="Line 56"/>
          <p:cNvSpPr>
            <a:spLocks noChangeShapeType="1"/>
          </p:cNvSpPr>
          <p:nvPr/>
        </p:nvSpPr>
        <p:spPr bwMode="auto">
          <a:xfrm flipH="1">
            <a:off x="4932363" y="5516563"/>
            <a:ext cx="1439862"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21" name="Freeform 57"/>
          <p:cNvSpPr>
            <a:spLocks/>
          </p:cNvSpPr>
          <p:nvPr/>
        </p:nvSpPr>
        <p:spPr bwMode="auto">
          <a:xfrm>
            <a:off x="4535488" y="4868863"/>
            <a:ext cx="396875" cy="647700"/>
          </a:xfrm>
          <a:custGeom>
            <a:avLst/>
            <a:gdLst>
              <a:gd name="T0" fmla="*/ 23 w 250"/>
              <a:gd name="T1" fmla="*/ 0 h 408"/>
              <a:gd name="T2" fmla="*/ 23 w 250"/>
              <a:gd name="T3" fmla="*/ 136 h 408"/>
              <a:gd name="T4" fmla="*/ 159 w 250"/>
              <a:gd name="T5" fmla="*/ 318 h 408"/>
              <a:gd name="T6" fmla="*/ 250 w 250"/>
              <a:gd name="T7" fmla="*/ 408 h 408"/>
            </a:gdLst>
            <a:ahLst/>
            <a:cxnLst>
              <a:cxn ang="0">
                <a:pos x="T0" y="T1"/>
              </a:cxn>
              <a:cxn ang="0">
                <a:pos x="T2" y="T3"/>
              </a:cxn>
              <a:cxn ang="0">
                <a:pos x="T4" y="T5"/>
              </a:cxn>
              <a:cxn ang="0">
                <a:pos x="T6" y="T7"/>
              </a:cxn>
            </a:cxnLst>
            <a:rect l="0" t="0" r="r" b="b"/>
            <a:pathLst>
              <a:path w="250" h="408">
                <a:moveTo>
                  <a:pt x="23" y="0"/>
                </a:moveTo>
                <a:cubicBezTo>
                  <a:pt x="11" y="41"/>
                  <a:pt x="0" y="83"/>
                  <a:pt x="23" y="136"/>
                </a:cubicBezTo>
                <a:cubicBezTo>
                  <a:pt x="46" y="189"/>
                  <a:pt x="121" y="273"/>
                  <a:pt x="159" y="318"/>
                </a:cubicBezTo>
                <a:cubicBezTo>
                  <a:pt x="197" y="363"/>
                  <a:pt x="223" y="385"/>
                  <a:pt x="250" y="408"/>
                </a:cubicBezTo>
              </a:path>
            </a:pathLst>
          </a:cu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22" name="Freeform 58"/>
          <p:cNvSpPr>
            <a:spLocks/>
          </p:cNvSpPr>
          <p:nvPr/>
        </p:nvSpPr>
        <p:spPr bwMode="auto">
          <a:xfrm>
            <a:off x="4764088" y="5516563"/>
            <a:ext cx="168275" cy="649287"/>
          </a:xfrm>
          <a:custGeom>
            <a:avLst/>
            <a:gdLst>
              <a:gd name="T0" fmla="*/ 106 w 106"/>
              <a:gd name="T1" fmla="*/ 0 h 409"/>
              <a:gd name="T2" fmla="*/ 15 w 106"/>
              <a:gd name="T3" fmla="*/ 91 h 409"/>
              <a:gd name="T4" fmla="*/ 15 w 106"/>
              <a:gd name="T5" fmla="*/ 227 h 409"/>
              <a:gd name="T6" fmla="*/ 15 w 106"/>
              <a:gd name="T7" fmla="*/ 409 h 409"/>
            </a:gdLst>
            <a:ahLst/>
            <a:cxnLst>
              <a:cxn ang="0">
                <a:pos x="T0" y="T1"/>
              </a:cxn>
              <a:cxn ang="0">
                <a:pos x="T2" y="T3"/>
              </a:cxn>
              <a:cxn ang="0">
                <a:pos x="T4" y="T5"/>
              </a:cxn>
              <a:cxn ang="0">
                <a:pos x="T6" y="T7"/>
              </a:cxn>
            </a:cxnLst>
            <a:rect l="0" t="0" r="r" b="b"/>
            <a:pathLst>
              <a:path w="106" h="409">
                <a:moveTo>
                  <a:pt x="106" y="0"/>
                </a:moveTo>
                <a:cubicBezTo>
                  <a:pt x="68" y="26"/>
                  <a:pt x="30" y="53"/>
                  <a:pt x="15" y="91"/>
                </a:cubicBezTo>
                <a:cubicBezTo>
                  <a:pt x="0" y="129"/>
                  <a:pt x="15" y="174"/>
                  <a:pt x="15" y="227"/>
                </a:cubicBezTo>
                <a:cubicBezTo>
                  <a:pt x="15" y="280"/>
                  <a:pt x="15" y="344"/>
                  <a:pt x="15" y="409"/>
                </a:cubicBezTo>
              </a:path>
            </a:pathLst>
          </a:cu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23" name="Line 59"/>
          <p:cNvSpPr>
            <a:spLocks noChangeShapeType="1"/>
          </p:cNvSpPr>
          <p:nvPr/>
        </p:nvSpPr>
        <p:spPr bwMode="auto">
          <a:xfrm>
            <a:off x="3708400" y="5589588"/>
            <a:ext cx="1079500" cy="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924" name="Text Box 60"/>
          <p:cNvSpPr txBox="1">
            <a:spLocks noChangeArrowheads="1"/>
          </p:cNvSpPr>
          <p:nvPr/>
        </p:nvSpPr>
        <p:spPr bwMode="auto">
          <a:xfrm>
            <a:off x="4643438" y="6165850"/>
            <a:ext cx="3024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a:solidFill>
                  <a:schemeClr val="accent2"/>
                </a:solidFill>
              </a:rPr>
              <a:t>动物属性特征映射</a:t>
            </a:r>
          </a:p>
        </p:txBody>
      </p:sp>
    </p:spTree>
    <p:extLst>
      <p:ext uri="{BB962C8B-B14F-4D97-AF65-F5344CB8AC3E}">
        <p14:creationId xmlns:p14="http://schemas.microsoft.com/office/powerpoint/2010/main" val="8208453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323850" y="333375"/>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37891" name="Text Box 3"/>
          <p:cNvSpPr txBox="1">
            <a:spLocks noChangeArrowheads="1"/>
          </p:cNvSpPr>
          <p:nvPr/>
        </p:nvSpPr>
        <p:spPr bwMode="auto">
          <a:xfrm>
            <a:off x="323850" y="1381413"/>
            <a:ext cx="8424863" cy="363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spcBef>
                <a:spcPct val="50000"/>
              </a:spcBef>
              <a:buClr>
                <a:schemeClr val="accent1">
                  <a:lumMod val="60000"/>
                  <a:lumOff val="40000"/>
                </a:schemeClr>
              </a:buClr>
              <a:buFont typeface="Wingdings" pitchFamily="2" charset="2"/>
              <a:buChar char="u"/>
            </a:pPr>
            <a:r>
              <a:rPr lang="en-US" altLang="zh-CN" sz="2000" b="1" dirty="0" err="1" smtClean="0"/>
              <a:t>SOM</a:t>
            </a:r>
            <a:r>
              <a:rPr lang="zh-CN" altLang="en-US" sz="2000" b="1" dirty="0"/>
              <a:t>网的功能特点之二是</a:t>
            </a:r>
            <a:r>
              <a:rPr lang="zh-CN" altLang="en-US" sz="2000" b="1" dirty="0">
                <a:solidFill>
                  <a:srgbClr val="FF0000"/>
                </a:solidFill>
              </a:rPr>
              <a:t>数据压缩</a:t>
            </a:r>
            <a:r>
              <a:rPr lang="zh-CN" altLang="en-US" sz="2000" b="1" dirty="0"/>
              <a:t>。</a:t>
            </a:r>
          </a:p>
          <a:p>
            <a:pPr>
              <a:spcBef>
                <a:spcPct val="50000"/>
              </a:spcBef>
            </a:pPr>
            <a:r>
              <a:rPr lang="zh-CN" altLang="en-US" sz="2000" dirty="0"/>
              <a:t>        将高维空间的样本在保持拓扑结构不变的条件下投影到低维空间。如上例中输入样本空间为</a:t>
            </a:r>
            <a:r>
              <a:rPr lang="en-US" altLang="zh-CN" sz="2000" dirty="0"/>
              <a:t>29</a:t>
            </a:r>
            <a:r>
              <a:rPr lang="zh-CN" altLang="en-US" sz="2000" dirty="0"/>
              <a:t>维，通过</a:t>
            </a:r>
            <a:r>
              <a:rPr lang="en-US" altLang="zh-CN" sz="2000" dirty="0" err="1"/>
              <a:t>SOM</a:t>
            </a:r>
            <a:r>
              <a:rPr lang="zh-CN" altLang="en-US" sz="2000" dirty="0"/>
              <a:t>网后压缩为二维平面的数据。</a:t>
            </a:r>
          </a:p>
          <a:p>
            <a:pPr marL="342900" indent="-342900">
              <a:spcBef>
                <a:spcPct val="50000"/>
              </a:spcBef>
              <a:buClr>
                <a:schemeClr val="accent1">
                  <a:lumMod val="60000"/>
                  <a:lumOff val="40000"/>
                </a:schemeClr>
              </a:buClr>
              <a:buFont typeface="Wingdings" pitchFamily="2" charset="2"/>
              <a:buChar char="u"/>
            </a:pPr>
            <a:r>
              <a:rPr lang="en-US" altLang="zh-CN" sz="2000" b="1" dirty="0" err="1" smtClean="0"/>
              <a:t>SOM</a:t>
            </a:r>
            <a:r>
              <a:rPr lang="zh-CN" altLang="en-US" sz="2000" b="1" dirty="0"/>
              <a:t>网的功能特点之三是</a:t>
            </a:r>
            <a:r>
              <a:rPr lang="zh-CN" altLang="en-US" sz="2000" b="1" dirty="0">
                <a:solidFill>
                  <a:srgbClr val="FF0000"/>
                </a:solidFill>
              </a:rPr>
              <a:t>特征抽取</a:t>
            </a:r>
            <a:r>
              <a:rPr lang="zh-CN" altLang="en-US" sz="2000" b="1" dirty="0"/>
              <a:t>。（规律的发现）</a:t>
            </a:r>
          </a:p>
          <a:p>
            <a:pPr>
              <a:spcBef>
                <a:spcPct val="50000"/>
              </a:spcBef>
            </a:pPr>
            <a:r>
              <a:rPr lang="zh-CN" altLang="en-US" sz="2000" dirty="0"/>
              <a:t>       在高维模式空间，很多模式的分布具有复杂的结构，从数据观察很难发现其内在规律。当通过</a:t>
            </a:r>
            <a:r>
              <a:rPr lang="en-US" altLang="zh-CN" sz="2000" dirty="0" err="1"/>
              <a:t>SOM</a:t>
            </a:r>
            <a:r>
              <a:rPr lang="zh-CN" altLang="en-US" sz="2000" dirty="0"/>
              <a:t>网映射到低维输出空间后，其规律往往一目了然，实现某种特征抽取的映射。即高维空间的向量经过特征抽取后可以在低维特征空间更加清晰地表达，因此映射的意义不仅仅是单纯的数据压缩，更是一种规律发现。如上例</a:t>
            </a:r>
            <a:r>
              <a:rPr lang="en-US" altLang="zh-CN" sz="2000" dirty="0"/>
              <a:t>29</a:t>
            </a:r>
            <a:r>
              <a:rPr lang="zh-CN" altLang="en-US" sz="2000" dirty="0"/>
              <a:t>维映射到二维后，相近属性的动物实现了聚类分布的特点</a:t>
            </a:r>
            <a:r>
              <a:rPr lang="zh-CN" altLang="en-US" sz="2000" dirty="0" smtClean="0"/>
              <a:t>。</a:t>
            </a:r>
            <a:endParaRPr lang="zh-CN" altLang="en-US" sz="2000" dirty="0"/>
          </a:p>
        </p:txBody>
      </p:sp>
    </p:spTree>
    <p:extLst>
      <p:ext uri="{BB962C8B-B14F-4D97-AF65-F5344CB8AC3E}">
        <p14:creationId xmlns:p14="http://schemas.microsoft.com/office/powerpoint/2010/main" val="33448250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MH_Others_1"/>
          <p:cNvSpPr/>
          <p:nvPr>
            <p:custDataLst>
              <p:tags r:id="rId2"/>
            </p:custDataLst>
          </p:nvPr>
        </p:nvSpPr>
        <p:spPr>
          <a:xfrm>
            <a:off x="3534788" y="1416944"/>
            <a:ext cx="5609212" cy="504056"/>
          </a:xfrm>
          <a:custGeom>
            <a:avLst/>
            <a:gdLst>
              <a:gd name="connsiteX0" fmla="*/ 0 w 5609212"/>
              <a:gd name="connsiteY0" fmla="*/ 0 h 504056"/>
              <a:gd name="connsiteX1" fmla="*/ 5609212 w 5609212"/>
              <a:gd name="connsiteY1" fmla="*/ 0 h 504056"/>
              <a:gd name="connsiteX2" fmla="*/ 5609212 w 5609212"/>
              <a:gd name="connsiteY2" fmla="*/ 504056 h 504056"/>
              <a:gd name="connsiteX3" fmla="*/ 0 w 5609212"/>
              <a:gd name="connsiteY3" fmla="*/ 504056 h 504056"/>
              <a:gd name="connsiteX4" fmla="*/ 0 w 5609212"/>
              <a:gd name="connsiteY4" fmla="*/ 0 h 504056"/>
              <a:gd name="connsiteX0" fmla="*/ 0 w 5609212"/>
              <a:gd name="connsiteY0" fmla="*/ 0 h 504056"/>
              <a:gd name="connsiteX1" fmla="*/ 5609212 w 5609212"/>
              <a:gd name="connsiteY1" fmla="*/ 0 h 504056"/>
              <a:gd name="connsiteX2" fmla="*/ 5609212 w 5609212"/>
              <a:gd name="connsiteY2" fmla="*/ 504056 h 504056"/>
              <a:gd name="connsiteX3" fmla="*/ 128954 w 5609212"/>
              <a:gd name="connsiteY3" fmla="*/ 504056 h 504056"/>
              <a:gd name="connsiteX4" fmla="*/ 0 w 5609212"/>
              <a:gd name="connsiteY4" fmla="*/ 0 h 504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09212" h="504056">
                <a:moveTo>
                  <a:pt x="0" y="0"/>
                </a:moveTo>
                <a:lnTo>
                  <a:pt x="5609212" y="0"/>
                </a:lnTo>
                <a:lnTo>
                  <a:pt x="5609212" y="504056"/>
                </a:lnTo>
                <a:lnTo>
                  <a:pt x="128954" y="50405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MH_Others_2"/>
          <p:cNvSpPr txBox="1"/>
          <p:nvPr>
            <p:custDataLst>
              <p:tags r:id="rId3"/>
            </p:custDataLst>
          </p:nvPr>
        </p:nvSpPr>
        <p:spPr>
          <a:xfrm>
            <a:off x="3480570" y="812971"/>
            <a:ext cx="1008609" cy="584775"/>
          </a:xfrm>
          <a:prstGeom prst="rect">
            <a:avLst/>
          </a:prstGeom>
          <a:noFill/>
        </p:spPr>
        <p:txBody>
          <a:bodyPr wrap="square" rtlCol="0">
            <a:no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目录</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cxnSp>
        <p:nvCxnSpPr>
          <p:cNvPr id="21" name="MH_Others_3"/>
          <p:cNvCxnSpPr/>
          <p:nvPr>
            <p:custDataLst>
              <p:tags r:id="rId4"/>
            </p:custDataLst>
          </p:nvPr>
        </p:nvCxnSpPr>
        <p:spPr>
          <a:xfrm>
            <a:off x="4538621" y="946550"/>
            <a:ext cx="4479" cy="34664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MH_Others_4"/>
          <p:cNvSpPr txBox="1"/>
          <p:nvPr>
            <p:custDataLst>
              <p:tags r:id="rId5"/>
            </p:custDataLst>
          </p:nvPr>
        </p:nvSpPr>
        <p:spPr>
          <a:xfrm>
            <a:off x="4592542" y="796707"/>
            <a:ext cx="2513830" cy="646331"/>
          </a:xfrm>
          <a:prstGeom prst="rect">
            <a:avLst/>
          </a:prstGeom>
          <a:noFill/>
        </p:spPr>
        <p:txBody>
          <a:bodyPr wrap="square" rtlCol="0">
            <a:noAutofit/>
          </a:bodyPr>
          <a:lstStyle/>
          <a:p>
            <a:r>
              <a:rPr lang="en-US" altLang="zh-CN" sz="3600" smtClean="0">
                <a:solidFill>
                  <a:schemeClr val="accent1"/>
                </a:solidFill>
                <a:latin typeface="华文细黑" panose="02010600040101010101" pitchFamily="2" charset="-122"/>
                <a:ea typeface="华文细黑" panose="02010600040101010101" pitchFamily="2" charset="-122"/>
                <a:cs typeface="Arial" pitchFamily="34" charset="0"/>
              </a:rPr>
              <a:t>CONTENTS</a:t>
            </a:r>
            <a:endParaRPr lang="zh-CN" altLang="en-US" sz="3600" dirty="0">
              <a:solidFill>
                <a:schemeClr val="accent1"/>
              </a:solidFill>
              <a:latin typeface="华文细黑" panose="02010600040101010101" pitchFamily="2" charset="-122"/>
              <a:ea typeface="华文细黑" panose="02010600040101010101" pitchFamily="2" charset="-122"/>
              <a:cs typeface="Arial" pitchFamily="34" charset="0"/>
            </a:endParaRPr>
          </a:p>
        </p:txBody>
      </p:sp>
      <p:sp>
        <p:nvSpPr>
          <p:cNvPr id="23" name="MH_Others_5"/>
          <p:cNvSpPr/>
          <p:nvPr>
            <p:custDataLst>
              <p:tags r:id="rId6"/>
            </p:custDataLst>
          </p:nvPr>
        </p:nvSpPr>
        <p:spPr>
          <a:xfrm>
            <a:off x="-2892" y="258126"/>
            <a:ext cx="3356114" cy="1336316"/>
          </a:xfrm>
          <a:custGeom>
            <a:avLst/>
            <a:gdLst>
              <a:gd name="connsiteX0" fmla="*/ 0 w 3356114"/>
              <a:gd name="connsiteY0" fmla="*/ 0 h 1620180"/>
              <a:gd name="connsiteX1" fmla="*/ 3356114 w 3356114"/>
              <a:gd name="connsiteY1" fmla="*/ 0 h 1620180"/>
              <a:gd name="connsiteX2" fmla="*/ 3356114 w 3356114"/>
              <a:gd name="connsiteY2" fmla="*/ 1620180 h 1620180"/>
              <a:gd name="connsiteX3" fmla="*/ 0 w 3356114"/>
              <a:gd name="connsiteY3" fmla="*/ 1620180 h 1620180"/>
              <a:gd name="connsiteX4" fmla="*/ 0 w 3356114"/>
              <a:gd name="connsiteY4" fmla="*/ 0 h 1620180"/>
              <a:gd name="connsiteX0" fmla="*/ 0 w 3356114"/>
              <a:gd name="connsiteY0" fmla="*/ 0 h 1620180"/>
              <a:gd name="connsiteX1" fmla="*/ 3027868 w 3356114"/>
              <a:gd name="connsiteY1" fmla="*/ 23446 h 1620180"/>
              <a:gd name="connsiteX2" fmla="*/ 3356114 w 3356114"/>
              <a:gd name="connsiteY2" fmla="*/ 1620180 h 1620180"/>
              <a:gd name="connsiteX3" fmla="*/ 0 w 3356114"/>
              <a:gd name="connsiteY3" fmla="*/ 1620180 h 1620180"/>
              <a:gd name="connsiteX4" fmla="*/ 0 w 3356114"/>
              <a:gd name="connsiteY4" fmla="*/ 0 h 1620180"/>
              <a:gd name="connsiteX0" fmla="*/ 0 w 3356114"/>
              <a:gd name="connsiteY0" fmla="*/ 0 h 1620180"/>
              <a:gd name="connsiteX1" fmla="*/ 2957529 w 3356114"/>
              <a:gd name="connsiteY1" fmla="*/ 23446 h 1620180"/>
              <a:gd name="connsiteX2" fmla="*/ 3356114 w 3356114"/>
              <a:gd name="connsiteY2" fmla="*/ 1620180 h 1620180"/>
              <a:gd name="connsiteX3" fmla="*/ 0 w 3356114"/>
              <a:gd name="connsiteY3" fmla="*/ 1620180 h 1620180"/>
              <a:gd name="connsiteX4" fmla="*/ 0 w 3356114"/>
              <a:gd name="connsiteY4" fmla="*/ 0 h 1620180"/>
              <a:gd name="connsiteX0" fmla="*/ 0 w 3356114"/>
              <a:gd name="connsiteY0" fmla="*/ 0 h 1620180"/>
              <a:gd name="connsiteX1" fmla="*/ 3004422 w 3356114"/>
              <a:gd name="connsiteY1" fmla="*/ 9189 h 1620180"/>
              <a:gd name="connsiteX2" fmla="*/ 3356114 w 3356114"/>
              <a:gd name="connsiteY2" fmla="*/ 1620180 h 1620180"/>
              <a:gd name="connsiteX3" fmla="*/ 0 w 3356114"/>
              <a:gd name="connsiteY3" fmla="*/ 1620180 h 1620180"/>
              <a:gd name="connsiteX4" fmla="*/ 0 w 3356114"/>
              <a:gd name="connsiteY4" fmla="*/ 0 h 1620180"/>
              <a:gd name="connsiteX0" fmla="*/ 0 w 3356114"/>
              <a:gd name="connsiteY0" fmla="*/ 5069 h 1625249"/>
              <a:gd name="connsiteX1" fmla="*/ 3051314 w 3356114"/>
              <a:gd name="connsiteY1" fmla="*/ 0 h 1625249"/>
              <a:gd name="connsiteX2" fmla="*/ 3356114 w 3356114"/>
              <a:gd name="connsiteY2" fmla="*/ 1625249 h 1625249"/>
              <a:gd name="connsiteX3" fmla="*/ 0 w 3356114"/>
              <a:gd name="connsiteY3" fmla="*/ 1625249 h 1625249"/>
              <a:gd name="connsiteX4" fmla="*/ 0 w 3356114"/>
              <a:gd name="connsiteY4" fmla="*/ 5069 h 1625249"/>
              <a:gd name="connsiteX0" fmla="*/ 0 w 3356114"/>
              <a:gd name="connsiteY0" fmla="*/ 5069 h 1625249"/>
              <a:gd name="connsiteX1" fmla="*/ 3016145 w 3356114"/>
              <a:gd name="connsiteY1" fmla="*/ 0 h 1625249"/>
              <a:gd name="connsiteX2" fmla="*/ 3356114 w 3356114"/>
              <a:gd name="connsiteY2" fmla="*/ 1625249 h 1625249"/>
              <a:gd name="connsiteX3" fmla="*/ 0 w 3356114"/>
              <a:gd name="connsiteY3" fmla="*/ 1625249 h 1625249"/>
              <a:gd name="connsiteX4" fmla="*/ 0 w 3356114"/>
              <a:gd name="connsiteY4" fmla="*/ 5069 h 162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6114" h="1625249">
                <a:moveTo>
                  <a:pt x="0" y="5069"/>
                </a:moveTo>
                <a:lnTo>
                  <a:pt x="3016145" y="0"/>
                </a:lnTo>
                <a:lnTo>
                  <a:pt x="3356114" y="1625249"/>
                </a:lnTo>
                <a:lnTo>
                  <a:pt x="0" y="1625249"/>
                </a:lnTo>
                <a:lnTo>
                  <a:pt x="0" y="506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4" name="MH_Others_6"/>
          <p:cNvSpPr/>
          <p:nvPr>
            <p:custDataLst>
              <p:tags r:id="rId7"/>
            </p:custDataLst>
          </p:nvPr>
        </p:nvSpPr>
        <p:spPr>
          <a:xfrm>
            <a:off x="-11264" y="755479"/>
            <a:ext cx="3156552" cy="401637"/>
          </a:xfrm>
          <a:custGeom>
            <a:avLst/>
            <a:gdLst>
              <a:gd name="connsiteX0" fmla="*/ 1857013 w 3156552"/>
              <a:gd name="connsiteY0" fmla="*/ 104678 h 401637"/>
              <a:gd name="connsiteX1" fmla="*/ 1929021 w 3156552"/>
              <a:gd name="connsiteY1" fmla="*/ 104678 h 401637"/>
              <a:gd name="connsiteX2" fmla="*/ 1929021 w 3156552"/>
              <a:gd name="connsiteY2" fmla="*/ 297257 h 401637"/>
              <a:gd name="connsiteX3" fmla="*/ 1857013 w 3156552"/>
              <a:gd name="connsiteY3" fmla="*/ 297257 h 401637"/>
              <a:gd name="connsiteX4" fmla="*/ 1702944 w 3156552"/>
              <a:gd name="connsiteY4" fmla="*/ 104678 h 401637"/>
              <a:gd name="connsiteX5" fmla="*/ 1774952 w 3156552"/>
              <a:gd name="connsiteY5" fmla="*/ 104678 h 401637"/>
              <a:gd name="connsiteX6" fmla="*/ 1774952 w 3156552"/>
              <a:gd name="connsiteY6" fmla="*/ 297257 h 401637"/>
              <a:gd name="connsiteX7" fmla="*/ 1702944 w 3156552"/>
              <a:gd name="connsiteY7" fmla="*/ 297257 h 401637"/>
              <a:gd name="connsiteX8" fmla="*/ 1548875 w 3156552"/>
              <a:gd name="connsiteY8" fmla="*/ 104678 h 401637"/>
              <a:gd name="connsiteX9" fmla="*/ 1620883 w 3156552"/>
              <a:gd name="connsiteY9" fmla="*/ 104678 h 401637"/>
              <a:gd name="connsiteX10" fmla="*/ 1620883 w 3156552"/>
              <a:gd name="connsiteY10" fmla="*/ 297257 h 401637"/>
              <a:gd name="connsiteX11" fmla="*/ 1548875 w 3156552"/>
              <a:gd name="connsiteY11" fmla="*/ 297257 h 401637"/>
              <a:gd name="connsiteX12" fmla="*/ 1394806 w 3156552"/>
              <a:gd name="connsiteY12" fmla="*/ 104678 h 401637"/>
              <a:gd name="connsiteX13" fmla="*/ 1466814 w 3156552"/>
              <a:gd name="connsiteY13" fmla="*/ 104678 h 401637"/>
              <a:gd name="connsiteX14" fmla="*/ 1466814 w 3156552"/>
              <a:gd name="connsiteY14" fmla="*/ 297257 h 401637"/>
              <a:gd name="connsiteX15" fmla="*/ 1394806 w 3156552"/>
              <a:gd name="connsiteY15" fmla="*/ 297257 h 401637"/>
              <a:gd name="connsiteX16" fmla="*/ 1240737 w 3156552"/>
              <a:gd name="connsiteY16" fmla="*/ 104678 h 401637"/>
              <a:gd name="connsiteX17" fmla="*/ 1312745 w 3156552"/>
              <a:gd name="connsiteY17" fmla="*/ 104678 h 401637"/>
              <a:gd name="connsiteX18" fmla="*/ 1312745 w 3156552"/>
              <a:gd name="connsiteY18" fmla="*/ 297257 h 401637"/>
              <a:gd name="connsiteX19" fmla="*/ 1240737 w 3156552"/>
              <a:gd name="connsiteY19" fmla="*/ 297257 h 401637"/>
              <a:gd name="connsiteX20" fmla="*/ 1086668 w 3156552"/>
              <a:gd name="connsiteY20" fmla="*/ 104678 h 401637"/>
              <a:gd name="connsiteX21" fmla="*/ 1158676 w 3156552"/>
              <a:gd name="connsiteY21" fmla="*/ 104678 h 401637"/>
              <a:gd name="connsiteX22" fmla="*/ 1158676 w 3156552"/>
              <a:gd name="connsiteY22" fmla="*/ 297257 h 401637"/>
              <a:gd name="connsiteX23" fmla="*/ 1086668 w 3156552"/>
              <a:gd name="connsiteY23" fmla="*/ 297257 h 401637"/>
              <a:gd name="connsiteX24" fmla="*/ 932599 w 3156552"/>
              <a:gd name="connsiteY24" fmla="*/ 104678 h 401637"/>
              <a:gd name="connsiteX25" fmla="*/ 1004607 w 3156552"/>
              <a:gd name="connsiteY25" fmla="*/ 104678 h 401637"/>
              <a:gd name="connsiteX26" fmla="*/ 1004607 w 3156552"/>
              <a:gd name="connsiteY26" fmla="*/ 297257 h 401637"/>
              <a:gd name="connsiteX27" fmla="*/ 932599 w 3156552"/>
              <a:gd name="connsiteY27" fmla="*/ 297257 h 401637"/>
              <a:gd name="connsiteX28" fmla="*/ 778530 w 3156552"/>
              <a:gd name="connsiteY28" fmla="*/ 104678 h 401637"/>
              <a:gd name="connsiteX29" fmla="*/ 850538 w 3156552"/>
              <a:gd name="connsiteY29" fmla="*/ 104678 h 401637"/>
              <a:gd name="connsiteX30" fmla="*/ 850538 w 3156552"/>
              <a:gd name="connsiteY30" fmla="*/ 297257 h 401637"/>
              <a:gd name="connsiteX31" fmla="*/ 778530 w 3156552"/>
              <a:gd name="connsiteY31" fmla="*/ 297257 h 401637"/>
              <a:gd name="connsiteX32" fmla="*/ 622824 w 3156552"/>
              <a:gd name="connsiteY32" fmla="*/ 104678 h 401637"/>
              <a:gd name="connsiteX33" fmla="*/ 694832 w 3156552"/>
              <a:gd name="connsiteY33" fmla="*/ 104678 h 401637"/>
              <a:gd name="connsiteX34" fmla="*/ 694832 w 3156552"/>
              <a:gd name="connsiteY34" fmla="*/ 297257 h 401637"/>
              <a:gd name="connsiteX35" fmla="*/ 622824 w 3156552"/>
              <a:gd name="connsiteY35" fmla="*/ 297257 h 401637"/>
              <a:gd name="connsiteX36" fmla="*/ 467118 w 3156552"/>
              <a:gd name="connsiteY36" fmla="*/ 104678 h 401637"/>
              <a:gd name="connsiteX37" fmla="*/ 539126 w 3156552"/>
              <a:gd name="connsiteY37" fmla="*/ 104678 h 401637"/>
              <a:gd name="connsiteX38" fmla="*/ 539126 w 3156552"/>
              <a:gd name="connsiteY38" fmla="*/ 297257 h 401637"/>
              <a:gd name="connsiteX39" fmla="*/ 467118 w 3156552"/>
              <a:gd name="connsiteY39" fmla="*/ 297257 h 401637"/>
              <a:gd name="connsiteX40" fmla="*/ 311412 w 3156552"/>
              <a:gd name="connsiteY40" fmla="*/ 104678 h 401637"/>
              <a:gd name="connsiteX41" fmla="*/ 383420 w 3156552"/>
              <a:gd name="connsiteY41" fmla="*/ 104678 h 401637"/>
              <a:gd name="connsiteX42" fmla="*/ 383420 w 3156552"/>
              <a:gd name="connsiteY42" fmla="*/ 297257 h 401637"/>
              <a:gd name="connsiteX43" fmla="*/ 311412 w 3156552"/>
              <a:gd name="connsiteY43" fmla="*/ 297257 h 401637"/>
              <a:gd name="connsiteX44" fmla="*/ 155706 w 3156552"/>
              <a:gd name="connsiteY44" fmla="*/ 104678 h 401637"/>
              <a:gd name="connsiteX45" fmla="*/ 227714 w 3156552"/>
              <a:gd name="connsiteY45" fmla="*/ 104678 h 401637"/>
              <a:gd name="connsiteX46" fmla="*/ 227714 w 3156552"/>
              <a:gd name="connsiteY46" fmla="*/ 297257 h 401637"/>
              <a:gd name="connsiteX47" fmla="*/ 155706 w 3156552"/>
              <a:gd name="connsiteY47" fmla="*/ 297257 h 401637"/>
              <a:gd name="connsiteX48" fmla="*/ 0 w 3156552"/>
              <a:gd name="connsiteY48" fmla="*/ 104678 h 401637"/>
              <a:gd name="connsiteX49" fmla="*/ 72008 w 3156552"/>
              <a:gd name="connsiteY49" fmla="*/ 104678 h 401637"/>
              <a:gd name="connsiteX50" fmla="*/ 72008 w 3156552"/>
              <a:gd name="connsiteY50" fmla="*/ 297257 h 401637"/>
              <a:gd name="connsiteX51" fmla="*/ 0 w 3156552"/>
              <a:gd name="connsiteY51" fmla="*/ 297257 h 401637"/>
              <a:gd name="connsiteX52" fmla="*/ 2955734 w 3156552"/>
              <a:gd name="connsiteY52" fmla="*/ 0 h 401637"/>
              <a:gd name="connsiteX53" fmla="*/ 3156552 w 3156552"/>
              <a:gd name="connsiteY53" fmla="*/ 200819 h 401637"/>
              <a:gd name="connsiteX54" fmla="*/ 2955734 w 3156552"/>
              <a:gd name="connsiteY54" fmla="*/ 401637 h 401637"/>
              <a:gd name="connsiteX55" fmla="*/ 2955734 w 3156552"/>
              <a:gd name="connsiteY55" fmla="*/ 301228 h 401637"/>
              <a:gd name="connsiteX56" fmla="*/ 2004424 w 3156552"/>
              <a:gd name="connsiteY56" fmla="*/ 301228 h 401637"/>
              <a:gd name="connsiteX57" fmla="*/ 2004424 w 3156552"/>
              <a:gd name="connsiteY57" fmla="*/ 100409 h 401637"/>
              <a:gd name="connsiteX58" fmla="*/ 2955734 w 3156552"/>
              <a:gd name="connsiteY58" fmla="*/ 100409 h 401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156552" h="401637">
                <a:moveTo>
                  <a:pt x="1857013" y="104678"/>
                </a:moveTo>
                <a:lnTo>
                  <a:pt x="1929021" y="104678"/>
                </a:lnTo>
                <a:lnTo>
                  <a:pt x="1929021" y="297257"/>
                </a:lnTo>
                <a:lnTo>
                  <a:pt x="1857013" y="297257"/>
                </a:lnTo>
                <a:close/>
                <a:moveTo>
                  <a:pt x="1702944" y="104678"/>
                </a:moveTo>
                <a:lnTo>
                  <a:pt x="1774952" y="104678"/>
                </a:lnTo>
                <a:lnTo>
                  <a:pt x="1774952" y="297257"/>
                </a:lnTo>
                <a:lnTo>
                  <a:pt x="1702944" y="297257"/>
                </a:lnTo>
                <a:close/>
                <a:moveTo>
                  <a:pt x="1548875" y="104678"/>
                </a:moveTo>
                <a:lnTo>
                  <a:pt x="1620883" y="104678"/>
                </a:lnTo>
                <a:lnTo>
                  <a:pt x="1620883" y="297257"/>
                </a:lnTo>
                <a:lnTo>
                  <a:pt x="1548875" y="297257"/>
                </a:lnTo>
                <a:close/>
                <a:moveTo>
                  <a:pt x="1394806" y="104678"/>
                </a:moveTo>
                <a:lnTo>
                  <a:pt x="1466814" y="104678"/>
                </a:lnTo>
                <a:lnTo>
                  <a:pt x="1466814" y="297257"/>
                </a:lnTo>
                <a:lnTo>
                  <a:pt x="1394806" y="297257"/>
                </a:lnTo>
                <a:close/>
                <a:moveTo>
                  <a:pt x="1240737" y="104678"/>
                </a:moveTo>
                <a:lnTo>
                  <a:pt x="1312745" y="104678"/>
                </a:lnTo>
                <a:lnTo>
                  <a:pt x="1312745" y="297257"/>
                </a:lnTo>
                <a:lnTo>
                  <a:pt x="1240737" y="297257"/>
                </a:lnTo>
                <a:close/>
                <a:moveTo>
                  <a:pt x="1086668" y="104678"/>
                </a:moveTo>
                <a:lnTo>
                  <a:pt x="1158676" y="104678"/>
                </a:lnTo>
                <a:lnTo>
                  <a:pt x="1158676" y="297257"/>
                </a:lnTo>
                <a:lnTo>
                  <a:pt x="1086668" y="297257"/>
                </a:lnTo>
                <a:close/>
                <a:moveTo>
                  <a:pt x="932599" y="104678"/>
                </a:moveTo>
                <a:lnTo>
                  <a:pt x="1004607" y="104678"/>
                </a:lnTo>
                <a:lnTo>
                  <a:pt x="1004607" y="297257"/>
                </a:lnTo>
                <a:lnTo>
                  <a:pt x="932599" y="297257"/>
                </a:lnTo>
                <a:close/>
                <a:moveTo>
                  <a:pt x="778530" y="104678"/>
                </a:moveTo>
                <a:lnTo>
                  <a:pt x="850538" y="104678"/>
                </a:lnTo>
                <a:lnTo>
                  <a:pt x="850538" y="297257"/>
                </a:lnTo>
                <a:lnTo>
                  <a:pt x="778530" y="297257"/>
                </a:lnTo>
                <a:close/>
                <a:moveTo>
                  <a:pt x="622824" y="104678"/>
                </a:moveTo>
                <a:lnTo>
                  <a:pt x="694832" y="104678"/>
                </a:lnTo>
                <a:lnTo>
                  <a:pt x="694832" y="297257"/>
                </a:lnTo>
                <a:lnTo>
                  <a:pt x="622824" y="297257"/>
                </a:lnTo>
                <a:close/>
                <a:moveTo>
                  <a:pt x="467118" y="104678"/>
                </a:moveTo>
                <a:lnTo>
                  <a:pt x="539126" y="104678"/>
                </a:lnTo>
                <a:lnTo>
                  <a:pt x="539126" y="297257"/>
                </a:lnTo>
                <a:lnTo>
                  <a:pt x="467118" y="297257"/>
                </a:lnTo>
                <a:close/>
                <a:moveTo>
                  <a:pt x="311412" y="104678"/>
                </a:moveTo>
                <a:lnTo>
                  <a:pt x="383420" y="104678"/>
                </a:lnTo>
                <a:lnTo>
                  <a:pt x="383420" y="297257"/>
                </a:lnTo>
                <a:lnTo>
                  <a:pt x="311412" y="297257"/>
                </a:lnTo>
                <a:close/>
                <a:moveTo>
                  <a:pt x="155706" y="104678"/>
                </a:moveTo>
                <a:lnTo>
                  <a:pt x="227714" y="104678"/>
                </a:lnTo>
                <a:lnTo>
                  <a:pt x="227714" y="297257"/>
                </a:lnTo>
                <a:lnTo>
                  <a:pt x="155706" y="297257"/>
                </a:lnTo>
                <a:close/>
                <a:moveTo>
                  <a:pt x="0" y="104678"/>
                </a:moveTo>
                <a:lnTo>
                  <a:pt x="72008" y="104678"/>
                </a:lnTo>
                <a:lnTo>
                  <a:pt x="72008" y="297257"/>
                </a:lnTo>
                <a:lnTo>
                  <a:pt x="0" y="297257"/>
                </a:lnTo>
                <a:close/>
                <a:moveTo>
                  <a:pt x="2955734" y="0"/>
                </a:moveTo>
                <a:lnTo>
                  <a:pt x="3156552" y="200819"/>
                </a:lnTo>
                <a:lnTo>
                  <a:pt x="2955734" y="401637"/>
                </a:lnTo>
                <a:lnTo>
                  <a:pt x="2955734" y="301228"/>
                </a:lnTo>
                <a:lnTo>
                  <a:pt x="2004424" y="301228"/>
                </a:lnTo>
                <a:lnTo>
                  <a:pt x="2004424" y="100409"/>
                </a:lnTo>
                <a:lnTo>
                  <a:pt x="2955734" y="10040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MH_Number_1">
            <a:hlinkClick r:id="rId18" action="ppaction://hlinksldjump"/>
          </p:cNvPr>
          <p:cNvSpPr txBox="1"/>
          <p:nvPr>
            <p:custDataLst>
              <p:tags r:id="rId8"/>
            </p:custDataLst>
          </p:nvPr>
        </p:nvSpPr>
        <p:spPr>
          <a:xfrm>
            <a:off x="3744690" y="3192555"/>
            <a:ext cx="731160" cy="544277"/>
          </a:xfrm>
          <a:prstGeom prst="rect">
            <a:avLst/>
          </a:prstGeom>
          <a:noFill/>
        </p:spPr>
        <p:txBody>
          <a:bodyPr wrap="square" lIns="0" tIns="0" rIns="0" bIns="0" rtlCol="0" anchor="ctr" anchorCtr="0">
            <a:noAutofit/>
          </a:bodyPr>
          <a:lstStyle>
            <a:defPPr>
              <a:defRPr lang="zh-CN"/>
            </a:defPPr>
            <a:lvl1pPr algn="ctr">
              <a:defRPr sz="2000">
                <a:solidFill>
                  <a:srgbClr val="B2B2B2"/>
                </a:solidFill>
                <a:latin typeface="华文细黑" panose="02010600040101010101" pitchFamily="2" charset="-122"/>
                <a:ea typeface="华文细黑" panose="02010600040101010101" pitchFamily="2" charset="-122"/>
              </a:defRPr>
            </a:lvl1pPr>
          </a:lstStyle>
          <a:p>
            <a:r>
              <a:rPr lang="en-US" altLang="zh-CN"/>
              <a:t>01</a:t>
            </a:r>
            <a:endParaRPr lang="zh-CN" altLang="en-US" dirty="0"/>
          </a:p>
        </p:txBody>
      </p:sp>
      <p:sp>
        <p:nvSpPr>
          <p:cNvPr id="35" name="MH_Entry_1">
            <a:hlinkClick r:id="rId18" action="ppaction://hlinksldjump"/>
          </p:cNvPr>
          <p:cNvSpPr txBox="1"/>
          <p:nvPr>
            <p:custDataLst>
              <p:tags r:id="rId9"/>
            </p:custDataLst>
          </p:nvPr>
        </p:nvSpPr>
        <p:spPr>
          <a:xfrm>
            <a:off x="4862292" y="3183483"/>
            <a:ext cx="3570514" cy="544277"/>
          </a:xfrm>
          <a:prstGeom prst="rect">
            <a:avLst/>
          </a:prstGeom>
          <a:noFill/>
        </p:spPr>
        <p:txBody>
          <a:bodyPr wrap="square" lIns="0" tIns="0" rIns="0" bIns="0" rtlCol="0" anchor="ctr" anchorCtr="0">
            <a:normAutofit/>
          </a:bodyPr>
          <a:lstStyle>
            <a:defPPr>
              <a:defRPr lang="zh-CN"/>
            </a:defPPr>
            <a:lvl1pPr>
              <a:defRPr spc="200">
                <a:solidFill>
                  <a:srgbClr val="B2B2B2"/>
                </a:solidFill>
                <a:latin typeface="+mn-ea"/>
              </a:defRPr>
            </a:lvl1pPr>
          </a:lstStyle>
          <a:p>
            <a:r>
              <a:rPr lang="en-US" altLang="zh-CN"/>
              <a:t>SOM</a:t>
            </a:r>
            <a:endParaRPr lang="zh-CN" altLang="en-US" dirty="0"/>
          </a:p>
        </p:txBody>
      </p:sp>
      <p:sp>
        <p:nvSpPr>
          <p:cNvPr id="36" name="MH_Number_2"/>
          <p:cNvSpPr txBox="1"/>
          <p:nvPr>
            <p:custDataLst>
              <p:tags r:id="rId10"/>
            </p:custDataLst>
          </p:nvPr>
        </p:nvSpPr>
        <p:spPr>
          <a:xfrm>
            <a:off x="3744690" y="4085143"/>
            <a:ext cx="731160" cy="544277"/>
          </a:xfrm>
          <a:prstGeom prst="rect">
            <a:avLst/>
          </a:prstGeom>
          <a:noFill/>
        </p:spPr>
        <p:txBody>
          <a:bodyPr wrap="square" lIns="0" tIns="0" rIns="0" bIns="0" rtlCol="0" anchor="ctr" anchorCtr="0">
            <a:noAutofit/>
          </a:bodyPr>
          <a:lstStyle>
            <a:defPPr>
              <a:defRPr lang="zh-CN"/>
            </a:defPPr>
            <a:lvl1pPr algn="ctr">
              <a:defRPr sz="2800" b="1">
                <a:latin typeface="华文细黑" panose="02010600040101010101" pitchFamily="2" charset="-122"/>
                <a:ea typeface="华文细黑" panose="02010600040101010101" pitchFamily="2" charset="-122"/>
              </a:defRPr>
            </a:lvl1pPr>
          </a:lstStyle>
          <a:p>
            <a:r>
              <a:rPr lang="en-US" altLang="zh-CN"/>
              <a:t>02</a:t>
            </a:r>
            <a:endParaRPr lang="zh-CN" altLang="en-US" dirty="0"/>
          </a:p>
        </p:txBody>
      </p:sp>
      <p:sp>
        <p:nvSpPr>
          <p:cNvPr id="37" name="MH_Entry_2"/>
          <p:cNvSpPr txBox="1"/>
          <p:nvPr>
            <p:custDataLst>
              <p:tags r:id="rId11"/>
            </p:custDataLst>
          </p:nvPr>
        </p:nvSpPr>
        <p:spPr>
          <a:xfrm>
            <a:off x="4862292" y="4076071"/>
            <a:ext cx="3570514" cy="544277"/>
          </a:xfrm>
          <a:prstGeom prst="rect">
            <a:avLst/>
          </a:prstGeom>
          <a:noFill/>
        </p:spPr>
        <p:txBody>
          <a:bodyPr wrap="square" lIns="0" tIns="0" rIns="0" bIns="0" rtlCol="0" anchor="ctr" anchorCtr="0">
            <a:normAutofit/>
          </a:bodyPr>
          <a:lstStyle>
            <a:defPPr>
              <a:defRPr lang="zh-CN"/>
            </a:defPPr>
            <a:lvl1pPr>
              <a:defRPr sz="2400" b="1" spc="200">
                <a:latin typeface="+mn-ea"/>
              </a:defRPr>
            </a:lvl1pPr>
          </a:lstStyle>
          <a:p>
            <a:r>
              <a:rPr lang="en-US" altLang="zh-CN"/>
              <a:t>PolSOM</a:t>
            </a:r>
            <a:endParaRPr lang="zh-CN" altLang="en-US" dirty="0"/>
          </a:p>
        </p:txBody>
      </p:sp>
      <p:sp>
        <p:nvSpPr>
          <p:cNvPr id="38" name="MH_Number_3"/>
          <p:cNvSpPr txBox="1"/>
          <p:nvPr>
            <p:custDataLst>
              <p:tags r:id="rId12"/>
            </p:custDataLst>
          </p:nvPr>
        </p:nvSpPr>
        <p:spPr>
          <a:xfrm>
            <a:off x="3744690" y="4977731"/>
            <a:ext cx="731160" cy="544277"/>
          </a:xfrm>
          <a:prstGeom prst="rect">
            <a:avLst/>
          </a:prstGeom>
          <a:noFill/>
        </p:spPr>
        <p:txBody>
          <a:bodyPr wrap="square" lIns="0" tIns="0" rIns="0" bIns="0" rtlCol="0" anchor="ctr" anchorCtr="0">
            <a:noAutofit/>
          </a:bodyPr>
          <a:lstStyle>
            <a:defPPr>
              <a:defRPr lang="zh-CN"/>
            </a:defPPr>
            <a:lvl1pPr algn="ctr">
              <a:defRPr sz="2000">
                <a:solidFill>
                  <a:srgbClr val="B2B2B2"/>
                </a:solidFill>
                <a:latin typeface="华文细黑" panose="02010600040101010101" pitchFamily="2" charset="-122"/>
                <a:ea typeface="华文细黑" panose="02010600040101010101" pitchFamily="2" charset="-122"/>
              </a:defRPr>
            </a:lvl1pPr>
          </a:lstStyle>
          <a:p>
            <a:r>
              <a:rPr lang="en-US" altLang="zh-CN"/>
              <a:t>03</a:t>
            </a:r>
            <a:endParaRPr lang="zh-CN" altLang="en-US" dirty="0"/>
          </a:p>
        </p:txBody>
      </p:sp>
      <p:sp>
        <p:nvSpPr>
          <p:cNvPr id="39" name="MH_Entry_3"/>
          <p:cNvSpPr txBox="1"/>
          <p:nvPr>
            <p:custDataLst>
              <p:tags r:id="rId13"/>
            </p:custDataLst>
          </p:nvPr>
        </p:nvSpPr>
        <p:spPr>
          <a:xfrm>
            <a:off x="4862292" y="4968659"/>
            <a:ext cx="3570514" cy="544277"/>
          </a:xfrm>
          <a:prstGeom prst="rect">
            <a:avLst/>
          </a:prstGeom>
          <a:noFill/>
        </p:spPr>
        <p:txBody>
          <a:bodyPr wrap="square" lIns="0" tIns="0" rIns="0" bIns="0" rtlCol="0" anchor="ctr" anchorCtr="0">
            <a:normAutofit/>
          </a:bodyPr>
          <a:lstStyle>
            <a:defPPr>
              <a:defRPr lang="zh-CN"/>
            </a:defPPr>
            <a:lvl1pPr>
              <a:defRPr spc="200">
                <a:solidFill>
                  <a:srgbClr val="B2B2B2"/>
                </a:solidFill>
                <a:latin typeface="+mn-ea"/>
              </a:defRPr>
            </a:lvl1pPr>
          </a:lstStyle>
          <a:p>
            <a:r>
              <a:rPr lang="en-US" altLang="zh-CN"/>
              <a:t>SCD</a:t>
            </a:r>
            <a:endParaRPr lang="zh-CN" altLang="en-US" dirty="0"/>
          </a:p>
        </p:txBody>
      </p:sp>
      <p:cxnSp>
        <p:nvCxnSpPr>
          <p:cNvPr id="40" name="MH_Others_7"/>
          <p:cNvCxnSpPr/>
          <p:nvPr>
            <p:custDataLst>
              <p:tags r:id="rId14"/>
            </p:custDataLst>
          </p:nvPr>
        </p:nvCxnSpPr>
        <p:spPr>
          <a:xfrm>
            <a:off x="4575308" y="3318950"/>
            <a:ext cx="0" cy="31931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1" name="MH_Others_8"/>
          <p:cNvCxnSpPr/>
          <p:nvPr>
            <p:custDataLst>
              <p:tags r:id="rId15"/>
            </p:custDataLst>
          </p:nvPr>
        </p:nvCxnSpPr>
        <p:spPr>
          <a:xfrm>
            <a:off x="4575308" y="4207619"/>
            <a:ext cx="0" cy="31931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2" name="MH_Others_9"/>
          <p:cNvCxnSpPr/>
          <p:nvPr>
            <p:custDataLst>
              <p:tags r:id="rId16"/>
            </p:custDataLst>
          </p:nvPr>
        </p:nvCxnSpPr>
        <p:spPr>
          <a:xfrm>
            <a:off x="4575308" y="5096287"/>
            <a:ext cx="0" cy="31931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6889335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1600" y="980728"/>
            <a:ext cx="7128792" cy="1015663"/>
          </a:xfrm>
          <a:prstGeom prst="rect">
            <a:avLst/>
          </a:prstGeom>
        </p:spPr>
        <p:txBody>
          <a:bodyPr wrap="square">
            <a:spAutoFit/>
          </a:bodyPr>
          <a:lstStyle/>
          <a:p>
            <a:r>
              <a:rPr lang="en-US" altLang="zh-CN" sz="2000" dirty="0" smtClean="0"/>
              <a:t>      </a:t>
            </a:r>
            <a:r>
              <a:rPr lang="en-US" altLang="zh-CN" sz="2000" dirty="0" err="1" smtClean="0"/>
              <a:t>PolSOM</a:t>
            </a:r>
            <a:r>
              <a:rPr lang="zh-CN" altLang="en-US" sz="2000" dirty="0" smtClean="0"/>
              <a:t>（</a:t>
            </a:r>
            <a:r>
              <a:rPr lang="en-US" altLang="zh-CN" sz="2000" dirty="0" smtClean="0"/>
              <a:t>polar </a:t>
            </a:r>
            <a:r>
              <a:rPr lang="en-US" altLang="zh-CN" sz="2000" dirty="0"/>
              <a:t>self-organizing map </a:t>
            </a:r>
            <a:r>
              <a:rPr lang="zh-CN" altLang="en-US" sz="2000" dirty="0" smtClean="0"/>
              <a:t>）</a:t>
            </a:r>
            <a:r>
              <a:rPr lang="en-US" altLang="zh-CN" sz="2000" dirty="0" smtClean="0"/>
              <a:t> is </a:t>
            </a:r>
            <a:r>
              <a:rPr lang="en-US" altLang="zh-CN" sz="2000" dirty="0"/>
              <a:t>constructed on a </a:t>
            </a:r>
            <a:r>
              <a:rPr lang="en-US" altLang="zh-CN" sz="2000" dirty="0">
                <a:solidFill>
                  <a:srgbClr val="FF0000"/>
                </a:solidFill>
              </a:rPr>
              <a:t>2-D polar map</a:t>
            </a:r>
            <a:r>
              <a:rPr lang="en-US" altLang="zh-CN" sz="2000" dirty="0"/>
              <a:t> with two variables, </a:t>
            </a:r>
            <a:r>
              <a:rPr lang="en-US" altLang="zh-CN" sz="2000" dirty="0">
                <a:solidFill>
                  <a:srgbClr val="FF0000"/>
                </a:solidFill>
              </a:rPr>
              <a:t>radius</a:t>
            </a:r>
            <a:r>
              <a:rPr lang="en-US" altLang="zh-CN" sz="2000" dirty="0"/>
              <a:t> and </a:t>
            </a:r>
            <a:r>
              <a:rPr lang="en-US" altLang="zh-CN" sz="2000" dirty="0">
                <a:solidFill>
                  <a:srgbClr val="FF0000"/>
                </a:solidFill>
              </a:rPr>
              <a:t>angle</a:t>
            </a:r>
            <a:r>
              <a:rPr lang="en-US" altLang="zh-CN" sz="2000" dirty="0"/>
              <a:t>, which represent </a:t>
            </a:r>
            <a:r>
              <a:rPr lang="en-US" altLang="zh-CN" sz="2000" dirty="0">
                <a:solidFill>
                  <a:srgbClr val="FF0000"/>
                </a:solidFill>
              </a:rPr>
              <a:t>data weight </a:t>
            </a:r>
            <a:r>
              <a:rPr lang="en-US" altLang="zh-CN" sz="2000" dirty="0"/>
              <a:t>and </a:t>
            </a:r>
            <a:r>
              <a:rPr lang="en-US" altLang="zh-CN" sz="2000" dirty="0">
                <a:solidFill>
                  <a:srgbClr val="FF0000"/>
                </a:solidFill>
              </a:rPr>
              <a:t>feature</a:t>
            </a:r>
            <a:r>
              <a:rPr lang="en-US" altLang="zh-CN" sz="2000" dirty="0"/>
              <a:t>, respectively. </a:t>
            </a:r>
            <a:endParaRPr lang="zh-CN" altLang="en-US" sz="2000" dirty="0"/>
          </a:p>
        </p:txBody>
      </p:sp>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 r="48741" b="47397"/>
          <a:stretch/>
        </p:blipFill>
        <p:spPr bwMode="auto">
          <a:xfrm>
            <a:off x="971600" y="2063120"/>
            <a:ext cx="4248473" cy="390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标题 2"/>
          <p:cNvSpPr>
            <a:spLocks noGrp="1"/>
          </p:cNvSpPr>
          <p:nvPr>
            <p:ph type="title"/>
          </p:nvPr>
        </p:nvSpPr>
        <p:spPr/>
        <p:txBody>
          <a:bodyPr/>
          <a:lstStyle/>
          <a:p>
            <a:r>
              <a:rPr lang="en-US" altLang="zh-CN" dirty="0"/>
              <a:t>2.1 </a:t>
            </a:r>
            <a:r>
              <a:rPr lang="en-US" altLang="zh-CN" dirty="0" err="1" smtClean="0"/>
              <a:t>PolSOM</a:t>
            </a:r>
            <a:r>
              <a:rPr lang="zh-CN" altLang="en-US" dirty="0" smtClean="0"/>
              <a:t>：多维数据可视化</a:t>
            </a:r>
            <a:endParaRPr lang="zh-CN" altLang="en-US" dirty="0"/>
          </a:p>
        </p:txBody>
      </p:sp>
      <p:sp>
        <p:nvSpPr>
          <p:cNvPr id="7" name="TextBox 6"/>
          <p:cNvSpPr txBox="1"/>
          <p:nvPr/>
        </p:nvSpPr>
        <p:spPr>
          <a:xfrm>
            <a:off x="5220073" y="2348880"/>
            <a:ext cx="3024336" cy="1116331"/>
          </a:xfrm>
          <a:prstGeom prst="rect">
            <a:avLst/>
          </a:prstGeom>
          <a:noFill/>
        </p:spPr>
        <p:txBody>
          <a:bodyPr wrap="square" rtlCol="0">
            <a:spAutoFit/>
          </a:bodyPr>
          <a:lstStyle/>
          <a:p>
            <a:pPr marL="285750" indent="-285750">
              <a:lnSpc>
                <a:spcPct val="200000"/>
              </a:lnSpc>
              <a:buClr>
                <a:schemeClr val="accent1">
                  <a:lumMod val="60000"/>
                  <a:lumOff val="40000"/>
                </a:schemeClr>
              </a:buClr>
              <a:buFont typeface="Wingdings" pitchFamily="2" charset="2"/>
              <a:buChar char="u"/>
            </a:pPr>
            <a:r>
              <a:rPr lang="zh-CN" altLang="en-US" dirty="0" smtClean="0">
                <a:latin typeface="+mn-ea"/>
              </a:rPr>
              <a:t>圆环代表数据权重；</a:t>
            </a:r>
            <a:endParaRPr lang="en-US" altLang="zh-CN" dirty="0" smtClean="0">
              <a:latin typeface="+mn-ea"/>
            </a:endParaRPr>
          </a:p>
          <a:p>
            <a:pPr marL="285750" indent="-285750">
              <a:lnSpc>
                <a:spcPct val="200000"/>
              </a:lnSpc>
              <a:buClr>
                <a:schemeClr val="accent1">
                  <a:lumMod val="60000"/>
                  <a:lumOff val="40000"/>
                </a:schemeClr>
              </a:buClr>
              <a:buFont typeface="Wingdings" pitchFamily="2" charset="2"/>
              <a:buChar char="u"/>
            </a:pPr>
            <a:r>
              <a:rPr lang="zh-CN" altLang="en-US" dirty="0">
                <a:latin typeface="+mn-ea"/>
              </a:rPr>
              <a:t>扇形代表数据属性</a:t>
            </a:r>
            <a:r>
              <a:rPr lang="zh-CN" altLang="en-US" dirty="0" smtClean="0">
                <a:latin typeface="+mn-ea"/>
              </a:rPr>
              <a:t>；</a:t>
            </a:r>
            <a:endParaRPr lang="en-US" altLang="zh-CN" dirty="0">
              <a:latin typeface="+mn-ea"/>
            </a:endParaRPr>
          </a:p>
        </p:txBody>
      </p:sp>
      <p:sp>
        <p:nvSpPr>
          <p:cNvPr id="8" name="矩形 7"/>
          <p:cNvSpPr/>
          <p:nvPr/>
        </p:nvSpPr>
        <p:spPr>
          <a:xfrm>
            <a:off x="5076056" y="3861048"/>
            <a:ext cx="3888432" cy="1200329"/>
          </a:xfrm>
          <a:prstGeom prst="rect">
            <a:avLst/>
          </a:prstGeom>
        </p:spPr>
        <p:txBody>
          <a:bodyPr wrap="square">
            <a:spAutoFit/>
          </a:bodyPr>
          <a:lstStyle/>
          <a:p>
            <a:r>
              <a:rPr lang="en-US" altLang="zh-CN" dirty="0" smtClean="0"/>
              <a:t>         One </a:t>
            </a:r>
            <a:r>
              <a:rPr lang="en-US" altLang="zh-CN" dirty="0"/>
              <a:t>of the neuron's attributes represented by the neuron's located circular sector is larger than those of other attributes</a:t>
            </a:r>
            <a:endParaRPr lang="zh-CN" altLang="en-US" dirty="0"/>
          </a:p>
        </p:txBody>
      </p:sp>
    </p:spTree>
    <p:extLst>
      <p:ext uri="{BB962C8B-B14F-4D97-AF65-F5344CB8AC3E}">
        <p14:creationId xmlns:p14="http://schemas.microsoft.com/office/powerpoint/2010/main" val="42181737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 </a:t>
            </a:r>
            <a:r>
              <a:rPr lang="en-US" altLang="zh-CN" dirty="0" err="1" smtClean="0"/>
              <a:t>PolSOM</a:t>
            </a:r>
            <a:r>
              <a:rPr lang="zh-CN" altLang="en-US" dirty="0" smtClean="0"/>
              <a:t>的体系结构</a:t>
            </a:r>
            <a:endParaRPr lang="zh-CN" alt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559" y="980728"/>
            <a:ext cx="2686133" cy="5222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899592" y="925519"/>
            <a:ext cx="2130349" cy="91930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4082087" y="2348880"/>
            <a:ext cx="3096344" cy="372410"/>
          </a:xfrm>
          <a:prstGeom prst="rect">
            <a:avLst/>
          </a:prstGeom>
          <a:noFill/>
        </p:spPr>
        <p:txBody>
          <a:bodyPr wrap="square" rtlCol="0">
            <a:spAutoFit/>
          </a:bodyPr>
          <a:lstStyle/>
          <a:p>
            <a:pPr>
              <a:lnSpc>
                <a:spcPct val="130000"/>
              </a:lnSpc>
            </a:pPr>
            <a:r>
              <a:rPr lang="zh-CN" altLang="en-US" sz="1400" dirty="0" smtClean="0">
                <a:latin typeface="+mn-ea"/>
              </a:rPr>
              <a:t>根据位置初始化神经元的权重；</a:t>
            </a:r>
            <a:endParaRPr lang="en-US" altLang="zh-CN" sz="1400" dirty="0" smtClean="0">
              <a:latin typeface="+mn-ea"/>
            </a:endParaRP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746150"/>
            <a:ext cx="3744416" cy="145871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6854" y="2728903"/>
            <a:ext cx="4392488" cy="17716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3082" y="5012779"/>
            <a:ext cx="4104456" cy="1152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4139952" y="4635452"/>
            <a:ext cx="2698175" cy="332720"/>
          </a:xfrm>
          <a:prstGeom prst="rect">
            <a:avLst/>
          </a:prstGeom>
        </p:spPr>
        <p:txBody>
          <a:bodyPr wrap="none">
            <a:spAutoFit/>
          </a:bodyPr>
          <a:lstStyle/>
          <a:p>
            <a:pPr>
              <a:lnSpc>
                <a:spcPct val="130000"/>
              </a:lnSpc>
            </a:pPr>
            <a:r>
              <a:rPr lang="zh-CN" altLang="en-US" sz="1400" dirty="0">
                <a:latin typeface="+mn-ea"/>
              </a:rPr>
              <a:t>随机初始化每个数据的极坐标；</a:t>
            </a:r>
          </a:p>
        </p:txBody>
      </p:sp>
    </p:spTree>
    <p:extLst>
      <p:ext uri="{BB962C8B-B14F-4D97-AF65-F5344CB8AC3E}">
        <p14:creationId xmlns:p14="http://schemas.microsoft.com/office/powerpoint/2010/main" val="3685307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nodeType="withEffect">
                                  <p:stCondLst>
                                    <p:cond delay="0"/>
                                  </p:stCondLst>
                                  <p:childTnLst>
                                    <p:set>
                                      <p:cBhvr>
                                        <p:cTn id="9" dur="1" fill="hold">
                                          <p:stCondLst>
                                            <p:cond delay="0"/>
                                          </p:stCondLst>
                                        </p:cTn>
                                        <p:tgtEl>
                                          <p:spTgt spid="1030"/>
                                        </p:tgtEl>
                                        <p:attrNameLst>
                                          <p:attrName>style.visibility</p:attrName>
                                        </p:attrNameLst>
                                      </p:cBhvr>
                                      <p:to>
                                        <p:strVal val="visible"/>
                                      </p:to>
                                    </p:set>
                                    <p:animEffect transition="in" filter="randombar(horizontal)">
                                      <p:cBhvr>
                                        <p:cTn id="10" dur="500"/>
                                        <p:tgtEl>
                                          <p:spTgt spid="1030"/>
                                        </p:tgtEl>
                                      </p:cBhvr>
                                    </p:animEffect>
                                  </p:childTnLst>
                                </p:cTn>
                              </p:par>
                              <p:par>
                                <p:cTn id="11" presetID="14" presetClass="entr" presetSubtype="10" fill="hold" nodeType="withEffect">
                                  <p:stCondLst>
                                    <p:cond delay="0"/>
                                  </p:stCondLst>
                                  <p:childTnLst>
                                    <p:set>
                                      <p:cBhvr>
                                        <p:cTn id="12" dur="1" fill="hold">
                                          <p:stCondLst>
                                            <p:cond delay="0"/>
                                          </p:stCondLst>
                                        </p:cTn>
                                        <p:tgtEl>
                                          <p:spTgt spid="1032"/>
                                        </p:tgtEl>
                                        <p:attrNameLst>
                                          <p:attrName>style.visibility</p:attrName>
                                        </p:attrNameLst>
                                      </p:cBhvr>
                                      <p:to>
                                        <p:strVal val="visible"/>
                                      </p:to>
                                    </p:set>
                                    <p:animEffect transition="in" filter="randombar(horizontal)">
                                      <p:cBhvr>
                                        <p:cTn id="13" dur="500"/>
                                        <p:tgtEl>
                                          <p:spTgt spid="1032"/>
                                        </p:tgtEl>
                                      </p:cBhvr>
                                    </p:animEffect>
                                  </p:childTnLst>
                                </p:cTn>
                              </p:par>
                              <p:par>
                                <p:cTn id="14" presetID="14" presetClass="entr" presetSubtype="10" fill="hold" nodeType="withEffect">
                                  <p:stCondLst>
                                    <p:cond delay="0"/>
                                  </p:stCondLst>
                                  <p:childTnLst>
                                    <p:set>
                                      <p:cBhvr>
                                        <p:cTn id="15" dur="1" fill="hold">
                                          <p:stCondLst>
                                            <p:cond delay="0"/>
                                          </p:stCondLst>
                                        </p:cTn>
                                        <p:tgtEl>
                                          <p:spTgt spid="1033"/>
                                        </p:tgtEl>
                                        <p:attrNameLst>
                                          <p:attrName>style.visibility</p:attrName>
                                        </p:attrNameLst>
                                      </p:cBhvr>
                                      <p:to>
                                        <p:strVal val="visible"/>
                                      </p:to>
                                    </p:set>
                                    <p:animEffect transition="in" filter="randombar(horizontal)">
                                      <p:cBhvr>
                                        <p:cTn id="16" dur="500"/>
                                        <p:tgtEl>
                                          <p:spTgt spid="1033"/>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randombar(horizontal)">
                                      <p:cBhvr>
                                        <p:cTn id="19" dur="500"/>
                                        <p:tgtEl>
                                          <p:spTgt spid="6"/>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ircle(in)">
                                      <p:cBhvr>
                                        <p:cTn id="2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 </a:t>
            </a:r>
            <a:r>
              <a:rPr lang="en-US" altLang="zh-CN" dirty="0" err="1" smtClean="0"/>
              <a:t>PolSOM</a:t>
            </a:r>
            <a:r>
              <a:rPr lang="zh-CN" altLang="en-US" dirty="0" smtClean="0"/>
              <a:t>的体系结构</a:t>
            </a:r>
            <a:endParaRPr lang="zh-CN" altLang="en-US"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59" y="980728"/>
            <a:ext cx="2686133" cy="5222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827584" y="1988841"/>
            <a:ext cx="2208937" cy="6480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72309540"/>
              </p:ext>
            </p:extLst>
          </p:nvPr>
        </p:nvGraphicFramePr>
        <p:xfrm>
          <a:off x="5004048" y="1716744"/>
          <a:ext cx="2592288" cy="676249"/>
        </p:xfrm>
        <a:graphic>
          <a:graphicData uri="http://schemas.openxmlformats.org/presentationml/2006/ole">
            <mc:AlternateContent xmlns:mc="http://schemas.openxmlformats.org/markup-compatibility/2006">
              <mc:Choice xmlns:v="urn:schemas-microsoft-com:vml" Requires="v">
                <p:oleObj spid="_x0000_s2078" name="Equation" r:id="rId4" imgW="876240" imgH="228600" progId="Equation.DSMT4">
                  <p:embed/>
                </p:oleObj>
              </mc:Choice>
              <mc:Fallback>
                <p:oleObj name="Equation" r:id="rId4" imgW="876240" imgH="228600" progId="Equation.DSMT4">
                  <p:embed/>
                  <p:pic>
                    <p:nvPicPr>
                      <p:cNvPr id="0" name=""/>
                      <p:cNvPicPr/>
                      <p:nvPr/>
                    </p:nvPicPr>
                    <p:blipFill>
                      <a:blip r:embed="rId5"/>
                      <a:stretch>
                        <a:fillRect/>
                      </a:stretch>
                    </p:blipFill>
                    <p:spPr>
                      <a:xfrm>
                        <a:off x="5004048" y="1716744"/>
                        <a:ext cx="2592288" cy="676249"/>
                      </a:xfrm>
                      <a:prstGeom prst="rect">
                        <a:avLst/>
                      </a:prstGeom>
                    </p:spPr>
                  </p:pic>
                </p:oleObj>
              </mc:Fallback>
            </mc:AlternateContent>
          </a:graphicData>
        </a:graphic>
      </p:graphicFrame>
      <p:sp>
        <p:nvSpPr>
          <p:cNvPr id="9" name="TextBox 8"/>
          <p:cNvSpPr txBox="1"/>
          <p:nvPr/>
        </p:nvSpPr>
        <p:spPr>
          <a:xfrm>
            <a:off x="4211960" y="1196752"/>
            <a:ext cx="2448272" cy="372410"/>
          </a:xfrm>
          <a:prstGeom prst="rect">
            <a:avLst/>
          </a:prstGeom>
          <a:noFill/>
        </p:spPr>
        <p:txBody>
          <a:bodyPr wrap="square" rtlCol="0">
            <a:spAutoFit/>
          </a:bodyPr>
          <a:lstStyle/>
          <a:p>
            <a:pPr>
              <a:lnSpc>
                <a:spcPct val="130000"/>
              </a:lnSpc>
            </a:pPr>
            <a:r>
              <a:rPr lang="zh-CN" altLang="en-US" sz="1600" dirty="0" smtClean="0">
                <a:latin typeface="+mn-ea"/>
              </a:rPr>
              <a:t>随机选取一个数据：</a:t>
            </a:r>
          </a:p>
        </p:txBody>
      </p:sp>
      <p:sp>
        <p:nvSpPr>
          <p:cNvPr id="14" name="TextBox 13"/>
          <p:cNvSpPr txBox="1"/>
          <p:nvPr/>
        </p:nvSpPr>
        <p:spPr>
          <a:xfrm>
            <a:off x="4211960" y="3128598"/>
            <a:ext cx="2448272" cy="372410"/>
          </a:xfrm>
          <a:prstGeom prst="rect">
            <a:avLst/>
          </a:prstGeom>
          <a:noFill/>
        </p:spPr>
        <p:txBody>
          <a:bodyPr wrap="square" rtlCol="0">
            <a:spAutoFit/>
          </a:bodyPr>
          <a:lstStyle/>
          <a:p>
            <a:pPr>
              <a:lnSpc>
                <a:spcPct val="130000"/>
              </a:lnSpc>
            </a:pPr>
            <a:r>
              <a:rPr lang="zh-CN" altLang="en-US" sz="1600" dirty="0" smtClean="0">
                <a:latin typeface="+mn-ea"/>
              </a:rPr>
              <a:t>获胜神经元的选取：</a:t>
            </a:r>
          </a:p>
        </p:txBody>
      </p:sp>
      <p:graphicFrame>
        <p:nvGraphicFramePr>
          <p:cNvPr id="10" name="对象 9"/>
          <p:cNvGraphicFramePr>
            <a:graphicFrameLocks noChangeAspect="1"/>
          </p:cNvGraphicFramePr>
          <p:nvPr>
            <p:extLst>
              <p:ext uri="{D42A27DB-BD31-4B8C-83A1-F6EECF244321}">
                <p14:modId xmlns:p14="http://schemas.microsoft.com/office/powerpoint/2010/main" val="3278238016"/>
              </p:ext>
            </p:extLst>
          </p:nvPr>
        </p:nvGraphicFramePr>
        <p:xfrm>
          <a:off x="4535996" y="3861048"/>
          <a:ext cx="4248472" cy="580726"/>
        </p:xfrm>
        <a:graphic>
          <a:graphicData uri="http://schemas.openxmlformats.org/presentationml/2006/ole">
            <mc:AlternateContent xmlns:mc="http://schemas.openxmlformats.org/markup-compatibility/2006">
              <mc:Choice xmlns:v="urn:schemas-microsoft-com:vml" Requires="v">
                <p:oleObj spid="_x0000_s2079" name="Equation" r:id="rId6" imgW="1765080" imgH="241200" progId="Equation.DSMT4">
                  <p:embed/>
                </p:oleObj>
              </mc:Choice>
              <mc:Fallback>
                <p:oleObj name="Equation" r:id="rId6" imgW="1765080" imgH="241200" progId="Equation.DSMT4">
                  <p:embed/>
                  <p:pic>
                    <p:nvPicPr>
                      <p:cNvPr id="0" name=""/>
                      <p:cNvPicPr/>
                      <p:nvPr/>
                    </p:nvPicPr>
                    <p:blipFill>
                      <a:blip r:embed="rId7"/>
                      <a:stretch>
                        <a:fillRect/>
                      </a:stretch>
                    </p:blipFill>
                    <p:spPr>
                      <a:xfrm>
                        <a:off x="4535996" y="3861048"/>
                        <a:ext cx="4248472" cy="580726"/>
                      </a:xfrm>
                      <a:prstGeom prst="rect">
                        <a:avLst/>
                      </a:prstGeom>
                    </p:spPr>
                  </p:pic>
                </p:oleObj>
              </mc:Fallback>
            </mc:AlternateContent>
          </a:graphicData>
        </a:graphic>
      </p:graphicFrame>
    </p:spTree>
    <p:extLst>
      <p:ext uri="{BB962C8B-B14F-4D97-AF65-F5344CB8AC3E}">
        <p14:creationId xmlns:p14="http://schemas.microsoft.com/office/powerpoint/2010/main" val="2019534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14"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randombar(horizontal)">
                                      <p:cBhvr>
                                        <p:cTn id="16" dur="500"/>
                                        <p:tgtEl>
                                          <p:spTgt spid="14"/>
                                        </p:tgtEl>
                                      </p:cBhvr>
                                    </p:animEffect>
                                  </p:childTnLst>
                                </p:cTn>
                              </p:par>
                              <p:par>
                                <p:cTn id="17" presetID="14" presetClass="entr" presetSubtype="1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randombar(horizontal)">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MH_Others_1"/>
          <p:cNvSpPr/>
          <p:nvPr>
            <p:custDataLst>
              <p:tags r:id="rId2"/>
            </p:custDataLst>
          </p:nvPr>
        </p:nvSpPr>
        <p:spPr>
          <a:xfrm>
            <a:off x="3534788" y="1416944"/>
            <a:ext cx="5609212" cy="504056"/>
          </a:xfrm>
          <a:custGeom>
            <a:avLst/>
            <a:gdLst>
              <a:gd name="connsiteX0" fmla="*/ 0 w 5609212"/>
              <a:gd name="connsiteY0" fmla="*/ 0 h 504056"/>
              <a:gd name="connsiteX1" fmla="*/ 5609212 w 5609212"/>
              <a:gd name="connsiteY1" fmla="*/ 0 h 504056"/>
              <a:gd name="connsiteX2" fmla="*/ 5609212 w 5609212"/>
              <a:gd name="connsiteY2" fmla="*/ 504056 h 504056"/>
              <a:gd name="connsiteX3" fmla="*/ 0 w 5609212"/>
              <a:gd name="connsiteY3" fmla="*/ 504056 h 504056"/>
              <a:gd name="connsiteX4" fmla="*/ 0 w 5609212"/>
              <a:gd name="connsiteY4" fmla="*/ 0 h 504056"/>
              <a:gd name="connsiteX0" fmla="*/ 0 w 5609212"/>
              <a:gd name="connsiteY0" fmla="*/ 0 h 504056"/>
              <a:gd name="connsiteX1" fmla="*/ 5609212 w 5609212"/>
              <a:gd name="connsiteY1" fmla="*/ 0 h 504056"/>
              <a:gd name="connsiteX2" fmla="*/ 5609212 w 5609212"/>
              <a:gd name="connsiteY2" fmla="*/ 504056 h 504056"/>
              <a:gd name="connsiteX3" fmla="*/ 128954 w 5609212"/>
              <a:gd name="connsiteY3" fmla="*/ 504056 h 504056"/>
              <a:gd name="connsiteX4" fmla="*/ 0 w 5609212"/>
              <a:gd name="connsiteY4" fmla="*/ 0 h 504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09212" h="504056">
                <a:moveTo>
                  <a:pt x="0" y="0"/>
                </a:moveTo>
                <a:lnTo>
                  <a:pt x="5609212" y="0"/>
                </a:lnTo>
                <a:lnTo>
                  <a:pt x="5609212" y="504056"/>
                </a:lnTo>
                <a:lnTo>
                  <a:pt x="128954" y="50405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MH_Others_2"/>
          <p:cNvSpPr txBox="1"/>
          <p:nvPr>
            <p:custDataLst>
              <p:tags r:id="rId3"/>
            </p:custDataLst>
          </p:nvPr>
        </p:nvSpPr>
        <p:spPr>
          <a:xfrm>
            <a:off x="3480570" y="812971"/>
            <a:ext cx="1008609" cy="584775"/>
          </a:xfrm>
          <a:prstGeom prst="rect">
            <a:avLst/>
          </a:prstGeom>
          <a:noFill/>
        </p:spPr>
        <p:txBody>
          <a:bodyPr wrap="square" rtlCol="0">
            <a:no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目录</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cxnSp>
        <p:nvCxnSpPr>
          <p:cNvPr id="21" name="MH_Others_3"/>
          <p:cNvCxnSpPr/>
          <p:nvPr>
            <p:custDataLst>
              <p:tags r:id="rId4"/>
            </p:custDataLst>
          </p:nvPr>
        </p:nvCxnSpPr>
        <p:spPr>
          <a:xfrm>
            <a:off x="4538621" y="946550"/>
            <a:ext cx="4479" cy="34664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MH_Others_4"/>
          <p:cNvSpPr txBox="1"/>
          <p:nvPr>
            <p:custDataLst>
              <p:tags r:id="rId5"/>
            </p:custDataLst>
          </p:nvPr>
        </p:nvSpPr>
        <p:spPr>
          <a:xfrm>
            <a:off x="4592542" y="796707"/>
            <a:ext cx="2513830" cy="646331"/>
          </a:xfrm>
          <a:prstGeom prst="rect">
            <a:avLst/>
          </a:prstGeom>
          <a:noFill/>
        </p:spPr>
        <p:txBody>
          <a:bodyPr wrap="square" rtlCol="0">
            <a:noAutofit/>
          </a:bodyPr>
          <a:lstStyle/>
          <a:p>
            <a:r>
              <a:rPr lang="en-US" altLang="zh-CN" sz="3600" smtClean="0">
                <a:solidFill>
                  <a:schemeClr val="accent1"/>
                </a:solidFill>
                <a:latin typeface="华文细黑" panose="02010600040101010101" pitchFamily="2" charset="-122"/>
                <a:ea typeface="华文细黑" panose="02010600040101010101" pitchFamily="2" charset="-122"/>
                <a:cs typeface="Arial" pitchFamily="34" charset="0"/>
              </a:rPr>
              <a:t>CONTENTS</a:t>
            </a:r>
            <a:endParaRPr lang="zh-CN" altLang="en-US" sz="3600" dirty="0">
              <a:solidFill>
                <a:schemeClr val="accent1"/>
              </a:solidFill>
              <a:latin typeface="华文细黑" panose="02010600040101010101" pitchFamily="2" charset="-122"/>
              <a:ea typeface="华文细黑" panose="02010600040101010101" pitchFamily="2" charset="-122"/>
              <a:cs typeface="Arial" pitchFamily="34" charset="0"/>
            </a:endParaRPr>
          </a:p>
        </p:txBody>
      </p:sp>
      <p:sp>
        <p:nvSpPr>
          <p:cNvPr id="23" name="MH_Others_5"/>
          <p:cNvSpPr/>
          <p:nvPr>
            <p:custDataLst>
              <p:tags r:id="rId6"/>
            </p:custDataLst>
          </p:nvPr>
        </p:nvSpPr>
        <p:spPr>
          <a:xfrm>
            <a:off x="-2892" y="258126"/>
            <a:ext cx="3356114" cy="1336316"/>
          </a:xfrm>
          <a:custGeom>
            <a:avLst/>
            <a:gdLst>
              <a:gd name="connsiteX0" fmla="*/ 0 w 3356114"/>
              <a:gd name="connsiteY0" fmla="*/ 0 h 1620180"/>
              <a:gd name="connsiteX1" fmla="*/ 3356114 w 3356114"/>
              <a:gd name="connsiteY1" fmla="*/ 0 h 1620180"/>
              <a:gd name="connsiteX2" fmla="*/ 3356114 w 3356114"/>
              <a:gd name="connsiteY2" fmla="*/ 1620180 h 1620180"/>
              <a:gd name="connsiteX3" fmla="*/ 0 w 3356114"/>
              <a:gd name="connsiteY3" fmla="*/ 1620180 h 1620180"/>
              <a:gd name="connsiteX4" fmla="*/ 0 w 3356114"/>
              <a:gd name="connsiteY4" fmla="*/ 0 h 1620180"/>
              <a:gd name="connsiteX0" fmla="*/ 0 w 3356114"/>
              <a:gd name="connsiteY0" fmla="*/ 0 h 1620180"/>
              <a:gd name="connsiteX1" fmla="*/ 3027868 w 3356114"/>
              <a:gd name="connsiteY1" fmla="*/ 23446 h 1620180"/>
              <a:gd name="connsiteX2" fmla="*/ 3356114 w 3356114"/>
              <a:gd name="connsiteY2" fmla="*/ 1620180 h 1620180"/>
              <a:gd name="connsiteX3" fmla="*/ 0 w 3356114"/>
              <a:gd name="connsiteY3" fmla="*/ 1620180 h 1620180"/>
              <a:gd name="connsiteX4" fmla="*/ 0 w 3356114"/>
              <a:gd name="connsiteY4" fmla="*/ 0 h 1620180"/>
              <a:gd name="connsiteX0" fmla="*/ 0 w 3356114"/>
              <a:gd name="connsiteY0" fmla="*/ 0 h 1620180"/>
              <a:gd name="connsiteX1" fmla="*/ 2957529 w 3356114"/>
              <a:gd name="connsiteY1" fmla="*/ 23446 h 1620180"/>
              <a:gd name="connsiteX2" fmla="*/ 3356114 w 3356114"/>
              <a:gd name="connsiteY2" fmla="*/ 1620180 h 1620180"/>
              <a:gd name="connsiteX3" fmla="*/ 0 w 3356114"/>
              <a:gd name="connsiteY3" fmla="*/ 1620180 h 1620180"/>
              <a:gd name="connsiteX4" fmla="*/ 0 w 3356114"/>
              <a:gd name="connsiteY4" fmla="*/ 0 h 1620180"/>
              <a:gd name="connsiteX0" fmla="*/ 0 w 3356114"/>
              <a:gd name="connsiteY0" fmla="*/ 0 h 1620180"/>
              <a:gd name="connsiteX1" fmla="*/ 3004422 w 3356114"/>
              <a:gd name="connsiteY1" fmla="*/ 9189 h 1620180"/>
              <a:gd name="connsiteX2" fmla="*/ 3356114 w 3356114"/>
              <a:gd name="connsiteY2" fmla="*/ 1620180 h 1620180"/>
              <a:gd name="connsiteX3" fmla="*/ 0 w 3356114"/>
              <a:gd name="connsiteY3" fmla="*/ 1620180 h 1620180"/>
              <a:gd name="connsiteX4" fmla="*/ 0 w 3356114"/>
              <a:gd name="connsiteY4" fmla="*/ 0 h 1620180"/>
              <a:gd name="connsiteX0" fmla="*/ 0 w 3356114"/>
              <a:gd name="connsiteY0" fmla="*/ 5069 h 1625249"/>
              <a:gd name="connsiteX1" fmla="*/ 3051314 w 3356114"/>
              <a:gd name="connsiteY1" fmla="*/ 0 h 1625249"/>
              <a:gd name="connsiteX2" fmla="*/ 3356114 w 3356114"/>
              <a:gd name="connsiteY2" fmla="*/ 1625249 h 1625249"/>
              <a:gd name="connsiteX3" fmla="*/ 0 w 3356114"/>
              <a:gd name="connsiteY3" fmla="*/ 1625249 h 1625249"/>
              <a:gd name="connsiteX4" fmla="*/ 0 w 3356114"/>
              <a:gd name="connsiteY4" fmla="*/ 5069 h 1625249"/>
              <a:gd name="connsiteX0" fmla="*/ 0 w 3356114"/>
              <a:gd name="connsiteY0" fmla="*/ 5069 h 1625249"/>
              <a:gd name="connsiteX1" fmla="*/ 3016145 w 3356114"/>
              <a:gd name="connsiteY1" fmla="*/ 0 h 1625249"/>
              <a:gd name="connsiteX2" fmla="*/ 3356114 w 3356114"/>
              <a:gd name="connsiteY2" fmla="*/ 1625249 h 1625249"/>
              <a:gd name="connsiteX3" fmla="*/ 0 w 3356114"/>
              <a:gd name="connsiteY3" fmla="*/ 1625249 h 1625249"/>
              <a:gd name="connsiteX4" fmla="*/ 0 w 3356114"/>
              <a:gd name="connsiteY4" fmla="*/ 5069 h 162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6114" h="1625249">
                <a:moveTo>
                  <a:pt x="0" y="5069"/>
                </a:moveTo>
                <a:lnTo>
                  <a:pt x="3016145" y="0"/>
                </a:lnTo>
                <a:lnTo>
                  <a:pt x="3356114" y="1625249"/>
                </a:lnTo>
                <a:lnTo>
                  <a:pt x="0" y="1625249"/>
                </a:lnTo>
                <a:lnTo>
                  <a:pt x="0" y="506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4" name="MH_Others_6"/>
          <p:cNvSpPr/>
          <p:nvPr>
            <p:custDataLst>
              <p:tags r:id="rId7"/>
            </p:custDataLst>
          </p:nvPr>
        </p:nvSpPr>
        <p:spPr>
          <a:xfrm>
            <a:off x="-11264" y="755479"/>
            <a:ext cx="3156552" cy="401637"/>
          </a:xfrm>
          <a:custGeom>
            <a:avLst/>
            <a:gdLst>
              <a:gd name="connsiteX0" fmla="*/ 1857013 w 3156552"/>
              <a:gd name="connsiteY0" fmla="*/ 104678 h 401637"/>
              <a:gd name="connsiteX1" fmla="*/ 1929021 w 3156552"/>
              <a:gd name="connsiteY1" fmla="*/ 104678 h 401637"/>
              <a:gd name="connsiteX2" fmla="*/ 1929021 w 3156552"/>
              <a:gd name="connsiteY2" fmla="*/ 297257 h 401637"/>
              <a:gd name="connsiteX3" fmla="*/ 1857013 w 3156552"/>
              <a:gd name="connsiteY3" fmla="*/ 297257 h 401637"/>
              <a:gd name="connsiteX4" fmla="*/ 1702944 w 3156552"/>
              <a:gd name="connsiteY4" fmla="*/ 104678 h 401637"/>
              <a:gd name="connsiteX5" fmla="*/ 1774952 w 3156552"/>
              <a:gd name="connsiteY5" fmla="*/ 104678 h 401637"/>
              <a:gd name="connsiteX6" fmla="*/ 1774952 w 3156552"/>
              <a:gd name="connsiteY6" fmla="*/ 297257 h 401637"/>
              <a:gd name="connsiteX7" fmla="*/ 1702944 w 3156552"/>
              <a:gd name="connsiteY7" fmla="*/ 297257 h 401637"/>
              <a:gd name="connsiteX8" fmla="*/ 1548875 w 3156552"/>
              <a:gd name="connsiteY8" fmla="*/ 104678 h 401637"/>
              <a:gd name="connsiteX9" fmla="*/ 1620883 w 3156552"/>
              <a:gd name="connsiteY9" fmla="*/ 104678 h 401637"/>
              <a:gd name="connsiteX10" fmla="*/ 1620883 w 3156552"/>
              <a:gd name="connsiteY10" fmla="*/ 297257 h 401637"/>
              <a:gd name="connsiteX11" fmla="*/ 1548875 w 3156552"/>
              <a:gd name="connsiteY11" fmla="*/ 297257 h 401637"/>
              <a:gd name="connsiteX12" fmla="*/ 1394806 w 3156552"/>
              <a:gd name="connsiteY12" fmla="*/ 104678 h 401637"/>
              <a:gd name="connsiteX13" fmla="*/ 1466814 w 3156552"/>
              <a:gd name="connsiteY13" fmla="*/ 104678 h 401637"/>
              <a:gd name="connsiteX14" fmla="*/ 1466814 w 3156552"/>
              <a:gd name="connsiteY14" fmla="*/ 297257 h 401637"/>
              <a:gd name="connsiteX15" fmla="*/ 1394806 w 3156552"/>
              <a:gd name="connsiteY15" fmla="*/ 297257 h 401637"/>
              <a:gd name="connsiteX16" fmla="*/ 1240737 w 3156552"/>
              <a:gd name="connsiteY16" fmla="*/ 104678 h 401637"/>
              <a:gd name="connsiteX17" fmla="*/ 1312745 w 3156552"/>
              <a:gd name="connsiteY17" fmla="*/ 104678 h 401637"/>
              <a:gd name="connsiteX18" fmla="*/ 1312745 w 3156552"/>
              <a:gd name="connsiteY18" fmla="*/ 297257 h 401637"/>
              <a:gd name="connsiteX19" fmla="*/ 1240737 w 3156552"/>
              <a:gd name="connsiteY19" fmla="*/ 297257 h 401637"/>
              <a:gd name="connsiteX20" fmla="*/ 1086668 w 3156552"/>
              <a:gd name="connsiteY20" fmla="*/ 104678 h 401637"/>
              <a:gd name="connsiteX21" fmla="*/ 1158676 w 3156552"/>
              <a:gd name="connsiteY21" fmla="*/ 104678 h 401637"/>
              <a:gd name="connsiteX22" fmla="*/ 1158676 w 3156552"/>
              <a:gd name="connsiteY22" fmla="*/ 297257 h 401637"/>
              <a:gd name="connsiteX23" fmla="*/ 1086668 w 3156552"/>
              <a:gd name="connsiteY23" fmla="*/ 297257 h 401637"/>
              <a:gd name="connsiteX24" fmla="*/ 932599 w 3156552"/>
              <a:gd name="connsiteY24" fmla="*/ 104678 h 401637"/>
              <a:gd name="connsiteX25" fmla="*/ 1004607 w 3156552"/>
              <a:gd name="connsiteY25" fmla="*/ 104678 h 401637"/>
              <a:gd name="connsiteX26" fmla="*/ 1004607 w 3156552"/>
              <a:gd name="connsiteY26" fmla="*/ 297257 h 401637"/>
              <a:gd name="connsiteX27" fmla="*/ 932599 w 3156552"/>
              <a:gd name="connsiteY27" fmla="*/ 297257 h 401637"/>
              <a:gd name="connsiteX28" fmla="*/ 778530 w 3156552"/>
              <a:gd name="connsiteY28" fmla="*/ 104678 h 401637"/>
              <a:gd name="connsiteX29" fmla="*/ 850538 w 3156552"/>
              <a:gd name="connsiteY29" fmla="*/ 104678 h 401637"/>
              <a:gd name="connsiteX30" fmla="*/ 850538 w 3156552"/>
              <a:gd name="connsiteY30" fmla="*/ 297257 h 401637"/>
              <a:gd name="connsiteX31" fmla="*/ 778530 w 3156552"/>
              <a:gd name="connsiteY31" fmla="*/ 297257 h 401637"/>
              <a:gd name="connsiteX32" fmla="*/ 622824 w 3156552"/>
              <a:gd name="connsiteY32" fmla="*/ 104678 h 401637"/>
              <a:gd name="connsiteX33" fmla="*/ 694832 w 3156552"/>
              <a:gd name="connsiteY33" fmla="*/ 104678 h 401637"/>
              <a:gd name="connsiteX34" fmla="*/ 694832 w 3156552"/>
              <a:gd name="connsiteY34" fmla="*/ 297257 h 401637"/>
              <a:gd name="connsiteX35" fmla="*/ 622824 w 3156552"/>
              <a:gd name="connsiteY35" fmla="*/ 297257 h 401637"/>
              <a:gd name="connsiteX36" fmla="*/ 467118 w 3156552"/>
              <a:gd name="connsiteY36" fmla="*/ 104678 h 401637"/>
              <a:gd name="connsiteX37" fmla="*/ 539126 w 3156552"/>
              <a:gd name="connsiteY37" fmla="*/ 104678 h 401637"/>
              <a:gd name="connsiteX38" fmla="*/ 539126 w 3156552"/>
              <a:gd name="connsiteY38" fmla="*/ 297257 h 401637"/>
              <a:gd name="connsiteX39" fmla="*/ 467118 w 3156552"/>
              <a:gd name="connsiteY39" fmla="*/ 297257 h 401637"/>
              <a:gd name="connsiteX40" fmla="*/ 311412 w 3156552"/>
              <a:gd name="connsiteY40" fmla="*/ 104678 h 401637"/>
              <a:gd name="connsiteX41" fmla="*/ 383420 w 3156552"/>
              <a:gd name="connsiteY41" fmla="*/ 104678 h 401637"/>
              <a:gd name="connsiteX42" fmla="*/ 383420 w 3156552"/>
              <a:gd name="connsiteY42" fmla="*/ 297257 h 401637"/>
              <a:gd name="connsiteX43" fmla="*/ 311412 w 3156552"/>
              <a:gd name="connsiteY43" fmla="*/ 297257 h 401637"/>
              <a:gd name="connsiteX44" fmla="*/ 155706 w 3156552"/>
              <a:gd name="connsiteY44" fmla="*/ 104678 h 401637"/>
              <a:gd name="connsiteX45" fmla="*/ 227714 w 3156552"/>
              <a:gd name="connsiteY45" fmla="*/ 104678 h 401637"/>
              <a:gd name="connsiteX46" fmla="*/ 227714 w 3156552"/>
              <a:gd name="connsiteY46" fmla="*/ 297257 h 401637"/>
              <a:gd name="connsiteX47" fmla="*/ 155706 w 3156552"/>
              <a:gd name="connsiteY47" fmla="*/ 297257 h 401637"/>
              <a:gd name="connsiteX48" fmla="*/ 0 w 3156552"/>
              <a:gd name="connsiteY48" fmla="*/ 104678 h 401637"/>
              <a:gd name="connsiteX49" fmla="*/ 72008 w 3156552"/>
              <a:gd name="connsiteY49" fmla="*/ 104678 h 401637"/>
              <a:gd name="connsiteX50" fmla="*/ 72008 w 3156552"/>
              <a:gd name="connsiteY50" fmla="*/ 297257 h 401637"/>
              <a:gd name="connsiteX51" fmla="*/ 0 w 3156552"/>
              <a:gd name="connsiteY51" fmla="*/ 297257 h 401637"/>
              <a:gd name="connsiteX52" fmla="*/ 2955734 w 3156552"/>
              <a:gd name="connsiteY52" fmla="*/ 0 h 401637"/>
              <a:gd name="connsiteX53" fmla="*/ 3156552 w 3156552"/>
              <a:gd name="connsiteY53" fmla="*/ 200819 h 401637"/>
              <a:gd name="connsiteX54" fmla="*/ 2955734 w 3156552"/>
              <a:gd name="connsiteY54" fmla="*/ 401637 h 401637"/>
              <a:gd name="connsiteX55" fmla="*/ 2955734 w 3156552"/>
              <a:gd name="connsiteY55" fmla="*/ 301228 h 401637"/>
              <a:gd name="connsiteX56" fmla="*/ 2004424 w 3156552"/>
              <a:gd name="connsiteY56" fmla="*/ 301228 h 401637"/>
              <a:gd name="connsiteX57" fmla="*/ 2004424 w 3156552"/>
              <a:gd name="connsiteY57" fmla="*/ 100409 h 401637"/>
              <a:gd name="connsiteX58" fmla="*/ 2955734 w 3156552"/>
              <a:gd name="connsiteY58" fmla="*/ 100409 h 401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156552" h="401637">
                <a:moveTo>
                  <a:pt x="1857013" y="104678"/>
                </a:moveTo>
                <a:lnTo>
                  <a:pt x="1929021" y="104678"/>
                </a:lnTo>
                <a:lnTo>
                  <a:pt x="1929021" y="297257"/>
                </a:lnTo>
                <a:lnTo>
                  <a:pt x="1857013" y="297257"/>
                </a:lnTo>
                <a:close/>
                <a:moveTo>
                  <a:pt x="1702944" y="104678"/>
                </a:moveTo>
                <a:lnTo>
                  <a:pt x="1774952" y="104678"/>
                </a:lnTo>
                <a:lnTo>
                  <a:pt x="1774952" y="297257"/>
                </a:lnTo>
                <a:lnTo>
                  <a:pt x="1702944" y="297257"/>
                </a:lnTo>
                <a:close/>
                <a:moveTo>
                  <a:pt x="1548875" y="104678"/>
                </a:moveTo>
                <a:lnTo>
                  <a:pt x="1620883" y="104678"/>
                </a:lnTo>
                <a:lnTo>
                  <a:pt x="1620883" y="297257"/>
                </a:lnTo>
                <a:lnTo>
                  <a:pt x="1548875" y="297257"/>
                </a:lnTo>
                <a:close/>
                <a:moveTo>
                  <a:pt x="1394806" y="104678"/>
                </a:moveTo>
                <a:lnTo>
                  <a:pt x="1466814" y="104678"/>
                </a:lnTo>
                <a:lnTo>
                  <a:pt x="1466814" y="297257"/>
                </a:lnTo>
                <a:lnTo>
                  <a:pt x="1394806" y="297257"/>
                </a:lnTo>
                <a:close/>
                <a:moveTo>
                  <a:pt x="1240737" y="104678"/>
                </a:moveTo>
                <a:lnTo>
                  <a:pt x="1312745" y="104678"/>
                </a:lnTo>
                <a:lnTo>
                  <a:pt x="1312745" y="297257"/>
                </a:lnTo>
                <a:lnTo>
                  <a:pt x="1240737" y="297257"/>
                </a:lnTo>
                <a:close/>
                <a:moveTo>
                  <a:pt x="1086668" y="104678"/>
                </a:moveTo>
                <a:lnTo>
                  <a:pt x="1158676" y="104678"/>
                </a:lnTo>
                <a:lnTo>
                  <a:pt x="1158676" y="297257"/>
                </a:lnTo>
                <a:lnTo>
                  <a:pt x="1086668" y="297257"/>
                </a:lnTo>
                <a:close/>
                <a:moveTo>
                  <a:pt x="932599" y="104678"/>
                </a:moveTo>
                <a:lnTo>
                  <a:pt x="1004607" y="104678"/>
                </a:lnTo>
                <a:lnTo>
                  <a:pt x="1004607" y="297257"/>
                </a:lnTo>
                <a:lnTo>
                  <a:pt x="932599" y="297257"/>
                </a:lnTo>
                <a:close/>
                <a:moveTo>
                  <a:pt x="778530" y="104678"/>
                </a:moveTo>
                <a:lnTo>
                  <a:pt x="850538" y="104678"/>
                </a:lnTo>
                <a:lnTo>
                  <a:pt x="850538" y="297257"/>
                </a:lnTo>
                <a:lnTo>
                  <a:pt x="778530" y="297257"/>
                </a:lnTo>
                <a:close/>
                <a:moveTo>
                  <a:pt x="622824" y="104678"/>
                </a:moveTo>
                <a:lnTo>
                  <a:pt x="694832" y="104678"/>
                </a:lnTo>
                <a:lnTo>
                  <a:pt x="694832" y="297257"/>
                </a:lnTo>
                <a:lnTo>
                  <a:pt x="622824" y="297257"/>
                </a:lnTo>
                <a:close/>
                <a:moveTo>
                  <a:pt x="467118" y="104678"/>
                </a:moveTo>
                <a:lnTo>
                  <a:pt x="539126" y="104678"/>
                </a:lnTo>
                <a:lnTo>
                  <a:pt x="539126" y="297257"/>
                </a:lnTo>
                <a:lnTo>
                  <a:pt x="467118" y="297257"/>
                </a:lnTo>
                <a:close/>
                <a:moveTo>
                  <a:pt x="311412" y="104678"/>
                </a:moveTo>
                <a:lnTo>
                  <a:pt x="383420" y="104678"/>
                </a:lnTo>
                <a:lnTo>
                  <a:pt x="383420" y="297257"/>
                </a:lnTo>
                <a:lnTo>
                  <a:pt x="311412" y="297257"/>
                </a:lnTo>
                <a:close/>
                <a:moveTo>
                  <a:pt x="155706" y="104678"/>
                </a:moveTo>
                <a:lnTo>
                  <a:pt x="227714" y="104678"/>
                </a:lnTo>
                <a:lnTo>
                  <a:pt x="227714" y="297257"/>
                </a:lnTo>
                <a:lnTo>
                  <a:pt x="155706" y="297257"/>
                </a:lnTo>
                <a:close/>
                <a:moveTo>
                  <a:pt x="0" y="104678"/>
                </a:moveTo>
                <a:lnTo>
                  <a:pt x="72008" y="104678"/>
                </a:lnTo>
                <a:lnTo>
                  <a:pt x="72008" y="297257"/>
                </a:lnTo>
                <a:lnTo>
                  <a:pt x="0" y="297257"/>
                </a:lnTo>
                <a:close/>
                <a:moveTo>
                  <a:pt x="2955734" y="0"/>
                </a:moveTo>
                <a:lnTo>
                  <a:pt x="3156552" y="200819"/>
                </a:lnTo>
                <a:lnTo>
                  <a:pt x="2955734" y="401637"/>
                </a:lnTo>
                <a:lnTo>
                  <a:pt x="2955734" y="301228"/>
                </a:lnTo>
                <a:lnTo>
                  <a:pt x="2004424" y="301228"/>
                </a:lnTo>
                <a:lnTo>
                  <a:pt x="2004424" y="100409"/>
                </a:lnTo>
                <a:lnTo>
                  <a:pt x="2955734" y="10040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MH_Number_1">
            <a:hlinkClick r:id="rId18" action="ppaction://hlinksldjump"/>
          </p:cNvPr>
          <p:cNvSpPr txBox="1"/>
          <p:nvPr>
            <p:custDataLst>
              <p:tags r:id="rId8"/>
            </p:custDataLst>
          </p:nvPr>
        </p:nvSpPr>
        <p:spPr>
          <a:xfrm>
            <a:off x="3744690" y="3192555"/>
            <a:ext cx="731160" cy="544277"/>
          </a:xfrm>
          <a:prstGeom prst="rect">
            <a:avLst/>
          </a:prstGeom>
          <a:noFill/>
        </p:spPr>
        <p:txBody>
          <a:bodyPr wrap="square" lIns="0" tIns="0" rIns="0" bIns="0" rtlCol="0" anchor="ctr" anchorCtr="0">
            <a:noAutofit/>
          </a:bodyPr>
          <a:lstStyle/>
          <a:p>
            <a:pPr algn="ctr"/>
            <a:r>
              <a:rPr lang="en-US" altLang="zh-CN" sz="2400" b="1" smtClean="0">
                <a:solidFill>
                  <a:schemeClr val="accent1"/>
                </a:solidFill>
                <a:latin typeface="华文细黑" panose="02010600040101010101" pitchFamily="2" charset="-122"/>
                <a:ea typeface="华文细黑" panose="02010600040101010101" pitchFamily="2" charset="-122"/>
              </a:rPr>
              <a:t>01</a:t>
            </a:r>
            <a:endParaRPr lang="zh-CN" altLang="en-US" sz="2400" b="1" dirty="0">
              <a:solidFill>
                <a:schemeClr val="accent1"/>
              </a:solidFill>
              <a:latin typeface="华文细黑" panose="02010600040101010101" pitchFamily="2" charset="-122"/>
              <a:ea typeface="华文细黑" panose="02010600040101010101" pitchFamily="2" charset="-122"/>
            </a:endParaRPr>
          </a:p>
        </p:txBody>
      </p:sp>
      <p:sp>
        <p:nvSpPr>
          <p:cNvPr id="35" name="MH_Entry_1">
            <a:hlinkClick r:id="rId18" action="ppaction://hlinksldjump"/>
          </p:cNvPr>
          <p:cNvSpPr txBox="1"/>
          <p:nvPr>
            <p:custDataLst>
              <p:tags r:id="rId9"/>
            </p:custDataLst>
          </p:nvPr>
        </p:nvSpPr>
        <p:spPr>
          <a:xfrm>
            <a:off x="4862292" y="3183483"/>
            <a:ext cx="3570514" cy="544277"/>
          </a:xfrm>
          <a:prstGeom prst="rect">
            <a:avLst/>
          </a:prstGeom>
          <a:noFill/>
        </p:spPr>
        <p:txBody>
          <a:bodyPr wrap="square" lIns="0" tIns="0" rIns="0" bIns="0" rtlCol="0" anchor="ctr" anchorCtr="0">
            <a:normAutofit/>
          </a:bodyPr>
          <a:lstStyle/>
          <a:p>
            <a:r>
              <a:rPr lang="en-US" altLang="zh-CN" sz="2000" spc="200" smtClean="0">
                <a:latin typeface="+mn-ea"/>
              </a:rPr>
              <a:t>SOM</a:t>
            </a:r>
            <a:endParaRPr lang="zh-CN" altLang="en-US" sz="2000" spc="200" dirty="0">
              <a:latin typeface="+mn-ea"/>
            </a:endParaRPr>
          </a:p>
        </p:txBody>
      </p:sp>
      <p:sp>
        <p:nvSpPr>
          <p:cNvPr id="36" name="MH_Number_2">
            <a:hlinkClick r:id="rId19" action="ppaction://hlinksldjump"/>
          </p:cNvPr>
          <p:cNvSpPr txBox="1"/>
          <p:nvPr>
            <p:custDataLst>
              <p:tags r:id="rId10"/>
            </p:custDataLst>
          </p:nvPr>
        </p:nvSpPr>
        <p:spPr>
          <a:xfrm>
            <a:off x="3744690" y="4085143"/>
            <a:ext cx="731160" cy="544277"/>
          </a:xfrm>
          <a:prstGeom prst="rect">
            <a:avLst/>
          </a:prstGeom>
          <a:noFill/>
        </p:spPr>
        <p:txBody>
          <a:bodyPr wrap="square" lIns="0" tIns="0" rIns="0" bIns="0" rtlCol="0" anchor="ctr" anchorCtr="0">
            <a:noAutofit/>
          </a:bodyPr>
          <a:lstStyle>
            <a:defPPr>
              <a:defRPr lang="zh-CN"/>
            </a:defPPr>
            <a:lvl1pPr algn="ctr">
              <a:defRPr sz="2000">
                <a:solidFill>
                  <a:srgbClr val="00B0F0"/>
                </a:solidFill>
                <a:latin typeface="华文中宋" panose="02010600040101010101" pitchFamily="2" charset="-122"/>
                <a:ea typeface="华文中宋" panose="02010600040101010101" pitchFamily="2" charset="-122"/>
              </a:defRPr>
            </a:lvl1pPr>
          </a:lstStyle>
          <a:p>
            <a:r>
              <a:rPr lang="en-US" altLang="zh-CN" sz="2400" b="1" smtClean="0">
                <a:solidFill>
                  <a:schemeClr val="accent1"/>
                </a:solidFill>
                <a:latin typeface="华文细黑" panose="02010600040101010101" pitchFamily="2" charset="-122"/>
                <a:ea typeface="华文细黑" panose="02010600040101010101" pitchFamily="2" charset="-122"/>
              </a:rPr>
              <a:t>02</a:t>
            </a:r>
            <a:endParaRPr lang="zh-CN" altLang="en-US" sz="2400" b="1" dirty="0">
              <a:solidFill>
                <a:schemeClr val="accent1"/>
              </a:solidFill>
              <a:latin typeface="华文细黑" panose="02010600040101010101" pitchFamily="2" charset="-122"/>
              <a:ea typeface="华文细黑" panose="02010600040101010101" pitchFamily="2" charset="-122"/>
            </a:endParaRPr>
          </a:p>
        </p:txBody>
      </p:sp>
      <p:sp>
        <p:nvSpPr>
          <p:cNvPr id="37" name="MH_Entry_2">
            <a:hlinkClick r:id="rId19" action="ppaction://hlinksldjump"/>
          </p:cNvPr>
          <p:cNvSpPr txBox="1"/>
          <p:nvPr>
            <p:custDataLst>
              <p:tags r:id="rId11"/>
            </p:custDataLst>
          </p:nvPr>
        </p:nvSpPr>
        <p:spPr>
          <a:xfrm>
            <a:off x="4862292" y="4076071"/>
            <a:ext cx="3570514" cy="544277"/>
          </a:xfrm>
          <a:prstGeom prst="rect">
            <a:avLst/>
          </a:prstGeom>
          <a:noFill/>
        </p:spPr>
        <p:txBody>
          <a:bodyPr wrap="square" lIns="0" tIns="0" rIns="0" bIns="0" rtlCol="0" anchor="ctr" anchorCtr="0">
            <a:normAutofit/>
          </a:bodyPr>
          <a:lstStyle>
            <a:defPPr>
              <a:defRPr lang="zh-CN"/>
            </a:defPPr>
            <a:lvl1pPr>
              <a:defRPr sz="1600">
                <a:solidFill>
                  <a:srgbClr val="333333"/>
                </a:solidFill>
                <a:latin typeface="华文细黑" panose="02010600040101010101" pitchFamily="2" charset="-122"/>
                <a:ea typeface="华文细黑" panose="02010600040101010101" pitchFamily="2" charset="-122"/>
              </a:defRPr>
            </a:lvl1pPr>
          </a:lstStyle>
          <a:p>
            <a:r>
              <a:rPr lang="en-US" altLang="zh-CN" sz="2000" spc="200" smtClean="0">
                <a:solidFill>
                  <a:schemeClr val="tx1"/>
                </a:solidFill>
                <a:latin typeface="+mn-ea"/>
                <a:ea typeface="+mn-ea"/>
              </a:rPr>
              <a:t>PolSOM</a:t>
            </a:r>
            <a:endParaRPr lang="zh-CN" altLang="en-US" sz="2000" spc="200" dirty="0">
              <a:solidFill>
                <a:schemeClr val="tx1"/>
              </a:solidFill>
              <a:latin typeface="+mn-ea"/>
              <a:ea typeface="+mn-ea"/>
            </a:endParaRPr>
          </a:p>
        </p:txBody>
      </p:sp>
      <p:sp>
        <p:nvSpPr>
          <p:cNvPr id="38" name="MH_Number_3">
            <a:hlinkClick r:id="rId20" action="ppaction://hlinksldjump"/>
          </p:cNvPr>
          <p:cNvSpPr txBox="1"/>
          <p:nvPr>
            <p:custDataLst>
              <p:tags r:id="rId12"/>
            </p:custDataLst>
          </p:nvPr>
        </p:nvSpPr>
        <p:spPr>
          <a:xfrm>
            <a:off x="3744690" y="4977731"/>
            <a:ext cx="731160" cy="544277"/>
          </a:xfrm>
          <a:prstGeom prst="rect">
            <a:avLst/>
          </a:prstGeom>
          <a:noFill/>
        </p:spPr>
        <p:txBody>
          <a:bodyPr wrap="square" lIns="0" tIns="0" rIns="0" bIns="0" rtlCol="0" anchor="ctr" anchorCtr="0">
            <a:noAutofit/>
          </a:bodyPr>
          <a:lstStyle>
            <a:defPPr>
              <a:defRPr lang="zh-CN"/>
            </a:defPPr>
            <a:lvl1pPr algn="ctr">
              <a:defRPr sz="2000">
                <a:solidFill>
                  <a:srgbClr val="00B0F0"/>
                </a:solidFill>
                <a:latin typeface="华文中宋" panose="02010600040101010101" pitchFamily="2" charset="-122"/>
                <a:ea typeface="华文中宋" panose="02010600040101010101" pitchFamily="2" charset="-122"/>
              </a:defRPr>
            </a:lvl1pPr>
          </a:lstStyle>
          <a:p>
            <a:r>
              <a:rPr lang="en-US" altLang="zh-CN" sz="2400" b="1" smtClean="0">
                <a:solidFill>
                  <a:schemeClr val="accent1"/>
                </a:solidFill>
                <a:latin typeface="华文细黑" panose="02010600040101010101" pitchFamily="2" charset="-122"/>
                <a:ea typeface="华文细黑" panose="02010600040101010101" pitchFamily="2" charset="-122"/>
              </a:rPr>
              <a:t>03</a:t>
            </a:r>
            <a:endParaRPr lang="zh-CN" altLang="en-US" sz="2400" b="1" dirty="0">
              <a:solidFill>
                <a:schemeClr val="accent1"/>
              </a:solidFill>
              <a:latin typeface="华文细黑" panose="02010600040101010101" pitchFamily="2" charset="-122"/>
              <a:ea typeface="华文细黑" panose="02010600040101010101" pitchFamily="2" charset="-122"/>
            </a:endParaRPr>
          </a:p>
        </p:txBody>
      </p:sp>
      <p:sp>
        <p:nvSpPr>
          <p:cNvPr id="39" name="MH_Entry_3">
            <a:hlinkClick r:id="rId20" action="ppaction://hlinksldjump"/>
          </p:cNvPr>
          <p:cNvSpPr txBox="1"/>
          <p:nvPr>
            <p:custDataLst>
              <p:tags r:id="rId13"/>
            </p:custDataLst>
          </p:nvPr>
        </p:nvSpPr>
        <p:spPr>
          <a:xfrm>
            <a:off x="4862292" y="4968659"/>
            <a:ext cx="3570514" cy="544277"/>
          </a:xfrm>
          <a:prstGeom prst="rect">
            <a:avLst/>
          </a:prstGeom>
          <a:noFill/>
        </p:spPr>
        <p:txBody>
          <a:bodyPr wrap="square" lIns="0" tIns="0" rIns="0" bIns="0" rtlCol="0" anchor="ctr" anchorCtr="0">
            <a:normAutofit/>
          </a:bodyPr>
          <a:lstStyle>
            <a:defPPr>
              <a:defRPr lang="zh-CN"/>
            </a:defPPr>
            <a:lvl1pPr>
              <a:defRPr sz="1600">
                <a:solidFill>
                  <a:srgbClr val="333333"/>
                </a:solidFill>
                <a:latin typeface="华文细黑" panose="02010600040101010101" pitchFamily="2" charset="-122"/>
                <a:ea typeface="华文细黑" panose="02010600040101010101" pitchFamily="2" charset="-122"/>
              </a:defRPr>
            </a:lvl1pPr>
          </a:lstStyle>
          <a:p>
            <a:r>
              <a:rPr lang="en-US" altLang="zh-CN" sz="2000" spc="200" smtClean="0">
                <a:solidFill>
                  <a:schemeClr val="tx1"/>
                </a:solidFill>
                <a:latin typeface="+mn-ea"/>
                <a:ea typeface="+mn-ea"/>
              </a:rPr>
              <a:t>SCD</a:t>
            </a:r>
            <a:endParaRPr lang="zh-CN" altLang="en-US" sz="2000" spc="200" dirty="0">
              <a:solidFill>
                <a:schemeClr val="tx1"/>
              </a:solidFill>
              <a:latin typeface="+mn-ea"/>
              <a:ea typeface="+mn-ea"/>
            </a:endParaRPr>
          </a:p>
        </p:txBody>
      </p:sp>
      <p:cxnSp>
        <p:nvCxnSpPr>
          <p:cNvPr id="40" name="MH_Others_7"/>
          <p:cNvCxnSpPr/>
          <p:nvPr>
            <p:custDataLst>
              <p:tags r:id="rId14"/>
            </p:custDataLst>
          </p:nvPr>
        </p:nvCxnSpPr>
        <p:spPr>
          <a:xfrm>
            <a:off x="4575308" y="3318950"/>
            <a:ext cx="0" cy="31931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1" name="MH_Others_8"/>
          <p:cNvCxnSpPr/>
          <p:nvPr>
            <p:custDataLst>
              <p:tags r:id="rId15"/>
            </p:custDataLst>
          </p:nvPr>
        </p:nvCxnSpPr>
        <p:spPr>
          <a:xfrm>
            <a:off x="4575308" y="4207619"/>
            <a:ext cx="0" cy="31931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2" name="MH_Others_9"/>
          <p:cNvCxnSpPr/>
          <p:nvPr>
            <p:custDataLst>
              <p:tags r:id="rId16"/>
            </p:custDataLst>
          </p:nvPr>
        </p:nvCxnSpPr>
        <p:spPr>
          <a:xfrm>
            <a:off x="4575308" y="5096287"/>
            <a:ext cx="0" cy="31931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8254795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 </a:t>
            </a:r>
            <a:r>
              <a:rPr lang="en-US" altLang="zh-CN" dirty="0" err="1" smtClean="0"/>
              <a:t>PolSOM</a:t>
            </a:r>
            <a:r>
              <a:rPr lang="zh-CN" altLang="en-US" dirty="0" smtClean="0"/>
              <a:t>的体系结构</a:t>
            </a:r>
            <a:endParaRPr lang="zh-CN" altLang="en-US"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59" y="980728"/>
            <a:ext cx="2686133" cy="5222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827584" y="2780928"/>
            <a:ext cx="2208937" cy="6480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743394181"/>
              </p:ext>
            </p:extLst>
          </p:nvPr>
        </p:nvGraphicFramePr>
        <p:xfrm>
          <a:off x="3563888" y="1953410"/>
          <a:ext cx="5064897" cy="946471"/>
        </p:xfrm>
        <a:graphic>
          <a:graphicData uri="http://schemas.openxmlformats.org/presentationml/2006/ole">
            <mc:AlternateContent xmlns:mc="http://schemas.openxmlformats.org/markup-compatibility/2006">
              <mc:Choice xmlns:v="urn:schemas-microsoft-com:vml" Requires="v">
                <p:oleObj spid="_x0000_s3085" name="Equation" r:id="rId4" imgW="2514600" imgH="469800" progId="Equation.DSMT4">
                  <p:embed/>
                </p:oleObj>
              </mc:Choice>
              <mc:Fallback>
                <p:oleObj name="Equation" r:id="rId4" imgW="2514600" imgH="469800" progId="Equation.DSMT4">
                  <p:embed/>
                  <p:pic>
                    <p:nvPicPr>
                      <p:cNvPr id="0" name=""/>
                      <p:cNvPicPr/>
                      <p:nvPr/>
                    </p:nvPicPr>
                    <p:blipFill>
                      <a:blip r:embed="rId5"/>
                      <a:stretch>
                        <a:fillRect/>
                      </a:stretch>
                    </p:blipFill>
                    <p:spPr>
                      <a:xfrm>
                        <a:off x="3563888" y="1953410"/>
                        <a:ext cx="5064897" cy="946471"/>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234325245"/>
              </p:ext>
            </p:extLst>
          </p:nvPr>
        </p:nvGraphicFramePr>
        <p:xfrm>
          <a:off x="3525304" y="3392542"/>
          <a:ext cx="5151152" cy="1836658"/>
        </p:xfrm>
        <a:graphic>
          <a:graphicData uri="http://schemas.openxmlformats.org/presentationml/2006/ole">
            <mc:AlternateContent xmlns:mc="http://schemas.openxmlformats.org/markup-compatibility/2006">
              <mc:Choice xmlns:v="urn:schemas-microsoft-com:vml" Requires="v">
                <p:oleObj spid="_x0000_s3086" name="Equation" r:id="rId6" imgW="2501640" imgH="888840" progId="Equation.DSMT4">
                  <p:embed/>
                </p:oleObj>
              </mc:Choice>
              <mc:Fallback>
                <p:oleObj name="Equation" r:id="rId6" imgW="2501640" imgH="888840" progId="Equation.DSMT4">
                  <p:embed/>
                  <p:pic>
                    <p:nvPicPr>
                      <p:cNvPr id="0" name=""/>
                      <p:cNvPicPr/>
                      <p:nvPr/>
                    </p:nvPicPr>
                    <p:blipFill>
                      <a:blip r:embed="rId7"/>
                      <a:stretch>
                        <a:fillRect/>
                      </a:stretch>
                    </p:blipFill>
                    <p:spPr>
                      <a:xfrm>
                        <a:off x="3525304" y="3392542"/>
                        <a:ext cx="5151152" cy="1836658"/>
                      </a:xfrm>
                      <a:prstGeom prst="rect">
                        <a:avLst/>
                      </a:prstGeom>
                    </p:spPr>
                  </p:pic>
                </p:oleObj>
              </mc:Fallback>
            </mc:AlternateContent>
          </a:graphicData>
        </a:graphic>
      </p:graphicFrame>
    </p:spTree>
    <p:extLst>
      <p:ext uri="{BB962C8B-B14F-4D97-AF65-F5344CB8AC3E}">
        <p14:creationId xmlns:p14="http://schemas.microsoft.com/office/powerpoint/2010/main" val="402358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1"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 </a:t>
            </a:r>
            <a:r>
              <a:rPr lang="en-US" altLang="zh-CN" dirty="0" err="1" smtClean="0"/>
              <a:t>PolSOM</a:t>
            </a:r>
            <a:r>
              <a:rPr lang="zh-CN" altLang="en-US" dirty="0" smtClean="0"/>
              <a:t>的体系结构</a:t>
            </a:r>
            <a:endParaRPr lang="zh-CN" altLang="en-US"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59" y="980728"/>
            <a:ext cx="2686133" cy="5222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789563" y="3501008"/>
            <a:ext cx="2270269" cy="7200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532901205"/>
              </p:ext>
            </p:extLst>
          </p:nvPr>
        </p:nvGraphicFramePr>
        <p:xfrm>
          <a:off x="3707904" y="1988840"/>
          <a:ext cx="4502150" cy="2051050"/>
        </p:xfrm>
        <a:graphic>
          <a:graphicData uri="http://schemas.openxmlformats.org/presentationml/2006/ole">
            <mc:AlternateContent xmlns:mc="http://schemas.openxmlformats.org/markup-compatibility/2006">
              <mc:Choice xmlns:v="urn:schemas-microsoft-com:vml" Requires="v">
                <p:oleObj spid="_x0000_s4103" name="Equation" r:id="rId4" imgW="1701720" imgH="774360" progId="Equation.DSMT4">
                  <p:embed/>
                </p:oleObj>
              </mc:Choice>
              <mc:Fallback>
                <p:oleObj name="Equation" r:id="rId4" imgW="1701720" imgH="774360" progId="Equation.DSMT4">
                  <p:embed/>
                  <p:pic>
                    <p:nvPicPr>
                      <p:cNvPr id="0" name=""/>
                      <p:cNvPicPr/>
                      <p:nvPr/>
                    </p:nvPicPr>
                    <p:blipFill>
                      <a:blip r:embed="rId5"/>
                      <a:stretch>
                        <a:fillRect/>
                      </a:stretch>
                    </p:blipFill>
                    <p:spPr>
                      <a:xfrm>
                        <a:off x="3707904" y="1988840"/>
                        <a:ext cx="4502150" cy="2051050"/>
                      </a:xfrm>
                      <a:prstGeom prst="rect">
                        <a:avLst/>
                      </a:prstGeom>
                    </p:spPr>
                  </p:pic>
                </p:oleObj>
              </mc:Fallback>
            </mc:AlternateContent>
          </a:graphicData>
        </a:graphic>
      </p:graphicFrame>
    </p:spTree>
    <p:extLst>
      <p:ext uri="{BB962C8B-B14F-4D97-AF65-F5344CB8AC3E}">
        <p14:creationId xmlns:p14="http://schemas.microsoft.com/office/powerpoint/2010/main" val="3009200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  </a:t>
            </a:r>
            <a:r>
              <a:rPr lang="en-US" altLang="zh-CN" dirty="0" err="1" smtClean="0"/>
              <a:t>PolSOM</a:t>
            </a:r>
            <a:r>
              <a:rPr lang="zh-CN" altLang="en-US" dirty="0" smtClean="0"/>
              <a:t>的可视化结果</a:t>
            </a:r>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453195277"/>
              </p:ext>
            </p:extLst>
          </p:nvPr>
        </p:nvGraphicFramePr>
        <p:xfrm>
          <a:off x="539552" y="1196752"/>
          <a:ext cx="8228856" cy="1070669"/>
        </p:xfrm>
        <a:graphic>
          <a:graphicData uri="http://schemas.openxmlformats.org/presentationml/2006/ole">
            <mc:AlternateContent xmlns:mc="http://schemas.openxmlformats.org/markup-compatibility/2006">
              <mc:Choice xmlns:v="urn:schemas-microsoft-com:vml" Requires="v">
                <p:oleObj spid="_x0000_s5128" name="Equation" r:id="rId3" imgW="3416040" imgH="444240" progId="Equation.DSMT4">
                  <p:embed/>
                </p:oleObj>
              </mc:Choice>
              <mc:Fallback>
                <p:oleObj name="Equation" r:id="rId3" imgW="3416040" imgH="444240" progId="Equation.DSMT4">
                  <p:embed/>
                  <p:pic>
                    <p:nvPicPr>
                      <p:cNvPr id="0" name=""/>
                      <p:cNvPicPr/>
                      <p:nvPr/>
                    </p:nvPicPr>
                    <p:blipFill>
                      <a:blip r:embed="rId4"/>
                      <a:stretch>
                        <a:fillRect/>
                      </a:stretch>
                    </p:blipFill>
                    <p:spPr>
                      <a:xfrm>
                        <a:off x="539552" y="1196752"/>
                        <a:ext cx="8228856" cy="1070669"/>
                      </a:xfrm>
                      <a:prstGeom prst="rect">
                        <a:avLst/>
                      </a:prstGeom>
                    </p:spPr>
                  </p:pic>
                </p:oleObj>
              </mc:Fallback>
            </mc:AlternateContent>
          </a:graphicData>
        </a:graphic>
      </p:graphicFrame>
      <p:pic>
        <p:nvPicPr>
          <p:cNvPr id="5122" name="Picture 2" descr="C:\Users\zhou\Desktop\1-s2_0-S0031320309003690-gr1.jpg"/>
          <p:cNvPicPr>
            <a:picLocks noChangeAspect="1" noChangeArrowheads="1"/>
          </p:cNvPicPr>
          <p:nvPr/>
        </p:nvPicPr>
        <p:blipFill rotWithShape="1">
          <a:blip r:embed="rId5">
            <a:extLst>
              <a:ext uri="{28A0092B-C50C-407E-A947-70E740481C1C}">
                <a14:useLocalDpi xmlns:a14="http://schemas.microsoft.com/office/drawing/2010/main" val="0"/>
              </a:ext>
            </a:extLst>
          </a:blip>
          <a:srcRect r="50000" b="46355"/>
          <a:stretch/>
        </p:blipFill>
        <p:spPr bwMode="auto">
          <a:xfrm>
            <a:off x="2051720" y="2282055"/>
            <a:ext cx="3744416" cy="36672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868144" y="3284984"/>
            <a:ext cx="2592288" cy="1323439"/>
          </a:xfrm>
          <a:prstGeom prst="rect">
            <a:avLst/>
          </a:prstGeom>
          <a:noFill/>
        </p:spPr>
        <p:txBody>
          <a:bodyPr wrap="square" rtlCol="0">
            <a:spAutoFit/>
          </a:bodyPr>
          <a:lstStyle/>
          <a:p>
            <a:pPr marL="285750" indent="-285750">
              <a:lnSpc>
                <a:spcPct val="200000"/>
              </a:lnSpc>
              <a:buClr>
                <a:schemeClr val="accent1">
                  <a:lumMod val="60000"/>
                  <a:lumOff val="40000"/>
                </a:schemeClr>
              </a:buClr>
              <a:buFont typeface="Wingdings" pitchFamily="2" charset="2"/>
              <a:buChar char="u"/>
            </a:pPr>
            <a:r>
              <a:rPr lang="zh-CN" altLang="en-US" sz="2000" dirty="0" smtClean="0">
                <a:latin typeface="+mn-ea"/>
              </a:rPr>
              <a:t>平均数据半径</a:t>
            </a:r>
            <a:endParaRPr lang="en-US" altLang="zh-CN" sz="2000" dirty="0" smtClean="0">
              <a:latin typeface="+mn-ea"/>
            </a:endParaRPr>
          </a:p>
          <a:p>
            <a:pPr marL="285750" indent="-285750">
              <a:lnSpc>
                <a:spcPct val="200000"/>
              </a:lnSpc>
              <a:buClr>
                <a:schemeClr val="accent1">
                  <a:lumMod val="60000"/>
                  <a:lumOff val="40000"/>
                </a:schemeClr>
              </a:buClr>
              <a:buFont typeface="Wingdings" pitchFamily="2" charset="2"/>
              <a:buChar char="u"/>
            </a:pPr>
            <a:r>
              <a:rPr lang="zh-CN" altLang="en-US" sz="2000" dirty="0" smtClean="0">
                <a:latin typeface="+mn-ea"/>
              </a:rPr>
              <a:t>平均权重向量</a:t>
            </a:r>
            <a:endParaRPr lang="en-US" altLang="zh-CN" sz="2000" dirty="0">
              <a:solidFill>
                <a:srgbClr val="FF0000"/>
              </a:solidFill>
              <a:latin typeface="+mn-ea"/>
            </a:endParaRPr>
          </a:p>
        </p:txBody>
      </p:sp>
      <p:sp>
        <p:nvSpPr>
          <p:cNvPr id="6" name="矩形 5"/>
          <p:cNvSpPr/>
          <p:nvPr/>
        </p:nvSpPr>
        <p:spPr>
          <a:xfrm>
            <a:off x="7762805" y="3491036"/>
            <a:ext cx="803425" cy="698268"/>
          </a:xfrm>
          <a:prstGeom prst="rect">
            <a:avLst/>
          </a:prstGeom>
        </p:spPr>
        <p:txBody>
          <a:bodyPr wrap="none">
            <a:spAutoFit/>
          </a:bodyPr>
          <a:lstStyle/>
          <a:p>
            <a:pPr lvl="0">
              <a:lnSpc>
                <a:spcPct val="200000"/>
              </a:lnSpc>
              <a:buClr>
                <a:srgbClr val="68B5F4">
                  <a:lumMod val="60000"/>
                  <a:lumOff val="40000"/>
                </a:srgbClr>
              </a:buClr>
            </a:pPr>
            <a:r>
              <a:rPr lang="zh-CN" altLang="en-US" sz="2400" b="1" dirty="0">
                <a:solidFill>
                  <a:srgbClr val="FF0000"/>
                </a:solidFill>
                <a:latin typeface="宋体"/>
              </a:rPr>
              <a:t>五倍</a:t>
            </a:r>
            <a:endParaRPr lang="en-US" altLang="zh-CN" sz="2400" b="1" dirty="0">
              <a:solidFill>
                <a:srgbClr val="FF0000"/>
              </a:solidFill>
              <a:latin typeface="宋体"/>
            </a:endParaRPr>
          </a:p>
        </p:txBody>
      </p:sp>
    </p:spTree>
    <p:extLst>
      <p:ext uri="{BB962C8B-B14F-4D97-AF65-F5344CB8AC3E}">
        <p14:creationId xmlns:p14="http://schemas.microsoft.com/office/powerpoint/2010/main" val="15563788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  </a:t>
            </a:r>
            <a:r>
              <a:rPr lang="en-US" altLang="zh-CN" dirty="0" err="1" smtClean="0"/>
              <a:t>PolSOM</a:t>
            </a:r>
            <a:r>
              <a:rPr lang="zh-CN" altLang="en-US" dirty="0" smtClean="0"/>
              <a:t>的可视化结果</a:t>
            </a:r>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1581157482"/>
              </p:ext>
            </p:extLst>
          </p:nvPr>
        </p:nvGraphicFramePr>
        <p:xfrm>
          <a:off x="569913" y="1196975"/>
          <a:ext cx="8167687" cy="1069975"/>
        </p:xfrm>
        <a:graphic>
          <a:graphicData uri="http://schemas.openxmlformats.org/presentationml/2006/ole">
            <mc:AlternateContent xmlns:mc="http://schemas.openxmlformats.org/markup-compatibility/2006">
              <mc:Choice xmlns:v="urn:schemas-microsoft-com:vml" Requires="v">
                <p:oleObj spid="_x0000_s6151" name="Equation" r:id="rId3" imgW="3390840" imgH="444240" progId="Equation.DSMT4">
                  <p:embed/>
                </p:oleObj>
              </mc:Choice>
              <mc:Fallback>
                <p:oleObj name="Equation" r:id="rId3" imgW="3390840" imgH="444240" progId="Equation.DSMT4">
                  <p:embed/>
                  <p:pic>
                    <p:nvPicPr>
                      <p:cNvPr id="0" name="对象 2"/>
                      <p:cNvPicPr>
                        <a:picLocks noChangeAspect="1" noChangeArrowheads="1"/>
                      </p:cNvPicPr>
                      <p:nvPr/>
                    </p:nvPicPr>
                    <p:blipFill>
                      <a:blip r:embed="rId4"/>
                      <a:srcRect/>
                      <a:stretch>
                        <a:fillRect/>
                      </a:stretch>
                    </p:blipFill>
                    <p:spPr bwMode="auto">
                      <a:xfrm>
                        <a:off x="569913" y="1196975"/>
                        <a:ext cx="816768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147" name="Picture 3" descr="C:\Users\zhou\Desktop\1-s2_0-S0031320309003690-gr2.jpg"/>
          <p:cNvPicPr>
            <a:picLocks noChangeAspect="1" noChangeArrowheads="1"/>
          </p:cNvPicPr>
          <p:nvPr/>
        </p:nvPicPr>
        <p:blipFill rotWithShape="1">
          <a:blip r:embed="rId5">
            <a:extLst>
              <a:ext uri="{28A0092B-C50C-407E-A947-70E740481C1C}">
                <a14:useLocalDpi xmlns:a14="http://schemas.microsoft.com/office/drawing/2010/main" val="0"/>
              </a:ext>
            </a:extLst>
          </a:blip>
          <a:srcRect r="47920" b="47450"/>
          <a:stretch/>
        </p:blipFill>
        <p:spPr bwMode="auto">
          <a:xfrm>
            <a:off x="1691680" y="2348880"/>
            <a:ext cx="3960440" cy="360771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841812" y="3212976"/>
            <a:ext cx="2592288" cy="1323439"/>
          </a:xfrm>
          <a:prstGeom prst="rect">
            <a:avLst/>
          </a:prstGeom>
          <a:noFill/>
        </p:spPr>
        <p:txBody>
          <a:bodyPr wrap="square" rtlCol="0">
            <a:spAutoFit/>
          </a:bodyPr>
          <a:lstStyle/>
          <a:p>
            <a:pPr marL="285750" indent="-285750">
              <a:lnSpc>
                <a:spcPct val="200000"/>
              </a:lnSpc>
              <a:buClr>
                <a:schemeClr val="accent1">
                  <a:lumMod val="60000"/>
                  <a:lumOff val="40000"/>
                </a:schemeClr>
              </a:buClr>
              <a:buFont typeface="Wingdings" pitchFamily="2" charset="2"/>
              <a:buChar char="u"/>
            </a:pPr>
            <a:r>
              <a:rPr lang="zh-CN" altLang="en-US" sz="2000" dirty="0" smtClean="0">
                <a:latin typeface="+mn-ea"/>
              </a:rPr>
              <a:t>角坐标反映数据特征（</a:t>
            </a:r>
            <a:r>
              <a:rPr lang="en-US" altLang="zh-CN" sz="2000" dirty="0" smtClean="0">
                <a:latin typeface="+mn-ea"/>
              </a:rPr>
              <a:t>data feature</a:t>
            </a:r>
            <a:r>
              <a:rPr lang="zh-CN" altLang="en-US" sz="2000" dirty="0" smtClean="0">
                <a:latin typeface="+mn-ea"/>
              </a:rPr>
              <a:t>）</a:t>
            </a:r>
            <a:endParaRPr lang="en-US" altLang="zh-CN" sz="2000" dirty="0" smtClean="0">
              <a:latin typeface="+mn-ea"/>
            </a:endParaRPr>
          </a:p>
        </p:txBody>
      </p:sp>
    </p:spTree>
    <p:extLst>
      <p:ext uri="{BB962C8B-B14F-4D97-AF65-F5344CB8AC3E}">
        <p14:creationId xmlns:p14="http://schemas.microsoft.com/office/powerpoint/2010/main" val="23407899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 </a:t>
            </a:r>
            <a:r>
              <a:rPr lang="en-US" altLang="zh-CN" dirty="0" err="1" smtClean="0"/>
              <a:t>SOM</a:t>
            </a:r>
            <a:r>
              <a:rPr lang="en-US" altLang="zh-CN" dirty="0"/>
              <a:t> </a:t>
            </a:r>
            <a:r>
              <a:rPr lang="en-US" altLang="zh-CN" dirty="0" smtClean="0"/>
              <a:t>and </a:t>
            </a:r>
            <a:r>
              <a:rPr lang="en-US" altLang="zh-CN" dirty="0" err="1" smtClean="0"/>
              <a:t>PolSOM</a:t>
            </a:r>
            <a:r>
              <a:rPr lang="en-US" altLang="zh-CN" dirty="0" smtClean="0"/>
              <a:t> </a:t>
            </a:r>
            <a:r>
              <a:rPr lang="zh-CN" altLang="en-US" dirty="0" smtClean="0"/>
              <a:t>的差异</a:t>
            </a:r>
            <a:endParaRPr lang="zh-CN" altLang="en-US" dirty="0"/>
          </a:p>
        </p:txBody>
      </p:sp>
      <p:grpSp>
        <p:nvGrpSpPr>
          <p:cNvPr id="12" name="组合 11"/>
          <p:cNvGrpSpPr/>
          <p:nvPr/>
        </p:nvGrpSpPr>
        <p:grpSpPr>
          <a:xfrm>
            <a:off x="2195736" y="1412776"/>
            <a:ext cx="4781628" cy="2736304"/>
            <a:chOff x="2701938" y="1268760"/>
            <a:chExt cx="3838047" cy="1627396"/>
          </a:xfrm>
        </p:grpSpPr>
        <p:sp>
          <p:nvSpPr>
            <p:cNvPr id="3" name="任意多边形 2"/>
            <p:cNvSpPr/>
            <p:nvPr/>
          </p:nvSpPr>
          <p:spPr>
            <a:xfrm>
              <a:off x="4285350" y="1268760"/>
              <a:ext cx="2254635" cy="887325"/>
            </a:xfrm>
            <a:custGeom>
              <a:avLst/>
              <a:gdLst>
                <a:gd name="connsiteX0" fmla="*/ 1647823 w 1871661"/>
                <a:gd name="connsiteY0" fmla="*/ 0 h 736603"/>
                <a:gd name="connsiteX1" fmla="*/ 1871661 w 1871661"/>
                <a:gd name="connsiteY1" fmla="*/ 223839 h 736603"/>
                <a:gd name="connsiteX2" fmla="*/ 1647823 w 1871661"/>
                <a:gd name="connsiteY2" fmla="*/ 447677 h 736603"/>
                <a:gd name="connsiteX3" fmla="*/ 1647823 w 1871661"/>
                <a:gd name="connsiteY3" fmla="*/ 335758 h 736603"/>
                <a:gd name="connsiteX4" fmla="*/ 631046 w 1871661"/>
                <a:gd name="connsiteY4" fmla="*/ 335758 h 736603"/>
                <a:gd name="connsiteX5" fmla="*/ 631031 w 1871661"/>
                <a:gd name="connsiteY5" fmla="*/ 336555 h 736603"/>
                <a:gd name="connsiteX6" fmla="*/ 343503 w 1871661"/>
                <a:gd name="connsiteY6" fmla="*/ 451167 h 736603"/>
                <a:gd name="connsiteX7" fmla="*/ 223776 w 1871661"/>
                <a:gd name="connsiteY7" fmla="*/ 736603 h 736603"/>
                <a:gd name="connsiteX8" fmla="*/ 0 w 1871661"/>
                <a:gd name="connsiteY8" fmla="*/ 736603 h 736603"/>
                <a:gd name="connsiteX9" fmla="*/ 186688 w 1871661"/>
                <a:gd name="connsiteY9" fmla="*/ 291527 h 736603"/>
                <a:gd name="connsiteX10" fmla="*/ 511158 w 1871661"/>
                <a:gd name="connsiteY10" fmla="*/ 122982 h 736603"/>
                <a:gd name="connsiteX11" fmla="*/ 623886 w 1871661"/>
                <a:gd name="connsiteY11" fmla="*/ 113729 h 736603"/>
                <a:gd name="connsiteX12" fmla="*/ 623886 w 1871661"/>
                <a:gd name="connsiteY12" fmla="*/ 111919 h 736603"/>
                <a:gd name="connsiteX13" fmla="*/ 1647823 w 1871661"/>
                <a:gd name="connsiteY13" fmla="*/ 111919 h 736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71661" h="736603">
                  <a:moveTo>
                    <a:pt x="1647823" y="0"/>
                  </a:moveTo>
                  <a:lnTo>
                    <a:pt x="1871661" y="223839"/>
                  </a:lnTo>
                  <a:lnTo>
                    <a:pt x="1647823" y="447677"/>
                  </a:lnTo>
                  <a:lnTo>
                    <a:pt x="1647823" y="335758"/>
                  </a:lnTo>
                  <a:lnTo>
                    <a:pt x="631046" y="335758"/>
                  </a:lnTo>
                  <a:lnTo>
                    <a:pt x="631031" y="336555"/>
                  </a:lnTo>
                  <a:cubicBezTo>
                    <a:pt x="523694" y="334638"/>
                    <a:pt x="420088" y="375936"/>
                    <a:pt x="343503" y="451167"/>
                  </a:cubicBezTo>
                  <a:cubicBezTo>
                    <a:pt x="266917" y="526397"/>
                    <a:pt x="223776" y="629249"/>
                    <a:pt x="223776" y="736603"/>
                  </a:cubicBezTo>
                  <a:lnTo>
                    <a:pt x="0" y="736603"/>
                  </a:lnTo>
                  <a:cubicBezTo>
                    <a:pt x="0" y="569207"/>
                    <a:pt x="67269" y="408832"/>
                    <a:pt x="186688" y="291527"/>
                  </a:cubicBezTo>
                  <a:cubicBezTo>
                    <a:pt x="276253" y="203548"/>
                    <a:pt x="389515" y="145331"/>
                    <a:pt x="511158" y="122982"/>
                  </a:cubicBezTo>
                  <a:lnTo>
                    <a:pt x="623886" y="113729"/>
                  </a:lnTo>
                  <a:lnTo>
                    <a:pt x="623886" y="111919"/>
                  </a:lnTo>
                  <a:lnTo>
                    <a:pt x="1647823" y="111919"/>
                  </a:lnTo>
                  <a:close/>
                </a:path>
              </a:pathLst>
            </a:custGeom>
            <a:solidFill>
              <a:schemeClr val="accent2"/>
            </a:solidFill>
            <a:ln w="12700" cmpd="sng">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algn="ctr"/>
              <a:endParaRPr lang="zh-CN" altLang="en-US" sz="3600" dirty="0">
                <a:solidFill>
                  <a:schemeClr val="tx1"/>
                </a:solidFill>
                <a:latin typeface="+mn-ea"/>
              </a:endParaRPr>
            </a:p>
          </p:txBody>
        </p:sp>
        <p:sp>
          <p:nvSpPr>
            <p:cNvPr id="4" name="任意多边形 3"/>
            <p:cNvSpPr/>
            <p:nvPr/>
          </p:nvSpPr>
          <p:spPr>
            <a:xfrm flipH="1">
              <a:off x="2701938" y="1268760"/>
              <a:ext cx="2254635" cy="887325"/>
            </a:xfrm>
            <a:custGeom>
              <a:avLst/>
              <a:gdLst>
                <a:gd name="connsiteX0" fmla="*/ 1647823 w 1871661"/>
                <a:gd name="connsiteY0" fmla="*/ 0 h 736603"/>
                <a:gd name="connsiteX1" fmla="*/ 1871661 w 1871661"/>
                <a:gd name="connsiteY1" fmla="*/ 223839 h 736603"/>
                <a:gd name="connsiteX2" fmla="*/ 1647823 w 1871661"/>
                <a:gd name="connsiteY2" fmla="*/ 447677 h 736603"/>
                <a:gd name="connsiteX3" fmla="*/ 1647823 w 1871661"/>
                <a:gd name="connsiteY3" fmla="*/ 335758 h 736603"/>
                <a:gd name="connsiteX4" fmla="*/ 631046 w 1871661"/>
                <a:gd name="connsiteY4" fmla="*/ 335758 h 736603"/>
                <a:gd name="connsiteX5" fmla="*/ 631031 w 1871661"/>
                <a:gd name="connsiteY5" fmla="*/ 336555 h 736603"/>
                <a:gd name="connsiteX6" fmla="*/ 343503 w 1871661"/>
                <a:gd name="connsiteY6" fmla="*/ 451167 h 736603"/>
                <a:gd name="connsiteX7" fmla="*/ 223776 w 1871661"/>
                <a:gd name="connsiteY7" fmla="*/ 736603 h 736603"/>
                <a:gd name="connsiteX8" fmla="*/ 0 w 1871661"/>
                <a:gd name="connsiteY8" fmla="*/ 736603 h 736603"/>
                <a:gd name="connsiteX9" fmla="*/ 186688 w 1871661"/>
                <a:gd name="connsiteY9" fmla="*/ 291527 h 736603"/>
                <a:gd name="connsiteX10" fmla="*/ 511158 w 1871661"/>
                <a:gd name="connsiteY10" fmla="*/ 122982 h 736603"/>
                <a:gd name="connsiteX11" fmla="*/ 623886 w 1871661"/>
                <a:gd name="connsiteY11" fmla="*/ 113729 h 736603"/>
                <a:gd name="connsiteX12" fmla="*/ 623886 w 1871661"/>
                <a:gd name="connsiteY12" fmla="*/ 111919 h 736603"/>
                <a:gd name="connsiteX13" fmla="*/ 1647823 w 1871661"/>
                <a:gd name="connsiteY13" fmla="*/ 111919 h 736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71661" h="736603">
                  <a:moveTo>
                    <a:pt x="1647823" y="0"/>
                  </a:moveTo>
                  <a:lnTo>
                    <a:pt x="1871661" y="223839"/>
                  </a:lnTo>
                  <a:lnTo>
                    <a:pt x="1647823" y="447677"/>
                  </a:lnTo>
                  <a:lnTo>
                    <a:pt x="1647823" y="335758"/>
                  </a:lnTo>
                  <a:lnTo>
                    <a:pt x="631046" y="335758"/>
                  </a:lnTo>
                  <a:lnTo>
                    <a:pt x="631031" y="336555"/>
                  </a:lnTo>
                  <a:cubicBezTo>
                    <a:pt x="523694" y="334638"/>
                    <a:pt x="420088" y="375936"/>
                    <a:pt x="343503" y="451167"/>
                  </a:cubicBezTo>
                  <a:cubicBezTo>
                    <a:pt x="266917" y="526397"/>
                    <a:pt x="223776" y="629249"/>
                    <a:pt x="223776" y="736603"/>
                  </a:cubicBezTo>
                  <a:lnTo>
                    <a:pt x="0" y="736603"/>
                  </a:lnTo>
                  <a:cubicBezTo>
                    <a:pt x="0" y="569207"/>
                    <a:pt x="67269" y="408832"/>
                    <a:pt x="186688" y="291527"/>
                  </a:cubicBezTo>
                  <a:cubicBezTo>
                    <a:pt x="276253" y="203548"/>
                    <a:pt x="389515" y="145331"/>
                    <a:pt x="511158" y="122982"/>
                  </a:cubicBezTo>
                  <a:lnTo>
                    <a:pt x="623886" y="113729"/>
                  </a:lnTo>
                  <a:lnTo>
                    <a:pt x="623886" y="111919"/>
                  </a:lnTo>
                  <a:lnTo>
                    <a:pt x="1647823" y="111919"/>
                  </a:lnTo>
                  <a:close/>
                </a:path>
              </a:pathLst>
            </a:custGeom>
            <a:solidFill>
              <a:schemeClr val="accent1"/>
            </a:solidFill>
            <a:ln w="12700" cmpd="sng">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algn="ctr"/>
              <a:endParaRPr lang="zh-CN" altLang="en-US" sz="3600" dirty="0">
                <a:solidFill>
                  <a:schemeClr val="tx1"/>
                </a:solidFill>
                <a:latin typeface="+mn-ea"/>
              </a:endParaRPr>
            </a:p>
          </p:txBody>
        </p:sp>
        <p:sp>
          <p:nvSpPr>
            <p:cNvPr id="5" name="空心弧 40"/>
            <p:cNvSpPr/>
            <p:nvPr/>
          </p:nvSpPr>
          <p:spPr>
            <a:xfrm flipH="1" flipV="1">
              <a:off x="4170186" y="2144609"/>
              <a:ext cx="786391" cy="751547"/>
            </a:xfrm>
            <a:custGeom>
              <a:avLst/>
              <a:gdLst>
                <a:gd name="connsiteX0" fmla="*/ 0 w 1247775"/>
                <a:gd name="connsiteY0" fmla="*/ 623888 h 1247775"/>
                <a:gd name="connsiteX1" fmla="*/ 186688 w 1247775"/>
                <a:gd name="connsiteY1" fmla="*/ 178812 h 1247775"/>
                <a:gd name="connsiteX2" fmla="*/ 635026 w 1247775"/>
                <a:gd name="connsiteY2" fmla="*/ 100 h 1247775"/>
                <a:gd name="connsiteX3" fmla="*/ 631031 w 1247775"/>
                <a:gd name="connsiteY3" fmla="*/ 223840 h 1247775"/>
                <a:gd name="connsiteX4" fmla="*/ 343503 w 1247775"/>
                <a:gd name="connsiteY4" fmla="*/ 338452 h 1247775"/>
                <a:gd name="connsiteX5" fmla="*/ 223776 w 1247775"/>
                <a:gd name="connsiteY5" fmla="*/ 623888 h 1247775"/>
                <a:gd name="connsiteX6" fmla="*/ 0 w 1247775"/>
                <a:gd name="connsiteY6" fmla="*/ 623888 h 1247775"/>
                <a:gd name="connsiteX0" fmla="*/ 0 w 643003"/>
                <a:gd name="connsiteY0" fmla="*/ 623888 h 623888"/>
                <a:gd name="connsiteX1" fmla="*/ 186688 w 643003"/>
                <a:gd name="connsiteY1" fmla="*/ 178812 h 623888"/>
                <a:gd name="connsiteX2" fmla="*/ 635026 w 643003"/>
                <a:gd name="connsiteY2" fmla="*/ 100 h 623888"/>
                <a:gd name="connsiteX3" fmla="*/ 631031 w 643003"/>
                <a:gd name="connsiteY3" fmla="*/ 223840 h 623888"/>
                <a:gd name="connsiteX4" fmla="*/ 343503 w 643003"/>
                <a:gd name="connsiteY4" fmla="*/ 338452 h 623888"/>
                <a:gd name="connsiteX5" fmla="*/ 223776 w 643003"/>
                <a:gd name="connsiteY5" fmla="*/ 623888 h 623888"/>
                <a:gd name="connsiteX6" fmla="*/ 0 w 643003"/>
                <a:gd name="connsiteY6" fmla="*/ 623888 h 623888"/>
                <a:gd name="connsiteX0" fmla="*/ 0 w 649102"/>
                <a:gd name="connsiteY0" fmla="*/ 623888 h 623888"/>
                <a:gd name="connsiteX1" fmla="*/ 186688 w 649102"/>
                <a:gd name="connsiteY1" fmla="*/ 178812 h 623888"/>
                <a:gd name="connsiteX2" fmla="*/ 635026 w 649102"/>
                <a:gd name="connsiteY2" fmla="*/ 100 h 623888"/>
                <a:gd name="connsiteX3" fmla="*/ 631031 w 649102"/>
                <a:gd name="connsiteY3" fmla="*/ 223840 h 623888"/>
                <a:gd name="connsiteX4" fmla="*/ 343503 w 649102"/>
                <a:gd name="connsiteY4" fmla="*/ 338452 h 623888"/>
                <a:gd name="connsiteX5" fmla="*/ 223776 w 649102"/>
                <a:gd name="connsiteY5" fmla="*/ 623888 h 623888"/>
                <a:gd name="connsiteX6" fmla="*/ 0 w 649102"/>
                <a:gd name="connsiteY6" fmla="*/ 623888 h 623888"/>
                <a:gd name="connsiteX0" fmla="*/ 0 w 652814"/>
                <a:gd name="connsiteY0" fmla="*/ 623888 h 623888"/>
                <a:gd name="connsiteX1" fmla="*/ 186688 w 652814"/>
                <a:gd name="connsiteY1" fmla="*/ 178812 h 623888"/>
                <a:gd name="connsiteX2" fmla="*/ 635026 w 652814"/>
                <a:gd name="connsiteY2" fmla="*/ 100 h 623888"/>
                <a:gd name="connsiteX3" fmla="*/ 631031 w 652814"/>
                <a:gd name="connsiteY3" fmla="*/ 223840 h 623888"/>
                <a:gd name="connsiteX4" fmla="*/ 343503 w 652814"/>
                <a:gd name="connsiteY4" fmla="*/ 338452 h 623888"/>
                <a:gd name="connsiteX5" fmla="*/ 223776 w 652814"/>
                <a:gd name="connsiteY5" fmla="*/ 623888 h 623888"/>
                <a:gd name="connsiteX6" fmla="*/ 0 w 652814"/>
                <a:gd name="connsiteY6" fmla="*/ 623888 h 623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2814" h="623888">
                  <a:moveTo>
                    <a:pt x="0" y="623888"/>
                  </a:moveTo>
                  <a:cubicBezTo>
                    <a:pt x="0" y="456492"/>
                    <a:pt x="67269" y="296117"/>
                    <a:pt x="186688" y="178812"/>
                  </a:cubicBezTo>
                  <a:cubicBezTo>
                    <a:pt x="306107" y="61506"/>
                    <a:pt x="467657" y="-2889"/>
                    <a:pt x="635026" y="100"/>
                  </a:cubicBezTo>
                  <a:cubicBezTo>
                    <a:pt x="652744" y="69917"/>
                    <a:pt x="665701" y="156404"/>
                    <a:pt x="631031" y="223840"/>
                  </a:cubicBezTo>
                  <a:cubicBezTo>
                    <a:pt x="523694" y="221923"/>
                    <a:pt x="420088" y="263221"/>
                    <a:pt x="343503" y="338452"/>
                  </a:cubicBezTo>
                  <a:cubicBezTo>
                    <a:pt x="266917" y="413682"/>
                    <a:pt x="223776" y="516534"/>
                    <a:pt x="223776" y="623888"/>
                  </a:cubicBezTo>
                  <a:lnTo>
                    <a:pt x="0" y="623888"/>
                  </a:lnTo>
                  <a:close/>
                </a:path>
              </a:pathLst>
            </a:custGeom>
            <a:solidFill>
              <a:schemeClr val="accent1"/>
            </a:solidFill>
            <a:ln w="12700" cmpd="sng">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algn="ctr"/>
              <a:endParaRPr lang="zh-CN" altLang="en-US" sz="3600" dirty="0">
                <a:solidFill>
                  <a:schemeClr val="tx1"/>
                </a:solidFill>
                <a:latin typeface="+mn-ea"/>
              </a:endParaRPr>
            </a:p>
          </p:txBody>
        </p:sp>
        <p:sp>
          <p:nvSpPr>
            <p:cNvPr id="6" name="空心弧 40"/>
            <p:cNvSpPr/>
            <p:nvPr/>
          </p:nvSpPr>
          <p:spPr>
            <a:xfrm flipV="1">
              <a:off x="4285348" y="2144609"/>
              <a:ext cx="786391" cy="751547"/>
            </a:xfrm>
            <a:custGeom>
              <a:avLst/>
              <a:gdLst>
                <a:gd name="connsiteX0" fmla="*/ 0 w 1247775"/>
                <a:gd name="connsiteY0" fmla="*/ 623888 h 1247775"/>
                <a:gd name="connsiteX1" fmla="*/ 186688 w 1247775"/>
                <a:gd name="connsiteY1" fmla="*/ 178812 h 1247775"/>
                <a:gd name="connsiteX2" fmla="*/ 635026 w 1247775"/>
                <a:gd name="connsiteY2" fmla="*/ 100 h 1247775"/>
                <a:gd name="connsiteX3" fmla="*/ 631031 w 1247775"/>
                <a:gd name="connsiteY3" fmla="*/ 223840 h 1247775"/>
                <a:gd name="connsiteX4" fmla="*/ 343503 w 1247775"/>
                <a:gd name="connsiteY4" fmla="*/ 338452 h 1247775"/>
                <a:gd name="connsiteX5" fmla="*/ 223776 w 1247775"/>
                <a:gd name="connsiteY5" fmla="*/ 623888 h 1247775"/>
                <a:gd name="connsiteX6" fmla="*/ 0 w 1247775"/>
                <a:gd name="connsiteY6" fmla="*/ 623888 h 1247775"/>
                <a:gd name="connsiteX0" fmla="*/ 0 w 643003"/>
                <a:gd name="connsiteY0" fmla="*/ 623888 h 623888"/>
                <a:gd name="connsiteX1" fmla="*/ 186688 w 643003"/>
                <a:gd name="connsiteY1" fmla="*/ 178812 h 623888"/>
                <a:gd name="connsiteX2" fmla="*/ 635026 w 643003"/>
                <a:gd name="connsiteY2" fmla="*/ 100 h 623888"/>
                <a:gd name="connsiteX3" fmla="*/ 631031 w 643003"/>
                <a:gd name="connsiteY3" fmla="*/ 223840 h 623888"/>
                <a:gd name="connsiteX4" fmla="*/ 343503 w 643003"/>
                <a:gd name="connsiteY4" fmla="*/ 338452 h 623888"/>
                <a:gd name="connsiteX5" fmla="*/ 223776 w 643003"/>
                <a:gd name="connsiteY5" fmla="*/ 623888 h 623888"/>
                <a:gd name="connsiteX6" fmla="*/ 0 w 643003"/>
                <a:gd name="connsiteY6" fmla="*/ 623888 h 623888"/>
                <a:gd name="connsiteX0" fmla="*/ 0 w 649102"/>
                <a:gd name="connsiteY0" fmla="*/ 623888 h 623888"/>
                <a:gd name="connsiteX1" fmla="*/ 186688 w 649102"/>
                <a:gd name="connsiteY1" fmla="*/ 178812 h 623888"/>
                <a:gd name="connsiteX2" fmla="*/ 635026 w 649102"/>
                <a:gd name="connsiteY2" fmla="*/ 100 h 623888"/>
                <a:gd name="connsiteX3" fmla="*/ 631031 w 649102"/>
                <a:gd name="connsiteY3" fmla="*/ 223840 h 623888"/>
                <a:gd name="connsiteX4" fmla="*/ 343503 w 649102"/>
                <a:gd name="connsiteY4" fmla="*/ 338452 h 623888"/>
                <a:gd name="connsiteX5" fmla="*/ 223776 w 649102"/>
                <a:gd name="connsiteY5" fmla="*/ 623888 h 623888"/>
                <a:gd name="connsiteX6" fmla="*/ 0 w 649102"/>
                <a:gd name="connsiteY6" fmla="*/ 623888 h 623888"/>
                <a:gd name="connsiteX0" fmla="*/ 0 w 652814"/>
                <a:gd name="connsiteY0" fmla="*/ 623888 h 623888"/>
                <a:gd name="connsiteX1" fmla="*/ 186688 w 652814"/>
                <a:gd name="connsiteY1" fmla="*/ 178812 h 623888"/>
                <a:gd name="connsiteX2" fmla="*/ 635026 w 652814"/>
                <a:gd name="connsiteY2" fmla="*/ 100 h 623888"/>
                <a:gd name="connsiteX3" fmla="*/ 631031 w 652814"/>
                <a:gd name="connsiteY3" fmla="*/ 223840 h 623888"/>
                <a:gd name="connsiteX4" fmla="*/ 343503 w 652814"/>
                <a:gd name="connsiteY4" fmla="*/ 338452 h 623888"/>
                <a:gd name="connsiteX5" fmla="*/ 223776 w 652814"/>
                <a:gd name="connsiteY5" fmla="*/ 623888 h 623888"/>
                <a:gd name="connsiteX6" fmla="*/ 0 w 652814"/>
                <a:gd name="connsiteY6" fmla="*/ 623888 h 623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2814" h="623888">
                  <a:moveTo>
                    <a:pt x="0" y="623888"/>
                  </a:moveTo>
                  <a:cubicBezTo>
                    <a:pt x="0" y="456492"/>
                    <a:pt x="67269" y="296117"/>
                    <a:pt x="186688" y="178812"/>
                  </a:cubicBezTo>
                  <a:cubicBezTo>
                    <a:pt x="306107" y="61506"/>
                    <a:pt x="467657" y="-2889"/>
                    <a:pt x="635026" y="100"/>
                  </a:cubicBezTo>
                  <a:cubicBezTo>
                    <a:pt x="652744" y="69917"/>
                    <a:pt x="665701" y="156404"/>
                    <a:pt x="631031" y="223840"/>
                  </a:cubicBezTo>
                  <a:cubicBezTo>
                    <a:pt x="523694" y="221923"/>
                    <a:pt x="420088" y="263221"/>
                    <a:pt x="343503" y="338452"/>
                  </a:cubicBezTo>
                  <a:cubicBezTo>
                    <a:pt x="266917" y="413682"/>
                    <a:pt x="223776" y="516534"/>
                    <a:pt x="223776" y="623888"/>
                  </a:cubicBezTo>
                  <a:lnTo>
                    <a:pt x="0" y="623888"/>
                  </a:lnTo>
                  <a:close/>
                </a:path>
              </a:pathLst>
            </a:custGeom>
            <a:solidFill>
              <a:schemeClr val="accent2"/>
            </a:solidFill>
            <a:ln w="12700" cmpd="sng">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0" numCol="1" spcCol="0" rtlCol="0" fromWordArt="0" anchor="ctr" anchorCtr="0" forceAA="0" compatLnSpc="1">
              <a:prstTxWarp prst="textNoShape">
                <a:avLst/>
              </a:prstTxWarp>
              <a:noAutofit/>
            </a:bodyPr>
            <a:lstStyle/>
            <a:p>
              <a:pPr algn="ctr"/>
              <a:endParaRPr lang="zh-CN" altLang="en-US" sz="3600" dirty="0">
                <a:solidFill>
                  <a:schemeClr val="tx1"/>
                </a:solidFill>
                <a:latin typeface="+mn-ea"/>
              </a:endParaRPr>
            </a:p>
          </p:txBody>
        </p:sp>
      </p:grpSp>
      <p:sp>
        <p:nvSpPr>
          <p:cNvPr id="7" name="文本框 45"/>
          <p:cNvSpPr txBox="1"/>
          <p:nvPr/>
        </p:nvSpPr>
        <p:spPr>
          <a:xfrm>
            <a:off x="1191092" y="1674355"/>
            <a:ext cx="911235" cy="369332"/>
          </a:xfrm>
          <a:prstGeom prst="rect">
            <a:avLst/>
          </a:prstGeom>
          <a:noFill/>
        </p:spPr>
        <p:txBody>
          <a:bodyPr wrap="square" rtlCol="0">
            <a:spAutoFit/>
          </a:bodyPr>
          <a:lstStyle/>
          <a:p>
            <a:pPr algn="r"/>
            <a:r>
              <a:rPr lang="en-US" altLang="zh-CN" b="1" dirty="0" err="1" smtClean="0">
                <a:latin typeface="+mn-ea"/>
              </a:rPr>
              <a:t>SOM</a:t>
            </a:r>
            <a:endParaRPr lang="zh-CN" altLang="en-US" b="1" dirty="0">
              <a:latin typeface="+mn-ea"/>
            </a:endParaRPr>
          </a:p>
        </p:txBody>
      </p:sp>
      <p:sp>
        <p:nvSpPr>
          <p:cNvPr id="8" name="文本框 47"/>
          <p:cNvSpPr txBox="1"/>
          <p:nvPr/>
        </p:nvSpPr>
        <p:spPr>
          <a:xfrm>
            <a:off x="5219481" y="2060848"/>
            <a:ext cx="3528983" cy="2208746"/>
          </a:xfrm>
          <a:prstGeom prst="rect">
            <a:avLst/>
          </a:prstGeom>
          <a:noFill/>
        </p:spPr>
        <p:txBody>
          <a:bodyPr wrap="square" rtlCol="0">
            <a:spAutoFit/>
          </a:bodyPr>
          <a:lstStyle/>
          <a:p>
            <a:pPr marL="285750" indent="-285750">
              <a:lnSpc>
                <a:spcPct val="200000"/>
              </a:lnSpc>
              <a:buFont typeface="Wingdings" pitchFamily="2" charset="2"/>
              <a:buChar char="u"/>
            </a:pPr>
            <a:r>
              <a:rPr lang="zh-CN" altLang="en-US" dirty="0" smtClean="0">
                <a:latin typeface="+mn-ea"/>
              </a:rPr>
              <a:t>保留数据的拓扑结构；</a:t>
            </a:r>
            <a:endParaRPr lang="en-US" altLang="zh-CN" dirty="0" smtClean="0">
              <a:latin typeface="+mn-ea"/>
            </a:endParaRPr>
          </a:p>
          <a:p>
            <a:pPr marL="285750" indent="-285750">
              <a:lnSpc>
                <a:spcPct val="200000"/>
              </a:lnSpc>
              <a:buFont typeface="Wingdings" pitchFamily="2" charset="2"/>
              <a:buChar char="u"/>
            </a:pPr>
            <a:r>
              <a:rPr lang="zh-CN" altLang="en-US" dirty="0" smtClean="0">
                <a:latin typeface="+mn-ea"/>
              </a:rPr>
              <a:t>保留神经元之间的距离；</a:t>
            </a:r>
            <a:endParaRPr lang="en-US" altLang="zh-CN" dirty="0" smtClean="0">
              <a:latin typeface="+mn-ea"/>
            </a:endParaRPr>
          </a:p>
          <a:p>
            <a:pPr marL="285750" indent="-285750">
              <a:lnSpc>
                <a:spcPct val="200000"/>
              </a:lnSpc>
              <a:buFont typeface="Wingdings" pitchFamily="2" charset="2"/>
              <a:buChar char="u"/>
            </a:pPr>
            <a:r>
              <a:rPr lang="zh-CN" altLang="en-US" dirty="0" smtClean="0">
                <a:latin typeface="+mn-ea"/>
              </a:rPr>
              <a:t>可视化簇之间数据权重和特征的差异。</a:t>
            </a:r>
            <a:endParaRPr lang="en-US" altLang="zh-CN" dirty="0" smtClean="0">
              <a:latin typeface="+mn-ea"/>
            </a:endParaRPr>
          </a:p>
        </p:txBody>
      </p:sp>
      <p:sp>
        <p:nvSpPr>
          <p:cNvPr id="9" name="文本框 48"/>
          <p:cNvSpPr txBox="1"/>
          <p:nvPr/>
        </p:nvSpPr>
        <p:spPr>
          <a:xfrm>
            <a:off x="755577" y="2108013"/>
            <a:ext cx="3254166" cy="2308324"/>
          </a:xfrm>
          <a:prstGeom prst="rect">
            <a:avLst/>
          </a:prstGeom>
          <a:noFill/>
        </p:spPr>
        <p:txBody>
          <a:bodyPr wrap="square" rtlCol="0">
            <a:spAutoFit/>
          </a:bodyPr>
          <a:lstStyle/>
          <a:p>
            <a:pPr marL="285750" indent="-285750">
              <a:lnSpc>
                <a:spcPct val="200000"/>
              </a:lnSpc>
              <a:buFont typeface="Wingdings" pitchFamily="2" charset="2"/>
              <a:buChar char="u"/>
            </a:pPr>
            <a:r>
              <a:rPr lang="zh-CN" altLang="en-US" dirty="0" smtClean="0">
                <a:latin typeface="+mn-ea"/>
              </a:rPr>
              <a:t>保存数据的拓扑结构；</a:t>
            </a:r>
            <a:endParaRPr lang="en-US" altLang="zh-CN" dirty="0" smtClean="0">
              <a:latin typeface="+mn-ea"/>
            </a:endParaRPr>
          </a:p>
          <a:p>
            <a:pPr marL="285750" indent="-285750">
              <a:lnSpc>
                <a:spcPct val="200000"/>
              </a:lnSpc>
              <a:buFont typeface="Wingdings" pitchFamily="2" charset="2"/>
              <a:buChar char="u"/>
            </a:pPr>
            <a:r>
              <a:rPr lang="zh-CN" altLang="en-US" dirty="0" smtClean="0">
                <a:latin typeface="+mn-ea"/>
              </a:rPr>
              <a:t>不能保存神经元之间的距离；</a:t>
            </a:r>
            <a:endParaRPr lang="en-US" altLang="zh-CN" dirty="0" smtClean="0">
              <a:latin typeface="+mn-ea"/>
            </a:endParaRPr>
          </a:p>
          <a:p>
            <a:pPr marL="285750" indent="-285750">
              <a:lnSpc>
                <a:spcPct val="200000"/>
              </a:lnSpc>
              <a:buFont typeface="Wingdings" pitchFamily="2" charset="2"/>
              <a:buChar char="u"/>
            </a:pPr>
            <a:r>
              <a:rPr lang="zh-CN" altLang="en-US" dirty="0" smtClean="0">
                <a:latin typeface="+mn-ea"/>
              </a:rPr>
              <a:t>簇之间的差异不能显现出来；</a:t>
            </a:r>
            <a:endParaRPr lang="en-US" altLang="zh-CN" dirty="0" smtClean="0">
              <a:latin typeface="+mn-ea"/>
            </a:endParaRPr>
          </a:p>
          <a:p>
            <a:pPr marL="285750" indent="-285750">
              <a:lnSpc>
                <a:spcPct val="200000"/>
              </a:lnSpc>
              <a:buFont typeface="Wingdings" pitchFamily="2" charset="2"/>
              <a:buChar char="u"/>
            </a:pPr>
            <a:r>
              <a:rPr lang="zh-CN" altLang="en-US" dirty="0" smtClean="0">
                <a:latin typeface="+mn-ea"/>
              </a:rPr>
              <a:t>需要预先设定</a:t>
            </a:r>
            <a:r>
              <a:rPr lang="en-US" altLang="zh-CN" dirty="0" smtClean="0">
                <a:latin typeface="+mn-ea"/>
              </a:rPr>
              <a:t>map</a:t>
            </a:r>
            <a:r>
              <a:rPr lang="zh-CN" altLang="en-US" dirty="0" smtClean="0">
                <a:latin typeface="+mn-ea"/>
              </a:rPr>
              <a:t>的大小。</a:t>
            </a:r>
            <a:endParaRPr lang="en-US" altLang="zh-CN" dirty="0" smtClean="0">
              <a:latin typeface="+mn-ea"/>
            </a:endParaRPr>
          </a:p>
        </p:txBody>
      </p:sp>
      <p:sp>
        <p:nvSpPr>
          <p:cNvPr id="11" name="文本框 11"/>
          <p:cNvSpPr txBox="1"/>
          <p:nvPr/>
        </p:nvSpPr>
        <p:spPr>
          <a:xfrm>
            <a:off x="7164288" y="1676278"/>
            <a:ext cx="1131678" cy="369332"/>
          </a:xfrm>
          <a:prstGeom prst="rect">
            <a:avLst/>
          </a:prstGeom>
          <a:noFill/>
        </p:spPr>
        <p:txBody>
          <a:bodyPr wrap="square" rtlCol="0">
            <a:spAutoFit/>
          </a:bodyPr>
          <a:lstStyle/>
          <a:p>
            <a:r>
              <a:rPr lang="en-US" altLang="zh-CN" b="1" dirty="0" err="1" smtClean="0">
                <a:latin typeface="+mn-ea"/>
              </a:rPr>
              <a:t>PolSOM</a:t>
            </a:r>
            <a:endParaRPr lang="zh-CN" altLang="en-US" b="1" dirty="0">
              <a:latin typeface="+mn-ea"/>
            </a:endParaRPr>
          </a:p>
        </p:txBody>
      </p:sp>
      <p:sp>
        <p:nvSpPr>
          <p:cNvPr id="10" name="矩形 9"/>
          <p:cNvSpPr/>
          <p:nvPr/>
        </p:nvSpPr>
        <p:spPr>
          <a:xfrm>
            <a:off x="1014530" y="4759984"/>
            <a:ext cx="7589918" cy="1477328"/>
          </a:xfrm>
          <a:prstGeom prst="rect">
            <a:avLst/>
          </a:prstGeom>
        </p:spPr>
        <p:txBody>
          <a:bodyPr wrap="square">
            <a:spAutoFit/>
          </a:bodyPr>
          <a:lstStyle/>
          <a:p>
            <a:r>
              <a:rPr lang="en-US" altLang="zh-CN" dirty="0" smtClean="0"/>
              <a:t>        Due </a:t>
            </a:r>
            <a:r>
              <a:rPr lang="en-US" altLang="zh-CN" dirty="0"/>
              <a:t>to some data are projected onto one neuron, the inter-point distance is not preserved. And because of the uniform neuron position, </a:t>
            </a:r>
            <a:r>
              <a:rPr lang="en-US" altLang="zh-CN" dirty="0" err="1"/>
              <a:t>SOM</a:t>
            </a:r>
            <a:r>
              <a:rPr lang="en-US" altLang="zh-CN" dirty="0"/>
              <a:t> is not able to exhibit the inter-neuron distance</a:t>
            </a:r>
            <a:r>
              <a:rPr lang="en-US" altLang="zh-CN" dirty="0" smtClean="0"/>
              <a:t>.</a:t>
            </a:r>
          </a:p>
          <a:p>
            <a:r>
              <a:rPr lang="en-US" altLang="zh-CN" dirty="0" smtClean="0"/>
              <a:t>       But </a:t>
            </a:r>
            <a:r>
              <a:rPr lang="en-US" altLang="zh-CN" dirty="0"/>
              <a:t>because </a:t>
            </a:r>
            <a:r>
              <a:rPr lang="en-US" altLang="zh-CN" dirty="0" err="1"/>
              <a:t>SOM</a:t>
            </a:r>
            <a:r>
              <a:rPr lang="en-US" altLang="zh-CN" dirty="0"/>
              <a:t> cannot preserve the inter-neuron distance, the differences among clusters are not able to be displayed.</a:t>
            </a:r>
            <a:endParaRPr lang="zh-CN" altLang="en-US" dirty="0"/>
          </a:p>
        </p:txBody>
      </p:sp>
    </p:spTree>
    <p:extLst>
      <p:ext uri="{BB962C8B-B14F-4D97-AF65-F5344CB8AC3E}">
        <p14:creationId xmlns:p14="http://schemas.microsoft.com/office/powerpoint/2010/main" val="31109118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MH_Others_1"/>
          <p:cNvSpPr/>
          <p:nvPr>
            <p:custDataLst>
              <p:tags r:id="rId2"/>
            </p:custDataLst>
          </p:nvPr>
        </p:nvSpPr>
        <p:spPr>
          <a:xfrm>
            <a:off x="3534788" y="1416944"/>
            <a:ext cx="5609212" cy="504056"/>
          </a:xfrm>
          <a:custGeom>
            <a:avLst/>
            <a:gdLst>
              <a:gd name="connsiteX0" fmla="*/ 0 w 5609212"/>
              <a:gd name="connsiteY0" fmla="*/ 0 h 504056"/>
              <a:gd name="connsiteX1" fmla="*/ 5609212 w 5609212"/>
              <a:gd name="connsiteY1" fmla="*/ 0 h 504056"/>
              <a:gd name="connsiteX2" fmla="*/ 5609212 w 5609212"/>
              <a:gd name="connsiteY2" fmla="*/ 504056 h 504056"/>
              <a:gd name="connsiteX3" fmla="*/ 0 w 5609212"/>
              <a:gd name="connsiteY3" fmla="*/ 504056 h 504056"/>
              <a:gd name="connsiteX4" fmla="*/ 0 w 5609212"/>
              <a:gd name="connsiteY4" fmla="*/ 0 h 504056"/>
              <a:gd name="connsiteX0" fmla="*/ 0 w 5609212"/>
              <a:gd name="connsiteY0" fmla="*/ 0 h 504056"/>
              <a:gd name="connsiteX1" fmla="*/ 5609212 w 5609212"/>
              <a:gd name="connsiteY1" fmla="*/ 0 h 504056"/>
              <a:gd name="connsiteX2" fmla="*/ 5609212 w 5609212"/>
              <a:gd name="connsiteY2" fmla="*/ 504056 h 504056"/>
              <a:gd name="connsiteX3" fmla="*/ 128954 w 5609212"/>
              <a:gd name="connsiteY3" fmla="*/ 504056 h 504056"/>
              <a:gd name="connsiteX4" fmla="*/ 0 w 5609212"/>
              <a:gd name="connsiteY4" fmla="*/ 0 h 504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09212" h="504056">
                <a:moveTo>
                  <a:pt x="0" y="0"/>
                </a:moveTo>
                <a:lnTo>
                  <a:pt x="5609212" y="0"/>
                </a:lnTo>
                <a:lnTo>
                  <a:pt x="5609212" y="504056"/>
                </a:lnTo>
                <a:lnTo>
                  <a:pt x="128954" y="50405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MH_Others_2"/>
          <p:cNvSpPr txBox="1"/>
          <p:nvPr>
            <p:custDataLst>
              <p:tags r:id="rId3"/>
            </p:custDataLst>
          </p:nvPr>
        </p:nvSpPr>
        <p:spPr>
          <a:xfrm>
            <a:off x="3480570" y="812971"/>
            <a:ext cx="1008609" cy="584775"/>
          </a:xfrm>
          <a:prstGeom prst="rect">
            <a:avLst/>
          </a:prstGeom>
          <a:noFill/>
        </p:spPr>
        <p:txBody>
          <a:bodyPr wrap="square" rtlCol="0">
            <a:no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目录</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cxnSp>
        <p:nvCxnSpPr>
          <p:cNvPr id="21" name="MH_Others_3"/>
          <p:cNvCxnSpPr/>
          <p:nvPr>
            <p:custDataLst>
              <p:tags r:id="rId4"/>
            </p:custDataLst>
          </p:nvPr>
        </p:nvCxnSpPr>
        <p:spPr>
          <a:xfrm>
            <a:off x="4538621" y="946550"/>
            <a:ext cx="4479" cy="34664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MH_Others_4"/>
          <p:cNvSpPr txBox="1"/>
          <p:nvPr>
            <p:custDataLst>
              <p:tags r:id="rId5"/>
            </p:custDataLst>
          </p:nvPr>
        </p:nvSpPr>
        <p:spPr>
          <a:xfrm>
            <a:off x="4592542" y="796707"/>
            <a:ext cx="2513830" cy="646331"/>
          </a:xfrm>
          <a:prstGeom prst="rect">
            <a:avLst/>
          </a:prstGeom>
          <a:noFill/>
        </p:spPr>
        <p:txBody>
          <a:bodyPr wrap="square" rtlCol="0">
            <a:noAutofit/>
          </a:bodyPr>
          <a:lstStyle/>
          <a:p>
            <a:r>
              <a:rPr lang="en-US" altLang="zh-CN" sz="3600" smtClean="0">
                <a:solidFill>
                  <a:schemeClr val="accent1"/>
                </a:solidFill>
                <a:latin typeface="华文细黑" panose="02010600040101010101" pitchFamily="2" charset="-122"/>
                <a:ea typeface="华文细黑" panose="02010600040101010101" pitchFamily="2" charset="-122"/>
                <a:cs typeface="Arial" pitchFamily="34" charset="0"/>
              </a:rPr>
              <a:t>CONTENTS</a:t>
            </a:r>
            <a:endParaRPr lang="zh-CN" altLang="en-US" sz="3600" dirty="0">
              <a:solidFill>
                <a:schemeClr val="accent1"/>
              </a:solidFill>
              <a:latin typeface="华文细黑" panose="02010600040101010101" pitchFamily="2" charset="-122"/>
              <a:ea typeface="华文细黑" panose="02010600040101010101" pitchFamily="2" charset="-122"/>
              <a:cs typeface="Arial" pitchFamily="34" charset="0"/>
            </a:endParaRPr>
          </a:p>
        </p:txBody>
      </p:sp>
      <p:sp>
        <p:nvSpPr>
          <p:cNvPr id="23" name="MH_Others_5"/>
          <p:cNvSpPr/>
          <p:nvPr>
            <p:custDataLst>
              <p:tags r:id="rId6"/>
            </p:custDataLst>
          </p:nvPr>
        </p:nvSpPr>
        <p:spPr>
          <a:xfrm>
            <a:off x="-2892" y="258126"/>
            <a:ext cx="3356114" cy="1336316"/>
          </a:xfrm>
          <a:custGeom>
            <a:avLst/>
            <a:gdLst>
              <a:gd name="connsiteX0" fmla="*/ 0 w 3356114"/>
              <a:gd name="connsiteY0" fmla="*/ 0 h 1620180"/>
              <a:gd name="connsiteX1" fmla="*/ 3356114 w 3356114"/>
              <a:gd name="connsiteY1" fmla="*/ 0 h 1620180"/>
              <a:gd name="connsiteX2" fmla="*/ 3356114 w 3356114"/>
              <a:gd name="connsiteY2" fmla="*/ 1620180 h 1620180"/>
              <a:gd name="connsiteX3" fmla="*/ 0 w 3356114"/>
              <a:gd name="connsiteY3" fmla="*/ 1620180 h 1620180"/>
              <a:gd name="connsiteX4" fmla="*/ 0 w 3356114"/>
              <a:gd name="connsiteY4" fmla="*/ 0 h 1620180"/>
              <a:gd name="connsiteX0" fmla="*/ 0 w 3356114"/>
              <a:gd name="connsiteY0" fmla="*/ 0 h 1620180"/>
              <a:gd name="connsiteX1" fmla="*/ 3027868 w 3356114"/>
              <a:gd name="connsiteY1" fmla="*/ 23446 h 1620180"/>
              <a:gd name="connsiteX2" fmla="*/ 3356114 w 3356114"/>
              <a:gd name="connsiteY2" fmla="*/ 1620180 h 1620180"/>
              <a:gd name="connsiteX3" fmla="*/ 0 w 3356114"/>
              <a:gd name="connsiteY3" fmla="*/ 1620180 h 1620180"/>
              <a:gd name="connsiteX4" fmla="*/ 0 w 3356114"/>
              <a:gd name="connsiteY4" fmla="*/ 0 h 1620180"/>
              <a:gd name="connsiteX0" fmla="*/ 0 w 3356114"/>
              <a:gd name="connsiteY0" fmla="*/ 0 h 1620180"/>
              <a:gd name="connsiteX1" fmla="*/ 2957529 w 3356114"/>
              <a:gd name="connsiteY1" fmla="*/ 23446 h 1620180"/>
              <a:gd name="connsiteX2" fmla="*/ 3356114 w 3356114"/>
              <a:gd name="connsiteY2" fmla="*/ 1620180 h 1620180"/>
              <a:gd name="connsiteX3" fmla="*/ 0 w 3356114"/>
              <a:gd name="connsiteY3" fmla="*/ 1620180 h 1620180"/>
              <a:gd name="connsiteX4" fmla="*/ 0 w 3356114"/>
              <a:gd name="connsiteY4" fmla="*/ 0 h 1620180"/>
              <a:gd name="connsiteX0" fmla="*/ 0 w 3356114"/>
              <a:gd name="connsiteY0" fmla="*/ 0 h 1620180"/>
              <a:gd name="connsiteX1" fmla="*/ 3004422 w 3356114"/>
              <a:gd name="connsiteY1" fmla="*/ 9189 h 1620180"/>
              <a:gd name="connsiteX2" fmla="*/ 3356114 w 3356114"/>
              <a:gd name="connsiteY2" fmla="*/ 1620180 h 1620180"/>
              <a:gd name="connsiteX3" fmla="*/ 0 w 3356114"/>
              <a:gd name="connsiteY3" fmla="*/ 1620180 h 1620180"/>
              <a:gd name="connsiteX4" fmla="*/ 0 w 3356114"/>
              <a:gd name="connsiteY4" fmla="*/ 0 h 1620180"/>
              <a:gd name="connsiteX0" fmla="*/ 0 w 3356114"/>
              <a:gd name="connsiteY0" fmla="*/ 5069 h 1625249"/>
              <a:gd name="connsiteX1" fmla="*/ 3051314 w 3356114"/>
              <a:gd name="connsiteY1" fmla="*/ 0 h 1625249"/>
              <a:gd name="connsiteX2" fmla="*/ 3356114 w 3356114"/>
              <a:gd name="connsiteY2" fmla="*/ 1625249 h 1625249"/>
              <a:gd name="connsiteX3" fmla="*/ 0 w 3356114"/>
              <a:gd name="connsiteY3" fmla="*/ 1625249 h 1625249"/>
              <a:gd name="connsiteX4" fmla="*/ 0 w 3356114"/>
              <a:gd name="connsiteY4" fmla="*/ 5069 h 1625249"/>
              <a:gd name="connsiteX0" fmla="*/ 0 w 3356114"/>
              <a:gd name="connsiteY0" fmla="*/ 5069 h 1625249"/>
              <a:gd name="connsiteX1" fmla="*/ 3016145 w 3356114"/>
              <a:gd name="connsiteY1" fmla="*/ 0 h 1625249"/>
              <a:gd name="connsiteX2" fmla="*/ 3356114 w 3356114"/>
              <a:gd name="connsiteY2" fmla="*/ 1625249 h 1625249"/>
              <a:gd name="connsiteX3" fmla="*/ 0 w 3356114"/>
              <a:gd name="connsiteY3" fmla="*/ 1625249 h 1625249"/>
              <a:gd name="connsiteX4" fmla="*/ 0 w 3356114"/>
              <a:gd name="connsiteY4" fmla="*/ 5069 h 162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6114" h="1625249">
                <a:moveTo>
                  <a:pt x="0" y="5069"/>
                </a:moveTo>
                <a:lnTo>
                  <a:pt x="3016145" y="0"/>
                </a:lnTo>
                <a:lnTo>
                  <a:pt x="3356114" y="1625249"/>
                </a:lnTo>
                <a:lnTo>
                  <a:pt x="0" y="1625249"/>
                </a:lnTo>
                <a:lnTo>
                  <a:pt x="0" y="506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4" name="MH_Others_6"/>
          <p:cNvSpPr/>
          <p:nvPr>
            <p:custDataLst>
              <p:tags r:id="rId7"/>
            </p:custDataLst>
          </p:nvPr>
        </p:nvSpPr>
        <p:spPr>
          <a:xfrm>
            <a:off x="-11264" y="755479"/>
            <a:ext cx="3156552" cy="401637"/>
          </a:xfrm>
          <a:custGeom>
            <a:avLst/>
            <a:gdLst>
              <a:gd name="connsiteX0" fmla="*/ 1857013 w 3156552"/>
              <a:gd name="connsiteY0" fmla="*/ 104678 h 401637"/>
              <a:gd name="connsiteX1" fmla="*/ 1929021 w 3156552"/>
              <a:gd name="connsiteY1" fmla="*/ 104678 h 401637"/>
              <a:gd name="connsiteX2" fmla="*/ 1929021 w 3156552"/>
              <a:gd name="connsiteY2" fmla="*/ 297257 h 401637"/>
              <a:gd name="connsiteX3" fmla="*/ 1857013 w 3156552"/>
              <a:gd name="connsiteY3" fmla="*/ 297257 h 401637"/>
              <a:gd name="connsiteX4" fmla="*/ 1702944 w 3156552"/>
              <a:gd name="connsiteY4" fmla="*/ 104678 h 401637"/>
              <a:gd name="connsiteX5" fmla="*/ 1774952 w 3156552"/>
              <a:gd name="connsiteY5" fmla="*/ 104678 h 401637"/>
              <a:gd name="connsiteX6" fmla="*/ 1774952 w 3156552"/>
              <a:gd name="connsiteY6" fmla="*/ 297257 h 401637"/>
              <a:gd name="connsiteX7" fmla="*/ 1702944 w 3156552"/>
              <a:gd name="connsiteY7" fmla="*/ 297257 h 401637"/>
              <a:gd name="connsiteX8" fmla="*/ 1548875 w 3156552"/>
              <a:gd name="connsiteY8" fmla="*/ 104678 h 401637"/>
              <a:gd name="connsiteX9" fmla="*/ 1620883 w 3156552"/>
              <a:gd name="connsiteY9" fmla="*/ 104678 h 401637"/>
              <a:gd name="connsiteX10" fmla="*/ 1620883 w 3156552"/>
              <a:gd name="connsiteY10" fmla="*/ 297257 h 401637"/>
              <a:gd name="connsiteX11" fmla="*/ 1548875 w 3156552"/>
              <a:gd name="connsiteY11" fmla="*/ 297257 h 401637"/>
              <a:gd name="connsiteX12" fmla="*/ 1394806 w 3156552"/>
              <a:gd name="connsiteY12" fmla="*/ 104678 h 401637"/>
              <a:gd name="connsiteX13" fmla="*/ 1466814 w 3156552"/>
              <a:gd name="connsiteY13" fmla="*/ 104678 h 401637"/>
              <a:gd name="connsiteX14" fmla="*/ 1466814 w 3156552"/>
              <a:gd name="connsiteY14" fmla="*/ 297257 h 401637"/>
              <a:gd name="connsiteX15" fmla="*/ 1394806 w 3156552"/>
              <a:gd name="connsiteY15" fmla="*/ 297257 h 401637"/>
              <a:gd name="connsiteX16" fmla="*/ 1240737 w 3156552"/>
              <a:gd name="connsiteY16" fmla="*/ 104678 h 401637"/>
              <a:gd name="connsiteX17" fmla="*/ 1312745 w 3156552"/>
              <a:gd name="connsiteY17" fmla="*/ 104678 h 401637"/>
              <a:gd name="connsiteX18" fmla="*/ 1312745 w 3156552"/>
              <a:gd name="connsiteY18" fmla="*/ 297257 h 401637"/>
              <a:gd name="connsiteX19" fmla="*/ 1240737 w 3156552"/>
              <a:gd name="connsiteY19" fmla="*/ 297257 h 401637"/>
              <a:gd name="connsiteX20" fmla="*/ 1086668 w 3156552"/>
              <a:gd name="connsiteY20" fmla="*/ 104678 h 401637"/>
              <a:gd name="connsiteX21" fmla="*/ 1158676 w 3156552"/>
              <a:gd name="connsiteY21" fmla="*/ 104678 h 401637"/>
              <a:gd name="connsiteX22" fmla="*/ 1158676 w 3156552"/>
              <a:gd name="connsiteY22" fmla="*/ 297257 h 401637"/>
              <a:gd name="connsiteX23" fmla="*/ 1086668 w 3156552"/>
              <a:gd name="connsiteY23" fmla="*/ 297257 h 401637"/>
              <a:gd name="connsiteX24" fmla="*/ 932599 w 3156552"/>
              <a:gd name="connsiteY24" fmla="*/ 104678 h 401637"/>
              <a:gd name="connsiteX25" fmla="*/ 1004607 w 3156552"/>
              <a:gd name="connsiteY25" fmla="*/ 104678 h 401637"/>
              <a:gd name="connsiteX26" fmla="*/ 1004607 w 3156552"/>
              <a:gd name="connsiteY26" fmla="*/ 297257 h 401637"/>
              <a:gd name="connsiteX27" fmla="*/ 932599 w 3156552"/>
              <a:gd name="connsiteY27" fmla="*/ 297257 h 401637"/>
              <a:gd name="connsiteX28" fmla="*/ 778530 w 3156552"/>
              <a:gd name="connsiteY28" fmla="*/ 104678 h 401637"/>
              <a:gd name="connsiteX29" fmla="*/ 850538 w 3156552"/>
              <a:gd name="connsiteY29" fmla="*/ 104678 h 401637"/>
              <a:gd name="connsiteX30" fmla="*/ 850538 w 3156552"/>
              <a:gd name="connsiteY30" fmla="*/ 297257 h 401637"/>
              <a:gd name="connsiteX31" fmla="*/ 778530 w 3156552"/>
              <a:gd name="connsiteY31" fmla="*/ 297257 h 401637"/>
              <a:gd name="connsiteX32" fmla="*/ 622824 w 3156552"/>
              <a:gd name="connsiteY32" fmla="*/ 104678 h 401637"/>
              <a:gd name="connsiteX33" fmla="*/ 694832 w 3156552"/>
              <a:gd name="connsiteY33" fmla="*/ 104678 h 401637"/>
              <a:gd name="connsiteX34" fmla="*/ 694832 w 3156552"/>
              <a:gd name="connsiteY34" fmla="*/ 297257 h 401637"/>
              <a:gd name="connsiteX35" fmla="*/ 622824 w 3156552"/>
              <a:gd name="connsiteY35" fmla="*/ 297257 h 401637"/>
              <a:gd name="connsiteX36" fmla="*/ 467118 w 3156552"/>
              <a:gd name="connsiteY36" fmla="*/ 104678 h 401637"/>
              <a:gd name="connsiteX37" fmla="*/ 539126 w 3156552"/>
              <a:gd name="connsiteY37" fmla="*/ 104678 h 401637"/>
              <a:gd name="connsiteX38" fmla="*/ 539126 w 3156552"/>
              <a:gd name="connsiteY38" fmla="*/ 297257 h 401637"/>
              <a:gd name="connsiteX39" fmla="*/ 467118 w 3156552"/>
              <a:gd name="connsiteY39" fmla="*/ 297257 h 401637"/>
              <a:gd name="connsiteX40" fmla="*/ 311412 w 3156552"/>
              <a:gd name="connsiteY40" fmla="*/ 104678 h 401637"/>
              <a:gd name="connsiteX41" fmla="*/ 383420 w 3156552"/>
              <a:gd name="connsiteY41" fmla="*/ 104678 h 401637"/>
              <a:gd name="connsiteX42" fmla="*/ 383420 w 3156552"/>
              <a:gd name="connsiteY42" fmla="*/ 297257 h 401637"/>
              <a:gd name="connsiteX43" fmla="*/ 311412 w 3156552"/>
              <a:gd name="connsiteY43" fmla="*/ 297257 h 401637"/>
              <a:gd name="connsiteX44" fmla="*/ 155706 w 3156552"/>
              <a:gd name="connsiteY44" fmla="*/ 104678 h 401637"/>
              <a:gd name="connsiteX45" fmla="*/ 227714 w 3156552"/>
              <a:gd name="connsiteY45" fmla="*/ 104678 h 401637"/>
              <a:gd name="connsiteX46" fmla="*/ 227714 w 3156552"/>
              <a:gd name="connsiteY46" fmla="*/ 297257 h 401637"/>
              <a:gd name="connsiteX47" fmla="*/ 155706 w 3156552"/>
              <a:gd name="connsiteY47" fmla="*/ 297257 h 401637"/>
              <a:gd name="connsiteX48" fmla="*/ 0 w 3156552"/>
              <a:gd name="connsiteY48" fmla="*/ 104678 h 401637"/>
              <a:gd name="connsiteX49" fmla="*/ 72008 w 3156552"/>
              <a:gd name="connsiteY49" fmla="*/ 104678 h 401637"/>
              <a:gd name="connsiteX50" fmla="*/ 72008 w 3156552"/>
              <a:gd name="connsiteY50" fmla="*/ 297257 h 401637"/>
              <a:gd name="connsiteX51" fmla="*/ 0 w 3156552"/>
              <a:gd name="connsiteY51" fmla="*/ 297257 h 401637"/>
              <a:gd name="connsiteX52" fmla="*/ 2955734 w 3156552"/>
              <a:gd name="connsiteY52" fmla="*/ 0 h 401637"/>
              <a:gd name="connsiteX53" fmla="*/ 3156552 w 3156552"/>
              <a:gd name="connsiteY53" fmla="*/ 200819 h 401637"/>
              <a:gd name="connsiteX54" fmla="*/ 2955734 w 3156552"/>
              <a:gd name="connsiteY54" fmla="*/ 401637 h 401637"/>
              <a:gd name="connsiteX55" fmla="*/ 2955734 w 3156552"/>
              <a:gd name="connsiteY55" fmla="*/ 301228 h 401637"/>
              <a:gd name="connsiteX56" fmla="*/ 2004424 w 3156552"/>
              <a:gd name="connsiteY56" fmla="*/ 301228 h 401637"/>
              <a:gd name="connsiteX57" fmla="*/ 2004424 w 3156552"/>
              <a:gd name="connsiteY57" fmla="*/ 100409 h 401637"/>
              <a:gd name="connsiteX58" fmla="*/ 2955734 w 3156552"/>
              <a:gd name="connsiteY58" fmla="*/ 100409 h 401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156552" h="401637">
                <a:moveTo>
                  <a:pt x="1857013" y="104678"/>
                </a:moveTo>
                <a:lnTo>
                  <a:pt x="1929021" y="104678"/>
                </a:lnTo>
                <a:lnTo>
                  <a:pt x="1929021" y="297257"/>
                </a:lnTo>
                <a:lnTo>
                  <a:pt x="1857013" y="297257"/>
                </a:lnTo>
                <a:close/>
                <a:moveTo>
                  <a:pt x="1702944" y="104678"/>
                </a:moveTo>
                <a:lnTo>
                  <a:pt x="1774952" y="104678"/>
                </a:lnTo>
                <a:lnTo>
                  <a:pt x="1774952" y="297257"/>
                </a:lnTo>
                <a:lnTo>
                  <a:pt x="1702944" y="297257"/>
                </a:lnTo>
                <a:close/>
                <a:moveTo>
                  <a:pt x="1548875" y="104678"/>
                </a:moveTo>
                <a:lnTo>
                  <a:pt x="1620883" y="104678"/>
                </a:lnTo>
                <a:lnTo>
                  <a:pt x="1620883" y="297257"/>
                </a:lnTo>
                <a:lnTo>
                  <a:pt x="1548875" y="297257"/>
                </a:lnTo>
                <a:close/>
                <a:moveTo>
                  <a:pt x="1394806" y="104678"/>
                </a:moveTo>
                <a:lnTo>
                  <a:pt x="1466814" y="104678"/>
                </a:lnTo>
                <a:lnTo>
                  <a:pt x="1466814" y="297257"/>
                </a:lnTo>
                <a:lnTo>
                  <a:pt x="1394806" y="297257"/>
                </a:lnTo>
                <a:close/>
                <a:moveTo>
                  <a:pt x="1240737" y="104678"/>
                </a:moveTo>
                <a:lnTo>
                  <a:pt x="1312745" y="104678"/>
                </a:lnTo>
                <a:lnTo>
                  <a:pt x="1312745" y="297257"/>
                </a:lnTo>
                <a:lnTo>
                  <a:pt x="1240737" y="297257"/>
                </a:lnTo>
                <a:close/>
                <a:moveTo>
                  <a:pt x="1086668" y="104678"/>
                </a:moveTo>
                <a:lnTo>
                  <a:pt x="1158676" y="104678"/>
                </a:lnTo>
                <a:lnTo>
                  <a:pt x="1158676" y="297257"/>
                </a:lnTo>
                <a:lnTo>
                  <a:pt x="1086668" y="297257"/>
                </a:lnTo>
                <a:close/>
                <a:moveTo>
                  <a:pt x="932599" y="104678"/>
                </a:moveTo>
                <a:lnTo>
                  <a:pt x="1004607" y="104678"/>
                </a:lnTo>
                <a:lnTo>
                  <a:pt x="1004607" y="297257"/>
                </a:lnTo>
                <a:lnTo>
                  <a:pt x="932599" y="297257"/>
                </a:lnTo>
                <a:close/>
                <a:moveTo>
                  <a:pt x="778530" y="104678"/>
                </a:moveTo>
                <a:lnTo>
                  <a:pt x="850538" y="104678"/>
                </a:lnTo>
                <a:lnTo>
                  <a:pt x="850538" y="297257"/>
                </a:lnTo>
                <a:lnTo>
                  <a:pt x="778530" y="297257"/>
                </a:lnTo>
                <a:close/>
                <a:moveTo>
                  <a:pt x="622824" y="104678"/>
                </a:moveTo>
                <a:lnTo>
                  <a:pt x="694832" y="104678"/>
                </a:lnTo>
                <a:lnTo>
                  <a:pt x="694832" y="297257"/>
                </a:lnTo>
                <a:lnTo>
                  <a:pt x="622824" y="297257"/>
                </a:lnTo>
                <a:close/>
                <a:moveTo>
                  <a:pt x="467118" y="104678"/>
                </a:moveTo>
                <a:lnTo>
                  <a:pt x="539126" y="104678"/>
                </a:lnTo>
                <a:lnTo>
                  <a:pt x="539126" y="297257"/>
                </a:lnTo>
                <a:lnTo>
                  <a:pt x="467118" y="297257"/>
                </a:lnTo>
                <a:close/>
                <a:moveTo>
                  <a:pt x="311412" y="104678"/>
                </a:moveTo>
                <a:lnTo>
                  <a:pt x="383420" y="104678"/>
                </a:lnTo>
                <a:lnTo>
                  <a:pt x="383420" y="297257"/>
                </a:lnTo>
                <a:lnTo>
                  <a:pt x="311412" y="297257"/>
                </a:lnTo>
                <a:close/>
                <a:moveTo>
                  <a:pt x="155706" y="104678"/>
                </a:moveTo>
                <a:lnTo>
                  <a:pt x="227714" y="104678"/>
                </a:lnTo>
                <a:lnTo>
                  <a:pt x="227714" y="297257"/>
                </a:lnTo>
                <a:lnTo>
                  <a:pt x="155706" y="297257"/>
                </a:lnTo>
                <a:close/>
                <a:moveTo>
                  <a:pt x="0" y="104678"/>
                </a:moveTo>
                <a:lnTo>
                  <a:pt x="72008" y="104678"/>
                </a:lnTo>
                <a:lnTo>
                  <a:pt x="72008" y="297257"/>
                </a:lnTo>
                <a:lnTo>
                  <a:pt x="0" y="297257"/>
                </a:lnTo>
                <a:close/>
                <a:moveTo>
                  <a:pt x="2955734" y="0"/>
                </a:moveTo>
                <a:lnTo>
                  <a:pt x="3156552" y="200819"/>
                </a:lnTo>
                <a:lnTo>
                  <a:pt x="2955734" y="401637"/>
                </a:lnTo>
                <a:lnTo>
                  <a:pt x="2955734" y="301228"/>
                </a:lnTo>
                <a:lnTo>
                  <a:pt x="2004424" y="301228"/>
                </a:lnTo>
                <a:lnTo>
                  <a:pt x="2004424" y="100409"/>
                </a:lnTo>
                <a:lnTo>
                  <a:pt x="2955734" y="10040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MH_Number_1">
            <a:hlinkClick r:id="rId18" action="ppaction://hlinksldjump"/>
          </p:cNvPr>
          <p:cNvSpPr txBox="1"/>
          <p:nvPr>
            <p:custDataLst>
              <p:tags r:id="rId8"/>
            </p:custDataLst>
          </p:nvPr>
        </p:nvSpPr>
        <p:spPr>
          <a:xfrm>
            <a:off x="3744690" y="3192555"/>
            <a:ext cx="731160" cy="544277"/>
          </a:xfrm>
          <a:prstGeom prst="rect">
            <a:avLst/>
          </a:prstGeom>
          <a:noFill/>
        </p:spPr>
        <p:txBody>
          <a:bodyPr wrap="square" lIns="0" tIns="0" rIns="0" bIns="0" rtlCol="0" anchor="ctr" anchorCtr="0">
            <a:noAutofit/>
          </a:bodyPr>
          <a:lstStyle>
            <a:defPPr>
              <a:defRPr lang="zh-CN"/>
            </a:defPPr>
            <a:lvl1pPr algn="ctr">
              <a:defRPr sz="2000">
                <a:solidFill>
                  <a:srgbClr val="B2B2B2"/>
                </a:solidFill>
                <a:latin typeface="华文细黑" panose="02010600040101010101" pitchFamily="2" charset="-122"/>
                <a:ea typeface="华文细黑" panose="02010600040101010101" pitchFamily="2" charset="-122"/>
              </a:defRPr>
            </a:lvl1pPr>
          </a:lstStyle>
          <a:p>
            <a:r>
              <a:rPr lang="en-US" altLang="zh-CN"/>
              <a:t>01</a:t>
            </a:r>
            <a:endParaRPr lang="zh-CN" altLang="en-US" dirty="0"/>
          </a:p>
        </p:txBody>
      </p:sp>
      <p:sp>
        <p:nvSpPr>
          <p:cNvPr id="35" name="MH_Entry_1">
            <a:hlinkClick r:id="rId18" action="ppaction://hlinksldjump"/>
          </p:cNvPr>
          <p:cNvSpPr txBox="1"/>
          <p:nvPr>
            <p:custDataLst>
              <p:tags r:id="rId9"/>
            </p:custDataLst>
          </p:nvPr>
        </p:nvSpPr>
        <p:spPr>
          <a:xfrm>
            <a:off x="4862292" y="3183483"/>
            <a:ext cx="3570514" cy="544277"/>
          </a:xfrm>
          <a:prstGeom prst="rect">
            <a:avLst/>
          </a:prstGeom>
          <a:noFill/>
        </p:spPr>
        <p:txBody>
          <a:bodyPr wrap="square" lIns="0" tIns="0" rIns="0" bIns="0" rtlCol="0" anchor="ctr" anchorCtr="0">
            <a:normAutofit/>
          </a:bodyPr>
          <a:lstStyle>
            <a:defPPr>
              <a:defRPr lang="zh-CN"/>
            </a:defPPr>
            <a:lvl1pPr>
              <a:defRPr spc="200">
                <a:solidFill>
                  <a:srgbClr val="B2B2B2"/>
                </a:solidFill>
                <a:latin typeface="+mn-ea"/>
              </a:defRPr>
            </a:lvl1pPr>
          </a:lstStyle>
          <a:p>
            <a:r>
              <a:rPr lang="en-US" altLang="zh-CN"/>
              <a:t>SOM</a:t>
            </a:r>
            <a:endParaRPr lang="zh-CN" altLang="en-US" dirty="0"/>
          </a:p>
        </p:txBody>
      </p:sp>
      <p:sp>
        <p:nvSpPr>
          <p:cNvPr id="36" name="MH_Number_2">
            <a:hlinkClick r:id="rId19" action="ppaction://hlinksldjump"/>
          </p:cNvPr>
          <p:cNvSpPr txBox="1"/>
          <p:nvPr>
            <p:custDataLst>
              <p:tags r:id="rId10"/>
            </p:custDataLst>
          </p:nvPr>
        </p:nvSpPr>
        <p:spPr>
          <a:xfrm>
            <a:off x="3744690" y="4085143"/>
            <a:ext cx="731160" cy="544277"/>
          </a:xfrm>
          <a:prstGeom prst="rect">
            <a:avLst/>
          </a:prstGeom>
          <a:noFill/>
        </p:spPr>
        <p:txBody>
          <a:bodyPr wrap="square" lIns="0" tIns="0" rIns="0" bIns="0" rtlCol="0" anchor="ctr" anchorCtr="0">
            <a:noAutofit/>
          </a:bodyPr>
          <a:lstStyle>
            <a:defPPr>
              <a:defRPr lang="zh-CN"/>
            </a:defPPr>
            <a:lvl1pPr algn="ctr">
              <a:defRPr sz="2000">
                <a:solidFill>
                  <a:srgbClr val="B2B2B2"/>
                </a:solidFill>
                <a:latin typeface="华文细黑" panose="02010600040101010101" pitchFamily="2" charset="-122"/>
                <a:ea typeface="华文细黑" panose="02010600040101010101" pitchFamily="2" charset="-122"/>
              </a:defRPr>
            </a:lvl1pPr>
          </a:lstStyle>
          <a:p>
            <a:r>
              <a:rPr lang="en-US" altLang="zh-CN"/>
              <a:t>02</a:t>
            </a:r>
            <a:endParaRPr lang="zh-CN" altLang="en-US" dirty="0"/>
          </a:p>
        </p:txBody>
      </p:sp>
      <p:sp>
        <p:nvSpPr>
          <p:cNvPr id="37" name="MH_Entry_2">
            <a:hlinkClick r:id="rId19" action="ppaction://hlinksldjump"/>
          </p:cNvPr>
          <p:cNvSpPr txBox="1"/>
          <p:nvPr>
            <p:custDataLst>
              <p:tags r:id="rId11"/>
            </p:custDataLst>
          </p:nvPr>
        </p:nvSpPr>
        <p:spPr>
          <a:xfrm>
            <a:off x="4862292" y="4076071"/>
            <a:ext cx="3570514" cy="544277"/>
          </a:xfrm>
          <a:prstGeom prst="rect">
            <a:avLst/>
          </a:prstGeom>
          <a:noFill/>
        </p:spPr>
        <p:txBody>
          <a:bodyPr wrap="square" lIns="0" tIns="0" rIns="0" bIns="0" rtlCol="0" anchor="ctr" anchorCtr="0">
            <a:normAutofit/>
          </a:bodyPr>
          <a:lstStyle>
            <a:defPPr>
              <a:defRPr lang="zh-CN"/>
            </a:defPPr>
            <a:lvl1pPr>
              <a:defRPr spc="200">
                <a:solidFill>
                  <a:srgbClr val="B2B2B2"/>
                </a:solidFill>
                <a:latin typeface="+mn-ea"/>
              </a:defRPr>
            </a:lvl1pPr>
          </a:lstStyle>
          <a:p>
            <a:r>
              <a:rPr lang="en-US" altLang="zh-CN"/>
              <a:t>PolSOM</a:t>
            </a:r>
            <a:endParaRPr lang="zh-CN" altLang="en-US" dirty="0"/>
          </a:p>
        </p:txBody>
      </p:sp>
      <p:sp>
        <p:nvSpPr>
          <p:cNvPr id="38" name="MH_Number_3"/>
          <p:cNvSpPr txBox="1"/>
          <p:nvPr>
            <p:custDataLst>
              <p:tags r:id="rId12"/>
            </p:custDataLst>
          </p:nvPr>
        </p:nvSpPr>
        <p:spPr>
          <a:xfrm>
            <a:off x="3744690" y="4977731"/>
            <a:ext cx="731160" cy="544277"/>
          </a:xfrm>
          <a:prstGeom prst="rect">
            <a:avLst/>
          </a:prstGeom>
          <a:noFill/>
        </p:spPr>
        <p:txBody>
          <a:bodyPr wrap="square" lIns="0" tIns="0" rIns="0" bIns="0" rtlCol="0" anchor="ctr" anchorCtr="0">
            <a:noAutofit/>
          </a:bodyPr>
          <a:lstStyle>
            <a:defPPr>
              <a:defRPr lang="zh-CN"/>
            </a:defPPr>
            <a:lvl1pPr algn="ctr">
              <a:defRPr sz="2800" b="1">
                <a:latin typeface="华文细黑" panose="02010600040101010101" pitchFamily="2" charset="-122"/>
                <a:ea typeface="华文细黑" panose="02010600040101010101" pitchFamily="2" charset="-122"/>
              </a:defRPr>
            </a:lvl1pPr>
          </a:lstStyle>
          <a:p>
            <a:r>
              <a:rPr lang="en-US" altLang="zh-CN"/>
              <a:t>03</a:t>
            </a:r>
            <a:endParaRPr lang="zh-CN" altLang="en-US" dirty="0"/>
          </a:p>
        </p:txBody>
      </p:sp>
      <p:sp>
        <p:nvSpPr>
          <p:cNvPr id="39" name="MH_Entry_3"/>
          <p:cNvSpPr txBox="1"/>
          <p:nvPr>
            <p:custDataLst>
              <p:tags r:id="rId13"/>
            </p:custDataLst>
          </p:nvPr>
        </p:nvSpPr>
        <p:spPr>
          <a:xfrm>
            <a:off x="4862292" y="4968659"/>
            <a:ext cx="3570514" cy="544277"/>
          </a:xfrm>
          <a:prstGeom prst="rect">
            <a:avLst/>
          </a:prstGeom>
          <a:noFill/>
        </p:spPr>
        <p:txBody>
          <a:bodyPr wrap="square" lIns="0" tIns="0" rIns="0" bIns="0" rtlCol="0" anchor="ctr" anchorCtr="0">
            <a:normAutofit/>
          </a:bodyPr>
          <a:lstStyle>
            <a:defPPr>
              <a:defRPr lang="zh-CN"/>
            </a:defPPr>
            <a:lvl1pPr>
              <a:defRPr sz="2400" b="1" spc="200">
                <a:latin typeface="+mn-ea"/>
              </a:defRPr>
            </a:lvl1pPr>
          </a:lstStyle>
          <a:p>
            <a:r>
              <a:rPr lang="en-US" altLang="zh-CN"/>
              <a:t>SCD</a:t>
            </a:r>
            <a:endParaRPr lang="zh-CN" altLang="en-US" dirty="0"/>
          </a:p>
        </p:txBody>
      </p:sp>
      <p:cxnSp>
        <p:nvCxnSpPr>
          <p:cNvPr id="40" name="MH_Others_7"/>
          <p:cNvCxnSpPr/>
          <p:nvPr>
            <p:custDataLst>
              <p:tags r:id="rId14"/>
            </p:custDataLst>
          </p:nvPr>
        </p:nvCxnSpPr>
        <p:spPr>
          <a:xfrm>
            <a:off x="4575308" y="3318950"/>
            <a:ext cx="0" cy="31931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1" name="MH_Others_8"/>
          <p:cNvCxnSpPr/>
          <p:nvPr>
            <p:custDataLst>
              <p:tags r:id="rId15"/>
            </p:custDataLst>
          </p:nvPr>
        </p:nvCxnSpPr>
        <p:spPr>
          <a:xfrm>
            <a:off x="4575308" y="4207619"/>
            <a:ext cx="0" cy="31931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2" name="MH_Others_9"/>
          <p:cNvCxnSpPr/>
          <p:nvPr>
            <p:custDataLst>
              <p:tags r:id="rId16"/>
            </p:custDataLst>
          </p:nvPr>
        </p:nvCxnSpPr>
        <p:spPr>
          <a:xfrm>
            <a:off x="4575308" y="5096287"/>
            <a:ext cx="0" cy="31931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9921059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3.1  SCD: </a:t>
            </a:r>
            <a:r>
              <a:rPr lang="zh-CN" altLang="en-US" dirty="0" smtClean="0"/>
              <a:t>综合集群密度（</a:t>
            </a:r>
            <a:r>
              <a:rPr lang="en-US" altLang="zh-CN" dirty="0" err="1"/>
              <a:t>synthetical</a:t>
            </a:r>
            <a:r>
              <a:rPr lang="en-US" altLang="zh-CN" dirty="0"/>
              <a:t> cluster density </a:t>
            </a:r>
            <a:r>
              <a:rPr lang="zh-CN" altLang="en-US" dirty="0" smtClean="0"/>
              <a:t>）</a:t>
            </a:r>
            <a:endParaRPr lang="zh-CN" altLang="en-US" dirty="0"/>
          </a:p>
        </p:txBody>
      </p:sp>
      <p:sp>
        <p:nvSpPr>
          <p:cNvPr id="3" name="矩形 2"/>
          <p:cNvSpPr/>
          <p:nvPr/>
        </p:nvSpPr>
        <p:spPr>
          <a:xfrm>
            <a:off x="1187624" y="1628800"/>
            <a:ext cx="6984776" cy="3170099"/>
          </a:xfrm>
          <a:prstGeom prst="rect">
            <a:avLst/>
          </a:prstGeom>
        </p:spPr>
        <p:txBody>
          <a:bodyPr wrap="square">
            <a:spAutoFit/>
          </a:bodyPr>
          <a:lstStyle/>
          <a:p>
            <a:pPr>
              <a:lnSpc>
                <a:spcPct val="150000"/>
              </a:lnSpc>
            </a:pPr>
            <a:r>
              <a:rPr lang="en-US" altLang="zh-CN" sz="2000" dirty="0" smtClean="0">
                <a:latin typeface="Times New Roman" pitchFamily="18" charset="0"/>
                <a:cs typeface="Times New Roman" pitchFamily="18" charset="0"/>
              </a:rPr>
              <a:t>         SCD </a:t>
            </a:r>
            <a:r>
              <a:rPr lang="en-US" altLang="zh-CN" sz="2000" dirty="0">
                <a:latin typeface="Times New Roman" pitchFamily="18" charset="0"/>
                <a:cs typeface="Times New Roman" pitchFamily="18" charset="0"/>
              </a:rPr>
              <a:t>exhibits the data compactness within one cluster and the separation between two clusters</a:t>
            </a:r>
            <a:r>
              <a:rPr lang="en-US" altLang="zh-CN" sz="2000" dirty="0" smtClean="0">
                <a:latin typeface="Times New Roman" pitchFamily="18" charset="0"/>
                <a:cs typeface="Times New Roman" pitchFamily="18" charset="0"/>
              </a:rPr>
              <a:t>.</a:t>
            </a:r>
          </a:p>
          <a:p>
            <a:pPr>
              <a:lnSpc>
                <a:spcPct val="150000"/>
              </a:lnSpc>
            </a:pPr>
            <a:r>
              <a:rPr lang="zh-CN" altLang="en-US" sz="2000" dirty="0">
                <a:latin typeface="Times New Roman" pitchFamily="18" charset="0"/>
                <a:cs typeface="Times New Roman" pitchFamily="18" charset="0"/>
              </a:rPr>
              <a:t>同一个簇中的对象有很大的相似性，而不同簇间的对象有很大的相异性</a:t>
            </a:r>
            <a:r>
              <a:rPr lang="zh-CN" altLang="en-US" sz="2000" dirty="0" smtClean="0">
                <a:latin typeface="Times New Roman" pitchFamily="18" charset="0"/>
                <a:cs typeface="Times New Roman" pitchFamily="18" charset="0"/>
              </a:rPr>
              <a:t>。</a:t>
            </a:r>
            <a:endParaRPr lang="en-US" altLang="zh-CN" sz="2000" dirty="0" smtClean="0">
              <a:latin typeface="Times New Roman" pitchFamily="18" charset="0"/>
              <a:cs typeface="Times New Roman" pitchFamily="18" charset="0"/>
            </a:endParaRPr>
          </a:p>
          <a:p>
            <a:pPr>
              <a:lnSpc>
                <a:spcPct val="200000"/>
              </a:lnSpc>
            </a:pPr>
            <a:r>
              <a:rPr lang="en-US" altLang="zh-CN" sz="2000" dirty="0" err="1" smtClean="0">
                <a:latin typeface="Times New Roman" pitchFamily="18" charset="0"/>
                <a:cs typeface="Times New Roman" pitchFamily="18" charset="0"/>
              </a:rPr>
              <a:t>intra_cluster_density</a:t>
            </a:r>
            <a:r>
              <a:rPr lang="en-US" altLang="zh-CN" sz="2000" dirty="0" smtClean="0">
                <a:latin typeface="Times New Roman" pitchFamily="18" charset="0"/>
                <a:cs typeface="Times New Roman" pitchFamily="18" charset="0"/>
              </a:rPr>
              <a:t>: the data similar extent within one cluster</a:t>
            </a:r>
            <a:endParaRPr lang="en-US" altLang="zh-CN" sz="2000" dirty="0" smtClean="0">
              <a:latin typeface="Times New Roman" pitchFamily="18" charset="0"/>
              <a:cs typeface="Times New Roman" pitchFamily="18" charset="0"/>
            </a:endParaRPr>
          </a:p>
          <a:p>
            <a:pPr>
              <a:lnSpc>
                <a:spcPct val="200000"/>
              </a:lnSpc>
            </a:pPr>
            <a:r>
              <a:rPr lang="en-US" altLang="zh-CN" sz="2000" dirty="0" err="1" smtClean="0">
                <a:latin typeface="Times New Roman" pitchFamily="18" charset="0"/>
                <a:cs typeface="Times New Roman" pitchFamily="18" charset="0"/>
              </a:rPr>
              <a:t>inter_cluster_density</a:t>
            </a:r>
            <a:r>
              <a:rPr lang="zh-CN" altLang="en-US" sz="2000" dirty="0" smtClean="0">
                <a:latin typeface="Times New Roman" pitchFamily="18" charset="0"/>
                <a:cs typeface="Times New Roman" pitchFamily="18" charset="0"/>
              </a:rPr>
              <a:t>：</a:t>
            </a:r>
            <a:r>
              <a:rPr lang="en-US" altLang="zh-CN" sz="2000" dirty="0" smtClean="0">
                <a:latin typeface="Times New Roman" pitchFamily="18" charset="0"/>
                <a:cs typeface="Times New Roman" pitchFamily="18" charset="0"/>
              </a:rPr>
              <a:t>the dissimilar extent between two clusters</a:t>
            </a:r>
            <a:endParaRPr lang="en-US" altLang="zh-CN" sz="2000" dirty="0" smtClean="0">
              <a:latin typeface="Times New Roman" pitchFamily="18" charset="0"/>
              <a:cs typeface="Times New Roman"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768336763"/>
              </p:ext>
            </p:extLst>
          </p:nvPr>
        </p:nvGraphicFramePr>
        <p:xfrm>
          <a:off x="1082675" y="4941888"/>
          <a:ext cx="7062788" cy="1158875"/>
        </p:xfrm>
        <a:graphic>
          <a:graphicData uri="http://schemas.openxmlformats.org/presentationml/2006/ole">
            <mc:AlternateContent xmlns:mc="http://schemas.openxmlformats.org/markup-compatibility/2006">
              <mc:Choice xmlns:v="urn:schemas-microsoft-com:vml" Requires="v">
                <p:oleObj spid="_x0000_s10248" name="Equation" r:id="rId3" imgW="2552400" imgH="419040" progId="Equation.DSMT4">
                  <p:embed/>
                </p:oleObj>
              </mc:Choice>
              <mc:Fallback>
                <p:oleObj name="Equation" r:id="rId3" imgW="2552400" imgH="419040" progId="Equation.DSMT4">
                  <p:embed/>
                  <p:pic>
                    <p:nvPicPr>
                      <p:cNvPr id="0" name="对象 2"/>
                      <p:cNvPicPr>
                        <a:picLocks noChangeAspect="1" noChangeArrowheads="1"/>
                      </p:cNvPicPr>
                      <p:nvPr/>
                    </p:nvPicPr>
                    <p:blipFill>
                      <a:blip r:embed="rId4"/>
                      <a:srcRect/>
                      <a:stretch>
                        <a:fillRect/>
                      </a:stretch>
                    </p:blipFill>
                    <p:spPr bwMode="auto">
                      <a:xfrm>
                        <a:off x="1082675" y="4941888"/>
                        <a:ext cx="7062788" cy="11588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6522990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a:t>
            </a:r>
            <a:r>
              <a:rPr lang="zh-CN" altLang="en-US" dirty="0" smtClean="0"/>
              <a:t>簇内数据相似度（</a:t>
            </a:r>
            <a:r>
              <a:rPr lang="en-US" altLang="zh-CN" dirty="0" err="1" smtClean="0">
                <a:latin typeface="Times New Roman" pitchFamily="18" charset="0"/>
                <a:cs typeface="Times New Roman" pitchFamily="18" charset="0"/>
              </a:rPr>
              <a:t>intra_cluster_density</a:t>
            </a:r>
            <a:r>
              <a:rPr lang="en-US" altLang="zh-CN" dirty="0" smtClean="0"/>
              <a:t>  </a:t>
            </a:r>
            <a:r>
              <a:rPr lang="zh-CN" altLang="en-US" dirty="0" smtClean="0"/>
              <a:t>）</a:t>
            </a:r>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2901589241"/>
              </p:ext>
            </p:extLst>
          </p:nvPr>
        </p:nvGraphicFramePr>
        <p:xfrm>
          <a:off x="1263650" y="908050"/>
          <a:ext cx="5783263" cy="5159375"/>
        </p:xfrm>
        <a:graphic>
          <a:graphicData uri="http://schemas.openxmlformats.org/presentationml/2006/ole">
            <mc:AlternateContent xmlns:mc="http://schemas.openxmlformats.org/markup-compatibility/2006">
              <mc:Choice xmlns:v="urn:schemas-microsoft-com:vml" Requires="v">
                <p:oleObj spid="_x0000_s7191" name="Equation" r:id="rId4" imgW="2361960" imgH="2108160" progId="Equation.DSMT4">
                  <p:embed/>
                </p:oleObj>
              </mc:Choice>
              <mc:Fallback>
                <p:oleObj name="Equation" r:id="rId4" imgW="2361960" imgH="2108160" progId="Equation.DSMT4">
                  <p:embed/>
                  <p:pic>
                    <p:nvPicPr>
                      <p:cNvPr id="0" name=""/>
                      <p:cNvPicPr/>
                      <p:nvPr/>
                    </p:nvPicPr>
                    <p:blipFill>
                      <a:blip r:embed="rId5"/>
                      <a:stretch>
                        <a:fillRect/>
                      </a:stretch>
                    </p:blipFill>
                    <p:spPr>
                      <a:xfrm>
                        <a:off x="1263650" y="908050"/>
                        <a:ext cx="5783263" cy="5159375"/>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534023480"/>
              </p:ext>
            </p:extLst>
          </p:nvPr>
        </p:nvGraphicFramePr>
        <p:xfrm>
          <a:off x="1835696" y="6189307"/>
          <a:ext cx="4011875" cy="480053"/>
        </p:xfrm>
        <a:graphic>
          <a:graphicData uri="http://schemas.openxmlformats.org/presentationml/2006/ole">
            <mc:AlternateContent xmlns:mc="http://schemas.openxmlformats.org/markup-compatibility/2006">
              <mc:Choice xmlns:v="urn:schemas-microsoft-com:vml" Requires="v">
                <p:oleObj spid="_x0000_s7192" name="Equation" r:id="rId6" imgW="1485720" imgH="177480" progId="Equation.DSMT4">
                  <p:embed/>
                </p:oleObj>
              </mc:Choice>
              <mc:Fallback>
                <p:oleObj name="Equation" r:id="rId6" imgW="1485720" imgH="177480" progId="Equation.DSMT4">
                  <p:embed/>
                  <p:pic>
                    <p:nvPicPr>
                      <p:cNvPr id="0" name=""/>
                      <p:cNvPicPr/>
                      <p:nvPr/>
                    </p:nvPicPr>
                    <p:blipFill>
                      <a:blip r:embed="rId7"/>
                      <a:stretch>
                        <a:fillRect/>
                      </a:stretch>
                    </p:blipFill>
                    <p:spPr>
                      <a:xfrm>
                        <a:off x="1835696" y="6189307"/>
                        <a:ext cx="4011875" cy="480053"/>
                      </a:xfrm>
                      <a:prstGeom prst="rect">
                        <a:avLst/>
                      </a:prstGeom>
                    </p:spPr>
                  </p:pic>
                </p:oleObj>
              </mc:Fallback>
            </mc:AlternateContent>
          </a:graphicData>
        </a:graphic>
      </p:graphicFrame>
    </p:spTree>
    <p:extLst>
      <p:ext uri="{BB962C8B-B14F-4D97-AF65-F5344CB8AC3E}">
        <p14:creationId xmlns:p14="http://schemas.microsoft.com/office/powerpoint/2010/main" val="35424992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3.3 </a:t>
            </a:r>
            <a:r>
              <a:rPr lang="zh-CN" altLang="en-US" dirty="0" smtClean="0"/>
              <a:t>簇间分离度（</a:t>
            </a:r>
            <a:r>
              <a:rPr lang="en-US" altLang="zh-CN" dirty="0"/>
              <a:t> </a:t>
            </a:r>
            <a:r>
              <a:rPr lang="en-US" altLang="zh-CN" dirty="0" err="1"/>
              <a:t>inter_cluster_density</a:t>
            </a:r>
            <a:r>
              <a:rPr lang="en-US" altLang="zh-CN" dirty="0"/>
              <a:t> </a:t>
            </a:r>
            <a:r>
              <a:rPr lang="zh-CN" altLang="en-US" dirty="0" smtClean="0"/>
              <a:t>）</a:t>
            </a:r>
            <a:endParaRPr lang="zh-CN" altLang="en-US" dirty="0"/>
          </a:p>
        </p:txBody>
      </p:sp>
      <p:graphicFrame>
        <p:nvGraphicFramePr>
          <p:cNvPr id="3" name="对象 2"/>
          <p:cNvGraphicFramePr>
            <a:graphicFrameLocks noChangeAspect="1"/>
          </p:cNvGraphicFramePr>
          <p:nvPr>
            <p:extLst>
              <p:ext uri="{D42A27DB-BD31-4B8C-83A1-F6EECF244321}">
                <p14:modId xmlns:p14="http://schemas.microsoft.com/office/powerpoint/2010/main" val="4219238678"/>
              </p:ext>
            </p:extLst>
          </p:nvPr>
        </p:nvGraphicFramePr>
        <p:xfrm>
          <a:off x="854075" y="1209675"/>
          <a:ext cx="7991475" cy="4870450"/>
        </p:xfrm>
        <a:graphic>
          <a:graphicData uri="http://schemas.openxmlformats.org/presentationml/2006/ole">
            <mc:AlternateContent xmlns:mc="http://schemas.openxmlformats.org/markup-compatibility/2006">
              <mc:Choice xmlns:v="urn:schemas-microsoft-com:vml" Requires="v">
                <p:oleObj spid="_x0000_s8204" name="Equation" r:id="rId3" imgW="3251160" imgH="1981080" progId="Equation.DSMT4">
                  <p:embed/>
                </p:oleObj>
              </mc:Choice>
              <mc:Fallback>
                <p:oleObj name="Equation" r:id="rId3" imgW="3251160" imgH="1981080" progId="Equation.DSMT4">
                  <p:embed/>
                  <p:pic>
                    <p:nvPicPr>
                      <p:cNvPr id="0" name=""/>
                      <p:cNvPicPr/>
                      <p:nvPr/>
                    </p:nvPicPr>
                    <p:blipFill>
                      <a:blip r:embed="rId4"/>
                      <a:stretch>
                        <a:fillRect/>
                      </a:stretch>
                    </p:blipFill>
                    <p:spPr>
                      <a:xfrm>
                        <a:off x="854075" y="1209675"/>
                        <a:ext cx="7991475" cy="4870450"/>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658401300"/>
              </p:ext>
            </p:extLst>
          </p:nvPr>
        </p:nvGraphicFramePr>
        <p:xfrm>
          <a:off x="3347864" y="4437112"/>
          <a:ext cx="4968552" cy="578530"/>
        </p:xfrm>
        <a:graphic>
          <a:graphicData uri="http://schemas.openxmlformats.org/presentationml/2006/ole">
            <mc:AlternateContent xmlns:mc="http://schemas.openxmlformats.org/markup-compatibility/2006">
              <mc:Choice xmlns:v="urn:schemas-microsoft-com:vml" Requires="v">
                <p:oleObj spid="_x0000_s8205" name="Equation" r:id="rId5" imgW="1854000" imgH="215640" progId="Equation.DSMT4">
                  <p:embed/>
                </p:oleObj>
              </mc:Choice>
              <mc:Fallback>
                <p:oleObj name="Equation" r:id="rId5" imgW="1854000" imgH="215640" progId="Equation.DSMT4">
                  <p:embed/>
                  <p:pic>
                    <p:nvPicPr>
                      <p:cNvPr id="0" name=""/>
                      <p:cNvPicPr/>
                      <p:nvPr/>
                    </p:nvPicPr>
                    <p:blipFill>
                      <a:blip r:embed="rId6"/>
                      <a:stretch>
                        <a:fillRect/>
                      </a:stretch>
                    </p:blipFill>
                    <p:spPr>
                      <a:xfrm>
                        <a:off x="3347864" y="4437112"/>
                        <a:ext cx="4968552" cy="578530"/>
                      </a:xfrm>
                      <a:prstGeom prst="rect">
                        <a:avLst/>
                      </a:prstGeom>
                    </p:spPr>
                  </p:pic>
                </p:oleObj>
              </mc:Fallback>
            </mc:AlternateContent>
          </a:graphicData>
        </a:graphic>
      </p:graphicFrame>
    </p:spTree>
    <p:extLst>
      <p:ext uri="{BB962C8B-B14F-4D97-AF65-F5344CB8AC3E}">
        <p14:creationId xmlns:p14="http://schemas.microsoft.com/office/powerpoint/2010/main" val="3107501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3.4 iris</a:t>
            </a:r>
            <a:r>
              <a:rPr lang="zh-CN" altLang="en-US" dirty="0" smtClean="0"/>
              <a:t>数据集的</a:t>
            </a:r>
            <a:r>
              <a:rPr lang="en-US" altLang="zh-CN" dirty="0" smtClean="0"/>
              <a:t>SCD</a:t>
            </a:r>
            <a:endParaRPr lang="zh-CN" altLang="en-US" dirty="0"/>
          </a:p>
        </p:txBody>
      </p:sp>
      <p:pic>
        <p:nvPicPr>
          <p:cNvPr id="9220" name="Picture 4" descr="C:\Users\zhou\Desktop\1-s2_0-S0031320309003690-gr3.jpg"/>
          <p:cNvPicPr>
            <a:picLocks noChangeAspect="1" noChangeArrowheads="1"/>
          </p:cNvPicPr>
          <p:nvPr/>
        </p:nvPicPr>
        <p:blipFill rotWithShape="1">
          <a:blip r:embed="rId3">
            <a:extLst>
              <a:ext uri="{28A0092B-C50C-407E-A947-70E740481C1C}">
                <a14:useLocalDpi xmlns:a14="http://schemas.microsoft.com/office/drawing/2010/main" val="0"/>
              </a:ext>
            </a:extLst>
          </a:blip>
          <a:srcRect r="48378" b="47217"/>
          <a:stretch/>
        </p:blipFill>
        <p:spPr bwMode="auto">
          <a:xfrm>
            <a:off x="714116" y="1628800"/>
            <a:ext cx="4248472" cy="388793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971600" y="961564"/>
            <a:ext cx="1800200" cy="523220"/>
          </a:xfrm>
          <a:prstGeom prst="rect">
            <a:avLst/>
          </a:prstGeom>
        </p:spPr>
        <p:txBody>
          <a:bodyPr wrap="square">
            <a:spAutoFit/>
          </a:bodyPr>
          <a:lstStyle/>
          <a:p>
            <a:r>
              <a:rPr lang="en-US" altLang="zh-CN" sz="2800" dirty="0" smtClean="0">
                <a:solidFill>
                  <a:srgbClr val="FF0000"/>
                </a:solidFill>
                <a:latin typeface="Times New Roman" pitchFamily="18" charset="0"/>
                <a:cs typeface="Times New Roman" pitchFamily="18" charset="0"/>
              </a:rPr>
              <a:t>Iris</a:t>
            </a:r>
            <a:r>
              <a:rPr lang="zh-CN" altLang="en-US" sz="2800" dirty="0" smtClean="0">
                <a:solidFill>
                  <a:srgbClr val="FF0000"/>
                </a:solidFill>
                <a:latin typeface="Times New Roman" pitchFamily="18" charset="0"/>
                <a:cs typeface="Times New Roman" pitchFamily="18" charset="0"/>
              </a:rPr>
              <a:t>数据集</a:t>
            </a:r>
            <a:endParaRPr lang="zh-CN" altLang="en-US" sz="2800" dirty="0">
              <a:solidFill>
                <a:srgbClr val="FF0000"/>
              </a:solidFill>
              <a:latin typeface="Times New Roman" pitchFamily="18" charset="0"/>
              <a:cs typeface="Times New Roman"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633070565"/>
              </p:ext>
            </p:extLst>
          </p:nvPr>
        </p:nvGraphicFramePr>
        <p:xfrm>
          <a:off x="5292080" y="877481"/>
          <a:ext cx="3096344" cy="1502637"/>
        </p:xfrm>
        <a:graphic>
          <a:graphicData uri="http://schemas.openxmlformats.org/presentationml/2006/ole">
            <mc:AlternateContent xmlns:mc="http://schemas.openxmlformats.org/markup-compatibility/2006">
              <mc:Choice xmlns:v="urn:schemas-microsoft-com:vml" Requires="v">
                <p:oleObj spid="_x0000_s9224" name="Equation" r:id="rId4" imgW="1726920" imgH="838080" progId="Equation.DSMT4">
                  <p:embed/>
                </p:oleObj>
              </mc:Choice>
              <mc:Fallback>
                <p:oleObj name="Equation" r:id="rId4" imgW="1726920" imgH="838080" progId="Equation.DSMT4">
                  <p:embed/>
                  <p:pic>
                    <p:nvPicPr>
                      <p:cNvPr id="0" name=""/>
                      <p:cNvPicPr/>
                      <p:nvPr/>
                    </p:nvPicPr>
                    <p:blipFill>
                      <a:blip r:embed="rId5"/>
                      <a:stretch>
                        <a:fillRect/>
                      </a:stretch>
                    </p:blipFill>
                    <p:spPr>
                      <a:xfrm>
                        <a:off x="5292080" y="877481"/>
                        <a:ext cx="3096344" cy="1502637"/>
                      </a:xfrm>
                      <a:prstGeom prst="rect">
                        <a:avLst/>
                      </a:prstGeom>
                    </p:spPr>
                  </p:pic>
                </p:oleObj>
              </mc:Fallback>
            </mc:AlternateContent>
          </a:graphicData>
        </a:graphic>
      </p:graphicFrame>
      <p:sp>
        <p:nvSpPr>
          <p:cNvPr id="7" name="矩形 6"/>
          <p:cNvSpPr/>
          <p:nvPr/>
        </p:nvSpPr>
        <p:spPr>
          <a:xfrm>
            <a:off x="5508104" y="2636912"/>
            <a:ext cx="2952328" cy="3416320"/>
          </a:xfrm>
          <a:prstGeom prst="rect">
            <a:avLst/>
          </a:prstGeom>
        </p:spPr>
        <p:txBody>
          <a:bodyPr wrap="square">
            <a:spAutoFit/>
          </a:bodyPr>
          <a:lstStyle/>
          <a:p>
            <a:pPr marL="285750" indent="-285750">
              <a:lnSpc>
                <a:spcPct val="200000"/>
              </a:lnSpc>
              <a:buClr>
                <a:schemeClr val="accent1">
                  <a:lumMod val="60000"/>
                  <a:lumOff val="40000"/>
                </a:schemeClr>
              </a:buClr>
              <a:buFont typeface="Wingdings" pitchFamily="2" charset="2"/>
              <a:buChar char="u"/>
            </a:pPr>
            <a:r>
              <a:rPr lang="en-US" altLang="zh-CN" dirty="0" err="1" smtClean="0">
                <a:latin typeface="Times New Roman" pitchFamily="18" charset="0"/>
                <a:cs typeface="Times New Roman" pitchFamily="18" charset="0"/>
              </a:rPr>
              <a:t>intra_cluster_density</a:t>
            </a:r>
            <a:r>
              <a:rPr lang="zh-CN" altLang="en-US" dirty="0" smtClean="0"/>
              <a:t>：</a:t>
            </a:r>
            <a:endParaRPr lang="en-US" altLang="zh-CN" dirty="0" smtClean="0"/>
          </a:p>
          <a:p>
            <a:pPr>
              <a:lnSpc>
                <a:spcPct val="200000"/>
              </a:lnSpc>
            </a:pPr>
            <a:r>
              <a:rPr lang="en-US" altLang="zh-CN" dirty="0" smtClean="0">
                <a:latin typeface="Times New Roman" pitchFamily="18" charset="0"/>
                <a:cs typeface="Times New Roman" pitchFamily="18" charset="0"/>
              </a:rPr>
              <a:t>      </a:t>
            </a:r>
            <a:r>
              <a:rPr lang="en-US" altLang="zh-CN" dirty="0" smtClean="0">
                <a:solidFill>
                  <a:srgbClr val="FF0000"/>
                </a:solidFill>
                <a:latin typeface="Times New Roman" pitchFamily="18" charset="0"/>
                <a:cs typeface="Times New Roman" pitchFamily="18" charset="0"/>
              </a:rPr>
              <a:t>1.33</a:t>
            </a:r>
            <a:r>
              <a:rPr lang="zh-CN" altLang="en-US" dirty="0" smtClean="0">
                <a:solidFill>
                  <a:srgbClr val="FF0000"/>
                </a:solidFill>
                <a:latin typeface="Times New Roman" pitchFamily="18" charset="0"/>
                <a:cs typeface="Times New Roman" pitchFamily="18" charset="0"/>
              </a:rPr>
              <a:t>，</a:t>
            </a:r>
            <a:r>
              <a:rPr lang="en-US" altLang="zh-CN" dirty="0" smtClean="0">
                <a:solidFill>
                  <a:srgbClr val="FF0000"/>
                </a:solidFill>
                <a:latin typeface="Times New Roman" pitchFamily="18" charset="0"/>
                <a:cs typeface="Times New Roman" pitchFamily="18" charset="0"/>
              </a:rPr>
              <a:t>0.82</a:t>
            </a:r>
            <a:r>
              <a:rPr lang="zh-CN" altLang="en-US" dirty="0" smtClean="0">
                <a:solidFill>
                  <a:srgbClr val="FF0000"/>
                </a:solidFill>
                <a:latin typeface="Times New Roman" pitchFamily="18" charset="0"/>
                <a:cs typeface="Times New Roman" pitchFamily="18" charset="0"/>
              </a:rPr>
              <a:t>，</a:t>
            </a:r>
            <a:r>
              <a:rPr lang="en-US" altLang="zh-CN" dirty="0" smtClean="0">
                <a:solidFill>
                  <a:srgbClr val="FF0000"/>
                </a:solidFill>
                <a:latin typeface="Times New Roman" pitchFamily="18" charset="0"/>
                <a:cs typeface="Times New Roman" pitchFamily="18" charset="0"/>
              </a:rPr>
              <a:t>0.93</a:t>
            </a:r>
          </a:p>
          <a:p>
            <a:pPr marL="285750" indent="-285750">
              <a:lnSpc>
                <a:spcPct val="200000"/>
              </a:lnSpc>
              <a:buClr>
                <a:schemeClr val="accent1">
                  <a:lumMod val="60000"/>
                  <a:lumOff val="40000"/>
                </a:schemeClr>
              </a:buClr>
              <a:buFont typeface="Wingdings" pitchFamily="2" charset="2"/>
              <a:buChar char="u"/>
            </a:pPr>
            <a:r>
              <a:rPr lang="en-US" altLang="zh-CN" dirty="0" err="1" smtClean="0">
                <a:latin typeface="Times New Roman" pitchFamily="18" charset="0"/>
                <a:cs typeface="Times New Roman" pitchFamily="18" charset="0"/>
              </a:rPr>
              <a:t>inter_cluster_density</a:t>
            </a:r>
            <a:r>
              <a:rPr lang="en-US" altLang="zh-CN" dirty="0" smtClean="0">
                <a:latin typeface="Times New Roman" pitchFamily="18" charset="0"/>
                <a:cs typeface="Times New Roman" pitchFamily="18" charset="0"/>
              </a:rPr>
              <a:t>:</a:t>
            </a:r>
          </a:p>
          <a:p>
            <a:pPr>
              <a:lnSpc>
                <a:spcPct val="200000"/>
              </a:lnSpc>
            </a:pPr>
            <a:r>
              <a:rPr lang="en-US" altLang="zh-CN"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Cluster1</a:t>
            </a:r>
            <a:r>
              <a:rPr lang="en-US" altLang="zh-CN" dirty="0" smtClean="0">
                <a:latin typeface="Times New Roman" pitchFamily="18" charset="0"/>
                <a:cs typeface="Times New Roman" pitchFamily="18" charset="0"/>
              </a:rPr>
              <a:t> and 2:</a:t>
            </a:r>
            <a:r>
              <a:rPr lang="en-US" altLang="zh-CN" dirty="0" smtClean="0">
                <a:solidFill>
                  <a:srgbClr val="FF0000"/>
                </a:solidFill>
                <a:latin typeface="Times New Roman" pitchFamily="18" charset="0"/>
                <a:cs typeface="Times New Roman" pitchFamily="18" charset="0"/>
              </a:rPr>
              <a:t>0.0036</a:t>
            </a:r>
          </a:p>
          <a:p>
            <a:pPr>
              <a:lnSpc>
                <a:spcPct val="200000"/>
              </a:lnSpc>
            </a:pPr>
            <a:r>
              <a:rPr lang="en-US" altLang="zh-CN"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Cluster1</a:t>
            </a:r>
            <a:r>
              <a:rPr lang="en-US" altLang="zh-CN" dirty="0" smtClean="0">
                <a:latin typeface="Times New Roman" pitchFamily="18" charset="0"/>
                <a:cs typeface="Times New Roman" pitchFamily="18" charset="0"/>
              </a:rPr>
              <a:t> </a:t>
            </a:r>
            <a:r>
              <a:rPr lang="en-US" altLang="zh-CN" dirty="0">
                <a:latin typeface="Times New Roman" pitchFamily="18" charset="0"/>
                <a:cs typeface="Times New Roman" pitchFamily="18" charset="0"/>
              </a:rPr>
              <a:t>and </a:t>
            </a:r>
            <a:r>
              <a:rPr lang="en-US" altLang="zh-CN" dirty="0" smtClean="0">
                <a:latin typeface="Times New Roman" pitchFamily="18" charset="0"/>
                <a:cs typeface="Times New Roman" pitchFamily="18" charset="0"/>
              </a:rPr>
              <a:t>3:</a:t>
            </a:r>
            <a:r>
              <a:rPr lang="en-US" altLang="zh-CN" dirty="0" smtClean="0">
                <a:solidFill>
                  <a:srgbClr val="FF0000"/>
                </a:solidFill>
                <a:latin typeface="Times New Roman" pitchFamily="18" charset="0"/>
                <a:cs typeface="Times New Roman" pitchFamily="18" charset="0"/>
              </a:rPr>
              <a:t>0.0023</a:t>
            </a:r>
          </a:p>
          <a:p>
            <a:pPr>
              <a:lnSpc>
                <a:spcPct val="200000"/>
              </a:lnSpc>
            </a:pPr>
            <a:r>
              <a:rPr lang="en-US" altLang="zh-CN" dirty="0" smtClean="0">
                <a:latin typeface="Times New Roman" pitchFamily="18" charset="0"/>
                <a:cs typeface="Times New Roman" pitchFamily="18" charset="0"/>
              </a:rPr>
              <a:t>    </a:t>
            </a:r>
            <a:r>
              <a:rPr lang="en-US" altLang="zh-CN" dirty="0" err="1" smtClean="0">
                <a:latin typeface="Times New Roman" pitchFamily="18" charset="0"/>
                <a:cs typeface="Times New Roman" pitchFamily="18" charset="0"/>
              </a:rPr>
              <a:t>Cluster2</a:t>
            </a:r>
            <a:r>
              <a:rPr lang="en-US" altLang="zh-CN" dirty="0" smtClean="0">
                <a:latin typeface="Times New Roman" pitchFamily="18" charset="0"/>
                <a:cs typeface="Times New Roman" pitchFamily="18" charset="0"/>
              </a:rPr>
              <a:t> and 3:</a:t>
            </a:r>
            <a:r>
              <a:rPr lang="en-US" altLang="zh-CN" dirty="0" smtClean="0">
                <a:solidFill>
                  <a:srgbClr val="FF0000"/>
                </a:solidFill>
                <a:latin typeface="Times New Roman" pitchFamily="18" charset="0"/>
                <a:cs typeface="Times New Roman" pitchFamily="18" charset="0"/>
              </a:rPr>
              <a:t>0.17</a:t>
            </a:r>
            <a:endParaRPr lang="en-US" altLang="zh-CN"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6811285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MH_Others_1"/>
          <p:cNvSpPr/>
          <p:nvPr>
            <p:custDataLst>
              <p:tags r:id="rId2"/>
            </p:custDataLst>
          </p:nvPr>
        </p:nvSpPr>
        <p:spPr>
          <a:xfrm>
            <a:off x="3534788" y="1416944"/>
            <a:ext cx="5609212" cy="504056"/>
          </a:xfrm>
          <a:custGeom>
            <a:avLst/>
            <a:gdLst>
              <a:gd name="connsiteX0" fmla="*/ 0 w 5609212"/>
              <a:gd name="connsiteY0" fmla="*/ 0 h 504056"/>
              <a:gd name="connsiteX1" fmla="*/ 5609212 w 5609212"/>
              <a:gd name="connsiteY1" fmla="*/ 0 h 504056"/>
              <a:gd name="connsiteX2" fmla="*/ 5609212 w 5609212"/>
              <a:gd name="connsiteY2" fmla="*/ 504056 h 504056"/>
              <a:gd name="connsiteX3" fmla="*/ 0 w 5609212"/>
              <a:gd name="connsiteY3" fmla="*/ 504056 h 504056"/>
              <a:gd name="connsiteX4" fmla="*/ 0 w 5609212"/>
              <a:gd name="connsiteY4" fmla="*/ 0 h 504056"/>
              <a:gd name="connsiteX0" fmla="*/ 0 w 5609212"/>
              <a:gd name="connsiteY0" fmla="*/ 0 h 504056"/>
              <a:gd name="connsiteX1" fmla="*/ 5609212 w 5609212"/>
              <a:gd name="connsiteY1" fmla="*/ 0 h 504056"/>
              <a:gd name="connsiteX2" fmla="*/ 5609212 w 5609212"/>
              <a:gd name="connsiteY2" fmla="*/ 504056 h 504056"/>
              <a:gd name="connsiteX3" fmla="*/ 128954 w 5609212"/>
              <a:gd name="connsiteY3" fmla="*/ 504056 h 504056"/>
              <a:gd name="connsiteX4" fmla="*/ 0 w 5609212"/>
              <a:gd name="connsiteY4" fmla="*/ 0 h 504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09212" h="504056">
                <a:moveTo>
                  <a:pt x="0" y="0"/>
                </a:moveTo>
                <a:lnTo>
                  <a:pt x="5609212" y="0"/>
                </a:lnTo>
                <a:lnTo>
                  <a:pt x="5609212" y="504056"/>
                </a:lnTo>
                <a:lnTo>
                  <a:pt x="128954" y="50405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MH_Others_2"/>
          <p:cNvSpPr txBox="1"/>
          <p:nvPr>
            <p:custDataLst>
              <p:tags r:id="rId3"/>
            </p:custDataLst>
          </p:nvPr>
        </p:nvSpPr>
        <p:spPr>
          <a:xfrm>
            <a:off x="3480570" y="812971"/>
            <a:ext cx="1008609" cy="584775"/>
          </a:xfrm>
          <a:prstGeom prst="rect">
            <a:avLst/>
          </a:prstGeom>
          <a:noFill/>
        </p:spPr>
        <p:txBody>
          <a:bodyPr wrap="square" rtlCol="0">
            <a:no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目录</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cxnSp>
        <p:nvCxnSpPr>
          <p:cNvPr id="21" name="MH_Others_3"/>
          <p:cNvCxnSpPr/>
          <p:nvPr>
            <p:custDataLst>
              <p:tags r:id="rId4"/>
            </p:custDataLst>
          </p:nvPr>
        </p:nvCxnSpPr>
        <p:spPr>
          <a:xfrm>
            <a:off x="4538621" y="946550"/>
            <a:ext cx="4479" cy="346644"/>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MH_Others_4"/>
          <p:cNvSpPr txBox="1"/>
          <p:nvPr>
            <p:custDataLst>
              <p:tags r:id="rId5"/>
            </p:custDataLst>
          </p:nvPr>
        </p:nvSpPr>
        <p:spPr>
          <a:xfrm>
            <a:off x="4592542" y="796707"/>
            <a:ext cx="2513830" cy="646331"/>
          </a:xfrm>
          <a:prstGeom prst="rect">
            <a:avLst/>
          </a:prstGeom>
          <a:noFill/>
        </p:spPr>
        <p:txBody>
          <a:bodyPr wrap="square" rtlCol="0">
            <a:noAutofit/>
          </a:bodyPr>
          <a:lstStyle/>
          <a:p>
            <a:r>
              <a:rPr lang="en-US" altLang="zh-CN" sz="3600" smtClean="0">
                <a:solidFill>
                  <a:schemeClr val="accent1"/>
                </a:solidFill>
                <a:latin typeface="华文细黑" panose="02010600040101010101" pitchFamily="2" charset="-122"/>
                <a:ea typeface="华文细黑" panose="02010600040101010101" pitchFamily="2" charset="-122"/>
                <a:cs typeface="Arial" pitchFamily="34" charset="0"/>
              </a:rPr>
              <a:t>CONTENTS</a:t>
            </a:r>
            <a:endParaRPr lang="zh-CN" altLang="en-US" sz="3600" dirty="0">
              <a:solidFill>
                <a:schemeClr val="accent1"/>
              </a:solidFill>
              <a:latin typeface="华文细黑" panose="02010600040101010101" pitchFamily="2" charset="-122"/>
              <a:ea typeface="华文细黑" panose="02010600040101010101" pitchFamily="2" charset="-122"/>
              <a:cs typeface="Arial" pitchFamily="34" charset="0"/>
            </a:endParaRPr>
          </a:p>
        </p:txBody>
      </p:sp>
      <p:sp>
        <p:nvSpPr>
          <p:cNvPr id="23" name="MH_Others_5"/>
          <p:cNvSpPr/>
          <p:nvPr>
            <p:custDataLst>
              <p:tags r:id="rId6"/>
            </p:custDataLst>
          </p:nvPr>
        </p:nvSpPr>
        <p:spPr>
          <a:xfrm>
            <a:off x="-2892" y="258126"/>
            <a:ext cx="3356114" cy="1336316"/>
          </a:xfrm>
          <a:custGeom>
            <a:avLst/>
            <a:gdLst>
              <a:gd name="connsiteX0" fmla="*/ 0 w 3356114"/>
              <a:gd name="connsiteY0" fmla="*/ 0 h 1620180"/>
              <a:gd name="connsiteX1" fmla="*/ 3356114 w 3356114"/>
              <a:gd name="connsiteY1" fmla="*/ 0 h 1620180"/>
              <a:gd name="connsiteX2" fmla="*/ 3356114 w 3356114"/>
              <a:gd name="connsiteY2" fmla="*/ 1620180 h 1620180"/>
              <a:gd name="connsiteX3" fmla="*/ 0 w 3356114"/>
              <a:gd name="connsiteY3" fmla="*/ 1620180 h 1620180"/>
              <a:gd name="connsiteX4" fmla="*/ 0 w 3356114"/>
              <a:gd name="connsiteY4" fmla="*/ 0 h 1620180"/>
              <a:gd name="connsiteX0" fmla="*/ 0 w 3356114"/>
              <a:gd name="connsiteY0" fmla="*/ 0 h 1620180"/>
              <a:gd name="connsiteX1" fmla="*/ 3027868 w 3356114"/>
              <a:gd name="connsiteY1" fmla="*/ 23446 h 1620180"/>
              <a:gd name="connsiteX2" fmla="*/ 3356114 w 3356114"/>
              <a:gd name="connsiteY2" fmla="*/ 1620180 h 1620180"/>
              <a:gd name="connsiteX3" fmla="*/ 0 w 3356114"/>
              <a:gd name="connsiteY3" fmla="*/ 1620180 h 1620180"/>
              <a:gd name="connsiteX4" fmla="*/ 0 w 3356114"/>
              <a:gd name="connsiteY4" fmla="*/ 0 h 1620180"/>
              <a:gd name="connsiteX0" fmla="*/ 0 w 3356114"/>
              <a:gd name="connsiteY0" fmla="*/ 0 h 1620180"/>
              <a:gd name="connsiteX1" fmla="*/ 2957529 w 3356114"/>
              <a:gd name="connsiteY1" fmla="*/ 23446 h 1620180"/>
              <a:gd name="connsiteX2" fmla="*/ 3356114 w 3356114"/>
              <a:gd name="connsiteY2" fmla="*/ 1620180 h 1620180"/>
              <a:gd name="connsiteX3" fmla="*/ 0 w 3356114"/>
              <a:gd name="connsiteY3" fmla="*/ 1620180 h 1620180"/>
              <a:gd name="connsiteX4" fmla="*/ 0 w 3356114"/>
              <a:gd name="connsiteY4" fmla="*/ 0 h 1620180"/>
              <a:gd name="connsiteX0" fmla="*/ 0 w 3356114"/>
              <a:gd name="connsiteY0" fmla="*/ 0 h 1620180"/>
              <a:gd name="connsiteX1" fmla="*/ 3004422 w 3356114"/>
              <a:gd name="connsiteY1" fmla="*/ 9189 h 1620180"/>
              <a:gd name="connsiteX2" fmla="*/ 3356114 w 3356114"/>
              <a:gd name="connsiteY2" fmla="*/ 1620180 h 1620180"/>
              <a:gd name="connsiteX3" fmla="*/ 0 w 3356114"/>
              <a:gd name="connsiteY3" fmla="*/ 1620180 h 1620180"/>
              <a:gd name="connsiteX4" fmla="*/ 0 w 3356114"/>
              <a:gd name="connsiteY4" fmla="*/ 0 h 1620180"/>
              <a:gd name="connsiteX0" fmla="*/ 0 w 3356114"/>
              <a:gd name="connsiteY0" fmla="*/ 5069 h 1625249"/>
              <a:gd name="connsiteX1" fmla="*/ 3051314 w 3356114"/>
              <a:gd name="connsiteY1" fmla="*/ 0 h 1625249"/>
              <a:gd name="connsiteX2" fmla="*/ 3356114 w 3356114"/>
              <a:gd name="connsiteY2" fmla="*/ 1625249 h 1625249"/>
              <a:gd name="connsiteX3" fmla="*/ 0 w 3356114"/>
              <a:gd name="connsiteY3" fmla="*/ 1625249 h 1625249"/>
              <a:gd name="connsiteX4" fmla="*/ 0 w 3356114"/>
              <a:gd name="connsiteY4" fmla="*/ 5069 h 1625249"/>
              <a:gd name="connsiteX0" fmla="*/ 0 w 3356114"/>
              <a:gd name="connsiteY0" fmla="*/ 5069 h 1625249"/>
              <a:gd name="connsiteX1" fmla="*/ 3016145 w 3356114"/>
              <a:gd name="connsiteY1" fmla="*/ 0 h 1625249"/>
              <a:gd name="connsiteX2" fmla="*/ 3356114 w 3356114"/>
              <a:gd name="connsiteY2" fmla="*/ 1625249 h 1625249"/>
              <a:gd name="connsiteX3" fmla="*/ 0 w 3356114"/>
              <a:gd name="connsiteY3" fmla="*/ 1625249 h 1625249"/>
              <a:gd name="connsiteX4" fmla="*/ 0 w 3356114"/>
              <a:gd name="connsiteY4" fmla="*/ 5069 h 1625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6114" h="1625249">
                <a:moveTo>
                  <a:pt x="0" y="5069"/>
                </a:moveTo>
                <a:lnTo>
                  <a:pt x="3016145" y="0"/>
                </a:lnTo>
                <a:lnTo>
                  <a:pt x="3356114" y="1625249"/>
                </a:lnTo>
                <a:lnTo>
                  <a:pt x="0" y="1625249"/>
                </a:lnTo>
                <a:lnTo>
                  <a:pt x="0" y="506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4" name="MH_Others_6"/>
          <p:cNvSpPr/>
          <p:nvPr>
            <p:custDataLst>
              <p:tags r:id="rId7"/>
            </p:custDataLst>
          </p:nvPr>
        </p:nvSpPr>
        <p:spPr>
          <a:xfrm>
            <a:off x="-11264" y="755479"/>
            <a:ext cx="3156552" cy="401637"/>
          </a:xfrm>
          <a:custGeom>
            <a:avLst/>
            <a:gdLst>
              <a:gd name="connsiteX0" fmla="*/ 1857013 w 3156552"/>
              <a:gd name="connsiteY0" fmla="*/ 104678 h 401637"/>
              <a:gd name="connsiteX1" fmla="*/ 1929021 w 3156552"/>
              <a:gd name="connsiteY1" fmla="*/ 104678 h 401637"/>
              <a:gd name="connsiteX2" fmla="*/ 1929021 w 3156552"/>
              <a:gd name="connsiteY2" fmla="*/ 297257 h 401637"/>
              <a:gd name="connsiteX3" fmla="*/ 1857013 w 3156552"/>
              <a:gd name="connsiteY3" fmla="*/ 297257 h 401637"/>
              <a:gd name="connsiteX4" fmla="*/ 1702944 w 3156552"/>
              <a:gd name="connsiteY4" fmla="*/ 104678 h 401637"/>
              <a:gd name="connsiteX5" fmla="*/ 1774952 w 3156552"/>
              <a:gd name="connsiteY5" fmla="*/ 104678 h 401637"/>
              <a:gd name="connsiteX6" fmla="*/ 1774952 w 3156552"/>
              <a:gd name="connsiteY6" fmla="*/ 297257 h 401637"/>
              <a:gd name="connsiteX7" fmla="*/ 1702944 w 3156552"/>
              <a:gd name="connsiteY7" fmla="*/ 297257 h 401637"/>
              <a:gd name="connsiteX8" fmla="*/ 1548875 w 3156552"/>
              <a:gd name="connsiteY8" fmla="*/ 104678 h 401637"/>
              <a:gd name="connsiteX9" fmla="*/ 1620883 w 3156552"/>
              <a:gd name="connsiteY9" fmla="*/ 104678 h 401637"/>
              <a:gd name="connsiteX10" fmla="*/ 1620883 w 3156552"/>
              <a:gd name="connsiteY10" fmla="*/ 297257 h 401637"/>
              <a:gd name="connsiteX11" fmla="*/ 1548875 w 3156552"/>
              <a:gd name="connsiteY11" fmla="*/ 297257 h 401637"/>
              <a:gd name="connsiteX12" fmla="*/ 1394806 w 3156552"/>
              <a:gd name="connsiteY12" fmla="*/ 104678 h 401637"/>
              <a:gd name="connsiteX13" fmla="*/ 1466814 w 3156552"/>
              <a:gd name="connsiteY13" fmla="*/ 104678 h 401637"/>
              <a:gd name="connsiteX14" fmla="*/ 1466814 w 3156552"/>
              <a:gd name="connsiteY14" fmla="*/ 297257 h 401637"/>
              <a:gd name="connsiteX15" fmla="*/ 1394806 w 3156552"/>
              <a:gd name="connsiteY15" fmla="*/ 297257 h 401637"/>
              <a:gd name="connsiteX16" fmla="*/ 1240737 w 3156552"/>
              <a:gd name="connsiteY16" fmla="*/ 104678 h 401637"/>
              <a:gd name="connsiteX17" fmla="*/ 1312745 w 3156552"/>
              <a:gd name="connsiteY17" fmla="*/ 104678 h 401637"/>
              <a:gd name="connsiteX18" fmla="*/ 1312745 w 3156552"/>
              <a:gd name="connsiteY18" fmla="*/ 297257 h 401637"/>
              <a:gd name="connsiteX19" fmla="*/ 1240737 w 3156552"/>
              <a:gd name="connsiteY19" fmla="*/ 297257 h 401637"/>
              <a:gd name="connsiteX20" fmla="*/ 1086668 w 3156552"/>
              <a:gd name="connsiteY20" fmla="*/ 104678 h 401637"/>
              <a:gd name="connsiteX21" fmla="*/ 1158676 w 3156552"/>
              <a:gd name="connsiteY21" fmla="*/ 104678 h 401637"/>
              <a:gd name="connsiteX22" fmla="*/ 1158676 w 3156552"/>
              <a:gd name="connsiteY22" fmla="*/ 297257 h 401637"/>
              <a:gd name="connsiteX23" fmla="*/ 1086668 w 3156552"/>
              <a:gd name="connsiteY23" fmla="*/ 297257 h 401637"/>
              <a:gd name="connsiteX24" fmla="*/ 932599 w 3156552"/>
              <a:gd name="connsiteY24" fmla="*/ 104678 h 401637"/>
              <a:gd name="connsiteX25" fmla="*/ 1004607 w 3156552"/>
              <a:gd name="connsiteY25" fmla="*/ 104678 h 401637"/>
              <a:gd name="connsiteX26" fmla="*/ 1004607 w 3156552"/>
              <a:gd name="connsiteY26" fmla="*/ 297257 h 401637"/>
              <a:gd name="connsiteX27" fmla="*/ 932599 w 3156552"/>
              <a:gd name="connsiteY27" fmla="*/ 297257 h 401637"/>
              <a:gd name="connsiteX28" fmla="*/ 778530 w 3156552"/>
              <a:gd name="connsiteY28" fmla="*/ 104678 h 401637"/>
              <a:gd name="connsiteX29" fmla="*/ 850538 w 3156552"/>
              <a:gd name="connsiteY29" fmla="*/ 104678 h 401637"/>
              <a:gd name="connsiteX30" fmla="*/ 850538 w 3156552"/>
              <a:gd name="connsiteY30" fmla="*/ 297257 h 401637"/>
              <a:gd name="connsiteX31" fmla="*/ 778530 w 3156552"/>
              <a:gd name="connsiteY31" fmla="*/ 297257 h 401637"/>
              <a:gd name="connsiteX32" fmla="*/ 622824 w 3156552"/>
              <a:gd name="connsiteY32" fmla="*/ 104678 h 401637"/>
              <a:gd name="connsiteX33" fmla="*/ 694832 w 3156552"/>
              <a:gd name="connsiteY33" fmla="*/ 104678 h 401637"/>
              <a:gd name="connsiteX34" fmla="*/ 694832 w 3156552"/>
              <a:gd name="connsiteY34" fmla="*/ 297257 h 401637"/>
              <a:gd name="connsiteX35" fmla="*/ 622824 w 3156552"/>
              <a:gd name="connsiteY35" fmla="*/ 297257 h 401637"/>
              <a:gd name="connsiteX36" fmla="*/ 467118 w 3156552"/>
              <a:gd name="connsiteY36" fmla="*/ 104678 h 401637"/>
              <a:gd name="connsiteX37" fmla="*/ 539126 w 3156552"/>
              <a:gd name="connsiteY37" fmla="*/ 104678 h 401637"/>
              <a:gd name="connsiteX38" fmla="*/ 539126 w 3156552"/>
              <a:gd name="connsiteY38" fmla="*/ 297257 h 401637"/>
              <a:gd name="connsiteX39" fmla="*/ 467118 w 3156552"/>
              <a:gd name="connsiteY39" fmla="*/ 297257 h 401637"/>
              <a:gd name="connsiteX40" fmla="*/ 311412 w 3156552"/>
              <a:gd name="connsiteY40" fmla="*/ 104678 h 401637"/>
              <a:gd name="connsiteX41" fmla="*/ 383420 w 3156552"/>
              <a:gd name="connsiteY41" fmla="*/ 104678 h 401637"/>
              <a:gd name="connsiteX42" fmla="*/ 383420 w 3156552"/>
              <a:gd name="connsiteY42" fmla="*/ 297257 h 401637"/>
              <a:gd name="connsiteX43" fmla="*/ 311412 w 3156552"/>
              <a:gd name="connsiteY43" fmla="*/ 297257 h 401637"/>
              <a:gd name="connsiteX44" fmla="*/ 155706 w 3156552"/>
              <a:gd name="connsiteY44" fmla="*/ 104678 h 401637"/>
              <a:gd name="connsiteX45" fmla="*/ 227714 w 3156552"/>
              <a:gd name="connsiteY45" fmla="*/ 104678 h 401637"/>
              <a:gd name="connsiteX46" fmla="*/ 227714 w 3156552"/>
              <a:gd name="connsiteY46" fmla="*/ 297257 h 401637"/>
              <a:gd name="connsiteX47" fmla="*/ 155706 w 3156552"/>
              <a:gd name="connsiteY47" fmla="*/ 297257 h 401637"/>
              <a:gd name="connsiteX48" fmla="*/ 0 w 3156552"/>
              <a:gd name="connsiteY48" fmla="*/ 104678 h 401637"/>
              <a:gd name="connsiteX49" fmla="*/ 72008 w 3156552"/>
              <a:gd name="connsiteY49" fmla="*/ 104678 h 401637"/>
              <a:gd name="connsiteX50" fmla="*/ 72008 w 3156552"/>
              <a:gd name="connsiteY50" fmla="*/ 297257 h 401637"/>
              <a:gd name="connsiteX51" fmla="*/ 0 w 3156552"/>
              <a:gd name="connsiteY51" fmla="*/ 297257 h 401637"/>
              <a:gd name="connsiteX52" fmla="*/ 2955734 w 3156552"/>
              <a:gd name="connsiteY52" fmla="*/ 0 h 401637"/>
              <a:gd name="connsiteX53" fmla="*/ 3156552 w 3156552"/>
              <a:gd name="connsiteY53" fmla="*/ 200819 h 401637"/>
              <a:gd name="connsiteX54" fmla="*/ 2955734 w 3156552"/>
              <a:gd name="connsiteY54" fmla="*/ 401637 h 401637"/>
              <a:gd name="connsiteX55" fmla="*/ 2955734 w 3156552"/>
              <a:gd name="connsiteY55" fmla="*/ 301228 h 401637"/>
              <a:gd name="connsiteX56" fmla="*/ 2004424 w 3156552"/>
              <a:gd name="connsiteY56" fmla="*/ 301228 h 401637"/>
              <a:gd name="connsiteX57" fmla="*/ 2004424 w 3156552"/>
              <a:gd name="connsiteY57" fmla="*/ 100409 h 401637"/>
              <a:gd name="connsiteX58" fmla="*/ 2955734 w 3156552"/>
              <a:gd name="connsiteY58" fmla="*/ 100409 h 401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156552" h="401637">
                <a:moveTo>
                  <a:pt x="1857013" y="104678"/>
                </a:moveTo>
                <a:lnTo>
                  <a:pt x="1929021" y="104678"/>
                </a:lnTo>
                <a:lnTo>
                  <a:pt x="1929021" y="297257"/>
                </a:lnTo>
                <a:lnTo>
                  <a:pt x="1857013" y="297257"/>
                </a:lnTo>
                <a:close/>
                <a:moveTo>
                  <a:pt x="1702944" y="104678"/>
                </a:moveTo>
                <a:lnTo>
                  <a:pt x="1774952" y="104678"/>
                </a:lnTo>
                <a:lnTo>
                  <a:pt x="1774952" y="297257"/>
                </a:lnTo>
                <a:lnTo>
                  <a:pt x="1702944" y="297257"/>
                </a:lnTo>
                <a:close/>
                <a:moveTo>
                  <a:pt x="1548875" y="104678"/>
                </a:moveTo>
                <a:lnTo>
                  <a:pt x="1620883" y="104678"/>
                </a:lnTo>
                <a:lnTo>
                  <a:pt x="1620883" y="297257"/>
                </a:lnTo>
                <a:lnTo>
                  <a:pt x="1548875" y="297257"/>
                </a:lnTo>
                <a:close/>
                <a:moveTo>
                  <a:pt x="1394806" y="104678"/>
                </a:moveTo>
                <a:lnTo>
                  <a:pt x="1466814" y="104678"/>
                </a:lnTo>
                <a:lnTo>
                  <a:pt x="1466814" y="297257"/>
                </a:lnTo>
                <a:lnTo>
                  <a:pt x="1394806" y="297257"/>
                </a:lnTo>
                <a:close/>
                <a:moveTo>
                  <a:pt x="1240737" y="104678"/>
                </a:moveTo>
                <a:lnTo>
                  <a:pt x="1312745" y="104678"/>
                </a:lnTo>
                <a:lnTo>
                  <a:pt x="1312745" y="297257"/>
                </a:lnTo>
                <a:lnTo>
                  <a:pt x="1240737" y="297257"/>
                </a:lnTo>
                <a:close/>
                <a:moveTo>
                  <a:pt x="1086668" y="104678"/>
                </a:moveTo>
                <a:lnTo>
                  <a:pt x="1158676" y="104678"/>
                </a:lnTo>
                <a:lnTo>
                  <a:pt x="1158676" y="297257"/>
                </a:lnTo>
                <a:lnTo>
                  <a:pt x="1086668" y="297257"/>
                </a:lnTo>
                <a:close/>
                <a:moveTo>
                  <a:pt x="932599" y="104678"/>
                </a:moveTo>
                <a:lnTo>
                  <a:pt x="1004607" y="104678"/>
                </a:lnTo>
                <a:lnTo>
                  <a:pt x="1004607" y="297257"/>
                </a:lnTo>
                <a:lnTo>
                  <a:pt x="932599" y="297257"/>
                </a:lnTo>
                <a:close/>
                <a:moveTo>
                  <a:pt x="778530" y="104678"/>
                </a:moveTo>
                <a:lnTo>
                  <a:pt x="850538" y="104678"/>
                </a:lnTo>
                <a:lnTo>
                  <a:pt x="850538" y="297257"/>
                </a:lnTo>
                <a:lnTo>
                  <a:pt x="778530" y="297257"/>
                </a:lnTo>
                <a:close/>
                <a:moveTo>
                  <a:pt x="622824" y="104678"/>
                </a:moveTo>
                <a:lnTo>
                  <a:pt x="694832" y="104678"/>
                </a:lnTo>
                <a:lnTo>
                  <a:pt x="694832" y="297257"/>
                </a:lnTo>
                <a:lnTo>
                  <a:pt x="622824" y="297257"/>
                </a:lnTo>
                <a:close/>
                <a:moveTo>
                  <a:pt x="467118" y="104678"/>
                </a:moveTo>
                <a:lnTo>
                  <a:pt x="539126" y="104678"/>
                </a:lnTo>
                <a:lnTo>
                  <a:pt x="539126" y="297257"/>
                </a:lnTo>
                <a:lnTo>
                  <a:pt x="467118" y="297257"/>
                </a:lnTo>
                <a:close/>
                <a:moveTo>
                  <a:pt x="311412" y="104678"/>
                </a:moveTo>
                <a:lnTo>
                  <a:pt x="383420" y="104678"/>
                </a:lnTo>
                <a:lnTo>
                  <a:pt x="383420" y="297257"/>
                </a:lnTo>
                <a:lnTo>
                  <a:pt x="311412" y="297257"/>
                </a:lnTo>
                <a:close/>
                <a:moveTo>
                  <a:pt x="155706" y="104678"/>
                </a:moveTo>
                <a:lnTo>
                  <a:pt x="227714" y="104678"/>
                </a:lnTo>
                <a:lnTo>
                  <a:pt x="227714" y="297257"/>
                </a:lnTo>
                <a:lnTo>
                  <a:pt x="155706" y="297257"/>
                </a:lnTo>
                <a:close/>
                <a:moveTo>
                  <a:pt x="0" y="104678"/>
                </a:moveTo>
                <a:lnTo>
                  <a:pt x="72008" y="104678"/>
                </a:lnTo>
                <a:lnTo>
                  <a:pt x="72008" y="297257"/>
                </a:lnTo>
                <a:lnTo>
                  <a:pt x="0" y="297257"/>
                </a:lnTo>
                <a:close/>
                <a:moveTo>
                  <a:pt x="2955734" y="0"/>
                </a:moveTo>
                <a:lnTo>
                  <a:pt x="3156552" y="200819"/>
                </a:lnTo>
                <a:lnTo>
                  <a:pt x="2955734" y="401637"/>
                </a:lnTo>
                <a:lnTo>
                  <a:pt x="2955734" y="301228"/>
                </a:lnTo>
                <a:lnTo>
                  <a:pt x="2004424" y="301228"/>
                </a:lnTo>
                <a:lnTo>
                  <a:pt x="2004424" y="100409"/>
                </a:lnTo>
                <a:lnTo>
                  <a:pt x="2955734" y="10040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MH_Number_1"/>
          <p:cNvSpPr txBox="1"/>
          <p:nvPr>
            <p:custDataLst>
              <p:tags r:id="rId8"/>
            </p:custDataLst>
          </p:nvPr>
        </p:nvSpPr>
        <p:spPr>
          <a:xfrm>
            <a:off x="3744690" y="3192555"/>
            <a:ext cx="731160" cy="544277"/>
          </a:xfrm>
          <a:prstGeom prst="rect">
            <a:avLst/>
          </a:prstGeom>
          <a:noFill/>
        </p:spPr>
        <p:txBody>
          <a:bodyPr wrap="square" lIns="0" tIns="0" rIns="0" bIns="0" rtlCol="0" anchor="ctr" anchorCtr="0">
            <a:noAutofit/>
          </a:bodyPr>
          <a:lstStyle>
            <a:defPPr>
              <a:defRPr lang="zh-CN"/>
            </a:defPPr>
            <a:lvl1pPr algn="ctr">
              <a:defRPr sz="2800" b="1">
                <a:latin typeface="华文细黑" panose="02010600040101010101" pitchFamily="2" charset="-122"/>
                <a:ea typeface="华文细黑" panose="02010600040101010101" pitchFamily="2" charset="-122"/>
              </a:defRPr>
            </a:lvl1pPr>
          </a:lstStyle>
          <a:p>
            <a:r>
              <a:rPr lang="en-US" altLang="zh-CN"/>
              <a:t>01</a:t>
            </a:r>
            <a:endParaRPr lang="zh-CN" altLang="en-US" dirty="0"/>
          </a:p>
        </p:txBody>
      </p:sp>
      <p:sp>
        <p:nvSpPr>
          <p:cNvPr id="35" name="MH_Entry_1"/>
          <p:cNvSpPr txBox="1"/>
          <p:nvPr>
            <p:custDataLst>
              <p:tags r:id="rId9"/>
            </p:custDataLst>
          </p:nvPr>
        </p:nvSpPr>
        <p:spPr>
          <a:xfrm>
            <a:off x="4862292" y="3183483"/>
            <a:ext cx="3570514" cy="544277"/>
          </a:xfrm>
          <a:prstGeom prst="rect">
            <a:avLst/>
          </a:prstGeom>
          <a:noFill/>
        </p:spPr>
        <p:txBody>
          <a:bodyPr wrap="square" lIns="0" tIns="0" rIns="0" bIns="0" rtlCol="0" anchor="ctr" anchorCtr="0">
            <a:normAutofit/>
          </a:bodyPr>
          <a:lstStyle>
            <a:defPPr>
              <a:defRPr lang="zh-CN"/>
            </a:defPPr>
            <a:lvl1pPr>
              <a:defRPr sz="2400" b="1" spc="200">
                <a:latin typeface="+mn-ea"/>
              </a:defRPr>
            </a:lvl1pPr>
          </a:lstStyle>
          <a:p>
            <a:r>
              <a:rPr lang="en-US" altLang="zh-CN"/>
              <a:t>SOM</a:t>
            </a:r>
            <a:endParaRPr lang="zh-CN" altLang="en-US" dirty="0"/>
          </a:p>
        </p:txBody>
      </p:sp>
      <p:sp>
        <p:nvSpPr>
          <p:cNvPr id="36" name="MH_Number_2"/>
          <p:cNvSpPr txBox="1"/>
          <p:nvPr>
            <p:custDataLst>
              <p:tags r:id="rId10"/>
            </p:custDataLst>
          </p:nvPr>
        </p:nvSpPr>
        <p:spPr>
          <a:xfrm>
            <a:off x="3744690" y="4085143"/>
            <a:ext cx="731160" cy="544277"/>
          </a:xfrm>
          <a:prstGeom prst="rect">
            <a:avLst/>
          </a:prstGeom>
          <a:noFill/>
        </p:spPr>
        <p:txBody>
          <a:bodyPr wrap="square" lIns="0" tIns="0" rIns="0" bIns="0" rtlCol="0" anchor="ctr" anchorCtr="0">
            <a:noAutofit/>
          </a:bodyPr>
          <a:lstStyle>
            <a:defPPr>
              <a:defRPr lang="zh-CN"/>
            </a:defPPr>
            <a:lvl1pPr algn="ctr">
              <a:defRPr sz="2000">
                <a:solidFill>
                  <a:srgbClr val="B2B2B2"/>
                </a:solidFill>
                <a:latin typeface="华文细黑" panose="02010600040101010101" pitchFamily="2" charset="-122"/>
                <a:ea typeface="华文细黑" panose="02010600040101010101" pitchFamily="2" charset="-122"/>
              </a:defRPr>
            </a:lvl1pPr>
          </a:lstStyle>
          <a:p>
            <a:r>
              <a:rPr lang="en-US" altLang="zh-CN"/>
              <a:t>02</a:t>
            </a:r>
            <a:endParaRPr lang="zh-CN" altLang="en-US" dirty="0"/>
          </a:p>
        </p:txBody>
      </p:sp>
      <p:sp>
        <p:nvSpPr>
          <p:cNvPr id="37" name="MH_Entry_2"/>
          <p:cNvSpPr txBox="1"/>
          <p:nvPr>
            <p:custDataLst>
              <p:tags r:id="rId11"/>
            </p:custDataLst>
          </p:nvPr>
        </p:nvSpPr>
        <p:spPr>
          <a:xfrm>
            <a:off x="4862292" y="4076071"/>
            <a:ext cx="3570514" cy="544277"/>
          </a:xfrm>
          <a:prstGeom prst="rect">
            <a:avLst/>
          </a:prstGeom>
          <a:noFill/>
        </p:spPr>
        <p:txBody>
          <a:bodyPr wrap="square" lIns="0" tIns="0" rIns="0" bIns="0" rtlCol="0" anchor="ctr" anchorCtr="0">
            <a:normAutofit/>
          </a:bodyPr>
          <a:lstStyle>
            <a:defPPr>
              <a:defRPr lang="zh-CN"/>
            </a:defPPr>
            <a:lvl1pPr>
              <a:defRPr spc="200">
                <a:solidFill>
                  <a:srgbClr val="B2B2B2"/>
                </a:solidFill>
                <a:latin typeface="+mn-ea"/>
              </a:defRPr>
            </a:lvl1pPr>
          </a:lstStyle>
          <a:p>
            <a:r>
              <a:rPr lang="en-US" altLang="zh-CN"/>
              <a:t>PolSOM</a:t>
            </a:r>
            <a:endParaRPr lang="zh-CN" altLang="en-US" dirty="0"/>
          </a:p>
        </p:txBody>
      </p:sp>
      <p:sp>
        <p:nvSpPr>
          <p:cNvPr id="38" name="MH_Number_3"/>
          <p:cNvSpPr txBox="1"/>
          <p:nvPr>
            <p:custDataLst>
              <p:tags r:id="rId12"/>
            </p:custDataLst>
          </p:nvPr>
        </p:nvSpPr>
        <p:spPr>
          <a:xfrm>
            <a:off x="3744690" y="4977731"/>
            <a:ext cx="731160" cy="544277"/>
          </a:xfrm>
          <a:prstGeom prst="rect">
            <a:avLst/>
          </a:prstGeom>
          <a:noFill/>
        </p:spPr>
        <p:txBody>
          <a:bodyPr wrap="square" lIns="0" tIns="0" rIns="0" bIns="0" rtlCol="0" anchor="ctr" anchorCtr="0">
            <a:noAutofit/>
          </a:bodyPr>
          <a:lstStyle>
            <a:defPPr>
              <a:defRPr lang="zh-CN"/>
            </a:defPPr>
            <a:lvl1pPr algn="ctr">
              <a:defRPr sz="2000">
                <a:solidFill>
                  <a:srgbClr val="B2B2B2"/>
                </a:solidFill>
                <a:latin typeface="华文细黑" panose="02010600040101010101" pitchFamily="2" charset="-122"/>
                <a:ea typeface="华文细黑" panose="02010600040101010101" pitchFamily="2" charset="-122"/>
              </a:defRPr>
            </a:lvl1pPr>
          </a:lstStyle>
          <a:p>
            <a:r>
              <a:rPr lang="en-US" altLang="zh-CN"/>
              <a:t>03</a:t>
            </a:r>
            <a:endParaRPr lang="zh-CN" altLang="en-US" dirty="0"/>
          </a:p>
        </p:txBody>
      </p:sp>
      <p:sp>
        <p:nvSpPr>
          <p:cNvPr id="39" name="MH_Entry_3"/>
          <p:cNvSpPr txBox="1"/>
          <p:nvPr>
            <p:custDataLst>
              <p:tags r:id="rId13"/>
            </p:custDataLst>
          </p:nvPr>
        </p:nvSpPr>
        <p:spPr>
          <a:xfrm>
            <a:off x="4862292" y="4968659"/>
            <a:ext cx="3570514" cy="544277"/>
          </a:xfrm>
          <a:prstGeom prst="rect">
            <a:avLst/>
          </a:prstGeom>
          <a:noFill/>
        </p:spPr>
        <p:txBody>
          <a:bodyPr wrap="square" lIns="0" tIns="0" rIns="0" bIns="0" rtlCol="0" anchor="ctr" anchorCtr="0">
            <a:normAutofit/>
          </a:bodyPr>
          <a:lstStyle>
            <a:defPPr>
              <a:defRPr lang="zh-CN"/>
            </a:defPPr>
            <a:lvl1pPr>
              <a:defRPr spc="200">
                <a:solidFill>
                  <a:srgbClr val="B2B2B2"/>
                </a:solidFill>
                <a:latin typeface="+mn-ea"/>
              </a:defRPr>
            </a:lvl1pPr>
          </a:lstStyle>
          <a:p>
            <a:r>
              <a:rPr lang="en-US" altLang="zh-CN"/>
              <a:t>SCD</a:t>
            </a:r>
            <a:endParaRPr lang="zh-CN" altLang="en-US" dirty="0"/>
          </a:p>
        </p:txBody>
      </p:sp>
      <p:cxnSp>
        <p:nvCxnSpPr>
          <p:cNvPr id="40" name="MH_Others_7"/>
          <p:cNvCxnSpPr/>
          <p:nvPr>
            <p:custDataLst>
              <p:tags r:id="rId14"/>
            </p:custDataLst>
          </p:nvPr>
        </p:nvCxnSpPr>
        <p:spPr>
          <a:xfrm>
            <a:off x="4575308" y="3318950"/>
            <a:ext cx="0" cy="31931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1" name="MH_Others_8"/>
          <p:cNvCxnSpPr/>
          <p:nvPr>
            <p:custDataLst>
              <p:tags r:id="rId15"/>
            </p:custDataLst>
          </p:nvPr>
        </p:nvCxnSpPr>
        <p:spPr>
          <a:xfrm>
            <a:off x="4575308" y="4207619"/>
            <a:ext cx="0" cy="31931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2" name="MH_Others_9"/>
          <p:cNvCxnSpPr/>
          <p:nvPr>
            <p:custDataLst>
              <p:tags r:id="rId16"/>
            </p:custDataLst>
          </p:nvPr>
        </p:nvCxnSpPr>
        <p:spPr>
          <a:xfrm>
            <a:off x="4575308" y="5096287"/>
            <a:ext cx="0" cy="319314"/>
          </a:xfrm>
          <a:prstGeom prst="line">
            <a:avLst/>
          </a:prstGeom>
          <a:ln w="254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1290012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nvCxnSpPr>
        <p:spPr>
          <a:xfrm rot="5400000">
            <a:off x="-787817" y="3420164"/>
            <a:ext cx="6840000" cy="0"/>
          </a:xfrm>
          <a:prstGeom prst="line">
            <a:avLst/>
          </a:prstGeom>
          <a:ln w="3175">
            <a:solidFill>
              <a:srgbClr val="D3D3D3"/>
            </a:solidFill>
            <a:prstDash val="sys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5400000">
            <a:off x="-582689" y="3420164"/>
            <a:ext cx="6840000" cy="0"/>
          </a:xfrm>
          <a:prstGeom prst="line">
            <a:avLst/>
          </a:prstGeom>
          <a:ln w="3175">
            <a:solidFill>
              <a:srgbClr val="D3D3D3"/>
            </a:solidFill>
            <a:prstDash val="sysDash"/>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0" y="3805485"/>
            <a:ext cx="9144000" cy="0"/>
          </a:xfrm>
          <a:prstGeom prst="line">
            <a:avLst/>
          </a:prstGeom>
          <a:ln w="3175">
            <a:solidFill>
              <a:srgbClr val="D3D3D3"/>
            </a:solidFill>
            <a:prstDash val="sys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0" y="3971597"/>
            <a:ext cx="9144000" cy="0"/>
          </a:xfrm>
          <a:prstGeom prst="line">
            <a:avLst/>
          </a:prstGeom>
          <a:ln w="3175">
            <a:solidFill>
              <a:srgbClr val="D3D3D3"/>
            </a:solidFill>
            <a:prstDash val="sysDash"/>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0" y="4386699"/>
            <a:ext cx="9144000" cy="0"/>
          </a:xfrm>
          <a:prstGeom prst="line">
            <a:avLst/>
          </a:prstGeom>
          <a:ln w="3175">
            <a:solidFill>
              <a:srgbClr val="D3D3D3"/>
            </a:solidFill>
            <a:prstDash val="sys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0" y="4550431"/>
            <a:ext cx="9144000" cy="0"/>
          </a:xfrm>
          <a:prstGeom prst="line">
            <a:avLst/>
          </a:prstGeom>
          <a:ln w="3175">
            <a:solidFill>
              <a:srgbClr val="D3D3D3"/>
            </a:solidFill>
            <a:prstDash val="sysDash"/>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2467083" y="3807490"/>
            <a:ext cx="539750" cy="743879"/>
            <a:chOff x="2467083" y="3299490"/>
            <a:chExt cx="539750" cy="743879"/>
          </a:xfrm>
          <a:solidFill>
            <a:schemeClr val="accent3"/>
          </a:solidFill>
        </p:grpSpPr>
        <p:sp>
          <p:nvSpPr>
            <p:cNvPr id="11" name="矩形 10"/>
            <p:cNvSpPr/>
            <p:nvPr/>
          </p:nvSpPr>
          <p:spPr>
            <a:xfrm>
              <a:off x="2467876" y="3598068"/>
              <a:ext cx="533400" cy="1500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矩形 4"/>
            <p:cNvSpPr/>
            <p:nvPr/>
          </p:nvSpPr>
          <p:spPr>
            <a:xfrm>
              <a:off x="2467083" y="3299491"/>
              <a:ext cx="165100" cy="742940"/>
            </a:xfrm>
            <a:prstGeom prst="rect">
              <a:avLst/>
            </a:prstGeom>
            <a:grpFill/>
            <a:ln>
              <a:noFill/>
            </a:ln>
            <a:effectLst>
              <a:outerShdw blurRad="50800" dist="127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矩形 5"/>
            <p:cNvSpPr/>
            <p:nvPr/>
          </p:nvSpPr>
          <p:spPr>
            <a:xfrm>
              <a:off x="2841733" y="3299490"/>
              <a:ext cx="165100" cy="743879"/>
            </a:xfrm>
            <a:prstGeom prst="rect">
              <a:avLst/>
            </a:prstGeom>
            <a:grpFill/>
            <a:ln>
              <a:noFill/>
            </a:ln>
            <a:effectLst>
              <a:outerShdw blurRad="50800" dist="12700" dir="108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 name="组合 1"/>
          <p:cNvGrpSpPr/>
          <p:nvPr/>
        </p:nvGrpSpPr>
        <p:grpSpPr>
          <a:xfrm>
            <a:off x="1781429" y="3809872"/>
            <a:ext cx="533400" cy="742950"/>
            <a:chOff x="1781429" y="3301872"/>
            <a:chExt cx="533400" cy="742950"/>
          </a:xfrm>
          <a:solidFill>
            <a:schemeClr val="accent1"/>
          </a:solidFill>
        </p:grpSpPr>
        <p:sp>
          <p:nvSpPr>
            <p:cNvPr id="4" name="矩形 3"/>
            <p:cNvSpPr/>
            <p:nvPr/>
          </p:nvSpPr>
          <p:spPr>
            <a:xfrm>
              <a:off x="1965579" y="3428872"/>
              <a:ext cx="171450" cy="615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矩形 2"/>
            <p:cNvSpPr/>
            <p:nvPr/>
          </p:nvSpPr>
          <p:spPr>
            <a:xfrm>
              <a:off x="1781429" y="3301872"/>
              <a:ext cx="533400" cy="165100"/>
            </a:xfrm>
            <a:prstGeom prst="rect">
              <a:avLst/>
            </a:prstGeom>
            <a:grpFill/>
            <a:ln>
              <a:noFill/>
            </a:ln>
            <a:effectLst>
              <a:outerShdw blurRad="508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6" name="组合 15"/>
          <p:cNvGrpSpPr/>
          <p:nvPr/>
        </p:nvGrpSpPr>
        <p:grpSpPr>
          <a:xfrm>
            <a:off x="3156670" y="3767996"/>
            <a:ext cx="372214" cy="824410"/>
            <a:chOff x="3156670" y="3259996"/>
            <a:chExt cx="372214" cy="824410"/>
          </a:xfrm>
          <a:solidFill>
            <a:schemeClr val="accent2"/>
          </a:solidFill>
        </p:grpSpPr>
        <p:sp>
          <p:nvSpPr>
            <p:cNvPr id="19" name="任意多边形 18"/>
            <p:cNvSpPr/>
            <p:nvPr/>
          </p:nvSpPr>
          <p:spPr>
            <a:xfrm rot="20653324" flipH="1">
              <a:off x="3363784" y="3267206"/>
              <a:ext cx="165100" cy="817200"/>
            </a:xfrm>
            <a:custGeom>
              <a:avLst/>
              <a:gdLst>
                <a:gd name="connsiteX0" fmla="*/ 0 w 165100"/>
                <a:gd name="connsiteY0" fmla="*/ 46650 h 803016"/>
                <a:gd name="connsiteX1" fmla="*/ 165100 w 165100"/>
                <a:gd name="connsiteY1" fmla="*/ 0 h 803016"/>
                <a:gd name="connsiteX2" fmla="*/ 165100 w 165100"/>
                <a:gd name="connsiteY2" fmla="*/ 756366 h 803016"/>
                <a:gd name="connsiteX3" fmla="*/ 0 w 165100"/>
                <a:gd name="connsiteY3" fmla="*/ 803016 h 803016"/>
              </a:gdLst>
              <a:ahLst/>
              <a:cxnLst>
                <a:cxn ang="0">
                  <a:pos x="connsiteX0" y="connsiteY0"/>
                </a:cxn>
                <a:cxn ang="0">
                  <a:pos x="connsiteX1" y="connsiteY1"/>
                </a:cxn>
                <a:cxn ang="0">
                  <a:pos x="connsiteX2" y="connsiteY2"/>
                </a:cxn>
                <a:cxn ang="0">
                  <a:pos x="connsiteX3" y="connsiteY3"/>
                </a:cxn>
              </a:cxnLst>
              <a:rect l="l" t="t" r="r" b="b"/>
              <a:pathLst>
                <a:path w="165100" h="803016">
                  <a:moveTo>
                    <a:pt x="0" y="46650"/>
                  </a:moveTo>
                  <a:lnTo>
                    <a:pt x="165100" y="0"/>
                  </a:lnTo>
                  <a:lnTo>
                    <a:pt x="165100" y="756366"/>
                  </a:lnTo>
                  <a:lnTo>
                    <a:pt x="0" y="80301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 name="任意多边形 17"/>
            <p:cNvSpPr/>
            <p:nvPr/>
          </p:nvSpPr>
          <p:spPr>
            <a:xfrm rot="946676">
              <a:off x="3156670" y="3259996"/>
              <a:ext cx="165100" cy="820800"/>
            </a:xfrm>
            <a:custGeom>
              <a:avLst/>
              <a:gdLst>
                <a:gd name="connsiteX0" fmla="*/ 0 w 165100"/>
                <a:gd name="connsiteY0" fmla="*/ 46650 h 803016"/>
                <a:gd name="connsiteX1" fmla="*/ 165100 w 165100"/>
                <a:gd name="connsiteY1" fmla="*/ 0 h 803016"/>
                <a:gd name="connsiteX2" fmla="*/ 165100 w 165100"/>
                <a:gd name="connsiteY2" fmla="*/ 756366 h 803016"/>
                <a:gd name="connsiteX3" fmla="*/ 0 w 165100"/>
                <a:gd name="connsiteY3" fmla="*/ 803016 h 803016"/>
              </a:gdLst>
              <a:ahLst/>
              <a:cxnLst>
                <a:cxn ang="0">
                  <a:pos x="connsiteX0" y="connsiteY0"/>
                </a:cxn>
                <a:cxn ang="0">
                  <a:pos x="connsiteX1" y="connsiteY1"/>
                </a:cxn>
                <a:cxn ang="0">
                  <a:pos x="connsiteX2" y="connsiteY2"/>
                </a:cxn>
                <a:cxn ang="0">
                  <a:pos x="connsiteX3" y="connsiteY3"/>
                </a:cxn>
              </a:cxnLst>
              <a:rect l="l" t="t" r="r" b="b"/>
              <a:pathLst>
                <a:path w="165100" h="803016">
                  <a:moveTo>
                    <a:pt x="0" y="46650"/>
                  </a:moveTo>
                  <a:lnTo>
                    <a:pt x="165100" y="0"/>
                  </a:lnTo>
                  <a:lnTo>
                    <a:pt x="165100" y="756366"/>
                  </a:lnTo>
                  <a:lnTo>
                    <a:pt x="0" y="803016"/>
                  </a:lnTo>
                  <a:close/>
                </a:path>
              </a:pathLst>
            </a:custGeom>
            <a:grpFill/>
            <a:ln>
              <a:noFill/>
            </a:ln>
            <a:effectLst>
              <a:outerShdw blurRad="50800" dist="12700" dir="6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0" name="组合 19"/>
          <p:cNvGrpSpPr/>
          <p:nvPr/>
        </p:nvGrpSpPr>
        <p:grpSpPr>
          <a:xfrm>
            <a:off x="4376770" y="3718304"/>
            <a:ext cx="397565" cy="917396"/>
            <a:chOff x="4376770" y="3210304"/>
            <a:chExt cx="397565" cy="917396"/>
          </a:xfrm>
          <a:solidFill>
            <a:schemeClr val="accent5"/>
          </a:solidFill>
        </p:grpSpPr>
        <p:sp>
          <p:nvSpPr>
            <p:cNvPr id="9" name="矩形 8"/>
            <p:cNvSpPr/>
            <p:nvPr/>
          </p:nvSpPr>
          <p:spPr>
            <a:xfrm>
              <a:off x="4376770" y="3299491"/>
              <a:ext cx="165100" cy="745200"/>
            </a:xfrm>
            <a:prstGeom prst="rect">
              <a:avLst/>
            </a:prstGeom>
            <a:grpFill/>
            <a:ln>
              <a:noFill/>
            </a:ln>
            <a:effectLst>
              <a:outerShdw blurRad="50800" dist="127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1" name="任意多边形 50"/>
            <p:cNvSpPr/>
            <p:nvPr/>
          </p:nvSpPr>
          <p:spPr>
            <a:xfrm rot="19577384" flipH="1">
              <a:off x="4633589" y="3556267"/>
              <a:ext cx="140746" cy="571433"/>
            </a:xfrm>
            <a:custGeom>
              <a:avLst/>
              <a:gdLst>
                <a:gd name="connsiteX0" fmla="*/ 0 w 140625"/>
                <a:gd name="connsiteY0" fmla="*/ 34686 h 568792"/>
                <a:gd name="connsiteX1" fmla="*/ 0 w 140625"/>
                <a:gd name="connsiteY1" fmla="*/ 568792 h 568792"/>
                <a:gd name="connsiteX2" fmla="*/ 41733 w 140625"/>
                <a:gd name="connsiteY2" fmla="*/ 547251 h 568792"/>
                <a:gd name="connsiteX3" fmla="*/ 140625 w 140625"/>
                <a:gd name="connsiteY3" fmla="*/ 481273 h 568792"/>
                <a:gd name="connsiteX4" fmla="*/ 140625 w 140625"/>
                <a:gd name="connsiteY4" fmla="*/ 0 h 568792"/>
                <a:gd name="connsiteX0" fmla="*/ 3299 w 143924"/>
                <a:gd name="connsiteY0" fmla="*/ 34686 h 576719"/>
                <a:gd name="connsiteX1" fmla="*/ 0 w 143924"/>
                <a:gd name="connsiteY1" fmla="*/ 576719 h 576719"/>
                <a:gd name="connsiteX2" fmla="*/ 45032 w 143924"/>
                <a:gd name="connsiteY2" fmla="*/ 547251 h 576719"/>
                <a:gd name="connsiteX3" fmla="*/ 143924 w 143924"/>
                <a:gd name="connsiteY3" fmla="*/ 481273 h 576719"/>
                <a:gd name="connsiteX4" fmla="*/ 143924 w 143924"/>
                <a:gd name="connsiteY4" fmla="*/ 0 h 576719"/>
                <a:gd name="connsiteX5" fmla="*/ 3299 w 143924"/>
                <a:gd name="connsiteY5" fmla="*/ 34686 h 576719"/>
                <a:gd name="connsiteX0" fmla="*/ 121 w 140746"/>
                <a:gd name="connsiteY0" fmla="*/ 34686 h 571433"/>
                <a:gd name="connsiteX1" fmla="*/ 4745 w 140746"/>
                <a:gd name="connsiteY1" fmla="*/ 571433 h 571433"/>
                <a:gd name="connsiteX2" fmla="*/ 41854 w 140746"/>
                <a:gd name="connsiteY2" fmla="*/ 547251 h 571433"/>
                <a:gd name="connsiteX3" fmla="*/ 140746 w 140746"/>
                <a:gd name="connsiteY3" fmla="*/ 481273 h 571433"/>
                <a:gd name="connsiteX4" fmla="*/ 140746 w 140746"/>
                <a:gd name="connsiteY4" fmla="*/ 0 h 571433"/>
                <a:gd name="connsiteX5" fmla="*/ 121 w 140746"/>
                <a:gd name="connsiteY5" fmla="*/ 34686 h 571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746" h="571433">
                  <a:moveTo>
                    <a:pt x="121" y="34686"/>
                  </a:moveTo>
                  <a:cubicBezTo>
                    <a:pt x="-979" y="215364"/>
                    <a:pt x="5845" y="390755"/>
                    <a:pt x="4745" y="571433"/>
                  </a:cubicBezTo>
                  <a:lnTo>
                    <a:pt x="41854" y="547251"/>
                  </a:lnTo>
                  <a:lnTo>
                    <a:pt x="140746" y="481273"/>
                  </a:lnTo>
                  <a:lnTo>
                    <a:pt x="140746" y="0"/>
                  </a:lnTo>
                  <a:lnTo>
                    <a:pt x="121" y="3468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2" name="任意多边形 51"/>
            <p:cNvSpPr/>
            <p:nvPr/>
          </p:nvSpPr>
          <p:spPr>
            <a:xfrm rot="2022616" flipH="1" flipV="1">
              <a:off x="4627500" y="3210304"/>
              <a:ext cx="140625" cy="572703"/>
            </a:xfrm>
            <a:custGeom>
              <a:avLst/>
              <a:gdLst>
                <a:gd name="connsiteX0" fmla="*/ 140625 w 140625"/>
                <a:gd name="connsiteY0" fmla="*/ 478871 h 567419"/>
                <a:gd name="connsiteX1" fmla="*/ 34632 w 140625"/>
                <a:gd name="connsiteY1" fmla="*/ 549587 h 567419"/>
                <a:gd name="connsiteX2" fmla="*/ 0 w 140625"/>
                <a:gd name="connsiteY2" fmla="*/ 567419 h 567419"/>
                <a:gd name="connsiteX3" fmla="*/ 0 w 140625"/>
                <a:gd name="connsiteY3" fmla="*/ 34602 h 567419"/>
                <a:gd name="connsiteX4" fmla="*/ 140625 w 140625"/>
                <a:gd name="connsiteY4" fmla="*/ 0 h 567419"/>
                <a:gd name="connsiteX0" fmla="*/ 140625 w 140625"/>
                <a:gd name="connsiteY0" fmla="*/ 478871 h 567419"/>
                <a:gd name="connsiteX1" fmla="*/ 34632 w 140625"/>
                <a:gd name="connsiteY1" fmla="*/ 549587 h 567419"/>
                <a:gd name="connsiteX2" fmla="*/ 0 w 140625"/>
                <a:gd name="connsiteY2" fmla="*/ 567419 h 567419"/>
                <a:gd name="connsiteX3" fmla="*/ 0 w 140625"/>
                <a:gd name="connsiteY3" fmla="*/ 34602 h 567419"/>
                <a:gd name="connsiteX4" fmla="*/ 140625 w 140625"/>
                <a:gd name="connsiteY4" fmla="*/ 0 h 567419"/>
                <a:gd name="connsiteX5" fmla="*/ 140625 w 140625"/>
                <a:gd name="connsiteY5" fmla="*/ 478871 h 567419"/>
                <a:gd name="connsiteX0" fmla="*/ 140625 w 140625"/>
                <a:gd name="connsiteY0" fmla="*/ 478871 h 572703"/>
                <a:gd name="connsiteX1" fmla="*/ 34632 w 140625"/>
                <a:gd name="connsiteY1" fmla="*/ 549587 h 572703"/>
                <a:gd name="connsiteX2" fmla="*/ 662 w 140625"/>
                <a:gd name="connsiteY2" fmla="*/ 572703 h 572703"/>
                <a:gd name="connsiteX3" fmla="*/ 0 w 140625"/>
                <a:gd name="connsiteY3" fmla="*/ 34602 h 572703"/>
                <a:gd name="connsiteX4" fmla="*/ 140625 w 140625"/>
                <a:gd name="connsiteY4" fmla="*/ 0 h 572703"/>
                <a:gd name="connsiteX5" fmla="*/ 140625 w 140625"/>
                <a:gd name="connsiteY5" fmla="*/ 478871 h 57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25" h="572703">
                  <a:moveTo>
                    <a:pt x="140625" y="478871"/>
                  </a:moveTo>
                  <a:lnTo>
                    <a:pt x="34632" y="549587"/>
                  </a:lnTo>
                  <a:lnTo>
                    <a:pt x="662" y="572703"/>
                  </a:lnTo>
                  <a:cubicBezTo>
                    <a:pt x="441" y="393336"/>
                    <a:pt x="221" y="213969"/>
                    <a:pt x="0" y="34602"/>
                  </a:cubicBezTo>
                  <a:lnTo>
                    <a:pt x="140625" y="0"/>
                  </a:lnTo>
                  <a:lnTo>
                    <a:pt x="140625" y="4788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1" name="组合 20"/>
          <p:cNvGrpSpPr/>
          <p:nvPr/>
        </p:nvGrpSpPr>
        <p:grpSpPr>
          <a:xfrm>
            <a:off x="4946311" y="3748225"/>
            <a:ext cx="528705" cy="884627"/>
            <a:chOff x="4946311" y="3240225"/>
            <a:chExt cx="528705" cy="884627"/>
          </a:xfrm>
          <a:solidFill>
            <a:schemeClr val="accent3"/>
          </a:solidFill>
        </p:grpSpPr>
        <p:sp>
          <p:nvSpPr>
            <p:cNvPr id="12" name="矩形 11"/>
            <p:cNvSpPr/>
            <p:nvPr/>
          </p:nvSpPr>
          <p:spPr>
            <a:xfrm>
              <a:off x="4997973" y="3299491"/>
              <a:ext cx="477043" cy="165100"/>
            </a:xfrm>
            <a:prstGeom prst="rect">
              <a:avLst/>
            </a:prstGeom>
            <a:grpFill/>
            <a:ln>
              <a:noFill/>
            </a:ln>
            <a:effectLst>
              <a:outerShdw blurRad="25400" dist="12700" dir="10800000" algn="t" rotWithShape="0">
                <a:prstClr val="black">
                  <a:alpha val="3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矩形 12"/>
            <p:cNvSpPr/>
            <p:nvPr/>
          </p:nvSpPr>
          <p:spPr>
            <a:xfrm>
              <a:off x="4946311" y="3879722"/>
              <a:ext cx="456475" cy="1651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5" name="任意多边形 54"/>
            <p:cNvSpPr/>
            <p:nvPr/>
          </p:nvSpPr>
          <p:spPr>
            <a:xfrm rot="19318059" flipH="1">
              <a:off x="5109070" y="3240225"/>
              <a:ext cx="172591" cy="884627"/>
            </a:xfrm>
            <a:custGeom>
              <a:avLst/>
              <a:gdLst>
                <a:gd name="connsiteX0" fmla="*/ 26795 w 172591"/>
                <a:gd name="connsiteY0" fmla="*/ 0 h 884627"/>
                <a:gd name="connsiteX1" fmla="*/ 0 w 172591"/>
                <a:gd name="connsiteY1" fmla="*/ 20959 h 884627"/>
                <a:gd name="connsiteX2" fmla="*/ 0 w 172591"/>
                <a:gd name="connsiteY2" fmla="*/ 814160 h 884627"/>
                <a:gd name="connsiteX3" fmla="*/ 106651 w 172591"/>
                <a:gd name="connsiteY3" fmla="*/ 884627 h 884627"/>
                <a:gd name="connsiteX4" fmla="*/ 172591 w 172591"/>
                <a:gd name="connsiteY4" fmla="*/ 832304 h 884627"/>
                <a:gd name="connsiteX5" fmla="*/ 172591 w 172591"/>
                <a:gd name="connsiteY5" fmla="*/ 96332 h 884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2591" h="884627">
                  <a:moveTo>
                    <a:pt x="26795" y="0"/>
                  </a:moveTo>
                  <a:lnTo>
                    <a:pt x="0" y="20959"/>
                  </a:lnTo>
                  <a:lnTo>
                    <a:pt x="0" y="814160"/>
                  </a:lnTo>
                  <a:lnTo>
                    <a:pt x="106651" y="884627"/>
                  </a:lnTo>
                  <a:lnTo>
                    <a:pt x="172591" y="832304"/>
                  </a:lnTo>
                  <a:lnTo>
                    <a:pt x="172591" y="96332"/>
                  </a:lnTo>
                  <a:close/>
                </a:path>
              </a:pathLst>
            </a:custGeom>
            <a:grpFill/>
            <a:ln>
              <a:noFill/>
            </a:ln>
            <a:effectLst>
              <a:outerShdw blurRad="508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22" name="组合 21"/>
          <p:cNvGrpSpPr/>
          <p:nvPr/>
        </p:nvGrpSpPr>
        <p:grpSpPr>
          <a:xfrm>
            <a:off x="5727900" y="3807491"/>
            <a:ext cx="165100" cy="745331"/>
            <a:chOff x="5727900" y="3299491"/>
            <a:chExt cx="165100" cy="745331"/>
          </a:xfrm>
          <a:solidFill>
            <a:schemeClr val="accent2"/>
          </a:solidFill>
        </p:grpSpPr>
        <p:sp>
          <p:nvSpPr>
            <p:cNvPr id="10" name="矩形 9"/>
            <p:cNvSpPr/>
            <p:nvPr/>
          </p:nvSpPr>
          <p:spPr>
            <a:xfrm>
              <a:off x="5727900" y="3299491"/>
              <a:ext cx="165100" cy="536943"/>
            </a:xfrm>
            <a:prstGeom prst="rect">
              <a:avLst/>
            </a:prstGeom>
            <a:grpFill/>
            <a:ln>
              <a:noFill/>
            </a:ln>
            <a:effectLst>
              <a:outerShdw blurRad="254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椭圆 34"/>
            <p:cNvSpPr/>
            <p:nvPr/>
          </p:nvSpPr>
          <p:spPr>
            <a:xfrm>
              <a:off x="5727900" y="3879722"/>
              <a:ext cx="165100" cy="165100"/>
            </a:xfrm>
            <a:prstGeom prst="ellipse">
              <a:avLst/>
            </a:prstGeom>
            <a:grpFill/>
            <a:ln>
              <a:noFill/>
            </a:ln>
            <a:effectLst>
              <a:outerShdw blurRad="25400" dist="127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 name="组合 16"/>
          <p:cNvGrpSpPr/>
          <p:nvPr/>
        </p:nvGrpSpPr>
        <p:grpSpPr>
          <a:xfrm>
            <a:off x="3679209" y="3722366"/>
            <a:ext cx="547688" cy="904312"/>
            <a:chOff x="3679209" y="3214366"/>
            <a:chExt cx="547688" cy="904312"/>
          </a:xfrm>
          <a:solidFill>
            <a:schemeClr val="accent1"/>
          </a:solidFill>
        </p:grpSpPr>
        <p:sp>
          <p:nvSpPr>
            <p:cNvPr id="7" name="矩形 6"/>
            <p:cNvSpPr/>
            <p:nvPr/>
          </p:nvSpPr>
          <p:spPr>
            <a:xfrm>
              <a:off x="3679209" y="3299491"/>
              <a:ext cx="165100" cy="745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6" name="任意多边形 25"/>
            <p:cNvSpPr/>
            <p:nvPr/>
          </p:nvSpPr>
          <p:spPr>
            <a:xfrm rot="19848040" flipH="1">
              <a:off x="3864430" y="3214366"/>
              <a:ext cx="169748" cy="904312"/>
            </a:xfrm>
            <a:custGeom>
              <a:avLst/>
              <a:gdLst>
                <a:gd name="connsiteX0" fmla="*/ 141593 w 165100"/>
                <a:gd name="connsiteY0" fmla="*/ 0 h 904312"/>
                <a:gd name="connsiteX1" fmla="*/ 0 w 165100"/>
                <a:gd name="connsiteY1" fmla="*/ 79132 h 904312"/>
                <a:gd name="connsiteX2" fmla="*/ 0 w 165100"/>
                <a:gd name="connsiteY2" fmla="*/ 868605 h 904312"/>
                <a:gd name="connsiteX3" fmla="*/ 19955 w 165100"/>
                <a:gd name="connsiteY3" fmla="*/ 904312 h 904312"/>
                <a:gd name="connsiteX4" fmla="*/ 165100 w 165100"/>
                <a:gd name="connsiteY4" fmla="*/ 823196 h 904312"/>
                <a:gd name="connsiteX5" fmla="*/ 165100 w 165100"/>
                <a:gd name="connsiteY5" fmla="*/ 42063 h 904312"/>
                <a:gd name="connsiteX0" fmla="*/ 141593 w 169748"/>
                <a:gd name="connsiteY0" fmla="*/ 0 h 904312"/>
                <a:gd name="connsiteX1" fmla="*/ 0 w 169748"/>
                <a:gd name="connsiteY1" fmla="*/ 79132 h 904312"/>
                <a:gd name="connsiteX2" fmla="*/ 0 w 169748"/>
                <a:gd name="connsiteY2" fmla="*/ 868605 h 904312"/>
                <a:gd name="connsiteX3" fmla="*/ 19955 w 169748"/>
                <a:gd name="connsiteY3" fmla="*/ 904312 h 904312"/>
                <a:gd name="connsiteX4" fmla="*/ 169748 w 169748"/>
                <a:gd name="connsiteY4" fmla="*/ 831511 h 904312"/>
                <a:gd name="connsiteX5" fmla="*/ 165100 w 169748"/>
                <a:gd name="connsiteY5" fmla="*/ 42063 h 904312"/>
                <a:gd name="connsiteX6" fmla="*/ 141593 w 169748"/>
                <a:gd name="connsiteY6" fmla="*/ 0 h 90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9748" h="904312">
                  <a:moveTo>
                    <a:pt x="141593" y="0"/>
                  </a:moveTo>
                  <a:lnTo>
                    <a:pt x="0" y="79132"/>
                  </a:lnTo>
                  <a:lnTo>
                    <a:pt x="0" y="868605"/>
                  </a:lnTo>
                  <a:lnTo>
                    <a:pt x="19955" y="904312"/>
                  </a:lnTo>
                  <a:lnTo>
                    <a:pt x="169748" y="831511"/>
                  </a:lnTo>
                  <a:cubicBezTo>
                    <a:pt x="168199" y="568362"/>
                    <a:pt x="166649" y="305212"/>
                    <a:pt x="165100" y="42063"/>
                  </a:cubicBezTo>
                  <a:lnTo>
                    <a:pt x="141593" y="0"/>
                  </a:lnTo>
                  <a:close/>
                </a:path>
              </a:pathLst>
            </a:custGeom>
            <a:grpFill/>
            <a:ln>
              <a:noFill/>
            </a:ln>
            <a:effectLst>
              <a:outerShdw blurRad="50800" dist="12700" dir="60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 name="矩形 7"/>
            <p:cNvSpPr/>
            <p:nvPr/>
          </p:nvSpPr>
          <p:spPr>
            <a:xfrm>
              <a:off x="4061797" y="3297485"/>
              <a:ext cx="165100" cy="745885"/>
            </a:xfrm>
            <a:prstGeom prst="rect">
              <a:avLst/>
            </a:prstGeom>
            <a:grpFill/>
            <a:ln>
              <a:noFill/>
            </a:ln>
            <a:effectLst>
              <a:outerShdw blurRad="50800" dist="12700" dir="108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Tree>
    <p:extLst>
      <p:ext uri="{BB962C8B-B14F-4D97-AF65-F5344CB8AC3E}">
        <p14:creationId xmlns:p14="http://schemas.microsoft.com/office/powerpoint/2010/main" val="42148481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2385"/>
            <a:ext cx="8292045" cy="699594"/>
          </a:xfrm>
        </p:spPr>
        <p:txBody>
          <a:bodyPr>
            <a:normAutofit/>
          </a:bodyPr>
          <a:lstStyle/>
          <a:p>
            <a:r>
              <a:rPr lang="en-US" altLang="zh-CN" sz="2800" dirty="0" smtClean="0"/>
              <a:t>1.1 </a:t>
            </a:r>
            <a:r>
              <a:rPr lang="en-US" altLang="zh-CN" sz="2800" dirty="0" err="1" smtClean="0"/>
              <a:t>SOM</a:t>
            </a:r>
            <a:r>
              <a:rPr lang="zh-CN" altLang="en-US" sz="2800" dirty="0" smtClean="0"/>
              <a:t>网络的生物学基础</a:t>
            </a:r>
            <a:endParaRPr lang="zh-CN" altLang="en-US" sz="2800" dirty="0"/>
          </a:p>
        </p:txBody>
      </p:sp>
      <p:sp>
        <p:nvSpPr>
          <p:cNvPr id="3" name="Text Box 4"/>
          <p:cNvSpPr txBox="1">
            <a:spLocks noChangeArrowheads="1"/>
          </p:cNvSpPr>
          <p:nvPr/>
        </p:nvSpPr>
        <p:spPr bwMode="auto">
          <a:xfrm>
            <a:off x="323850" y="1089025"/>
            <a:ext cx="8496300" cy="2425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nSpc>
                <a:spcPct val="120000"/>
              </a:lnSpc>
              <a:spcBef>
                <a:spcPct val="50000"/>
              </a:spcBef>
            </a:pPr>
            <a:r>
              <a:rPr lang="en-US" altLang="zh-CN" dirty="0"/>
              <a:t>       </a:t>
            </a:r>
            <a:r>
              <a:rPr lang="zh-CN" altLang="en-US" sz="2000" dirty="0"/>
              <a:t>生物学研究表明：人的大脑皮层中，存在许多不同功能的神经网络区域，每个功能区域完成各自的特定功能，如视觉、听觉、语言理解和运动控制等等。</a:t>
            </a:r>
          </a:p>
          <a:p>
            <a:pPr>
              <a:lnSpc>
                <a:spcPct val="120000"/>
              </a:lnSpc>
              <a:spcBef>
                <a:spcPct val="50000"/>
              </a:spcBef>
            </a:pPr>
            <a:r>
              <a:rPr lang="zh-CN" altLang="en-US" sz="2000" dirty="0"/>
              <a:t>       当人脑通过感官接受外界的特定时空信息时，将引起大脑皮层的特定区域兴奋。每个区域有若干神经元组成，当该区域兴奋时，总是以某一个神经元（细胞）为兴奋中心，呈现出墨西哥帽（</a:t>
            </a:r>
            <a:r>
              <a:rPr lang="en-US" altLang="zh-CN" sz="2000" dirty="0"/>
              <a:t>Mexican Hat</a:t>
            </a:r>
            <a:r>
              <a:rPr lang="zh-CN" altLang="en-US" sz="2000" dirty="0"/>
              <a:t>）式兴奋分布。</a:t>
            </a: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3825875"/>
            <a:ext cx="4391025"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4681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467519" y="4202112"/>
            <a:ext cx="820896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nSpc>
                <a:spcPct val="120000"/>
              </a:lnSpc>
              <a:spcBef>
                <a:spcPct val="50000"/>
              </a:spcBef>
            </a:pPr>
            <a:r>
              <a:rPr lang="en-US" altLang="zh-CN" sz="2000" dirty="0"/>
              <a:t>       1981</a:t>
            </a:r>
            <a:r>
              <a:rPr lang="zh-CN" altLang="en-US" sz="2000" dirty="0"/>
              <a:t>年芬兰学者</a:t>
            </a:r>
            <a:r>
              <a:rPr lang="en-US" altLang="zh-CN" sz="2000" dirty="0" err="1"/>
              <a:t>kohonen</a:t>
            </a:r>
            <a:r>
              <a:rPr lang="zh-CN" altLang="en-US" sz="2000" dirty="0"/>
              <a:t>提出一个称为自组织特征映射（</a:t>
            </a:r>
            <a:r>
              <a:rPr lang="en-US" altLang="zh-CN" sz="2000" dirty="0" smtClean="0"/>
              <a:t>Self-organizing Map, </a:t>
            </a:r>
            <a:r>
              <a:rPr lang="en-US" altLang="zh-CN" sz="2000" dirty="0" err="1" smtClean="0"/>
              <a:t>SOM</a:t>
            </a:r>
            <a:r>
              <a:rPr lang="zh-CN" altLang="en-US" sz="2000" dirty="0" smtClean="0"/>
              <a:t>）</a:t>
            </a:r>
            <a:r>
              <a:rPr lang="zh-CN" altLang="en-US" sz="2000" dirty="0"/>
              <a:t>网络，前述大脑神经细胞兴奋规律等，在该网络中都得到了反应。</a:t>
            </a:r>
          </a:p>
        </p:txBody>
      </p:sp>
      <p:sp>
        <p:nvSpPr>
          <p:cNvPr id="4" name="Text Box 5"/>
          <p:cNvSpPr txBox="1">
            <a:spLocks noChangeArrowheads="1"/>
          </p:cNvSpPr>
          <p:nvPr/>
        </p:nvSpPr>
        <p:spPr bwMode="auto">
          <a:xfrm>
            <a:off x="467519" y="1249362"/>
            <a:ext cx="8135937" cy="79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nSpc>
                <a:spcPct val="120000"/>
              </a:lnSpc>
              <a:spcBef>
                <a:spcPct val="50000"/>
              </a:spcBef>
            </a:pPr>
            <a:r>
              <a:rPr lang="en-US" altLang="zh-CN" sz="2000" dirty="0"/>
              <a:t>       </a:t>
            </a:r>
            <a:r>
              <a:rPr lang="zh-CN" altLang="en-US" sz="2000" dirty="0"/>
              <a:t>网络区域中的这种兴奋与抑制规律，将依据外界输入环境的不同，神经元（细胞）要靠竞争机制来决定胜负。</a:t>
            </a:r>
          </a:p>
        </p:txBody>
      </p:sp>
      <p:sp>
        <p:nvSpPr>
          <p:cNvPr id="5" name="Text Box 6"/>
          <p:cNvSpPr txBox="1">
            <a:spLocks noChangeArrowheads="1"/>
          </p:cNvSpPr>
          <p:nvPr/>
        </p:nvSpPr>
        <p:spPr bwMode="auto">
          <a:xfrm>
            <a:off x="467519" y="2473325"/>
            <a:ext cx="799306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nSpc>
                <a:spcPct val="120000"/>
              </a:lnSpc>
              <a:spcBef>
                <a:spcPct val="50000"/>
              </a:spcBef>
            </a:pPr>
            <a:r>
              <a:rPr lang="en-US" altLang="zh-CN" sz="2000" dirty="0"/>
              <a:t>       </a:t>
            </a:r>
            <a:r>
              <a:rPr lang="zh-CN" altLang="en-US" sz="2000" dirty="0"/>
              <a:t>大脑的这种区域性结构，虽有遗传因素，但，各区域的功能大部分是后天</a:t>
            </a:r>
            <a:r>
              <a:rPr lang="zh-CN" altLang="en-US" sz="2000" dirty="0" smtClean="0"/>
              <a:t>通过环境</a:t>
            </a:r>
            <a:r>
              <a:rPr lang="zh-CN" altLang="en-US" sz="2000" dirty="0"/>
              <a:t>的适应和学习得到的，这就是神经网络的</a:t>
            </a:r>
            <a:r>
              <a:rPr lang="zh-CN" altLang="en-US" sz="2000" dirty="0">
                <a:solidFill>
                  <a:srgbClr val="FF0000"/>
                </a:solidFill>
              </a:rPr>
              <a:t>自组织（</a:t>
            </a:r>
            <a:r>
              <a:rPr lang="en-US" altLang="zh-CN" sz="2000" dirty="0" smtClean="0">
                <a:solidFill>
                  <a:srgbClr val="FF0000"/>
                </a:solidFill>
              </a:rPr>
              <a:t>self-organizing</a:t>
            </a:r>
            <a:r>
              <a:rPr lang="zh-CN" altLang="en-US" sz="2000" dirty="0" smtClean="0">
                <a:solidFill>
                  <a:srgbClr val="FF0000"/>
                </a:solidFill>
              </a:rPr>
              <a:t>）</a:t>
            </a:r>
            <a:r>
              <a:rPr lang="zh-CN" altLang="en-US" sz="2000" dirty="0">
                <a:solidFill>
                  <a:srgbClr val="FF0000"/>
                </a:solidFill>
              </a:rPr>
              <a:t>特征</a:t>
            </a:r>
            <a:r>
              <a:rPr lang="en-US" altLang="zh-CN" sz="2000" dirty="0"/>
              <a:t>.</a:t>
            </a:r>
          </a:p>
        </p:txBody>
      </p:sp>
      <p:sp>
        <p:nvSpPr>
          <p:cNvPr id="6" name="标题 1"/>
          <p:cNvSpPr>
            <a:spLocks noGrp="1"/>
          </p:cNvSpPr>
          <p:nvPr>
            <p:ph type="title"/>
          </p:nvPr>
        </p:nvSpPr>
        <p:spPr>
          <a:xfrm>
            <a:off x="395536" y="22385"/>
            <a:ext cx="8292045" cy="699594"/>
          </a:xfrm>
        </p:spPr>
        <p:txBody>
          <a:bodyPr>
            <a:normAutofit/>
          </a:bodyPr>
          <a:lstStyle/>
          <a:p>
            <a:r>
              <a:rPr lang="en-US" altLang="zh-CN" sz="2800" dirty="0" smtClean="0"/>
              <a:t>1.1 </a:t>
            </a:r>
            <a:r>
              <a:rPr lang="en-US" altLang="zh-CN" sz="2800" dirty="0" err="1" smtClean="0"/>
              <a:t>SOM</a:t>
            </a:r>
            <a:r>
              <a:rPr lang="zh-CN" altLang="en-US" sz="2800" dirty="0" smtClean="0"/>
              <a:t>网络的生物学基础</a:t>
            </a:r>
            <a:endParaRPr lang="zh-CN" altLang="en-US" sz="2800" dirty="0"/>
          </a:p>
        </p:txBody>
      </p:sp>
    </p:spTree>
    <p:extLst>
      <p:ext uri="{BB962C8B-B14F-4D97-AF65-F5344CB8AC3E}">
        <p14:creationId xmlns:p14="http://schemas.microsoft.com/office/powerpoint/2010/main" val="3337359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 </a:t>
            </a:r>
            <a:r>
              <a:rPr lang="en-US" altLang="zh-CN" dirty="0" err="1" smtClean="0"/>
              <a:t>SOM</a:t>
            </a:r>
            <a:r>
              <a:rPr lang="zh-CN" altLang="en-US" dirty="0"/>
              <a:t>网络的拓扑结构</a:t>
            </a:r>
          </a:p>
        </p:txBody>
      </p:sp>
      <p:sp>
        <p:nvSpPr>
          <p:cNvPr id="3" name="Text Box 4"/>
          <p:cNvSpPr txBox="1">
            <a:spLocks noChangeArrowheads="1"/>
          </p:cNvSpPr>
          <p:nvPr/>
        </p:nvSpPr>
        <p:spPr bwMode="auto">
          <a:xfrm>
            <a:off x="431800" y="974725"/>
            <a:ext cx="8280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nSpc>
                <a:spcPct val="120000"/>
              </a:lnSpc>
              <a:spcBef>
                <a:spcPct val="50000"/>
              </a:spcBef>
            </a:pPr>
            <a:r>
              <a:rPr lang="en-US" altLang="zh-CN" sz="2000" dirty="0"/>
              <a:t>       </a:t>
            </a:r>
            <a:r>
              <a:rPr lang="en-US" altLang="zh-CN" sz="2000" dirty="0" err="1"/>
              <a:t>SOM</a:t>
            </a:r>
            <a:r>
              <a:rPr lang="zh-CN" altLang="en-US" sz="2000" dirty="0"/>
              <a:t>网络共有两层，输入层模拟感知外界输入信息的视网膜。输出层模拟做出响应的大脑皮层。输出层也是竞争层，网络拓扑结构形式常见有一维线阵和二维平面阵。</a:t>
            </a: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4537" y="2559050"/>
            <a:ext cx="4514850" cy="24955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p:cNvSpPr>
            <a:spLocks noChangeArrowheads="1"/>
          </p:cNvSpPr>
          <p:nvPr/>
        </p:nvSpPr>
        <p:spPr bwMode="auto">
          <a:xfrm>
            <a:off x="1079500" y="5486400"/>
            <a:ext cx="689483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spcBef>
                <a:spcPct val="50000"/>
              </a:spcBef>
            </a:pPr>
            <a:r>
              <a:rPr lang="zh-CN" altLang="en-US" sz="2000" b="1" dirty="0">
                <a:solidFill>
                  <a:schemeClr val="accent2"/>
                </a:solidFill>
              </a:rPr>
              <a:t>网络实现将任意维输入模式在输出层映射成一维离散图形。</a:t>
            </a:r>
          </a:p>
        </p:txBody>
      </p:sp>
    </p:spTree>
    <p:extLst>
      <p:ext uri="{BB962C8B-B14F-4D97-AF65-F5344CB8AC3E}">
        <p14:creationId xmlns:p14="http://schemas.microsoft.com/office/powerpoint/2010/main" val="10617067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en-US" altLang="zh-CN" dirty="0" err="1"/>
              <a:t>SOM</a:t>
            </a:r>
            <a:r>
              <a:rPr lang="zh-CN" altLang="en-US" dirty="0"/>
              <a:t>网络的拓扑结构</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857" y="926306"/>
            <a:ext cx="7888287" cy="4191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3"/>
          <p:cNvSpPr txBox="1">
            <a:spLocks noChangeArrowheads="1"/>
          </p:cNvSpPr>
          <p:nvPr/>
        </p:nvSpPr>
        <p:spPr bwMode="auto">
          <a:xfrm>
            <a:off x="986632" y="5534819"/>
            <a:ext cx="69135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spcBef>
                <a:spcPct val="50000"/>
              </a:spcBef>
            </a:pPr>
            <a:r>
              <a:rPr lang="zh-CN" altLang="en-US" sz="2000" b="1" dirty="0">
                <a:solidFill>
                  <a:schemeClr val="accent2"/>
                </a:solidFill>
              </a:rPr>
              <a:t>网络实现将任意维输入模式在输出层映射成二维离散图形。</a:t>
            </a:r>
          </a:p>
        </p:txBody>
      </p:sp>
    </p:spTree>
    <p:extLst>
      <p:ext uri="{BB962C8B-B14F-4D97-AF65-F5344CB8AC3E}">
        <p14:creationId xmlns:p14="http://schemas.microsoft.com/office/powerpoint/2010/main" val="26386104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en-US" altLang="zh-CN" dirty="0" err="1" smtClean="0"/>
              <a:t>SOM</a:t>
            </a:r>
            <a:r>
              <a:rPr lang="zh-CN" altLang="en-US" dirty="0"/>
              <a:t>网络的运行原理</a:t>
            </a:r>
          </a:p>
        </p:txBody>
      </p:sp>
      <p:sp>
        <p:nvSpPr>
          <p:cNvPr id="3" name="Text Box 6"/>
          <p:cNvSpPr txBox="1">
            <a:spLocks noChangeArrowheads="1"/>
          </p:cNvSpPr>
          <p:nvPr/>
        </p:nvSpPr>
        <p:spPr bwMode="auto">
          <a:xfrm>
            <a:off x="539750" y="960438"/>
            <a:ext cx="79216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nSpc>
                <a:spcPct val="120000"/>
              </a:lnSpc>
            </a:pPr>
            <a:r>
              <a:rPr lang="en-US" altLang="zh-CN" dirty="0"/>
              <a:t>       </a:t>
            </a:r>
            <a:r>
              <a:rPr lang="en-US" altLang="zh-CN" sz="2000" dirty="0" err="1"/>
              <a:t>SOM</a:t>
            </a:r>
            <a:r>
              <a:rPr lang="zh-CN" altLang="en-US" sz="2000" dirty="0"/>
              <a:t>网络表现为：网络随机输入模式时，对某个特定的输入模式，输出层会有</a:t>
            </a:r>
            <a:r>
              <a:rPr lang="zh-CN" altLang="en-US" sz="2000" b="1" dirty="0"/>
              <a:t>某个节点产生最大响应而获胜</a:t>
            </a:r>
            <a:r>
              <a:rPr lang="zh-CN" altLang="en-US" sz="2000" dirty="0"/>
              <a:t>。按生物区域神经兴奋机制，获胜神经元对其邻近神经元存在一种</a:t>
            </a:r>
            <a:r>
              <a:rPr lang="zh-CN" altLang="en-US" sz="2000" b="1" dirty="0"/>
              <a:t>侧抑制（竞争）机制</a:t>
            </a:r>
            <a:r>
              <a:rPr lang="zh-CN" altLang="en-US" sz="2000" dirty="0"/>
              <a:t>。</a:t>
            </a:r>
          </a:p>
        </p:txBody>
      </p:sp>
      <p:sp>
        <p:nvSpPr>
          <p:cNvPr id="4" name="Text Box 7"/>
          <p:cNvSpPr txBox="1">
            <a:spLocks noChangeArrowheads="1"/>
          </p:cNvSpPr>
          <p:nvPr/>
        </p:nvSpPr>
        <p:spPr bwMode="auto">
          <a:xfrm>
            <a:off x="539750" y="2257425"/>
            <a:ext cx="80645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nSpc>
                <a:spcPct val="120000"/>
              </a:lnSpc>
            </a:pPr>
            <a:r>
              <a:rPr lang="en-US" altLang="zh-CN" sz="2000" dirty="0"/>
              <a:t>       </a:t>
            </a:r>
            <a:r>
              <a:rPr lang="en-US" altLang="zh-CN" sz="2000" dirty="0" err="1"/>
              <a:t>SOM</a:t>
            </a:r>
            <a:r>
              <a:rPr lang="zh-CN" altLang="en-US" sz="2000" dirty="0"/>
              <a:t>网络的</a:t>
            </a:r>
            <a:r>
              <a:rPr lang="zh-CN" altLang="en-US" sz="2000" dirty="0">
                <a:solidFill>
                  <a:srgbClr val="FF0000"/>
                </a:solidFill>
              </a:rPr>
              <a:t>侧抑制方式</a:t>
            </a:r>
            <a:r>
              <a:rPr lang="zh-CN" altLang="en-US" sz="2000" dirty="0"/>
              <a:t>是：以获胜神经元为中心权值调整量最强，且由近及远地逐渐递减程度不同的调整权向量直到抑制。理论上按墨西哥帽分布调整权值，但其计算上的复杂性影响了网络训练的收敛性。因此在</a:t>
            </a:r>
            <a:r>
              <a:rPr lang="en-US" altLang="zh-CN" sz="2000" dirty="0" err="1"/>
              <a:t>SOM</a:t>
            </a:r>
            <a:r>
              <a:rPr lang="zh-CN" altLang="en-US" sz="2000" dirty="0"/>
              <a:t>网的应用中常采用与墨西哥帽函数类似的简化函数或其他一些方式（如</a:t>
            </a:r>
            <a:r>
              <a:rPr lang="zh-CN" altLang="en-US" sz="2000" b="1" dirty="0"/>
              <a:t>优胜域</a:t>
            </a:r>
            <a:r>
              <a:rPr lang="zh-CN" altLang="en-US" sz="2000" dirty="0"/>
              <a:t>）。</a:t>
            </a:r>
            <a:endParaRPr lang="zh-CN" altLang="en-US" dirty="0"/>
          </a:p>
        </p:txBody>
      </p:sp>
      <p:sp>
        <p:nvSpPr>
          <p:cNvPr id="5" name="Text Box 8"/>
          <p:cNvSpPr txBox="1">
            <a:spLocks noChangeArrowheads="1"/>
          </p:cNvSpPr>
          <p:nvPr/>
        </p:nvSpPr>
        <p:spPr bwMode="auto">
          <a:xfrm>
            <a:off x="539750" y="4344988"/>
            <a:ext cx="799306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nSpc>
                <a:spcPct val="120000"/>
              </a:lnSpc>
            </a:pPr>
            <a:r>
              <a:rPr lang="en-US" altLang="zh-CN" sz="2000" dirty="0"/>
              <a:t>        </a:t>
            </a:r>
            <a:r>
              <a:rPr lang="zh-CN" altLang="en-US" sz="2000" dirty="0"/>
              <a:t>以获胜神经元为中心设定一个</a:t>
            </a:r>
            <a:r>
              <a:rPr lang="zh-CN" altLang="en-US" sz="2000" dirty="0">
                <a:solidFill>
                  <a:srgbClr val="FF0000"/>
                </a:solidFill>
              </a:rPr>
              <a:t>邻域</a:t>
            </a:r>
            <a:r>
              <a:rPr lang="en-US" altLang="zh-CN" sz="2000" dirty="0"/>
              <a:t>——</a:t>
            </a:r>
            <a:r>
              <a:rPr lang="zh-CN" altLang="en-US" sz="2000" dirty="0"/>
              <a:t>优胜域。优胜邻域内的所有神经元均按其离开获胜神经元的距离远近不同程度地调整权值。优胜邻域开始可定义得较大，但其大小随着训练次数的增加不断收缩，最终收缩到半径为零。</a:t>
            </a:r>
            <a:endParaRPr lang="zh-CN" altLang="en-US" dirty="0"/>
          </a:p>
        </p:txBody>
      </p:sp>
    </p:spTree>
    <p:extLst>
      <p:ext uri="{BB962C8B-B14F-4D97-AF65-F5344CB8AC3E}">
        <p14:creationId xmlns:p14="http://schemas.microsoft.com/office/powerpoint/2010/main" val="6044567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en-US" altLang="zh-CN" dirty="0" err="1"/>
              <a:t>SOM</a:t>
            </a:r>
            <a:r>
              <a:rPr lang="zh-CN" altLang="en-US" dirty="0"/>
              <a:t>网络的运行原理</a:t>
            </a:r>
          </a:p>
        </p:txBody>
      </p:sp>
      <p:sp>
        <p:nvSpPr>
          <p:cNvPr id="3" name="Text Box 7"/>
          <p:cNvSpPr txBox="1">
            <a:spLocks noChangeArrowheads="1"/>
          </p:cNvSpPr>
          <p:nvPr/>
        </p:nvSpPr>
        <p:spPr bwMode="auto">
          <a:xfrm>
            <a:off x="431800" y="1228725"/>
            <a:ext cx="8280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nSpc>
                <a:spcPct val="120000"/>
              </a:lnSpc>
            </a:pPr>
            <a:r>
              <a:rPr lang="en-US" altLang="zh-CN" sz="2000" dirty="0"/>
              <a:t>        </a:t>
            </a:r>
            <a:r>
              <a:rPr lang="zh-CN" altLang="en-US" sz="2000" dirty="0"/>
              <a:t>当输入模式的类别改变时，获胜节点也会改变。获胜节点对周围的节点因侧抑制作用也产生较大的响应，于是，获胜节点及其优胜邻域内的所有节点所连接的</a:t>
            </a:r>
            <a:r>
              <a:rPr lang="zh-CN" altLang="en-US" sz="2000" b="1" dirty="0"/>
              <a:t>权向量均向输入向量的方向作程度不同的调整</a:t>
            </a:r>
            <a:r>
              <a:rPr lang="zh-CN" altLang="en-US" sz="2000" dirty="0"/>
              <a:t>。</a:t>
            </a:r>
            <a:endParaRPr lang="zh-CN" altLang="en-US" dirty="0"/>
          </a:p>
        </p:txBody>
      </p:sp>
      <p:sp>
        <p:nvSpPr>
          <p:cNvPr id="4" name="Text Box 8"/>
          <p:cNvSpPr txBox="1">
            <a:spLocks noChangeArrowheads="1"/>
          </p:cNvSpPr>
          <p:nvPr/>
        </p:nvSpPr>
        <p:spPr bwMode="auto">
          <a:xfrm>
            <a:off x="504825" y="3117850"/>
            <a:ext cx="820737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nSpc>
                <a:spcPct val="120000"/>
              </a:lnSpc>
            </a:pPr>
            <a:r>
              <a:rPr lang="en-US" altLang="zh-CN" sz="2000" dirty="0"/>
              <a:t>       </a:t>
            </a:r>
            <a:r>
              <a:rPr lang="zh-CN" altLang="en-US" sz="2000" dirty="0"/>
              <a:t>网络通过自组织方式，用大量训练样本调整网络的权值，最后使输出层各节点成为对特定模式类敏感的神经元，对应的内星权向量成为各输入模式类的中心向量。并且当两个模式类的特征接近时，代表这两类的节点在位置上也接近。从而，在输出层形成能够反映样本模式类分布情况的</a:t>
            </a:r>
            <a:r>
              <a:rPr lang="zh-CN" altLang="en-US" sz="2000" b="1" dirty="0"/>
              <a:t>有序特征图</a:t>
            </a:r>
            <a:r>
              <a:rPr lang="zh-CN" altLang="en-US" sz="2000" dirty="0"/>
              <a:t>。</a:t>
            </a:r>
            <a:endParaRPr lang="zh-CN" altLang="en-US" dirty="0"/>
          </a:p>
        </p:txBody>
      </p:sp>
    </p:spTree>
    <p:extLst>
      <p:ext uri="{BB962C8B-B14F-4D97-AF65-F5344CB8AC3E}">
        <p14:creationId xmlns:p14="http://schemas.microsoft.com/office/powerpoint/2010/main" val="403682157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335"/>
  <p:tag name="MH_SECTIONID" val="336,337,338,"/>
</p:tagLst>
</file>

<file path=ppt/tags/tag10.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ENTRY"/>
  <p:tag name="ID" val="545289"/>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NUMBER"/>
  <p:tag name="ID" val="545289"/>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ENTRY"/>
  <p:tag name="ID" val="545289"/>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NUMBER"/>
  <p:tag name="ID" val="545289"/>
  <p:tag name="MH_ORDER" val="3"/>
</p:tagLst>
</file>

<file path=ppt/tags/tag14.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ENTRY"/>
  <p:tag name="ID" val="545289"/>
  <p:tag name="MH_ORDER" val="3"/>
</p:tagLst>
</file>

<file path=ppt/tags/tag15.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OTHERS"/>
  <p:tag name="ID" val="545289"/>
</p:tagLst>
</file>

<file path=ppt/tags/tag16.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OTHERS"/>
  <p:tag name="ID" val="545289"/>
</p:tagLst>
</file>

<file path=ppt/tags/tag17.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OTHERS"/>
  <p:tag name="ID" val="545289"/>
</p:tagLst>
</file>

<file path=ppt/tags/tag18.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AUTOCOLOR" val="TRUE"/>
  <p:tag name="ID" val="545289"/>
  <p:tag name="MH_TYPE" val="CONTENTS_SECTION"/>
</p:tagLst>
</file>

<file path=ppt/tags/tag19.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OTHERS"/>
  <p:tag name="ID" val="545289"/>
</p:tagLst>
</file>

<file path=ppt/tags/tag2.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AUTOCOLOR" val="TRUE"/>
  <p:tag name="MH_TYPE" val="CONTENTS"/>
  <p:tag name="ID" val="545289"/>
</p:tagLst>
</file>

<file path=ppt/tags/tag20.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OTHERS"/>
  <p:tag name="ID" val="545289"/>
</p:tagLst>
</file>

<file path=ppt/tags/tag21.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OTHERS"/>
  <p:tag name="ID" val="545289"/>
</p:tagLst>
</file>

<file path=ppt/tags/tag22.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OTHERS"/>
  <p:tag name="ID" val="545289"/>
</p:tagLst>
</file>

<file path=ppt/tags/tag23.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OTHERS"/>
  <p:tag name="ID" val="545289"/>
</p:tagLst>
</file>

<file path=ppt/tags/tag24.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OTHERS"/>
  <p:tag name="ID" val="545289"/>
</p:tagLst>
</file>

<file path=ppt/tags/tag25.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NUMBER"/>
  <p:tag name="ID" val="545289"/>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ENTRY"/>
  <p:tag name="ID" val="545289"/>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NUMBER"/>
  <p:tag name="ID" val="545289"/>
  <p:tag name="MH_ORDER" val="2"/>
</p:tagLst>
</file>

<file path=ppt/tags/tag28.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ENTRY"/>
  <p:tag name="ID" val="545289"/>
  <p:tag name="MH_ORDER" val="2"/>
</p:tagLst>
</file>

<file path=ppt/tags/tag29.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NUMBER"/>
  <p:tag name="ID" val="545289"/>
  <p:tag name="MH_ORDER" val="3"/>
</p:tagLst>
</file>

<file path=ppt/tags/tag3.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OTHERS"/>
  <p:tag name="ID" val="545289"/>
</p:tagLst>
</file>

<file path=ppt/tags/tag30.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ENTRY"/>
  <p:tag name="ID" val="545289"/>
  <p:tag name="MH_ORDER" val="3"/>
</p:tagLst>
</file>

<file path=ppt/tags/tag31.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OTHERS"/>
  <p:tag name="ID" val="545289"/>
</p:tagLst>
</file>

<file path=ppt/tags/tag32.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OTHERS"/>
  <p:tag name="ID" val="545289"/>
</p:tagLst>
</file>

<file path=ppt/tags/tag33.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OTHERS"/>
  <p:tag name="ID" val="545289"/>
</p:tagLst>
</file>

<file path=ppt/tags/tag34.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AUTOCOLOR" val="TRUE"/>
  <p:tag name="ID" val="545289"/>
  <p:tag name="MH_TYPE" val="CONTENTS_SECTION"/>
</p:tagLst>
</file>

<file path=ppt/tags/tag35.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OTHERS"/>
  <p:tag name="ID" val="545289"/>
</p:tagLst>
</file>

<file path=ppt/tags/tag36.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OTHERS"/>
  <p:tag name="ID" val="545289"/>
</p:tagLst>
</file>

<file path=ppt/tags/tag37.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OTHERS"/>
  <p:tag name="ID" val="545289"/>
</p:tagLst>
</file>

<file path=ppt/tags/tag38.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OTHERS"/>
  <p:tag name="ID" val="545289"/>
</p:tagLst>
</file>

<file path=ppt/tags/tag39.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OTHERS"/>
  <p:tag name="ID" val="545289"/>
</p:tagLst>
</file>

<file path=ppt/tags/tag4.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OTHERS"/>
  <p:tag name="ID" val="545289"/>
</p:tagLst>
</file>

<file path=ppt/tags/tag40.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OTHERS"/>
  <p:tag name="ID" val="545289"/>
</p:tagLst>
</file>

<file path=ppt/tags/tag41.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NUMBER"/>
  <p:tag name="ID" val="545289"/>
  <p:tag name="MH_ORDER" val="1"/>
</p:tagLst>
</file>

<file path=ppt/tags/tag42.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ENTRY"/>
  <p:tag name="ID" val="545289"/>
  <p:tag name="MH_ORDER" val="1"/>
</p:tagLst>
</file>

<file path=ppt/tags/tag43.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NUMBER"/>
  <p:tag name="ID" val="545289"/>
  <p:tag name="MH_ORDER" val="2"/>
</p:tagLst>
</file>

<file path=ppt/tags/tag44.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ENTRY"/>
  <p:tag name="ID" val="545289"/>
  <p:tag name="MH_ORDER" val="2"/>
</p:tagLst>
</file>

<file path=ppt/tags/tag45.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NUMBER"/>
  <p:tag name="ID" val="545289"/>
  <p:tag name="MH_ORDER" val="3"/>
</p:tagLst>
</file>

<file path=ppt/tags/tag46.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ENTRY"/>
  <p:tag name="ID" val="545289"/>
  <p:tag name="MH_ORDER" val="3"/>
</p:tagLst>
</file>

<file path=ppt/tags/tag47.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OTHERS"/>
  <p:tag name="ID" val="545289"/>
</p:tagLst>
</file>

<file path=ppt/tags/tag48.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OTHERS"/>
  <p:tag name="ID" val="545289"/>
</p:tagLst>
</file>

<file path=ppt/tags/tag49.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OTHERS"/>
  <p:tag name="ID" val="545289"/>
</p:tagLst>
</file>

<file path=ppt/tags/tag5.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OTHERS"/>
  <p:tag name="ID" val="545289"/>
</p:tagLst>
</file>

<file path=ppt/tags/tag50.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AUTOCOLOR" val="TRUE"/>
  <p:tag name="ID" val="545289"/>
  <p:tag name="MH_TYPE" val="CONTENTS_SECTION"/>
</p:tagLst>
</file>

<file path=ppt/tags/tag51.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OTHERS"/>
  <p:tag name="ID" val="545289"/>
</p:tagLst>
</file>

<file path=ppt/tags/tag52.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OTHERS"/>
  <p:tag name="ID" val="545289"/>
</p:tagLst>
</file>

<file path=ppt/tags/tag53.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OTHERS"/>
  <p:tag name="ID" val="545289"/>
</p:tagLst>
</file>

<file path=ppt/tags/tag54.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OTHERS"/>
  <p:tag name="ID" val="545289"/>
</p:tagLst>
</file>

<file path=ppt/tags/tag55.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OTHERS"/>
  <p:tag name="ID" val="545289"/>
</p:tagLst>
</file>

<file path=ppt/tags/tag56.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OTHERS"/>
  <p:tag name="ID" val="545289"/>
</p:tagLst>
</file>

<file path=ppt/tags/tag57.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NUMBER"/>
  <p:tag name="ID" val="545289"/>
  <p:tag name="MH_ORDER" val="1"/>
</p:tagLst>
</file>

<file path=ppt/tags/tag58.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ENTRY"/>
  <p:tag name="ID" val="545289"/>
  <p:tag name="MH_ORDER" val="1"/>
</p:tagLst>
</file>

<file path=ppt/tags/tag59.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NUMBER"/>
  <p:tag name="ID" val="545289"/>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OTHERS"/>
  <p:tag name="ID" val="545289"/>
</p:tagLst>
</file>

<file path=ppt/tags/tag60.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ENTRY"/>
  <p:tag name="ID" val="545289"/>
  <p:tag name="MH_ORDER" val="2"/>
</p:tagLst>
</file>

<file path=ppt/tags/tag61.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NUMBER"/>
  <p:tag name="ID" val="545289"/>
  <p:tag name="MH_ORDER" val="3"/>
</p:tagLst>
</file>

<file path=ppt/tags/tag62.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ENTRY"/>
  <p:tag name="ID" val="545289"/>
  <p:tag name="MH_ORDER" val="3"/>
</p:tagLst>
</file>

<file path=ppt/tags/tag63.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OTHERS"/>
  <p:tag name="ID" val="545289"/>
</p:tagLst>
</file>

<file path=ppt/tags/tag64.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OTHERS"/>
  <p:tag name="ID" val="545289"/>
</p:tagLst>
</file>

<file path=ppt/tags/tag65.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OTHERS"/>
  <p:tag name="ID" val="545289"/>
</p:tagLst>
</file>

<file path=ppt/tags/tag7.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OTHERS"/>
  <p:tag name="ID" val="545289"/>
</p:tagLst>
</file>

<file path=ppt/tags/tag8.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OTHERS"/>
  <p:tag name="ID" val="545289"/>
</p:tagLst>
</file>

<file path=ppt/tags/tag9.xml><?xml version="1.0" encoding="utf-8"?>
<p:tagLst xmlns:a="http://schemas.openxmlformats.org/drawingml/2006/main" xmlns:r="http://schemas.openxmlformats.org/officeDocument/2006/relationships" xmlns:p="http://schemas.openxmlformats.org/presentationml/2006/main">
  <p:tag name="MH" val="20150528172151"/>
  <p:tag name="MH_LIBRARY" val="CONTENTS"/>
  <p:tag name="MH_TYPE" val="NUMBER"/>
  <p:tag name="ID" val="545289"/>
  <p:tag name="MH_ORDER" val="1"/>
</p:tagLst>
</file>

<file path=ppt/theme/theme1.xml><?xml version="1.0" encoding="utf-8"?>
<a:theme xmlns:a="http://schemas.openxmlformats.org/drawingml/2006/main" name="A000120140530A99PPBG">
  <a:themeElements>
    <a:clrScheme name="自定义 104">
      <a:dk1>
        <a:srgbClr val="5F5F5F"/>
      </a:dk1>
      <a:lt1>
        <a:sysClr val="window" lastClr="FFFFFF"/>
      </a:lt1>
      <a:dk2>
        <a:srgbClr val="4D4D4D"/>
      </a:dk2>
      <a:lt2>
        <a:srgbClr val="FFFFFF"/>
      </a:lt2>
      <a:accent1>
        <a:srgbClr val="68B5F4"/>
      </a:accent1>
      <a:accent2>
        <a:srgbClr val="6374BD"/>
      </a:accent2>
      <a:accent3>
        <a:srgbClr val="7F96B7"/>
      </a:accent3>
      <a:accent4>
        <a:srgbClr val="A35D85"/>
      </a:accent4>
      <a:accent5>
        <a:srgbClr val="A06C6D"/>
      </a:accent5>
      <a:accent6>
        <a:srgbClr val="DE8E86"/>
      </a:accent6>
      <a:hlink>
        <a:srgbClr val="00B0F0"/>
      </a:hlink>
      <a:folHlink>
        <a:srgbClr val="949494"/>
      </a:folHlink>
    </a:clrScheme>
    <a:fontScheme name="自定义 1">
      <a:majorFont>
        <a:latin typeface="Arial Black"/>
        <a:ea typeface="微软雅黑"/>
        <a:cs typeface=""/>
      </a:majorFont>
      <a:minorFont>
        <a:latin typeface="Arial"/>
        <a:ea typeface="宋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A000120140929A75PPBG</Template>
  <TotalTime>1330</TotalTime>
  <Words>1851</Words>
  <Application>Microsoft Office PowerPoint</Application>
  <PresentationFormat>全屏显示(4:3)</PresentationFormat>
  <Paragraphs>398</Paragraphs>
  <Slides>30</Slides>
  <Notes>3</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30</vt:i4>
      </vt:variant>
    </vt:vector>
  </HeadingPairs>
  <TitlesOfParts>
    <vt:vector size="33" baseType="lpstr">
      <vt:lpstr>A000120140530A99PPBG</vt:lpstr>
      <vt:lpstr>Equation</vt:lpstr>
      <vt:lpstr>MathType 6.0 Equation</vt:lpstr>
      <vt:lpstr>SOM and PolSOM</vt:lpstr>
      <vt:lpstr>PowerPoint 演示文稿</vt:lpstr>
      <vt:lpstr>PowerPoint 演示文稿</vt:lpstr>
      <vt:lpstr>1.1 SOM网络的生物学基础</vt:lpstr>
      <vt:lpstr>1.1 SOM网络的生物学基础</vt:lpstr>
      <vt:lpstr>1.2 SOM网络的拓扑结构</vt:lpstr>
      <vt:lpstr>1.2 SOM网络的拓扑结构</vt:lpstr>
      <vt:lpstr>1.3 SOM网络的运行原理</vt:lpstr>
      <vt:lpstr>1.3 SOM网络的运行原理</vt:lpstr>
      <vt:lpstr>1.4  SOM网络的学习算法</vt:lpstr>
      <vt:lpstr>1.5  SOM网络的功能</vt:lpstr>
      <vt:lpstr>PowerPoint 演示文稿</vt:lpstr>
      <vt:lpstr>PowerPoint 演示文稿</vt:lpstr>
      <vt:lpstr>PowerPoint 演示文稿</vt:lpstr>
      <vt:lpstr>PowerPoint 演示文稿</vt:lpstr>
      <vt:lpstr>PowerPoint 演示文稿</vt:lpstr>
      <vt:lpstr>2.1 PolSOM：多维数据可视化</vt:lpstr>
      <vt:lpstr>2.2 PolSOM的体系结构</vt:lpstr>
      <vt:lpstr>2.2 PolSOM的体系结构</vt:lpstr>
      <vt:lpstr>2.2 PolSOM的体系结构</vt:lpstr>
      <vt:lpstr>2.2 PolSOM的体系结构</vt:lpstr>
      <vt:lpstr>2.3  PolSOM的可视化结果</vt:lpstr>
      <vt:lpstr>2.3  PolSOM的可视化结果</vt:lpstr>
      <vt:lpstr>2.4 SOM and PolSOM 的差异</vt:lpstr>
      <vt:lpstr>PowerPoint 演示文稿</vt:lpstr>
      <vt:lpstr>3.1  SCD: 综合集群密度（synthetical cluster density ）</vt:lpstr>
      <vt:lpstr>3.2 簇内数据相似度（intra_cluster_density  ）</vt:lpstr>
      <vt:lpstr>3.3 簇间分离度（ inter_cluster_density ）</vt:lpstr>
      <vt:lpstr>3.4 iris数据集的SCD</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SOM and PolSOM</dc:title>
  <dc:creator>zhou</dc:creator>
  <cp:lastModifiedBy>zhou</cp:lastModifiedBy>
  <cp:revision>55</cp:revision>
  <dcterms:created xsi:type="dcterms:W3CDTF">2015-05-25T00:55:38Z</dcterms:created>
  <dcterms:modified xsi:type="dcterms:W3CDTF">2015-05-28T10:27:37Z</dcterms:modified>
</cp:coreProperties>
</file>