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66" r:id="rId4"/>
    <p:sldId id="265" r:id="rId5"/>
    <p:sldId id="267" r:id="rId6"/>
    <p:sldId id="259" r:id="rId7"/>
    <p:sldId id="268" r:id="rId8"/>
    <p:sldId id="299" r:id="rId9"/>
    <p:sldId id="274" r:id="rId10"/>
    <p:sldId id="270" r:id="rId11"/>
    <p:sldId id="271" r:id="rId12"/>
    <p:sldId id="275" r:id="rId13"/>
    <p:sldId id="276" r:id="rId14"/>
    <p:sldId id="277" r:id="rId15"/>
    <p:sldId id="278" r:id="rId16"/>
    <p:sldId id="279" r:id="rId17"/>
    <p:sldId id="280" r:id="rId18"/>
    <p:sldId id="281" r:id="rId19"/>
    <p:sldId id="283" r:id="rId20"/>
    <p:sldId id="284" r:id="rId21"/>
    <p:sldId id="285" r:id="rId22"/>
    <p:sldId id="286" r:id="rId23"/>
    <p:sldId id="287" r:id="rId24"/>
    <p:sldId id="290" r:id="rId25"/>
    <p:sldId id="291" r:id="rId26"/>
    <p:sldId id="294" r:id="rId27"/>
    <p:sldId id="269" r:id="rId28"/>
    <p:sldId id="264" r:id="rId29"/>
    <p:sldId id="29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2"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DBA5C-9B46-45F1-966A-6A8AD8CA21A4}" type="datetimeFigureOut">
              <a:rPr lang="zh-CN" altLang="en-US" smtClean="0"/>
              <a:t>2015/12/23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5685F-1957-48D9-9027-38C04DD9D12B}" type="slidenum">
              <a:rPr lang="zh-CN" altLang="en-US" smtClean="0"/>
              <a:t>‹#›</a:t>
            </a:fld>
            <a:endParaRPr lang="zh-CN" altLang="en-US"/>
          </a:p>
        </p:txBody>
      </p:sp>
    </p:spTree>
    <p:extLst>
      <p:ext uri="{BB962C8B-B14F-4D97-AF65-F5344CB8AC3E}">
        <p14:creationId xmlns:p14="http://schemas.microsoft.com/office/powerpoint/2010/main" val="106598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241244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57693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27444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65984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1899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016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00604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390412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31772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744607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19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15135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141283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169034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8452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831429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97565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948676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15961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71449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141283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28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312608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62B7A19F-88B2-456D-AC2F-FC1F4A36F9BC}"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8363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7832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8527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14128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70537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14128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94379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C663E26-2EBA-4512-B10C-2AA7E76E1B80}" type="slidenum">
              <a:rPr lang="zh-CN" altLang="en-US" smtClean="0">
                <a:latin typeface="Calibri" panose="020F0502020204030204" pitchFamily="34" charset="0"/>
              </a:rPr>
              <a:pPr/>
              <a:t>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93120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1865" r="671"/>
          <a:stretch/>
        </p:blipFill>
        <p:spPr>
          <a:xfrm>
            <a:off x="1" y="0"/>
            <a:ext cx="9152709" cy="6873982"/>
          </a:xfrm>
          <a:prstGeom prst="rect">
            <a:avLst/>
          </a:prstGeom>
        </p:spPr>
      </p:pic>
      <p:sp>
        <p:nvSpPr>
          <p:cNvPr id="3" name="KSO_CT2"/>
          <p:cNvSpPr>
            <a:spLocks noGrp="1"/>
          </p:cNvSpPr>
          <p:nvPr>
            <p:ph type="subTitle" idx="1" hasCustomPrompt="1"/>
          </p:nvPr>
        </p:nvSpPr>
        <p:spPr>
          <a:xfrm>
            <a:off x="3581182" y="5574778"/>
            <a:ext cx="5310269" cy="467211"/>
          </a:xfrm>
          <a:noFill/>
        </p:spPr>
        <p:txBody>
          <a:bodyPr>
            <a:noAutofit/>
          </a:bodyPr>
          <a:lstStyle>
            <a:lvl1pPr marL="0" indent="0" algn="ctr">
              <a:buNone/>
              <a:defRPr sz="1350">
                <a:solidFill>
                  <a:schemeClr val="accent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3581182" y="3740052"/>
            <a:ext cx="5310269" cy="1720077"/>
          </a:xfrm>
        </p:spPr>
        <p:txBody>
          <a:bodyPr>
            <a:noAutofit/>
            <a:scene3d>
              <a:camera prst="orthographicFront"/>
              <a:lightRig rig="threePt" dir="t"/>
            </a:scene3d>
            <a:sp3d extrusionH="57150">
              <a:bevelT w="38100" h="38100" prst="convex"/>
            </a:sp3d>
          </a:bodyPr>
          <a:lstStyle>
            <a:lvl1pPr algn="ctr">
              <a:defRPr sz="3150" baseline="0">
                <a:solidFill>
                  <a:schemeClr val="accent1">
                    <a:lumMod val="75000"/>
                  </a:schemeClr>
                </a:solidFill>
                <a:effectLst>
                  <a:reflection blurRad="6350" stA="22000" endPos="50000" dist="60007" dir="5400000" sy="-100000" algn="bl" rotWithShape="0"/>
                </a:effectLst>
                <a:latin typeface="+mj-lt"/>
                <a:ea typeface="+mj-ea"/>
              </a:defRPr>
            </a:lvl1pPr>
          </a:lstStyle>
          <a:p>
            <a:r>
              <a:rPr lang="zh-CN" altLang="en-US" dirty="0" smtClean="0"/>
              <a:t>单击此处</a:t>
            </a:r>
            <a:r>
              <a:rPr lang="en-US" altLang="zh-CN" dirty="0" smtClean="0"/>
              <a:t/>
            </a:r>
            <a:br>
              <a:rPr lang="en-US" altLang="zh-CN" dirty="0" smtClean="0"/>
            </a:br>
            <a:r>
              <a:rPr lang="zh-CN" altLang="en-US" dirty="0" smtClean="0"/>
              <a:t>添加您的标题文字</a:t>
            </a:r>
            <a:endParaRPr lang="zh-CN" altLang="en-US" dirty="0"/>
          </a:p>
        </p:txBody>
      </p:sp>
    </p:spTree>
    <p:extLst>
      <p:ext uri="{BB962C8B-B14F-4D97-AF65-F5344CB8AC3E}">
        <p14:creationId xmlns:p14="http://schemas.microsoft.com/office/powerpoint/2010/main" val="1820393657"/>
      </p:ext>
    </p:extLst>
  </p:cSld>
  <p:clrMapOvr>
    <a:masterClrMapping/>
  </p:clrMapOvr>
  <p:extLst mod="1">
    <p:ext uri="{DCECCB84-F9BA-43D5-87BE-67443E8EF086}">
      <p15:sldGuideLst xmlns:p15="http://schemas.microsoft.com/office/powerpoint/2012/main">
        <p15:guide id="1" orient="horz" pos="2160">
          <p15:clr>
            <a:srgbClr val="FBAE40"/>
          </p15:clr>
        </p15:guide>
        <p15:guide id="2" pos="37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357628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303231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420177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95291"/>
            <a:ext cx="5995988" cy="1235075"/>
          </a:xfrm>
        </p:spPr>
        <p:txBody>
          <a:bodyPr anchor="b">
            <a:normAutofit/>
          </a:bodyPr>
          <a:lstStyle>
            <a:lvl1pPr algn="ctr">
              <a:defRPr sz="2700">
                <a:solidFill>
                  <a:schemeClr val="accent1">
                    <a:lumMod val="75000"/>
                  </a:schemeClr>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87513"/>
            <a:ext cx="3067663" cy="432000"/>
          </a:xfrm>
          <a:prstGeom prst="roundRect">
            <a:avLst>
              <a:gd name="adj" fmla="val 50000"/>
            </a:avLst>
          </a:prstGeom>
          <a:solidFill>
            <a:schemeClr val="accent2"/>
          </a:solidFill>
          <a:ln>
            <a:noFill/>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4606015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358511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263804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304841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40266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194684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728353C-64B6-4C30-A9E6-5DA3160CBB1D}" type="datetimeFigureOut">
              <a:rPr lang="zh-CN" altLang="en-US" smtClean="0"/>
              <a:t>2015/12/23</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BBC53F7-B786-46B8-91E4-8BF2C8831427}" type="slidenum">
              <a:rPr lang="zh-CN" altLang="en-US" smtClean="0"/>
              <a:t>‹#›</a:t>
            </a:fld>
            <a:endParaRPr lang="zh-CN" altLang="en-US"/>
          </a:p>
        </p:txBody>
      </p:sp>
    </p:spTree>
    <p:extLst>
      <p:ext uri="{BB962C8B-B14F-4D97-AF65-F5344CB8AC3E}">
        <p14:creationId xmlns:p14="http://schemas.microsoft.com/office/powerpoint/2010/main" val="68860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8709"/>
            <a:ext cx="9144000" cy="6865991"/>
          </a:xfrm>
          <a:prstGeom prst="rect">
            <a:avLst/>
          </a:prstGeom>
        </p:spPr>
      </p:pic>
      <p:sp>
        <p:nvSpPr>
          <p:cNvPr id="2" name="KSO_BT1"/>
          <p:cNvSpPr>
            <a:spLocks noGrp="1"/>
          </p:cNvSpPr>
          <p:nvPr>
            <p:ph type="title"/>
          </p:nvPr>
        </p:nvSpPr>
        <p:spPr>
          <a:xfrm>
            <a:off x="419099" y="162557"/>
            <a:ext cx="8292045" cy="699594"/>
          </a:xfrm>
          <a:prstGeom prst="rect">
            <a:avLst/>
          </a:prstGeom>
        </p:spPr>
        <p:txBody>
          <a:bodyPr vert="horz" lIns="91440" tIns="45720" rIns="91440" bIns="45720" rtlCol="0" anchor="b">
            <a:normAutofit/>
            <a:scene3d>
              <a:camera prst="orthographicFront"/>
              <a:lightRig rig="threePt" dir="t"/>
            </a:scene3d>
            <a:sp3d extrusionH="57150">
              <a:bevelT w="38100" h="38100" prst="convex"/>
            </a:sp3d>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728353C-64B6-4C30-A9E6-5DA3160CBB1D}" type="datetimeFigureOut">
              <a:rPr lang="zh-CN" altLang="en-US" smtClean="0"/>
              <a:t>2015/12/23</a:t>
            </a:fld>
            <a:endParaRPr lang="zh-CN" altLang="en-US"/>
          </a:p>
        </p:txBody>
      </p:sp>
      <p:sp>
        <p:nvSpPr>
          <p:cNvPr id="5" name="KSO_FT"/>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BC53F7-B786-46B8-91E4-8BF2C8831427}" type="slidenum">
              <a:rPr lang="zh-CN" altLang="en-US" smtClean="0"/>
              <a:t>‹#›</a:t>
            </a:fld>
            <a:endParaRPr lang="zh-CN" altLang="en-US"/>
          </a:p>
        </p:txBody>
      </p:sp>
      <p:sp>
        <p:nvSpPr>
          <p:cNvPr id="3" name="KSO_BC1"/>
          <p:cNvSpPr>
            <a:spLocks noGrp="1"/>
          </p:cNvSpPr>
          <p:nvPr>
            <p:ph type="body" idx="1"/>
          </p:nvPr>
        </p:nvSpPr>
        <p:spPr>
          <a:xfrm>
            <a:off x="427808" y="1122415"/>
            <a:ext cx="8292045" cy="545255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2678651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1" i="0" kern="1200" baseline="0">
          <a:solidFill>
            <a:schemeClr val="accent1">
              <a:lumMod val="75000"/>
            </a:schemeClr>
          </a:solidFill>
          <a:effectLst>
            <a:reflection blurRad="6350" stA="26000" endPos="50000" dist="60007" dir="5400000" sy="-100000" algn="bl" rotWithShape="0"/>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3"/>
        </a:buClr>
        <a:buSzPct val="110000"/>
        <a:buFont typeface="Webdings" panose="05030102010509060703" pitchFamily="18" charset="2"/>
        <a:buChar char=""/>
        <a:defRPr sz="15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646464"/>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1.wmf"/><Relationship Id="rId18" Type="http://schemas.openxmlformats.org/officeDocument/2006/relationships/oleObject" Target="../embeddings/oleObject8.bin"/><Relationship Id="rId3" Type="http://schemas.openxmlformats.org/officeDocument/2006/relationships/notesSlide" Target="../notesSlides/notesSlide12.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5.bin"/><Relationship Id="rId17" Type="http://schemas.openxmlformats.org/officeDocument/2006/relationships/image" Target="../media/image33.w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4.bin"/><Relationship Id="rId19" Type="http://schemas.openxmlformats.org/officeDocument/2006/relationships/image" Target="../media/image34.wmf"/><Relationship Id="rId4" Type="http://schemas.openxmlformats.org/officeDocument/2006/relationships/oleObject" Target="../embeddings/oleObject1.bin"/><Relationship Id="rId9" Type="http://schemas.openxmlformats.org/officeDocument/2006/relationships/image" Target="../media/image29.wmf"/><Relationship Id="rId1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4.bin"/><Relationship Id="rId18" Type="http://schemas.openxmlformats.org/officeDocument/2006/relationships/image" Target="../media/image47.wmf"/><Relationship Id="rId3" Type="http://schemas.openxmlformats.org/officeDocument/2006/relationships/notesSlide" Target="../notesSlides/notesSlide16.xml"/><Relationship Id="rId7" Type="http://schemas.openxmlformats.org/officeDocument/2006/relationships/oleObject" Target="../embeddings/oleObject11.bin"/><Relationship Id="rId12" Type="http://schemas.openxmlformats.org/officeDocument/2006/relationships/image" Target="../media/image44.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46.wmf"/><Relationship Id="rId1" Type="http://schemas.openxmlformats.org/officeDocument/2006/relationships/vmlDrawing" Target="../drawings/vmlDrawing2.vml"/><Relationship Id="rId6" Type="http://schemas.openxmlformats.org/officeDocument/2006/relationships/image" Target="../media/image4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43.wmf"/><Relationship Id="rId4" Type="http://schemas.openxmlformats.org/officeDocument/2006/relationships/image" Target="../media/image48.jpeg"/><Relationship Id="rId9" Type="http://schemas.openxmlformats.org/officeDocument/2006/relationships/oleObject" Target="../embeddings/oleObject12.bin"/><Relationship Id="rId14" Type="http://schemas.openxmlformats.org/officeDocument/2006/relationships/image" Target="../media/image45.wmf"/></Relationships>
</file>

<file path=ppt/slides/_rels/slide1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2.wmf"/><Relationship Id="rId18" Type="http://schemas.openxmlformats.org/officeDocument/2006/relationships/image" Target="../media/image64.wmf"/><Relationship Id="rId26" Type="http://schemas.openxmlformats.org/officeDocument/2006/relationships/image" Target="../media/image66.wmf"/><Relationship Id="rId3" Type="http://schemas.openxmlformats.org/officeDocument/2006/relationships/notesSlide" Target="../notesSlides/notesSlide20.xml"/><Relationship Id="rId21" Type="http://schemas.openxmlformats.org/officeDocument/2006/relationships/oleObject" Target="../embeddings/oleObject24.bin"/><Relationship Id="rId7" Type="http://schemas.openxmlformats.org/officeDocument/2006/relationships/image" Target="../media/image55.wmf"/><Relationship Id="rId12" Type="http://schemas.openxmlformats.org/officeDocument/2006/relationships/image" Target="../media/image56.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57.wmf"/><Relationship Id="rId20" Type="http://schemas.openxmlformats.org/officeDocument/2006/relationships/image" Target="../media/image58.wmf"/><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oleObject" Target="../embeddings/oleObject20.bin"/><Relationship Id="rId24" Type="http://schemas.openxmlformats.org/officeDocument/2006/relationships/oleObject" Target="../embeddings/oleObject25.bin"/><Relationship Id="rId5" Type="http://schemas.openxmlformats.org/officeDocument/2006/relationships/image" Target="../media/image54.wmf"/><Relationship Id="rId15" Type="http://schemas.openxmlformats.org/officeDocument/2006/relationships/oleObject" Target="../embeddings/oleObject21.bin"/><Relationship Id="rId23" Type="http://schemas.openxmlformats.org/officeDocument/2006/relationships/image" Target="../media/image65.wmf"/><Relationship Id="rId10" Type="http://schemas.openxmlformats.org/officeDocument/2006/relationships/oleObject" Target="../embeddings/oleObject19.bin"/><Relationship Id="rId19"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image" Target="../media/image61.wmf"/><Relationship Id="rId14" Type="http://schemas.openxmlformats.org/officeDocument/2006/relationships/image" Target="../media/image63.wmf"/><Relationship Id="rId22" Type="http://schemas.openxmlformats.org/officeDocument/2006/relationships/image" Target="../media/image59.wmf"/></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6"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581182" y="4695291"/>
            <a:ext cx="5310269" cy="723742"/>
          </a:xfrm>
        </p:spPr>
        <p:txBody>
          <a:bodyPr/>
          <a:lstStyle/>
          <a:p>
            <a:pPr>
              <a:lnSpc>
                <a:spcPct val="110000"/>
              </a:lnSpc>
            </a:pPr>
            <a:r>
              <a:rPr lang="zh-CN" altLang="en-US" sz="3600" dirty="0" smtClean="0"/>
              <a:t>信号传递博弈模型研究</a:t>
            </a:r>
            <a:endParaRPr lang="zh-CN" altLang="en-US" sz="3600" dirty="0"/>
          </a:p>
        </p:txBody>
      </p:sp>
      <p:sp>
        <p:nvSpPr>
          <p:cNvPr id="5" name="文本框 4"/>
          <p:cNvSpPr txBox="1"/>
          <p:nvPr/>
        </p:nvSpPr>
        <p:spPr>
          <a:xfrm>
            <a:off x="4808208" y="5326567"/>
            <a:ext cx="2856215" cy="1052596"/>
          </a:xfrm>
          <a:prstGeom prst="rect">
            <a:avLst/>
          </a:prstGeom>
          <a:noFill/>
        </p:spPr>
        <p:txBody>
          <a:bodyPr wrap="square" rtlCol="0">
            <a:spAutoFit/>
          </a:bodyPr>
          <a:lstStyle/>
          <a:p>
            <a:pPr algn="ctr">
              <a:lnSpc>
                <a:spcPct val="130000"/>
              </a:lnSpc>
            </a:pPr>
            <a:r>
              <a:rPr lang="zh-CN" altLang="en-US" sz="2400" b="1" dirty="0" smtClean="0">
                <a:solidFill>
                  <a:schemeClr val="accent1">
                    <a:lumMod val="75000"/>
                  </a:schemeClr>
                </a:solidFill>
                <a:latin typeface="+mj-ea"/>
                <a:ea typeface="+mj-ea"/>
              </a:rPr>
              <a:t>郭萌</a:t>
            </a:r>
            <a:endParaRPr lang="en-US" altLang="zh-CN" sz="2400" b="1" dirty="0" smtClean="0">
              <a:solidFill>
                <a:schemeClr val="accent1">
                  <a:lumMod val="75000"/>
                </a:schemeClr>
              </a:solidFill>
              <a:latin typeface="+mj-ea"/>
              <a:ea typeface="+mj-ea"/>
            </a:endParaRPr>
          </a:p>
          <a:p>
            <a:pPr algn="ctr">
              <a:lnSpc>
                <a:spcPct val="130000"/>
              </a:lnSpc>
            </a:pPr>
            <a:r>
              <a:rPr lang="en-US" altLang="zh-CN" sz="2400" b="1" dirty="0" smtClean="0">
                <a:solidFill>
                  <a:schemeClr val="accent1">
                    <a:lumMod val="75000"/>
                  </a:schemeClr>
                </a:solidFill>
                <a:latin typeface="+mj-ea"/>
                <a:ea typeface="+mj-ea"/>
              </a:rPr>
              <a:t>2015.12.23</a:t>
            </a:r>
            <a:endParaRPr lang="zh-CN" altLang="en-US" sz="2400" b="1" dirty="0" smtClean="0">
              <a:solidFill>
                <a:schemeClr val="accent1">
                  <a:lumMod val="75000"/>
                </a:schemeClr>
              </a:solidFill>
              <a:latin typeface="+mj-ea"/>
              <a:ea typeface="+mj-ea"/>
            </a:endParaRPr>
          </a:p>
        </p:txBody>
      </p:sp>
    </p:spTree>
    <p:extLst>
      <p:ext uri="{BB962C8B-B14F-4D97-AF65-F5344CB8AC3E}">
        <p14:creationId xmlns:p14="http://schemas.microsoft.com/office/powerpoint/2010/main" val="2565822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研究意义</a:t>
            </a:r>
            <a:r>
              <a:rPr lang="en-US" altLang="zh-CN" sz="2000" b="1" dirty="0" smtClean="0">
                <a:solidFill>
                  <a:srgbClr val="13B7F3"/>
                </a:solidFill>
                <a:latin typeface="微软雅黑" panose="020B0503020204020204" pitchFamily="34" charset="-122"/>
                <a:ea typeface="微软雅黑" panose="020B0503020204020204" pitchFamily="34" charset="-122"/>
              </a:rPr>
              <a:t>1</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98182" y="1377950"/>
            <a:ext cx="1193763" cy="920750"/>
          </a:xfrm>
          <a:prstGeom prst="rect">
            <a:avLst/>
          </a:prstGeom>
        </p:spPr>
      </p:pic>
      <p:pic>
        <p:nvPicPr>
          <p:cNvPr id="4" name="图片 3"/>
          <p:cNvPicPr>
            <a:picLocks noChangeAspect="1"/>
          </p:cNvPicPr>
          <p:nvPr/>
        </p:nvPicPr>
        <p:blipFill>
          <a:blip r:embed="rId4"/>
          <a:stretch>
            <a:fillRect/>
          </a:stretch>
        </p:blipFill>
        <p:spPr>
          <a:xfrm>
            <a:off x="698181" y="2787650"/>
            <a:ext cx="1193763" cy="920750"/>
          </a:xfrm>
          <a:prstGeom prst="rect">
            <a:avLst/>
          </a:prstGeom>
        </p:spPr>
      </p:pic>
      <p:pic>
        <p:nvPicPr>
          <p:cNvPr id="5" name="图片 4"/>
          <p:cNvPicPr>
            <a:picLocks noChangeAspect="1"/>
          </p:cNvPicPr>
          <p:nvPr/>
        </p:nvPicPr>
        <p:blipFill>
          <a:blip r:embed="rId5"/>
          <a:stretch>
            <a:fillRect/>
          </a:stretch>
        </p:blipFill>
        <p:spPr>
          <a:xfrm>
            <a:off x="698181" y="4095750"/>
            <a:ext cx="1100138" cy="985118"/>
          </a:xfrm>
          <a:prstGeom prst="rect">
            <a:avLst/>
          </a:prstGeom>
        </p:spPr>
      </p:pic>
      <p:pic>
        <p:nvPicPr>
          <p:cNvPr id="9" name="图片 8"/>
          <p:cNvPicPr>
            <a:picLocks noChangeAspect="1"/>
          </p:cNvPicPr>
          <p:nvPr/>
        </p:nvPicPr>
        <p:blipFill>
          <a:blip r:embed="rId6"/>
          <a:stretch>
            <a:fillRect/>
          </a:stretch>
        </p:blipFill>
        <p:spPr>
          <a:xfrm>
            <a:off x="651368" y="5468218"/>
            <a:ext cx="1193763" cy="971984"/>
          </a:xfrm>
          <a:prstGeom prst="rect">
            <a:avLst/>
          </a:prstGeom>
        </p:spPr>
      </p:pic>
      <p:sp>
        <p:nvSpPr>
          <p:cNvPr id="11" name="文本框 10"/>
          <p:cNvSpPr txBox="1"/>
          <p:nvPr/>
        </p:nvSpPr>
        <p:spPr>
          <a:xfrm>
            <a:off x="1891944" y="1377950"/>
            <a:ext cx="2801976" cy="932563"/>
          </a:xfrm>
          <a:prstGeom prst="rect">
            <a:avLst/>
          </a:prstGeom>
          <a:noFill/>
        </p:spPr>
        <p:txBody>
          <a:bodyPr wrap="square" rtlCol="0">
            <a:spAutoFit/>
          </a:bodyPr>
          <a:lstStyle/>
          <a:p>
            <a:pPr>
              <a:lnSpc>
                <a:spcPct val="130000"/>
              </a:lnSpc>
            </a:pP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美国竞争法</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创新战略</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a:solidFill>
                  <a:schemeClr val="bg2">
                    <a:lumMod val="10000"/>
                  </a:schemeClr>
                </a:solidFill>
                <a:latin typeface="Arial" panose="020B0604020202020204" pitchFamily="34" charset="0"/>
                <a:ea typeface="微软雅黑" panose="020B0503020204020204" pitchFamily="34" charset="-122"/>
              </a:rPr>
              <a:t>明确了创新在经济增长与国际竞争中的核心作用</a:t>
            </a:r>
            <a:endParaRPr lang="zh-CN" altLang="en-US" sz="1400" dirty="0" smtClean="0">
              <a:solidFill>
                <a:schemeClr val="bg2">
                  <a:lumMod val="10000"/>
                </a:schemeClr>
              </a:solidFill>
              <a:latin typeface="Arial" panose="020B0604020202020204" pitchFamily="34" charset="0"/>
              <a:ea typeface="微软雅黑" panose="020B0503020204020204" pitchFamily="34" charset="-122"/>
            </a:endParaRPr>
          </a:p>
        </p:txBody>
      </p:sp>
      <p:sp>
        <p:nvSpPr>
          <p:cNvPr id="13" name="文本框 12"/>
          <p:cNvSpPr txBox="1"/>
          <p:nvPr/>
        </p:nvSpPr>
        <p:spPr>
          <a:xfrm>
            <a:off x="1891944" y="2941904"/>
            <a:ext cx="2801976" cy="652486"/>
          </a:xfrm>
          <a:prstGeom prst="rect">
            <a:avLst/>
          </a:prstGeom>
          <a:noFill/>
        </p:spPr>
        <p:txBody>
          <a:bodyPr wrap="square" rtlCol="0">
            <a:spAutoFit/>
          </a:bodyPr>
          <a:lstStyle/>
          <a:p>
            <a:pPr>
              <a:lnSpc>
                <a:spcPct val="130000"/>
              </a:lnSpc>
            </a:pP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欧洲</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2020</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战略</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p>
          <a:p>
            <a:pPr>
              <a:lnSpc>
                <a:spcPct val="130000"/>
              </a:lnSpc>
            </a:pPr>
            <a:r>
              <a:rPr lang="zh-CN" altLang="en-US" sz="1400" dirty="0">
                <a:solidFill>
                  <a:schemeClr val="bg2">
                    <a:lumMod val="10000"/>
                  </a:schemeClr>
                </a:solidFill>
                <a:latin typeface="Arial" panose="020B0604020202020204" pitchFamily="34" charset="0"/>
                <a:ea typeface="微软雅黑" panose="020B0503020204020204" pitchFamily="34" charset="-122"/>
              </a:rPr>
              <a:t>提高联合体创新时代竞争力</a:t>
            </a:r>
            <a:endParaRPr lang="zh-CN" altLang="en-US" sz="1400" dirty="0" smtClean="0">
              <a:solidFill>
                <a:schemeClr val="bg2">
                  <a:lumMod val="10000"/>
                </a:schemeClr>
              </a:solidFill>
              <a:latin typeface="Arial" panose="020B0604020202020204" pitchFamily="34" charset="0"/>
              <a:ea typeface="微软雅黑" panose="020B0503020204020204" pitchFamily="34" charset="-122"/>
            </a:endParaRPr>
          </a:p>
        </p:txBody>
      </p:sp>
      <p:sp>
        <p:nvSpPr>
          <p:cNvPr id="14" name="文本框 13"/>
          <p:cNvSpPr txBox="1"/>
          <p:nvPr/>
        </p:nvSpPr>
        <p:spPr>
          <a:xfrm>
            <a:off x="1891944" y="4262066"/>
            <a:ext cx="2801976" cy="652486"/>
          </a:xfrm>
          <a:prstGeom prst="rect">
            <a:avLst/>
          </a:prstGeom>
          <a:noFill/>
        </p:spPr>
        <p:txBody>
          <a:bodyPr wrap="square" rtlCol="0">
            <a:spAutoFit/>
          </a:bodyPr>
          <a:lstStyle/>
          <a:p>
            <a:pPr>
              <a:lnSpc>
                <a:spcPct val="130000"/>
              </a:lnSpc>
            </a:pP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a:solidFill>
                  <a:schemeClr val="bg2">
                    <a:lumMod val="10000"/>
                  </a:schemeClr>
                </a:solidFill>
                <a:latin typeface="Arial" panose="020B0604020202020204" pitchFamily="34" charset="0"/>
                <a:ea typeface="微软雅黑" panose="020B0503020204020204" pitchFamily="34" charset="-122"/>
              </a:rPr>
              <a:t>数字日本创新计划</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p>
          <a:p>
            <a:pPr>
              <a:lnSpc>
                <a:spcPct val="130000"/>
              </a:lnSpc>
            </a:pPr>
            <a:r>
              <a:rPr lang="zh-CN" altLang="en-US" sz="1400" dirty="0">
                <a:solidFill>
                  <a:schemeClr val="bg2">
                    <a:lumMod val="10000"/>
                  </a:schemeClr>
                </a:solidFill>
                <a:latin typeface="Arial" panose="020B0604020202020204" pitchFamily="34" charset="0"/>
                <a:ea typeface="微软雅黑" panose="020B0503020204020204" pitchFamily="34" charset="-122"/>
              </a:rPr>
              <a:t>规划了科技立国的发展蓝图</a:t>
            </a:r>
            <a:endParaRPr lang="zh-CN" altLang="en-US" sz="1400" dirty="0" smtClean="0">
              <a:solidFill>
                <a:schemeClr val="bg2">
                  <a:lumMod val="10000"/>
                </a:schemeClr>
              </a:solidFill>
              <a:latin typeface="Arial" panose="020B0604020202020204" pitchFamily="34" charset="0"/>
              <a:ea typeface="微软雅黑" panose="020B0503020204020204" pitchFamily="34" charset="-122"/>
            </a:endParaRPr>
          </a:p>
        </p:txBody>
      </p:sp>
      <p:sp>
        <p:nvSpPr>
          <p:cNvPr id="15" name="文本框 14"/>
          <p:cNvSpPr txBox="1"/>
          <p:nvPr/>
        </p:nvSpPr>
        <p:spPr>
          <a:xfrm>
            <a:off x="1891944" y="5627967"/>
            <a:ext cx="2801976" cy="652486"/>
          </a:xfrm>
          <a:prstGeom prst="rect">
            <a:avLst/>
          </a:prstGeom>
          <a:noFill/>
        </p:spPr>
        <p:txBody>
          <a:bodyPr wrap="square" rtlCol="0">
            <a:spAutoFit/>
          </a:bodyPr>
          <a:lstStyle/>
          <a:p>
            <a:pPr>
              <a:lnSpc>
                <a:spcPct val="130000"/>
              </a:lnSpc>
            </a:pPr>
            <a:r>
              <a:rPr lang="en-US" altLang="zh-CN" sz="1400" dirty="0">
                <a:solidFill>
                  <a:schemeClr val="bg2">
                    <a:lumMod val="10000"/>
                  </a:schemeClr>
                </a:solidFill>
                <a:latin typeface="Arial" panose="020B0604020202020204" pitchFamily="34" charset="0"/>
                <a:ea typeface="微软雅黑" panose="020B0503020204020204" pitchFamily="34" charset="-122"/>
              </a:rPr>
              <a:t>《2013 </a:t>
            </a:r>
            <a:r>
              <a:rPr lang="zh-CN" altLang="en-US" sz="1400" dirty="0">
                <a:solidFill>
                  <a:schemeClr val="bg2">
                    <a:lumMod val="10000"/>
                  </a:schemeClr>
                </a:solidFill>
                <a:latin typeface="Arial" panose="020B0604020202020204" pitchFamily="34" charset="0"/>
                <a:ea typeface="微软雅黑" panose="020B0503020204020204" pitchFamily="34" charset="-122"/>
              </a:rPr>
              <a:t>科学、技术与创新政策</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p>
          <a:p>
            <a:pPr>
              <a:lnSpc>
                <a:spcPct val="130000"/>
              </a:lnSpc>
            </a:pPr>
            <a:r>
              <a:rPr lang="zh-CN" altLang="en-US" sz="1400" dirty="0" smtClean="0">
                <a:solidFill>
                  <a:schemeClr val="bg2">
                    <a:lumMod val="10000"/>
                  </a:schemeClr>
                </a:solidFill>
                <a:latin typeface="Arial" panose="020B0604020202020204" pitchFamily="34" charset="0"/>
                <a:ea typeface="微软雅黑" panose="020B0503020204020204" pitchFamily="34" charset="-122"/>
              </a:rPr>
              <a:t>欲建立科学、研究创新体系</a:t>
            </a:r>
          </a:p>
        </p:txBody>
      </p:sp>
      <p:pic>
        <p:nvPicPr>
          <p:cNvPr id="16" name="图片 15"/>
          <p:cNvPicPr>
            <a:picLocks noChangeAspect="1"/>
          </p:cNvPicPr>
          <p:nvPr/>
        </p:nvPicPr>
        <p:blipFill>
          <a:blip r:embed="rId7"/>
          <a:stretch>
            <a:fillRect/>
          </a:stretch>
        </p:blipFill>
        <p:spPr>
          <a:xfrm>
            <a:off x="4949953" y="1377950"/>
            <a:ext cx="3718559" cy="2183049"/>
          </a:xfrm>
          <a:prstGeom prst="rect">
            <a:avLst/>
          </a:prstGeom>
        </p:spPr>
      </p:pic>
      <p:sp>
        <p:nvSpPr>
          <p:cNvPr id="17" name="文本框 16"/>
          <p:cNvSpPr txBox="1"/>
          <p:nvPr/>
        </p:nvSpPr>
        <p:spPr>
          <a:xfrm>
            <a:off x="5716030" y="3550258"/>
            <a:ext cx="3105150" cy="2332946"/>
          </a:xfrm>
          <a:prstGeom prst="rect">
            <a:avLst/>
          </a:prstGeom>
          <a:noFill/>
        </p:spPr>
        <p:txBody>
          <a:bodyPr wrap="square" rtlCol="0">
            <a:spAutoFit/>
          </a:bodyPr>
          <a:lstStyle/>
          <a:p>
            <a:pPr>
              <a:lnSpc>
                <a:spcPct val="130000"/>
              </a:lnSpc>
            </a:pPr>
            <a:r>
              <a:rPr lang="zh-CN" altLang="en-US" sz="1400" dirty="0" smtClean="0">
                <a:solidFill>
                  <a:schemeClr val="bg2">
                    <a:lumMod val="10000"/>
                  </a:schemeClr>
                </a:solidFill>
                <a:latin typeface="Arial" panose="020B0604020202020204" pitchFamily="34" charset="0"/>
                <a:ea typeface="微软雅黑" panose="020B0503020204020204" pitchFamily="34" charset="-122"/>
              </a:rPr>
              <a:t>制定</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a:solidFill>
                  <a:schemeClr val="bg2">
                    <a:lumMod val="10000"/>
                  </a:schemeClr>
                </a:solidFill>
                <a:latin typeface="Arial" panose="020B0604020202020204" pitchFamily="34" charset="0"/>
                <a:ea typeface="微软雅黑" panose="020B0503020204020204" pitchFamily="34" charset="-122"/>
              </a:rPr>
              <a:t>国家中长期科技发展规划纲要（</a:t>
            </a:r>
            <a:r>
              <a:rPr lang="en-US" altLang="zh-CN" sz="1400" dirty="0">
                <a:solidFill>
                  <a:schemeClr val="bg2">
                    <a:lumMod val="10000"/>
                  </a:schemeClr>
                </a:solidFill>
                <a:latin typeface="Arial" panose="020B0604020202020204" pitchFamily="34" charset="0"/>
                <a:ea typeface="微软雅黑" panose="020B0503020204020204" pitchFamily="34" charset="-122"/>
              </a:rPr>
              <a:t>2006</a:t>
            </a:r>
            <a:r>
              <a:rPr lang="zh-CN" altLang="en-US" sz="1400" dirty="0">
                <a:solidFill>
                  <a:schemeClr val="bg2">
                    <a:lumMod val="10000"/>
                  </a:schemeClr>
                </a:solidFill>
                <a:latin typeface="Arial" panose="020B0604020202020204" pitchFamily="34" charset="0"/>
                <a:ea typeface="微软雅黑" panose="020B0503020204020204" pitchFamily="34" charset="-122"/>
              </a:rPr>
              <a:t>－</a:t>
            </a:r>
            <a:r>
              <a:rPr lang="en-US" altLang="zh-CN" sz="1400" dirty="0">
                <a:solidFill>
                  <a:schemeClr val="bg2">
                    <a:lumMod val="10000"/>
                  </a:schemeClr>
                </a:solidFill>
                <a:latin typeface="Arial" panose="020B0604020202020204" pitchFamily="34" charset="0"/>
                <a:ea typeface="微软雅黑" panose="020B0503020204020204" pitchFamily="34" charset="-122"/>
              </a:rPr>
              <a:t>2020</a:t>
            </a:r>
            <a:r>
              <a:rPr lang="zh-CN" altLang="en-US" sz="1400" dirty="0">
                <a:solidFill>
                  <a:schemeClr val="bg2">
                    <a:lumMod val="10000"/>
                  </a:schemeClr>
                </a:solidFill>
                <a:latin typeface="Arial" panose="020B0604020202020204" pitchFamily="34" charset="0"/>
                <a:ea typeface="微软雅黑" panose="020B0503020204020204" pitchFamily="34" charset="-122"/>
              </a:rPr>
              <a:t>）</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p>
          <a:p>
            <a:pPr>
              <a:lnSpc>
                <a:spcPct val="130000"/>
              </a:lnSpc>
            </a:pPr>
            <a:r>
              <a:rPr lang="zh-CN" altLang="en-US" sz="1400" dirty="0" smtClean="0">
                <a:solidFill>
                  <a:schemeClr val="bg2">
                    <a:lumMod val="10000"/>
                  </a:schemeClr>
                </a:solidFill>
                <a:latin typeface="Arial" panose="020B0604020202020204" pitchFamily="34" charset="0"/>
                <a:ea typeface="微软雅黑" panose="020B0503020204020204" pitchFamily="34" charset="-122"/>
              </a:rPr>
              <a:t>提出</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a:solidFill>
                  <a:schemeClr val="bg2">
                    <a:lumMod val="10000"/>
                  </a:schemeClr>
                </a:solidFill>
                <a:latin typeface="Arial" panose="020B0604020202020204" pitchFamily="34" charset="0"/>
                <a:ea typeface="微软雅黑" panose="020B0503020204020204" pitchFamily="34" charset="-122"/>
              </a:rPr>
              <a:t>高技术产业发展“十一五”规划</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p>
          <a:p>
            <a:pPr>
              <a:lnSpc>
                <a:spcPct val="130000"/>
              </a:lnSpc>
            </a:pPr>
            <a:r>
              <a:rPr lang="zh-CN" altLang="en-US" sz="1400" dirty="0" smtClean="0">
                <a:solidFill>
                  <a:schemeClr val="bg2">
                    <a:lumMod val="10000"/>
                  </a:schemeClr>
                </a:solidFill>
                <a:latin typeface="Arial" panose="020B0604020202020204" pitchFamily="34" charset="0"/>
                <a:ea typeface="微软雅黑" panose="020B0503020204020204" pitchFamily="34" charset="-122"/>
              </a:rPr>
              <a:t>发布</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r>
              <a:rPr lang="zh-CN" altLang="en-US" sz="1400" dirty="0">
                <a:solidFill>
                  <a:schemeClr val="bg2">
                    <a:lumMod val="10000"/>
                  </a:schemeClr>
                </a:solidFill>
                <a:latin typeface="Arial" panose="020B0604020202020204" pitchFamily="34" charset="0"/>
                <a:ea typeface="微软雅黑" panose="020B0503020204020204" pitchFamily="34" charset="-122"/>
              </a:rPr>
              <a:t>中共中央国务院关于深化体制机制改革加快实施创新驱动发展战略的若干意见</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a:t>
            </a:r>
          </a:p>
          <a:p>
            <a:pPr>
              <a:lnSpc>
                <a:spcPct val="130000"/>
              </a:lnSpc>
            </a:pPr>
            <a:endParaRPr lang="en-US" altLang="zh-CN" sz="1400" dirty="0" smtClean="0">
              <a:solidFill>
                <a:schemeClr val="bg2">
                  <a:lumMod val="10000"/>
                </a:schemeClr>
              </a:solidFill>
              <a:latin typeface="Arial" panose="020B0604020202020204" pitchFamily="34" charset="0"/>
              <a:ea typeface="微软雅黑" panose="020B0503020204020204" pitchFamily="34" charset="-122"/>
            </a:endParaRPr>
          </a:p>
        </p:txBody>
      </p:sp>
      <p:cxnSp>
        <p:nvCxnSpPr>
          <p:cNvPr id="18" name="MH_Other_1"/>
          <p:cNvCxnSpPr/>
          <p:nvPr/>
        </p:nvCxnSpPr>
        <p:spPr>
          <a:xfrm flipH="1">
            <a:off x="5591425" y="3652016"/>
            <a:ext cx="4272" cy="18100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2"/>
          <p:cNvSpPr/>
          <p:nvPr/>
        </p:nvSpPr>
        <p:spPr bwMode="auto">
          <a:xfrm>
            <a:off x="5519497" y="3640904"/>
            <a:ext cx="152400" cy="150812"/>
          </a:xfrm>
          <a:prstGeom prst="ellipse">
            <a:avLst/>
          </a:pr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20" name="MH_SubTitle_1"/>
          <p:cNvSpPr/>
          <p:nvPr/>
        </p:nvSpPr>
        <p:spPr bwMode="auto">
          <a:xfrm>
            <a:off x="4839793" y="3640903"/>
            <a:ext cx="850392" cy="22966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fontScale="92500" lnSpcReduction="20000"/>
          </a:bodyPr>
          <a:lstStyle/>
          <a:p>
            <a:pPr eaLnBrk="1" fontAlgn="auto" hangingPunct="1">
              <a:lnSpc>
                <a:spcPct val="130000"/>
              </a:lnSpc>
              <a:spcBef>
                <a:spcPts val="0"/>
              </a:spcBef>
              <a:spcAft>
                <a:spcPts val="0"/>
              </a:spcAft>
              <a:defRPr/>
            </a:pPr>
            <a:r>
              <a:rPr lang="da-DK" altLang="zh-CN" sz="1400" dirty="0" smtClean="0">
                <a:solidFill>
                  <a:schemeClr val="accent1"/>
                </a:solidFill>
                <a:latin typeface="+mj-ea"/>
                <a:ea typeface="+mj-ea"/>
              </a:rPr>
              <a:t>2006</a:t>
            </a:r>
            <a:r>
              <a:rPr lang="en-US" altLang="zh-CN" sz="1400" dirty="0" smtClean="0">
                <a:solidFill>
                  <a:schemeClr val="accent1"/>
                </a:solidFill>
                <a:latin typeface="+mj-ea"/>
                <a:ea typeface="+mj-ea"/>
              </a:rPr>
              <a:t>.2</a:t>
            </a:r>
            <a:endParaRPr lang="da-DK" altLang="zh-CN" sz="1400" dirty="0">
              <a:solidFill>
                <a:schemeClr val="accent1"/>
              </a:solidFill>
              <a:latin typeface="+mj-ea"/>
              <a:ea typeface="+mj-ea"/>
            </a:endParaRPr>
          </a:p>
        </p:txBody>
      </p:sp>
      <p:sp>
        <p:nvSpPr>
          <p:cNvPr id="21" name="MH_Other_4"/>
          <p:cNvSpPr/>
          <p:nvPr/>
        </p:nvSpPr>
        <p:spPr bwMode="auto">
          <a:xfrm>
            <a:off x="5515225" y="4779055"/>
            <a:ext cx="152400" cy="150812"/>
          </a:xfrm>
          <a:prstGeom prst="ellipse">
            <a:avLst/>
          </a:pr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22" name="MH_Other_6"/>
          <p:cNvSpPr/>
          <p:nvPr/>
        </p:nvSpPr>
        <p:spPr bwMode="auto">
          <a:xfrm>
            <a:off x="5503464" y="4233174"/>
            <a:ext cx="152400" cy="150812"/>
          </a:xfrm>
          <a:prstGeom prst="ellipse">
            <a:avLst/>
          </a:pr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24" name="MH_SubTitle_1"/>
          <p:cNvSpPr/>
          <p:nvPr/>
        </p:nvSpPr>
        <p:spPr bwMode="auto">
          <a:xfrm>
            <a:off x="4835555" y="4201808"/>
            <a:ext cx="850392" cy="22966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fontScale="92500" lnSpcReduction="20000"/>
          </a:bodyPr>
          <a:lstStyle/>
          <a:p>
            <a:pPr eaLnBrk="1" fontAlgn="auto" hangingPunct="1">
              <a:lnSpc>
                <a:spcPct val="130000"/>
              </a:lnSpc>
              <a:spcBef>
                <a:spcPts val="0"/>
              </a:spcBef>
              <a:spcAft>
                <a:spcPts val="0"/>
              </a:spcAft>
              <a:defRPr/>
            </a:pPr>
            <a:r>
              <a:rPr lang="da-DK" altLang="zh-CN" sz="1400" dirty="0" smtClean="0">
                <a:solidFill>
                  <a:schemeClr val="accent1"/>
                </a:solidFill>
                <a:latin typeface="+mj-ea"/>
                <a:ea typeface="+mj-ea"/>
              </a:rPr>
              <a:t>2007.</a:t>
            </a:r>
            <a:r>
              <a:rPr lang="en-US" altLang="zh-CN" sz="1400" dirty="0" smtClean="0">
                <a:solidFill>
                  <a:schemeClr val="accent1"/>
                </a:solidFill>
                <a:latin typeface="+mj-ea"/>
                <a:ea typeface="+mj-ea"/>
              </a:rPr>
              <a:t>4</a:t>
            </a:r>
            <a:endParaRPr lang="da-DK" altLang="zh-CN" sz="1400" dirty="0">
              <a:solidFill>
                <a:schemeClr val="accent1"/>
              </a:solidFill>
              <a:latin typeface="+mj-ea"/>
              <a:ea typeface="+mj-ea"/>
            </a:endParaRPr>
          </a:p>
        </p:txBody>
      </p:sp>
      <p:sp>
        <p:nvSpPr>
          <p:cNvPr id="26" name="MH_SubTitle_1"/>
          <p:cNvSpPr/>
          <p:nvPr/>
        </p:nvSpPr>
        <p:spPr bwMode="auto">
          <a:xfrm>
            <a:off x="4843572" y="4766839"/>
            <a:ext cx="850392" cy="22966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fontScale="92500" lnSpcReduction="20000"/>
          </a:bodyPr>
          <a:lstStyle/>
          <a:p>
            <a:pPr eaLnBrk="1" fontAlgn="auto" hangingPunct="1">
              <a:lnSpc>
                <a:spcPct val="130000"/>
              </a:lnSpc>
              <a:spcBef>
                <a:spcPts val="0"/>
              </a:spcBef>
              <a:spcAft>
                <a:spcPts val="0"/>
              </a:spcAft>
              <a:defRPr/>
            </a:pPr>
            <a:r>
              <a:rPr lang="da-DK" altLang="zh-CN" sz="1400" dirty="0" smtClean="0">
                <a:solidFill>
                  <a:schemeClr val="accent1"/>
                </a:solidFill>
                <a:latin typeface="+mj-ea"/>
                <a:ea typeface="+mj-ea"/>
              </a:rPr>
              <a:t>2015.</a:t>
            </a:r>
            <a:r>
              <a:rPr lang="en-US" altLang="zh-CN" sz="1400" dirty="0" smtClean="0">
                <a:solidFill>
                  <a:schemeClr val="accent1"/>
                </a:solidFill>
                <a:latin typeface="+mj-ea"/>
                <a:ea typeface="+mj-ea"/>
              </a:rPr>
              <a:t>3</a:t>
            </a:r>
            <a:endParaRPr lang="da-DK" altLang="zh-CN" sz="1400" dirty="0">
              <a:solidFill>
                <a:schemeClr val="accent1"/>
              </a:solidFill>
              <a:latin typeface="+mj-ea"/>
              <a:ea typeface="+mj-ea"/>
            </a:endParaRPr>
          </a:p>
        </p:txBody>
      </p:sp>
      <p:sp>
        <p:nvSpPr>
          <p:cNvPr id="28" name="矩形 27"/>
          <p:cNvSpPr/>
          <p:nvPr/>
        </p:nvSpPr>
        <p:spPr>
          <a:xfrm>
            <a:off x="5181600" y="5532357"/>
            <a:ext cx="3828288" cy="652486"/>
          </a:xfrm>
          <a:prstGeom prst="rect">
            <a:avLst/>
          </a:prstGeom>
        </p:spPr>
        <p:txBody>
          <a:bodyPr wrap="square">
            <a:spAutoFit/>
          </a:bodyPr>
          <a:lstStyle/>
          <a:p>
            <a:pPr>
              <a:lnSpc>
                <a:spcPct val="130000"/>
              </a:lnSpc>
            </a:pPr>
            <a:r>
              <a:rPr lang="zh-CN" altLang="en-US" sz="1400" b="1" dirty="0" smtClean="0">
                <a:solidFill>
                  <a:schemeClr val="bg2">
                    <a:lumMod val="10000"/>
                  </a:schemeClr>
                </a:solidFill>
                <a:latin typeface="Arial" panose="020B0604020202020204" pitchFamily="34" charset="0"/>
                <a:ea typeface="微软雅黑" panose="020B0503020204020204" pitchFamily="34" charset="-122"/>
              </a:rPr>
              <a:t>目的：</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强化</a:t>
            </a:r>
            <a:r>
              <a:rPr lang="zh-CN" altLang="en-US" sz="1400" dirty="0">
                <a:solidFill>
                  <a:schemeClr val="bg2">
                    <a:lumMod val="10000"/>
                  </a:schemeClr>
                </a:solidFill>
                <a:latin typeface="Arial" panose="020B0604020202020204" pitchFamily="34" charset="0"/>
                <a:ea typeface="微软雅黑" panose="020B0503020204020204" pitchFamily="34" charset="-122"/>
              </a:rPr>
              <a:t>了创新在国家发展中的核心</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地位，</a:t>
            </a:r>
            <a:endParaRPr lang="en-US" altLang="zh-CN" sz="1400" dirty="0" smtClean="0">
              <a:solidFill>
                <a:schemeClr val="bg2">
                  <a:lumMod val="10000"/>
                </a:schemeClr>
              </a:solidFill>
              <a:latin typeface="Arial" panose="020B0604020202020204" pitchFamily="34" charset="0"/>
              <a:ea typeface="微软雅黑" panose="020B0503020204020204" pitchFamily="34" charset="-122"/>
            </a:endParaRPr>
          </a:p>
          <a:p>
            <a:pPr>
              <a:lnSpc>
                <a:spcPct val="130000"/>
              </a:lnSpc>
            </a:pPr>
            <a:r>
              <a:rPr lang="en-US" altLang="zh-CN" sz="1400" dirty="0">
                <a:solidFill>
                  <a:schemeClr val="bg2">
                    <a:lumMod val="10000"/>
                  </a:schemeClr>
                </a:solidFill>
                <a:latin typeface="Arial" panose="020B0604020202020204" pitchFamily="34" charset="0"/>
                <a:ea typeface="微软雅黑" panose="020B0503020204020204" pitchFamily="34" charset="-122"/>
              </a:rPr>
              <a:t> </a:t>
            </a:r>
            <a:r>
              <a:rPr lang="en-US" altLang="zh-CN" sz="1400" dirty="0" smtClean="0">
                <a:solidFill>
                  <a:schemeClr val="bg2">
                    <a:lumMod val="10000"/>
                  </a:schemeClr>
                </a:solidFill>
                <a:latin typeface="Arial" panose="020B0604020202020204" pitchFamily="34" charset="0"/>
                <a:ea typeface="微软雅黑" panose="020B0503020204020204" pitchFamily="34" charset="-122"/>
              </a:rPr>
              <a:t>          </a:t>
            </a:r>
            <a:r>
              <a:rPr lang="zh-CN" altLang="en-US" sz="1400" dirty="0" smtClean="0">
                <a:solidFill>
                  <a:schemeClr val="bg2">
                    <a:lumMod val="10000"/>
                  </a:schemeClr>
                </a:solidFill>
                <a:latin typeface="Arial" panose="020B0604020202020204" pitchFamily="34" charset="0"/>
                <a:ea typeface="微软雅黑" panose="020B0503020204020204" pitchFamily="34" charset="-122"/>
              </a:rPr>
              <a:t>推进创新与世界接轨。</a:t>
            </a:r>
            <a:endParaRPr lang="zh-CN" altLang="en-US" sz="1400" dirty="0">
              <a:solidFill>
                <a:schemeClr val="bg2">
                  <a:lumMod val="10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40505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研究意义</a:t>
            </a:r>
            <a:r>
              <a:rPr lang="en-US" altLang="zh-CN" sz="2000" b="1" dirty="0" smtClean="0">
                <a:solidFill>
                  <a:srgbClr val="13B7F3"/>
                </a:solidFill>
                <a:latin typeface="微软雅黑" panose="020B0503020204020204" pitchFamily="34" charset="-122"/>
                <a:ea typeface="微软雅黑" panose="020B0503020204020204" pitchFamily="34" charset="-122"/>
              </a:rPr>
              <a:t>2</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srcRect t="4394" r="16603"/>
          <a:stretch/>
        </p:blipFill>
        <p:spPr>
          <a:xfrm>
            <a:off x="5754578" y="1319089"/>
            <a:ext cx="2135777" cy="1930582"/>
          </a:xfrm>
          <a:prstGeom prst="rect">
            <a:avLst/>
          </a:prstGeom>
        </p:spPr>
      </p:pic>
      <p:pic>
        <p:nvPicPr>
          <p:cNvPr id="6" name="图片 5"/>
          <p:cNvPicPr>
            <a:picLocks noChangeAspect="1"/>
          </p:cNvPicPr>
          <p:nvPr/>
        </p:nvPicPr>
        <p:blipFill>
          <a:blip r:embed="rId4"/>
          <a:stretch>
            <a:fillRect/>
          </a:stretch>
        </p:blipFill>
        <p:spPr>
          <a:xfrm>
            <a:off x="1110149" y="1319089"/>
            <a:ext cx="2135777" cy="1930582"/>
          </a:xfrm>
          <a:prstGeom prst="rect">
            <a:avLst/>
          </a:prstGeom>
        </p:spPr>
      </p:pic>
      <p:sp>
        <p:nvSpPr>
          <p:cNvPr id="10" name="下弧形箭头 9"/>
          <p:cNvSpPr/>
          <p:nvPr/>
        </p:nvSpPr>
        <p:spPr>
          <a:xfrm>
            <a:off x="3497708" y="2398646"/>
            <a:ext cx="2077512" cy="851025"/>
          </a:xfrm>
          <a:prstGeom prst="curved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下弧形箭头 26"/>
          <p:cNvSpPr/>
          <p:nvPr/>
        </p:nvSpPr>
        <p:spPr>
          <a:xfrm rot="10800000">
            <a:off x="3369450" y="1547621"/>
            <a:ext cx="2077512" cy="851025"/>
          </a:xfrm>
          <a:prstGeom prst="curved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p:cNvSpPr txBox="1"/>
          <p:nvPr/>
        </p:nvSpPr>
        <p:spPr>
          <a:xfrm>
            <a:off x="3625966" y="2152424"/>
            <a:ext cx="1766678" cy="452945"/>
          </a:xfrm>
          <a:prstGeom prst="rect">
            <a:avLst/>
          </a:prstGeom>
          <a:noFill/>
        </p:spPr>
        <p:txBody>
          <a:bodyPr wrap="square" rtlCol="0">
            <a:spAutoFit/>
          </a:bodyPr>
          <a:lstStyle/>
          <a:p>
            <a:pPr>
              <a:lnSpc>
                <a:spcPct val="130000"/>
              </a:lnSpc>
            </a:pPr>
            <a:r>
              <a:rPr lang="zh-CN" altLang="en-US" sz="2000" b="1" dirty="0" smtClean="0">
                <a:solidFill>
                  <a:schemeClr val="bg2">
                    <a:lumMod val="10000"/>
                  </a:schemeClr>
                </a:solidFill>
                <a:latin typeface="Arial" panose="020B0604020202020204" pitchFamily="34" charset="0"/>
                <a:ea typeface="微软雅黑" panose="020B0503020204020204" pitchFamily="34" charset="-122"/>
              </a:rPr>
              <a:t>合理   </a:t>
            </a:r>
            <a:r>
              <a:rPr lang="en-US" altLang="zh-CN" sz="2000" b="1" dirty="0" smtClean="0">
                <a:solidFill>
                  <a:schemeClr val="bg2">
                    <a:lumMod val="10000"/>
                  </a:schemeClr>
                </a:solidFill>
                <a:latin typeface="Arial" panose="020B0604020202020204" pitchFamily="34" charset="0"/>
                <a:ea typeface="微软雅黑" panose="020B0503020204020204" pitchFamily="34" charset="-122"/>
              </a:rPr>
              <a:t>   </a:t>
            </a:r>
            <a:r>
              <a:rPr lang="zh-CN" altLang="en-US" sz="2000" b="1" dirty="0" smtClean="0">
                <a:solidFill>
                  <a:schemeClr val="bg2">
                    <a:lumMod val="10000"/>
                  </a:schemeClr>
                </a:solidFill>
                <a:latin typeface="Arial" panose="020B0604020202020204" pitchFamily="34" charset="0"/>
                <a:ea typeface="微软雅黑" panose="020B0503020204020204" pitchFamily="34" charset="-122"/>
              </a:rPr>
              <a:t> 匹配</a:t>
            </a:r>
          </a:p>
        </p:txBody>
      </p:sp>
      <p:sp>
        <p:nvSpPr>
          <p:cNvPr id="25" name="乘号 24"/>
          <p:cNvSpPr/>
          <p:nvPr/>
        </p:nvSpPr>
        <p:spPr>
          <a:xfrm>
            <a:off x="3918772" y="1560939"/>
            <a:ext cx="1133403" cy="1675413"/>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rotWithShape="1">
          <a:blip r:embed="rId5"/>
          <a:srcRect l="9474"/>
          <a:stretch/>
        </p:blipFill>
        <p:spPr>
          <a:xfrm>
            <a:off x="1345283" y="3728655"/>
            <a:ext cx="2042419" cy="2267516"/>
          </a:xfrm>
          <a:prstGeom prst="rect">
            <a:avLst/>
          </a:prstGeom>
        </p:spPr>
      </p:pic>
      <p:sp>
        <p:nvSpPr>
          <p:cNvPr id="31" name="矩形 30"/>
          <p:cNvSpPr/>
          <p:nvPr/>
        </p:nvSpPr>
        <p:spPr>
          <a:xfrm>
            <a:off x="3573917" y="3942026"/>
            <a:ext cx="4216358" cy="1892826"/>
          </a:xfrm>
          <a:prstGeom prst="rect">
            <a:avLst/>
          </a:prstGeom>
        </p:spPr>
        <p:txBody>
          <a:bodyPr wrap="square">
            <a:spAutoFit/>
          </a:bodyPr>
          <a:lstStyle/>
          <a:p>
            <a:pPr marL="285750" indent="-285750">
              <a:lnSpc>
                <a:spcPct val="130000"/>
              </a:lnSpc>
              <a:buFont typeface="Wingdings" panose="05000000000000000000" pitchFamily="2" charset="2"/>
              <a:buChar char="u"/>
            </a:pPr>
            <a:r>
              <a:rPr lang="zh-CN" altLang="en-US" dirty="0" smtClean="0">
                <a:solidFill>
                  <a:schemeClr val="bg2">
                    <a:lumMod val="10000"/>
                  </a:schemeClr>
                </a:solidFill>
                <a:latin typeface="Arial" panose="020B0604020202020204" pitchFamily="34" charset="0"/>
                <a:ea typeface="微软雅黑" panose="020B0503020204020204" pitchFamily="34" charset="-122"/>
              </a:rPr>
              <a:t>企业</a:t>
            </a:r>
            <a:r>
              <a:rPr lang="zh-CN" altLang="en-US" dirty="0">
                <a:solidFill>
                  <a:schemeClr val="bg2">
                    <a:lumMod val="10000"/>
                  </a:schemeClr>
                </a:solidFill>
                <a:latin typeface="Arial" panose="020B0604020202020204" pitchFamily="34" charset="0"/>
                <a:ea typeface="微软雅黑" panose="020B0503020204020204" pitchFamily="34" charset="-122"/>
              </a:rPr>
              <a:t>在创新发展中的主导性尚未</a:t>
            </a:r>
            <a:r>
              <a:rPr lang="zh-CN" altLang="en-US" dirty="0" smtClean="0">
                <a:solidFill>
                  <a:schemeClr val="bg2">
                    <a:lumMod val="10000"/>
                  </a:schemeClr>
                </a:solidFill>
                <a:latin typeface="Arial" panose="020B0604020202020204" pitchFamily="34" charset="0"/>
                <a:ea typeface="微软雅黑" panose="020B0503020204020204" pitchFamily="34" charset="-122"/>
              </a:rPr>
              <a:t>体现；</a:t>
            </a:r>
            <a:endParaRPr lang="en-US" altLang="zh-CN" dirty="0" smtClean="0">
              <a:solidFill>
                <a:schemeClr val="bg2">
                  <a:lumMod val="10000"/>
                </a:schemeClr>
              </a:solidFill>
              <a:latin typeface="Arial" panose="020B0604020202020204" pitchFamily="34" charset="0"/>
              <a:ea typeface="微软雅黑" panose="020B0503020204020204" pitchFamily="34" charset="-122"/>
            </a:endParaRPr>
          </a:p>
          <a:p>
            <a:pPr marL="285750" indent="-285750">
              <a:lnSpc>
                <a:spcPct val="130000"/>
              </a:lnSpc>
              <a:buFont typeface="Wingdings" panose="05000000000000000000" pitchFamily="2" charset="2"/>
              <a:buChar char="u"/>
            </a:pPr>
            <a:r>
              <a:rPr lang="zh-CN" altLang="en-US" dirty="0">
                <a:solidFill>
                  <a:schemeClr val="bg2">
                    <a:lumMod val="10000"/>
                  </a:schemeClr>
                </a:solidFill>
                <a:latin typeface="Arial" panose="020B0604020202020204" pitchFamily="34" charset="0"/>
                <a:ea typeface="微软雅黑" panose="020B0503020204020204" pitchFamily="34" charset="-122"/>
              </a:rPr>
              <a:t>创新资源整合不足，运行效率不</a:t>
            </a:r>
            <a:r>
              <a:rPr lang="zh-CN" altLang="en-US" dirty="0" smtClean="0">
                <a:solidFill>
                  <a:schemeClr val="bg2">
                    <a:lumMod val="10000"/>
                  </a:schemeClr>
                </a:solidFill>
                <a:latin typeface="Arial" panose="020B0604020202020204" pitchFamily="34" charset="0"/>
                <a:ea typeface="微软雅黑" panose="020B0503020204020204" pitchFamily="34" charset="-122"/>
              </a:rPr>
              <a:t>高；</a:t>
            </a:r>
            <a:endParaRPr lang="en-US" altLang="zh-CN" dirty="0" smtClean="0">
              <a:solidFill>
                <a:schemeClr val="bg2">
                  <a:lumMod val="10000"/>
                </a:schemeClr>
              </a:solidFill>
              <a:latin typeface="Arial" panose="020B0604020202020204" pitchFamily="34" charset="0"/>
              <a:ea typeface="微软雅黑" panose="020B0503020204020204" pitchFamily="34" charset="-122"/>
            </a:endParaRPr>
          </a:p>
          <a:p>
            <a:pPr marL="285750" indent="-285750">
              <a:lnSpc>
                <a:spcPct val="130000"/>
              </a:lnSpc>
              <a:buFont typeface="Wingdings" panose="05000000000000000000" pitchFamily="2" charset="2"/>
              <a:buChar char="u"/>
            </a:pPr>
            <a:r>
              <a:rPr lang="zh-CN" altLang="en-US" dirty="0">
                <a:solidFill>
                  <a:schemeClr val="bg2">
                    <a:lumMod val="10000"/>
                  </a:schemeClr>
                </a:solidFill>
                <a:latin typeface="Arial" panose="020B0604020202020204" pitchFamily="34" charset="0"/>
                <a:ea typeface="微软雅黑" panose="020B0503020204020204" pitchFamily="34" charset="-122"/>
              </a:rPr>
              <a:t>管理混乱，资源配置与评价制度不能适应创新驱动战略的</a:t>
            </a:r>
            <a:r>
              <a:rPr lang="zh-CN" altLang="en-US" dirty="0" smtClean="0">
                <a:solidFill>
                  <a:schemeClr val="bg2">
                    <a:lumMod val="10000"/>
                  </a:schemeClr>
                </a:solidFill>
                <a:latin typeface="Arial" panose="020B0604020202020204" pitchFamily="34" charset="0"/>
                <a:ea typeface="微软雅黑" panose="020B0503020204020204" pitchFamily="34" charset="-122"/>
              </a:rPr>
              <a:t>发展；</a:t>
            </a:r>
            <a:endParaRPr lang="en-US" altLang="zh-CN" dirty="0" smtClean="0">
              <a:solidFill>
                <a:schemeClr val="bg2">
                  <a:lumMod val="10000"/>
                </a:schemeClr>
              </a:solidFill>
              <a:latin typeface="Arial" panose="020B0604020202020204" pitchFamily="34" charset="0"/>
              <a:ea typeface="微软雅黑" panose="020B0503020204020204" pitchFamily="34" charset="-122"/>
            </a:endParaRPr>
          </a:p>
          <a:p>
            <a:pPr marL="285750" indent="-285750">
              <a:lnSpc>
                <a:spcPct val="130000"/>
              </a:lnSpc>
              <a:buFont typeface="Wingdings" panose="05000000000000000000" pitchFamily="2" charset="2"/>
              <a:buChar char="u"/>
            </a:pPr>
            <a:r>
              <a:rPr lang="zh-CN" altLang="en-US" dirty="0">
                <a:solidFill>
                  <a:schemeClr val="bg2">
                    <a:lumMod val="10000"/>
                  </a:schemeClr>
                </a:solidFill>
                <a:latin typeface="Arial" panose="020B0604020202020204" pitchFamily="34" charset="0"/>
                <a:ea typeface="微软雅黑" panose="020B0503020204020204" pitchFamily="34" charset="-122"/>
              </a:rPr>
              <a:t>激励机制不</a:t>
            </a:r>
            <a:r>
              <a:rPr lang="zh-CN" altLang="en-US" dirty="0" smtClean="0">
                <a:solidFill>
                  <a:schemeClr val="bg2">
                    <a:lumMod val="10000"/>
                  </a:schemeClr>
                </a:solidFill>
                <a:latin typeface="Arial" panose="020B0604020202020204" pitchFamily="34" charset="0"/>
                <a:ea typeface="微软雅黑" panose="020B0503020204020204" pitchFamily="34" charset="-122"/>
              </a:rPr>
              <a:t>完善。</a:t>
            </a:r>
            <a:endParaRPr lang="zh-CN" altLang="en-US" dirty="0">
              <a:solidFill>
                <a:schemeClr val="bg2">
                  <a:lumMod val="10000"/>
                </a:schemeClr>
              </a:solidFill>
              <a:latin typeface="Arial" panose="020B0604020202020204" pitchFamily="34" charset="0"/>
              <a:ea typeface="微软雅黑" panose="020B0503020204020204" pitchFamily="34" charset="-122"/>
            </a:endParaRPr>
          </a:p>
        </p:txBody>
      </p:sp>
      <p:sp>
        <p:nvSpPr>
          <p:cNvPr id="32" name="矩形 31"/>
          <p:cNvSpPr/>
          <p:nvPr/>
        </p:nvSpPr>
        <p:spPr>
          <a:xfrm>
            <a:off x="1320114" y="3607949"/>
            <a:ext cx="6378381" cy="1772793"/>
          </a:xfrm>
          <a:prstGeom prst="rect">
            <a:avLst/>
          </a:prstGeom>
        </p:spPr>
        <p:txBody>
          <a:bodyPr wrap="square">
            <a:spAutoFit/>
          </a:bodyPr>
          <a:lstStyle/>
          <a:p>
            <a:pPr algn="ctr">
              <a:lnSpc>
                <a:spcPct val="130000"/>
              </a:lnSpc>
            </a:pPr>
            <a:r>
              <a:rPr lang="zh-CN" altLang="en-US" sz="2800" b="1" dirty="0">
                <a:solidFill>
                  <a:schemeClr val="bg2">
                    <a:lumMod val="10000"/>
                  </a:schemeClr>
                </a:solidFill>
                <a:latin typeface="Arial" panose="020B0604020202020204" pitchFamily="34" charset="0"/>
                <a:ea typeface="微软雅黑" panose="020B0503020204020204" pitchFamily="34" charset="-122"/>
              </a:rPr>
              <a:t>关键</a:t>
            </a:r>
            <a:r>
              <a:rPr lang="zh-CN" altLang="en-US" sz="2800" b="1" dirty="0" smtClean="0">
                <a:solidFill>
                  <a:schemeClr val="bg2">
                    <a:lumMod val="10000"/>
                  </a:schemeClr>
                </a:solidFill>
                <a:latin typeface="Arial" panose="020B0604020202020204" pitchFamily="34" charset="0"/>
                <a:ea typeface="微软雅黑" panose="020B0503020204020204" pitchFamily="34" charset="-122"/>
              </a:rPr>
              <a:t>问题</a:t>
            </a:r>
            <a:endParaRPr lang="en-US" altLang="zh-CN" sz="2800" b="1" dirty="0" smtClean="0">
              <a:solidFill>
                <a:schemeClr val="bg2">
                  <a:lumMod val="10000"/>
                </a:schemeClr>
              </a:solidFill>
              <a:latin typeface="Arial" panose="020B0604020202020204" pitchFamily="34" charset="0"/>
              <a:ea typeface="微软雅黑" panose="020B0503020204020204" pitchFamily="34" charset="-122"/>
            </a:endParaRPr>
          </a:p>
          <a:p>
            <a:pPr algn="ctr">
              <a:lnSpc>
                <a:spcPct val="130000"/>
              </a:lnSpc>
            </a:pPr>
            <a:r>
              <a:rPr lang="zh-CN" altLang="en-US" sz="2800" b="1" dirty="0" smtClean="0">
                <a:solidFill>
                  <a:schemeClr val="bg2">
                    <a:lumMod val="10000"/>
                  </a:schemeClr>
                </a:solidFill>
                <a:latin typeface="Arial" panose="020B0604020202020204" pitchFamily="34" charset="0"/>
                <a:ea typeface="微软雅黑" panose="020B0503020204020204" pitchFamily="34" charset="-122"/>
              </a:rPr>
              <a:t>政府</a:t>
            </a:r>
            <a:r>
              <a:rPr lang="zh-CN" altLang="en-US" sz="2800" b="1" dirty="0">
                <a:solidFill>
                  <a:schemeClr val="bg2">
                    <a:lumMod val="10000"/>
                  </a:schemeClr>
                </a:solidFill>
                <a:latin typeface="Arial" panose="020B0604020202020204" pitchFamily="34" charset="0"/>
                <a:ea typeface="微软雅黑" panose="020B0503020204020204" pitchFamily="34" charset="-122"/>
              </a:rPr>
              <a:t>在资助企业创新过程</a:t>
            </a:r>
            <a:r>
              <a:rPr lang="zh-CN" altLang="en-US" sz="2800" b="1" dirty="0" smtClean="0">
                <a:solidFill>
                  <a:schemeClr val="bg2">
                    <a:lumMod val="10000"/>
                  </a:schemeClr>
                </a:solidFill>
                <a:latin typeface="Arial" panose="020B0604020202020204" pitchFamily="34" charset="0"/>
                <a:ea typeface="微软雅黑" panose="020B0503020204020204" pitchFamily="34" charset="-122"/>
              </a:rPr>
              <a:t>中</a:t>
            </a:r>
            <a:endParaRPr lang="en-US" altLang="zh-CN" sz="2800" b="1" dirty="0" smtClean="0">
              <a:solidFill>
                <a:schemeClr val="bg2">
                  <a:lumMod val="10000"/>
                </a:schemeClr>
              </a:solidFill>
              <a:latin typeface="Arial" panose="020B0604020202020204" pitchFamily="34" charset="0"/>
              <a:ea typeface="微软雅黑" panose="020B0503020204020204" pitchFamily="34" charset="-122"/>
            </a:endParaRPr>
          </a:p>
          <a:p>
            <a:pPr algn="ctr">
              <a:lnSpc>
                <a:spcPct val="130000"/>
              </a:lnSpc>
            </a:pPr>
            <a:r>
              <a:rPr lang="zh-CN" altLang="en-US" sz="2800" b="1" dirty="0" smtClean="0">
                <a:solidFill>
                  <a:srgbClr val="C00000"/>
                </a:solidFill>
                <a:latin typeface="Arial" panose="020B0604020202020204" pitchFamily="34" charset="0"/>
                <a:ea typeface="微软雅黑" panose="020B0503020204020204" pitchFamily="34" charset="-122"/>
              </a:rPr>
              <a:t>政策</a:t>
            </a:r>
            <a:r>
              <a:rPr lang="zh-CN" altLang="en-US" sz="2800" b="1" dirty="0">
                <a:solidFill>
                  <a:srgbClr val="C00000"/>
                </a:solidFill>
                <a:latin typeface="Arial" panose="020B0604020202020204" pitchFamily="34" charset="0"/>
                <a:ea typeface="微软雅黑" panose="020B0503020204020204" pitchFamily="34" charset="-122"/>
              </a:rPr>
              <a:t>的制定</a:t>
            </a:r>
            <a:r>
              <a:rPr lang="zh-CN" altLang="en-US" sz="2800" b="1" dirty="0">
                <a:latin typeface="Arial" panose="020B0604020202020204" pitchFamily="34" charset="0"/>
                <a:ea typeface="微软雅黑" panose="020B0503020204020204" pitchFamily="34" charset="-122"/>
              </a:rPr>
              <a:t>与</a:t>
            </a:r>
            <a:r>
              <a:rPr lang="zh-CN" altLang="en-US" sz="2800" b="1" dirty="0">
                <a:solidFill>
                  <a:srgbClr val="C00000"/>
                </a:solidFill>
                <a:latin typeface="Arial" panose="020B0604020202020204" pitchFamily="34" charset="0"/>
                <a:ea typeface="微软雅黑" panose="020B0503020204020204" pitchFamily="34" charset="-122"/>
              </a:rPr>
              <a:t>资源的配置策略</a:t>
            </a:r>
            <a:endParaRPr lang="zh-CN" altLang="en-US" sz="2800" dirty="0">
              <a:solidFill>
                <a:srgbClr val="C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27243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10" presetClass="exit" presetSubtype="0" fill="hold" grpId="1" nodeType="with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p:bldP spid="31" grpId="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模型参数</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95057" y="1595028"/>
            <a:ext cx="6767415" cy="3776418"/>
          </a:xfrm>
          <a:prstGeom prst="rect">
            <a:avLst/>
          </a:prstGeom>
          <a:noFill/>
        </p:spPr>
        <p:txBody>
          <a:bodyPr wrap="square" rtlCol="0">
            <a:spAutoFit/>
          </a:bodyPr>
          <a:lstStyle/>
          <a:p>
            <a:pPr>
              <a:lnSpc>
                <a:spcPct val="200000"/>
              </a:lnSpc>
            </a:pPr>
            <a:r>
              <a:rPr lang="zh-CN" altLang="en-US" b="1" dirty="0" smtClean="0">
                <a:solidFill>
                  <a:schemeClr val="bg2">
                    <a:lumMod val="10000"/>
                  </a:schemeClr>
                </a:solidFill>
                <a:latin typeface="+mj-ea"/>
                <a:ea typeface="+mj-ea"/>
              </a:rPr>
              <a:t>参与者：               </a:t>
            </a:r>
            <a:r>
              <a:rPr lang="zh-CN" altLang="en-US" dirty="0" smtClean="0">
                <a:solidFill>
                  <a:schemeClr val="bg2">
                    <a:lumMod val="10000"/>
                  </a:schemeClr>
                </a:solidFill>
                <a:latin typeface="+mj-ea"/>
                <a:ea typeface="+mj-ea"/>
              </a:rPr>
              <a:t>，   代表政府，   代表申报创新资助的企业。</a:t>
            </a:r>
            <a:endParaRPr lang="en-US" altLang="zh-CN" dirty="0" smtClean="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企业类型：                                    ，</a:t>
            </a:r>
            <a:endParaRPr lang="en-US" altLang="zh-CN" b="1" dirty="0" smtClean="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企业信号类型：</a:t>
            </a:r>
            <a:endParaRPr lang="en-US" altLang="zh-CN" b="1" dirty="0" smtClean="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先验概率：</a:t>
            </a:r>
            <a:endParaRPr lang="en-US" altLang="zh-CN" b="1" dirty="0" smtClean="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后验概率：</a:t>
            </a:r>
            <a:endParaRPr lang="en-US" altLang="zh-CN" b="1" dirty="0" smtClean="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政府策略：</a:t>
            </a:r>
            <a:endParaRPr lang="en-US" altLang="zh-CN" b="1" dirty="0" smtClean="0">
              <a:solidFill>
                <a:schemeClr val="bg2">
                  <a:lumMod val="10000"/>
                </a:schemeClr>
              </a:solidFill>
              <a:latin typeface="+mj-ea"/>
              <a:ea typeface="+mj-ea"/>
            </a:endParaRPr>
          </a:p>
          <a:p>
            <a:pPr>
              <a:lnSpc>
                <a:spcPct val="130000"/>
              </a:lnSpc>
            </a:pPr>
            <a:endParaRPr lang="zh-CN" altLang="en-US" dirty="0" smtClean="0">
              <a:solidFill>
                <a:schemeClr val="bg2">
                  <a:lumMod val="10000"/>
                </a:schemeClr>
              </a:solidFill>
              <a:latin typeface="+mj-ea"/>
              <a:ea typeface="+mj-ea"/>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077087988"/>
              </p:ext>
            </p:extLst>
          </p:nvPr>
        </p:nvGraphicFramePr>
        <p:xfrm>
          <a:off x="2146520" y="1814057"/>
          <a:ext cx="1121666" cy="393567"/>
        </p:xfrm>
        <a:graphic>
          <a:graphicData uri="http://schemas.openxmlformats.org/presentationml/2006/ole">
            <mc:AlternateContent xmlns:mc="http://schemas.openxmlformats.org/markup-compatibility/2006">
              <mc:Choice xmlns:v="urn:schemas-microsoft-com:vml" Requires="v">
                <p:oleObj spid="_x0000_s1153" name="Equation" r:id="rId4" imgW="723600" imgH="253800" progId="Equation.DSMT4">
                  <p:embed/>
                </p:oleObj>
              </mc:Choice>
              <mc:Fallback>
                <p:oleObj name="Equation" r:id="rId4" imgW="723600" imgH="253800" progId="Equation.DSMT4">
                  <p:embed/>
                  <p:pic>
                    <p:nvPicPr>
                      <p:cNvPr id="0" name=""/>
                      <p:cNvPicPr/>
                      <p:nvPr/>
                    </p:nvPicPr>
                    <p:blipFill>
                      <a:blip r:embed="rId5"/>
                      <a:stretch>
                        <a:fillRect/>
                      </a:stretch>
                    </p:blipFill>
                    <p:spPr>
                      <a:xfrm>
                        <a:off x="2146520" y="1814057"/>
                        <a:ext cx="1121666" cy="39356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920626543"/>
              </p:ext>
            </p:extLst>
          </p:nvPr>
        </p:nvGraphicFramePr>
        <p:xfrm>
          <a:off x="3357155" y="1863543"/>
          <a:ext cx="378822" cy="294595"/>
        </p:xfrm>
        <a:graphic>
          <a:graphicData uri="http://schemas.openxmlformats.org/presentationml/2006/ole">
            <mc:AlternateContent xmlns:mc="http://schemas.openxmlformats.org/markup-compatibility/2006">
              <mc:Choice xmlns:v="urn:schemas-microsoft-com:vml" Requires="v">
                <p:oleObj spid="_x0000_s1154" name="Equation" r:id="rId6" imgW="164880" imgH="177480" progId="Equation.DSMT4">
                  <p:embed/>
                </p:oleObj>
              </mc:Choice>
              <mc:Fallback>
                <p:oleObj name="Equation" r:id="rId6" imgW="164880" imgH="177480" progId="Equation.DSMT4">
                  <p:embed/>
                  <p:pic>
                    <p:nvPicPr>
                      <p:cNvPr id="0" name=""/>
                      <p:cNvPicPr/>
                      <p:nvPr/>
                    </p:nvPicPr>
                    <p:blipFill>
                      <a:blip r:embed="rId7"/>
                      <a:stretch>
                        <a:fillRect/>
                      </a:stretch>
                    </p:blipFill>
                    <p:spPr>
                      <a:xfrm>
                        <a:off x="3357155" y="1863543"/>
                        <a:ext cx="378822" cy="29459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641516708"/>
              </p:ext>
            </p:extLst>
          </p:nvPr>
        </p:nvGraphicFramePr>
        <p:xfrm>
          <a:off x="4699982" y="1873382"/>
          <a:ext cx="355344" cy="274916"/>
        </p:xfrm>
        <a:graphic>
          <a:graphicData uri="http://schemas.openxmlformats.org/presentationml/2006/ole">
            <mc:AlternateContent xmlns:mc="http://schemas.openxmlformats.org/markup-compatibility/2006">
              <mc:Choice xmlns:v="urn:schemas-microsoft-com:vml" Requires="v">
                <p:oleObj spid="_x0000_s1155" name="Equation" r:id="rId8" imgW="152280" imgH="164880" progId="Equation.DSMT4">
                  <p:embed/>
                </p:oleObj>
              </mc:Choice>
              <mc:Fallback>
                <p:oleObj name="Equation" r:id="rId8" imgW="152280" imgH="164880" progId="Equation.DSMT4">
                  <p:embed/>
                  <p:pic>
                    <p:nvPicPr>
                      <p:cNvPr id="0" name=""/>
                      <p:cNvPicPr/>
                      <p:nvPr/>
                    </p:nvPicPr>
                    <p:blipFill>
                      <a:blip r:embed="rId9"/>
                      <a:stretch>
                        <a:fillRect/>
                      </a:stretch>
                    </p:blipFill>
                    <p:spPr>
                      <a:xfrm>
                        <a:off x="4699982" y="1873382"/>
                        <a:ext cx="355344" cy="274916"/>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903082665"/>
              </p:ext>
            </p:extLst>
          </p:nvPr>
        </p:nvGraphicFramePr>
        <p:xfrm>
          <a:off x="2391317" y="2383477"/>
          <a:ext cx="2598738" cy="354012"/>
        </p:xfrm>
        <a:graphic>
          <a:graphicData uri="http://schemas.openxmlformats.org/presentationml/2006/ole">
            <mc:AlternateContent xmlns:mc="http://schemas.openxmlformats.org/markup-compatibility/2006">
              <mc:Choice xmlns:v="urn:schemas-microsoft-com:vml" Requires="v">
                <p:oleObj spid="_x0000_s1156" name="Equation" r:id="rId10" imgW="1676160" imgH="228600" progId="Equation.DSMT4">
                  <p:embed/>
                </p:oleObj>
              </mc:Choice>
              <mc:Fallback>
                <p:oleObj name="Equation" r:id="rId10" imgW="1676160" imgH="228600" progId="Equation.DSMT4">
                  <p:embed/>
                  <p:pic>
                    <p:nvPicPr>
                      <p:cNvPr id="0" name=""/>
                      <p:cNvPicPr/>
                      <p:nvPr/>
                    </p:nvPicPr>
                    <p:blipFill>
                      <a:blip r:embed="rId11"/>
                      <a:stretch>
                        <a:fillRect/>
                      </a:stretch>
                    </p:blipFill>
                    <p:spPr>
                      <a:xfrm>
                        <a:off x="2391317" y="2383477"/>
                        <a:ext cx="2598738" cy="354012"/>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208371790"/>
              </p:ext>
            </p:extLst>
          </p:nvPr>
        </p:nvGraphicFramePr>
        <p:xfrm>
          <a:off x="5081452" y="2264729"/>
          <a:ext cx="2495005" cy="668337"/>
        </p:xfrm>
        <a:graphic>
          <a:graphicData uri="http://schemas.openxmlformats.org/presentationml/2006/ole">
            <mc:AlternateContent xmlns:mc="http://schemas.openxmlformats.org/markup-compatibility/2006">
              <mc:Choice xmlns:v="urn:schemas-microsoft-com:vml" Requires="v">
                <p:oleObj spid="_x0000_s1157" name="Equation" r:id="rId12" imgW="1409400" imgH="431640" progId="Equation.DSMT4">
                  <p:embed/>
                </p:oleObj>
              </mc:Choice>
              <mc:Fallback>
                <p:oleObj name="Equation" r:id="rId12" imgW="1409400" imgH="431640" progId="Equation.DSMT4">
                  <p:embed/>
                  <p:pic>
                    <p:nvPicPr>
                      <p:cNvPr id="0" name=""/>
                      <p:cNvPicPr/>
                      <p:nvPr/>
                    </p:nvPicPr>
                    <p:blipFill>
                      <a:blip r:embed="rId13"/>
                      <a:stretch>
                        <a:fillRect/>
                      </a:stretch>
                    </p:blipFill>
                    <p:spPr>
                      <a:xfrm>
                        <a:off x="5081452" y="2264729"/>
                        <a:ext cx="2495005" cy="668337"/>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572219115"/>
              </p:ext>
            </p:extLst>
          </p:nvPr>
        </p:nvGraphicFramePr>
        <p:xfrm>
          <a:off x="2918730" y="2917191"/>
          <a:ext cx="2066925" cy="354013"/>
        </p:xfrm>
        <a:graphic>
          <a:graphicData uri="http://schemas.openxmlformats.org/presentationml/2006/ole">
            <mc:AlternateContent xmlns:mc="http://schemas.openxmlformats.org/markup-compatibility/2006">
              <mc:Choice xmlns:v="urn:schemas-microsoft-com:vml" Requires="v">
                <p:oleObj spid="_x0000_s1158" name="Equation" r:id="rId14" imgW="1333440" imgH="228600" progId="Equation.DSMT4">
                  <p:embed/>
                </p:oleObj>
              </mc:Choice>
              <mc:Fallback>
                <p:oleObj name="Equation" r:id="rId14" imgW="1333440" imgH="228600" progId="Equation.DSMT4">
                  <p:embed/>
                  <p:pic>
                    <p:nvPicPr>
                      <p:cNvPr id="0" name=""/>
                      <p:cNvPicPr/>
                      <p:nvPr/>
                    </p:nvPicPr>
                    <p:blipFill>
                      <a:blip r:embed="rId15"/>
                      <a:stretch>
                        <a:fillRect/>
                      </a:stretch>
                    </p:blipFill>
                    <p:spPr>
                      <a:xfrm>
                        <a:off x="2918730" y="2917191"/>
                        <a:ext cx="2066925" cy="354013"/>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176423580"/>
              </p:ext>
            </p:extLst>
          </p:nvPr>
        </p:nvGraphicFramePr>
        <p:xfrm>
          <a:off x="2468563" y="4558666"/>
          <a:ext cx="1909762" cy="354013"/>
        </p:xfrm>
        <a:graphic>
          <a:graphicData uri="http://schemas.openxmlformats.org/presentationml/2006/ole">
            <mc:AlternateContent xmlns:mc="http://schemas.openxmlformats.org/markup-compatibility/2006">
              <mc:Choice xmlns:v="urn:schemas-microsoft-com:vml" Requires="v">
                <p:oleObj spid="_x0000_s1159" name="Equation" r:id="rId16" imgW="1231560" imgH="228600" progId="Equation.DSMT4">
                  <p:embed/>
                </p:oleObj>
              </mc:Choice>
              <mc:Fallback>
                <p:oleObj name="Equation" r:id="rId16" imgW="1231560" imgH="228600" progId="Equation.DSMT4">
                  <p:embed/>
                  <p:pic>
                    <p:nvPicPr>
                      <p:cNvPr id="0" name=""/>
                      <p:cNvPicPr/>
                      <p:nvPr/>
                    </p:nvPicPr>
                    <p:blipFill>
                      <a:blip r:embed="rId17"/>
                      <a:stretch>
                        <a:fillRect/>
                      </a:stretch>
                    </p:blipFill>
                    <p:spPr>
                      <a:xfrm>
                        <a:off x="2468563" y="4558666"/>
                        <a:ext cx="1909762" cy="35401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3560380621"/>
              </p:ext>
            </p:extLst>
          </p:nvPr>
        </p:nvGraphicFramePr>
        <p:xfrm>
          <a:off x="2371725" y="4025266"/>
          <a:ext cx="2709727" cy="354013"/>
        </p:xfrm>
        <a:graphic>
          <a:graphicData uri="http://schemas.openxmlformats.org/presentationml/2006/ole">
            <mc:AlternateContent xmlns:mc="http://schemas.openxmlformats.org/markup-compatibility/2006">
              <mc:Choice xmlns:v="urn:schemas-microsoft-com:vml" Requires="v">
                <p:oleObj spid="_x0000_s1160" name="Equation" r:id="rId18" imgW="1701720" imgH="228600" progId="Equation.DSMT4">
                  <p:embed/>
                </p:oleObj>
              </mc:Choice>
              <mc:Fallback>
                <p:oleObj name="Equation" r:id="rId18" imgW="1701720" imgH="228600" progId="Equation.DSMT4">
                  <p:embed/>
                  <p:pic>
                    <p:nvPicPr>
                      <p:cNvPr id="0" name=""/>
                      <p:cNvPicPr/>
                      <p:nvPr/>
                    </p:nvPicPr>
                    <p:blipFill>
                      <a:blip r:embed="rId19"/>
                      <a:stretch>
                        <a:fillRect/>
                      </a:stretch>
                    </p:blipFill>
                    <p:spPr>
                      <a:xfrm>
                        <a:off x="2371725" y="4025266"/>
                        <a:ext cx="2709727" cy="354013"/>
                      </a:xfrm>
                      <a:prstGeom prst="rect">
                        <a:avLst/>
                      </a:prstGeom>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1866811546"/>
              </p:ext>
            </p:extLst>
          </p:nvPr>
        </p:nvGraphicFramePr>
        <p:xfrm>
          <a:off x="2432050" y="3470140"/>
          <a:ext cx="2589213" cy="354012"/>
        </p:xfrm>
        <a:graphic>
          <a:graphicData uri="http://schemas.openxmlformats.org/presentationml/2006/ole">
            <mc:AlternateContent xmlns:mc="http://schemas.openxmlformats.org/markup-compatibility/2006">
              <mc:Choice xmlns:v="urn:schemas-microsoft-com:vml" Requires="v">
                <p:oleObj spid="_x0000_s1161" name="Equation" r:id="rId20" imgW="1625400" imgH="228600" progId="Equation.DSMT4">
                  <p:embed/>
                </p:oleObj>
              </mc:Choice>
              <mc:Fallback>
                <p:oleObj name="Equation" r:id="rId20" imgW="1625400" imgH="228600" progId="Equation.DSMT4">
                  <p:embed/>
                  <p:pic>
                    <p:nvPicPr>
                      <p:cNvPr id="0" name=""/>
                      <p:cNvPicPr/>
                      <p:nvPr/>
                    </p:nvPicPr>
                    <p:blipFill>
                      <a:blip r:embed="rId21"/>
                      <a:stretch>
                        <a:fillRect/>
                      </a:stretch>
                    </p:blipFill>
                    <p:spPr>
                      <a:xfrm>
                        <a:off x="2432050" y="3470140"/>
                        <a:ext cx="2589213" cy="354012"/>
                      </a:xfrm>
                      <a:prstGeom prst="rect">
                        <a:avLst/>
                      </a:prstGeom>
                    </p:spPr>
                  </p:pic>
                </p:oleObj>
              </mc:Fallback>
            </mc:AlternateContent>
          </a:graphicData>
        </a:graphic>
      </p:graphicFrame>
    </p:spTree>
    <p:extLst>
      <p:ext uri="{BB962C8B-B14F-4D97-AF65-F5344CB8AC3E}">
        <p14:creationId xmlns:p14="http://schemas.microsoft.com/office/powerpoint/2010/main" val="2815638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模型假设</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1211987" y="1544954"/>
            <a:ext cx="6750485" cy="1694636"/>
          </a:xfrm>
          <a:prstGeom prst="rect">
            <a:avLst/>
          </a:prstGeom>
        </p:spPr>
      </p:pic>
      <p:pic>
        <p:nvPicPr>
          <p:cNvPr id="4" name="图片 3"/>
          <p:cNvPicPr>
            <a:picLocks noChangeAspect="1"/>
          </p:cNvPicPr>
          <p:nvPr/>
        </p:nvPicPr>
        <p:blipFill>
          <a:blip r:embed="rId4"/>
          <a:stretch>
            <a:fillRect/>
          </a:stretch>
        </p:blipFill>
        <p:spPr>
          <a:xfrm>
            <a:off x="1211987" y="3344091"/>
            <a:ext cx="6750485" cy="3317966"/>
          </a:xfrm>
          <a:prstGeom prst="rect">
            <a:avLst/>
          </a:prstGeom>
        </p:spPr>
      </p:pic>
      <p:sp>
        <p:nvSpPr>
          <p:cNvPr id="5" name="矩形 4"/>
          <p:cNvSpPr/>
          <p:nvPr/>
        </p:nvSpPr>
        <p:spPr>
          <a:xfrm>
            <a:off x="1211987" y="1097246"/>
            <a:ext cx="881973" cy="369332"/>
          </a:xfrm>
          <a:prstGeom prst="rect">
            <a:avLst/>
          </a:prstGeom>
        </p:spPr>
        <p:txBody>
          <a:bodyPr wrap="square">
            <a:spAutoFit/>
          </a:bodyPr>
          <a:lstStyle/>
          <a:p>
            <a:r>
              <a:rPr lang="zh-CN" altLang="en-US" b="1" dirty="0" smtClean="0">
                <a:solidFill>
                  <a:schemeClr val="bg2">
                    <a:lumMod val="10000"/>
                  </a:schemeClr>
                </a:solidFill>
                <a:latin typeface="+mj-ea"/>
              </a:rPr>
              <a:t>假设：</a:t>
            </a:r>
            <a:endParaRPr lang="zh-CN" altLang="en-US" dirty="0">
              <a:solidFill>
                <a:schemeClr val="bg2">
                  <a:lumMod val="10000"/>
                </a:schemeClr>
              </a:solidFill>
            </a:endParaRPr>
          </a:p>
        </p:txBody>
      </p:sp>
    </p:spTree>
    <p:extLst>
      <p:ext uri="{BB962C8B-B14F-4D97-AF65-F5344CB8AC3E}">
        <p14:creationId xmlns:p14="http://schemas.microsoft.com/office/powerpoint/2010/main" val="2295990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模型假设</a:t>
            </a:r>
            <a:r>
              <a:rPr lang="en-US" altLang="zh-CN" sz="2000" b="1" dirty="0" smtClean="0">
                <a:solidFill>
                  <a:srgbClr val="13B7F3"/>
                </a:solidFill>
                <a:latin typeface="微软雅黑" panose="020B0503020204020204" pitchFamily="34" charset="-122"/>
                <a:ea typeface="微软雅黑" panose="020B0503020204020204" pitchFamily="34" charset="-122"/>
              </a:rPr>
              <a:t>2</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1211987" y="1483856"/>
            <a:ext cx="6750485" cy="1076462"/>
          </a:xfrm>
          <a:prstGeom prst="rect">
            <a:avLst/>
          </a:prstGeom>
        </p:spPr>
      </p:pic>
      <p:pic>
        <p:nvPicPr>
          <p:cNvPr id="6" name="图片 5"/>
          <p:cNvPicPr>
            <a:picLocks noChangeAspect="1"/>
          </p:cNvPicPr>
          <p:nvPr/>
        </p:nvPicPr>
        <p:blipFill>
          <a:blip r:embed="rId4"/>
          <a:stretch>
            <a:fillRect/>
          </a:stretch>
        </p:blipFill>
        <p:spPr>
          <a:xfrm>
            <a:off x="1211986" y="2649307"/>
            <a:ext cx="6750485" cy="3823051"/>
          </a:xfrm>
          <a:prstGeom prst="rect">
            <a:avLst/>
          </a:prstGeom>
        </p:spPr>
      </p:pic>
    </p:spTree>
    <p:extLst>
      <p:ext uri="{BB962C8B-B14F-4D97-AF65-F5344CB8AC3E}">
        <p14:creationId xmlns:p14="http://schemas.microsoft.com/office/powerpoint/2010/main" val="2049390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模型假设</a:t>
            </a:r>
            <a:r>
              <a:rPr lang="en-US" altLang="zh-CN" sz="2000" b="1" dirty="0" smtClean="0">
                <a:solidFill>
                  <a:srgbClr val="13B7F3"/>
                </a:solidFill>
                <a:latin typeface="微软雅黑" panose="020B0503020204020204" pitchFamily="34" charset="-122"/>
                <a:ea typeface="微软雅黑" panose="020B0503020204020204" pitchFamily="34" charset="-122"/>
              </a:rPr>
              <a:t>3</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stretch>
            <a:fillRect/>
          </a:stretch>
        </p:blipFill>
        <p:spPr>
          <a:xfrm>
            <a:off x="951569" y="1985554"/>
            <a:ext cx="7467916" cy="2913017"/>
          </a:xfrm>
          <a:prstGeom prst="rect">
            <a:avLst/>
          </a:prstGeom>
        </p:spPr>
      </p:pic>
    </p:spTree>
    <p:extLst>
      <p:ext uri="{BB962C8B-B14F-4D97-AF65-F5344CB8AC3E}">
        <p14:creationId xmlns:p14="http://schemas.microsoft.com/office/powerpoint/2010/main" val="3797167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博弈模型</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0" name="Picture 2" descr="博弈图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73" y="1441672"/>
            <a:ext cx="8394654" cy="26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4744" y="4354675"/>
            <a:ext cx="8182270" cy="1754326"/>
          </a:xfrm>
          <a:prstGeom prst="rect">
            <a:avLst/>
          </a:prstGeom>
        </p:spPr>
        <p:txBody>
          <a:bodyPr wrap="square">
            <a:spAutoFit/>
          </a:bodyPr>
          <a:lstStyle/>
          <a:p>
            <a:pPr>
              <a:lnSpc>
                <a:spcPct val="150000"/>
              </a:lnSpc>
            </a:pPr>
            <a:r>
              <a:rPr lang="zh-CN" altLang="zh-CN" kern="100" dirty="0">
                <a:solidFill>
                  <a:schemeClr val="bg2">
                    <a:lumMod val="10000"/>
                  </a:schemeClr>
                </a:solidFill>
                <a:latin typeface="+mj-ea"/>
                <a:ea typeface="+mj-ea"/>
                <a:cs typeface="Times New Roman" panose="02020603050405020304" pitchFamily="18" charset="0"/>
              </a:rPr>
              <a:t>在博弈的第</a:t>
            </a:r>
            <a:r>
              <a:rPr lang="en-US" altLang="zh-CN" kern="100" dirty="0">
                <a:solidFill>
                  <a:schemeClr val="bg2">
                    <a:lumMod val="10000"/>
                  </a:schemeClr>
                </a:solidFill>
                <a:latin typeface="+mj-ea"/>
                <a:ea typeface="+mj-ea"/>
                <a:cs typeface="Times New Roman" panose="02020603050405020304" pitchFamily="18" charset="0"/>
              </a:rPr>
              <a:t>2</a:t>
            </a:r>
            <a:r>
              <a:rPr lang="zh-CN" altLang="zh-CN" kern="100" dirty="0">
                <a:solidFill>
                  <a:schemeClr val="bg2">
                    <a:lumMod val="10000"/>
                  </a:schemeClr>
                </a:solidFill>
                <a:latin typeface="+mj-ea"/>
                <a:ea typeface="+mj-ea"/>
                <a:cs typeface="Times New Roman" panose="02020603050405020304" pitchFamily="18" charset="0"/>
              </a:rPr>
              <a:t>阶段，政府看到</a:t>
            </a:r>
            <a:r>
              <a:rPr lang="zh-CN" altLang="zh-CN" kern="100" dirty="0" smtClean="0">
                <a:solidFill>
                  <a:schemeClr val="bg2">
                    <a:lumMod val="10000"/>
                  </a:schemeClr>
                </a:solidFill>
                <a:latin typeface="+mj-ea"/>
                <a:ea typeface="+mj-ea"/>
                <a:cs typeface="Times New Roman" panose="02020603050405020304" pitchFamily="18" charset="0"/>
              </a:rPr>
              <a:t>信号</a:t>
            </a:r>
            <a:r>
              <a:rPr lang="en-US" altLang="zh-CN" kern="100" dirty="0" smtClean="0">
                <a:solidFill>
                  <a:schemeClr val="bg2">
                    <a:lumMod val="10000"/>
                  </a:schemeClr>
                </a:solidFill>
                <a:latin typeface="+mj-ea"/>
                <a:ea typeface="+mj-ea"/>
                <a:cs typeface="Times New Roman" panose="02020603050405020304" pitchFamily="18" charset="0"/>
              </a:rPr>
              <a:t>             </a:t>
            </a:r>
            <a:r>
              <a:rPr lang="zh-CN" altLang="en-US" kern="100" dirty="0" smtClean="0">
                <a:solidFill>
                  <a:schemeClr val="bg2">
                    <a:lumMod val="10000"/>
                  </a:schemeClr>
                </a:solidFill>
                <a:latin typeface="+mj-ea"/>
                <a:ea typeface="+mj-ea"/>
                <a:cs typeface="Times New Roman" panose="02020603050405020304" pitchFamily="18" charset="0"/>
              </a:rPr>
              <a:t>或 </a:t>
            </a:r>
            <a:r>
              <a:rPr lang="en-US" altLang="zh-CN" kern="100" dirty="0" smtClean="0">
                <a:solidFill>
                  <a:schemeClr val="bg2">
                    <a:lumMod val="10000"/>
                  </a:schemeClr>
                </a:solidFill>
                <a:latin typeface="+mj-ea"/>
                <a:ea typeface="+mj-ea"/>
                <a:cs typeface="Times New Roman" panose="02020603050405020304" pitchFamily="18" charset="0"/>
              </a:rPr>
              <a:t>            </a:t>
            </a:r>
            <a:r>
              <a:rPr lang="zh-CN" altLang="en-US" kern="100" dirty="0" smtClean="0">
                <a:solidFill>
                  <a:schemeClr val="bg2">
                    <a:lumMod val="10000"/>
                  </a:schemeClr>
                </a:solidFill>
                <a:latin typeface="+mj-ea"/>
                <a:ea typeface="+mj-ea"/>
                <a:cs typeface="Times New Roman" panose="02020603050405020304" pitchFamily="18" charset="0"/>
              </a:rPr>
              <a:t>，得到后验概率     或     ，</a:t>
            </a:r>
            <a:endParaRPr lang="en-US" altLang="zh-CN" kern="100" dirty="0" smtClean="0">
              <a:solidFill>
                <a:schemeClr val="bg2">
                  <a:lumMod val="10000"/>
                </a:schemeClr>
              </a:solidFill>
              <a:latin typeface="+mj-ea"/>
              <a:ea typeface="+mj-ea"/>
              <a:cs typeface="Times New Roman" panose="02020603050405020304" pitchFamily="18" charset="0"/>
            </a:endParaRPr>
          </a:p>
          <a:p>
            <a:pPr>
              <a:lnSpc>
                <a:spcPct val="150000"/>
              </a:lnSpc>
            </a:pPr>
            <a:r>
              <a:rPr lang="zh-CN" altLang="en-US" dirty="0" smtClean="0">
                <a:solidFill>
                  <a:schemeClr val="bg2">
                    <a:lumMod val="10000"/>
                  </a:schemeClr>
                </a:solidFill>
                <a:latin typeface="+mj-ea"/>
                <a:ea typeface="+mj-ea"/>
              </a:rPr>
              <a:t>选择行动                     ，最大化自己的期望支付，即：</a:t>
            </a:r>
            <a:endParaRPr lang="en-US" altLang="zh-CN" dirty="0" smtClean="0">
              <a:solidFill>
                <a:schemeClr val="bg2">
                  <a:lumMod val="10000"/>
                </a:schemeClr>
              </a:solidFill>
              <a:latin typeface="+mj-ea"/>
              <a:ea typeface="+mj-ea"/>
            </a:endParaRPr>
          </a:p>
          <a:p>
            <a:pPr>
              <a:lnSpc>
                <a:spcPct val="150000"/>
              </a:lnSpc>
            </a:pPr>
            <a:endParaRPr lang="en-US" altLang="zh-CN" dirty="0">
              <a:solidFill>
                <a:schemeClr val="bg2">
                  <a:lumMod val="10000"/>
                </a:schemeClr>
              </a:solidFill>
              <a:latin typeface="+mj-ea"/>
              <a:ea typeface="+mj-ea"/>
            </a:endParaRPr>
          </a:p>
          <a:p>
            <a:pPr>
              <a:lnSpc>
                <a:spcPct val="150000"/>
              </a:lnSpc>
            </a:pPr>
            <a:endParaRPr lang="zh-CN" altLang="en-US" dirty="0">
              <a:solidFill>
                <a:schemeClr val="bg2">
                  <a:lumMod val="10000"/>
                </a:schemeClr>
              </a:solidFill>
              <a:latin typeface="+mj-ea"/>
              <a:ea typeface="+mj-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20360416"/>
              </p:ext>
            </p:extLst>
          </p:nvPr>
        </p:nvGraphicFramePr>
        <p:xfrm>
          <a:off x="3966474" y="4449946"/>
          <a:ext cx="708025" cy="354013"/>
        </p:xfrm>
        <a:graphic>
          <a:graphicData uri="http://schemas.openxmlformats.org/presentationml/2006/ole">
            <mc:AlternateContent xmlns:mc="http://schemas.openxmlformats.org/markup-compatibility/2006">
              <mc:Choice xmlns:v="urn:schemas-microsoft-com:vml" Requires="v">
                <p:oleObj spid="_x0000_s7235" name="Equation" r:id="rId5" imgW="457200" imgH="228600" progId="Equation.DSMT4">
                  <p:embed/>
                </p:oleObj>
              </mc:Choice>
              <mc:Fallback>
                <p:oleObj name="Equation" r:id="rId5" imgW="457200" imgH="228600" progId="Equation.DSMT4">
                  <p:embed/>
                  <p:pic>
                    <p:nvPicPr>
                      <p:cNvPr id="0" name=""/>
                      <p:cNvPicPr/>
                      <p:nvPr/>
                    </p:nvPicPr>
                    <p:blipFill>
                      <a:blip r:embed="rId6"/>
                      <a:stretch>
                        <a:fillRect/>
                      </a:stretch>
                    </p:blipFill>
                    <p:spPr>
                      <a:xfrm>
                        <a:off x="3966474" y="4449946"/>
                        <a:ext cx="708025" cy="3540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82724175"/>
              </p:ext>
            </p:extLst>
          </p:nvPr>
        </p:nvGraphicFramePr>
        <p:xfrm>
          <a:off x="5137464" y="4449946"/>
          <a:ext cx="708025" cy="354013"/>
        </p:xfrm>
        <a:graphic>
          <a:graphicData uri="http://schemas.openxmlformats.org/presentationml/2006/ole">
            <mc:AlternateContent xmlns:mc="http://schemas.openxmlformats.org/markup-compatibility/2006">
              <mc:Choice xmlns:v="urn:schemas-microsoft-com:vml" Requires="v">
                <p:oleObj spid="_x0000_s7236" name="Equation" r:id="rId7" imgW="457200" imgH="228600" progId="Equation.DSMT4">
                  <p:embed/>
                </p:oleObj>
              </mc:Choice>
              <mc:Fallback>
                <p:oleObj name="Equation" r:id="rId7" imgW="457200" imgH="228600" progId="Equation.DSMT4">
                  <p:embed/>
                  <p:pic>
                    <p:nvPicPr>
                      <p:cNvPr id="0" name=""/>
                      <p:cNvPicPr/>
                      <p:nvPr/>
                    </p:nvPicPr>
                    <p:blipFill>
                      <a:blip r:embed="rId8"/>
                      <a:stretch>
                        <a:fillRect/>
                      </a:stretch>
                    </p:blipFill>
                    <p:spPr>
                      <a:xfrm>
                        <a:off x="5137464" y="4449946"/>
                        <a:ext cx="708025" cy="35401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65947998"/>
              </p:ext>
            </p:extLst>
          </p:nvPr>
        </p:nvGraphicFramePr>
        <p:xfrm>
          <a:off x="7517009" y="4449946"/>
          <a:ext cx="314325" cy="354012"/>
        </p:xfrm>
        <a:graphic>
          <a:graphicData uri="http://schemas.openxmlformats.org/presentationml/2006/ole">
            <mc:AlternateContent xmlns:mc="http://schemas.openxmlformats.org/markup-compatibility/2006">
              <mc:Choice xmlns:v="urn:schemas-microsoft-com:vml" Requires="v">
                <p:oleObj spid="_x0000_s7237" name="Equation" r:id="rId9" imgW="203040" imgH="228600" progId="Equation.DSMT4">
                  <p:embed/>
                </p:oleObj>
              </mc:Choice>
              <mc:Fallback>
                <p:oleObj name="Equation" r:id="rId9" imgW="203040" imgH="228600" progId="Equation.DSMT4">
                  <p:embed/>
                  <p:pic>
                    <p:nvPicPr>
                      <p:cNvPr id="0" name=""/>
                      <p:cNvPicPr/>
                      <p:nvPr/>
                    </p:nvPicPr>
                    <p:blipFill>
                      <a:blip r:embed="rId10"/>
                      <a:stretch>
                        <a:fillRect/>
                      </a:stretch>
                    </p:blipFill>
                    <p:spPr>
                      <a:xfrm>
                        <a:off x="7517009" y="4449946"/>
                        <a:ext cx="314325" cy="35401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02586767"/>
              </p:ext>
            </p:extLst>
          </p:nvPr>
        </p:nvGraphicFramePr>
        <p:xfrm>
          <a:off x="8087326" y="4449946"/>
          <a:ext cx="274638" cy="354013"/>
        </p:xfrm>
        <a:graphic>
          <a:graphicData uri="http://schemas.openxmlformats.org/presentationml/2006/ole">
            <mc:AlternateContent xmlns:mc="http://schemas.openxmlformats.org/markup-compatibility/2006">
              <mc:Choice xmlns:v="urn:schemas-microsoft-com:vml" Requires="v">
                <p:oleObj spid="_x0000_s7238"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8087326" y="4449946"/>
                        <a:ext cx="274638" cy="35401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49031937"/>
              </p:ext>
            </p:extLst>
          </p:nvPr>
        </p:nvGraphicFramePr>
        <p:xfrm>
          <a:off x="1529458" y="4885285"/>
          <a:ext cx="1336675" cy="373062"/>
        </p:xfrm>
        <a:graphic>
          <a:graphicData uri="http://schemas.openxmlformats.org/presentationml/2006/ole">
            <mc:AlternateContent xmlns:mc="http://schemas.openxmlformats.org/markup-compatibility/2006">
              <mc:Choice xmlns:v="urn:schemas-microsoft-com:vml" Requires="v">
                <p:oleObj spid="_x0000_s7239" name="Equation" r:id="rId13" imgW="863280" imgH="241200" progId="Equation.DSMT4">
                  <p:embed/>
                </p:oleObj>
              </mc:Choice>
              <mc:Fallback>
                <p:oleObj name="Equation" r:id="rId13" imgW="863280" imgH="241200" progId="Equation.DSMT4">
                  <p:embed/>
                  <p:pic>
                    <p:nvPicPr>
                      <p:cNvPr id="0" name=""/>
                      <p:cNvPicPr/>
                      <p:nvPr/>
                    </p:nvPicPr>
                    <p:blipFill>
                      <a:blip r:embed="rId14"/>
                      <a:stretch>
                        <a:fillRect/>
                      </a:stretch>
                    </p:blipFill>
                    <p:spPr>
                      <a:xfrm>
                        <a:off x="1529458" y="4885285"/>
                        <a:ext cx="1336675" cy="3730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69535073"/>
              </p:ext>
            </p:extLst>
          </p:nvPr>
        </p:nvGraphicFramePr>
        <p:xfrm>
          <a:off x="6010643" y="4770438"/>
          <a:ext cx="2457450" cy="530225"/>
        </p:xfrm>
        <a:graphic>
          <a:graphicData uri="http://schemas.openxmlformats.org/presentationml/2006/ole">
            <mc:AlternateContent xmlns:mc="http://schemas.openxmlformats.org/markup-compatibility/2006">
              <mc:Choice xmlns:v="urn:schemas-microsoft-com:vml" Requires="v">
                <p:oleObj spid="_x0000_s7240" name="Equation" r:id="rId15" imgW="1587240" imgH="342720" progId="Equation.DSMT4">
                  <p:embed/>
                </p:oleObj>
              </mc:Choice>
              <mc:Fallback>
                <p:oleObj name="Equation" r:id="rId15" imgW="1587240" imgH="342720" progId="Equation.DSMT4">
                  <p:embed/>
                  <p:pic>
                    <p:nvPicPr>
                      <p:cNvPr id="0" name=""/>
                      <p:cNvPicPr/>
                      <p:nvPr/>
                    </p:nvPicPr>
                    <p:blipFill>
                      <a:blip r:embed="rId16"/>
                      <a:stretch>
                        <a:fillRect/>
                      </a:stretch>
                    </p:blipFill>
                    <p:spPr>
                      <a:xfrm>
                        <a:off x="6010643" y="4770438"/>
                        <a:ext cx="2457450" cy="53022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722335848"/>
              </p:ext>
            </p:extLst>
          </p:nvPr>
        </p:nvGraphicFramePr>
        <p:xfrm>
          <a:off x="949926" y="5327152"/>
          <a:ext cx="7137400" cy="530225"/>
        </p:xfrm>
        <a:graphic>
          <a:graphicData uri="http://schemas.openxmlformats.org/presentationml/2006/ole">
            <mc:AlternateContent xmlns:mc="http://schemas.openxmlformats.org/markup-compatibility/2006">
              <mc:Choice xmlns:v="urn:schemas-microsoft-com:vml" Requires="v">
                <p:oleObj spid="_x0000_s7241" name="Equation" r:id="rId17" imgW="4609800" imgH="342720" progId="Equation.DSMT4">
                  <p:embed/>
                </p:oleObj>
              </mc:Choice>
              <mc:Fallback>
                <p:oleObj name="Equation" r:id="rId17" imgW="4609800" imgH="342720" progId="Equation.DSMT4">
                  <p:embed/>
                  <p:pic>
                    <p:nvPicPr>
                      <p:cNvPr id="0" name=""/>
                      <p:cNvPicPr/>
                      <p:nvPr/>
                    </p:nvPicPr>
                    <p:blipFill>
                      <a:blip r:embed="rId18"/>
                      <a:stretch>
                        <a:fillRect/>
                      </a:stretch>
                    </p:blipFill>
                    <p:spPr>
                      <a:xfrm>
                        <a:off x="949926" y="5327152"/>
                        <a:ext cx="7137400" cy="530225"/>
                      </a:xfrm>
                      <a:prstGeom prst="rect">
                        <a:avLst/>
                      </a:prstGeom>
                    </p:spPr>
                  </p:pic>
                </p:oleObj>
              </mc:Fallback>
            </mc:AlternateContent>
          </a:graphicData>
        </a:graphic>
      </p:graphicFrame>
    </p:spTree>
    <p:extLst>
      <p:ext uri="{BB962C8B-B14F-4D97-AF65-F5344CB8AC3E}">
        <p14:creationId xmlns:p14="http://schemas.microsoft.com/office/powerpoint/2010/main" val="558794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政府推断的子博弈精炼贝叶斯策略</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882" y="4763372"/>
            <a:ext cx="6405151" cy="1779930"/>
          </a:xfrm>
          <a:prstGeom prst="rect">
            <a:avLst/>
          </a:prstGeom>
        </p:spPr>
      </p:pic>
      <p:pic>
        <p:nvPicPr>
          <p:cNvPr id="3" name="图片 2"/>
          <p:cNvPicPr>
            <a:picLocks noChangeAspect="1"/>
          </p:cNvPicPr>
          <p:nvPr/>
        </p:nvPicPr>
        <p:blipFill>
          <a:blip r:embed="rId4"/>
          <a:stretch>
            <a:fillRect/>
          </a:stretch>
        </p:blipFill>
        <p:spPr>
          <a:xfrm>
            <a:off x="977537" y="1109830"/>
            <a:ext cx="7429072" cy="3618168"/>
          </a:xfrm>
          <a:prstGeom prst="rect">
            <a:avLst/>
          </a:prstGeom>
        </p:spPr>
      </p:pic>
    </p:spTree>
    <p:extLst>
      <p:ext uri="{BB962C8B-B14F-4D97-AF65-F5344CB8AC3E}">
        <p14:creationId xmlns:p14="http://schemas.microsoft.com/office/powerpoint/2010/main" val="1339469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企业推断的子博弈精炼贝叶斯策略</a:t>
            </a:r>
            <a:r>
              <a:rPr lang="en-US" altLang="zh-CN" sz="2000" b="1" dirty="0" smtClean="0">
                <a:solidFill>
                  <a:srgbClr val="13B7F3"/>
                </a:solidFill>
                <a:latin typeface="微软雅黑" panose="020B0503020204020204" pitchFamily="34" charset="-122"/>
                <a:ea typeface="微软雅黑" panose="020B0503020204020204" pitchFamily="34" charset="-122"/>
              </a:rPr>
              <a:t>1</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3"/>
          <a:stretch>
            <a:fillRect/>
          </a:stretch>
        </p:blipFill>
        <p:spPr>
          <a:xfrm>
            <a:off x="993457" y="1502502"/>
            <a:ext cx="7157085" cy="2776236"/>
          </a:xfrm>
          <a:prstGeom prst="rect">
            <a:avLst/>
          </a:prstGeom>
        </p:spPr>
      </p:pic>
      <p:pic>
        <p:nvPicPr>
          <p:cNvPr id="5" name="图片 4"/>
          <p:cNvPicPr>
            <a:picLocks noChangeAspect="1"/>
          </p:cNvPicPr>
          <p:nvPr/>
        </p:nvPicPr>
        <p:blipFill>
          <a:blip r:embed="rId4"/>
          <a:stretch>
            <a:fillRect/>
          </a:stretch>
        </p:blipFill>
        <p:spPr>
          <a:xfrm>
            <a:off x="993458" y="4609964"/>
            <a:ext cx="6969014" cy="719682"/>
          </a:xfrm>
          <a:prstGeom prst="rect">
            <a:avLst/>
          </a:prstGeom>
        </p:spPr>
      </p:pic>
    </p:spTree>
    <p:extLst>
      <p:ext uri="{BB962C8B-B14F-4D97-AF65-F5344CB8AC3E}">
        <p14:creationId xmlns:p14="http://schemas.microsoft.com/office/powerpoint/2010/main" val="331966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企业推断的子博弈精炼贝叶斯策略</a:t>
            </a:r>
            <a:r>
              <a:rPr lang="en-US" altLang="zh-CN" sz="2000" b="1" dirty="0" smtClean="0">
                <a:solidFill>
                  <a:srgbClr val="13B7F3"/>
                </a:solidFill>
                <a:latin typeface="微软雅黑" panose="020B0503020204020204" pitchFamily="34" charset="-122"/>
                <a:ea typeface="微软雅黑" panose="020B0503020204020204" pitchFamily="34" charset="-122"/>
              </a:rPr>
              <a:t>1</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rotWithShape="1">
          <a:blip r:embed="rId3"/>
          <a:srcRect r="29376"/>
          <a:stretch/>
        </p:blipFill>
        <p:spPr>
          <a:xfrm>
            <a:off x="993457" y="1502502"/>
            <a:ext cx="5054645" cy="4014950"/>
          </a:xfrm>
          <a:prstGeom prst="rect">
            <a:avLst/>
          </a:prstGeom>
        </p:spPr>
      </p:pic>
    </p:spTree>
    <p:extLst>
      <p:ext uri="{BB962C8B-B14F-4D97-AF65-F5344CB8AC3E}">
        <p14:creationId xmlns:p14="http://schemas.microsoft.com/office/powerpoint/2010/main" val="2556196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3178175" y="20843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模型基本介绍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任意多边形 40"/>
          <p:cNvSpPr/>
          <p:nvPr/>
        </p:nvSpPr>
        <p:spPr>
          <a:xfrm>
            <a:off x="2403475" y="2052638"/>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1</a:t>
            </a:r>
            <a:endParaRPr lang="zh-CN" altLang="en-US" sz="4000" dirty="0">
              <a:solidFill>
                <a:srgbClr val="FFFFFF"/>
              </a:solidFill>
            </a:endParaRPr>
          </a:p>
        </p:txBody>
      </p:sp>
      <p:sp>
        <p:nvSpPr>
          <p:cNvPr id="42" name="任意多边形 41"/>
          <p:cNvSpPr/>
          <p:nvPr/>
        </p:nvSpPr>
        <p:spPr>
          <a:xfrm>
            <a:off x="3178175" y="29352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模型应用领域</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任意多边形 42"/>
          <p:cNvSpPr/>
          <p:nvPr/>
        </p:nvSpPr>
        <p:spPr>
          <a:xfrm>
            <a:off x="2403475" y="2898775"/>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2</a:t>
            </a:r>
            <a:endParaRPr lang="zh-CN" altLang="en-US" sz="4000" dirty="0">
              <a:solidFill>
                <a:srgbClr val="FFFFFF"/>
              </a:solidFill>
            </a:endParaRPr>
          </a:p>
        </p:txBody>
      </p:sp>
      <p:sp>
        <p:nvSpPr>
          <p:cNvPr id="44" name="任意多边形 43"/>
          <p:cNvSpPr/>
          <p:nvPr/>
        </p:nvSpPr>
        <p:spPr>
          <a:xfrm>
            <a:off x="3178175" y="374491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论文介绍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任意多边形 44"/>
          <p:cNvSpPr/>
          <p:nvPr/>
        </p:nvSpPr>
        <p:spPr>
          <a:xfrm>
            <a:off x="2403475" y="3744913"/>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3</a:t>
            </a:r>
            <a:endParaRPr lang="zh-CN" altLang="en-US" sz="4000" dirty="0">
              <a:solidFill>
                <a:srgbClr val="FFFFFF"/>
              </a:solidFill>
            </a:endParaRPr>
          </a:p>
        </p:txBody>
      </p:sp>
      <p:sp>
        <p:nvSpPr>
          <p:cNvPr id="10" name="任意多边形 9"/>
          <p:cNvSpPr/>
          <p:nvPr/>
        </p:nvSpPr>
        <p:spPr>
          <a:xfrm>
            <a:off x="3178175" y="462756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展望</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任意多边形 10"/>
          <p:cNvSpPr/>
          <p:nvPr/>
        </p:nvSpPr>
        <p:spPr>
          <a:xfrm>
            <a:off x="2403475" y="4591050"/>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4</a:t>
            </a:r>
            <a:endParaRPr lang="zh-CN" altLang="en-US" sz="4000" dirty="0">
              <a:solidFill>
                <a:srgbClr val="FFFFFF"/>
              </a:solidFill>
            </a:endParaRPr>
          </a:p>
        </p:txBody>
      </p:sp>
      <p:sp>
        <p:nvSpPr>
          <p:cNvPr id="5131" name="文本框 1"/>
          <p:cNvSpPr txBox="1">
            <a:spLocks noChangeArrowheads="1"/>
          </p:cNvSpPr>
          <p:nvPr/>
        </p:nvSpPr>
        <p:spPr bwMode="auto">
          <a:xfrm>
            <a:off x="3746500" y="819150"/>
            <a:ext cx="202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3200" b="1" dirty="0">
                <a:solidFill>
                  <a:srgbClr val="13B7F3"/>
                </a:solidFill>
                <a:latin typeface="微软雅黑" panose="020B0503020204020204" pitchFamily="34" charset="-122"/>
                <a:ea typeface="微软雅黑" panose="020B0503020204020204" pitchFamily="34" charset="-122"/>
              </a:rPr>
              <a:t>内容大纲</a:t>
            </a:r>
          </a:p>
        </p:txBody>
      </p:sp>
      <p:sp>
        <p:nvSpPr>
          <p:cNvPr id="2" name="矩形 1"/>
          <p:cNvSpPr/>
          <p:nvPr/>
        </p:nvSpPr>
        <p:spPr>
          <a:xfrm>
            <a:off x="2299956" y="2052638"/>
            <a:ext cx="4670185" cy="846136"/>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均衡分析</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554970" y="1201279"/>
            <a:ext cx="8353899" cy="5361468"/>
          </a:xfrm>
          <a:prstGeom prst="rect">
            <a:avLst/>
          </a:prstGeom>
          <a:noFill/>
        </p:spPr>
        <p:txBody>
          <a:bodyPr wrap="square" rtlCol="0">
            <a:spAutoFit/>
          </a:bodyPr>
          <a:lstStyle/>
          <a:p>
            <a:pPr>
              <a:lnSpc>
                <a:spcPct val="200000"/>
              </a:lnSpc>
            </a:pPr>
            <a:r>
              <a:rPr lang="zh-CN" altLang="en-US" b="1" dirty="0" smtClean="0">
                <a:solidFill>
                  <a:schemeClr val="bg2">
                    <a:lumMod val="10000"/>
                  </a:schemeClr>
                </a:solidFill>
                <a:latin typeface="+mj-ea"/>
                <a:ea typeface="+mj-ea"/>
              </a:rPr>
              <a:t>探索均衡</a:t>
            </a:r>
            <a:endParaRPr lang="en-US" altLang="zh-CN" b="1" dirty="0" smtClean="0">
              <a:solidFill>
                <a:schemeClr val="bg2">
                  <a:lumMod val="10000"/>
                </a:schemeClr>
              </a:solidFill>
              <a:latin typeface="+mj-ea"/>
              <a:ea typeface="+mj-ea"/>
            </a:endParaRPr>
          </a:p>
          <a:p>
            <a:pPr>
              <a:lnSpc>
                <a:spcPct val="350000"/>
              </a:lnSpc>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1</a:t>
            </a:r>
            <a:r>
              <a:rPr lang="zh-CN" altLang="en-US" sz="1400" dirty="0" smtClean="0">
                <a:solidFill>
                  <a:schemeClr val="bg2">
                    <a:lumMod val="10000"/>
                  </a:schemeClr>
                </a:solidFill>
                <a:latin typeface="+mj-ea"/>
                <a:ea typeface="+mj-ea"/>
              </a:rPr>
              <a:t>）              ，                                      ，                                                 时</a:t>
            </a:r>
            <a:endParaRPr lang="en-US" altLang="zh-CN" sz="1400" dirty="0" smtClean="0">
              <a:solidFill>
                <a:schemeClr val="bg2">
                  <a:lumMod val="10000"/>
                </a:schemeClr>
              </a:solidFill>
              <a:latin typeface="+mj-ea"/>
              <a:ea typeface="+mj-ea"/>
            </a:endParaRPr>
          </a:p>
          <a:p>
            <a:pPr>
              <a:lnSpc>
                <a:spcPct val="350000"/>
              </a:lnSpc>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2</a:t>
            </a:r>
            <a:r>
              <a:rPr lang="zh-CN" altLang="en-US" sz="1400" dirty="0" smtClean="0">
                <a:solidFill>
                  <a:schemeClr val="bg2">
                    <a:lumMod val="10000"/>
                  </a:schemeClr>
                </a:solidFill>
                <a:latin typeface="+mj-ea"/>
                <a:ea typeface="+mj-ea"/>
              </a:rPr>
              <a:t>）             ，                                      ，                                                  时</a:t>
            </a:r>
            <a:endParaRPr lang="en-US" altLang="zh-CN" sz="1400" dirty="0" smtClean="0">
              <a:solidFill>
                <a:schemeClr val="bg2">
                  <a:lumMod val="10000"/>
                </a:schemeClr>
              </a:solidFill>
              <a:latin typeface="+mj-ea"/>
              <a:ea typeface="+mj-ea"/>
            </a:endParaRPr>
          </a:p>
          <a:p>
            <a:pPr>
              <a:lnSpc>
                <a:spcPct val="350000"/>
              </a:lnSpc>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3</a:t>
            </a:r>
            <a:r>
              <a:rPr lang="zh-CN" altLang="en-US" sz="1400" dirty="0" smtClean="0">
                <a:solidFill>
                  <a:schemeClr val="bg2">
                    <a:lumMod val="10000"/>
                  </a:schemeClr>
                </a:solidFill>
                <a:latin typeface="+mj-ea"/>
                <a:ea typeface="+mj-ea"/>
              </a:rPr>
              <a:t>）             ，                                        时</a:t>
            </a:r>
            <a:endParaRPr lang="en-US" altLang="zh-CN" sz="1400" dirty="0" smtClean="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发展均衡</a:t>
            </a:r>
            <a:endParaRPr lang="en-US" altLang="zh-CN" b="1" dirty="0" smtClean="0">
              <a:solidFill>
                <a:schemeClr val="bg2">
                  <a:lumMod val="10000"/>
                </a:schemeClr>
              </a:solidFill>
              <a:latin typeface="+mj-ea"/>
              <a:ea typeface="+mj-ea"/>
            </a:endParaRPr>
          </a:p>
          <a:p>
            <a:pPr>
              <a:lnSpc>
                <a:spcPct val="200000"/>
              </a:lnSpc>
            </a:pPr>
            <a:r>
              <a:rPr lang="zh-CN" altLang="en-US" sz="1400" dirty="0">
                <a:solidFill>
                  <a:schemeClr val="bg2">
                    <a:lumMod val="10000"/>
                  </a:schemeClr>
                </a:solidFill>
                <a:latin typeface="+mj-ea"/>
              </a:rPr>
              <a:t> </a:t>
            </a:r>
            <a:r>
              <a:rPr lang="zh-CN" altLang="en-US" sz="1400" dirty="0" smtClean="0">
                <a:solidFill>
                  <a:schemeClr val="bg2">
                    <a:lumMod val="10000"/>
                  </a:schemeClr>
                </a:solidFill>
                <a:latin typeface="+mj-ea"/>
              </a:rPr>
              <a:t>                      ，                    ，</a:t>
            </a:r>
            <a:endParaRPr lang="en-US" altLang="zh-CN" b="1" dirty="0">
              <a:solidFill>
                <a:schemeClr val="bg2">
                  <a:lumMod val="10000"/>
                </a:schemeClr>
              </a:solidFill>
              <a:latin typeface="+mj-ea"/>
              <a:ea typeface="+mj-ea"/>
            </a:endParaRPr>
          </a:p>
          <a:p>
            <a:pPr>
              <a:lnSpc>
                <a:spcPct val="200000"/>
              </a:lnSpc>
            </a:pPr>
            <a:r>
              <a:rPr lang="zh-CN" altLang="en-US" b="1" dirty="0" smtClean="0">
                <a:solidFill>
                  <a:schemeClr val="bg2">
                    <a:lumMod val="10000"/>
                  </a:schemeClr>
                </a:solidFill>
                <a:latin typeface="+mj-ea"/>
                <a:ea typeface="+mj-ea"/>
              </a:rPr>
              <a:t>完美均衡</a:t>
            </a:r>
            <a:endParaRPr lang="en-US" altLang="zh-CN" b="1" dirty="0" smtClean="0">
              <a:solidFill>
                <a:schemeClr val="bg2">
                  <a:lumMod val="10000"/>
                </a:schemeClr>
              </a:solidFill>
              <a:latin typeface="+mj-ea"/>
              <a:ea typeface="+mj-ea"/>
            </a:endParaRPr>
          </a:p>
          <a:p>
            <a:pPr>
              <a:lnSpc>
                <a:spcPct val="200000"/>
              </a:lnSpc>
            </a:pPr>
            <a:r>
              <a:rPr lang="zh-CN" altLang="en-US" sz="1400" dirty="0">
                <a:solidFill>
                  <a:schemeClr val="bg2">
                    <a:lumMod val="10000"/>
                  </a:schemeClr>
                </a:solidFill>
                <a:latin typeface="+mj-ea"/>
              </a:rPr>
              <a:t>（</a:t>
            </a:r>
            <a:r>
              <a:rPr lang="en-US" altLang="zh-CN" sz="1400" dirty="0">
                <a:solidFill>
                  <a:schemeClr val="bg2">
                    <a:lumMod val="10000"/>
                  </a:schemeClr>
                </a:solidFill>
                <a:latin typeface="+mj-ea"/>
              </a:rPr>
              <a:t>1</a:t>
            </a:r>
            <a:r>
              <a:rPr lang="zh-CN" altLang="en-US" sz="1400" dirty="0" smtClean="0">
                <a:solidFill>
                  <a:schemeClr val="bg2">
                    <a:lumMod val="10000"/>
                  </a:schemeClr>
                </a:solidFill>
                <a:latin typeface="+mj-ea"/>
              </a:rPr>
              <a:t>）               ，                    ，</a:t>
            </a:r>
            <a:endParaRPr lang="en-US" altLang="zh-CN" sz="1400" b="1" dirty="0" smtClean="0">
              <a:solidFill>
                <a:schemeClr val="bg2">
                  <a:lumMod val="10000"/>
                </a:schemeClr>
              </a:solidFill>
              <a:latin typeface="+mj-ea"/>
              <a:ea typeface="+mj-ea"/>
            </a:endParaRPr>
          </a:p>
          <a:p>
            <a:pPr>
              <a:lnSpc>
                <a:spcPct val="130000"/>
              </a:lnSpc>
            </a:pPr>
            <a:endParaRPr lang="zh-CN" altLang="en-US" dirty="0" smtClean="0">
              <a:solidFill>
                <a:schemeClr val="bg2">
                  <a:lumMod val="10000"/>
                </a:schemeClr>
              </a:solidFill>
              <a:latin typeface="+mj-ea"/>
              <a:ea typeface="+mj-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89936420"/>
              </p:ext>
            </p:extLst>
          </p:nvPr>
        </p:nvGraphicFramePr>
        <p:xfrm>
          <a:off x="2024016" y="1904272"/>
          <a:ext cx="1966913" cy="747713"/>
        </p:xfrm>
        <a:graphic>
          <a:graphicData uri="http://schemas.openxmlformats.org/presentationml/2006/ole">
            <mc:AlternateContent xmlns:mc="http://schemas.openxmlformats.org/markup-compatibility/2006">
              <mc:Choice xmlns:v="urn:schemas-microsoft-com:vml" Requires="v">
                <p:oleObj spid="_x0000_s9317" name="Equation" r:id="rId4" imgW="1269720" imgH="482400" progId="Equation.DSMT4">
                  <p:embed/>
                </p:oleObj>
              </mc:Choice>
              <mc:Fallback>
                <p:oleObj name="Equation" r:id="rId4" imgW="1269720" imgH="482400" progId="Equation.DSMT4">
                  <p:embed/>
                  <p:pic>
                    <p:nvPicPr>
                      <p:cNvPr id="0" name=""/>
                      <p:cNvPicPr/>
                      <p:nvPr/>
                    </p:nvPicPr>
                    <p:blipFill>
                      <a:blip r:embed="rId5"/>
                      <a:stretch>
                        <a:fillRect/>
                      </a:stretch>
                    </p:blipFill>
                    <p:spPr>
                      <a:xfrm>
                        <a:off x="2024016" y="1904272"/>
                        <a:ext cx="1966913" cy="7477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05991842"/>
              </p:ext>
            </p:extLst>
          </p:nvPr>
        </p:nvGraphicFramePr>
        <p:xfrm>
          <a:off x="1129069" y="2101122"/>
          <a:ext cx="688975" cy="354012"/>
        </p:xfrm>
        <a:graphic>
          <a:graphicData uri="http://schemas.openxmlformats.org/presentationml/2006/ole">
            <mc:AlternateContent xmlns:mc="http://schemas.openxmlformats.org/markup-compatibility/2006">
              <mc:Choice xmlns:v="urn:schemas-microsoft-com:vml" Requires="v">
                <p:oleObj spid="_x0000_s9318" name="Equation" r:id="rId6" imgW="444240" imgH="228600" progId="Equation.DSMT4">
                  <p:embed/>
                </p:oleObj>
              </mc:Choice>
              <mc:Fallback>
                <p:oleObj name="Equation" r:id="rId6" imgW="444240" imgH="228600" progId="Equation.DSMT4">
                  <p:embed/>
                  <p:pic>
                    <p:nvPicPr>
                      <p:cNvPr id="0" name=""/>
                      <p:cNvPicPr/>
                      <p:nvPr/>
                    </p:nvPicPr>
                    <p:blipFill>
                      <a:blip r:embed="rId7"/>
                      <a:stretch>
                        <a:fillRect/>
                      </a:stretch>
                    </p:blipFill>
                    <p:spPr>
                      <a:xfrm>
                        <a:off x="1129069" y="2101122"/>
                        <a:ext cx="688975" cy="354012"/>
                      </a:xfrm>
                      <a:prstGeom prst="rect">
                        <a:avLst/>
                      </a:prstGeom>
                    </p:spPr>
                  </p:pic>
                </p:oleObj>
              </mc:Fallback>
            </mc:AlternateContent>
          </a:graphicData>
        </a:graphic>
      </p:graphicFrame>
      <p:pic>
        <p:nvPicPr>
          <p:cNvPr id="922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16906" y="2101122"/>
            <a:ext cx="2486137" cy="37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20446" y="2101122"/>
            <a:ext cx="1219615" cy="37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extLst>
              <p:ext uri="{D42A27DB-BD31-4B8C-83A1-F6EECF244321}">
                <p14:modId xmlns:p14="http://schemas.microsoft.com/office/powerpoint/2010/main" val="959068101"/>
              </p:ext>
            </p:extLst>
          </p:nvPr>
        </p:nvGraphicFramePr>
        <p:xfrm>
          <a:off x="2006597" y="2644501"/>
          <a:ext cx="1966913" cy="747713"/>
        </p:xfrm>
        <a:graphic>
          <a:graphicData uri="http://schemas.openxmlformats.org/presentationml/2006/ole">
            <mc:AlternateContent xmlns:mc="http://schemas.openxmlformats.org/markup-compatibility/2006">
              <mc:Choice xmlns:v="urn:schemas-microsoft-com:vml" Requires="v">
                <p:oleObj spid="_x0000_s9319" name="Equation" r:id="rId10" imgW="1269720" imgH="482400" progId="Equation.DSMT4">
                  <p:embed/>
                </p:oleObj>
              </mc:Choice>
              <mc:Fallback>
                <p:oleObj name="Equation" r:id="rId10" imgW="1269720" imgH="482400" progId="Equation.DSMT4">
                  <p:embed/>
                  <p:pic>
                    <p:nvPicPr>
                      <p:cNvPr id="0" name=""/>
                      <p:cNvPicPr/>
                      <p:nvPr/>
                    </p:nvPicPr>
                    <p:blipFill>
                      <a:blip r:embed="rId5"/>
                      <a:stretch>
                        <a:fillRect/>
                      </a:stretch>
                    </p:blipFill>
                    <p:spPr>
                      <a:xfrm>
                        <a:off x="2006597" y="2644501"/>
                        <a:ext cx="1966913" cy="74771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322122921"/>
              </p:ext>
            </p:extLst>
          </p:nvPr>
        </p:nvGraphicFramePr>
        <p:xfrm>
          <a:off x="1111650" y="2854414"/>
          <a:ext cx="688975" cy="354012"/>
        </p:xfrm>
        <a:graphic>
          <a:graphicData uri="http://schemas.openxmlformats.org/presentationml/2006/ole">
            <mc:AlternateContent xmlns:mc="http://schemas.openxmlformats.org/markup-compatibility/2006">
              <mc:Choice xmlns:v="urn:schemas-microsoft-com:vml" Requires="v">
                <p:oleObj spid="_x0000_s9320" name="Equation" r:id="rId11" imgW="444240" imgH="228600" progId="Equation.DSMT4">
                  <p:embed/>
                </p:oleObj>
              </mc:Choice>
              <mc:Fallback>
                <p:oleObj name="Equation" r:id="rId11" imgW="444240" imgH="228600" progId="Equation.DSMT4">
                  <p:embed/>
                  <p:pic>
                    <p:nvPicPr>
                      <p:cNvPr id="0" name=""/>
                      <p:cNvPicPr/>
                      <p:nvPr/>
                    </p:nvPicPr>
                    <p:blipFill>
                      <a:blip r:embed="rId12"/>
                      <a:stretch>
                        <a:fillRect/>
                      </a:stretch>
                    </p:blipFill>
                    <p:spPr>
                      <a:xfrm>
                        <a:off x="1111650" y="2854414"/>
                        <a:ext cx="688975" cy="354012"/>
                      </a:xfrm>
                      <a:prstGeom prst="rect">
                        <a:avLst/>
                      </a:prstGeom>
                    </p:spPr>
                  </p:pic>
                </p:oleObj>
              </mc:Fallback>
            </mc:AlternateContent>
          </a:graphicData>
        </a:graphic>
      </p:graphicFrame>
      <p:pic>
        <p:nvPicPr>
          <p:cNvPr id="9222"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16905" y="2824360"/>
            <a:ext cx="2486137" cy="38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78125" y="2670920"/>
            <a:ext cx="1801879" cy="69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对象 17"/>
          <p:cNvGraphicFramePr>
            <a:graphicFrameLocks noChangeAspect="1"/>
          </p:cNvGraphicFramePr>
          <p:nvPr>
            <p:extLst>
              <p:ext uri="{D42A27DB-BD31-4B8C-83A1-F6EECF244321}">
                <p14:modId xmlns:p14="http://schemas.microsoft.com/office/powerpoint/2010/main" val="2802005792"/>
              </p:ext>
            </p:extLst>
          </p:nvPr>
        </p:nvGraphicFramePr>
        <p:xfrm>
          <a:off x="1989178" y="3410860"/>
          <a:ext cx="1966913" cy="747713"/>
        </p:xfrm>
        <a:graphic>
          <a:graphicData uri="http://schemas.openxmlformats.org/presentationml/2006/ole">
            <mc:AlternateContent xmlns:mc="http://schemas.openxmlformats.org/markup-compatibility/2006">
              <mc:Choice xmlns:v="urn:schemas-microsoft-com:vml" Requires="v">
                <p:oleObj spid="_x0000_s9321" name="Equation" r:id="rId15" imgW="1269720" imgH="482400" progId="Equation.DSMT4">
                  <p:embed/>
                </p:oleObj>
              </mc:Choice>
              <mc:Fallback>
                <p:oleObj name="Equation" r:id="rId15" imgW="1269720" imgH="482400" progId="Equation.DSMT4">
                  <p:embed/>
                  <p:pic>
                    <p:nvPicPr>
                      <p:cNvPr id="0" name=""/>
                      <p:cNvPicPr/>
                      <p:nvPr/>
                    </p:nvPicPr>
                    <p:blipFill>
                      <a:blip r:embed="rId16"/>
                      <a:stretch>
                        <a:fillRect/>
                      </a:stretch>
                    </p:blipFill>
                    <p:spPr>
                      <a:xfrm>
                        <a:off x="1989178" y="3410860"/>
                        <a:ext cx="1966913" cy="74771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209314541"/>
              </p:ext>
            </p:extLst>
          </p:nvPr>
        </p:nvGraphicFramePr>
        <p:xfrm>
          <a:off x="1094231" y="3620773"/>
          <a:ext cx="688975" cy="354012"/>
        </p:xfrm>
        <a:graphic>
          <a:graphicData uri="http://schemas.openxmlformats.org/presentationml/2006/ole">
            <mc:AlternateContent xmlns:mc="http://schemas.openxmlformats.org/markup-compatibility/2006">
              <mc:Choice xmlns:v="urn:schemas-microsoft-com:vml" Requires="v">
                <p:oleObj spid="_x0000_s9322" name="Equation" r:id="rId17" imgW="444240" imgH="228600" progId="Equation.DSMT4">
                  <p:embed/>
                </p:oleObj>
              </mc:Choice>
              <mc:Fallback>
                <p:oleObj name="Equation" r:id="rId17" imgW="444240" imgH="228600" progId="Equation.DSMT4">
                  <p:embed/>
                  <p:pic>
                    <p:nvPicPr>
                      <p:cNvPr id="0" name=""/>
                      <p:cNvPicPr/>
                      <p:nvPr/>
                    </p:nvPicPr>
                    <p:blipFill>
                      <a:blip r:embed="rId12"/>
                      <a:stretch>
                        <a:fillRect/>
                      </a:stretch>
                    </p:blipFill>
                    <p:spPr>
                      <a:xfrm>
                        <a:off x="1094231" y="3620773"/>
                        <a:ext cx="688975" cy="354012"/>
                      </a:xfrm>
                      <a:prstGeom prst="rect">
                        <a:avLst/>
                      </a:prstGeom>
                    </p:spPr>
                  </p:pic>
                </p:oleObj>
              </mc:Fallback>
            </mc:AlternateContent>
          </a:graphicData>
        </a:graphic>
      </p:graphicFrame>
      <p:pic>
        <p:nvPicPr>
          <p:cNvPr id="9230" name="Picture 1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29691" y="3620773"/>
            <a:ext cx="941775" cy="33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01045924"/>
              </p:ext>
            </p:extLst>
          </p:nvPr>
        </p:nvGraphicFramePr>
        <p:xfrm>
          <a:off x="1094231" y="4653519"/>
          <a:ext cx="688975" cy="338247"/>
        </p:xfrm>
        <a:graphic>
          <a:graphicData uri="http://schemas.openxmlformats.org/presentationml/2006/ole">
            <mc:AlternateContent xmlns:mc="http://schemas.openxmlformats.org/markup-compatibility/2006">
              <mc:Choice xmlns:v="urn:schemas-microsoft-com:vml" Requires="v">
                <p:oleObj spid="_x0000_s9323" name="Equation" r:id="rId19" imgW="431613" imgH="228501" progId="Equation.DSMT4">
                  <p:embed/>
                </p:oleObj>
              </mc:Choice>
              <mc:Fallback>
                <p:oleObj name="Equation" r:id="rId19" imgW="431613" imgH="228501"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4231" y="4653519"/>
                        <a:ext cx="688975" cy="338247"/>
                      </a:xfrm>
                      <a:prstGeom prst="rect">
                        <a:avLst/>
                      </a:prstGeom>
                      <a:noFill/>
                    </p:spPr>
                  </p:pic>
                </p:oleObj>
              </mc:Fallback>
            </mc:AlternateContent>
          </a:graphicData>
        </a:graphic>
      </p:graphicFrame>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355848440"/>
              </p:ext>
            </p:extLst>
          </p:nvPr>
        </p:nvGraphicFramePr>
        <p:xfrm>
          <a:off x="1989178" y="4672749"/>
          <a:ext cx="1045755" cy="377634"/>
        </p:xfrm>
        <a:graphic>
          <a:graphicData uri="http://schemas.openxmlformats.org/presentationml/2006/ole">
            <mc:AlternateContent xmlns:mc="http://schemas.openxmlformats.org/markup-compatibility/2006">
              <mc:Choice xmlns:v="urn:schemas-microsoft-com:vml" Requires="v">
                <p:oleObj spid="_x0000_s9324" name="Equation" r:id="rId21" imgW="685800" imgH="241300" progId="Equation.DSMT4">
                  <p:embed/>
                </p:oleObj>
              </mc:Choice>
              <mc:Fallback>
                <p:oleObj name="Equation" r:id="rId21" imgW="685800" imgH="24130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89178" y="4672749"/>
                        <a:ext cx="1045755" cy="377634"/>
                      </a:xfrm>
                      <a:prstGeom prst="rect">
                        <a:avLst/>
                      </a:prstGeom>
                      <a:noFill/>
                    </p:spPr>
                  </p:pic>
                </p:oleObj>
              </mc:Fallback>
            </mc:AlternateContent>
          </a:graphicData>
        </a:graphic>
      </p:graphicFrame>
      <p:pic>
        <p:nvPicPr>
          <p:cNvPr id="9235" name="Picture 19"/>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240905" y="4656806"/>
            <a:ext cx="3839245" cy="40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对象 27"/>
          <p:cNvGraphicFramePr>
            <a:graphicFrameLocks noChangeAspect="1"/>
          </p:cNvGraphicFramePr>
          <p:nvPr>
            <p:extLst>
              <p:ext uri="{D42A27DB-BD31-4B8C-83A1-F6EECF244321}">
                <p14:modId xmlns:p14="http://schemas.microsoft.com/office/powerpoint/2010/main" val="2549039584"/>
              </p:ext>
            </p:extLst>
          </p:nvPr>
        </p:nvGraphicFramePr>
        <p:xfrm>
          <a:off x="1102938" y="5655007"/>
          <a:ext cx="688975" cy="338247"/>
        </p:xfrm>
        <a:graphic>
          <a:graphicData uri="http://schemas.openxmlformats.org/presentationml/2006/ole">
            <mc:AlternateContent xmlns:mc="http://schemas.openxmlformats.org/markup-compatibility/2006">
              <mc:Choice xmlns:v="urn:schemas-microsoft-com:vml" Requires="v">
                <p:oleObj spid="_x0000_s9325" name="Equation" r:id="rId24" imgW="431613" imgH="228501" progId="Equation.DSMT4">
                  <p:embed/>
                </p:oleObj>
              </mc:Choice>
              <mc:Fallback>
                <p:oleObj name="Equation" r:id="rId24" imgW="431613" imgH="228501"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2938" y="5655007"/>
                        <a:ext cx="688975" cy="338247"/>
                      </a:xfrm>
                      <a:prstGeom prst="rect">
                        <a:avLst/>
                      </a:prstGeom>
                      <a:noFill/>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217452047"/>
              </p:ext>
            </p:extLst>
          </p:nvPr>
        </p:nvGraphicFramePr>
        <p:xfrm>
          <a:off x="1997885" y="5674237"/>
          <a:ext cx="1045755" cy="377634"/>
        </p:xfrm>
        <a:graphic>
          <a:graphicData uri="http://schemas.openxmlformats.org/presentationml/2006/ole">
            <mc:AlternateContent xmlns:mc="http://schemas.openxmlformats.org/markup-compatibility/2006">
              <mc:Choice xmlns:v="urn:schemas-microsoft-com:vml" Requires="v">
                <p:oleObj spid="_x0000_s9326" name="Equation" r:id="rId25" imgW="685800" imgH="241300" progId="Equation.DSMT4">
                  <p:embed/>
                </p:oleObj>
              </mc:Choice>
              <mc:Fallback>
                <p:oleObj name="Equation" r:id="rId25" imgW="685800" imgH="2413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97885" y="5674237"/>
                        <a:ext cx="1045755" cy="377634"/>
                      </a:xfrm>
                      <a:prstGeom prst="rect">
                        <a:avLst/>
                      </a:prstGeom>
                      <a:noFill/>
                    </p:spPr>
                  </p:pic>
                </p:oleObj>
              </mc:Fallback>
            </mc:AlternateContent>
          </a:graphicData>
        </a:graphic>
      </p:graphicFrame>
      <p:pic>
        <p:nvPicPr>
          <p:cNvPr id="9236" name="Picture 20"/>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249613" y="5670472"/>
            <a:ext cx="3453430" cy="37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630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实验</a:t>
            </a:r>
            <a:r>
              <a:rPr lang="en-US" altLang="zh-CN" sz="2000" b="1" dirty="0" smtClean="0">
                <a:solidFill>
                  <a:srgbClr val="13B7F3"/>
                </a:solidFill>
                <a:latin typeface="微软雅黑" panose="020B0503020204020204" pitchFamily="34" charset="-122"/>
                <a:ea typeface="微软雅黑" panose="020B0503020204020204" pitchFamily="34" charset="-122"/>
              </a:rPr>
              <a:t>1</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3"/>
          <a:stretch>
            <a:fillRect/>
          </a:stretch>
        </p:blipFill>
        <p:spPr>
          <a:xfrm>
            <a:off x="509451" y="1284454"/>
            <a:ext cx="8125098" cy="3913617"/>
          </a:xfrm>
          <a:prstGeom prst="rect">
            <a:avLst/>
          </a:prstGeom>
        </p:spPr>
      </p:pic>
      <p:pic>
        <p:nvPicPr>
          <p:cNvPr id="14" name="图片 13"/>
          <p:cNvPicPr>
            <a:picLocks noChangeAspect="1"/>
          </p:cNvPicPr>
          <p:nvPr/>
        </p:nvPicPr>
        <p:blipFill rotWithShape="1">
          <a:blip r:embed="rId4"/>
          <a:srcRect t="41181" b="39324"/>
          <a:stretch/>
        </p:blipFill>
        <p:spPr>
          <a:xfrm>
            <a:off x="509451" y="5185008"/>
            <a:ext cx="8125098" cy="757646"/>
          </a:xfrm>
          <a:prstGeom prst="rect">
            <a:avLst/>
          </a:prstGeom>
        </p:spPr>
      </p:pic>
    </p:spTree>
    <p:extLst>
      <p:ext uri="{BB962C8B-B14F-4D97-AF65-F5344CB8AC3E}">
        <p14:creationId xmlns:p14="http://schemas.microsoft.com/office/powerpoint/2010/main" val="3903433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实验</a:t>
            </a:r>
            <a:r>
              <a:rPr lang="en-US" altLang="zh-CN" sz="2000" b="1" dirty="0" smtClean="0">
                <a:solidFill>
                  <a:srgbClr val="13B7F3"/>
                </a:solidFill>
                <a:latin typeface="微软雅黑" panose="020B0503020204020204" pitchFamily="34" charset="-122"/>
                <a:ea typeface="微软雅黑" panose="020B0503020204020204" pitchFamily="34" charset="-122"/>
              </a:rPr>
              <a:t>2</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p:cNvPicPr>
            <a:picLocks noChangeAspect="1"/>
          </p:cNvPicPr>
          <p:nvPr/>
        </p:nvPicPr>
        <p:blipFill rotWithShape="1">
          <a:blip r:embed="rId3"/>
          <a:srcRect l="502" r="776"/>
          <a:stretch/>
        </p:blipFill>
        <p:spPr>
          <a:xfrm>
            <a:off x="1404917" y="1408854"/>
            <a:ext cx="6557555" cy="5073670"/>
          </a:xfrm>
          <a:prstGeom prst="rect">
            <a:avLst/>
          </a:prstGeom>
        </p:spPr>
      </p:pic>
    </p:spTree>
    <p:extLst>
      <p:ext uri="{BB962C8B-B14F-4D97-AF65-F5344CB8AC3E}">
        <p14:creationId xmlns:p14="http://schemas.microsoft.com/office/powerpoint/2010/main" val="3532459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实验</a:t>
            </a:r>
            <a:r>
              <a:rPr lang="en-US" altLang="zh-CN" sz="2000" b="1" dirty="0" smtClean="0">
                <a:solidFill>
                  <a:srgbClr val="13B7F3"/>
                </a:solidFill>
                <a:latin typeface="微软雅黑" panose="020B0503020204020204" pitchFamily="34" charset="-122"/>
                <a:ea typeface="微软雅黑" panose="020B0503020204020204" pitchFamily="34" charset="-122"/>
              </a:rPr>
              <a:t>3</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1187748" y="1475569"/>
            <a:ext cx="6774724" cy="4821166"/>
          </a:xfrm>
          <a:prstGeom prst="rect">
            <a:avLst/>
          </a:prstGeom>
        </p:spPr>
      </p:pic>
    </p:spTree>
    <p:extLst>
      <p:ext uri="{BB962C8B-B14F-4D97-AF65-F5344CB8AC3E}">
        <p14:creationId xmlns:p14="http://schemas.microsoft.com/office/powerpoint/2010/main" val="3924737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实验</a:t>
            </a:r>
            <a:r>
              <a:rPr lang="en-US" altLang="zh-CN" sz="2000" b="1" dirty="0" smtClean="0">
                <a:solidFill>
                  <a:srgbClr val="13B7F3"/>
                </a:solidFill>
                <a:latin typeface="微软雅黑" panose="020B0503020204020204" pitchFamily="34" charset="-122"/>
                <a:ea typeface="微软雅黑" panose="020B0503020204020204" pitchFamily="34" charset="-122"/>
              </a:rPr>
              <a:t>4</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1031635" y="1031452"/>
            <a:ext cx="7080730" cy="5630605"/>
          </a:xfrm>
          <a:prstGeom prst="rect">
            <a:avLst/>
          </a:prstGeom>
        </p:spPr>
      </p:pic>
    </p:spTree>
    <p:extLst>
      <p:ext uri="{BB962C8B-B14F-4D97-AF65-F5344CB8AC3E}">
        <p14:creationId xmlns:p14="http://schemas.microsoft.com/office/powerpoint/2010/main" val="1850936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实验</a:t>
            </a:r>
            <a:r>
              <a:rPr lang="en-US" altLang="zh-CN" sz="2000" b="1" dirty="0" smtClean="0">
                <a:solidFill>
                  <a:srgbClr val="13B7F3"/>
                </a:solidFill>
                <a:latin typeface="微软雅黑" panose="020B0503020204020204" pitchFamily="34" charset="-122"/>
                <a:ea typeface="微软雅黑" panose="020B0503020204020204" pitchFamily="34" charset="-122"/>
              </a:rPr>
              <a:t>5</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stretch>
            <a:fillRect/>
          </a:stretch>
        </p:blipFill>
        <p:spPr>
          <a:xfrm>
            <a:off x="1212705" y="1384539"/>
            <a:ext cx="6500848" cy="5169482"/>
          </a:xfrm>
          <a:prstGeom prst="rect">
            <a:avLst/>
          </a:prstGeom>
        </p:spPr>
      </p:pic>
      <p:sp>
        <p:nvSpPr>
          <p:cNvPr id="3" name="矩形 2"/>
          <p:cNvSpPr/>
          <p:nvPr/>
        </p:nvSpPr>
        <p:spPr>
          <a:xfrm>
            <a:off x="1853146" y="861319"/>
            <a:ext cx="5437707" cy="523220"/>
          </a:xfrm>
          <a:prstGeom prst="rect">
            <a:avLst/>
          </a:prstGeom>
        </p:spPr>
        <p:txBody>
          <a:bodyPr wrap="none">
            <a:spAutoFit/>
          </a:bodyPr>
          <a:lstStyle/>
          <a:p>
            <a:r>
              <a:rPr lang="zh-CN" altLang="en-US" sz="2800" b="1" dirty="0" smtClean="0">
                <a:solidFill>
                  <a:srgbClr val="C00000"/>
                </a:solidFill>
                <a:latin typeface="+mj-ea"/>
              </a:rPr>
              <a:t>后验概率</a:t>
            </a:r>
            <a:r>
              <a:rPr lang="en-US" altLang="zh-CN" sz="2800" b="1" dirty="0" smtClean="0">
                <a:solidFill>
                  <a:srgbClr val="C00000"/>
                </a:solidFill>
                <a:latin typeface="+mj-ea"/>
              </a:rPr>
              <a:t>=</a:t>
            </a:r>
            <a:r>
              <a:rPr lang="zh-CN" altLang="en-US" sz="2800" b="1" dirty="0" smtClean="0">
                <a:solidFill>
                  <a:srgbClr val="C00000"/>
                </a:solidFill>
                <a:latin typeface="+mj-ea"/>
              </a:rPr>
              <a:t>（</a:t>
            </a:r>
            <a:r>
              <a:rPr lang="en-US" altLang="zh-CN" sz="2800" b="1" dirty="0" smtClean="0">
                <a:solidFill>
                  <a:srgbClr val="C00000"/>
                </a:solidFill>
                <a:latin typeface="+mj-ea"/>
              </a:rPr>
              <a:t>1-</a:t>
            </a:r>
            <a:r>
              <a:rPr lang="zh-CN" altLang="en-US" sz="2800" b="1" dirty="0" smtClean="0">
                <a:solidFill>
                  <a:srgbClr val="C00000"/>
                </a:solidFill>
                <a:latin typeface="+mj-ea"/>
              </a:rPr>
              <a:t>先验）*</a:t>
            </a:r>
            <a:r>
              <a:rPr lang="en-US" altLang="zh-CN" sz="2800" b="1" dirty="0" smtClean="0">
                <a:solidFill>
                  <a:srgbClr val="C00000"/>
                </a:solidFill>
                <a:latin typeface="+mj-ea"/>
              </a:rPr>
              <a:t>0.5+</a:t>
            </a:r>
            <a:r>
              <a:rPr lang="zh-CN" altLang="en-US" sz="2800" b="1" dirty="0" smtClean="0">
                <a:solidFill>
                  <a:srgbClr val="C00000"/>
                </a:solidFill>
                <a:latin typeface="+mj-ea"/>
              </a:rPr>
              <a:t>先验</a:t>
            </a:r>
            <a:endParaRPr lang="zh-CN" altLang="en-US" sz="2800" dirty="0">
              <a:solidFill>
                <a:srgbClr val="C00000"/>
              </a:solidFill>
            </a:endParaRPr>
          </a:p>
        </p:txBody>
      </p:sp>
    </p:spTree>
    <p:extLst>
      <p:ext uri="{BB962C8B-B14F-4D97-AF65-F5344CB8AC3E}">
        <p14:creationId xmlns:p14="http://schemas.microsoft.com/office/powerpoint/2010/main" val="299184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结论</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195057" y="1268455"/>
            <a:ext cx="7073732" cy="5438412"/>
          </a:xfrm>
          <a:prstGeom prst="rect">
            <a:avLst/>
          </a:prstGeom>
          <a:noFill/>
        </p:spPr>
        <p:txBody>
          <a:bodyPr wrap="square" rtlCol="0">
            <a:spAutoFit/>
          </a:bodyPr>
          <a:lstStyle/>
          <a:p>
            <a:pPr>
              <a:lnSpc>
                <a:spcPct val="150000"/>
              </a:lnSpc>
            </a:pPr>
            <a:r>
              <a:rPr lang="zh-CN" altLang="en-US" dirty="0">
                <a:solidFill>
                  <a:schemeClr val="bg2">
                    <a:lumMod val="10000"/>
                  </a:schemeClr>
                </a:solidFill>
                <a:latin typeface="+mj-ea"/>
                <a:ea typeface="+mj-ea"/>
              </a:rPr>
              <a:t>（</a:t>
            </a:r>
            <a:r>
              <a:rPr lang="en-US" altLang="zh-CN" dirty="0">
                <a:solidFill>
                  <a:schemeClr val="bg2">
                    <a:lumMod val="10000"/>
                  </a:schemeClr>
                </a:solidFill>
                <a:latin typeface="+mj-ea"/>
                <a:ea typeface="+mj-ea"/>
              </a:rPr>
              <a:t>1</a:t>
            </a:r>
            <a:r>
              <a:rPr lang="zh-CN" altLang="en-US" dirty="0">
                <a:solidFill>
                  <a:schemeClr val="bg2">
                    <a:lumMod val="10000"/>
                  </a:schemeClr>
                </a:solidFill>
                <a:latin typeface="+mj-ea"/>
                <a:ea typeface="+mj-ea"/>
              </a:rPr>
              <a:t>）当伪装成本、企业创新能力一定时，振荡系数越大，企业的收益变化越明显；</a:t>
            </a:r>
          </a:p>
          <a:p>
            <a:pPr>
              <a:lnSpc>
                <a:spcPct val="150000"/>
              </a:lnSpc>
            </a:pPr>
            <a:r>
              <a:rPr lang="zh-CN" altLang="en-US" dirty="0">
                <a:solidFill>
                  <a:schemeClr val="bg2">
                    <a:lumMod val="10000"/>
                  </a:schemeClr>
                </a:solidFill>
                <a:latin typeface="+mj-ea"/>
                <a:ea typeface="+mj-ea"/>
              </a:rPr>
              <a:t>（</a:t>
            </a:r>
            <a:r>
              <a:rPr lang="en-US" altLang="zh-CN" dirty="0">
                <a:solidFill>
                  <a:schemeClr val="bg2">
                    <a:lumMod val="10000"/>
                  </a:schemeClr>
                </a:solidFill>
                <a:latin typeface="+mj-ea"/>
                <a:ea typeface="+mj-ea"/>
              </a:rPr>
              <a:t>2</a:t>
            </a:r>
            <a:r>
              <a:rPr lang="zh-CN" altLang="en-US" dirty="0">
                <a:solidFill>
                  <a:schemeClr val="bg2">
                    <a:lumMod val="10000"/>
                  </a:schemeClr>
                </a:solidFill>
                <a:latin typeface="+mj-ea"/>
                <a:ea typeface="+mj-ea"/>
              </a:rPr>
              <a:t>）振荡系数一定时，企业申报项目跨度越大收益越少，申报类型越接近自身创新能力类型企业收益越大；</a:t>
            </a:r>
          </a:p>
          <a:p>
            <a:pPr>
              <a:lnSpc>
                <a:spcPct val="150000"/>
              </a:lnSpc>
            </a:pPr>
            <a:r>
              <a:rPr lang="zh-CN" altLang="en-US" dirty="0">
                <a:solidFill>
                  <a:schemeClr val="bg2">
                    <a:lumMod val="10000"/>
                  </a:schemeClr>
                </a:solidFill>
                <a:latin typeface="+mj-ea"/>
                <a:ea typeface="+mj-ea"/>
              </a:rPr>
              <a:t>（</a:t>
            </a:r>
            <a:r>
              <a:rPr lang="en-US" altLang="zh-CN" dirty="0">
                <a:solidFill>
                  <a:schemeClr val="bg2">
                    <a:lumMod val="10000"/>
                  </a:schemeClr>
                </a:solidFill>
                <a:latin typeface="+mj-ea"/>
                <a:ea typeface="+mj-ea"/>
              </a:rPr>
              <a:t>3</a:t>
            </a:r>
            <a:r>
              <a:rPr lang="zh-CN" altLang="en-US" dirty="0">
                <a:solidFill>
                  <a:schemeClr val="bg2">
                    <a:lumMod val="10000"/>
                  </a:schemeClr>
                </a:solidFill>
                <a:latin typeface="+mj-ea"/>
                <a:ea typeface="+mj-ea"/>
              </a:rPr>
              <a:t>）信号博弈模型实现了企业类型最佳分离效果，为理性企业申报合适的创新资助项目奠定了基础；</a:t>
            </a:r>
          </a:p>
          <a:p>
            <a:pPr>
              <a:lnSpc>
                <a:spcPct val="150000"/>
              </a:lnSpc>
            </a:pPr>
            <a:r>
              <a:rPr lang="zh-CN" altLang="en-US" dirty="0">
                <a:solidFill>
                  <a:schemeClr val="bg2">
                    <a:lumMod val="10000"/>
                  </a:schemeClr>
                </a:solidFill>
                <a:latin typeface="+mj-ea"/>
                <a:ea typeface="+mj-ea"/>
              </a:rPr>
              <a:t>（</a:t>
            </a:r>
            <a:r>
              <a:rPr lang="en-US" altLang="zh-CN" dirty="0">
                <a:solidFill>
                  <a:schemeClr val="bg2">
                    <a:lumMod val="10000"/>
                  </a:schemeClr>
                </a:solidFill>
                <a:latin typeface="+mj-ea"/>
                <a:ea typeface="+mj-ea"/>
              </a:rPr>
              <a:t>4</a:t>
            </a:r>
            <a:r>
              <a:rPr lang="zh-CN" altLang="en-US" dirty="0">
                <a:solidFill>
                  <a:schemeClr val="bg2">
                    <a:lumMod val="10000"/>
                  </a:schemeClr>
                </a:solidFill>
                <a:latin typeface="+mj-ea"/>
                <a:ea typeface="+mj-ea"/>
              </a:rPr>
              <a:t>）信号博弈模型引入后，政府对企业类型的判断概率进行了调整，企业准确类型的概率大大提高了，降低政府创新资助过程中的误判率； </a:t>
            </a:r>
          </a:p>
          <a:p>
            <a:pPr>
              <a:lnSpc>
                <a:spcPct val="150000"/>
              </a:lnSpc>
            </a:pPr>
            <a:r>
              <a:rPr lang="zh-CN" altLang="en-US" dirty="0">
                <a:solidFill>
                  <a:schemeClr val="bg2">
                    <a:lumMod val="10000"/>
                  </a:schemeClr>
                </a:solidFill>
                <a:latin typeface="+mj-ea"/>
                <a:ea typeface="+mj-ea"/>
              </a:rPr>
              <a:t>（</a:t>
            </a:r>
            <a:r>
              <a:rPr lang="en-US" altLang="zh-CN" dirty="0">
                <a:solidFill>
                  <a:schemeClr val="bg2">
                    <a:lumMod val="10000"/>
                  </a:schemeClr>
                </a:solidFill>
                <a:latin typeface="+mj-ea"/>
                <a:ea typeface="+mj-ea"/>
              </a:rPr>
              <a:t>5</a:t>
            </a:r>
            <a:r>
              <a:rPr lang="zh-CN" altLang="en-US" dirty="0">
                <a:solidFill>
                  <a:schemeClr val="bg2">
                    <a:lumMod val="10000"/>
                  </a:schemeClr>
                </a:solidFill>
                <a:latin typeface="+mj-ea"/>
                <a:ea typeface="+mj-ea"/>
              </a:rPr>
              <a:t>）为了企业的创新发展，政府应提升资助力度，增大企业信息审查力度，提高企业完成项目振荡收益，引导企业诚信申报项目；企业应努力提高自身创新能力，增大信息透明度，便于政府了解自身信息，进而申报合适的创新资助类型，促进创新市场均衡发展。</a:t>
            </a:r>
          </a:p>
          <a:p>
            <a:pPr>
              <a:lnSpc>
                <a:spcPct val="130000"/>
              </a:lnSpc>
            </a:pPr>
            <a:endParaRPr lang="zh-CN" altLang="en-US" dirty="0" smtClean="0">
              <a:solidFill>
                <a:schemeClr val="bg2">
                  <a:lumMod val="10000"/>
                </a:schemeClr>
              </a:solidFill>
              <a:latin typeface="+mj-ea"/>
              <a:ea typeface="+mj-ea"/>
            </a:endParaRPr>
          </a:p>
        </p:txBody>
      </p:sp>
    </p:spTree>
    <p:extLst>
      <p:ext uri="{BB962C8B-B14F-4D97-AF65-F5344CB8AC3E}">
        <p14:creationId xmlns:p14="http://schemas.microsoft.com/office/powerpoint/2010/main" val="2696195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3178175" y="20843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模型基本介绍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任意多边形 40"/>
          <p:cNvSpPr/>
          <p:nvPr/>
        </p:nvSpPr>
        <p:spPr>
          <a:xfrm>
            <a:off x="2403475" y="2052638"/>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1</a:t>
            </a:r>
            <a:endParaRPr lang="zh-CN" altLang="en-US" sz="4000" dirty="0">
              <a:solidFill>
                <a:srgbClr val="FFFFFF"/>
              </a:solidFill>
            </a:endParaRPr>
          </a:p>
        </p:txBody>
      </p:sp>
      <p:sp>
        <p:nvSpPr>
          <p:cNvPr id="42" name="任意多边形 41"/>
          <p:cNvSpPr/>
          <p:nvPr/>
        </p:nvSpPr>
        <p:spPr>
          <a:xfrm>
            <a:off x="3178175" y="29352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模型应用领域</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任意多边形 42"/>
          <p:cNvSpPr/>
          <p:nvPr/>
        </p:nvSpPr>
        <p:spPr>
          <a:xfrm>
            <a:off x="2403475" y="2898775"/>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2</a:t>
            </a:r>
            <a:endParaRPr lang="zh-CN" altLang="en-US" sz="4000" dirty="0">
              <a:solidFill>
                <a:srgbClr val="FFFFFF"/>
              </a:solidFill>
            </a:endParaRPr>
          </a:p>
        </p:txBody>
      </p:sp>
      <p:sp>
        <p:nvSpPr>
          <p:cNvPr id="44" name="任意多边形 43"/>
          <p:cNvSpPr/>
          <p:nvPr/>
        </p:nvSpPr>
        <p:spPr>
          <a:xfrm>
            <a:off x="3178175" y="374491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论文介绍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任意多边形 44"/>
          <p:cNvSpPr/>
          <p:nvPr/>
        </p:nvSpPr>
        <p:spPr>
          <a:xfrm>
            <a:off x="2403475" y="3744913"/>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3</a:t>
            </a:r>
            <a:endParaRPr lang="zh-CN" altLang="en-US" sz="4000" dirty="0">
              <a:solidFill>
                <a:srgbClr val="FFFFFF"/>
              </a:solidFill>
            </a:endParaRPr>
          </a:p>
        </p:txBody>
      </p:sp>
      <p:sp>
        <p:nvSpPr>
          <p:cNvPr id="10" name="任意多边形 9"/>
          <p:cNvSpPr/>
          <p:nvPr/>
        </p:nvSpPr>
        <p:spPr>
          <a:xfrm>
            <a:off x="3178175" y="462756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展望</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任意多边形 10"/>
          <p:cNvSpPr/>
          <p:nvPr/>
        </p:nvSpPr>
        <p:spPr>
          <a:xfrm>
            <a:off x="2403475" y="4591050"/>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4</a:t>
            </a:r>
            <a:endParaRPr lang="zh-CN" altLang="en-US" sz="4000" dirty="0">
              <a:solidFill>
                <a:srgbClr val="FFFFFF"/>
              </a:solidFill>
            </a:endParaRPr>
          </a:p>
        </p:txBody>
      </p:sp>
      <p:sp>
        <p:nvSpPr>
          <p:cNvPr id="5131" name="文本框 1"/>
          <p:cNvSpPr txBox="1">
            <a:spLocks noChangeArrowheads="1"/>
          </p:cNvSpPr>
          <p:nvPr/>
        </p:nvSpPr>
        <p:spPr bwMode="auto">
          <a:xfrm>
            <a:off x="3746500" y="819150"/>
            <a:ext cx="202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3200" b="1" dirty="0">
                <a:solidFill>
                  <a:srgbClr val="13B7F3"/>
                </a:solidFill>
                <a:latin typeface="微软雅黑" panose="020B0503020204020204" pitchFamily="34" charset="-122"/>
                <a:ea typeface="微软雅黑" panose="020B0503020204020204" pitchFamily="34" charset="-122"/>
              </a:rPr>
              <a:t>内容大纲</a:t>
            </a:r>
          </a:p>
        </p:txBody>
      </p:sp>
      <p:sp>
        <p:nvSpPr>
          <p:cNvPr id="2" name="矩形 1"/>
          <p:cNvSpPr/>
          <p:nvPr/>
        </p:nvSpPr>
        <p:spPr>
          <a:xfrm>
            <a:off x="2299956" y="4593434"/>
            <a:ext cx="4670185" cy="846136"/>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88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4.</a:t>
            </a:r>
            <a:r>
              <a:rPr lang="zh-CN" altLang="en-US" sz="2400" b="1" dirty="0" smtClean="0">
                <a:solidFill>
                  <a:srgbClr val="13B7F3"/>
                </a:solidFill>
                <a:latin typeface="微软雅黑" panose="020B0503020204020204" pitchFamily="34" charset="-122"/>
                <a:ea typeface="微软雅黑" panose="020B0503020204020204" pitchFamily="34" charset="-122"/>
              </a:rPr>
              <a:t>展望</a:t>
            </a:r>
            <a:endParaRPr lang="zh-CN" altLang="en-US" sz="2400" b="1" dirty="0">
              <a:solidFill>
                <a:srgbClr val="13B7F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680697" y="1263740"/>
            <a:ext cx="2259173" cy="2222258"/>
          </a:xfrm>
          <a:prstGeom prst="rect">
            <a:avLst/>
          </a:prstGeom>
        </p:spPr>
      </p:pic>
      <p:pic>
        <p:nvPicPr>
          <p:cNvPr id="3" name="图片 2"/>
          <p:cNvPicPr>
            <a:picLocks noChangeAspect="1"/>
          </p:cNvPicPr>
          <p:nvPr/>
        </p:nvPicPr>
        <p:blipFill>
          <a:blip r:embed="rId4"/>
          <a:stretch>
            <a:fillRect/>
          </a:stretch>
        </p:blipFill>
        <p:spPr>
          <a:xfrm>
            <a:off x="881336" y="4003180"/>
            <a:ext cx="2234572" cy="1542583"/>
          </a:xfrm>
          <a:prstGeom prst="rect">
            <a:avLst/>
          </a:prstGeom>
        </p:spPr>
      </p:pic>
      <p:pic>
        <p:nvPicPr>
          <p:cNvPr id="4" name="图片 3"/>
          <p:cNvPicPr>
            <a:picLocks noChangeAspect="1"/>
          </p:cNvPicPr>
          <p:nvPr/>
        </p:nvPicPr>
        <p:blipFill>
          <a:blip r:embed="rId5"/>
          <a:stretch>
            <a:fillRect/>
          </a:stretch>
        </p:blipFill>
        <p:spPr>
          <a:xfrm>
            <a:off x="6586141" y="4128922"/>
            <a:ext cx="1376331" cy="1416841"/>
          </a:xfrm>
          <a:prstGeom prst="rect">
            <a:avLst/>
          </a:prstGeom>
        </p:spPr>
      </p:pic>
      <p:sp>
        <p:nvSpPr>
          <p:cNvPr id="6" name="文本框 5"/>
          <p:cNvSpPr txBox="1"/>
          <p:nvPr/>
        </p:nvSpPr>
        <p:spPr>
          <a:xfrm>
            <a:off x="1106985" y="5545763"/>
            <a:ext cx="1783274" cy="458908"/>
          </a:xfrm>
          <a:prstGeom prst="rect">
            <a:avLst/>
          </a:prstGeom>
          <a:noFill/>
        </p:spPr>
        <p:txBody>
          <a:bodyPr wrap="square" rtlCol="0">
            <a:spAutoFit/>
          </a:bodyPr>
          <a:lstStyle/>
          <a:p>
            <a:pPr algn="ctr">
              <a:lnSpc>
                <a:spcPct val="150000"/>
              </a:lnSpc>
            </a:pPr>
            <a:r>
              <a:rPr lang="zh-CN" altLang="en-US" dirty="0" smtClean="0">
                <a:solidFill>
                  <a:schemeClr val="bg2">
                    <a:lumMod val="10000"/>
                  </a:schemeClr>
                </a:solidFill>
                <a:latin typeface="+mj-ea"/>
                <a:ea typeface="+mj-ea"/>
              </a:rPr>
              <a:t>规范资助制度</a:t>
            </a:r>
          </a:p>
        </p:txBody>
      </p:sp>
      <p:sp>
        <p:nvSpPr>
          <p:cNvPr id="7" name="文本框 6"/>
          <p:cNvSpPr txBox="1"/>
          <p:nvPr/>
        </p:nvSpPr>
        <p:spPr>
          <a:xfrm>
            <a:off x="6382669" y="5545763"/>
            <a:ext cx="1783274" cy="458908"/>
          </a:xfrm>
          <a:prstGeom prst="rect">
            <a:avLst/>
          </a:prstGeom>
          <a:noFill/>
        </p:spPr>
        <p:txBody>
          <a:bodyPr wrap="square" rtlCol="0">
            <a:spAutoFit/>
          </a:bodyPr>
          <a:lstStyle/>
          <a:p>
            <a:pPr algn="ctr">
              <a:lnSpc>
                <a:spcPct val="150000"/>
              </a:lnSpc>
            </a:pPr>
            <a:r>
              <a:rPr lang="zh-CN" altLang="en-US" dirty="0" smtClean="0">
                <a:solidFill>
                  <a:schemeClr val="bg2">
                    <a:lumMod val="10000"/>
                  </a:schemeClr>
                </a:solidFill>
                <a:latin typeface="+mj-ea"/>
                <a:ea typeface="+mj-ea"/>
              </a:rPr>
              <a:t>提高信息透明度</a:t>
            </a:r>
          </a:p>
        </p:txBody>
      </p:sp>
      <p:pic>
        <p:nvPicPr>
          <p:cNvPr id="5" name="图片 4"/>
          <p:cNvPicPr>
            <a:picLocks noChangeAspect="1"/>
          </p:cNvPicPr>
          <p:nvPr/>
        </p:nvPicPr>
        <p:blipFill>
          <a:blip r:embed="rId6"/>
          <a:stretch>
            <a:fillRect/>
          </a:stretch>
        </p:blipFill>
        <p:spPr>
          <a:xfrm>
            <a:off x="3093731" y="4974255"/>
            <a:ext cx="900048" cy="800962"/>
          </a:xfrm>
          <a:prstGeom prst="rect">
            <a:avLst/>
          </a:prstGeom>
        </p:spPr>
      </p:pic>
      <p:pic>
        <p:nvPicPr>
          <p:cNvPr id="8" name="图片 7"/>
          <p:cNvPicPr>
            <a:picLocks noChangeAspect="1"/>
          </p:cNvPicPr>
          <p:nvPr/>
        </p:nvPicPr>
        <p:blipFill>
          <a:blip r:embed="rId7"/>
          <a:stretch>
            <a:fillRect/>
          </a:stretch>
        </p:blipFill>
        <p:spPr>
          <a:xfrm>
            <a:off x="5827804" y="3734699"/>
            <a:ext cx="758337" cy="813760"/>
          </a:xfrm>
          <a:prstGeom prst="rect">
            <a:avLst/>
          </a:prstGeom>
        </p:spPr>
      </p:pic>
    </p:spTree>
    <p:extLst>
      <p:ext uri="{BB962C8B-B14F-4D97-AF65-F5344CB8AC3E}">
        <p14:creationId xmlns:p14="http://schemas.microsoft.com/office/powerpoint/2010/main" val="369067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5.55112E-17 -4.81481E-6 L 0.07344 0.04005 C 0.08889 0.04908 0.11198 0.05394 0.13594 0.05394 C 0.16337 0.05394 0.18524 0.04908 0.20069 0.04005 L 0.27431 -4.81481E-6 " pathEditMode="relative" rAng="0" ptsTypes="AAAAA">
                                      <p:cBhvr>
                                        <p:cTn id="6" dur="2000" fill="hold"/>
                                        <p:tgtEl>
                                          <p:spTgt spid="5"/>
                                        </p:tgtEl>
                                        <p:attrNameLst>
                                          <p:attrName>ppt_x</p:attrName>
                                          <p:attrName>ppt_y</p:attrName>
                                        </p:attrNameLst>
                                      </p:cBhvr>
                                      <p:rCtr x="13715" y="2685"/>
                                    </p:animMotion>
                                  </p:childTnLst>
                                </p:cTn>
                              </p:par>
                              <p:par>
                                <p:cTn id="7" presetID="37" presetClass="path" presetSubtype="0" accel="50000" decel="50000" fill="hold" nodeType="withEffect">
                                  <p:stCondLst>
                                    <p:cond delay="0"/>
                                  </p:stCondLst>
                                  <p:childTnLst>
                                    <p:animMotion origin="layout" path="M 5.55556E-7 4.81481E-6 L -0.07951 -0.04422 C -0.09618 -0.05394 -0.12101 -0.05926 -0.14688 -0.05926 C -0.17656 -0.05926 -0.20035 -0.05394 -0.21701 -0.04422 L -0.29618 4.81481E-6 " pathEditMode="relative" rAng="0" ptsTypes="AAAAA">
                                      <p:cBhvr>
                                        <p:cTn id="8" dur="2000" fill="hold"/>
                                        <p:tgtEl>
                                          <p:spTgt spid="8"/>
                                        </p:tgtEl>
                                        <p:attrNameLst>
                                          <p:attrName>ppt_x</p:attrName>
                                          <p:attrName>ppt_y</p:attrName>
                                        </p:attrNameLst>
                                      </p:cBhvr>
                                      <p:rCtr x="-14809" y="-2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2"/>
          <p:cNvSpPr txBox="1">
            <a:spLocks noChangeArrowheads="1"/>
          </p:cNvSpPr>
          <p:nvPr/>
        </p:nvSpPr>
        <p:spPr bwMode="auto">
          <a:xfrm>
            <a:off x="3794125" y="604838"/>
            <a:ext cx="1439863"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1500">
                <a:solidFill>
                  <a:schemeClr val="accent1"/>
                </a:solidFill>
                <a:latin typeface="Gungsuh" panose="02030600000101010101" pitchFamily="18" charset="-127"/>
                <a:ea typeface="华文行楷" panose="02010800040101010101" pitchFamily="2" charset="-122"/>
              </a:rPr>
              <a:t>提</a:t>
            </a:r>
          </a:p>
        </p:txBody>
      </p:sp>
      <p:sp>
        <p:nvSpPr>
          <p:cNvPr id="3075" name="文本框 3"/>
          <p:cNvSpPr txBox="1">
            <a:spLocks noChangeArrowheads="1"/>
          </p:cNvSpPr>
          <p:nvPr/>
        </p:nvSpPr>
        <p:spPr bwMode="auto">
          <a:xfrm>
            <a:off x="3390900" y="1749425"/>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9600">
                <a:solidFill>
                  <a:schemeClr val="accent1"/>
                </a:solidFill>
                <a:latin typeface="Gungsuh" panose="02030600000101010101" pitchFamily="18" charset="-127"/>
                <a:ea typeface="华文行楷" panose="02010800040101010101" pitchFamily="2" charset="-122"/>
              </a:rPr>
              <a:t>问</a:t>
            </a:r>
          </a:p>
        </p:txBody>
      </p:sp>
      <p:cxnSp>
        <p:nvCxnSpPr>
          <p:cNvPr id="6" name="直接连接符 5"/>
          <p:cNvCxnSpPr/>
          <p:nvPr/>
        </p:nvCxnSpPr>
        <p:spPr>
          <a:xfrm>
            <a:off x="4513263" y="3294063"/>
            <a:ext cx="0" cy="277653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77" name="文本框 6"/>
          <p:cNvSpPr txBox="1">
            <a:spLocks noChangeArrowheads="1"/>
          </p:cNvSpPr>
          <p:nvPr/>
        </p:nvSpPr>
        <p:spPr bwMode="auto">
          <a:xfrm>
            <a:off x="4313238" y="3027363"/>
            <a:ext cx="1439862"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8000">
                <a:solidFill>
                  <a:schemeClr val="accent1"/>
                </a:solidFill>
                <a:latin typeface="Gungsuh" panose="02030600000101010101" pitchFamily="18" charset="-127"/>
                <a:ea typeface="华文行楷" panose="02010800040101010101" pitchFamily="2" charset="-122"/>
              </a:rPr>
              <a:t>答疑</a:t>
            </a:r>
          </a:p>
        </p:txBody>
      </p:sp>
      <p:sp>
        <p:nvSpPr>
          <p:cNvPr id="3078" name="文本框 7"/>
          <p:cNvSpPr txBox="1">
            <a:spLocks noChangeArrowheads="1"/>
          </p:cNvSpPr>
          <p:nvPr/>
        </p:nvSpPr>
        <p:spPr bwMode="auto">
          <a:xfrm>
            <a:off x="4073525" y="3265488"/>
            <a:ext cx="414338"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just" eaLnBrk="1" hangingPunct="1">
              <a:defRPr/>
            </a:pPr>
            <a:r>
              <a:rPr lang="en-US" altLang="zh-CN" sz="2000" smtClean="0">
                <a:solidFill>
                  <a:schemeClr val="tx1">
                    <a:lumMod val="50000"/>
                    <a:lumOff val="50000"/>
                  </a:schemeClr>
                </a:solidFill>
                <a:latin typeface="Gungsuh" panose="02030600000101010101" pitchFamily="18" charset="-127"/>
                <a:ea typeface="华文行楷" panose="02010800040101010101" pitchFamily="2" charset="-122"/>
              </a:rPr>
              <a:t>Question and answer</a:t>
            </a:r>
          </a:p>
        </p:txBody>
      </p:sp>
      <p:sp>
        <p:nvSpPr>
          <p:cNvPr id="9" name="矩形 8"/>
          <p:cNvSpPr/>
          <p:nvPr/>
        </p:nvSpPr>
        <p:spPr>
          <a:xfrm>
            <a:off x="3794125" y="3278188"/>
            <a:ext cx="279400" cy="485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80" name="文本框 9"/>
          <p:cNvSpPr txBox="1">
            <a:spLocks noChangeArrowheads="1"/>
          </p:cNvSpPr>
          <p:nvPr/>
        </p:nvSpPr>
        <p:spPr bwMode="auto">
          <a:xfrm>
            <a:off x="3794125" y="3765550"/>
            <a:ext cx="2794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1600" smtClean="0">
                <a:solidFill>
                  <a:schemeClr val="tx1">
                    <a:lumMod val="50000"/>
                    <a:lumOff val="50000"/>
                  </a:schemeClr>
                </a:solidFill>
                <a:latin typeface="Gungsuh" panose="02030600000101010101" pitchFamily="18" charset="-127"/>
                <a:ea typeface="华文行楷" panose="02010800040101010101" pitchFamily="2" charset="-122"/>
              </a:rPr>
              <a:t>Question and answer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1.</a:t>
            </a:r>
            <a:r>
              <a:rPr lang="zh-CN" altLang="en-US" sz="2400" b="1" dirty="0" smtClean="0">
                <a:solidFill>
                  <a:srgbClr val="13B7F3"/>
                </a:solidFill>
                <a:latin typeface="微软雅黑" panose="020B0503020204020204" pitchFamily="34" charset="-122"/>
                <a:ea typeface="微软雅黑" panose="020B0503020204020204" pitchFamily="34" charset="-122"/>
              </a:rPr>
              <a:t>模型基本介绍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模型描述</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4623" y="1057553"/>
            <a:ext cx="8134753" cy="1172629"/>
          </a:xfrm>
          <a:prstGeom prst="rect">
            <a:avLst/>
          </a:prstGeom>
          <a:noFill/>
        </p:spPr>
        <p:txBody>
          <a:bodyPr wrap="square" rtlCol="0">
            <a:spAutoFit/>
          </a:bodyPr>
          <a:lstStyle/>
          <a:p>
            <a:pPr>
              <a:lnSpc>
                <a:spcPct val="130000"/>
              </a:lnSpc>
            </a:pPr>
            <a:r>
              <a:rPr lang="zh-CN" altLang="en-US" b="1" dirty="0" smtClean="0">
                <a:solidFill>
                  <a:schemeClr val="bg2">
                    <a:lumMod val="10000"/>
                  </a:schemeClr>
                </a:solidFill>
                <a:latin typeface="+mj-ea"/>
                <a:ea typeface="+mj-ea"/>
              </a:rPr>
              <a:t>信号博弈：</a:t>
            </a:r>
            <a:r>
              <a:rPr lang="zh-CN" altLang="en-US" dirty="0" smtClean="0">
                <a:solidFill>
                  <a:schemeClr val="bg2">
                    <a:lumMod val="10000"/>
                  </a:schemeClr>
                </a:solidFill>
                <a:latin typeface="+mj-ea"/>
                <a:ea typeface="+mj-ea"/>
              </a:rPr>
              <a:t>研究具有信息传递特征的信号机制的一般</a:t>
            </a:r>
            <a:r>
              <a:rPr lang="zh-CN" altLang="en-US" b="1" dirty="0" smtClean="0">
                <a:solidFill>
                  <a:srgbClr val="C00000"/>
                </a:solidFill>
                <a:latin typeface="+mj-ea"/>
                <a:ea typeface="+mj-ea"/>
              </a:rPr>
              <a:t>非完全信息动态博弈模型</a:t>
            </a:r>
            <a:endParaRPr lang="en-US" altLang="zh-CN" b="1" dirty="0" smtClean="0">
              <a:solidFill>
                <a:srgbClr val="C00000"/>
              </a:solidFill>
              <a:latin typeface="+mj-ea"/>
              <a:ea typeface="+mj-ea"/>
            </a:endParaRPr>
          </a:p>
          <a:p>
            <a:pPr>
              <a:lnSpc>
                <a:spcPct val="130000"/>
              </a:lnSpc>
            </a:pPr>
            <a:r>
              <a:rPr lang="zh-CN" altLang="en-US" b="1" dirty="0" smtClean="0">
                <a:solidFill>
                  <a:schemeClr val="bg2">
                    <a:lumMod val="10000"/>
                  </a:schemeClr>
                </a:solidFill>
                <a:latin typeface="+mj-ea"/>
                <a:ea typeface="+mj-ea"/>
              </a:rPr>
              <a:t>基本特征：</a:t>
            </a:r>
            <a:r>
              <a:rPr lang="zh-CN" altLang="en-US" dirty="0" smtClean="0">
                <a:solidFill>
                  <a:schemeClr val="bg2">
                    <a:lumMod val="10000"/>
                  </a:schemeClr>
                </a:solidFill>
                <a:latin typeface="+mj-ea"/>
                <a:ea typeface="+mj-ea"/>
              </a:rPr>
              <a:t>博弈主体有两类，信号的发出者和信号的接收者</a:t>
            </a:r>
            <a:endParaRPr lang="en-US" altLang="zh-CN" dirty="0" smtClean="0">
              <a:solidFill>
                <a:schemeClr val="bg2">
                  <a:lumMod val="10000"/>
                </a:schemeClr>
              </a:solidFill>
              <a:latin typeface="+mj-ea"/>
              <a:ea typeface="+mj-ea"/>
            </a:endParaRPr>
          </a:p>
          <a:p>
            <a:pPr>
              <a:lnSpc>
                <a:spcPct val="130000"/>
              </a:lnSpc>
            </a:pPr>
            <a:r>
              <a:rPr lang="zh-CN" altLang="en-US" b="1" dirty="0" smtClean="0">
                <a:solidFill>
                  <a:schemeClr val="bg2">
                    <a:lumMod val="10000"/>
                  </a:schemeClr>
                </a:solidFill>
                <a:latin typeface="+mj-ea"/>
                <a:ea typeface="+mj-ea"/>
              </a:rPr>
              <a:t>主要用途：</a:t>
            </a:r>
            <a:r>
              <a:rPr lang="zh-CN" altLang="en-US" dirty="0" smtClean="0">
                <a:solidFill>
                  <a:schemeClr val="bg2">
                    <a:lumMod val="10000"/>
                  </a:schemeClr>
                </a:solidFill>
                <a:latin typeface="+mj-ea"/>
                <a:ea typeface="+mj-ea"/>
              </a:rPr>
              <a:t>解决信息不对称造成的逆向选择问题</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117" y="2323654"/>
            <a:ext cx="6811766" cy="3263971"/>
          </a:xfrm>
          <a:prstGeom prst="rect">
            <a:avLst/>
          </a:prstGeom>
        </p:spPr>
      </p:pic>
    </p:spTree>
    <p:extLst>
      <p:ext uri="{BB962C8B-B14F-4D97-AF65-F5344CB8AC3E}">
        <p14:creationId xmlns:p14="http://schemas.microsoft.com/office/powerpoint/2010/main" val="947897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1.</a:t>
            </a:r>
            <a:r>
              <a:rPr lang="zh-CN" altLang="en-US" sz="2400" b="1" dirty="0" smtClean="0">
                <a:solidFill>
                  <a:srgbClr val="13B7F3"/>
                </a:solidFill>
                <a:latin typeface="微软雅黑" panose="020B0503020204020204" pitchFamily="34" charset="-122"/>
                <a:ea typeface="微软雅黑" panose="020B0503020204020204" pitchFamily="34" charset="-122"/>
              </a:rPr>
              <a:t>模型基本介绍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模型结果</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5057" y="1503587"/>
            <a:ext cx="6767415" cy="3776418"/>
          </a:xfrm>
          <a:prstGeom prst="rect">
            <a:avLst/>
          </a:prstGeom>
          <a:noFill/>
        </p:spPr>
        <p:txBody>
          <a:bodyPr wrap="square" rtlCol="0">
            <a:spAutoFit/>
          </a:bodyPr>
          <a:lstStyle/>
          <a:p>
            <a:pPr>
              <a:lnSpc>
                <a:spcPct val="150000"/>
              </a:lnSpc>
            </a:pPr>
            <a:r>
              <a:rPr lang="zh-CN" altLang="en-US" b="1" dirty="0" smtClean="0">
                <a:solidFill>
                  <a:schemeClr val="bg2">
                    <a:lumMod val="10000"/>
                  </a:schemeClr>
                </a:solidFill>
                <a:latin typeface="+mj-ea"/>
                <a:ea typeface="+mj-ea"/>
              </a:rPr>
              <a:t>信号博弈</a:t>
            </a:r>
            <a:r>
              <a:rPr lang="zh-CN" altLang="en-US" dirty="0" smtClean="0">
                <a:solidFill>
                  <a:schemeClr val="bg2">
                    <a:lumMod val="10000"/>
                  </a:schemeClr>
                </a:solidFill>
                <a:latin typeface="+mj-ea"/>
                <a:ea typeface="+mj-ea"/>
              </a:rPr>
              <a:t>的所有可能精炼贝叶斯均衡可以划分成三类：分离均衡、混同均衡和准分离均衡。</a:t>
            </a:r>
            <a:endParaRPr lang="en-US" altLang="zh-CN" b="1" dirty="0" smtClean="0">
              <a:solidFill>
                <a:schemeClr val="bg2">
                  <a:lumMod val="10000"/>
                </a:schemeClr>
              </a:solidFill>
              <a:latin typeface="+mj-ea"/>
              <a:ea typeface="+mj-ea"/>
            </a:endParaRPr>
          </a:p>
          <a:p>
            <a:pPr>
              <a:lnSpc>
                <a:spcPct val="150000"/>
              </a:lnSpc>
            </a:pPr>
            <a:r>
              <a:rPr lang="zh-CN" altLang="en-US" b="1" dirty="0" smtClean="0">
                <a:solidFill>
                  <a:schemeClr val="bg2">
                    <a:lumMod val="10000"/>
                  </a:schemeClr>
                </a:solidFill>
                <a:latin typeface="+mj-ea"/>
                <a:ea typeface="+mj-ea"/>
              </a:rPr>
              <a:t>分离均衡：</a:t>
            </a:r>
            <a:r>
              <a:rPr lang="zh-CN" altLang="en-US" dirty="0" smtClean="0">
                <a:solidFill>
                  <a:schemeClr val="bg2">
                    <a:lumMod val="10000"/>
                  </a:schemeClr>
                </a:solidFill>
                <a:latin typeface="+mj-ea"/>
                <a:ea typeface="+mj-ea"/>
              </a:rPr>
              <a:t>不同类型的发送者以</a:t>
            </a:r>
            <a:r>
              <a:rPr lang="en-US" altLang="zh-CN" dirty="0" smtClean="0">
                <a:solidFill>
                  <a:schemeClr val="bg2">
                    <a:lumMod val="10000"/>
                  </a:schemeClr>
                </a:solidFill>
                <a:latin typeface="+mj-ea"/>
                <a:ea typeface="+mj-ea"/>
              </a:rPr>
              <a:t>1</a:t>
            </a:r>
            <a:r>
              <a:rPr lang="zh-CN" altLang="en-US" dirty="0" smtClean="0">
                <a:solidFill>
                  <a:schemeClr val="bg2">
                    <a:lumMod val="10000"/>
                  </a:schemeClr>
                </a:solidFill>
                <a:latin typeface="+mj-ea"/>
                <a:ea typeface="+mj-ea"/>
              </a:rPr>
              <a:t>的概率选择不同的信号，信号接受者可以根据信号准确解释信号发出者的类型。</a:t>
            </a:r>
            <a:endParaRPr lang="en-US" altLang="zh-CN" dirty="0" smtClean="0">
              <a:solidFill>
                <a:schemeClr val="bg2">
                  <a:lumMod val="10000"/>
                </a:schemeClr>
              </a:solidFill>
              <a:latin typeface="+mj-ea"/>
              <a:ea typeface="+mj-ea"/>
            </a:endParaRPr>
          </a:p>
          <a:p>
            <a:pPr>
              <a:lnSpc>
                <a:spcPct val="150000"/>
              </a:lnSpc>
            </a:pPr>
            <a:r>
              <a:rPr lang="zh-CN" altLang="en-US" b="1" dirty="0" smtClean="0">
                <a:solidFill>
                  <a:schemeClr val="bg2">
                    <a:lumMod val="10000"/>
                  </a:schemeClr>
                </a:solidFill>
                <a:latin typeface="+mj-ea"/>
                <a:ea typeface="+mj-ea"/>
              </a:rPr>
              <a:t>混同均衡：</a:t>
            </a:r>
            <a:r>
              <a:rPr lang="zh-CN" altLang="en-US" dirty="0" smtClean="0">
                <a:solidFill>
                  <a:schemeClr val="bg2">
                    <a:lumMod val="10000"/>
                  </a:schemeClr>
                </a:solidFill>
                <a:latin typeface="+mj-ea"/>
                <a:ea typeface="+mj-ea"/>
              </a:rPr>
              <a:t>不同类型的发送者选择相同的信号，接收者不能根据接收的信息判定信号发出者的类型。</a:t>
            </a:r>
            <a:endParaRPr lang="en-US" altLang="zh-CN" dirty="0" smtClean="0">
              <a:solidFill>
                <a:schemeClr val="bg2">
                  <a:lumMod val="10000"/>
                </a:schemeClr>
              </a:solidFill>
              <a:latin typeface="+mj-ea"/>
              <a:ea typeface="+mj-ea"/>
            </a:endParaRPr>
          </a:p>
          <a:p>
            <a:pPr>
              <a:lnSpc>
                <a:spcPct val="150000"/>
              </a:lnSpc>
            </a:pPr>
            <a:r>
              <a:rPr lang="zh-CN" altLang="en-US" b="1" dirty="0" smtClean="0">
                <a:solidFill>
                  <a:schemeClr val="bg2">
                    <a:lumMod val="10000"/>
                  </a:schemeClr>
                </a:solidFill>
                <a:latin typeface="+mj-ea"/>
                <a:ea typeface="+mj-ea"/>
              </a:rPr>
              <a:t>准分离均衡：</a:t>
            </a:r>
            <a:r>
              <a:rPr lang="zh-CN" altLang="en-US" dirty="0" smtClean="0">
                <a:solidFill>
                  <a:schemeClr val="bg2">
                    <a:lumMod val="10000"/>
                  </a:schemeClr>
                </a:solidFill>
                <a:latin typeface="+mj-ea"/>
                <a:ea typeface="+mj-ea"/>
              </a:rPr>
              <a:t>一些类型的发送者随机选择信号，另一些类型的发送者选择特定的信号，接受者只能判断部分信号发出者的类型。</a:t>
            </a:r>
            <a:endParaRPr lang="en-US" altLang="zh-CN" dirty="0" smtClean="0">
              <a:solidFill>
                <a:schemeClr val="bg2">
                  <a:lumMod val="10000"/>
                </a:schemeClr>
              </a:solidFill>
              <a:latin typeface="+mj-ea"/>
              <a:ea typeface="+mj-ea"/>
            </a:endParaRPr>
          </a:p>
          <a:p>
            <a:pPr>
              <a:lnSpc>
                <a:spcPct val="130000"/>
              </a:lnSpc>
            </a:pPr>
            <a:endParaRPr lang="zh-CN" altLang="en-US" dirty="0" smtClean="0">
              <a:solidFill>
                <a:schemeClr val="bg2">
                  <a:lumMod val="10000"/>
                </a:schemeClr>
              </a:solidFill>
              <a:latin typeface="+mj-ea"/>
              <a:ea typeface="+mj-ea"/>
            </a:endParaRPr>
          </a:p>
        </p:txBody>
      </p:sp>
    </p:spTree>
    <p:extLst>
      <p:ext uri="{BB962C8B-B14F-4D97-AF65-F5344CB8AC3E}">
        <p14:creationId xmlns:p14="http://schemas.microsoft.com/office/powerpoint/2010/main" val="3579603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3178175" y="20843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模型基本介绍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任意多边形 40"/>
          <p:cNvSpPr/>
          <p:nvPr/>
        </p:nvSpPr>
        <p:spPr>
          <a:xfrm>
            <a:off x="2403475" y="2052638"/>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1</a:t>
            </a:r>
            <a:endParaRPr lang="zh-CN" altLang="en-US" sz="4000" dirty="0">
              <a:solidFill>
                <a:srgbClr val="FFFFFF"/>
              </a:solidFill>
            </a:endParaRPr>
          </a:p>
        </p:txBody>
      </p:sp>
      <p:sp>
        <p:nvSpPr>
          <p:cNvPr id="42" name="任意多边形 41"/>
          <p:cNvSpPr/>
          <p:nvPr/>
        </p:nvSpPr>
        <p:spPr>
          <a:xfrm>
            <a:off x="3178175" y="29352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模型应用领域</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任意多边形 42"/>
          <p:cNvSpPr/>
          <p:nvPr/>
        </p:nvSpPr>
        <p:spPr>
          <a:xfrm>
            <a:off x="2403475" y="2898775"/>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2</a:t>
            </a:r>
            <a:endParaRPr lang="zh-CN" altLang="en-US" sz="4000" dirty="0">
              <a:solidFill>
                <a:srgbClr val="FFFFFF"/>
              </a:solidFill>
            </a:endParaRPr>
          </a:p>
        </p:txBody>
      </p:sp>
      <p:sp>
        <p:nvSpPr>
          <p:cNvPr id="44" name="任意多边形 43"/>
          <p:cNvSpPr/>
          <p:nvPr/>
        </p:nvSpPr>
        <p:spPr>
          <a:xfrm>
            <a:off x="3178175" y="374491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论文介绍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任意多边形 44"/>
          <p:cNvSpPr/>
          <p:nvPr/>
        </p:nvSpPr>
        <p:spPr>
          <a:xfrm>
            <a:off x="2403475" y="3744913"/>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3</a:t>
            </a:r>
            <a:endParaRPr lang="zh-CN" altLang="en-US" sz="4000" dirty="0">
              <a:solidFill>
                <a:srgbClr val="FFFFFF"/>
              </a:solidFill>
            </a:endParaRPr>
          </a:p>
        </p:txBody>
      </p:sp>
      <p:sp>
        <p:nvSpPr>
          <p:cNvPr id="10" name="任意多边形 9"/>
          <p:cNvSpPr/>
          <p:nvPr/>
        </p:nvSpPr>
        <p:spPr>
          <a:xfrm>
            <a:off x="3178175" y="462756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展望</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任意多边形 10"/>
          <p:cNvSpPr/>
          <p:nvPr/>
        </p:nvSpPr>
        <p:spPr>
          <a:xfrm>
            <a:off x="2403475" y="4591050"/>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4</a:t>
            </a:r>
            <a:endParaRPr lang="zh-CN" altLang="en-US" sz="4000" dirty="0">
              <a:solidFill>
                <a:srgbClr val="FFFFFF"/>
              </a:solidFill>
            </a:endParaRPr>
          </a:p>
        </p:txBody>
      </p:sp>
      <p:sp>
        <p:nvSpPr>
          <p:cNvPr id="5131" name="文本框 1"/>
          <p:cNvSpPr txBox="1">
            <a:spLocks noChangeArrowheads="1"/>
          </p:cNvSpPr>
          <p:nvPr/>
        </p:nvSpPr>
        <p:spPr bwMode="auto">
          <a:xfrm>
            <a:off x="3746500" y="819150"/>
            <a:ext cx="202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3200" b="1" dirty="0">
                <a:solidFill>
                  <a:srgbClr val="13B7F3"/>
                </a:solidFill>
                <a:latin typeface="微软雅黑" panose="020B0503020204020204" pitchFamily="34" charset="-122"/>
                <a:ea typeface="微软雅黑" panose="020B0503020204020204" pitchFamily="34" charset="-122"/>
              </a:rPr>
              <a:t>内容大纲</a:t>
            </a:r>
          </a:p>
        </p:txBody>
      </p:sp>
      <p:sp>
        <p:nvSpPr>
          <p:cNvPr id="2" name="矩形 1"/>
          <p:cNvSpPr/>
          <p:nvPr/>
        </p:nvSpPr>
        <p:spPr>
          <a:xfrm>
            <a:off x="2299956" y="2880782"/>
            <a:ext cx="4670185" cy="846136"/>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369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2.</a:t>
            </a:r>
            <a:r>
              <a:rPr lang="zh-CN" altLang="en-US" sz="2400" b="1" dirty="0" smtClean="0">
                <a:solidFill>
                  <a:srgbClr val="13B7F3"/>
                </a:solidFill>
                <a:latin typeface="微软雅黑" panose="020B0503020204020204" pitchFamily="34" charset="-122"/>
                <a:ea typeface="微软雅黑" panose="020B0503020204020204" pitchFamily="34" charset="-122"/>
              </a:rPr>
              <a:t>模型</a:t>
            </a:r>
            <a:r>
              <a:rPr lang="zh-CN" altLang="en-US" sz="2400" b="1" dirty="0">
                <a:solidFill>
                  <a:srgbClr val="13B7F3"/>
                </a:solidFill>
                <a:latin typeface="微软雅黑" panose="020B0503020204020204" pitchFamily="34" charset="-122"/>
                <a:ea typeface="微软雅黑" panose="020B0503020204020204" pitchFamily="34" charset="-122"/>
              </a:rPr>
              <a:t>应用</a:t>
            </a:r>
            <a:r>
              <a:rPr lang="zh-CN" altLang="en-US" sz="2400" b="1" dirty="0" smtClean="0">
                <a:solidFill>
                  <a:srgbClr val="13B7F3"/>
                </a:solidFill>
                <a:latin typeface="微软雅黑" panose="020B0503020204020204" pitchFamily="34" charset="-122"/>
                <a:ea typeface="微软雅黑" panose="020B0503020204020204" pitchFamily="34" charset="-122"/>
              </a:rPr>
              <a:t>领域</a:t>
            </a:r>
            <a:endParaRPr lang="zh-CN" altLang="en-US" sz="2400" b="1" dirty="0">
              <a:solidFill>
                <a:srgbClr val="13B7F3"/>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1705967" y="1248155"/>
            <a:ext cx="5732066" cy="5188227"/>
            <a:chOff x="2026754" y="1248155"/>
            <a:chExt cx="5732066" cy="5188227"/>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754" y="1248155"/>
              <a:ext cx="5732066" cy="5188227"/>
            </a:xfrm>
            <a:prstGeom prst="rect">
              <a:avLst/>
            </a:prstGeom>
          </p:spPr>
        </p:pic>
        <p:cxnSp>
          <p:nvCxnSpPr>
            <p:cNvPr id="16" name="直接箭头连接符 15"/>
            <p:cNvCxnSpPr/>
            <p:nvPr/>
          </p:nvCxnSpPr>
          <p:spPr>
            <a:xfrm>
              <a:off x="5739897" y="3842268"/>
              <a:ext cx="841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386812" y="2534970"/>
              <a:ext cx="1186004" cy="77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807390" y="2797521"/>
              <a:ext cx="0" cy="3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807390" y="4399984"/>
              <a:ext cx="0" cy="43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450186" y="4227968"/>
              <a:ext cx="1240325" cy="60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3041965" y="2706986"/>
              <a:ext cx="1158843" cy="63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041966" y="3842268"/>
              <a:ext cx="85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3113781" y="4227968"/>
              <a:ext cx="1050814" cy="60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1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3178175" y="20843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模型基本介绍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任意多边形 40"/>
          <p:cNvSpPr/>
          <p:nvPr/>
        </p:nvSpPr>
        <p:spPr>
          <a:xfrm>
            <a:off x="2403475" y="2052638"/>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1</a:t>
            </a:r>
            <a:endParaRPr lang="zh-CN" altLang="en-US" sz="4000" dirty="0">
              <a:solidFill>
                <a:srgbClr val="FFFFFF"/>
              </a:solidFill>
            </a:endParaRPr>
          </a:p>
        </p:txBody>
      </p:sp>
      <p:sp>
        <p:nvSpPr>
          <p:cNvPr id="42" name="任意多边形 41"/>
          <p:cNvSpPr/>
          <p:nvPr/>
        </p:nvSpPr>
        <p:spPr>
          <a:xfrm>
            <a:off x="3178175" y="2935288"/>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模型应用领域</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任意多边形 42"/>
          <p:cNvSpPr/>
          <p:nvPr/>
        </p:nvSpPr>
        <p:spPr>
          <a:xfrm>
            <a:off x="2403475" y="2898775"/>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2</a:t>
            </a:r>
            <a:endParaRPr lang="zh-CN" altLang="en-US" sz="4000" dirty="0">
              <a:solidFill>
                <a:srgbClr val="FFFFFF"/>
              </a:solidFill>
            </a:endParaRPr>
          </a:p>
        </p:txBody>
      </p:sp>
      <p:sp>
        <p:nvSpPr>
          <p:cNvPr id="44" name="任意多边形 43"/>
          <p:cNvSpPr/>
          <p:nvPr/>
        </p:nvSpPr>
        <p:spPr>
          <a:xfrm>
            <a:off x="3178175" y="374491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论文介绍</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任意多边形 44"/>
          <p:cNvSpPr/>
          <p:nvPr/>
        </p:nvSpPr>
        <p:spPr>
          <a:xfrm>
            <a:off x="2403475" y="3744913"/>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3</a:t>
            </a:r>
            <a:endParaRPr lang="zh-CN" altLang="en-US" sz="4000" dirty="0">
              <a:solidFill>
                <a:srgbClr val="FFFFFF"/>
              </a:solidFill>
            </a:endParaRPr>
          </a:p>
        </p:txBody>
      </p:sp>
      <p:sp>
        <p:nvSpPr>
          <p:cNvPr id="10" name="任意多边形 9"/>
          <p:cNvSpPr/>
          <p:nvPr/>
        </p:nvSpPr>
        <p:spPr>
          <a:xfrm>
            <a:off x="3178175" y="4627563"/>
            <a:ext cx="3562350"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7F5F9">
              <a:alpha val="89804"/>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eaLnBrk="1" fontAlgn="auto" hangingPunct="1">
              <a:lnSpc>
                <a:spcPct val="130000"/>
              </a:lnSpc>
              <a:spcBef>
                <a:spcPts val="0"/>
              </a:spcBef>
              <a:spcAft>
                <a:spcPts val="0"/>
              </a:spcAft>
              <a:defRPr/>
            </a:pPr>
            <a:r>
              <a:rPr lang="zh-CN" altLang="en-US" sz="2000" dirty="0" smtClean="0">
                <a:solidFill>
                  <a:srgbClr val="585858"/>
                </a:solidFill>
                <a:latin typeface="微软雅黑" panose="020B0503020204020204" pitchFamily="34" charset="-122"/>
                <a:ea typeface="微软雅黑" panose="020B0503020204020204" pitchFamily="34" charset="-122"/>
                <a:cs typeface="Arial" panose="020B0604020202020204" pitchFamily="34" charset="0"/>
              </a:rPr>
              <a:t>展望</a:t>
            </a:r>
            <a:endParaRPr lang="zh-CN" altLang="en-US" sz="2000" dirty="0">
              <a:solidFill>
                <a:srgbClr val="5858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任意多边形 10"/>
          <p:cNvSpPr/>
          <p:nvPr/>
        </p:nvSpPr>
        <p:spPr>
          <a:xfrm>
            <a:off x="2403475" y="4591050"/>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13B7F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dirty="0">
                <a:solidFill>
                  <a:srgbClr val="FFFFFF"/>
                </a:solidFill>
              </a:rPr>
              <a:t>4</a:t>
            </a:r>
            <a:endParaRPr lang="zh-CN" altLang="en-US" sz="4000" dirty="0">
              <a:solidFill>
                <a:srgbClr val="FFFFFF"/>
              </a:solidFill>
            </a:endParaRPr>
          </a:p>
        </p:txBody>
      </p:sp>
      <p:sp>
        <p:nvSpPr>
          <p:cNvPr id="5131" name="文本框 1"/>
          <p:cNvSpPr txBox="1">
            <a:spLocks noChangeArrowheads="1"/>
          </p:cNvSpPr>
          <p:nvPr/>
        </p:nvSpPr>
        <p:spPr bwMode="auto">
          <a:xfrm>
            <a:off x="3746500" y="819150"/>
            <a:ext cx="202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3200" b="1" dirty="0">
                <a:solidFill>
                  <a:srgbClr val="13B7F3"/>
                </a:solidFill>
                <a:latin typeface="微软雅黑" panose="020B0503020204020204" pitchFamily="34" charset="-122"/>
                <a:ea typeface="微软雅黑" panose="020B0503020204020204" pitchFamily="34" charset="-122"/>
              </a:rPr>
              <a:t>内容大纲</a:t>
            </a:r>
          </a:p>
        </p:txBody>
      </p:sp>
      <p:sp>
        <p:nvSpPr>
          <p:cNvPr id="2" name="矩形 1"/>
          <p:cNvSpPr/>
          <p:nvPr/>
        </p:nvSpPr>
        <p:spPr>
          <a:xfrm>
            <a:off x="2299956" y="3751622"/>
            <a:ext cx="4670185" cy="846136"/>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38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研究内容</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5516712" y="4160421"/>
            <a:ext cx="1463510" cy="1458511"/>
          </a:xfrm>
          <a:prstGeom prst="rect">
            <a:avLst/>
          </a:prstGeom>
        </p:spPr>
      </p:pic>
      <p:pic>
        <p:nvPicPr>
          <p:cNvPr id="7" name="图片 6"/>
          <p:cNvPicPr>
            <a:picLocks noChangeAspect="1"/>
          </p:cNvPicPr>
          <p:nvPr/>
        </p:nvPicPr>
        <p:blipFill>
          <a:blip r:embed="rId4"/>
          <a:stretch>
            <a:fillRect/>
          </a:stretch>
        </p:blipFill>
        <p:spPr>
          <a:xfrm>
            <a:off x="5745688" y="2162255"/>
            <a:ext cx="1005557" cy="1035154"/>
          </a:xfrm>
          <a:prstGeom prst="rect">
            <a:avLst/>
          </a:prstGeom>
        </p:spPr>
      </p:pic>
      <p:sp>
        <p:nvSpPr>
          <p:cNvPr id="8" name="矩形 7"/>
          <p:cNvSpPr/>
          <p:nvPr/>
        </p:nvSpPr>
        <p:spPr>
          <a:xfrm>
            <a:off x="6887358" y="2117193"/>
            <a:ext cx="1023042" cy="1041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2">
                    <a:lumMod val="10000"/>
                  </a:schemeClr>
                </a:solidFill>
                <a:latin typeface="+mj-ea"/>
                <a:ea typeface="+mj-ea"/>
              </a:rPr>
              <a:t>资助</a:t>
            </a:r>
            <a:endParaRPr lang="en-US" altLang="zh-CN" dirty="0" smtClean="0">
              <a:solidFill>
                <a:schemeClr val="bg2">
                  <a:lumMod val="10000"/>
                </a:schemeClr>
              </a:solidFill>
              <a:latin typeface="+mj-ea"/>
              <a:ea typeface="+mj-ea"/>
            </a:endParaRPr>
          </a:p>
          <a:p>
            <a:pPr algn="ctr"/>
            <a:r>
              <a:rPr lang="zh-CN" altLang="en-US" dirty="0" smtClean="0">
                <a:solidFill>
                  <a:schemeClr val="bg2">
                    <a:lumMod val="10000"/>
                  </a:schemeClr>
                </a:solidFill>
                <a:latin typeface="+mj-ea"/>
                <a:ea typeface="+mj-ea"/>
              </a:rPr>
              <a:t>申请</a:t>
            </a:r>
            <a:endParaRPr lang="en-US" altLang="zh-CN" dirty="0" smtClean="0">
              <a:solidFill>
                <a:schemeClr val="bg2">
                  <a:lumMod val="10000"/>
                </a:schemeClr>
              </a:solidFill>
              <a:latin typeface="+mj-ea"/>
              <a:ea typeface="+mj-ea"/>
            </a:endParaRPr>
          </a:p>
          <a:p>
            <a:pPr algn="ctr"/>
            <a:r>
              <a:rPr lang="zh-CN" altLang="en-US" dirty="0" smtClean="0">
                <a:solidFill>
                  <a:schemeClr val="bg2">
                    <a:lumMod val="10000"/>
                  </a:schemeClr>
                </a:solidFill>
                <a:latin typeface="+mj-ea"/>
                <a:ea typeface="+mj-ea"/>
              </a:rPr>
              <a:t>策略</a:t>
            </a:r>
            <a:endParaRPr lang="zh-CN" altLang="en-US" dirty="0">
              <a:solidFill>
                <a:schemeClr val="bg2">
                  <a:lumMod val="10000"/>
                </a:schemeClr>
              </a:solidFill>
              <a:latin typeface="+mj-ea"/>
              <a:ea typeface="+mj-ea"/>
            </a:endParaRPr>
          </a:p>
        </p:txBody>
      </p:sp>
      <p:sp>
        <p:nvSpPr>
          <p:cNvPr id="10" name="矩形 9"/>
          <p:cNvSpPr/>
          <p:nvPr/>
        </p:nvSpPr>
        <p:spPr>
          <a:xfrm>
            <a:off x="6887358" y="4160421"/>
            <a:ext cx="1023042" cy="1041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2">
                    <a:lumMod val="10000"/>
                  </a:schemeClr>
                </a:solidFill>
                <a:latin typeface="+mj-ea"/>
                <a:ea typeface="+mj-ea"/>
              </a:rPr>
              <a:t>资助</a:t>
            </a:r>
            <a:endParaRPr lang="en-US" altLang="zh-CN" dirty="0" smtClean="0">
              <a:solidFill>
                <a:schemeClr val="bg2">
                  <a:lumMod val="10000"/>
                </a:schemeClr>
              </a:solidFill>
              <a:latin typeface="+mj-ea"/>
              <a:ea typeface="+mj-ea"/>
            </a:endParaRPr>
          </a:p>
          <a:p>
            <a:pPr algn="ctr"/>
            <a:r>
              <a:rPr lang="zh-CN" altLang="en-US" dirty="0" smtClean="0">
                <a:solidFill>
                  <a:schemeClr val="bg2">
                    <a:lumMod val="10000"/>
                  </a:schemeClr>
                </a:solidFill>
                <a:latin typeface="+mj-ea"/>
                <a:ea typeface="+mj-ea"/>
              </a:rPr>
              <a:t>审批</a:t>
            </a:r>
            <a:endParaRPr lang="en-US" altLang="zh-CN" dirty="0" smtClean="0">
              <a:solidFill>
                <a:schemeClr val="bg2">
                  <a:lumMod val="10000"/>
                </a:schemeClr>
              </a:solidFill>
              <a:latin typeface="+mj-ea"/>
              <a:ea typeface="+mj-ea"/>
            </a:endParaRPr>
          </a:p>
          <a:p>
            <a:pPr algn="ctr"/>
            <a:r>
              <a:rPr lang="zh-CN" altLang="en-US" dirty="0" smtClean="0">
                <a:solidFill>
                  <a:schemeClr val="bg2">
                    <a:lumMod val="10000"/>
                  </a:schemeClr>
                </a:solidFill>
                <a:latin typeface="+mj-ea"/>
                <a:ea typeface="+mj-ea"/>
              </a:rPr>
              <a:t>策略</a:t>
            </a:r>
            <a:endParaRPr lang="zh-CN" altLang="en-US" dirty="0">
              <a:solidFill>
                <a:schemeClr val="bg2">
                  <a:lumMod val="10000"/>
                </a:schemeClr>
              </a:solidFill>
              <a:latin typeface="+mj-ea"/>
              <a:ea typeface="+mj-ea"/>
            </a:endParaRPr>
          </a:p>
        </p:txBody>
      </p:sp>
      <p:pic>
        <p:nvPicPr>
          <p:cNvPr id="2" name="图片 1"/>
          <p:cNvPicPr>
            <a:picLocks noChangeAspect="1"/>
          </p:cNvPicPr>
          <p:nvPr/>
        </p:nvPicPr>
        <p:blipFill>
          <a:blip r:embed="rId5"/>
          <a:stretch>
            <a:fillRect/>
          </a:stretch>
        </p:blipFill>
        <p:spPr>
          <a:xfrm>
            <a:off x="672878" y="1659900"/>
            <a:ext cx="1005557" cy="1004709"/>
          </a:xfrm>
          <a:prstGeom prst="rect">
            <a:avLst/>
          </a:prstGeom>
        </p:spPr>
      </p:pic>
      <p:pic>
        <p:nvPicPr>
          <p:cNvPr id="4" name="图片 3"/>
          <p:cNvPicPr>
            <a:picLocks noChangeAspect="1"/>
          </p:cNvPicPr>
          <p:nvPr/>
        </p:nvPicPr>
        <p:blipFill>
          <a:blip r:embed="rId6"/>
          <a:stretch>
            <a:fillRect/>
          </a:stretch>
        </p:blipFill>
        <p:spPr>
          <a:xfrm>
            <a:off x="1814548" y="1659900"/>
            <a:ext cx="1005557" cy="1004709"/>
          </a:xfrm>
          <a:prstGeom prst="rect">
            <a:avLst/>
          </a:prstGeom>
        </p:spPr>
      </p:pic>
      <p:pic>
        <p:nvPicPr>
          <p:cNvPr id="5" name="图片 4"/>
          <p:cNvPicPr>
            <a:picLocks noChangeAspect="1"/>
          </p:cNvPicPr>
          <p:nvPr/>
        </p:nvPicPr>
        <p:blipFill>
          <a:blip r:embed="rId7"/>
          <a:stretch>
            <a:fillRect/>
          </a:stretch>
        </p:blipFill>
        <p:spPr>
          <a:xfrm>
            <a:off x="2841427" y="2084535"/>
            <a:ext cx="528171" cy="365349"/>
          </a:xfrm>
          <a:prstGeom prst="rect">
            <a:avLst/>
          </a:prstGeom>
        </p:spPr>
      </p:pic>
      <p:pic>
        <p:nvPicPr>
          <p:cNvPr id="9" name="图片 8"/>
          <p:cNvPicPr>
            <a:picLocks noChangeAspect="1"/>
          </p:cNvPicPr>
          <p:nvPr/>
        </p:nvPicPr>
        <p:blipFill>
          <a:blip r:embed="rId8"/>
          <a:stretch>
            <a:fillRect/>
          </a:stretch>
        </p:blipFill>
        <p:spPr>
          <a:xfrm>
            <a:off x="3390920" y="1675123"/>
            <a:ext cx="1005557" cy="1004709"/>
          </a:xfrm>
          <a:prstGeom prst="rect">
            <a:avLst/>
          </a:prstGeom>
        </p:spPr>
      </p:pic>
      <p:pic>
        <p:nvPicPr>
          <p:cNvPr id="11" name="图片 10"/>
          <p:cNvPicPr>
            <a:picLocks noChangeAspect="1"/>
          </p:cNvPicPr>
          <p:nvPr/>
        </p:nvPicPr>
        <p:blipFill>
          <a:blip r:embed="rId9"/>
          <a:stretch>
            <a:fillRect/>
          </a:stretch>
        </p:blipFill>
        <p:spPr>
          <a:xfrm>
            <a:off x="818141" y="2637767"/>
            <a:ext cx="711000" cy="690103"/>
          </a:xfrm>
          <a:prstGeom prst="rect">
            <a:avLst/>
          </a:prstGeom>
        </p:spPr>
      </p:pic>
      <p:pic>
        <p:nvPicPr>
          <p:cNvPr id="13" name="图片 12"/>
          <p:cNvPicPr>
            <a:picLocks noChangeAspect="1"/>
          </p:cNvPicPr>
          <p:nvPr/>
        </p:nvPicPr>
        <p:blipFill>
          <a:blip r:embed="rId10"/>
          <a:stretch>
            <a:fillRect/>
          </a:stretch>
        </p:blipFill>
        <p:spPr>
          <a:xfrm>
            <a:off x="1971644" y="2637767"/>
            <a:ext cx="711000" cy="690103"/>
          </a:xfrm>
          <a:prstGeom prst="rect">
            <a:avLst/>
          </a:prstGeom>
        </p:spPr>
      </p:pic>
      <p:pic>
        <p:nvPicPr>
          <p:cNvPr id="14" name="图片 13"/>
          <p:cNvPicPr>
            <a:picLocks noChangeAspect="1"/>
          </p:cNvPicPr>
          <p:nvPr/>
        </p:nvPicPr>
        <p:blipFill>
          <a:blip r:embed="rId11"/>
          <a:stretch>
            <a:fillRect/>
          </a:stretch>
        </p:blipFill>
        <p:spPr>
          <a:xfrm>
            <a:off x="2808939" y="2698304"/>
            <a:ext cx="528171" cy="365349"/>
          </a:xfrm>
          <a:prstGeom prst="rect">
            <a:avLst/>
          </a:prstGeom>
        </p:spPr>
      </p:pic>
      <p:pic>
        <p:nvPicPr>
          <p:cNvPr id="15" name="图片 14"/>
          <p:cNvPicPr>
            <a:picLocks noChangeAspect="1"/>
          </p:cNvPicPr>
          <p:nvPr/>
        </p:nvPicPr>
        <p:blipFill>
          <a:blip r:embed="rId12"/>
          <a:stretch>
            <a:fillRect/>
          </a:stretch>
        </p:blipFill>
        <p:spPr>
          <a:xfrm>
            <a:off x="3538198" y="2637766"/>
            <a:ext cx="711000" cy="690103"/>
          </a:xfrm>
          <a:prstGeom prst="rect">
            <a:avLst/>
          </a:prstGeom>
        </p:spPr>
      </p:pic>
      <p:pic>
        <p:nvPicPr>
          <p:cNvPr id="16" name="图片 15"/>
          <p:cNvPicPr>
            <a:picLocks noChangeAspect="1"/>
          </p:cNvPicPr>
          <p:nvPr/>
        </p:nvPicPr>
        <p:blipFill>
          <a:blip r:embed="rId13"/>
          <a:stretch>
            <a:fillRect/>
          </a:stretch>
        </p:blipFill>
        <p:spPr>
          <a:xfrm>
            <a:off x="677525" y="4680995"/>
            <a:ext cx="2234572" cy="1542583"/>
          </a:xfrm>
          <a:prstGeom prst="rect">
            <a:avLst/>
          </a:prstGeom>
        </p:spPr>
      </p:pic>
      <p:pic>
        <p:nvPicPr>
          <p:cNvPr id="17" name="图片 16"/>
          <p:cNvPicPr>
            <a:picLocks noChangeAspect="1"/>
          </p:cNvPicPr>
          <p:nvPr/>
        </p:nvPicPr>
        <p:blipFill>
          <a:blip r:embed="rId14"/>
          <a:stretch>
            <a:fillRect/>
          </a:stretch>
        </p:blipFill>
        <p:spPr>
          <a:xfrm>
            <a:off x="2912097" y="4820283"/>
            <a:ext cx="768966" cy="1017500"/>
          </a:xfrm>
          <a:prstGeom prst="rect">
            <a:avLst/>
          </a:prstGeom>
        </p:spPr>
      </p:pic>
      <p:pic>
        <p:nvPicPr>
          <p:cNvPr id="18" name="图片 17"/>
          <p:cNvPicPr>
            <a:picLocks noChangeAspect="1"/>
          </p:cNvPicPr>
          <p:nvPr/>
        </p:nvPicPr>
        <p:blipFill>
          <a:blip r:embed="rId15"/>
          <a:stretch>
            <a:fillRect/>
          </a:stretch>
        </p:blipFill>
        <p:spPr>
          <a:xfrm>
            <a:off x="3674094" y="4599657"/>
            <a:ext cx="812572" cy="1238126"/>
          </a:xfrm>
          <a:prstGeom prst="rect">
            <a:avLst/>
          </a:prstGeom>
        </p:spPr>
      </p:pic>
      <p:cxnSp>
        <p:nvCxnSpPr>
          <p:cNvPr id="21" name="肘形连接符 20"/>
          <p:cNvCxnSpPr>
            <a:stCxn id="16" idx="1"/>
          </p:cNvCxnSpPr>
          <p:nvPr/>
        </p:nvCxnSpPr>
        <p:spPr>
          <a:xfrm rot="10800000" flipH="1">
            <a:off x="677525" y="2880979"/>
            <a:ext cx="140616" cy="2571309"/>
          </a:xfrm>
          <a:prstGeom prst="bentConnector4">
            <a:avLst>
              <a:gd name="adj1" fmla="val -162570"/>
              <a:gd name="adj2" fmla="val 999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8" idx="3"/>
          </p:cNvCxnSpPr>
          <p:nvPr/>
        </p:nvCxnSpPr>
        <p:spPr>
          <a:xfrm flipH="1" flipV="1">
            <a:off x="4249198" y="2862163"/>
            <a:ext cx="237468" cy="2356557"/>
          </a:xfrm>
          <a:prstGeom prst="bentConnector4">
            <a:avLst>
              <a:gd name="adj1" fmla="val -96266"/>
              <a:gd name="adj2" fmla="val 1002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2267166" y="3274274"/>
            <a:ext cx="13063" cy="140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87719" y="3467924"/>
            <a:ext cx="295522" cy="692497"/>
          </a:xfrm>
          <a:prstGeom prst="rect">
            <a:avLst/>
          </a:prstGeom>
          <a:noFill/>
        </p:spPr>
        <p:txBody>
          <a:bodyPr wrap="square" rtlCol="0">
            <a:spAutoFit/>
          </a:bodyPr>
          <a:lstStyle/>
          <a:p>
            <a:pPr>
              <a:lnSpc>
                <a:spcPct val="130000"/>
              </a:lnSpc>
            </a:pPr>
            <a:r>
              <a:rPr lang="zh-CN" altLang="en-US" sz="1000" b="1" dirty="0" smtClean="0">
                <a:latin typeface="Arial" panose="020B0604020202020204" pitchFamily="34" charset="0"/>
                <a:ea typeface="微软雅黑" panose="020B0503020204020204" pitchFamily="34" charset="-122"/>
              </a:rPr>
              <a:t>不批准</a:t>
            </a:r>
          </a:p>
        </p:txBody>
      </p:sp>
      <p:sp>
        <p:nvSpPr>
          <p:cNvPr id="43" name="文本框 42"/>
          <p:cNvSpPr txBox="1"/>
          <p:nvPr/>
        </p:nvSpPr>
        <p:spPr>
          <a:xfrm>
            <a:off x="1971644" y="3577950"/>
            <a:ext cx="295522" cy="472694"/>
          </a:xfrm>
          <a:prstGeom prst="rect">
            <a:avLst/>
          </a:prstGeom>
          <a:noFill/>
        </p:spPr>
        <p:txBody>
          <a:bodyPr wrap="square" rtlCol="0">
            <a:spAutoFit/>
          </a:bodyPr>
          <a:lstStyle/>
          <a:p>
            <a:pPr>
              <a:lnSpc>
                <a:spcPct val="130000"/>
              </a:lnSpc>
            </a:pPr>
            <a:r>
              <a:rPr lang="zh-CN" altLang="en-US" sz="1000" b="1" dirty="0" smtClean="0">
                <a:latin typeface="Arial" panose="020B0604020202020204" pitchFamily="34" charset="0"/>
                <a:ea typeface="微软雅黑" panose="020B0503020204020204" pitchFamily="34" charset="-122"/>
              </a:rPr>
              <a:t>批准</a:t>
            </a:r>
          </a:p>
        </p:txBody>
      </p:sp>
      <p:sp>
        <p:nvSpPr>
          <p:cNvPr id="44" name="文本框 43"/>
          <p:cNvSpPr txBox="1"/>
          <p:nvPr/>
        </p:nvSpPr>
        <p:spPr>
          <a:xfrm>
            <a:off x="4414740" y="3567747"/>
            <a:ext cx="295522" cy="472694"/>
          </a:xfrm>
          <a:prstGeom prst="rect">
            <a:avLst/>
          </a:prstGeom>
          <a:noFill/>
        </p:spPr>
        <p:txBody>
          <a:bodyPr wrap="square" rtlCol="0">
            <a:spAutoFit/>
          </a:bodyPr>
          <a:lstStyle/>
          <a:p>
            <a:pPr>
              <a:lnSpc>
                <a:spcPct val="130000"/>
              </a:lnSpc>
            </a:pPr>
            <a:r>
              <a:rPr lang="zh-CN" altLang="en-US" sz="1000" b="1" dirty="0" smtClean="0">
                <a:latin typeface="Arial" panose="020B0604020202020204" pitchFamily="34" charset="0"/>
                <a:ea typeface="微软雅黑" panose="020B0503020204020204" pitchFamily="34" charset="-122"/>
              </a:rPr>
              <a:t>批准</a:t>
            </a:r>
          </a:p>
        </p:txBody>
      </p:sp>
      <p:pic>
        <p:nvPicPr>
          <p:cNvPr id="45" name="图片 44"/>
          <p:cNvPicPr>
            <a:picLocks noChangeAspect="1"/>
          </p:cNvPicPr>
          <p:nvPr/>
        </p:nvPicPr>
        <p:blipFill>
          <a:blip r:embed="rId16"/>
          <a:stretch>
            <a:fillRect/>
          </a:stretch>
        </p:blipFill>
        <p:spPr>
          <a:xfrm>
            <a:off x="4443060" y="5296547"/>
            <a:ext cx="667886" cy="658980"/>
          </a:xfrm>
          <a:prstGeom prst="rect">
            <a:avLst/>
          </a:prstGeom>
        </p:spPr>
      </p:pic>
      <p:pic>
        <p:nvPicPr>
          <p:cNvPr id="46" name="图片 45"/>
          <p:cNvPicPr>
            <a:picLocks noChangeAspect="1"/>
          </p:cNvPicPr>
          <p:nvPr/>
        </p:nvPicPr>
        <p:blipFill>
          <a:blip r:embed="rId9"/>
          <a:stretch>
            <a:fillRect/>
          </a:stretch>
        </p:blipFill>
        <p:spPr>
          <a:xfrm>
            <a:off x="813143" y="2637766"/>
            <a:ext cx="711000" cy="690103"/>
          </a:xfrm>
          <a:prstGeom prst="rect">
            <a:avLst/>
          </a:prstGeom>
        </p:spPr>
      </p:pic>
      <p:pic>
        <p:nvPicPr>
          <p:cNvPr id="47" name="图片 46"/>
          <p:cNvPicPr>
            <a:picLocks noChangeAspect="1"/>
          </p:cNvPicPr>
          <p:nvPr/>
        </p:nvPicPr>
        <p:blipFill>
          <a:blip r:embed="rId9"/>
          <a:stretch>
            <a:fillRect/>
          </a:stretch>
        </p:blipFill>
        <p:spPr>
          <a:xfrm>
            <a:off x="1962707" y="2638640"/>
            <a:ext cx="711000" cy="690103"/>
          </a:xfrm>
          <a:prstGeom prst="rect">
            <a:avLst/>
          </a:prstGeom>
        </p:spPr>
      </p:pic>
      <p:pic>
        <p:nvPicPr>
          <p:cNvPr id="48" name="图片 47"/>
          <p:cNvPicPr>
            <a:picLocks noChangeAspect="1"/>
          </p:cNvPicPr>
          <p:nvPr/>
        </p:nvPicPr>
        <p:blipFill>
          <a:blip r:embed="rId9"/>
          <a:stretch>
            <a:fillRect/>
          </a:stretch>
        </p:blipFill>
        <p:spPr>
          <a:xfrm>
            <a:off x="3531985" y="2653448"/>
            <a:ext cx="711000" cy="690103"/>
          </a:xfrm>
          <a:prstGeom prst="rect">
            <a:avLst/>
          </a:prstGeom>
        </p:spPr>
      </p:pic>
      <p:pic>
        <p:nvPicPr>
          <p:cNvPr id="49" name="图片 48"/>
          <p:cNvPicPr>
            <a:picLocks noChangeAspect="1"/>
          </p:cNvPicPr>
          <p:nvPr/>
        </p:nvPicPr>
        <p:blipFill>
          <a:blip r:embed="rId16"/>
          <a:stretch>
            <a:fillRect/>
          </a:stretch>
        </p:blipFill>
        <p:spPr>
          <a:xfrm>
            <a:off x="2392173" y="4036330"/>
            <a:ext cx="667886" cy="658980"/>
          </a:xfrm>
          <a:prstGeom prst="rect">
            <a:avLst/>
          </a:prstGeom>
        </p:spPr>
      </p:pic>
    </p:spTree>
    <p:extLst>
      <p:ext uri="{BB962C8B-B14F-4D97-AF65-F5344CB8AC3E}">
        <p14:creationId xmlns:p14="http://schemas.microsoft.com/office/powerpoint/2010/main" val="23952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11"/>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13"/>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fill="hold"/>
                                        <p:tgtEl>
                                          <p:spTgt spid="1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par>
                                <p:cTn id="19" presetID="22" presetClass="entr" presetSubtype="4"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par>
                                <p:cTn id="28" presetID="22" presetClass="entr" presetSubtype="4"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nodeType="clickEffect">
                                  <p:stCondLst>
                                    <p:cond delay="0"/>
                                  </p:stCondLst>
                                  <p:childTnLst>
                                    <p:animMotion origin="layout" path="M -0.00018 -0.00046 L 0.05277 -0.02546 C 0.07743 -0.0375 0.06823 -0.19375 0.0368 -0.3088 L -0.03386 -0.56574 " pathEditMode="relative" rAng="20400000" ptsTypes="AAAA">
                                      <p:cBhvr>
                                        <p:cTn id="34" dur="2000" fill="hold"/>
                                        <p:tgtEl>
                                          <p:spTgt spid="45"/>
                                        </p:tgtEl>
                                        <p:attrNameLst>
                                          <p:attrName>ppt_x</p:attrName>
                                          <p:attrName>ppt_y</p:attrName>
                                        </p:attrNameLst>
                                      </p:cBhvr>
                                      <p:rCtr x="-1649" y="-28241"/>
                                    </p:animMotion>
                                  </p:childTnLst>
                                </p:cTn>
                              </p:par>
                              <p:par>
                                <p:cTn id="35" presetID="50" presetClass="path" presetSubtype="0" accel="50000" decel="50000" fill="hold" nodeType="withEffect">
                                  <p:stCondLst>
                                    <p:cond delay="0"/>
                                  </p:stCondLst>
                                  <p:childTnLst>
                                    <p:animMotion origin="layout" path="M 0.00313 0.00973 L 0.00625 0.00973 C 0.00764 0.00973 0.00938 -0.0993 0.00938 -0.1875 L 0.00938 -0.38472 " pathEditMode="relative" rAng="0" ptsTypes="AAAA">
                                      <p:cBhvr>
                                        <p:cTn id="36" dur="2000" fill="hold"/>
                                        <p:tgtEl>
                                          <p:spTgt spid="49"/>
                                        </p:tgtEl>
                                        <p:attrNameLst>
                                          <p:attrName>ppt_x</p:attrName>
                                          <p:attrName>ppt_y</p:attrName>
                                        </p:attrNameLst>
                                      </p:cBhvr>
                                      <p:rCtr x="313" y="-19722"/>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a:spLocks noChangeArrowheads="1"/>
          </p:cNvSpPr>
          <p:nvPr/>
        </p:nvSpPr>
        <p:spPr bwMode="auto">
          <a:xfrm>
            <a:off x="335480" y="284894"/>
            <a:ext cx="7626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dirty="0" smtClean="0">
                <a:solidFill>
                  <a:srgbClr val="13B7F3"/>
                </a:solidFill>
                <a:latin typeface="微软雅黑" panose="020B0503020204020204" pitchFamily="34" charset="-122"/>
                <a:ea typeface="微软雅黑" panose="020B0503020204020204" pitchFamily="34" charset="-122"/>
              </a:rPr>
              <a:t>3.</a:t>
            </a:r>
            <a:r>
              <a:rPr lang="zh-CN" altLang="en-US" sz="2400" b="1" dirty="0" smtClean="0">
                <a:solidFill>
                  <a:srgbClr val="13B7F3"/>
                </a:solidFill>
                <a:latin typeface="微软雅黑" panose="020B0503020204020204" pitchFamily="34" charset="-122"/>
                <a:ea typeface="微软雅黑" panose="020B0503020204020204" pitchFamily="34" charset="-122"/>
              </a:rPr>
              <a:t>论文介绍</a:t>
            </a:r>
            <a:r>
              <a:rPr lang="en-US" altLang="zh-CN" sz="2400" b="1" dirty="0" smtClean="0">
                <a:solidFill>
                  <a:srgbClr val="13B7F3"/>
                </a:solidFill>
                <a:latin typeface="微软雅黑" panose="020B0503020204020204" pitchFamily="34" charset="-122"/>
                <a:ea typeface="微软雅黑" panose="020B0503020204020204" pitchFamily="34" charset="-122"/>
              </a:rPr>
              <a:t>——</a:t>
            </a:r>
            <a:r>
              <a:rPr lang="zh-CN" altLang="en-US" sz="2000" b="1" dirty="0" smtClean="0">
                <a:solidFill>
                  <a:srgbClr val="13B7F3"/>
                </a:solidFill>
                <a:latin typeface="微软雅黑" panose="020B0503020204020204" pitchFamily="34" charset="-122"/>
                <a:ea typeface="微软雅黑" panose="020B0503020204020204" pitchFamily="34" charset="-122"/>
              </a:rPr>
              <a:t>研究现状</a:t>
            </a:r>
            <a:endParaRPr lang="zh-CN" altLang="en-US" sz="2000" b="1" dirty="0">
              <a:solidFill>
                <a:srgbClr val="13B7F3"/>
              </a:solidFill>
              <a:latin typeface="微软雅黑" panose="020B0503020204020204" pitchFamily="34" charset="-122"/>
              <a:ea typeface="微软雅黑" panose="020B0503020204020204" pitchFamily="34" charset="-122"/>
            </a:endParaRPr>
          </a:p>
        </p:txBody>
      </p:sp>
      <p:sp>
        <p:nvSpPr>
          <p:cNvPr id="18" name="MH_Text_1"/>
          <p:cNvSpPr>
            <a:spLocks/>
          </p:cNvSpPr>
          <p:nvPr/>
        </p:nvSpPr>
        <p:spPr bwMode="auto">
          <a:xfrm>
            <a:off x="2320925" y="2328348"/>
            <a:ext cx="5307784" cy="1274763"/>
          </a:xfrm>
          <a:custGeom>
            <a:avLst/>
            <a:gdLst>
              <a:gd name="T0" fmla="*/ 0 w 3882059"/>
              <a:gd name="T1" fmla="*/ 0 h 805263"/>
              <a:gd name="T2" fmla="*/ 11157342 w 3882059"/>
              <a:gd name="T3" fmla="*/ 0 h 805263"/>
              <a:gd name="T4" fmla="*/ 11157342 w 3882059"/>
              <a:gd name="T5" fmla="*/ 5057135 h 805263"/>
              <a:gd name="T6" fmla="*/ 0 w 3882059"/>
              <a:gd name="T7" fmla="*/ 5057135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108000" tIns="46800" rIns="108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defRPr/>
            </a:pPr>
            <a:r>
              <a:rPr lang="zh-CN" altLang="en-US" b="1" dirty="0" smtClean="0">
                <a:solidFill>
                  <a:schemeClr val="bg2">
                    <a:lumMod val="10000"/>
                  </a:schemeClr>
                </a:solidFill>
                <a:latin typeface="+mj-ea"/>
                <a:ea typeface="+mj-ea"/>
              </a:rPr>
              <a:t>政府资助对企业创新的影响</a:t>
            </a:r>
            <a:endParaRPr lang="en-US" altLang="zh-CN" b="1" dirty="0" smtClean="0">
              <a:solidFill>
                <a:schemeClr val="bg2">
                  <a:lumMod val="10000"/>
                </a:schemeClr>
              </a:solidFill>
              <a:latin typeface="+mj-ea"/>
              <a:ea typeface="+mj-ea"/>
            </a:endParaRPr>
          </a:p>
          <a:p>
            <a:pPr eaLnBrk="1" hangingPunct="1">
              <a:lnSpc>
                <a:spcPct val="130000"/>
              </a:lnSpc>
              <a:defRPr/>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1</a:t>
            </a:r>
            <a:r>
              <a:rPr lang="zh-CN" altLang="en-US" sz="1400" dirty="0" smtClean="0">
                <a:solidFill>
                  <a:schemeClr val="bg2">
                    <a:lumMod val="10000"/>
                  </a:schemeClr>
                </a:solidFill>
                <a:latin typeface="+mj-ea"/>
                <a:ea typeface="+mj-ea"/>
              </a:rPr>
              <a:t>）促进作用：政府资助能提高企业创新积极性，弥补企业不足。</a:t>
            </a:r>
            <a:endParaRPr lang="en-US" altLang="zh-CN" sz="1400" dirty="0" smtClean="0">
              <a:solidFill>
                <a:schemeClr val="bg2">
                  <a:lumMod val="10000"/>
                </a:schemeClr>
              </a:solidFill>
              <a:latin typeface="+mj-ea"/>
              <a:ea typeface="+mj-ea"/>
            </a:endParaRPr>
          </a:p>
          <a:p>
            <a:pPr eaLnBrk="1" hangingPunct="1">
              <a:lnSpc>
                <a:spcPct val="130000"/>
              </a:lnSpc>
              <a:defRPr/>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2</a:t>
            </a:r>
            <a:r>
              <a:rPr lang="zh-CN" altLang="en-US" sz="1400" dirty="0" smtClean="0">
                <a:solidFill>
                  <a:schemeClr val="bg2">
                    <a:lumMod val="10000"/>
                  </a:schemeClr>
                </a:solidFill>
                <a:latin typeface="+mj-ea"/>
                <a:ea typeface="+mj-ea"/>
              </a:rPr>
              <a:t>）抑制作用：政府资助过高抑制企业创新，降低企业创新能力。</a:t>
            </a:r>
          </a:p>
        </p:txBody>
      </p:sp>
      <p:sp>
        <p:nvSpPr>
          <p:cNvPr id="19" name="MH_SubTitle_1"/>
          <p:cNvSpPr txBox="1">
            <a:spLocks noChangeArrowheads="1"/>
          </p:cNvSpPr>
          <p:nvPr/>
        </p:nvSpPr>
        <p:spPr bwMode="auto">
          <a:xfrm>
            <a:off x="628650" y="2347398"/>
            <a:ext cx="1379538"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defRPr/>
            </a:pPr>
            <a:endParaRPr lang="en-US" altLang="zh-CN" sz="2000" b="1" dirty="0" smtClean="0">
              <a:solidFill>
                <a:schemeClr val="accent1"/>
              </a:solidFill>
              <a:latin typeface="+mn-lt"/>
              <a:ea typeface="+mn-ea"/>
            </a:endParaRPr>
          </a:p>
          <a:p>
            <a:pPr algn="ctr" eaLnBrk="1" hangingPunct="1">
              <a:lnSpc>
                <a:spcPct val="100000"/>
              </a:lnSpc>
              <a:spcBef>
                <a:spcPct val="0"/>
              </a:spcBef>
              <a:buFontTx/>
              <a:buNone/>
              <a:defRPr/>
            </a:pPr>
            <a:r>
              <a:rPr lang="en-US" altLang="zh-CN" sz="2000" b="1" dirty="0" smtClean="0">
                <a:solidFill>
                  <a:schemeClr val="accent1"/>
                </a:solidFill>
                <a:latin typeface="+mn-lt"/>
                <a:ea typeface="+mn-ea"/>
              </a:rPr>
              <a:t>STUDY</a:t>
            </a:r>
            <a:endParaRPr lang="zh-CN" altLang="en-US" sz="2000" b="1" dirty="0" smtClean="0">
              <a:solidFill>
                <a:schemeClr val="accent1"/>
              </a:solidFill>
              <a:latin typeface="+mn-lt"/>
              <a:ea typeface="+mn-ea"/>
            </a:endParaRPr>
          </a:p>
        </p:txBody>
      </p:sp>
      <p:sp>
        <p:nvSpPr>
          <p:cNvPr id="20" name="MH_Other_1"/>
          <p:cNvSpPr txBox="1">
            <a:spLocks noChangeArrowheads="1"/>
          </p:cNvSpPr>
          <p:nvPr/>
        </p:nvSpPr>
        <p:spPr bwMode="auto">
          <a:xfrm>
            <a:off x="1847850" y="1612386"/>
            <a:ext cx="7445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0" b="1" dirty="0">
                <a:solidFill>
                  <a:schemeClr val="accent1"/>
                </a:solidFill>
                <a:latin typeface="MS PMincho" panose="02020600040205080304" pitchFamily="18" charset="-128"/>
                <a:ea typeface="MS PMincho" panose="02020600040205080304" pitchFamily="18" charset="-128"/>
              </a:rPr>
              <a:t>1</a:t>
            </a:r>
            <a:endParaRPr lang="zh-CN" altLang="en-US" sz="15000" b="1" dirty="0">
              <a:solidFill>
                <a:schemeClr val="accent1"/>
              </a:solidFill>
              <a:latin typeface="MS PMincho" panose="02020600040205080304" pitchFamily="18" charset="-128"/>
              <a:ea typeface="MS PMincho" panose="02020600040205080304" pitchFamily="18" charset="-128"/>
            </a:endParaRPr>
          </a:p>
        </p:txBody>
      </p:sp>
      <p:sp>
        <p:nvSpPr>
          <p:cNvPr id="21" name="MH_Text_2"/>
          <p:cNvSpPr>
            <a:spLocks/>
          </p:cNvSpPr>
          <p:nvPr/>
        </p:nvSpPr>
        <p:spPr bwMode="auto">
          <a:xfrm>
            <a:off x="2959100" y="4298436"/>
            <a:ext cx="5054600" cy="1274762"/>
          </a:xfrm>
          <a:custGeom>
            <a:avLst/>
            <a:gdLst>
              <a:gd name="T0" fmla="*/ 0 w 3882059"/>
              <a:gd name="T1" fmla="*/ 0 h 805263"/>
              <a:gd name="T2" fmla="*/ 11157342 w 3882059"/>
              <a:gd name="T3" fmla="*/ 0 h 805263"/>
              <a:gd name="T4" fmla="*/ 11157342 w 3882059"/>
              <a:gd name="T5" fmla="*/ 5057120 h 805263"/>
              <a:gd name="T6" fmla="*/ 0 w 3882059"/>
              <a:gd name="T7" fmla="*/ 5057120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0" tIns="180000" rIns="180000" bIns="1800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defRPr/>
            </a:pPr>
            <a:r>
              <a:rPr lang="zh-CN" altLang="en-US" b="1" dirty="0" smtClean="0">
                <a:solidFill>
                  <a:schemeClr val="bg2">
                    <a:lumMod val="10000"/>
                  </a:schemeClr>
                </a:solidFill>
                <a:latin typeface="+mj-ea"/>
                <a:ea typeface="+mj-ea"/>
              </a:rPr>
              <a:t>创新政策如何制定</a:t>
            </a:r>
            <a:endParaRPr lang="en-US" altLang="zh-CN" b="1" dirty="0" smtClean="0">
              <a:solidFill>
                <a:schemeClr val="bg2">
                  <a:lumMod val="10000"/>
                </a:schemeClr>
              </a:solidFill>
              <a:latin typeface="+mj-ea"/>
              <a:ea typeface="+mj-ea"/>
            </a:endParaRPr>
          </a:p>
          <a:p>
            <a:pPr eaLnBrk="1" hangingPunct="1">
              <a:lnSpc>
                <a:spcPct val="130000"/>
              </a:lnSpc>
              <a:defRPr/>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1</a:t>
            </a:r>
            <a:r>
              <a:rPr lang="zh-CN" altLang="en-US" sz="1400" dirty="0" smtClean="0">
                <a:solidFill>
                  <a:schemeClr val="bg2">
                    <a:lumMod val="10000"/>
                  </a:schemeClr>
                </a:solidFill>
                <a:latin typeface="+mj-ea"/>
                <a:ea typeface="+mj-ea"/>
              </a:rPr>
              <a:t>）构建多维的创新政策评价体系。</a:t>
            </a:r>
            <a:endParaRPr lang="en-US" altLang="zh-CN" sz="1400" dirty="0" smtClean="0">
              <a:solidFill>
                <a:schemeClr val="bg2">
                  <a:lumMod val="10000"/>
                </a:schemeClr>
              </a:solidFill>
              <a:latin typeface="+mj-ea"/>
              <a:ea typeface="+mj-ea"/>
            </a:endParaRPr>
          </a:p>
          <a:p>
            <a:pPr eaLnBrk="1" hangingPunct="1">
              <a:lnSpc>
                <a:spcPct val="130000"/>
              </a:lnSpc>
              <a:defRPr/>
            </a:pPr>
            <a:r>
              <a:rPr lang="zh-CN" altLang="en-US" sz="1400" dirty="0" smtClean="0">
                <a:solidFill>
                  <a:schemeClr val="bg2">
                    <a:lumMod val="10000"/>
                  </a:schemeClr>
                </a:solidFill>
                <a:latin typeface="+mj-ea"/>
                <a:ea typeface="+mj-ea"/>
              </a:rPr>
              <a:t>（</a:t>
            </a:r>
            <a:r>
              <a:rPr lang="en-US" altLang="zh-CN" sz="1400" dirty="0" smtClean="0">
                <a:solidFill>
                  <a:schemeClr val="bg2">
                    <a:lumMod val="10000"/>
                  </a:schemeClr>
                </a:solidFill>
                <a:latin typeface="+mj-ea"/>
                <a:ea typeface="+mj-ea"/>
              </a:rPr>
              <a:t>2</a:t>
            </a:r>
            <a:r>
              <a:rPr lang="zh-CN" altLang="en-US" sz="1400" dirty="0" smtClean="0">
                <a:solidFill>
                  <a:schemeClr val="bg2">
                    <a:lumMod val="10000"/>
                  </a:schemeClr>
                </a:solidFill>
                <a:latin typeface="+mj-ea"/>
                <a:ea typeface="+mj-ea"/>
              </a:rPr>
              <a:t>）对创新政策分类，实施相应管理措施。</a:t>
            </a:r>
            <a:endParaRPr lang="en-US" altLang="zh-CN" sz="1400" dirty="0" smtClean="0">
              <a:solidFill>
                <a:schemeClr val="bg2">
                  <a:lumMod val="10000"/>
                </a:schemeClr>
              </a:solidFill>
              <a:latin typeface="+mj-ea"/>
              <a:ea typeface="+mj-ea"/>
            </a:endParaRPr>
          </a:p>
        </p:txBody>
      </p:sp>
      <p:sp>
        <p:nvSpPr>
          <p:cNvPr id="22" name="MH_SubTitle_2"/>
          <p:cNvSpPr txBox="1">
            <a:spLocks noChangeArrowheads="1"/>
          </p:cNvSpPr>
          <p:nvPr/>
        </p:nvSpPr>
        <p:spPr bwMode="auto">
          <a:xfrm>
            <a:off x="1128713" y="4319073"/>
            <a:ext cx="137953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defRPr/>
            </a:pPr>
            <a:endParaRPr lang="en-US" altLang="zh-CN" sz="2000" b="1" dirty="0" smtClean="0">
              <a:solidFill>
                <a:schemeClr val="accent1"/>
              </a:solidFill>
              <a:latin typeface="+mn-lt"/>
              <a:ea typeface="+mn-ea"/>
            </a:endParaRPr>
          </a:p>
          <a:p>
            <a:pPr algn="ctr" eaLnBrk="1" hangingPunct="1">
              <a:lnSpc>
                <a:spcPct val="100000"/>
              </a:lnSpc>
              <a:spcBef>
                <a:spcPct val="0"/>
              </a:spcBef>
              <a:buFontTx/>
              <a:buNone/>
              <a:defRPr/>
            </a:pPr>
            <a:r>
              <a:rPr lang="en-US" altLang="zh-CN" sz="2000" b="1" dirty="0" smtClean="0">
                <a:solidFill>
                  <a:schemeClr val="accent1"/>
                </a:solidFill>
                <a:latin typeface="+mn-lt"/>
                <a:ea typeface="+mn-ea"/>
              </a:rPr>
              <a:t>STUDY</a:t>
            </a:r>
            <a:endParaRPr lang="zh-CN" altLang="en-US" sz="2000" b="1" dirty="0" smtClean="0">
              <a:solidFill>
                <a:schemeClr val="accent1"/>
              </a:solidFill>
              <a:latin typeface="+mn-lt"/>
              <a:ea typeface="+mn-ea"/>
            </a:endParaRPr>
          </a:p>
        </p:txBody>
      </p:sp>
      <p:sp>
        <p:nvSpPr>
          <p:cNvPr id="24" name="MH_Other_2"/>
          <p:cNvSpPr txBox="1">
            <a:spLocks noChangeArrowheads="1"/>
          </p:cNvSpPr>
          <p:nvPr/>
        </p:nvSpPr>
        <p:spPr bwMode="auto">
          <a:xfrm>
            <a:off x="2486025" y="3582473"/>
            <a:ext cx="7445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0" b="1">
                <a:solidFill>
                  <a:schemeClr val="accent1"/>
                </a:solidFill>
                <a:latin typeface="MS PMincho" panose="02020600040205080304" pitchFamily="18" charset="-128"/>
                <a:ea typeface="MS PMincho" panose="02020600040205080304" pitchFamily="18" charset="-128"/>
              </a:rPr>
              <a:t>2</a:t>
            </a:r>
            <a:endParaRPr lang="zh-CN" altLang="en-US" sz="15000" b="1">
              <a:solidFill>
                <a:schemeClr val="accent1"/>
              </a:solidFill>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3884314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137">
      <a:dk1>
        <a:srgbClr val="5F5F5F"/>
      </a:dk1>
      <a:lt1>
        <a:srgbClr val="FFFFFF"/>
      </a:lt1>
      <a:dk2>
        <a:srgbClr val="4D4D4D"/>
      </a:dk2>
      <a:lt2>
        <a:srgbClr val="EAF5FC"/>
      </a:lt2>
      <a:accent1>
        <a:srgbClr val="046FB6"/>
      </a:accent1>
      <a:accent2>
        <a:srgbClr val="22B1DE"/>
      </a:accent2>
      <a:accent3>
        <a:srgbClr val="7B93D7"/>
      </a:accent3>
      <a:accent4>
        <a:srgbClr val="5D76BA"/>
      </a:accent4>
      <a:accent5>
        <a:srgbClr val="FFC000"/>
      </a:accent5>
      <a:accent6>
        <a:srgbClr val="00B0F0"/>
      </a:accent6>
      <a:hlink>
        <a:srgbClr val="3DBFD1"/>
      </a:hlink>
      <a:folHlink>
        <a:srgbClr val="AFB2B4"/>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A000120150128A12PPBG</Template>
  <TotalTime>1342</TotalTime>
  <Words>1194</Words>
  <Application>Microsoft Office PowerPoint</Application>
  <PresentationFormat>全屏显示(4:3)</PresentationFormat>
  <Paragraphs>200</Paragraphs>
  <Slides>29</Slides>
  <Notes>29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3" baseType="lpstr">
      <vt:lpstr>Gungsuh</vt:lpstr>
      <vt:lpstr>MS PMincho</vt:lpstr>
      <vt:lpstr>华文行楷</vt:lpstr>
      <vt:lpstr>宋体</vt:lpstr>
      <vt:lpstr>微软雅黑</vt:lpstr>
      <vt:lpstr>幼圆</vt:lpstr>
      <vt:lpstr>Arial</vt:lpstr>
      <vt:lpstr>Arial Black</vt:lpstr>
      <vt:lpstr>Calibri</vt:lpstr>
      <vt:lpstr>Times New Roman</vt:lpstr>
      <vt:lpstr>Webdings</vt:lpstr>
      <vt:lpstr>Wingdings</vt:lpstr>
      <vt:lpstr>A000120140530A99PPBG</vt:lpstr>
      <vt:lpstr>Equation</vt:lpstr>
      <vt:lpstr>信号传递博弈模型研究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信号传递博弈模型研究</dc:title>
  <dc:creator>于珊珊</dc:creator>
  <cp:lastModifiedBy>于珊珊</cp:lastModifiedBy>
  <cp:revision>68</cp:revision>
  <dcterms:created xsi:type="dcterms:W3CDTF">2015-12-21T02:39:07Z</dcterms:created>
  <dcterms:modified xsi:type="dcterms:W3CDTF">2015-12-23T12:14:47Z</dcterms:modified>
</cp:coreProperties>
</file>