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84" r:id="rId3"/>
    <p:sldId id="269" r:id="rId4"/>
    <p:sldId id="273" r:id="rId5"/>
    <p:sldId id="285" r:id="rId6"/>
    <p:sldId id="286" r:id="rId7"/>
    <p:sldId id="288" r:id="rId8"/>
    <p:sldId id="281" r:id="rId9"/>
    <p:sldId id="270" r:id="rId10"/>
    <p:sldId id="283" r:id="rId11"/>
    <p:sldId id="258" r:id="rId12"/>
    <p:sldId id="260" r:id="rId13"/>
    <p:sldId id="257" r:id="rId14"/>
    <p:sldId id="261" r:id="rId15"/>
    <p:sldId id="262" r:id="rId16"/>
    <p:sldId id="263" r:id="rId17"/>
    <p:sldId id="264" r:id="rId18"/>
    <p:sldId id="274" r:id="rId19"/>
    <p:sldId id="268" r:id="rId20"/>
    <p:sldId id="275" r:id="rId21"/>
    <p:sldId id="282" r:id="rId22"/>
    <p:sldId id="290" r:id="rId23"/>
    <p:sldId id="279" r:id="rId24"/>
    <p:sldId id="277" r:id="rId25"/>
    <p:sldId id="265" r:id="rId26"/>
    <p:sldId id="287" r:id="rId27"/>
    <p:sldId id="26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人口分布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农村人口</c:v>
                </c:pt>
                <c:pt idx="1">
                  <c:v>城镇人口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730C9-830F-4BF9-8F87-E2B1B495DF5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02B615D6-3E52-4C16-B2B2-E49B4F9DBDB6}">
      <dgm:prSet phldrT="[文本]" custT="1"/>
      <dgm:spPr/>
      <dgm:t>
        <a:bodyPr/>
        <a:lstStyle/>
        <a:p>
          <a:r>
            <a:rPr lang="zh-CN" altLang="en-US" sz="2400" dirty="0" smtClean="0"/>
            <a:t>综合类电商</a:t>
          </a:r>
          <a:endParaRPr lang="zh-CN" altLang="en-US" sz="2400" dirty="0"/>
        </a:p>
      </dgm:t>
    </dgm:pt>
    <dgm:pt modelId="{AB49654B-91C3-4B70-B160-BA9C6A46C307}" type="parTrans" cxnId="{97A86DD7-91F1-4D54-AE4C-D58D6BDC7244}">
      <dgm:prSet/>
      <dgm:spPr/>
      <dgm:t>
        <a:bodyPr/>
        <a:lstStyle/>
        <a:p>
          <a:endParaRPr lang="zh-CN" altLang="en-US"/>
        </a:p>
      </dgm:t>
    </dgm:pt>
    <dgm:pt modelId="{C27B72E2-6C5B-42AB-AE66-286F18479340}" type="sibTrans" cxnId="{97A86DD7-91F1-4D54-AE4C-D58D6BDC7244}">
      <dgm:prSet/>
      <dgm:spPr/>
      <dgm:t>
        <a:bodyPr/>
        <a:lstStyle/>
        <a:p>
          <a:endParaRPr lang="zh-CN" altLang="en-US"/>
        </a:p>
      </dgm:t>
    </dgm:pt>
    <dgm:pt modelId="{61781A9F-DC0A-462C-8609-3ECF6539D924}">
      <dgm:prSet phldrT="[文本]" custT="1"/>
      <dgm:spPr/>
      <dgm:t>
        <a:bodyPr/>
        <a:lstStyle/>
        <a:p>
          <a:r>
            <a:rPr lang="zh-CN" altLang="en-US" sz="2400" dirty="0" smtClean="0"/>
            <a:t>农村供销社平台</a:t>
          </a:r>
          <a:endParaRPr lang="zh-CN" altLang="en-US" sz="2400" dirty="0"/>
        </a:p>
      </dgm:t>
    </dgm:pt>
    <dgm:pt modelId="{FAA5550C-ED1E-4A28-BF21-7369A0CD4A6B}" type="parTrans" cxnId="{D4B562F7-9783-4AD1-BF0C-3790879AF89D}">
      <dgm:prSet/>
      <dgm:spPr/>
      <dgm:t>
        <a:bodyPr/>
        <a:lstStyle/>
        <a:p>
          <a:endParaRPr lang="zh-CN" altLang="en-US"/>
        </a:p>
      </dgm:t>
    </dgm:pt>
    <dgm:pt modelId="{1628D53D-3F65-4C86-9284-6152E1F8E344}" type="sibTrans" cxnId="{D4B562F7-9783-4AD1-BF0C-3790879AF89D}">
      <dgm:prSet/>
      <dgm:spPr/>
      <dgm:t>
        <a:bodyPr/>
        <a:lstStyle/>
        <a:p>
          <a:endParaRPr lang="zh-CN" altLang="en-US"/>
        </a:p>
      </dgm:t>
    </dgm:pt>
    <dgm:pt modelId="{390C7B84-64AD-40E1-8B40-DDFA471BCE37}">
      <dgm:prSet phldrT="[文本]" custT="1"/>
      <dgm:spPr/>
      <dgm:t>
        <a:bodyPr/>
        <a:lstStyle/>
        <a:p>
          <a:r>
            <a:rPr lang="zh-CN" altLang="en-US" sz="2400" dirty="0" smtClean="0"/>
            <a:t>农资企业</a:t>
          </a:r>
          <a:endParaRPr lang="zh-CN" altLang="en-US" sz="2400" dirty="0"/>
        </a:p>
      </dgm:t>
    </dgm:pt>
    <dgm:pt modelId="{866253ED-9818-4A63-BB7B-CD84D8602AB3}" type="parTrans" cxnId="{04738740-032E-4496-94C3-B36FF75E9B78}">
      <dgm:prSet/>
      <dgm:spPr/>
      <dgm:t>
        <a:bodyPr/>
        <a:lstStyle/>
        <a:p>
          <a:endParaRPr lang="zh-CN" altLang="en-US"/>
        </a:p>
      </dgm:t>
    </dgm:pt>
    <dgm:pt modelId="{B0A865A6-1CBD-425F-AE59-0D3DA6CCEF51}" type="sibTrans" cxnId="{04738740-032E-4496-94C3-B36FF75E9B78}">
      <dgm:prSet/>
      <dgm:spPr/>
      <dgm:t>
        <a:bodyPr/>
        <a:lstStyle/>
        <a:p>
          <a:endParaRPr lang="zh-CN" altLang="en-US"/>
        </a:p>
      </dgm:t>
    </dgm:pt>
    <dgm:pt modelId="{4FF5E428-1A0B-408D-8A74-2586AF992939}" type="pres">
      <dgm:prSet presAssocID="{9D8730C9-830F-4BF9-8F87-E2B1B495DF51}" presName="compositeShape" presStyleCnt="0">
        <dgm:presLayoutVars>
          <dgm:chMax val="7"/>
          <dgm:dir/>
          <dgm:resizeHandles val="exact"/>
        </dgm:presLayoutVars>
      </dgm:prSet>
      <dgm:spPr/>
    </dgm:pt>
    <dgm:pt modelId="{CDCD6C5B-924C-46D1-9EB0-E2ED5C492D11}" type="pres">
      <dgm:prSet presAssocID="{9D8730C9-830F-4BF9-8F87-E2B1B495DF51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777E68B-61B8-438D-9FD3-E77ED4CD3F8C}" type="pres">
      <dgm:prSet presAssocID="{9D8730C9-830F-4BF9-8F87-E2B1B495DF5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99498F-AEE0-4B6E-878B-3C3528E488D8}" type="pres">
      <dgm:prSet presAssocID="{9D8730C9-830F-4BF9-8F87-E2B1B495DF51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234FE6C1-4537-495B-87DF-F451A84892F1}" type="pres">
      <dgm:prSet presAssocID="{9D8730C9-830F-4BF9-8F87-E2B1B495DF5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9D39C-0A1D-419A-A993-6E0C925A33FB}" type="pres">
      <dgm:prSet presAssocID="{9D8730C9-830F-4BF9-8F87-E2B1B495DF51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800B0038-AE11-4075-8F5E-5E98A9FB4174}" type="pres">
      <dgm:prSet presAssocID="{9D8730C9-830F-4BF9-8F87-E2B1B495DF5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F99FB4-2673-4A0C-AB49-79A7A05E119F}" type="presOf" srcId="{390C7B84-64AD-40E1-8B40-DDFA471BCE37}" destId="{F969D39C-0A1D-419A-A993-6E0C925A33FB}" srcOrd="0" destOrd="0" presId="urn:microsoft.com/office/officeart/2005/8/layout/chart3"/>
    <dgm:cxn modelId="{E4959398-81B7-4DFB-9786-527DBAE3EA37}" type="presOf" srcId="{61781A9F-DC0A-462C-8609-3ECF6539D924}" destId="{234FE6C1-4537-495B-87DF-F451A84892F1}" srcOrd="1" destOrd="0" presId="urn:microsoft.com/office/officeart/2005/8/layout/chart3"/>
    <dgm:cxn modelId="{04738740-032E-4496-94C3-B36FF75E9B78}" srcId="{9D8730C9-830F-4BF9-8F87-E2B1B495DF51}" destId="{390C7B84-64AD-40E1-8B40-DDFA471BCE37}" srcOrd="2" destOrd="0" parTransId="{866253ED-9818-4A63-BB7B-CD84D8602AB3}" sibTransId="{B0A865A6-1CBD-425F-AE59-0D3DA6CCEF51}"/>
    <dgm:cxn modelId="{E2F4342B-74FF-4F84-8FCE-690D54148858}" type="presOf" srcId="{61781A9F-DC0A-462C-8609-3ECF6539D924}" destId="{0199498F-AEE0-4B6E-878B-3C3528E488D8}" srcOrd="0" destOrd="0" presId="urn:microsoft.com/office/officeart/2005/8/layout/chart3"/>
    <dgm:cxn modelId="{C2CE6A30-218C-4CB7-BCD8-C4D21722AA4E}" type="presOf" srcId="{390C7B84-64AD-40E1-8B40-DDFA471BCE37}" destId="{800B0038-AE11-4075-8F5E-5E98A9FB4174}" srcOrd="1" destOrd="0" presId="urn:microsoft.com/office/officeart/2005/8/layout/chart3"/>
    <dgm:cxn modelId="{FF93AD5B-DF86-45D2-AD9D-31B142AC383A}" type="presOf" srcId="{9D8730C9-830F-4BF9-8F87-E2B1B495DF51}" destId="{4FF5E428-1A0B-408D-8A74-2586AF992939}" srcOrd="0" destOrd="0" presId="urn:microsoft.com/office/officeart/2005/8/layout/chart3"/>
    <dgm:cxn modelId="{97A86DD7-91F1-4D54-AE4C-D58D6BDC7244}" srcId="{9D8730C9-830F-4BF9-8F87-E2B1B495DF51}" destId="{02B615D6-3E52-4C16-B2B2-E49B4F9DBDB6}" srcOrd="0" destOrd="0" parTransId="{AB49654B-91C3-4B70-B160-BA9C6A46C307}" sibTransId="{C27B72E2-6C5B-42AB-AE66-286F18479340}"/>
    <dgm:cxn modelId="{5DBE359D-A2F2-497B-8534-8DDDC762A749}" type="presOf" srcId="{02B615D6-3E52-4C16-B2B2-E49B4F9DBDB6}" destId="{CDCD6C5B-924C-46D1-9EB0-E2ED5C492D11}" srcOrd="0" destOrd="0" presId="urn:microsoft.com/office/officeart/2005/8/layout/chart3"/>
    <dgm:cxn modelId="{D4B562F7-9783-4AD1-BF0C-3790879AF89D}" srcId="{9D8730C9-830F-4BF9-8F87-E2B1B495DF51}" destId="{61781A9F-DC0A-462C-8609-3ECF6539D924}" srcOrd="1" destOrd="0" parTransId="{FAA5550C-ED1E-4A28-BF21-7369A0CD4A6B}" sibTransId="{1628D53D-3F65-4C86-9284-6152E1F8E344}"/>
    <dgm:cxn modelId="{4022D189-85A0-496B-B4D0-2A30FC99E7BD}" type="presOf" srcId="{02B615D6-3E52-4C16-B2B2-E49B4F9DBDB6}" destId="{9777E68B-61B8-438D-9FD3-E77ED4CD3F8C}" srcOrd="1" destOrd="0" presId="urn:microsoft.com/office/officeart/2005/8/layout/chart3"/>
    <dgm:cxn modelId="{04FDEAC4-3E8C-431E-9B3B-A7E16F455A3A}" type="presParOf" srcId="{4FF5E428-1A0B-408D-8A74-2586AF992939}" destId="{CDCD6C5B-924C-46D1-9EB0-E2ED5C492D11}" srcOrd="0" destOrd="0" presId="urn:microsoft.com/office/officeart/2005/8/layout/chart3"/>
    <dgm:cxn modelId="{E4FD48B6-2242-46F8-87F5-16EAAC2ED73B}" type="presParOf" srcId="{4FF5E428-1A0B-408D-8A74-2586AF992939}" destId="{9777E68B-61B8-438D-9FD3-E77ED4CD3F8C}" srcOrd="1" destOrd="0" presId="urn:microsoft.com/office/officeart/2005/8/layout/chart3"/>
    <dgm:cxn modelId="{7F4DE6C0-BD4E-449C-B0FE-EA93FFC5F7A7}" type="presParOf" srcId="{4FF5E428-1A0B-408D-8A74-2586AF992939}" destId="{0199498F-AEE0-4B6E-878B-3C3528E488D8}" srcOrd="2" destOrd="0" presId="urn:microsoft.com/office/officeart/2005/8/layout/chart3"/>
    <dgm:cxn modelId="{5C80B0B6-2F3F-4ACD-A83E-04415B7A1702}" type="presParOf" srcId="{4FF5E428-1A0B-408D-8A74-2586AF992939}" destId="{234FE6C1-4537-495B-87DF-F451A84892F1}" srcOrd="3" destOrd="0" presId="urn:microsoft.com/office/officeart/2005/8/layout/chart3"/>
    <dgm:cxn modelId="{6F1A5B35-5528-4D5B-A3E4-62DD3D814E6D}" type="presParOf" srcId="{4FF5E428-1A0B-408D-8A74-2586AF992939}" destId="{F969D39C-0A1D-419A-A993-6E0C925A33FB}" srcOrd="4" destOrd="0" presId="urn:microsoft.com/office/officeart/2005/8/layout/chart3"/>
    <dgm:cxn modelId="{16F47E4A-B5CF-4BED-A68D-B5FF430B8413}" type="presParOf" srcId="{4FF5E428-1A0B-408D-8A74-2586AF992939}" destId="{800B0038-AE11-4075-8F5E-5E98A9FB417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FBE1F-B88D-437C-9B14-AB8E23A8702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9EC561-B89F-4B11-9737-F60F3979DC29}">
      <dgm:prSet phldrT="[文本]"/>
      <dgm:spPr/>
      <dgm:t>
        <a:bodyPr/>
        <a:lstStyle/>
        <a:p>
          <a:r>
            <a:rPr lang="zh-CN" altLang="en-US" dirty="0" smtClean="0"/>
            <a:t>工业品进农村战略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Factory to Country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1F9B9FC-0FF8-4427-9256-29545CE30E8D}" type="parTrans" cxnId="{9841C570-4A50-46BF-833B-176C883BE742}">
      <dgm:prSet/>
      <dgm:spPr/>
      <dgm:t>
        <a:bodyPr/>
        <a:lstStyle/>
        <a:p>
          <a:endParaRPr lang="zh-CN" altLang="en-US"/>
        </a:p>
      </dgm:t>
    </dgm:pt>
    <dgm:pt modelId="{5EB72F2C-2D22-4BB8-85C2-A501B51368A9}" type="sibTrans" cxnId="{9841C570-4A50-46BF-833B-176C883BE742}">
      <dgm:prSet/>
      <dgm:spPr/>
      <dgm:t>
        <a:bodyPr/>
        <a:lstStyle/>
        <a:p>
          <a:endParaRPr lang="zh-CN" altLang="en-US"/>
        </a:p>
      </dgm:t>
    </dgm:pt>
    <dgm:pt modelId="{B75BA017-E305-4813-8650-AD87809F0A9B}">
      <dgm:prSet phldrT="[文本]"/>
      <dgm:spPr/>
      <dgm:t>
        <a:bodyPr/>
        <a:lstStyle/>
        <a:p>
          <a:r>
            <a:rPr lang="zh-CN" altLang="en-US" dirty="0" smtClean="0"/>
            <a:t>提升物流体系</a:t>
          </a:r>
          <a:endParaRPr lang="zh-CN" altLang="en-US" dirty="0"/>
        </a:p>
      </dgm:t>
    </dgm:pt>
    <dgm:pt modelId="{5F805643-2CAB-4A3F-9A1B-E6D9B2D17CBD}" type="parTrans" cxnId="{994AF573-A28F-4F0A-B971-A314448B4B8C}">
      <dgm:prSet/>
      <dgm:spPr/>
      <dgm:t>
        <a:bodyPr/>
        <a:lstStyle/>
        <a:p>
          <a:endParaRPr lang="zh-CN" altLang="en-US"/>
        </a:p>
      </dgm:t>
    </dgm:pt>
    <dgm:pt modelId="{006131C7-0446-4988-919A-3BE4054E0FE4}" type="sibTrans" cxnId="{994AF573-A28F-4F0A-B971-A314448B4B8C}">
      <dgm:prSet/>
      <dgm:spPr/>
      <dgm:t>
        <a:bodyPr/>
        <a:lstStyle/>
        <a:p>
          <a:endParaRPr lang="zh-CN" altLang="en-US"/>
        </a:p>
      </dgm:t>
    </dgm:pt>
    <dgm:pt modelId="{67959AED-900F-4CE8-A791-D3338574D859}">
      <dgm:prSet phldrT="[文本]"/>
      <dgm:spPr/>
      <dgm:t>
        <a:bodyPr/>
        <a:lstStyle/>
        <a:p>
          <a:r>
            <a:rPr lang="zh-CN" altLang="en-US" dirty="0" smtClean="0"/>
            <a:t>提供化肥、农药等工业产品的销售</a:t>
          </a:r>
          <a:endParaRPr lang="zh-CN" altLang="en-US" dirty="0"/>
        </a:p>
      </dgm:t>
    </dgm:pt>
    <dgm:pt modelId="{21E058C7-10D9-4477-A853-9F0DFDBAD2FF}" type="parTrans" cxnId="{2DF5C2EB-F161-4833-A002-807FBFE4D623}">
      <dgm:prSet/>
      <dgm:spPr/>
      <dgm:t>
        <a:bodyPr/>
        <a:lstStyle/>
        <a:p>
          <a:endParaRPr lang="zh-CN" altLang="en-US"/>
        </a:p>
      </dgm:t>
    </dgm:pt>
    <dgm:pt modelId="{99DA665E-EB7D-4253-8F38-495969DEB1BB}" type="sibTrans" cxnId="{2DF5C2EB-F161-4833-A002-807FBFE4D623}">
      <dgm:prSet/>
      <dgm:spPr/>
      <dgm:t>
        <a:bodyPr/>
        <a:lstStyle/>
        <a:p>
          <a:endParaRPr lang="zh-CN" altLang="en-US"/>
        </a:p>
      </dgm:t>
    </dgm:pt>
    <dgm:pt modelId="{01A2C5F8-AFDC-4227-B5CC-6A0436FD0DC9}">
      <dgm:prSet phldrT="[文本]"/>
      <dgm:spPr/>
      <dgm:t>
        <a:bodyPr/>
        <a:lstStyle/>
        <a:p>
          <a:r>
            <a:rPr lang="zh-CN" altLang="en-US" dirty="0" smtClean="0"/>
            <a:t>农村金融战略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Finance to Country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05B1167-542C-4D7A-A8B6-69CD264045A1}" type="parTrans" cxnId="{A47A0840-4C31-4B93-A4BE-15FD70B2FE1F}">
      <dgm:prSet/>
      <dgm:spPr/>
      <dgm:t>
        <a:bodyPr/>
        <a:lstStyle/>
        <a:p>
          <a:endParaRPr lang="zh-CN" altLang="en-US"/>
        </a:p>
      </dgm:t>
    </dgm:pt>
    <dgm:pt modelId="{F65543C6-0B17-4908-8180-77420CC02A7D}" type="sibTrans" cxnId="{A47A0840-4C31-4B93-A4BE-15FD70B2FE1F}">
      <dgm:prSet/>
      <dgm:spPr/>
      <dgm:t>
        <a:bodyPr/>
        <a:lstStyle/>
        <a:p>
          <a:endParaRPr lang="zh-CN" altLang="en-US"/>
        </a:p>
      </dgm:t>
    </dgm:pt>
    <dgm:pt modelId="{C8982E37-5484-48CC-AC5F-BFF89441BC66}">
      <dgm:prSet phldrT="[文本]"/>
      <dgm:spPr/>
      <dgm:t>
        <a:bodyPr/>
        <a:lstStyle/>
        <a:p>
          <a:r>
            <a:rPr lang="zh-CN" altLang="en-US" dirty="0" smtClean="0"/>
            <a:t>京东白条</a:t>
          </a:r>
          <a:endParaRPr lang="zh-CN" altLang="en-US" dirty="0"/>
        </a:p>
      </dgm:t>
    </dgm:pt>
    <dgm:pt modelId="{6A3BC794-5301-4FD1-A7E5-B8B75065521E}" type="parTrans" cxnId="{9DF5C6DC-BF5E-4438-8EC5-4C948CB1B853}">
      <dgm:prSet/>
      <dgm:spPr/>
      <dgm:t>
        <a:bodyPr/>
        <a:lstStyle/>
        <a:p>
          <a:endParaRPr lang="zh-CN" altLang="en-US"/>
        </a:p>
      </dgm:t>
    </dgm:pt>
    <dgm:pt modelId="{27D5F314-3751-47DD-9416-2E36ACAE4532}" type="sibTrans" cxnId="{9DF5C6DC-BF5E-4438-8EC5-4C948CB1B853}">
      <dgm:prSet/>
      <dgm:spPr/>
      <dgm:t>
        <a:bodyPr/>
        <a:lstStyle/>
        <a:p>
          <a:endParaRPr lang="zh-CN" altLang="en-US"/>
        </a:p>
      </dgm:t>
    </dgm:pt>
    <dgm:pt modelId="{A88E185F-47D4-4A74-86B6-492C0787F0E7}">
      <dgm:prSet phldrT="[文本]"/>
      <dgm:spPr/>
      <dgm:t>
        <a:bodyPr/>
        <a:lstStyle/>
        <a:p>
          <a:r>
            <a:rPr lang="zh-CN" altLang="en-US" dirty="0" smtClean="0"/>
            <a:t>小额信贷</a:t>
          </a:r>
          <a:endParaRPr lang="zh-CN" altLang="en-US" dirty="0"/>
        </a:p>
      </dgm:t>
    </dgm:pt>
    <dgm:pt modelId="{D5813B83-50BD-4824-BCA9-B6E93CF3A975}" type="parTrans" cxnId="{0C64FA14-A53B-40F7-9545-E8A278A771CA}">
      <dgm:prSet/>
      <dgm:spPr/>
      <dgm:t>
        <a:bodyPr/>
        <a:lstStyle/>
        <a:p>
          <a:endParaRPr lang="zh-CN" altLang="en-US"/>
        </a:p>
      </dgm:t>
    </dgm:pt>
    <dgm:pt modelId="{24187B5D-9C7B-492B-A7C8-18E96EAF99EB}" type="sibTrans" cxnId="{0C64FA14-A53B-40F7-9545-E8A278A771CA}">
      <dgm:prSet/>
      <dgm:spPr/>
      <dgm:t>
        <a:bodyPr/>
        <a:lstStyle/>
        <a:p>
          <a:endParaRPr lang="zh-CN" altLang="en-US"/>
        </a:p>
      </dgm:t>
    </dgm:pt>
    <dgm:pt modelId="{952ED11D-AA90-4EDE-861A-4D3126B16FAA}">
      <dgm:prSet phldrT="[文本]"/>
      <dgm:spPr/>
      <dgm:t>
        <a:bodyPr/>
        <a:lstStyle/>
        <a:p>
          <a:r>
            <a:rPr lang="zh-CN" altLang="en-US" dirty="0" smtClean="0"/>
            <a:t>生鲜电商战略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Farm to Table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35E793A-4EA8-4DAD-B06E-468D6D958C15}" type="parTrans" cxnId="{16C83F41-D5CF-4F83-9491-6EBF22944DFD}">
      <dgm:prSet/>
      <dgm:spPr/>
      <dgm:t>
        <a:bodyPr/>
        <a:lstStyle/>
        <a:p>
          <a:endParaRPr lang="zh-CN" altLang="en-US"/>
        </a:p>
      </dgm:t>
    </dgm:pt>
    <dgm:pt modelId="{232D968E-1F1B-47AA-954F-AB57367FDC56}" type="sibTrans" cxnId="{16C83F41-D5CF-4F83-9491-6EBF22944DFD}">
      <dgm:prSet/>
      <dgm:spPr/>
      <dgm:t>
        <a:bodyPr/>
        <a:lstStyle/>
        <a:p>
          <a:endParaRPr lang="zh-CN" altLang="en-US"/>
        </a:p>
      </dgm:t>
    </dgm:pt>
    <dgm:pt modelId="{82D53054-8FB0-4711-851D-BBFE4C5772BE}">
      <dgm:prSet phldrT="[文本]"/>
      <dgm:spPr/>
      <dgm:t>
        <a:bodyPr/>
        <a:lstStyle/>
        <a:p>
          <a:r>
            <a:rPr lang="zh-CN" altLang="en-US" dirty="0" smtClean="0"/>
            <a:t>利用大数据技术，实现农村农产品种植与城市农产品需求的高效对接</a:t>
          </a:r>
          <a:endParaRPr lang="zh-CN" altLang="en-US" dirty="0"/>
        </a:p>
      </dgm:t>
    </dgm:pt>
    <dgm:pt modelId="{F438D3CE-6B06-409A-9D09-2A555A0D6C71}" type="parTrans" cxnId="{70C7158A-4A1A-4C85-88D8-DB47E0B106AE}">
      <dgm:prSet/>
      <dgm:spPr/>
      <dgm:t>
        <a:bodyPr/>
        <a:lstStyle/>
        <a:p>
          <a:endParaRPr lang="zh-CN" altLang="en-US"/>
        </a:p>
      </dgm:t>
    </dgm:pt>
    <dgm:pt modelId="{56809ADF-D0D4-473B-8EA0-D091D10D9C8A}" type="sibTrans" cxnId="{70C7158A-4A1A-4C85-88D8-DB47E0B106AE}">
      <dgm:prSet/>
      <dgm:spPr/>
      <dgm:t>
        <a:bodyPr/>
        <a:lstStyle/>
        <a:p>
          <a:endParaRPr lang="zh-CN" altLang="en-US"/>
        </a:p>
      </dgm:t>
    </dgm:pt>
    <dgm:pt modelId="{DEC19E68-7CDE-4369-A8BF-A7C8BB949341}" type="pres">
      <dgm:prSet presAssocID="{C28FBE1F-B88D-437C-9B14-AB8E23A8702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9379D1-002E-4EE2-B46E-183FE5FE84DF}" type="pres">
      <dgm:prSet presAssocID="{099EC561-B89F-4B11-9737-F60F3979DC29}" presName="circle1" presStyleLbl="node1" presStyleIdx="0" presStyleCnt="3" custScaleX="84985" custScaleY="87744"/>
      <dgm:spPr/>
    </dgm:pt>
    <dgm:pt modelId="{960C5363-6D4B-4622-9A7A-4A42508E3E8E}" type="pres">
      <dgm:prSet presAssocID="{099EC561-B89F-4B11-9737-F60F3979DC29}" presName="space" presStyleCnt="0"/>
      <dgm:spPr/>
    </dgm:pt>
    <dgm:pt modelId="{7A53F80E-9433-410C-9E3B-BED863D153BD}" type="pres">
      <dgm:prSet presAssocID="{099EC561-B89F-4B11-9737-F60F3979DC29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60364D4E-8478-4E05-8D6C-76DD22AFF41F}" type="pres">
      <dgm:prSet presAssocID="{01A2C5F8-AFDC-4227-B5CC-6A0436FD0DC9}" presName="vertSpace2" presStyleLbl="node1" presStyleIdx="0" presStyleCnt="3"/>
      <dgm:spPr/>
    </dgm:pt>
    <dgm:pt modelId="{0193E088-2A80-4836-B762-16043E3D128F}" type="pres">
      <dgm:prSet presAssocID="{01A2C5F8-AFDC-4227-B5CC-6A0436FD0DC9}" presName="circle2" presStyleLbl="node1" presStyleIdx="1" presStyleCnt="3"/>
      <dgm:spPr/>
    </dgm:pt>
    <dgm:pt modelId="{18344CB1-7B39-4837-9DC0-1B91BB9BBDB2}" type="pres">
      <dgm:prSet presAssocID="{01A2C5F8-AFDC-4227-B5CC-6A0436FD0DC9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C4DD7D6C-6C3D-4D25-9131-4E82DF8F94E2}" type="pres">
      <dgm:prSet presAssocID="{952ED11D-AA90-4EDE-861A-4D3126B16FAA}" presName="vertSpace3" presStyleLbl="node1" presStyleIdx="1" presStyleCnt="3"/>
      <dgm:spPr/>
    </dgm:pt>
    <dgm:pt modelId="{19059340-9378-435B-B59E-B2E364AE6BAC}" type="pres">
      <dgm:prSet presAssocID="{952ED11D-AA90-4EDE-861A-4D3126B16FAA}" presName="circle3" presStyleLbl="node1" presStyleIdx="2" presStyleCnt="3"/>
      <dgm:spPr/>
    </dgm:pt>
    <dgm:pt modelId="{BB40329E-8E18-415A-AEE1-93C00AE7AC35}" type="pres">
      <dgm:prSet presAssocID="{952ED11D-AA90-4EDE-861A-4D3126B16FAA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6EEBC40-943B-40C1-819C-2AB1780022AE}" type="pres">
      <dgm:prSet presAssocID="{099EC561-B89F-4B11-9737-F60F3979DC29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5F2E07-E755-451A-878D-549E8C49A6B4}" type="pres">
      <dgm:prSet presAssocID="{099EC561-B89F-4B11-9737-F60F3979DC29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69375-CA09-4CE3-8225-12F515824819}" type="pres">
      <dgm:prSet presAssocID="{01A2C5F8-AFDC-4227-B5CC-6A0436FD0DC9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794C9-BA3B-4AC0-8405-4D6F94146A52}" type="pres">
      <dgm:prSet presAssocID="{01A2C5F8-AFDC-4227-B5CC-6A0436FD0DC9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5CF8B-1A69-4C60-8F7E-C3412478553B}" type="pres">
      <dgm:prSet presAssocID="{952ED11D-AA90-4EDE-861A-4D3126B16FAA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11A6A-1FF0-4FF3-8085-765061CC5F52}" type="pres">
      <dgm:prSet presAssocID="{952ED11D-AA90-4EDE-861A-4D3126B16FAA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064CCE-8CE3-4D44-BEE1-4065F27A0F9C}" type="presOf" srcId="{01A2C5F8-AFDC-4227-B5CC-6A0436FD0DC9}" destId="{45D69375-CA09-4CE3-8225-12F515824819}" srcOrd="1" destOrd="0" presId="urn:microsoft.com/office/officeart/2005/8/layout/target3"/>
    <dgm:cxn modelId="{82C05D4E-9254-4EB6-AA36-5FA996326CB2}" type="presOf" srcId="{C8982E37-5484-48CC-AC5F-BFF89441BC66}" destId="{875794C9-BA3B-4AC0-8405-4D6F94146A52}" srcOrd="0" destOrd="0" presId="urn:microsoft.com/office/officeart/2005/8/layout/target3"/>
    <dgm:cxn modelId="{994AF573-A28F-4F0A-B971-A314448B4B8C}" srcId="{099EC561-B89F-4B11-9737-F60F3979DC29}" destId="{B75BA017-E305-4813-8650-AD87809F0A9B}" srcOrd="0" destOrd="0" parTransId="{5F805643-2CAB-4A3F-9A1B-E6D9B2D17CBD}" sibTransId="{006131C7-0446-4988-919A-3BE4054E0FE4}"/>
    <dgm:cxn modelId="{3C46A552-BD0F-4AC1-8B5A-B36B1F2CD18B}" type="presOf" srcId="{67959AED-900F-4CE8-A791-D3338574D859}" destId="{A15F2E07-E755-451A-878D-549E8C49A6B4}" srcOrd="0" destOrd="1" presId="urn:microsoft.com/office/officeart/2005/8/layout/target3"/>
    <dgm:cxn modelId="{F11547A3-2882-4F1F-8B8D-94BF5F737C7E}" type="presOf" srcId="{82D53054-8FB0-4711-851D-BBFE4C5772BE}" destId="{1EF11A6A-1FF0-4FF3-8085-765061CC5F52}" srcOrd="0" destOrd="0" presId="urn:microsoft.com/office/officeart/2005/8/layout/target3"/>
    <dgm:cxn modelId="{9841C570-4A50-46BF-833B-176C883BE742}" srcId="{C28FBE1F-B88D-437C-9B14-AB8E23A87022}" destId="{099EC561-B89F-4B11-9737-F60F3979DC29}" srcOrd="0" destOrd="0" parTransId="{E1F9B9FC-0FF8-4427-9256-29545CE30E8D}" sibTransId="{5EB72F2C-2D22-4BB8-85C2-A501B51368A9}"/>
    <dgm:cxn modelId="{9DF5C6DC-BF5E-4438-8EC5-4C948CB1B853}" srcId="{01A2C5F8-AFDC-4227-B5CC-6A0436FD0DC9}" destId="{C8982E37-5484-48CC-AC5F-BFF89441BC66}" srcOrd="0" destOrd="0" parTransId="{6A3BC794-5301-4FD1-A7E5-B8B75065521E}" sibTransId="{27D5F314-3751-47DD-9416-2E36ACAE4532}"/>
    <dgm:cxn modelId="{A47A0840-4C31-4B93-A4BE-15FD70B2FE1F}" srcId="{C28FBE1F-B88D-437C-9B14-AB8E23A87022}" destId="{01A2C5F8-AFDC-4227-B5CC-6A0436FD0DC9}" srcOrd="1" destOrd="0" parTransId="{305B1167-542C-4D7A-A8B6-69CD264045A1}" sibTransId="{F65543C6-0B17-4908-8180-77420CC02A7D}"/>
    <dgm:cxn modelId="{4D806DF3-9C9E-4A93-8163-A4EEEBBD657B}" type="presOf" srcId="{A88E185F-47D4-4A74-86B6-492C0787F0E7}" destId="{875794C9-BA3B-4AC0-8405-4D6F94146A52}" srcOrd="0" destOrd="1" presId="urn:microsoft.com/office/officeart/2005/8/layout/target3"/>
    <dgm:cxn modelId="{16C83F41-D5CF-4F83-9491-6EBF22944DFD}" srcId="{C28FBE1F-B88D-437C-9B14-AB8E23A87022}" destId="{952ED11D-AA90-4EDE-861A-4D3126B16FAA}" srcOrd="2" destOrd="0" parTransId="{935E793A-4EA8-4DAD-B06E-468D6D958C15}" sibTransId="{232D968E-1F1B-47AA-954F-AB57367FDC56}"/>
    <dgm:cxn modelId="{9389F2AC-819D-4AA5-960D-9F85929FD348}" type="presOf" srcId="{099EC561-B89F-4B11-9737-F60F3979DC29}" destId="{7A53F80E-9433-410C-9E3B-BED863D153BD}" srcOrd="0" destOrd="0" presId="urn:microsoft.com/office/officeart/2005/8/layout/target3"/>
    <dgm:cxn modelId="{E7B41087-FA8C-4F6A-8874-41C66DB7521C}" type="presOf" srcId="{01A2C5F8-AFDC-4227-B5CC-6A0436FD0DC9}" destId="{18344CB1-7B39-4837-9DC0-1B91BB9BBDB2}" srcOrd="0" destOrd="0" presId="urn:microsoft.com/office/officeart/2005/8/layout/target3"/>
    <dgm:cxn modelId="{3AE8935F-5595-4160-A27D-0BB89CFA8AF6}" type="presOf" srcId="{C28FBE1F-B88D-437C-9B14-AB8E23A87022}" destId="{DEC19E68-7CDE-4369-A8BF-A7C8BB949341}" srcOrd="0" destOrd="0" presId="urn:microsoft.com/office/officeart/2005/8/layout/target3"/>
    <dgm:cxn modelId="{70C7158A-4A1A-4C85-88D8-DB47E0B106AE}" srcId="{952ED11D-AA90-4EDE-861A-4D3126B16FAA}" destId="{82D53054-8FB0-4711-851D-BBFE4C5772BE}" srcOrd="0" destOrd="0" parTransId="{F438D3CE-6B06-409A-9D09-2A555A0D6C71}" sibTransId="{56809ADF-D0D4-473B-8EA0-D091D10D9C8A}"/>
    <dgm:cxn modelId="{CF87B82B-C47B-4B39-9B7B-EAA0C55577DA}" type="presOf" srcId="{B75BA017-E305-4813-8650-AD87809F0A9B}" destId="{A15F2E07-E755-451A-878D-549E8C49A6B4}" srcOrd="0" destOrd="0" presId="urn:microsoft.com/office/officeart/2005/8/layout/target3"/>
    <dgm:cxn modelId="{0C64FA14-A53B-40F7-9545-E8A278A771CA}" srcId="{01A2C5F8-AFDC-4227-B5CC-6A0436FD0DC9}" destId="{A88E185F-47D4-4A74-86B6-492C0787F0E7}" srcOrd="1" destOrd="0" parTransId="{D5813B83-50BD-4824-BCA9-B6E93CF3A975}" sibTransId="{24187B5D-9C7B-492B-A7C8-18E96EAF99EB}"/>
    <dgm:cxn modelId="{4B4EBF54-4DEA-4BCA-858E-9A6CED1F459D}" type="presOf" srcId="{952ED11D-AA90-4EDE-861A-4D3126B16FAA}" destId="{5F95CF8B-1A69-4C60-8F7E-C3412478553B}" srcOrd="1" destOrd="0" presId="urn:microsoft.com/office/officeart/2005/8/layout/target3"/>
    <dgm:cxn modelId="{E8D8FC53-1A3E-457A-B4F1-1069648F6AEB}" type="presOf" srcId="{099EC561-B89F-4B11-9737-F60F3979DC29}" destId="{96EEBC40-943B-40C1-819C-2AB1780022AE}" srcOrd="1" destOrd="0" presId="urn:microsoft.com/office/officeart/2005/8/layout/target3"/>
    <dgm:cxn modelId="{0693C616-0776-459A-99D4-E9BE439B9B88}" type="presOf" srcId="{952ED11D-AA90-4EDE-861A-4D3126B16FAA}" destId="{BB40329E-8E18-415A-AEE1-93C00AE7AC35}" srcOrd="0" destOrd="0" presId="urn:microsoft.com/office/officeart/2005/8/layout/target3"/>
    <dgm:cxn modelId="{2DF5C2EB-F161-4833-A002-807FBFE4D623}" srcId="{099EC561-B89F-4B11-9737-F60F3979DC29}" destId="{67959AED-900F-4CE8-A791-D3338574D859}" srcOrd="1" destOrd="0" parTransId="{21E058C7-10D9-4477-A853-9F0DFDBAD2FF}" sibTransId="{99DA665E-EB7D-4253-8F38-495969DEB1BB}"/>
    <dgm:cxn modelId="{73658E9A-A801-4311-9662-862C7BFB6D8D}" type="presParOf" srcId="{DEC19E68-7CDE-4369-A8BF-A7C8BB949341}" destId="{FE9379D1-002E-4EE2-B46E-183FE5FE84DF}" srcOrd="0" destOrd="0" presId="urn:microsoft.com/office/officeart/2005/8/layout/target3"/>
    <dgm:cxn modelId="{F967240C-7FCD-4B8B-9962-1C9331818BEF}" type="presParOf" srcId="{DEC19E68-7CDE-4369-A8BF-A7C8BB949341}" destId="{960C5363-6D4B-4622-9A7A-4A42508E3E8E}" srcOrd="1" destOrd="0" presId="urn:microsoft.com/office/officeart/2005/8/layout/target3"/>
    <dgm:cxn modelId="{25EA0115-3B97-44A4-9C79-7ACB406E8D2C}" type="presParOf" srcId="{DEC19E68-7CDE-4369-A8BF-A7C8BB949341}" destId="{7A53F80E-9433-410C-9E3B-BED863D153BD}" srcOrd="2" destOrd="0" presId="urn:microsoft.com/office/officeart/2005/8/layout/target3"/>
    <dgm:cxn modelId="{32243988-9BFD-4BAD-8A8F-55E9A9FDE260}" type="presParOf" srcId="{DEC19E68-7CDE-4369-A8BF-A7C8BB949341}" destId="{60364D4E-8478-4E05-8D6C-76DD22AFF41F}" srcOrd="3" destOrd="0" presId="urn:microsoft.com/office/officeart/2005/8/layout/target3"/>
    <dgm:cxn modelId="{5E93EBB6-4545-4A84-82D8-C89E302ADFF9}" type="presParOf" srcId="{DEC19E68-7CDE-4369-A8BF-A7C8BB949341}" destId="{0193E088-2A80-4836-B762-16043E3D128F}" srcOrd="4" destOrd="0" presId="urn:microsoft.com/office/officeart/2005/8/layout/target3"/>
    <dgm:cxn modelId="{A8EA6E9F-B47B-4217-928C-670ED4D5B76F}" type="presParOf" srcId="{DEC19E68-7CDE-4369-A8BF-A7C8BB949341}" destId="{18344CB1-7B39-4837-9DC0-1B91BB9BBDB2}" srcOrd="5" destOrd="0" presId="urn:microsoft.com/office/officeart/2005/8/layout/target3"/>
    <dgm:cxn modelId="{18BE790C-A7F7-470C-9231-B6A8E07A1CFB}" type="presParOf" srcId="{DEC19E68-7CDE-4369-A8BF-A7C8BB949341}" destId="{C4DD7D6C-6C3D-4D25-9131-4E82DF8F94E2}" srcOrd="6" destOrd="0" presId="urn:microsoft.com/office/officeart/2005/8/layout/target3"/>
    <dgm:cxn modelId="{27EFDEDB-BBE3-495A-9DED-5E75BCA4C42D}" type="presParOf" srcId="{DEC19E68-7CDE-4369-A8BF-A7C8BB949341}" destId="{19059340-9378-435B-B59E-B2E364AE6BAC}" srcOrd="7" destOrd="0" presId="urn:microsoft.com/office/officeart/2005/8/layout/target3"/>
    <dgm:cxn modelId="{CE7CA432-E84B-4A20-B984-82A091745520}" type="presParOf" srcId="{DEC19E68-7CDE-4369-A8BF-A7C8BB949341}" destId="{BB40329E-8E18-415A-AEE1-93C00AE7AC35}" srcOrd="8" destOrd="0" presId="urn:microsoft.com/office/officeart/2005/8/layout/target3"/>
    <dgm:cxn modelId="{3A0C87E3-096F-45E6-937D-42961711CE16}" type="presParOf" srcId="{DEC19E68-7CDE-4369-A8BF-A7C8BB949341}" destId="{96EEBC40-943B-40C1-819C-2AB1780022AE}" srcOrd="9" destOrd="0" presId="urn:microsoft.com/office/officeart/2005/8/layout/target3"/>
    <dgm:cxn modelId="{4AE39D72-E6CC-4840-8160-CDCD75A3D314}" type="presParOf" srcId="{DEC19E68-7CDE-4369-A8BF-A7C8BB949341}" destId="{A15F2E07-E755-451A-878D-549E8C49A6B4}" srcOrd="10" destOrd="0" presId="urn:microsoft.com/office/officeart/2005/8/layout/target3"/>
    <dgm:cxn modelId="{A936D0F0-62F0-4D5C-8320-25E99AEAF1E3}" type="presParOf" srcId="{DEC19E68-7CDE-4369-A8BF-A7C8BB949341}" destId="{45D69375-CA09-4CE3-8225-12F515824819}" srcOrd="11" destOrd="0" presId="urn:microsoft.com/office/officeart/2005/8/layout/target3"/>
    <dgm:cxn modelId="{1F25430C-F7F0-4703-92A4-77D1DDCAD92C}" type="presParOf" srcId="{DEC19E68-7CDE-4369-A8BF-A7C8BB949341}" destId="{875794C9-BA3B-4AC0-8405-4D6F94146A52}" srcOrd="12" destOrd="0" presId="urn:microsoft.com/office/officeart/2005/8/layout/target3"/>
    <dgm:cxn modelId="{7A98CE9B-0805-478A-A92C-82BD9142F59F}" type="presParOf" srcId="{DEC19E68-7CDE-4369-A8BF-A7C8BB949341}" destId="{5F95CF8B-1A69-4C60-8F7E-C3412478553B}" srcOrd="13" destOrd="0" presId="urn:microsoft.com/office/officeart/2005/8/layout/target3"/>
    <dgm:cxn modelId="{1F268323-4071-4013-9B08-E04D70E04493}" type="presParOf" srcId="{DEC19E68-7CDE-4369-A8BF-A7C8BB949341}" destId="{1EF11A6A-1FF0-4FF3-8085-765061CC5F5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74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7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3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4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0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4809-28C5-4CC6-8318-C75E2C2406F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EC1C58-D34B-4F54-B7B6-B0AAB7446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5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农村电商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渠道下沉，势必成为风口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90984" y="4599283"/>
            <a:ext cx="117801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陈美丽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2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62399" y="4064000"/>
            <a:ext cx="39497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阿里农村电商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7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阿里三大核心战略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全球化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全球</a:t>
            </a:r>
            <a:r>
              <a:rPr lang="zh-CN" altLang="en-US" dirty="0"/>
              <a:t>买</a:t>
            </a:r>
            <a:r>
              <a:rPr lang="zh-CN" altLang="en-US" dirty="0" smtClean="0"/>
              <a:t>、全球卖</a:t>
            </a:r>
            <a:endParaRPr lang="en-US" altLang="zh-CN" dirty="0" smtClean="0"/>
          </a:p>
          <a:p>
            <a:r>
              <a:rPr lang="zh-CN" altLang="en-US" dirty="0" smtClean="0"/>
              <a:t>农村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改变农村经济，为农村社会注入积极发展因素，缩小贫富差距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数据云计算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大</a:t>
            </a:r>
            <a:r>
              <a:rPr lang="zh-CN" altLang="en-US" dirty="0" smtClean="0"/>
              <a:t>数据将成为新能源，云计算将成为新引擎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2562225" y="1930400"/>
            <a:ext cx="2790825" cy="1066800"/>
          </a:xfrm>
          <a:prstGeom prst="wedgeEllipseCallout">
            <a:avLst>
              <a:gd name="adj1" fmla="val -37898"/>
              <a:gd name="adj2" fmla="val 5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城市网购市场增速放缓，农村市场成为新引擎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5419725" y="3930088"/>
            <a:ext cx="2257425" cy="1080624"/>
          </a:xfrm>
          <a:prstGeom prst="wedgeEllipseCallout">
            <a:avLst>
              <a:gd name="adj1" fmla="val -52861"/>
              <a:gd name="adj2" fmla="val -52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“双核”</a:t>
            </a:r>
            <a:r>
              <a:rPr lang="en-US" altLang="zh-CN" dirty="0" smtClean="0"/>
              <a:t>+N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淘宝大学、喵鲜生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淘宝村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40399"/>
              </p:ext>
            </p:extLst>
          </p:nvPr>
        </p:nvGraphicFramePr>
        <p:xfrm>
          <a:off x="1002155" y="1587500"/>
          <a:ext cx="6096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省市区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淘宝村数量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省市区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淘宝村数量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浙江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广东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福建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山东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湖北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河北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吉林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河南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辽宁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湖南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宁夏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8049" y="1069945"/>
            <a:ext cx="493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年全国各省市区已发现的淘宝村数量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0" y="5690383"/>
            <a:ext cx="4562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年，国家级贫困县的淘宝村数量从上一年度的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个增加到了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个，而来自省级贫困县的淘宝村则达到了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05496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淘宝村（镇）标准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淘宝村的认定标准三大原则</a:t>
            </a:r>
            <a:endParaRPr lang="en-US" altLang="zh-CN" sz="2000" dirty="0" smtClean="0"/>
          </a:p>
          <a:p>
            <a:r>
              <a:rPr lang="zh-CN" altLang="en-US" dirty="0" smtClean="0"/>
              <a:t>经营场所在农村地区，以行政村为单位；</a:t>
            </a:r>
            <a:endParaRPr lang="en-US" altLang="zh-CN" dirty="0" smtClean="0"/>
          </a:p>
          <a:p>
            <a:r>
              <a:rPr lang="zh-CN" altLang="en-US" dirty="0" smtClean="0"/>
              <a:t>电子商务年交易额达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万元以上；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村活跃网店数量达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家以上，或活跃网点数量占当地家庭户数的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以上。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淘宝</a:t>
            </a:r>
            <a:r>
              <a:rPr lang="zh-CN" altLang="en-US" sz="2000" dirty="0" smtClean="0"/>
              <a:t>镇的认定标准</a:t>
            </a:r>
            <a:endParaRPr lang="en-US" altLang="zh-CN" sz="2000" dirty="0" smtClean="0"/>
          </a:p>
          <a:p>
            <a:r>
              <a:rPr lang="zh-CN" altLang="en-US" dirty="0" smtClean="0"/>
              <a:t>该镇、乡或街道符合淘宝村标准的行政村大于或等于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与政府合作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63600" y="2160590"/>
            <a:ext cx="1968500" cy="67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阿里巴巴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092700" y="2160590"/>
            <a:ext cx="1968500" cy="67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政府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3009900" y="3429466"/>
            <a:ext cx="1968500" cy="67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县级服务中心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3009900" y="4735414"/>
            <a:ext cx="1968500" cy="67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村</a:t>
            </a:r>
            <a:r>
              <a:rPr lang="zh-CN" altLang="en-US" sz="2000" dirty="0" smtClean="0"/>
              <a:t>级服务中心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stCxn id="5" idx="3"/>
            <a:endCxn id="6" idx="1"/>
          </p:cNvCxnSpPr>
          <p:nvPr/>
        </p:nvCxnSpPr>
        <p:spPr>
          <a:xfrm>
            <a:off x="2832100" y="2496345"/>
            <a:ext cx="226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68750" y="2496345"/>
            <a:ext cx="0" cy="933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994150" y="4100976"/>
            <a:ext cx="0" cy="634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46700" y="3048000"/>
            <a:ext cx="161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合伙人的前两年的房租和物业费由政府买单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77900" y="2962905"/>
            <a:ext cx="166370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配备统一的硬件设施（店面装修、电脑设备等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提供相关的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培训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98800" y="2062953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自上而下的模式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6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县级服务中心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村级服务站的开发建设、培训和发展</a:t>
            </a:r>
            <a:endParaRPr lang="en-US" altLang="zh-CN" dirty="0" smtClean="0"/>
          </a:p>
          <a:p>
            <a:r>
              <a:rPr lang="zh-CN" altLang="en-US" dirty="0"/>
              <a:t>村</a:t>
            </a:r>
            <a:r>
              <a:rPr lang="zh-CN" altLang="en-US" dirty="0" smtClean="0"/>
              <a:t>级代购市场的运营管理</a:t>
            </a:r>
            <a:endParaRPr lang="en-US" altLang="zh-CN" dirty="0" smtClean="0"/>
          </a:p>
          <a:p>
            <a:r>
              <a:rPr lang="zh-CN" altLang="en-US" dirty="0" smtClean="0"/>
              <a:t>县村物流服务</a:t>
            </a:r>
            <a:endParaRPr lang="en-US" altLang="zh-CN" dirty="0" smtClean="0"/>
          </a:p>
          <a:p>
            <a:r>
              <a:rPr lang="zh-CN" altLang="en-US" dirty="0"/>
              <a:t>市场</a:t>
            </a:r>
            <a:r>
              <a:rPr lang="zh-CN" altLang="en-US" dirty="0" smtClean="0"/>
              <a:t>推广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购培训</a:t>
            </a:r>
            <a:endParaRPr lang="en-US" altLang="zh-CN" dirty="0" smtClean="0"/>
          </a:p>
          <a:p>
            <a:r>
              <a:rPr lang="zh-CN" altLang="en-US" dirty="0"/>
              <a:t>参观接待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村级服务中心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代购服务</a:t>
            </a:r>
            <a:endParaRPr lang="en-US" altLang="zh-CN" dirty="0" smtClean="0"/>
          </a:p>
          <a:p>
            <a:r>
              <a:rPr lang="zh-CN" altLang="en-US" dirty="0" smtClean="0"/>
              <a:t>物流收货</a:t>
            </a:r>
            <a:endParaRPr lang="en-US" altLang="zh-CN" dirty="0" smtClean="0"/>
          </a:p>
          <a:p>
            <a:r>
              <a:rPr lang="zh-CN" altLang="en-US" dirty="0" smtClean="0"/>
              <a:t>资金结算</a:t>
            </a:r>
            <a:endParaRPr lang="en-US" altLang="zh-CN" dirty="0" smtClean="0"/>
          </a:p>
          <a:p>
            <a:r>
              <a:rPr lang="zh-CN" altLang="en-US" dirty="0" smtClean="0"/>
              <a:t>网上代买、代卖，创业培育和本地生活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8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从小卖部到合伙人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3136" y="2465390"/>
            <a:ext cx="2924176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2.0</a:t>
            </a:r>
            <a:r>
              <a:rPr lang="zh-CN" altLang="en-US" sz="2400" dirty="0" smtClean="0"/>
              <a:t>合伙人模式</a:t>
            </a:r>
            <a:endParaRPr lang="en-US" altLang="zh-CN" sz="2400" dirty="0" smtClean="0"/>
          </a:p>
          <a:p>
            <a:r>
              <a:rPr lang="zh-CN" altLang="en-US" dirty="0" smtClean="0"/>
              <a:t>以选人为中心</a:t>
            </a:r>
            <a:endParaRPr lang="en-US" altLang="zh-CN" dirty="0" smtClean="0"/>
          </a:p>
          <a:p>
            <a:r>
              <a:rPr lang="zh-CN" altLang="en-US" dirty="0" smtClean="0"/>
              <a:t>吸引一大批年轻人返乡创业（高素质化、专业化和团队化）</a:t>
            </a:r>
            <a:endParaRPr lang="en-US" altLang="zh-CN" dirty="0" smtClean="0"/>
          </a:p>
          <a:p>
            <a:r>
              <a:rPr lang="zh-CN" altLang="en-US" dirty="0" smtClean="0"/>
              <a:t>政府和阿里巴巴的支持，零成本做合伙人</a:t>
            </a:r>
            <a:endParaRPr lang="en-US" altLang="zh-CN" dirty="0" smtClean="0"/>
          </a:p>
          <a:p>
            <a:r>
              <a:rPr lang="zh-CN" altLang="en-US" dirty="0" smtClean="0"/>
              <a:t>主要收入靠佣金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59279" y="2465389"/>
            <a:ext cx="29241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1.0</a:t>
            </a:r>
            <a:r>
              <a:rPr lang="zh-CN" altLang="en-US" sz="2400" dirty="0" smtClean="0"/>
              <a:t>小卖部模式</a:t>
            </a:r>
            <a:endParaRPr lang="en-US" altLang="zh-CN" sz="2400" dirty="0" smtClean="0"/>
          </a:p>
          <a:p>
            <a:r>
              <a:rPr lang="zh-CN" altLang="en-US" dirty="0" smtClean="0"/>
              <a:t>以选址为中心</a:t>
            </a:r>
            <a:endParaRPr lang="en-US" altLang="zh-CN" dirty="0" smtClean="0"/>
          </a:p>
          <a:p>
            <a:r>
              <a:rPr lang="zh-CN" altLang="en-US" dirty="0" smtClean="0"/>
              <a:t>选择现有的超市或小卖部为村淘点</a:t>
            </a:r>
            <a:endParaRPr lang="en-US" altLang="zh-CN" dirty="0" smtClean="0"/>
          </a:p>
          <a:p>
            <a:r>
              <a:rPr lang="zh-CN" altLang="en-US" dirty="0" smtClean="0"/>
              <a:t>存在问题：兼职，无法全心投入到村淘事业上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如何解决以下问题？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如何保障农民网购资金安全问题？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开设</a:t>
            </a:r>
            <a:r>
              <a:rPr lang="zh-CN" altLang="en-US" dirty="0"/>
              <a:t>“农村淘宝”担保</a:t>
            </a:r>
            <a:r>
              <a:rPr lang="zh-CN" altLang="en-US" dirty="0" smtClean="0"/>
              <a:t>账户，合伙人帮村民下单时可用账户的钱先给卖家付款；待收货满意之后村民才需要掏钱。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 smtClean="0"/>
              <a:t>如何解决领导人或者相关政策制定者电商意识不强的问题？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创办淘宝大学县长班，开创县长电商研修班，培训县级领导干部电商知识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如何解决与物流配送的效率和成本问题？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积极布局菜鸟配送网络，利用大数据技术实现预采购等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1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农村淘宝的拓展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DONE</a:t>
            </a:r>
          </a:p>
          <a:p>
            <a:r>
              <a:rPr lang="zh-CN" altLang="en-US" dirty="0" smtClean="0"/>
              <a:t>与当地电信运营商合作，为村民提供充值、上网等服务；</a:t>
            </a:r>
            <a:endParaRPr lang="en-US" altLang="zh-CN" dirty="0" smtClean="0"/>
          </a:p>
          <a:p>
            <a:r>
              <a:rPr lang="zh-CN" altLang="en-US" dirty="0" smtClean="0"/>
              <a:t>与阿里旅行合作，为村民提供预定火车票、机票、宾馆等服务；</a:t>
            </a:r>
            <a:endParaRPr lang="en-US" altLang="zh-CN" dirty="0" smtClean="0"/>
          </a:p>
          <a:p>
            <a:r>
              <a:rPr lang="zh-CN" altLang="en-US" dirty="0" smtClean="0"/>
              <a:t>与支付宝合作，给村淘合伙人授信，为村民提供小额信贷等服务；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WILL DO</a:t>
            </a:r>
          </a:p>
          <a:p>
            <a:r>
              <a:rPr lang="zh-CN" altLang="en-US" dirty="0" smtClean="0"/>
              <a:t>依托阿里健康平台，为村民提供挂号，取药和远程诊断服务。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3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15243" y="1409700"/>
            <a:ext cx="2955036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概念及背景</a:t>
            </a:r>
            <a:endParaRPr lang="zh-CN" alt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2387600" y="1409700"/>
            <a:ext cx="692743" cy="635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915243" y="2349500"/>
            <a:ext cx="2955036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阿里农村电商</a:t>
            </a:r>
            <a:endParaRPr lang="zh-CN" alt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2387600" y="2349500"/>
            <a:ext cx="692743" cy="635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915243" y="3263900"/>
            <a:ext cx="2955036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京东</a:t>
            </a:r>
            <a:r>
              <a:rPr lang="zh-CN" altLang="en-US" sz="2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农村电商</a:t>
            </a:r>
            <a:endParaRPr lang="zh-CN" alt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2387600" y="3263900"/>
            <a:ext cx="692743" cy="635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915243" y="4178300"/>
            <a:ext cx="2955036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思考</a:t>
            </a:r>
            <a:endParaRPr lang="zh-CN" alt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2387600" y="4178300"/>
            <a:ext cx="692743" cy="635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117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</a:t>
            </a:r>
            <a:r>
              <a:rPr lang="zh-CN" altLang="en-US" dirty="0" smtClean="0"/>
              <a:t>里做了件大好事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商业的手段，公益的心态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dirty="0" smtClean="0"/>
              <a:t>扶贫、消贫，带动农村经济发展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832</a:t>
            </a:r>
            <a:r>
              <a:rPr lang="zh-CN" altLang="en-US" dirty="0"/>
              <a:t>个国家级的贫困县，共计在阿里零售平台共有</a:t>
            </a:r>
            <a:r>
              <a:rPr lang="en-US" altLang="zh-CN" dirty="0"/>
              <a:t>1009</a:t>
            </a:r>
            <a:r>
              <a:rPr lang="zh-CN" altLang="en-US" dirty="0"/>
              <a:t>亿元，销售</a:t>
            </a:r>
            <a:r>
              <a:rPr lang="en-US" altLang="zh-CN" dirty="0"/>
              <a:t>119</a:t>
            </a:r>
            <a:r>
              <a:rPr lang="zh-CN" altLang="en-US" dirty="0"/>
              <a:t>亿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解决留守儿童、空巢老人等民生问题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合伙人</a:t>
            </a:r>
            <a:r>
              <a:rPr lang="zh-CN" altLang="en-US" dirty="0"/>
              <a:t>模式提供更多的创业和就业的机会，从而让更多年轻人扎根农村，进而促进解决留守儿童和空巢老人等民生问题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41363"/>
            <a:ext cx="919162" cy="6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8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2399" y="4064000"/>
            <a:ext cx="3949701" cy="1320800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京东农村电商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0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农村电商</a:t>
            </a:r>
            <a:r>
              <a:rPr lang="en-US" altLang="zh-CN" dirty="0" smtClean="0"/>
              <a:t>3F</a:t>
            </a:r>
            <a:r>
              <a:rPr lang="zh-CN" altLang="en-US" dirty="0" smtClean="0"/>
              <a:t>战略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57686"/>
              </p:ext>
            </p:extLst>
          </p:nvPr>
        </p:nvGraphicFramePr>
        <p:xfrm>
          <a:off x="444500" y="1460500"/>
          <a:ext cx="64135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022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县级服务中心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京东自主经营</a:t>
            </a:r>
            <a:endParaRPr lang="en-US" altLang="zh-CN" sz="2000" dirty="0" smtClean="0"/>
          </a:p>
          <a:p>
            <a:r>
              <a:rPr lang="zh-CN" altLang="en-US" dirty="0" smtClean="0"/>
              <a:t>代客下单</a:t>
            </a:r>
            <a:endParaRPr lang="en-US" altLang="zh-CN" dirty="0" smtClean="0"/>
          </a:p>
          <a:p>
            <a:r>
              <a:rPr lang="zh-CN" altLang="en-US" dirty="0" smtClean="0"/>
              <a:t>招募乡村推广员</a:t>
            </a:r>
            <a:endParaRPr lang="en-US" altLang="zh-CN" dirty="0" smtClean="0"/>
          </a:p>
          <a:p>
            <a:r>
              <a:rPr lang="zh-CN" altLang="en-US" dirty="0" smtClean="0"/>
              <a:t>培训和考核乡村推广员</a:t>
            </a:r>
            <a:endParaRPr lang="en-US" altLang="zh-CN" dirty="0" smtClean="0"/>
          </a:p>
          <a:p>
            <a:r>
              <a:rPr lang="zh-CN" altLang="en-US" dirty="0" smtClean="0"/>
              <a:t>营销推广</a:t>
            </a:r>
            <a:endParaRPr lang="en-US" altLang="zh-CN" dirty="0" smtClean="0"/>
          </a:p>
          <a:p>
            <a:r>
              <a:rPr lang="zh-CN" altLang="en-US" dirty="0" smtClean="0"/>
              <a:t>产品展示</a:t>
            </a:r>
            <a:endParaRPr lang="en-US" altLang="zh-CN" dirty="0" smtClean="0"/>
          </a:p>
          <a:p>
            <a:r>
              <a:rPr lang="zh-CN" altLang="en-US" dirty="0" smtClean="0"/>
              <a:t>客户体验</a:t>
            </a:r>
            <a:endParaRPr lang="en-US" altLang="zh-CN" dirty="0" smtClean="0"/>
          </a:p>
          <a:p>
            <a:r>
              <a:rPr lang="zh-CN" altLang="en-US" dirty="0" smtClean="0"/>
              <a:t>物流配送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24300" y="2160590"/>
            <a:ext cx="1968500" cy="67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乡村主管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924300" y="3968421"/>
            <a:ext cx="1968500" cy="67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乡村推广员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18977" y="2861725"/>
            <a:ext cx="3747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对当地乡村推广员进行培训、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协调县服务中心与京东帮服务店的功能匹配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9207" y="4816087"/>
            <a:ext cx="317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既是销售员、售后服务员、物流配送员，也是京东的信贷员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022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京东帮服务店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677991"/>
            <a:ext cx="6347714" cy="1890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加盟模式</a:t>
            </a:r>
            <a:endParaRPr lang="en-US" altLang="zh-CN" sz="2000" dirty="0" smtClean="0"/>
          </a:p>
          <a:p>
            <a:r>
              <a:rPr lang="zh-CN" altLang="en-US" dirty="0" smtClean="0"/>
              <a:t>只经营大家电业务</a:t>
            </a:r>
            <a:endParaRPr lang="en-US" altLang="zh-CN" dirty="0" smtClean="0"/>
          </a:p>
          <a:p>
            <a:r>
              <a:rPr lang="zh-CN" altLang="en-US" dirty="0" smtClean="0"/>
              <a:t>提供大家电产品的物流、安装、维修和保养等一站式服务解决方案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596" y="3416301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京东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一村一品一店项目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595" y="4282615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把农村的优质产品打造成品牌产品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让</a:t>
            </a:r>
            <a:r>
              <a:rPr lang="zh-CN" altLang="en-US" dirty="0"/>
              <a:t>农民致富的同时，解决农村存在的价格不公和城里人面临的食品安全问题</a:t>
            </a:r>
            <a:endParaRPr lang="en-US" altLang="zh-CN" dirty="0"/>
          </a:p>
          <a:p>
            <a:r>
              <a:rPr lang="zh-CN" altLang="en-US" dirty="0" smtClean="0"/>
              <a:t>推出地方特色馆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实现每个村有一个地方特产，并有能力经营一家网上专营店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022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存在的挑战和解决方法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2600326" cy="3880773"/>
          </a:xfrm>
        </p:spPr>
        <p:txBody>
          <a:bodyPr/>
          <a:lstStyle/>
          <a:p>
            <a:r>
              <a:rPr lang="zh-CN" altLang="en-US" sz="2000" dirty="0" smtClean="0"/>
              <a:t>人才问题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/>
              <a:t>县</a:t>
            </a:r>
            <a:r>
              <a:rPr lang="zh-CN" altLang="en-US" dirty="0" smtClean="0"/>
              <a:t>域的基础设施薄弱，吸引人才困难；</a:t>
            </a:r>
            <a:endParaRPr lang="en-US" altLang="zh-CN" dirty="0" smtClean="0"/>
          </a:p>
          <a:p>
            <a:r>
              <a:rPr lang="zh-CN" altLang="en-US" sz="2000" dirty="0" smtClean="0"/>
              <a:t>政策问题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部分地区对电商的发展要么不够重视，要么重视了找不到落地的经验</a:t>
            </a:r>
            <a:endParaRPr lang="en-US" altLang="zh-CN" dirty="0" smtClean="0"/>
          </a:p>
          <a:p>
            <a:r>
              <a:rPr lang="zh-CN" altLang="en-US" sz="2000" dirty="0" smtClean="0"/>
              <a:t>缺乏服务商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市场化能力与政府政策能力的不协同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43349" y="2160590"/>
            <a:ext cx="2600326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走出</a:t>
            </a:r>
            <a:r>
              <a:rPr lang="zh-CN" altLang="en-US" sz="2000" dirty="0" smtClean="0"/>
              <a:t>去，引进来</a:t>
            </a:r>
            <a:endParaRPr lang="en-US" altLang="zh-CN" sz="2000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领导干部走出去学习经验，政策红利吸引人才的进入，推动本地培训</a:t>
            </a:r>
            <a:endParaRPr lang="en-US" altLang="zh-CN" dirty="0" smtClean="0"/>
          </a:p>
          <a:p>
            <a:r>
              <a:rPr lang="zh-CN" altLang="en-US" sz="2000" dirty="0" smtClean="0"/>
              <a:t>营造良好的环境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打破制度和环境的障碍，提供物流政策、金融政策、机构培训等的扶持</a:t>
            </a:r>
            <a:endParaRPr lang="en-US" altLang="zh-CN" dirty="0" smtClean="0"/>
          </a:p>
          <a:p>
            <a:r>
              <a:rPr lang="zh-CN" altLang="en-US" sz="2000" dirty="0" smtClean="0"/>
              <a:t>构建电商服务生态</a:t>
            </a:r>
            <a:endParaRPr lang="en-US" altLang="zh-CN" sz="2000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推动互联网接入，推动代运营和设计服务等服务商的形成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557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62399" y="4064000"/>
            <a:ext cx="39497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4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农村电商的几点思考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走出去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产品为王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优质的、具有地方特色的产品：阳澄湖</a:t>
            </a:r>
            <a:r>
              <a:rPr lang="zh-CN" altLang="en-US" dirty="0"/>
              <a:t>大闸蟹、查干湖鱼、庙后大樱桃等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引进</a:t>
            </a:r>
            <a:r>
              <a:rPr lang="zh-CN" altLang="en-US" dirty="0" smtClean="0"/>
              <a:t>来</a:t>
            </a:r>
            <a:r>
              <a:rPr lang="en-US" altLang="zh-CN" dirty="0" smtClean="0"/>
              <a:t>——</a:t>
            </a:r>
            <a:r>
              <a:rPr lang="zh-CN" altLang="en-US" dirty="0"/>
              <a:t>用户</a:t>
            </a:r>
            <a:r>
              <a:rPr lang="zh-CN" altLang="en-US" dirty="0" smtClean="0"/>
              <a:t>至上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提高各服务中心的服务质量和购物体验，保障村民网购资金的安全，维护村民的利益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18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概念及背景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农村电商</a:t>
            </a:r>
            <a:r>
              <a:rPr lang="zh-CN" altLang="en-US" dirty="0"/>
              <a:t>是指利用网络交易平台，加快农产品输出速度、方便城市商品进入农村市场、推进农村信息化与现代化、提高农村就业、推动农村经济发展的新型电商平台。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536854507"/>
              </p:ext>
            </p:extLst>
          </p:nvPr>
        </p:nvGraphicFramePr>
        <p:xfrm>
          <a:off x="847724" y="3476625"/>
          <a:ext cx="2209801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390899" y="3663510"/>
            <a:ext cx="338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亿农村人口，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从事农业生产，丰富的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农产品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由于农村交通经济的不发达，丰富的农产品并没有创造大的价值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8355" y="5840919"/>
            <a:ext cx="622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时空的限制，使得农村农产品市场出现严重的供给过剩的情况。</a:t>
            </a:r>
          </a:p>
        </p:txBody>
      </p:sp>
    </p:spTree>
    <p:extLst>
      <p:ext uri="{BB962C8B-B14F-4D97-AF65-F5344CB8AC3E}">
        <p14:creationId xmlns:p14="http://schemas.microsoft.com/office/powerpoint/2010/main" val="92167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政策红利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加快发展农村电商，在改善农村电商发展环境、培养农村电商人才、加大农村电商政策扶持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——2015.10</a:t>
            </a:r>
            <a:r>
              <a:rPr lang="zh-CN" altLang="en-US" dirty="0" smtClean="0"/>
              <a:t>国务院</a:t>
            </a:r>
            <a:r>
              <a:rPr lang="zh-CN" altLang="en-US" dirty="0"/>
              <a:t>总理李克强在国务院常务会议上提出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国务院发布</a:t>
            </a:r>
            <a:r>
              <a:rPr lang="en-US" altLang="zh-CN" dirty="0" smtClean="0"/>
              <a:t>《</a:t>
            </a:r>
            <a:r>
              <a:rPr lang="zh-CN" altLang="en-US" dirty="0"/>
              <a:t>关于促进农村电子商务加快发展的指导意见</a:t>
            </a:r>
            <a:r>
              <a:rPr lang="en-US" altLang="zh-CN" dirty="0"/>
              <a:t>》</a:t>
            </a:r>
            <a:r>
              <a:rPr lang="zh-CN" altLang="en-US" dirty="0"/>
              <a:t>，该指导意见中显示将在</a:t>
            </a:r>
            <a:r>
              <a:rPr lang="en-US" altLang="zh-CN" dirty="0"/>
              <a:t>2020</a:t>
            </a:r>
            <a:r>
              <a:rPr lang="zh-CN" altLang="en-US" dirty="0"/>
              <a:t>年初步建成农村电子商务市场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财政部、工信部联合发布</a:t>
            </a:r>
            <a:r>
              <a:rPr lang="en-US" altLang="zh-CN" dirty="0"/>
              <a:t>《2016</a:t>
            </a:r>
            <a:r>
              <a:rPr lang="zh-CN" altLang="en-US" dirty="0"/>
              <a:t>年度电信普遍服务试点申报指南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，力争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98%</a:t>
            </a:r>
            <a:r>
              <a:rPr lang="zh-CN" altLang="en-US" dirty="0" smtClean="0"/>
              <a:t>的行政村通宽带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83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消费观的转变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随着城镇居民收入的逐步提高，食品安全意识在增强，对绿色无污染的农产品的需求大大增加；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87" y="3422650"/>
            <a:ext cx="279082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22650"/>
            <a:ext cx="2990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必然的趋势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城镇网购市场达到一定的饱和状态，增速放缓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en-US" altLang="zh-CN" dirty="0"/>
          </a:p>
          <a:p>
            <a:r>
              <a:rPr lang="zh-CN" altLang="en-US" dirty="0" smtClean="0"/>
              <a:t>走出去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跨境电商、全球购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沉下去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农村电商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19" y="4574513"/>
            <a:ext cx="283845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7" y="2479013"/>
            <a:ext cx="2562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县域网购增速远超于城市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100" y="2869183"/>
            <a:ext cx="965200" cy="2541016"/>
          </a:xfrm>
          <a:prstGeom prst="rect">
            <a:avLst/>
          </a:prstGeom>
          <a:solidFill>
            <a:srgbClr val="90C22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03700" y="2311400"/>
            <a:ext cx="965200" cy="309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00100" y="5410200"/>
            <a:ext cx="561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19300" y="55430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城市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30700" y="55430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县域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19300" y="6045199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年网购消费额同比增速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473200" y="2311400"/>
            <a:ext cx="31623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上下箭头 12"/>
          <p:cNvSpPr/>
          <p:nvPr/>
        </p:nvSpPr>
        <p:spPr>
          <a:xfrm>
            <a:off x="2324100" y="2311400"/>
            <a:ext cx="127000" cy="557784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43001" y="2345963"/>
            <a:ext cx="9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18%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刷</a:t>
            </a:r>
            <a:r>
              <a:rPr lang="zh-CN" altLang="en-US" dirty="0" smtClean="0"/>
              <a:t>墙广告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1" y="1694656"/>
            <a:ext cx="4324350" cy="20955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1" y="3968750"/>
            <a:ext cx="352425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75" y="3968750"/>
            <a:ext cx="3905250" cy="2600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90" y="1930400"/>
            <a:ext cx="312964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农村电商类型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032963"/>
              </p:ext>
            </p:extLst>
          </p:nvPr>
        </p:nvGraphicFramePr>
        <p:xfrm>
          <a:off x="742950" y="2238375"/>
          <a:ext cx="6215063" cy="380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376162" y="3408923"/>
            <a:ext cx="247650" cy="161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23812" y="3570505"/>
            <a:ext cx="466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447925" y="2819400"/>
            <a:ext cx="219075" cy="209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952625" y="2819400"/>
            <a:ext cx="495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83455" y="5781675"/>
            <a:ext cx="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599" y="260100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以新都化工、金正大为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0537" y="3247340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以阿里巴巴、京东为代表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09876" y="608647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以辉隆股份为代表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6274" y="3247340"/>
            <a:ext cx="134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围绕农民生产、生活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营化肥、农机、农药和种子等农村刚需类产品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90537" y="3902750"/>
            <a:ext cx="1343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农产品进城和网货下乡双向商品服务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990851" y="6391275"/>
            <a:ext cx="175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促进城乡物资交流</a:t>
            </a:r>
          </a:p>
        </p:txBody>
      </p:sp>
    </p:spTree>
    <p:extLst>
      <p:ext uri="{BB962C8B-B14F-4D97-AF65-F5344CB8AC3E}">
        <p14:creationId xmlns:p14="http://schemas.microsoft.com/office/powerpoint/2010/main" val="16084270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1484</Words>
  <Application>Microsoft Office PowerPoint</Application>
  <PresentationFormat>全屏显示(4:3)</PresentationFormat>
  <Paragraphs>248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方正姚体</vt:lpstr>
      <vt:lpstr>华文新魏</vt:lpstr>
      <vt:lpstr>Arial</vt:lpstr>
      <vt:lpstr>Trebuchet MS</vt:lpstr>
      <vt:lpstr>Wingdings 3</vt:lpstr>
      <vt:lpstr>平面</vt:lpstr>
      <vt:lpstr>农村电商</vt:lpstr>
      <vt:lpstr>PowerPoint 演示文稿</vt:lpstr>
      <vt:lpstr>概念及背景</vt:lpstr>
      <vt:lpstr>政策红利</vt:lpstr>
      <vt:lpstr>消费观的转变</vt:lpstr>
      <vt:lpstr>必然的趋势</vt:lpstr>
      <vt:lpstr>县域网购增速远超于城市</vt:lpstr>
      <vt:lpstr>刷墙广告</vt:lpstr>
      <vt:lpstr>农村电商类型</vt:lpstr>
      <vt:lpstr>PowerPoint 演示文稿</vt:lpstr>
      <vt:lpstr>阿里三大核心战略</vt:lpstr>
      <vt:lpstr>淘宝村</vt:lpstr>
      <vt:lpstr>淘宝村（镇）标准</vt:lpstr>
      <vt:lpstr>与政府合作</vt:lpstr>
      <vt:lpstr>县级服务中心</vt:lpstr>
      <vt:lpstr>村级服务中心</vt:lpstr>
      <vt:lpstr>从小卖部到合伙人</vt:lpstr>
      <vt:lpstr>如何解决以下问题？</vt:lpstr>
      <vt:lpstr>农村淘宝的拓展</vt:lpstr>
      <vt:lpstr>阿里做了件大好事</vt:lpstr>
      <vt:lpstr>3京东农村电商</vt:lpstr>
      <vt:lpstr>农村电商3F战略</vt:lpstr>
      <vt:lpstr>县级服务中心</vt:lpstr>
      <vt:lpstr>京东帮服务店</vt:lpstr>
      <vt:lpstr>存在的挑战和解决方法</vt:lpstr>
      <vt:lpstr>PowerPoint 演示文稿</vt:lpstr>
      <vt:lpstr>农村电商的几点思考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农村电商</dc:title>
  <dc:creator>dell</dc:creator>
  <cp:lastModifiedBy>dell</cp:lastModifiedBy>
  <cp:revision>94</cp:revision>
  <dcterms:created xsi:type="dcterms:W3CDTF">2016-01-02T05:09:17Z</dcterms:created>
  <dcterms:modified xsi:type="dcterms:W3CDTF">2016-01-06T12:04:45Z</dcterms:modified>
</cp:coreProperties>
</file>