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6" r:id="rId3"/>
    <p:sldId id="258" r:id="rId4"/>
    <p:sldId id="266" r:id="rId5"/>
    <p:sldId id="273" r:id="rId6"/>
    <p:sldId id="274" r:id="rId7"/>
    <p:sldId id="260" r:id="rId8"/>
    <p:sldId id="275" r:id="rId9"/>
    <p:sldId id="277" r:id="rId10"/>
    <p:sldId id="278" r:id="rId11"/>
    <p:sldId id="262" r:id="rId12"/>
    <p:sldId id="267" r:id="rId13"/>
    <p:sldId id="271" r:id="rId14"/>
    <p:sldId id="272" r:id="rId15"/>
    <p:sldId id="276" r:id="rId16"/>
    <p:sldId id="283" r:id="rId17"/>
    <p:sldId id="261" r:id="rId18"/>
    <p:sldId id="279" r:id="rId19"/>
    <p:sldId id="280" r:id="rId20"/>
    <p:sldId id="257"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4660"/>
  </p:normalViewPr>
  <p:slideViewPr>
    <p:cSldViewPr snapToGrid="0">
      <p:cViewPr varScale="1">
        <p:scale>
          <a:sx n="83" d="100"/>
          <a:sy n="83" d="100"/>
        </p:scale>
        <p:origin x="120" y="174"/>
      </p:cViewPr>
      <p:guideLst/>
    </p:cSldViewPr>
  </p:slideViewPr>
  <p:notesTextViewPr>
    <p:cViewPr>
      <p:scale>
        <a:sx n="1" d="1"/>
        <a:sy n="1" d="1"/>
      </p:scale>
      <p:origin x="0" y="0"/>
    </p:cViewPr>
  </p:notesTextViewPr>
  <p:notesViewPr>
    <p:cSldViewPr snapToGrid="0">
      <p:cViewPr varScale="1">
        <p:scale>
          <a:sx n="70" d="100"/>
          <a:sy n="70" d="100"/>
        </p:scale>
        <p:origin x="25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38656-3CF9-488B-96B1-DC7C7D1509F5}" type="datetimeFigureOut">
              <a:rPr lang="zh-CN" altLang="en-US" smtClean="0"/>
              <a:t>2015-09-17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BA70-A5D2-4B5F-928B-2101EC809950}" type="slidenum">
              <a:rPr lang="zh-CN" altLang="en-US" smtClean="0"/>
              <a:t>‹#›</a:t>
            </a:fld>
            <a:endParaRPr lang="zh-CN" altLang="en-US"/>
          </a:p>
        </p:txBody>
      </p:sp>
    </p:spTree>
    <p:extLst>
      <p:ext uri="{BB962C8B-B14F-4D97-AF65-F5344CB8AC3E}">
        <p14:creationId xmlns:p14="http://schemas.microsoft.com/office/powerpoint/2010/main" val="326719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1A2207A-A2BD-4AE5-8452-B69E0C14FC55}"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23599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362996-836C-43E1-AB49-F29A81CA776C}" type="slidenum">
              <a:rPr lang="zh-CN" altLang="en-US" smtClean="0"/>
              <a:pPr/>
              <a:t>13</a:t>
            </a:fld>
            <a:endParaRPr lang="zh-CN" altLang="en-US" smtClean="0"/>
          </a:p>
        </p:txBody>
      </p:sp>
    </p:spTree>
    <p:extLst>
      <p:ext uri="{BB962C8B-B14F-4D97-AF65-F5344CB8AC3E}">
        <p14:creationId xmlns:p14="http://schemas.microsoft.com/office/powerpoint/2010/main" val="278361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362996-836C-43E1-AB49-F29A81CA776C}" type="slidenum">
              <a:rPr lang="zh-CN" altLang="en-US" smtClean="0"/>
              <a:pPr/>
              <a:t>14</a:t>
            </a:fld>
            <a:endParaRPr lang="zh-CN" altLang="en-US" smtClean="0"/>
          </a:p>
        </p:txBody>
      </p:sp>
    </p:spTree>
    <p:extLst>
      <p:ext uri="{BB962C8B-B14F-4D97-AF65-F5344CB8AC3E}">
        <p14:creationId xmlns:p14="http://schemas.microsoft.com/office/powerpoint/2010/main" val="284562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2EB17D3B-5CBD-4C6C-8271-E8263E683C04}"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16</a:t>
            </a:fld>
            <a:endParaRPr lang="en-US" altLang="zh-CN"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314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77BA70-A5D2-4B5F-928B-2101EC809950}" type="slidenum">
              <a:rPr lang="zh-CN" altLang="en-US" smtClean="0"/>
              <a:t>19</a:t>
            </a:fld>
            <a:endParaRPr lang="zh-CN" altLang="en-US"/>
          </a:p>
        </p:txBody>
      </p:sp>
    </p:spTree>
    <p:extLst>
      <p:ext uri="{BB962C8B-B14F-4D97-AF65-F5344CB8AC3E}">
        <p14:creationId xmlns:p14="http://schemas.microsoft.com/office/powerpoint/2010/main" val="207162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6BB64509-2467-4E30-B4EC-64F45C735CC4}"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2677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6BB64509-2467-4E30-B4EC-64F45C735CC4}"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365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316603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250172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173532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175376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21176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335916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395069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252060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169247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132371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85C508-D58A-42AF-919D-DB94C1F0B6CE}" type="datetimeFigureOut">
              <a:rPr lang="zh-CN" altLang="en-US" smtClean="0"/>
              <a:t>2015-09-17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97366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5C508-D58A-42AF-919D-DB94C1F0B6CE}" type="datetimeFigureOut">
              <a:rPr lang="zh-CN" altLang="en-US" smtClean="0"/>
              <a:t>2015-09-17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202EA-F8AC-4A1F-9AE1-3B91CA1F31E4}" type="slidenum">
              <a:rPr lang="zh-CN" altLang="en-US" smtClean="0"/>
              <a:t>‹#›</a:t>
            </a:fld>
            <a:endParaRPr lang="zh-CN" altLang="en-US"/>
          </a:p>
        </p:txBody>
      </p:sp>
    </p:spTree>
    <p:extLst>
      <p:ext uri="{BB962C8B-B14F-4D97-AF65-F5344CB8AC3E}">
        <p14:creationId xmlns:p14="http://schemas.microsoft.com/office/powerpoint/2010/main" val="182924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MH_SubTitle_1"/>
          <p:cNvSpPr/>
          <p:nvPr/>
        </p:nvSpPr>
        <p:spPr>
          <a:xfrm>
            <a:off x="2532199" y="0"/>
            <a:ext cx="3150967" cy="6858000"/>
          </a:xfrm>
          <a:prstGeom prst="rect">
            <a:avLst/>
          </a:prstGeom>
          <a:solidFill>
            <a:srgbClr val="FFFFF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r>
              <a:rPr lang="zh-CN" altLang="en-US" sz="8800" b="1" dirty="0" smtClean="0">
                <a:solidFill>
                  <a:schemeClr val="accent1">
                    <a:lumMod val="75000"/>
                  </a:schemeClr>
                </a:solidFill>
                <a:latin typeface="华文新魏" panose="02010800040101010101" pitchFamily="2" charset="-122"/>
                <a:ea typeface="华文新魏" panose="02010800040101010101" pitchFamily="2" charset="-122"/>
              </a:rPr>
              <a:t>在线</a:t>
            </a:r>
            <a:endParaRPr lang="en-US" altLang="zh-CN" sz="8800" b="1" dirty="0" smtClean="0">
              <a:solidFill>
                <a:schemeClr val="accent1">
                  <a:lumMod val="75000"/>
                </a:schemeClr>
              </a:solidFill>
              <a:latin typeface="华文新魏" panose="02010800040101010101" pitchFamily="2" charset="-122"/>
              <a:ea typeface="华文新魏" panose="02010800040101010101" pitchFamily="2" charset="-122"/>
            </a:endParaRPr>
          </a:p>
          <a:p>
            <a:pPr algn="ctr">
              <a:lnSpc>
                <a:spcPct val="120000"/>
              </a:lnSpc>
              <a:defRPr/>
            </a:pPr>
            <a:r>
              <a:rPr lang="zh-CN" altLang="en-US" sz="8800" b="1" dirty="0" smtClean="0">
                <a:solidFill>
                  <a:schemeClr val="accent1">
                    <a:lumMod val="75000"/>
                  </a:schemeClr>
                </a:solidFill>
                <a:latin typeface="华文新魏" panose="02010800040101010101" pitchFamily="2" charset="-122"/>
                <a:ea typeface="华文新魏" panose="02010800040101010101" pitchFamily="2" charset="-122"/>
              </a:rPr>
              <a:t>教育</a:t>
            </a:r>
            <a:endParaRPr lang="en-US" altLang="zh-CN" sz="8800" b="1" dirty="0" smtClean="0">
              <a:solidFill>
                <a:schemeClr val="accent1">
                  <a:lumMod val="75000"/>
                </a:schemeClr>
              </a:solidFill>
              <a:latin typeface="华文新魏" panose="02010800040101010101" pitchFamily="2" charset="-122"/>
              <a:ea typeface="华文新魏" panose="02010800040101010101" pitchFamily="2" charset="-122"/>
            </a:endParaRPr>
          </a:p>
          <a:p>
            <a:pPr algn="ctr">
              <a:lnSpc>
                <a:spcPct val="120000"/>
              </a:lnSpc>
              <a:defRPr/>
            </a:pPr>
            <a:endParaRPr lang="en-US" altLang="zh-CN" sz="1600" b="1" dirty="0" smtClean="0">
              <a:solidFill>
                <a:schemeClr val="accent1">
                  <a:lumMod val="75000"/>
                </a:schemeClr>
              </a:solidFill>
            </a:endParaRPr>
          </a:p>
          <a:p>
            <a:pPr algn="ctr">
              <a:lnSpc>
                <a:spcPct val="120000"/>
              </a:lnSpc>
              <a:defRPr/>
            </a:pPr>
            <a:endParaRPr lang="en-US" altLang="zh-CN" sz="1600" b="1" dirty="0">
              <a:solidFill>
                <a:schemeClr val="accent1">
                  <a:lumMod val="75000"/>
                </a:schemeClr>
              </a:solidFill>
            </a:endParaRPr>
          </a:p>
          <a:p>
            <a:pPr algn="ctr">
              <a:lnSpc>
                <a:spcPct val="120000"/>
              </a:lnSpc>
              <a:defRPr/>
            </a:pPr>
            <a:endParaRPr lang="en-US" altLang="zh-CN" sz="1600" b="1" dirty="0" smtClean="0">
              <a:solidFill>
                <a:schemeClr val="accent1">
                  <a:lumMod val="75000"/>
                </a:schemeClr>
              </a:solidFill>
            </a:endParaRPr>
          </a:p>
          <a:p>
            <a:pPr algn="ctr">
              <a:lnSpc>
                <a:spcPct val="120000"/>
              </a:lnSpc>
              <a:defRPr/>
            </a:pPr>
            <a:endParaRPr lang="en-US" altLang="zh-CN" sz="1600" b="1" dirty="0">
              <a:solidFill>
                <a:schemeClr val="accent1">
                  <a:lumMod val="75000"/>
                </a:schemeClr>
              </a:solidFill>
            </a:endParaRPr>
          </a:p>
          <a:p>
            <a:pPr algn="ctr">
              <a:lnSpc>
                <a:spcPct val="120000"/>
              </a:lnSpc>
              <a:defRPr/>
            </a:pPr>
            <a:r>
              <a:rPr lang="zh-CN" altLang="en-US" sz="1600" b="1" dirty="0" smtClean="0">
                <a:solidFill>
                  <a:schemeClr val="accent1">
                    <a:lumMod val="75000"/>
                  </a:schemeClr>
                </a:solidFill>
                <a:latin typeface="华文新魏" panose="02010800040101010101" pitchFamily="2" charset="-122"/>
                <a:ea typeface="华文新魏" panose="02010800040101010101" pitchFamily="2" charset="-122"/>
              </a:rPr>
              <a:t>电子商务与智能服务研究中心</a:t>
            </a:r>
            <a:endParaRPr lang="en-US" altLang="zh-CN" sz="1600" b="1" dirty="0" smtClean="0">
              <a:solidFill>
                <a:schemeClr val="accent1">
                  <a:lumMod val="75000"/>
                </a:schemeClr>
              </a:solidFill>
              <a:latin typeface="华文新魏" panose="02010800040101010101" pitchFamily="2" charset="-122"/>
              <a:ea typeface="华文新魏" panose="02010800040101010101" pitchFamily="2" charset="-122"/>
            </a:endParaRPr>
          </a:p>
          <a:p>
            <a:pPr algn="ctr">
              <a:lnSpc>
                <a:spcPct val="120000"/>
              </a:lnSpc>
              <a:defRPr/>
            </a:pPr>
            <a:r>
              <a:rPr lang="zh-CN" altLang="en-US" sz="1600" b="1" dirty="0">
                <a:solidFill>
                  <a:schemeClr val="accent1">
                    <a:lumMod val="75000"/>
                  </a:schemeClr>
                </a:solidFill>
                <a:latin typeface="华文新魏" panose="02010800040101010101" pitchFamily="2" charset="-122"/>
                <a:ea typeface="华文新魏" panose="02010800040101010101" pitchFamily="2" charset="-122"/>
              </a:rPr>
              <a:t>夏</a:t>
            </a:r>
            <a:r>
              <a:rPr lang="zh-CN" altLang="en-US" sz="1600" b="1" dirty="0" smtClean="0">
                <a:solidFill>
                  <a:schemeClr val="accent1">
                    <a:lumMod val="75000"/>
                  </a:schemeClr>
                </a:solidFill>
                <a:latin typeface="华文新魏" panose="02010800040101010101" pitchFamily="2" charset="-122"/>
                <a:ea typeface="华文新魏" panose="02010800040101010101" pitchFamily="2" charset="-122"/>
              </a:rPr>
              <a:t>琪</a:t>
            </a:r>
            <a:endParaRPr lang="en-US" altLang="zh-CN" sz="1600" b="1" dirty="0" smtClean="0">
              <a:solidFill>
                <a:schemeClr val="accent1">
                  <a:lumMod val="75000"/>
                </a:schemeClr>
              </a:solidFill>
              <a:latin typeface="华文新魏" panose="02010800040101010101" pitchFamily="2" charset="-122"/>
              <a:ea typeface="华文新魏" panose="02010800040101010101" pitchFamily="2" charset="-122"/>
            </a:endParaRPr>
          </a:p>
          <a:p>
            <a:pPr algn="ctr">
              <a:lnSpc>
                <a:spcPct val="120000"/>
              </a:lnSpc>
              <a:defRPr/>
            </a:pPr>
            <a:r>
              <a:rPr lang="en-US" altLang="zh-CN" sz="1600" b="1" dirty="0" smtClean="0">
                <a:solidFill>
                  <a:schemeClr val="accent1">
                    <a:lumMod val="75000"/>
                  </a:schemeClr>
                </a:solidFill>
                <a:latin typeface="华文新魏" panose="02010800040101010101" pitchFamily="2" charset="-122"/>
                <a:ea typeface="华文新魏" panose="02010800040101010101" pitchFamily="2" charset="-122"/>
              </a:rPr>
              <a:t>2015.09.17</a:t>
            </a:r>
          </a:p>
        </p:txBody>
      </p:sp>
    </p:spTree>
    <p:extLst>
      <p:ext uri="{BB962C8B-B14F-4D97-AF65-F5344CB8AC3E}">
        <p14:creationId xmlns:p14="http://schemas.microsoft.com/office/powerpoint/2010/main" val="149517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4600" y="5932924"/>
            <a:ext cx="3892412" cy="369332"/>
          </a:xfrm>
          <a:prstGeom prst="rect">
            <a:avLst/>
          </a:prstGeom>
          <a:noFill/>
        </p:spPr>
        <p:txBody>
          <a:bodyPr wrap="none" rtlCol="0">
            <a:spAutoFit/>
          </a:bodyPr>
          <a:lstStyle/>
          <a:p>
            <a:r>
              <a:rPr lang="en-US" altLang="zh-CN" dirty="0" smtClean="0"/>
              <a:t>         </a:t>
            </a:r>
            <a:r>
              <a:rPr lang="zh-CN" altLang="en-US" dirty="0" smtClean="0">
                <a:solidFill>
                  <a:srgbClr val="FF0000"/>
                </a:solidFill>
                <a:latin typeface="微软雅黑" panose="020B0503020204020204" pitchFamily="34" charset="-122"/>
                <a:ea typeface="微软雅黑" panose="020B0503020204020204" pitchFamily="34" charset="-122"/>
              </a:rPr>
              <a:t>高等学历教育为最大的细分领域</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064212" y="654329"/>
            <a:ext cx="8086725" cy="5086350"/>
          </a:xfrm>
          <a:prstGeom prst="rect">
            <a:avLst/>
          </a:prstGeom>
        </p:spPr>
      </p:pic>
    </p:spTree>
    <p:extLst>
      <p:ext uri="{BB962C8B-B14F-4D97-AF65-F5344CB8AC3E}">
        <p14:creationId xmlns:p14="http://schemas.microsoft.com/office/powerpoint/2010/main" val="2893852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p:cNvSpPr txBox="1"/>
          <p:nvPr/>
        </p:nvSpPr>
        <p:spPr>
          <a:xfrm>
            <a:off x="5714359" y="872716"/>
            <a:ext cx="1008112" cy="3960440"/>
          </a:xfrm>
          <a:prstGeom prst="rect">
            <a:avLst/>
          </a:prstGeom>
          <a:noFill/>
        </p:spPr>
        <p:txBody>
          <a:bodyPr lIns="0" tIns="0" rIns="0" bIns="0" anchor="ctr"/>
          <a:lstStyle/>
          <a:p>
            <a:pPr algn="ctr">
              <a:defRPr/>
            </a:pPr>
            <a:r>
              <a:rPr lang="en-US" altLang="zh-CN"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rPr>
              <a:t>3</a:t>
            </a:r>
            <a:endParaRPr lang="zh-CN" altLang="en-US"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endParaRPr>
          </a:p>
        </p:txBody>
      </p:sp>
      <p:sp>
        <p:nvSpPr>
          <p:cNvPr id="3" name="圆角矩形 2"/>
          <p:cNvSpPr/>
          <p:nvPr/>
        </p:nvSpPr>
        <p:spPr>
          <a:xfrm>
            <a:off x="3830639" y="2890838"/>
            <a:ext cx="4632325" cy="703262"/>
          </a:xfrm>
          <a:prstGeom prst="roundRect">
            <a:avLst>
              <a:gd name="adj" fmla="val 50000"/>
            </a:avLst>
          </a:prstGeom>
          <a:gradFill flip="none" rotWithShape="1">
            <a:gsLst>
              <a:gs pos="0">
                <a:schemeClr val="accent1">
                  <a:lumMod val="40000"/>
                  <a:lumOff val="60000"/>
                </a:schemeClr>
              </a:gs>
              <a:gs pos="100000">
                <a:schemeClr val="accent1">
                  <a:lumMod val="40000"/>
                  <a:lumOff val="60000"/>
                </a:schemeClr>
              </a:gs>
              <a:gs pos="82000">
                <a:schemeClr val="accent1"/>
              </a:gs>
              <a:gs pos="18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3200" dirty="0" smtClean="0">
                <a:solidFill>
                  <a:srgbClr val="FFFFFF"/>
                </a:solidFill>
                <a:latin typeface="华文新魏" panose="02010800040101010101" pitchFamily="2" charset="-122"/>
                <a:ea typeface="华文新魏" panose="02010800040101010101" pitchFamily="2" charset="-122"/>
              </a:rPr>
              <a:t>在线教育分类说明</a:t>
            </a:r>
            <a:endParaRPr lang="zh-CN" altLang="en-US" sz="3200" dirty="0">
              <a:solidFill>
                <a:srgbClr val="FFFFFF"/>
              </a:solidFill>
              <a:latin typeface="华文新魏" panose="02010800040101010101" pitchFamily="2" charset="-122"/>
              <a:ea typeface="华文新魏" panose="02010800040101010101" pitchFamily="2" charset="-122"/>
            </a:endParaRPr>
          </a:p>
        </p:txBody>
      </p:sp>
      <p:sp>
        <p:nvSpPr>
          <p:cNvPr id="4" name="任意多边形 3"/>
          <p:cNvSpPr/>
          <p:nvPr/>
        </p:nvSpPr>
        <p:spPr>
          <a:xfrm>
            <a:off x="3228975" y="2873376"/>
            <a:ext cx="471488" cy="720725"/>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flipH="1">
            <a:off x="8591550" y="2867025"/>
            <a:ext cx="471488" cy="719138"/>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79122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239" y="671332"/>
            <a:ext cx="7410724" cy="5564732"/>
          </a:xfrm>
          <a:prstGeom prst="rect">
            <a:avLst/>
          </a:prstGeom>
        </p:spPr>
      </p:pic>
      <p:sp>
        <p:nvSpPr>
          <p:cNvPr id="4" name="文本框 3"/>
          <p:cNvSpPr txBox="1"/>
          <p:nvPr/>
        </p:nvSpPr>
        <p:spPr>
          <a:xfrm>
            <a:off x="1171159" y="995426"/>
            <a:ext cx="738664" cy="4708981"/>
          </a:xfrm>
          <a:prstGeom prst="rect">
            <a:avLst/>
          </a:prstGeom>
          <a:noFill/>
        </p:spPr>
        <p:txBody>
          <a:bodyPr vert="eaVert" wrap="none" rtlCol="0">
            <a:spAutoFit/>
          </a:bodyPr>
          <a:lstStyle/>
          <a:p>
            <a:r>
              <a:rPr lang="zh-CN" altLang="en-US" sz="3600" dirty="0" smtClean="0">
                <a:solidFill>
                  <a:srgbClr val="2E75B6"/>
                </a:solidFill>
                <a:latin typeface="微软雅黑" panose="020B0503020204020204" pitchFamily="34" charset="-122"/>
                <a:ea typeface="微软雅黑" panose="020B0503020204020204" pitchFamily="34" charset="-122"/>
              </a:rPr>
              <a:t>中国在线教育竞争格局</a:t>
            </a:r>
            <a:endParaRPr lang="zh-CN" altLang="en-US" sz="3600" dirty="0">
              <a:solidFill>
                <a:srgbClr val="2E75B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187615" y="3391382"/>
            <a:ext cx="9491241"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629096" y="1173707"/>
            <a:ext cx="491319" cy="102358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29095" y="4585475"/>
            <a:ext cx="491319" cy="102358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74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MH_Other_1"/>
          <p:cNvSpPr>
            <a:spLocks noChangeArrowheads="1"/>
          </p:cNvSpPr>
          <p:nvPr/>
        </p:nvSpPr>
        <p:spPr bwMode="auto">
          <a:xfrm>
            <a:off x="691745" y="1766264"/>
            <a:ext cx="5199770" cy="2608967"/>
          </a:xfrm>
          <a:prstGeom prst="roundRect">
            <a:avLst>
              <a:gd name="adj" fmla="val 2907"/>
            </a:avLst>
          </a:prstGeom>
          <a:solidFill>
            <a:schemeClr val="accent1"/>
          </a:solidFill>
          <a:ln w="317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defRPr/>
            </a:pPr>
            <a:endParaRPr lang="zh-CN" altLang="en-US" sz="1400">
              <a:latin typeface="+mn-ea"/>
              <a:ea typeface="+mn-ea"/>
            </a:endParaRPr>
          </a:p>
        </p:txBody>
      </p:sp>
      <p:sp>
        <p:nvSpPr>
          <p:cNvPr id="19" name="MH_SubTitle_1"/>
          <p:cNvSpPr/>
          <p:nvPr/>
        </p:nvSpPr>
        <p:spPr>
          <a:xfrm>
            <a:off x="700808" y="1227841"/>
            <a:ext cx="2641306" cy="429294"/>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a:defRPr/>
            </a:pPr>
            <a:r>
              <a:rPr lang="en-US" altLang="zh-CN" sz="2000" dirty="0" smtClean="0">
                <a:solidFill>
                  <a:srgbClr val="FFFFFF"/>
                </a:solidFill>
                <a:latin typeface="微软雅黑" panose="020B0503020204020204" pitchFamily="34" charset="-122"/>
                <a:ea typeface="微软雅黑" panose="020B0503020204020204" pitchFamily="34" charset="-122"/>
              </a:rPr>
              <a:t>1.</a:t>
            </a:r>
            <a:r>
              <a:rPr lang="zh-CN" altLang="en-US" sz="2000" dirty="0" smtClean="0">
                <a:solidFill>
                  <a:srgbClr val="FFFFFF"/>
                </a:solidFill>
                <a:latin typeface="微软雅黑" panose="020B0503020204020204" pitchFamily="34" charset="-122"/>
                <a:ea typeface="微软雅黑" panose="020B0503020204020204" pitchFamily="34" charset="-122"/>
              </a:rPr>
              <a:t>教育机构</a:t>
            </a:r>
            <a:r>
              <a:rPr lang="en-US" altLang="zh-CN" sz="2000" dirty="0" smtClean="0">
                <a:solidFill>
                  <a:srgbClr val="FFFFFF"/>
                </a:solidFill>
                <a:latin typeface="微软雅黑" panose="020B0503020204020204" pitchFamily="34" charset="-122"/>
                <a:ea typeface="微软雅黑" panose="020B0503020204020204" pitchFamily="34" charset="-122"/>
              </a:rPr>
              <a:t> </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3079" name="MH_PageTitle"/>
          <p:cNvSpPr>
            <a:spLocks noGrp="1"/>
          </p:cNvSpPr>
          <p:nvPr>
            <p:ph type="title"/>
          </p:nvPr>
        </p:nvSpPr>
        <p:spPr>
          <a:xfrm>
            <a:off x="722450" y="295675"/>
            <a:ext cx="4299926" cy="780769"/>
          </a:xfrm>
        </p:spPr>
        <p:txBody>
          <a:bodyPr>
            <a:normAutofit fontScale="90000"/>
          </a:bodyPr>
          <a:lstStyle/>
          <a:p>
            <a:r>
              <a:rPr lang="zh-CN" altLang="en-US" dirty="0" smtClean="0">
                <a:solidFill>
                  <a:srgbClr val="2E75B6"/>
                </a:solidFill>
                <a:latin typeface="微软雅黑" panose="020B0503020204020204" pitchFamily="34" charset="-122"/>
                <a:ea typeface="微软雅黑" panose="020B0503020204020204" pitchFamily="34" charset="-122"/>
              </a:rPr>
              <a:t>四种主流模式分析</a:t>
            </a:r>
          </a:p>
        </p:txBody>
      </p:sp>
      <p:sp>
        <p:nvSpPr>
          <p:cNvPr id="10" name="MH_Text_1"/>
          <p:cNvSpPr>
            <a:spLocks noChangeArrowheads="1"/>
          </p:cNvSpPr>
          <p:nvPr/>
        </p:nvSpPr>
        <p:spPr bwMode="auto">
          <a:xfrm>
            <a:off x="899708" y="2005976"/>
            <a:ext cx="4837837" cy="2275731"/>
          </a:xfrm>
          <a:prstGeom prst="roundRect">
            <a:avLst>
              <a:gd name="adj" fmla="val 2907"/>
            </a:avLst>
          </a:prstGeom>
          <a:solidFill>
            <a:schemeClr val="accent1">
              <a:lumMod val="20000"/>
              <a:lumOff val="80000"/>
            </a:schemeClr>
          </a:solidFill>
          <a:ln>
            <a:noFill/>
          </a:ln>
        </p:spPr>
        <p:txBody>
          <a:bodyPr lIns="180000" tIns="180000" rIns="180000" bIns="180000" anchor="ctr">
            <a:no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从</a:t>
            </a:r>
            <a:r>
              <a:rPr lang="zh-CN" altLang="en-US" sz="1600" dirty="0">
                <a:latin typeface="微软雅黑" panose="020B0503020204020204" pitchFamily="34" charset="-122"/>
                <a:ea typeface="微软雅黑" panose="020B0503020204020204" pitchFamily="34" charset="-122"/>
              </a:rPr>
              <a:t>线下教育机构产生的在线教育服务，例如新东方</a:t>
            </a:r>
            <a:r>
              <a:rPr lang="zh-CN" altLang="en-US" sz="1600" dirty="0" smtClean="0">
                <a:latin typeface="微软雅黑" panose="020B0503020204020204" pitchFamily="34" charset="-122"/>
                <a:ea typeface="微软雅黑" panose="020B0503020204020204" pitchFamily="34" charset="-122"/>
              </a:rPr>
              <a:t>在线。</a:t>
            </a:r>
            <a:endParaRPr lang="en-US" altLang="zh-CN" sz="1600" dirty="0" smtClean="0">
              <a:latin typeface="微软雅黑" panose="020B0503020204020204" pitchFamily="34" charset="-122"/>
              <a:ea typeface="微软雅黑" panose="020B0503020204020204" pitchFamily="34" charset="-122"/>
            </a:endParaRPr>
          </a:p>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传统</a:t>
            </a:r>
            <a:r>
              <a:rPr lang="zh-CN" altLang="en-US" sz="1600" dirty="0">
                <a:latin typeface="微软雅黑" panose="020B0503020204020204" pitchFamily="34" charset="-122"/>
                <a:ea typeface="微软雅黑" panose="020B0503020204020204" pitchFamily="34" charset="-122"/>
              </a:rPr>
              <a:t>教育机构的</a:t>
            </a:r>
            <a:r>
              <a:rPr lang="zh-CN" altLang="en-US" sz="1600" dirty="0" smtClean="0">
                <a:latin typeface="微软雅黑" panose="020B0503020204020204" pitchFamily="34" charset="-122"/>
                <a:ea typeface="微软雅黑" panose="020B0503020204020204" pitchFamily="34" charset="-122"/>
              </a:rPr>
              <a:t>优势是</a:t>
            </a:r>
            <a:r>
              <a:rPr lang="zh-CN" altLang="en-US" sz="1600" dirty="0">
                <a:latin typeface="微软雅黑" panose="020B0503020204020204" pitchFamily="34" charset="-122"/>
                <a:ea typeface="微软雅黑" panose="020B0503020204020204" pitchFamily="34" charset="-122"/>
              </a:rPr>
              <a:t>厚实的教学资源和多年积累的</a:t>
            </a:r>
            <a:r>
              <a:rPr lang="zh-CN" altLang="en-US" sz="1600" dirty="0" smtClean="0">
                <a:latin typeface="微软雅黑" panose="020B0503020204020204" pitchFamily="34" charset="-122"/>
                <a:ea typeface="微软雅黑" panose="020B0503020204020204" pitchFamily="34" charset="-122"/>
              </a:rPr>
              <a:t>品牌，面临</a:t>
            </a:r>
            <a:r>
              <a:rPr lang="zh-CN" altLang="en-US" sz="1600" dirty="0">
                <a:latin typeface="微软雅黑" panose="020B0503020204020204" pitchFamily="34" charset="-122"/>
                <a:ea typeface="微软雅黑" panose="020B0503020204020204" pitchFamily="34" charset="-122"/>
              </a:rPr>
              <a:t>的挑战是如何解决线上、线下博弈的</a:t>
            </a:r>
            <a:r>
              <a:rPr lang="zh-CN" altLang="en-US" sz="1600" dirty="0" smtClean="0">
                <a:latin typeface="微软雅黑" panose="020B0503020204020204" pitchFamily="34" charset="-122"/>
                <a:ea typeface="微软雅黑" panose="020B0503020204020204" pitchFamily="34" charset="-122"/>
              </a:rPr>
              <a:t>问题，以及</a:t>
            </a:r>
            <a:r>
              <a:rPr lang="zh-CN" altLang="en-US" sz="1600" dirty="0">
                <a:latin typeface="微软雅黑" panose="020B0503020204020204" pitchFamily="34" charset="-122"/>
                <a:ea typeface="微软雅黑" panose="020B0503020204020204" pitchFamily="34" charset="-122"/>
              </a:rPr>
              <a:t>怎样打造优秀的互联网产品的能力。</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MH_Other_1"/>
          <p:cNvSpPr>
            <a:spLocks noChangeArrowheads="1"/>
          </p:cNvSpPr>
          <p:nvPr/>
        </p:nvSpPr>
        <p:spPr bwMode="auto">
          <a:xfrm>
            <a:off x="6318986" y="3886372"/>
            <a:ext cx="5199770" cy="2608967"/>
          </a:xfrm>
          <a:prstGeom prst="roundRect">
            <a:avLst>
              <a:gd name="adj" fmla="val 2907"/>
            </a:avLst>
          </a:prstGeom>
          <a:solidFill>
            <a:schemeClr val="accent1"/>
          </a:solidFill>
          <a:ln w="317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defRPr/>
            </a:pPr>
            <a:endParaRPr lang="zh-CN" altLang="en-US" sz="1400">
              <a:latin typeface="+mn-ea"/>
              <a:ea typeface="+mn-ea"/>
            </a:endParaRPr>
          </a:p>
        </p:txBody>
      </p:sp>
      <p:sp>
        <p:nvSpPr>
          <p:cNvPr id="11" name="MH_SubTitle_1"/>
          <p:cNvSpPr/>
          <p:nvPr/>
        </p:nvSpPr>
        <p:spPr>
          <a:xfrm>
            <a:off x="6328049" y="3347949"/>
            <a:ext cx="2641306" cy="429294"/>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rPr>
              <a:t>2</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纯在线教育服务</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2" name="MH_Text_1"/>
          <p:cNvSpPr>
            <a:spLocks noChangeArrowheads="1"/>
          </p:cNvSpPr>
          <p:nvPr/>
        </p:nvSpPr>
        <p:spPr bwMode="auto">
          <a:xfrm>
            <a:off x="6526949" y="4126084"/>
            <a:ext cx="4837837" cy="2275731"/>
          </a:xfrm>
          <a:prstGeom prst="roundRect">
            <a:avLst>
              <a:gd name="adj" fmla="val 2907"/>
            </a:avLst>
          </a:prstGeom>
          <a:solidFill>
            <a:schemeClr val="accent1">
              <a:lumMod val="20000"/>
              <a:lumOff val="80000"/>
            </a:schemeClr>
          </a:solidFill>
          <a:ln>
            <a:noFill/>
          </a:ln>
        </p:spPr>
        <p:txBody>
          <a:bodyPr lIns="180000" tIns="180000" rIns="180000" bIns="180000" anchor="ctr">
            <a:no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纯</a:t>
            </a:r>
            <a:r>
              <a:rPr lang="zh-CN" altLang="en-US" sz="1600" dirty="0">
                <a:latin typeface="微软雅黑" panose="020B0503020204020204" pitchFamily="34" charset="-122"/>
                <a:ea typeface="微软雅黑" panose="020B0503020204020204" pitchFamily="34" charset="-122"/>
              </a:rPr>
              <a:t>在线的垂直教育服务，例如</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教育。</a:t>
            </a:r>
            <a:endParaRPr lang="en-US" altLang="zh-CN" sz="1600" dirty="0" smtClean="0">
              <a:latin typeface="微软雅黑" panose="020B0503020204020204" pitchFamily="34" charset="-122"/>
              <a:ea typeface="微软雅黑" panose="020B0503020204020204" pitchFamily="34" charset="-122"/>
            </a:endParaRPr>
          </a:p>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垂直</a:t>
            </a:r>
            <a:r>
              <a:rPr lang="zh-CN" altLang="en-US" sz="1600" dirty="0">
                <a:latin typeface="微软雅黑" panose="020B0503020204020204" pitchFamily="34" charset="-122"/>
                <a:ea typeface="微软雅黑" panose="020B0503020204020204" pitchFamily="34" charset="-122"/>
              </a:rPr>
              <a:t>在线教育服务机构类似</a:t>
            </a:r>
            <a:r>
              <a:rPr lang="en-US" altLang="zh-CN" sz="1600" dirty="0">
                <a:latin typeface="微软雅黑" panose="020B0503020204020204" pitchFamily="34" charset="-122"/>
                <a:ea typeface="微软雅黑" panose="020B0503020204020204" pitchFamily="34" charset="-122"/>
              </a:rPr>
              <a:t>B2C</a:t>
            </a:r>
            <a:r>
              <a:rPr lang="zh-CN" altLang="en-US" sz="1600" dirty="0">
                <a:latin typeface="微软雅黑" panose="020B0503020204020204" pitchFamily="34" charset="-122"/>
                <a:ea typeface="微软雅黑" panose="020B0503020204020204" pitchFamily="34" charset="-122"/>
              </a:rPr>
              <a:t>电商，产品和教学流程都自行设计运营，灵活性高，运营比线下轻但是比线上其它模式重。这个模式这两年产生多个差异化的优秀产品，是在线教育的一个主要模式。</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MH_Other_1"/>
          <p:cNvSpPr>
            <a:spLocks noChangeArrowheads="1"/>
          </p:cNvSpPr>
          <p:nvPr/>
        </p:nvSpPr>
        <p:spPr bwMode="auto">
          <a:xfrm>
            <a:off x="691745" y="1766264"/>
            <a:ext cx="5199770" cy="2608967"/>
          </a:xfrm>
          <a:prstGeom prst="roundRect">
            <a:avLst>
              <a:gd name="adj" fmla="val 2907"/>
            </a:avLst>
          </a:prstGeom>
          <a:solidFill>
            <a:schemeClr val="accent1"/>
          </a:solidFill>
          <a:ln w="317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defRPr/>
            </a:pPr>
            <a:endParaRPr lang="zh-CN" altLang="en-US" sz="1400">
              <a:latin typeface="+mn-ea"/>
              <a:ea typeface="+mn-ea"/>
            </a:endParaRPr>
          </a:p>
        </p:txBody>
      </p:sp>
      <p:sp>
        <p:nvSpPr>
          <p:cNvPr id="19" name="MH_SubTitle_1"/>
          <p:cNvSpPr/>
          <p:nvPr/>
        </p:nvSpPr>
        <p:spPr>
          <a:xfrm>
            <a:off x="700808" y="1227841"/>
            <a:ext cx="2641306" cy="429294"/>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rPr>
              <a:t>3</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学习工具社区</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3079" name="MH_PageTitle"/>
          <p:cNvSpPr>
            <a:spLocks noGrp="1"/>
          </p:cNvSpPr>
          <p:nvPr>
            <p:ph type="title"/>
          </p:nvPr>
        </p:nvSpPr>
        <p:spPr>
          <a:xfrm>
            <a:off x="722450" y="295675"/>
            <a:ext cx="4313574" cy="780769"/>
          </a:xfrm>
        </p:spPr>
        <p:txBody>
          <a:bodyPr>
            <a:normAutofit fontScale="90000"/>
          </a:bodyPr>
          <a:lstStyle/>
          <a:p>
            <a:r>
              <a:rPr lang="zh-CN" altLang="en-US" dirty="0" smtClean="0">
                <a:solidFill>
                  <a:srgbClr val="2E75B6"/>
                </a:solidFill>
                <a:latin typeface="微软雅黑" panose="020B0503020204020204" pitchFamily="34" charset="-122"/>
                <a:ea typeface="微软雅黑" panose="020B0503020204020204" pitchFamily="34" charset="-122"/>
              </a:rPr>
              <a:t>四种主流模式分析</a:t>
            </a:r>
          </a:p>
        </p:txBody>
      </p:sp>
      <p:sp>
        <p:nvSpPr>
          <p:cNvPr id="10" name="MH_Text_1"/>
          <p:cNvSpPr>
            <a:spLocks noChangeArrowheads="1"/>
          </p:cNvSpPr>
          <p:nvPr/>
        </p:nvSpPr>
        <p:spPr bwMode="auto">
          <a:xfrm>
            <a:off x="899708" y="2005976"/>
            <a:ext cx="4837837" cy="2275731"/>
          </a:xfrm>
          <a:prstGeom prst="roundRect">
            <a:avLst>
              <a:gd name="adj" fmla="val 2907"/>
            </a:avLst>
          </a:prstGeom>
          <a:solidFill>
            <a:schemeClr val="accent1">
              <a:lumMod val="20000"/>
              <a:lumOff val="80000"/>
            </a:schemeClr>
          </a:solidFill>
          <a:ln>
            <a:noFill/>
          </a:ln>
        </p:spPr>
        <p:txBody>
          <a:bodyPr lIns="180000" tIns="180000" rIns="180000" bIns="180000" anchor="ctr">
            <a:no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基于</a:t>
            </a:r>
            <a:r>
              <a:rPr lang="zh-CN" altLang="en-US" sz="1600" dirty="0">
                <a:latin typeface="微软雅黑" panose="020B0503020204020204" pitchFamily="34" charset="-122"/>
                <a:ea typeface="微软雅黑" panose="020B0503020204020204" pitchFamily="34" charset="-122"/>
              </a:rPr>
              <a:t>学习工具社区的在线教育，例如有道和</a:t>
            </a:r>
            <a:r>
              <a:rPr lang="en-US" altLang="zh-CN" sz="1600" dirty="0">
                <a:latin typeface="微软雅黑" panose="020B0503020204020204" pitchFamily="34" charset="-122"/>
                <a:ea typeface="微软雅黑" panose="020B0503020204020204" pitchFamily="34" charset="-122"/>
              </a:rPr>
              <a:t>TPO</a:t>
            </a:r>
            <a:r>
              <a:rPr lang="zh-CN" altLang="en-US" sz="1600" dirty="0">
                <a:latin typeface="微软雅黑" panose="020B0503020204020204" pitchFamily="34" charset="-122"/>
                <a:ea typeface="微软雅黑" panose="020B0503020204020204" pitchFamily="34" charset="-122"/>
              </a:rPr>
              <a:t>小站。</a:t>
            </a:r>
            <a:endParaRPr lang="en-US" altLang="zh-CN" sz="1600" dirty="0" smtClean="0">
              <a:latin typeface="微软雅黑" panose="020B0503020204020204" pitchFamily="34" charset="-122"/>
              <a:ea typeface="微软雅黑" panose="020B0503020204020204" pitchFamily="34" charset="-122"/>
            </a:endParaRPr>
          </a:p>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是</a:t>
            </a:r>
            <a:r>
              <a:rPr lang="zh-CN" altLang="en-US" sz="1600" dirty="0">
                <a:latin typeface="微软雅黑" panose="020B0503020204020204" pitchFamily="34" charset="-122"/>
                <a:ea typeface="微软雅黑" panose="020B0503020204020204" pitchFamily="34" charset="-122"/>
              </a:rPr>
              <a:t>以社区或工具起家的在线教育产品</a:t>
            </a:r>
            <a:r>
              <a:rPr lang="zh-CN" altLang="en-US" sz="1600" dirty="0" smtClean="0">
                <a:latin typeface="微软雅黑" panose="020B0503020204020204" pitchFamily="34" charset="-122"/>
                <a:ea typeface="微软雅黑" panose="020B0503020204020204" pitchFamily="34" charset="-122"/>
              </a:rPr>
              <a:t>。公司</a:t>
            </a:r>
            <a:r>
              <a:rPr lang="zh-CN" altLang="en-US" sz="1600" dirty="0">
                <a:latin typeface="微软雅黑" panose="020B0503020204020204" pitchFamily="34" charset="-122"/>
                <a:ea typeface="微软雅黑" panose="020B0503020204020204" pitchFamily="34" charset="-122"/>
              </a:rPr>
              <a:t>利用工具或者社区</a:t>
            </a:r>
            <a:r>
              <a:rPr lang="zh-CN" altLang="en-US" sz="1600" dirty="0" smtClean="0">
                <a:latin typeface="微软雅黑" panose="020B0503020204020204" pitchFamily="34" charset="-122"/>
                <a:ea typeface="微软雅黑" panose="020B0503020204020204" pitchFamily="34" charset="-122"/>
              </a:rPr>
              <a:t>积累大规模</a:t>
            </a:r>
            <a:r>
              <a:rPr lang="zh-CN" altLang="en-US" sz="1600" dirty="0">
                <a:latin typeface="微软雅黑" panose="020B0503020204020204" pitchFamily="34" charset="-122"/>
                <a:ea typeface="微软雅黑" panose="020B0503020204020204" pitchFamily="34" charset="-122"/>
              </a:rPr>
              <a:t>且精准的用户</a:t>
            </a:r>
            <a:r>
              <a:rPr lang="zh-CN" altLang="en-US" sz="1600" dirty="0" smtClean="0">
                <a:latin typeface="微软雅黑" panose="020B0503020204020204" pitchFamily="34" charset="-122"/>
                <a:ea typeface="微软雅黑" panose="020B0503020204020204" pitchFamily="34" charset="-122"/>
              </a:rPr>
              <a:t>，成为</a:t>
            </a:r>
            <a:r>
              <a:rPr lang="zh-CN" altLang="en-US" sz="1600" dirty="0">
                <a:latin typeface="微软雅黑" panose="020B0503020204020204" pitchFamily="34" charset="-122"/>
                <a:ea typeface="微软雅黑" panose="020B0503020204020204" pitchFamily="34" charset="-122"/>
              </a:rPr>
              <a:t>流量入口，运营课程平台，建立了从工具社区到学习的</a:t>
            </a:r>
            <a:r>
              <a:rPr lang="zh-CN" altLang="en-US" sz="1600" dirty="0" smtClean="0">
                <a:latin typeface="微软雅黑" panose="020B0503020204020204" pitchFamily="34" charset="-122"/>
                <a:ea typeface="微软雅黑" panose="020B0503020204020204" pitchFamily="34" charset="-122"/>
              </a:rPr>
              <a:t>链条</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a:t>
            </a:r>
            <a:r>
              <a:rPr lang="zh-CN" altLang="en-US" sz="1600" dirty="0">
                <a:latin typeface="微软雅黑" panose="020B0503020204020204" pitchFamily="34" charset="-122"/>
                <a:ea typeface="微软雅黑" panose="020B0503020204020204" pitchFamily="34" charset="-122"/>
              </a:rPr>
              <a:t>内容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交易”的垂直产业</a:t>
            </a:r>
            <a:r>
              <a:rPr lang="zh-CN" altLang="en-US" sz="1600" dirty="0" smtClean="0">
                <a:latin typeface="微软雅黑" panose="020B0503020204020204" pitchFamily="34" charset="-122"/>
                <a:ea typeface="微软雅黑" panose="020B0503020204020204" pitchFamily="34" charset="-122"/>
              </a:rPr>
              <a:t>模式。</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9" name="MH_Other_1"/>
          <p:cNvSpPr>
            <a:spLocks noChangeArrowheads="1"/>
          </p:cNvSpPr>
          <p:nvPr/>
        </p:nvSpPr>
        <p:spPr bwMode="auto">
          <a:xfrm>
            <a:off x="6318986" y="3886372"/>
            <a:ext cx="5199770" cy="2608967"/>
          </a:xfrm>
          <a:prstGeom prst="roundRect">
            <a:avLst>
              <a:gd name="adj" fmla="val 2907"/>
            </a:avLst>
          </a:prstGeom>
          <a:solidFill>
            <a:schemeClr val="accent1"/>
          </a:solidFill>
          <a:ln w="317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defRPr/>
            </a:pPr>
            <a:endParaRPr lang="zh-CN" altLang="en-US" sz="1400">
              <a:latin typeface="+mn-ea"/>
              <a:ea typeface="+mn-ea"/>
            </a:endParaRPr>
          </a:p>
        </p:txBody>
      </p:sp>
      <p:sp>
        <p:nvSpPr>
          <p:cNvPr id="11" name="MH_SubTitle_1"/>
          <p:cNvSpPr/>
          <p:nvPr/>
        </p:nvSpPr>
        <p:spPr>
          <a:xfrm>
            <a:off x="6328049" y="3347949"/>
            <a:ext cx="2641306" cy="429294"/>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normAutofit/>
          </a:bodyPr>
          <a:lstStyle/>
          <a:p>
            <a:pPr algn="ctr">
              <a:defRPr/>
            </a:pPr>
            <a:r>
              <a:rPr lang="en-US" altLang="zh-CN" sz="2000" dirty="0" smtClean="0">
                <a:solidFill>
                  <a:srgbClr val="FFFFFF"/>
                </a:solidFill>
                <a:latin typeface="微软雅黑" panose="020B0503020204020204" pitchFamily="34" charset="-122"/>
                <a:ea typeface="微软雅黑" panose="020B0503020204020204" pitchFamily="34" charset="-122"/>
              </a:rPr>
              <a:t>4.</a:t>
            </a:r>
            <a:r>
              <a:rPr lang="zh-CN" altLang="en-US" sz="2000" dirty="0" smtClean="0">
                <a:solidFill>
                  <a:srgbClr val="FFFFFF"/>
                </a:solidFill>
                <a:latin typeface="微软雅黑" panose="020B0503020204020204" pitchFamily="34" charset="-122"/>
                <a:ea typeface="微软雅黑" panose="020B0503020204020204" pitchFamily="34" charset="-122"/>
              </a:rPr>
              <a:t>综合平台</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2" name="MH_Text_1"/>
          <p:cNvSpPr>
            <a:spLocks noChangeArrowheads="1"/>
          </p:cNvSpPr>
          <p:nvPr/>
        </p:nvSpPr>
        <p:spPr bwMode="auto">
          <a:xfrm>
            <a:off x="6526949" y="4126084"/>
            <a:ext cx="4837837" cy="2275731"/>
          </a:xfrm>
          <a:prstGeom prst="roundRect">
            <a:avLst>
              <a:gd name="adj" fmla="val 2907"/>
            </a:avLst>
          </a:prstGeom>
          <a:solidFill>
            <a:schemeClr val="accent1">
              <a:lumMod val="20000"/>
              <a:lumOff val="80000"/>
            </a:schemeClr>
          </a:solidFill>
          <a:ln>
            <a:noFill/>
          </a:ln>
        </p:spPr>
        <p:txBody>
          <a:bodyPr lIns="180000" tIns="180000" rIns="180000" bIns="180000" anchor="ctr">
            <a:no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综合</a:t>
            </a:r>
            <a:r>
              <a:rPr lang="zh-CN" altLang="en-US" sz="1600" dirty="0">
                <a:latin typeface="微软雅黑" panose="020B0503020204020204" pitchFamily="34" charset="-122"/>
                <a:ea typeface="微软雅黑" panose="020B0503020204020204" pitchFamily="34" charset="-122"/>
              </a:rPr>
              <a:t>教育平台，例如淘宝同学。</a:t>
            </a:r>
            <a:endParaRPr lang="en-US" altLang="zh-CN" sz="1600" dirty="0" smtClean="0">
              <a:latin typeface="微软雅黑" panose="020B0503020204020204" pitchFamily="34" charset="-122"/>
              <a:ea typeface="微软雅黑" panose="020B0503020204020204" pitchFamily="34" charset="-122"/>
            </a:endParaRPr>
          </a:p>
          <a:p>
            <a:pPr indent="0" algn="just">
              <a:lnSpc>
                <a:spcPct val="130000"/>
              </a:lnSpc>
              <a:spcBef>
                <a:spcPts val="600"/>
              </a:spcBef>
              <a:spcAft>
                <a:spcPts val="600"/>
              </a:spcAft>
              <a:defRPr/>
            </a:pPr>
            <a:r>
              <a:rPr lang="zh-CN" altLang="en-US" sz="1600" dirty="0" smtClean="0">
                <a:latin typeface="微软雅黑" panose="020B0503020204020204" pitchFamily="34" charset="-122"/>
                <a:ea typeface="微软雅黑" panose="020B0503020204020204" pitchFamily="34" charset="-122"/>
              </a:rPr>
              <a:t>       这两年</a:t>
            </a:r>
            <a:r>
              <a:rPr lang="zh-CN" altLang="en-US" sz="1600" dirty="0">
                <a:latin typeface="微软雅黑" panose="020B0503020204020204" pitchFamily="34" charset="-122"/>
                <a:ea typeface="微软雅黑" panose="020B0503020204020204" pitchFamily="34" charset="-122"/>
              </a:rPr>
              <a:t>经验证明</a:t>
            </a:r>
            <a:r>
              <a:rPr lang="zh-CN" altLang="en-US" sz="1600" dirty="0" smtClean="0">
                <a:latin typeface="微软雅黑" panose="020B0503020204020204" pitchFamily="34" charset="-122"/>
                <a:ea typeface="微软雅黑" panose="020B0503020204020204" pitchFamily="34" charset="-122"/>
              </a:rPr>
              <a:t>这个大而全综合平台模式</a:t>
            </a:r>
            <a:r>
              <a:rPr lang="zh-CN" altLang="en-US" sz="1600" dirty="0">
                <a:latin typeface="微软雅黑" panose="020B0503020204020204" pitchFamily="34" charset="-122"/>
                <a:ea typeface="微软雅黑" panose="020B0503020204020204" pitchFamily="34" charset="-122"/>
              </a:rPr>
              <a:t>小公司玩不起，因为这个模式需要较大的流量基础，自我产生流量的能力证明并不强。</a:t>
            </a:r>
            <a:r>
              <a:rPr lang="en-US" altLang="zh-CN" sz="1600" dirty="0">
                <a:latin typeface="微软雅黑" panose="020B0503020204020204" pitchFamily="34" charset="-122"/>
                <a:ea typeface="微软雅黑" panose="020B0503020204020204" pitchFamily="34" charset="-122"/>
              </a:rPr>
              <a:t>2012</a:t>
            </a:r>
            <a:r>
              <a:rPr lang="zh-CN" altLang="en-US" sz="1600" dirty="0">
                <a:latin typeface="微软雅黑" panose="020B0503020204020204" pitchFamily="34" charset="-122"/>
                <a:ea typeface="微软雅黑" panose="020B0503020204020204" pitchFamily="34" charset="-122"/>
              </a:rPr>
              <a:t>年之前，有小公司尝试，但</a:t>
            </a:r>
            <a:r>
              <a:rPr lang="en-US" altLang="zh-CN" sz="1600" dirty="0">
                <a:latin typeface="微软雅黑" panose="020B0503020204020204" pitchFamily="34" charset="-122"/>
                <a:ea typeface="微软雅黑" panose="020B0503020204020204" pitchFamily="34" charset="-122"/>
              </a:rPr>
              <a:t>2012</a:t>
            </a:r>
            <a:r>
              <a:rPr lang="zh-CN" altLang="en-US" sz="1600" dirty="0">
                <a:latin typeface="微软雅黑" panose="020B0503020204020204" pitchFamily="34" charset="-122"/>
                <a:ea typeface="微软雅黑" panose="020B0503020204020204" pitchFamily="34" charset="-122"/>
              </a:rPr>
              <a:t>年之后，这个模式是大公司的地盘。</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393602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PageTitle"/>
          <p:cNvSpPr txBox="1">
            <a:spLocks/>
          </p:cNvSpPr>
          <p:nvPr/>
        </p:nvSpPr>
        <p:spPr>
          <a:xfrm>
            <a:off x="722449" y="423001"/>
            <a:ext cx="7217783" cy="502978"/>
          </a:xfrm>
          <a:prstGeom prst="rect">
            <a:avLst/>
          </a:prstGeom>
        </p:spPr>
        <p:txBody>
          <a:bodyPr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900" dirty="0">
                <a:solidFill>
                  <a:srgbClr val="2E75B6"/>
                </a:solidFill>
                <a:latin typeface="微软雅黑" panose="020B0503020204020204" pitchFamily="34" charset="-122"/>
                <a:ea typeface="微软雅黑" panose="020B0503020204020204" pitchFamily="34" charset="-122"/>
              </a:rPr>
              <a:t>MOOC</a:t>
            </a:r>
            <a:r>
              <a:rPr lang="en-US" altLang="zh-CN" dirty="0">
                <a:solidFill>
                  <a:srgbClr val="2E75B6"/>
                </a:solidFill>
                <a:latin typeface="微软雅黑" panose="020B0503020204020204" pitchFamily="34" charset="-122"/>
                <a:ea typeface="微软雅黑" panose="020B0503020204020204" pitchFamily="34" charset="-122"/>
              </a:rPr>
              <a:t>(massive open online courses)</a:t>
            </a:r>
            <a:endParaRPr lang="zh-CN" altLang="en-US" dirty="0" smtClean="0">
              <a:solidFill>
                <a:srgbClr val="2E75B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08882" y="1388963"/>
            <a:ext cx="6684907"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国外三大巨头</a:t>
            </a:r>
            <a:r>
              <a:rPr lang="zh-CN" altLang="en-US" dirty="0" smtClean="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Coursera</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Udacity</a:t>
            </a:r>
            <a:r>
              <a:rPr lang="zh-CN"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EDX</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2012</a:t>
            </a:r>
            <a:r>
              <a:rPr lang="zh-CN" altLang="en-US" dirty="0" smtClean="0">
                <a:latin typeface="微软雅黑" panose="020B0503020204020204" pitchFamily="34" charset="-122"/>
                <a:ea typeface="微软雅黑" panose="020B0503020204020204" pitchFamily="34" charset="-122"/>
              </a:rPr>
              <a:t>年，美国大学</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08882" y="2305292"/>
            <a:ext cx="7845417"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中国</a:t>
            </a:r>
            <a:r>
              <a:rPr lang="en-US" altLang="zh-CN" b="1" dirty="0" smtClean="0">
                <a:latin typeface="微软雅黑" panose="020B0503020204020204" pitchFamily="34" charset="-122"/>
                <a:ea typeface="微软雅黑" panose="020B0503020204020204" pitchFamily="34" charset="-122"/>
              </a:rPr>
              <a:t>MOOC</a:t>
            </a:r>
            <a:r>
              <a:rPr lang="zh-CN" altLang="en-US" dirty="0" smtClean="0">
                <a:latin typeface="微软雅黑" panose="020B0503020204020204" pitchFamily="34" charset="-122"/>
                <a:ea typeface="微软雅黑" panose="020B0503020204020204" pitchFamily="34" charset="-122"/>
              </a:rPr>
              <a:t>：中国教育部爱课程网和网易合作推出，</a:t>
            </a:r>
            <a:r>
              <a:rPr lang="en-US" altLang="zh-CN" dirty="0" smtClean="0">
                <a:latin typeface="微软雅黑" panose="020B0503020204020204" pitchFamily="34" charset="-122"/>
                <a:ea typeface="微软雅黑" panose="020B0503020204020204" pitchFamily="34" charset="-122"/>
              </a:rPr>
              <a:t>2014</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月，中国大学</a:t>
            </a:r>
            <a:endParaRPr lang="zh-CN" altLang="en-US" dirty="0">
              <a:latin typeface="微软雅黑" panose="020B0503020204020204" pitchFamily="34" charset="-122"/>
              <a:ea typeface="微软雅黑" panose="020B0503020204020204" pitchFamily="34" charset="-122"/>
            </a:endParaRPr>
          </a:p>
        </p:txBody>
      </p:sp>
      <p:sp>
        <p:nvSpPr>
          <p:cNvPr id="5" name="左弧形箭头 4"/>
          <p:cNvSpPr/>
          <p:nvPr/>
        </p:nvSpPr>
        <p:spPr>
          <a:xfrm>
            <a:off x="722449" y="1515220"/>
            <a:ext cx="747536" cy="2605361"/>
          </a:xfrm>
          <a:prstGeom prst="curvedRightArrow">
            <a:avLst/>
          </a:prstGeom>
          <a:solidFill>
            <a:srgbClr val="2E75B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rgbClr val="2E75B6"/>
              </a:solidFill>
            </a:endParaRPr>
          </a:p>
        </p:txBody>
      </p:sp>
      <p:sp>
        <p:nvSpPr>
          <p:cNvPr id="6" name="文本框 5"/>
          <p:cNvSpPr txBox="1"/>
          <p:nvPr/>
        </p:nvSpPr>
        <p:spPr>
          <a:xfrm>
            <a:off x="1469985" y="3210580"/>
            <a:ext cx="10320454" cy="2308324"/>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Coursera</a:t>
            </a:r>
            <a:r>
              <a:rPr lang="zh-CN" altLang="en-US"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美国加州斯坦福大学计算机科学教授</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2012</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zh-CN" dirty="0" smtClean="0">
                <a:latin typeface="微软雅黑" panose="020B0503020204020204" pitchFamily="34" charset="-122"/>
                <a:ea typeface="微软雅黑" panose="020B0503020204020204" pitchFamily="34" charset="-122"/>
              </a:rPr>
              <a:t>月</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全球</a:t>
            </a:r>
            <a:r>
              <a:rPr lang="zh-CN" altLang="zh-CN" dirty="0">
                <a:latin typeface="微软雅黑" panose="020B0503020204020204" pitchFamily="34" charset="-122"/>
                <a:ea typeface="微软雅黑" panose="020B0503020204020204" pitchFamily="34" charset="-122"/>
              </a:rPr>
              <a:t>最大的</a:t>
            </a:r>
            <a:r>
              <a:rPr lang="en-US" altLang="zh-CN" dirty="0">
                <a:latin typeface="微软雅黑" panose="020B0503020204020204" pitchFamily="34" charset="-122"/>
                <a:ea typeface="微软雅黑" panose="020B0503020204020204" pitchFamily="34" charset="-122"/>
              </a:rPr>
              <a:t>MOOC</a:t>
            </a:r>
            <a:r>
              <a:rPr lang="zh-CN" altLang="zh-CN" dirty="0">
                <a:latin typeface="微软雅黑" panose="020B0503020204020204" pitchFamily="34" charset="-122"/>
                <a:ea typeface="微软雅黑" panose="020B0503020204020204" pitchFamily="34" charset="-122"/>
              </a:rPr>
              <a:t>提供者之一，</a:t>
            </a:r>
            <a:r>
              <a:rPr lang="zh-CN" altLang="zh-CN" dirty="0" smtClean="0">
                <a:latin typeface="微软雅黑" panose="020B0503020204020204" pitchFamily="34" charset="-122"/>
                <a:ea typeface="微软雅黑" panose="020B0503020204020204" pitchFamily="34" charset="-122"/>
              </a:rPr>
              <a:t>已开设</a:t>
            </a:r>
            <a:r>
              <a:rPr lang="en-US" altLang="zh-CN" dirty="0" smtClean="0">
                <a:latin typeface="微软雅黑" panose="020B0503020204020204" pitchFamily="34" charset="-122"/>
                <a:ea typeface="微软雅黑" panose="020B0503020204020204" pitchFamily="34" charset="-122"/>
              </a:rPr>
              <a:t>1100</a:t>
            </a:r>
            <a:r>
              <a:rPr lang="zh-CN" altLang="zh-CN" dirty="0">
                <a:latin typeface="微软雅黑" panose="020B0503020204020204" pitchFamily="34" charset="-122"/>
                <a:ea typeface="微软雅黑" panose="020B0503020204020204" pitchFamily="34" charset="-122"/>
              </a:rPr>
              <a:t>多门课程，在全球拥有</a:t>
            </a:r>
            <a:r>
              <a:rPr lang="en-US" altLang="zh-CN" dirty="0">
                <a:latin typeface="微软雅黑" panose="020B0503020204020204" pitchFamily="34" charset="-122"/>
                <a:ea typeface="微软雅黑" panose="020B0503020204020204" pitchFamily="34" charset="-122"/>
              </a:rPr>
              <a:t>1500</a:t>
            </a:r>
            <a:r>
              <a:rPr lang="zh-CN" altLang="zh-CN" dirty="0">
                <a:latin typeface="微软雅黑" panose="020B0503020204020204" pitchFamily="34" charset="-122"/>
                <a:ea typeface="微软雅黑" panose="020B0503020204020204" pitchFamily="34" charset="-122"/>
              </a:rPr>
              <a:t>万的学习者</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75%</a:t>
            </a:r>
            <a:r>
              <a:rPr lang="zh-CN" altLang="zh-CN" dirty="0">
                <a:latin typeface="微软雅黑" panose="020B0503020204020204" pitchFamily="34" charset="-122"/>
                <a:ea typeface="微软雅黑" panose="020B0503020204020204" pitchFamily="34" charset="-122"/>
              </a:rPr>
              <a:t>分布在美国以外</a:t>
            </a:r>
            <a:r>
              <a:rPr lang="zh-CN" altLang="zh-CN" dirty="0" smtClean="0">
                <a:latin typeface="微软雅黑" panose="020B0503020204020204" pitchFamily="34" charset="-122"/>
                <a:ea typeface="微软雅黑" panose="020B0503020204020204" pitchFamily="34" charset="-122"/>
              </a:rPr>
              <a:t>，中国</a:t>
            </a:r>
            <a:r>
              <a:rPr lang="zh-CN" altLang="zh-CN" dirty="0">
                <a:latin typeface="微软雅黑" panose="020B0503020204020204" pitchFamily="34" charset="-122"/>
                <a:ea typeface="微软雅黑" panose="020B0503020204020204" pitchFamily="34" charset="-122"/>
              </a:rPr>
              <a:t>、印度和拉美是其重点海外市场</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去年</a:t>
            </a:r>
            <a:r>
              <a:rPr lang="zh-CN" altLang="zh-CN" dirty="0" smtClean="0">
                <a:latin typeface="微软雅黑" panose="020B0503020204020204" pitchFamily="34" charset="-122"/>
                <a:ea typeface="微软雅黑" panose="020B0503020204020204" pitchFamily="34" charset="-122"/>
              </a:rPr>
              <a:t>，引入前</a:t>
            </a:r>
            <a:r>
              <a:rPr lang="zh-CN" altLang="zh-CN" dirty="0">
                <a:latin typeface="微软雅黑" panose="020B0503020204020204" pitchFamily="34" charset="-122"/>
                <a:ea typeface="微软雅黑" panose="020B0503020204020204" pitchFamily="34" charset="-122"/>
              </a:rPr>
              <a:t>耶鲁大学校长</a:t>
            </a:r>
            <a:r>
              <a:rPr lang="en-US" altLang="zh-CN" dirty="0">
                <a:latin typeface="微软雅黑" panose="020B0503020204020204" pitchFamily="34" charset="-122"/>
                <a:ea typeface="微软雅黑" panose="020B0503020204020204" pitchFamily="34" charset="-122"/>
              </a:rPr>
              <a:t>Rick</a:t>
            </a:r>
            <a:r>
              <a:rPr lang="zh-CN" altLang="zh-CN" dirty="0">
                <a:latin typeface="微软雅黑" panose="020B0503020204020204" pitchFamily="34" charset="-122"/>
                <a:ea typeface="微软雅黑" panose="020B0503020204020204" pitchFamily="34" charset="-122"/>
              </a:rPr>
              <a:t>担任新的</a:t>
            </a:r>
            <a:r>
              <a:rPr lang="en-US" altLang="zh-CN" dirty="0" smtClean="0">
                <a:latin typeface="微软雅黑" panose="020B0503020204020204" pitchFamily="34" charset="-122"/>
                <a:ea typeface="微软雅黑" panose="020B0503020204020204" pitchFamily="34" charset="-122"/>
              </a:rPr>
              <a:t>CEO</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市场</a:t>
            </a:r>
            <a:r>
              <a:rPr lang="zh-CN" altLang="zh-CN" dirty="0">
                <a:latin typeface="微软雅黑" panose="020B0503020204020204" pitchFamily="34" charset="-122"/>
                <a:ea typeface="微软雅黑" panose="020B0503020204020204" pitchFamily="34" charset="-122"/>
              </a:rPr>
              <a:t>扩张的</a:t>
            </a:r>
            <a:r>
              <a:rPr lang="zh-CN" altLang="zh-CN" dirty="0" smtClean="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是</a:t>
            </a:r>
            <a:r>
              <a:rPr lang="zh-CN" altLang="zh-CN" dirty="0" smtClean="0">
                <a:latin typeface="微软雅黑" panose="020B0503020204020204" pitchFamily="34" charset="-122"/>
                <a:ea typeface="微软雅黑" panose="020B0503020204020204" pitchFamily="34" charset="-122"/>
              </a:rPr>
              <a:t>全球化</a:t>
            </a:r>
            <a:r>
              <a:rPr lang="zh-CN" altLang="zh-CN" dirty="0">
                <a:latin typeface="微软雅黑" panose="020B0503020204020204" pitchFamily="34" charset="-122"/>
                <a:ea typeface="微软雅黑" panose="020B0503020204020204" pitchFamily="34" charset="-122"/>
              </a:rPr>
              <a:t>、职业教育和本土</a:t>
            </a:r>
            <a:r>
              <a:rPr lang="zh-CN" altLang="zh-CN" dirty="0" smtClean="0">
                <a:latin typeface="微软雅黑" panose="020B0503020204020204" pitchFamily="34" charset="-122"/>
                <a:ea typeface="微软雅黑" panose="020B0503020204020204" pitchFamily="34" charset="-122"/>
              </a:rPr>
              <a:t>合作</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今年</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月</a:t>
            </a:r>
            <a:r>
              <a:rPr lang="zh-CN" altLang="zh-CN" dirty="0" smtClean="0">
                <a:latin typeface="微软雅黑" panose="020B0503020204020204" pitchFamily="34" charset="-122"/>
                <a:ea typeface="微软雅黑" panose="020B0503020204020204" pitchFamily="34" charset="-122"/>
              </a:rPr>
              <a:t>，中国</a:t>
            </a:r>
            <a:r>
              <a:rPr lang="zh-CN" altLang="zh-CN" dirty="0">
                <a:latin typeface="微软雅黑" panose="020B0503020204020204" pitchFamily="34" charset="-122"/>
                <a:ea typeface="微软雅黑" panose="020B0503020204020204" pitchFamily="34" charset="-122"/>
              </a:rPr>
              <a:t>注册用户数已经突破</a:t>
            </a:r>
            <a:r>
              <a:rPr lang="en-US" altLang="zh-CN" dirty="0">
                <a:latin typeface="微软雅黑" panose="020B0503020204020204" pitchFamily="34" charset="-122"/>
                <a:ea typeface="微软雅黑" panose="020B0503020204020204" pitchFamily="34" charset="-122"/>
              </a:rPr>
              <a:t>100</a:t>
            </a:r>
            <a:r>
              <a:rPr lang="zh-CN" altLang="zh-CN" dirty="0">
                <a:latin typeface="微软雅黑" panose="020B0503020204020204" pitchFamily="34" charset="-122"/>
                <a:ea typeface="微软雅黑" panose="020B0503020204020204" pitchFamily="34" charset="-122"/>
              </a:rPr>
              <a:t>万，超越印度成为其美国以外的第二大</a:t>
            </a:r>
            <a:r>
              <a:rPr lang="zh-CN" altLang="zh-CN" dirty="0" smtClean="0">
                <a:latin typeface="微软雅黑" panose="020B0503020204020204" pitchFamily="34" charset="-122"/>
                <a:ea typeface="微软雅黑" panose="020B0503020204020204" pitchFamily="34" charset="-122"/>
              </a:rPr>
              <a:t>市场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加强</a:t>
            </a:r>
            <a:r>
              <a:rPr lang="zh-CN" altLang="zh-CN" dirty="0">
                <a:latin typeface="微软雅黑" panose="020B0503020204020204" pitchFamily="34" charset="-122"/>
                <a:ea typeface="微软雅黑" panose="020B0503020204020204" pitchFamily="34" charset="-122"/>
              </a:rPr>
              <a:t>产品研发，改进学习评估技术以及与学员的</a:t>
            </a:r>
            <a:r>
              <a:rPr lang="zh-CN" altLang="zh-CN" dirty="0" smtClean="0">
                <a:latin typeface="微软雅黑" panose="020B0503020204020204" pitchFamily="34" charset="-122"/>
                <a:ea typeface="微软雅黑" panose="020B0503020204020204" pitchFamily="34" charset="-122"/>
              </a:rPr>
              <a:t>互动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多</a:t>
            </a:r>
            <a:r>
              <a:rPr lang="zh-CN" altLang="zh-CN" dirty="0">
                <a:latin typeface="微软雅黑" panose="020B0503020204020204" pitchFamily="34" charset="-122"/>
                <a:ea typeface="微软雅黑" panose="020B0503020204020204" pitchFamily="34" charset="-122"/>
              </a:rPr>
              <a:t>门付费的职业教育</a:t>
            </a:r>
            <a:r>
              <a:rPr lang="zh-CN" altLang="zh-CN" dirty="0" smtClean="0">
                <a:latin typeface="微软雅黑" panose="020B0503020204020204" pitchFamily="34" charset="-122"/>
                <a:ea typeface="微软雅黑" panose="020B0503020204020204" pitchFamily="34" charset="-122"/>
              </a:rPr>
              <a:t>课程</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主要的收入</a:t>
            </a:r>
            <a:r>
              <a:rPr lang="zh-CN" altLang="zh-CN" dirty="0" smtClean="0">
                <a:latin typeface="微软雅黑" panose="020B0503020204020204" pitchFamily="34" charset="-122"/>
                <a:ea typeface="微软雅黑" panose="020B0503020204020204" pitchFamily="34" charset="-122"/>
              </a:rPr>
              <a:t>来源</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左弧形箭头 6"/>
          <p:cNvSpPr/>
          <p:nvPr/>
        </p:nvSpPr>
        <p:spPr>
          <a:xfrm>
            <a:off x="722449" y="2405560"/>
            <a:ext cx="747536" cy="1715021"/>
          </a:xfrm>
          <a:prstGeom prst="curvedRightArrow">
            <a:avLst/>
          </a:prstGeom>
          <a:solidFill>
            <a:srgbClr val="2E75B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1469985" y="3322870"/>
            <a:ext cx="10634643" cy="1200329"/>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中国</a:t>
            </a:r>
            <a:r>
              <a:rPr lang="en-US" altLang="zh-CN" dirty="0" smtClean="0">
                <a:latin typeface="微软雅黑" panose="020B0503020204020204" pitchFamily="34" charset="-122"/>
                <a:ea typeface="微软雅黑" panose="020B0503020204020204" pitchFamily="34" charset="-122"/>
              </a:rPr>
              <a:t>MOOC</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日，教育部爱课程网中国大学</a:t>
            </a:r>
            <a:r>
              <a:rPr lang="en-US" altLang="zh-CN" dirty="0">
                <a:latin typeface="微软雅黑" panose="020B0503020204020204" pitchFamily="34" charset="-122"/>
                <a:ea typeface="微软雅黑" panose="020B0503020204020204" pitchFamily="34" charset="-122"/>
              </a:rPr>
              <a:t>MOOC</a:t>
            </a:r>
            <a:r>
              <a:rPr lang="zh-CN" altLang="en-US" dirty="0">
                <a:latin typeface="微软雅黑" panose="020B0503020204020204" pitchFamily="34" charset="-122"/>
                <a:ea typeface="微软雅黑" panose="020B0503020204020204" pitchFamily="34" charset="-122"/>
              </a:rPr>
              <a:t>平台正式</a:t>
            </a:r>
            <a:r>
              <a:rPr lang="zh-CN" altLang="en-US" dirty="0" smtClean="0">
                <a:latin typeface="微软雅黑" panose="020B0503020204020204" pitchFamily="34" charset="-122"/>
                <a:ea typeface="微软雅黑" panose="020B0503020204020204" pitchFamily="34" charset="-122"/>
              </a:rPr>
              <a:t>开通；</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全国</a:t>
            </a:r>
            <a:r>
              <a:rPr lang="zh-CN" altLang="en-US" dirty="0">
                <a:latin typeface="微软雅黑" panose="020B0503020204020204" pitchFamily="34" charset="-122"/>
                <a:ea typeface="微软雅黑" panose="020B0503020204020204" pitchFamily="34" charset="-122"/>
              </a:rPr>
              <a:t>高校可通过此平台进行</a:t>
            </a:r>
            <a:r>
              <a:rPr lang="en-US" altLang="zh-CN" dirty="0">
                <a:latin typeface="微软雅黑" panose="020B0503020204020204" pitchFamily="34" charset="-122"/>
                <a:ea typeface="微软雅黑" panose="020B0503020204020204" pitchFamily="34" charset="-122"/>
              </a:rPr>
              <a:t>MOOC</a:t>
            </a:r>
            <a:r>
              <a:rPr lang="zh-CN" altLang="en-US" dirty="0">
                <a:latin typeface="微软雅黑" panose="020B0503020204020204" pitchFamily="34" charset="-122"/>
                <a:ea typeface="微软雅黑" panose="020B0503020204020204" pitchFamily="34" charset="-122"/>
              </a:rPr>
              <a:t>课程建设和</a:t>
            </a:r>
            <a:r>
              <a:rPr lang="zh-CN" altLang="en-US" dirty="0" smtClean="0">
                <a:latin typeface="微软雅黑" panose="020B0503020204020204" pitchFamily="34" charset="-122"/>
                <a:ea typeface="微软雅黑" panose="020B0503020204020204" pitchFamily="34" charset="-122"/>
              </a:rPr>
              <a:t>应用；</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由</a:t>
            </a:r>
            <a:r>
              <a:rPr lang="zh-CN" altLang="en-US" dirty="0">
                <a:latin typeface="微软雅黑" panose="020B0503020204020204" pitchFamily="34" charset="-122"/>
                <a:ea typeface="微软雅黑" panose="020B0503020204020204" pitchFamily="34" charset="-122"/>
              </a:rPr>
              <a:t>网易云课堂承接教育部国家精品开放课程任务，与爱课程网合作推出的在线学习</a:t>
            </a:r>
            <a:r>
              <a:rPr lang="zh-CN" altLang="en-US" dirty="0" smtClean="0">
                <a:latin typeface="微软雅黑" panose="020B0503020204020204" pitchFamily="34" charset="-122"/>
                <a:ea typeface="微软雅黑" panose="020B0503020204020204" pitchFamily="34" charset="-122"/>
              </a:rPr>
              <a:t>网站；</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提供</a:t>
            </a:r>
            <a:r>
              <a:rPr lang="zh-CN" altLang="en-US" dirty="0">
                <a:latin typeface="微软雅黑" panose="020B0503020204020204" pitchFamily="34" charset="-122"/>
                <a:ea typeface="微软雅黑" panose="020B0503020204020204" pitchFamily="34" charset="-122"/>
              </a:rPr>
              <a:t>中国</a:t>
            </a:r>
            <a:r>
              <a:rPr lang="en-US" altLang="zh-CN" dirty="0">
                <a:latin typeface="微软雅黑" panose="020B0503020204020204" pitchFamily="34" charset="-122"/>
                <a:ea typeface="微软雅黑" panose="020B0503020204020204" pitchFamily="34" charset="-122"/>
              </a:rPr>
              <a:t>985</a:t>
            </a:r>
            <a:r>
              <a:rPr lang="zh-CN" altLang="en-US" dirty="0">
                <a:latin typeface="微软雅黑" panose="020B0503020204020204" pitchFamily="34" charset="-122"/>
                <a:ea typeface="微软雅黑" panose="020B0503020204020204" pitchFamily="34" charset="-122"/>
              </a:rPr>
              <a:t>高校的免费课程，包括北大、浙大、复旦、哈工大等。</a:t>
            </a:r>
          </a:p>
        </p:txBody>
      </p:sp>
    </p:spTree>
    <p:extLst>
      <p:ext uri="{BB962C8B-B14F-4D97-AF65-F5344CB8AC3E}">
        <p14:creationId xmlns:p14="http://schemas.microsoft.com/office/powerpoint/2010/main" val="286020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22" presetClass="exit" presetSubtype="4" fill="hold" grpId="2" nodeType="withEffect">
                                  <p:stCondLst>
                                    <p:cond delay="0"/>
                                  </p:stCondLst>
                                  <p:childTnLst>
                                    <p:animEffect transition="out" filter="wipe(down)">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1" presetClass="entr" presetSubtype="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par>
                                <p:cTn id="29" presetID="21" presetClass="exit" presetSubtype="1" fill="hold" grpId="2" nodeType="withEffect">
                                  <p:stCondLst>
                                    <p:cond delay="0"/>
                                  </p:stCondLst>
                                  <p:childTnLst>
                                    <p:animEffect transition="out" filter="wheel(1)">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2" animBg="1"/>
      <p:bldP spid="6" grpId="0"/>
      <p:bldP spid="6" grpId="2"/>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txBox="1">
            <a:spLocks noChangeArrowheads="1"/>
          </p:cNvSpPr>
          <p:nvPr/>
        </p:nvSpPr>
        <p:spPr bwMode="auto">
          <a:xfrm>
            <a:off x="2589212" y="591317"/>
            <a:ext cx="6910388"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4000" b="1" dirty="0" smtClean="0">
                <a:solidFill>
                  <a:srgbClr val="2E75B6"/>
                </a:solidFill>
                <a:latin typeface="微软雅黑" panose="020B0503020204020204" pitchFamily="34" charset="-122"/>
              </a:rPr>
              <a:t>BAT</a:t>
            </a:r>
            <a:r>
              <a:rPr lang="zh-CN" altLang="en-US" sz="4000" b="1" dirty="0" smtClean="0">
                <a:solidFill>
                  <a:srgbClr val="2E75B6"/>
                </a:solidFill>
                <a:latin typeface="微软雅黑" panose="020B0503020204020204" pitchFamily="34" charset="-122"/>
              </a:rPr>
              <a:t>动向</a:t>
            </a:r>
            <a:endParaRPr lang="zh-CN" altLang="en-US" sz="4000" b="1" dirty="0">
              <a:solidFill>
                <a:srgbClr val="2E75B6"/>
              </a:solidFill>
              <a:latin typeface="微软雅黑" panose="020B0503020204020204" pitchFamily="34" charset="-122"/>
            </a:endParaRPr>
          </a:p>
        </p:txBody>
      </p:sp>
      <p:sp>
        <p:nvSpPr>
          <p:cNvPr id="11" name="MH_Text_1"/>
          <p:cNvSpPr/>
          <p:nvPr/>
        </p:nvSpPr>
        <p:spPr>
          <a:xfrm>
            <a:off x="1030147" y="3853286"/>
            <a:ext cx="2245488" cy="1679413"/>
          </a:xfrm>
          <a:prstGeom prst="rect">
            <a:avLst/>
          </a:prstGeom>
        </p:spPr>
        <p:txBody>
          <a:bodyPr lIns="108000" tIns="0" rIns="108000" bIns="0">
            <a:noAutofit/>
          </a:bodyPr>
          <a:lstStyle/>
          <a:p>
            <a:pPr>
              <a:lnSpc>
                <a:spcPct val="120000"/>
              </a:lnSpc>
              <a:spcAft>
                <a:spcPts val="600"/>
              </a:spcAft>
              <a:defRPr/>
            </a:pPr>
            <a:r>
              <a:rPr lang="zh-CN" altLang="zh-CN" dirty="0">
                <a:latin typeface="微软雅黑" panose="020B0503020204020204" pitchFamily="34" charset="-122"/>
                <a:ea typeface="微软雅黑" panose="020B0503020204020204" pitchFamily="34" charset="-122"/>
              </a:rPr>
              <a:t>从</a:t>
            </a:r>
            <a:r>
              <a:rPr lang="zh-CN" altLang="zh-CN" dirty="0">
                <a:solidFill>
                  <a:srgbClr val="FF0000"/>
                </a:solidFill>
                <a:latin typeface="微软雅黑" panose="020B0503020204020204" pitchFamily="34" charset="-122"/>
                <a:ea typeface="微软雅黑" panose="020B0503020204020204" pitchFamily="34" charset="-122"/>
              </a:rPr>
              <a:t>投资</a:t>
            </a:r>
            <a:r>
              <a:rPr lang="zh-CN" altLang="zh-CN" dirty="0">
                <a:latin typeface="微软雅黑" panose="020B0503020204020204" pitchFamily="34" charset="-122"/>
                <a:ea typeface="微软雅黑" panose="020B0503020204020204" pitchFamily="34" charset="-122"/>
              </a:rPr>
              <a:t>入手，先后完成了三笔投资，分别投资入股了万学教育、传课网和智库网</a:t>
            </a:r>
            <a:endParaRPr lang="zh-CN" altLang="zh-CN" kern="100" dirty="0">
              <a:latin typeface="微软雅黑" panose="020B0503020204020204" pitchFamily="34" charset="-122"/>
              <a:ea typeface="微软雅黑" panose="020B0503020204020204" pitchFamily="34" charset="-122"/>
            </a:endParaRPr>
          </a:p>
        </p:txBody>
      </p:sp>
      <p:sp>
        <p:nvSpPr>
          <p:cNvPr id="15" name="MH_Text_2"/>
          <p:cNvSpPr/>
          <p:nvPr/>
        </p:nvSpPr>
        <p:spPr>
          <a:xfrm>
            <a:off x="4433103" y="3852863"/>
            <a:ext cx="3032567" cy="1992352"/>
          </a:xfrm>
          <a:prstGeom prst="rect">
            <a:avLst/>
          </a:prstGeom>
        </p:spPr>
        <p:txBody>
          <a:bodyPr lIns="108000" tIns="0" rIns="108000" bIns="0">
            <a:noAutofit/>
          </a:bodyPr>
          <a:lstStyle/>
          <a:p>
            <a:pPr>
              <a:lnSpc>
                <a:spcPct val="120000"/>
              </a:lnSpc>
              <a:spcAft>
                <a:spcPts val="600"/>
              </a:spcAft>
              <a:defRPr/>
            </a:pPr>
            <a:r>
              <a:rPr lang="zh-CN" altLang="zh-CN" dirty="0">
                <a:latin typeface="微软雅黑" panose="020B0503020204020204" pitchFamily="34" charset="-122"/>
                <a:ea typeface="微软雅黑" panose="020B0503020204020204" pitchFamily="34" charset="-122"/>
              </a:rPr>
              <a:t>延续了其电商的一贯风格，专注做生态</a:t>
            </a:r>
            <a:r>
              <a:rPr lang="zh-CN" altLang="zh-CN" dirty="0">
                <a:solidFill>
                  <a:srgbClr val="FF0000"/>
                </a:solidFill>
                <a:latin typeface="微软雅黑" panose="020B0503020204020204" pitchFamily="34" charset="-122"/>
                <a:ea typeface="微软雅黑" panose="020B0503020204020204" pitchFamily="34" charset="-122"/>
              </a:rPr>
              <a:t>平台</a:t>
            </a:r>
            <a:r>
              <a:rPr lang="zh-CN" altLang="zh-CN" dirty="0">
                <a:latin typeface="微软雅黑" panose="020B0503020204020204" pitchFamily="34" charset="-122"/>
                <a:ea typeface="微软雅黑" panose="020B0503020204020204" pitchFamily="34" charset="-122"/>
              </a:rPr>
              <a:t>，最早在淘宝上推出了</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淘宝课程</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淘宝同学</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，类似在线课程集市，采用直播互动运营模式搭建混合型教育平台</a:t>
            </a:r>
            <a:endParaRPr lang="zh-CN" altLang="zh-CN" kern="100" dirty="0">
              <a:latin typeface="微软雅黑" panose="020B0503020204020204" pitchFamily="34" charset="-122"/>
              <a:ea typeface="微软雅黑" panose="020B0503020204020204" pitchFamily="34" charset="-122"/>
            </a:endParaRPr>
          </a:p>
        </p:txBody>
      </p:sp>
      <p:sp>
        <p:nvSpPr>
          <p:cNvPr id="18" name="MH_Text_3"/>
          <p:cNvSpPr/>
          <p:nvPr/>
        </p:nvSpPr>
        <p:spPr>
          <a:xfrm>
            <a:off x="8495819" y="3852863"/>
            <a:ext cx="2423166" cy="1679836"/>
          </a:xfrm>
          <a:prstGeom prst="rect">
            <a:avLst/>
          </a:prstGeom>
        </p:spPr>
        <p:txBody>
          <a:bodyPr lIns="108000" tIns="0" rIns="108000" bIns="0">
            <a:noAutofit/>
          </a:bodyPr>
          <a:lstStyle/>
          <a:p>
            <a:pPr>
              <a:lnSpc>
                <a:spcPct val="120000"/>
              </a:lnSpc>
              <a:spcAft>
                <a:spcPts val="600"/>
              </a:spcAft>
              <a:defRPr/>
            </a:pPr>
            <a:r>
              <a:rPr lang="zh-CN" altLang="zh-CN" dirty="0">
                <a:latin typeface="微软雅黑" panose="020B0503020204020204" pitchFamily="34" charset="-122"/>
                <a:ea typeface="微软雅黑" panose="020B0503020204020204" pitchFamily="34" charset="-122"/>
              </a:rPr>
              <a:t>从优质</a:t>
            </a:r>
            <a:r>
              <a:rPr lang="zh-CN" altLang="zh-CN" dirty="0">
                <a:solidFill>
                  <a:srgbClr val="FF0000"/>
                </a:solidFill>
                <a:latin typeface="微软雅黑" panose="020B0503020204020204" pitchFamily="34" charset="-122"/>
                <a:ea typeface="微软雅黑" panose="020B0503020204020204" pitchFamily="34" charset="-122"/>
              </a:rPr>
              <a:t>产品</a:t>
            </a:r>
            <a:r>
              <a:rPr lang="zh-CN" altLang="zh-CN" dirty="0">
                <a:latin typeface="微软雅黑" panose="020B0503020204020204" pitchFamily="34" charset="-122"/>
                <a:ea typeface="微软雅黑" panose="020B0503020204020204" pitchFamily="34" charset="-122"/>
              </a:rPr>
              <a:t>入手，除了上线了腾讯精品课程，还开通支付功能，同时开放课程创建、用户认证等功能</a:t>
            </a:r>
            <a:endParaRPr lang="zh-CN" altLang="zh-CN" kern="1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659" y="1966913"/>
            <a:ext cx="2571750" cy="12287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b="54261"/>
          <a:stretch/>
        </p:blipFill>
        <p:spPr>
          <a:xfrm>
            <a:off x="4583574" y="1966913"/>
            <a:ext cx="2595623" cy="119213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3362" y="1993073"/>
            <a:ext cx="2595623" cy="120256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p:cNvSpPr txBox="1"/>
          <p:nvPr/>
        </p:nvSpPr>
        <p:spPr>
          <a:xfrm>
            <a:off x="5714359" y="872716"/>
            <a:ext cx="1008112" cy="3960440"/>
          </a:xfrm>
          <a:prstGeom prst="rect">
            <a:avLst/>
          </a:prstGeom>
          <a:noFill/>
        </p:spPr>
        <p:txBody>
          <a:bodyPr lIns="0" tIns="0" rIns="0" bIns="0" anchor="ctr"/>
          <a:lstStyle/>
          <a:p>
            <a:pPr algn="ctr">
              <a:defRPr/>
            </a:pPr>
            <a:r>
              <a:rPr lang="en-US" altLang="zh-CN"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rPr>
              <a:t>4</a:t>
            </a:r>
            <a:endParaRPr lang="zh-CN" altLang="en-US"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endParaRPr>
          </a:p>
        </p:txBody>
      </p:sp>
      <p:sp>
        <p:nvSpPr>
          <p:cNvPr id="3" name="圆角矩形 2"/>
          <p:cNvSpPr/>
          <p:nvPr/>
        </p:nvSpPr>
        <p:spPr>
          <a:xfrm>
            <a:off x="3830639" y="2890838"/>
            <a:ext cx="4632325" cy="703262"/>
          </a:xfrm>
          <a:prstGeom prst="roundRect">
            <a:avLst>
              <a:gd name="adj" fmla="val 50000"/>
            </a:avLst>
          </a:prstGeom>
          <a:gradFill flip="none" rotWithShape="1">
            <a:gsLst>
              <a:gs pos="0">
                <a:schemeClr val="accent1">
                  <a:lumMod val="40000"/>
                  <a:lumOff val="60000"/>
                </a:schemeClr>
              </a:gs>
              <a:gs pos="100000">
                <a:schemeClr val="accent1">
                  <a:lumMod val="40000"/>
                  <a:lumOff val="60000"/>
                </a:schemeClr>
              </a:gs>
              <a:gs pos="82000">
                <a:schemeClr val="accent1"/>
              </a:gs>
              <a:gs pos="18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3200" dirty="0" smtClean="0">
                <a:solidFill>
                  <a:srgbClr val="FFFFFF"/>
                </a:solidFill>
                <a:latin typeface="华文新魏" panose="02010800040101010101" pitchFamily="2" charset="-122"/>
                <a:ea typeface="华文新魏" panose="02010800040101010101" pitchFamily="2" charset="-122"/>
              </a:rPr>
              <a:t>在线教育趋势分析</a:t>
            </a:r>
            <a:endParaRPr lang="zh-CN" altLang="en-US" sz="3200" dirty="0">
              <a:solidFill>
                <a:srgbClr val="FFFFFF"/>
              </a:solidFill>
              <a:latin typeface="华文新魏" panose="02010800040101010101" pitchFamily="2" charset="-122"/>
              <a:ea typeface="华文新魏" panose="02010800040101010101" pitchFamily="2" charset="-122"/>
            </a:endParaRPr>
          </a:p>
        </p:txBody>
      </p:sp>
      <p:sp>
        <p:nvSpPr>
          <p:cNvPr id="4" name="任意多边形 3"/>
          <p:cNvSpPr/>
          <p:nvPr/>
        </p:nvSpPr>
        <p:spPr>
          <a:xfrm>
            <a:off x="3228975" y="2873376"/>
            <a:ext cx="471488" cy="720725"/>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flipH="1">
            <a:off x="8591550" y="2867025"/>
            <a:ext cx="471488" cy="719138"/>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20490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803" y="532435"/>
            <a:ext cx="10892726" cy="2791533"/>
          </a:xfrm>
          <a:prstGeom prst="rect">
            <a:avLst/>
          </a:prstGeom>
          <a:noFill/>
        </p:spPr>
        <p:txBody>
          <a:bodyPr wrap="none" rtlCol="0">
            <a:spAutoFit/>
          </a:bodyPr>
          <a:lstStyle/>
          <a:p>
            <a:r>
              <a:rPr lang="zh-CN" altLang="en-US" sz="2400" b="1" dirty="0" smtClean="0">
                <a:solidFill>
                  <a:srgbClr val="2E75B6"/>
                </a:solidFill>
                <a:latin typeface="微软雅黑" panose="020B0503020204020204" pitchFamily="34" charset="-122"/>
                <a:ea typeface="微软雅黑" panose="020B0503020204020204" pitchFamily="34" charset="-122"/>
              </a:rPr>
              <a:t>趋势一</a:t>
            </a:r>
            <a:r>
              <a:rPr lang="zh-CN" altLang="en-US" sz="2400" b="1" dirty="0" smtClean="0">
                <a:solidFill>
                  <a:srgbClr val="2E75B6"/>
                </a:solidFill>
              </a:rPr>
              <a:t>：</a:t>
            </a:r>
            <a:r>
              <a:rPr lang="zh-CN" altLang="en-US" sz="2400" b="1" dirty="0" smtClean="0">
                <a:solidFill>
                  <a:srgbClr val="2E75B6"/>
                </a:solidFill>
                <a:latin typeface="微软雅黑" panose="020B0503020204020204" pitchFamily="34" charset="-122"/>
                <a:ea typeface="微软雅黑" panose="020B0503020204020204" pitchFamily="34" charset="-122"/>
              </a:rPr>
              <a:t>用户需求与商业模式创新的互相促进</a:t>
            </a:r>
            <a:endParaRPr lang="en-US" altLang="zh-CN" sz="2400" b="1" dirty="0">
              <a:solidFill>
                <a:srgbClr val="2E75B6"/>
              </a:solidFill>
              <a:latin typeface="微软雅黑" panose="020B0503020204020204" pitchFamily="34" charset="-122"/>
              <a:ea typeface="微软雅黑" panose="020B0503020204020204" pitchFamily="34" charset="-122"/>
            </a:endParaRPr>
          </a:p>
          <a:p>
            <a:endParaRPr lang="zh-CN" altLang="en-US" sz="1100" dirty="0"/>
          </a:p>
          <a:p>
            <a:pPr>
              <a:lnSpc>
                <a:spcPct val="130000"/>
              </a:lnSpc>
            </a:pPr>
            <a:r>
              <a:rPr lang="zh-CN" altLang="en-US" dirty="0" smtClean="0"/>
              <a:t>         </a:t>
            </a:r>
            <a:r>
              <a:rPr lang="zh-CN" altLang="en-US" dirty="0" smtClean="0">
                <a:latin typeface="微软雅黑" panose="020B0503020204020204" pitchFamily="34" charset="-122"/>
                <a:ea typeface="微软雅黑" panose="020B0503020204020204" pitchFamily="34" charset="-122"/>
              </a:rPr>
              <a:t>中国</a:t>
            </a:r>
            <a:r>
              <a:rPr lang="zh-CN" altLang="en-US" dirty="0">
                <a:latin typeface="微软雅黑" panose="020B0503020204020204" pitchFamily="34" charset="-122"/>
                <a:ea typeface="微软雅黑" panose="020B0503020204020204" pitchFamily="34" charset="-122"/>
              </a:rPr>
              <a:t>在线教育整体格局尚未完全形成，近两年将会在细分领域有突出发展，如职业教育、语言培训</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en-US" altLang="zh-CN" dirty="0" smtClean="0">
                <a:latin typeface="微软雅黑" panose="020B0503020204020204" pitchFamily="34" charset="-122"/>
                <a:ea typeface="微软雅黑" panose="020B0503020204020204" pitchFamily="34" charset="-122"/>
              </a:rPr>
              <a:t>K12</a:t>
            </a:r>
            <a:r>
              <a:rPr lang="zh-CN" altLang="en-US" dirty="0">
                <a:latin typeface="微软雅黑" panose="020B0503020204020204" pitchFamily="34" charset="-122"/>
                <a:ea typeface="微软雅黑" panose="020B0503020204020204" pitchFamily="34" charset="-122"/>
              </a:rPr>
              <a:t>领域。在细分领域满足用户需求，积累</a:t>
            </a:r>
            <a:r>
              <a:rPr lang="zh-CN" altLang="en-US" dirty="0" smtClean="0">
                <a:latin typeface="微软雅黑" panose="020B0503020204020204" pitchFamily="34" charset="-122"/>
                <a:ea typeface="微软雅黑" panose="020B0503020204020204" pitchFamily="34" charset="-122"/>
              </a:rPr>
              <a:t>用户规模，掌握</a:t>
            </a:r>
            <a:r>
              <a:rPr lang="zh-CN" altLang="en-US" dirty="0">
                <a:latin typeface="微软雅黑" panose="020B0503020204020204" pitchFamily="34" charset="-122"/>
                <a:ea typeface="微软雅黑" panose="020B0503020204020204" pitchFamily="34" charset="-122"/>
              </a:rPr>
              <a:t>市场主动权。在线教育领域，</a:t>
            </a:r>
            <a:r>
              <a:rPr lang="zh-CN" altLang="en-US" dirty="0" smtClean="0">
                <a:latin typeface="微软雅黑" panose="020B0503020204020204" pitchFamily="34" charset="-122"/>
                <a:ea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rPr>
              <a:t>的价值</a:t>
            </a:r>
            <a:r>
              <a:rPr lang="zh-CN" altLang="en-US" dirty="0" smtClean="0">
                <a:latin typeface="微软雅黑" panose="020B0503020204020204" pitchFamily="34" charset="-122"/>
                <a:ea typeface="微软雅黑" panose="020B0503020204020204" pitchFamily="34" charset="-122"/>
              </a:rPr>
              <a:t>得到</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了</a:t>
            </a:r>
            <a:r>
              <a:rPr lang="zh-CN" altLang="en-US" dirty="0">
                <a:latin typeface="微软雅黑" panose="020B0503020204020204" pitchFamily="34" charset="-122"/>
                <a:ea typeface="微软雅黑" panose="020B0503020204020204" pitchFamily="34" charset="-122"/>
              </a:rPr>
              <a:t>空前的提高，这造成了用户需求与商业模式创新之间的互相促进。 </a:t>
            </a:r>
          </a:p>
          <a:p>
            <a:pPr>
              <a:lnSpc>
                <a:spcPct val="130000"/>
              </a:lnSpc>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企业创立之初，一种能够有效满足用户需求的创新商业模式必然能够吸引到最大规模的用户。</a:t>
            </a:r>
            <a:r>
              <a:rPr lang="zh-CN" altLang="en-US" dirty="0" smtClean="0">
                <a:latin typeface="微软雅黑" panose="020B0503020204020204" pitchFamily="34" charset="-122"/>
                <a:ea typeface="微软雅黑" panose="020B0503020204020204" pitchFamily="34" charset="-122"/>
              </a:rPr>
              <a:t>在此</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之后</a:t>
            </a:r>
            <a:r>
              <a:rPr lang="zh-CN" altLang="en-US" dirty="0">
                <a:latin typeface="微软雅黑" panose="020B0503020204020204" pitchFamily="34" charset="-122"/>
                <a:ea typeface="微软雅黑" panose="020B0503020204020204" pitchFamily="34" charset="-122"/>
              </a:rPr>
              <a:t>，由于竞争对手的进入和用户需求的进一步挖掘，迫使企业必须继续专注于商业模式的创新，进而</a:t>
            </a:r>
            <a:r>
              <a:rPr lang="zh-CN" altLang="en-US" dirty="0" smtClean="0">
                <a:latin typeface="微软雅黑" panose="020B0503020204020204" pitchFamily="34" charset="-122"/>
                <a:ea typeface="微软雅黑" panose="020B0503020204020204" pitchFamily="34" charset="-122"/>
              </a:rPr>
              <a:t>形</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成</a:t>
            </a:r>
            <a:r>
              <a:rPr lang="zh-CN" altLang="en-US" dirty="0">
                <a:latin typeface="微软雅黑" panose="020B0503020204020204" pitchFamily="34" charset="-122"/>
                <a:ea typeface="微软雅黑" panose="020B0503020204020204" pitchFamily="34" charset="-122"/>
              </a:rPr>
              <a:t>了双向促进，螺旋式上升。 </a:t>
            </a:r>
          </a:p>
        </p:txBody>
      </p:sp>
      <p:sp>
        <p:nvSpPr>
          <p:cNvPr id="3" name="文本框 2"/>
          <p:cNvSpPr txBox="1"/>
          <p:nvPr/>
        </p:nvSpPr>
        <p:spPr>
          <a:xfrm>
            <a:off x="821803" y="3393309"/>
            <a:ext cx="11346376" cy="3231654"/>
          </a:xfrm>
          <a:prstGeom prst="rect">
            <a:avLst/>
          </a:prstGeom>
          <a:noFill/>
        </p:spPr>
        <p:txBody>
          <a:bodyPr wrap="none" rtlCol="0">
            <a:spAutoFit/>
          </a:bodyPr>
          <a:lstStyle/>
          <a:p>
            <a:r>
              <a:rPr lang="zh-CN" altLang="en-US" sz="2400" b="1" dirty="0" smtClean="0">
                <a:solidFill>
                  <a:srgbClr val="2E75B6"/>
                </a:solidFill>
                <a:latin typeface="微软雅黑" panose="020B0503020204020204" pitchFamily="34" charset="-122"/>
                <a:ea typeface="微软雅黑" panose="020B0503020204020204" pitchFamily="34" charset="-122"/>
              </a:rPr>
              <a:t>趋势二：直播课堂推动混合式学习的兴起</a:t>
            </a:r>
            <a:endParaRPr lang="en-US" altLang="zh-CN" sz="2400" b="1" dirty="0" smtClean="0">
              <a:solidFill>
                <a:srgbClr val="2E75B6"/>
              </a:solidFill>
              <a:latin typeface="微软雅黑" panose="020B0503020204020204" pitchFamily="34" charset="-122"/>
              <a:ea typeface="微软雅黑" panose="020B0503020204020204" pitchFamily="34" charset="-122"/>
            </a:endParaRPr>
          </a:p>
          <a:p>
            <a:endParaRPr lang="zh-CN" altLang="en-US" sz="1100" dirty="0"/>
          </a:p>
          <a:p>
            <a:pPr>
              <a:lnSpc>
                <a:spcPct val="130000"/>
              </a:lnSpc>
            </a:pPr>
            <a:r>
              <a:rPr lang="zh-CN" altLang="en-US" sz="2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在线</a:t>
            </a:r>
            <a:r>
              <a:rPr lang="zh-CN" altLang="en-US" dirty="0">
                <a:latin typeface="微软雅黑" panose="020B0503020204020204" pitchFamily="34" charset="-122"/>
                <a:ea typeface="微软雅黑" panose="020B0503020204020204" pitchFamily="34" charset="-122"/>
              </a:rPr>
              <a:t>教育不会取代线</a:t>
            </a:r>
            <a:r>
              <a:rPr lang="zh-CN" altLang="en-US" dirty="0" smtClean="0">
                <a:latin typeface="微软雅黑" panose="020B0503020204020204" pitchFamily="34" charset="-122"/>
                <a:ea typeface="微软雅黑" panose="020B0503020204020204" pitchFamily="34" charset="-122"/>
              </a:rPr>
              <a:t>下授课</a:t>
            </a:r>
            <a:r>
              <a:rPr lang="zh-CN" altLang="en-US" dirty="0">
                <a:latin typeface="微软雅黑" panose="020B0503020204020204" pitchFamily="34" charset="-122"/>
                <a:ea typeface="微软雅黑" panose="020B0503020204020204" pitchFamily="34" charset="-122"/>
              </a:rPr>
              <a:t>，但会成为线下授课的重要补充。在线授课</a:t>
            </a:r>
            <a:r>
              <a:rPr lang="zh-CN" altLang="en-US" dirty="0" smtClean="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线下</a:t>
            </a:r>
            <a:r>
              <a:rPr lang="zh-CN" altLang="en-US" dirty="0" smtClean="0">
                <a:latin typeface="微软雅黑" panose="020B0503020204020204" pitchFamily="34" charset="-122"/>
                <a:ea typeface="微软雅黑" panose="020B0503020204020204" pitchFamily="34" charset="-122"/>
              </a:rPr>
              <a:t>授课</a:t>
            </a:r>
            <a:r>
              <a:rPr lang="zh-CN" altLang="en-US" dirty="0">
                <a:latin typeface="微软雅黑" panose="020B0503020204020204" pitchFamily="34" charset="-122"/>
                <a:ea typeface="微软雅黑" panose="020B0503020204020204" pitchFamily="34" charset="-122"/>
              </a:rPr>
              <a:t>的混合式</a:t>
            </a:r>
            <a:r>
              <a:rPr lang="zh-CN" altLang="en-US" dirty="0" smtClean="0">
                <a:latin typeface="微软雅黑" panose="020B0503020204020204" pitchFamily="34" charset="-122"/>
                <a:ea typeface="微软雅黑" panose="020B0503020204020204" pitchFamily="34" charset="-122"/>
              </a:rPr>
              <a:t>学习</a:t>
            </a:r>
            <a:r>
              <a:rPr lang="zh-CN" altLang="en-US" dirty="0" smtClean="0">
                <a:latin typeface="微软雅黑" panose="020B0503020204020204" pitchFamily="34" charset="-122"/>
                <a:ea typeface="微软雅黑" panose="020B0503020204020204" pitchFamily="34" charset="-122"/>
              </a:rPr>
              <a:t>才是</a:t>
            </a:r>
            <a:r>
              <a:rPr lang="zh-CN" altLang="en-US" dirty="0">
                <a:latin typeface="微软雅黑" panose="020B0503020204020204" pitchFamily="34" charset="-122"/>
                <a:ea typeface="微软雅黑" panose="020B0503020204020204" pitchFamily="34" charset="-122"/>
              </a:rPr>
              <a:t>一</a:t>
            </a:r>
            <a:r>
              <a:rPr lang="zh-CN" altLang="en-US" dirty="0" smtClean="0">
                <a:latin typeface="微软雅黑" panose="020B0503020204020204" pitchFamily="34" charset="-122"/>
                <a:ea typeface="微软雅黑" panose="020B0503020204020204" pitchFamily="34" charset="-122"/>
              </a:rPr>
              <a:t>个</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真正</a:t>
            </a:r>
            <a:r>
              <a:rPr lang="zh-CN" altLang="en-US" dirty="0">
                <a:latin typeface="微软雅黑" panose="020B0503020204020204" pitchFamily="34" charset="-122"/>
                <a:ea typeface="微软雅黑" panose="020B0503020204020204" pitchFamily="34" charset="-122"/>
              </a:rPr>
              <a:t>的主流趋势。任何一个学习或者培训都离不开面授</a:t>
            </a:r>
            <a:r>
              <a:rPr lang="zh-CN" altLang="en-US" dirty="0" smtClean="0">
                <a:latin typeface="微软雅黑" panose="020B0503020204020204" pitchFamily="34" charset="-122"/>
                <a:ea typeface="微软雅黑" panose="020B0503020204020204" pitchFamily="34" charset="-122"/>
              </a:rPr>
              <a:t>，都需要</a:t>
            </a:r>
            <a:r>
              <a:rPr lang="zh-CN" altLang="en-US" dirty="0">
                <a:latin typeface="微软雅黑" panose="020B0503020204020204" pitchFamily="34" charset="-122"/>
                <a:ea typeface="微软雅黑" panose="020B0503020204020204" pitchFamily="34" charset="-122"/>
              </a:rPr>
              <a:t>面对面的交流。在国外，面对面的</a:t>
            </a:r>
            <a:r>
              <a:rPr lang="zh-CN" altLang="en-US" dirty="0" smtClean="0">
                <a:latin typeface="微软雅黑" panose="020B0503020204020204" pitchFamily="34" charset="-122"/>
                <a:ea typeface="微软雅黑" panose="020B0503020204020204" pitchFamily="34" charset="-122"/>
              </a:rPr>
              <a:t>交流大</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约</a:t>
            </a:r>
            <a:r>
              <a:rPr lang="zh-CN" altLang="en-US" dirty="0">
                <a:latin typeface="微软雅黑" panose="020B0503020204020204" pitchFamily="34" charset="-122"/>
                <a:ea typeface="微软雅黑" panose="020B0503020204020204" pitchFamily="34" charset="-122"/>
              </a:rPr>
              <a:t>占到</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的学习时间，这是一个最佳的学习比例。点播需要与直播结合，是未来在线教育授课的主流方式</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      技术</a:t>
            </a:r>
            <a:r>
              <a:rPr lang="zh-CN" altLang="en-US" dirty="0">
                <a:latin typeface="微软雅黑" panose="020B0503020204020204" pitchFamily="34" charset="-122"/>
                <a:ea typeface="微软雅黑" panose="020B0503020204020204" pitchFamily="34" charset="-122"/>
              </a:rPr>
              <a:t>的发展离不开创新，在线教育经历十几年的发展，大部分时间是在点播的应用。在发展初期，在线</a:t>
            </a:r>
            <a:r>
              <a:rPr lang="zh-CN" altLang="en-US" dirty="0" smtClean="0">
                <a:latin typeface="微软雅黑" panose="020B0503020204020204" pitchFamily="34" charset="-122"/>
                <a:ea typeface="微软雅黑" panose="020B0503020204020204" pitchFamily="34" charset="-122"/>
              </a:rPr>
              <a:t>教</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育</a:t>
            </a:r>
            <a:r>
              <a:rPr lang="zh-CN" altLang="en-US" dirty="0">
                <a:latin typeface="微软雅黑" panose="020B0503020204020204" pitchFamily="34" charset="-122"/>
                <a:ea typeface="微软雅黑" panose="020B0503020204020204" pitchFamily="34" charset="-122"/>
              </a:rPr>
              <a:t>机构将视频会议的软件直接用于虚拟教室或者直播教育。这种视频会议的软件主要应用场景是会议，无法</a:t>
            </a:r>
            <a:r>
              <a:rPr lang="zh-CN" altLang="en-US" dirty="0" smtClean="0">
                <a:latin typeface="微软雅黑" panose="020B0503020204020204" pitchFamily="34" charset="-122"/>
                <a:ea typeface="微软雅黑" panose="020B0503020204020204" pitchFamily="34" charset="-122"/>
              </a:rPr>
              <a:t>满</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足</a:t>
            </a:r>
            <a:r>
              <a:rPr lang="zh-CN" altLang="en-US" dirty="0">
                <a:latin typeface="微软雅黑" panose="020B0503020204020204" pitchFamily="34" charset="-122"/>
                <a:ea typeface="微软雅黑" panose="020B0503020204020204" pitchFamily="34" charset="-122"/>
              </a:rPr>
              <a:t>真正教育和培训的需要。虚拟教室需要同时容纳成千上万的人同时在线，要能够把真实课堂所具有的功能</a:t>
            </a:r>
            <a:r>
              <a:rPr lang="zh-CN" altLang="en-US" dirty="0" smtClean="0">
                <a:latin typeface="微软雅黑" panose="020B0503020204020204" pitchFamily="34" charset="-122"/>
                <a:ea typeface="微软雅黑" panose="020B0503020204020204" pitchFamily="34" charset="-122"/>
              </a:rPr>
              <a:t>很</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好的</a:t>
            </a:r>
            <a:r>
              <a:rPr lang="zh-CN" altLang="en-US" dirty="0">
                <a:latin typeface="微软雅黑" panose="020B0503020204020204" pitchFamily="34" charset="-122"/>
                <a:ea typeface="微软雅黑" panose="020B0503020204020204" pitchFamily="34" charset="-122"/>
              </a:rPr>
              <a:t>集合起来提供给学员。</a:t>
            </a:r>
            <a:r>
              <a:rPr lang="zh-CN" altLang="en-US" sz="2000" dirty="0">
                <a:latin typeface="微软雅黑" panose="020B0503020204020204" pitchFamily="34" charset="-122"/>
                <a:ea typeface="微软雅黑" panose="020B0503020204020204" pitchFamily="34" charset="-122"/>
              </a:rPr>
              <a:t> </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725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803" y="960710"/>
            <a:ext cx="11081880" cy="1818959"/>
          </a:xfrm>
          <a:prstGeom prst="rect">
            <a:avLst/>
          </a:prstGeom>
          <a:noFill/>
        </p:spPr>
        <p:txBody>
          <a:bodyPr wrap="none" rtlCol="0">
            <a:spAutoFit/>
          </a:bodyPr>
          <a:lstStyle/>
          <a:p>
            <a:r>
              <a:rPr lang="zh-CN" altLang="en-US" sz="2400" b="1" dirty="0" smtClean="0">
                <a:solidFill>
                  <a:srgbClr val="2E75B6"/>
                </a:solidFill>
                <a:latin typeface="微软雅黑" panose="020B0503020204020204" pitchFamily="34" charset="-122"/>
                <a:ea typeface="微软雅黑" panose="020B0503020204020204" pitchFamily="34" charset="-122"/>
              </a:rPr>
              <a:t>趋势三</a:t>
            </a:r>
            <a:r>
              <a:rPr lang="zh-CN" altLang="en-US" sz="2400" b="1" dirty="0" smtClean="0">
                <a:solidFill>
                  <a:srgbClr val="2E75B6"/>
                </a:solidFill>
              </a:rPr>
              <a:t>：</a:t>
            </a:r>
            <a:r>
              <a:rPr lang="zh-CN" altLang="en-US" sz="2400" b="1" dirty="0" smtClean="0">
                <a:solidFill>
                  <a:srgbClr val="2E75B6"/>
                </a:solidFill>
                <a:latin typeface="微软雅黑" panose="020B0503020204020204" pitchFamily="34" charset="-122"/>
                <a:ea typeface="微软雅黑" panose="020B0503020204020204" pitchFamily="34" charset="-122"/>
              </a:rPr>
              <a:t>学习游戏化和社交化趋势明显</a:t>
            </a:r>
            <a:endParaRPr lang="en-US" altLang="zh-CN" sz="2400" b="1" dirty="0" smtClean="0">
              <a:solidFill>
                <a:srgbClr val="2E75B6"/>
              </a:solidFill>
              <a:latin typeface="微软雅黑" panose="020B0503020204020204" pitchFamily="34" charset="-122"/>
              <a:ea typeface="微软雅黑" panose="020B0503020204020204" pitchFamily="34" charset="-122"/>
            </a:endParaRPr>
          </a:p>
          <a:p>
            <a:r>
              <a:rPr lang="zh-CN" altLang="en-US" dirty="0" smtClean="0"/>
              <a:t>     </a:t>
            </a:r>
            <a:endParaRPr lang="zh-CN" altLang="en-US" dirty="0"/>
          </a:p>
          <a:p>
            <a:pPr>
              <a:lnSpc>
                <a:spcPct val="130000"/>
              </a:lnSpc>
            </a:pPr>
            <a:r>
              <a:rPr lang="zh-CN" altLang="en-US" dirty="0" smtClean="0">
                <a:latin typeface="微软雅黑" panose="020B0503020204020204" pitchFamily="34" charset="-122"/>
                <a:ea typeface="微软雅黑" panose="020B0503020204020204" pitchFamily="34" charset="-122"/>
              </a:rPr>
              <a:t>       以后</a:t>
            </a:r>
            <a:r>
              <a:rPr lang="zh-CN" altLang="en-US" dirty="0">
                <a:latin typeface="微软雅黑" panose="020B0503020204020204" pitchFamily="34" charset="-122"/>
                <a:ea typeface="微软雅黑" panose="020B0503020204020204" pitchFamily="34" charset="-122"/>
              </a:rPr>
              <a:t>的在线学习一定</a:t>
            </a:r>
            <a:r>
              <a:rPr lang="zh-CN" altLang="en-US" dirty="0" smtClean="0">
                <a:latin typeface="微软雅黑" panose="020B0503020204020204" pitchFamily="34" charset="-122"/>
                <a:ea typeface="微软雅黑" panose="020B0503020204020204" pitchFamily="34" charset="-122"/>
              </a:rPr>
              <a:t>会向游戏</a:t>
            </a:r>
            <a:r>
              <a:rPr lang="zh-CN" altLang="en-US" dirty="0">
                <a:latin typeface="微软雅黑" panose="020B0503020204020204" pitchFamily="34" charset="-122"/>
                <a:ea typeface="微软雅黑" panose="020B0503020204020204" pitchFamily="34" charset="-122"/>
              </a:rPr>
              <a:t>化方向发展，每一次知识的学习如同打怪加血，然后不断积累勋章。</a:t>
            </a:r>
            <a:r>
              <a:rPr lang="zh-CN" altLang="en-US" dirty="0" smtClean="0">
                <a:latin typeface="微软雅黑" panose="020B0503020204020204" pitchFamily="34" charset="-122"/>
                <a:ea typeface="微软雅黑" panose="020B0503020204020204" pitchFamily="34" charset="-122"/>
              </a:rPr>
              <a:t>社区</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化</a:t>
            </a:r>
            <a:r>
              <a:rPr lang="zh-CN" altLang="en-US" dirty="0">
                <a:latin typeface="微软雅黑" panose="020B0503020204020204" pitchFamily="34" charset="-122"/>
                <a:ea typeface="微软雅黑" panose="020B0503020204020204" pitchFamily="34" charset="-122"/>
              </a:rPr>
              <a:t>与粉丝化趋势慢慢出现。类似于在沪江网、</a:t>
            </a:r>
            <a:r>
              <a:rPr lang="en-US" altLang="zh-CN" dirty="0">
                <a:latin typeface="微软雅黑" panose="020B0503020204020204" pitchFamily="34" charset="-122"/>
                <a:ea typeface="微软雅黑" panose="020B0503020204020204" pitchFamily="34" charset="-122"/>
              </a:rPr>
              <a:t>YY</a:t>
            </a:r>
            <a:r>
              <a:rPr lang="zh-CN" altLang="en-US" dirty="0">
                <a:latin typeface="微软雅黑" panose="020B0503020204020204" pitchFamily="34" charset="-122"/>
                <a:ea typeface="微软雅黑" panose="020B0503020204020204" pitchFamily="34" charset="-122"/>
              </a:rPr>
              <a:t>教育这样的平台之上相同爱好的人群集聚成一个社区进行</a:t>
            </a:r>
            <a:r>
              <a:rPr lang="zh-CN" altLang="en-US" dirty="0" smtClean="0">
                <a:latin typeface="微软雅黑" panose="020B0503020204020204" pitchFamily="34" charset="-122"/>
                <a:ea typeface="微软雅黑" panose="020B0503020204020204" pitchFamily="34" charset="-122"/>
              </a:rPr>
              <a:t>互</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动</a:t>
            </a:r>
            <a:r>
              <a:rPr lang="zh-CN" altLang="en-US" dirty="0">
                <a:latin typeface="微软雅黑" panose="020B0503020204020204" pitchFamily="34" charset="-122"/>
                <a:ea typeface="微软雅黑" panose="020B0503020204020204" pitchFamily="34" charset="-122"/>
              </a:rPr>
              <a:t>交流，自管理和</a:t>
            </a:r>
            <a:r>
              <a:rPr lang="en-US" altLang="zh-CN" dirty="0" smtClean="0">
                <a:latin typeface="微软雅黑" panose="020B0503020204020204" pitchFamily="34" charset="-122"/>
                <a:ea typeface="微软雅黑" panose="020B0503020204020204" pitchFamily="34" charset="-122"/>
              </a:rPr>
              <a:t>UGC</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从而在学习</a:t>
            </a:r>
            <a:r>
              <a:rPr lang="zh-CN" altLang="en-US" dirty="0" smtClean="0">
                <a:latin typeface="微软雅黑" panose="020B0503020204020204" pitchFamily="34" charset="-122"/>
                <a:ea typeface="微软雅黑" panose="020B0503020204020204" pitchFamily="34" charset="-122"/>
              </a:rPr>
              <a:t>之外发掘更多商机，</a:t>
            </a:r>
            <a:r>
              <a:rPr lang="zh-CN" altLang="en-US" dirty="0">
                <a:latin typeface="微软雅黑" panose="020B0503020204020204" pitchFamily="34" charset="-122"/>
                <a:ea typeface="微软雅黑" panose="020B0503020204020204" pitchFamily="34" charset="-122"/>
              </a:rPr>
              <a:t>最大限度发挥长尾效应。 </a:t>
            </a:r>
          </a:p>
        </p:txBody>
      </p:sp>
      <p:sp>
        <p:nvSpPr>
          <p:cNvPr id="3" name="文本框 2"/>
          <p:cNvSpPr txBox="1"/>
          <p:nvPr/>
        </p:nvSpPr>
        <p:spPr>
          <a:xfrm>
            <a:off x="821803" y="3335434"/>
            <a:ext cx="11264622" cy="2431435"/>
          </a:xfrm>
          <a:prstGeom prst="rect">
            <a:avLst/>
          </a:prstGeom>
          <a:noFill/>
        </p:spPr>
        <p:txBody>
          <a:bodyPr wrap="none" rtlCol="0">
            <a:spAutoFit/>
          </a:bodyPr>
          <a:lstStyle/>
          <a:p>
            <a:r>
              <a:rPr lang="zh-CN" altLang="en-US" sz="2400" b="1" dirty="0" smtClean="0">
                <a:solidFill>
                  <a:srgbClr val="2E75B6"/>
                </a:solidFill>
                <a:latin typeface="微软雅黑" panose="020B0503020204020204" pitchFamily="34" charset="-122"/>
                <a:ea typeface="微软雅黑" panose="020B0503020204020204" pitchFamily="34" charset="-122"/>
              </a:rPr>
              <a:t>趋势四：教学测评升级，大数据将得到广泛运用</a:t>
            </a:r>
            <a:endParaRPr lang="en-US" altLang="zh-CN" sz="2400" b="1" dirty="0">
              <a:solidFill>
                <a:srgbClr val="2E75B6"/>
              </a:solidFill>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解决了交互之后，每一次的访问足迹积累的</a:t>
            </a:r>
            <a:r>
              <a:rPr lang="zh-CN" altLang="en-US" dirty="0" smtClean="0">
                <a:latin typeface="微软雅黑" panose="020B0503020204020204" pitchFamily="34" charset="-122"/>
                <a:ea typeface="微软雅黑" panose="020B0503020204020204" pitchFamily="34" charset="-122"/>
              </a:rPr>
              <a:t>数据可以</a:t>
            </a:r>
            <a:r>
              <a:rPr lang="zh-CN" altLang="en-US" dirty="0">
                <a:latin typeface="微软雅黑" panose="020B0503020204020204" pitchFamily="34" charset="-122"/>
                <a:ea typeface="微软雅黑" panose="020B0503020204020204" pitchFamily="34" charset="-122"/>
              </a:rPr>
              <a:t>更好地做精准营销。而大数据更大的应用</a:t>
            </a:r>
            <a:r>
              <a:rPr lang="zh-CN" altLang="en-US" dirty="0" smtClean="0">
                <a:latin typeface="微软雅黑" panose="020B0503020204020204" pitchFamily="34" charset="-122"/>
                <a:ea typeface="微软雅黑" panose="020B0503020204020204" pitchFamily="34" charset="-122"/>
              </a:rPr>
              <a:t>是应用</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于传统机构</a:t>
            </a:r>
            <a:r>
              <a:rPr lang="zh-CN" altLang="en-US" dirty="0">
                <a:latin typeface="微软雅黑" panose="020B0503020204020204" pitchFamily="34" charset="-122"/>
                <a:ea typeface="微软雅黑" panose="020B0503020204020204" pitchFamily="34" charset="-122"/>
              </a:rPr>
              <a:t>，每一次在线做题，在线访问知识点，或者利用移动终端收集学生的学习习惯特点，更</a:t>
            </a:r>
            <a:r>
              <a:rPr lang="zh-CN" altLang="en-US" dirty="0" smtClean="0">
                <a:latin typeface="微软雅黑" panose="020B0503020204020204" pitchFamily="34" charset="-122"/>
                <a:ea typeface="微软雅黑" panose="020B0503020204020204" pitchFamily="34" charset="-122"/>
              </a:rPr>
              <a:t>精准</a:t>
            </a:r>
            <a:r>
              <a:rPr lang="zh-CN" altLang="en-US" dirty="0">
                <a:latin typeface="微软雅黑" panose="020B0503020204020204" pitchFamily="34" charset="-122"/>
                <a:ea typeface="微软雅黑" panose="020B0503020204020204" pitchFamily="34" charset="-122"/>
              </a:rPr>
              <a:t>教学</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更好</a:t>
            </a:r>
            <a:r>
              <a:rPr lang="zh-CN" altLang="en-US" dirty="0">
                <a:latin typeface="微软雅黑" panose="020B0503020204020204" pitchFamily="34" charset="-122"/>
                <a:ea typeface="微软雅黑" panose="020B0503020204020204" pitchFamily="34" charset="-122"/>
              </a:rPr>
              <a:t>地组织教学。而类似于英语口语工具将会极大提高老师教学效率，而类似于猿题库这样的</a:t>
            </a:r>
            <a:r>
              <a:rPr lang="zh-CN" altLang="en-US" dirty="0" smtClean="0">
                <a:latin typeface="微软雅黑" panose="020B0503020204020204" pitchFamily="34" charset="-122"/>
                <a:ea typeface="微软雅黑" panose="020B0503020204020204" pitchFamily="34" charset="-122"/>
              </a:rPr>
              <a:t>在线测评</a:t>
            </a:r>
            <a:r>
              <a:rPr lang="zh-CN" altLang="en-US" dirty="0">
                <a:latin typeface="微软雅黑" panose="020B0503020204020204" pitchFamily="34" charset="-122"/>
                <a:ea typeface="微软雅黑" panose="020B0503020204020204" pitchFamily="34" charset="-122"/>
              </a:rPr>
              <a:t>与</a:t>
            </a:r>
            <a:r>
              <a:rPr lang="zh-CN" altLang="en-US" dirty="0" smtClean="0">
                <a:latin typeface="微软雅黑" panose="020B0503020204020204" pitchFamily="34" charset="-122"/>
                <a:ea typeface="微软雅黑" panose="020B0503020204020204" pitchFamily="34" charset="-122"/>
              </a:rPr>
              <a:t>数</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据</a:t>
            </a:r>
            <a:r>
              <a:rPr lang="zh-CN" altLang="en-US" dirty="0">
                <a:latin typeface="微软雅黑" panose="020B0503020204020204" pitchFamily="34" charset="-122"/>
                <a:ea typeface="微软雅黑" panose="020B0503020204020204" pitchFamily="34" charset="-122"/>
              </a:rPr>
              <a:t>分析系统将会更大规模应用于传统机构，从而做到真的数据分析和大数据</a:t>
            </a:r>
            <a:r>
              <a:rPr lang="zh-CN" altLang="en-US" dirty="0" smtClean="0">
                <a:latin typeface="微软雅黑" panose="020B0503020204020204" pitchFamily="34" charset="-122"/>
                <a:ea typeface="微软雅黑" panose="020B0503020204020204" pitchFamily="34" charset="-122"/>
              </a:rPr>
              <a:t>挖掘，并</a:t>
            </a:r>
            <a:r>
              <a:rPr lang="zh-CN" altLang="en-US" dirty="0">
                <a:latin typeface="微软雅黑" panose="020B0503020204020204" pitchFamily="34" charset="-122"/>
                <a:ea typeface="微软雅黑" panose="020B0503020204020204" pitchFamily="34" charset="-122"/>
              </a:rPr>
              <a:t>通过对不同</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smtClean="0">
                <a:latin typeface="微软雅黑" panose="020B0503020204020204" pitchFamily="34" charset="-122"/>
                <a:ea typeface="微软雅黑" panose="020B0503020204020204" pitchFamily="34" charset="-122"/>
              </a:rPr>
              <a:t>学生</a:t>
            </a:r>
            <a:r>
              <a:rPr lang="zh-CN" altLang="en-US" dirty="0">
                <a:latin typeface="微软雅黑" panose="020B0503020204020204" pitchFamily="34" charset="-122"/>
                <a:ea typeface="微软雅黑" panose="020B0503020204020204" pitchFamily="34" charset="-122"/>
              </a:rPr>
              <a:t>建立学习模型做到因材施教。 </a:t>
            </a:r>
            <a:endParaRPr lang="zh-CN" altLang="en-US" sz="2000" dirty="0">
              <a:solidFill>
                <a:srgbClr val="2E75B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2849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椭圆 76"/>
          <p:cNvSpPr/>
          <p:nvPr/>
        </p:nvSpPr>
        <p:spPr>
          <a:xfrm>
            <a:off x="5699125" y="2603500"/>
            <a:ext cx="1130300" cy="1131888"/>
          </a:xfrm>
          <a:prstGeom prst="ellipse">
            <a:avLst/>
          </a:prstGeom>
          <a:solidFill>
            <a:schemeClr val="accent1"/>
          </a:solidFill>
          <a:ln w="25400" cap="flat" cmpd="sng" algn="ctr">
            <a:noFill/>
            <a:prstDash val="solid"/>
          </a:ln>
          <a:effectLst/>
        </p:spPr>
        <p:txBody>
          <a:bodyPr anchor="ctr"/>
          <a:lstStyle/>
          <a:p>
            <a:pPr algn="ctr">
              <a:defRPr/>
            </a:pPr>
            <a:endParaRPr lang="en-US" kern="0">
              <a:solidFill>
                <a:sysClr val="window" lastClr="FFFFFF"/>
              </a:solidFill>
              <a:latin typeface="Calibri"/>
            </a:endParaRPr>
          </a:p>
        </p:txBody>
      </p:sp>
      <p:sp>
        <p:nvSpPr>
          <p:cNvPr id="81" name="椭圆 80"/>
          <p:cNvSpPr/>
          <p:nvPr/>
        </p:nvSpPr>
        <p:spPr>
          <a:xfrm>
            <a:off x="4613275" y="3575050"/>
            <a:ext cx="1130300" cy="1130300"/>
          </a:xfrm>
          <a:prstGeom prst="ellipse">
            <a:avLst/>
          </a:prstGeom>
          <a:solidFill>
            <a:schemeClr val="accent1"/>
          </a:solidFill>
          <a:ln w="25400" cap="flat" cmpd="sng" algn="ctr">
            <a:noFill/>
            <a:prstDash val="solid"/>
          </a:ln>
          <a:effectLst/>
        </p:spPr>
        <p:txBody>
          <a:bodyPr anchor="ctr"/>
          <a:lstStyle/>
          <a:p>
            <a:pPr algn="ctr">
              <a:defRPr/>
            </a:pPr>
            <a:endParaRPr lang="en-US" kern="0">
              <a:solidFill>
                <a:sysClr val="window" lastClr="FFFFFF"/>
              </a:solidFill>
              <a:latin typeface="Calibri"/>
            </a:endParaRPr>
          </a:p>
        </p:txBody>
      </p:sp>
      <p:sp>
        <p:nvSpPr>
          <p:cNvPr id="85" name="椭圆 84"/>
          <p:cNvSpPr/>
          <p:nvPr/>
        </p:nvSpPr>
        <p:spPr>
          <a:xfrm>
            <a:off x="5699125" y="4546600"/>
            <a:ext cx="1130300" cy="1130300"/>
          </a:xfrm>
          <a:prstGeom prst="ellipse">
            <a:avLst/>
          </a:prstGeom>
          <a:solidFill>
            <a:schemeClr val="accent1"/>
          </a:solidFill>
          <a:ln w="25400" cap="flat" cmpd="sng" algn="ctr">
            <a:noFill/>
            <a:prstDash val="solid"/>
          </a:ln>
          <a:effectLst/>
        </p:spPr>
        <p:txBody>
          <a:bodyPr anchor="ctr"/>
          <a:lstStyle/>
          <a:p>
            <a:pPr algn="ctr">
              <a:defRPr/>
            </a:pPr>
            <a:endParaRPr lang="en-US" kern="0">
              <a:solidFill>
                <a:sysClr val="window" lastClr="FFFFFF"/>
              </a:solidFill>
              <a:latin typeface="Calibri"/>
            </a:endParaRPr>
          </a:p>
        </p:txBody>
      </p:sp>
      <p:sp>
        <p:nvSpPr>
          <p:cNvPr id="19" name="任意多边形 18"/>
          <p:cNvSpPr/>
          <p:nvPr/>
        </p:nvSpPr>
        <p:spPr>
          <a:xfrm>
            <a:off x="4711700" y="3673475"/>
            <a:ext cx="3949700" cy="933450"/>
          </a:xfrm>
          <a:custGeom>
            <a:avLst/>
            <a:gdLst>
              <a:gd name="connsiteX0" fmla="*/ 467207 w 3950305"/>
              <a:gd name="connsiteY0" fmla="*/ 0 h 934414"/>
              <a:gd name="connsiteX1" fmla="*/ 854622 w 3950305"/>
              <a:gd name="connsiteY1" fmla="*/ 205987 h 934414"/>
              <a:gd name="connsiteX2" fmla="*/ 869606 w 3950305"/>
              <a:gd name="connsiteY2" fmla="*/ 233593 h 934414"/>
              <a:gd name="connsiteX3" fmla="*/ 3693130 w 3950305"/>
              <a:gd name="connsiteY3" fmla="*/ 233593 h 934414"/>
              <a:gd name="connsiteX4" fmla="*/ 3693130 w 3950305"/>
              <a:gd name="connsiteY4" fmla="*/ 235392 h 934414"/>
              <a:gd name="connsiteX5" fmla="*/ 3737355 w 3950305"/>
              <a:gd name="connsiteY5" fmla="*/ 239851 h 934414"/>
              <a:gd name="connsiteX6" fmla="*/ 3950305 w 3950305"/>
              <a:gd name="connsiteY6" fmla="*/ 501132 h 934414"/>
              <a:gd name="connsiteX7" fmla="*/ 3683605 w 3950305"/>
              <a:gd name="connsiteY7" fmla="*/ 767832 h 934414"/>
              <a:gd name="connsiteX8" fmla="*/ 3661074 w 3950305"/>
              <a:gd name="connsiteY8" fmla="*/ 765561 h 934414"/>
              <a:gd name="connsiteX9" fmla="*/ 3602549 w 3950305"/>
              <a:gd name="connsiteY9" fmla="*/ 766473 h 934414"/>
              <a:gd name="connsiteX10" fmla="*/ 1029210 w 3950305"/>
              <a:gd name="connsiteY10" fmla="*/ 789661 h 934414"/>
              <a:gd name="connsiteX11" fmla="*/ 799632 w 3950305"/>
              <a:gd name="connsiteY11" fmla="*/ 795075 h 934414"/>
              <a:gd name="connsiteX12" fmla="*/ 797572 w 3950305"/>
              <a:gd name="connsiteY12" fmla="*/ 797572 h 934414"/>
              <a:gd name="connsiteX13" fmla="*/ 467207 w 3950305"/>
              <a:gd name="connsiteY13" fmla="*/ 934414 h 934414"/>
              <a:gd name="connsiteX14" fmla="*/ 0 w 3950305"/>
              <a:gd name="connsiteY14" fmla="*/ 467207 h 934414"/>
              <a:gd name="connsiteX15" fmla="*/ 467207 w 3950305"/>
              <a:gd name="connsiteY15" fmla="*/ 0 h 9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50305" h="934414">
                <a:moveTo>
                  <a:pt x="467207" y="0"/>
                </a:moveTo>
                <a:cubicBezTo>
                  <a:pt x="628477" y="0"/>
                  <a:pt x="770662" y="81709"/>
                  <a:pt x="854622" y="205987"/>
                </a:cubicBezTo>
                <a:lnTo>
                  <a:pt x="869606" y="233593"/>
                </a:lnTo>
                <a:lnTo>
                  <a:pt x="3693130" y="233593"/>
                </a:lnTo>
                <a:lnTo>
                  <a:pt x="3693130" y="235392"/>
                </a:lnTo>
                <a:lnTo>
                  <a:pt x="3737355" y="239851"/>
                </a:lnTo>
                <a:cubicBezTo>
                  <a:pt x="3858885" y="264719"/>
                  <a:pt x="3950305" y="372250"/>
                  <a:pt x="3950305" y="501132"/>
                </a:cubicBezTo>
                <a:cubicBezTo>
                  <a:pt x="3950305" y="648426"/>
                  <a:pt x="3830899" y="767832"/>
                  <a:pt x="3683605" y="767832"/>
                </a:cubicBezTo>
                <a:lnTo>
                  <a:pt x="3661074" y="765561"/>
                </a:lnTo>
                <a:lnTo>
                  <a:pt x="3602549" y="766473"/>
                </a:lnTo>
                <a:cubicBezTo>
                  <a:pt x="3068037" y="773322"/>
                  <a:pt x="1735458" y="776777"/>
                  <a:pt x="1029210" y="789661"/>
                </a:cubicBezTo>
                <a:lnTo>
                  <a:pt x="799632" y="795075"/>
                </a:lnTo>
                <a:lnTo>
                  <a:pt x="797572" y="797572"/>
                </a:lnTo>
                <a:cubicBezTo>
                  <a:pt x="713024" y="882120"/>
                  <a:pt x="596223" y="934414"/>
                  <a:pt x="467207" y="934414"/>
                </a:cubicBezTo>
                <a:cubicBezTo>
                  <a:pt x="209176" y="934414"/>
                  <a:pt x="0" y="725238"/>
                  <a:pt x="0" y="467207"/>
                </a:cubicBezTo>
                <a:cubicBezTo>
                  <a:pt x="0" y="209176"/>
                  <a:pt x="209176" y="0"/>
                  <a:pt x="467207" y="0"/>
                </a:cubicBezTo>
                <a:close/>
              </a:path>
            </a:pathLst>
          </a:custGeom>
          <a:solidFill>
            <a:schemeClr val="accent1">
              <a:lumMod val="20000"/>
              <a:lumOff val="80000"/>
            </a:schemeClr>
          </a:solidFill>
          <a:ln w="25400" cap="flat" cmpd="sng" algn="ctr">
            <a:noFill/>
            <a:prstDash val="solid"/>
          </a:ln>
          <a:effectLst/>
        </p:spPr>
        <p:txBody>
          <a:bodyPr lIns="936000" tIns="36000" rIns="0" bIns="0" anchor="ctr">
            <a:normAutofit/>
          </a:bodyPr>
          <a:lstStyle/>
          <a:p>
            <a:pPr algn="ctr">
              <a:lnSpc>
                <a:spcPct val="120000"/>
              </a:lnSpc>
              <a:defRPr/>
            </a:pPr>
            <a:r>
              <a:rPr lang="zh-CN" altLang="en-US" sz="2400" kern="0" dirty="0">
                <a:solidFill>
                  <a:srgbClr val="266CC0"/>
                </a:solidFill>
                <a:latin typeface="华文新魏" panose="02010800040101010101" pitchFamily="2" charset="-122"/>
                <a:ea typeface="华文新魏" panose="02010800040101010101" pitchFamily="2" charset="-122"/>
              </a:rPr>
              <a:t>在线</a:t>
            </a:r>
            <a:r>
              <a:rPr lang="zh-CN" altLang="en-US" sz="2400" kern="0" dirty="0" smtClean="0">
                <a:solidFill>
                  <a:srgbClr val="266CC0"/>
                </a:solidFill>
                <a:latin typeface="华文新魏" panose="02010800040101010101" pitchFamily="2" charset="-122"/>
                <a:ea typeface="华文新魏" panose="02010800040101010101" pitchFamily="2" charset="-122"/>
              </a:rPr>
              <a:t>教育分类说明</a:t>
            </a:r>
            <a:endParaRPr lang="en-US" altLang="zh-CN" sz="2400" kern="0" dirty="0">
              <a:solidFill>
                <a:srgbClr val="266CC0"/>
              </a:solidFill>
              <a:latin typeface="华文新魏" panose="02010800040101010101" pitchFamily="2" charset="-122"/>
              <a:ea typeface="华文新魏" panose="02010800040101010101" pitchFamily="2" charset="-122"/>
            </a:endParaRPr>
          </a:p>
        </p:txBody>
      </p:sp>
      <p:sp>
        <p:nvSpPr>
          <p:cNvPr id="20" name="任意多边形 19"/>
          <p:cNvSpPr/>
          <p:nvPr/>
        </p:nvSpPr>
        <p:spPr>
          <a:xfrm>
            <a:off x="5799138" y="2701925"/>
            <a:ext cx="3949700" cy="935038"/>
          </a:xfrm>
          <a:custGeom>
            <a:avLst/>
            <a:gdLst>
              <a:gd name="connsiteX0" fmla="*/ 467207 w 3950305"/>
              <a:gd name="connsiteY0" fmla="*/ 0 h 934414"/>
              <a:gd name="connsiteX1" fmla="*/ 854622 w 3950305"/>
              <a:gd name="connsiteY1" fmla="*/ 205987 h 934414"/>
              <a:gd name="connsiteX2" fmla="*/ 869606 w 3950305"/>
              <a:gd name="connsiteY2" fmla="*/ 233593 h 934414"/>
              <a:gd name="connsiteX3" fmla="*/ 3693130 w 3950305"/>
              <a:gd name="connsiteY3" fmla="*/ 233593 h 934414"/>
              <a:gd name="connsiteX4" fmla="*/ 3693130 w 3950305"/>
              <a:gd name="connsiteY4" fmla="*/ 235392 h 934414"/>
              <a:gd name="connsiteX5" fmla="*/ 3737355 w 3950305"/>
              <a:gd name="connsiteY5" fmla="*/ 239851 h 934414"/>
              <a:gd name="connsiteX6" fmla="*/ 3950305 w 3950305"/>
              <a:gd name="connsiteY6" fmla="*/ 501132 h 934414"/>
              <a:gd name="connsiteX7" fmla="*/ 3683605 w 3950305"/>
              <a:gd name="connsiteY7" fmla="*/ 767832 h 934414"/>
              <a:gd name="connsiteX8" fmla="*/ 3661074 w 3950305"/>
              <a:gd name="connsiteY8" fmla="*/ 765561 h 934414"/>
              <a:gd name="connsiteX9" fmla="*/ 3602549 w 3950305"/>
              <a:gd name="connsiteY9" fmla="*/ 766473 h 934414"/>
              <a:gd name="connsiteX10" fmla="*/ 1029210 w 3950305"/>
              <a:gd name="connsiteY10" fmla="*/ 789661 h 934414"/>
              <a:gd name="connsiteX11" fmla="*/ 799632 w 3950305"/>
              <a:gd name="connsiteY11" fmla="*/ 795075 h 934414"/>
              <a:gd name="connsiteX12" fmla="*/ 797572 w 3950305"/>
              <a:gd name="connsiteY12" fmla="*/ 797572 h 934414"/>
              <a:gd name="connsiteX13" fmla="*/ 467207 w 3950305"/>
              <a:gd name="connsiteY13" fmla="*/ 934414 h 934414"/>
              <a:gd name="connsiteX14" fmla="*/ 0 w 3950305"/>
              <a:gd name="connsiteY14" fmla="*/ 467207 h 934414"/>
              <a:gd name="connsiteX15" fmla="*/ 467207 w 3950305"/>
              <a:gd name="connsiteY15" fmla="*/ 0 h 9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50305" h="934414">
                <a:moveTo>
                  <a:pt x="467207" y="0"/>
                </a:moveTo>
                <a:cubicBezTo>
                  <a:pt x="628477" y="0"/>
                  <a:pt x="770662" y="81709"/>
                  <a:pt x="854622" y="205987"/>
                </a:cubicBezTo>
                <a:lnTo>
                  <a:pt x="869606" y="233593"/>
                </a:lnTo>
                <a:lnTo>
                  <a:pt x="3693130" y="233593"/>
                </a:lnTo>
                <a:lnTo>
                  <a:pt x="3693130" y="235392"/>
                </a:lnTo>
                <a:lnTo>
                  <a:pt x="3737355" y="239851"/>
                </a:lnTo>
                <a:cubicBezTo>
                  <a:pt x="3858885" y="264719"/>
                  <a:pt x="3950305" y="372250"/>
                  <a:pt x="3950305" y="501132"/>
                </a:cubicBezTo>
                <a:cubicBezTo>
                  <a:pt x="3950305" y="648426"/>
                  <a:pt x="3830899" y="767832"/>
                  <a:pt x="3683605" y="767832"/>
                </a:cubicBezTo>
                <a:lnTo>
                  <a:pt x="3661074" y="765561"/>
                </a:lnTo>
                <a:lnTo>
                  <a:pt x="3602549" y="766473"/>
                </a:lnTo>
                <a:cubicBezTo>
                  <a:pt x="3068037" y="773322"/>
                  <a:pt x="1735458" y="776777"/>
                  <a:pt x="1029210" y="789661"/>
                </a:cubicBezTo>
                <a:lnTo>
                  <a:pt x="799632" y="795075"/>
                </a:lnTo>
                <a:lnTo>
                  <a:pt x="797572" y="797572"/>
                </a:lnTo>
                <a:cubicBezTo>
                  <a:pt x="713024" y="882120"/>
                  <a:pt x="596223" y="934414"/>
                  <a:pt x="467207" y="934414"/>
                </a:cubicBezTo>
                <a:cubicBezTo>
                  <a:pt x="209176" y="934414"/>
                  <a:pt x="0" y="725238"/>
                  <a:pt x="0" y="467207"/>
                </a:cubicBezTo>
                <a:cubicBezTo>
                  <a:pt x="0" y="209176"/>
                  <a:pt x="209176" y="0"/>
                  <a:pt x="467207" y="0"/>
                </a:cubicBezTo>
                <a:close/>
              </a:path>
            </a:pathLst>
          </a:custGeom>
          <a:solidFill>
            <a:schemeClr val="accent1">
              <a:lumMod val="20000"/>
              <a:lumOff val="80000"/>
            </a:schemeClr>
          </a:solidFill>
          <a:ln w="25400" cap="flat" cmpd="sng" algn="ctr">
            <a:noFill/>
            <a:prstDash val="solid"/>
          </a:ln>
          <a:effectLst/>
        </p:spPr>
        <p:txBody>
          <a:bodyPr lIns="936000" tIns="36000" rIns="0" bIns="0" anchor="ctr">
            <a:normAutofit/>
          </a:bodyPr>
          <a:lstStyle/>
          <a:p>
            <a:pPr algn="ctr">
              <a:lnSpc>
                <a:spcPct val="120000"/>
              </a:lnSpc>
              <a:defRPr/>
            </a:pPr>
            <a:r>
              <a:rPr lang="zh-CN" altLang="en-US" sz="2400" kern="0" dirty="0" smtClean="0">
                <a:solidFill>
                  <a:srgbClr val="266CC0"/>
                </a:solidFill>
                <a:latin typeface="华文新魏" panose="02010800040101010101" pitchFamily="2" charset="-122"/>
                <a:ea typeface="华文新魏" panose="02010800040101010101" pitchFamily="2" charset="-122"/>
              </a:rPr>
              <a:t>在线教育市场规模</a:t>
            </a:r>
            <a:endParaRPr lang="en-US" altLang="zh-CN" sz="2400" kern="0" dirty="0">
              <a:solidFill>
                <a:srgbClr val="266CC0"/>
              </a:solidFill>
              <a:latin typeface="华文新魏" panose="02010800040101010101" pitchFamily="2" charset="-122"/>
              <a:ea typeface="华文新魏" panose="02010800040101010101" pitchFamily="2" charset="-122"/>
            </a:endParaRPr>
          </a:p>
        </p:txBody>
      </p:sp>
      <p:sp>
        <p:nvSpPr>
          <p:cNvPr id="21" name="任意多边形 20"/>
          <p:cNvSpPr/>
          <p:nvPr/>
        </p:nvSpPr>
        <p:spPr>
          <a:xfrm>
            <a:off x="5799138" y="4651375"/>
            <a:ext cx="3949700" cy="935038"/>
          </a:xfrm>
          <a:custGeom>
            <a:avLst/>
            <a:gdLst>
              <a:gd name="connsiteX0" fmla="*/ 467207 w 3950305"/>
              <a:gd name="connsiteY0" fmla="*/ 0 h 934414"/>
              <a:gd name="connsiteX1" fmla="*/ 854622 w 3950305"/>
              <a:gd name="connsiteY1" fmla="*/ 205987 h 934414"/>
              <a:gd name="connsiteX2" fmla="*/ 869606 w 3950305"/>
              <a:gd name="connsiteY2" fmla="*/ 233593 h 934414"/>
              <a:gd name="connsiteX3" fmla="*/ 3693130 w 3950305"/>
              <a:gd name="connsiteY3" fmla="*/ 233593 h 934414"/>
              <a:gd name="connsiteX4" fmla="*/ 3693130 w 3950305"/>
              <a:gd name="connsiteY4" fmla="*/ 235392 h 934414"/>
              <a:gd name="connsiteX5" fmla="*/ 3737355 w 3950305"/>
              <a:gd name="connsiteY5" fmla="*/ 239851 h 934414"/>
              <a:gd name="connsiteX6" fmla="*/ 3950305 w 3950305"/>
              <a:gd name="connsiteY6" fmla="*/ 501132 h 934414"/>
              <a:gd name="connsiteX7" fmla="*/ 3683605 w 3950305"/>
              <a:gd name="connsiteY7" fmla="*/ 767832 h 934414"/>
              <a:gd name="connsiteX8" fmla="*/ 3661074 w 3950305"/>
              <a:gd name="connsiteY8" fmla="*/ 765561 h 934414"/>
              <a:gd name="connsiteX9" fmla="*/ 3602549 w 3950305"/>
              <a:gd name="connsiteY9" fmla="*/ 766473 h 934414"/>
              <a:gd name="connsiteX10" fmla="*/ 1029210 w 3950305"/>
              <a:gd name="connsiteY10" fmla="*/ 789661 h 934414"/>
              <a:gd name="connsiteX11" fmla="*/ 799632 w 3950305"/>
              <a:gd name="connsiteY11" fmla="*/ 795075 h 934414"/>
              <a:gd name="connsiteX12" fmla="*/ 797572 w 3950305"/>
              <a:gd name="connsiteY12" fmla="*/ 797572 h 934414"/>
              <a:gd name="connsiteX13" fmla="*/ 467207 w 3950305"/>
              <a:gd name="connsiteY13" fmla="*/ 934414 h 934414"/>
              <a:gd name="connsiteX14" fmla="*/ 0 w 3950305"/>
              <a:gd name="connsiteY14" fmla="*/ 467207 h 934414"/>
              <a:gd name="connsiteX15" fmla="*/ 467207 w 3950305"/>
              <a:gd name="connsiteY15" fmla="*/ 0 h 9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50305" h="934414">
                <a:moveTo>
                  <a:pt x="467207" y="0"/>
                </a:moveTo>
                <a:cubicBezTo>
                  <a:pt x="628477" y="0"/>
                  <a:pt x="770662" y="81709"/>
                  <a:pt x="854622" y="205987"/>
                </a:cubicBezTo>
                <a:lnTo>
                  <a:pt x="869606" y="233593"/>
                </a:lnTo>
                <a:lnTo>
                  <a:pt x="3693130" y="233593"/>
                </a:lnTo>
                <a:lnTo>
                  <a:pt x="3693130" y="235392"/>
                </a:lnTo>
                <a:lnTo>
                  <a:pt x="3737355" y="239851"/>
                </a:lnTo>
                <a:cubicBezTo>
                  <a:pt x="3858885" y="264719"/>
                  <a:pt x="3950305" y="372250"/>
                  <a:pt x="3950305" y="501132"/>
                </a:cubicBezTo>
                <a:cubicBezTo>
                  <a:pt x="3950305" y="648426"/>
                  <a:pt x="3830899" y="767832"/>
                  <a:pt x="3683605" y="767832"/>
                </a:cubicBezTo>
                <a:lnTo>
                  <a:pt x="3661074" y="765561"/>
                </a:lnTo>
                <a:lnTo>
                  <a:pt x="3602549" y="766473"/>
                </a:lnTo>
                <a:cubicBezTo>
                  <a:pt x="3068037" y="773322"/>
                  <a:pt x="1735458" y="776777"/>
                  <a:pt x="1029210" y="789661"/>
                </a:cubicBezTo>
                <a:lnTo>
                  <a:pt x="799632" y="795075"/>
                </a:lnTo>
                <a:lnTo>
                  <a:pt x="797572" y="797572"/>
                </a:lnTo>
                <a:cubicBezTo>
                  <a:pt x="713024" y="882120"/>
                  <a:pt x="596223" y="934414"/>
                  <a:pt x="467207" y="934414"/>
                </a:cubicBezTo>
                <a:cubicBezTo>
                  <a:pt x="209176" y="934414"/>
                  <a:pt x="0" y="725238"/>
                  <a:pt x="0" y="467207"/>
                </a:cubicBezTo>
                <a:cubicBezTo>
                  <a:pt x="0" y="209176"/>
                  <a:pt x="209176" y="0"/>
                  <a:pt x="467207" y="0"/>
                </a:cubicBezTo>
                <a:close/>
              </a:path>
            </a:pathLst>
          </a:custGeom>
          <a:solidFill>
            <a:schemeClr val="accent1">
              <a:lumMod val="20000"/>
              <a:lumOff val="80000"/>
            </a:schemeClr>
          </a:solidFill>
          <a:ln w="25400" cap="flat" cmpd="sng" algn="ctr">
            <a:noFill/>
            <a:prstDash val="solid"/>
          </a:ln>
          <a:effectLst/>
        </p:spPr>
        <p:txBody>
          <a:bodyPr lIns="936000" tIns="36000" rIns="0" bIns="0" anchor="ctr">
            <a:normAutofit/>
          </a:bodyPr>
          <a:lstStyle/>
          <a:p>
            <a:pPr algn="ctr">
              <a:lnSpc>
                <a:spcPct val="120000"/>
              </a:lnSpc>
              <a:defRPr/>
            </a:pPr>
            <a:r>
              <a:rPr lang="zh-CN" altLang="en-US" sz="2400" kern="0" dirty="0" smtClean="0">
                <a:solidFill>
                  <a:srgbClr val="266CC0"/>
                </a:solidFill>
                <a:latin typeface="华文新魏" panose="02010800040101010101" pitchFamily="2" charset="-122"/>
                <a:ea typeface="华文新魏" panose="02010800040101010101" pitchFamily="2" charset="-122"/>
              </a:rPr>
              <a:t>在线教育趋势分析</a:t>
            </a:r>
            <a:endParaRPr lang="en-US" altLang="zh-CN" sz="2400" kern="0" dirty="0">
              <a:solidFill>
                <a:srgbClr val="266CC0"/>
              </a:solidFill>
              <a:latin typeface="华文新魏" panose="02010800040101010101" pitchFamily="2" charset="-122"/>
              <a:ea typeface="华文新魏" panose="02010800040101010101" pitchFamily="2" charset="-122"/>
            </a:endParaRPr>
          </a:p>
        </p:txBody>
      </p:sp>
      <p:sp>
        <p:nvSpPr>
          <p:cNvPr id="37" name="椭圆 36"/>
          <p:cNvSpPr/>
          <p:nvPr/>
        </p:nvSpPr>
        <p:spPr>
          <a:xfrm>
            <a:off x="4613275" y="1631950"/>
            <a:ext cx="1130300" cy="1131888"/>
          </a:xfrm>
          <a:prstGeom prst="ellipse">
            <a:avLst/>
          </a:prstGeom>
          <a:solidFill>
            <a:schemeClr val="accent1"/>
          </a:solidFill>
          <a:ln w="25400" cap="flat" cmpd="sng" algn="ctr">
            <a:noFill/>
            <a:prstDash val="solid"/>
          </a:ln>
          <a:effectLst/>
        </p:spPr>
        <p:txBody>
          <a:bodyPr anchor="ctr"/>
          <a:lstStyle/>
          <a:p>
            <a:pPr algn="ctr">
              <a:defRPr/>
            </a:pPr>
            <a:endParaRPr lang="en-US" kern="0">
              <a:solidFill>
                <a:sysClr val="window" lastClr="FFFFFF"/>
              </a:solidFill>
              <a:latin typeface="Calibri"/>
            </a:endParaRPr>
          </a:p>
        </p:txBody>
      </p:sp>
      <p:sp>
        <p:nvSpPr>
          <p:cNvPr id="18" name="任意多边形 17"/>
          <p:cNvSpPr/>
          <p:nvPr/>
        </p:nvSpPr>
        <p:spPr>
          <a:xfrm>
            <a:off x="4711700" y="1722439"/>
            <a:ext cx="3949700" cy="935037"/>
          </a:xfrm>
          <a:custGeom>
            <a:avLst/>
            <a:gdLst>
              <a:gd name="connsiteX0" fmla="*/ 467207 w 3950305"/>
              <a:gd name="connsiteY0" fmla="*/ 0 h 934414"/>
              <a:gd name="connsiteX1" fmla="*/ 854622 w 3950305"/>
              <a:gd name="connsiteY1" fmla="*/ 205987 h 934414"/>
              <a:gd name="connsiteX2" fmla="*/ 869606 w 3950305"/>
              <a:gd name="connsiteY2" fmla="*/ 233593 h 934414"/>
              <a:gd name="connsiteX3" fmla="*/ 3693130 w 3950305"/>
              <a:gd name="connsiteY3" fmla="*/ 233593 h 934414"/>
              <a:gd name="connsiteX4" fmla="*/ 3693130 w 3950305"/>
              <a:gd name="connsiteY4" fmla="*/ 235392 h 934414"/>
              <a:gd name="connsiteX5" fmla="*/ 3737355 w 3950305"/>
              <a:gd name="connsiteY5" fmla="*/ 239851 h 934414"/>
              <a:gd name="connsiteX6" fmla="*/ 3950305 w 3950305"/>
              <a:gd name="connsiteY6" fmla="*/ 501132 h 934414"/>
              <a:gd name="connsiteX7" fmla="*/ 3683605 w 3950305"/>
              <a:gd name="connsiteY7" fmla="*/ 767832 h 934414"/>
              <a:gd name="connsiteX8" fmla="*/ 3661074 w 3950305"/>
              <a:gd name="connsiteY8" fmla="*/ 765561 h 934414"/>
              <a:gd name="connsiteX9" fmla="*/ 3602549 w 3950305"/>
              <a:gd name="connsiteY9" fmla="*/ 766473 h 934414"/>
              <a:gd name="connsiteX10" fmla="*/ 1029210 w 3950305"/>
              <a:gd name="connsiteY10" fmla="*/ 789661 h 934414"/>
              <a:gd name="connsiteX11" fmla="*/ 799632 w 3950305"/>
              <a:gd name="connsiteY11" fmla="*/ 795075 h 934414"/>
              <a:gd name="connsiteX12" fmla="*/ 797572 w 3950305"/>
              <a:gd name="connsiteY12" fmla="*/ 797572 h 934414"/>
              <a:gd name="connsiteX13" fmla="*/ 467207 w 3950305"/>
              <a:gd name="connsiteY13" fmla="*/ 934414 h 934414"/>
              <a:gd name="connsiteX14" fmla="*/ 0 w 3950305"/>
              <a:gd name="connsiteY14" fmla="*/ 467207 h 934414"/>
              <a:gd name="connsiteX15" fmla="*/ 467207 w 3950305"/>
              <a:gd name="connsiteY15" fmla="*/ 0 h 9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50305" h="934414">
                <a:moveTo>
                  <a:pt x="467207" y="0"/>
                </a:moveTo>
                <a:cubicBezTo>
                  <a:pt x="628477" y="0"/>
                  <a:pt x="770662" y="81709"/>
                  <a:pt x="854622" y="205987"/>
                </a:cubicBezTo>
                <a:lnTo>
                  <a:pt x="869606" y="233593"/>
                </a:lnTo>
                <a:lnTo>
                  <a:pt x="3693130" y="233593"/>
                </a:lnTo>
                <a:lnTo>
                  <a:pt x="3693130" y="235392"/>
                </a:lnTo>
                <a:lnTo>
                  <a:pt x="3737355" y="239851"/>
                </a:lnTo>
                <a:cubicBezTo>
                  <a:pt x="3858885" y="264719"/>
                  <a:pt x="3950305" y="372250"/>
                  <a:pt x="3950305" y="501132"/>
                </a:cubicBezTo>
                <a:cubicBezTo>
                  <a:pt x="3950305" y="648426"/>
                  <a:pt x="3830899" y="767832"/>
                  <a:pt x="3683605" y="767832"/>
                </a:cubicBezTo>
                <a:lnTo>
                  <a:pt x="3661074" y="765561"/>
                </a:lnTo>
                <a:lnTo>
                  <a:pt x="3602549" y="766473"/>
                </a:lnTo>
                <a:cubicBezTo>
                  <a:pt x="3068037" y="773322"/>
                  <a:pt x="1735458" y="776777"/>
                  <a:pt x="1029210" y="789661"/>
                </a:cubicBezTo>
                <a:lnTo>
                  <a:pt x="799632" y="795075"/>
                </a:lnTo>
                <a:lnTo>
                  <a:pt x="797572" y="797572"/>
                </a:lnTo>
                <a:cubicBezTo>
                  <a:pt x="713024" y="882120"/>
                  <a:pt x="596223" y="934414"/>
                  <a:pt x="467207" y="934414"/>
                </a:cubicBezTo>
                <a:cubicBezTo>
                  <a:pt x="209176" y="934414"/>
                  <a:pt x="0" y="725238"/>
                  <a:pt x="0" y="467207"/>
                </a:cubicBezTo>
                <a:cubicBezTo>
                  <a:pt x="0" y="209176"/>
                  <a:pt x="209176" y="0"/>
                  <a:pt x="467207" y="0"/>
                </a:cubicBezTo>
                <a:close/>
              </a:path>
            </a:pathLst>
          </a:custGeom>
          <a:solidFill>
            <a:schemeClr val="accent1">
              <a:lumMod val="20000"/>
              <a:lumOff val="80000"/>
            </a:schemeClr>
          </a:solidFill>
          <a:ln w="25400" cap="flat" cmpd="sng" algn="ctr">
            <a:noFill/>
            <a:prstDash val="solid"/>
          </a:ln>
          <a:effectLst/>
        </p:spPr>
        <p:txBody>
          <a:bodyPr lIns="936000" tIns="36000" rIns="0" bIns="0" anchor="ctr">
            <a:normAutofit/>
          </a:bodyPr>
          <a:lstStyle/>
          <a:p>
            <a:pPr algn="ctr">
              <a:lnSpc>
                <a:spcPct val="120000"/>
              </a:lnSpc>
              <a:defRPr/>
            </a:pPr>
            <a:r>
              <a:rPr lang="zh-CN" altLang="en-US" sz="2400" kern="0" dirty="0" smtClean="0">
                <a:solidFill>
                  <a:srgbClr val="266CC0"/>
                </a:solidFill>
                <a:latin typeface="华文新魏" panose="02010800040101010101" pitchFamily="2" charset="-122"/>
                <a:ea typeface="华文新魏" panose="02010800040101010101" pitchFamily="2" charset="-122"/>
              </a:rPr>
              <a:t>在线教育基本介绍</a:t>
            </a:r>
            <a:endParaRPr lang="en-US" altLang="zh-CN" sz="2400" kern="0" dirty="0">
              <a:solidFill>
                <a:srgbClr val="266CC0"/>
              </a:solidFill>
              <a:latin typeface="华文新魏" panose="02010800040101010101" pitchFamily="2" charset="-122"/>
              <a:ea typeface="华文新魏" panose="02010800040101010101" pitchFamily="2" charset="-122"/>
            </a:endParaRPr>
          </a:p>
        </p:txBody>
      </p:sp>
      <p:sp>
        <p:nvSpPr>
          <p:cNvPr id="40" name="椭圆 39"/>
          <p:cNvSpPr/>
          <p:nvPr/>
        </p:nvSpPr>
        <p:spPr>
          <a:xfrm>
            <a:off x="4784725" y="1804988"/>
            <a:ext cx="787400" cy="785812"/>
          </a:xfrm>
          <a:prstGeom prst="ellipse">
            <a:avLst/>
          </a:prstGeom>
          <a:solidFill>
            <a:srgbClr val="FFFFFF"/>
          </a:solidFill>
          <a:ln w="25400" cap="flat" cmpd="sng" algn="ctr">
            <a:noFill/>
            <a:prstDash val="solid"/>
          </a:ln>
          <a:effectLst/>
        </p:spPr>
        <p:txBody>
          <a:bodyPr tIns="72000" bIns="108000" anchor="ctr"/>
          <a:lstStyle/>
          <a:p>
            <a:pPr algn="ctr">
              <a:defRPr/>
            </a:pPr>
            <a:r>
              <a:rPr lang="en-US" sz="4800" b="1" kern="0" dirty="0">
                <a:ln w="18415" cmpd="sng">
                  <a:noFill/>
                  <a:prstDash val="solid"/>
                </a:ln>
                <a:solidFill>
                  <a:schemeClr val="accent1">
                    <a:lumMod val="75000"/>
                  </a:schemeClr>
                </a:solidFill>
                <a:latin typeface="Arial Rounded MT Bold" pitchFamily="34" charset="0"/>
                <a:ea typeface="微软雅黑" pitchFamily="34" charset="-122"/>
                <a:cs typeface="Times New Roman" pitchFamily="18" charset="0"/>
              </a:rPr>
              <a:t>A</a:t>
            </a:r>
          </a:p>
        </p:txBody>
      </p:sp>
      <p:sp>
        <p:nvSpPr>
          <p:cNvPr id="79" name="椭圆 78"/>
          <p:cNvSpPr/>
          <p:nvPr/>
        </p:nvSpPr>
        <p:spPr>
          <a:xfrm>
            <a:off x="5870575" y="2774950"/>
            <a:ext cx="787400" cy="787400"/>
          </a:xfrm>
          <a:prstGeom prst="ellipse">
            <a:avLst/>
          </a:prstGeom>
          <a:solidFill>
            <a:srgbClr val="FFFFFF"/>
          </a:solidFill>
          <a:ln w="25400" cap="flat" cmpd="sng" algn="ctr">
            <a:noFill/>
            <a:prstDash val="solid"/>
          </a:ln>
          <a:effectLst/>
        </p:spPr>
        <p:txBody>
          <a:bodyPr tIns="72000" bIns="108000" anchor="ctr"/>
          <a:lstStyle/>
          <a:p>
            <a:pPr algn="ctr">
              <a:defRPr/>
            </a:pPr>
            <a:r>
              <a:rPr lang="en-US" sz="4800" b="1" kern="0" dirty="0">
                <a:ln w="18415" cmpd="sng">
                  <a:noFill/>
                  <a:prstDash val="solid"/>
                </a:ln>
                <a:solidFill>
                  <a:schemeClr val="accent1">
                    <a:lumMod val="75000"/>
                  </a:schemeClr>
                </a:solidFill>
                <a:latin typeface="Arial Rounded MT Bold" pitchFamily="34" charset="0"/>
                <a:ea typeface="微软雅黑" pitchFamily="34" charset="-122"/>
                <a:cs typeface="Times New Roman" pitchFamily="18" charset="0"/>
              </a:rPr>
              <a:t>B</a:t>
            </a:r>
          </a:p>
        </p:txBody>
      </p:sp>
      <p:sp>
        <p:nvSpPr>
          <p:cNvPr id="83" name="椭圆 82"/>
          <p:cNvSpPr/>
          <p:nvPr/>
        </p:nvSpPr>
        <p:spPr>
          <a:xfrm>
            <a:off x="4784725" y="3746500"/>
            <a:ext cx="787400" cy="787400"/>
          </a:xfrm>
          <a:prstGeom prst="ellipse">
            <a:avLst/>
          </a:prstGeom>
          <a:solidFill>
            <a:srgbClr val="FFFFFF"/>
          </a:solidFill>
          <a:ln w="25400" cap="flat" cmpd="sng" algn="ctr">
            <a:noFill/>
            <a:prstDash val="solid"/>
          </a:ln>
          <a:effectLst/>
        </p:spPr>
        <p:txBody>
          <a:bodyPr tIns="72000" bIns="108000" anchor="ctr"/>
          <a:lstStyle/>
          <a:p>
            <a:pPr algn="ctr">
              <a:defRPr/>
            </a:pPr>
            <a:r>
              <a:rPr lang="en-US" sz="4800" b="1" kern="0" dirty="0">
                <a:ln w="18415" cmpd="sng">
                  <a:noFill/>
                  <a:prstDash val="solid"/>
                </a:ln>
                <a:solidFill>
                  <a:schemeClr val="accent1">
                    <a:lumMod val="75000"/>
                  </a:schemeClr>
                </a:solidFill>
                <a:latin typeface="Arial Rounded MT Bold" pitchFamily="34" charset="0"/>
                <a:ea typeface="微软雅黑" pitchFamily="34" charset="-122"/>
                <a:cs typeface="Times New Roman" pitchFamily="18" charset="0"/>
              </a:rPr>
              <a:t>C</a:t>
            </a:r>
          </a:p>
        </p:txBody>
      </p:sp>
      <p:sp>
        <p:nvSpPr>
          <p:cNvPr id="87" name="椭圆 86"/>
          <p:cNvSpPr/>
          <p:nvPr/>
        </p:nvSpPr>
        <p:spPr>
          <a:xfrm>
            <a:off x="5870575" y="4718050"/>
            <a:ext cx="787400" cy="787400"/>
          </a:xfrm>
          <a:prstGeom prst="ellipse">
            <a:avLst/>
          </a:prstGeom>
          <a:solidFill>
            <a:srgbClr val="FFFFFF"/>
          </a:solidFill>
          <a:ln w="25400" cap="flat" cmpd="sng" algn="ctr">
            <a:noFill/>
            <a:prstDash val="solid"/>
          </a:ln>
          <a:effectLst/>
        </p:spPr>
        <p:txBody>
          <a:bodyPr tIns="72000" bIns="108000" anchor="ctr"/>
          <a:lstStyle/>
          <a:p>
            <a:pPr algn="ctr">
              <a:defRPr/>
            </a:pPr>
            <a:r>
              <a:rPr lang="en-US" sz="4800" b="1" kern="0" dirty="0">
                <a:ln w="18415" cmpd="sng">
                  <a:noFill/>
                  <a:prstDash val="solid"/>
                </a:ln>
                <a:solidFill>
                  <a:schemeClr val="accent1">
                    <a:lumMod val="75000"/>
                  </a:schemeClr>
                </a:solidFill>
                <a:latin typeface="Arial Rounded MT Bold" pitchFamily="34" charset="0"/>
                <a:ea typeface="微软雅黑" pitchFamily="34" charset="-122"/>
                <a:cs typeface="Times New Roman" pitchFamily="18" charset="0"/>
              </a:rPr>
              <a:t>D</a:t>
            </a:r>
          </a:p>
        </p:txBody>
      </p:sp>
      <p:sp>
        <p:nvSpPr>
          <p:cNvPr id="3086" name="文本框 31"/>
          <p:cNvSpPr txBox="1">
            <a:spLocks noChangeArrowheads="1"/>
          </p:cNvSpPr>
          <p:nvPr/>
        </p:nvSpPr>
        <p:spPr bwMode="auto">
          <a:xfrm>
            <a:off x="3043120" y="2424113"/>
            <a:ext cx="800219"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en-US" altLang="zh-CN" sz="4000">
                <a:solidFill>
                  <a:srgbClr val="F0F0F0"/>
                </a:solidFill>
                <a:latin typeface="微软雅黑" panose="020B0503020204020204" pitchFamily="34" charset="-122"/>
                <a:ea typeface="微软雅黑" panose="020B0503020204020204" pitchFamily="34" charset="-122"/>
              </a:rPr>
              <a:t>Contents</a:t>
            </a:r>
          </a:p>
        </p:txBody>
      </p:sp>
      <p:sp>
        <p:nvSpPr>
          <p:cNvPr id="33" name="椭圆 32"/>
          <p:cNvSpPr/>
          <p:nvPr/>
        </p:nvSpPr>
        <p:spPr>
          <a:xfrm>
            <a:off x="2840038" y="1454150"/>
            <a:ext cx="869950" cy="869950"/>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800" b="1" dirty="0">
                <a:solidFill>
                  <a:schemeClr val="accent1"/>
                </a:solidFill>
                <a:latin typeface="微软雅黑" panose="020B0503020204020204" pitchFamily="34" charset="-122"/>
                <a:ea typeface="微软雅黑" panose="020B0503020204020204" pitchFamily="34" charset="-122"/>
              </a:rPr>
              <a:t>目</a:t>
            </a:r>
          </a:p>
        </p:txBody>
      </p:sp>
      <p:sp>
        <p:nvSpPr>
          <p:cNvPr id="34" name="椭圆 33"/>
          <p:cNvSpPr/>
          <p:nvPr/>
        </p:nvSpPr>
        <p:spPr>
          <a:xfrm>
            <a:off x="2557464" y="2133601"/>
            <a:ext cx="682625" cy="682625"/>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schemeClr val="accent1"/>
                </a:solidFill>
                <a:latin typeface="微软雅黑" panose="020B0503020204020204" pitchFamily="34" charset="-122"/>
                <a:ea typeface="微软雅黑" panose="020B0503020204020204" pitchFamily="34" charset="-122"/>
              </a:rPr>
              <a:t>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flip="none" rotWithShape="1">
            <a:gsLst>
              <a:gs pos="0">
                <a:schemeClr val="bg1"/>
              </a:gs>
              <a:gs pos="100000">
                <a:schemeClr val="accent1">
                  <a:lumMod val="40000"/>
                  <a:lumOff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p:cNvSpPr txBox="1"/>
          <p:nvPr/>
        </p:nvSpPr>
        <p:spPr>
          <a:xfrm>
            <a:off x="2966167" y="2164466"/>
            <a:ext cx="5987537" cy="2369880"/>
          </a:xfrm>
          <a:prstGeom prst="rect">
            <a:avLst/>
          </a:prstGeom>
          <a:noFill/>
        </p:spPr>
        <p:txBody>
          <a:bodyPr wrap="none" rtlCol="0">
            <a:spAutoFit/>
          </a:bodyPr>
          <a:lstStyle/>
          <a:p>
            <a:pPr algn="ctr"/>
            <a:r>
              <a:rPr lang="zh-CN" altLang="en-US" sz="2800" dirty="0" smtClean="0">
                <a:latin typeface="微软雅黑" panose="020B0503020204020204" pitchFamily="34" charset="-122"/>
                <a:ea typeface="微软雅黑" panose="020B0503020204020204" pitchFamily="34" charset="-122"/>
              </a:rPr>
              <a:t>更多最新内容请关注</a:t>
            </a:r>
            <a:endParaRPr lang="en-US" altLang="zh-CN" sz="2800" dirty="0" smtClean="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9</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16</a:t>
            </a:r>
            <a:r>
              <a:rPr lang="zh-CN" altLang="en-US" sz="2800" dirty="0">
                <a:latin typeface="微软雅黑" panose="020B0503020204020204" pitchFamily="34" charset="-122"/>
                <a:ea typeface="微软雅黑" panose="020B0503020204020204" pitchFamily="34" charset="-122"/>
              </a:rPr>
              <a:t>日</a:t>
            </a:r>
            <a:r>
              <a:rPr lang="en-US" altLang="zh-CN" sz="2800" dirty="0">
                <a:latin typeface="微软雅黑" panose="020B0503020204020204" pitchFamily="34" charset="-122"/>
                <a:ea typeface="微软雅黑" panose="020B0503020204020204" pitchFamily="34" charset="-122"/>
              </a:rPr>
              <a:t>—17</a:t>
            </a:r>
            <a:r>
              <a:rPr lang="zh-CN" altLang="en-US" sz="2800" dirty="0" smtClean="0">
                <a:latin typeface="微软雅黑" panose="020B0503020204020204" pitchFamily="34" charset="-122"/>
                <a:ea typeface="微软雅黑" panose="020B0503020204020204" pitchFamily="34" charset="-122"/>
              </a:rPr>
              <a:t>日</a:t>
            </a:r>
            <a:endParaRPr lang="en-US" altLang="zh-CN" sz="2800" dirty="0" smtClean="0">
              <a:latin typeface="微软雅黑" panose="020B0503020204020204" pitchFamily="34" charset="-122"/>
              <a:ea typeface="微软雅黑" panose="020B0503020204020204" pitchFamily="34" charset="-122"/>
            </a:endParaRPr>
          </a:p>
          <a:p>
            <a:pPr algn="ctr"/>
            <a:r>
              <a:rPr lang="en-US" altLang="zh-CN" sz="3600" dirty="0" smtClean="0">
                <a:solidFill>
                  <a:srgbClr val="FF0000"/>
                </a:solidFill>
                <a:latin typeface="微软雅黑" panose="020B0503020204020204" pitchFamily="34" charset="-122"/>
                <a:ea typeface="微软雅黑" panose="020B0503020204020204" pitchFamily="34" charset="-122"/>
              </a:rPr>
              <a:t>2015</a:t>
            </a:r>
            <a:r>
              <a:rPr lang="zh-CN" altLang="zh-CN" sz="3600" dirty="0" smtClean="0">
                <a:solidFill>
                  <a:srgbClr val="FF0000"/>
                </a:solidFill>
                <a:latin typeface="微软雅黑" panose="020B0503020204020204" pitchFamily="34" charset="-122"/>
                <a:ea typeface="微软雅黑" panose="020B0503020204020204" pitchFamily="34" charset="-122"/>
              </a:rPr>
              <a:t>中国</a:t>
            </a:r>
            <a:r>
              <a:rPr lang="zh-CN" altLang="zh-CN" sz="3600" dirty="0">
                <a:solidFill>
                  <a:srgbClr val="FF0000"/>
                </a:solidFill>
                <a:latin typeface="微软雅黑" panose="020B0503020204020204" pitchFamily="34" charset="-122"/>
                <a:ea typeface="微软雅黑" panose="020B0503020204020204" pitchFamily="34" charset="-122"/>
              </a:rPr>
              <a:t>在线教育高峰</a:t>
            </a:r>
            <a:r>
              <a:rPr lang="zh-CN" altLang="zh-CN" sz="3600" dirty="0" smtClean="0">
                <a:solidFill>
                  <a:srgbClr val="FF0000"/>
                </a:solidFill>
                <a:latin typeface="微软雅黑" panose="020B0503020204020204" pitchFamily="34" charset="-122"/>
                <a:ea typeface="微软雅黑" panose="020B0503020204020204" pitchFamily="34" charset="-122"/>
              </a:rPr>
              <a:t>论坛</a:t>
            </a:r>
            <a:endParaRPr lang="en-US" altLang="zh-CN" sz="3600" dirty="0" smtClean="0">
              <a:solidFill>
                <a:srgbClr val="FF0000"/>
              </a:solidFill>
              <a:latin typeface="微软雅黑" panose="020B0503020204020204" pitchFamily="34" charset="-122"/>
              <a:ea typeface="微软雅黑" panose="020B0503020204020204" pitchFamily="34" charset="-122"/>
            </a:endParaRPr>
          </a:p>
          <a:p>
            <a:pPr algn="ctr"/>
            <a:r>
              <a:rPr lang="zh-CN" altLang="zh-CN" sz="2800" dirty="0">
                <a:latin typeface="微软雅黑" panose="020B0503020204020204" pitchFamily="34" charset="-122"/>
                <a:ea typeface="微软雅黑" panose="020B0503020204020204" pitchFamily="34" charset="-122"/>
              </a:rPr>
              <a:t>“科技改变教育——教育的新时代”</a:t>
            </a:r>
            <a:endParaRPr lang="en-US" altLang="zh-CN" sz="2800" dirty="0" smtClean="0">
              <a:latin typeface="微软雅黑" panose="020B0503020204020204" pitchFamily="34" charset="-122"/>
              <a:ea typeface="微软雅黑" panose="020B0503020204020204" pitchFamily="34" charset="-122"/>
            </a:endParaRPr>
          </a:p>
          <a:p>
            <a:pPr algn="ctr"/>
            <a:r>
              <a:rPr lang="zh-CN" altLang="zh-CN" sz="2800" dirty="0">
                <a:latin typeface="微软雅黑" panose="020B0503020204020204" pitchFamily="34" charset="-122"/>
                <a:ea typeface="微软雅黑" panose="020B0503020204020204" pitchFamily="34" charset="-122"/>
              </a:rPr>
              <a:t>官方微信：</a:t>
            </a:r>
            <a:r>
              <a:rPr lang="en-US" altLang="zh-CN" sz="2800" dirty="0" err="1">
                <a:latin typeface="微软雅黑" panose="020B0503020204020204" pitchFamily="34" charset="-122"/>
                <a:ea typeface="微软雅黑" panose="020B0503020204020204" pitchFamily="34" charset="-122"/>
              </a:rPr>
              <a:t>iedushow</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flip="none" rotWithShape="1">
            <a:gsLst>
              <a:gs pos="0">
                <a:schemeClr val="bg1"/>
              </a:gs>
              <a:gs pos="100000">
                <a:schemeClr val="accent1">
                  <a:lumMod val="40000"/>
                  <a:lumOff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文本框 8"/>
          <p:cNvSpPr txBox="1"/>
          <p:nvPr/>
        </p:nvSpPr>
        <p:spPr>
          <a:xfrm>
            <a:off x="1524000" y="3243263"/>
            <a:ext cx="9144000" cy="1447800"/>
          </a:xfrm>
          <a:prstGeom prst="rect">
            <a:avLst/>
          </a:prstGeom>
          <a:noFill/>
        </p:spPr>
        <p:txBody>
          <a:bodyPr>
            <a:spAutoFit/>
          </a:bodyPr>
          <a:lstStyle/>
          <a:p>
            <a:pPr algn="ctr">
              <a:defRPr/>
            </a:pPr>
            <a:r>
              <a:rPr lang="en-US" altLang="zh-CN" sz="8800" dirty="0">
                <a:solidFill>
                  <a:schemeClr val="accent1"/>
                </a:solidFill>
                <a:effectLst>
                  <a:outerShdw blurRad="63500" dist="50800" dir="2700000" algn="tl">
                    <a:srgbClr val="000000">
                      <a:alpha val="20000"/>
                    </a:srgbClr>
                  </a:outerShdw>
                </a:effectLst>
                <a:latin typeface="Impact" panose="020B0806030902050204" pitchFamily="34" charset="0"/>
                <a:ea typeface="HanWangWCL10" panose="02020500000000000000" pitchFamily="18" charset="-120"/>
              </a:rPr>
              <a:t>THANKS</a:t>
            </a:r>
            <a:endParaRPr lang="zh-CN" altLang="en-US" sz="8800" dirty="0">
              <a:solidFill>
                <a:schemeClr val="accent1"/>
              </a:solidFill>
              <a:effectLst>
                <a:outerShdw blurRad="63500" dist="50800" dir="2700000" algn="tl">
                  <a:srgbClr val="000000">
                    <a:alpha val="20000"/>
                  </a:srgbClr>
                </a:outerShdw>
              </a:effectLst>
              <a:latin typeface="Impact" panose="020B0806030902050204" pitchFamily="34" charset="0"/>
              <a:ea typeface="HanWangWCL10" panose="02020500000000000000" pitchFamily="18" charset="-120"/>
            </a:endParaRPr>
          </a:p>
        </p:txBody>
      </p:sp>
      <p:sp>
        <p:nvSpPr>
          <p:cNvPr id="15" name="椭圆 14"/>
          <p:cNvSpPr/>
          <p:nvPr/>
        </p:nvSpPr>
        <p:spPr>
          <a:xfrm>
            <a:off x="5399316" y="1651003"/>
            <a:ext cx="1393368" cy="139336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innerShdw blurRad="50800" dist="25400" dir="135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176795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p:cNvSpPr txBox="1"/>
          <p:nvPr/>
        </p:nvSpPr>
        <p:spPr>
          <a:xfrm>
            <a:off x="5714359" y="872716"/>
            <a:ext cx="1008112" cy="3960440"/>
          </a:xfrm>
          <a:prstGeom prst="rect">
            <a:avLst/>
          </a:prstGeom>
          <a:noFill/>
        </p:spPr>
        <p:txBody>
          <a:bodyPr lIns="0" tIns="0" rIns="0" bIns="0" anchor="ctr"/>
          <a:lstStyle/>
          <a:p>
            <a:pPr algn="ctr">
              <a:defRPr/>
            </a:pPr>
            <a:r>
              <a:rPr lang="en-US" altLang="zh-CN"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rPr>
              <a:t>1</a:t>
            </a:r>
            <a:endParaRPr lang="zh-CN" altLang="en-US"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endParaRPr>
          </a:p>
        </p:txBody>
      </p:sp>
      <p:sp>
        <p:nvSpPr>
          <p:cNvPr id="3" name="圆角矩形 2"/>
          <p:cNvSpPr/>
          <p:nvPr/>
        </p:nvSpPr>
        <p:spPr>
          <a:xfrm>
            <a:off x="3830639" y="2890838"/>
            <a:ext cx="4632325" cy="703262"/>
          </a:xfrm>
          <a:prstGeom prst="roundRect">
            <a:avLst>
              <a:gd name="adj" fmla="val 50000"/>
            </a:avLst>
          </a:prstGeom>
          <a:gradFill flip="none" rotWithShape="1">
            <a:gsLst>
              <a:gs pos="0">
                <a:schemeClr val="accent1">
                  <a:lumMod val="40000"/>
                  <a:lumOff val="60000"/>
                </a:schemeClr>
              </a:gs>
              <a:gs pos="100000">
                <a:schemeClr val="accent1">
                  <a:lumMod val="40000"/>
                  <a:lumOff val="60000"/>
                </a:schemeClr>
              </a:gs>
              <a:gs pos="82000">
                <a:schemeClr val="accent1"/>
              </a:gs>
              <a:gs pos="18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3200" dirty="0" smtClean="0">
                <a:solidFill>
                  <a:srgbClr val="FFFFFF"/>
                </a:solidFill>
                <a:latin typeface="华文新魏" panose="02010800040101010101" pitchFamily="2" charset="-122"/>
                <a:ea typeface="华文新魏" panose="02010800040101010101" pitchFamily="2" charset="-122"/>
              </a:rPr>
              <a:t>在线教育</a:t>
            </a:r>
            <a:r>
              <a:rPr lang="zh-CN" altLang="en-US" sz="3200" dirty="0">
                <a:solidFill>
                  <a:srgbClr val="FFFFFF"/>
                </a:solidFill>
                <a:latin typeface="华文新魏" panose="02010800040101010101" pitchFamily="2" charset="-122"/>
                <a:ea typeface="华文新魏" panose="02010800040101010101" pitchFamily="2" charset="-122"/>
              </a:rPr>
              <a:t>基本介绍</a:t>
            </a:r>
          </a:p>
        </p:txBody>
      </p:sp>
      <p:sp>
        <p:nvSpPr>
          <p:cNvPr id="4" name="任意多边形 3"/>
          <p:cNvSpPr/>
          <p:nvPr/>
        </p:nvSpPr>
        <p:spPr>
          <a:xfrm>
            <a:off x="3228975" y="2873376"/>
            <a:ext cx="471488" cy="720725"/>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flipH="1">
            <a:off x="8591550" y="2867025"/>
            <a:ext cx="471488" cy="719138"/>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MH_SubTitle_1"/>
          <p:cNvSpPr/>
          <p:nvPr/>
        </p:nvSpPr>
        <p:spPr>
          <a:xfrm>
            <a:off x="1113947" y="1412119"/>
            <a:ext cx="4488199" cy="3715473"/>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rmAutofit/>
          </a:bodyPr>
          <a:lstStyle/>
          <a:p>
            <a:pPr algn="ctr">
              <a:lnSpc>
                <a:spcPct val="150000"/>
              </a:lnSpc>
              <a:defRPr/>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定义</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3" name="MH_Text_1"/>
          <p:cNvSpPr/>
          <p:nvPr/>
        </p:nvSpPr>
        <p:spPr>
          <a:xfrm>
            <a:off x="1207611" y="1976905"/>
            <a:ext cx="4226017" cy="27205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70000"/>
              </a:lnSpc>
              <a:spcBef>
                <a:spcPts val="600"/>
              </a:spcBef>
              <a:spcAft>
                <a:spcPts val="600"/>
              </a:spcAft>
              <a:defRPr/>
            </a:pP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在线</a:t>
            </a:r>
            <a:r>
              <a:rPr lang="zh-CN" altLang="zh-CN" sz="1600" dirty="0">
                <a:latin typeface="微软雅黑" panose="020B0503020204020204" pitchFamily="34" charset="-122"/>
                <a:ea typeface="微软雅黑" panose="020B0503020204020204" pitchFamily="34" charset="-122"/>
              </a:rPr>
              <a:t>教育是“互联网</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与教育整合的新行业，是通过互联网进行的网上教育方式</a:t>
            </a:r>
            <a:r>
              <a:rPr lang="zh-CN"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是面向</a:t>
            </a:r>
            <a:r>
              <a:rPr lang="zh-CN" altLang="zh-CN" sz="1600" dirty="0" smtClean="0">
                <a:latin typeface="微软雅黑" panose="020B0503020204020204" pitchFamily="34" charset="-122"/>
                <a:ea typeface="微软雅黑" panose="020B0503020204020204" pitchFamily="34" charset="-122"/>
              </a:rPr>
              <a:t>不同</a:t>
            </a:r>
            <a:r>
              <a:rPr lang="zh-CN" altLang="zh-CN" sz="1600" dirty="0">
                <a:latin typeface="微软雅黑" panose="020B0503020204020204" pitchFamily="34" charset="-122"/>
                <a:ea typeface="微软雅黑" panose="020B0503020204020204" pitchFamily="34" charset="-122"/>
              </a:rPr>
              <a:t>人群、不同年龄、不同</a:t>
            </a:r>
            <a:r>
              <a:rPr lang="zh-CN" altLang="zh-CN" sz="1600" dirty="0" smtClean="0">
                <a:latin typeface="微软雅黑" panose="020B0503020204020204" pitchFamily="34" charset="-122"/>
                <a:ea typeface="微软雅黑" panose="020B0503020204020204" pitchFamily="34" charset="-122"/>
              </a:rPr>
              <a:t>文化程度的</a:t>
            </a:r>
            <a:r>
              <a:rPr lang="zh-CN" altLang="zh-CN" sz="1600" dirty="0">
                <a:latin typeface="微软雅黑" panose="020B0503020204020204" pitchFamily="34" charset="-122"/>
                <a:ea typeface="微软雅黑" panose="020B0503020204020204" pitchFamily="34" charset="-122"/>
              </a:rPr>
              <a:t>一个</a:t>
            </a:r>
            <a:r>
              <a:rPr lang="zh-CN" altLang="zh-CN" sz="1600" dirty="0" smtClean="0">
                <a:latin typeface="微软雅黑" panose="020B0503020204020204" pitchFamily="34" charset="-122"/>
                <a:ea typeface="微软雅黑" panose="020B0503020204020204" pitchFamily="34" charset="-122"/>
              </a:rPr>
              <a:t>综合教育</a:t>
            </a:r>
            <a:r>
              <a:rPr lang="zh-CN" altLang="zh-CN" sz="1600" dirty="0">
                <a:latin typeface="微软雅黑" panose="020B0503020204020204" pitchFamily="34" charset="-122"/>
                <a:ea typeface="微软雅黑" panose="020B0503020204020204" pitchFamily="34" charset="-122"/>
              </a:rPr>
              <a:t>平台。</a:t>
            </a:r>
            <a:endParaRPr lang="zh-CN" altLang="en-US" sz="1600" dirty="0">
              <a:solidFill>
                <a:srgbClr val="454545"/>
              </a:solidFill>
              <a:latin typeface="微软雅黑" panose="020B0503020204020204" pitchFamily="34" charset="-122"/>
              <a:ea typeface="微软雅黑" panose="020B0503020204020204" pitchFamily="34" charset="-122"/>
            </a:endParaRPr>
          </a:p>
        </p:txBody>
      </p:sp>
      <p:sp>
        <p:nvSpPr>
          <p:cNvPr id="8" name="MH_SubTitle_1"/>
          <p:cNvSpPr/>
          <p:nvPr/>
        </p:nvSpPr>
        <p:spPr>
          <a:xfrm>
            <a:off x="6498110" y="1412119"/>
            <a:ext cx="4488199" cy="3715473"/>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rmAutofit/>
          </a:bodyPr>
          <a:lstStyle/>
          <a:p>
            <a:pPr algn="ctr">
              <a:lnSpc>
                <a:spcPct val="150000"/>
              </a:lnSpc>
              <a:defRPr/>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优势</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MH_Text_1"/>
          <p:cNvSpPr/>
          <p:nvPr/>
        </p:nvSpPr>
        <p:spPr>
          <a:xfrm>
            <a:off x="6591774" y="1976905"/>
            <a:ext cx="4226017" cy="27205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70000"/>
              </a:lnSpc>
              <a:defRPr/>
            </a:pPr>
            <a:r>
              <a:rPr lang="en-US" altLang="zh-CN" sz="1600" dirty="0" smtClean="0"/>
              <a:t>         </a:t>
            </a:r>
            <a:r>
              <a:rPr lang="zh-CN" altLang="zh-CN" sz="1600" dirty="0" smtClean="0">
                <a:latin typeface="微软雅黑" panose="020B0503020204020204" pitchFamily="34" charset="-122"/>
                <a:ea typeface="微软雅黑" panose="020B0503020204020204" pitchFamily="34" charset="-122"/>
              </a:rPr>
              <a:t>突破时空限制</a:t>
            </a:r>
            <a:r>
              <a:rPr lang="zh-CN" altLang="zh-CN" sz="1600" dirty="0">
                <a:latin typeface="微软雅黑" panose="020B0503020204020204" pitchFamily="34" charset="-122"/>
                <a:ea typeface="微软雅黑" panose="020B0503020204020204" pitchFamily="34" charset="-122"/>
              </a:rPr>
              <a:t>，便捷</a:t>
            </a:r>
            <a:r>
              <a:rPr lang="zh-CN" altLang="zh-CN" sz="1600" dirty="0" smtClean="0">
                <a:latin typeface="微软雅黑" panose="020B0503020204020204" pitchFamily="34" charset="-122"/>
                <a:ea typeface="微软雅黑" panose="020B0503020204020204" pitchFamily="34" charset="-122"/>
              </a:rPr>
              <a:t>灵活</a:t>
            </a:r>
            <a:r>
              <a:rPr lang="zh-CN" altLang="en-US"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解决</a:t>
            </a:r>
            <a:r>
              <a:rPr lang="zh-CN" altLang="zh-CN" sz="1600" dirty="0">
                <a:latin typeface="微软雅黑" panose="020B0503020204020204" pitchFamily="34" charset="-122"/>
                <a:ea typeface="微软雅黑" panose="020B0503020204020204" pitchFamily="34" charset="-122"/>
              </a:rPr>
              <a:t>因地域不同等造成的教育资源分配不均的问题，使教育资源共享</a:t>
            </a:r>
            <a:r>
              <a:rPr lang="zh-CN" altLang="zh-CN" sz="1600" dirty="0" smtClean="0">
                <a:latin typeface="微软雅黑" panose="020B0503020204020204" pitchFamily="34" charset="-122"/>
                <a:ea typeface="微软雅黑" panose="020B0503020204020204" pitchFamily="34" charset="-122"/>
              </a:rPr>
              <a:t>化</a:t>
            </a:r>
            <a:r>
              <a:rPr lang="zh-CN" altLang="en-US" sz="1600" dirty="0" smtClean="0">
                <a:latin typeface="微软雅黑" panose="020B0503020204020204" pitchFamily="34" charset="-122"/>
                <a:ea typeface="微软雅黑" panose="020B0503020204020204" pitchFamily="34" charset="-122"/>
              </a:rPr>
              <a:t>；资源开放，无需学籍，</a:t>
            </a:r>
            <a:r>
              <a:rPr lang="zh-CN" altLang="zh-CN" sz="1600" dirty="0" smtClean="0">
                <a:latin typeface="微软雅黑" panose="020B0503020204020204" pitchFamily="34" charset="-122"/>
                <a:ea typeface="微软雅黑" panose="020B0503020204020204" pitchFamily="34" charset="-122"/>
              </a:rPr>
              <a:t>降低</a:t>
            </a:r>
            <a:r>
              <a:rPr lang="zh-CN" altLang="zh-CN" sz="1600" dirty="0">
                <a:latin typeface="微软雅黑" panose="020B0503020204020204" pitchFamily="34" charset="-122"/>
                <a:ea typeface="微软雅黑" panose="020B0503020204020204" pitchFamily="34" charset="-122"/>
              </a:rPr>
              <a:t>学习</a:t>
            </a:r>
            <a:r>
              <a:rPr lang="zh-CN" altLang="zh-CN" sz="1600" dirty="0" smtClean="0">
                <a:latin typeface="微软雅黑" panose="020B0503020204020204" pitchFamily="34" charset="-122"/>
                <a:ea typeface="微软雅黑" panose="020B0503020204020204" pitchFamily="34" charset="-122"/>
              </a:rPr>
              <a:t>门槛</a:t>
            </a:r>
            <a:r>
              <a:rPr lang="zh-CN" altLang="en-US"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课程</a:t>
            </a:r>
            <a:r>
              <a:rPr lang="zh-CN" altLang="zh-CN" sz="1600" dirty="0">
                <a:latin typeface="微软雅黑" panose="020B0503020204020204" pitchFamily="34" charset="-122"/>
                <a:ea typeface="微软雅黑" panose="020B0503020204020204" pitchFamily="34" charset="-122"/>
              </a:rPr>
              <a:t>没有人数限制。</a:t>
            </a:r>
            <a:endParaRPr lang="zh-CN" altLang="en-US" sz="1600" dirty="0">
              <a:solidFill>
                <a:srgbClr val="FEFFFF"/>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1159" y="872594"/>
            <a:ext cx="738664" cy="5170646"/>
          </a:xfrm>
          <a:prstGeom prst="rect">
            <a:avLst/>
          </a:prstGeom>
          <a:noFill/>
        </p:spPr>
        <p:txBody>
          <a:bodyPr vert="eaVert" wrap="none" rtlCol="0">
            <a:spAutoFit/>
          </a:bodyPr>
          <a:lstStyle/>
          <a:p>
            <a:r>
              <a:rPr lang="zh-CN" altLang="en-US" sz="3600" dirty="0" smtClean="0">
                <a:solidFill>
                  <a:srgbClr val="2E75B6"/>
                </a:solidFill>
                <a:latin typeface="微软雅黑" panose="020B0503020204020204" pitchFamily="34" charset="-122"/>
                <a:ea typeface="微软雅黑" panose="020B0503020204020204" pitchFamily="34" charset="-122"/>
              </a:rPr>
              <a:t>中国在线教育产业链地图</a:t>
            </a:r>
            <a:endParaRPr lang="zh-CN" altLang="en-US" sz="3600" dirty="0">
              <a:solidFill>
                <a:srgbClr val="2E75B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928" y="886242"/>
            <a:ext cx="9120445" cy="5170646"/>
          </a:xfrm>
          <a:prstGeom prst="rect">
            <a:avLst/>
          </a:prstGeom>
        </p:spPr>
      </p:pic>
    </p:spTree>
    <p:extLst>
      <p:ext uri="{BB962C8B-B14F-4D97-AF65-F5344CB8AC3E}">
        <p14:creationId xmlns:p14="http://schemas.microsoft.com/office/powerpoint/2010/main" val="4103477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9584" y="525357"/>
            <a:ext cx="738664" cy="5632311"/>
          </a:xfrm>
          <a:prstGeom prst="rect">
            <a:avLst/>
          </a:prstGeom>
          <a:noFill/>
        </p:spPr>
        <p:txBody>
          <a:bodyPr vert="eaVert" wrap="none" rtlCol="0">
            <a:spAutoFit/>
          </a:bodyPr>
          <a:lstStyle/>
          <a:p>
            <a:r>
              <a:rPr lang="zh-CN" altLang="en-US" sz="3600" dirty="0" smtClean="0">
                <a:solidFill>
                  <a:srgbClr val="2E75B6"/>
                </a:solidFill>
                <a:latin typeface="微软雅黑" panose="020B0503020204020204" pitchFamily="34" charset="-122"/>
                <a:ea typeface="微软雅黑" panose="020B0503020204020204" pitchFamily="34" charset="-122"/>
              </a:rPr>
              <a:t>在线教育产业链的重要环节</a:t>
            </a:r>
            <a:endParaRPr lang="zh-CN" altLang="en-US" sz="3600" dirty="0">
              <a:solidFill>
                <a:srgbClr val="2E75B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315540" y="536932"/>
            <a:ext cx="8324850" cy="5553075"/>
          </a:xfrm>
          <a:prstGeom prst="rect">
            <a:avLst/>
          </a:prstGeom>
        </p:spPr>
      </p:pic>
    </p:spTree>
    <p:extLst>
      <p:ext uri="{BB962C8B-B14F-4D97-AF65-F5344CB8AC3E}">
        <p14:creationId xmlns:p14="http://schemas.microsoft.com/office/powerpoint/2010/main" val="385671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p:cNvSpPr txBox="1"/>
          <p:nvPr/>
        </p:nvSpPr>
        <p:spPr>
          <a:xfrm>
            <a:off x="5714359" y="872716"/>
            <a:ext cx="1008112" cy="3960440"/>
          </a:xfrm>
          <a:prstGeom prst="rect">
            <a:avLst/>
          </a:prstGeom>
          <a:noFill/>
        </p:spPr>
        <p:txBody>
          <a:bodyPr lIns="0" tIns="0" rIns="0" bIns="0" anchor="ctr"/>
          <a:lstStyle/>
          <a:p>
            <a:pPr algn="ctr">
              <a:defRPr/>
            </a:pPr>
            <a:r>
              <a:rPr lang="en-US" altLang="zh-CN"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rPr>
              <a:t>2</a:t>
            </a:r>
            <a:endParaRPr lang="zh-CN" altLang="en-US" sz="28700" dirty="0">
              <a:ln w="19050">
                <a:solidFill>
                  <a:schemeClr val="accent1">
                    <a:lumMod val="75000"/>
                  </a:schemeClr>
                </a:solidFill>
              </a:ln>
              <a:solidFill>
                <a:srgbClr val="FFFFFF"/>
              </a:solidFill>
              <a:latin typeface="隶书" panose="02010509060101010101" pitchFamily="49" charset="-122"/>
              <a:ea typeface="隶书" panose="02010509060101010101" pitchFamily="49" charset="-122"/>
            </a:endParaRPr>
          </a:p>
        </p:txBody>
      </p:sp>
      <p:sp>
        <p:nvSpPr>
          <p:cNvPr id="3" name="圆角矩形 2"/>
          <p:cNvSpPr/>
          <p:nvPr/>
        </p:nvSpPr>
        <p:spPr>
          <a:xfrm>
            <a:off x="3830639" y="2890838"/>
            <a:ext cx="4632325" cy="703262"/>
          </a:xfrm>
          <a:prstGeom prst="roundRect">
            <a:avLst>
              <a:gd name="adj" fmla="val 50000"/>
            </a:avLst>
          </a:prstGeom>
          <a:gradFill flip="none" rotWithShape="1">
            <a:gsLst>
              <a:gs pos="0">
                <a:schemeClr val="accent1">
                  <a:lumMod val="40000"/>
                  <a:lumOff val="60000"/>
                </a:schemeClr>
              </a:gs>
              <a:gs pos="100000">
                <a:schemeClr val="accent1">
                  <a:lumMod val="40000"/>
                  <a:lumOff val="60000"/>
                </a:schemeClr>
              </a:gs>
              <a:gs pos="82000">
                <a:schemeClr val="accent1"/>
              </a:gs>
              <a:gs pos="18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zh-CN" altLang="en-US" sz="3200" dirty="0" smtClean="0">
                <a:solidFill>
                  <a:srgbClr val="FFFFFF"/>
                </a:solidFill>
                <a:latin typeface="华文新魏" panose="02010800040101010101" pitchFamily="2" charset="-122"/>
                <a:ea typeface="华文新魏" panose="02010800040101010101" pitchFamily="2" charset="-122"/>
              </a:rPr>
              <a:t>在线教育市场规模</a:t>
            </a:r>
            <a:endParaRPr lang="zh-CN" altLang="en-US" sz="3200" dirty="0">
              <a:solidFill>
                <a:srgbClr val="FFFFFF"/>
              </a:solidFill>
              <a:latin typeface="华文新魏" panose="02010800040101010101" pitchFamily="2" charset="-122"/>
              <a:ea typeface="华文新魏" panose="02010800040101010101" pitchFamily="2" charset="-122"/>
            </a:endParaRPr>
          </a:p>
        </p:txBody>
      </p:sp>
      <p:sp>
        <p:nvSpPr>
          <p:cNvPr id="4" name="任意多边形 3"/>
          <p:cNvSpPr/>
          <p:nvPr/>
        </p:nvSpPr>
        <p:spPr>
          <a:xfrm>
            <a:off x="3228975" y="2873376"/>
            <a:ext cx="471488" cy="720725"/>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flipH="1">
            <a:off x="8591550" y="2867025"/>
            <a:ext cx="471488" cy="719138"/>
          </a:xfrm>
          <a:custGeom>
            <a:avLst/>
            <a:gdLst>
              <a:gd name="connsiteX0" fmla="*/ 103192 w 1972545"/>
              <a:gd name="connsiteY0" fmla="*/ 1290249 h 2812015"/>
              <a:gd name="connsiteX1" fmla="*/ 243649 w 1972545"/>
              <a:gd name="connsiteY1" fmla="*/ 1407774 h 2812015"/>
              <a:gd name="connsiteX2" fmla="*/ 100326 w 1972545"/>
              <a:gd name="connsiteY2" fmla="*/ 1513833 h 2812015"/>
              <a:gd name="connsiteX3" fmla="*/ 0 w 1972545"/>
              <a:gd name="connsiteY3" fmla="*/ 1402041 h 2812015"/>
              <a:gd name="connsiteX4" fmla="*/ 103192 w 1972545"/>
              <a:gd name="connsiteY4" fmla="*/ 1290249 h 2812015"/>
              <a:gd name="connsiteX5" fmla="*/ 1046960 w 1972545"/>
              <a:gd name="connsiteY5" fmla="*/ 1244966 h 2812015"/>
              <a:gd name="connsiteX6" fmla="*/ 884276 w 1972545"/>
              <a:gd name="connsiteY6" fmla="*/ 1250576 h 2812015"/>
              <a:gd name="connsiteX7" fmla="*/ 699152 w 1972545"/>
              <a:gd name="connsiteY7" fmla="*/ 1402041 h 2812015"/>
              <a:gd name="connsiteX8" fmla="*/ 884276 w 1972545"/>
              <a:gd name="connsiteY8" fmla="*/ 1575945 h 2812015"/>
              <a:gd name="connsiteX9" fmla="*/ 1046960 w 1972545"/>
              <a:gd name="connsiteY9" fmla="*/ 1575945 h 2812015"/>
              <a:gd name="connsiteX10" fmla="*/ 1220865 w 1972545"/>
              <a:gd name="connsiteY10" fmla="*/ 1402041 h 2812015"/>
              <a:gd name="connsiteX11" fmla="*/ 1046960 w 1972545"/>
              <a:gd name="connsiteY11" fmla="*/ 1244966 h 2812015"/>
              <a:gd name="connsiteX12" fmla="*/ 1364402 w 1972545"/>
              <a:gd name="connsiteY12" fmla="*/ 1066523 h 2812015"/>
              <a:gd name="connsiteX13" fmla="*/ 1187207 w 1972545"/>
              <a:gd name="connsiteY13" fmla="*/ 1205697 h 2812015"/>
              <a:gd name="connsiteX14" fmla="*/ 1278719 w 1972545"/>
              <a:gd name="connsiteY14" fmla="*/ 1260605 h 2812015"/>
              <a:gd name="connsiteX15" fmla="*/ 1415272 w 1972545"/>
              <a:gd name="connsiteY15" fmla="*/ 1234130 h 2812015"/>
              <a:gd name="connsiteX16" fmla="*/ 1333062 w 1972545"/>
              <a:gd name="connsiteY16" fmla="*/ 1413261 h 2812015"/>
              <a:gd name="connsiteX17" fmla="*/ 1408693 w 1972545"/>
              <a:gd name="connsiteY17" fmla="*/ 1598970 h 2812015"/>
              <a:gd name="connsiteX18" fmla="*/ 1187207 w 1972545"/>
              <a:gd name="connsiteY18" fmla="*/ 1587165 h 2812015"/>
              <a:gd name="connsiteX19" fmla="*/ 1579894 w 1972545"/>
              <a:gd name="connsiteY19" fmla="*/ 1575945 h 2812015"/>
              <a:gd name="connsiteX20" fmla="*/ 1574284 w 1972545"/>
              <a:gd name="connsiteY20" fmla="*/ 1233747 h 2812015"/>
              <a:gd name="connsiteX21" fmla="*/ 1364402 w 1972545"/>
              <a:gd name="connsiteY21" fmla="*/ 1066523 h 2812015"/>
              <a:gd name="connsiteX22" fmla="*/ 1469974 w 1972545"/>
              <a:gd name="connsiteY22" fmla="*/ 1960 h 2812015"/>
              <a:gd name="connsiteX23" fmla="*/ 1752086 w 1972545"/>
              <a:gd name="connsiteY23" fmla="*/ 107933 h 2812015"/>
              <a:gd name="connsiteX24" fmla="*/ 1961313 w 1972545"/>
              <a:gd name="connsiteY24" fmla="*/ 526387 h 2812015"/>
              <a:gd name="connsiteX25" fmla="*/ 1852825 w 1972545"/>
              <a:gd name="connsiteY25" fmla="*/ 836353 h 2812015"/>
              <a:gd name="connsiteX26" fmla="*/ 1651347 w 1972545"/>
              <a:gd name="connsiteY26" fmla="*/ 1177316 h 2812015"/>
              <a:gd name="connsiteX27" fmla="*/ 1845076 w 1972545"/>
              <a:gd name="connsiteY27" fmla="*/ 1425288 h 2812015"/>
              <a:gd name="connsiteX28" fmla="*/ 1635848 w 1972545"/>
              <a:gd name="connsiteY28" fmla="*/ 1634516 h 2812015"/>
              <a:gd name="connsiteX29" fmla="*/ 1837326 w 1972545"/>
              <a:gd name="connsiteY29" fmla="*/ 1990977 h 2812015"/>
              <a:gd name="connsiteX30" fmla="*/ 1790831 w 1972545"/>
              <a:gd name="connsiteY30" fmla="*/ 2688400 h 2812015"/>
              <a:gd name="connsiteX31" fmla="*/ 1170899 w 1972545"/>
              <a:gd name="connsiteY31" fmla="*/ 2432678 h 2812015"/>
              <a:gd name="connsiteX32" fmla="*/ 1225143 w 1972545"/>
              <a:gd name="connsiteY32" fmla="*/ 2068468 h 2812015"/>
              <a:gd name="connsiteX33" fmla="*/ 1473116 w 1972545"/>
              <a:gd name="connsiteY33" fmla="*/ 1928983 h 2812015"/>
              <a:gd name="connsiteX34" fmla="*/ 1612601 w 1972545"/>
              <a:gd name="connsiteY34" fmla="*/ 2091716 h 2812015"/>
              <a:gd name="connsiteX35" fmla="*/ 1488614 w 1972545"/>
              <a:gd name="connsiteY35" fmla="*/ 2339688 h 2812015"/>
              <a:gd name="connsiteX36" fmla="*/ 1497295 w 1972545"/>
              <a:gd name="connsiteY36" fmla="*/ 2195834 h 2812015"/>
              <a:gd name="connsiteX37" fmla="*/ 1325882 w 1972545"/>
              <a:gd name="connsiteY37" fmla="*/ 2107214 h 2812015"/>
              <a:gd name="connsiteX38" fmla="*/ 1287137 w 1972545"/>
              <a:gd name="connsiteY38" fmla="*/ 2417180 h 2812015"/>
              <a:gd name="connsiteX39" fmla="*/ 1612601 w 1972545"/>
              <a:gd name="connsiteY39" fmla="*/ 2665153 h 2812015"/>
              <a:gd name="connsiteX40" fmla="*/ 1766768 w 1972545"/>
              <a:gd name="connsiteY40" fmla="*/ 2035839 h 2812015"/>
              <a:gd name="connsiteX41" fmla="*/ 1597103 w 1972545"/>
              <a:gd name="connsiteY41" fmla="*/ 1766251 h 2812015"/>
              <a:gd name="connsiteX42" fmla="*/ 752445 w 1972545"/>
              <a:gd name="connsiteY42" fmla="*/ 1789499 h 2812015"/>
              <a:gd name="connsiteX43" fmla="*/ 953923 w 1972545"/>
              <a:gd name="connsiteY43" fmla="*/ 2099465 h 2812015"/>
              <a:gd name="connsiteX44" fmla="*/ 860933 w 1972545"/>
              <a:gd name="connsiteY44" fmla="*/ 1967729 h 2812015"/>
              <a:gd name="connsiteX45" fmla="*/ 1101157 w 1972545"/>
              <a:gd name="connsiteY45" fmla="*/ 2021973 h 2812015"/>
              <a:gd name="connsiteX46" fmla="*/ 853184 w 1972545"/>
              <a:gd name="connsiteY46" fmla="*/ 2409431 h 2812015"/>
              <a:gd name="connsiteX47" fmla="*/ 1008167 w 1972545"/>
              <a:gd name="connsiteY47" fmla="*/ 2347438 h 2812015"/>
              <a:gd name="connsiteX48" fmla="*/ 729198 w 1972545"/>
              <a:gd name="connsiteY48" fmla="*/ 2254448 h 2812015"/>
              <a:gd name="connsiteX49" fmla="*/ 605211 w 1972545"/>
              <a:gd name="connsiteY49" fmla="*/ 2176956 h 2812015"/>
              <a:gd name="connsiteX50" fmla="*/ 581964 w 1972545"/>
              <a:gd name="connsiteY50" fmla="*/ 2076217 h 2812015"/>
              <a:gd name="connsiteX51" fmla="*/ 426981 w 1972545"/>
              <a:gd name="connsiteY51" fmla="*/ 2068468 h 2812015"/>
              <a:gd name="connsiteX52" fmla="*/ 450228 w 1972545"/>
              <a:gd name="connsiteY52" fmla="*/ 1890238 h 2812015"/>
              <a:gd name="connsiteX53" fmla="*/ 597462 w 1972545"/>
              <a:gd name="connsiteY53" fmla="*/ 1959980 h 2812015"/>
              <a:gd name="connsiteX54" fmla="*/ 695637 w 1972545"/>
              <a:gd name="connsiteY54" fmla="*/ 1594023 h 2812015"/>
              <a:gd name="connsiteX55" fmla="*/ 574214 w 1972545"/>
              <a:gd name="connsiteY55" fmla="*/ 1704258 h 2812015"/>
              <a:gd name="connsiteX56" fmla="*/ 364987 w 1972545"/>
              <a:gd name="connsiteY56" fmla="*/ 1603519 h 2812015"/>
              <a:gd name="connsiteX57" fmla="*/ 442479 w 1972545"/>
              <a:gd name="connsiteY57" fmla="*/ 1719756 h 2812015"/>
              <a:gd name="connsiteX58" fmla="*/ 132513 w 1972545"/>
              <a:gd name="connsiteY58" fmla="*/ 1634516 h 2812015"/>
              <a:gd name="connsiteX59" fmla="*/ 256499 w 1972545"/>
              <a:gd name="connsiteY59" fmla="*/ 1479533 h 2812015"/>
              <a:gd name="connsiteX60" fmla="*/ 388235 w 1972545"/>
              <a:gd name="connsiteY60" fmla="*/ 1479533 h 2812015"/>
              <a:gd name="connsiteX61" fmla="*/ 551840 w 1972545"/>
              <a:gd name="connsiteY61" fmla="*/ 1400351 h 2812015"/>
              <a:gd name="connsiteX62" fmla="*/ 372737 w 1972545"/>
              <a:gd name="connsiteY62" fmla="*/ 1340048 h 2812015"/>
              <a:gd name="connsiteX63" fmla="*/ 140262 w 1972545"/>
              <a:gd name="connsiteY63" fmla="*/ 1185065 h 2812015"/>
              <a:gd name="connsiteX64" fmla="*/ 465726 w 1972545"/>
              <a:gd name="connsiteY64" fmla="*/ 1154068 h 2812015"/>
              <a:gd name="connsiteX65" fmla="*/ 364987 w 1972545"/>
              <a:gd name="connsiteY65" fmla="*/ 1216061 h 2812015"/>
              <a:gd name="connsiteX66" fmla="*/ 582779 w 1972545"/>
              <a:gd name="connsiteY66" fmla="*/ 1131636 h 2812015"/>
              <a:gd name="connsiteX67" fmla="*/ 569962 w 1972545"/>
              <a:gd name="connsiteY67" fmla="*/ 986209 h 2812015"/>
              <a:gd name="connsiteX68" fmla="*/ 488974 w 1972545"/>
              <a:gd name="connsiteY68" fmla="*/ 913844 h 2812015"/>
              <a:gd name="connsiteX69" fmla="*/ 434730 w 1972545"/>
              <a:gd name="connsiteY69" fmla="*/ 735614 h 2812015"/>
              <a:gd name="connsiteX70" fmla="*/ 574214 w 1972545"/>
              <a:gd name="connsiteY70" fmla="*/ 751112 h 2812015"/>
              <a:gd name="connsiteX71" fmla="*/ 620709 w 1972545"/>
              <a:gd name="connsiteY71" fmla="*/ 665872 h 2812015"/>
              <a:gd name="connsiteX72" fmla="*/ 736947 w 1972545"/>
              <a:gd name="connsiteY72" fmla="*/ 572882 h 2812015"/>
              <a:gd name="connsiteX73" fmla="*/ 1008167 w 1972545"/>
              <a:gd name="connsiteY73" fmla="*/ 425648 h 2812015"/>
              <a:gd name="connsiteX74" fmla="*/ 884181 w 1972545"/>
              <a:gd name="connsiteY74" fmla="*/ 410149 h 2812015"/>
              <a:gd name="connsiteX75" fmla="*/ 1003389 w 1972545"/>
              <a:gd name="connsiteY75" fmla="*/ 611394 h 2812015"/>
              <a:gd name="connsiteX76" fmla="*/ 961672 w 1972545"/>
              <a:gd name="connsiteY76" fmla="*/ 952590 h 2812015"/>
              <a:gd name="connsiteX77" fmla="*/ 876431 w 1972545"/>
              <a:gd name="connsiteY77" fmla="*/ 813105 h 2812015"/>
              <a:gd name="connsiteX78" fmla="*/ 845435 w 1972545"/>
              <a:gd name="connsiteY78" fmla="*/ 696868 h 2812015"/>
              <a:gd name="connsiteX79" fmla="*/ 891930 w 1972545"/>
              <a:gd name="connsiteY79" fmla="*/ 1115322 h 2812015"/>
              <a:gd name="connsiteX80" fmla="*/ 1581604 w 1972545"/>
              <a:gd name="connsiteY80" fmla="*/ 1037831 h 2812015"/>
              <a:gd name="connsiteX81" fmla="*/ 1759835 w 1972545"/>
              <a:gd name="connsiteY81" fmla="*/ 782109 h 2812015"/>
              <a:gd name="connsiteX82" fmla="*/ 1597103 w 1972545"/>
              <a:gd name="connsiteY82" fmla="*/ 154427 h 2812015"/>
              <a:gd name="connsiteX83" fmla="*/ 1287137 w 1972545"/>
              <a:gd name="connsiteY83" fmla="*/ 371404 h 2812015"/>
              <a:gd name="connsiteX84" fmla="*/ 1310384 w 1972545"/>
              <a:gd name="connsiteY84" fmla="*/ 681370 h 2812015"/>
              <a:gd name="connsiteX85" fmla="*/ 1473116 w 1972545"/>
              <a:gd name="connsiteY85" fmla="*/ 588380 h 2812015"/>
              <a:gd name="connsiteX86" fmla="*/ 1574729 w 1972545"/>
              <a:gd name="connsiteY86" fmla="*/ 469520 h 2812015"/>
              <a:gd name="connsiteX87" fmla="*/ 1620350 w 1972545"/>
              <a:gd name="connsiteY87" fmla="*/ 727865 h 2812015"/>
              <a:gd name="connsiteX88" fmla="*/ 1496364 w 1972545"/>
              <a:gd name="connsiteY88" fmla="*/ 867349 h 2812015"/>
              <a:gd name="connsiteX89" fmla="*/ 1228639 w 1972545"/>
              <a:gd name="connsiteY89" fmla="*/ 738178 h 2812015"/>
              <a:gd name="connsiteX90" fmla="*/ 1178648 w 1972545"/>
              <a:gd name="connsiteY90" fmla="*/ 386902 h 2812015"/>
              <a:gd name="connsiteX91" fmla="*/ 1469974 w 1972545"/>
              <a:gd name="connsiteY91" fmla="*/ 1960 h 281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972545" h="2812015">
                <a:moveTo>
                  <a:pt x="103192" y="1290249"/>
                </a:moveTo>
                <a:cubicBezTo>
                  <a:pt x="118480" y="1340889"/>
                  <a:pt x="153833" y="1388665"/>
                  <a:pt x="243649" y="1407774"/>
                </a:cubicBezTo>
                <a:cubicBezTo>
                  <a:pt x="178676" y="1428794"/>
                  <a:pt x="142367" y="1435483"/>
                  <a:pt x="100326" y="1513833"/>
                </a:cubicBezTo>
                <a:cubicBezTo>
                  <a:pt x="84083" y="1462237"/>
                  <a:pt x="56374" y="1424973"/>
                  <a:pt x="0" y="1402041"/>
                </a:cubicBezTo>
                <a:cubicBezTo>
                  <a:pt x="57328" y="1390575"/>
                  <a:pt x="80261" y="1353311"/>
                  <a:pt x="103192" y="1290249"/>
                </a:cubicBezTo>
                <a:close/>
                <a:moveTo>
                  <a:pt x="1046960" y="1244966"/>
                </a:moveTo>
                <a:cubicBezTo>
                  <a:pt x="981513" y="1263665"/>
                  <a:pt x="938504" y="1265535"/>
                  <a:pt x="884276" y="1250576"/>
                </a:cubicBezTo>
                <a:cubicBezTo>
                  <a:pt x="822568" y="1317894"/>
                  <a:pt x="772079" y="1373992"/>
                  <a:pt x="699152" y="1402041"/>
                </a:cubicBezTo>
                <a:cubicBezTo>
                  <a:pt x="800129" y="1437570"/>
                  <a:pt x="845007" y="1517977"/>
                  <a:pt x="884276" y="1575945"/>
                </a:cubicBezTo>
                <a:cubicBezTo>
                  <a:pt x="938504" y="1547896"/>
                  <a:pt x="1003951" y="1536676"/>
                  <a:pt x="1046960" y="1575945"/>
                </a:cubicBezTo>
                <a:cubicBezTo>
                  <a:pt x="1076879" y="1497408"/>
                  <a:pt x="1123629" y="1435699"/>
                  <a:pt x="1220865" y="1402041"/>
                </a:cubicBezTo>
                <a:cubicBezTo>
                  <a:pt x="1134848" y="1375862"/>
                  <a:pt x="1082488" y="1316024"/>
                  <a:pt x="1046960" y="1244966"/>
                </a:cubicBezTo>
                <a:close/>
                <a:moveTo>
                  <a:pt x="1364402" y="1066523"/>
                </a:moveTo>
                <a:cubicBezTo>
                  <a:pt x="1268950" y="1062587"/>
                  <a:pt x="1178946" y="1109717"/>
                  <a:pt x="1187207" y="1205697"/>
                </a:cubicBezTo>
                <a:cubicBezTo>
                  <a:pt x="1203730" y="1285825"/>
                  <a:pt x="1258309" y="1274448"/>
                  <a:pt x="1278719" y="1260605"/>
                </a:cubicBezTo>
                <a:cubicBezTo>
                  <a:pt x="1323308" y="1222584"/>
                  <a:pt x="1366143" y="1161532"/>
                  <a:pt x="1415272" y="1234130"/>
                </a:cubicBezTo>
                <a:cubicBezTo>
                  <a:pt x="1469002" y="1308092"/>
                  <a:pt x="1391164" y="1365612"/>
                  <a:pt x="1333062" y="1413261"/>
                </a:cubicBezTo>
                <a:cubicBezTo>
                  <a:pt x="1364851" y="1467489"/>
                  <a:pt x="1493085" y="1498723"/>
                  <a:pt x="1408693" y="1598970"/>
                </a:cubicBezTo>
                <a:cubicBezTo>
                  <a:pt x="1335244" y="1691547"/>
                  <a:pt x="1264728" y="1419953"/>
                  <a:pt x="1187207" y="1587165"/>
                </a:cubicBezTo>
                <a:cubicBezTo>
                  <a:pt x="1119553" y="1728064"/>
                  <a:pt x="1481687" y="1854000"/>
                  <a:pt x="1579894" y="1575945"/>
                </a:cubicBezTo>
                <a:cubicBezTo>
                  <a:pt x="1690220" y="1506758"/>
                  <a:pt x="1750058" y="1342204"/>
                  <a:pt x="1574284" y="1233747"/>
                </a:cubicBezTo>
                <a:cubicBezTo>
                  <a:pt x="1560754" y="1125462"/>
                  <a:pt x="1459854" y="1070459"/>
                  <a:pt x="1364402" y="1066523"/>
                </a:cubicBezTo>
                <a:close/>
                <a:moveTo>
                  <a:pt x="1469974" y="1960"/>
                </a:moveTo>
                <a:cubicBezTo>
                  <a:pt x="1572954" y="-8761"/>
                  <a:pt x="1680407" y="24207"/>
                  <a:pt x="1752086" y="107933"/>
                </a:cubicBezTo>
                <a:cubicBezTo>
                  <a:pt x="1542859" y="278415"/>
                  <a:pt x="1938066" y="386902"/>
                  <a:pt x="1961313" y="526387"/>
                </a:cubicBezTo>
                <a:cubicBezTo>
                  <a:pt x="1984560" y="665872"/>
                  <a:pt x="1943232" y="756279"/>
                  <a:pt x="1852825" y="836353"/>
                </a:cubicBezTo>
                <a:cubicBezTo>
                  <a:pt x="1870907" y="996502"/>
                  <a:pt x="1772750" y="1102408"/>
                  <a:pt x="1651347" y="1177316"/>
                </a:cubicBezTo>
                <a:cubicBezTo>
                  <a:pt x="1770167" y="1236725"/>
                  <a:pt x="1780500" y="1342631"/>
                  <a:pt x="1845076" y="1425288"/>
                </a:cubicBezTo>
                <a:cubicBezTo>
                  <a:pt x="1775333" y="1495031"/>
                  <a:pt x="1736587" y="1572522"/>
                  <a:pt x="1635848" y="1634516"/>
                </a:cubicBezTo>
                <a:cubicBezTo>
                  <a:pt x="1788248" y="1714590"/>
                  <a:pt x="1870906" y="1872157"/>
                  <a:pt x="1837326" y="1990977"/>
                </a:cubicBezTo>
                <a:cubicBezTo>
                  <a:pt x="2286776" y="2448176"/>
                  <a:pt x="1442120" y="2463675"/>
                  <a:pt x="1790831" y="2688400"/>
                </a:cubicBezTo>
                <a:cubicBezTo>
                  <a:pt x="1506695" y="2967369"/>
                  <a:pt x="1137320" y="2727146"/>
                  <a:pt x="1170899" y="2432678"/>
                </a:cubicBezTo>
                <a:cubicBezTo>
                  <a:pt x="1080491" y="2288027"/>
                  <a:pt x="1129571" y="2158874"/>
                  <a:pt x="1225143" y="2068468"/>
                </a:cubicBezTo>
                <a:cubicBezTo>
                  <a:pt x="1245808" y="1921234"/>
                  <a:pt x="1343963" y="1905736"/>
                  <a:pt x="1473116" y="1928983"/>
                </a:cubicBezTo>
                <a:cubicBezTo>
                  <a:pt x="1597103" y="1913484"/>
                  <a:pt x="1620350" y="2037472"/>
                  <a:pt x="1612601" y="2091716"/>
                </a:cubicBezTo>
                <a:cubicBezTo>
                  <a:pt x="1715651" y="2253438"/>
                  <a:pt x="1626195" y="2394535"/>
                  <a:pt x="1488614" y="2339688"/>
                </a:cubicBezTo>
                <a:cubicBezTo>
                  <a:pt x="1387233" y="2294028"/>
                  <a:pt x="1426796" y="2244931"/>
                  <a:pt x="1497295" y="2195834"/>
                </a:cubicBezTo>
                <a:cubicBezTo>
                  <a:pt x="1640684" y="2129627"/>
                  <a:pt x="1443751" y="1943102"/>
                  <a:pt x="1325882" y="2107214"/>
                </a:cubicBezTo>
                <a:cubicBezTo>
                  <a:pt x="1185776" y="2152097"/>
                  <a:pt x="1196924" y="2341358"/>
                  <a:pt x="1287137" y="2417180"/>
                </a:cubicBezTo>
                <a:cubicBezTo>
                  <a:pt x="1234058" y="2575466"/>
                  <a:pt x="1428486" y="2778438"/>
                  <a:pt x="1612601" y="2665153"/>
                </a:cubicBezTo>
                <a:cubicBezTo>
                  <a:pt x="1431379" y="2412985"/>
                  <a:pt x="2040804" y="2329258"/>
                  <a:pt x="1766768" y="2035839"/>
                </a:cubicBezTo>
                <a:cubicBezTo>
                  <a:pt x="1789277" y="1901287"/>
                  <a:pt x="1705222" y="1821738"/>
                  <a:pt x="1597103" y="1766251"/>
                </a:cubicBezTo>
                <a:cubicBezTo>
                  <a:pt x="1133356" y="2076507"/>
                  <a:pt x="1051186" y="1499867"/>
                  <a:pt x="752445" y="1789499"/>
                </a:cubicBezTo>
                <a:cubicBezTo>
                  <a:pt x="541159" y="1934072"/>
                  <a:pt x="807699" y="2209274"/>
                  <a:pt x="953923" y="2099465"/>
                </a:cubicBezTo>
                <a:cubicBezTo>
                  <a:pt x="991678" y="1938675"/>
                  <a:pt x="891930" y="2011641"/>
                  <a:pt x="860933" y="1967729"/>
                </a:cubicBezTo>
                <a:cubicBezTo>
                  <a:pt x="806942" y="1865494"/>
                  <a:pt x="1096709" y="1756385"/>
                  <a:pt x="1101157" y="2021973"/>
                </a:cubicBezTo>
                <a:cubicBezTo>
                  <a:pt x="1105605" y="2287561"/>
                  <a:pt x="743337" y="2211526"/>
                  <a:pt x="853184" y="2409431"/>
                </a:cubicBezTo>
                <a:cubicBezTo>
                  <a:pt x="877344" y="2454082"/>
                  <a:pt x="970256" y="2416228"/>
                  <a:pt x="1008167" y="2347438"/>
                </a:cubicBezTo>
                <a:cubicBezTo>
                  <a:pt x="1025181" y="2636137"/>
                  <a:pt x="633120" y="2584516"/>
                  <a:pt x="729198" y="2254448"/>
                </a:cubicBezTo>
                <a:lnTo>
                  <a:pt x="605211" y="2176956"/>
                </a:lnTo>
                <a:cubicBezTo>
                  <a:pt x="624963" y="2146813"/>
                  <a:pt x="624089" y="2092609"/>
                  <a:pt x="581964" y="2076217"/>
                </a:cubicBezTo>
                <a:cubicBezTo>
                  <a:pt x="585304" y="2211138"/>
                  <a:pt x="396140" y="2146678"/>
                  <a:pt x="426981" y="2068468"/>
                </a:cubicBezTo>
                <a:cubicBezTo>
                  <a:pt x="335039" y="1988432"/>
                  <a:pt x="390915" y="1911834"/>
                  <a:pt x="450228" y="1890238"/>
                </a:cubicBezTo>
                <a:cubicBezTo>
                  <a:pt x="468367" y="2002863"/>
                  <a:pt x="534633" y="2043298"/>
                  <a:pt x="597462" y="1959980"/>
                </a:cubicBezTo>
                <a:cubicBezTo>
                  <a:pt x="502996" y="1750909"/>
                  <a:pt x="828926" y="1700510"/>
                  <a:pt x="695637" y="1594023"/>
                </a:cubicBezTo>
                <a:cubicBezTo>
                  <a:pt x="600161" y="1508161"/>
                  <a:pt x="569999" y="1635428"/>
                  <a:pt x="574214" y="1704258"/>
                </a:cubicBezTo>
                <a:cubicBezTo>
                  <a:pt x="480409" y="1701616"/>
                  <a:pt x="472543" y="1423969"/>
                  <a:pt x="364987" y="1603519"/>
                </a:cubicBezTo>
                <a:cubicBezTo>
                  <a:pt x="467123" y="1518374"/>
                  <a:pt x="495712" y="1670697"/>
                  <a:pt x="442479" y="1719756"/>
                </a:cubicBezTo>
                <a:cubicBezTo>
                  <a:pt x="351433" y="1792878"/>
                  <a:pt x="256461" y="1601052"/>
                  <a:pt x="132513" y="1634516"/>
                </a:cubicBezTo>
                <a:cubicBezTo>
                  <a:pt x="98215" y="1534729"/>
                  <a:pt x="191107" y="1476193"/>
                  <a:pt x="256499" y="1479533"/>
                </a:cubicBezTo>
                <a:cubicBezTo>
                  <a:pt x="327911" y="1524222"/>
                  <a:pt x="344323" y="1479533"/>
                  <a:pt x="388235" y="1479533"/>
                </a:cubicBezTo>
                <a:cubicBezTo>
                  <a:pt x="482875" y="1503556"/>
                  <a:pt x="555394" y="1450245"/>
                  <a:pt x="551840" y="1400351"/>
                </a:cubicBezTo>
                <a:cubicBezTo>
                  <a:pt x="548286" y="1367644"/>
                  <a:pt x="465669" y="1304001"/>
                  <a:pt x="372737" y="1340048"/>
                </a:cubicBezTo>
                <a:cubicBezTo>
                  <a:pt x="315870" y="1236823"/>
                  <a:pt x="176503" y="1497984"/>
                  <a:pt x="140262" y="1185065"/>
                </a:cubicBezTo>
                <a:cubicBezTo>
                  <a:pt x="252187" y="1222860"/>
                  <a:pt x="436303" y="954707"/>
                  <a:pt x="465726" y="1154068"/>
                </a:cubicBezTo>
                <a:cubicBezTo>
                  <a:pt x="476835" y="1246920"/>
                  <a:pt x="412318" y="1216022"/>
                  <a:pt x="364987" y="1216061"/>
                </a:cubicBezTo>
                <a:cubicBezTo>
                  <a:pt x="498315" y="1348340"/>
                  <a:pt x="518202" y="1026857"/>
                  <a:pt x="582779" y="1131636"/>
                </a:cubicBezTo>
                <a:cubicBezTo>
                  <a:pt x="557880" y="1307749"/>
                  <a:pt x="869868" y="1243232"/>
                  <a:pt x="569962" y="986209"/>
                </a:cubicBezTo>
                <a:cubicBezTo>
                  <a:pt x="578487" y="865835"/>
                  <a:pt x="483886" y="700772"/>
                  <a:pt x="488974" y="913844"/>
                </a:cubicBezTo>
                <a:cubicBezTo>
                  <a:pt x="374640" y="957562"/>
                  <a:pt x="366871" y="777836"/>
                  <a:pt x="434730" y="735614"/>
                </a:cubicBezTo>
                <a:cubicBezTo>
                  <a:pt x="481225" y="572338"/>
                  <a:pt x="582720" y="635943"/>
                  <a:pt x="574214" y="751112"/>
                </a:cubicBezTo>
                <a:cubicBezTo>
                  <a:pt x="630963" y="743325"/>
                  <a:pt x="605211" y="694285"/>
                  <a:pt x="620709" y="665872"/>
                </a:cubicBezTo>
                <a:cubicBezTo>
                  <a:pt x="649142" y="590187"/>
                  <a:pt x="698201" y="603879"/>
                  <a:pt x="736947" y="572882"/>
                </a:cubicBezTo>
                <a:cubicBezTo>
                  <a:pt x="617660" y="317549"/>
                  <a:pt x="955573" y="155030"/>
                  <a:pt x="1008167" y="425648"/>
                </a:cubicBezTo>
                <a:cubicBezTo>
                  <a:pt x="1004651" y="489234"/>
                  <a:pt x="925510" y="453128"/>
                  <a:pt x="884181" y="410149"/>
                </a:cubicBezTo>
                <a:cubicBezTo>
                  <a:pt x="749891" y="449127"/>
                  <a:pt x="873596" y="538175"/>
                  <a:pt x="1003389" y="611394"/>
                </a:cubicBezTo>
                <a:cubicBezTo>
                  <a:pt x="1133182" y="684613"/>
                  <a:pt x="1165597" y="916680"/>
                  <a:pt x="961672" y="952590"/>
                </a:cubicBezTo>
                <a:cubicBezTo>
                  <a:pt x="847318" y="988597"/>
                  <a:pt x="812030" y="856162"/>
                  <a:pt x="876431" y="813105"/>
                </a:cubicBezTo>
                <a:cubicBezTo>
                  <a:pt x="1007040" y="829360"/>
                  <a:pt x="982958" y="656549"/>
                  <a:pt x="845435" y="696868"/>
                </a:cubicBezTo>
                <a:cubicBezTo>
                  <a:pt x="558425" y="788227"/>
                  <a:pt x="663301" y="1037714"/>
                  <a:pt x="891930" y="1115322"/>
                </a:cubicBezTo>
                <a:cubicBezTo>
                  <a:pt x="1059944" y="1144493"/>
                  <a:pt x="1217647" y="788654"/>
                  <a:pt x="1581604" y="1037831"/>
                </a:cubicBezTo>
                <a:cubicBezTo>
                  <a:pt x="1744142" y="1014467"/>
                  <a:pt x="1776052" y="894850"/>
                  <a:pt x="1759835" y="782109"/>
                </a:cubicBezTo>
                <a:cubicBezTo>
                  <a:pt x="2069976" y="480066"/>
                  <a:pt x="1410715" y="377405"/>
                  <a:pt x="1597103" y="154427"/>
                </a:cubicBezTo>
                <a:cubicBezTo>
                  <a:pt x="1483469" y="41123"/>
                  <a:pt x="1259831" y="175325"/>
                  <a:pt x="1287137" y="371404"/>
                </a:cubicBezTo>
                <a:cubicBezTo>
                  <a:pt x="1222697" y="464413"/>
                  <a:pt x="1141068" y="591798"/>
                  <a:pt x="1310384" y="681370"/>
                </a:cubicBezTo>
                <a:cubicBezTo>
                  <a:pt x="1429942" y="911630"/>
                  <a:pt x="1669816" y="650315"/>
                  <a:pt x="1473116" y="588380"/>
                </a:cubicBezTo>
                <a:cubicBezTo>
                  <a:pt x="1438235" y="521259"/>
                  <a:pt x="1479312" y="445282"/>
                  <a:pt x="1574729" y="469520"/>
                </a:cubicBezTo>
                <a:cubicBezTo>
                  <a:pt x="1670146" y="493758"/>
                  <a:pt x="1700250" y="634875"/>
                  <a:pt x="1620350" y="727865"/>
                </a:cubicBezTo>
                <a:cubicBezTo>
                  <a:pt x="1634022" y="798423"/>
                  <a:pt x="1582382" y="858667"/>
                  <a:pt x="1496364" y="867349"/>
                </a:cubicBezTo>
                <a:cubicBezTo>
                  <a:pt x="1371600" y="954920"/>
                  <a:pt x="1209024" y="887800"/>
                  <a:pt x="1228639" y="738178"/>
                </a:cubicBezTo>
                <a:cubicBezTo>
                  <a:pt x="1067596" y="658899"/>
                  <a:pt x="1105934" y="479930"/>
                  <a:pt x="1178648" y="386902"/>
                </a:cubicBezTo>
                <a:cubicBezTo>
                  <a:pt x="1139126" y="159052"/>
                  <a:pt x="1298339" y="19828"/>
                  <a:pt x="1469974" y="196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981219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3848" y="5250022"/>
            <a:ext cx="10769295" cy="923330"/>
          </a:xfrm>
          <a:prstGeom prst="rect">
            <a:avLst/>
          </a:prstGeom>
          <a:noFill/>
        </p:spPr>
        <p:txBody>
          <a:bodyPr wrap="none" rtlCol="0">
            <a:spAutoFit/>
          </a:bodyPr>
          <a:lstStyle/>
          <a:p>
            <a:r>
              <a:rPr lang="en-US" altLang="zh-CN" dirty="0" smtClean="0"/>
              <a:t>         </a:t>
            </a:r>
            <a:r>
              <a:rPr lang="zh-CN" altLang="en-US" dirty="0" smtClean="0">
                <a:solidFill>
                  <a:srgbClr val="FF0000"/>
                </a:solidFill>
                <a:latin typeface="微软雅黑" panose="020B0503020204020204" pitchFamily="34" charset="-122"/>
                <a:ea typeface="微软雅黑" panose="020B0503020204020204" pitchFamily="34" charset="-122"/>
              </a:rPr>
              <a:t>中国在线教育尚处于发展初期</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2013</a:t>
            </a:r>
            <a:r>
              <a:rPr lang="zh-CN" altLang="en-US" dirty="0" smtClean="0">
                <a:latin typeface="微软雅黑" panose="020B0503020204020204" pitchFamily="34" charset="-122"/>
                <a:ea typeface="微软雅黑" panose="020B0503020204020204" pitchFamily="34" charset="-122"/>
              </a:rPr>
              <a:t>年在线教育市场规模达到</a:t>
            </a:r>
            <a:r>
              <a:rPr lang="en-US" altLang="zh-CN" dirty="0" smtClean="0">
                <a:latin typeface="微软雅黑" panose="020B0503020204020204" pitchFamily="34" charset="-122"/>
                <a:ea typeface="微软雅黑" panose="020B0503020204020204" pitchFamily="34" charset="-122"/>
              </a:rPr>
              <a:t>839.7</a:t>
            </a:r>
            <a:r>
              <a:rPr lang="zh-CN" altLang="en-US" dirty="0" smtClean="0">
                <a:latin typeface="微软雅黑" panose="020B0503020204020204" pitchFamily="34" charset="-122"/>
                <a:ea typeface="微软雅黑" panose="020B0503020204020204" pitchFamily="34" charset="-122"/>
              </a:rPr>
              <a:t>亿，同比增长速度为</a:t>
            </a:r>
            <a:r>
              <a:rPr lang="en-US" altLang="zh-CN" dirty="0" smtClean="0">
                <a:latin typeface="微软雅黑" panose="020B0503020204020204" pitchFamily="34" charset="-122"/>
                <a:ea typeface="微软雅黑" panose="020B0503020204020204" pitchFamily="34" charset="-122"/>
              </a:rPr>
              <a:t>19.9%</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学历教育、职业教育</a:t>
            </a:r>
            <a:r>
              <a:rPr lang="zh-CN" altLang="en-US" dirty="0" smtClean="0">
                <a:latin typeface="微软雅黑" panose="020B0503020204020204" pitchFamily="34" charset="-122"/>
                <a:ea typeface="微软雅黑" panose="020B0503020204020204" pitchFamily="34" charset="-122"/>
              </a:rPr>
              <a:t>和</a:t>
            </a:r>
            <a:r>
              <a:rPr lang="zh-CN" altLang="en-US" dirty="0" smtClean="0">
                <a:solidFill>
                  <a:srgbClr val="FF0000"/>
                </a:solidFill>
                <a:latin typeface="微软雅黑" panose="020B0503020204020204" pitchFamily="34" charset="-122"/>
                <a:ea typeface="微软雅黑" panose="020B0503020204020204" pitchFamily="34" charset="-122"/>
              </a:rPr>
              <a:t>语言培训</a:t>
            </a:r>
            <a:r>
              <a:rPr lang="zh-CN" altLang="en-US" dirty="0" smtClean="0">
                <a:latin typeface="微软雅黑" panose="020B0503020204020204" pitchFamily="34" charset="-122"/>
                <a:ea typeface="微软雅黑" panose="020B0503020204020204" pitchFamily="34" charset="-122"/>
              </a:rPr>
              <a:t>是市场规模高速增长的主要动力，占市场规模的</a:t>
            </a:r>
            <a:r>
              <a:rPr lang="en-US" altLang="zh-CN" dirty="0" smtClean="0">
                <a:latin typeface="微软雅黑" panose="020B0503020204020204" pitchFamily="34" charset="-122"/>
                <a:ea typeface="微软雅黑" panose="020B0503020204020204" pitchFamily="34" charset="-122"/>
              </a:rPr>
              <a:t>75%</a:t>
            </a:r>
            <a:r>
              <a:rPr lang="zh-CN" altLang="en-US" dirty="0" smtClean="0">
                <a:latin typeface="微软雅黑" panose="020B0503020204020204" pitchFamily="34" charset="-122"/>
                <a:ea typeface="微软雅黑" panose="020B0503020204020204" pitchFamily="34" charset="-122"/>
              </a:rPr>
              <a:t>以上。随着在线</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教育用户群体的不断扩大，在线教育的市场规模还将有更大的发展，预计到</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年达</a:t>
            </a:r>
            <a:r>
              <a:rPr lang="en-US" altLang="zh-CN" dirty="0" smtClean="0">
                <a:latin typeface="微软雅黑" panose="020B0503020204020204" pitchFamily="34" charset="-122"/>
                <a:ea typeface="微软雅黑" panose="020B0503020204020204" pitchFamily="34" charset="-122"/>
              </a:rPr>
              <a:t>1733.9</a:t>
            </a:r>
            <a:r>
              <a:rPr lang="zh-CN" altLang="en-US" dirty="0" smtClean="0">
                <a:latin typeface="微软雅黑" panose="020B0503020204020204" pitchFamily="34" charset="-122"/>
                <a:ea typeface="微软雅黑" panose="020B0503020204020204" pitchFamily="34" charset="-122"/>
              </a:rPr>
              <a:t>亿。</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224028" y="597543"/>
            <a:ext cx="7581900" cy="4343400"/>
          </a:xfrm>
          <a:prstGeom prst="rect">
            <a:avLst/>
          </a:prstGeom>
        </p:spPr>
      </p:pic>
    </p:spTree>
    <p:extLst>
      <p:ext uri="{BB962C8B-B14F-4D97-AF65-F5344CB8AC3E}">
        <p14:creationId xmlns:p14="http://schemas.microsoft.com/office/powerpoint/2010/main" val="2142573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3848" y="4844897"/>
            <a:ext cx="10341293" cy="1477328"/>
          </a:xfrm>
          <a:prstGeom prst="rect">
            <a:avLst/>
          </a:prstGeom>
          <a:noFill/>
        </p:spPr>
        <p:txBody>
          <a:bodyPr wrap="none" rtlCol="0">
            <a:spAutoFit/>
          </a:bodyPr>
          <a:lstStyle/>
          <a:p>
            <a:r>
              <a:rPr lang="en-US" altLang="zh-CN" dirty="0" smtClean="0"/>
              <a:t>         </a:t>
            </a:r>
            <a:r>
              <a:rPr lang="zh-CN" altLang="en-US" dirty="0" smtClean="0">
                <a:solidFill>
                  <a:srgbClr val="FF0000"/>
                </a:solidFill>
                <a:latin typeface="微软雅黑" panose="020B0503020204020204" pitchFamily="34" charset="-122"/>
                <a:ea typeface="微软雅黑" panose="020B0503020204020204" pitchFamily="34" charset="-122"/>
              </a:rPr>
              <a:t>中国在线教育用户规模持续增长</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2013</a:t>
            </a:r>
            <a:r>
              <a:rPr lang="zh-CN" altLang="en-US" dirty="0" smtClean="0">
                <a:latin typeface="微软雅黑" panose="020B0503020204020204" pitchFamily="34" charset="-122"/>
                <a:ea typeface="微软雅黑" panose="020B0503020204020204" pitchFamily="34" charset="-122"/>
              </a:rPr>
              <a:t>年在线教育用户规模为</a:t>
            </a:r>
            <a:r>
              <a:rPr lang="en-US" altLang="zh-CN" dirty="0" smtClean="0">
                <a:latin typeface="微软雅黑" panose="020B0503020204020204" pitchFamily="34" charset="-122"/>
                <a:ea typeface="微软雅黑" panose="020B0503020204020204" pitchFamily="34" charset="-122"/>
              </a:rPr>
              <a:t>6720</a:t>
            </a:r>
            <a:r>
              <a:rPr lang="zh-CN" altLang="en-US" dirty="0" smtClean="0">
                <a:latin typeface="微软雅黑" panose="020B0503020204020204" pitchFamily="34" charset="-122"/>
                <a:ea typeface="微软雅黑" panose="020B0503020204020204" pitchFamily="34" charset="-122"/>
              </a:rPr>
              <a:t>万人，同比增长</a:t>
            </a:r>
            <a:r>
              <a:rPr lang="en-US" altLang="zh-CN" dirty="0" smtClean="0">
                <a:latin typeface="微软雅黑" panose="020B0503020204020204" pitchFamily="34" charset="-122"/>
                <a:ea typeface="微软雅黑" panose="020B0503020204020204" pitchFamily="34" charset="-122"/>
              </a:rPr>
              <a:t>13.8</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在线</a:t>
            </a:r>
            <a:r>
              <a:rPr lang="zh-CN" altLang="en-US" dirty="0" smtClean="0">
                <a:latin typeface="微软雅黑" panose="020B0503020204020204" pitchFamily="34" charset="-122"/>
                <a:ea typeface="微软雅黑" panose="020B0503020204020204" pitchFamily="34" charset="-122"/>
              </a:rPr>
              <a:t>教育用户</a:t>
            </a:r>
            <a:r>
              <a:rPr lang="zh-CN" altLang="en-US" dirty="0" smtClean="0">
                <a:latin typeface="微软雅黑" panose="020B0503020204020204" pitchFamily="34" charset="-122"/>
                <a:ea typeface="微软雅黑" panose="020B0503020204020204" pitchFamily="34" charset="-122"/>
              </a:rPr>
              <a:t>规模将</a:t>
            </a:r>
            <a:r>
              <a:rPr lang="zh-CN" altLang="en-US" dirty="0" smtClean="0">
                <a:latin typeface="微软雅黑" panose="020B0503020204020204" pitchFamily="34" charset="-122"/>
                <a:ea typeface="微软雅黑" panose="020B0503020204020204" pitchFamily="34" charset="-122"/>
              </a:rPr>
              <a:t>保持</a:t>
            </a:r>
            <a:r>
              <a:rPr lang="en-US" altLang="zh-CN" dirty="0" smtClean="0">
                <a:latin typeface="微软雅黑" panose="020B0503020204020204" pitchFamily="34" charset="-122"/>
                <a:ea typeface="微软雅黑" panose="020B0503020204020204" pitchFamily="34" charset="-122"/>
              </a:rPr>
              <a:t>15%</a:t>
            </a:r>
            <a:r>
              <a:rPr lang="zh-CN" altLang="en-US" dirty="0" smtClean="0">
                <a:latin typeface="微软雅黑" panose="020B0503020204020204" pitchFamily="34" charset="-122"/>
                <a:ea typeface="微软雅黑" panose="020B0503020204020204" pitchFamily="34" charset="-122"/>
              </a:rPr>
              <a:t>以上的速度继续增长，到</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年预计达到</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亿人。</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一方面</a:t>
            </a:r>
            <a:r>
              <a:rPr lang="zh-CN" altLang="en-US" dirty="0" smtClean="0">
                <a:solidFill>
                  <a:srgbClr val="FF0000"/>
                </a:solidFill>
                <a:latin typeface="微软雅黑" panose="020B0503020204020204" pitchFamily="34" charset="-122"/>
                <a:ea typeface="微软雅黑" panose="020B0503020204020204" pitchFamily="34" charset="-122"/>
              </a:rPr>
              <a:t>中国网民规模稳步扩大</a:t>
            </a:r>
            <a:r>
              <a:rPr lang="zh-CN" altLang="en-US" dirty="0" smtClean="0">
                <a:latin typeface="微软雅黑" panose="020B0503020204020204" pitchFamily="34" charset="-122"/>
                <a:ea typeface="微软雅黑" panose="020B0503020204020204" pitchFamily="34" charset="-122"/>
              </a:rPr>
              <a:t>，给在线教育用户数量的快速增长提供了发展空间和稳定基础。</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另一方面，</a:t>
            </a:r>
            <a:r>
              <a:rPr lang="zh-CN" altLang="en-US" dirty="0" smtClean="0">
                <a:solidFill>
                  <a:srgbClr val="FF0000"/>
                </a:solidFill>
                <a:latin typeface="微软雅黑" panose="020B0503020204020204" pitchFamily="34" charset="-122"/>
                <a:ea typeface="微软雅黑" panose="020B0503020204020204" pitchFamily="34" charset="-122"/>
              </a:rPr>
              <a:t>国内在线教育产品数量快速增长</a:t>
            </a:r>
            <a:r>
              <a:rPr lang="zh-CN" altLang="en-US" dirty="0" smtClean="0">
                <a:latin typeface="微软雅黑" panose="020B0503020204020204" pitchFamily="34" charset="-122"/>
                <a:ea typeface="微软雅黑" panose="020B0503020204020204" pitchFamily="34" charset="-122"/>
              </a:rPr>
              <a:t>，教育方式通过互联网推陈出新，给予用户差异化体验，</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吸引更多用户参与其中。</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92691" y="591273"/>
            <a:ext cx="7305675" cy="3962400"/>
          </a:xfrm>
          <a:prstGeom prst="rect">
            <a:avLst/>
          </a:prstGeom>
        </p:spPr>
      </p:pic>
    </p:spTree>
    <p:extLst>
      <p:ext uri="{BB962C8B-B14F-4D97-AF65-F5344CB8AC3E}">
        <p14:creationId xmlns:p14="http://schemas.microsoft.com/office/powerpoint/2010/main" val="42006807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SubTitleTextDes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1636</Words>
  <Application>Microsoft Office PowerPoint</Application>
  <PresentationFormat>宽屏</PresentationFormat>
  <Paragraphs>125</Paragraphs>
  <Slides>21</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HanWangWCL10</vt:lpstr>
      <vt:lpstr>华文新魏</vt:lpstr>
      <vt:lpstr>隶书</vt:lpstr>
      <vt:lpstr>宋体</vt:lpstr>
      <vt:lpstr>微软雅黑</vt:lpstr>
      <vt:lpstr>Arial</vt:lpstr>
      <vt:lpstr>Arial Rounded MT Bold</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四种主流模式分析</vt:lpstr>
      <vt:lpstr>四种主流模式分析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XH Lee</dc:creator>
  <cp:lastModifiedBy>XH Lee</cp:lastModifiedBy>
  <cp:revision>40</cp:revision>
  <dcterms:created xsi:type="dcterms:W3CDTF">2015-09-14T03:47:23Z</dcterms:created>
  <dcterms:modified xsi:type="dcterms:W3CDTF">2015-09-17T07:08:41Z</dcterms:modified>
</cp:coreProperties>
</file>