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3" r:id="rId2"/>
    <p:sldId id="284" r:id="rId3"/>
    <p:sldId id="288" r:id="rId4"/>
    <p:sldId id="297" r:id="rId5"/>
    <p:sldId id="300" r:id="rId6"/>
    <p:sldId id="302" r:id="rId7"/>
    <p:sldId id="292" r:id="rId8"/>
    <p:sldId id="298" r:id="rId9"/>
    <p:sldId id="323" r:id="rId10"/>
    <p:sldId id="387" r:id="rId11"/>
    <p:sldId id="324" r:id="rId12"/>
    <p:sldId id="325" r:id="rId13"/>
    <p:sldId id="326" r:id="rId14"/>
    <p:sldId id="299" r:id="rId15"/>
    <p:sldId id="388" r:id="rId16"/>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37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22D426"/>
    <a:srgbClr val="40E044"/>
    <a:srgbClr val="3366FF"/>
    <a:srgbClr val="57D3FF"/>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6" autoAdjust="0"/>
    <p:restoredTop sz="69061" autoAdjust="0"/>
  </p:normalViewPr>
  <p:slideViewPr>
    <p:cSldViewPr>
      <p:cViewPr varScale="1">
        <p:scale>
          <a:sx n="116" d="100"/>
          <a:sy n="116" d="100"/>
        </p:scale>
        <p:origin x="474" y="102"/>
      </p:cViewPr>
      <p:guideLst>
        <p:guide orient="horz" pos="2208"/>
        <p:guide pos="3790"/>
      </p:guideLst>
    </p:cSldViewPr>
  </p:slideViewPr>
  <p:notesTextViewPr>
    <p:cViewPr>
      <p:scale>
        <a:sx n="100" d="100"/>
        <a:sy n="100" d="100"/>
      </p:scale>
      <p:origin x="0" y="0"/>
    </p:cViewPr>
  </p:notesTextViewPr>
  <p:sorterViewPr>
    <p:cViewPr>
      <p:scale>
        <a:sx n="100" d="100"/>
        <a:sy n="100" d="100"/>
      </p:scale>
      <p:origin x="0" y="26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58F89D-C2AA-4FCC-913A-9806AFF46D53}" type="datetimeFigureOut">
              <a:rPr lang="zh-CN" altLang="en-US" smtClean="0"/>
              <a:t>2015/12/16</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C5AE1-688B-4D25-BA97-84A5F83C2A60}" type="slidenum">
              <a:rPr lang="zh-CN" altLang="en-US" smtClean="0"/>
              <a:t>‹#›</a:t>
            </a:fld>
            <a:endParaRPr lang="zh-CN" altLang="en-US"/>
          </a:p>
        </p:txBody>
      </p:sp>
    </p:spTree>
    <p:extLst>
      <p:ext uri="{BB962C8B-B14F-4D97-AF65-F5344CB8AC3E}">
        <p14:creationId xmlns:p14="http://schemas.microsoft.com/office/powerpoint/2010/main" val="360498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5C5AE1-688B-4D25-BA97-84A5F83C2A60}" type="slidenum">
              <a:rPr lang="zh-CN" altLang="en-US" smtClean="0"/>
              <a:t>1</a:t>
            </a:fld>
            <a:endParaRPr lang="zh-CN" altLang="en-US"/>
          </a:p>
        </p:txBody>
      </p:sp>
    </p:spTree>
    <p:extLst>
      <p:ext uri="{BB962C8B-B14F-4D97-AF65-F5344CB8AC3E}">
        <p14:creationId xmlns:p14="http://schemas.microsoft.com/office/powerpoint/2010/main" val="63701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5C5AE1-688B-4D25-BA97-84A5F83C2A60}"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315395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5C5AE1-688B-4D25-BA97-84A5F83C2A60}" type="slidenum">
              <a:rPr lang="zh-CN" altLang="en-US" smtClean="0">
                <a:solidFill>
                  <a:prstClr val="black"/>
                </a:solidFill>
              </a:rPr>
              <a:t>3</a:t>
            </a:fld>
            <a:endParaRPr lang="zh-CN" altLang="en-US">
              <a:solidFill>
                <a:prstClr val="black"/>
              </a:solidFill>
            </a:endParaRPr>
          </a:p>
        </p:txBody>
      </p:sp>
    </p:spTree>
    <p:extLst>
      <p:ext uri="{BB962C8B-B14F-4D97-AF65-F5344CB8AC3E}">
        <p14:creationId xmlns:p14="http://schemas.microsoft.com/office/powerpoint/2010/main" val="233349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5C5AE1-688B-4D25-BA97-84A5F83C2A60}" type="slidenum">
              <a:rPr lang="zh-CN" altLang="en-US" smtClean="0">
                <a:solidFill>
                  <a:prstClr val="black"/>
                </a:solidFill>
              </a:rPr>
              <a:t>7</a:t>
            </a:fld>
            <a:endParaRPr lang="zh-CN" altLang="en-US">
              <a:solidFill>
                <a:prstClr val="black"/>
              </a:solidFill>
            </a:endParaRPr>
          </a:p>
        </p:txBody>
      </p:sp>
    </p:spTree>
    <p:extLst>
      <p:ext uri="{BB962C8B-B14F-4D97-AF65-F5344CB8AC3E}">
        <p14:creationId xmlns:p14="http://schemas.microsoft.com/office/powerpoint/2010/main" val="66498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5C5AE1-688B-4D25-BA97-84A5F83C2A60}"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1436439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E5C5AE1-688B-4D25-BA97-84A5F83C2A60}" type="slidenum">
              <a:rPr lang="zh-CN" altLang="en-US" smtClean="0"/>
              <a:t>13</a:t>
            </a:fld>
            <a:endParaRPr lang="zh-CN" altLang="en-US"/>
          </a:p>
        </p:txBody>
      </p:sp>
    </p:spTree>
    <p:extLst>
      <p:ext uri="{BB962C8B-B14F-4D97-AF65-F5344CB8AC3E}">
        <p14:creationId xmlns:p14="http://schemas.microsoft.com/office/powerpoint/2010/main" val="200814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773996"/>
            <a:ext cx="122012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dirty="0"/>
          </a:p>
        </p:txBody>
      </p:sp>
      <p:sp>
        <p:nvSpPr>
          <p:cNvPr id="3" name="燕尾形 2"/>
          <p:cNvSpPr/>
          <p:nvPr userDrawn="1"/>
        </p:nvSpPr>
        <p:spPr bwMode="auto">
          <a:xfrm>
            <a:off x="10969650" y="954016"/>
            <a:ext cx="238124" cy="37575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4" name="燕尾形 3"/>
          <p:cNvSpPr/>
          <p:nvPr userDrawn="1"/>
        </p:nvSpPr>
        <p:spPr bwMode="auto">
          <a:xfrm>
            <a:off x="10775721" y="954018"/>
            <a:ext cx="238124" cy="375753"/>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cxnSp>
        <p:nvCxnSpPr>
          <p:cNvPr id="5" name="直接连接符 4"/>
          <p:cNvCxnSpPr/>
          <p:nvPr userDrawn="1"/>
        </p:nvCxnSpPr>
        <p:spPr>
          <a:xfrm>
            <a:off x="1724025" y="412413"/>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1753344" y="399936"/>
            <a:ext cx="6635080" cy="288032"/>
          </a:xfrm>
        </p:spPr>
        <p:txBody>
          <a:bodyPr>
            <a:normAutofit/>
          </a:bodyPr>
          <a:lstStyle>
            <a:lvl1pPr algn="l">
              <a:defRPr sz="16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7" name="TextBox 6"/>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dirty="0" smtClean="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dirty="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773996"/>
            <a:ext cx="122012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dirty="0"/>
          </a:p>
        </p:txBody>
      </p:sp>
      <p:sp>
        <p:nvSpPr>
          <p:cNvPr id="12" name="燕尾形 11"/>
          <p:cNvSpPr/>
          <p:nvPr/>
        </p:nvSpPr>
        <p:spPr bwMode="auto">
          <a:xfrm>
            <a:off x="10969650" y="954016"/>
            <a:ext cx="238124" cy="37575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3" name="燕尾形 12"/>
          <p:cNvSpPr/>
          <p:nvPr/>
        </p:nvSpPr>
        <p:spPr bwMode="auto">
          <a:xfrm>
            <a:off x="10775721" y="954018"/>
            <a:ext cx="238124" cy="375753"/>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cxnSp>
        <p:nvCxnSpPr>
          <p:cNvPr id="14" name="直接连接符 13"/>
          <p:cNvCxnSpPr/>
          <p:nvPr userDrawn="1"/>
        </p:nvCxnSpPr>
        <p:spPr>
          <a:xfrm>
            <a:off x="1724025" y="412413"/>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标题 1"/>
          <p:cNvSpPr>
            <a:spLocks noGrp="1"/>
          </p:cNvSpPr>
          <p:nvPr userDrawn="1">
            <p:ph type="title"/>
          </p:nvPr>
        </p:nvSpPr>
        <p:spPr>
          <a:xfrm>
            <a:off x="1753344" y="399936"/>
            <a:ext cx="6635080" cy="288032"/>
          </a:xfrm>
        </p:spPr>
        <p:txBody>
          <a:bodyPr>
            <a:normAutofit/>
          </a:bodyPr>
          <a:lstStyle>
            <a:lvl1pPr algn="l">
              <a:defRPr sz="16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6" name="TextBox 15"/>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dirty="0" smtClean="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dirty="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9" name="Picture 5" descr="C:\Users\user\Desktop\未标题-1 拷贝.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2200"/>
            <a:ext cx="2514600" cy="576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08282"/>
            <a:ext cx="122012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dirty="0"/>
          </a:p>
        </p:txBody>
      </p:sp>
      <p:grpSp>
        <p:nvGrpSpPr>
          <p:cNvPr id="8" name="组合 34"/>
          <p:cNvGrpSpPr/>
          <p:nvPr userDrawn="1"/>
        </p:nvGrpSpPr>
        <p:grpSpPr bwMode="auto">
          <a:xfrm rot="16200000">
            <a:off x="10222313" y="6365653"/>
            <a:ext cx="386751" cy="432053"/>
            <a:chOff x="2001681" y="3032034"/>
            <a:chExt cx="528843" cy="205643"/>
          </a:xfrm>
          <a:effectLst>
            <a:outerShdw blurRad="50800" dist="38100" dir="2700000" algn="tl" rotWithShape="0">
              <a:prstClr val="black">
                <a:alpha val="40000"/>
              </a:prstClr>
            </a:outerShdw>
          </a:effectLst>
        </p:grpSpPr>
        <p:sp>
          <p:nvSpPr>
            <p:cNvPr id="9" name="燕尾形 8"/>
            <p:cNvSpPr/>
            <p:nvPr/>
          </p:nvSpPr>
          <p:spPr>
            <a:xfrm rot="5400000">
              <a:off x="2201914" y="2924105"/>
              <a:ext cx="113339" cy="51380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0" name="燕尾形 9"/>
            <p:cNvSpPr/>
            <p:nvPr/>
          </p:nvSpPr>
          <p:spPr>
            <a:xfrm rot="5400000">
              <a:off x="2216952" y="2831801"/>
              <a:ext cx="113339" cy="513805"/>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grpSp>
      <p:cxnSp>
        <p:nvCxnSpPr>
          <p:cNvPr id="11" name="直接连接符 10"/>
          <p:cNvCxnSpPr/>
          <p:nvPr userDrawn="1"/>
        </p:nvCxnSpPr>
        <p:spPr>
          <a:xfrm>
            <a:off x="1724025" y="412413"/>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标题 1"/>
          <p:cNvSpPr>
            <a:spLocks noGrp="1"/>
          </p:cNvSpPr>
          <p:nvPr>
            <p:ph type="title"/>
          </p:nvPr>
        </p:nvSpPr>
        <p:spPr>
          <a:xfrm>
            <a:off x="1753344" y="399936"/>
            <a:ext cx="6635080" cy="288032"/>
          </a:xfrm>
        </p:spPr>
        <p:txBody>
          <a:bodyPr>
            <a:normAutofit/>
          </a:bodyPr>
          <a:lstStyle>
            <a:lvl1pPr algn="l">
              <a:defRPr sz="16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3" name="TextBox 12"/>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dirty="0" smtClean="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dirty="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2015/12/16</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7" Type="http://schemas.microsoft.com/office/2007/relationships/hdphoto" Target="../media/hdphoto3.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26.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11" Type="http://schemas.openxmlformats.org/officeDocument/2006/relationships/image" Target="../media/image19.png"/><Relationship Id="rId5" Type="http://schemas.openxmlformats.org/officeDocument/2006/relationships/oleObject" Target="../embeddings/oleObject1.bin"/><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14.wmf"/><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7" Type="http://schemas.microsoft.com/office/2007/relationships/hdphoto" Target="../media/hdphoto3.wdp"/><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26.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3.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wmf"/><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Documents and Settings\Teliss_Tong\桌面\3320946_162912002849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761" y="2527973"/>
            <a:ext cx="6088975" cy="4330026"/>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47"/>
          <p:cNvGrpSpPr/>
          <p:nvPr/>
        </p:nvGrpSpPr>
        <p:grpSpPr bwMode="auto">
          <a:xfrm>
            <a:off x="5564114" y="790072"/>
            <a:ext cx="1499911" cy="1626734"/>
            <a:chOff x="552527" y="1600200"/>
            <a:chExt cx="2241082" cy="2431465"/>
          </a:xfrm>
        </p:grpSpPr>
        <p:sp>
          <p:nvSpPr>
            <p:cNvPr id="52" name="Rectangle 48"/>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53" name="TextBox 49"/>
            <p:cNvSpPr txBox="1">
              <a:spLocks noChangeArrowheads="1"/>
            </p:cNvSpPr>
            <p:nvPr/>
          </p:nvSpPr>
          <p:spPr bwMode="auto">
            <a:xfrm>
              <a:off x="1153126" y="1869519"/>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8800" b="1" dirty="0" smtClean="0">
                  <a:solidFill>
                    <a:srgbClr val="00B0F0"/>
                  </a:solidFill>
                  <a:latin typeface="微软雅黑" pitchFamily="34" charset="-122"/>
                  <a:ea typeface="微软雅黑" pitchFamily="34" charset="-122"/>
                </a:rPr>
                <a:t>的</a:t>
              </a:r>
              <a:endParaRPr lang="nb-NO" altLang="zh-CN" sz="8800" b="1" dirty="0">
                <a:solidFill>
                  <a:srgbClr val="00B0F0"/>
                </a:solidFill>
                <a:latin typeface="微软雅黑" pitchFamily="34" charset="-122"/>
                <a:ea typeface="微软雅黑" pitchFamily="34" charset="-122"/>
              </a:endParaRPr>
            </a:p>
          </p:txBody>
        </p:sp>
        <p:sp>
          <p:nvSpPr>
            <p:cNvPr id="54" name="Oval 50"/>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55" name="Oval 51"/>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sp>
        <p:nvSpPr>
          <p:cNvPr id="57" name="Rectangle 53"/>
          <p:cNvSpPr/>
          <p:nvPr/>
        </p:nvSpPr>
        <p:spPr>
          <a:xfrm rot="10800000">
            <a:off x="5564113" y="2389378"/>
            <a:ext cx="1499911"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grpSp>
        <p:nvGrpSpPr>
          <p:cNvPr id="16" name="Group 47"/>
          <p:cNvGrpSpPr/>
          <p:nvPr/>
        </p:nvGrpSpPr>
        <p:grpSpPr bwMode="auto">
          <a:xfrm>
            <a:off x="3016820" y="790072"/>
            <a:ext cx="1499911" cy="1626733"/>
            <a:chOff x="552527" y="1600200"/>
            <a:chExt cx="2241082" cy="2431464"/>
          </a:xfrm>
        </p:grpSpPr>
        <p:sp>
          <p:nvSpPr>
            <p:cNvPr id="38" name="Rectangle 48"/>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39" name="TextBox 49"/>
            <p:cNvSpPr txBox="1">
              <a:spLocks noChangeArrowheads="1"/>
            </p:cNvSpPr>
            <p:nvPr/>
          </p:nvSpPr>
          <p:spPr bwMode="auto">
            <a:xfrm>
              <a:off x="1153126" y="1869519"/>
              <a:ext cx="980473" cy="216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4400" b="1" dirty="0" smtClean="0">
                  <a:solidFill>
                    <a:srgbClr val="00B0F0"/>
                  </a:solidFill>
                  <a:latin typeface="微软雅黑" pitchFamily="34" charset="-122"/>
                  <a:ea typeface="微软雅黑" pitchFamily="34" charset="-122"/>
                </a:rPr>
                <a:t>传播</a:t>
              </a:r>
              <a:endParaRPr lang="nb-NO" altLang="zh-CN" sz="4400" b="1" dirty="0">
                <a:solidFill>
                  <a:srgbClr val="00B0F0"/>
                </a:solidFill>
                <a:latin typeface="微软雅黑" pitchFamily="34" charset="-122"/>
                <a:ea typeface="微软雅黑" pitchFamily="34" charset="-122"/>
              </a:endParaRPr>
            </a:p>
          </p:txBody>
        </p:sp>
        <p:sp>
          <p:nvSpPr>
            <p:cNvPr id="40" name="Oval 50"/>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41" name="Oval 51"/>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sp>
        <p:nvSpPr>
          <p:cNvPr id="17" name="Rectangle 53"/>
          <p:cNvSpPr/>
          <p:nvPr/>
        </p:nvSpPr>
        <p:spPr>
          <a:xfrm rot="10800000">
            <a:off x="3078431" y="2380275"/>
            <a:ext cx="1499911"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18" name="Rectangle 54"/>
          <p:cNvSpPr/>
          <p:nvPr/>
        </p:nvSpPr>
        <p:spPr>
          <a:xfrm rot="11122515">
            <a:off x="4298968" y="2505622"/>
            <a:ext cx="1418117"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19" name="Rectangle 55"/>
          <p:cNvSpPr/>
          <p:nvPr/>
        </p:nvSpPr>
        <p:spPr>
          <a:xfrm rot="10800000">
            <a:off x="501388" y="2380275"/>
            <a:ext cx="1499911"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grpSp>
        <p:nvGrpSpPr>
          <p:cNvPr id="20" name="Group 56"/>
          <p:cNvGrpSpPr/>
          <p:nvPr/>
        </p:nvGrpSpPr>
        <p:grpSpPr bwMode="auto">
          <a:xfrm>
            <a:off x="501388" y="795383"/>
            <a:ext cx="1499911" cy="1626854"/>
            <a:chOff x="552527" y="1600200"/>
            <a:chExt cx="2241082" cy="2430016"/>
          </a:xfrm>
        </p:grpSpPr>
        <p:sp>
          <p:nvSpPr>
            <p:cNvPr id="33" name="Rectangle 57"/>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34" name="TextBox 58"/>
            <p:cNvSpPr txBox="1">
              <a:spLocks noChangeArrowheads="1"/>
            </p:cNvSpPr>
            <p:nvPr/>
          </p:nvSpPr>
          <p:spPr bwMode="auto">
            <a:xfrm>
              <a:off x="1153126" y="1869518"/>
              <a:ext cx="980473" cy="216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4400" b="1" dirty="0" smtClean="0">
                  <a:solidFill>
                    <a:srgbClr val="00B0F0"/>
                  </a:solidFill>
                  <a:latin typeface="微软雅黑" pitchFamily="34" charset="-122"/>
                  <a:ea typeface="微软雅黑" pitchFamily="34" charset="-122"/>
                </a:rPr>
                <a:t>基于</a:t>
              </a:r>
              <a:endParaRPr kumimoji="0" lang="nb-NO" altLang="zh-CN" sz="4400" b="1" dirty="0">
                <a:solidFill>
                  <a:srgbClr val="00B0F0"/>
                </a:solidFill>
                <a:latin typeface="微软雅黑" pitchFamily="34" charset="-122"/>
                <a:ea typeface="微软雅黑" pitchFamily="34" charset="-122"/>
              </a:endParaRPr>
            </a:p>
          </p:txBody>
        </p:sp>
        <p:sp>
          <p:nvSpPr>
            <p:cNvPr id="35" name="Oval 59"/>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36" name="Oval 60"/>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grpSp>
        <p:nvGrpSpPr>
          <p:cNvPr id="22" name="Group 68"/>
          <p:cNvGrpSpPr/>
          <p:nvPr/>
        </p:nvGrpSpPr>
        <p:grpSpPr bwMode="auto">
          <a:xfrm rot="21168072">
            <a:off x="4203405" y="804875"/>
            <a:ext cx="1499911" cy="1603562"/>
            <a:chOff x="552527" y="1600199"/>
            <a:chExt cx="2241082" cy="2396831"/>
          </a:xfrm>
        </p:grpSpPr>
        <p:sp>
          <p:nvSpPr>
            <p:cNvPr id="23"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24" name="TextBox 70"/>
            <p:cNvSpPr txBox="1">
              <a:spLocks noChangeArrowheads="1"/>
            </p:cNvSpPr>
            <p:nvPr/>
          </p:nvSpPr>
          <p:spPr bwMode="auto">
            <a:xfrm>
              <a:off x="1153127" y="1834884"/>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4400" b="1" dirty="0" smtClean="0">
                  <a:solidFill>
                    <a:srgbClr val="00B0F0"/>
                  </a:solidFill>
                  <a:latin typeface="微软雅黑" pitchFamily="34" charset="-122"/>
                  <a:ea typeface="微软雅黑" pitchFamily="34" charset="-122"/>
                </a:rPr>
                <a:t>理论</a:t>
              </a:r>
              <a:endParaRPr lang="nb-NO" altLang="zh-CN" sz="4400" b="1" dirty="0">
                <a:solidFill>
                  <a:srgbClr val="00B0F0"/>
                </a:solidFill>
                <a:latin typeface="微软雅黑" pitchFamily="34" charset="-122"/>
                <a:ea typeface="微软雅黑" pitchFamily="34" charset="-122"/>
              </a:endParaRPr>
            </a:p>
          </p:txBody>
        </p:sp>
        <p:sp>
          <p:nvSpPr>
            <p:cNvPr id="25" name="Oval 71"/>
            <p:cNvSpPr/>
            <p:nvPr/>
          </p:nvSpPr>
          <p:spPr>
            <a:xfrm>
              <a:off x="708770" y="1752600"/>
              <a:ext cx="209473" cy="209473"/>
            </a:xfrm>
            <a:prstGeom prst="ellipse">
              <a:avLst/>
            </a:prstGeom>
            <a:solidFill>
              <a:schemeClr val="bg1">
                <a:lumMod val="95000"/>
              </a:schemeClr>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26" name="Oval 72"/>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sp>
        <p:nvSpPr>
          <p:cNvPr id="81" name="Rectangle 54"/>
          <p:cNvSpPr/>
          <p:nvPr/>
        </p:nvSpPr>
        <p:spPr>
          <a:xfrm rot="10576691">
            <a:off x="1609215" y="2782418"/>
            <a:ext cx="1418117"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58" name="Rectangle 54"/>
          <p:cNvSpPr/>
          <p:nvPr/>
        </p:nvSpPr>
        <p:spPr>
          <a:xfrm rot="10800000">
            <a:off x="6909190" y="2534582"/>
            <a:ext cx="1410768" cy="632619"/>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grpSp>
        <p:nvGrpSpPr>
          <p:cNvPr id="59" name="Group 68"/>
          <p:cNvGrpSpPr/>
          <p:nvPr/>
        </p:nvGrpSpPr>
        <p:grpSpPr bwMode="auto">
          <a:xfrm rot="705032">
            <a:off x="6993977" y="805722"/>
            <a:ext cx="1499911" cy="1603562"/>
            <a:chOff x="552527" y="1600199"/>
            <a:chExt cx="2241082" cy="2396831"/>
          </a:xfrm>
        </p:grpSpPr>
        <p:sp>
          <p:nvSpPr>
            <p:cNvPr id="60"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61" name="TextBox 70"/>
            <p:cNvSpPr txBox="1">
              <a:spLocks noChangeArrowheads="1"/>
            </p:cNvSpPr>
            <p:nvPr/>
          </p:nvSpPr>
          <p:spPr bwMode="auto">
            <a:xfrm>
              <a:off x="1153127" y="1834884"/>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4400" b="1" dirty="0" smtClean="0">
                  <a:solidFill>
                    <a:srgbClr val="00B0F0"/>
                  </a:solidFill>
                  <a:latin typeface="微软雅黑" pitchFamily="34" charset="-122"/>
                  <a:ea typeface="微软雅黑" pitchFamily="34" charset="-122"/>
                </a:rPr>
                <a:t>微博</a:t>
              </a:r>
              <a:endParaRPr lang="nb-NO" altLang="zh-CN" sz="4400" b="1" dirty="0">
                <a:solidFill>
                  <a:srgbClr val="00B0F0"/>
                </a:solidFill>
                <a:latin typeface="微软雅黑" pitchFamily="34" charset="-122"/>
                <a:ea typeface="微软雅黑" pitchFamily="34" charset="-122"/>
              </a:endParaRPr>
            </a:p>
          </p:txBody>
        </p:sp>
        <p:sp>
          <p:nvSpPr>
            <p:cNvPr id="62" name="Oval 71"/>
            <p:cNvSpPr/>
            <p:nvPr/>
          </p:nvSpPr>
          <p:spPr>
            <a:xfrm>
              <a:off x="708770" y="1752600"/>
              <a:ext cx="209473" cy="209473"/>
            </a:xfrm>
            <a:prstGeom prst="ellipse">
              <a:avLst/>
            </a:prstGeom>
            <a:solidFill>
              <a:schemeClr val="bg1">
                <a:lumMod val="95000"/>
              </a:schemeClr>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63" name="Oval 72"/>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grpSp>
        <p:nvGrpSpPr>
          <p:cNvPr id="21" name="Group 62"/>
          <p:cNvGrpSpPr/>
          <p:nvPr/>
        </p:nvGrpSpPr>
        <p:grpSpPr bwMode="auto">
          <a:xfrm rot="1202350">
            <a:off x="1801765" y="1004115"/>
            <a:ext cx="1499912" cy="1603561"/>
            <a:chOff x="552527" y="1600200"/>
            <a:chExt cx="2241082" cy="2396829"/>
          </a:xfrm>
        </p:grpSpPr>
        <p:sp>
          <p:nvSpPr>
            <p:cNvPr id="28" name="Rectangle 63"/>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29" name="TextBox 64"/>
            <p:cNvSpPr txBox="1">
              <a:spLocks noChangeArrowheads="1"/>
            </p:cNvSpPr>
            <p:nvPr/>
          </p:nvSpPr>
          <p:spPr bwMode="auto">
            <a:xfrm>
              <a:off x="1153126" y="1834883"/>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4400" b="1" dirty="0">
                  <a:solidFill>
                    <a:srgbClr val="00B0F0"/>
                  </a:solidFill>
                  <a:latin typeface="微软雅黑" pitchFamily="34" charset="-122"/>
                  <a:ea typeface="微软雅黑" pitchFamily="34" charset="-122"/>
                </a:rPr>
                <a:t>信息</a:t>
              </a:r>
              <a:endParaRPr lang="nb-NO" altLang="zh-CN" sz="4400" b="1" dirty="0">
                <a:solidFill>
                  <a:srgbClr val="00B0F0"/>
                </a:solidFill>
                <a:latin typeface="微软雅黑" pitchFamily="34" charset="-122"/>
                <a:ea typeface="微软雅黑" pitchFamily="34" charset="-122"/>
              </a:endParaRPr>
            </a:p>
          </p:txBody>
        </p:sp>
        <p:sp>
          <p:nvSpPr>
            <p:cNvPr id="30" name="Oval 65"/>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31" name="Oval 66"/>
            <p:cNvSpPr/>
            <p:nvPr/>
          </p:nvSpPr>
          <p:spPr>
            <a:xfrm>
              <a:off x="2457527" y="1752600"/>
              <a:ext cx="209473" cy="209473"/>
            </a:xfrm>
            <a:prstGeom prst="ellipse">
              <a:avLst/>
            </a:prstGeom>
            <a:solidFill>
              <a:schemeClr val="bg1">
                <a:lumMod val="95000"/>
              </a:schemeClr>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sp>
        <p:nvSpPr>
          <p:cNvPr id="42" name="矩形 41"/>
          <p:cNvSpPr>
            <a:spLocks noChangeArrowheads="1"/>
          </p:cNvSpPr>
          <p:nvPr/>
        </p:nvSpPr>
        <p:spPr bwMode="auto">
          <a:xfrm>
            <a:off x="5757127" y="2906340"/>
            <a:ext cx="3959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i="1" dirty="0">
              <a:solidFill>
                <a:schemeClr val="accent6"/>
              </a:solidFill>
              <a:latin typeface="微软雅黑" pitchFamily="34" charset="-122"/>
              <a:ea typeface="微软雅黑" pitchFamily="34" charset="-122"/>
              <a:cs typeface="Tahoma" pitchFamily="34" charset="0"/>
            </a:endParaRPr>
          </a:p>
        </p:txBody>
      </p:sp>
      <p:pic>
        <p:nvPicPr>
          <p:cNvPr id="44" name="Picture 9" descr="E:\仝德志文件，勿删！\03-参考文档\！PPT图片及版面资源\06-PPT精选插图\05-头像\嘿嘿.png"/>
          <p:cNvPicPr>
            <a:picLocks noChangeAspect="1" noChangeArrowheads="1"/>
          </p:cNvPicPr>
          <p:nvPr/>
        </p:nvPicPr>
        <p:blipFill>
          <a:blip r:embed="rId4" cstate="print"/>
          <a:srcRect/>
          <a:stretch>
            <a:fillRect/>
          </a:stretch>
        </p:blipFill>
        <p:spPr bwMode="auto">
          <a:xfrm>
            <a:off x="1255343" y="6210331"/>
            <a:ext cx="495514" cy="495514"/>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组合 46"/>
          <p:cNvGrpSpPr/>
          <p:nvPr/>
        </p:nvGrpSpPr>
        <p:grpSpPr>
          <a:xfrm>
            <a:off x="7887910" y="553951"/>
            <a:ext cx="511552" cy="633234"/>
            <a:chOff x="6410291" y="4561738"/>
            <a:chExt cx="511552" cy="633234"/>
          </a:xfrm>
        </p:grpSpPr>
        <p:sp>
          <p:nvSpPr>
            <p:cNvPr id="48" name="二十四角星 47"/>
            <p:cNvSpPr/>
            <p:nvPr/>
          </p:nvSpPr>
          <p:spPr>
            <a:xfrm>
              <a:off x="6411097" y="4561738"/>
              <a:ext cx="355744" cy="633234"/>
            </a:xfrm>
            <a:prstGeom prst="star24">
              <a:avLst/>
            </a:prstGeom>
            <a:solidFill>
              <a:srgbClr val="0070C0"/>
            </a:solidFill>
            <a:ln w="12700">
              <a:noFill/>
            </a:ln>
            <a:effectLst/>
          </p:spPr>
          <p:txBody>
            <a:bodyPr wrap="square" rtlCol="0" anchor="ctr">
              <a:spAutoFit/>
            </a:bodyPr>
            <a:lstStyle/>
            <a:p>
              <a:pPr algn="ctr"/>
              <a:endParaRPr lang="zh-CN" altLang="en-US" sz="1600" b="1">
                <a:solidFill>
                  <a:prstClr val="white"/>
                </a:solidFill>
                <a:latin typeface="微软雅黑" pitchFamily="34" charset="-122"/>
                <a:ea typeface="微软雅黑" pitchFamily="34" charset="-122"/>
                <a:cs typeface="Lao UI" pitchFamily="34" charset="0"/>
              </a:endParaRPr>
            </a:p>
          </p:txBody>
        </p:sp>
        <p:sp>
          <p:nvSpPr>
            <p:cNvPr id="49" name="TextBox 48"/>
            <p:cNvSpPr txBox="1"/>
            <p:nvPr/>
          </p:nvSpPr>
          <p:spPr>
            <a:xfrm rot="20430396">
              <a:off x="6410291" y="4731432"/>
              <a:ext cx="511552" cy="246221"/>
            </a:xfrm>
            <a:prstGeom prst="rect">
              <a:avLst/>
            </a:prstGeom>
            <a:noFill/>
          </p:spPr>
          <p:txBody>
            <a:bodyPr wrap="square" rtlCol="0">
              <a:spAutoFit/>
            </a:bodyPr>
            <a:lstStyle/>
            <a:p>
              <a:r>
                <a:rPr lang="en-US" altLang="zh-CN" sz="1000" dirty="0">
                  <a:solidFill>
                    <a:prstClr val="white"/>
                  </a:solidFill>
                  <a:latin typeface="微软雅黑" pitchFamily="34" charset="-122"/>
                  <a:ea typeface="微软雅黑" pitchFamily="34" charset="-122"/>
                </a:rPr>
                <a:t>V1</a:t>
              </a:r>
              <a:endParaRPr lang="zh-CN" altLang="en-US" sz="1000" dirty="0">
                <a:solidFill>
                  <a:prstClr val="white"/>
                </a:solidFill>
                <a:latin typeface="微软雅黑" pitchFamily="34" charset="-122"/>
                <a:ea typeface="微软雅黑" pitchFamily="34" charset="-122"/>
              </a:endParaRPr>
            </a:p>
          </p:txBody>
        </p:sp>
      </p:grpSp>
      <p:grpSp>
        <p:nvGrpSpPr>
          <p:cNvPr id="45" name="Group 56"/>
          <p:cNvGrpSpPr/>
          <p:nvPr/>
        </p:nvGrpSpPr>
        <p:grpSpPr bwMode="auto">
          <a:xfrm>
            <a:off x="1202658" y="2850891"/>
            <a:ext cx="1499911" cy="1626854"/>
            <a:chOff x="552527" y="1600200"/>
            <a:chExt cx="2241082" cy="2430016"/>
          </a:xfrm>
        </p:grpSpPr>
        <p:sp>
          <p:nvSpPr>
            <p:cNvPr id="46" name="Rectangle 57"/>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50" name="TextBox 58"/>
            <p:cNvSpPr txBox="1">
              <a:spLocks noChangeArrowheads="1"/>
            </p:cNvSpPr>
            <p:nvPr/>
          </p:nvSpPr>
          <p:spPr bwMode="auto">
            <a:xfrm>
              <a:off x="1153126" y="1869518"/>
              <a:ext cx="980473" cy="216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4400" b="1" dirty="0" smtClean="0">
                  <a:solidFill>
                    <a:srgbClr val="00B0F0"/>
                  </a:solidFill>
                  <a:latin typeface="微软雅黑" pitchFamily="34" charset="-122"/>
                  <a:ea typeface="微软雅黑" pitchFamily="34" charset="-122"/>
                </a:rPr>
                <a:t>协同</a:t>
              </a:r>
              <a:endParaRPr kumimoji="0" lang="nb-NO" altLang="zh-CN" sz="4400" b="1" dirty="0">
                <a:solidFill>
                  <a:srgbClr val="00B0F0"/>
                </a:solidFill>
                <a:latin typeface="微软雅黑" pitchFamily="34" charset="-122"/>
                <a:ea typeface="微软雅黑" pitchFamily="34" charset="-122"/>
              </a:endParaRPr>
            </a:p>
          </p:txBody>
        </p:sp>
        <p:sp>
          <p:nvSpPr>
            <p:cNvPr id="56" name="Oval 59"/>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64" name="Oval 60"/>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grpSp>
        <p:nvGrpSpPr>
          <p:cNvPr id="70" name="Group 56"/>
          <p:cNvGrpSpPr/>
          <p:nvPr/>
        </p:nvGrpSpPr>
        <p:grpSpPr bwMode="auto">
          <a:xfrm>
            <a:off x="3877826" y="2795573"/>
            <a:ext cx="1499911" cy="1626854"/>
            <a:chOff x="552527" y="1600200"/>
            <a:chExt cx="2241082" cy="2430016"/>
          </a:xfrm>
        </p:grpSpPr>
        <p:sp>
          <p:nvSpPr>
            <p:cNvPr id="71" name="Rectangle 57"/>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72" name="TextBox 58"/>
            <p:cNvSpPr txBox="1">
              <a:spLocks noChangeArrowheads="1"/>
            </p:cNvSpPr>
            <p:nvPr/>
          </p:nvSpPr>
          <p:spPr bwMode="auto">
            <a:xfrm>
              <a:off x="1153126" y="1869518"/>
              <a:ext cx="980473" cy="216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4400" b="1" dirty="0" smtClean="0">
                  <a:solidFill>
                    <a:srgbClr val="00B0F0"/>
                  </a:solidFill>
                  <a:latin typeface="微软雅黑" pitchFamily="34" charset="-122"/>
                  <a:ea typeface="微软雅黑" pitchFamily="34" charset="-122"/>
                </a:rPr>
                <a:t>推荐</a:t>
              </a:r>
              <a:endParaRPr kumimoji="0" lang="nb-NO" altLang="zh-CN" sz="4400" b="1" dirty="0">
                <a:solidFill>
                  <a:srgbClr val="00B0F0"/>
                </a:solidFill>
                <a:latin typeface="微软雅黑" pitchFamily="34" charset="-122"/>
                <a:ea typeface="微软雅黑" pitchFamily="34" charset="-122"/>
              </a:endParaRPr>
            </a:p>
          </p:txBody>
        </p:sp>
        <p:sp>
          <p:nvSpPr>
            <p:cNvPr id="73" name="Oval 59"/>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74" name="Oval 60"/>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grpSp>
        <p:nvGrpSpPr>
          <p:cNvPr id="80" name="Group 62"/>
          <p:cNvGrpSpPr/>
          <p:nvPr/>
        </p:nvGrpSpPr>
        <p:grpSpPr bwMode="auto">
          <a:xfrm rot="1202350">
            <a:off x="5203447" y="2847581"/>
            <a:ext cx="1499912" cy="1603561"/>
            <a:chOff x="552527" y="1600200"/>
            <a:chExt cx="2241082" cy="2396829"/>
          </a:xfrm>
        </p:grpSpPr>
        <p:sp>
          <p:nvSpPr>
            <p:cNvPr id="82" name="Rectangle 63"/>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83" name="TextBox 64"/>
            <p:cNvSpPr txBox="1">
              <a:spLocks noChangeArrowheads="1"/>
            </p:cNvSpPr>
            <p:nvPr/>
          </p:nvSpPr>
          <p:spPr bwMode="auto">
            <a:xfrm>
              <a:off x="1153126" y="1834883"/>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4400" b="1" dirty="0" smtClean="0">
                  <a:solidFill>
                    <a:srgbClr val="00B0F0"/>
                  </a:solidFill>
                  <a:latin typeface="微软雅黑" pitchFamily="34" charset="-122"/>
                  <a:ea typeface="微软雅黑" pitchFamily="34" charset="-122"/>
                </a:rPr>
                <a:t>模型</a:t>
              </a:r>
              <a:endParaRPr lang="nb-NO" altLang="zh-CN" sz="4400" b="1" dirty="0">
                <a:solidFill>
                  <a:srgbClr val="00B0F0"/>
                </a:solidFill>
                <a:latin typeface="微软雅黑" pitchFamily="34" charset="-122"/>
                <a:ea typeface="微软雅黑" pitchFamily="34" charset="-122"/>
              </a:endParaRPr>
            </a:p>
          </p:txBody>
        </p:sp>
        <p:sp>
          <p:nvSpPr>
            <p:cNvPr id="84" name="Oval 65"/>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85" name="Oval 66"/>
            <p:cNvSpPr/>
            <p:nvPr/>
          </p:nvSpPr>
          <p:spPr>
            <a:xfrm>
              <a:off x="2457527" y="1752600"/>
              <a:ext cx="209473" cy="209473"/>
            </a:xfrm>
            <a:prstGeom prst="ellipse">
              <a:avLst/>
            </a:prstGeom>
            <a:solidFill>
              <a:schemeClr val="bg1">
                <a:lumMod val="95000"/>
              </a:schemeClr>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grpSp>
        <p:nvGrpSpPr>
          <p:cNvPr id="86" name="Group 68"/>
          <p:cNvGrpSpPr/>
          <p:nvPr/>
        </p:nvGrpSpPr>
        <p:grpSpPr bwMode="auto">
          <a:xfrm rot="21168072">
            <a:off x="2578418" y="2989263"/>
            <a:ext cx="1499911" cy="1603562"/>
            <a:chOff x="552527" y="1600199"/>
            <a:chExt cx="2241082" cy="2396831"/>
          </a:xfrm>
        </p:grpSpPr>
        <p:sp>
          <p:nvSpPr>
            <p:cNvPr id="87"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defRPr/>
              </a:pPr>
              <a:endParaRPr lang="en-US" sz="1200" dirty="0">
                <a:solidFill>
                  <a:srgbClr val="FFFFFF"/>
                </a:solidFill>
                <a:latin typeface="微软雅黑" pitchFamily="34" charset="-122"/>
                <a:ea typeface="微软雅黑" pitchFamily="34" charset="-122"/>
              </a:endParaRPr>
            </a:p>
          </p:txBody>
        </p:sp>
        <p:sp>
          <p:nvSpPr>
            <p:cNvPr id="88" name="TextBox 70"/>
            <p:cNvSpPr txBox="1">
              <a:spLocks noChangeArrowheads="1"/>
            </p:cNvSpPr>
            <p:nvPr/>
          </p:nvSpPr>
          <p:spPr bwMode="auto">
            <a:xfrm>
              <a:off x="1153127" y="1834884"/>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a:r>
                <a:rPr lang="zh-CN" altLang="en-US" sz="4400" b="1" dirty="0" smtClean="0">
                  <a:solidFill>
                    <a:srgbClr val="00B0F0"/>
                  </a:solidFill>
                  <a:latin typeface="微软雅黑" pitchFamily="34" charset="-122"/>
                  <a:ea typeface="微软雅黑" pitchFamily="34" charset="-122"/>
                </a:rPr>
                <a:t>过滤</a:t>
              </a:r>
              <a:endParaRPr lang="nb-NO" altLang="zh-CN" sz="4400" b="1" dirty="0">
                <a:solidFill>
                  <a:srgbClr val="00B0F0"/>
                </a:solidFill>
                <a:latin typeface="微软雅黑" pitchFamily="34" charset="-122"/>
                <a:ea typeface="微软雅黑" pitchFamily="34" charset="-122"/>
              </a:endParaRPr>
            </a:p>
          </p:txBody>
        </p:sp>
        <p:sp>
          <p:nvSpPr>
            <p:cNvPr id="89" name="Oval 71"/>
            <p:cNvSpPr/>
            <p:nvPr/>
          </p:nvSpPr>
          <p:spPr>
            <a:xfrm>
              <a:off x="708770" y="1752600"/>
              <a:ext cx="209473" cy="209473"/>
            </a:xfrm>
            <a:prstGeom prst="ellipse">
              <a:avLst/>
            </a:prstGeom>
            <a:solidFill>
              <a:schemeClr val="bg1">
                <a:lumMod val="95000"/>
              </a:schemeClr>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sp>
          <p:nvSpPr>
            <p:cNvPr id="90" name="Oval 72"/>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smtClean="0">
                <a:solidFill>
                  <a:srgbClr val="FFFFFF"/>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2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 fill="hold"/>
                                        <p:tgtEl>
                                          <p:spTgt spid="20"/>
                                        </p:tgtEl>
                                        <p:attrNameLst>
                                          <p:attrName>ppt_x</p:attrName>
                                        </p:attrNameLst>
                                      </p:cBhvr>
                                      <p:tavLst>
                                        <p:tav tm="0">
                                          <p:val>
                                            <p:strVal val="#ppt_x"/>
                                          </p:val>
                                        </p:tav>
                                        <p:tav tm="100000">
                                          <p:val>
                                            <p:strVal val="#ppt_x"/>
                                          </p:val>
                                        </p:tav>
                                      </p:tavLst>
                                    </p:anim>
                                    <p:anim calcmode="lin" valueType="num">
                                      <p:cBhvr additive="base">
                                        <p:cTn id="8" dur="1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 fill="hold"/>
                                        <p:tgtEl>
                                          <p:spTgt spid="19"/>
                                        </p:tgtEl>
                                        <p:attrNameLst>
                                          <p:attrName>ppt_x</p:attrName>
                                        </p:attrNameLst>
                                      </p:cBhvr>
                                      <p:tavLst>
                                        <p:tav tm="0">
                                          <p:val>
                                            <p:strVal val="#ppt_x"/>
                                          </p:val>
                                        </p:tav>
                                        <p:tav tm="100000">
                                          <p:val>
                                            <p:strVal val="#ppt_x"/>
                                          </p:val>
                                        </p:tav>
                                      </p:tavLst>
                                    </p:anim>
                                    <p:anim calcmode="lin" valueType="num">
                                      <p:cBhvr additive="base">
                                        <p:cTn id="12" dur="1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700"/>
                            </p:stCondLst>
                            <p:childTnLst>
                              <p:par>
                                <p:cTn id="14" presetID="2" presetClass="entr" presetSubtype="1" fill="hold" nodeType="afterEffect">
                                  <p:stCondLst>
                                    <p:cond delay="20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100" fill="hold"/>
                                        <p:tgtEl>
                                          <p:spTgt spid="21"/>
                                        </p:tgtEl>
                                        <p:attrNameLst>
                                          <p:attrName>ppt_x</p:attrName>
                                        </p:attrNameLst>
                                      </p:cBhvr>
                                      <p:tavLst>
                                        <p:tav tm="0">
                                          <p:val>
                                            <p:strVal val="#ppt_x"/>
                                          </p:val>
                                        </p:tav>
                                        <p:tav tm="100000">
                                          <p:val>
                                            <p:strVal val="#ppt_x"/>
                                          </p:val>
                                        </p:tav>
                                      </p:tavLst>
                                    </p:anim>
                                    <p:anim calcmode="lin" valueType="num">
                                      <p:cBhvr additive="base">
                                        <p:cTn id="17" dur="100" fill="hold"/>
                                        <p:tgtEl>
                                          <p:spTgt spid="21"/>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200"/>
                                  </p:stCondLst>
                                  <p:childTnLst>
                                    <p:set>
                                      <p:cBhvr>
                                        <p:cTn id="19" dur="1" fill="hold">
                                          <p:stCondLst>
                                            <p:cond delay="0"/>
                                          </p:stCondLst>
                                        </p:cTn>
                                        <p:tgtEl>
                                          <p:spTgt spid="81"/>
                                        </p:tgtEl>
                                        <p:attrNameLst>
                                          <p:attrName>style.visibility</p:attrName>
                                        </p:attrNameLst>
                                      </p:cBhvr>
                                      <p:to>
                                        <p:strVal val="visible"/>
                                      </p:to>
                                    </p:set>
                                    <p:anim calcmode="lin" valueType="num">
                                      <p:cBhvr additive="base">
                                        <p:cTn id="20" dur="100" fill="hold"/>
                                        <p:tgtEl>
                                          <p:spTgt spid="81"/>
                                        </p:tgtEl>
                                        <p:attrNameLst>
                                          <p:attrName>ppt_x</p:attrName>
                                        </p:attrNameLst>
                                      </p:cBhvr>
                                      <p:tavLst>
                                        <p:tav tm="0">
                                          <p:val>
                                            <p:strVal val="#ppt_x"/>
                                          </p:val>
                                        </p:tav>
                                        <p:tav tm="100000">
                                          <p:val>
                                            <p:strVal val="#ppt_x"/>
                                          </p:val>
                                        </p:tav>
                                      </p:tavLst>
                                    </p:anim>
                                    <p:anim calcmode="lin" valueType="num">
                                      <p:cBhvr additive="base">
                                        <p:cTn id="21" dur="100" fill="hold"/>
                                        <p:tgtEl>
                                          <p:spTgt spid="81"/>
                                        </p:tgtEl>
                                        <p:attrNameLst>
                                          <p:attrName>ppt_y</p:attrName>
                                        </p:attrNameLst>
                                      </p:cBhvr>
                                      <p:tavLst>
                                        <p:tav tm="0">
                                          <p:val>
                                            <p:strVal val="0-#ppt_h/2"/>
                                          </p:val>
                                        </p:tav>
                                        <p:tav tm="100000">
                                          <p:val>
                                            <p:strVal val="#ppt_y"/>
                                          </p:val>
                                        </p:tav>
                                      </p:tavLst>
                                    </p:anim>
                                  </p:childTnLst>
                                </p:cTn>
                              </p:par>
                            </p:childTnLst>
                          </p:cTn>
                        </p:par>
                        <p:par>
                          <p:cTn id="22" fill="hold">
                            <p:stCondLst>
                              <p:cond delay="1400"/>
                            </p:stCondLst>
                            <p:childTnLst>
                              <p:par>
                                <p:cTn id="23" presetID="2" presetClass="entr" presetSubtype="1" fill="hold" nodeType="afterEffect">
                                  <p:stCondLst>
                                    <p:cond delay="2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100" fill="hold"/>
                                        <p:tgtEl>
                                          <p:spTgt spid="16"/>
                                        </p:tgtEl>
                                        <p:attrNameLst>
                                          <p:attrName>ppt_x</p:attrName>
                                        </p:attrNameLst>
                                      </p:cBhvr>
                                      <p:tavLst>
                                        <p:tav tm="0">
                                          <p:val>
                                            <p:strVal val="#ppt_x"/>
                                          </p:val>
                                        </p:tav>
                                        <p:tav tm="100000">
                                          <p:val>
                                            <p:strVal val="#ppt_x"/>
                                          </p:val>
                                        </p:tav>
                                      </p:tavLst>
                                    </p:anim>
                                    <p:anim calcmode="lin" valueType="num">
                                      <p:cBhvr additive="base">
                                        <p:cTn id="26" dur="100" fill="hold"/>
                                        <p:tgtEl>
                                          <p:spTgt spid="16"/>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20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100" fill="hold"/>
                                        <p:tgtEl>
                                          <p:spTgt spid="17"/>
                                        </p:tgtEl>
                                        <p:attrNameLst>
                                          <p:attrName>ppt_x</p:attrName>
                                        </p:attrNameLst>
                                      </p:cBhvr>
                                      <p:tavLst>
                                        <p:tav tm="0">
                                          <p:val>
                                            <p:strVal val="#ppt_x"/>
                                          </p:val>
                                        </p:tav>
                                        <p:tav tm="100000">
                                          <p:val>
                                            <p:strVal val="#ppt_x"/>
                                          </p:val>
                                        </p:tav>
                                      </p:tavLst>
                                    </p:anim>
                                    <p:anim calcmode="lin" valueType="num">
                                      <p:cBhvr additive="base">
                                        <p:cTn id="30" dur="100" fill="hold"/>
                                        <p:tgtEl>
                                          <p:spTgt spid="17"/>
                                        </p:tgtEl>
                                        <p:attrNameLst>
                                          <p:attrName>ppt_y</p:attrName>
                                        </p:attrNameLst>
                                      </p:cBhvr>
                                      <p:tavLst>
                                        <p:tav tm="0">
                                          <p:val>
                                            <p:strVal val="0-#ppt_h/2"/>
                                          </p:val>
                                        </p:tav>
                                        <p:tav tm="100000">
                                          <p:val>
                                            <p:strVal val="#ppt_y"/>
                                          </p:val>
                                        </p:tav>
                                      </p:tavLst>
                                    </p:anim>
                                  </p:childTnLst>
                                </p:cTn>
                              </p:par>
                            </p:childTnLst>
                          </p:cTn>
                        </p:par>
                        <p:par>
                          <p:cTn id="31" fill="hold">
                            <p:stCondLst>
                              <p:cond delay="2100"/>
                            </p:stCondLst>
                            <p:childTnLst>
                              <p:par>
                                <p:cTn id="32" presetID="2" presetClass="entr" presetSubtype="1" fill="hold" nodeType="afterEffect">
                                  <p:stCondLst>
                                    <p:cond delay="20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100" fill="hold"/>
                                        <p:tgtEl>
                                          <p:spTgt spid="22"/>
                                        </p:tgtEl>
                                        <p:attrNameLst>
                                          <p:attrName>ppt_x</p:attrName>
                                        </p:attrNameLst>
                                      </p:cBhvr>
                                      <p:tavLst>
                                        <p:tav tm="0">
                                          <p:val>
                                            <p:strVal val="#ppt_x"/>
                                          </p:val>
                                        </p:tav>
                                        <p:tav tm="100000">
                                          <p:val>
                                            <p:strVal val="#ppt_x"/>
                                          </p:val>
                                        </p:tav>
                                      </p:tavLst>
                                    </p:anim>
                                    <p:anim calcmode="lin" valueType="num">
                                      <p:cBhvr additive="base">
                                        <p:cTn id="35" dur="100" fill="hold"/>
                                        <p:tgtEl>
                                          <p:spTgt spid="22"/>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20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100" fill="hold"/>
                                        <p:tgtEl>
                                          <p:spTgt spid="18"/>
                                        </p:tgtEl>
                                        <p:attrNameLst>
                                          <p:attrName>ppt_x</p:attrName>
                                        </p:attrNameLst>
                                      </p:cBhvr>
                                      <p:tavLst>
                                        <p:tav tm="0">
                                          <p:val>
                                            <p:strVal val="#ppt_x"/>
                                          </p:val>
                                        </p:tav>
                                        <p:tav tm="100000">
                                          <p:val>
                                            <p:strVal val="#ppt_x"/>
                                          </p:val>
                                        </p:tav>
                                      </p:tavLst>
                                    </p:anim>
                                    <p:anim calcmode="lin" valueType="num">
                                      <p:cBhvr additive="base">
                                        <p:cTn id="39" dur="100" fill="hold"/>
                                        <p:tgtEl>
                                          <p:spTgt spid="18"/>
                                        </p:tgtEl>
                                        <p:attrNameLst>
                                          <p:attrName>ppt_y</p:attrName>
                                        </p:attrNameLst>
                                      </p:cBhvr>
                                      <p:tavLst>
                                        <p:tav tm="0">
                                          <p:val>
                                            <p:strVal val="0-#ppt_h/2"/>
                                          </p:val>
                                        </p:tav>
                                        <p:tav tm="100000">
                                          <p:val>
                                            <p:strVal val="#ppt_y"/>
                                          </p:val>
                                        </p:tav>
                                      </p:tavLst>
                                    </p:anim>
                                  </p:childTnLst>
                                </p:cTn>
                              </p:par>
                            </p:childTnLst>
                          </p:cTn>
                        </p:par>
                        <p:par>
                          <p:cTn id="40" fill="hold">
                            <p:stCondLst>
                              <p:cond delay="2800"/>
                            </p:stCondLst>
                            <p:childTnLst>
                              <p:par>
                                <p:cTn id="41" presetID="2" presetClass="entr" presetSubtype="1" fill="hold" nodeType="afterEffect">
                                  <p:stCondLst>
                                    <p:cond delay="20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100" fill="hold"/>
                                        <p:tgtEl>
                                          <p:spTgt spid="51"/>
                                        </p:tgtEl>
                                        <p:attrNameLst>
                                          <p:attrName>ppt_x</p:attrName>
                                        </p:attrNameLst>
                                      </p:cBhvr>
                                      <p:tavLst>
                                        <p:tav tm="0">
                                          <p:val>
                                            <p:strVal val="#ppt_x"/>
                                          </p:val>
                                        </p:tav>
                                        <p:tav tm="100000">
                                          <p:val>
                                            <p:strVal val="#ppt_x"/>
                                          </p:val>
                                        </p:tav>
                                      </p:tavLst>
                                    </p:anim>
                                    <p:anim calcmode="lin" valueType="num">
                                      <p:cBhvr additive="base">
                                        <p:cTn id="44" dur="100" fill="hold"/>
                                        <p:tgtEl>
                                          <p:spTgt spid="51"/>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20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100" fill="hold"/>
                                        <p:tgtEl>
                                          <p:spTgt spid="57"/>
                                        </p:tgtEl>
                                        <p:attrNameLst>
                                          <p:attrName>ppt_x</p:attrName>
                                        </p:attrNameLst>
                                      </p:cBhvr>
                                      <p:tavLst>
                                        <p:tav tm="0">
                                          <p:val>
                                            <p:strVal val="#ppt_x"/>
                                          </p:val>
                                        </p:tav>
                                        <p:tav tm="100000">
                                          <p:val>
                                            <p:strVal val="#ppt_x"/>
                                          </p:val>
                                        </p:tav>
                                      </p:tavLst>
                                    </p:anim>
                                    <p:anim calcmode="lin" valueType="num">
                                      <p:cBhvr additive="base">
                                        <p:cTn id="48" dur="100" fill="hold"/>
                                        <p:tgtEl>
                                          <p:spTgt spid="57"/>
                                        </p:tgtEl>
                                        <p:attrNameLst>
                                          <p:attrName>ppt_y</p:attrName>
                                        </p:attrNameLst>
                                      </p:cBhvr>
                                      <p:tavLst>
                                        <p:tav tm="0">
                                          <p:val>
                                            <p:strVal val="0-#ppt_h/2"/>
                                          </p:val>
                                        </p:tav>
                                        <p:tav tm="100000">
                                          <p:val>
                                            <p:strVal val="#ppt_y"/>
                                          </p:val>
                                        </p:tav>
                                      </p:tavLst>
                                    </p:anim>
                                  </p:childTnLst>
                                </p:cTn>
                              </p:par>
                            </p:childTnLst>
                          </p:cTn>
                        </p:par>
                        <p:par>
                          <p:cTn id="49" fill="hold">
                            <p:stCondLst>
                              <p:cond delay="3500"/>
                            </p:stCondLst>
                            <p:childTnLst>
                              <p:par>
                                <p:cTn id="50" presetID="2" presetClass="entr" presetSubtype="1" fill="hold" nodeType="afterEffect">
                                  <p:stCondLst>
                                    <p:cond delay="200"/>
                                  </p:stCondLst>
                                  <p:childTnLst>
                                    <p:set>
                                      <p:cBhvr>
                                        <p:cTn id="51" dur="1" fill="hold">
                                          <p:stCondLst>
                                            <p:cond delay="0"/>
                                          </p:stCondLst>
                                        </p:cTn>
                                        <p:tgtEl>
                                          <p:spTgt spid="59"/>
                                        </p:tgtEl>
                                        <p:attrNameLst>
                                          <p:attrName>style.visibility</p:attrName>
                                        </p:attrNameLst>
                                      </p:cBhvr>
                                      <p:to>
                                        <p:strVal val="visible"/>
                                      </p:to>
                                    </p:set>
                                    <p:anim calcmode="lin" valueType="num">
                                      <p:cBhvr additive="base">
                                        <p:cTn id="52" dur="100" fill="hold"/>
                                        <p:tgtEl>
                                          <p:spTgt spid="59"/>
                                        </p:tgtEl>
                                        <p:attrNameLst>
                                          <p:attrName>ppt_x</p:attrName>
                                        </p:attrNameLst>
                                      </p:cBhvr>
                                      <p:tavLst>
                                        <p:tav tm="0">
                                          <p:val>
                                            <p:strVal val="#ppt_x"/>
                                          </p:val>
                                        </p:tav>
                                        <p:tav tm="100000">
                                          <p:val>
                                            <p:strVal val="#ppt_x"/>
                                          </p:val>
                                        </p:tav>
                                      </p:tavLst>
                                    </p:anim>
                                    <p:anim calcmode="lin" valueType="num">
                                      <p:cBhvr additive="base">
                                        <p:cTn id="53" dur="100" fill="hold"/>
                                        <p:tgtEl>
                                          <p:spTgt spid="59"/>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200"/>
                                  </p:stCondLst>
                                  <p:childTnLst>
                                    <p:set>
                                      <p:cBhvr>
                                        <p:cTn id="55" dur="1" fill="hold">
                                          <p:stCondLst>
                                            <p:cond delay="0"/>
                                          </p:stCondLst>
                                        </p:cTn>
                                        <p:tgtEl>
                                          <p:spTgt spid="58"/>
                                        </p:tgtEl>
                                        <p:attrNameLst>
                                          <p:attrName>style.visibility</p:attrName>
                                        </p:attrNameLst>
                                      </p:cBhvr>
                                      <p:to>
                                        <p:strVal val="visible"/>
                                      </p:to>
                                    </p:set>
                                    <p:anim calcmode="lin" valueType="num">
                                      <p:cBhvr additive="base">
                                        <p:cTn id="56" dur="100" fill="hold"/>
                                        <p:tgtEl>
                                          <p:spTgt spid="58"/>
                                        </p:tgtEl>
                                        <p:attrNameLst>
                                          <p:attrName>ppt_x</p:attrName>
                                        </p:attrNameLst>
                                      </p:cBhvr>
                                      <p:tavLst>
                                        <p:tav tm="0">
                                          <p:val>
                                            <p:strVal val="#ppt_x"/>
                                          </p:val>
                                        </p:tav>
                                        <p:tav tm="100000">
                                          <p:val>
                                            <p:strVal val="#ppt_x"/>
                                          </p:val>
                                        </p:tav>
                                      </p:tavLst>
                                    </p:anim>
                                    <p:anim calcmode="lin" valueType="num">
                                      <p:cBhvr additive="base">
                                        <p:cTn id="57" dur="100" fill="hold"/>
                                        <p:tgtEl>
                                          <p:spTgt spid="58"/>
                                        </p:tgtEl>
                                        <p:attrNameLst>
                                          <p:attrName>ppt_y</p:attrName>
                                        </p:attrNameLst>
                                      </p:cBhvr>
                                      <p:tavLst>
                                        <p:tav tm="0">
                                          <p:val>
                                            <p:strVal val="0-#ppt_h/2"/>
                                          </p:val>
                                        </p:tav>
                                        <p:tav tm="100000">
                                          <p:val>
                                            <p:strVal val="#ppt_y"/>
                                          </p:val>
                                        </p:tav>
                                      </p:tavLst>
                                    </p:anim>
                                  </p:childTnLst>
                                </p:cTn>
                              </p:par>
                            </p:childTnLst>
                          </p:cTn>
                        </p:par>
                        <p:par>
                          <p:cTn id="58" fill="hold">
                            <p:stCondLst>
                              <p:cond delay="4200"/>
                            </p:stCondLst>
                            <p:childTnLst>
                              <p:par>
                                <p:cTn id="59" presetID="2" presetClass="entr" presetSubtype="8" fill="hold" grpId="0" nodeType="afterEffect" nodePh="1">
                                  <p:stCondLst>
                                    <p:cond delay="0"/>
                                  </p:stCondLst>
                                  <p:endCondLst>
                                    <p:cond evt="begin" delay="0">
                                      <p:tn val="59"/>
                                    </p:cond>
                                  </p:end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500" fill="hold"/>
                                        <p:tgtEl>
                                          <p:spTgt spid="42"/>
                                        </p:tgtEl>
                                        <p:attrNameLst>
                                          <p:attrName>ppt_x</p:attrName>
                                        </p:attrNameLst>
                                      </p:cBhvr>
                                      <p:tavLst>
                                        <p:tav tm="0">
                                          <p:val>
                                            <p:strVal val="0-#ppt_w/2"/>
                                          </p:val>
                                        </p:tav>
                                        <p:tav tm="100000">
                                          <p:val>
                                            <p:strVal val="#ppt_x"/>
                                          </p:val>
                                        </p:tav>
                                      </p:tavLst>
                                    </p:anim>
                                    <p:anim calcmode="lin" valueType="num">
                                      <p:cBhvr additive="base">
                                        <p:cTn id="62" dur="500" fill="hold"/>
                                        <p:tgtEl>
                                          <p:spTgt spid="42"/>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17" presetClass="entr" presetSubtype="10" fill="hold" nodeType="after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p:cTn id="66" dur="500" fill="hold"/>
                                        <p:tgtEl>
                                          <p:spTgt spid="44"/>
                                        </p:tgtEl>
                                        <p:attrNameLst>
                                          <p:attrName>ppt_w</p:attrName>
                                        </p:attrNameLst>
                                      </p:cBhvr>
                                      <p:tavLst>
                                        <p:tav tm="0">
                                          <p:val>
                                            <p:fltVal val="0"/>
                                          </p:val>
                                        </p:tav>
                                        <p:tav tm="100000">
                                          <p:val>
                                            <p:strVal val="#ppt_w"/>
                                          </p:val>
                                        </p:tav>
                                      </p:tavLst>
                                    </p:anim>
                                    <p:anim calcmode="lin" valueType="num">
                                      <p:cBhvr>
                                        <p:cTn id="67" dur="500" fill="hold"/>
                                        <p:tgtEl>
                                          <p:spTgt spid="44"/>
                                        </p:tgtEl>
                                        <p:attrNameLst>
                                          <p:attrName>ppt_h</p:attrName>
                                        </p:attrNameLst>
                                      </p:cBhvr>
                                      <p:tavLst>
                                        <p:tav tm="0">
                                          <p:val>
                                            <p:strVal val="#ppt_h"/>
                                          </p:val>
                                        </p:tav>
                                        <p:tav tm="100000">
                                          <p:val>
                                            <p:strVal val="#ppt_h"/>
                                          </p:val>
                                        </p:tav>
                                      </p:tavLst>
                                    </p:anim>
                                  </p:childTnLst>
                                </p:cTn>
                              </p:par>
                            </p:childTnLst>
                          </p:cTn>
                        </p:par>
                        <p:par>
                          <p:cTn id="68" fill="hold">
                            <p:stCondLst>
                              <p:cond delay="5200"/>
                            </p:stCondLst>
                            <p:childTnLst>
                              <p:par>
                                <p:cTn id="69" presetID="25" presetClass="entr" presetSubtype="0" fill="hold" nodeType="after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p:cTn id="71" dur="4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72" dur="4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73" dur="400" accel="50000" fill="hold">
                                          <p:stCondLst>
                                            <p:cond delay="400"/>
                                          </p:stCondLst>
                                        </p:cTn>
                                        <p:tgtEl>
                                          <p:spTgt spid="47"/>
                                        </p:tgtEl>
                                        <p:attrNameLst>
                                          <p:attrName>ppt_w</p:attrName>
                                        </p:attrNameLst>
                                      </p:cBhvr>
                                      <p:tavLst>
                                        <p:tav tm="0">
                                          <p:val>
                                            <p:strVal val="#ppt_w*.05"/>
                                          </p:val>
                                        </p:tav>
                                        <p:tav tm="100000">
                                          <p:val>
                                            <p:strVal val="#ppt_w"/>
                                          </p:val>
                                        </p:tav>
                                      </p:tavLst>
                                    </p:anim>
                                    <p:anim calcmode="lin" valueType="num">
                                      <p:cBhvr>
                                        <p:cTn id="74" dur="800" fill="hold"/>
                                        <p:tgtEl>
                                          <p:spTgt spid="47"/>
                                        </p:tgtEl>
                                        <p:attrNameLst>
                                          <p:attrName>ppt_h</p:attrName>
                                        </p:attrNameLst>
                                      </p:cBhvr>
                                      <p:tavLst>
                                        <p:tav tm="0">
                                          <p:val>
                                            <p:strVal val="#ppt_h"/>
                                          </p:val>
                                        </p:tav>
                                        <p:tav tm="100000">
                                          <p:val>
                                            <p:strVal val="#ppt_h"/>
                                          </p:val>
                                        </p:tav>
                                      </p:tavLst>
                                    </p:anim>
                                    <p:anim calcmode="lin" valueType="num">
                                      <p:cBhvr>
                                        <p:cTn id="75" dur="4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76" dur="4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77" dur="400" accel="50000" fill="hold">
                                          <p:stCondLst>
                                            <p:cond delay="400"/>
                                          </p:stCondLst>
                                        </p:cTn>
                                        <p:tgtEl>
                                          <p:spTgt spid="47"/>
                                        </p:tgtEl>
                                        <p:attrNameLst>
                                          <p:attrName>ppt_y</p:attrName>
                                        </p:attrNameLst>
                                      </p:cBhvr>
                                      <p:tavLst>
                                        <p:tav tm="0">
                                          <p:val>
                                            <p:strVal val="#ppt_y+.1"/>
                                          </p:val>
                                        </p:tav>
                                        <p:tav tm="100000">
                                          <p:val>
                                            <p:strVal val="#ppt_y"/>
                                          </p:val>
                                        </p:tav>
                                      </p:tavLst>
                                    </p:anim>
                                    <p:animEffect transition="in" filter="fade">
                                      <p:cBhvr>
                                        <p:cTn id="78" dur="800" decel="50000">
                                          <p:stCondLst>
                                            <p:cond delay="0"/>
                                          </p:stCondLst>
                                        </p:cTn>
                                        <p:tgtEl>
                                          <p:spTgt spid="47"/>
                                        </p:tgtEl>
                                      </p:cBhvr>
                                    </p:animEffect>
                                  </p:childTnLst>
                                </p:cTn>
                              </p:par>
                            </p:childTnLst>
                          </p:cTn>
                        </p:par>
                        <p:par>
                          <p:cTn id="79" fill="hold">
                            <p:stCondLst>
                              <p:cond delay="6200"/>
                            </p:stCondLst>
                            <p:childTnLst>
                              <p:par>
                                <p:cTn id="80" presetID="2" presetClass="entr" presetSubtype="1" fill="hold" nodeType="afterEffect">
                                  <p:stCondLst>
                                    <p:cond delay="200"/>
                                  </p:stCondLst>
                                  <p:childTnLst>
                                    <p:set>
                                      <p:cBhvr>
                                        <p:cTn id="81" dur="1" fill="hold">
                                          <p:stCondLst>
                                            <p:cond delay="0"/>
                                          </p:stCondLst>
                                        </p:cTn>
                                        <p:tgtEl>
                                          <p:spTgt spid="45"/>
                                        </p:tgtEl>
                                        <p:attrNameLst>
                                          <p:attrName>style.visibility</p:attrName>
                                        </p:attrNameLst>
                                      </p:cBhvr>
                                      <p:to>
                                        <p:strVal val="visible"/>
                                      </p:to>
                                    </p:set>
                                    <p:anim calcmode="lin" valueType="num">
                                      <p:cBhvr additive="base">
                                        <p:cTn id="82" dur="100" fill="hold"/>
                                        <p:tgtEl>
                                          <p:spTgt spid="45"/>
                                        </p:tgtEl>
                                        <p:attrNameLst>
                                          <p:attrName>ppt_x</p:attrName>
                                        </p:attrNameLst>
                                      </p:cBhvr>
                                      <p:tavLst>
                                        <p:tav tm="0">
                                          <p:val>
                                            <p:strVal val="#ppt_x"/>
                                          </p:val>
                                        </p:tav>
                                        <p:tav tm="100000">
                                          <p:val>
                                            <p:strVal val="#ppt_x"/>
                                          </p:val>
                                        </p:tav>
                                      </p:tavLst>
                                    </p:anim>
                                    <p:anim calcmode="lin" valueType="num">
                                      <p:cBhvr additive="base">
                                        <p:cTn id="83" dur="100" fill="hold"/>
                                        <p:tgtEl>
                                          <p:spTgt spid="45"/>
                                        </p:tgtEl>
                                        <p:attrNameLst>
                                          <p:attrName>ppt_y</p:attrName>
                                        </p:attrNameLst>
                                      </p:cBhvr>
                                      <p:tavLst>
                                        <p:tav tm="0">
                                          <p:val>
                                            <p:strVal val="0-#ppt_h/2"/>
                                          </p:val>
                                        </p:tav>
                                        <p:tav tm="100000">
                                          <p:val>
                                            <p:strVal val="#ppt_y"/>
                                          </p:val>
                                        </p:tav>
                                      </p:tavLst>
                                    </p:anim>
                                  </p:childTnLst>
                                </p:cTn>
                              </p:par>
                            </p:childTnLst>
                          </p:cTn>
                        </p:par>
                        <p:par>
                          <p:cTn id="84" fill="hold">
                            <p:stCondLst>
                              <p:cond delay="6900"/>
                            </p:stCondLst>
                            <p:childTnLst>
                              <p:par>
                                <p:cTn id="85" presetID="2" presetClass="entr" presetSubtype="1" fill="hold" nodeType="afterEffect">
                                  <p:stCondLst>
                                    <p:cond delay="20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100" fill="hold"/>
                                        <p:tgtEl>
                                          <p:spTgt spid="70"/>
                                        </p:tgtEl>
                                        <p:attrNameLst>
                                          <p:attrName>ppt_x</p:attrName>
                                        </p:attrNameLst>
                                      </p:cBhvr>
                                      <p:tavLst>
                                        <p:tav tm="0">
                                          <p:val>
                                            <p:strVal val="#ppt_x"/>
                                          </p:val>
                                        </p:tav>
                                        <p:tav tm="100000">
                                          <p:val>
                                            <p:strVal val="#ppt_x"/>
                                          </p:val>
                                        </p:tav>
                                      </p:tavLst>
                                    </p:anim>
                                    <p:anim calcmode="lin" valueType="num">
                                      <p:cBhvr additive="base">
                                        <p:cTn id="88" dur="100" fill="hold"/>
                                        <p:tgtEl>
                                          <p:spTgt spid="70"/>
                                        </p:tgtEl>
                                        <p:attrNameLst>
                                          <p:attrName>ppt_y</p:attrName>
                                        </p:attrNameLst>
                                      </p:cBhvr>
                                      <p:tavLst>
                                        <p:tav tm="0">
                                          <p:val>
                                            <p:strVal val="0-#ppt_h/2"/>
                                          </p:val>
                                        </p:tav>
                                        <p:tav tm="100000">
                                          <p:val>
                                            <p:strVal val="#ppt_y"/>
                                          </p:val>
                                        </p:tav>
                                      </p:tavLst>
                                    </p:anim>
                                  </p:childTnLst>
                                </p:cTn>
                              </p:par>
                            </p:childTnLst>
                          </p:cTn>
                        </p:par>
                        <p:par>
                          <p:cTn id="89" fill="hold">
                            <p:stCondLst>
                              <p:cond delay="7600"/>
                            </p:stCondLst>
                            <p:childTnLst>
                              <p:par>
                                <p:cTn id="90" presetID="2" presetClass="entr" presetSubtype="1" fill="hold" nodeType="afterEffect">
                                  <p:stCondLst>
                                    <p:cond delay="200"/>
                                  </p:stCondLst>
                                  <p:childTnLst>
                                    <p:set>
                                      <p:cBhvr>
                                        <p:cTn id="91" dur="1" fill="hold">
                                          <p:stCondLst>
                                            <p:cond delay="0"/>
                                          </p:stCondLst>
                                        </p:cTn>
                                        <p:tgtEl>
                                          <p:spTgt spid="80"/>
                                        </p:tgtEl>
                                        <p:attrNameLst>
                                          <p:attrName>style.visibility</p:attrName>
                                        </p:attrNameLst>
                                      </p:cBhvr>
                                      <p:to>
                                        <p:strVal val="visible"/>
                                      </p:to>
                                    </p:set>
                                    <p:anim calcmode="lin" valueType="num">
                                      <p:cBhvr additive="base">
                                        <p:cTn id="92" dur="100" fill="hold"/>
                                        <p:tgtEl>
                                          <p:spTgt spid="80"/>
                                        </p:tgtEl>
                                        <p:attrNameLst>
                                          <p:attrName>ppt_x</p:attrName>
                                        </p:attrNameLst>
                                      </p:cBhvr>
                                      <p:tavLst>
                                        <p:tav tm="0">
                                          <p:val>
                                            <p:strVal val="#ppt_x"/>
                                          </p:val>
                                        </p:tav>
                                        <p:tav tm="100000">
                                          <p:val>
                                            <p:strVal val="#ppt_x"/>
                                          </p:val>
                                        </p:tav>
                                      </p:tavLst>
                                    </p:anim>
                                    <p:anim calcmode="lin" valueType="num">
                                      <p:cBhvr additive="base">
                                        <p:cTn id="93" dur="100" fill="hold"/>
                                        <p:tgtEl>
                                          <p:spTgt spid="80"/>
                                        </p:tgtEl>
                                        <p:attrNameLst>
                                          <p:attrName>ppt_y</p:attrName>
                                        </p:attrNameLst>
                                      </p:cBhvr>
                                      <p:tavLst>
                                        <p:tav tm="0">
                                          <p:val>
                                            <p:strVal val="0-#ppt_h/2"/>
                                          </p:val>
                                        </p:tav>
                                        <p:tav tm="100000">
                                          <p:val>
                                            <p:strVal val="#ppt_y"/>
                                          </p:val>
                                        </p:tav>
                                      </p:tavLst>
                                    </p:anim>
                                  </p:childTnLst>
                                </p:cTn>
                              </p:par>
                            </p:childTnLst>
                          </p:cTn>
                        </p:par>
                        <p:par>
                          <p:cTn id="94" fill="hold">
                            <p:stCondLst>
                              <p:cond delay="8300"/>
                            </p:stCondLst>
                            <p:childTnLst>
                              <p:par>
                                <p:cTn id="95" presetID="2" presetClass="entr" presetSubtype="1" fill="hold" nodeType="afterEffect">
                                  <p:stCondLst>
                                    <p:cond delay="200"/>
                                  </p:stCondLst>
                                  <p:childTnLst>
                                    <p:set>
                                      <p:cBhvr>
                                        <p:cTn id="96" dur="1" fill="hold">
                                          <p:stCondLst>
                                            <p:cond delay="0"/>
                                          </p:stCondLst>
                                        </p:cTn>
                                        <p:tgtEl>
                                          <p:spTgt spid="86"/>
                                        </p:tgtEl>
                                        <p:attrNameLst>
                                          <p:attrName>style.visibility</p:attrName>
                                        </p:attrNameLst>
                                      </p:cBhvr>
                                      <p:to>
                                        <p:strVal val="visible"/>
                                      </p:to>
                                    </p:set>
                                    <p:anim calcmode="lin" valueType="num">
                                      <p:cBhvr additive="base">
                                        <p:cTn id="97" dur="100" fill="hold"/>
                                        <p:tgtEl>
                                          <p:spTgt spid="86"/>
                                        </p:tgtEl>
                                        <p:attrNameLst>
                                          <p:attrName>ppt_x</p:attrName>
                                        </p:attrNameLst>
                                      </p:cBhvr>
                                      <p:tavLst>
                                        <p:tav tm="0">
                                          <p:val>
                                            <p:strVal val="#ppt_x"/>
                                          </p:val>
                                        </p:tav>
                                        <p:tav tm="100000">
                                          <p:val>
                                            <p:strVal val="#ppt_x"/>
                                          </p:val>
                                        </p:tav>
                                      </p:tavLst>
                                    </p:anim>
                                    <p:anim calcmode="lin" valueType="num">
                                      <p:cBhvr additive="base">
                                        <p:cTn id="98" dur="1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7" grpId="0" animBg="1"/>
      <p:bldP spid="18" grpId="0" animBg="1"/>
      <p:bldP spid="19" grpId="0" animBg="1"/>
      <p:bldP spid="81" grpId="0" animBg="1"/>
      <p:bldP spid="58" grpId="0" animBg="1"/>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等腰三角形 56"/>
          <p:cNvSpPr/>
          <p:nvPr/>
        </p:nvSpPr>
        <p:spPr>
          <a:xfrm>
            <a:off x="8331835" y="1916430"/>
            <a:ext cx="483235" cy="659130"/>
          </a:xfrm>
          <a:prstGeom prst="triangle">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58" name="等腰三角形 57"/>
          <p:cNvSpPr/>
          <p:nvPr/>
        </p:nvSpPr>
        <p:spPr>
          <a:xfrm>
            <a:off x="7319010" y="1916430"/>
            <a:ext cx="483235" cy="659130"/>
          </a:xfrm>
          <a:prstGeom prst="triangle">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62" name="等腰三角形 61"/>
          <p:cNvSpPr/>
          <p:nvPr/>
        </p:nvSpPr>
        <p:spPr>
          <a:xfrm>
            <a:off x="6387465" y="1916430"/>
            <a:ext cx="483235" cy="659130"/>
          </a:xfrm>
          <a:prstGeom prst="triangle">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grpSp>
        <p:nvGrpSpPr>
          <p:cNvPr id="4" name="组合 3"/>
          <p:cNvGrpSpPr/>
          <p:nvPr/>
        </p:nvGrpSpPr>
        <p:grpSpPr>
          <a:xfrm>
            <a:off x="147320" y="980440"/>
            <a:ext cx="2842895" cy="802640"/>
            <a:chOff x="406574" y="980728"/>
            <a:chExt cx="3168352" cy="802842"/>
          </a:xfrm>
        </p:grpSpPr>
        <p:sp>
          <p:nvSpPr>
            <p:cNvPr id="33" name="矩形 32"/>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8" name="矩形 37"/>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41" name="流程图: 联系 40"/>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3" name="流程图: 联系 42"/>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45" name="直接连接符 44"/>
            <p:cNvCxnSpPr>
              <a:endCxn id="6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4" name="流程图: 联系 6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2" name="直接连接符 31"/>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2" name="标题 1"/>
          <p:cNvSpPr>
            <a:spLocks noGrp="1"/>
          </p:cNvSpPr>
          <p:nvPr>
            <p:ph type="title"/>
          </p:nvPr>
        </p:nvSpPr>
        <p:spPr/>
        <p:txBody>
          <a:bodyPr>
            <a:normAutofit fontScale="90000"/>
          </a:bodyPr>
          <a:lstStyle/>
          <a:p>
            <a:r>
              <a:rPr lang="zh-CN" altLang="en-US" dirty="0" smtClean="0">
                <a:solidFill>
                  <a:srgbClr val="57D3FF"/>
                </a:solidFill>
              </a:rPr>
              <a:t>二级目录</a:t>
            </a:r>
            <a:endParaRPr lang="zh-CN" altLang="en-US" dirty="0">
              <a:solidFill>
                <a:srgbClr val="57D3FF"/>
              </a:solidFill>
            </a:endParaRPr>
          </a:p>
        </p:txBody>
      </p:sp>
      <p:sp>
        <p:nvSpPr>
          <p:cNvPr id="39" name="TextBox 49"/>
          <p:cNvSpPr txBox="1">
            <a:spLocks noChangeArrowheads="1"/>
          </p:cNvSpPr>
          <p:nvPr/>
        </p:nvSpPr>
        <p:spPr bwMode="auto">
          <a:xfrm>
            <a:off x="116205" y="1360805"/>
            <a:ext cx="2889885" cy="319405"/>
          </a:xfrm>
          <a:prstGeom prst="rect">
            <a:avLst/>
          </a:prstGeom>
          <a:noFill/>
          <a:ln w="9525">
            <a:noFill/>
            <a:miter lim="800000"/>
          </a:ln>
        </p:spPr>
        <p:txBody>
          <a:bodyPr wrap="square">
            <a:spAutoFit/>
          </a:bodyPr>
          <a:lstStyle/>
          <a:p>
            <a:pPr algn="r"/>
            <a:r>
              <a:rPr lang="zh-CN" altLang="en-US" sz="1400" b="1" dirty="0">
                <a:solidFill>
                  <a:srgbClr val="00B0F0"/>
                </a:solidFill>
                <a:latin typeface="微软雅黑" pitchFamily="34" charset="-122"/>
                <a:ea typeface="微软雅黑" pitchFamily="34" charset="-122"/>
                <a:sym typeface="+mn-ea"/>
              </a:rPr>
              <a:t>基于信息传播的协同过滤推荐框架</a:t>
            </a:r>
            <a:endParaRPr lang="zh-CN" altLang="en-US" sz="1400" b="1" dirty="0">
              <a:solidFill>
                <a:srgbClr val="00B0F0"/>
              </a:solidFill>
              <a:latin typeface="微软雅黑" pitchFamily="34" charset="-122"/>
              <a:ea typeface="微软雅黑" pitchFamily="34" charset="-122"/>
            </a:endParaRPr>
          </a:p>
        </p:txBody>
      </p:sp>
      <p:grpSp>
        <p:nvGrpSpPr>
          <p:cNvPr id="5" name="组合 4"/>
          <p:cNvGrpSpPr/>
          <p:nvPr/>
        </p:nvGrpSpPr>
        <p:grpSpPr>
          <a:xfrm>
            <a:off x="405765" y="1654175"/>
            <a:ext cx="2583180" cy="4705985"/>
            <a:chOff x="405922" y="1652168"/>
            <a:chExt cx="3169004" cy="4706026"/>
          </a:xfrm>
        </p:grpSpPr>
        <p:pic>
          <p:nvPicPr>
            <p:cNvPr id="1029" name="Picture 5" descr="C:\Users\user\Desktop\9124-12041022532540 拷贝.jp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5922"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直接连接符 47"/>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49" name="直接连接符 48"/>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nvGrpSpPr>
          <p:cNvPr id="22" name="组合 21"/>
          <p:cNvGrpSpPr/>
          <p:nvPr/>
        </p:nvGrpSpPr>
        <p:grpSpPr>
          <a:xfrm>
            <a:off x="6238240" y="972820"/>
            <a:ext cx="2700020" cy="802640"/>
            <a:chOff x="406574" y="980728"/>
            <a:chExt cx="3168352" cy="802842"/>
          </a:xfrm>
        </p:grpSpPr>
        <p:sp>
          <p:nvSpPr>
            <p:cNvPr id="23" name="矩形 22"/>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4" name="矩形 23"/>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25" name="流程图: 联系 24"/>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6" name="流程图: 联系 25"/>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27" name="直接连接符 26"/>
            <p:cNvCxnSpPr>
              <a:endCxn id="29"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28" name="流程图: 联系 27"/>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流程图: 联系 28"/>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0" name="直接连接符 29"/>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31" name="TextBox 49"/>
          <p:cNvSpPr txBox="1">
            <a:spLocks noChangeArrowheads="1"/>
          </p:cNvSpPr>
          <p:nvPr/>
        </p:nvSpPr>
        <p:spPr bwMode="auto">
          <a:xfrm>
            <a:off x="6235065" y="1334770"/>
            <a:ext cx="2613025" cy="384810"/>
          </a:xfrm>
          <a:prstGeom prst="rect">
            <a:avLst/>
          </a:prstGeom>
          <a:noFill/>
          <a:ln w="9525">
            <a:noFill/>
            <a:miter lim="800000"/>
          </a:ln>
        </p:spPr>
        <p:txBody>
          <a:bodyPr wrap="square">
            <a:spAutoFit/>
          </a:bodyPr>
          <a:lstStyle/>
          <a:p>
            <a:pPr algn="ctr">
              <a:defRPr/>
            </a:pPr>
            <a:r>
              <a:rPr lang="zh-CN" altLang="en-US" b="1" dirty="0">
                <a:solidFill>
                  <a:srgbClr val="00B0F0"/>
                </a:solidFill>
                <a:latin typeface="微软雅黑" pitchFamily="34" charset="-122"/>
                <a:ea typeface="微软雅黑" pitchFamily="34" charset="-122"/>
                <a:sym typeface="+mn-ea"/>
              </a:rPr>
              <a:t>偏好模型及关键词推荐</a:t>
            </a:r>
            <a:endParaRPr lang="zh-CN" altLang="en-US" b="1" dirty="0">
              <a:solidFill>
                <a:srgbClr val="00B0F0"/>
              </a:solidFill>
              <a:latin typeface="微软雅黑" pitchFamily="34" charset="-122"/>
              <a:ea typeface="微软雅黑" pitchFamily="34" charset="-122"/>
            </a:endParaRPr>
          </a:p>
        </p:txBody>
      </p:sp>
      <p:grpSp>
        <p:nvGrpSpPr>
          <p:cNvPr id="6" name="组合 5"/>
          <p:cNvGrpSpPr/>
          <p:nvPr/>
        </p:nvGrpSpPr>
        <p:grpSpPr>
          <a:xfrm>
            <a:off x="6234430" y="1645920"/>
            <a:ext cx="2526665" cy="4711065"/>
            <a:chOff x="3930630" y="1652168"/>
            <a:chExt cx="3172688" cy="4710939"/>
          </a:xfrm>
        </p:grpSpPr>
        <p:pic>
          <p:nvPicPr>
            <p:cNvPr id="1027" name="Picture 3" descr="C:\Users\user\Desktop\00265539666d115deb0406 拷贝.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0630" y="2132856"/>
              <a:ext cx="3172688" cy="4230251"/>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组合 33"/>
            <p:cNvGrpSpPr/>
            <p:nvPr/>
          </p:nvGrpSpPr>
          <p:grpSpPr>
            <a:xfrm>
              <a:off x="4222998" y="1652168"/>
              <a:ext cx="2592288" cy="768720"/>
              <a:chOff x="694606" y="1652168"/>
              <a:chExt cx="2592288" cy="768720"/>
            </a:xfrm>
          </p:grpSpPr>
          <p:cxnSp>
            <p:nvCxnSpPr>
              <p:cNvPr id="36" name="直接连接符 35"/>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40" name="直接连接符 39"/>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grpSp>
        <p:nvGrpSpPr>
          <p:cNvPr id="42" name="组合 41"/>
          <p:cNvGrpSpPr/>
          <p:nvPr/>
        </p:nvGrpSpPr>
        <p:grpSpPr>
          <a:xfrm>
            <a:off x="3286760" y="996950"/>
            <a:ext cx="2609850" cy="802640"/>
            <a:chOff x="406574" y="980728"/>
            <a:chExt cx="3168352" cy="802842"/>
          </a:xfrm>
        </p:grpSpPr>
        <p:sp>
          <p:nvSpPr>
            <p:cNvPr id="44" name="矩形 43"/>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7" name="矩形 46"/>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50" name="流程图: 联系 49"/>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1" name="流程图: 联系 50"/>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52" name="直接连接符 51"/>
            <p:cNvCxnSpPr>
              <a:endCxn id="5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53" name="流程图: 联系 52"/>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流程图: 联系 5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55" name="直接连接符 54"/>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56" name="TextBox 49"/>
          <p:cNvSpPr txBox="1">
            <a:spLocks noChangeArrowheads="1"/>
          </p:cNvSpPr>
          <p:nvPr/>
        </p:nvSpPr>
        <p:spPr bwMode="auto">
          <a:xfrm>
            <a:off x="3286760" y="1340485"/>
            <a:ext cx="2623820" cy="384810"/>
          </a:xfrm>
          <a:prstGeom prst="rect">
            <a:avLst/>
          </a:prstGeom>
          <a:noFill/>
          <a:ln w="9525">
            <a:noFill/>
            <a:miter lim="800000"/>
          </a:ln>
        </p:spPr>
        <p:txBody>
          <a:bodyPr wrap="square">
            <a:spAutoFit/>
          </a:bodyPr>
          <a:lstStyle/>
          <a:p>
            <a:pPr algn="ctr">
              <a:defRPr/>
            </a:pPr>
            <a:r>
              <a:rPr lang="zh-CN" altLang="en-US" b="1" dirty="0">
                <a:solidFill>
                  <a:srgbClr val="00B0F0"/>
                </a:solidFill>
                <a:latin typeface="微软雅黑" pitchFamily="34" charset="-122"/>
                <a:ea typeface="微软雅黑" pitchFamily="34" charset="-122"/>
              </a:rPr>
              <a:t>用户偏好模型</a:t>
            </a:r>
          </a:p>
        </p:txBody>
      </p:sp>
      <p:grpSp>
        <p:nvGrpSpPr>
          <p:cNvPr id="8" name="组合 7"/>
          <p:cNvGrpSpPr/>
          <p:nvPr/>
        </p:nvGrpSpPr>
        <p:grpSpPr>
          <a:xfrm>
            <a:off x="3286760" y="1651635"/>
            <a:ext cx="2443480" cy="4705985"/>
            <a:chOff x="7463358" y="1652168"/>
            <a:chExt cx="3169004" cy="4706026"/>
          </a:xfrm>
        </p:grpSpPr>
        <p:pic>
          <p:nvPicPr>
            <p:cNvPr id="1030" name="Picture 6" descr="C:\Users\user\Desktop\漂亮的小孩子 拷贝.jpg"/>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63358"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组合 58"/>
            <p:cNvGrpSpPr/>
            <p:nvPr/>
          </p:nvGrpSpPr>
          <p:grpSpPr>
            <a:xfrm>
              <a:off x="7751390" y="1652168"/>
              <a:ext cx="2592288" cy="768720"/>
              <a:chOff x="694606" y="1652168"/>
              <a:chExt cx="2592288" cy="768720"/>
            </a:xfrm>
          </p:grpSpPr>
          <p:cxnSp>
            <p:nvCxnSpPr>
              <p:cNvPr id="60" name="直接连接符 59"/>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61" name="直接连接符 60"/>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grpSp>
        <p:nvGrpSpPr>
          <p:cNvPr id="3" name="组合 2"/>
          <p:cNvGrpSpPr/>
          <p:nvPr/>
        </p:nvGrpSpPr>
        <p:grpSpPr>
          <a:xfrm>
            <a:off x="9335135" y="996950"/>
            <a:ext cx="2691130" cy="802640"/>
            <a:chOff x="406574" y="980728"/>
            <a:chExt cx="3168352" cy="802842"/>
          </a:xfrm>
        </p:grpSpPr>
        <p:sp>
          <p:nvSpPr>
            <p:cNvPr id="7" name="矩形 6"/>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矩形 8"/>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10" name="流程图: 联系 9"/>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流程图: 联系 10"/>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2" name="直接连接符 11"/>
            <p:cNvCxnSpPr>
              <a:endCxn id="1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13" name="流程图: 联系 12"/>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流程图: 联系 1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5" name="直接连接符 14"/>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16" name="TextBox 49"/>
          <p:cNvSpPr txBox="1">
            <a:spLocks noChangeArrowheads="1"/>
          </p:cNvSpPr>
          <p:nvPr/>
        </p:nvSpPr>
        <p:spPr bwMode="auto">
          <a:xfrm>
            <a:off x="9696450" y="1356360"/>
            <a:ext cx="2079625" cy="384810"/>
          </a:xfrm>
          <a:prstGeom prst="rect">
            <a:avLst/>
          </a:prstGeom>
          <a:noFill/>
          <a:ln w="9525">
            <a:noFill/>
            <a:miter lim="800000"/>
          </a:ln>
        </p:spPr>
        <p:txBody>
          <a:bodyPr wrap="square">
            <a:spAutoFit/>
          </a:bodyPr>
          <a:lstStyle/>
          <a:p>
            <a:pPr algn="ctr"/>
            <a:r>
              <a:rPr lang="zh-CN" altLang="en-US" b="1" dirty="0">
                <a:solidFill>
                  <a:srgbClr val="00B0F0"/>
                </a:solidFill>
                <a:latin typeface="微软雅黑" pitchFamily="34" charset="-122"/>
                <a:ea typeface="微软雅黑" pitchFamily="34" charset="-122"/>
              </a:rPr>
              <a:t>实验</a:t>
            </a:r>
          </a:p>
        </p:txBody>
      </p:sp>
      <p:grpSp>
        <p:nvGrpSpPr>
          <p:cNvPr id="17" name="组合 16"/>
          <p:cNvGrpSpPr/>
          <p:nvPr/>
        </p:nvGrpSpPr>
        <p:grpSpPr>
          <a:xfrm>
            <a:off x="9263380" y="1651635"/>
            <a:ext cx="2691130" cy="4705985"/>
            <a:chOff x="405922" y="1652168"/>
            <a:chExt cx="3169004" cy="4706026"/>
          </a:xfrm>
        </p:grpSpPr>
        <p:pic>
          <p:nvPicPr>
            <p:cNvPr id="18" name="Picture 5" descr="C:\Users\user\Desktop\9124-12041022532540 拷贝.jp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5922"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接连接符 18"/>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20" name="直接连接符 19"/>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utoRev="1" fill="hold" grpId="0" nodeType="withEffect">
                                  <p:stCondLst>
                                    <p:cond delay="400"/>
                                  </p:stCondLst>
                                  <p:childTnLst>
                                    <p:animMotion origin="layout" path="M -1.94444E-6 2.53165E-6 L -0.05243 2.53165E-6 " pathEditMode="relative" rAng="0" ptsTypes="AA">
                                      <p:cBhvr>
                                        <p:cTn id="6" dur="2230" fill="hold"/>
                                        <p:tgtEl>
                                          <p:spTgt spid="39"/>
                                        </p:tgtEl>
                                        <p:attrNameLst>
                                          <p:attrName>ppt_x</p:attrName>
                                          <p:attrName>ppt_y</p:attrName>
                                        </p:attrNameLst>
                                      </p:cBhvr>
                                      <p:rCtr x="-2622" y="0"/>
                                    </p:animMotion>
                                  </p:childTnLst>
                                </p:cTn>
                              </p:par>
                              <p:par>
                                <p:cTn id="7" presetID="35" presetClass="path" presetSubtype="0" repeatCount="indefinite" autoRev="1" fill="hold" grpId="0" nodeType="withEffect">
                                  <p:stCondLst>
                                    <p:cond delay="400"/>
                                  </p:stCondLst>
                                  <p:childTnLst>
                                    <p:animMotion origin="layout" path="M -1.94444E-6 2.53165E-6 L -0.05243 2.53165E-6 " pathEditMode="relative" rAng="0" ptsTypes="AA">
                                      <p:cBhvr>
                                        <p:cTn id="8" dur="2000" fill="hold"/>
                                        <p:tgtEl>
                                          <p:spTgt spid="31"/>
                                        </p:tgtEl>
                                        <p:attrNameLst>
                                          <p:attrName>ppt_x</p:attrName>
                                          <p:attrName>ppt_y</p:attrName>
                                        </p:attrNameLst>
                                      </p:cBhvr>
                                      <p:rCtr x="-2622" y="0"/>
                                    </p:animMotion>
                                  </p:childTnLst>
                                </p:cTn>
                              </p:par>
                              <p:par>
                                <p:cTn id="9" presetID="35" presetClass="path" presetSubtype="0" repeatCount="indefinite" autoRev="1" fill="hold" grpId="0" nodeType="withEffect">
                                  <p:stCondLst>
                                    <p:cond delay="400"/>
                                  </p:stCondLst>
                                  <p:childTnLst>
                                    <p:animMotion origin="layout" path="M -1.94444E-6 2.53165E-6 L -0.05243 2.53165E-6 " pathEditMode="relative" rAng="0" ptsTypes="AA">
                                      <p:cBhvr>
                                        <p:cTn id="10" dur="2000" fill="hold"/>
                                        <p:tgtEl>
                                          <p:spTgt spid="56"/>
                                        </p:tgtEl>
                                        <p:attrNameLst>
                                          <p:attrName>ppt_x</p:attrName>
                                          <p:attrName>ppt_y</p:attrName>
                                        </p:attrNameLst>
                                      </p:cBhvr>
                                      <p:rCtr x="-2622" y="0"/>
                                    </p:animMotion>
                                  </p:childTnLst>
                                </p:cTn>
                              </p:par>
                              <p:par>
                                <p:cTn id="11" presetID="2" presetClass="entr" presetSubtype="4"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100" fill="hold"/>
                                        <p:tgtEl>
                                          <p:spTgt spid="62"/>
                                        </p:tgtEl>
                                        <p:attrNameLst>
                                          <p:attrName>ppt_x</p:attrName>
                                        </p:attrNameLst>
                                      </p:cBhvr>
                                      <p:tavLst>
                                        <p:tav tm="0">
                                          <p:val>
                                            <p:strVal val="#ppt_x"/>
                                          </p:val>
                                        </p:tav>
                                        <p:tav tm="100000">
                                          <p:val>
                                            <p:strVal val="#ppt_x"/>
                                          </p:val>
                                        </p:tav>
                                      </p:tavLst>
                                    </p:anim>
                                    <p:anim calcmode="lin" valueType="num">
                                      <p:cBhvr additive="base">
                                        <p:cTn id="14" dur="100" fill="hold"/>
                                        <p:tgtEl>
                                          <p:spTgt spid="6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additive="base">
                                        <p:cTn id="17" dur="100" fill="hold"/>
                                        <p:tgtEl>
                                          <p:spTgt spid="58"/>
                                        </p:tgtEl>
                                        <p:attrNameLst>
                                          <p:attrName>ppt_x</p:attrName>
                                        </p:attrNameLst>
                                      </p:cBhvr>
                                      <p:tavLst>
                                        <p:tav tm="0">
                                          <p:val>
                                            <p:strVal val="#ppt_x"/>
                                          </p:val>
                                        </p:tav>
                                        <p:tav tm="100000">
                                          <p:val>
                                            <p:strVal val="#ppt_x"/>
                                          </p:val>
                                        </p:tav>
                                      </p:tavLst>
                                    </p:anim>
                                    <p:anim calcmode="lin" valueType="num">
                                      <p:cBhvr additive="base">
                                        <p:cTn id="18" dur="100" fill="hold"/>
                                        <p:tgtEl>
                                          <p:spTgt spid="5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100" fill="hold"/>
                                        <p:tgtEl>
                                          <p:spTgt spid="57"/>
                                        </p:tgtEl>
                                        <p:attrNameLst>
                                          <p:attrName>ppt_x</p:attrName>
                                        </p:attrNameLst>
                                      </p:cBhvr>
                                      <p:tavLst>
                                        <p:tav tm="0">
                                          <p:val>
                                            <p:strVal val="#ppt_x"/>
                                          </p:val>
                                        </p:tav>
                                        <p:tav tm="100000">
                                          <p:val>
                                            <p:strVal val="#ppt_x"/>
                                          </p:val>
                                        </p:tav>
                                      </p:tavLst>
                                    </p:anim>
                                    <p:anim calcmode="lin" valueType="num">
                                      <p:cBhvr additive="base">
                                        <p:cTn id="22" dur="100" fill="hold"/>
                                        <p:tgtEl>
                                          <p:spTgt spid="57"/>
                                        </p:tgtEl>
                                        <p:attrNameLst>
                                          <p:attrName>ppt_y</p:attrName>
                                        </p:attrNameLst>
                                      </p:cBhvr>
                                      <p:tavLst>
                                        <p:tav tm="0">
                                          <p:val>
                                            <p:strVal val="1+#ppt_h/2"/>
                                          </p:val>
                                        </p:tav>
                                        <p:tav tm="100000">
                                          <p:val>
                                            <p:strVal val="#ppt_y"/>
                                          </p:val>
                                        </p:tav>
                                      </p:tavLst>
                                    </p:anim>
                                  </p:childTnLst>
                                </p:cTn>
                              </p:par>
                              <p:par>
                                <p:cTn id="23" presetID="35" presetClass="path" presetSubtype="0" repeatCount="indefinite" autoRev="1" fill="hold" grpId="0" nodeType="withEffect">
                                  <p:stCondLst>
                                    <p:cond delay="400"/>
                                  </p:stCondLst>
                                  <p:childTnLst>
                                    <p:animMotion origin="layout" path="M -1.94444E-6 2.53165E-6 L -0.05243 2.53165E-6 " pathEditMode="relative" rAng="0" ptsTypes="AA">
                                      <p:cBhvr>
                                        <p:cTn id="24" dur="2230" fill="hold"/>
                                        <p:tgtEl>
                                          <p:spTgt spid="16"/>
                                        </p:tgtEl>
                                        <p:attrNameLst>
                                          <p:attrName>ppt_x</p:attrName>
                                          <p:attrName>ppt_y</p:attrName>
                                        </p:attrNameLst>
                                      </p:cBhvr>
                                      <p:rCtr x="-26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58" grpId="0" bldLvl="0" animBg="1"/>
      <p:bldP spid="62" grpId="0" bldLvl="0" animBg="1"/>
      <p:bldP spid="39" grpId="0"/>
      <p:bldP spid="31" grpId="0"/>
      <p:bldP spid="56"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753344" y="399936"/>
            <a:ext cx="6635080" cy="288032"/>
          </a:xfrm>
        </p:spPr>
        <p:txBody>
          <a:bodyPr>
            <a:normAutofit fontScale="90000"/>
          </a:bodyPr>
          <a:lstStyle/>
          <a:p>
            <a:r>
              <a:rPr lang="zh-CN" altLang="en-US" dirty="0" smtClean="0">
                <a:solidFill>
                  <a:srgbClr val="57D3FF"/>
                </a:solidFill>
              </a:rPr>
              <a:t>正文 </a:t>
            </a:r>
            <a:r>
              <a:rPr lang="en-US" altLang="zh-CN" dirty="0" smtClean="0">
                <a:solidFill>
                  <a:srgbClr val="57D3FF"/>
                </a:solidFill>
              </a:rPr>
              <a:t>· </a:t>
            </a:r>
            <a:r>
              <a:rPr lang="zh-CN" altLang="en-US" dirty="0" smtClean="0">
                <a:solidFill>
                  <a:srgbClr val="57D3FF"/>
                </a:solidFill>
              </a:rPr>
              <a:t>第三章</a:t>
            </a:r>
            <a:endParaRPr lang="zh-CN" altLang="en-US" dirty="0">
              <a:solidFill>
                <a:srgbClr val="57D3FF"/>
              </a:solidFill>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rPr>
              <a:t>人生概述</a:t>
            </a:r>
            <a:endParaRPr lang="en-US" altLang="zh-CN" sz="2400" b="1" kern="0" spc="200" dirty="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4" name="矩形 13"/>
          <p:cNvSpPr/>
          <p:nvPr/>
        </p:nvSpPr>
        <p:spPr>
          <a:xfrm>
            <a:off x="298614" y="2348880"/>
            <a:ext cx="493200" cy="2473200"/>
          </a:xfrm>
          <a:prstGeom prst="rect">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bIns="180000" anchor="ctr"/>
          <a:lstStyle/>
          <a:p>
            <a:pPr algn="ctr">
              <a:lnSpc>
                <a:spcPct val="120000"/>
              </a:lnSpc>
            </a:pPr>
            <a:endParaRPr lang="zh-CN" altLang="en-US" sz="2800" b="1" kern="0">
              <a:solidFill>
                <a:srgbClr val="F9F9F9"/>
              </a:solidFill>
              <a:latin typeface="微软雅黑" pitchFamily="34" charset="-122"/>
              <a:ea typeface="微软雅黑" pitchFamily="34" charset="-122"/>
            </a:endParaRPr>
          </a:p>
        </p:txBody>
      </p:sp>
      <p:sp>
        <p:nvSpPr>
          <p:cNvPr id="16" name="矩形 15"/>
          <p:cNvSpPr/>
          <p:nvPr/>
        </p:nvSpPr>
        <p:spPr>
          <a:xfrm>
            <a:off x="1198880" y="1671320"/>
            <a:ext cx="629920" cy="2792730"/>
          </a:xfrm>
          <a:prstGeom prst="rect">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13" name="TextBox 12"/>
          <p:cNvSpPr txBox="1"/>
          <p:nvPr/>
        </p:nvSpPr>
        <p:spPr>
          <a:xfrm>
            <a:off x="1265555" y="1629410"/>
            <a:ext cx="509270" cy="2814320"/>
          </a:xfrm>
          <a:prstGeom prst="rect">
            <a:avLst/>
          </a:prstGeom>
          <a:noFill/>
        </p:spPr>
        <p:txBody>
          <a:bodyPr vert="eaVert" wrap="square" rtlCol="0">
            <a:spAutoFit/>
          </a:bodyPr>
          <a:lstStyle/>
          <a:p>
            <a:pPr algn="ctr">
              <a:defRPr/>
            </a:pPr>
            <a:r>
              <a:rPr lang="zh-CN" altLang="en-US" sz="2000" b="1" dirty="0">
                <a:solidFill>
                  <a:schemeClr val="bg1"/>
                </a:solidFill>
                <a:latin typeface="微软雅黑" pitchFamily="34" charset="-122"/>
                <a:ea typeface="微软雅黑" pitchFamily="34" charset="-122"/>
                <a:sym typeface="+mn-ea"/>
              </a:rPr>
              <a:t>偏好模型及关键词推荐</a:t>
            </a:r>
            <a:endParaRPr lang="zh-CN" altLang="en-US" sz="2000" b="1" kern="0" spc="200" dirty="0">
              <a:solidFill>
                <a:schemeClr val="bg1"/>
              </a:solidFill>
              <a:latin typeface="微软雅黑" pitchFamily="34" charset="-122"/>
              <a:ea typeface="微软雅黑" pitchFamily="34" charset="-122"/>
              <a:sym typeface="+mn-ea"/>
            </a:endParaRPr>
          </a:p>
        </p:txBody>
      </p:sp>
      <p:sp>
        <p:nvSpPr>
          <p:cNvPr id="25" name="矩形 24"/>
          <p:cNvSpPr/>
          <p:nvPr/>
        </p:nvSpPr>
        <p:spPr>
          <a:xfrm>
            <a:off x="2638822" y="1423542"/>
            <a:ext cx="9000999" cy="1737360"/>
          </a:xfrm>
          <a:prstGeom prst="rect">
            <a:avLst/>
          </a:prstGeom>
          <a:noFill/>
        </p:spPr>
        <p:txBody>
          <a:bodyPr wrap="square">
            <a:spAutoFit/>
          </a:bodyPr>
          <a:lstStyle/>
          <a:p>
            <a:pPr indent="457200">
              <a:lnSpc>
                <a:spcPct val="150000"/>
              </a:lnSpc>
            </a:pPr>
            <a:r>
              <a:rPr lang="zh-CN" altLang="en-US" dirty="0">
                <a:solidFill>
                  <a:prstClr val="white">
                    <a:lumMod val="50000"/>
                  </a:prstClr>
                </a:solidFill>
                <a:latin typeface="微软雅黑" pitchFamily="34" charset="-122"/>
                <a:ea typeface="微软雅黑" pitchFamily="34" charset="-122"/>
              </a:rPr>
              <a:t>用户在微博中的偏好体现在其发布的内容及通过社会网络传播获得信息，信息的传播过程也是用户偏好的传播过程，用户能够主动选择所接收的信息来满足其偏好，偏好的传播本质蕴含于信息的传播，具有马尔可夫性质是自组织的。</a:t>
            </a:r>
            <a:r>
              <a:rPr lang="zh-CN" altLang="en-US" dirty="0">
                <a:solidFill>
                  <a:srgbClr val="00B0F0"/>
                </a:solidFill>
                <a:latin typeface="微软雅黑" pitchFamily="34" charset="-122"/>
                <a:ea typeface="微软雅黑" pitchFamily="34" charset="-122"/>
              </a:rPr>
              <a:t>采用一阶马尔可夫链模型描述用户偏好在时间点</a:t>
            </a:r>
            <a:r>
              <a:rPr lang="en-US" altLang="zh-CN" dirty="0">
                <a:solidFill>
                  <a:srgbClr val="00B0F0"/>
                </a:solidFill>
                <a:latin typeface="微软雅黑" pitchFamily="34" charset="-122"/>
                <a:ea typeface="微软雅黑" pitchFamily="34" charset="-122"/>
              </a:rPr>
              <a:t>t</a:t>
            </a:r>
            <a:r>
              <a:rPr lang="zh-CN" altLang="en-US" dirty="0">
                <a:solidFill>
                  <a:srgbClr val="00B0F0"/>
                </a:solidFill>
                <a:latin typeface="微软雅黑" pitchFamily="34" charset="-122"/>
                <a:ea typeface="微软雅黑" pitchFamily="34" charset="-122"/>
              </a:rPr>
              <a:t>受到其好友偏好的影响，如式（</a:t>
            </a:r>
            <a:r>
              <a:rPr lang="en-US" altLang="zh-CN" dirty="0">
                <a:solidFill>
                  <a:srgbClr val="00B0F0"/>
                </a:solidFill>
                <a:latin typeface="微软雅黑" pitchFamily="34" charset="-122"/>
                <a:ea typeface="微软雅黑" pitchFamily="34" charset="-122"/>
              </a:rPr>
              <a:t>5</a:t>
            </a:r>
            <a:r>
              <a:rPr lang="zh-CN" altLang="en-US" dirty="0">
                <a:solidFill>
                  <a:srgbClr val="00B0F0"/>
                </a:solidFill>
                <a:latin typeface="微软雅黑" pitchFamily="34" charset="-122"/>
                <a:ea typeface="微软雅黑" pitchFamily="34" charset="-122"/>
              </a:rPr>
              <a:t>）</a:t>
            </a:r>
          </a:p>
        </p:txBody>
      </p:sp>
      <p:pic>
        <p:nvPicPr>
          <p:cNvPr id="2" name="图片 1"/>
          <p:cNvPicPr>
            <a:picLocks noChangeAspect="1"/>
          </p:cNvPicPr>
          <p:nvPr/>
        </p:nvPicPr>
        <p:blipFill>
          <a:blip r:embed="rId2"/>
          <a:srcRect/>
          <a:stretch>
            <a:fillRect/>
          </a:stretch>
        </p:blipFill>
        <p:spPr>
          <a:xfrm>
            <a:off x="4032250" y="3287395"/>
            <a:ext cx="4933950" cy="591820"/>
          </a:xfrm>
          <a:prstGeom prst="rect">
            <a:avLst/>
          </a:prstGeom>
        </p:spPr>
      </p:pic>
      <p:sp>
        <p:nvSpPr>
          <p:cNvPr id="3" name="文本框 2"/>
          <p:cNvSpPr txBox="1"/>
          <p:nvPr/>
        </p:nvSpPr>
        <p:spPr>
          <a:xfrm>
            <a:off x="2774950" y="3852545"/>
            <a:ext cx="8576945" cy="1325880"/>
          </a:xfrm>
          <a:prstGeom prst="rect">
            <a:avLst/>
          </a:prstGeom>
          <a:noFill/>
        </p:spPr>
        <p:txBody>
          <a:bodyPr wrap="square" rtlCol="0">
            <a:spAutoFit/>
          </a:bodyPr>
          <a:lstStyle/>
          <a:p>
            <a:pPr>
              <a:lnSpc>
                <a:spcPct val="150000"/>
              </a:lnSpc>
            </a:pPr>
            <a:r>
              <a:rPr lang="zh-CN" altLang="en-US" dirty="0">
                <a:solidFill>
                  <a:schemeClr val="bg1">
                    <a:lumMod val="50000"/>
                  </a:schemeClr>
                </a:solidFill>
                <a:latin typeface="微软雅黑" charset="0"/>
                <a:ea typeface="微软雅黑" charset="0"/>
              </a:rPr>
              <a:t>其中                         分别指用户</a:t>
            </a:r>
            <a:r>
              <a:rPr lang="en-US" altLang="zh-CN" dirty="0">
                <a:solidFill>
                  <a:schemeClr val="bg1">
                    <a:lumMod val="50000"/>
                  </a:schemeClr>
                </a:solidFill>
                <a:latin typeface="微软雅黑" charset="0"/>
                <a:ea typeface="微软雅黑" charset="0"/>
              </a:rPr>
              <a:t>-</a:t>
            </a:r>
            <a:r>
              <a:rPr lang="zh-CN" altLang="en-US" dirty="0">
                <a:solidFill>
                  <a:schemeClr val="bg1">
                    <a:lumMod val="50000"/>
                  </a:schemeClr>
                </a:solidFill>
                <a:latin typeface="微软雅黑" charset="0"/>
                <a:ea typeface="微软雅黑" charset="0"/>
              </a:rPr>
              <a:t>关键词偏好矩阵</a:t>
            </a:r>
            <a:r>
              <a:rPr lang="en-US" altLang="zh-CN" dirty="0">
                <a:solidFill>
                  <a:schemeClr val="bg1">
                    <a:lumMod val="50000"/>
                  </a:schemeClr>
                </a:solidFill>
                <a:latin typeface="微软雅黑" charset="0"/>
                <a:ea typeface="微软雅黑" charset="0"/>
              </a:rPr>
              <a:t>KS</a:t>
            </a:r>
            <a:r>
              <a:rPr lang="zh-CN" altLang="en-US" dirty="0">
                <a:solidFill>
                  <a:schemeClr val="bg1">
                    <a:lumMod val="50000"/>
                  </a:schemeClr>
                </a:solidFill>
                <a:latin typeface="微软雅黑" charset="0"/>
                <a:ea typeface="微软雅黑" charset="0"/>
              </a:rPr>
              <a:t>和用户关联矩阵</a:t>
            </a:r>
            <a:r>
              <a:rPr lang="en-US" altLang="zh-CN" dirty="0">
                <a:solidFill>
                  <a:schemeClr val="bg1">
                    <a:lumMod val="50000"/>
                  </a:schemeClr>
                </a:solidFill>
                <a:latin typeface="微软雅黑" charset="0"/>
                <a:ea typeface="微软雅黑" charset="0"/>
              </a:rPr>
              <a:t>R</a:t>
            </a:r>
            <a:r>
              <a:rPr lang="zh-CN" altLang="en-US" dirty="0">
                <a:solidFill>
                  <a:schemeClr val="bg1">
                    <a:lumMod val="50000"/>
                  </a:schemeClr>
                </a:solidFill>
                <a:latin typeface="微软雅黑" charset="0"/>
                <a:ea typeface="微软雅黑" charset="0"/>
              </a:rPr>
              <a:t>中的元素。当用户偏好特定关键词的好友越多，则用户偏好该关键词可能性越大，不失一般性，采用叠加法表示整体社会网络对用户偏好的影响，如式（</a:t>
            </a:r>
            <a:r>
              <a:rPr lang="en-US" altLang="zh-CN" dirty="0">
                <a:solidFill>
                  <a:schemeClr val="bg1">
                    <a:lumMod val="50000"/>
                  </a:schemeClr>
                </a:solidFill>
                <a:latin typeface="微软雅黑" charset="0"/>
                <a:ea typeface="微软雅黑" charset="0"/>
              </a:rPr>
              <a:t>6</a:t>
            </a:r>
            <a:r>
              <a:rPr lang="zh-CN" altLang="en-US" dirty="0">
                <a:solidFill>
                  <a:schemeClr val="bg1">
                    <a:lumMod val="50000"/>
                  </a:schemeClr>
                </a:solidFill>
                <a:latin typeface="微软雅黑" charset="0"/>
                <a:ea typeface="微软雅黑" charset="0"/>
              </a:rPr>
              <a:t>）</a:t>
            </a:r>
          </a:p>
        </p:txBody>
      </p:sp>
      <p:pic>
        <p:nvPicPr>
          <p:cNvPr id="4" name="图片 3"/>
          <p:cNvPicPr>
            <a:picLocks noChangeAspect="1"/>
          </p:cNvPicPr>
          <p:nvPr/>
        </p:nvPicPr>
        <p:blipFill>
          <a:blip r:embed="rId3"/>
          <a:srcRect/>
          <a:stretch>
            <a:fillRect/>
          </a:stretch>
        </p:blipFill>
        <p:spPr>
          <a:xfrm>
            <a:off x="3142615" y="5300980"/>
            <a:ext cx="7644765" cy="716915"/>
          </a:xfrm>
          <a:prstGeom prst="rect">
            <a:avLst/>
          </a:prstGeom>
        </p:spPr>
      </p:pic>
      <p:sp>
        <p:nvSpPr>
          <p:cNvPr id="5" name="文本框 4"/>
          <p:cNvSpPr txBox="1"/>
          <p:nvPr/>
        </p:nvSpPr>
        <p:spPr>
          <a:xfrm>
            <a:off x="2710815" y="6021070"/>
            <a:ext cx="8604885" cy="384810"/>
          </a:xfrm>
          <a:prstGeom prst="rect">
            <a:avLst/>
          </a:prstGeom>
          <a:noFill/>
        </p:spPr>
        <p:txBody>
          <a:bodyPr wrap="square" rtlCol="0">
            <a:spAutoFit/>
          </a:bodyPr>
          <a:lstStyle/>
          <a:p>
            <a:r>
              <a:rPr lang="en-US" altLang="zh-CN">
                <a:solidFill>
                  <a:srgbClr val="00B0F0"/>
                </a:solidFill>
                <a:latin typeface="微软雅黑" charset="0"/>
                <a:ea typeface="微软雅黑" charset="0"/>
              </a:rPr>
              <a:t>        </a:t>
            </a:r>
            <a:r>
              <a:rPr lang="zh-CN" altLang="en-US">
                <a:solidFill>
                  <a:srgbClr val="00B0F0"/>
                </a:solidFill>
                <a:latin typeface="微软雅黑" charset="0"/>
                <a:ea typeface="微软雅黑" charset="0"/>
              </a:rPr>
              <a:t>式（</a:t>
            </a:r>
            <a:r>
              <a:rPr lang="en-US" altLang="zh-CN">
                <a:solidFill>
                  <a:srgbClr val="00B0F0"/>
                </a:solidFill>
                <a:latin typeface="微软雅黑" charset="0"/>
                <a:ea typeface="微软雅黑" charset="0"/>
              </a:rPr>
              <a:t>6</a:t>
            </a:r>
            <a:r>
              <a:rPr lang="zh-CN" altLang="en-US">
                <a:solidFill>
                  <a:srgbClr val="00B0F0"/>
                </a:solidFill>
                <a:latin typeface="微软雅黑" charset="0"/>
                <a:ea typeface="微软雅黑" charset="0"/>
              </a:rPr>
              <a:t>）体现出信息的随机游走特征，刻画了偏好在社会网络中的传播过程。</a:t>
            </a:r>
          </a:p>
        </p:txBody>
      </p:sp>
      <p:sp>
        <p:nvSpPr>
          <p:cNvPr id="6" name="文本框 5"/>
          <p:cNvSpPr txBox="1"/>
          <p:nvPr/>
        </p:nvSpPr>
        <p:spPr>
          <a:xfrm>
            <a:off x="9646920" y="3379470"/>
            <a:ext cx="1200785" cy="368300"/>
          </a:xfrm>
          <a:prstGeom prst="rect">
            <a:avLst/>
          </a:prstGeom>
          <a:noFill/>
        </p:spPr>
        <p:txBody>
          <a:bodyPr wrap="square" rtlCol="0">
            <a:spAutoFit/>
          </a:bodyPr>
          <a:lstStyle/>
          <a:p>
            <a:r>
              <a:rPr lang="zh-CN" altLang="en-US"/>
              <a:t>（</a:t>
            </a:r>
            <a:r>
              <a:rPr lang="en-US" altLang="zh-CN"/>
              <a:t>5</a:t>
            </a:r>
            <a:r>
              <a:rPr lang="zh-CN" altLang="en-US"/>
              <a:t>）</a:t>
            </a:r>
          </a:p>
        </p:txBody>
      </p:sp>
      <p:sp>
        <p:nvSpPr>
          <p:cNvPr id="7" name="文本框 6"/>
          <p:cNvSpPr txBox="1"/>
          <p:nvPr/>
        </p:nvSpPr>
        <p:spPr>
          <a:xfrm>
            <a:off x="11093450" y="5382895"/>
            <a:ext cx="762000" cy="368300"/>
          </a:xfrm>
          <a:prstGeom prst="rect">
            <a:avLst/>
          </a:prstGeom>
          <a:noFill/>
        </p:spPr>
        <p:txBody>
          <a:bodyPr wrap="square" rtlCol="0">
            <a:spAutoFit/>
          </a:bodyPr>
          <a:lstStyle/>
          <a:p>
            <a:r>
              <a:rPr lang="zh-CN" altLang="en-US"/>
              <a:t>（</a:t>
            </a:r>
            <a:r>
              <a:rPr lang="en-US" altLang="zh-CN"/>
              <a:t>6</a:t>
            </a:r>
            <a:r>
              <a:rPr lang="zh-CN" altLang="en-US"/>
              <a:t>）</a:t>
            </a:r>
          </a:p>
        </p:txBody>
      </p:sp>
      <p:pic>
        <p:nvPicPr>
          <p:cNvPr id="8" name="图片 7"/>
          <p:cNvPicPr>
            <a:picLocks noChangeAspect="1"/>
          </p:cNvPicPr>
          <p:nvPr/>
        </p:nvPicPr>
        <p:blipFill>
          <a:blip r:embed="rId4"/>
          <a:srcRect/>
          <a:stretch>
            <a:fillRect/>
          </a:stretch>
        </p:blipFill>
        <p:spPr>
          <a:xfrm>
            <a:off x="3430905" y="3960495"/>
            <a:ext cx="1524000" cy="3689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753344" y="399936"/>
            <a:ext cx="6635080" cy="288032"/>
          </a:xfrm>
        </p:spPr>
        <p:txBody>
          <a:bodyPr>
            <a:normAutofit fontScale="90000"/>
          </a:bodyPr>
          <a:lstStyle/>
          <a:p>
            <a:r>
              <a:rPr lang="zh-CN" altLang="en-US" dirty="0" smtClean="0">
                <a:solidFill>
                  <a:srgbClr val="57D3FF"/>
                </a:solidFill>
              </a:rPr>
              <a:t>正文 </a:t>
            </a:r>
            <a:r>
              <a:rPr lang="en-US" altLang="zh-CN" dirty="0" smtClean="0">
                <a:solidFill>
                  <a:srgbClr val="57D3FF"/>
                </a:solidFill>
              </a:rPr>
              <a:t>· </a:t>
            </a:r>
            <a:r>
              <a:rPr lang="zh-CN" altLang="en-US" dirty="0" smtClean="0">
                <a:solidFill>
                  <a:srgbClr val="57D3FF"/>
                </a:solidFill>
              </a:rPr>
              <a:t>第三章</a:t>
            </a:r>
            <a:endParaRPr lang="zh-CN" altLang="en-US" dirty="0">
              <a:solidFill>
                <a:srgbClr val="57D3FF"/>
              </a:solidFill>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rPr>
              <a:t>人生概述</a:t>
            </a:r>
            <a:endParaRPr lang="en-US" altLang="zh-CN" sz="2400" b="1" kern="0" spc="200" dirty="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4" name="矩形 13"/>
          <p:cNvSpPr/>
          <p:nvPr/>
        </p:nvSpPr>
        <p:spPr>
          <a:xfrm>
            <a:off x="298614" y="2348880"/>
            <a:ext cx="493200" cy="2473200"/>
          </a:xfrm>
          <a:prstGeom prst="rect">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bIns="180000" anchor="ctr"/>
          <a:lstStyle/>
          <a:p>
            <a:pPr algn="ctr">
              <a:lnSpc>
                <a:spcPct val="120000"/>
              </a:lnSpc>
            </a:pPr>
            <a:endParaRPr lang="zh-CN" altLang="en-US" sz="2800" b="1" kern="0">
              <a:solidFill>
                <a:srgbClr val="F9F9F9"/>
              </a:solidFill>
              <a:latin typeface="微软雅黑" pitchFamily="34" charset="-122"/>
              <a:ea typeface="微软雅黑" pitchFamily="34" charset="-122"/>
            </a:endParaRPr>
          </a:p>
        </p:txBody>
      </p:sp>
      <p:sp>
        <p:nvSpPr>
          <p:cNvPr id="16" name="矩形 15"/>
          <p:cNvSpPr/>
          <p:nvPr/>
        </p:nvSpPr>
        <p:spPr>
          <a:xfrm>
            <a:off x="1021080" y="1671320"/>
            <a:ext cx="808355" cy="2376170"/>
          </a:xfrm>
          <a:prstGeom prst="rect">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13" name="TextBox 12"/>
          <p:cNvSpPr txBox="1"/>
          <p:nvPr/>
        </p:nvSpPr>
        <p:spPr>
          <a:xfrm>
            <a:off x="982980" y="1629410"/>
            <a:ext cx="940435" cy="2442845"/>
          </a:xfrm>
          <a:prstGeom prst="rect">
            <a:avLst/>
          </a:prstGeom>
          <a:noFill/>
        </p:spPr>
        <p:txBody>
          <a:bodyPr vert="eaVert" wrap="square" rtlCol="0">
            <a:spAutoFit/>
          </a:bodyPr>
          <a:lstStyle/>
          <a:p>
            <a:pPr algn="ctr">
              <a:defRPr/>
            </a:pPr>
            <a:r>
              <a:rPr lang="zh-CN" altLang="en-US" sz="2400" b="1" dirty="0">
                <a:solidFill>
                  <a:schemeClr val="bg1"/>
                </a:solidFill>
                <a:latin typeface="微软雅黑" pitchFamily="34" charset="-122"/>
                <a:ea typeface="微软雅黑" pitchFamily="34" charset="-122"/>
                <a:sym typeface="+mn-ea"/>
              </a:rPr>
              <a:t>偏好模型及关键词推荐</a:t>
            </a:r>
            <a:endParaRPr lang="zh-CN" altLang="en-US" sz="2400" b="1" kern="0" spc="200" dirty="0">
              <a:solidFill>
                <a:schemeClr val="bg1"/>
              </a:solidFill>
              <a:latin typeface="微软雅黑" pitchFamily="34" charset="-122"/>
              <a:ea typeface="微软雅黑" pitchFamily="34" charset="-122"/>
              <a:sym typeface="+mn-ea"/>
            </a:endParaRPr>
          </a:p>
        </p:txBody>
      </p:sp>
      <p:grpSp>
        <p:nvGrpSpPr>
          <p:cNvPr id="19" name="组合 18"/>
          <p:cNvGrpSpPr/>
          <p:nvPr/>
        </p:nvGrpSpPr>
        <p:grpSpPr>
          <a:xfrm>
            <a:off x="7391350" y="5243716"/>
            <a:ext cx="4608512" cy="1569660"/>
            <a:chOff x="7391350" y="5243716"/>
            <a:chExt cx="4608512" cy="1569660"/>
          </a:xfrm>
        </p:grpSpPr>
        <p:grpSp>
          <p:nvGrpSpPr>
            <p:cNvPr id="20" name="组合 19"/>
            <p:cNvGrpSpPr/>
            <p:nvPr/>
          </p:nvGrpSpPr>
          <p:grpSpPr>
            <a:xfrm>
              <a:off x="7391350" y="5589240"/>
              <a:ext cx="4608512" cy="1080120"/>
              <a:chOff x="7391350" y="5589240"/>
              <a:chExt cx="4608512" cy="1080120"/>
            </a:xfrm>
          </p:grpSpPr>
          <p:cxnSp>
            <p:nvCxnSpPr>
              <p:cNvPr id="23" name="直接连接符 22"/>
              <p:cNvCxnSpPr/>
              <p:nvPr/>
            </p:nvCxnSpPr>
            <p:spPr>
              <a:xfrm>
                <a:off x="7391350" y="6525344"/>
                <a:ext cx="460851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接连接符 23"/>
              <p:cNvCxnSpPr/>
              <p:nvPr/>
            </p:nvCxnSpPr>
            <p:spPr>
              <a:xfrm>
                <a:off x="11855846" y="5589240"/>
                <a:ext cx="0" cy="1080120"/>
              </a:xfrm>
              <a:prstGeom prst="line">
                <a:avLst/>
              </a:prstGeom>
            </p:spPr>
            <p:style>
              <a:lnRef idx="1">
                <a:schemeClr val="accent6"/>
              </a:lnRef>
              <a:fillRef idx="0">
                <a:schemeClr val="accent6"/>
              </a:fillRef>
              <a:effectRef idx="0">
                <a:schemeClr val="accent6"/>
              </a:effectRef>
              <a:fontRef idx="minor">
                <a:schemeClr val="tx1"/>
              </a:fontRef>
            </p:style>
          </p:cxnSp>
        </p:grpSp>
        <p:sp>
          <p:nvSpPr>
            <p:cNvPr id="22" name="TextBox 21"/>
            <p:cNvSpPr txBox="1"/>
            <p:nvPr/>
          </p:nvSpPr>
          <p:spPr>
            <a:xfrm>
              <a:off x="10919742" y="5243716"/>
              <a:ext cx="407810" cy="1569660"/>
            </a:xfrm>
            <a:prstGeom prst="rect">
              <a:avLst/>
            </a:prstGeom>
            <a:noFill/>
          </p:spPr>
          <p:txBody>
            <a:bodyPr wrap="square">
              <a:spAutoFit/>
            </a:bodyPr>
            <a:lstStyle/>
            <a:p>
              <a:pPr algn="r">
                <a:defRPr/>
              </a:pPr>
              <a:r>
                <a:rPr lang="en-US" altLang="zh-CN" sz="9600" b="1" dirty="0" smtClean="0">
                  <a:solidFill>
                    <a:srgbClr val="F79646">
                      <a:lumMod val="75000"/>
                    </a:srgbClr>
                  </a:solidFill>
                  <a:effectLst>
                    <a:outerShdw blurRad="38100" dist="38100" dir="2700000" algn="tl">
                      <a:srgbClr val="000000">
                        <a:alpha val="43137"/>
                      </a:srgbClr>
                    </a:outerShdw>
                  </a:effectLst>
                  <a:latin typeface="Broadway" pitchFamily="82" charset="0"/>
                  <a:ea typeface="DFPYeaSong-B5" pitchFamily="18" charset="-120"/>
                </a:rPr>
                <a:t>1</a:t>
              </a:r>
              <a:endParaRPr lang="zh-CN" altLang="en-US" sz="9600" b="1" dirty="0">
                <a:solidFill>
                  <a:srgbClr val="F79646">
                    <a:lumMod val="75000"/>
                  </a:srgbClr>
                </a:solidFill>
                <a:effectLst>
                  <a:outerShdw blurRad="38100" dist="38100" dir="2700000" algn="tl">
                    <a:srgbClr val="000000">
                      <a:alpha val="43137"/>
                    </a:srgbClr>
                  </a:outerShdw>
                </a:effectLst>
                <a:latin typeface="Broadway" pitchFamily="82" charset="0"/>
                <a:ea typeface="DFPYeaSong-B5" pitchFamily="18" charset="-120"/>
              </a:endParaRPr>
            </a:p>
          </p:txBody>
        </p:sp>
      </p:grpSp>
      <p:sp>
        <p:nvSpPr>
          <p:cNvPr id="2" name="文本框 1"/>
          <p:cNvSpPr txBox="1"/>
          <p:nvPr/>
        </p:nvSpPr>
        <p:spPr>
          <a:xfrm>
            <a:off x="2999105" y="1340485"/>
            <a:ext cx="8295640" cy="914400"/>
          </a:xfrm>
          <a:prstGeom prst="rect">
            <a:avLst/>
          </a:prstGeom>
          <a:noFill/>
        </p:spPr>
        <p:txBody>
          <a:bodyPr wrap="square" rtlCol="0">
            <a:spAutoFit/>
          </a:bodyPr>
          <a:lstStyle/>
          <a:p>
            <a:pPr>
              <a:lnSpc>
                <a:spcPct val="150000"/>
              </a:lnSpc>
            </a:pPr>
            <a:r>
              <a:rPr lang="en-US" altLang="zh-CN">
                <a:solidFill>
                  <a:schemeClr val="bg1">
                    <a:lumMod val="50000"/>
                  </a:schemeClr>
                </a:solidFill>
                <a:latin typeface="微软雅黑" charset="0"/>
                <a:ea typeface="微软雅黑" charset="0"/>
              </a:rPr>
              <a:t>       </a:t>
            </a:r>
            <a:r>
              <a:rPr lang="zh-CN" altLang="en-US">
                <a:solidFill>
                  <a:schemeClr val="bg1">
                    <a:lumMod val="50000"/>
                  </a:schemeClr>
                </a:solidFill>
                <a:latin typeface="微软雅黑" charset="0"/>
                <a:ea typeface="微软雅黑" charset="0"/>
              </a:rPr>
              <a:t>系统动力学和信息传播理论指出信息在社会网络中扩散后呈现稳定状态，记为      ，这种稳定状态有机融合了</a:t>
            </a:r>
            <a:r>
              <a:rPr lang="en-US" altLang="zh-CN">
                <a:solidFill>
                  <a:schemeClr val="bg1">
                    <a:lumMod val="50000"/>
                  </a:schemeClr>
                </a:solidFill>
                <a:latin typeface="微软雅黑" charset="0"/>
                <a:ea typeface="微软雅黑" charset="0"/>
              </a:rPr>
              <a:t>KS</a:t>
            </a:r>
            <a:r>
              <a:rPr lang="zh-CN" altLang="en-US">
                <a:solidFill>
                  <a:schemeClr val="bg1">
                    <a:lumMod val="50000"/>
                  </a:schemeClr>
                </a:solidFill>
                <a:latin typeface="微软雅黑" charset="0"/>
                <a:ea typeface="微软雅黑" charset="0"/>
              </a:rPr>
              <a:t>和</a:t>
            </a:r>
            <a:r>
              <a:rPr lang="en-US" altLang="zh-CN">
                <a:solidFill>
                  <a:schemeClr val="bg1">
                    <a:lumMod val="50000"/>
                  </a:schemeClr>
                </a:solidFill>
                <a:latin typeface="微软雅黑" charset="0"/>
                <a:ea typeface="微软雅黑" charset="0"/>
              </a:rPr>
              <a:t>R</a:t>
            </a:r>
            <a:r>
              <a:rPr lang="zh-CN" altLang="en-US">
                <a:solidFill>
                  <a:schemeClr val="bg1">
                    <a:lumMod val="50000"/>
                  </a:schemeClr>
                </a:solidFill>
                <a:latin typeface="微软雅黑" charset="0"/>
                <a:ea typeface="微软雅黑" charset="0"/>
              </a:rPr>
              <a:t>信息，刻画了用户偏好，其计算如式（</a:t>
            </a:r>
            <a:r>
              <a:rPr lang="en-US" altLang="zh-CN">
                <a:solidFill>
                  <a:schemeClr val="bg1">
                    <a:lumMod val="50000"/>
                  </a:schemeClr>
                </a:solidFill>
                <a:latin typeface="微软雅黑" charset="0"/>
                <a:ea typeface="微软雅黑" charset="0"/>
              </a:rPr>
              <a:t>7</a:t>
            </a:r>
            <a:r>
              <a:rPr lang="zh-CN" altLang="en-US">
                <a:solidFill>
                  <a:schemeClr val="bg1">
                    <a:lumMod val="50000"/>
                  </a:schemeClr>
                </a:solidFill>
                <a:latin typeface="微软雅黑" charset="0"/>
                <a:ea typeface="微软雅黑" charset="0"/>
              </a:rPr>
              <a:t>）</a:t>
            </a:r>
          </a:p>
        </p:txBody>
      </p:sp>
      <p:pic>
        <p:nvPicPr>
          <p:cNvPr id="3" name="图片 2"/>
          <p:cNvPicPr>
            <a:picLocks noChangeAspect="1"/>
          </p:cNvPicPr>
          <p:nvPr/>
        </p:nvPicPr>
        <p:blipFill>
          <a:blip r:embed="rId2"/>
          <a:srcRect/>
          <a:stretch>
            <a:fillRect/>
          </a:stretch>
        </p:blipFill>
        <p:spPr>
          <a:xfrm>
            <a:off x="5375275" y="2348865"/>
            <a:ext cx="2271395" cy="596900"/>
          </a:xfrm>
          <a:prstGeom prst="rect">
            <a:avLst/>
          </a:prstGeom>
        </p:spPr>
      </p:pic>
      <p:sp>
        <p:nvSpPr>
          <p:cNvPr id="4" name="文本框 3"/>
          <p:cNvSpPr txBox="1"/>
          <p:nvPr/>
        </p:nvSpPr>
        <p:spPr>
          <a:xfrm>
            <a:off x="3070860" y="2852420"/>
            <a:ext cx="7852410" cy="1737360"/>
          </a:xfrm>
          <a:prstGeom prst="rect">
            <a:avLst/>
          </a:prstGeom>
          <a:noFill/>
        </p:spPr>
        <p:txBody>
          <a:bodyPr wrap="square" rtlCol="0">
            <a:spAutoFit/>
          </a:bodyPr>
          <a:lstStyle/>
          <a:p>
            <a:pPr>
              <a:lnSpc>
                <a:spcPct val="150000"/>
              </a:lnSpc>
            </a:pPr>
            <a:r>
              <a:rPr lang="en-US" altLang="zh-CN">
                <a:solidFill>
                  <a:schemeClr val="bg1">
                    <a:lumMod val="50000"/>
                  </a:schemeClr>
                </a:solidFill>
                <a:latin typeface="微软雅黑" charset="0"/>
                <a:ea typeface="微软雅黑" charset="0"/>
              </a:rPr>
              <a:t>        </a:t>
            </a:r>
            <a:r>
              <a:rPr lang="zh-CN" altLang="en-US">
                <a:solidFill>
                  <a:schemeClr val="bg1">
                    <a:lumMod val="50000"/>
                  </a:schemeClr>
                </a:solidFill>
                <a:latin typeface="微软雅黑" charset="0"/>
                <a:ea typeface="微软雅黑" charset="0"/>
              </a:rPr>
              <a:t>其中，                                        是基于信息传播得到的，描述了基于社会网络信息传播下的用户偏好。因为社会网络中不存在自关注现象，即                   ，所以        忽视了用户发布的</a:t>
            </a:r>
            <a:r>
              <a:rPr lang="en-US" altLang="zh-CN">
                <a:solidFill>
                  <a:schemeClr val="bg1">
                    <a:lumMod val="50000"/>
                  </a:schemeClr>
                </a:solidFill>
                <a:latin typeface="微软雅黑" charset="0"/>
                <a:ea typeface="微软雅黑" charset="0"/>
              </a:rPr>
              <a:t>UGC</a:t>
            </a:r>
            <a:r>
              <a:rPr lang="zh-CN" altLang="en-US">
                <a:solidFill>
                  <a:schemeClr val="bg1">
                    <a:lumMod val="50000"/>
                  </a:schemeClr>
                </a:solidFill>
                <a:latin typeface="微软雅黑" charset="0"/>
                <a:ea typeface="微软雅黑" charset="0"/>
              </a:rPr>
              <a:t>包含的偏好信息。因此本次将       和</a:t>
            </a:r>
            <a:r>
              <a:rPr lang="en-US" altLang="zh-CN">
                <a:solidFill>
                  <a:schemeClr val="bg1">
                    <a:lumMod val="50000"/>
                  </a:schemeClr>
                </a:solidFill>
                <a:latin typeface="微软雅黑" charset="0"/>
                <a:ea typeface="微软雅黑" charset="0"/>
              </a:rPr>
              <a:t>KS</a:t>
            </a:r>
            <a:r>
              <a:rPr lang="zh-CN" altLang="en-US">
                <a:solidFill>
                  <a:schemeClr val="bg1">
                    <a:lumMod val="50000"/>
                  </a:schemeClr>
                </a:solidFill>
                <a:latin typeface="微软雅黑" charset="0"/>
                <a:ea typeface="微软雅黑" charset="0"/>
              </a:rPr>
              <a:t>结合起来，引入调节系数       调节两者权重，如式（</a:t>
            </a:r>
            <a:r>
              <a:rPr lang="en-US" altLang="zh-CN">
                <a:solidFill>
                  <a:schemeClr val="bg1">
                    <a:lumMod val="50000"/>
                  </a:schemeClr>
                </a:solidFill>
                <a:latin typeface="微软雅黑" charset="0"/>
                <a:ea typeface="微软雅黑" charset="0"/>
              </a:rPr>
              <a:t>8</a:t>
            </a:r>
            <a:r>
              <a:rPr lang="zh-CN" altLang="en-US">
                <a:solidFill>
                  <a:schemeClr val="bg1">
                    <a:lumMod val="50000"/>
                  </a:schemeClr>
                </a:solidFill>
                <a:latin typeface="微软雅黑" charset="0"/>
                <a:ea typeface="微软雅黑" charset="0"/>
              </a:rPr>
              <a:t>）</a:t>
            </a:r>
          </a:p>
        </p:txBody>
      </p:sp>
      <p:sp>
        <p:nvSpPr>
          <p:cNvPr id="6" name="文本框 5"/>
          <p:cNvSpPr txBox="1"/>
          <p:nvPr/>
        </p:nvSpPr>
        <p:spPr>
          <a:xfrm>
            <a:off x="8255635" y="2420620"/>
            <a:ext cx="908050" cy="368300"/>
          </a:xfrm>
          <a:prstGeom prst="rect">
            <a:avLst/>
          </a:prstGeom>
          <a:noFill/>
        </p:spPr>
        <p:txBody>
          <a:bodyPr wrap="square" rtlCol="0">
            <a:spAutoFit/>
          </a:bodyPr>
          <a:lstStyle/>
          <a:p>
            <a:r>
              <a:rPr lang="zh-CN" altLang="en-US"/>
              <a:t>（</a:t>
            </a:r>
            <a:r>
              <a:rPr lang="en-US" altLang="zh-CN"/>
              <a:t>7</a:t>
            </a:r>
            <a:r>
              <a:rPr lang="zh-CN" altLang="en-US"/>
              <a:t>）</a:t>
            </a:r>
          </a:p>
        </p:txBody>
      </p:sp>
      <p:pic>
        <p:nvPicPr>
          <p:cNvPr id="7" name="图片 6"/>
          <p:cNvPicPr>
            <a:picLocks noChangeAspect="1"/>
          </p:cNvPicPr>
          <p:nvPr/>
        </p:nvPicPr>
        <p:blipFill>
          <a:blip r:embed="rId3"/>
          <a:srcRect/>
          <a:stretch>
            <a:fillRect/>
          </a:stretch>
        </p:blipFill>
        <p:spPr>
          <a:xfrm>
            <a:off x="3286760" y="1916430"/>
            <a:ext cx="457200" cy="285750"/>
          </a:xfrm>
          <a:prstGeom prst="rect">
            <a:avLst/>
          </a:prstGeom>
        </p:spPr>
      </p:pic>
      <p:pic>
        <p:nvPicPr>
          <p:cNvPr id="8" name="图片 7"/>
          <p:cNvPicPr>
            <a:picLocks noChangeAspect="1"/>
          </p:cNvPicPr>
          <p:nvPr/>
        </p:nvPicPr>
        <p:blipFill>
          <a:blip r:embed="rId4"/>
          <a:srcRect/>
          <a:stretch>
            <a:fillRect/>
          </a:stretch>
        </p:blipFill>
        <p:spPr>
          <a:xfrm>
            <a:off x="4366895" y="2994025"/>
            <a:ext cx="2713990" cy="400685"/>
          </a:xfrm>
          <a:prstGeom prst="rect">
            <a:avLst/>
          </a:prstGeom>
        </p:spPr>
      </p:pic>
      <p:pic>
        <p:nvPicPr>
          <p:cNvPr id="9" name="图片 8"/>
          <p:cNvPicPr>
            <a:picLocks noChangeAspect="1"/>
          </p:cNvPicPr>
          <p:nvPr/>
        </p:nvPicPr>
        <p:blipFill>
          <a:blip r:embed="rId5"/>
          <a:srcRect/>
          <a:stretch>
            <a:fillRect/>
          </a:stretch>
        </p:blipFill>
        <p:spPr>
          <a:xfrm>
            <a:off x="4798695" y="4580890"/>
            <a:ext cx="3691890" cy="552450"/>
          </a:xfrm>
          <a:prstGeom prst="rect">
            <a:avLst/>
          </a:prstGeom>
        </p:spPr>
      </p:pic>
      <p:sp>
        <p:nvSpPr>
          <p:cNvPr id="10" name="文本框 9"/>
          <p:cNvSpPr txBox="1"/>
          <p:nvPr/>
        </p:nvSpPr>
        <p:spPr>
          <a:xfrm>
            <a:off x="9119235" y="4725035"/>
            <a:ext cx="1438910" cy="368300"/>
          </a:xfrm>
          <a:prstGeom prst="rect">
            <a:avLst/>
          </a:prstGeom>
          <a:noFill/>
        </p:spPr>
        <p:txBody>
          <a:bodyPr wrap="square" rtlCol="0">
            <a:spAutoFit/>
          </a:bodyPr>
          <a:lstStyle/>
          <a:p>
            <a:r>
              <a:rPr lang="zh-CN" altLang="en-US"/>
              <a:t>（</a:t>
            </a:r>
            <a:r>
              <a:rPr lang="en-US" altLang="zh-CN"/>
              <a:t>8</a:t>
            </a:r>
            <a:r>
              <a:rPr lang="zh-CN" altLang="en-US"/>
              <a:t>）</a:t>
            </a:r>
          </a:p>
        </p:txBody>
      </p:sp>
      <p:sp>
        <p:nvSpPr>
          <p:cNvPr id="17" name="文本框 16"/>
          <p:cNvSpPr txBox="1"/>
          <p:nvPr/>
        </p:nvSpPr>
        <p:spPr>
          <a:xfrm>
            <a:off x="3142615" y="5012690"/>
            <a:ext cx="7494905" cy="1737360"/>
          </a:xfrm>
          <a:prstGeom prst="rect">
            <a:avLst/>
          </a:prstGeom>
          <a:noFill/>
        </p:spPr>
        <p:txBody>
          <a:bodyPr wrap="square" rtlCol="0">
            <a:spAutoFit/>
          </a:bodyPr>
          <a:lstStyle/>
          <a:p>
            <a:pPr>
              <a:lnSpc>
                <a:spcPct val="150000"/>
              </a:lnSpc>
            </a:pPr>
            <a:r>
              <a:rPr lang="zh-CN" altLang="en-US" dirty="0">
                <a:solidFill>
                  <a:schemeClr val="bg1">
                    <a:lumMod val="50000"/>
                  </a:schemeClr>
                </a:solidFill>
                <a:latin typeface="微软雅黑" charset="0"/>
                <a:ea typeface="微软雅黑" charset="0"/>
              </a:rPr>
              <a:t>易知，当             时，</a:t>
            </a:r>
            <a:r>
              <a:rPr lang="zh-CN" altLang="en-US" dirty="0">
                <a:solidFill>
                  <a:srgbClr val="00B0F0"/>
                </a:solidFill>
                <a:latin typeface="微软雅黑" charset="0"/>
                <a:ea typeface="微软雅黑" charset="0"/>
              </a:rPr>
              <a:t>偏好矩阵只描述基于信息传播得到的偏好矩阵</a:t>
            </a:r>
            <a:r>
              <a:rPr lang="zh-CN" altLang="en-US" dirty="0">
                <a:solidFill>
                  <a:schemeClr val="bg1">
                    <a:lumMod val="50000"/>
                  </a:schemeClr>
                </a:solidFill>
                <a:latin typeface="微软雅黑" charset="0"/>
                <a:ea typeface="微软雅黑" charset="0"/>
              </a:rPr>
              <a:t>，不考虑面向</a:t>
            </a:r>
            <a:r>
              <a:rPr lang="en-US" altLang="zh-CN" dirty="0">
                <a:solidFill>
                  <a:schemeClr val="bg1">
                    <a:lumMod val="50000"/>
                  </a:schemeClr>
                </a:solidFill>
                <a:latin typeface="微软雅黑" charset="0"/>
                <a:ea typeface="微软雅黑" charset="0"/>
              </a:rPr>
              <a:t>UGC</a:t>
            </a:r>
            <a:r>
              <a:rPr lang="zh-CN" altLang="en-US" dirty="0">
                <a:solidFill>
                  <a:schemeClr val="bg1">
                    <a:lumMod val="50000"/>
                  </a:schemeClr>
                </a:solidFill>
                <a:latin typeface="微软雅黑" charset="0"/>
                <a:ea typeface="微软雅黑" charset="0"/>
              </a:rPr>
              <a:t>的用户对关键词的偏好信息。当            时，</a:t>
            </a:r>
            <a:r>
              <a:rPr lang="zh-CN" altLang="en-US" dirty="0">
                <a:solidFill>
                  <a:srgbClr val="00B0F0"/>
                </a:solidFill>
                <a:latin typeface="微软雅黑" charset="0"/>
                <a:ea typeface="微软雅黑" charset="0"/>
              </a:rPr>
              <a:t>偏好矩阵只描述面向</a:t>
            </a:r>
            <a:r>
              <a:rPr lang="en-US" altLang="zh-CN" dirty="0">
                <a:solidFill>
                  <a:srgbClr val="00B0F0"/>
                </a:solidFill>
                <a:latin typeface="微软雅黑" charset="0"/>
                <a:ea typeface="微软雅黑" charset="0"/>
              </a:rPr>
              <a:t>UGC</a:t>
            </a:r>
            <a:r>
              <a:rPr lang="zh-CN" altLang="en-US" dirty="0">
                <a:solidFill>
                  <a:srgbClr val="00B0F0"/>
                </a:solidFill>
                <a:latin typeface="微软雅黑" charset="0"/>
                <a:ea typeface="微软雅黑" charset="0"/>
              </a:rPr>
              <a:t>的用户对关键词的偏好信息</a:t>
            </a:r>
            <a:r>
              <a:rPr lang="zh-CN" altLang="en-US" dirty="0">
                <a:solidFill>
                  <a:schemeClr val="bg1">
                    <a:lumMod val="50000"/>
                  </a:schemeClr>
                </a:solidFill>
                <a:latin typeface="微软雅黑" charset="0"/>
                <a:ea typeface="微软雅黑" charset="0"/>
              </a:rPr>
              <a:t>，不考虑社会网络关系的影响，退化为基准模型。</a:t>
            </a:r>
          </a:p>
        </p:txBody>
      </p:sp>
      <p:pic>
        <p:nvPicPr>
          <p:cNvPr id="18" name="图片 17"/>
          <p:cNvPicPr>
            <a:picLocks noChangeAspect="1"/>
          </p:cNvPicPr>
          <p:nvPr/>
        </p:nvPicPr>
        <p:blipFill>
          <a:blip r:embed="rId6"/>
          <a:srcRect/>
          <a:stretch>
            <a:fillRect/>
          </a:stretch>
        </p:blipFill>
        <p:spPr>
          <a:xfrm>
            <a:off x="3502660" y="3860800"/>
            <a:ext cx="1257300" cy="266700"/>
          </a:xfrm>
          <a:prstGeom prst="rect">
            <a:avLst/>
          </a:prstGeom>
        </p:spPr>
      </p:pic>
      <p:pic>
        <p:nvPicPr>
          <p:cNvPr id="25" name="图片 24"/>
          <p:cNvPicPr>
            <a:picLocks noChangeAspect="1"/>
          </p:cNvPicPr>
          <p:nvPr/>
        </p:nvPicPr>
        <p:blipFill>
          <a:blip r:embed="rId7"/>
          <a:srcRect/>
          <a:stretch>
            <a:fillRect/>
          </a:stretch>
        </p:blipFill>
        <p:spPr>
          <a:xfrm>
            <a:off x="5375275" y="3860800"/>
            <a:ext cx="476250" cy="266700"/>
          </a:xfrm>
          <a:prstGeom prst="rect">
            <a:avLst/>
          </a:prstGeom>
        </p:spPr>
      </p:pic>
      <p:pic>
        <p:nvPicPr>
          <p:cNvPr id="36" name="图片 35"/>
          <p:cNvPicPr>
            <a:picLocks noChangeAspect="1"/>
          </p:cNvPicPr>
          <p:nvPr/>
        </p:nvPicPr>
        <p:blipFill>
          <a:blip r:embed="rId7"/>
          <a:srcRect/>
          <a:stretch>
            <a:fillRect/>
          </a:stretch>
        </p:blipFill>
        <p:spPr>
          <a:xfrm>
            <a:off x="3646805" y="4244340"/>
            <a:ext cx="476250" cy="315595"/>
          </a:xfrm>
          <a:prstGeom prst="rect">
            <a:avLst/>
          </a:prstGeom>
        </p:spPr>
      </p:pic>
      <p:pic>
        <p:nvPicPr>
          <p:cNvPr id="38" name="图片 37"/>
          <p:cNvPicPr>
            <a:picLocks noChangeAspect="1"/>
          </p:cNvPicPr>
          <p:nvPr/>
        </p:nvPicPr>
        <p:blipFill>
          <a:blip r:embed="rId8"/>
          <a:srcRect/>
          <a:stretch>
            <a:fillRect/>
          </a:stretch>
        </p:blipFill>
        <p:spPr>
          <a:xfrm>
            <a:off x="7141210" y="4230370"/>
            <a:ext cx="363220" cy="310515"/>
          </a:xfrm>
          <a:prstGeom prst="rect">
            <a:avLst/>
          </a:prstGeom>
        </p:spPr>
      </p:pic>
      <p:pic>
        <p:nvPicPr>
          <p:cNvPr id="39" name="图片 38"/>
          <p:cNvPicPr>
            <a:picLocks noChangeAspect="1"/>
          </p:cNvPicPr>
          <p:nvPr/>
        </p:nvPicPr>
        <p:blipFill>
          <a:blip r:embed="rId9"/>
          <a:srcRect/>
          <a:stretch>
            <a:fillRect/>
          </a:stretch>
        </p:blipFill>
        <p:spPr>
          <a:xfrm>
            <a:off x="4223385" y="5197475"/>
            <a:ext cx="695325" cy="269240"/>
          </a:xfrm>
          <a:prstGeom prst="rect">
            <a:avLst/>
          </a:prstGeom>
        </p:spPr>
      </p:pic>
      <p:pic>
        <p:nvPicPr>
          <p:cNvPr id="40" name="图片 39"/>
          <p:cNvPicPr>
            <a:picLocks noChangeAspect="1"/>
          </p:cNvPicPr>
          <p:nvPr/>
        </p:nvPicPr>
        <p:blipFill>
          <a:blip r:embed="rId10"/>
          <a:srcRect/>
          <a:stretch>
            <a:fillRect/>
          </a:stretch>
        </p:blipFill>
        <p:spPr>
          <a:xfrm>
            <a:off x="7895590" y="5588635"/>
            <a:ext cx="619125" cy="266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753344" y="399936"/>
            <a:ext cx="6635080" cy="288032"/>
          </a:xfrm>
        </p:spPr>
        <p:txBody>
          <a:bodyPr>
            <a:normAutofit fontScale="90000"/>
          </a:bodyPr>
          <a:lstStyle/>
          <a:p>
            <a:r>
              <a:rPr lang="zh-CN" altLang="en-US" dirty="0" smtClean="0">
                <a:solidFill>
                  <a:srgbClr val="57D3FF"/>
                </a:solidFill>
              </a:rPr>
              <a:t>正文 </a:t>
            </a:r>
            <a:r>
              <a:rPr lang="en-US" altLang="zh-CN" dirty="0" smtClean="0">
                <a:solidFill>
                  <a:srgbClr val="57D3FF"/>
                </a:solidFill>
              </a:rPr>
              <a:t>· </a:t>
            </a:r>
            <a:r>
              <a:rPr lang="zh-CN" altLang="en-US" dirty="0" smtClean="0">
                <a:solidFill>
                  <a:srgbClr val="57D3FF"/>
                </a:solidFill>
              </a:rPr>
              <a:t>第二章</a:t>
            </a:r>
            <a:endParaRPr lang="zh-CN" altLang="en-US" dirty="0">
              <a:solidFill>
                <a:srgbClr val="57D3FF"/>
              </a:solidFill>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rPr>
              <a:t>人生概述</a:t>
            </a:r>
            <a:endParaRPr lang="en-US" altLang="zh-CN" sz="2400" b="1" kern="0" spc="200" dirty="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4" name="矩形 13"/>
          <p:cNvSpPr/>
          <p:nvPr/>
        </p:nvSpPr>
        <p:spPr>
          <a:xfrm>
            <a:off x="74295" y="2349500"/>
            <a:ext cx="717550" cy="2473325"/>
          </a:xfrm>
          <a:prstGeom prst="rect">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bIns="180000" anchor="ctr"/>
          <a:lstStyle/>
          <a:p>
            <a:pPr algn="ctr">
              <a:lnSpc>
                <a:spcPct val="120000"/>
              </a:lnSpc>
            </a:pPr>
            <a:endParaRPr lang="zh-CN" altLang="en-US" sz="2800" b="1" kern="0">
              <a:solidFill>
                <a:srgbClr val="F9F9F9"/>
              </a:solidFill>
              <a:latin typeface="微软雅黑" pitchFamily="34" charset="-122"/>
              <a:ea typeface="微软雅黑" pitchFamily="34" charset="-122"/>
            </a:endParaRPr>
          </a:p>
        </p:txBody>
      </p:sp>
      <p:sp>
        <p:nvSpPr>
          <p:cNvPr id="16" name="矩形 15"/>
          <p:cNvSpPr/>
          <p:nvPr/>
        </p:nvSpPr>
        <p:spPr>
          <a:xfrm>
            <a:off x="979170" y="1671320"/>
            <a:ext cx="850265" cy="2376170"/>
          </a:xfrm>
          <a:prstGeom prst="rect">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13" name="TextBox 12"/>
          <p:cNvSpPr txBox="1"/>
          <p:nvPr/>
        </p:nvSpPr>
        <p:spPr>
          <a:xfrm>
            <a:off x="982246" y="1628800"/>
            <a:ext cx="940435" cy="2405968"/>
          </a:xfrm>
          <a:prstGeom prst="rect">
            <a:avLst/>
          </a:prstGeom>
          <a:noFill/>
        </p:spPr>
        <p:txBody>
          <a:bodyPr vert="eaVert" wrap="square" rtlCol="0">
            <a:spAutoFit/>
          </a:bodyPr>
          <a:lstStyle/>
          <a:p>
            <a:pPr algn="ctr">
              <a:defRPr/>
            </a:pPr>
            <a:r>
              <a:rPr lang="zh-CN" altLang="en-US" sz="2400" b="1" dirty="0">
                <a:solidFill>
                  <a:schemeClr val="bg1"/>
                </a:solidFill>
                <a:latin typeface="微软雅黑" pitchFamily="34" charset="-122"/>
                <a:ea typeface="微软雅黑" pitchFamily="34" charset="-122"/>
                <a:sym typeface="+mn-ea"/>
              </a:rPr>
              <a:t>偏好模型及关键词推荐</a:t>
            </a:r>
            <a:endParaRPr lang="en-US" altLang="zh-CN" sz="2400" b="1" kern="0" spc="200" dirty="0">
              <a:solidFill>
                <a:schemeClr val="bg1"/>
              </a:solidFill>
              <a:latin typeface="微软雅黑" pitchFamily="34" charset="-122"/>
              <a:ea typeface="微软雅黑" pitchFamily="34" charset="-122"/>
            </a:endParaRPr>
          </a:p>
        </p:txBody>
      </p:sp>
      <p:sp>
        <p:nvSpPr>
          <p:cNvPr id="15" name="TextBox 14"/>
          <p:cNvSpPr txBox="1"/>
          <p:nvPr/>
        </p:nvSpPr>
        <p:spPr>
          <a:xfrm>
            <a:off x="46164" y="2420647"/>
            <a:ext cx="814070" cy="2405968"/>
          </a:xfrm>
          <a:prstGeom prst="rect">
            <a:avLst/>
          </a:prstGeom>
          <a:noFill/>
        </p:spPr>
        <p:txBody>
          <a:bodyPr vert="eaVert" wrap="square" rtlCol="0">
            <a:spAutoFit/>
          </a:bodyPr>
          <a:lstStyle/>
          <a:p>
            <a:pPr algn="ctr"/>
            <a:r>
              <a:rPr lang="zh-CN" altLang="en-US" sz="2000" kern="0" spc="200" dirty="0">
                <a:solidFill>
                  <a:schemeClr val="bg1"/>
                </a:solidFill>
                <a:latin typeface="微软雅黑" pitchFamily="34" charset="-122"/>
                <a:ea typeface="微软雅黑" pitchFamily="34" charset="-122"/>
              </a:rPr>
              <a:t>基于信息传播的协同过滤推荐算法</a:t>
            </a:r>
          </a:p>
        </p:txBody>
      </p:sp>
      <p:pic>
        <p:nvPicPr>
          <p:cNvPr id="2" name="图片 1"/>
          <p:cNvPicPr>
            <a:picLocks noChangeAspect="1"/>
          </p:cNvPicPr>
          <p:nvPr/>
        </p:nvPicPr>
        <p:blipFill>
          <a:blip r:embed="rId3"/>
          <a:srcRect/>
          <a:stretch>
            <a:fillRect/>
          </a:stretch>
        </p:blipFill>
        <p:spPr>
          <a:xfrm>
            <a:off x="2424430" y="1197610"/>
            <a:ext cx="9577705" cy="4319905"/>
          </a:xfrm>
          <a:prstGeom prst="rect">
            <a:avLst/>
          </a:prstGeom>
        </p:spPr>
      </p:pic>
      <p:sp>
        <p:nvSpPr>
          <p:cNvPr id="3" name="文本框 2"/>
          <p:cNvSpPr txBox="1"/>
          <p:nvPr/>
        </p:nvSpPr>
        <p:spPr>
          <a:xfrm>
            <a:off x="1774825" y="5516880"/>
            <a:ext cx="10104755" cy="1207770"/>
          </a:xfrm>
          <a:prstGeom prst="rect">
            <a:avLst/>
          </a:prstGeom>
          <a:noFill/>
        </p:spPr>
        <p:txBody>
          <a:bodyPr wrap="square" rtlCol="0">
            <a:spAutoFit/>
          </a:bodyPr>
          <a:lstStyle/>
          <a:p>
            <a:r>
              <a:rPr lang="en-US" altLang="zh-CN" dirty="0">
                <a:solidFill>
                  <a:schemeClr val="bg1">
                    <a:lumMod val="50000"/>
                  </a:schemeClr>
                </a:solidFill>
                <a:latin typeface="微软雅黑" charset="0"/>
                <a:ea typeface="微软雅黑" charset="0"/>
              </a:rPr>
              <a:t> </a:t>
            </a:r>
            <a:r>
              <a:rPr lang="zh-CN" altLang="en-US" dirty="0">
                <a:solidFill>
                  <a:schemeClr val="bg1">
                    <a:lumMod val="50000"/>
                  </a:schemeClr>
                </a:solidFill>
                <a:latin typeface="微软雅黑" charset="0"/>
                <a:ea typeface="微软雅黑" charset="0"/>
              </a:rPr>
              <a:t>其中</a:t>
            </a:r>
            <a:r>
              <a:rPr lang="en-US" altLang="zh-CN" dirty="0">
                <a:solidFill>
                  <a:schemeClr val="bg1">
                    <a:lumMod val="50000"/>
                  </a:schemeClr>
                </a:solidFill>
                <a:latin typeface="微软雅黑" charset="0"/>
                <a:ea typeface="微软雅黑" charset="0"/>
              </a:rPr>
              <a:t>n</a:t>
            </a:r>
            <a:r>
              <a:rPr lang="zh-CN" altLang="en-US" dirty="0">
                <a:solidFill>
                  <a:schemeClr val="bg1">
                    <a:lumMod val="50000"/>
                  </a:schemeClr>
                </a:solidFill>
                <a:latin typeface="微软雅黑" charset="0"/>
                <a:ea typeface="微软雅黑" charset="0"/>
              </a:rPr>
              <a:t>是传播次数，实验选取</a:t>
            </a:r>
            <a:r>
              <a:rPr lang="en-US" altLang="zh-CN" dirty="0">
                <a:solidFill>
                  <a:schemeClr val="bg1">
                    <a:lumMod val="50000"/>
                  </a:schemeClr>
                </a:solidFill>
                <a:latin typeface="微软雅黑" charset="0"/>
                <a:ea typeface="微软雅黑" charset="0"/>
              </a:rPr>
              <a:t>n=50</a:t>
            </a:r>
            <a:r>
              <a:rPr lang="zh-CN" altLang="en-US" dirty="0">
                <a:solidFill>
                  <a:schemeClr val="bg1">
                    <a:lumMod val="50000"/>
                  </a:schemeClr>
                </a:solidFill>
                <a:latin typeface="微软雅黑" charset="0"/>
                <a:ea typeface="微软雅黑" charset="0"/>
              </a:rPr>
              <a:t>；第</a:t>
            </a:r>
            <a:r>
              <a:rPr lang="en-US" altLang="zh-CN" dirty="0">
                <a:solidFill>
                  <a:schemeClr val="bg1">
                    <a:lumMod val="50000"/>
                  </a:schemeClr>
                </a:solidFill>
                <a:latin typeface="微软雅黑" charset="0"/>
                <a:ea typeface="微软雅黑" charset="0"/>
              </a:rPr>
              <a:t>1</a:t>
            </a:r>
            <a:r>
              <a:rPr lang="zh-CN" altLang="en-US" dirty="0">
                <a:solidFill>
                  <a:schemeClr val="bg1">
                    <a:lumMod val="50000"/>
                  </a:schemeClr>
                </a:solidFill>
                <a:latin typeface="微软雅黑" charset="0"/>
                <a:ea typeface="微软雅黑" charset="0"/>
              </a:rPr>
              <a:t>到</a:t>
            </a:r>
            <a:r>
              <a:rPr lang="en-US" altLang="zh-CN" dirty="0">
                <a:solidFill>
                  <a:schemeClr val="bg1">
                    <a:lumMod val="50000"/>
                  </a:schemeClr>
                </a:solidFill>
                <a:latin typeface="微软雅黑" charset="0"/>
                <a:ea typeface="微软雅黑" charset="0"/>
              </a:rPr>
              <a:t>4</a:t>
            </a:r>
            <a:r>
              <a:rPr lang="zh-CN" altLang="en-US" dirty="0">
                <a:solidFill>
                  <a:schemeClr val="bg1">
                    <a:lumMod val="50000"/>
                  </a:schemeClr>
                </a:solidFill>
                <a:latin typeface="微软雅黑" charset="0"/>
                <a:ea typeface="微软雅黑" charset="0"/>
              </a:rPr>
              <a:t>行描述偏好以一阶马尔可夫随机游走在社会网络中的传播过程；第</a:t>
            </a:r>
            <a:r>
              <a:rPr lang="en-US" altLang="zh-CN" dirty="0">
                <a:solidFill>
                  <a:schemeClr val="bg1">
                    <a:lumMod val="50000"/>
                  </a:schemeClr>
                </a:solidFill>
                <a:latin typeface="微软雅黑" charset="0"/>
                <a:ea typeface="微软雅黑" charset="0"/>
              </a:rPr>
              <a:t>5</a:t>
            </a:r>
            <a:r>
              <a:rPr lang="zh-CN" altLang="en-US" dirty="0">
                <a:solidFill>
                  <a:schemeClr val="bg1">
                    <a:lumMod val="50000"/>
                  </a:schemeClr>
                </a:solidFill>
                <a:latin typeface="微软雅黑" charset="0"/>
                <a:ea typeface="微软雅黑" charset="0"/>
              </a:rPr>
              <a:t>和</a:t>
            </a:r>
            <a:r>
              <a:rPr lang="en-US" altLang="zh-CN" dirty="0">
                <a:solidFill>
                  <a:schemeClr val="bg1">
                    <a:lumMod val="50000"/>
                  </a:schemeClr>
                </a:solidFill>
                <a:latin typeface="微软雅黑" charset="0"/>
                <a:ea typeface="微软雅黑" charset="0"/>
              </a:rPr>
              <a:t>6</a:t>
            </a:r>
            <a:r>
              <a:rPr lang="zh-CN" altLang="en-US" dirty="0">
                <a:solidFill>
                  <a:schemeClr val="bg1">
                    <a:lumMod val="50000"/>
                  </a:schemeClr>
                </a:solidFill>
                <a:latin typeface="微软雅黑" charset="0"/>
                <a:ea typeface="微软雅黑" charset="0"/>
              </a:rPr>
              <a:t>行是为解决       和</a:t>
            </a:r>
            <a:r>
              <a:rPr lang="en-US" altLang="zh-CN" dirty="0">
                <a:solidFill>
                  <a:schemeClr val="bg1">
                    <a:lumMod val="50000"/>
                  </a:schemeClr>
                </a:solidFill>
                <a:latin typeface="微软雅黑" charset="0"/>
                <a:ea typeface="微软雅黑" charset="0"/>
              </a:rPr>
              <a:t>KS</a:t>
            </a:r>
            <a:r>
              <a:rPr lang="zh-CN" altLang="en-US" dirty="0">
                <a:solidFill>
                  <a:schemeClr val="bg1">
                    <a:lumMod val="50000"/>
                  </a:schemeClr>
                </a:solidFill>
                <a:latin typeface="微软雅黑" charset="0"/>
                <a:ea typeface="微软雅黑" charset="0"/>
              </a:rPr>
              <a:t>量纲不一致而进行的归一化；第</a:t>
            </a:r>
            <a:r>
              <a:rPr lang="en-US" altLang="zh-CN" dirty="0">
                <a:solidFill>
                  <a:schemeClr val="bg1">
                    <a:lumMod val="50000"/>
                  </a:schemeClr>
                </a:solidFill>
                <a:latin typeface="微软雅黑" charset="0"/>
                <a:ea typeface="微软雅黑" charset="0"/>
              </a:rPr>
              <a:t>8</a:t>
            </a:r>
            <a:r>
              <a:rPr lang="zh-CN" altLang="en-US" dirty="0">
                <a:solidFill>
                  <a:schemeClr val="bg1">
                    <a:lumMod val="50000"/>
                  </a:schemeClr>
                </a:solidFill>
                <a:latin typeface="微软雅黑" charset="0"/>
                <a:ea typeface="微软雅黑" charset="0"/>
              </a:rPr>
              <a:t>行采用式（</a:t>
            </a:r>
            <a:r>
              <a:rPr lang="en-US" altLang="zh-CN" dirty="0">
                <a:solidFill>
                  <a:schemeClr val="bg1">
                    <a:lumMod val="50000"/>
                  </a:schemeClr>
                </a:solidFill>
                <a:latin typeface="微软雅黑" charset="0"/>
                <a:ea typeface="微软雅黑" charset="0"/>
              </a:rPr>
              <a:t>1</a:t>
            </a:r>
            <a:r>
              <a:rPr lang="zh-CN" altLang="en-US" dirty="0">
                <a:solidFill>
                  <a:schemeClr val="bg1">
                    <a:lumMod val="50000"/>
                  </a:schemeClr>
                </a:solidFill>
                <a:latin typeface="微软雅黑" charset="0"/>
                <a:ea typeface="微软雅黑" charset="0"/>
              </a:rPr>
              <a:t>）计算用户间相似度，得到用户间相似度关系矩阵              ；第</a:t>
            </a:r>
            <a:r>
              <a:rPr lang="en-US" altLang="zh-CN" dirty="0">
                <a:solidFill>
                  <a:schemeClr val="bg1">
                    <a:lumMod val="50000"/>
                  </a:schemeClr>
                </a:solidFill>
                <a:latin typeface="微软雅黑" charset="0"/>
                <a:ea typeface="微软雅黑" charset="0"/>
              </a:rPr>
              <a:t>9</a:t>
            </a:r>
            <a:r>
              <a:rPr lang="zh-CN" altLang="en-US" dirty="0">
                <a:solidFill>
                  <a:schemeClr val="bg1">
                    <a:lumMod val="50000"/>
                  </a:schemeClr>
                </a:solidFill>
                <a:latin typeface="微软雅黑" charset="0"/>
                <a:ea typeface="微软雅黑" charset="0"/>
              </a:rPr>
              <a:t>行是选取目标用户的近邻集</a:t>
            </a:r>
            <a:r>
              <a:rPr lang="en-US" altLang="zh-CN" dirty="0">
                <a:solidFill>
                  <a:schemeClr val="bg1">
                    <a:lumMod val="50000"/>
                  </a:schemeClr>
                </a:solidFill>
                <a:latin typeface="微软雅黑" charset="0"/>
                <a:ea typeface="微软雅黑" charset="0"/>
              </a:rPr>
              <a:t>NBS</a:t>
            </a:r>
            <a:r>
              <a:rPr lang="zh-CN" altLang="en-US" dirty="0">
                <a:solidFill>
                  <a:schemeClr val="bg1">
                    <a:lumMod val="50000"/>
                  </a:schemeClr>
                </a:solidFill>
                <a:latin typeface="微软雅黑" charset="0"/>
                <a:ea typeface="微软雅黑" charset="0"/>
              </a:rPr>
              <a:t>；第</a:t>
            </a:r>
            <a:r>
              <a:rPr lang="en-US" altLang="zh-CN" dirty="0">
                <a:solidFill>
                  <a:schemeClr val="bg1">
                    <a:lumMod val="50000"/>
                  </a:schemeClr>
                </a:solidFill>
                <a:latin typeface="微软雅黑" charset="0"/>
                <a:ea typeface="微软雅黑" charset="0"/>
              </a:rPr>
              <a:t>10</a:t>
            </a:r>
            <a:r>
              <a:rPr lang="zh-CN" altLang="en-US" dirty="0">
                <a:solidFill>
                  <a:schemeClr val="bg1">
                    <a:lumMod val="50000"/>
                  </a:schemeClr>
                </a:solidFill>
                <a:latin typeface="微软雅黑" charset="0"/>
                <a:ea typeface="微软雅黑" charset="0"/>
              </a:rPr>
              <a:t>行是用式（</a:t>
            </a:r>
            <a:r>
              <a:rPr lang="en-US" altLang="zh-CN" dirty="0">
                <a:solidFill>
                  <a:schemeClr val="bg1">
                    <a:lumMod val="50000"/>
                  </a:schemeClr>
                </a:solidFill>
                <a:latin typeface="微软雅黑" charset="0"/>
                <a:ea typeface="微软雅黑" charset="0"/>
              </a:rPr>
              <a:t>2</a:t>
            </a:r>
            <a:r>
              <a:rPr lang="zh-CN" altLang="en-US" dirty="0">
                <a:solidFill>
                  <a:schemeClr val="bg1">
                    <a:lumMod val="50000"/>
                  </a:schemeClr>
                </a:solidFill>
                <a:latin typeface="微软雅黑" charset="0"/>
                <a:ea typeface="微软雅黑" charset="0"/>
              </a:rPr>
              <a:t>）预测用户对关键词偏好程度，并选择</a:t>
            </a:r>
            <a:r>
              <a:rPr lang="en-US" altLang="zh-CN" dirty="0">
                <a:solidFill>
                  <a:schemeClr val="bg1">
                    <a:lumMod val="50000"/>
                  </a:schemeClr>
                </a:solidFill>
                <a:latin typeface="微软雅黑" charset="0"/>
                <a:ea typeface="微软雅黑" charset="0"/>
              </a:rPr>
              <a:t>N</a:t>
            </a:r>
            <a:r>
              <a:rPr lang="zh-CN" altLang="en-US" dirty="0">
                <a:solidFill>
                  <a:schemeClr val="bg1">
                    <a:lumMod val="50000"/>
                  </a:schemeClr>
                </a:solidFill>
                <a:latin typeface="微软雅黑" charset="0"/>
                <a:ea typeface="微软雅黑" charset="0"/>
              </a:rPr>
              <a:t>个有较大预测值的关键词作为用户的偏好关键词。</a:t>
            </a:r>
          </a:p>
        </p:txBody>
      </p:sp>
      <p:pic>
        <p:nvPicPr>
          <p:cNvPr id="4" name="图片 3"/>
          <p:cNvPicPr>
            <a:picLocks noChangeAspect="1"/>
          </p:cNvPicPr>
          <p:nvPr/>
        </p:nvPicPr>
        <p:blipFill>
          <a:blip r:embed="rId4"/>
          <a:srcRect/>
          <a:stretch>
            <a:fillRect/>
          </a:stretch>
        </p:blipFill>
        <p:spPr>
          <a:xfrm>
            <a:off x="4823234" y="5774220"/>
            <a:ext cx="495300" cy="376555"/>
          </a:xfrm>
          <a:prstGeom prst="rect">
            <a:avLst/>
          </a:prstGeom>
        </p:spPr>
      </p:pic>
      <p:pic>
        <p:nvPicPr>
          <p:cNvPr id="5" name="图片 4"/>
          <p:cNvPicPr>
            <a:picLocks noChangeAspect="1"/>
          </p:cNvPicPr>
          <p:nvPr/>
        </p:nvPicPr>
        <p:blipFill>
          <a:blip r:embed="rId5"/>
          <a:srcRect/>
          <a:stretch>
            <a:fillRect/>
          </a:stretch>
        </p:blipFill>
        <p:spPr>
          <a:xfrm>
            <a:off x="5807075" y="6092825"/>
            <a:ext cx="990600" cy="2952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仝德志文件，勿删！\03-参考文档\！PPT图片及版面资源\06-PPT精选插图\04-图标\灯笼指示图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 y="1092200"/>
            <a:ext cx="2514600" cy="5765800"/>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p:cNvSpPr>
            <a:spLocks noGrp="1"/>
          </p:cNvSpPr>
          <p:nvPr>
            <p:ph type="title"/>
          </p:nvPr>
        </p:nvSpPr>
        <p:spPr/>
        <p:txBody>
          <a:bodyPr>
            <a:normAutofit fontScale="90000"/>
          </a:bodyPr>
          <a:lstStyle/>
          <a:p>
            <a:r>
              <a:rPr lang="zh-CN" altLang="en-US" dirty="0" smtClean="0">
                <a:solidFill>
                  <a:srgbClr val="57D3FF"/>
                </a:solidFill>
              </a:rPr>
              <a:t>正文 </a:t>
            </a:r>
            <a:r>
              <a:rPr lang="en-US" altLang="zh-CN" dirty="0" smtClean="0">
                <a:solidFill>
                  <a:srgbClr val="57D3FF"/>
                </a:solidFill>
              </a:rPr>
              <a:t>· </a:t>
            </a:r>
            <a:r>
              <a:rPr lang="zh-CN" altLang="en-US" dirty="0" smtClean="0">
                <a:solidFill>
                  <a:srgbClr val="57D3FF"/>
                </a:solidFill>
              </a:rPr>
              <a:t>第四章</a:t>
            </a:r>
            <a:endParaRPr lang="zh-CN" altLang="en-US" dirty="0">
              <a:solidFill>
                <a:srgbClr val="57D3FF"/>
              </a:solidFill>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rPr>
              <a:t>人生概述</a:t>
            </a:r>
            <a:endParaRPr lang="en-US" altLang="zh-CN" sz="2400" b="1" kern="0" spc="200" dirty="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6" name="矩形 15"/>
          <p:cNvSpPr/>
          <p:nvPr/>
        </p:nvSpPr>
        <p:spPr>
          <a:xfrm>
            <a:off x="1198662" y="1671104"/>
            <a:ext cx="630000" cy="2376000"/>
          </a:xfrm>
          <a:prstGeom prst="rect">
            <a:avLst/>
          </a:prstGeom>
          <a:gradFill>
            <a:gsLst>
              <a:gs pos="33000">
                <a:srgbClr val="F68426">
                  <a:lumMod val="60000"/>
                  <a:lumOff val="40000"/>
                </a:srgbClr>
              </a:gs>
              <a:gs pos="100000">
                <a:srgbClr val="F68426"/>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lIns="93296" tIns="46648" rIns="93296" bIns="46648" anchor="ctr"/>
          <a:lstStyle/>
          <a:p>
            <a:pPr algn="ctr">
              <a:lnSpc>
                <a:spcPct val="120000"/>
              </a:lnSpc>
            </a:pPr>
            <a:endParaRPr lang="zh-CN" altLang="en-US" sz="1600" kern="0">
              <a:solidFill>
                <a:srgbClr val="F9F9F9"/>
              </a:solidFill>
              <a:latin typeface="微软雅黑" pitchFamily="34" charset="-122"/>
              <a:ea typeface="微软雅黑" pitchFamily="34" charset="-122"/>
            </a:endParaRPr>
          </a:p>
        </p:txBody>
      </p:sp>
      <p:sp>
        <p:nvSpPr>
          <p:cNvPr id="13" name="TextBox 12"/>
          <p:cNvSpPr txBox="1"/>
          <p:nvPr/>
        </p:nvSpPr>
        <p:spPr>
          <a:xfrm>
            <a:off x="1155608" y="1628800"/>
            <a:ext cx="619125" cy="2405968"/>
          </a:xfrm>
          <a:prstGeom prst="rect">
            <a:avLst/>
          </a:prstGeom>
          <a:noFill/>
        </p:spPr>
        <p:txBody>
          <a:bodyPr vert="eaVert" wrap="square" rtlCol="0">
            <a:spAutoFit/>
          </a:bodyPr>
          <a:lstStyle/>
          <a:p>
            <a:pPr algn="ctr">
              <a:lnSpc>
                <a:spcPts val="2400"/>
              </a:lnSpc>
            </a:pPr>
            <a:r>
              <a:rPr lang="zh-CN" altLang="en-US" sz="2800" b="1" kern="0" spc="200" dirty="0">
                <a:solidFill>
                  <a:schemeClr val="bg1"/>
                </a:solidFill>
                <a:latin typeface="微软雅黑" pitchFamily="34" charset="-122"/>
                <a:ea typeface="微软雅黑" pitchFamily="34" charset="-122"/>
              </a:rPr>
              <a:t>实验</a:t>
            </a:r>
          </a:p>
        </p:txBody>
      </p:sp>
      <p:sp>
        <p:nvSpPr>
          <p:cNvPr id="22" name="矩形 21"/>
          <p:cNvSpPr/>
          <p:nvPr/>
        </p:nvSpPr>
        <p:spPr>
          <a:xfrm>
            <a:off x="2941955" y="1484630"/>
            <a:ext cx="8914765" cy="1325880"/>
          </a:xfrm>
          <a:prstGeom prst="rect">
            <a:avLst/>
          </a:prstGeom>
          <a:noFill/>
        </p:spPr>
        <p:txBody>
          <a:bodyPr wrap="square">
            <a:spAutoFit/>
          </a:bodyPr>
          <a:lstStyle/>
          <a:p>
            <a:pPr indent="457200">
              <a:lnSpc>
                <a:spcPct val="150000"/>
              </a:lnSpc>
            </a:pPr>
            <a:r>
              <a:rPr lang="zh-CN">
                <a:solidFill>
                  <a:schemeClr val="bg1">
                    <a:lumMod val="50000"/>
                  </a:schemeClr>
                </a:solidFill>
                <a:latin typeface="微软雅黑" charset="0"/>
                <a:ea typeface="微软雅黑" charset="0"/>
              </a:rPr>
              <a:t>实验所使用语料集来自新浪微博，选择一家高速发展的</a:t>
            </a:r>
            <a:r>
              <a:rPr lang="en-US" altLang="zh-CN">
                <a:solidFill>
                  <a:schemeClr val="bg1">
                    <a:lumMod val="50000"/>
                  </a:schemeClr>
                </a:solidFill>
                <a:latin typeface="微软雅黑" charset="0"/>
                <a:ea typeface="微软雅黑" charset="0"/>
              </a:rPr>
              <a:t>IT</a:t>
            </a:r>
            <a:r>
              <a:rPr lang="zh-CN" altLang="en-US">
                <a:solidFill>
                  <a:schemeClr val="bg1">
                    <a:lumMod val="50000"/>
                  </a:schemeClr>
                </a:solidFill>
                <a:latin typeface="微软雅黑" charset="0"/>
                <a:ea typeface="微软雅黑" charset="0"/>
              </a:rPr>
              <a:t>企业被选作数据收集种子，通过新浪微博的公开应用程序编程接口（</a:t>
            </a:r>
            <a:r>
              <a:rPr lang="en-US" altLang="zh-CN">
                <a:solidFill>
                  <a:schemeClr val="bg1">
                    <a:lumMod val="50000"/>
                  </a:schemeClr>
                </a:solidFill>
                <a:latin typeface="微软雅黑" charset="0"/>
                <a:ea typeface="微软雅黑" charset="0"/>
              </a:rPr>
              <a:t>application  programming interface</a:t>
            </a:r>
            <a:r>
              <a:rPr lang="zh-CN" altLang="en-US">
                <a:solidFill>
                  <a:schemeClr val="bg1">
                    <a:lumMod val="50000"/>
                  </a:schemeClr>
                </a:solidFill>
                <a:latin typeface="微软雅黑" charset="0"/>
                <a:ea typeface="微软雅黑" charset="0"/>
              </a:rPr>
              <a:t>，</a:t>
            </a:r>
            <a:r>
              <a:rPr lang="en-US" altLang="zh-CN">
                <a:solidFill>
                  <a:schemeClr val="bg1">
                    <a:lumMod val="50000"/>
                  </a:schemeClr>
                </a:solidFill>
                <a:latin typeface="微软雅黑" charset="0"/>
                <a:ea typeface="微软雅黑" charset="0"/>
              </a:rPr>
              <a:t>API</a:t>
            </a:r>
            <a:r>
              <a:rPr lang="zh-CN" altLang="en-US">
                <a:solidFill>
                  <a:schemeClr val="bg1">
                    <a:lumMod val="50000"/>
                  </a:schemeClr>
                </a:solidFill>
                <a:latin typeface="微软雅黑" charset="0"/>
                <a:ea typeface="微软雅黑" charset="0"/>
              </a:rPr>
              <a:t>）采用</a:t>
            </a:r>
            <a:r>
              <a:rPr lang="en-US" altLang="zh-CN">
                <a:solidFill>
                  <a:schemeClr val="bg1">
                    <a:lumMod val="50000"/>
                  </a:schemeClr>
                </a:solidFill>
                <a:latin typeface="微软雅黑" charset="0"/>
                <a:ea typeface="微软雅黑" charset="0"/>
              </a:rPr>
              <a:t>“</a:t>
            </a:r>
            <a:r>
              <a:rPr lang="zh-CN" altLang="en-US">
                <a:solidFill>
                  <a:schemeClr val="bg1">
                    <a:lumMod val="50000"/>
                  </a:schemeClr>
                </a:solidFill>
                <a:latin typeface="微软雅黑" charset="0"/>
                <a:ea typeface="微软雅黑" charset="0"/>
              </a:rPr>
              <a:t>雪球式</a:t>
            </a:r>
            <a:r>
              <a:rPr lang="en-US" altLang="zh-CN">
                <a:solidFill>
                  <a:schemeClr val="bg1">
                    <a:lumMod val="50000"/>
                  </a:schemeClr>
                </a:solidFill>
                <a:latin typeface="微软雅黑" charset="0"/>
                <a:ea typeface="微软雅黑" charset="0"/>
              </a:rPr>
              <a:t>”</a:t>
            </a:r>
            <a:r>
              <a:rPr lang="zh-CN" altLang="en-US">
                <a:solidFill>
                  <a:schemeClr val="bg1">
                    <a:lumMod val="50000"/>
                  </a:schemeClr>
                </a:solidFill>
                <a:latin typeface="微软雅黑" charset="0"/>
                <a:ea typeface="微软雅黑" charset="0"/>
              </a:rPr>
              <a:t>方法收集数据。</a:t>
            </a:r>
          </a:p>
        </p:txBody>
      </p:sp>
      <p:sp>
        <p:nvSpPr>
          <p:cNvPr id="2" name="文本框 1"/>
          <p:cNvSpPr txBox="1"/>
          <p:nvPr/>
        </p:nvSpPr>
        <p:spPr>
          <a:xfrm>
            <a:off x="2886710" y="2996565"/>
            <a:ext cx="8798560" cy="2148840"/>
          </a:xfrm>
          <a:prstGeom prst="rect">
            <a:avLst/>
          </a:prstGeom>
          <a:noFill/>
        </p:spPr>
        <p:txBody>
          <a:bodyPr wrap="square" rtlCol="0">
            <a:spAutoFit/>
          </a:bodyPr>
          <a:lstStyle/>
          <a:p>
            <a:pPr>
              <a:lnSpc>
                <a:spcPct val="150000"/>
              </a:lnSpc>
            </a:pPr>
            <a:r>
              <a:rPr lang="en-US" altLang="zh-CN">
                <a:solidFill>
                  <a:schemeClr val="bg1">
                    <a:lumMod val="50000"/>
                  </a:schemeClr>
                </a:solidFill>
                <a:latin typeface="微软雅黑" charset="0"/>
                <a:ea typeface="微软雅黑" charset="0"/>
              </a:rPr>
              <a:t>      </a:t>
            </a:r>
            <a:r>
              <a:rPr lang="zh-CN" altLang="en-US">
                <a:solidFill>
                  <a:schemeClr val="bg1">
                    <a:lumMod val="50000"/>
                  </a:schemeClr>
                </a:solidFill>
                <a:latin typeface="微软雅黑" charset="0"/>
                <a:ea typeface="微软雅黑" charset="0"/>
              </a:rPr>
              <a:t>推荐过程是对消费者偏好的预测，并主动检索并以最大程度推送用户需要的信息和产品。为对推荐效果进行评价，借鉴预测理论和信息检索等领域常用评价指标，分别使用</a:t>
            </a:r>
            <a:r>
              <a:rPr lang="zh-CN" altLang="en-US">
                <a:solidFill>
                  <a:srgbClr val="00B0F0"/>
                </a:solidFill>
                <a:latin typeface="微软雅黑" charset="0"/>
                <a:ea typeface="微软雅黑" charset="0"/>
              </a:rPr>
              <a:t>平均绝对误差（</a:t>
            </a:r>
            <a:r>
              <a:rPr lang="en-US" altLang="zh-CN">
                <a:solidFill>
                  <a:srgbClr val="00B0F0"/>
                </a:solidFill>
                <a:latin typeface="微软雅黑" charset="0"/>
                <a:ea typeface="微软雅黑" charset="0"/>
              </a:rPr>
              <a:t>mean absolute error</a:t>
            </a:r>
            <a:r>
              <a:rPr lang="zh-CN" altLang="en-US">
                <a:solidFill>
                  <a:srgbClr val="00B0F0"/>
                </a:solidFill>
                <a:latin typeface="微软雅黑" charset="0"/>
                <a:ea typeface="微软雅黑" charset="0"/>
              </a:rPr>
              <a:t>，</a:t>
            </a:r>
            <a:r>
              <a:rPr lang="en-US" altLang="zh-CN">
                <a:solidFill>
                  <a:srgbClr val="00B0F0"/>
                </a:solidFill>
                <a:latin typeface="微软雅黑" charset="0"/>
                <a:ea typeface="微软雅黑" charset="0"/>
              </a:rPr>
              <a:t>MAE</a:t>
            </a:r>
            <a:r>
              <a:rPr lang="zh-CN" altLang="en-US">
                <a:solidFill>
                  <a:srgbClr val="00B0F0"/>
                </a:solidFill>
                <a:latin typeface="微软雅黑" charset="0"/>
                <a:ea typeface="微软雅黑" charset="0"/>
              </a:rPr>
              <a:t>）、准确率（</a:t>
            </a:r>
            <a:r>
              <a:rPr lang="en-US" altLang="zh-CN">
                <a:solidFill>
                  <a:srgbClr val="00B0F0"/>
                </a:solidFill>
                <a:latin typeface="微软雅黑" charset="0"/>
                <a:ea typeface="微软雅黑" charset="0"/>
              </a:rPr>
              <a:t>precision.P</a:t>
            </a:r>
            <a:r>
              <a:rPr lang="zh-CN" altLang="en-US">
                <a:solidFill>
                  <a:srgbClr val="00B0F0"/>
                </a:solidFill>
                <a:latin typeface="微软雅黑" charset="0"/>
                <a:ea typeface="微软雅黑" charset="0"/>
              </a:rPr>
              <a:t>）、召回率（</a:t>
            </a:r>
            <a:r>
              <a:rPr lang="en-US" altLang="zh-CN">
                <a:solidFill>
                  <a:srgbClr val="00B0F0"/>
                </a:solidFill>
                <a:latin typeface="微软雅黑" charset="0"/>
                <a:ea typeface="微软雅黑" charset="0"/>
              </a:rPr>
              <a:t>recall.R</a:t>
            </a:r>
            <a:r>
              <a:rPr lang="zh-CN" altLang="en-US">
                <a:solidFill>
                  <a:srgbClr val="00B0F0"/>
                </a:solidFill>
                <a:latin typeface="微软雅黑" charset="0"/>
                <a:ea typeface="微软雅黑" charset="0"/>
              </a:rPr>
              <a:t>）</a:t>
            </a:r>
            <a:r>
              <a:rPr lang="en-US" altLang="zh-CN">
                <a:solidFill>
                  <a:srgbClr val="00B0F0"/>
                </a:solidFill>
                <a:latin typeface="微软雅黑" charset="0"/>
                <a:ea typeface="微软雅黑" charset="0"/>
              </a:rPr>
              <a:t>,</a:t>
            </a:r>
            <a:r>
              <a:rPr lang="zh-CN" altLang="en-US">
                <a:solidFill>
                  <a:srgbClr val="00B0F0"/>
                </a:solidFill>
                <a:latin typeface="微软雅黑" charset="0"/>
                <a:ea typeface="微软雅黑" charset="0"/>
              </a:rPr>
              <a:t>这三者分别度量了推荐模型的预测能力，推荐结果相关性以及对潜在偏好的覆盖能力</a:t>
            </a:r>
            <a:r>
              <a:rPr lang="zh-CN" altLang="en-US">
                <a:solidFill>
                  <a:schemeClr val="bg1">
                    <a:lumMod val="50000"/>
                  </a:schemeClr>
                </a:solidFill>
                <a:latin typeface="微软雅黑" charset="0"/>
                <a:ea typeface="微软雅黑" charset="0"/>
              </a:rPr>
              <a:t>。</a:t>
            </a:r>
          </a:p>
        </p:txBody>
      </p:sp>
      <p:sp>
        <p:nvSpPr>
          <p:cNvPr id="3" name="文本框 2"/>
          <p:cNvSpPr txBox="1"/>
          <p:nvPr/>
        </p:nvSpPr>
        <p:spPr>
          <a:xfrm>
            <a:off x="3013710" y="5300980"/>
            <a:ext cx="8509000" cy="1325880"/>
          </a:xfrm>
          <a:prstGeom prst="rect">
            <a:avLst/>
          </a:prstGeom>
          <a:noFill/>
        </p:spPr>
        <p:txBody>
          <a:bodyPr wrap="square" rtlCol="0">
            <a:spAutoFit/>
          </a:bodyPr>
          <a:lstStyle/>
          <a:p>
            <a:pPr>
              <a:lnSpc>
                <a:spcPct val="150000"/>
              </a:lnSpc>
            </a:pPr>
            <a:r>
              <a:rPr lang="en-US" altLang="zh-CN">
                <a:solidFill>
                  <a:schemeClr val="bg1">
                    <a:lumMod val="50000"/>
                  </a:schemeClr>
                </a:solidFill>
                <a:latin typeface="微软雅黑" charset="0"/>
                <a:ea typeface="微软雅黑" charset="0"/>
              </a:rPr>
              <a:t>       </a:t>
            </a:r>
            <a:r>
              <a:rPr lang="zh-CN" altLang="en-US">
                <a:solidFill>
                  <a:schemeClr val="bg1">
                    <a:lumMod val="50000"/>
                  </a:schemeClr>
                </a:solidFill>
                <a:latin typeface="微软雅黑" charset="0"/>
                <a:ea typeface="微软雅黑" charset="0"/>
              </a:rPr>
              <a:t>实验结果显示基于信息传播模型的协同过滤推荐模型在</a:t>
            </a:r>
            <a:r>
              <a:rPr lang="en-US" altLang="zh-CN">
                <a:solidFill>
                  <a:schemeClr val="bg1">
                    <a:lumMod val="50000"/>
                  </a:schemeClr>
                </a:solidFill>
                <a:latin typeface="微软雅黑" charset="0"/>
                <a:ea typeface="微软雅黑" charset="0"/>
              </a:rPr>
              <a:t>MAE</a:t>
            </a:r>
            <a:r>
              <a:rPr lang="zh-CN" altLang="en-US">
                <a:solidFill>
                  <a:schemeClr val="bg1">
                    <a:lumMod val="50000"/>
                  </a:schemeClr>
                </a:solidFill>
                <a:latin typeface="微软雅黑" charset="0"/>
                <a:ea typeface="微软雅黑" charset="0"/>
              </a:rPr>
              <a:t>，准确率</a:t>
            </a:r>
            <a:r>
              <a:rPr lang="en-US" altLang="zh-CN">
                <a:solidFill>
                  <a:schemeClr val="bg1">
                    <a:lumMod val="50000"/>
                  </a:schemeClr>
                </a:solidFill>
                <a:latin typeface="微软雅黑" charset="0"/>
                <a:ea typeface="微软雅黑" charset="0"/>
              </a:rPr>
              <a:t>P</a:t>
            </a:r>
            <a:r>
              <a:rPr lang="zh-CN" altLang="en-US">
                <a:solidFill>
                  <a:schemeClr val="bg1">
                    <a:lumMod val="50000"/>
                  </a:schemeClr>
                </a:solidFill>
                <a:latin typeface="微软雅黑" charset="0"/>
                <a:ea typeface="微软雅黑" charset="0"/>
              </a:rPr>
              <a:t>和召回率</a:t>
            </a:r>
            <a:r>
              <a:rPr lang="en-US" altLang="zh-CN">
                <a:solidFill>
                  <a:schemeClr val="bg1">
                    <a:lumMod val="50000"/>
                  </a:schemeClr>
                </a:solidFill>
                <a:latin typeface="微软雅黑" charset="0"/>
                <a:ea typeface="微软雅黑" charset="0"/>
              </a:rPr>
              <a:t>R</a:t>
            </a:r>
            <a:r>
              <a:rPr lang="zh-CN" altLang="en-US">
                <a:solidFill>
                  <a:schemeClr val="bg1">
                    <a:lumMod val="50000"/>
                  </a:schemeClr>
                </a:solidFill>
                <a:latin typeface="微软雅黑" charset="0"/>
                <a:ea typeface="微软雅黑" charset="0"/>
              </a:rPr>
              <a:t>三个评价指标上的表现都要优于基准模型，说明整合</a:t>
            </a:r>
            <a:r>
              <a:rPr lang="en-US" altLang="zh-CN">
                <a:solidFill>
                  <a:schemeClr val="bg1">
                    <a:lumMod val="50000"/>
                  </a:schemeClr>
                </a:solidFill>
                <a:latin typeface="微软雅黑" charset="0"/>
                <a:ea typeface="微软雅黑" charset="0"/>
              </a:rPr>
              <a:t>UGC</a:t>
            </a:r>
            <a:r>
              <a:rPr lang="zh-CN" altLang="en-US">
                <a:solidFill>
                  <a:schemeClr val="bg1">
                    <a:lumMod val="50000"/>
                  </a:schemeClr>
                </a:solidFill>
                <a:latin typeface="微软雅黑" charset="0"/>
                <a:ea typeface="微软雅黑" charset="0"/>
              </a:rPr>
              <a:t>和社会网络两方面信息能有效提高推荐效率，解决信息过载问题。</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仝德志文件，勿删！\03-参考文档\！PPT图片及版面资源\06-PPT精选插图\04-图标\灯笼指示图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 y="1092200"/>
            <a:ext cx="2514600" cy="5765800"/>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p:cNvSpPr>
            <a:spLocks noGrp="1"/>
          </p:cNvSpPr>
          <p:nvPr>
            <p:ph type="title"/>
          </p:nvPr>
        </p:nvSpPr>
        <p:spPr/>
        <p:txBody>
          <a:bodyPr>
            <a:normAutofit fontScale="90000"/>
          </a:bodyPr>
          <a:lstStyle/>
          <a:p>
            <a:r>
              <a:rPr lang="zh-CN" altLang="en-US" dirty="0" smtClean="0">
                <a:solidFill>
                  <a:srgbClr val="57D3FF"/>
                </a:solidFill>
              </a:rPr>
              <a:t>正文 </a:t>
            </a:r>
            <a:r>
              <a:rPr lang="en-US" altLang="zh-CN" dirty="0" smtClean="0">
                <a:solidFill>
                  <a:srgbClr val="57D3FF"/>
                </a:solidFill>
              </a:rPr>
              <a:t>· </a:t>
            </a:r>
            <a:r>
              <a:rPr lang="zh-CN" altLang="en-US" dirty="0" smtClean="0">
                <a:solidFill>
                  <a:srgbClr val="57D3FF"/>
                </a:solidFill>
              </a:rPr>
              <a:t>第四章</a:t>
            </a:r>
            <a:endParaRPr lang="zh-CN" altLang="en-US" dirty="0">
              <a:solidFill>
                <a:srgbClr val="57D3FF"/>
              </a:solidFill>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rPr>
              <a:t>人生概述</a:t>
            </a:r>
            <a:endParaRPr lang="en-US" altLang="zh-CN" sz="2400" b="1" kern="0" spc="200" dirty="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6" name="矩形 15"/>
          <p:cNvSpPr/>
          <p:nvPr/>
        </p:nvSpPr>
        <p:spPr>
          <a:xfrm>
            <a:off x="1198662" y="1671104"/>
            <a:ext cx="630000" cy="2376000"/>
          </a:xfrm>
          <a:prstGeom prst="rect">
            <a:avLst/>
          </a:prstGeom>
          <a:gradFill>
            <a:gsLst>
              <a:gs pos="33000">
                <a:srgbClr val="F68426">
                  <a:lumMod val="60000"/>
                  <a:lumOff val="40000"/>
                </a:srgbClr>
              </a:gs>
              <a:gs pos="100000">
                <a:srgbClr val="F68426"/>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lIns="93296" tIns="46648" rIns="93296" bIns="46648" anchor="ctr"/>
          <a:lstStyle/>
          <a:p>
            <a:pPr algn="ctr">
              <a:lnSpc>
                <a:spcPct val="120000"/>
              </a:lnSpc>
            </a:pPr>
            <a:endParaRPr lang="zh-CN" altLang="en-US" sz="1600" kern="0">
              <a:solidFill>
                <a:srgbClr val="F9F9F9"/>
              </a:solidFill>
              <a:latin typeface="微软雅黑" pitchFamily="34" charset="-122"/>
              <a:ea typeface="微软雅黑" pitchFamily="34" charset="-122"/>
            </a:endParaRPr>
          </a:p>
        </p:txBody>
      </p:sp>
      <p:sp>
        <p:nvSpPr>
          <p:cNvPr id="4" name="矩形 3"/>
          <p:cNvSpPr/>
          <p:nvPr/>
        </p:nvSpPr>
        <p:spPr>
          <a:xfrm>
            <a:off x="4824986" y="2967335"/>
            <a:ext cx="2540440" cy="1107996"/>
          </a:xfrm>
          <a:prstGeom prst="rect">
            <a:avLst/>
          </a:prstGeom>
          <a:noFill/>
        </p:spPr>
        <p:txBody>
          <a:bodyPr wrap="none" lIns="91440" tIns="45720" rIns="91440" bIns="45720">
            <a:spAutoFit/>
          </a:bodyPr>
          <a:lstStyle/>
          <a:p>
            <a:pPr algn="ctr"/>
            <a:r>
              <a:rPr lang="en-US" altLang="zh-CN" sz="6600" b="1" i="1" cap="none" spc="0" dirty="0" smtClean="0">
                <a:ln w="22225">
                  <a:solidFill>
                    <a:schemeClr val="accent2"/>
                  </a:solidFill>
                  <a:prstDash val="solid"/>
                </a:ln>
                <a:solidFill>
                  <a:schemeClr val="accent2">
                    <a:lumMod val="40000"/>
                    <a:lumOff val="60000"/>
                  </a:schemeClr>
                </a:solidFill>
                <a:effectLst/>
              </a:rPr>
              <a:t>thanks</a:t>
            </a:r>
            <a:endParaRPr lang="zh-CN" altLang="en-US" sz="6600" b="1" i="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44995426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2558" y="980728"/>
            <a:ext cx="2753456" cy="802842"/>
            <a:chOff x="406574" y="980728"/>
            <a:chExt cx="3168352" cy="802842"/>
          </a:xfrm>
        </p:grpSpPr>
        <p:sp>
          <p:nvSpPr>
            <p:cNvPr id="33" name="矩形 32"/>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8" name="矩形 37"/>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41" name="流程图: 联系 40"/>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3" name="流程图: 联系 42"/>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45" name="直接连接符 44"/>
            <p:cNvCxnSpPr>
              <a:endCxn id="6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4" name="流程图: 联系 6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2" name="直接连接符 31"/>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2" name="标题 1"/>
          <p:cNvSpPr>
            <a:spLocks noGrp="1"/>
          </p:cNvSpPr>
          <p:nvPr>
            <p:ph type="title"/>
          </p:nvPr>
        </p:nvSpPr>
        <p:spPr/>
        <p:txBody>
          <a:bodyPr>
            <a:normAutofit fontScale="90000"/>
          </a:bodyPr>
          <a:lstStyle/>
          <a:p>
            <a:r>
              <a:rPr lang="zh-CN" altLang="en-US" dirty="0" smtClean="0">
                <a:solidFill>
                  <a:srgbClr val="57D3FF"/>
                </a:solidFill>
              </a:rPr>
              <a:t>一级目录</a:t>
            </a:r>
            <a:endParaRPr lang="zh-CN" altLang="en-US" dirty="0">
              <a:solidFill>
                <a:srgbClr val="57D3FF"/>
              </a:solidFill>
            </a:endParaRPr>
          </a:p>
        </p:txBody>
      </p:sp>
      <p:sp>
        <p:nvSpPr>
          <p:cNvPr id="39" name="TextBox 49"/>
          <p:cNvSpPr txBox="1">
            <a:spLocks noChangeArrowheads="1"/>
          </p:cNvSpPr>
          <p:nvPr/>
        </p:nvSpPr>
        <p:spPr bwMode="auto">
          <a:xfrm>
            <a:off x="-249806" y="1371397"/>
            <a:ext cx="3340027" cy="307777"/>
          </a:xfrm>
          <a:prstGeom prst="rect">
            <a:avLst/>
          </a:prstGeom>
          <a:noFill/>
          <a:ln w="9525">
            <a:noFill/>
            <a:miter lim="800000"/>
          </a:ln>
        </p:spPr>
        <p:txBody>
          <a:bodyPr wrap="square">
            <a:spAutoFit/>
          </a:bodyPr>
          <a:lstStyle/>
          <a:p>
            <a:pPr algn="r"/>
            <a:r>
              <a:rPr lang="zh-CN" altLang="en-US" sz="1400" b="1" dirty="0" smtClean="0">
                <a:solidFill>
                  <a:srgbClr val="00B0F0"/>
                </a:solidFill>
                <a:latin typeface="微软雅黑" pitchFamily="34" charset="-122"/>
                <a:ea typeface="微软雅黑" pitchFamily="34" charset="-122"/>
              </a:rPr>
              <a:t>基于信息传播的协同过滤推荐框架</a:t>
            </a:r>
            <a:endParaRPr lang="zh-CN" altLang="en-US" sz="1400" b="1" dirty="0">
              <a:solidFill>
                <a:srgbClr val="00B0F0"/>
              </a:solidFill>
              <a:latin typeface="微软雅黑" pitchFamily="34" charset="-122"/>
              <a:ea typeface="微软雅黑" pitchFamily="34" charset="-122"/>
            </a:endParaRPr>
          </a:p>
        </p:txBody>
      </p:sp>
      <p:grpSp>
        <p:nvGrpSpPr>
          <p:cNvPr id="5" name="组合 4"/>
          <p:cNvGrpSpPr/>
          <p:nvPr/>
        </p:nvGrpSpPr>
        <p:grpSpPr>
          <a:xfrm>
            <a:off x="405922" y="1652168"/>
            <a:ext cx="2448924" cy="4706026"/>
            <a:chOff x="405922" y="1652168"/>
            <a:chExt cx="3169004" cy="4706026"/>
          </a:xfrm>
        </p:grpSpPr>
        <p:pic>
          <p:nvPicPr>
            <p:cNvPr id="1029" name="Picture 5" descr="C:\Users\user\Desktop\9124-12041022532540 拷贝.jpg"/>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405922"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直接连接符 47"/>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49" name="直接连接符 48"/>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nvGrpSpPr>
          <p:cNvPr id="22" name="组合 21"/>
          <p:cNvGrpSpPr/>
          <p:nvPr/>
        </p:nvGrpSpPr>
        <p:grpSpPr>
          <a:xfrm>
            <a:off x="6331171" y="1003856"/>
            <a:ext cx="2449257" cy="802842"/>
            <a:chOff x="406574" y="980728"/>
            <a:chExt cx="3168352" cy="802842"/>
          </a:xfrm>
        </p:grpSpPr>
        <p:sp>
          <p:nvSpPr>
            <p:cNvPr id="23" name="矩形 22"/>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4" name="矩形 23"/>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smtClean="0">
                  <a:solidFill>
                    <a:srgbClr val="00B0F0"/>
                  </a:solidFill>
                  <a:latin typeface="微软雅黑" pitchFamily="34" charset="-122"/>
                  <a:ea typeface="微软雅黑" pitchFamily="34" charset="-122"/>
                </a:rPr>
                <a:t>偏好模型及关键词推荐</a:t>
              </a:r>
              <a:endParaRPr lang="zh-CN" altLang="en-US" sz="1600" b="1" dirty="0">
                <a:solidFill>
                  <a:srgbClr val="00B0F0"/>
                </a:solidFill>
                <a:latin typeface="微软雅黑" pitchFamily="34" charset="-122"/>
                <a:ea typeface="微软雅黑" pitchFamily="34" charset="-122"/>
              </a:endParaRPr>
            </a:p>
          </p:txBody>
        </p:sp>
        <p:sp>
          <p:nvSpPr>
            <p:cNvPr id="25" name="流程图: 联系 24"/>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6" name="流程图: 联系 25"/>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27" name="直接连接符 26"/>
            <p:cNvCxnSpPr>
              <a:endCxn id="29"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28" name="流程图: 联系 27"/>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流程图: 联系 28"/>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0" name="直接连接符 29"/>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31" name="TextBox 49"/>
          <p:cNvSpPr txBox="1">
            <a:spLocks noChangeArrowheads="1"/>
          </p:cNvSpPr>
          <p:nvPr/>
        </p:nvSpPr>
        <p:spPr bwMode="auto">
          <a:xfrm>
            <a:off x="3910488" y="1395977"/>
            <a:ext cx="1892608" cy="369332"/>
          </a:xfrm>
          <a:prstGeom prst="rect">
            <a:avLst/>
          </a:prstGeom>
          <a:noFill/>
          <a:ln w="9525">
            <a:noFill/>
            <a:miter lim="800000"/>
          </a:ln>
        </p:spPr>
        <p:txBody>
          <a:bodyPr wrap="square">
            <a:spAutoFit/>
          </a:bodyPr>
          <a:lstStyle/>
          <a:p>
            <a:pPr algn="r"/>
            <a:endParaRPr lang="zh-CN" altLang="en-US" b="1" dirty="0">
              <a:solidFill>
                <a:srgbClr val="00B0F0"/>
              </a:solidFill>
              <a:latin typeface="微软雅黑" pitchFamily="34" charset="-122"/>
              <a:ea typeface="微软雅黑" pitchFamily="34" charset="-122"/>
            </a:endParaRPr>
          </a:p>
        </p:txBody>
      </p:sp>
      <p:grpSp>
        <p:nvGrpSpPr>
          <p:cNvPr id="6" name="组合 5"/>
          <p:cNvGrpSpPr/>
          <p:nvPr/>
        </p:nvGrpSpPr>
        <p:grpSpPr>
          <a:xfrm>
            <a:off x="6326835" y="1675296"/>
            <a:ext cx="2452609" cy="4710939"/>
            <a:chOff x="3930630" y="1652168"/>
            <a:chExt cx="3172688" cy="4710939"/>
          </a:xfrm>
        </p:grpSpPr>
        <p:pic>
          <p:nvPicPr>
            <p:cNvPr id="1027" name="Picture 3" descr="C:\Users\user\Desktop\00265539666d115deb0406 拷贝.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0630" y="2132856"/>
              <a:ext cx="3172688" cy="4230251"/>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组合 33"/>
            <p:cNvGrpSpPr/>
            <p:nvPr/>
          </p:nvGrpSpPr>
          <p:grpSpPr>
            <a:xfrm>
              <a:off x="4222998" y="1652168"/>
              <a:ext cx="2592288" cy="768720"/>
              <a:chOff x="694606" y="1652168"/>
              <a:chExt cx="2592288" cy="768720"/>
            </a:xfrm>
          </p:grpSpPr>
          <p:cxnSp>
            <p:nvCxnSpPr>
              <p:cNvPr id="36" name="直接连接符 35"/>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40" name="直接连接符 39"/>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grpSp>
        <p:nvGrpSpPr>
          <p:cNvPr id="42" name="组合 41"/>
          <p:cNvGrpSpPr/>
          <p:nvPr/>
        </p:nvGrpSpPr>
        <p:grpSpPr>
          <a:xfrm>
            <a:off x="3337814" y="1005412"/>
            <a:ext cx="2519761" cy="802842"/>
            <a:chOff x="406574" y="980728"/>
            <a:chExt cx="3168352" cy="802842"/>
          </a:xfrm>
        </p:grpSpPr>
        <p:sp>
          <p:nvSpPr>
            <p:cNvPr id="44" name="矩形 43"/>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7" name="矩形 46"/>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50" name="流程图: 联系 49"/>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1" name="流程图: 联系 50"/>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52" name="直接连接符 51"/>
            <p:cNvCxnSpPr>
              <a:endCxn id="5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53" name="流程图: 联系 52"/>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流程图: 联系 5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55" name="直接连接符 54"/>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56" name="TextBox 49"/>
          <p:cNvSpPr txBox="1">
            <a:spLocks noChangeArrowheads="1"/>
          </p:cNvSpPr>
          <p:nvPr/>
        </p:nvSpPr>
        <p:spPr bwMode="auto">
          <a:xfrm>
            <a:off x="3481830" y="1382451"/>
            <a:ext cx="1947088" cy="369332"/>
          </a:xfrm>
          <a:prstGeom prst="rect">
            <a:avLst/>
          </a:prstGeom>
          <a:noFill/>
          <a:ln w="9525">
            <a:noFill/>
            <a:miter lim="800000"/>
          </a:ln>
        </p:spPr>
        <p:txBody>
          <a:bodyPr wrap="square">
            <a:spAutoFit/>
          </a:bodyPr>
          <a:lstStyle/>
          <a:p>
            <a:pPr algn="r"/>
            <a:r>
              <a:rPr lang="zh-CN" altLang="en-US" b="1" dirty="0" smtClean="0">
                <a:solidFill>
                  <a:srgbClr val="00B0F0"/>
                </a:solidFill>
                <a:latin typeface="微软雅黑" pitchFamily="34" charset="-122"/>
                <a:ea typeface="微软雅黑" pitchFamily="34" charset="-122"/>
              </a:rPr>
              <a:t>用户偏好模型</a:t>
            </a:r>
            <a:endParaRPr lang="zh-CN" altLang="en-US" b="1" dirty="0">
              <a:solidFill>
                <a:srgbClr val="00B0F0"/>
              </a:solidFill>
              <a:latin typeface="微软雅黑" pitchFamily="34" charset="-122"/>
              <a:ea typeface="微软雅黑" pitchFamily="34" charset="-122"/>
            </a:endParaRPr>
          </a:p>
        </p:txBody>
      </p:sp>
      <p:grpSp>
        <p:nvGrpSpPr>
          <p:cNvPr id="8" name="组合 7"/>
          <p:cNvGrpSpPr/>
          <p:nvPr/>
        </p:nvGrpSpPr>
        <p:grpSpPr>
          <a:xfrm>
            <a:off x="3337814" y="1676852"/>
            <a:ext cx="2520280" cy="4706026"/>
            <a:chOff x="7463358" y="1652168"/>
            <a:chExt cx="3169004" cy="4706026"/>
          </a:xfrm>
        </p:grpSpPr>
        <p:pic>
          <p:nvPicPr>
            <p:cNvPr id="1030" name="Picture 6" descr="C:\Users\user\Desktop\漂亮的小孩子 拷贝.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3358"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组合 58"/>
            <p:cNvGrpSpPr/>
            <p:nvPr/>
          </p:nvGrpSpPr>
          <p:grpSpPr>
            <a:xfrm>
              <a:off x="7751390" y="1652168"/>
              <a:ext cx="2592288" cy="768720"/>
              <a:chOff x="694606" y="1652168"/>
              <a:chExt cx="2592288" cy="768720"/>
            </a:xfrm>
          </p:grpSpPr>
          <p:cxnSp>
            <p:nvCxnSpPr>
              <p:cNvPr id="60" name="直接连接符 59"/>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61" name="直接连接符 60"/>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grpSp>
        <p:nvGrpSpPr>
          <p:cNvPr id="75" name="组合 74"/>
          <p:cNvGrpSpPr/>
          <p:nvPr/>
        </p:nvGrpSpPr>
        <p:grpSpPr>
          <a:xfrm>
            <a:off x="9240846" y="988600"/>
            <a:ext cx="2519761" cy="802842"/>
            <a:chOff x="406574" y="980728"/>
            <a:chExt cx="3168352" cy="802842"/>
          </a:xfrm>
        </p:grpSpPr>
        <p:sp>
          <p:nvSpPr>
            <p:cNvPr id="76" name="矩形 75"/>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7" name="矩形 76"/>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78" name="流程图: 联系 77"/>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9" name="流程图: 联系 78"/>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0" name="直接连接符 79"/>
            <p:cNvCxnSpPr>
              <a:endCxn id="82"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81" name="流程图: 联系 80"/>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2" name="流程图: 联系 81"/>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3" name="直接连接符 82"/>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84" name="TextBox 49"/>
          <p:cNvSpPr txBox="1">
            <a:spLocks noChangeArrowheads="1"/>
          </p:cNvSpPr>
          <p:nvPr/>
        </p:nvSpPr>
        <p:spPr bwMode="auto">
          <a:xfrm>
            <a:off x="9384862" y="1365639"/>
            <a:ext cx="1947088" cy="369332"/>
          </a:xfrm>
          <a:prstGeom prst="rect">
            <a:avLst/>
          </a:prstGeom>
          <a:noFill/>
          <a:ln w="9525">
            <a:noFill/>
            <a:miter lim="800000"/>
          </a:ln>
        </p:spPr>
        <p:txBody>
          <a:bodyPr wrap="square">
            <a:spAutoFit/>
          </a:bodyPr>
          <a:lstStyle/>
          <a:p>
            <a:pPr algn="ctr"/>
            <a:r>
              <a:rPr lang="zh-CN" altLang="en-US" b="1" dirty="0" smtClean="0">
                <a:solidFill>
                  <a:srgbClr val="00B0F0"/>
                </a:solidFill>
                <a:latin typeface="微软雅黑" pitchFamily="34" charset="-122"/>
                <a:ea typeface="微软雅黑" pitchFamily="34" charset="-122"/>
              </a:rPr>
              <a:t>实验</a:t>
            </a:r>
            <a:endParaRPr lang="zh-CN" altLang="en-US" b="1" dirty="0">
              <a:solidFill>
                <a:srgbClr val="00B0F0"/>
              </a:solidFill>
              <a:latin typeface="微软雅黑" pitchFamily="34" charset="-122"/>
              <a:ea typeface="微软雅黑" pitchFamily="34" charset="-122"/>
            </a:endParaRPr>
          </a:p>
        </p:txBody>
      </p:sp>
      <p:grpSp>
        <p:nvGrpSpPr>
          <p:cNvPr id="85" name="组合 84"/>
          <p:cNvGrpSpPr/>
          <p:nvPr/>
        </p:nvGrpSpPr>
        <p:grpSpPr>
          <a:xfrm>
            <a:off x="9240846" y="1660040"/>
            <a:ext cx="2520280" cy="4706026"/>
            <a:chOff x="7463358" y="1652168"/>
            <a:chExt cx="3169004" cy="4706026"/>
          </a:xfrm>
        </p:grpSpPr>
        <p:pic>
          <p:nvPicPr>
            <p:cNvPr id="86" name="Picture 6" descr="C:\Users\user\Desktop\漂亮的小孩子 拷贝.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3358"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组合 86"/>
            <p:cNvGrpSpPr/>
            <p:nvPr/>
          </p:nvGrpSpPr>
          <p:grpSpPr>
            <a:xfrm>
              <a:off x="7751390" y="1652168"/>
              <a:ext cx="2592288" cy="768720"/>
              <a:chOff x="694606" y="1652168"/>
              <a:chExt cx="2592288" cy="768720"/>
            </a:xfrm>
          </p:grpSpPr>
          <p:cxnSp>
            <p:nvCxnSpPr>
              <p:cNvPr id="88" name="直接连接符 87"/>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89" name="直接连接符 88"/>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 fill="hold"/>
                                        <p:tgtEl>
                                          <p:spTgt spid="4"/>
                                        </p:tgtEl>
                                        <p:attrNameLst>
                                          <p:attrName>ppt_x</p:attrName>
                                        </p:attrNameLst>
                                      </p:cBhvr>
                                      <p:tavLst>
                                        <p:tav tm="0">
                                          <p:val>
                                            <p:strVal val="#ppt_x"/>
                                          </p:val>
                                        </p:tav>
                                        <p:tav tm="100000">
                                          <p:val>
                                            <p:strVal val="#ppt_x"/>
                                          </p:val>
                                        </p:tav>
                                      </p:tavLst>
                                    </p:anim>
                                    <p:anim calcmode="lin" valueType="num">
                                      <p:cBhvr additive="base">
                                        <p:cTn id="8" dur="1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400" fill="hold"/>
                                        <p:tgtEl>
                                          <p:spTgt spid="39"/>
                                        </p:tgtEl>
                                        <p:attrNameLst>
                                          <p:attrName>ppt_x</p:attrName>
                                        </p:attrNameLst>
                                      </p:cBhvr>
                                      <p:tavLst>
                                        <p:tav tm="0">
                                          <p:val>
                                            <p:strVal val="0-#ppt_w/2"/>
                                          </p:val>
                                        </p:tav>
                                        <p:tav tm="100000">
                                          <p:val>
                                            <p:strVal val="#ppt_x"/>
                                          </p:val>
                                        </p:tav>
                                      </p:tavLst>
                                    </p:anim>
                                    <p:anim calcmode="lin" valueType="num">
                                      <p:cBhvr additive="base">
                                        <p:cTn id="12" dur="400" fill="hold"/>
                                        <p:tgtEl>
                                          <p:spTgt spid="39"/>
                                        </p:tgtEl>
                                        <p:attrNameLst>
                                          <p:attrName>ppt_y</p:attrName>
                                        </p:attrNameLst>
                                      </p:cBhvr>
                                      <p:tavLst>
                                        <p:tav tm="0">
                                          <p:val>
                                            <p:strVal val="#ppt_y"/>
                                          </p:val>
                                        </p:tav>
                                        <p:tav tm="100000">
                                          <p:val>
                                            <p:strVal val="#ppt_y"/>
                                          </p:val>
                                        </p:tav>
                                      </p:tavLst>
                                    </p:anim>
                                  </p:childTnLst>
                                </p:cTn>
                              </p:par>
                              <p:par>
                                <p:cTn id="13" presetID="35" presetClass="path" presetSubtype="0" repeatCount="indefinite" autoRev="1" fill="hold" grpId="1" nodeType="withEffect">
                                  <p:stCondLst>
                                    <p:cond delay="400"/>
                                  </p:stCondLst>
                                  <p:childTnLst>
                                    <p:animMotion origin="layout" path="M -1.94444E-6 2.53165E-6 L -0.05243 2.53165E-6 " pathEditMode="relative" rAng="0" ptsTypes="AA">
                                      <p:cBhvr>
                                        <p:cTn id="14" dur="2230" fill="hold"/>
                                        <p:tgtEl>
                                          <p:spTgt spid="39"/>
                                        </p:tgtEl>
                                        <p:attrNameLst>
                                          <p:attrName>ppt_x</p:attrName>
                                          <p:attrName>ppt_y</p:attrName>
                                        </p:attrNameLst>
                                      </p:cBhvr>
                                      <p:rCtr x="-2622" y="0"/>
                                    </p:animMotion>
                                  </p:childTnLst>
                                </p:cTn>
                              </p:par>
                              <p:par>
                                <p:cTn id="15" presetID="2" presetClass="entr" presetSubtype="1" fill="hold" nodeType="withEffect">
                                  <p:stCondLst>
                                    <p:cond delay="4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100" fill="hold"/>
                                        <p:tgtEl>
                                          <p:spTgt spid="5"/>
                                        </p:tgtEl>
                                        <p:attrNameLst>
                                          <p:attrName>ppt_x</p:attrName>
                                        </p:attrNameLst>
                                      </p:cBhvr>
                                      <p:tavLst>
                                        <p:tav tm="0">
                                          <p:val>
                                            <p:strVal val="#ppt_x"/>
                                          </p:val>
                                        </p:tav>
                                        <p:tav tm="100000">
                                          <p:val>
                                            <p:strVal val="#ppt_x"/>
                                          </p:val>
                                        </p:tav>
                                      </p:tavLst>
                                    </p:anim>
                                    <p:anim calcmode="lin" valueType="num">
                                      <p:cBhvr additive="base">
                                        <p:cTn id="18" dur="100" fill="hold"/>
                                        <p:tgtEl>
                                          <p:spTgt spid="5"/>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80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100" fill="hold"/>
                                        <p:tgtEl>
                                          <p:spTgt spid="22"/>
                                        </p:tgtEl>
                                        <p:attrNameLst>
                                          <p:attrName>ppt_x</p:attrName>
                                        </p:attrNameLst>
                                      </p:cBhvr>
                                      <p:tavLst>
                                        <p:tav tm="0">
                                          <p:val>
                                            <p:strVal val="#ppt_x"/>
                                          </p:val>
                                        </p:tav>
                                        <p:tav tm="100000">
                                          <p:val>
                                            <p:strVal val="#ppt_x"/>
                                          </p:val>
                                        </p:tav>
                                      </p:tavLst>
                                    </p:anim>
                                    <p:anim calcmode="lin" valueType="num">
                                      <p:cBhvr additive="base">
                                        <p:cTn id="22" dur="100" fill="hold"/>
                                        <p:tgtEl>
                                          <p:spTgt spid="22"/>
                                        </p:tgtEl>
                                        <p:attrNameLst>
                                          <p:attrName>ppt_y</p:attrName>
                                        </p:attrNameLst>
                                      </p:cBhvr>
                                      <p:tavLst>
                                        <p:tav tm="0">
                                          <p:val>
                                            <p:strVal val="0-#ppt_h/2"/>
                                          </p:val>
                                        </p:tav>
                                        <p:tav tm="100000">
                                          <p:val>
                                            <p:strVal val="#ppt_y"/>
                                          </p:val>
                                        </p:tav>
                                      </p:tavLst>
                                    </p:anim>
                                  </p:childTnLst>
                                </p:cTn>
                              </p:par>
                              <p:par>
                                <p:cTn id="23" presetID="2" presetClass="entr" presetSubtype="8" fill="hold" grpId="0" nodeType="withEffect" nodePh="1">
                                  <p:stCondLst>
                                    <p:cond delay="800"/>
                                  </p:stCondLst>
                                  <p:endCondLst>
                                    <p:cond evt="begin" delay="0">
                                      <p:tn val="23"/>
                                    </p:cond>
                                  </p:end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400" fill="hold"/>
                                        <p:tgtEl>
                                          <p:spTgt spid="31"/>
                                        </p:tgtEl>
                                        <p:attrNameLst>
                                          <p:attrName>ppt_x</p:attrName>
                                        </p:attrNameLst>
                                      </p:cBhvr>
                                      <p:tavLst>
                                        <p:tav tm="0">
                                          <p:val>
                                            <p:strVal val="0-#ppt_w/2"/>
                                          </p:val>
                                        </p:tav>
                                        <p:tav tm="100000">
                                          <p:val>
                                            <p:strVal val="#ppt_x"/>
                                          </p:val>
                                        </p:tav>
                                      </p:tavLst>
                                    </p:anim>
                                    <p:anim calcmode="lin" valueType="num">
                                      <p:cBhvr additive="base">
                                        <p:cTn id="26" dur="400" fill="hold"/>
                                        <p:tgtEl>
                                          <p:spTgt spid="31"/>
                                        </p:tgtEl>
                                        <p:attrNameLst>
                                          <p:attrName>ppt_y</p:attrName>
                                        </p:attrNameLst>
                                      </p:cBhvr>
                                      <p:tavLst>
                                        <p:tav tm="0">
                                          <p:val>
                                            <p:strVal val="#ppt_y"/>
                                          </p:val>
                                        </p:tav>
                                        <p:tav tm="100000">
                                          <p:val>
                                            <p:strVal val="#ppt_y"/>
                                          </p:val>
                                        </p:tav>
                                      </p:tavLst>
                                    </p:anim>
                                  </p:childTnLst>
                                </p:cTn>
                              </p:par>
                              <p:par>
                                <p:cTn id="27" presetID="35" presetClass="path" presetSubtype="0" repeatCount="indefinite" autoRev="1" fill="hold" grpId="1" nodeType="withEffect" nodePh="1">
                                  <p:stCondLst>
                                    <p:cond delay="1200"/>
                                  </p:stCondLst>
                                  <p:endCondLst>
                                    <p:cond evt="begin" delay="0">
                                      <p:tn val="27"/>
                                    </p:cond>
                                  </p:endCondLst>
                                  <p:childTnLst>
                                    <p:animMotion origin="layout" path="M -1.94444E-6 2.53165E-6 L -0.05243 2.53165E-6 " pathEditMode="relative" rAng="0" ptsTypes="AA">
                                      <p:cBhvr>
                                        <p:cTn id="28" dur="2000" fill="hold"/>
                                        <p:tgtEl>
                                          <p:spTgt spid="31"/>
                                        </p:tgtEl>
                                        <p:attrNameLst>
                                          <p:attrName>ppt_x</p:attrName>
                                          <p:attrName>ppt_y</p:attrName>
                                        </p:attrNameLst>
                                      </p:cBhvr>
                                      <p:rCtr x="-2622" y="0"/>
                                    </p:animMotion>
                                  </p:childTnLst>
                                </p:cTn>
                              </p:par>
                              <p:par>
                                <p:cTn id="29" presetID="2" presetClass="entr" presetSubtype="1" fill="hold" nodeType="withEffect">
                                  <p:stCondLst>
                                    <p:cond delay="12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 fill="hold"/>
                                        <p:tgtEl>
                                          <p:spTgt spid="6"/>
                                        </p:tgtEl>
                                        <p:attrNameLst>
                                          <p:attrName>ppt_x</p:attrName>
                                        </p:attrNameLst>
                                      </p:cBhvr>
                                      <p:tavLst>
                                        <p:tav tm="0">
                                          <p:val>
                                            <p:strVal val="#ppt_x"/>
                                          </p:val>
                                        </p:tav>
                                        <p:tav tm="100000">
                                          <p:val>
                                            <p:strVal val="#ppt_x"/>
                                          </p:val>
                                        </p:tav>
                                      </p:tavLst>
                                    </p:anim>
                                    <p:anim calcmode="lin" valueType="num">
                                      <p:cBhvr additive="base">
                                        <p:cTn id="32" dur="1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60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100" fill="hold"/>
                                        <p:tgtEl>
                                          <p:spTgt spid="42"/>
                                        </p:tgtEl>
                                        <p:attrNameLst>
                                          <p:attrName>ppt_x</p:attrName>
                                        </p:attrNameLst>
                                      </p:cBhvr>
                                      <p:tavLst>
                                        <p:tav tm="0">
                                          <p:val>
                                            <p:strVal val="#ppt_x"/>
                                          </p:val>
                                        </p:tav>
                                        <p:tav tm="100000">
                                          <p:val>
                                            <p:strVal val="#ppt_x"/>
                                          </p:val>
                                        </p:tav>
                                      </p:tavLst>
                                    </p:anim>
                                    <p:anim calcmode="lin" valueType="num">
                                      <p:cBhvr additive="base">
                                        <p:cTn id="36" dur="100" fill="hold"/>
                                        <p:tgtEl>
                                          <p:spTgt spid="42"/>
                                        </p:tgtEl>
                                        <p:attrNameLst>
                                          <p:attrName>ppt_y</p:attrName>
                                        </p:attrNameLst>
                                      </p:cBhvr>
                                      <p:tavLst>
                                        <p:tav tm="0">
                                          <p:val>
                                            <p:strVal val="0-#ppt_h/2"/>
                                          </p:val>
                                        </p:tav>
                                        <p:tav tm="100000">
                                          <p:val>
                                            <p:strVal val="#ppt_y"/>
                                          </p:val>
                                        </p:tav>
                                      </p:tavLst>
                                    </p:anim>
                                  </p:childTnLst>
                                </p:cTn>
                              </p:par>
                              <p:par>
                                <p:cTn id="37" presetID="2" presetClass="entr" presetSubtype="8" fill="hold" grpId="0" nodeType="withEffect">
                                  <p:stCondLst>
                                    <p:cond delay="160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400" fill="hold"/>
                                        <p:tgtEl>
                                          <p:spTgt spid="56"/>
                                        </p:tgtEl>
                                        <p:attrNameLst>
                                          <p:attrName>ppt_x</p:attrName>
                                        </p:attrNameLst>
                                      </p:cBhvr>
                                      <p:tavLst>
                                        <p:tav tm="0">
                                          <p:val>
                                            <p:strVal val="0-#ppt_w/2"/>
                                          </p:val>
                                        </p:tav>
                                        <p:tav tm="100000">
                                          <p:val>
                                            <p:strVal val="#ppt_x"/>
                                          </p:val>
                                        </p:tav>
                                      </p:tavLst>
                                    </p:anim>
                                    <p:anim calcmode="lin" valueType="num">
                                      <p:cBhvr additive="base">
                                        <p:cTn id="40" dur="400" fill="hold"/>
                                        <p:tgtEl>
                                          <p:spTgt spid="56"/>
                                        </p:tgtEl>
                                        <p:attrNameLst>
                                          <p:attrName>ppt_y</p:attrName>
                                        </p:attrNameLst>
                                      </p:cBhvr>
                                      <p:tavLst>
                                        <p:tav tm="0">
                                          <p:val>
                                            <p:strVal val="#ppt_y"/>
                                          </p:val>
                                        </p:tav>
                                        <p:tav tm="100000">
                                          <p:val>
                                            <p:strVal val="#ppt_y"/>
                                          </p:val>
                                        </p:tav>
                                      </p:tavLst>
                                    </p:anim>
                                  </p:childTnLst>
                                </p:cTn>
                              </p:par>
                              <p:par>
                                <p:cTn id="41" presetID="35" presetClass="path" presetSubtype="0" repeatCount="indefinite" autoRev="1" fill="hold" grpId="1" nodeType="withEffect">
                                  <p:stCondLst>
                                    <p:cond delay="2000"/>
                                  </p:stCondLst>
                                  <p:childTnLst>
                                    <p:animMotion origin="layout" path="M -1.94444E-6 2.53165E-6 L -0.05243 2.53165E-6 " pathEditMode="relative" rAng="0" ptsTypes="AA">
                                      <p:cBhvr>
                                        <p:cTn id="42" dur="2000" fill="hold"/>
                                        <p:tgtEl>
                                          <p:spTgt spid="56"/>
                                        </p:tgtEl>
                                        <p:attrNameLst>
                                          <p:attrName>ppt_x</p:attrName>
                                          <p:attrName>ppt_y</p:attrName>
                                        </p:attrNameLst>
                                      </p:cBhvr>
                                      <p:rCtr x="-2622" y="0"/>
                                    </p:animMotion>
                                  </p:childTnLst>
                                </p:cTn>
                              </p:par>
                              <p:par>
                                <p:cTn id="43" presetID="2" presetClass="entr" presetSubtype="1" fill="hold" nodeType="withEffect">
                                  <p:stCondLst>
                                    <p:cond delay="200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100" fill="hold"/>
                                        <p:tgtEl>
                                          <p:spTgt spid="8"/>
                                        </p:tgtEl>
                                        <p:attrNameLst>
                                          <p:attrName>ppt_x</p:attrName>
                                        </p:attrNameLst>
                                      </p:cBhvr>
                                      <p:tavLst>
                                        <p:tav tm="0">
                                          <p:val>
                                            <p:strVal val="#ppt_x"/>
                                          </p:val>
                                        </p:tav>
                                        <p:tav tm="100000">
                                          <p:val>
                                            <p:strVal val="#ppt_x"/>
                                          </p:val>
                                        </p:tav>
                                      </p:tavLst>
                                    </p:anim>
                                    <p:anim calcmode="lin" valueType="num">
                                      <p:cBhvr additive="base">
                                        <p:cTn id="46" dur="100" fill="hold"/>
                                        <p:tgtEl>
                                          <p:spTgt spid="8"/>
                                        </p:tgtEl>
                                        <p:attrNameLst>
                                          <p:attrName>ppt_y</p:attrName>
                                        </p:attrNameLst>
                                      </p:cBhvr>
                                      <p:tavLst>
                                        <p:tav tm="0">
                                          <p:val>
                                            <p:strVal val="0-#ppt_h/2"/>
                                          </p:val>
                                        </p:tav>
                                        <p:tav tm="100000">
                                          <p:val>
                                            <p:strVal val="#ppt_y"/>
                                          </p:val>
                                        </p:tav>
                                      </p:tavLst>
                                    </p:anim>
                                  </p:childTnLst>
                                </p:cTn>
                              </p:par>
                              <p:par>
                                <p:cTn id="47" presetID="2" presetClass="entr" presetSubtype="1" fill="hold" nodeType="withEffect">
                                  <p:stCondLst>
                                    <p:cond delay="1600"/>
                                  </p:stCondLst>
                                  <p:childTnLst>
                                    <p:set>
                                      <p:cBhvr>
                                        <p:cTn id="48" dur="1" fill="hold">
                                          <p:stCondLst>
                                            <p:cond delay="0"/>
                                          </p:stCondLst>
                                        </p:cTn>
                                        <p:tgtEl>
                                          <p:spTgt spid="75"/>
                                        </p:tgtEl>
                                        <p:attrNameLst>
                                          <p:attrName>style.visibility</p:attrName>
                                        </p:attrNameLst>
                                      </p:cBhvr>
                                      <p:to>
                                        <p:strVal val="visible"/>
                                      </p:to>
                                    </p:set>
                                    <p:anim calcmode="lin" valueType="num">
                                      <p:cBhvr additive="base">
                                        <p:cTn id="49" dur="100" fill="hold"/>
                                        <p:tgtEl>
                                          <p:spTgt spid="75"/>
                                        </p:tgtEl>
                                        <p:attrNameLst>
                                          <p:attrName>ppt_x</p:attrName>
                                        </p:attrNameLst>
                                      </p:cBhvr>
                                      <p:tavLst>
                                        <p:tav tm="0">
                                          <p:val>
                                            <p:strVal val="#ppt_x"/>
                                          </p:val>
                                        </p:tav>
                                        <p:tav tm="100000">
                                          <p:val>
                                            <p:strVal val="#ppt_x"/>
                                          </p:val>
                                        </p:tav>
                                      </p:tavLst>
                                    </p:anim>
                                    <p:anim calcmode="lin" valueType="num">
                                      <p:cBhvr additive="base">
                                        <p:cTn id="50" dur="100" fill="hold"/>
                                        <p:tgtEl>
                                          <p:spTgt spid="75"/>
                                        </p:tgtEl>
                                        <p:attrNameLst>
                                          <p:attrName>ppt_y</p:attrName>
                                        </p:attrNameLst>
                                      </p:cBhvr>
                                      <p:tavLst>
                                        <p:tav tm="0">
                                          <p:val>
                                            <p:strVal val="0-#ppt_h/2"/>
                                          </p:val>
                                        </p:tav>
                                        <p:tav tm="100000">
                                          <p:val>
                                            <p:strVal val="#ppt_y"/>
                                          </p:val>
                                        </p:tav>
                                      </p:tavLst>
                                    </p:anim>
                                  </p:childTnLst>
                                </p:cTn>
                              </p:par>
                              <p:par>
                                <p:cTn id="51" presetID="2" presetClass="entr" presetSubtype="8" fill="hold" grpId="0" nodeType="withEffect">
                                  <p:stCondLst>
                                    <p:cond delay="1600"/>
                                  </p:stCondLst>
                                  <p:childTnLst>
                                    <p:set>
                                      <p:cBhvr>
                                        <p:cTn id="52" dur="1" fill="hold">
                                          <p:stCondLst>
                                            <p:cond delay="0"/>
                                          </p:stCondLst>
                                        </p:cTn>
                                        <p:tgtEl>
                                          <p:spTgt spid="84"/>
                                        </p:tgtEl>
                                        <p:attrNameLst>
                                          <p:attrName>style.visibility</p:attrName>
                                        </p:attrNameLst>
                                      </p:cBhvr>
                                      <p:to>
                                        <p:strVal val="visible"/>
                                      </p:to>
                                    </p:set>
                                    <p:anim calcmode="lin" valueType="num">
                                      <p:cBhvr additive="base">
                                        <p:cTn id="53" dur="400" fill="hold"/>
                                        <p:tgtEl>
                                          <p:spTgt spid="84"/>
                                        </p:tgtEl>
                                        <p:attrNameLst>
                                          <p:attrName>ppt_x</p:attrName>
                                        </p:attrNameLst>
                                      </p:cBhvr>
                                      <p:tavLst>
                                        <p:tav tm="0">
                                          <p:val>
                                            <p:strVal val="0-#ppt_w/2"/>
                                          </p:val>
                                        </p:tav>
                                        <p:tav tm="100000">
                                          <p:val>
                                            <p:strVal val="#ppt_x"/>
                                          </p:val>
                                        </p:tav>
                                      </p:tavLst>
                                    </p:anim>
                                    <p:anim calcmode="lin" valueType="num">
                                      <p:cBhvr additive="base">
                                        <p:cTn id="54" dur="400" fill="hold"/>
                                        <p:tgtEl>
                                          <p:spTgt spid="84"/>
                                        </p:tgtEl>
                                        <p:attrNameLst>
                                          <p:attrName>ppt_y</p:attrName>
                                        </p:attrNameLst>
                                      </p:cBhvr>
                                      <p:tavLst>
                                        <p:tav tm="0">
                                          <p:val>
                                            <p:strVal val="#ppt_y"/>
                                          </p:val>
                                        </p:tav>
                                        <p:tav tm="100000">
                                          <p:val>
                                            <p:strVal val="#ppt_y"/>
                                          </p:val>
                                        </p:tav>
                                      </p:tavLst>
                                    </p:anim>
                                  </p:childTnLst>
                                </p:cTn>
                              </p:par>
                              <p:par>
                                <p:cTn id="55" presetID="35" presetClass="path" presetSubtype="0" repeatCount="indefinite" autoRev="1" fill="hold" grpId="1" nodeType="withEffect">
                                  <p:stCondLst>
                                    <p:cond delay="2000"/>
                                  </p:stCondLst>
                                  <p:childTnLst>
                                    <p:animMotion origin="layout" path="M -1.94444E-6 2.53165E-6 L -0.05243 2.53165E-6 " pathEditMode="relative" rAng="0" ptsTypes="AA">
                                      <p:cBhvr>
                                        <p:cTn id="56" dur="2000" fill="hold"/>
                                        <p:tgtEl>
                                          <p:spTgt spid="84"/>
                                        </p:tgtEl>
                                        <p:attrNameLst>
                                          <p:attrName>ppt_x</p:attrName>
                                          <p:attrName>ppt_y</p:attrName>
                                        </p:attrNameLst>
                                      </p:cBhvr>
                                      <p:rCtr x="-2622" y="0"/>
                                    </p:animMotion>
                                  </p:childTnLst>
                                </p:cTn>
                              </p:par>
                              <p:par>
                                <p:cTn id="57" presetID="2" presetClass="entr" presetSubtype="1" fill="hold" nodeType="withEffect">
                                  <p:stCondLst>
                                    <p:cond delay="2000"/>
                                  </p:stCondLst>
                                  <p:childTnLst>
                                    <p:set>
                                      <p:cBhvr>
                                        <p:cTn id="58" dur="1" fill="hold">
                                          <p:stCondLst>
                                            <p:cond delay="0"/>
                                          </p:stCondLst>
                                        </p:cTn>
                                        <p:tgtEl>
                                          <p:spTgt spid="85"/>
                                        </p:tgtEl>
                                        <p:attrNameLst>
                                          <p:attrName>style.visibility</p:attrName>
                                        </p:attrNameLst>
                                      </p:cBhvr>
                                      <p:to>
                                        <p:strVal val="visible"/>
                                      </p:to>
                                    </p:set>
                                    <p:anim calcmode="lin" valueType="num">
                                      <p:cBhvr additive="base">
                                        <p:cTn id="59" dur="100" fill="hold"/>
                                        <p:tgtEl>
                                          <p:spTgt spid="85"/>
                                        </p:tgtEl>
                                        <p:attrNameLst>
                                          <p:attrName>ppt_x</p:attrName>
                                        </p:attrNameLst>
                                      </p:cBhvr>
                                      <p:tavLst>
                                        <p:tav tm="0">
                                          <p:val>
                                            <p:strVal val="#ppt_x"/>
                                          </p:val>
                                        </p:tav>
                                        <p:tav tm="100000">
                                          <p:val>
                                            <p:strVal val="#ppt_x"/>
                                          </p:val>
                                        </p:tav>
                                      </p:tavLst>
                                    </p:anim>
                                    <p:anim calcmode="lin" valueType="num">
                                      <p:cBhvr additive="base">
                                        <p:cTn id="60" dur="100" fill="hold"/>
                                        <p:tgtEl>
                                          <p:spTgt spid="8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1" grpId="0"/>
      <p:bldP spid="31" grpId="1"/>
      <p:bldP spid="56" grpId="0"/>
      <p:bldP spid="56" grpId="1"/>
      <p:bldP spid="84" grpId="0"/>
      <p:bldP spid="8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等腰三角形 71"/>
          <p:cNvSpPr/>
          <p:nvPr/>
        </p:nvSpPr>
        <p:spPr>
          <a:xfrm>
            <a:off x="455880" y="1924290"/>
            <a:ext cx="470909" cy="659010"/>
          </a:xfrm>
          <a:prstGeom prst="triangle">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endParaRPr lang="zh-CN" altLang="en-US" sz="1600" b="1" kern="0">
              <a:solidFill>
                <a:srgbClr val="FFFFFF"/>
              </a:solidFill>
              <a:latin typeface="微软雅黑" pitchFamily="34" charset="-122"/>
              <a:ea typeface="微软雅黑" pitchFamily="34" charset="-122"/>
            </a:endParaRPr>
          </a:p>
        </p:txBody>
      </p:sp>
      <p:sp>
        <p:nvSpPr>
          <p:cNvPr id="71" name="等腰三角形 70"/>
          <p:cNvSpPr/>
          <p:nvPr/>
        </p:nvSpPr>
        <p:spPr>
          <a:xfrm>
            <a:off x="1203303" y="1924290"/>
            <a:ext cx="470909" cy="659010"/>
          </a:xfrm>
          <a:prstGeom prst="triangle">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endParaRPr lang="zh-CN" altLang="en-US" sz="1600" b="1" kern="0">
              <a:solidFill>
                <a:srgbClr val="FFFFFF"/>
              </a:solidFill>
              <a:latin typeface="微软雅黑" pitchFamily="34" charset="-122"/>
              <a:ea typeface="微软雅黑" pitchFamily="34" charset="-122"/>
            </a:endParaRPr>
          </a:p>
        </p:txBody>
      </p:sp>
      <p:sp>
        <p:nvSpPr>
          <p:cNvPr id="70" name="等腰三角形 69"/>
          <p:cNvSpPr/>
          <p:nvPr/>
        </p:nvSpPr>
        <p:spPr>
          <a:xfrm>
            <a:off x="1923383" y="1924290"/>
            <a:ext cx="470909" cy="659010"/>
          </a:xfrm>
          <a:prstGeom prst="triangle">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endParaRPr lang="zh-CN" altLang="en-US" sz="1600" b="1" kern="0">
              <a:solidFill>
                <a:srgbClr val="FFFFFF"/>
              </a:solidFill>
              <a:latin typeface="微软雅黑" pitchFamily="34" charset="-122"/>
              <a:ea typeface="微软雅黑" pitchFamily="34" charset="-122"/>
            </a:endParaRPr>
          </a:p>
        </p:txBody>
      </p:sp>
      <p:sp>
        <p:nvSpPr>
          <p:cNvPr id="69" name="等腰三角形 68"/>
          <p:cNvSpPr/>
          <p:nvPr/>
        </p:nvSpPr>
        <p:spPr>
          <a:xfrm>
            <a:off x="2643463" y="1924290"/>
            <a:ext cx="470909" cy="659010"/>
          </a:xfrm>
          <a:prstGeom prst="triangle">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endParaRPr lang="zh-CN" altLang="en-US" sz="1600" b="1" kern="0">
              <a:solidFill>
                <a:srgbClr val="FFFFFF"/>
              </a:solidFill>
              <a:latin typeface="微软雅黑" pitchFamily="34" charset="-122"/>
              <a:ea typeface="微软雅黑" pitchFamily="34" charset="-122"/>
            </a:endParaRPr>
          </a:p>
        </p:txBody>
      </p:sp>
      <p:grpSp>
        <p:nvGrpSpPr>
          <p:cNvPr id="4" name="组合 3"/>
          <p:cNvGrpSpPr/>
          <p:nvPr/>
        </p:nvGrpSpPr>
        <p:grpSpPr>
          <a:xfrm>
            <a:off x="406574" y="980728"/>
            <a:ext cx="2896934" cy="802842"/>
            <a:chOff x="406574" y="980728"/>
            <a:chExt cx="3168352" cy="802842"/>
          </a:xfrm>
        </p:grpSpPr>
        <p:sp>
          <p:nvSpPr>
            <p:cNvPr id="33" name="矩形 32"/>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8" name="矩形 37"/>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41" name="流程图: 联系 40"/>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3" name="流程图: 联系 42"/>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45" name="直接连接符 44"/>
            <p:cNvCxnSpPr>
              <a:endCxn id="6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4" name="流程图: 联系 6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2" name="直接连接符 31"/>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2" name="标题 1"/>
          <p:cNvSpPr>
            <a:spLocks noGrp="1"/>
          </p:cNvSpPr>
          <p:nvPr>
            <p:ph type="title"/>
          </p:nvPr>
        </p:nvSpPr>
        <p:spPr/>
        <p:txBody>
          <a:bodyPr>
            <a:normAutofit fontScale="90000"/>
          </a:bodyPr>
          <a:lstStyle/>
          <a:p>
            <a:r>
              <a:rPr lang="zh-CN" altLang="en-US" dirty="0" smtClean="0">
                <a:solidFill>
                  <a:srgbClr val="57D3FF"/>
                </a:solidFill>
              </a:rPr>
              <a:t>二级目录</a:t>
            </a:r>
            <a:endParaRPr lang="zh-CN" altLang="en-US" dirty="0">
              <a:solidFill>
                <a:srgbClr val="57D3FF"/>
              </a:solidFill>
            </a:endParaRPr>
          </a:p>
        </p:txBody>
      </p:sp>
      <p:sp>
        <p:nvSpPr>
          <p:cNvPr id="39" name="TextBox 49"/>
          <p:cNvSpPr txBox="1">
            <a:spLocks noChangeArrowheads="1"/>
          </p:cNvSpPr>
          <p:nvPr/>
        </p:nvSpPr>
        <p:spPr bwMode="auto">
          <a:xfrm>
            <a:off x="405921" y="1357767"/>
            <a:ext cx="2852847" cy="307777"/>
          </a:xfrm>
          <a:prstGeom prst="rect">
            <a:avLst/>
          </a:prstGeom>
          <a:noFill/>
          <a:ln w="9525">
            <a:noFill/>
            <a:miter lim="800000"/>
          </a:ln>
        </p:spPr>
        <p:txBody>
          <a:bodyPr wrap="square">
            <a:spAutoFit/>
          </a:bodyPr>
          <a:lstStyle/>
          <a:p>
            <a:pPr algn="r"/>
            <a:r>
              <a:rPr lang="zh-CN" altLang="en-US" sz="1400" b="1" dirty="0">
                <a:solidFill>
                  <a:srgbClr val="00B0F0"/>
                </a:solidFill>
                <a:latin typeface="微软雅黑" pitchFamily="34" charset="-122"/>
                <a:ea typeface="微软雅黑" pitchFamily="34" charset="-122"/>
              </a:rPr>
              <a:t>基于信息传播的协同过滤推荐框架</a:t>
            </a:r>
          </a:p>
        </p:txBody>
      </p:sp>
      <p:grpSp>
        <p:nvGrpSpPr>
          <p:cNvPr id="5" name="组合 4"/>
          <p:cNvGrpSpPr/>
          <p:nvPr/>
        </p:nvGrpSpPr>
        <p:grpSpPr>
          <a:xfrm>
            <a:off x="444150" y="1652168"/>
            <a:ext cx="2594300" cy="4706026"/>
            <a:chOff x="405922" y="1652168"/>
            <a:chExt cx="3169004" cy="4706026"/>
          </a:xfrm>
        </p:grpSpPr>
        <p:pic>
          <p:nvPicPr>
            <p:cNvPr id="1029" name="Picture 5" descr="C:\Users\user\Desktop\9124-12041022532540 拷贝.jpg"/>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405922"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直接连接符 47"/>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49" name="直接连接符 48"/>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nvGrpSpPr>
          <p:cNvPr id="22" name="组合 21"/>
          <p:cNvGrpSpPr/>
          <p:nvPr/>
        </p:nvGrpSpPr>
        <p:grpSpPr>
          <a:xfrm>
            <a:off x="3354589" y="979172"/>
            <a:ext cx="2624218" cy="802842"/>
            <a:chOff x="406574" y="980728"/>
            <a:chExt cx="3168352" cy="802842"/>
          </a:xfrm>
        </p:grpSpPr>
        <p:sp>
          <p:nvSpPr>
            <p:cNvPr id="23" name="矩形 22"/>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4" name="矩形 23"/>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25" name="流程图: 联系 24"/>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6" name="流程图: 联系 25"/>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27" name="直接连接符 26"/>
            <p:cNvCxnSpPr>
              <a:endCxn id="29"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28" name="流程图: 联系 27"/>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流程图: 联系 28"/>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0" name="直接连接符 29"/>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31" name="TextBox 49"/>
          <p:cNvSpPr txBox="1">
            <a:spLocks noChangeArrowheads="1"/>
          </p:cNvSpPr>
          <p:nvPr/>
        </p:nvSpPr>
        <p:spPr bwMode="auto">
          <a:xfrm>
            <a:off x="3436599" y="1309345"/>
            <a:ext cx="2027805" cy="369332"/>
          </a:xfrm>
          <a:prstGeom prst="rect">
            <a:avLst/>
          </a:prstGeom>
          <a:noFill/>
          <a:ln w="9525">
            <a:noFill/>
            <a:miter lim="800000"/>
          </a:ln>
        </p:spPr>
        <p:txBody>
          <a:bodyPr wrap="square">
            <a:spAutoFit/>
          </a:bodyPr>
          <a:lstStyle/>
          <a:p>
            <a:pPr algn="r"/>
            <a:r>
              <a:rPr lang="zh-CN" altLang="en-US" b="1" dirty="0">
                <a:solidFill>
                  <a:srgbClr val="00B0F0"/>
                </a:solidFill>
                <a:latin typeface="微软雅黑" pitchFamily="34" charset="-122"/>
                <a:ea typeface="微软雅黑" pitchFamily="34" charset="-122"/>
              </a:rPr>
              <a:t>用户偏好模型</a:t>
            </a:r>
          </a:p>
        </p:txBody>
      </p:sp>
      <p:grpSp>
        <p:nvGrpSpPr>
          <p:cNvPr id="6" name="组合 5"/>
          <p:cNvGrpSpPr/>
          <p:nvPr/>
        </p:nvGrpSpPr>
        <p:grpSpPr>
          <a:xfrm>
            <a:off x="3350253" y="1650612"/>
            <a:ext cx="2627809" cy="4710939"/>
            <a:chOff x="3930630" y="1652168"/>
            <a:chExt cx="3172688" cy="4710939"/>
          </a:xfrm>
        </p:grpSpPr>
        <p:pic>
          <p:nvPicPr>
            <p:cNvPr id="1027" name="Picture 3" descr="C:\Users\user\Desktop\00265539666d115deb0406 拷贝.jpg"/>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30630" y="2132856"/>
              <a:ext cx="3172688" cy="4230251"/>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组合 33"/>
            <p:cNvGrpSpPr/>
            <p:nvPr/>
          </p:nvGrpSpPr>
          <p:grpSpPr>
            <a:xfrm>
              <a:off x="4222998" y="1652168"/>
              <a:ext cx="2592288" cy="768720"/>
              <a:chOff x="694606" y="1652168"/>
              <a:chExt cx="2592288" cy="768720"/>
            </a:xfrm>
          </p:grpSpPr>
          <p:cxnSp>
            <p:nvCxnSpPr>
              <p:cNvPr id="36" name="直接连接符 35"/>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40" name="直接连接符 39"/>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grpSp>
        <p:nvGrpSpPr>
          <p:cNvPr id="42" name="组合 41"/>
          <p:cNvGrpSpPr/>
          <p:nvPr/>
        </p:nvGrpSpPr>
        <p:grpSpPr>
          <a:xfrm>
            <a:off x="6234873" y="977616"/>
            <a:ext cx="2688051" cy="802842"/>
            <a:chOff x="406574" y="980728"/>
            <a:chExt cx="3168352" cy="802842"/>
          </a:xfrm>
        </p:grpSpPr>
        <p:sp>
          <p:nvSpPr>
            <p:cNvPr id="44" name="矩形 43"/>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7" name="矩形 46"/>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50" name="流程图: 联系 49"/>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1" name="流程图: 联系 50"/>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52" name="直接连接符 51"/>
            <p:cNvCxnSpPr>
              <a:endCxn id="5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53" name="流程图: 联系 52"/>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流程图: 联系 5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55" name="直接连接符 54"/>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56" name="TextBox 49"/>
          <p:cNvSpPr txBox="1">
            <a:spLocks noChangeArrowheads="1"/>
          </p:cNvSpPr>
          <p:nvPr/>
        </p:nvSpPr>
        <p:spPr bwMode="auto">
          <a:xfrm>
            <a:off x="6318879" y="1346574"/>
            <a:ext cx="2475347" cy="369332"/>
          </a:xfrm>
          <a:prstGeom prst="rect">
            <a:avLst/>
          </a:prstGeom>
          <a:noFill/>
          <a:ln w="9525">
            <a:noFill/>
            <a:miter lim="800000"/>
          </a:ln>
        </p:spPr>
        <p:txBody>
          <a:bodyPr wrap="square">
            <a:spAutoFit/>
          </a:bodyPr>
          <a:lstStyle/>
          <a:p>
            <a:pPr algn="ctr">
              <a:defRPr/>
            </a:pPr>
            <a:r>
              <a:rPr lang="zh-CN" altLang="en-US" b="1" dirty="0">
                <a:solidFill>
                  <a:srgbClr val="00B0F0"/>
                </a:solidFill>
                <a:latin typeface="微软雅黑" pitchFamily="34" charset="-122"/>
                <a:ea typeface="微软雅黑" pitchFamily="34" charset="-122"/>
              </a:rPr>
              <a:t>偏好模型及关键词推荐</a:t>
            </a:r>
          </a:p>
        </p:txBody>
      </p:sp>
      <p:grpSp>
        <p:nvGrpSpPr>
          <p:cNvPr id="8" name="组合 7"/>
          <p:cNvGrpSpPr/>
          <p:nvPr/>
        </p:nvGrpSpPr>
        <p:grpSpPr>
          <a:xfrm>
            <a:off x="6234873" y="1649056"/>
            <a:ext cx="2688604" cy="4706026"/>
            <a:chOff x="7463358" y="1652168"/>
            <a:chExt cx="3169004" cy="4706026"/>
          </a:xfrm>
        </p:grpSpPr>
        <p:pic>
          <p:nvPicPr>
            <p:cNvPr id="1030" name="Picture 6" descr="C:\Users\user\Desktop\漂亮的小孩子 拷贝.jpg"/>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63358"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组合 58"/>
            <p:cNvGrpSpPr/>
            <p:nvPr/>
          </p:nvGrpSpPr>
          <p:grpSpPr>
            <a:xfrm>
              <a:off x="7751390" y="1652168"/>
              <a:ext cx="2592288" cy="768720"/>
              <a:chOff x="694606" y="1652168"/>
              <a:chExt cx="2592288" cy="768720"/>
            </a:xfrm>
          </p:grpSpPr>
          <p:cxnSp>
            <p:nvCxnSpPr>
              <p:cNvPr id="60" name="直接连接符 59"/>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61" name="直接连接符 60"/>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sp>
        <p:nvSpPr>
          <p:cNvPr id="73" name="Rectangle 5"/>
          <p:cNvSpPr>
            <a:spLocks noChangeArrowheads="1"/>
          </p:cNvSpPr>
          <p:nvPr/>
        </p:nvSpPr>
        <p:spPr bwMode="auto">
          <a:xfrm rot="16200000">
            <a:off x="-1673074" y="4066092"/>
            <a:ext cx="4599314" cy="358867"/>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r>
              <a:rPr lang="zh-CN" altLang="en-US" sz="1600" kern="0" dirty="0">
                <a:solidFill>
                  <a:srgbClr val="FFFFFF"/>
                </a:solidFill>
                <a:latin typeface="微软雅黑" pitchFamily="34" charset="-122"/>
                <a:ea typeface="微软雅黑" pitchFamily="34" charset="-122"/>
              </a:rPr>
              <a:t>引言</a:t>
            </a:r>
          </a:p>
        </p:txBody>
      </p:sp>
      <p:sp>
        <p:nvSpPr>
          <p:cNvPr id="74" name="Rectangle 5"/>
          <p:cNvSpPr>
            <a:spLocks noChangeArrowheads="1"/>
          </p:cNvSpPr>
          <p:nvPr/>
        </p:nvSpPr>
        <p:spPr bwMode="auto">
          <a:xfrm rot="16200000">
            <a:off x="-946352" y="4052655"/>
            <a:ext cx="4599314" cy="358867"/>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r>
              <a:rPr lang="zh-CN" altLang="en-US" sz="1600" kern="0">
                <a:solidFill>
                  <a:srgbClr val="FFFFFF"/>
                </a:solidFill>
                <a:latin typeface="微软雅黑" pitchFamily="34" charset="-122"/>
                <a:ea typeface="微软雅黑" pitchFamily="34" charset="-122"/>
              </a:rPr>
              <a:t>理论背景</a:t>
            </a:r>
            <a:endParaRPr lang="zh-CN" altLang="en-US" sz="1600" kern="0" dirty="0">
              <a:solidFill>
                <a:srgbClr val="FFFFFF"/>
              </a:solidFill>
              <a:latin typeface="微软雅黑" pitchFamily="34" charset="-122"/>
              <a:ea typeface="微软雅黑" pitchFamily="34" charset="-122"/>
            </a:endParaRPr>
          </a:p>
        </p:txBody>
      </p:sp>
      <p:sp>
        <p:nvSpPr>
          <p:cNvPr id="75" name="Rectangle 5"/>
          <p:cNvSpPr>
            <a:spLocks noChangeArrowheads="1"/>
          </p:cNvSpPr>
          <p:nvPr/>
        </p:nvSpPr>
        <p:spPr bwMode="auto">
          <a:xfrm rot="16200000">
            <a:off x="-183978" y="4044189"/>
            <a:ext cx="4599314" cy="358867"/>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r>
              <a:rPr lang="zh-CN" altLang="en-US" sz="1600" kern="0" dirty="0" smtClean="0">
                <a:solidFill>
                  <a:srgbClr val="FFFFFF"/>
                </a:solidFill>
                <a:latin typeface="微软雅黑" pitchFamily="34" charset="-122"/>
                <a:ea typeface="微软雅黑" pitchFamily="34" charset="-122"/>
              </a:rPr>
              <a:t>协同过滤推荐框架 </a:t>
            </a:r>
            <a:endParaRPr lang="zh-CN" altLang="en-US" sz="1600" kern="0" dirty="0">
              <a:solidFill>
                <a:srgbClr val="FFFFFF"/>
              </a:solidFill>
              <a:latin typeface="微软雅黑" pitchFamily="34" charset="-122"/>
              <a:ea typeface="微软雅黑" pitchFamily="34" charset="-122"/>
            </a:endParaRPr>
          </a:p>
        </p:txBody>
      </p:sp>
      <p:sp>
        <p:nvSpPr>
          <p:cNvPr id="76" name="Rectangle 5"/>
          <p:cNvSpPr>
            <a:spLocks noChangeArrowheads="1"/>
          </p:cNvSpPr>
          <p:nvPr/>
        </p:nvSpPr>
        <p:spPr bwMode="auto">
          <a:xfrm rot="16200000">
            <a:off x="552676" y="4033559"/>
            <a:ext cx="4599314" cy="358867"/>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endParaRPr lang="zh-CN" altLang="en-US" sz="1600" kern="0" dirty="0">
              <a:solidFill>
                <a:srgbClr val="FFFFFF"/>
              </a:solidFill>
              <a:latin typeface="微软雅黑" pitchFamily="34" charset="-122"/>
              <a:ea typeface="微软雅黑" pitchFamily="34" charset="-122"/>
            </a:endParaRPr>
          </a:p>
        </p:txBody>
      </p:sp>
      <p:grpSp>
        <p:nvGrpSpPr>
          <p:cNvPr id="57" name="组合 56"/>
          <p:cNvGrpSpPr/>
          <p:nvPr/>
        </p:nvGrpSpPr>
        <p:grpSpPr>
          <a:xfrm>
            <a:off x="9173205" y="979172"/>
            <a:ext cx="2624218" cy="802842"/>
            <a:chOff x="406574" y="980728"/>
            <a:chExt cx="3168352" cy="802842"/>
          </a:xfrm>
        </p:grpSpPr>
        <p:sp>
          <p:nvSpPr>
            <p:cNvPr id="58" name="矩形 57"/>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2" name="矩形 61"/>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63" name="流程图: 联系 62"/>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5" name="流程图: 联系 64"/>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6" name="直接连接符 65"/>
            <p:cNvCxnSpPr>
              <a:endCxn id="68"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67" name="流程图: 联系 66"/>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8" name="流程图: 联系 67"/>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77" name="直接连接符 76"/>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78" name="TextBox 49"/>
          <p:cNvSpPr txBox="1">
            <a:spLocks noChangeArrowheads="1"/>
          </p:cNvSpPr>
          <p:nvPr/>
        </p:nvSpPr>
        <p:spPr bwMode="auto">
          <a:xfrm>
            <a:off x="9469152" y="1304421"/>
            <a:ext cx="2027805" cy="369332"/>
          </a:xfrm>
          <a:prstGeom prst="rect">
            <a:avLst/>
          </a:prstGeom>
          <a:noFill/>
          <a:ln w="9525">
            <a:noFill/>
            <a:miter lim="800000"/>
          </a:ln>
        </p:spPr>
        <p:txBody>
          <a:bodyPr wrap="square">
            <a:spAutoFit/>
          </a:bodyPr>
          <a:lstStyle/>
          <a:p>
            <a:pPr algn="ctr"/>
            <a:r>
              <a:rPr lang="zh-CN" altLang="en-US" b="1" dirty="0">
                <a:solidFill>
                  <a:srgbClr val="00B0F0"/>
                </a:solidFill>
                <a:latin typeface="微软雅黑" pitchFamily="34" charset="-122"/>
                <a:ea typeface="微软雅黑" pitchFamily="34" charset="-122"/>
              </a:rPr>
              <a:t>实验</a:t>
            </a:r>
          </a:p>
        </p:txBody>
      </p:sp>
      <p:grpSp>
        <p:nvGrpSpPr>
          <p:cNvPr id="79" name="组合 78"/>
          <p:cNvGrpSpPr/>
          <p:nvPr/>
        </p:nvGrpSpPr>
        <p:grpSpPr>
          <a:xfrm>
            <a:off x="9168869" y="1650612"/>
            <a:ext cx="2627809" cy="4710939"/>
            <a:chOff x="3930630" y="1652168"/>
            <a:chExt cx="3172688" cy="4710939"/>
          </a:xfrm>
        </p:grpSpPr>
        <p:pic>
          <p:nvPicPr>
            <p:cNvPr id="80" name="Picture 3" descr="C:\Users\user\Desktop\00265539666d115deb0406 拷贝.jpg"/>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30630" y="2132856"/>
              <a:ext cx="3172688" cy="4230251"/>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组合 80"/>
            <p:cNvGrpSpPr/>
            <p:nvPr/>
          </p:nvGrpSpPr>
          <p:grpSpPr>
            <a:xfrm>
              <a:off x="4222998" y="1652168"/>
              <a:ext cx="2592288" cy="768720"/>
              <a:chOff x="694606" y="1652168"/>
              <a:chExt cx="2592288" cy="768720"/>
            </a:xfrm>
          </p:grpSpPr>
          <p:cxnSp>
            <p:nvCxnSpPr>
              <p:cNvPr id="82" name="直接连接符 81"/>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83" name="直接连接符 82"/>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utoRev="1" fill="hold" grpId="1" nodeType="withEffect">
                                  <p:stCondLst>
                                    <p:cond delay="400"/>
                                  </p:stCondLst>
                                  <p:childTnLst>
                                    <p:animMotion origin="layout" path="M -1.94444E-6 2.53165E-6 L -0.05243 2.53165E-6 " pathEditMode="relative" rAng="0" ptsTypes="AA">
                                      <p:cBhvr>
                                        <p:cTn id="6" dur="2230" fill="hold"/>
                                        <p:tgtEl>
                                          <p:spTgt spid="39"/>
                                        </p:tgtEl>
                                        <p:attrNameLst>
                                          <p:attrName>ppt_x</p:attrName>
                                          <p:attrName>ppt_y</p:attrName>
                                        </p:attrNameLst>
                                      </p:cBhvr>
                                      <p:rCtr x="-2622" y="0"/>
                                    </p:animMotion>
                                  </p:childTnLst>
                                </p:cTn>
                              </p:par>
                              <p:par>
                                <p:cTn id="7" presetID="35" presetClass="path" presetSubtype="0" repeatCount="indefinite" autoRev="1" fill="hold" grpId="1" nodeType="withEffect">
                                  <p:stCondLst>
                                    <p:cond delay="400"/>
                                  </p:stCondLst>
                                  <p:childTnLst>
                                    <p:animMotion origin="layout" path="M -1.94444E-6 2.53165E-6 L -0.05243 2.53165E-6 " pathEditMode="relative" rAng="0" ptsTypes="AA">
                                      <p:cBhvr>
                                        <p:cTn id="8" dur="2000" fill="hold"/>
                                        <p:tgtEl>
                                          <p:spTgt spid="31"/>
                                        </p:tgtEl>
                                        <p:attrNameLst>
                                          <p:attrName>ppt_x</p:attrName>
                                          <p:attrName>ppt_y</p:attrName>
                                        </p:attrNameLst>
                                      </p:cBhvr>
                                      <p:rCtr x="-2622" y="0"/>
                                    </p:animMotion>
                                  </p:childTnLst>
                                </p:cTn>
                              </p:par>
                              <p:par>
                                <p:cTn id="9" presetID="35" presetClass="path" presetSubtype="0" repeatCount="indefinite" autoRev="1" fill="hold" grpId="1" nodeType="withEffect">
                                  <p:stCondLst>
                                    <p:cond delay="400"/>
                                  </p:stCondLst>
                                  <p:childTnLst>
                                    <p:animMotion origin="layout" path="M -1.94444E-6 2.53165E-6 L -0.05243 2.53165E-6 " pathEditMode="relative" rAng="0" ptsTypes="AA">
                                      <p:cBhvr>
                                        <p:cTn id="10" dur="2000" fill="hold"/>
                                        <p:tgtEl>
                                          <p:spTgt spid="56"/>
                                        </p:tgtEl>
                                        <p:attrNameLst>
                                          <p:attrName>ppt_x</p:attrName>
                                          <p:attrName>ppt_y</p:attrName>
                                        </p:attrNameLst>
                                      </p:cBhvr>
                                      <p:rCtr x="-2622" y="0"/>
                                    </p:animMotion>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100" fill="hold"/>
                                        <p:tgtEl>
                                          <p:spTgt spid="73"/>
                                        </p:tgtEl>
                                        <p:attrNameLst>
                                          <p:attrName>ppt_x</p:attrName>
                                        </p:attrNameLst>
                                      </p:cBhvr>
                                      <p:tavLst>
                                        <p:tav tm="0">
                                          <p:val>
                                            <p:strVal val="#ppt_x"/>
                                          </p:val>
                                        </p:tav>
                                        <p:tav tm="100000">
                                          <p:val>
                                            <p:strVal val="#ppt_x"/>
                                          </p:val>
                                        </p:tav>
                                      </p:tavLst>
                                    </p:anim>
                                    <p:anim calcmode="lin" valueType="num">
                                      <p:cBhvr additive="base">
                                        <p:cTn id="16" dur="100" fill="hold"/>
                                        <p:tgtEl>
                                          <p:spTgt spid="73"/>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100" fill="hold"/>
                                        <p:tgtEl>
                                          <p:spTgt spid="72"/>
                                        </p:tgtEl>
                                        <p:attrNameLst>
                                          <p:attrName>ppt_x</p:attrName>
                                        </p:attrNameLst>
                                      </p:cBhvr>
                                      <p:tavLst>
                                        <p:tav tm="0">
                                          <p:val>
                                            <p:strVal val="#ppt_x"/>
                                          </p:val>
                                        </p:tav>
                                        <p:tav tm="100000">
                                          <p:val>
                                            <p:strVal val="#ppt_x"/>
                                          </p:val>
                                        </p:tav>
                                      </p:tavLst>
                                    </p:anim>
                                    <p:anim calcmode="lin" valueType="num">
                                      <p:cBhvr additive="base">
                                        <p:cTn id="20" dur="100" fill="hold"/>
                                        <p:tgtEl>
                                          <p:spTgt spid="72"/>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1" fill="hold" grpId="0" nodeType="afterEffect">
                                  <p:stCondLst>
                                    <p:cond delay="0"/>
                                  </p:stCondLst>
                                  <p:childTnLst>
                                    <p:set>
                                      <p:cBhvr>
                                        <p:cTn id="23" dur="1" fill="hold">
                                          <p:stCondLst>
                                            <p:cond delay="0"/>
                                          </p:stCondLst>
                                        </p:cTn>
                                        <p:tgtEl>
                                          <p:spTgt spid="74"/>
                                        </p:tgtEl>
                                        <p:attrNameLst>
                                          <p:attrName>style.visibility</p:attrName>
                                        </p:attrNameLst>
                                      </p:cBhvr>
                                      <p:to>
                                        <p:strVal val="visible"/>
                                      </p:to>
                                    </p:set>
                                    <p:anim calcmode="lin" valueType="num">
                                      <p:cBhvr additive="base">
                                        <p:cTn id="24" dur="100" fill="hold"/>
                                        <p:tgtEl>
                                          <p:spTgt spid="74"/>
                                        </p:tgtEl>
                                        <p:attrNameLst>
                                          <p:attrName>ppt_x</p:attrName>
                                        </p:attrNameLst>
                                      </p:cBhvr>
                                      <p:tavLst>
                                        <p:tav tm="0">
                                          <p:val>
                                            <p:strVal val="#ppt_x"/>
                                          </p:val>
                                        </p:tav>
                                        <p:tav tm="100000">
                                          <p:val>
                                            <p:strVal val="#ppt_x"/>
                                          </p:val>
                                        </p:tav>
                                      </p:tavLst>
                                    </p:anim>
                                    <p:anim calcmode="lin" valueType="num">
                                      <p:cBhvr additive="base">
                                        <p:cTn id="25" dur="100" fill="hold"/>
                                        <p:tgtEl>
                                          <p:spTgt spid="74"/>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 calcmode="lin" valueType="num">
                                      <p:cBhvr additive="base">
                                        <p:cTn id="28" dur="100" fill="hold"/>
                                        <p:tgtEl>
                                          <p:spTgt spid="71"/>
                                        </p:tgtEl>
                                        <p:attrNameLst>
                                          <p:attrName>ppt_x</p:attrName>
                                        </p:attrNameLst>
                                      </p:cBhvr>
                                      <p:tavLst>
                                        <p:tav tm="0">
                                          <p:val>
                                            <p:strVal val="#ppt_x"/>
                                          </p:val>
                                        </p:tav>
                                        <p:tav tm="100000">
                                          <p:val>
                                            <p:strVal val="#ppt_x"/>
                                          </p:val>
                                        </p:tav>
                                      </p:tavLst>
                                    </p:anim>
                                    <p:anim calcmode="lin" valueType="num">
                                      <p:cBhvr additive="base">
                                        <p:cTn id="29" dur="100" fill="hold"/>
                                        <p:tgtEl>
                                          <p:spTgt spid="71"/>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1" fill="hold" grpId="0" nodeType="afterEffect">
                                  <p:stCondLst>
                                    <p:cond delay="0"/>
                                  </p:stCondLst>
                                  <p:childTnLst>
                                    <p:set>
                                      <p:cBhvr>
                                        <p:cTn id="32" dur="1" fill="hold">
                                          <p:stCondLst>
                                            <p:cond delay="0"/>
                                          </p:stCondLst>
                                        </p:cTn>
                                        <p:tgtEl>
                                          <p:spTgt spid="75"/>
                                        </p:tgtEl>
                                        <p:attrNameLst>
                                          <p:attrName>style.visibility</p:attrName>
                                        </p:attrNameLst>
                                      </p:cBhvr>
                                      <p:to>
                                        <p:strVal val="visible"/>
                                      </p:to>
                                    </p:set>
                                    <p:anim calcmode="lin" valueType="num">
                                      <p:cBhvr additive="base">
                                        <p:cTn id="33" dur="100" fill="hold"/>
                                        <p:tgtEl>
                                          <p:spTgt spid="75"/>
                                        </p:tgtEl>
                                        <p:attrNameLst>
                                          <p:attrName>ppt_x</p:attrName>
                                        </p:attrNameLst>
                                      </p:cBhvr>
                                      <p:tavLst>
                                        <p:tav tm="0">
                                          <p:val>
                                            <p:strVal val="#ppt_x"/>
                                          </p:val>
                                        </p:tav>
                                        <p:tav tm="100000">
                                          <p:val>
                                            <p:strVal val="#ppt_x"/>
                                          </p:val>
                                        </p:tav>
                                      </p:tavLst>
                                    </p:anim>
                                    <p:anim calcmode="lin" valueType="num">
                                      <p:cBhvr additive="base">
                                        <p:cTn id="34" dur="100" fill="hold"/>
                                        <p:tgtEl>
                                          <p:spTgt spid="75"/>
                                        </p:tgtEl>
                                        <p:attrNameLst>
                                          <p:attrName>ppt_y</p:attrName>
                                        </p:attrNameLst>
                                      </p:cBhvr>
                                      <p:tavLst>
                                        <p:tav tm="0">
                                          <p:val>
                                            <p:strVal val="0-#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100" fill="hold"/>
                                        <p:tgtEl>
                                          <p:spTgt spid="70"/>
                                        </p:tgtEl>
                                        <p:attrNameLst>
                                          <p:attrName>ppt_x</p:attrName>
                                        </p:attrNameLst>
                                      </p:cBhvr>
                                      <p:tavLst>
                                        <p:tav tm="0">
                                          <p:val>
                                            <p:strVal val="#ppt_x"/>
                                          </p:val>
                                        </p:tav>
                                        <p:tav tm="100000">
                                          <p:val>
                                            <p:strVal val="#ppt_x"/>
                                          </p:val>
                                        </p:tav>
                                      </p:tavLst>
                                    </p:anim>
                                    <p:anim calcmode="lin" valueType="num">
                                      <p:cBhvr additive="base">
                                        <p:cTn id="38" dur="100" fill="hold"/>
                                        <p:tgtEl>
                                          <p:spTgt spid="70"/>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1" fill="hold" grpId="0" nodeType="afterEffect">
                                  <p:stCondLst>
                                    <p:cond delay="0"/>
                                  </p:stCondLst>
                                  <p:childTnLst>
                                    <p:set>
                                      <p:cBhvr>
                                        <p:cTn id="41" dur="1" fill="hold">
                                          <p:stCondLst>
                                            <p:cond delay="0"/>
                                          </p:stCondLst>
                                        </p:cTn>
                                        <p:tgtEl>
                                          <p:spTgt spid="76"/>
                                        </p:tgtEl>
                                        <p:attrNameLst>
                                          <p:attrName>style.visibility</p:attrName>
                                        </p:attrNameLst>
                                      </p:cBhvr>
                                      <p:to>
                                        <p:strVal val="visible"/>
                                      </p:to>
                                    </p:set>
                                    <p:anim calcmode="lin" valueType="num">
                                      <p:cBhvr additive="base">
                                        <p:cTn id="42" dur="100" fill="hold"/>
                                        <p:tgtEl>
                                          <p:spTgt spid="76"/>
                                        </p:tgtEl>
                                        <p:attrNameLst>
                                          <p:attrName>ppt_x</p:attrName>
                                        </p:attrNameLst>
                                      </p:cBhvr>
                                      <p:tavLst>
                                        <p:tav tm="0">
                                          <p:val>
                                            <p:strVal val="#ppt_x"/>
                                          </p:val>
                                        </p:tav>
                                        <p:tav tm="100000">
                                          <p:val>
                                            <p:strVal val="#ppt_x"/>
                                          </p:val>
                                        </p:tav>
                                      </p:tavLst>
                                    </p:anim>
                                    <p:anim calcmode="lin" valueType="num">
                                      <p:cBhvr additive="base">
                                        <p:cTn id="43" dur="100" fill="hold"/>
                                        <p:tgtEl>
                                          <p:spTgt spid="76"/>
                                        </p:tgtEl>
                                        <p:attrNameLst>
                                          <p:attrName>ppt_y</p:attrName>
                                        </p:attrNameLst>
                                      </p:cBhvr>
                                      <p:tavLst>
                                        <p:tav tm="0">
                                          <p:val>
                                            <p:strVal val="0-#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100" fill="hold"/>
                                        <p:tgtEl>
                                          <p:spTgt spid="69"/>
                                        </p:tgtEl>
                                        <p:attrNameLst>
                                          <p:attrName>ppt_x</p:attrName>
                                        </p:attrNameLst>
                                      </p:cBhvr>
                                      <p:tavLst>
                                        <p:tav tm="0">
                                          <p:val>
                                            <p:strVal val="#ppt_x"/>
                                          </p:val>
                                        </p:tav>
                                        <p:tav tm="100000">
                                          <p:val>
                                            <p:strVal val="#ppt_x"/>
                                          </p:val>
                                        </p:tav>
                                      </p:tavLst>
                                    </p:anim>
                                    <p:anim calcmode="lin" valueType="num">
                                      <p:cBhvr additive="base">
                                        <p:cTn id="47" dur="100" fill="hold"/>
                                        <p:tgtEl>
                                          <p:spTgt spid="69"/>
                                        </p:tgtEl>
                                        <p:attrNameLst>
                                          <p:attrName>ppt_y</p:attrName>
                                        </p:attrNameLst>
                                      </p:cBhvr>
                                      <p:tavLst>
                                        <p:tav tm="0">
                                          <p:val>
                                            <p:strVal val="1+#ppt_h/2"/>
                                          </p:val>
                                        </p:tav>
                                        <p:tav tm="100000">
                                          <p:val>
                                            <p:strVal val="#ppt_y"/>
                                          </p:val>
                                        </p:tav>
                                      </p:tavLst>
                                    </p:anim>
                                  </p:childTnLst>
                                </p:cTn>
                              </p:par>
                              <p:par>
                                <p:cTn id="48" presetID="35" presetClass="path" presetSubtype="0" repeatCount="indefinite" autoRev="1" fill="hold" grpId="0" nodeType="withEffect">
                                  <p:stCondLst>
                                    <p:cond delay="400"/>
                                  </p:stCondLst>
                                  <p:childTnLst>
                                    <p:animMotion origin="layout" path="M -1.94444E-6 2.53165E-6 L -0.05243 2.53165E-6 " pathEditMode="relative" rAng="0" ptsTypes="AA">
                                      <p:cBhvr>
                                        <p:cTn id="49" dur="2000" fill="hold"/>
                                        <p:tgtEl>
                                          <p:spTgt spid="78"/>
                                        </p:tgtEl>
                                        <p:attrNameLst>
                                          <p:attrName>ppt_x</p:attrName>
                                          <p:attrName>ppt_y</p:attrName>
                                        </p:attrNameLst>
                                      </p:cBhvr>
                                      <p:rCtr x="-26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1" grpId="0" animBg="1"/>
      <p:bldP spid="70" grpId="0" animBg="1"/>
      <p:bldP spid="69" grpId="0" animBg="1"/>
      <p:bldP spid="39" grpId="1"/>
      <p:bldP spid="31" grpId="1"/>
      <p:bldP spid="56" grpId="1"/>
      <p:bldP spid="73" grpId="0" animBg="1"/>
      <p:bldP spid="74" grpId="0" animBg="1"/>
      <p:bldP spid="75" grpId="0" animBg="1"/>
      <p:bldP spid="76" grpId="0" animBg="1"/>
      <p:bldP spid="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user\Desktop\未标题-1 拷贝.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9239" y="3572398"/>
            <a:ext cx="1584176" cy="1849303"/>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p:cNvSpPr>
            <a:spLocks noGrp="1"/>
          </p:cNvSpPr>
          <p:nvPr>
            <p:ph type="title"/>
          </p:nvPr>
        </p:nvSpPr>
        <p:spPr>
          <a:xfrm>
            <a:off x="1753344" y="399936"/>
            <a:ext cx="6635080" cy="288032"/>
          </a:xfrm>
        </p:spPr>
        <p:txBody>
          <a:bodyPr>
            <a:normAutofit fontScale="90000"/>
          </a:bodyPr>
          <a:lstStyle/>
          <a:p>
            <a:r>
              <a:rPr lang="zh-CN" altLang="en-US" dirty="0" smtClean="0">
                <a:solidFill>
                  <a:srgbClr val="57D3FF"/>
                </a:solidFill>
              </a:rPr>
              <a:t>正文 </a:t>
            </a:r>
            <a:r>
              <a:rPr lang="en-US" altLang="zh-CN" dirty="0" smtClean="0">
                <a:solidFill>
                  <a:srgbClr val="57D3FF"/>
                </a:solidFill>
              </a:rPr>
              <a:t>· </a:t>
            </a:r>
            <a:r>
              <a:rPr lang="zh-CN" altLang="en-US" dirty="0" smtClean="0">
                <a:solidFill>
                  <a:srgbClr val="57D3FF"/>
                </a:solidFill>
              </a:rPr>
              <a:t>第一章</a:t>
            </a:r>
            <a:endParaRPr lang="zh-CN" altLang="en-US" dirty="0">
              <a:solidFill>
                <a:srgbClr val="57D3FF"/>
              </a:solidFill>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rPr>
              <a:t>人生概述</a:t>
            </a:r>
            <a:endParaRPr lang="en-US" altLang="zh-CN" sz="2400" b="1" kern="0" spc="200" dirty="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4" name="矩形 13"/>
          <p:cNvSpPr/>
          <p:nvPr/>
        </p:nvSpPr>
        <p:spPr>
          <a:xfrm>
            <a:off x="298614" y="2348880"/>
            <a:ext cx="493200" cy="2473200"/>
          </a:xfrm>
          <a:prstGeom prst="rect">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bIns="180000" anchor="ctr"/>
          <a:lstStyle/>
          <a:p>
            <a:pPr algn="ctr">
              <a:lnSpc>
                <a:spcPct val="120000"/>
              </a:lnSpc>
            </a:pPr>
            <a:endParaRPr lang="zh-CN" altLang="en-US" sz="2800" b="1" kern="0">
              <a:solidFill>
                <a:srgbClr val="F9F9F9"/>
              </a:solidFill>
              <a:latin typeface="微软雅黑" pitchFamily="34" charset="-122"/>
              <a:ea typeface="微软雅黑" pitchFamily="34" charset="-122"/>
            </a:endParaRPr>
          </a:p>
        </p:txBody>
      </p:sp>
      <p:sp>
        <p:nvSpPr>
          <p:cNvPr id="16" name="矩形 15"/>
          <p:cNvSpPr/>
          <p:nvPr/>
        </p:nvSpPr>
        <p:spPr>
          <a:xfrm>
            <a:off x="1198662" y="1671104"/>
            <a:ext cx="630000" cy="2376000"/>
          </a:xfrm>
          <a:prstGeom prst="rect">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endParaRPr lang="zh-CN" altLang="en-US" sz="1600" kern="0">
              <a:solidFill>
                <a:srgbClr val="FFFFFF"/>
              </a:solidFill>
              <a:latin typeface="微软雅黑" pitchFamily="34" charset="-122"/>
              <a:ea typeface="微软雅黑" pitchFamily="34" charset="-122"/>
            </a:endParaRPr>
          </a:p>
        </p:txBody>
      </p:sp>
      <p:grpSp>
        <p:nvGrpSpPr>
          <p:cNvPr id="4" name="组合 3"/>
          <p:cNvGrpSpPr/>
          <p:nvPr/>
        </p:nvGrpSpPr>
        <p:grpSpPr>
          <a:xfrm>
            <a:off x="7175326" y="5243716"/>
            <a:ext cx="4824536" cy="1569660"/>
            <a:chOff x="7175326" y="5243716"/>
            <a:chExt cx="4824536" cy="1569660"/>
          </a:xfrm>
        </p:grpSpPr>
        <p:grpSp>
          <p:nvGrpSpPr>
            <p:cNvPr id="3" name="组合 2"/>
            <p:cNvGrpSpPr/>
            <p:nvPr/>
          </p:nvGrpSpPr>
          <p:grpSpPr>
            <a:xfrm>
              <a:off x="8831510" y="5589240"/>
              <a:ext cx="3168352" cy="1080120"/>
              <a:chOff x="8831510" y="5589240"/>
              <a:chExt cx="3168352" cy="1080120"/>
            </a:xfrm>
          </p:grpSpPr>
          <p:cxnSp>
            <p:nvCxnSpPr>
              <p:cNvPr id="18" name="直接连接符 17"/>
              <p:cNvCxnSpPr/>
              <p:nvPr/>
            </p:nvCxnSpPr>
            <p:spPr>
              <a:xfrm>
                <a:off x="8831510" y="6525344"/>
                <a:ext cx="316835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直接连接符 18"/>
              <p:cNvCxnSpPr/>
              <p:nvPr/>
            </p:nvCxnSpPr>
            <p:spPr>
              <a:xfrm>
                <a:off x="11855846" y="5589240"/>
                <a:ext cx="0" cy="1080120"/>
              </a:xfrm>
              <a:prstGeom prst="line">
                <a:avLst/>
              </a:prstGeom>
            </p:spPr>
            <p:style>
              <a:lnRef idx="1">
                <a:schemeClr val="accent6"/>
              </a:lnRef>
              <a:fillRef idx="0">
                <a:schemeClr val="accent6"/>
              </a:fillRef>
              <a:effectRef idx="0">
                <a:schemeClr val="accent6"/>
              </a:effectRef>
              <a:fontRef idx="minor">
                <a:schemeClr val="tx1"/>
              </a:fontRef>
            </p:style>
          </p:cxnSp>
        </p:grpSp>
        <p:sp>
          <p:nvSpPr>
            <p:cNvPr id="20" name="矩形 19"/>
            <p:cNvSpPr>
              <a:spLocks noChangeArrowheads="1"/>
            </p:cNvSpPr>
            <p:nvPr/>
          </p:nvSpPr>
          <p:spPr bwMode="auto">
            <a:xfrm>
              <a:off x="7175326" y="6084004"/>
              <a:ext cx="3816347" cy="369332"/>
            </a:xfrm>
            <a:prstGeom prst="rect">
              <a:avLst/>
            </a:prstGeom>
            <a:noFill/>
            <a:ln w="9525">
              <a:noFill/>
              <a:miter lim="800000"/>
            </a:ln>
          </p:spPr>
          <p:txBody>
            <a:bodyPr wrap="square">
              <a:spAutoFit/>
            </a:bodyPr>
            <a:lstStyle/>
            <a:p>
              <a:pPr algn="r">
                <a:spcBef>
                  <a:spcPts val="200"/>
                </a:spcBef>
                <a:spcAft>
                  <a:spcPts val="60"/>
                </a:spcAft>
              </a:pPr>
              <a:r>
                <a:rPr lang="zh-CN" altLang="en-US" kern="0" dirty="0" smtClean="0">
                  <a:solidFill>
                    <a:schemeClr val="accent6">
                      <a:lumMod val="75000"/>
                    </a:schemeClr>
                  </a:solidFill>
                  <a:latin typeface="微软雅黑" pitchFamily="34" charset="-122"/>
                  <a:ea typeface="微软雅黑" pitchFamily="34" charset="-122"/>
                </a:rPr>
                <a:t>人生</a:t>
              </a:r>
              <a:endParaRPr lang="zh-CN" altLang="en-US" kern="0" dirty="0">
                <a:solidFill>
                  <a:schemeClr val="accent6">
                    <a:lumMod val="75000"/>
                  </a:schemeClr>
                </a:solidFill>
                <a:latin typeface="微软雅黑" pitchFamily="34" charset="-122"/>
                <a:ea typeface="微软雅黑" pitchFamily="34" charset="-122"/>
              </a:endParaRPr>
            </a:p>
          </p:txBody>
        </p:sp>
        <p:sp>
          <p:nvSpPr>
            <p:cNvPr id="21" name="TextBox 20"/>
            <p:cNvSpPr txBox="1"/>
            <p:nvPr/>
          </p:nvSpPr>
          <p:spPr>
            <a:xfrm>
              <a:off x="10919742" y="5243716"/>
              <a:ext cx="407810" cy="1569660"/>
            </a:xfrm>
            <a:prstGeom prst="rect">
              <a:avLst/>
            </a:prstGeom>
            <a:noFill/>
          </p:spPr>
          <p:txBody>
            <a:bodyPr wrap="square">
              <a:spAutoFit/>
            </a:bodyPr>
            <a:lstStyle/>
            <a:p>
              <a:pPr algn="r">
                <a:spcBef>
                  <a:spcPts val="0"/>
                </a:spcBef>
                <a:spcAft>
                  <a:spcPts val="0"/>
                </a:spcAft>
                <a:defRPr/>
              </a:pPr>
              <a:r>
                <a:rPr lang="en-US" altLang="zh-CN" sz="9600" b="1" dirty="0" smtClean="0">
                  <a:solidFill>
                    <a:schemeClr val="accent6">
                      <a:lumMod val="75000"/>
                    </a:schemeClr>
                  </a:solidFill>
                  <a:effectLst>
                    <a:outerShdw blurRad="38100" dist="38100" dir="2700000" algn="tl">
                      <a:srgbClr val="000000">
                        <a:alpha val="43137"/>
                      </a:srgbClr>
                    </a:outerShdw>
                  </a:effectLst>
                  <a:latin typeface="Broadway" pitchFamily="82" charset="0"/>
                  <a:ea typeface="DFPYeaSong-B5" pitchFamily="18" charset="-120"/>
                </a:rPr>
                <a:t>1</a:t>
              </a:r>
              <a:endParaRPr lang="zh-CN" altLang="en-US" sz="9600" b="1" dirty="0">
                <a:solidFill>
                  <a:schemeClr val="accent6">
                    <a:lumMod val="75000"/>
                  </a:schemeClr>
                </a:solidFill>
                <a:effectLst>
                  <a:outerShdw blurRad="38100" dist="38100" dir="2700000" algn="tl">
                    <a:srgbClr val="000000">
                      <a:alpha val="43137"/>
                    </a:srgbClr>
                  </a:outerShdw>
                </a:effectLst>
                <a:latin typeface="Broadway" pitchFamily="82" charset="0"/>
                <a:ea typeface="DFPYeaSong-B5" pitchFamily="18" charset="-120"/>
              </a:endParaRPr>
            </a:p>
          </p:txBody>
        </p:sp>
      </p:grpSp>
      <p:sp>
        <p:nvSpPr>
          <p:cNvPr id="13" name="TextBox 12"/>
          <p:cNvSpPr txBox="1"/>
          <p:nvPr/>
        </p:nvSpPr>
        <p:spPr>
          <a:xfrm>
            <a:off x="1113133" y="1641136"/>
            <a:ext cx="800219" cy="2405968"/>
          </a:xfrm>
          <a:prstGeom prst="rect">
            <a:avLst/>
          </a:prstGeom>
          <a:noFill/>
        </p:spPr>
        <p:txBody>
          <a:bodyPr vert="eaVert" wrap="square" rtlCol="0">
            <a:spAutoFit/>
          </a:bodyPr>
          <a:lstStyle/>
          <a:p>
            <a:pPr algn="ctr">
              <a:lnSpc>
                <a:spcPts val="2400"/>
              </a:lnSpc>
            </a:pPr>
            <a:r>
              <a:rPr lang="zh-CN" altLang="en-US" b="1" kern="0" spc="200" dirty="0" smtClean="0">
                <a:solidFill>
                  <a:schemeClr val="bg1"/>
                </a:solidFill>
                <a:latin typeface="微软雅黑" pitchFamily="34" charset="-122"/>
                <a:ea typeface="微软雅黑" pitchFamily="34" charset="-122"/>
              </a:rPr>
              <a:t>基于信息传播理论的协同过滤推荐框架</a:t>
            </a:r>
            <a:endParaRPr lang="en-US" altLang="zh-CN" b="1" kern="0" spc="200" dirty="0">
              <a:solidFill>
                <a:schemeClr val="bg1"/>
              </a:solidFill>
              <a:latin typeface="微软雅黑" pitchFamily="34" charset="-122"/>
              <a:ea typeface="微软雅黑" pitchFamily="34" charset="-122"/>
            </a:endParaRPr>
          </a:p>
        </p:txBody>
      </p:sp>
      <p:sp>
        <p:nvSpPr>
          <p:cNvPr id="15" name="TextBox 14"/>
          <p:cNvSpPr txBox="1"/>
          <p:nvPr/>
        </p:nvSpPr>
        <p:spPr>
          <a:xfrm>
            <a:off x="329356" y="2463192"/>
            <a:ext cx="509270" cy="2405968"/>
          </a:xfrm>
          <a:prstGeom prst="rect">
            <a:avLst/>
          </a:prstGeom>
          <a:noFill/>
        </p:spPr>
        <p:txBody>
          <a:bodyPr vert="eaVert" wrap="square" rtlCol="0">
            <a:spAutoFit/>
          </a:bodyPr>
          <a:lstStyle/>
          <a:p>
            <a:pPr algn="ctr"/>
            <a:r>
              <a:rPr lang="zh-CN" altLang="en-US" sz="2000" kern="0" spc="200" dirty="0">
                <a:solidFill>
                  <a:schemeClr val="bg1"/>
                </a:solidFill>
                <a:latin typeface="微软雅黑" pitchFamily="34" charset="-122"/>
                <a:ea typeface="微软雅黑" pitchFamily="34" charset="-122"/>
              </a:rPr>
              <a:t>引言</a:t>
            </a:r>
          </a:p>
        </p:txBody>
      </p:sp>
      <p:pic>
        <p:nvPicPr>
          <p:cNvPr id="1026" name="Picture 2" descr="C:\Users\user\Desktop\未标题-2 拷贝.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2" y="5163358"/>
            <a:ext cx="8588375" cy="173037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959303" y="1268805"/>
            <a:ext cx="4896544" cy="2392680"/>
          </a:xfrm>
          <a:prstGeom prst="rect">
            <a:avLst/>
          </a:prstGeom>
          <a:noFill/>
        </p:spPr>
        <p:txBody>
          <a:bodyPr wrap="square">
            <a:spAutoFit/>
          </a:bodyPr>
          <a:lstStyle/>
          <a:p>
            <a:pPr indent="457200">
              <a:lnSpc>
                <a:spcPct val="140000"/>
              </a:lnSpc>
              <a:defRPr/>
            </a:pPr>
            <a:r>
              <a:rPr lang="zh-CN">
                <a:solidFill>
                  <a:schemeClr val="bg1">
                    <a:lumMod val="50000"/>
                  </a:schemeClr>
                </a:solidFill>
                <a:latin typeface="微软雅黑" charset="0"/>
                <a:ea typeface="微软雅黑" charset="0"/>
              </a:rPr>
              <a:t>作为典型社会化媒体的微博以社会网络关系为内容分发渠道，信息快速扩散带来</a:t>
            </a:r>
            <a:r>
              <a:rPr lang="zh-CN">
                <a:solidFill>
                  <a:srgbClr val="FF0000"/>
                </a:solidFill>
                <a:latin typeface="微软雅黑" charset="0"/>
                <a:ea typeface="微软雅黑" charset="0"/>
              </a:rPr>
              <a:t>信息富余</a:t>
            </a:r>
            <a:r>
              <a:rPr lang="zh-CN">
                <a:solidFill>
                  <a:schemeClr val="bg1">
                    <a:lumMod val="50000"/>
                  </a:schemeClr>
                </a:solidFill>
                <a:latin typeface="微软雅黑" charset="0"/>
                <a:ea typeface="微软雅黑" charset="0"/>
              </a:rPr>
              <a:t>，也带来</a:t>
            </a:r>
            <a:r>
              <a:rPr lang="zh-CN">
                <a:solidFill>
                  <a:srgbClr val="FF0000"/>
                </a:solidFill>
                <a:latin typeface="微软雅黑" charset="0"/>
                <a:ea typeface="微软雅黑" charset="0"/>
              </a:rPr>
              <a:t>信息过载</a:t>
            </a:r>
            <a:r>
              <a:rPr lang="zh-CN">
                <a:solidFill>
                  <a:schemeClr val="bg1">
                    <a:lumMod val="50000"/>
                  </a:schemeClr>
                </a:solidFill>
                <a:latin typeface="微软雅黑" charset="0"/>
                <a:ea typeface="微软雅黑" charset="0"/>
              </a:rPr>
              <a:t>，用户难以获得其偏好内容。基于海量、无序的用户创造内容（</a:t>
            </a:r>
            <a:r>
              <a:rPr lang="en-US" altLang="zh-CN">
                <a:solidFill>
                  <a:schemeClr val="bg1">
                    <a:lumMod val="50000"/>
                  </a:schemeClr>
                </a:solidFill>
                <a:latin typeface="微软雅黑" charset="0"/>
                <a:ea typeface="微软雅黑" charset="0"/>
              </a:rPr>
              <a:t>user generated  content,UGC</a:t>
            </a:r>
            <a:r>
              <a:rPr lang="zh-CN">
                <a:solidFill>
                  <a:schemeClr val="bg1">
                    <a:lumMod val="50000"/>
                  </a:schemeClr>
                </a:solidFill>
                <a:latin typeface="微软雅黑" charset="0"/>
                <a:ea typeface="微软雅黑" charset="0"/>
              </a:rPr>
              <a:t>）</a:t>
            </a:r>
            <a:r>
              <a:rPr lang="en-US" altLang="zh-CN">
                <a:solidFill>
                  <a:schemeClr val="bg1">
                    <a:lumMod val="50000"/>
                  </a:schemeClr>
                </a:solidFill>
                <a:latin typeface="微软雅黑" charset="0"/>
                <a:ea typeface="微软雅黑" charset="0"/>
              </a:rPr>
              <a:t>,</a:t>
            </a:r>
            <a:r>
              <a:rPr lang="zh-CN" altLang="en-US">
                <a:solidFill>
                  <a:schemeClr val="bg1">
                    <a:lumMod val="50000"/>
                  </a:schemeClr>
                </a:solidFill>
                <a:latin typeface="微软雅黑" charset="0"/>
                <a:ea typeface="微软雅黑" charset="0"/>
              </a:rPr>
              <a:t>识别用户偏好并推荐内容需企业投入极大计算成本。</a:t>
            </a:r>
          </a:p>
        </p:txBody>
      </p:sp>
      <p:sp>
        <p:nvSpPr>
          <p:cNvPr id="23" name="TextBox 22"/>
          <p:cNvSpPr txBox="1"/>
          <p:nvPr/>
        </p:nvSpPr>
        <p:spPr>
          <a:xfrm>
            <a:off x="6597650" y="3572510"/>
            <a:ext cx="5297170" cy="2971800"/>
          </a:xfrm>
          <a:prstGeom prst="rect">
            <a:avLst/>
          </a:prstGeom>
          <a:noFill/>
        </p:spPr>
        <p:txBody>
          <a:bodyPr wrap="square">
            <a:spAutoFit/>
          </a:bodyPr>
          <a:lstStyle/>
          <a:p>
            <a:pPr indent="457200">
              <a:lnSpc>
                <a:spcPct val="150000"/>
              </a:lnSpc>
              <a:defRPr/>
            </a:pPr>
            <a:r>
              <a:rPr lang="zh-CN">
                <a:solidFill>
                  <a:schemeClr val="bg1">
                    <a:lumMod val="50000"/>
                  </a:schemeClr>
                </a:solidFill>
                <a:latin typeface="微软雅黑" charset="0"/>
                <a:ea typeface="微软雅黑" charset="0"/>
              </a:rPr>
              <a:t>协同过滤推荐方法实现简单、效果显著而被广泛应用，但现有方法大多基于用户历史行为，人口统计学特征，度量用户个性化偏好并推荐相关内容；既有研究大多基于结构化实验数据集实现推荐，鲜有面向非结构微博情景下的协同过滤推荐方法研究。微博快速新增的非结构化内容带来严重的</a:t>
            </a:r>
            <a:r>
              <a:rPr lang="zh-CN">
                <a:solidFill>
                  <a:srgbClr val="FF0000"/>
                </a:solidFill>
                <a:latin typeface="微软雅黑" charset="0"/>
                <a:ea typeface="微软雅黑" charset="0"/>
              </a:rPr>
              <a:t>数据稀疏和冷启动问题。</a:t>
            </a:r>
          </a:p>
        </p:txBody>
      </p:sp>
      <p:pic>
        <p:nvPicPr>
          <p:cNvPr id="27" name="Picture 3" descr="D:\360Downloads\gossip_bird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0681" y="3356442"/>
            <a:ext cx="758438" cy="41899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srcRect/>
          <a:stretch>
            <a:fillRect/>
          </a:stretch>
        </p:blipFill>
        <p:spPr>
          <a:xfrm>
            <a:off x="2429510" y="1278890"/>
            <a:ext cx="4298315" cy="216979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3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 fill="hold"/>
                                        <p:tgtEl>
                                          <p:spTgt spid="4"/>
                                        </p:tgtEl>
                                        <p:attrNameLst>
                                          <p:attrName>ppt_x</p:attrName>
                                        </p:attrNameLst>
                                      </p:cBhvr>
                                      <p:tavLst>
                                        <p:tav tm="0">
                                          <p:val>
                                            <p:strVal val="0-#ppt_w/2"/>
                                          </p:val>
                                        </p:tav>
                                        <p:tav tm="100000">
                                          <p:val>
                                            <p:strVal val="#ppt_x"/>
                                          </p:val>
                                        </p:tav>
                                      </p:tavLst>
                                    </p:anim>
                                    <p:anim calcmode="lin" valueType="num">
                                      <p:cBhvr additive="base">
                                        <p:cTn id="19" dur="1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753344" y="399936"/>
            <a:ext cx="6635080" cy="288032"/>
          </a:xfrm>
        </p:spPr>
        <p:txBody>
          <a:bodyPr>
            <a:normAutofit fontScale="90000"/>
          </a:bodyPr>
          <a:lstStyle/>
          <a:p>
            <a:r>
              <a:rPr lang="zh-CN" altLang="en-US" dirty="0" smtClean="0">
                <a:solidFill>
                  <a:srgbClr val="57D3FF"/>
                </a:solidFill>
                <a:latin typeface="微软雅黑" charset="0"/>
                <a:ea typeface="微软雅黑" charset="0"/>
              </a:rPr>
              <a:t>正文 </a:t>
            </a:r>
            <a:r>
              <a:rPr lang="en-US" altLang="zh-CN" dirty="0" smtClean="0">
                <a:solidFill>
                  <a:srgbClr val="57D3FF"/>
                </a:solidFill>
                <a:latin typeface="微软雅黑" charset="0"/>
                <a:ea typeface="微软雅黑" charset="0"/>
              </a:rPr>
              <a:t>· </a:t>
            </a:r>
            <a:r>
              <a:rPr lang="zh-CN" altLang="en-US" dirty="0" smtClean="0">
                <a:solidFill>
                  <a:srgbClr val="57D3FF"/>
                </a:solidFill>
                <a:latin typeface="微软雅黑" charset="0"/>
                <a:ea typeface="微软雅黑" charset="0"/>
              </a:rPr>
              <a:t>第一章</a:t>
            </a:r>
            <a:endParaRPr lang="zh-CN" altLang="en-US" dirty="0">
              <a:solidFill>
                <a:srgbClr val="57D3FF"/>
              </a:solidFill>
              <a:latin typeface="微软雅黑" charset="0"/>
              <a:ea typeface="微软雅黑" charset="0"/>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charset="0"/>
                <a:ea typeface="微软雅黑" charset="0"/>
              </a:rPr>
              <a:t>人生概述</a:t>
            </a:r>
          </a:p>
        </p:txBody>
      </p:sp>
      <p:sp>
        <p:nvSpPr>
          <p:cNvPr id="14" name="矩形 13"/>
          <p:cNvSpPr/>
          <p:nvPr/>
        </p:nvSpPr>
        <p:spPr>
          <a:xfrm>
            <a:off x="298614" y="2348880"/>
            <a:ext cx="493200" cy="2473200"/>
          </a:xfrm>
          <a:prstGeom prst="rect">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bIns="180000" anchor="ctr"/>
          <a:lstStyle/>
          <a:p>
            <a:pPr algn="ctr">
              <a:lnSpc>
                <a:spcPct val="120000"/>
              </a:lnSpc>
            </a:pPr>
            <a:endParaRPr lang="zh-CN" altLang="en-US" sz="2800" b="1" kern="0">
              <a:solidFill>
                <a:srgbClr val="F9F9F9"/>
              </a:solidFill>
              <a:latin typeface="微软雅黑" charset="0"/>
              <a:ea typeface="微软雅黑" charset="0"/>
            </a:endParaRPr>
          </a:p>
        </p:txBody>
      </p:sp>
      <p:sp>
        <p:nvSpPr>
          <p:cNvPr id="16" name="矩形 15"/>
          <p:cNvSpPr/>
          <p:nvPr/>
        </p:nvSpPr>
        <p:spPr>
          <a:xfrm>
            <a:off x="1198662" y="1671104"/>
            <a:ext cx="630000" cy="2376000"/>
          </a:xfrm>
          <a:prstGeom prst="rect">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endParaRPr lang="zh-CN" altLang="en-US" sz="1600" kern="0">
              <a:solidFill>
                <a:srgbClr val="FFFFFF"/>
              </a:solidFill>
              <a:latin typeface="微软雅黑" charset="0"/>
              <a:ea typeface="微软雅黑" charset="0"/>
            </a:endParaRPr>
          </a:p>
        </p:txBody>
      </p:sp>
      <p:grpSp>
        <p:nvGrpSpPr>
          <p:cNvPr id="4" name="组合 3"/>
          <p:cNvGrpSpPr/>
          <p:nvPr/>
        </p:nvGrpSpPr>
        <p:grpSpPr>
          <a:xfrm>
            <a:off x="7175326" y="5243716"/>
            <a:ext cx="4824536" cy="1569660"/>
            <a:chOff x="7175326" y="5243716"/>
            <a:chExt cx="4824536" cy="1569660"/>
          </a:xfrm>
        </p:grpSpPr>
        <p:grpSp>
          <p:nvGrpSpPr>
            <p:cNvPr id="3" name="组合 2"/>
            <p:cNvGrpSpPr/>
            <p:nvPr/>
          </p:nvGrpSpPr>
          <p:grpSpPr>
            <a:xfrm>
              <a:off x="8759502" y="5589240"/>
              <a:ext cx="3240360" cy="1080120"/>
              <a:chOff x="8759502" y="5589240"/>
              <a:chExt cx="3240360" cy="1080120"/>
            </a:xfrm>
          </p:grpSpPr>
          <p:cxnSp>
            <p:nvCxnSpPr>
              <p:cNvPr id="18" name="直接连接符 17"/>
              <p:cNvCxnSpPr/>
              <p:nvPr/>
            </p:nvCxnSpPr>
            <p:spPr>
              <a:xfrm>
                <a:off x="8759502" y="6525344"/>
                <a:ext cx="324036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直接连接符 18"/>
              <p:cNvCxnSpPr/>
              <p:nvPr/>
            </p:nvCxnSpPr>
            <p:spPr>
              <a:xfrm>
                <a:off x="11855846" y="5589240"/>
                <a:ext cx="0" cy="1080120"/>
              </a:xfrm>
              <a:prstGeom prst="line">
                <a:avLst/>
              </a:prstGeom>
            </p:spPr>
            <p:style>
              <a:lnRef idx="1">
                <a:schemeClr val="accent6"/>
              </a:lnRef>
              <a:fillRef idx="0">
                <a:schemeClr val="accent6"/>
              </a:fillRef>
              <a:effectRef idx="0">
                <a:schemeClr val="accent6"/>
              </a:effectRef>
              <a:fontRef idx="minor">
                <a:schemeClr val="tx1"/>
              </a:fontRef>
            </p:style>
          </p:cxnSp>
        </p:grpSp>
        <p:sp>
          <p:nvSpPr>
            <p:cNvPr id="20" name="矩形 19"/>
            <p:cNvSpPr>
              <a:spLocks noChangeArrowheads="1"/>
            </p:cNvSpPr>
            <p:nvPr/>
          </p:nvSpPr>
          <p:spPr bwMode="auto">
            <a:xfrm>
              <a:off x="7175326" y="6084004"/>
              <a:ext cx="3816347" cy="369332"/>
            </a:xfrm>
            <a:prstGeom prst="rect">
              <a:avLst/>
            </a:prstGeom>
            <a:noFill/>
            <a:ln w="9525">
              <a:noFill/>
              <a:miter lim="800000"/>
            </a:ln>
          </p:spPr>
          <p:txBody>
            <a:bodyPr wrap="square">
              <a:spAutoFit/>
            </a:bodyPr>
            <a:lstStyle/>
            <a:p>
              <a:pPr algn="r">
                <a:spcBef>
                  <a:spcPts val="200"/>
                </a:spcBef>
                <a:spcAft>
                  <a:spcPts val="60"/>
                </a:spcAft>
              </a:pPr>
              <a:r>
                <a:rPr lang="zh-CN" altLang="en-US" kern="0" dirty="0" smtClean="0">
                  <a:solidFill>
                    <a:schemeClr val="accent6">
                      <a:lumMod val="75000"/>
                    </a:schemeClr>
                  </a:solidFill>
                  <a:latin typeface="微软雅黑" charset="0"/>
                  <a:ea typeface="微软雅黑" charset="0"/>
                </a:rPr>
                <a:t>人生</a:t>
              </a:r>
            </a:p>
          </p:txBody>
        </p:sp>
        <p:sp>
          <p:nvSpPr>
            <p:cNvPr id="21" name="TextBox 20"/>
            <p:cNvSpPr txBox="1"/>
            <p:nvPr/>
          </p:nvSpPr>
          <p:spPr>
            <a:xfrm>
              <a:off x="10919742" y="5243716"/>
              <a:ext cx="407810" cy="1569660"/>
            </a:xfrm>
            <a:prstGeom prst="rect">
              <a:avLst/>
            </a:prstGeom>
            <a:noFill/>
          </p:spPr>
          <p:txBody>
            <a:bodyPr wrap="square">
              <a:spAutoFit/>
            </a:bodyPr>
            <a:lstStyle/>
            <a:p>
              <a:pPr algn="r">
                <a:spcBef>
                  <a:spcPts val="0"/>
                </a:spcBef>
                <a:spcAft>
                  <a:spcPts val="0"/>
                </a:spcAft>
                <a:defRPr/>
              </a:pPr>
              <a:r>
                <a:rPr lang="en-US" altLang="zh-CN" sz="9600" b="1" dirty="0" smtClean="0">
                  <a:solidFill>
                    <a:schemeClr val="accent6">
                      <a:lumMod val="75000"/>
                    </a:schemeClr>
                  </a:solidFill>
                  <a:effectLst>
                    <a:outerShdw blurRad="38100" dist="38100" dir="2700000" algn="tl">
                      <a:srgbClr val="000000">
                        <a:alpha val="43137"/>
                      </a:srgbClr>
                    </a:outerShdw>
                  </a:effectLst>
                  <a:latin typeface="微软雅黑" charset="0"/>
                  <a:ea typeface="微软雅黑" charset="0"/>
                </a:rPr>
                <a:t>1</a:t>
              </a:r>
            </a:p>
          </p:txBody>
        </p:sp>
      </p:grpSp>
      <p:sp>
        <p:nvSpPr>
          <p:cNvPr id="13" name="TextBox 12"/>
          <p:cNvSpPr txBox="1"/>
          <p:nvPr/>
        </p:nvSpPr>
        <p:spPr>
          <a:xfrm>
            <a:off x="1126391" y="1628800"/>
            <a:ext cx="792480" cy="2405968"/>
          </a:xfrm>
          <a:prstGeom prst="rect">
            <a:avLst/>
          </a:prstGeom>
          <a:noFill/>
        </p:spPr>
        <p:txBody>
          <a:bodyPr vert="eaVert" wrap="square" rtlCol="0">
            <a:spAutoFit/>
          </a:bodyPr>
          <a:lstStyle/>
          <a:p>
            <a:pPr algn="ctr">
              <a:lnSpc>
                <a:spcPts val="2400"/>
              </a:lnSpc>
            </a:pPr>
            <a:r>
              <a:rPr lang="zh-CN" altLang="en-US" b="1" kern="0" spc="200" dirty="0" smtClean="0">
                <a:solidFill>
                  <a:schemeClr val="bg1"/>
                </a:solidFill>
                <a:latin typeface="微软雅黑" charset="0"/>
                <a:ea typeface="微软雅黑" charset="0"/>
                <a:sym typeface="+mn-ea"/>
              </a:rPr>
              <a:t>基于信息传播理论的协同过滤推荐框架</a:t>
            </a:r>
          </a:p>
        </p:txBody>
      </p:sp>
      <p:sp>
        <p:nvSpPr>
          <p:cNvPr id="15" name="TextBox 14"/>
          <p:cNvSpPr txBox="1"/>
          <p:nvPr/>
        </p:nvSpPr>
        <p:spPr>
          <a:xfrm>
            <a:off x="329354" y="2463192"/>
            <a:ext cx="509270" cy="2405968"/>
          </a:xfrm>
          <a:prstGeom prst="rect">
            <a:avLst/>
          </a:prstGeom>
          <a:noFill/>
        </p:spPr>
        <p:txBody>
          <a:bodyPr vert="eaVert" wrap="square" rtlCol="0">
            <a:spAutoFit/>
          </a:bodyPr>
          <a:lstStyle/>
          <a:p>
            <a:pPr algn="ctr"/>
            <a:r>
              <a:rPr lang="zh-CN" altLang="en-US" sz="2000" kern="0" spc="200" dirty="0">
                <a:solidFill>
                  <a:schemeClr val="bg1"/>
                </a:solidFill>
                <a:latin typeface="微软雅黑" charset="0"/>
                <a:ea typeface="微软雅黑" charset="0"/>
              </a:rPr>
              <a:t>理论背景</a:t>
            </a:r>
          </a:p>
        </p:txBody>
      </p:sp>
      <p:sp>
        <p:nvSpPr>
          <p:cNvPr id="25" name="TextBox 24"/>
          <p:cNvSpPr txBox="1"/>
          <p:nvPr/>
        </p:nvSpPr>
        <p:spPr>
          <a:xfrm>
            <a:off x="2063115" y="2492375"/>
            <a:ext cx="4584065" cy="2148840"/>
          </a:xfrm>
          <a:prstGeom prst="rect">
            <a:avLst/>
          </a:prstGeom>
          <a:noFill/>
        </p:spPr>
        <p:txBody>
          <a:bodyPr wrap="square">
            <a:spAutoFit/>
          </a:bodyPr>
          <a:lstStyle/>
          <a:p>
            <a:pPr indent="457200">
              <a:lnSpc>
                <a:spcPct val="150000"/>
              </a:lnSpc>
              <a:defRPr/>
            </a:pPr>
            <a:r>
              <a:rPr lang="zh-CN">
                <a:solidFill>
                  <a:schemeClr val="bg1">
                    <a:lumMod val="50000"/>
                  </a:schemeClr>
                </a:solidFill>
                <a:latin typeface="微软雅黑" charset="0"/>
                <a:ea typeface="微软雅黑" charset="0"/>
              </a:rPr>
              <a:t>标准协同过滤推荐方法分为</a:t>
            </a:r>
            <a:r>
              <a:rPr lang="zh-CN">
                <a:solidFill>
                  <a:srgbClr val="FF0000"/>
                </a:solidFill>
                <a:latin typeface="微软雅黑" charset="0"/>
                <a:ea typeface="微软雅黑" charset="0"/>
              </a:rPr>
              <a:t>用户</a:t>
            </a:r>
            <a:r>
              <a:rPr lang="en-US" altLang="zh-CN">
                <a:solidFill>
                  <a:srgbClr val="FF0000"/>
                </a:solidFill>
                <a:latin typeface="微软雅黑" charset="0"/>
                <a:ea typeface="微软雅黑" charset="0"/>
              </a:rPr>
              <a:t>-</a:t>
            </a:r>
            <a:r>
              <a:rPr lang="zh-CN">
                <a:solidFill>
                  <a:srgbClr val="FF0000"/>
                </a:solidFill>
                <a:latin typeface="微软雅黑" charset="0"/>
                <a:ea typeface="微软雅黑" charset="0"/>
              </a:rPr>
              <a:t>项目评分矩阵，用户相似度计算及评分预测</a:t>
            </a:r>
            <a:r>
              <a:rPr lang="zh-CN">
                <a:solidFill>
                  <a:schemeClr val="bg1">
                    <a:lumMod val="50000"/>
                  </a:schemeClr>
                </a:solidFill>
                <a:latin typeface="微软雅黑" charset="0"/>
                <a:ea typeface="微软雅黑" charset="0"/>
              </a:rPr>
              <a:t>，本次将其作为基准模型与所设计方法对比</a:t>
            </a:r>
            <a:r>
              <a:rPr lang="zh-CN" altLang="en-US">
                <a:solidFill>
                  <a:schemeClr val="bg1">
                    <a:lumMod val="50000"/>
                  </a:schemeClr>
                </a:solidFill>
                <a:latin typeface="微软雅黑" charset="0"/>
                <a:ea typeface="微软雅黑" charset="0"/>
              </a:rPr>
              <a:t>。该矩阵包含于数据集。协同过滤推荐方法采用皮尔森相关系数计算用户相似度，如下式：</a:t>
            </a:r>
          </a:p>
        </p:txBody>
      </p:sp>
      <p:pic>
        <p:nvPicPr>
          <p:cNvPr id="2" name="图片 1"/>
          <p:cNvPicPr>
            <a:picLocks noChangeAspect="1"/>
          </p:cNvPicPr>
          <p:nvPr/>
        </p:nvPicPr>
        <p:blipFill>
          <a:blip r:embed="rId3"/>
          <a:srcRect/>
          <a:stretch>
            <a:fillRect/>
          </a:stretch>
        </p:blipFill>
        <p:spPr>
          <a:xfrm>
            <a:off x="1892935" y="4726940"/>
            <a:ext cx="4901565" cy="1853565"/>
          </a:xfrm>
          <a:prstGeom prst="rect">
            <a:avLst/>
          </a:prstGeom>
        </p:spPr>
      </p:pic>
      <p:sp>
        <p:nvSpPr>
          <p:cNvPr id="5" name="文本框 4"/>
          <p:cNvSpPr txBox="1"/>
          <p:nvPr/>
        </p:nvSpPr>
        <p:spPr>
          <a:xfrm>
            <a:off x="2538730" y="1515745"/>
            <a:ext cx="8188960" cy="933450"/>
          </a:xfrm>
          <a:prstGeom prst="rect">
            <a:avLst/>
          </a:prstGeom>
          <a:noFill/>
        </p:spPr>
        <p:txBody>
          <a:bodyPr wrap="square" rtlCol="0">
            <a:spAutoFit/>
          </a:bodyPr>
          <a:lstStyle/>
          <a:p>
            <a:r>
              <a:rPr lang="en-US" altLang="zh-CN">
                <a:solidFill>
                  <a:schemeClr val="bg1">
                    <a:lumMod val="50000"/>
                  </a:schemeClr>
                </a:solidFill>
                <a:latin typeface="微软雅黑" charset="0"/>
                <a:ea typeface="微软雅黑" charset="0"/>
              </a:rPr>
              <a:t>       </a:t>
            </a:r>
            <a:r>
              <a:rPr lang="zh-CN" altLang="en-US">
                <a:solidFill>
                  <a:schemeClr val="bg1">
                    <a:lumMod val="50000"/>
                  </a:schemeClr>
                </a:solidFill>
                <a:latin typeface="微软雅黑" charset="0"/>
                <a:ea typeface="微软雅黑" charset="0"/>
              </a:rPr>
              <a:t>协同过滤推荐假定用户的评分模式具有相似性，相似性较高的用户对特定项目评分相近，利用近邻集对特定项目评分来预测用户评分，主动向用户推荐其更偏好的信息。</a:t>
            </a:r>
          </a:p>
        </p:txBody>
      </p:sp>
      <p:sp>
        <p:nvSpPr>
          <p:cNvPr id="7" name="文本框 6"/>
          <p:cNvSpPr txBox="1"/>
          <p:nvPr/>
        </p:nvSpPr>
        <p:spPr>
          <a:xfrm>
            <a:off x="6598920" y="2564765"/>
            <a:ext cx="5011420" cy="1191260"/>
          </a:xfrm>
          <a:prstGeom prst="rect">
            <a:avLst/>
          </a:prstGeom>
          <a:noFill/>
        </p:spPr>
        <p:txBody>
          <a:bodyPr wrap="square" rtlCol="0">
            <a:spAutoFit/>
          </a:bodyPr>
          <a:lstStyle/>
          <a:p>
            <a:r>
              <a:rPr lang="en-US" altLang="zh-CN">
                <a:solidFill>
                  <a:schemeClr val="bg1">
                    <a:lumMod val="50000"/>
                  </a:schemeClr>
                </a:solidFill>
                <a:latin typeface="微软雅黑" charset="0"/>
                <a:ea typeface="微软雅黑" charset="0"/>
              </a:rPr>
              <a:t>   </a:t>
            </a:r>
            <a:r>
              <a:rPr lang="zh-CN" altLang="en-US">
                <a:solidFill>
                  <a:schemeClr val="bg1">
                    <a:lumMod val="50000"/>
                  </a:schemeClr>
                </a:solidFill>
                <a:latin typeface="微软雅黑" charset="0"/>
                <a:ea typeface="微软雅黑" charset="0"/>
              </a:rPr>
              <a:t>基于相似度</a:t>
            </a:r>
            <a:r>
              <a:rPr lang="en-US" altLang="zh-CN">
                <a:solidFill>
                  <a:schemeClr val="bg1">
                    <a:lumMod val="50000"/>
                  </a:schemeClr>
                </a:solidFill>
                <a:latin typeface="微软雅黑" charset="0"/>
                <a:ea typeface="微软雅黑" charset="0"/>
              </a:rPr>
              <a:t>S</a:t>
            </a:r>
            <a:r>
              <a:rPr lang="zh-CN" altLang="en-US">
                <a:solidFill>
                  <a:schemeClr val="bg1">
                    <a:lumMod val="50000"/>
                  </a:schemeClr>
                </a:solidFill>
                <a:latin typeface="微软雅黑" charset="0"/>
                <a:ea typeface="微软雅黑" charset="0"/>
              </a:rPr>
              <a:t>和目标用户</a:t>
            </a:r>
            <a:r>
              <a:rPr lang="en-US" altLang="zh-CN">
                <a:solidFill>
                  <a:schemeClr val="bg1">
                    <a:lumMod val="50000"/>
                  </a:schemeClr>
                </a:solidFill>
                <a:latin typeface="微软雅黑" charset="0"/>
                <a:ea typeface="微软雅黑" charset="0"/>
              </a:rPr>
              <a:t>i</a:t>
            </a:r>
            <a:r>
              <a:rPr lang="zh-CN" altLang="en-US">
                <a:solidFill>
                  <a:schemeClr val="bg1">
                    <a:lumMod val="50000"/>
                  </a:schemeClr>
                </a:solidFill>
                <a:latin typeface="微软雅黑" charset="0"/>
                <a:ea typeface="微软雅黑" charset="0"/>
              </a:rPr>
              <a:t>具有较大相似度的用户被选出作为近邻集</a:t>
            </a:r>
            <a:r>
              <a:rPr lang="en-US" altLang="zh-CN">
                <a:solidFill>
                  <a:schemeClr val="bg1">
                    <a:lumMod val="50000"/>
                  </a:schemeClr>
                </a:solidFill>
                <a:latin typeface="微软雅黑" charset="0"/>
                <a:ea typeface="微软雅黑" charset="0"/>
              </a:rPr>
              <a:t>           </a:t>
            </a:r>
            <a:r>
              <a:rPr lang="zh-CN" altLang="en-US">
                <a:solidFill>
                  <a:schemeClr val="bg1">
                    <a:lumMod val="50000"/>
                  </a:schemeClr>
                </a:solidFill>
                <a:latin typeface="微软雅黑" charset="0"/>
                <a:ea typeface="微软雅黑" charset="0"/>
              </a:rPr>
              <a:t>，采用</a:t>
            </a:r>
            <a:r>
              <a:rPr lang="en-US" altLang="zh-CN">
                <a:solidFill>
                  <a:schemeClr val="bg1">
                    <a:lumMod val="50000"/>
                  </a:schemeClr>
                </a:solidFill>
                <a:latin typeface="微软雅黑" charset="0"/>
                <a:ea typeface="微软雅黑" charset="0"/>
              </a:rPr>
              <a:t>KNN</a:t>
            </a:r>
            <a:r>
              <a:rPr lang="zh-CN" altLang="en-US">
                <a:solidFill>
                  <a:schemeClr val="bg1">
                    <a:lumMod val="50000"/>
                  </a:schemeClr>
                </a:solidFill>
                <a:latin typeface="微软雅黑" charset="0"/>
                <a:ea typeface="微软雅黑" charset="0"/>
              </a:rPr>
              <a:t>模型预测用户潜在偏好，如下式。        是预测用户</a:t>
            </a:r>
            <a:r>
              <a:rPr lang="en-US" altLang="zh-CN">
                <a:solidFill>
                  <a:schemeClr val="bg1">
                    <a:lumMod val="50000"/>
                  </a:schemeClr>
                </a:solidFill>
                <a:latin typeface="微软雅黑" charset="0"/>
                <a:ea typeface="微软雅黑" charset="0"/>
              </a:rPr>
              <a:t>i</a:t>
            </a:r>
            <a:r>
              <a:rPr lang="zh-CN" altLang="en-US">
                <a:solidFill>
                  <a:schemeClr val="bg1">
                    <a:lumMod val="50000"/>
                  </a:schemeClr>
                </a:solidFill>
                <a:latin typeface="微软雅黑" charset="0"/>
                <a:ea typeface="微软雅黑" charset="0"/>
              </a:rPr>
              <a:t>对项目</a:t>
            </a:r>
            <a:r>
              <a:rPr lang="en-US" altLang="zh-CN">
                <a:solidFill>
                  <a:schemeClr val="bg1">
                    <a:lumMod val="50000"/>
                  </a:schemeClr>
                </a:solidFill>
                <a:latin typeface="微软雅黑" charset="0"/>
                <a:ea typeface="微软雅黑" charset="0"/>
              </a:rPr>
              <a:t>k</a:t>
            </a:r>
            <a:r>
              <a:rPr lang="zh-CN" altLang="en-US">
                <a:solidFill>
                  <a:schemeClr val="bg1">
                    <a:lumMod val="50000"/>
                  </a:schemeClr>
                </a:solidFill>
                <a:latin typeface="微软雅黑" charset="0"/>
                <a:ea typeface="微软雅黑" charset="0"/>
              </a:rPr>
              <a:t>的评分潜在偏好。</a:t>
            </a:r>
            <a:r>
              <a:rPr lang="en-US" altLang="zh-CN">
                <a:latin typeface="微软雅黑" charset="0"/>
                <a:ea typeface="微软雅黑" charset="0"/>
              </a:rPr>
              <a:t>	</a:t>
            </a:r>
          </a:p>
        </p:txBody>
      </p:sp>
      <p:pic>
        <p:nvPicPr>
          <p:cNvPr id="8" name="图片 7"/>
          <p:cNvPicPr>
            <a:picLocks noChangeAspect="1"/>
          </p:cNvPicPr>
          <p:nvPr/>
        </p:nvPicPr>
        <p:blipFill>
          <a:blip r:embed="rId4"/>
          <a:srcRect/>
          <a:stretch>
            <a:fillRect/>
          </a:stretch>
        </p:blipFill>
        <p:spPr>
          <a:xfrm>
            <a:off x="6958965" y="3860800"/>
            <a:ext cx="4159250" cy="1426845"/>
          </a:xfrm>
          <a:prstGeom prst="rect">
            <a:avLst/>
          </a:prstGeom>
        </p:spPr>
      </p:pic>
      <p:graphicFrame>
        <p:nvGraphicFramePr>
          <p:cNvPr id="9" name="对象 8">
            <a:hlinkClick r:id="" action="ppaction://ole?verb=0"/>
          </p:cNvPr>
          <p:cNvGraphicFramePr>
            <a:graphicFrameLocks noChangeAspect="1"/>
          </p:cNvGraphicFramePr>
          <p:nvPr/>
        </p:nvGraphicFramePr>
        <p:xfrm>
          <a:off x="5637530" y="3321050"/>
          <a:ext cx="114300" cy="139700"/>
        </p:xfrm>
        <a:graphic>
          <a:graphicData uri="http://schemas.openxmlformats.org/presentationml/2006/ole">
            <mc:AlternateContent xmlns:mc="http://schemas.openxmlformats.org/markup-compatibility/2006">
              <mc:Choice xmlns:v="urn:schemas-microsoft-com:vml" Requires="v">
                <p:oleObj spid="_x0000_s1032" r:id="rId5" imgW="114300" imgH="139700" progId="Equation.KSEE3">
                  <p:embed/>
                </p:oleObj>
              </mc:Choice>
              <mc:Fallback>
                <p:oleObj r:id="rId5" imgW="114300" imgH="139700" progId="Equation.KSEE3">
                  <p:embed/>
                  <p:pic>
                    <p:nvPicPr>
                      <p:cNvPr id="0" name="图片 1024"/>
                      <p:cNvPicPr/>
                      <p:nvPr/>
                    </p:nvPicPr>
                    <p:blipFill>
                      <a:blip r:embed="rId6"/>
                      <a:srcRect/>
                      <a:stretch>
                        <a:fillRect/>
                      </a:stretch>
                    </p:blipFill>
                    <p:spPr>
                      <a:xfrm>
                        <a:off x="5637530" y="3321050"/>
                        <a:ext cx="114300" cy="139700"/>
                      </a:xfrm>
                      <a:prstGeom prst="rect">
                        <a:avLst/>
                      </a:prstGeom>
                    </p:spPr>
                  </p:pic>
                </p:oleObj>
              </mc:Fallback>
            </mc:AlternateContent>
          </a:graphicData>
        </a:graphic>
      </p:graphicFrame>
      <p:pic>
        <p:nvPicPr>
          <p:cNvPr id="17" name="图片 16"/>
          <p:cNvPicPr>
            <a:picLocks noChangeAspect="1"/>
          </p:cNvPicPr>
          <p:nvPr/>
        </p:nvPicPr>
        <p:blipFill>
          <a:blip r:embed="rId7"/>
          <a:srcRect/>
          <a:stretch>
            <a:fillRect/>
          </a:stretch>
        </p:blipFill>
        <p:spPr>
          <a:xfrm>
            <a:off x="9479280" y="3212465"/>
            <a:ext cx="447675" cy="276225"/>
          </a:xfrm>
          <a:prstGeom prst="rect">
            <a:avLst/>
          </a:prstGeom>
        </p:spPr>
      </p:pic>
      <p:graphicFrame>
        <p:nvGraphicFramePr>
          <p:cNvPr id="22" name="对象 21">
            <a:hlinkClick r:id="" action="ppaction://ole?verb=0"/>
          </p:cNvPr>
          <p:cNvGraphicFramePr>
            <a:graphicFrameLocks noChangeAspect="1"/>
          </p:cNvGraphicFramePr>
          <p:nvPr/>
        </p:nvGraphicFramePr>
        <p:xfrm>
          <a:off x="5662930" y="3716655"/>
          <a:ext cx="914400" cy="215900"/>
        </p:xfrm>
        <a:graphic>
          <a:graphicData uri="http://schemas.openxmlformats.org/presentationml/2006/ole">
            <mc:AlternateContent xmlns:mc="http://schemas.openxmlformats.org/markup-compatibility/2006">
              <mc:Choice xmlns:v="urn:schemas-microsoft-com:vml" Requires="v">
                <p:oleObj spid="_x0000_s1033" r:id="rId8" imgW="914400" imgH="215900" progId="Equation.KSEE3">
                  <p:embed/>
                </p:oleObj>
              </mc:Choice>
              <mc:Fallback>
                <p:oleObj r:id="rId8" imgW="914400" imgH="215900" progId="Equation.KSEE3">
                  <p:embed/>
                  <p:pic>
                    <p:nvPicPr>
                      <p:cNvPr id="0" name="图片 1026"/>
                      <p:cNvPicPr/>
                      <p:nvPr/>
                    </p:nvPicPr>
                    <p:blipFill>
                      <a:blip r:embed="rId9"/>
                      <a:srcRect/>
                      <a:stretch>
                        <a:fillRect/>
                      </a:stretch>
                    </p:blipFill>
                    <p:spPr>
                      <a:xfrm>
                        <a:off x="5662930" y="3716655"/>
                        <a:ext cx="914400" cy="215900"/>
                      </a:xfrm>
                      <a:prstGeom prst="rect">
                        <a:avLst/>
                      </a:prstGeom>
                    </p:spPr>
                  </p:pic>
                </p:oleObj>
              </mc:Fallback>
            </mc:AlternateContent>
          </a:graphicData>
        </a:graphic>
      </p:graphicFrame>
      <p:pic>
        <p:nvPicPr>
          <p:cNvPr id="27" name="图片 26"/>
          <p:cNvPicPr>
            <a:picLocks noChangeAspect="1"/>
          </p:cNvPicPr>
          <p:nvPr/>
        </p:nvPicPr>
        <p:blipFill>
          <a:blip r:embed="rId10"/>
          <a:srcRect/>
          <a:stretch>
            <a:fillRect/>
          </a:stretch>
        </p:blipFill>
        <p:spPr>
          <a:xfrm>
            <a:off x="8903335" y="2924810"/>
            <a:ext cx="457200" cy="276225"/>
          </a:xfrm>
          <a:prstGeom prst="rect">
            <a:avLst/>
          </a:prstGeom>
        </p:spPr>
      </p:pic>
      <p:pic>
        <p:nvPicPr>
          <p:cNvPr id="28" name="图片 27"/>
          <p:cNvPicPr>
            <a:picLocks noChangeAspect="1"/>
          </p:cNvPicPr>
          <p:nvPr/>
        </p:nvPicPr>
        <p:blipFill>
          <a:blip r:embed="rId11"/>
          <a:srcRect/>
          <a:stretch>
            <a:fillRect/>
          </a:stretch>
        </p:blipFill>
        <p:spPr>
          <a:xfrm>
            <a:off x="7031355" y="5588635"/>
            <a:ext cx="371475" cy="276225"/>
          </a:xfrm>
          <a:prstGeom prst="rect">
            <a:avLst/>
          </a:prstGeom>
        </p:spPr>
      </p:pic>
      <p:sp>
        <p:nvSpPr>
          <p:cNvPr id="31" name="文本框 30"/>
          <p:cNvSpPr txBox="1"/>
          <p:nvPr/>
        </p:nvSpPr>
        <p:spPr>
          <a:xfrm>
            <a:off x="6878955" y="5563870"/>
            <a:ext cx="3604260" cy="933450"/>
          </a:xfrm>
          <a:prstGeom prst="rect">
            <a:avLst/>
          </a:prstGeom>
          <a:noFill/>
        </p:spPr>
        <p:txBody>
          <a:bodyPr wrap="square" rtlCol="0">
            <a:spAutoFit/>
          </a:bodyPr>
          <a:lstStyle/>
          <a:p>
            <a:r>
              <a:rPr lang="en-US" altLang="zh-CN">
                <a:solidFill>
                  <a:schemeClr val="bg1">
                    <a:lumMod val="50000"/>
                  </a:schemeClr>
                </a:solidFill>
                <a:latin typeface="微软雅黑" charset="0"/>
                <a:ea typeface="微软雅黑" charset="0"/>
              </a:rPr>
              <a:t>          </a:t>
            </a:r>
            <a:r>
              <a:rPr lang="zh-CN" altLang="en-US">
                <a:solidFill>
                  <a:schemeClr val="bg1">
                    <a:lumMod val="50000"/>
                  </a:schemeClr>
                </a:solidFill>
                <a:latin typeface="微软雅黑" charset="0"/>
                <a:ea typeface="微软雅黑" charset="0"/>
              </a:rPr>
              <a:t>是用户</a:t>
            </a:r>
            <a:r>
              <a:rPr lang="en-US" altLang="zh-CN">
                <a:solidFill>
                  <a:schemeClr val="bg1">
                    <a:lumMod val="50000"/>
                  </a:schemeClr>
                </a:solidFill>
                <a:latin typeface="微软雅黑" charset="0"/>
                <a:ea typeface="微软雅黑" charset="0"/>
              </a:rPr>
              <a:t>i</a:t>
            </a:r>
            <a:r>
              <a:rPr lang="zh-CN" altLang="en-US">
                <a:solidFill>
                  <a:schemeClr val="bg1">
                    <a:lumMod val="50000"/>
                  </a:schemeClr>
                </a:solidFill>
                <a:latin typeface="微软雅黑" charset="0"/>
                <a:ea typeface="微软雅黑" charset="0"/>
              </a:rPr>
              <a:t>和</a:t>
            </a:r>
            <a:r>
              <a:rPr lang="en-US" altLang="zh-CN">
                <a:solidFill>
                  <a:schemeClr val="bg1">
                    <a:lumMod val="50000"/>
                  </a:schemeClr>
                </a:solidFill>
                <a:latin typeface="微软雅黑" charset="0"/>
                <a:ea typeface="微软雅黑" charset="0"/>
              </a:rPr>
              <a:t>j</a:t>
            </a:r>
            <a:r>
              <a:rPr lang="zh-CN" altLang="en-US">
                <a:solidFill>
                  <a:schemeClr val="bg1">
                    <a:lumMod val="50000"/>
                  </a:schemeClr>
                </a:solidFill>
                <a:latin typeface="微软雅黑" charset="0"/>
                <a:ea typeface="微软雅黑" charset="0"/>
              </a:rPr>
              <a:t>的相似度，                      表 示用户     对项目             的偏好，而          是用户</a:t>
            </a:r>
            <a:r>
              <a:rPr lang="en-US" altLang="zh-CN">
                <a:solidFill>
                  <a:schemeClr val="bg1">
                    <a:lumMod val="50000"/>
                  </a:schemeClr>
                </a:solidFill>
                <a:latin typeface="微软雅黑" charset="0"/>
                <a:ea typeface="微软雅黑" charset="0"/>
              </a:rPr>
              <a:t>i</a:t>
            </a:r>
            <a:r>
              <a:rPr lang="zh-CN" altLang="en-US">
                <a:solidFill>
                  <a:schemeClr val="bg1">
                    <a:lumMod val="50000"/>
                  </a:schemeClr>
                </a:solidFill>
                <a:latin typeface="微软雅黑" charset="0"/>
                <a:ea typeface="微软雅黑" charset="0"/>
              </a:rPr>
              <a:t>的平均评分 。</a:t>
            </a:r>
            <a:r>
              <a:rPr lang="zh-CN" altLang="en-US">
                <a:latin typeface="微软雅黑" charset="0"/>
                <a:ea typeface="微软雅黑" charset="0"/>
              </a:rPr>
              <a:t>                                                                       </a:t>
            </a:r>
          </a:p>
        </p:txBody>
      </p:sp>
      <p:pic>
        <p:nvPicPr>
          <p:cNvPr id="33" name="图片 32"/>
          <p:cNvPicPr>
            <a:picLocks noChangeAspect="1"/>
          </p:cNvPicPr>
          <p:nvPr/>
        </p:nvPicPr>
        <p:blipFill>
          <a:blip r:embed="rId12"/>
          <a:srcRect/>
          <a:stretch>
            <a:fillRect/>
          </a:stretch>
        </p:blipFill>
        <p:spPr>
          <a:xfrm>
            <a:off x="9551670" y="5588635"/>
            <a:ext cx="857250" cy="285750"/>
          </a:xfrm>
          <a:prstGeom prst="rect">
            <a:avLst/>
          </a:prstGeom>
        </p:spPr>
      </p:pic>
      <p:pic>
        <p:nvPicPr>
          <p:cNvPr id="34" name="图片 33"/>
          <p:cNvPicPr>
            <a:picLocks noChangeAspect="1"/>
          </p:cNvPicPr>
          <p:nvPr/>
        </p:nvPicPr>
        <p:blipFill>
          <a:blip r:embed="rId13"/>
          <a:srcRect/>
          <a:stretch>
            <a:fillRect/>
          </a:stretch>
        </p:blipFill>
        <p:spPr>
          <a:xfrm>
            <a:off x="8039100" y="5876925"/>
            <a:ext cx="238125" cy="257175"/>
          </a:xfrm>
          <a:prstGeom prst="rect">
            <a:avLst/>
          </a:prstGeom>
        </p:spPr>
      </p:pic>
      <p:pic>
        <p:nvPicPr>
          <p:cNvPr id="35" name="图片 34"/>
          <p:cNvPicPr>
            <a:picLocks noChangeAspect="1"/>
          </p:cNvPicPr>
          <p:nvPr/>
        </p:nvPicPr>
        <p:blipFill>
          <a:blip r:embed="rId14"/>
          <a:srcRect/>
          <a:stretch>
            <a:fillRect/>
          </a:stretch>
        </p:blipFill>
        <p:spPr>
          <a:xfrm>
            <a:off x="9119235" y="5876925"/>
            <a:ext cx="695325" cy="314325"/>
          </a:xfrm>
          <a:prstGeom prst="rect">
            <a:avLst/>
          </a:prstGeom>
        </p:spPr>
      </p:pic>
      <p:pic>
        <p:nvPicPr>
          <p:cNvPr id="36" name="图片 35"/>
          <p:cNvPicPr>
            <a:picLocks noChangeAspect="1"/>
          </p:cNvPicPr>
          <p:nvPr/>
        </p:nvPicPr>
        <p:blipFill>
          <a:blip r:embed="rId15"/>
          <a:srcRect/>
          <a:stretch>
            <a:fillRect/>
          </a:stretch>
        </p:blipFill>
        <p:spPr>
          <a:xfrm>
            <a:off x="7894955" y="6236970"/>
            <a:ext cx="238125" cy="219075"/>
          </a:xfrm>
          <a:prstGeom prst="rect">
            <a:avLst/>
          </a:prstGeom>
        </p:spPr>
      </p:pic>
      <p:sp>
        <p:nvSpPr>
          <p:cNvPr id="6" name="文本框 5"/>
          <p:cNvSpPr txBox="1"/>
          <p:nvPr/>
        </p:nvSpPr>
        <p:spPr>
          <a:xfrm>
            <a:off x="1214755" y="5887720"/>
            <a:ext cx="703580" cy="368300"/>
          </a:xfrm>
          <a:prstGeom prst="rect">
            <a:avLst/>
          </a:prstGeom>
          <a:noFill/>
        </p:spPr>
        <p:txBody>
          <a:bodyPr wrap="square" rtlCol="0">
            <a:spAutoFit/>
          </a:bodyPr>
          <a:lstStyle/>
          <a:p>
            <a:r>
              <a:rPr lang="zh-CN" altLang="en-US"/>
              <a:t>（</a:t>
            </a:r>
            <a:r>
              <a:rPr lang="en-US" altLang="zh-CN"/>
              <a:t>1</a:t>
            </a:r>
            <a:r>
              <a:rPr lang="zh-CN" altLang="en-US"/>
              <a:t>）</a:t>
            </a:r>
          </a:p>
        </p:txBody>
      </p:sp>
      <p:sp>
        <p:nvSpPr>
          <p:cNvPr id="10" name="文本框 9"/>
          <p:cNvSpPr txBox="1"/>
          <p:nvPr/>
        </p:nvSpPr>
        <p:spPr>
          <a:xfrm>
            <a:off x="11009630" y="4773930"/>
            <a:ext cx="845820" cy="368300"/>
          </a:xfrm>
          <a:prstGeom prst="rect">
            <a:avLst/>
          </a:prstGeom>
          <a:noFill/>
        </p:spPr>
        <p:txBody>
          <a:bodyPr wrap="square" rtlCol="0">
            <a:spAutoFit/>
          </a:bodyPr>
          <a:lstStyle/>
          <a:p>
            <a:r>
              <a:rPr lang="zh-CN" altLang="en-US"/>
              <a:t>（</a:t>
            </a:r>
            <a:r>
              <a:rPr lang="en-US" altLang="zh-CN"/>
              <a:t>2</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753344" y="399936"/>
            <a:ext cx="6635080" cy="288032"/>
          </a:xfrm>
        </p:spPr>
        <p:txBody>
          <a:bodyPr>
            <a:normAutofit fontScale="90000"/>
          </a:bodyPr>
          <a:lstStyle/>
          <a:p>
            <a:r>
              <a:rPr lang="zh-CN" altLang="en-US" dirty="0" smtClean="0">
                <a:solidFill>
                  <a:srgbClr val="57D3FF"/>
                </a:solidFill>
              </a:rPr>
              <a:t>正文 </a:t>
            </a:r>
            <a:r>
              <a:rPr lang="en-US" altLang="zh-CN" dirty="0" smtClean="0">
                <a:solidFill>
                  <a:srgbClr val="57D3FF"/>
                </a:solidFill>
              </a:rPr>
              <a:t>· </a:t>
            </a:r>
            <a:r>
              <a:rPr lang="zh-CN" altLang="en-US" dirty="0" smtClean="0">
                <a:solidFill>
                  <a:srgbClr val="57D3FF"/>
                </a:solidFill>
              </a:rPr>
              <a:t>第一章</a:t>
            </a:r>
            <a:endParaRPr lang="zh-CN" altLang="en-US" dirty="0">
              <a:solidFill>
                <a:srgbClr val="57D3FF"/>
              </a:solidFill>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rPr>
              <a:t>人生概述</a:t>
            </a:r>
            <a:endParaRPr lang="en-US" altLang="zh-CN" sz="2400" b="1" kern="0" spc="200" dirty="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4" name="矩形 13"/>
          <p:cNvSpPr/>
          <p:nvPr/>
        </p:nvSpPr>
        <p:spPr>
          <a:xfrm>
            <a:off x="298614" y="2348880"/>
            <a:ext cx="493200" cy="2473200"/>
          </a:xfrm>
          <a:prstGeom prst="rect">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bIns="180000" anchor="ctr"/>
          <a:lstStyle/>
          <a:p>
            <a:pPr algn="ctr">
              <a:lnSpc>
                <a:spcPct val="120000"/>
              </a:lnSpc>
            </a:pPr>
            <a:endParaRPr lang="zh-CN" altLang="en-US" sz="2800" b="1" kern="0">
              <a:solidFill>
                <a:srgbClr val="F9F9F9"/>
              </a:solidFill>
              <a:latin typeface="微软雅黑" pitchFamily="34" charset="-122"/>
              <a:ea typeface="微软雅黑" pitchFamily="34" charset="-122"/>
            </a:endParaRPr>
          </a:p>
        </p:txBody>
      </p:sp>
      <p:sp>
        <p:nvSpPr>
          <p:cNvPr id="16" name="矩形 15"/>
          <p:cNvSpPr/>
          <p:nvPr/>
        </p:nvSpPr>
        <p:spPr>
          <a:xfrm>
            <a:off x="1198662" y="1671104"/>
            <a:ext cx="630000" cy="2376000"/>
          </a:xfrm>
          <a:prstGeom prst="rect">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eaVert" anchor="ctr"/>
          <a:lstStyle/>
          <a:p>
            <a:pPr algn="ctr">
              <a:lnSpc>
                <a:spcPct val="120000"/>
              </a:lnSpc>
            </a:pPr>
            <a:endParaRPr lang="zh-CN" altLang="en-US" sz="1600" kern="0">
              <a:solidFill>
                <a:srgbClr val="FFFFFF"/>
              </a:solidFill>
              <a:latin typeface="微软雅黑" pitchFamily="34" charset="-122"/>
              <a:ea typeface="微软雅黑" pitchFamily="34" charset="-122"/>
            </a:endParaRPr>
          </a:p>
        </p:txBody>
      </p:sp>
      <p:sp>
        <p:nvSpPr>
          <p:cNvPr id="13" name="TextBox 12"/>
          <p:cNvSpPr txBox="1"/>
          <p:nvPr/>
        </p:nvSpPr>
        <p:spPr>
          <a:xfrm>
            <a:off x="1126391" y="1628800"/>
            <a:ext cx="792480" cy="2405968"/>
          </a:xfrm>
          <a:prstGeom prst="rect">
            <a:avLst/>
          </a:prstGeom>
          <a:noFill/>
        </p:spPr>
        <p:txBody>
          <a:bodyPr vert="eaVert" wrap="square" rtlCol="0">
            <a:spAutoFit/>
          </a:bodyPr>
          <a:lstStyle/>
          <a:p>
            <a:pPr algn="ctr">
              <a:lnSpc>
                <a:spcPts val="2400"/>
              </a:lnSpc>
            </a:pPr>
            <a:r>
              <a:rPr lang="zh-CN" altLang="en-US" b="1" kern="0" spc="200" dirty="0" smtClean="0">
                <a:solidFill>
                  <a:schemeClr val="bg1"/>
                </a:solidFill>
                <a:latin typeface="微软雅黑" pitchFamily="34" charset="-122"/>
                <a:ea typeface="微软雅黑" pitchFamily="34" charset="-122"/>
                <a:sym typeface="+mn-ea"/>
              </a:rPr>
              <a:t>基于信息传播理论的协同过滤推荐框架</a:t>
            </a:r>
            <a:endParaRPr lang="en-US" altLang="zh-CN" b="1" kern="0" spc="200" dirty="0">
              <a:solidFill>
                <a:schemeClr val="bg1"/>
              </a:solidFill>
              <a:latin typeface="微软雅黑" pitchFamily="34" charset="-122"/>
              <a:ea typeface="微软雅黑" pitchFamily="34" charset="-122"/>
            </a:endParaRPr>
          </a:p>
        </p:txBody>
      </p:sp>
      <p:sp>
        <p:nvSpPr>
          <p:cNvPr id="15" name="TextBox 14"/>
          <p:cNvSpPr txBox="1"/>
          <p:nvPr/>
        </p:nvSpPr>
        <p:spPr>
          <a:xfrm>
            <a:off x="329356" y="2463192"/>
            <a:ext cx="509270" cy="2405968"/>
          </a:xfrm>
          <a:prstGeom prst="rect">
            <a:avLst/>
          </a:prstGeom>
          <a:noFill/>
        </p:spPr>
        <p:txBody>
          <a:bodyPr vert="eaVert" wrap="square" rtlCol="0">
            <a:spAutoFit/>
          </a:bodyPr>
          <a:lstStyle/>
          <a:p>
            <a:pPr algn="ctr"/>
            <a:r>
              <a:rPr lang="zh-CN" altLang="en-US" sz="2000" kern="0" spc="200" dirty="0">
                <a:solidFill>
                  <a:schemeClr val="bg1"/>
                </a:solidFill>
                <a:latin typeface="微软雅黑" pitchFamily="34" charset="-122"/>
                <a:ea typeface="微软雅黑" pitchFamily="34" charset="-122"/>
              </a:rPr>
              <a:t>偏好传播推荐框架</a:t>
            </a:r>
          </a:p>
        </p:txBody>
      </p:sp>
      <p:sp>
        <p:nvSpPr>
          <p:cNvPr id="30" name="Line 1598"/>
          <p:cNvSpPr>
            <a:spLocks noChangeShapeType="1"/>
          </p:cNvSpPr>
          <p:nvPr/>
        </p:nvSpPr>
        <p:spPr bwMode="auto">
          <a:xfrm>
            <a:off x="7214429" y="604033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31" name="Line 1599"/>
          <p:cNvSpPr>
            <a:spLocks noChangeShapeType="1"/>
          </p:cNvSpPr>
          <p:nvPr/>
        </p:nvSpPr>
        <p:spPr bwMode="auto">
          <a:xfrm>
            <a:off x="7214429" y="604033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32" name="Line 1600"/>
          <p:cNvSpPr>
            <a:spLocks noChangeShapeType="1"/>
          </p:cNvSpPr>
          <p:nvPr/>
        </p:nvSpPr>
        <p:spPr bwMode="auto">
          <a:xfrm>
            <a:off x="7201729" y="595461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33" name="Line 1601"/>
          <p:cNvSpPr>
            <a:spLocks noChangeShapeType="1"/>
          </p:cNvSpPr>
          <p:nvPr/>
        </p:nvSpPr>
        <p:spPr bwMode="auto">
          <a:xfrm>
            <a:off x="7201729" y="595461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34" name="Line 1602"/>
          <p:cNvSpPr>
            <a:spLocks noChangeShapeType="1"/>
          </p:cNvSpPr>
          <p:nvPr/>
        </p:nvSpPr>
        <p:spPr bwMode="auto">
          <a:xfrm>
            <a:off x="7189029" y="588793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35" name="Line 1603"/>
          <p:cNvSpPr>
            <a:spLocks noChangeShapeType="1"/>
          </p:cNvSpPr>
          <p:nvPr/>
        </p:nvSpPr>
        <p:spPr bwMode="auto">
          <a:xfrm>
            <a:off x="7189029" y="588793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59" name="Line 1598"/>
          <p:cNvSpPr>
            <a:spLocks noChangeShapeType="1"/>
          </p:cNvSpPr>
          <p:nvPr/>
        </p:nvSpPr>
        <p:spPr bwMode="auto">
          <a:xfrm>
            <a:off x="7271736" y="604033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60" name="Line 1599"/>
          <p:cNvSpPr>
            <a:spLocks noChangeShapeType="1"/>
          </p:cNvSpPr>
          <p:nvPr/>
        </p:nvSpPr>
        <p:spPr bwMode="auto">
          <a:xfrm>
            <a:off x="7271736" y="604033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61" name="Line 1600"/>
          <p:cNvSpPr>
            <a:spLocks noChangeShapeType="1"/>
          </p:cNvSpPr>
          <p:nvPr/>
        </p:nvSpPr>
        <p:spPr bwMode="auto">
          <a:xfrm>
            <a:off x="7259036" y="595461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62" name="Line 1601"/>
          <p:cNvSpPr>
            <a:spLocks noChangeShapeType="1"/>
          </p:cNvSpPr>
          <p:nvPr/>
        </p:nvSpPr>
        <p:spPr bwMode="auto">
          <a:xfrm>
            <a:off x="7259036" y="595461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63" name="Line 1602"/>
          <p:cNvSpPr>
            <a:spLocks noChangeShapeType="1"/>
          </p:cNvSpPr>
          <p:nvPr/>
        </p:nvSpPr>
        <p:spPr bwMode="auto">
          <a:xfrm>
            <a:off x="7246336" y="588793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64" name="Line 1603"/>
          <p:cNvSpPr>
            <a:spLocks noChangeShapeType="1"/>
          </p:cNvSpPr>
          <p:nvPr/>
        </p:nvSpPr>
        <p:spPr bwMode="auto">
          <a:xfrm>
            <a:off x="7246336" y="588793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Impact" pitchFamily="34" charset="0"/>
              <a:ea typeface="微软雅黑" pitchFamily="34" charset="-122"/>
            </a:endParaRPr>
          </a:p>
        </p:txBody>
      </p:sp>
      <p:sp>
        <p:nvSpPr>
          <p:cNvPr id="65" name="TextBox 64"/>
          <p:cNvSpPr txBox="1"/>
          <p:nvPr/>
        </p:nvSpPr>
        <p:spPr>
          <a:xfrm>
            <a:off x="1919605" y="2276475"/>
            <a:ext cx="4159885" cy="2971800"/>
          </a:xfrm>
          <a:prstGeom prst="rect">
            <a:avLst/>
          </a:prstGeom>
          <a:noFill/>
        </p:spPr>
        <p:txBody>
          <a:bodyPr wrap="square">
            <a:spAutoFit/>
          </a:bodyPr>
          <a:lstStyle/>
          <a:p>
            <a:pPr indent="457200">
              <a:lnSpc>
                <a:spcPct val="150000"/>
              </a:lnSpc>
              <a:defRPr/>
            </a:pPr>
            <a:r>
              <a:rPr lang="zh-CN">
                <a:solidFill>
                  <a:schemeClr val="bg1">
                    <a:lumMod val="50000"/>
                  </a:schemeClr>
                </a:solidFill>
                <a:latin typeface="微软雅黑" charset="0"/>
                <a:ea typeface="微软雅黑" charset="0"/>
              </a:rPr>
              <a:t>协同过滤推荐的核心是度量用户偏好并选择用户近邻集以预测用户其他潜在偏好。针对微博特征，设计如图</a:t>
            </a:r>
            <a:r>
              <a:rPr lang="en-US" altLang="zh-CN">
                <a:solidFill>
                  <a:schemeClr val="bg1">
                    <a:lumMod val="50000"/>
                  </a:schemeClr>
                </a:solidFill>
                <a:latin typeface="微软雅黑" charset="0"/>
                <a:ea typeface="微软雅黑" charset="0"/>
              </a:rPr>
              <a:t>1</a:t>
            </a:r>
            <a:r>
              <a:rPr lang="zh-CN" altLang="en-US">
                <a:solidFill>
                  <a:schemeClr val="bg1">
                    <a:lumMod val="50000"/>
                  </a:schemeClr>
                </a:solidFill>
                <a:latin typeface="微软雅黑" charset="0"/>
                <a:ea typeface="微软雅黑" charset="0"/>
              </a:rPr>
              <a:t>所示的偏好传播推荐框架，框架分为</a:t>
            </a:r>
            <a:r>
              <a:rPr lang="zh-CN" altLang="en-US">
                <a:solidFill>
                  <a:srgbClr val="FF0000"/>
                </a:solidFill>
                <a:latin typeface="微软雅黑" charset="0"/>
                <a:ea typeface="微软雅黑" charset="0"/>
              </a:rPr>
              <a:t>用户偏好模型、用户偏好传播及关键词推荐，以及推荐输出</a:t>
            </a:r>
            <a:r>
              <a:rPr lang="zh-CN" altLang="en-US">
                <a:solidFill>
                  <a:schemeClr val="bg1">
                    <a:lumMod val="50000"/>
                  </a:schemeClr>
                </a:solidFill>
                <a:latin typeface="微软雅黑" charset="0"/>
                <a:ea typeface="微软雅黑" charset="0"/>
              </a:rPr>
              <a:t>三个部分，解决了推荐过程中的数据稀疏性和冷启动问题。</a:t>
            </a:r>
          </a:p>
        </p:txBody>
      </p:sp>
      <p:pic>
        <p:nvPicPr>
          <p:cNvPr id="2" name="图片 1"/>
          <p:cNvPicPr>
            <a:picLocks noChangeAspect="1"/>
          </p:cNvPicPr>
          <p:nvPr/>
        </p:nvPicPr>
        <p:blipFill>
          <a:blip r:embed="rId2"/>
          <a:srcRect/>
          <a:stretch>
            <a:fillRect/>
          </a:stretch>
        </p:blipFill>
        <p:spPr>
          <a:xfrm>
            <a:off x="6105525" y="1413510"/>
            <a:ext cx="6030595" cy="48596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等腰三角形 56"/>
          <p:cNvSpPr/>
          <p:nvPr/>
        </p:nvSpPr>
        <p:spPr>
          <a:xfrm>
            <a:off x="5528310" y="1922145"/>
            <a:ext cx="483235" cy="659130"/>
          </a:xfrm>
          <a:prstGeom prst="triangle">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58" name="等腰三角形 57"/>
          <p:cNvSpPr/>
          <p:nvPr/>
        </p:nvSpPr>
        <p:spPr>
          <a:xfrm>
            <a:off x="4515485" y="1922145"/>
            <a:ext cx="483235" cy="659130"/>
          </a:xfrm>
          <a:prstGeom prst="triangle">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62" name="等腰三角形 61"/>
          <p:cNvSpPr/>
          <p:nvPr/>
        </p:nvSpPr>
        <p:spPr>
          <a:xfrm>
            <a:off x="3583940" y="1922145"/>
            <a:ext cx="483235" cy="659130"/>
          </a:xfrm>
          <a:prstGeom prst="triangle">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grpSp>
        <p:nvGrpSpPr>
          <p:cNvPr id="4" name="组合 3"/>
          <p:cNvGrpSpPr/>
          <p:nvPr/>
        </p:nvGrpSpPr>
        <p:grpSpPr>
          <a:xfrm>
            <a:off x="147320" y="980440"/>
            <a:ext cx="2842895" cy="802640"/>
            <a:chOff x="406574" y="980728"/>
            <a:chExt cx="3168352" cy="802842"/>
          </a:xfrm>
        </p:grpSpPr>
        <p:sp>
          <p:nvSpPr>
            <p:cNvPr id="33" name="矩形 32"/>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8" name="矩形 37"/>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41" name="流程图: 联系 40"/>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3" name="流程图: 联系 42"/>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45" name="直接连接符 44"/>
            <p:cNvCxnSpPr>
              <a:endCxn id="6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4" name="流程图: 联系 6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2" name="直接连接符 31"/>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2" name="标题 1"/>
          <p:cNvSpPr>
            <a:spLocks noGrp="1"/>
          </p:cNvSpPr>
          <p:nvPr>
            <p:ph type="title"/>
          </p:nvPr>
        </p:nvSpPr>
        <p:spPr/>
        <p:txBody>
          <a:bodyPr>
            <a:normAutofit fontScale="90000"/>
          </a:bodyPr>
          <a:lstStyle/>
          <a:p>
            <a:r>
              <a:rPr lang="zh-CN" altLang="en-US" dirty="0" smtClean="0">
                <a:solidFill>
                  <a:srgbClr val="57D3FF"/>
                </a:solidFill>
              </a:rPr>
              <a:t>二级目录</a:t>
            </a:r>
            <a:endParaRPr lang="zh-CN" altLang="en-US" dirty="0">
              <a:solidFill>
                <a:srgbClr val="57D3FF"/>
              </a:solidFill>
            </a:endParaRPr>
          </a:p>
        </p:txBody>
      </p:sp>
      <p:sp>
        <p:nvSpPr>
          <p:cNvPr id="39" name="TextBox 49"/>
          <p:cNvSpPr txBox="1">
            <a:spLocks noChangeArrowheads="1"/>
          </p:cNvSpPr>
          <p:nvPr/>
        </p:nvSpPr>
        <p:spPr bwMode="auto">
          <a:xfrm>
            <a:off x="116205" y="1360805"/>
            <a:ext cx="2889885" cy="319405"/>
          </a:xfrm>
          <a:prstGeom prst="rect">
            <a:avLst/>
          </a:prstGeom>
          <a:noFill/>
          <a:ln w="9525">
            <a:noFill/>
            <a:miter lim="800000"/>
          </a:ln>
        </p:spPr>
        <p:txBody>
          <a:bodyPr wrap="square">
            <a:spAutoFit/>
          </a:bodyPr>
          <a:lstStyle/>
          <a:p>
            <a:pPr algn="r"/>
            <a:r>
              <a:rPr lang="zh-CN" altLang="en-US" sz="1400" b="1" dirty="0">
                <a:solidFill>
                  <a:srgbClr val="00B0F0"/>
                </a:solidFill>
                <a:latin typeface="微软雅黑" pitchFamily="34" charset="-122"/>
                <a:ea typeface="微软雅黑" pitchFamily="34" charset="-122"/>
                <a:sym typeface="+mn-ea"/>
              </a:rPr>
              <a:t>基于信息传播的协同过滤推荐框架</a:t>
            </a:r>
            <a:endParaRPr lang="zh-CN" altLang="en-US" sz="1400" b="1" dirty="0">
              <a:solidFill>
                <a:srgbClr val="00B0F0"/>
              </a:solidFill>
              <a:latin typeface="微软雅黑" pitchFamily="34" charset="-122"/>
              <a:ea typeface="微软雅黑" pitchFamily="34" charset="-122"/>
            </a:endParaRPr>
          </a:p>
        </p:txBody>
      </p:sp>
      <p:grpSp>
        <p:nvGrpSpPr>
          <p:cNvPr id="5" name="组合 4"/>
          <p:cNvGrpSpPr/>
          <p:nvPr/>
        </p:nvGrpSpPr>
        <p:grpSpPr>
          <a:xfrm>
            <a:off x="405765" y="1654175"/>
            <a:ext cx="2583180" cy="4705985"/>
            <a:chOff x="405922" y="1652168"/>
            <a:chExt cx="3169004" cy="4706026"/>
          </a:xfrm>
        </p:grpSpPr>
        <p:pic>
          <p:nvPicPr>
            <p:cNvPr id="1029" name="Picture 5" descr="C:\Users\user\Desktop\9124-12041022532540 拷贝.jp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5922"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直接连接符 47"/>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49" name="直接连接符 48"/>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nvGrpSpPr>
          <p:cNvPr id="22" name="组合 21"/>
          <p:cNvGrpSpPr/>
          <p:nvPr/>
        </p:nvGrpSpPr>
        <p:grpSpPr>
          <a:xfrm>
            <a:off x="3434715" y="978535"/>
            <a:ext cx="2700020" cy="802640"/>
            <a:chOff x="406574" y="980728"/>
            <a:chExt cx="3168352" cy="802842"/>
          </a:xfrm>
        </p:grpSpPr>
        <p:sp>
          <p:nvSpPr>
            <p:cNvPr id="23" name="矩形 22"/>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4" name="矩形 23"/>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25" name="流程图: 联系 24"/>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6" name="流程图: 联系 25"/>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27" name="直接连接符 26"/>
            <p:cNvCxnSpPr>
              <a:endCxn id="29"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28" name="流程图: 联系 27"/>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流程图: 联系 28"/>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0" name="直接连接符 29"/>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31" name="TextBox 49"/>
          <p:cNvSpPr txBox="1">
            <a:spLocks noChangeArrowheads="1"/>
          </p:cNvSpPr>
          <p:nvPr/>
        </p:nvSpPr>
        <p:spPr bwMode="auto">
          <a:xfrm>
            <a:off x="3430905" y="1340485"/>
            <a:ext cx="2086610" cy="384810"/>
          </a:xfrm>
          <a:prstGeom prst="rect">
            <a:avLst/>
          </a:prstGeom>
          <a:noFill/>
          <a:ln w="9525">
            <a:noFill/>
            <a:miter lim="800000"/>
          </a:ln>
        </p:spPr>
        <p:txBody>
          <a:bodyPr wrap="square">
            <a:spAutoFit/>
          </a:bodyPr>
          <a:lstStyle/>
          <a:p>
            <a:pPr algn="r"/>
            <a:r>
              <a:rPr lang="zh-CN" altLang="en-US" b="1" dirty="0">
                <a:solidFill>
                  <a:srgbClr val="00B0F0"/>
                </a:solidFill>
                <a:latin typeface="微软雅黑" pitchFamily="34" charset="-122"/>
                <a:ea typeface="微软雅黑" pitchFamily="34" charset="-122"/>
                <a:sym typeface="+mn-ea"/>
              </a:rPr>
              <a:t>用户偏好模型</a:t>
            </a:r>
            <a:endParaRPr lang="zh-CN" altLang="en-US" b="1" dirty="0">
              <a:solidFill>
                <a:srgbClr val="00B0F0"/>
              </a:solidFill>
              <a:latin typeface="微软雅黑" pitchFamily="34" charset="-122"/>
              <a:ea typeface="微软雅黑" pitchFamily="34" charset="-122"/>
            </a:endParaRPr>
          </a:p>
        </p:txBody>
      </p:sp>
      <p:grpSp>
        <p:nvGrpSpPr>
          <p:cNvPr id="6" name="组合 5"/>
          <p:cNvGrpSpPr/>
          <p:nvPr/>
        </p:nvGrpSpPr>
        <p:grpSpPr>
          <a:xfrm>
            <a:off x="3430905" y="1651635"/>
            <a:ext cx="2526665" cy="4711065"/>
            <a:chOff x="3930630" y="1652168"/>
            <a:chExt cx="3172688" cy="4710939"/>
          </a:xfrm>
        </p:grpSpPr>
        <p:pic>
          <p:nvPicPr>
            <p:cNvPr id="1027" name="Picture 3" descr="C:\Users\user\Desktop\00265539666d115deb0406 拷贝.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0630" y="2132856"/>
              <a:ext cx="3172688" cy="4230251"/>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组合 33"/>
            <p:cNvGrpSpPr/>
            <p:nvPr/>
          </p:nvGrpSpPr>
          <p:grpSpPr>
            <a:xfrm>
              <a:off x="4222998" y="1652168"/>
              <a:ext cx="2592288" cy="768720"/>
              <a:chOff x="694606" y="1652168"/>
              <a:chExt cx="2592288" cy="768720"/>
            </a:xfrm>
          </p:grpSpPr>
          <p:cxnSp>
            <p:nvCxnSpPr>
              <p:cNvPr id="36" name="直接连接符 35"/>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40" name="直接连接符 39"/>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grpSp>
        <p:nvGrpSpPr>
          <p:cNvPr id="42" name="组合 41"/>
          <p:cNvGrpSpPr/>
          <p:nvPr/>
        </p:nvGrpSpPr>
        <p:grpSpPr>
          <a:xfrm>
            <a:off x="6527165" y="996950"/>
            <a:ext cx="2609850" cy="802640"/>
            <a:chOff x="406574" y="980728"/>
            <a:chExt cx="3168352" cy="802842"/>
          </a:xfrm>
        </p:grpSpPr>
        <p:sp>
          <p:nvSpPr>
            <p:cNvPr id="44" name="矩形 43"/>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7" name="矩形 46"/>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50" name="流程图: 联系 49"/>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1" name="流程图: 联系 50"/>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52" name="直接连接符 51"/>
            <p:cNvCxnSpPr>
              <a:endCxn id="5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53" name="流程图: 联系 52"/>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流程图: 联系 5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55" name="直接连接符 54"/>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56" name="TextBox 49"/>
          <p:cNvSpPr txBox="1">
            <a:spLocks noChangeArrowheads="1"/>
          </p:cNvSpPr>
          <p:nvPr/>
        </p:nvSpPr>
        <p:spPr bwMode="auto">
          <a:xfrm>
            <a:off x="6527165" y="1340485"/>
            <a:ext cx="2623820" cy="384810"/>
          </a:xfrm>
          <a:prstGeom prst="rect">
            <a:avLst/>
          </a:prstGeom>
          <a:noFill/>
          <a:ln w="9525">
            <a:noFill/>
            <a:miter lim="800000"/>
          </a:ln>
        </p:spPr>
        <p:txBody>
          <a:bodyPr wrap="square">
            <a:spAutoFit/>
          </a:bodyPr>
          <a:lstStyle/>
          <a:p>
            <a:pPr algn="ctr">
              <a:defRPr/>
            </a:pPr>
            <a:r>
              <a:rPr lang="zh-CN" altLang="en-US" b="1" dirty="0">
                <a:solidFill>
                  <a:srgbClr val="00B0F0"/>
                </a:solidFill>
                <a:latin typeface="微软雅黑" pitchFamily="34" charset="-122"/>
                <a:ea typeface="微软雅黑" pitchFamily="34" charset="-122"/>
                <a:sym typeface="+mn-ea"/>
              </a:rPr>
              <a:t>偏好模型及关键词推荐</a:t>
            </a:r>
            <a:endParaRPr lang="zh-CN" altLang="en-US" b="1" dirty="0">
              <a:solidFill>
                <a:srgbClr val="00B0F0"/>
              </a:solidFill>
              <a:latin typeface="微软雅黑" pitchFamily="34" charset="-122"/>
              <a:ea typeface="微软雅黑" pitchFamily="34" charset="-122"/>
            </a:endParaRPr>
          </a:p>
        </p:txBody>
      </p:sp>
      <p:grpSp>
        <p:nvGrpSpPr>
          <p:cNvPr id="8" name="组合 7"/>
          <p:cNvGrpSpPr/>
          <p:nvPr/>
        </p:nvGrpSpPr>
        <p:grpSpPr>
          <a:xfrm>
            <a:off x="6527165" y="1651635"/>
            <a:ext cx="2443480" cy="4705985"/>
            <a:chOff x="7463358" y="1652168"/>
            <a:chExt cx="3169004" cy="4706026"/>
          </a:xfrm>
        </p:grpSpPr>
        <p:pic>
          <p:nvPicPr>
            <p:cNvPr id="1030" name="Picture 6" descr="C:\Users\user\Desktop\漂亮的小孩子 拷贝.jpg"/>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63358"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组合 58"/>
            <p:cNvGrpSpPr/>
            <p:nvPr/>
          </p:nvGrpSpPr>
          <p:grpSpPr>
            <a:xfrm>
              <a:off x="7751390" y="1652168"/>
              <a:ext cx="2592288" cy="768720"/>
              <a:chOff x="694606" y="1652168"/>
              <a:chExt cx="2592288" cy="768720"/>
            </a:xfrm>
          </p:grpSpPr>
          <p:cxnSp>
            <p:nvCxnSpPr>
              <p:cNvPr id="60" name="直接连接符 59"/>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61" name="直接连接符 60"/>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grpSp>
      <p:sp>
        <p:nvSpPr>
          <p:cNvPr id="63" name="Rectangle 5"/>
          <p:cNvSpPr>
            <a:spLocks noChangeArrowheads="1"/>
          </p:cNvSpPr>
          <p:nvPr/>
        </p:nvSpPr>
        <p:spPr bwMode="auto">
          <a:xfrm rot="16200000">
            <a:off x="3088640" y="3884930"/>
            <a:ext cx="4599305" cy="662305"/>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r>
              <a:rPr lang="zh-CN" altLang="en-US" sz="1600" kern="0" dirty="0">
                <a:solidFill>
                  <a:sysClr val="window" lastClr="FFFFFF"/>
                </a:solidFill>
                <a:latin typeface="Impact" pitchFamily="34" charset="0"/>
                <a:ea typeface="微软雅黑" pitchFamily="34" charset="-122"/>
              </a:rPr>
              <a:t>面向社会网络关系的用户偏好建模</a:t>
            </a:r>
          </a:p>
        </p:txBody>
      </p:sp>
      <p:sp>
        <p:nvSpPr>
          <p:cNvPr id="66" name="Rectangle 5"/>
          <p:cNvSpPr>
            <a:spLocks noChangeArrowheads="1"/>
          </p:cNvSpPr>
          <p:nvPr/>
        </p:nvSpPr>
        <p:spPr bwMode="auto">
          <a:xfrm rot="16200000">
            <a:off x="1687830" y="3878580"/>
            <a:ext cx="4599305" cy="67310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r>
              <a:rPr lang="zh-CN">
                <a:solidFill>
                  <a:schemeClr val="bg1"/>
                </a:solidFill>
                <a:latin typeface="微软雅黑" charset="0"/>
                <a:ea typeface="微软雅黑" charset="0"/>
              </a:rPr>
              <a:t>面向</a:t>
            </a:r>
            <a:r>
              <a:rPr lang="en-US" altLang="zh-CN">
                <a:solidFill>
                  <a:schemeClr val="bg1"/>
                </a:solidFill>
                <a:latin typeface="微软雅黑" charset="0"/>
                <a:ea typeface="微软雅黑" charset="0"/>
              </a:rPr>
              <a:t>UGC</a:t>
            </a:r>
            <a:r>
              <a:rPr lang="zh-CN" altLang="en-US">
                <a:solidFill>
                  <a:schemeClr val="bg1"/>
                </a:solidFill>
                <a:latin typeface="微软雅黑" charset="0"/>
                <a:ea typeface="微软雅黑" charset="0"/>
              </a:rPr>
              <a:t>的                                                                  用                                                                                                                                                                      户                                                                                           偏好建模</a:t>
            </a:r>
          </a:p>
        </p:txBody>
      </p:sp>
      <p:grpSp>
        <p:nvGrpSpPr>
          <p:cNvPr id="3" name="组合 2"/>
          <p:cNvGrpSpPr/>
          <p:nvPr/>
        </p:nvGrpSpPr>
        <p:grpSpPr>
          <a:xfrm>
            <a:off x="9335135" y="996950"/>
            <a:ext cx="2691130" cy="802640"/>
            <a:chOff x="406574" y="980728"/>
            <a:chExt cx="3168352" cy="802842"/>
          </a:xfrm>
        </p:grpSpPr>
        <p:sp>
          <p:nvSpPr>
            <p:cNvPr id="7" name="矩形 6"/>
            <p:cNvSpPr/>
            <p:nvPr/>
          </p:nvSpPr>
          <p:spPr bwMode="auto">
            <a:xfrm>
              <a:off x="406574" y="1252812"/>
              <a:ext cx="3168352" cy="530758"/>
            </a:xfrm>
            <a:prstGeom prst="rect">
              <a:avLst/>
            </a:prstGeom>
            <a:solidFill>
              <a:schemeClr val="bg1">
                <a:lumMod val="50000"/>
                <a:alpha val="51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矩形 8"/>
            <p:cNvSpPr/>
            <p:nvPr/>
          </p:nvSpPr>
          <p:spPr bwMode="auto">
            <a:xfrm>
              <a:off x="406574" y="1252814"/>
              <a:ext cx="3168352" cy="529200"/>
            </a:xfrm>
            <a:prstGeom prst="rect">
              <a:avLst/>
            </a:prstGeom>
            <a:gradFill>
              <a:gsLst>
                <a:gs pos="0">
                  <a:schemeClr val="bg1">
                    <a:alpha val="26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FF0000"/>
                </a:solidFill>
                <a:latin typeface="微软雅黑" pitchFamily="34" charset="-122"/>
                <a:ea typeface="微软雅黑" pitchFamily="34" charset="-122"/>
              </a:endParaRPr>
            </a:p>
            <a:p>
              <a:pPr algn="ctr">
                <a:defRPr/>
              </a:pPr>
              <a:endParaRPr lang="zh-CN" altLang="en-US" dirty="0">
                <a:solidFill>
                  <a:prstClr val="white"/>
                </a:solidFill>
              </a:endParaRPr>
            </a:p>
          </p:txBody>
        </p:sp>
        <p:sp>
          <p:nvSpPr>
            <p:cNvPr id="10" name="流程图: 联系 9"/>
            <p:cNvSpPr/>
            <p:nvPr/>
          </p:nvSpPr>
          <p:spPr bwMode="auto">
            <a:xfrm>
              <a:off x="460590"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流程图: 联系 10"/>
            <p:cNvSpPr/>
            <p:nvPr/>
          </p:nvSpPr>
          <p:spPr bwMode="auto">
            <a:xfrm>
              <a:off x="460590"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2" name="直接连接符 11"/>
            <p:cNvCxnSpPr>
              <a:endCxn id="14" idx="0"/>
            </p:cNvCxnSpPr>
            <p:nvPr/>
          </p:nvCxnSpPr>
          <p:spPr bwMode="auto">
            <a:xfrm>
              <a:off x="3457918"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sp>
          <p:nvSpPr>
            <p:cNvPr id="13" name="流程图: 联系 12"/>
            <p:cNvSpPr/>
            <p:nvPr/>
          </p:nvSpPr>
          <p:spPr bwMode="auto">
            <a:xfrm>
              <a:off x="3412918" y="1307533"/>
              <a:ext cx="90000" cy="90000"/>
            </a:xfrm>
            <a:prstGeom prst="flowChartConnector">
              <a:avLst/>
            </a:prstGeom>
            <a:solidFill>
              <a:schemeClr val="bg1">
                <a:lumMod val="50000"/>
              </a:schemeClr>
            </a:solidFill>
            <a:ln>
              <a:solidFill>
                <a:schemeClr val="tx1">
                  <a:lumMod val="50000"/>
                  <a:lumOff val="50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流程图: 联系 13"/>
            <p:cNvSpPr/>
            <p:nvPr/>
          </p:nvSpPr>
          <p:spPr bwMode="auto">
            <a:xfrm>
              <a:off x="3412918" y="1322776"/>
              <a:ext cx="90000" cy="90000"/>
            </a:xfrm>
            <a:prstGeom prst="flowChartConnector">
              <a:avLst/>
            </a:prstGeom>
            <a:solidFill>
              <a:schemeClr val="bg1">
                <a:lumMod val="50000"/>
              </a:schemeClr>
            </a:solidFill>
            <a:ln>
              <a:solidFill>
                <a:schemeClr val="bg1">
                  <a:lumMod val="65000"/>
                </a:schemeClr>
              </a:solidFill>
            </a:ln>
            <a:scene3d>
              <a:camera prst="orthographicFront"/>
              <a:lightRig rig="threePt" dir="t"/>
            </a:scene3d>
            <a:sp3d>
              <a:bevelT w="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5" name="直接连接符 14"/>
            <p:cNvCxnSpPr/>
            <p:nvPr/>
          </p:nvCxnSpPr>
          <p:spPr bwMode="auto">
            <a:xfrm>
              <a:off x="505590" y="980728"/>
              <a:ext cx="0" cy="342048"/>
            </a:xfrm>
            <a:prstGeom prst="line">
              <a:avLst/>
            </a:prstGeom>
            <a:ln>
              <a:headEnd type="oval"/>
            </a:ln>
          </p:spPr>
          <p:style>
            <a:lnRef idx="1">
              <a:schemeClr val="accent6"/>
            </a:lnRef>
            <a:fillRef idx="0">
              <a:schemeClr val="accent6"/>
            </a:fillRef>
            <a:effectRef idx="0">
              <a:schemeClr val="accent6"/>
            </a:effectRef>
            <a:fontRef idx="minor">
              <a:schemeClr val="tx1"/>
            </a:fontRef>
          </p:style>
        </p:cxnSp>
      </p:grpSp>
      <p:sp>
        <p:nvSpPr>
          <p:cNvPr id="16" name="TextBox 49"/>
          <p:cNvSpPr txBox="1">
            <a:spLocks noChangeArrowheads="1"/>
          </p:cNvSpPr>
          <p:nvPr/>
        </p:nvSpPr>
        <p:spPr bwMode="auto">
          <a:xfrm>
            <a:off x="9696450" y="1356360"/>
            <a:ext cx="2079625" cy="384810"/>
          </a:xfrm>
          <a:prstGeom prst="rect">
            <a:avLst/>
          </a:prstGeom>
          <a:noFill/>
          <a:ln w="9525">
            <a:noFill/>
            <a:miter lim="800000"/>
          </a:ln>
        </p:spPr>
        <p:txBody>
          <a:bodyPr wrap="square">
            <a:spAutoFit/>
          </a:bodyPr>
          <a:lstStyle/>
          <a:p>
            <a:pPr algn="ctr"/>
            <a:r>
              <a:rPr lang="zh-CN" altLang="en-US" b="1" dirty="0">
                <a:solidFill>
                  <a:srgbClr val="00B0F0"/>
                </a:solidFill>
                <a:latin typeface="微软雅黑" pitchFamily="34" charset="-122"/>
                <a:ea typeface="微软雅黑" pitchFamily="34" charset="-122"/>
              </a:rPr>
              <a:t>实验</a:t>
            </a:r>
          </a:p>
        </p:txBody>
      </p:sp>
      <p:grpSp>
        <p:nvGrpSpPr>
          <p:cNvPr id="17" name="组合 16"/>
          <p:cNvGrpSpPr/>
          <p:nvPr/>
        </p:nvGrpSpPr>
        <p:grpSpPr>
          <a:xfrm>
            <a:off x="9263380" y="1651635"/>
            <a:ext cx="2691130" cy="4705985"/>
            <a:chOff x="405922" y="1652168"/>
            <a:chExt cx="3169004" cy="4706026"/>
          </a:xfrm>
        </p:grpSpPr>
        <p:pic>
          <p:nvPicPr>
            <p:cNvPr id="18" name="Picture 5" descr="C:\Users\user\Desktop\9124-12041022532540 拷贝.jp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5922" y="2132856"/>
              <a:ext cx="3169004" cy="422533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接连接符 18"/>
            <p:cNvCxnSpPr/>
            <p:nvPr/>
          </p:nvCxnSpPr>
          <p:spPr bwMode="auto">
            <a:xfrm>
              <a:off x="694606"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cxnSp>
          <p:nvCxnSpPr>
            <p:cNvPr id="20" name="直接连接符 19"/>
            <p:cNvCxnSpPr/>
            <p:nvPr/>
          </p:nvCxnSpPr>
          <p:spPr bwMode="auto">
            <a:xfrm>
              <a:off x="3286894" y="1652168"/>
              <a:ext cx="0" cy="768720"/>
            </a:xfrm>
            <a:prstGeom prst="line">
              <a:avLst/>
            </a:prstGeom>
            <a:ln>
              <a:headEnd type="oval"/>
              <a:tailEnd type="oval"/>
            </a:ln>
          </p:spPr>
          <p:style>
            <a:lnRef idx="1">
              <a:schemeClr val="accent6"/>
            </a:lnRef>
            <a:fillRef idx="0">
              <a:schemeClr val="accent6"/>
            </a:fillRef>
            <a:effectRef idx="0">
              <a:schemeClr val="accent6"/>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utoRev="1" fill="hold" grpId="0" nodeType="withEffect">
                                  <p:stCondLst>
                                    <p:cond delay="400"/>
                                  </p:stCondLst>
                                  <p:childTnLst>
                                    <p:animMotion origin="layout" path="M -1.94444E-6 2.53165E-6 L -0.05243 2.53165E-6 " pathEditMode="relative" rAng="0" ptsTypes="AA">
                                      <p:cBhvr>
                                        <p:cTn id="6" dur="2230" fill="hold"/>
                                        <p:tgtEl>
                                          <p:spTgt spid="39"/>
                                        </p:tgtEl>
                                        <p:attrNameLst>
                                          <p:attrName>ppt_x</p:attrName>
                                          <p:attrName>ppt_y</p:attrName>
                                        </p:attrNameLst>
                                      </p:cBhvr>
                                      <p:rCtr x="-2622" y="0"/>
                                    </p:animMotion>
                                  </p:childTnLst>
                                </p:cTn>
                              </p:par>
                              <p:par>
                                <p:cTn id="7" presetID="35" presetClass="path" presetSubtype="0" repeatCount="indefinite" autoRev="1" fill="hold" grpId="0" nodeType="withEffect">
                                  <p:stCondLst>
                                    <p:cond delay="400"/>
                                  </p:stCondLst>
                                  <p:childTnLst>
                                    <p:animMotion origin="layout" path="M -1.94444E-6 2.53165E-6 L -0.05243 2.53165E-6 " pathEditMode="relative" rAng="0" ptsTypes="AA">
                                      <p:cBhvr>
                                        <p:cTn id="8" dur="2000" fill="hold"/>
                                        <p:tgtEl>
                                          <p:spTgt spid="31"/>
                                        </p:tgtEl>
                                        <p:attrNameLst>
                                          <p:attrName>ppt_x</p:attrName>
                                          <p:attrName>ppt_y</p:attrName>
                                        </p:attrNameLst>
                                      </p:cBhvr>
                                      <p:rCtr x="-2622" y="0"/>
                                    </p:animMotion>
                                  </p:childTnLst>
                                </p:cTn>
                              </p:par>
                              <p:par>
                                <p:cTn id="9" presetID="35" presetClass="path" presetSubtype="0" repeatCount="indefinite" autoRev="1" fill="hold" grpId="0" nodeType="withEffect">
                                  <p:stCondLst>
                                    <p:cond delay="400"/>
                                  </p:stCondLst>
                                  <p:childTnLst>
                                    <p:animMotion origin="layout" path="M -1.94444E-6 2.53165E-6 L -0.05243 2.53165E-6 " pathEditMode="relative" rAng="0" ptsTypes="AA">
                                      <p:cBhvr>
                                        <p:cTn id="10" dur="2000" fill="hold"/>
                                        <p:tgtEl>
                                          <p:spTgt spid="56"/>
                                        </p:tgtEl>
                                        <p:attrNameLst>
                                          <p:attrName>ppt_x</p:attrName>
                                          <p:attrName>ppt_y</p:attrName>
                                        </p:attrNameLst>
                                      </p:cBhvr>
                                      <p:rCtr x="-2622" y="0"/>
                                    </p:animMotion>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100" fill="hold"/>
                                        <p:tgtEl>
                                          <p:spTgt spid="66"/>
                                        </p:tgtEl>
                                        <p:attrNameLst>
                                          <p:attrName>ppt_x</p:attrName>
                                        </p:attrNameLst>
                                      </p:cBhvr>
                                      <p:tavLst>
                                        <p:tav tm="0">
                                          <p:val>
                                            <p:strVal val="#ppt_x"/>
                                          </p:val>
                                        </p:tav>
                                        <p:tav tm="100000">
                                          <p:val>
                                            <p:strVal val="#ppt_x"/>
                                          </p:val>
                                        </p:tav>
                                      </p:tavLst>
                                    </p:anim>
                                    <p:anim calcmode="lin" valueType="num">
                                      <p:cBhvr additive="base">
                                        <p:cTn id="16" dur="100" fill="hold"/>
                                        <p:tgtEl>
                                          <p:spTgt spid="6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100" fill="hold"/>
                                        <p:tgtEl>
                                          <p:spTgt spid="62"/>
                                        </p:tgtEl>
                                        <p:attrNameLst>
                                          <p:attrName>ppt_x</p:attrName>
                                        </p:attrNameLst>
                                      </p:cBhvr>
                                      <p:tavLst>
                                        <p:tav tm="0">
                                          <p:val>
                                            <p:strVal val="#ppt_x"/>
                                          </p:val>
                                        </p:tav>
                                        <p:tav tm="100000">
                                          <p:val>
                                            <p:strVal val="#ppt_x"/>
                                          </p:val>
                                        </p:tav>
                                      </p:tavLst>
                                    </p:anim>
                                    <p:anim calcmode="lin" valueType="num">
                                      <p:cBhvr additive="base">
                                        <p:cTn id="20" dur="100" fill="hold"/>
                                        <p:tgtEl>
                                          <p:spTgt spid="6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100" fill="hold"/>
                                        <p:tgtEl>
                                          <p:spTgt spid="58"/>
                                        </p:tgtEl>
                                        <p:attrNameLst>
                                          <p:attrName>ppt_x</p:attrName>
                                        </p:attrNameLst>
                                      </p:cBhvr>
                                      <p:tavLst>
                                        <p:tav tm="0">
                                          <p:val>
                                            <p:strVal val="#ppt_x"/>
                                          </p:val>
                                        </p:tav>
                                        <p:tav tm="100000">
                                          <p:val>
                                            <p:strVal val="#ppt_x"/>
                                          </p:val>
                                        </p:tav>
                                      </p:tavLst>
                                    </p:anim>
                                    <p:anim calcmode="lin" valueType="num">
                                      <p:cBhvr additive="base">
                                        <p:cTn id="24" dur="100" fill="hold"/>
                                        <p:tgtEl>
                                          <p:spTgt spid="5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1" fill="hold" grpId="0" nodeType="after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100" fill="hold"/>
                                        <p:tgtEl>
                                          <p:spTgt spid="63"/>
                                        </p:tgtEl>
                                        <p:attrNameLst>
                                          <p:attrName>ppt_x</p:attrName>
                                        </p:attrNameLst>
                                      </p:cBhvr>
                                      <p:tavLst>
                                        <p:tav tm="0">
                                          <p:val>
                                            <p:strVal val="#ppt_x"/>
                                          </p:val>
                                        </p:tav>
                                        <p:tav tm="100000">
                                          <p:val>
                                            <p:strVal val="#ppt_x"/>
                                          </p:val>
                                        </p:tav>
                                      </p:tavLst>
                                    </p:anim>
                                    <p:anim calcmode="lin" valueType="num">
                                      <p:cBhvr additive="base">
                                        <p:cTn id="29" dur="100" fill="hold"/>
                                        <p:tgtEl>
                                          <p:spTgt spid="63"/>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100" fill="hold"/>
                                        <p:tgtEl>
                                          <p:spTgt spid="57"/>
                                        </p:tgtEl>
                                        <p:attrNameLst>
                                          <p:attrName>ppt_x</p:attrName>
                                        </p:attrNameLst>
                                      </p:cBhvr>
                                      <p:tavLst>
                                        <p:tav tm="0">
                                          <p:val>
                                            <p:strVal val="#ppt_x"/>
                                          </p:val>
                                        </p:tav>
                                        <p:tav tm="100000">
                                          <p:val>
                                            <p:strVal val="#ppt_x"/>
                                          </p:val>
                                        </p:tav>
                                      </p:tavLst>
                                    </p:anim>
                                    <p:anim calcmode="lin" valueType="num">
                                      <p:cBhvr additive="base">
                                        <p:cTn id="33" dur="100" fill="hold"/>
                                        <p:tgtEl>
                                          <p:spTgt spid="57"/>
                                        </p:tgtEl>
                                        <p:attrNameLst>
                                          <p:attrName>ppt_y</p:attrName>
                                        </p:attrNameLst>
                                      </p:cBhvr>
                                      <p:tavLst>
                                        <p:tav tm="0">
                                          <p:val>
                                            <p:strVal val="1+#ppt_h/2"/>
                                          </p:val>
                                        </p:tav>
                                        <p:tav tm="100000">
                                          <p:val>
                                            <p:strVal val="#ppt_y"/>
                                          </p:val>
                                        </p:tav>
                                      </p:tavLst>
                                    </p:anim>
                                  </p:childTnLst>
                                </p:cTn>
                              </p:par>
                              <p:par>
                                <p:cTn id="34" presetID="35" presetClass="path" presetSubtype="0" repeatCount="indefinite" autoRev="1" fill="hold" grpId="0" nodeType="withEffect">
                                  <p:stCondLst>
                                    <p:cond delay="400"/>
                                  </p:stCondLst>
                                  <p:childTnLst>
                                    <p:animMotion origin="layout" path="M -1.94444E-6 2.53165E-6 L -0.05243 2.53165E-6 " pathEditMode="relative" rAng="0" ptsTypes="AA">
                                      <p:cBhvr>
                                        <p:cTn id="35" dur="2230" fill="hold"/>
                                        <p:tgtEl>
                                          <p:spTgt spid="16"/>
                                        </p:tgtEl>
                                        <p:attrNameLst>
                                          <p:attrName>ppt_x</p:attrName>
                                          <p:attrName>ppt_y</p:attrName>
                                        </p:attrNameLst>
                                      </p:cBhvr>
                                      <p:rCtr x="-26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58" grpId="0" bldLvl="0" animBg="1"/>
      <p:bldP spid="62" grpId="0" bldLvl="0" animBg="1"/>
      <p:bldP spid="39" grpId="0"/>
      <p:bldP spid="31" grpId="0"/>
      <p:bldP spid="56" grpId="0"/>
      <p:bldP spid="63" grpId="0" bldLvl="0" animBg="1"/>
      <p:bldP spid="66" grpId="0" bldLvl="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753344" y="399936"/>
            <a:ext cx="6635080" cy="288032"/>
          </a:xfrm>
        </p:spPr>
        <p:txBody>
          <a:bodyPr>
            <a:normAutofit fontScale="90000"/>
          </a:bodyPr>
          <a:lstStyle/>
          <a:p>
            <a:r>
              <a:rPr lang="zh-CN" altLang="en-US" dirty="0" smtClean="0">
                <a:solidFill>
                  <a:srgbClr val="57D3FF"/>
                </a:solidFill>
              </a:rPr>
              <a:t>正文 </a:t>
            </a:r>
            <a:r>
              <a:rPr lang="en-US" altLang="zh-CN" dirty="0" smtClean="0">
                <a:solidFill>
                  <a:srgbClr val="57D3FF"/>
                </a:solidFill>
              </a:rPr>
              <a:t>· </a:t>
            </a:r>
            <a:r>
              <a:rPr lang="zh-CN" altLang="en-US" dirty="0" smtClean="0">
                <a:solidFill>
                  <a:srgbClr val="57D3FF"/>
                </a:solidFill>
              </a:rPr>
              <a:t>第二章</a:t>
            </a:r>
            <a:endParaRPr lang="zh-CN" altLang="en-US" dirty="0">
              <a:solidFill>
                <a:srgbClr val="57D3FF"/>
              </a:solidFill>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rPr>
              <a:t>人生概述</a:t>
            </a:r>
            <a:endParaRPr lang="en-US" altLang="zh-CN" sz="2400" b="1" kern="0" spc="200" dirty="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4" name="矩形 13"/>
          <p:cNvSpPr/>
          <p:nvPr/>
        </p:nvSpPr>
        <p:spPr>
          <a:xfrm>
            <a:off x="299085" y="2349500"/>
            <a:ext cx="493395" cy="2704465"/>
          </a:xfrm>
          <a:prstGeom prst="rect">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bIns="180000" anchor="ctr"/>
          <a:lstStyle/>
          <a:p>
            <a:pPr algn="ctr">
              <a:lnSpc>
                <a:spcPct val="120000"/>
              </a:lnSpc>
            </a:pPr>
            <a:endParaRPr lang="zh-CN" altLang="en-US" sz="2800" b="1" kern="0">
              <a:solidFill>
                <a:srgbClr val="F9F9F9"/>
              </a:solidFill>
              <a:latin typeface="微软雅黑" pitchFamily="34" charset="-122"/>
              <a:ea typeface="微软雅黑" pitchFamily="34" charset="-122"/>
            </a:endParaRPr>
          </a:p>
        </p:txBody>
      </p:sp>
      <p:sp>
        <p:nvSpPr>
          <p:cNvPr id="16" name="矩形 15"/>
          <p:cNvSpPr/>
          <p:nvPr/>
        </p:nvSpPr>
        <p:spPr>
          <a:xfrm>
            <a:off x="1198662" y="1671104"/>
            <a:ext cx="630000" cy="2376000"/>
          </a:xfrm>
          <a:prstGeom prst="rect">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13" name="TextBox 12"/>
          <p:cNvSpPr txBox="1"/>
          <p:nvPr/>
        </p:nvSpPr>
        <p:spPr>
          <a:xfrm>
            <a:off x="1210211" y="1628800"/>
            <a:ext cx="564515" cy="2405968"/>
          </a:xfrm>
          <a:prstGeom prst="rect">
            <a:avLst/>
          </a:prstGeom>
          <a:noFill/>
        </p:spPr>
        <p:txBody>
          <a:bodyPr vert="eaVert" wrap="square" rtlCol="0">
            <a:spAutoFit/>
          </a:bodyPr>
          <a:lstStyle/>
          <a:p>
            <a:pPr algn="ctr">
              <a:lnSpc>
                <a:spcPts val="2400"/>
              </a:lnSpc>
            </a:pPr>
            <a:r>
              <a:rPr lang="zh-CN" altLang="en-US" sz="2400" b="1" kern="0" spc="200" dirty="0">
                <a:solidFill>
                  <a:schemeClr val="bg1"/>
                </a:solidFill>
                <a:latin typeface="微软雅黑" pitchFamily="34" charset="-122"/>
                <a:ea typeface="微软雅黑" pitchFamily="34" charset="-122"/>
              </a:rPr>
              <a:t>用户偏好模型</a:t>
            </a:r>
          </a:p>
        </p:txBody>
      </p:sp>
      <p:sp>
        <p:nvSpPr>
          <p:cNvPr id="15" name="TextBox 14"/>
          <p:cNvSpPr txBox="1"/>
          <p:nvPr/>
        </p:nvSpPr>
        <p:spPr>
          <a:xfrm>
            <a:off x="396875" y="2339340"/>
            <a:ext cx="443865" cy="2753995"/>
          </a:xfrm>
          <a:prstGeom prst="rect">
            <a:avLst/>
          </a:prstGeom>
          <a:noFill/>
        </p:spPr>
        <p:txBody>
          <a:bodyPr vert="eaVert" wrap="square" rtlCol="0">
            <a:spAutoFit/>
          </a:bodyPr>
          <a:lstStyle/>
          <a:p>
            <a:pPr algn="ctr"/>
            <a:r>
              <a:rPr lang="zh-CN" altLang="en-US" sz="1600" kern="0" spc="200" dirty="0">
                <a:solidFill>
                  <a:schemeClr val="bg1"/>
                </a:solidFill>
                <a:latin typeface="微软雅黑" pitchFamily="34" charset="-122"/>
                <a:ea typeface="微软雅黑" pitchFamily="34" charset="-122"/>
              </a:rPr>
              <a:t>面向</a:t>
            </a:r>
            <a:r>
              <a:rPr lang="en-US" altLang="zh-CN" sz="1600" kern="0" spc="200" dirty="0">
                <a:solidFill>
                  <a:schemeClr val="bg1"/>
                </a:solidFill>
                <a:latin typeface="微软雅黑" pitchFamily="34" charset="-122"/>
                <a:ea typeface="微软雅黑" pitchFamily="34" charset="-122"/>
              </a:rPr>
              <a:t>UGC</a:t>
            </a:r>
            <a:r>
              <a:rPr lang="zh-CN" altLang="en-US" sz="1600" kern="0" spc="200" dirty="0">
                <a:solidFill>
                  <a:schemeClr val="bg1"/>
                </a:solidFill>
                <a:latin typeface="微软雅黑" pitchFamily="34" charset="-122"/>
                <a:ea typeface="微软雅黑" pitchFamily="34" charset="-122"/>
              </a:rPr>
              <a:t>的用户偏好模型</a:t>
            </a:r>
          </a:p>
        </p:txBody>
      </p:sp>
      <p:sp>
        <p:nvSpPr>
          <p:cNvPr id="17" name="矩形 16"/>
          <p:cNvSpPr/>
          <p:nvPr/>
        </p:nvSpPr>
        <p:spPr>
          <a:xfrm>
            <a:off x="2638822" y="1490790"/>
            <a:ext cx="4248472" cy="2286000"/>
          </a:xfrm>
          <a:prstGeom prst="rect">
            <a:avLst/>
          </a:prstGeom>
          <a:noFill/>
        </p:spPr>
        <p:txBody>
          <a:bodyPr wrap="square">
            <a:spAutoFit/>
          </a:bodyPr>
          <a:lstStyle/>
          <a:p>
            <a:pPr indent="457200">
              <a:lnSpc>
                <a:spcPct val="150000"/>
              </a:lnSpc>
            </a:pPr>
            <a:r>
              <a:rPr lang="zh-CN" altLang="en-US" sz="1600" dirty="0">
                <a:solidFill>
                  <a:prstClr val="white">
                    <a:lumMod val="50000"/>
                  </a:prstClr>
                </a:solidFill>
                <a:latin typeface="微软雅黑" pitchFamily="34" charset="-122"/>
                <a:ea typeface="微软雅黑" pitchFamily="34" charset="-122"/>
              </a:rPr>
              <a:t>面向</a:t>
            </a:r>
            <a:r>
              <a:rPr lang="en-US" altLang="zh-CN" sz="1600" dirty="0">
                <a:solidFill>
                  <a:prstClr val="white">
                    <a:lumMod val="50000"/>
                  </a:prstClr>
                </a:solidFill>
                <a:latin typeface="微软雅黑" pitchFamily="34" charset="-122"/>
                <a:ea typeface="微软雅黑" pitchFamily="34" charset="-122"/>
              </a:rPr>
              <a:t>UGC</a:t>
            </a:r>
            <a:r>
              <a:rPr lang="zh-CN" altLang="en-US" sz="1600" dirty="0">
                <a:solidFill>
                  <a:prstClr val="white">
                    <a:lumMod val="50000"/>
                  </a:prstClr>
                </a:solidFill>
                <a:latin typeface="微软雅黑" pitchFamily="34" charset="-122"/>
                <a:ea typeface="微软雅黑" pitchFamily="34" charset="-122"/>
              </a:rPr>
              <a:t>的用户偏好建模的核心是关键词的抽取，从无序、非结构化</a:t>
            </a:r>
            <a:r>
              <a:rPr lang="en-US" altLang="zh-CN" sz="1600" dirty="0">
                <a:solidFill>
                  <a:prstClr val="white">
                    <a:lumMod val="50000"/>
                  </a:prstClr>
                </a:solidFill>
                <a:latin typeface="微软雅黑" pitchFamily="34" charset="-122"/>
                <a:ea typeface="微软雅黑" pitchFamily="34" charset="-122"/>
              </a:rPr>
              <a:t>UGC</a:t>
            </a:r>
            <a:r>
              <a:rPr lang="zh-CN" altLang="en-US" sz="1600" dirty="0">
                <a:solidFill>
                  <a:prstClr val="white">
                    <a:lumMod val="50000"/>
                  </a:prstClr>
                </a:solidFill>
                <a:latin typeface="微软雅黑" pitchFamily="34" charset="-122"/>
                <a:ea typeface="微软雅黑" pitchFamily="34" charset="-122"/>
              </a:rPr>
              <a:t>中抽取能代表其含义的关键词。关键词表征用户偏好，构成面向</a:t>
            </a:r>
            <a:r>
              <a:rPr lang="en-US" altLang="zh-CN" sz="1600" dirty="0">
                <a:solidFill>
                  <a:prstClr val="white">
                    <a:lumMod val="50000"/>
                  </a:prstClr>
                </a:solidFill>
                <a:latin typeface="微软雅黑" pitchFamily="34" charset="-122"/>
                <a:ea typeface="微软雅黑" pitchFamily="34" charset="-122"/>
              </a:rPr>
              <a:t>UGC</a:t>
            </a:r>
            <a:r>
              <a:rPr lang="zh-CN" altLang="en-US" sz="1600" dirty="0">
                <a:solidFill>
                  <a:prstClr val="white">
                    <a:lumMod val="50000"/>
                  </a:prstClr>
                </a:solidFill>
                <a:latin typeface="微软雅黑" pitchFamily="34" charset="-122"/>
                <a:ea typeface="微软雅黑" pitchFamily="34" charset="-122"/>
              </a:rPr>
              <a:t>的用户</a:t>
            </a:r>
            <a:r>
              <a:rPr lang="en-US" altLang="zh-CN" sz="1600" dirty="0">
                <a:solidFill>
                  <a:prstClr val="white">
                    <a:lumMod val="50000"/>
                  </a:prstClr>
                </a:solidFill>
                <a:latin typeface="微软雅黑" pitchFamily="34" charset="-122"/>
                <a:ea typeface="微软雅黑" pitchFamily="34" charset="-122"/>
              </a:rPr>
              <a:t>-</a:t>
            </a:r>
            <a:r>
              <a:rPr lang="zh-CN" altLang="en-US" sz="1600" dirty="0">
                <a:solidFill>
                  <a:prstClr val="white">
                    <a:lumMod val="50000"/>
                  </a:prstClr>
                </a:solidFill>
                <a:latin typeface="微软雅黑" pitchFamily="34" charset="-122"/>
                <a:ea typeface="微软雅黑" pitchFamily="34" charset="-122"/>
              </a:rPr>
              <a:t>关键词偏好矩阵。如图</a:t>
            </a:r>
            <a:r>
              <a:rPr lang="en-US" altLang="zh-CN" sz="1600" dirty="0">
                <a:solidFill>
                  <a:prstClr val="white">
                    <a:lumMod val="50000"/>
                  </a:prstClr>
                </a:solidFill>
                <a:latin typeface="微软雅黑" pitchFamily="34" charset="-122"/>
                <a:ea typeface="微软雅黑" pitchFamily="34" charset="-122"/>
              </a:rPr>
              <a:t>1</a:t>
            </a:r>
            <a:r>
              <a:rPr lang="zh-CN" altLang="en-US" sz="1600" dirty="0">
                <a:solidFill>
                  <a:srgbClr val="00B0F0"/>
                </a:solidFill>
                <a:latin typeface="微软雅黑" pitchFamily="34" charset="-122"/>
                <a:ea typeface="微软雅黑" pitchFamily="34" charset="-122"/>
              </a:rPr>
              <a:t>关键词抽取过程分为分词，关键词清洗，关键词度量</a:t>
            </a:r>
            <a:r>
              <a:rPr lang="zh-CN" altLang="en-US" sz="1600" dirty="0">
                <a:solidFill>
                  <a:prstClr val="white">
                    <a:lumMod val="50000"/>
                  </a:prstClr>
                </a:solidFill>
                <a:latin typeface="微软雅黑" pitchFamily="34" charset="-122"/>
                <a:ea typeface="微软雅黑" pitchFamily="34" charset="-122"/>
              </a:rPr>
              <a:t>三个子过程。</a:t>
            </a:r>
          </a:p>
        </p:txBody>
      </p:sp>
      <p:sp>
        <p:nvSpPr>
          <p:cNvPr id="22" name="矩形 21"/>
          <p:cNvSpPr/>
          <p:nvPr/>
        </p:nvSpPr>
        <p:spPr>
          <a:xfrm>
            <a:off x="1342390" y="4292600"/>
            <a:ext cx="10778490" cy="1920240"/>
          </a:xfrm>
          <a:prstGeom prst="rect">
            <a:avLst/>
          </a:prstGeom>
          <a:noFill/>
        </p:spPr>
        <p:txBody>
          <a:bodyPr wrap="square">
            <a:spAutoFit/>
          </a:bodyPr>
          <a:lstStyle/>
          <a:p>
            <a:pPr indent="457200">
              <a:lnSpc>
                <a:spcPct val="150000"/>
              </a:lnSpc>
            </a:pPr>
            <a:r>
              <a:rPr lang="zh-CN" altLang="en-US" sz="1600" dirty="0">
                <a:solidFill>
                  <a:schemeClr val="bg1">
                    <a:lumMod val="50000"/>
                  </a:schemeClr>
                </a:solidFill>
                <a:latin typeface="微软雅黑" pitchFamily="34" charset="-122"/>
                <a:ea typeface="微软雅黑" pitchFamily="34" charset="-122"/>
              </a:rPr>
              <a:t>采用</a:t>
            </a:r>
            <a:r>
              <a:rPr lang="en-US" altLang="zh-CN" sz="1600" dirty="0">
                <a:solidFill>
                  <a:schemeClr val="bg1">
                    <a:lumMod val="50000"/>
                  </a:schemeClr>
                </a:solidFill>
                <a:latin typeface="微软雅黑" pitchFamily="34" charset="-122"/>
                <a:ea typeface="微软雅黑" pitchFamily="34" charset="-122"/>
              </a:rPr>
              <a:t>ICTCLAS</a:t>
            </a:r>
            <a:r>
              <a:rPr lang="zh-CN" altLang="en-US" sz="1600" dirty="0">
                <a:solidFill>
                  <a:schemeClr val="bg1">
                    <a:lumMod val="50000"/>
                  </a:schemeClr>
                </a:solidFill>
                <a:latin typeface="微软雅黑" pitchFamily="34" charset="-122"/>
                <a:ea typeface="微软雅黑" pitchFamily="34" charset="-122"/>
              </a:rPr>
              <a:t>对用户</a:t>
            </a:r>
            <a:r>
              <a:rPr lang="en-US" altLang="zh-CN" sz="1600" dirty="0">
                <a:solidFill>
                  <a:schemeClr val="bg1">
                    <a:lumMod val="50000"/>
                  </a:schemeClr>
                </a:solidFill>
                <a:latin typeface="微软雅黑" pitchFamily="34" charset="-122"/>
                <a:ea typeface="微软雅黑" pitchFamily="34" charset="-122"/>
              </a:rPr>
              <a:t>i</a:t>
            </a:r>
            <a:r>
              <a:rPr lang="zh-CN" altLang="en-US" sz="1600" dirty="0">
                <a:solidFill>
                  <a:schemeClr val="bg1">
                    <a:lumMod val="50000"/>
                  </a:schemeClr>
                </a:solidFill>
                <a:latin typeface="微软雅黑" pitchFamily="34" charset="-122"/>
                <a:ea typeface="微软雅黑" pitchFamily="34" charset="-122"/>
              </a:rPr>
              <a:t>的内容    进行分词，结果为                                ，    是关键词</a:t>
            </a:r>
            <a:r>
              <a:rPr lang="en-US" altLang="zh-CN" sz="1600" dirty="0">
                <a:solidFill>
                  <a:schemeClr val="bg1">
                    <a:lumMod val="50000"/>
                  </a:schemeClr>
                </a:solidFill>
                <a:latin typeface="微软雅黑" pitchFamily="34" charset="-122"/>
                <a:ea typeface="微软雅黑" pitchFamily="34" charset="-122"/>
              </a:rPr>
              <a:t>j</a:t>
            </a:r>
            <a:r>
              <a:rPr lang="zh-CN" altLang="en-US" sz="1600" dirty="0">
                <a:solidFill>
                  <a:schemeClr val="bg1">
                    <a:lumMod val="50000"/>
                  </a:schemeClr>
                </a:solidFill>
                <a:latin typeface="微软雅黑" pitchFamily="34" charset="-122"/>
                <a:ea typeface="微软雅黑" pitchFamily="34" charset="-122"/>
              </a:rPr>
              <a:t>，得到用户</a:t>
            </a:r>
            <a:r>
              <a:rPr lang="en-US" altLang="zh-CN" sz="1600" dirty="0">
                <a:solidFill>
                  <a:schemeClr val="bg1">
                    <a:lumMod val="50000"/>
                  </a:schemeClr>
                </a:solidFill>
                <a:latin typeface="微软雅黑" pitchFamily="34" charset="-122"/>
                <a:ea typeface="微软雅黑" pitchFamily="34" charset="-122"/>
              </a:rPr>
              <a:t>-</a:t>
            </a:r>
            <a:r>
              <a:rPr lang="zh-CN" altLang="en-US" sz="1600" dirty="0">
                <a:solidFill>
                  <a:schemeClr val="bg1">
                    <a:lumMod val="50000"/>
                  </a:schemeClr>
                </a:solidFill>
                <a:latin typeface="微软雅黑" pitchFamily="34" charset="-122"/>
                <a:ea typeface="微软雅黑" pitchFamily="34" charset="-122"/>
              </a:rPr>
              <a:t>关键词偏好矩阵：                     ，</a:t>
            </a:r>
            <a:r>
              <a:rPr lang="en-US" altLang="zh-CN" sz="1600" dirty="0">
                <a:solidFill>
                  <a:schemeClr val="bg1">
                    <a:lumMod val="50000"/>
                  </a:schemeClr>
                </a:solidFill>
                <a:latin typeface="微软雅黑" pitchFamily="34" charset="-122"/>
                <a:ea typeface="微软雅黑" pitchFamily="34" charset="-122"/>
              </a:rPr>
              <a:t>KS</a:t>
            </a:r>
            <a:r>
              <a:rPr lang="zh-CN" altLang="en-US" sz="1600" dirty="0">
                <a:solidFill>
                  <a:schemeClr val="bg1">
                    <a:lumMod val="50000"/>
                  </a:schemeClr>
                </a:solidFill>
                <a:latin typeface="微软雅黑" pitchFamily="34" charset="-122"/>
                <a:ea typeface="微软雅黑" pitchFamily="34" charset="-122"/>
              </a:rPr>
              <a:t>是</a:t>
            </a:r>
            <a:r>
              <a:rPr lang="en-US" altLang="zh-CN" sz="1600" dirty="0">
                <a:solidFill>
                  <a:schemeClr val="bg1">
                    <a:lumMod val="50000"/>
                  </a:schemeClr>
                </a:solidFill>
                <a:latin typeface="微软雅黑" pitchFamily="34" charset="-122"/>
                <a:ea typeface="微软雅黑" pitchFamily="34" charset="-122"/>
              </a:rPr>
              <a:t>n</a:t>
            </a:r>
            <a:r>
              <a:rPr lang="en-US" altLang="zh-CN" sz="1600" dirty="0">
                <a:solidFill>
                  <a:schemeClr val="bg1">
                    <a:lumMod val="50000"/>
                  </a:schemeClr>
                </a:solidFill>
                <a:latin typeface="微软雅黑" pitchFamily="34" charset="-122"/>
                <a:ea typeface="微软雅黑" pitchFamily="34" charset="-122"/>
                <a:cs typeface="Arial" charset="0"/>
              </a:rPr>
              <a:t>×m</a:t>
            </a:r>
            <a:r>
              <a:rPr lang="zh-CN" altLang="en-US" sz="1600" dirty="0">
                <a:solidFill>
                  <a:schemeClr val="bg1">
                    <a:lumMod val="50000"/>
                  </a:schemeClr>
                </a:solidFill>
                <a:latin typeface="微软雅黑" pitchFamily="34" charset="-122"/>
                <a:ea typeface="微软雅黑" pitchFamily="34" charset="-122"/>
              </a:rPr>
              <a:t>矩阵，</a:t>
            </a:r>
            <a:r>
              <a:rPr lang="en-US" altLang="zh-CN" sz="1600" dirty="0">
                <a:solidFill>
                  <a:schemeClr val="bg1">
                    <a:lumMod val="50000"/>
                  </a:schemeClr>
                </a:solidFill>
                <a:latin typeface="微软雅黑" pitchFamily="34" charset="-122"/>
                <a:ea typeface="微软雅黑" pitchFamily="34" charset="-122"/>
              </a:rPr>
              <a:t>n</a:t>
            </a:r>
            <a:r>
              <a:rPr lang="zh-CN" altLang="en-US" sz="1600" dirty="0">
                <a:solidFill>
                  <a:schemeClr val="bg1">
                    <a:lumMod val="50000"/>
                  </a:schemeClr>
                </a:solidFill>
                <a:latin typeface="微软雅黑" pitchFamily="34" charset="-122"/>
                <a:ea typeface="微软雅黑" pitchFamily="34" charset="-122"/>
              </a:rPr>
              <a:t>是用户数，</a:t>
            </a:r>
            <a:r>
              <a:rPr lang="en-US" altLang="zh-CN" sz="1600" dirty="0">
                <a:solidFill>
                  <a:schemeClr val="bg1">
                    <a:lumMod val="50000"/>
                  </a:schemeClr>
                </a:solidFill>
                <a:latin typeface="微软雅黑" pitchFamily="34" charset="-122"/>
                <a:ea typeface="微软雅黑" pitchFamily="34" charset="-122"/>
              </a:rPr>
              <a:t>m</a:t>
            </a:r>
            <a:r>
              <a:rPr lang="zh-CN" altLang="en-US" sz="1600" dirty="0">
                <a:solidFill>
                  <a:schemeClr val="bg1">
                    <a:lumMod val="50000"/>
                  </a:schemeClr>
                </a:solidFill>
                <a:latin typeface="微软雅黑" pitchFamily="34" charset="-122"/>
                <a:ea typeface="微软雅黑" pitchFamily="34" charset="-122"/>
              </a:rPr>
              <a:t>是关键词数，        </a:t>
            </a:r>
            <a:r>
              <a:rPr lang="zh-CN" altLang="en-US" sz="1600" dirty="0">
                <a:solidFill>
                  <a:srgbClr val="00B0F0"/>
                </a:solidFill>
                <a:latin typeface="微软雅黑" pitchFamily="34" charset="-122"/>
                <a:ea typeface="微软雅黑" pitchFamily="34" charset="-122"/>
              </a:rPr>
              <a:t>表示用户</a:t>
            </a:r>
            <a:r>
              <a:rPr lang="en-US" altLang="zh-CN" sz="1600" dirty="0">
                <a:solidFill>
                  <a:srgbClr val="00B0F0"/>
                </a:solidFill>
                <a:latin typeface="微软雅黑" pitchFamily="34" charset="-122"/>
                <a:ea typeface="微软雅黑" pitchFamily="34" charset="-122"/>
              </a:rPr>
              <a:t>i</a:t>
            </a:r>
            <a:r>
              <a:rPr lang="zh-CN" altLang="en-US" sz="1600" dirty="0">
                <a:solidFill>
                  <a:srgbClr val="00B0F0"/>
                </a:solidFill>
                <a:latin typeface="微软雅黑" pitchFamily="34" charset="-122"/>
                <a:ea typeface="微软雅黑" pitchFamily="34" charset="-122"/>
              </a:rPr>
              <a:t>使用关键词</a:t>
            </a:r>
            <a:r>
              <a:rPr lang="en-US" altLang="zh-CN" sz="1600" dirty="0">
                <a:solidFill>
                  <a:srgbClr val="00B0F0"/>
                </a:solidFill>
                <a:latin typeface="微软雅黑" pitchFamily="34" charset="-122"/>
                <a:ea typeface="微软雅黑" pitchFamily="34" charset="-122"/>
              </a:rPr>
              <a:t>j</a:t>
            </a:r>
            <a:r>
              <a:rPr lang="zh-CN" altLang="en-US" sz="1600" dirty="0">
                <a:solidFill>
                  <a:srgbClr val="00B0F0"/>
                </a:solidFill>
                <a:latin typeface="微软雅黑" pitchFamily="34" charset="-122"/>
                <a:ea typeface="微软雅黑" pitchFamily="34" charset="-122"/>
              </a:rPr>
              <a:t>的次数</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KS</a:t>
            </a:r>
            <a:r>
              <a:rPr lang="zh-CN" altLang="en-US" sz="1600" dirty="0">
                <a:solidFill>
                  <a:schemeClr val="bg1">
                    <a:lumMod val="50000"/>
                  </a:schemeClr>
                </a:solidFill>
                <a:latin typeface="微软雅黑" pitchFamily="34" charset="-122"/>
                <a:ea typeface="微软雅黑" pitchFamily="34" charset="-122"/>
              </a:rPr>
              <a:t>的每一行   代表对应用户</a:t>
            </a:r>
            <a:r>
              <a:rPr lang="en-US" altLang="zh-CN" sz="1600" dirty="0">
                <a:solidFill>
                  <a:schemeClr val="bg1">
                    <a:lumMod val="50000"/>
                  </a:schemeClr>
                </a:solidFill>
                <a:latin typeface="微软雅黑" pitchFamily="34" charset="-122"/>
                <a:ea typeface="微软雅黑" pitchFamily="34" charset="-122"/>
              </a:rPr>
              <a:t>i</a:t>
            </a:r>
            <a:r>
              <a:rPr lang="zh-CN" altLang="en-US" sz="1600" dirty="0">
                <a:solidFill>
                  <a:schemeClr val="bg1">
                    <a:lumMod val="50000"/>
                  </a:schemeClr>
                </a:solidFill>
                <a:latin typeface="微软雅黑" pitchFamily="34" charset="-122"/>
                <a:ea typeface="微软雅黑" pitchFamily="34" charset="-122"/>
              </a:rPr>
              <a:t>相关关键词集。因为</a:t>
            </a:r>
            <a:r>
              <a:rPr lang="en-US" altLang="zh-CN" sz="1600" dirty="0">
                <a:solidFill>
                  <a:schemeClr val="bg1">
                    <a:lumMod val="50000"/>
                  </a:schemeClr>
                </a:solidFill>
                <a:latin typeface="微软雅黑" pitchFamily="34" charset="-122"/>
                <a:ea typeface="微软雅黑" pitchFamily="34" charset="-122"/>
              </a:rPr>
              <a:t>KS</a:t>
            </a:r>
            <a:r>
              <a:rPr lang="zh-CN" altLang="en-US" sz="1600" dirty="0">
                <a:solidFill>
                  <a:schemeClr val="bg1">
                    <a:lumMod val="50000"/>
                  </a:schemeClr>
                </a:solidFill>
                <a:latin typeface="微软雅黑" pitchFamily="34" charset="-122"/>
                <a:ea typeface="微软雅黑" pitchFamily="34" charset="-122"/>
              </a:rPr>
              <a:t>较大包含较多杂音，采用逆向用户频率</a:t>
            </a:r>
            <a:r>
              <a:rPr lang="en-US" altLang="zh-CN" sz="1600" dirty="0">
                <a:solidFill>
                  <a:schemeClr val="bg1">
                    <a:lumMod val="50000"/>
                  </a:schemeClr>
                </a:solidFill>
                <a:latin typeface="微软雅黑" pitchFamily="34" charset="-122"/>
                <a:ea typeface="微软雅黑" pitchFamily="34" charset="-122"/>
              </a:rPr>
              <a:t>|</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inverse user frequency</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IUF</a:t>
            </a:r>
            <a:r>
              <a:rPr lang="zh-CN" altLang="en-US" sz="1600" dirty="0">
                <a:solidFill>
                  <a:schemeClr val="bg1">
                    <a:lumMod val="50000"/>
                  </a:schemeClr>
                </a:solidFill>
                <a:latin typeface="微软雅黑" pitchFamily="34" charset="-122"/>
                <a:ea typeface="微软雅黑" pitchFamily="34" charset="-122"/>
              </a:rPr>
              <a:t>）剔除对系统无用的关键词，并离散化用户偏好，度量用户偏好关键词的权重。关键词使用遵循幂率分布，试验数据集中，多数词只被使用</a:t>
            </a: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次到</a:t>
            </a: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次，少数词被大量使用，最高可达</a:t>
            </a:r>
            <a:r>
              <a:rPr lang="en-US" altLang="zh-CN" sz="1600" dirty="0">
                <a:solidFill>
                  <a:schemeClr val="bg1">
                    <a:lumMod val="50000"/>
                  </a:schemeClr>
                </a:solidFill>
                <a:latin typeface="微软雅黑" pitchFamily="34" charset="-122"/>
                <a:ea typeface="微软雅黑" pitchFamily="34" charset="-122"/>
              </a:rPr>
              <a:t>6698</a:t>
            </a:r>
            <a:r>
              <a:rPr lang="zh-CN" altLang="en-US" sz="1600" dirty="0">
                <a:solidFill>
                  <a:schemeClr val="bg1">
                    <a:lumMod val="50000"/>
                  </a:schemeClr>
                </a:solidFill>
                <a:latin typeface="微软雅黑" pitchFamily="34" charset="-122"/>
                <a:ea typeface="微软雅黑" pitchFamily="34" charset="-122"/>
              </a:rPr>
              <a:t>次。</a:t>
            </a:r>
            <a:r>
              <a:rPr lang="zh-CN" altLang="en-US" sz="1600" dirty="0">
                <a:solidFill>
                  <a:srgbClr val="00B0F0"/>
                </a:solidFill>
                <a:latin typeface="微软雅黑" pitchFamily="34" charset="-122"/>
                <a:ea typeface="微软雅黑" pitchFamily="34" charset="-122"/>
              </a:rPr>
              <a:t>采用对数函数对使用词频进行离散化，如上式（</a:t>
            </a:r>
            <a:r>
              <a:rPr lang="en-US" altLang="zh-CN" sz="1600" dirty="0">
                <a:solidFill>
                  <a:srgbClr val="00B0F0"/>
                </a:solidFill>
                <a:latin typeface="微软雅黑" pitchFamily="34" charset="-122"/>
                <a:ea typeface="微软雅黑" pitchFamily="34" charset="-122"/>
              </a:rPr>
              <a:t>3</a:t>
            </a:r>
            <a:r>
              <a:rPr lang="zh-CN" altLang="en-US" sz="1600" dirty="0">
                <a:solidFill>
                  <a:srgbClr val="00B0F0"/>
                </a:solidFill>
                <a:latin typeface="微软雅黑" pitchFamily="34" charset="-122"/>
                <a:ea typeface="微软雅黑" pitchFamily="34" charset="-122"/>
              </a:rPr>
              <a:t>）</a:t>
            </a:r>
          </a:p>
        </p:txBody>
      </p:sp>
      <p:pic>
        <p:nvPicPr>
          <p:cNvPr id="2" name="图片 1"/>
          <p:cNvPicPr>
            <a:picLocks noChangeAspect="1"/>
          </p:cNvPicPr>
          <p:nvPr/>
        </p:nvPicPr>
        <p:blipFill>
          <a:blip r:embed="rId2"/>
          <a:srcRect/>
          <a:stretch>
            <a:fillRect/>
          </a:stretch>
        </p:blipFill>
        <p:spPr>
          <a:xfrm>
            <a:off x="7175500" y="1556385"/>
            <a:ext cx="4871085" cy="2336800"/>
          </a:xfrm>
          <a:prstGeom prst="rect">
            <a:avLst/>
          </a:prstGeom>
        </p:spPr>
      </p:pic>
      <p:pic>
        <p:nvPicPr>
          <p:cNvPr id="3" name="图片 2"/>
          <p:cNvPicPr>
            <a:picLocks noChangeAspect="1"/>
          </p:cNvPicPr>
          <p:nvPr/>
        </p:nvPicPr>
        <p:blipFill>
          <a:blip r:embed="rId3"/>
          <a:srcRect/>
          <a:stretch>
            <a:fillRect/>
          </a:stretch>
        </p:blipFill>
        <p:spPr>
          <a:xfrm>
            <a:off x="4366895" y="4436745"/>
            <a:ext cx="219075" cy="228600"/>
          </a:xfrm>
          <a:prstGeom prst="rect">
            <a:avLst/>
          </a:prstGeom>
        </p:spPr>
      </p:pic>
      <p:pic>
        <p:nvPicPr>
          <p:cNvPr id="4" name="图片 3"/>
          <p:cNvPicPr>
            <a:picLocks noChangeAspect="1"/>
          </p:cNvPicPr>
          <p:nvPr/>
        </p:nvPicPr>
        <p:blipFill>
          <a:blip r:embed="rId4"/>
          <a:srcRect/>
          <a:stretch>
            <a:fillRect/>
          </a:stretch>
        </p:blipFill>
        <p:spPr>
          <a:xfrm>
            <a:off x="6311265" y="4436745"/>
            <a:ext cx="1914525" cy="257175"/>
          </a:xfrm>
          <a:prstGeom prst="rect">
            <a:avLst/>
          </a:prstGeom>
        </p:spPr>
      </p:pic>
      <p:pic>
        <p:nvPicPr>
          <p:cNvPr id="5" name="图片 4"/>
          <p:cNvPicPr>
            <a:picLocks noChangeAspect="1"/>
          </p:cNvPicPr>
          <p:nvPr/>
        </p:nvPicPr>
        <p:blipFill>
          <a:blip r:embed="rId5"/>
          <a:srcRect/>
          <a:stretch>
            <a:fillRect/>
          </a:stretch>
        </p:blipFill>
        <p:spPr>
          <a:xfrm>
            <a:off x="8327390" y="4436745"/>
            <a:ext cx="209550" cy="276225"/>
          </a:xfrm>
          <a:prstGeom prst="rect">
            <a:avLst/>
          </a:prstGeom>
        </p:spPr>
      </p:pic>
      <p:pic>
        <p:nvPicPr>
          <p:cNvPr id="6" name="图片 5"/>
          <p:cNvPicPr>
            <a:picLocks noChangeAspect="1"/>
          </p:cNvPicPr>
          <p:nvPr/>
        </p:nvPicPr>
        <p:blipFill>
          <a:blip r:embed="rId6"/>
          <a:srcRect/>
          <a:stretch>
            <a:fillRect/>
          </a:stretch>
        </p:blipFill>
        <p:spPr>
          <a:xfrm>
            <a:off x="1846580" y="4796790"/>
            <a:ext cx="1219200" cy="266700"/>
          </a:xfrm>
          <a:prstGeom prst="rect">
            <a:avLst/>
          </a:prstGeom>
        </p:spPr>
      </p:pic>
      <p:pic>
        <p:nvPicPr>
          <p:cNvPr id="7" name="图片 6"/>
          <p:cNvPicPr>
            <a:picLocks noChangeAspect="1"/>
          </p:cNvPicPr>
          <p:nvPr/>
        </p:nvPicPr>
        <p:blipFill>
          <a:blip r:embed="rId7"/>
          <a:srcRect/>
          <a:stretch>
            <a:fillRect/>
          </a:stretch>
        </p:blipFill>
        <p:spPr>
          <a:xfrm>
            <a:off x="7391400" y="4796790"/>
            <a:ext cx="390525" cy="314325"/>
          </a:xfrm>
          <a:prstGeom prst="rect">
            <a:avLst/>
          </a:prstGeom>
        </p:spPr>
      </p:pic>
      <p:pic>
        <p:nvPicPr>
          <p:cNvPr id="8" name="图片 7"/>
          <p:cNvPicPr>
            <a:picLocks noChangeAspect="1"/>
          </p:cNvPicPr>
          <p:nvPr/>
        </p:nvPicPr>
        <p:blipFill>
          <a:blip r:embed="rId8"/>
          <a:srcRect/>
          <a:stretch>
            <a:fillRect/>
          </a:stretch>
        </p:blipFill>
        <p:spPr>
          <a:xfrm>
            <a:off x="11639550" y="4796790"/>
            <a:ext cx="314325" cy="266700"/>
          </a:xfrm>
          <a:prstGeom prst="rect">
            <a:avLst/>
          </a:prstGeom>
        </p:spPr>
      </p:pic>
      <p:sp>
        <p:nvSpPr>
          <p:cNvPr id="9" name="文本框 8"/>
          <p:cNvSpPr txBox="1"/>
          <p:nvPr/>
        </p:nvSpPr>
        <p:spPr>
          <a:xfrm>
            <a:off x="1210211" y="6384290"/>
            <a:ext cx="10645239" cy="369332"/>
          </a:xfrm>
          <a:prstGeom prst="rect">
            <a:avLst/>
          </a:prstGeom>
          <a:noFill/>
        </p:spPr>
        <p:txBody>
          <a:bodyPr wrap="square" rtlCol="0">
            <a:spAutoFit/>
          </a:bodyPr>
          <a:lstStyle/>
          <a:p>
            <a:r>
              <a:rPr lang="zh-CN" altLang="en-US" dirty="0">
                <a:latin typeface="微软雅黑" charset="0"/>
                <a:ea typeface="微软雅黑" charset="0"/>
              </a:rPr>
              <a:t>最后得到面向</a:t>
            </a:r>
            <a:r>
              <a:rPr lang="en-US" altLang="zh-CN" dirty="0">
                <a:latin typeface="微软雅黑" charset="0"/>
                <a:ea typeface="微软雅黑" charset="0"/>
              </a:rPr>
              <a:t>UGC</a:t>
            </a:r>
            <a:r>
              <a:rPr lang="zh-CN" altLang="en-US" dirty="0">
                <a:latin typeface="微软雅黑" charset="0"/>
                <a:ea typeface="微软雅黑" charset="0"/>
              </a:rPr>
              <a:t>的用户偏好描述模型，                                                    是用户</a:t>
            </a:r>
            <a:r>
              <a:rPr lang="en-US" altLang="zh-CN" dirty="0" err="1">
                <a:latin typeface="微软雅黑" charset="0"/>
                <a:ea typeface="微软雅黑" charset="0"/>
              </a:rPr>
              <a:t>i</a:t>
            </a:r>
            <a:r>
              <a:rPr lang="zh-CN" altLang="en-US" dirty="0">
                <a:latin typeface="微软雅黑" charset="0"/>
                <a:ea typeface="微软雅黑" charset="0"/>
              </a:rPr>
              <a:t>的关键词偏好模型。</a:t>
            </a:r>
          </a:p>
        </p:txBody>
      </p:sp>
      <p:pic>
        <p:nvPicPr>
          <p:cNvPr id="10" name="图片 9"/>
          <p:cNvPicPr>
            <a:picLocks noChangeAspect="1"/>
          </p:cNvPicPr>
          <p:nvPr/>
        </p:nvPicPr>
        <p:blipFill>
          <a:blip r:embed="rId9"/>
          <a:srcRect/>
          <a:stretch>
            <a:fillRect/>
          </a:stretch>
        </p:blipFill>
        <p:spPr>
          <a:xfrm>
            <a:off x="5375275" y="6452870"/>
            <a:ext cx="3094990" cy="276225"/>
          </a:xfrm>
          <a:prstGeom prst="rect">
            <a:avLst/>
          </a:prstGeom>
        </p:spPr>
      </p:pic>
      <p:pic>
        <p:nvPicPr>
          <p:cNvPr id="18" name="图片 17"/>
          <p:cNvPicPr>
            <a:picLocks noChangeAspect="1"/>
          </p:cNvPicPr>
          <p:nvPr/>
        </p:nvPicPr>
        <p:blipFill>
          <a:blip r:embed="rId10"/>
          <a:srcRect/>
          <a:stretch>
            <a:fillRect/>
          </a:stretch>
        </p:blipFill>
        <p:spPr>
          <a:xfrm>
            <a:off x="8687435" y="6452870"/>
            <a:ext cx="381000" cy="257175"/>
          </a:xfrm>
          <a:prstGeom prst="rect">
            <a:avLst/>
          </a:prstGeom>
        </p:spPr>
      </p:pic>
      <p:sp>
        <p:nvSpPr>
          <p:cNvPr id="19" name="文本框 18"/>
          <p:cNvSpPr txBox="1"/>
          <p:nvPr/>
        </p:nvSpPr>
        <p:spPr>
          <a:xfrm>
            <a:off x="8784590" y="3977640"/>
            <a:ext cx="2207260" cy="368300"/>
          </a:xfrm>
          <a:prstGeom prst="rect">
            <a:avLst/>
          </a:prstGeom>
          <a:noFill/>
        </p:spPr>
        <p:txBody>
          <a:bodyPr wrap="square" rtlCol="0">
            <a:spAutoFit/>
          </a:bodyPr>
          <a:lstStyle/>
          <a:p>
            <a:pPr algn="ctr"/>
            <a:r>
              <a:rPr lang="zh-CN" altLang="en-US"/>
              <a:t>（</a:t>
            </a:r>
            <a:r>
              <a:rPr lang="en-US" altLang="zh-CN"/>
              <a:t>3</a:t>
            </a:r>
            <a:r>
              <a:rPr lang="zh-CN" altLang="en-US"/>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753344" y="399936"/>
            <a:ext cx="6635080" cy="288032"/>
          </a:xfrm>
        </p:spPr>
        <p:txBody>
          <a:bodyPr>
            <a:normAutofit fontScale="90000"/>
          </a:bodyPr>
          <a:lstStyle/>
          <a:p>
            <a:r>
              <a:rPr lang="zh-CN" altLang="en-US" dirty="0" smtClean="0">
                <a:solidFill>
                  <a:srgbClr val="57D3FF"/>
                </a:solidFill>
              </a:rPr>
              <a:t>正文 </a:t>
            </a:r>
            <a:r>
              <a:rPr lang="en-US" altLang="zh-CN" dirty="0" smtClean="0">
                <a:solidFill>
                  <a:srgbClr val="57D3FF"/>
                </a:solidFill>
              </a:rPr>
              <a:t>· </a:t>
            </a:r>
            <a:r>
              <a:rPr lang="zh-CN" altLang="en-US" dirty="0" smtClean="0">
                <a:solidFill>
                  <a:srgbClr val="57D3FF"/>
                </a:solidFill>
              </a:rPr>
              <a:t>第二章</a:t>
            </a:r>
            <a:endParaRPr lang="zh-CN" altLang="en-US" dirty="0">
              <a:solidFill>
                <a:srgbClr val="57D3FF"/>
              </a:solidFill>
            </a:endParaRPr>
          </a:p>
        </p:txBody>
      </p:sp>
      <p:sp>
        <p:nvSpPr>
          <p:cNvPr id="12" name="TextBox 11"/>
          <p:cNvSpPr txBox="1"/>
          <p:nvPr/>
        </p:nvSpPr>
        <p:spPr>
          <a:xfrm>
            <a:off x="1257300" y="1700808"/>
            <a:ext cx="553998" cy="2376264"/>
          </a:xfrm>
          <a:prstGeom prst="rect">
            <a:avLst/>
          </a:prstGeom>
          <a:noFill/>
        </p:spPr>
        <p:txBody>
          <a:bodyPr vert="eaVert" wrap="square" rtlCol="0">
            <a:spAutoFit/>
          </a:bodyPr>
          <a:lstStyle/>
          <a:p>
            <a:pPr algn="ctr"/>
            <a:r>
              <a:rPr lang="zh-CN" altLang="en-US" sz="2400" b="1" kern="0" spc="200" dirty="0" smtClean="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rPr>
              <a:t>人生概述</a:t>
            </a:r>
            <a:endParaRPr lang="en-US" altLang="zh-CN" sz="2400" b="1" kern="0" spc="200" dirty="0">
              <a:solidFill>
                <a:schemeClr val="bg1"/>
              </a:soli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4" name="矩形 13"/>
          <p:cNvSpPr/>
          <p:nvPr/>
        </p:nvSpPr>
        <p:spPr>
          <a:xfrm>
            <a:off x="300355" y="2046605"/>
            <a:ext cx="493395" cy="4316730"/>
          </a:xfrm>
          <a:prstGeom prst="rect">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bIns="180000" anchor="ctr"/>
          <a:lstStyle/>
          <a:p>
            <a:pPr algn="ctr">
              <a:lnSpc>
                <a:spcPct val="120000"/>
              </a:lnSpc>
            </a:pPr>
            <a:endParaRPr lang="zh-CN" altLang="en-US" sz="2800" b="1" kern="0">
              <a:solidFill>
                <a:srgbClr val="F9F9F9"/>
              </a:solidFill>
              <a:latin typeface="微软雅黑" pitchFamily="34" charset="-122"/>
              <a:ea typeface="微软雅黑" pitchFamily="34" charset="-122"/>
            </a:endParaRPr>
          </a:p>
        </p:txBody>
      </p:sp>
      <p:sp>
        <p:nvSpPr>
          <p:cNvPr id="16" name="矩形 15"/>
          <p:cNvSpPr/>
          <p:nvPr/>
        </p:nvSpPr>
        <p:spPr>
          <a:xfrm>
            <a:off x="1198662" y="1671104"/>
            <a:ext cx="630000" cy="2376000"/>
          </a:xfrm>
          <a:prstGeom prst="rect">
            <a:avLst/>
          </a:prstGeom>
          <a:gradFill>
            <a:gsLst>
              <a:gs pos="33000">
                <a:srgbClr val="6DAA2D">
                  <a:lumMod val="60000"/>
                  <a:lumOff val="40000"/>
                </a:srgbClr>
              </a:gs>
              <a:gs pos="100000">
                <a:srgbClr val="6DAA2D"/>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13" name="TextBox 12"/>
          <p:cNvSpPr txBox="1"/>
          <p:nvPr/>
        </p:nvSpPr>
        <p:spPr>
          <a:xfrm>
            <a:off x="1210211" y="1628800"/>
            <a:ext cx="564515" cy="2405968"/>
          </a:xfrm>
          <a:prstGeom prst="rect">
            <a:avLst/>
          </a:prstGeom>
          <a:noFill/>
        </p:spPr>
        <p:txBody>
          <a:bodyPr vert="eaVert" wrap="square" rtlCol="0">
            <a:spAutoFit/>
          </a:bodyPr>
          <a:lstStyle/>
          <a:p>
            <a:pPr algn="ctr">
              <a:lnSpc>
                <a:spcPts val="2400"/>
              </a:lnSpc>
            </a:pPr>
            <a:r>
              <a:rPr lang="zh-CN" altLang="en-US" sz="2400" b="1" kern="0" spc="200" dirty="0">
                <a:solidFill>
                  <a:schemeClr val="bg1"/>
                </a:solidFill>
                <a:latin typeface="微软雅黑" pitchFamily="34" charset="-122"/>
                <a:ea typeface="微软雅黑" pitchFamily="34" charset="-122"/>
                <a:sym typeface="+mn-ea"/>
              </a:rPr>
              <a:t>用户偏好模型</a:t>
            </a:r>
            <a:endParaRPr lang="en-US" altLang="zh-CN" sz="2400" b="1" kern="0" spc="200" dirty="0">
              <a:solidFill>
                <a:schemeClr val="bg1"/>
              </a:solidFill>
              <a:latin typeface="微软雅黑" pitchFamily="34" charset="-122"/>
              <a:ea typeface="微软雅黑" pitchFamily="34" charset="-122"/>
            </a:endParaRPr>
          </a:p>
        </p:txBody>
      </p:sp>
      <p:sp>
        <p:nvSpPr>
          <p:cNvPr id="15" name="TextBox 14"/>
          <p:cNvSpPr txBox="1"/>
          <p:nvPr/>
        </p:nvSpPr>
        <p:spPr>
          <a:xfrm>
            <a:off x="334645" y="1774825"/>
            <a:ext cx="509270" cy="4855210"/>
          </a:xfrm>
          <a:prstGeom prst="rect">
            <a:avLst/>
          </a:prstGeom>
          <a:noFill/>
        </p:spPr>
        <p:txBody>
          <a:bodyPr vert="eaVert" wrap="square" rtlCol="0">
            <a:spAutoFit/>
          </a:bodyPr>
          <a:lstStyle/>
          <a:p>
            <a:pPr algn="ctr"/>
            <a:r>
              <a:rPr lang="zh-CN" altLang="en-US" sz="2000" kern="0" spc="200" dirty="0">
                <a:solidFill>
                  <a:schemeClr val="bg1"/>
                </a:solidFill>
                <a:latin typeface="微软雅黑" pitchFamily="34" charset="-122"/>
                <a:ea typeface="微软雅黑" pitchFamily="34" charset="-122"/>
              </a:rPr>
              <a:t>面向社会网络关系的用户偏好建模</a:t>
            </a:r>
          </a:p>
        </p:txBody>
      </p:sp>
      <p:sp>
        <p:nvSpPr>
          <p:cNvPr id="17" name="矩形 16"/>
          <p:cNvSpPr/>
          <p:nvPr/>
        </p:nvSpPr>
        <p:spPr>
          <a:xfrm>
            <a:off x="2638822" y="1905997"/>
            <a:ext cx="4752528" cy="2286000"/>
          </a:xfrm>
          <a:prstGeom prst="rect">
            <a:avLst/>
          </a:prstGeom>
          <a:noFill/>
        </p:spPr>
        <p:txBody>
          <a:bodyPr wrap="square">
            <a:spAutoFit/>
          </a:bodyPr>
          <a:lstStyle/>
          <a:p>
            <a:pPr indent="457200">
              <a:lnSpc>
                <a:spcPct val="150000"/>
              </a:lnSpc>
            </a:pPr>
            <a:r>
              <a:rPr lang="zh-CN" altLang="en-US" sz="1600" dirty="0">
                <a:solidFill>
                  <a:prstClr val="white">
                    <a:lumMod val="50000"/>
                  </a:prstClr>
                </a:solidFill>
                <a:latin typeface="微软雅黑" pitchFamily="34" charset="-122"/>
                <a:ea typeface="微软雅黑" pitchFamily="34" charset="-122"/>
              </a:rPr>
              <a:t>社会网络关系为个性化推荐提供区别于用户历史评分行为的信息。在微博中用户通过关注行为订阅好友信息，表明用户偏好其好友信息，社会网络是有向网络。设微博中社会网络为</a:t>
            </a:r>
            <a:r>
              <a:rPr lang="en-US" altLang="zh-CN" sz="1600" dirty="0">
                <a:solidFill>
                  <a:prstClr val="white">
                    <a:lumMod val="50000"/>
                  </a:prstClr>
                </a:solidFill>
                <a:latin typeface="微软雅黑" pitchFamily="34" charset="-122"/>
                <a:ea typeface="微软雅黑" pitchFamily="34" charset="-122"/>
              </a:rPr>
              <a:t>G=&lt;U,R&gt;,U</a:t>
            </a:r>
            <a:r>
              <a:rPr lang="zh-CN" altLang="en-US" sz="1600" dirty="0">
                <a:solidFill>
                  <a:prstClr val="white">
                    <a:lumMod val="50000"/>
                  </a:prstClr>
                </a:solidFill>
                <a:latin typeface="微软雅黑" pitchFamily="34" charset="-122"/>
                <a:ea typeface="微软雅黑" pitchFamily="34" charset="-122"/>
              </a:rPr>
              <a:t>为用户集，                    是用户间的关联矩阵，因微博是有向网络，故</a:t>
            </a:r>
            <a:r>
              <a:rPr lang="en-US" altLang="zh-CN" sz="1600" dirty="0">
                <a:solidFill>
                  <a:prstClr val="white">
                    <a:lumMod val="50000"/>
                  </a:prstClr>
                </a:solidFill>
                <a:latin typeface="微软雅黑" pitchFamily="34" charset="-122"/>
                <a:ea typeface="微软雅黑" pitchFamily="34" charset="-122"/>
              </a:rPr>
              <a:t>R</a:t>
            </a:r>
            <a:r>
              <a:rPr lang="zh-CN" altLang="en-US" sz="1600" dirty="0">
                <a:solidFill>
                  <a:prstClr val="white">
                    <a:lumMod val="50000"/>
                  </a:prstClr>
                </a:solidFill>
                <a:latin typeface="微软雅黑" pitchFamily="34" charset="-122"/>
                <a:ea typeface="微软雅黑" pitchFamily="34" charset="-122"/>
              </a:rPr>
              <a:t>是非对称矩阵。</a:t>
            </a:r>
          </a:p>
        </p:txBody>
      </p:sp>
      <p:graphicFrame>
        <p:nvGraphicFramePr>
          <p:cNvPr id="2" name="对象 1">
            <a:hlinkClick r:id="" action="ppaction://ole?verb=0"/>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2053" r:id="rId3" imgW="914400" imgH="215900" progId="Equation.KSEE3">
                  <p:embed/>
                </p:oleObj>
              </mc:Choice>
              <mc:Fallback>
                <p:oleObj r:id="rId3" imgW="914400" imgH="215900" progId="Equation.KSEE3">
                  <p:embed/>
                  <p:pic>
                    <p:nvPicPr>
                      <p:cNvPr id="0" name="图片 2048"/>
                      <p:cNvPicPr/>
                      <p:nvPr/>
                    </p:nvPicPr>
                    <p:blipFill>
                      <a:blip r:embed="rId4"/>
                      <a:srcRect/>
                      <a:stretch>
                        <a:fillRect/>
                      </a:stretch>
                    </p:blipFill>
                    <p:spPr>
                      <a:xfrm>
                        <a:off x="5637530" y="3321050"/>
                        <a:ext cx="914400" cy="215900"/>
                      </a:xfrm>
                      <a:prstGeom prst="rect">
                        <a:avLst/>
                      </a:prstGeom>
                    </p:spPr>
                  </p:pic>
                </p:oleObj>
              </mc:Fallback>
            </mc:AlternateContent>
          </a:graphicData>
        </a:graphic>
      </p:graphicFrame>
      <p:pic>
        <p:nvPicPr>
          <p:cNvPr id="3" name="图片 2"/>
          <p:cNvPicPr>
            <a:picLocks noChangeAspect="1"/>
          </p:cNvPicPr>
          <p:nvPr/>
        </p:nvPicPr>
        <p:blipFill>
          <a:blip r:embed="rId5"/>
          <a:srcRect/>
          <a:stretch>
            <a:fillRect/>
          </a:stretch>
        </p:blipFill>
        <p:spPr>
          <a:xfrm>
            <a:off x="3502660" y="3500755"/>
            <a:ext cx="1104900" cy="257175"/>
          </a:xfrm>
          <a:prstGeom prst="rect">
            <a:avLst/>
          </a:prstGeom>
        </p:spPr>
      </p:pic>
      <p:sp>
        <p:nvSpPr>
          <p:cNvPr id="5" name="文本框 4"/>
          <p:cNvSpPr txBox="1"/>
          <p:nvPr/>
        </p:nvSpPr>
        <p:spPr>
          <a:xfrm>
            <a:off x="7463155" y="2204720"/>
            <a:ext cx="4625340" cy="1516380"/>
          </a:xfrm>
          <a:prstGeom prst="rect">
            <a:avLst/>
          </a:prstGeom>
          <a:noFill/>
        </p:spPr>
        <p:txBody>
          <a:bodyPr wrap="square" rtlCol="0">
            <a:spAutoFit/>
          </a:bodyPr>
          <a:lstStyle/>
          <a:p>
            <a:pPr>
              <a:lnSpc>
                <a:spcPct val="130000"/>
              </a:lnSpc>
            </a:pPr>
            <a:r>
              <a:rPr lang="zh-CN" altLang="en-US">
                <a:solidFill>
                  <a:schemeClr val="bg1">
                    <a:lumMod val="50000"/>
                  </a:schemeClr>
                </a:solidFill>
                <a:latin typeface="微软雅黑" charset="0"/>
                <a:ea typeface="微软雅黑" charset="0"/>
              </a:rPr>
              <a:t>面向</a:t>
            </a:r>
            <a:r>
              <a:rPr lang="en-US" altLang="zh-CN">
                <a:solidFill>
                  <a:schemeClr val="bg1">
                    <a:lumMod val="50000"/>
                  </a:schemeClr>
                </a:solidFill>
                <a:latin typeface="微软雅黑" charset="0"/>
                <a:ea typeface="微软雅黑" charset="0"/>
              </a:rPr>
              <a:t>UGC</a:t>
            </a:r>
            <a:r>
              <a:rPr lang="zh-CN" altLang="en-US">
                <a:solidFill>
                  <a:schemeClr val="bg1">
                    <a:lumMod val="50000"/>
                  </a:schemeClr>
                </a:solidFill>
                <a:latin typeface="微软雅黑" charset="0"/>
                <a:ea typeface="微软雅黑" charset="0"/>
              </a:rPr>
              <a:t>和社会网络关系的建模过程刻画了用户偏好，满足推荐输入的结构化要求，面向微博的协同过滤推荐规范化为如下式（</a:t>
            </a:r>
            <a:r>
              <a:rPr lang="en-US" altLang="zh-CN">
                <a:solidFill>
                  <a:schemeClr val="bg1">
                    <a:lumMod val="50000"/>
                  </a:schemeClr>
                </a:solidFill>
                <a:latin typeface="微软雅黑" charset="0"/>
                <a:ea typeface="微软雅黑" charset="0"/>
              </a:rPr>
              <a:t>4</a:t>
            </a:r>
            <a:r>
              <a:rPr lang="zh-CN" altLang="en-US">
                <a:solidFill>
                  <a:schemeClr val="bg1">
                    <a:lumMod val="50000"/>
                  </a:schemeClr>
                </a:solidFill>
                <a:latin typeface="微软雅黑" charset="0"/>
                <a:ea typeface="微软雅黑" charset="0"/>
              </a:rPr>
              <a:t>）所示模型：</a:t>
            </a:r>
          </a:p>
        </p:txBody>
      </p:sp>
      <p:pic>
        <p:nvPicPr>
          <p:cNvPr id="6" name="图片 5"/>
          <p:cNvPicPr>
            <a:picLocks noChangeAspect="1"/>
          </p:cNvPicPr>
          <p:nvPr/>
        </p:nvPicPr>
        <p:blipFill>
          <a:blip r:embed="rId6"/>
          <a:srcRect/>
          <a:stretch>
            <a:fillRect/>
          </a:stretch>
        </p:blipFill>
        <p:spPr>
          <a:xfrm>
            <a:off x="2712085" y="4492625"/>
            <a:ext cx="7628890" cy="942340"/>
          </a:xfrm>
          <a:prstGeom prst="rect">
            <a:avLst/>
          </a:prstGeom>
        </p:spPr>
      </p:pic>
      <p:sp>
        <p:nvSpPr>
          <p:cNvPr id="7" name="文本框 6"/>
          <p:cNvSpPr txBox="1"/>
          <p:nvPr/>
        </p:nvSpPr>
        <p:spPr>
          <a:xfrm>
            <a:off x="2510790" y="5688965"/>
            <a:ext cx="7832725" cy="722630"/>
          </a:xfrm>
          <a:prstGeom prst="rect">
            <a:avLst/>
          </a:prstGeom>
          <a:noFill/>
        </p:spPr>
        <p:txBody>
          <a:bodyPr wrap="square" rtlCol="0">
            <a:spAutoFit/>
          </a:bodyPr>
          <a:lstStyle/>
          <a:p>
            <a:r>
              <a:rPr lang="zh-CN" altLang="en-US" sz="2000">
                <a:solidFill>
                  <a:srgbClr val="00B0F0"/>
                </a:solidFill>
                <a:latin typeface="微软雅黑" charset="0"/>
                <a:ea typeface="微软雅黑" charset="0"/>
              </a:rPr>
              <a:t>目标是最大化用户</a:t>
            </a:r>
            <a:r>
              <a:rPr lang="en-US" altLang="zh-CN" sz="2000">
                <a:solidFill>
                  <a:srgbClr val="00B0F0"/>
                </a:solidFill>
                <a:latin typeface="微软雅黑" charset="0"/>
                <a:ea typeface="微软雅黑" charset="0"/>
              </a:rPr>
              <a:t>i</a:t>
            </a:r>
            <a:r>
              <a:rPr lang="zh-CN" altLang="en-US" sz="2000">
                <a:solidFill>
                  <a:srgbClr val="00B0F0"/>
                </a:solidFill>
                <a:latin typeface="微软雅黑" charset="0"/>
                <a:ea typeface="微软雅黑" charset="0"/>
              </a:rPr>
              <a:t>的偏好      和所推荐关键词       的匹配程度，</a:t>
            </a:r>
            <a:r>
              <a:rPr lang="en-US" altLang="zh-CN" sz="2000">
                <a:solidFill>
                  <a:srgbClr val="00B0F0"/>
                </a:solidFill>
                <a:latin typeface="微软雅黑" charset="0"/>
                <a:ea typeface="微软雅黑" charset="0"/>
              </a:rPr>
              <a:t>f</a:t>
            </a:r>
            <a:r>
              <a:rPr lang="zh-CN" altLang="en-US" sz="2000">
                <a:solidFill>
                  <a:srgbClr val="00B0F0"/>
                </a:solidFill>
                <a:latin typeface="微软雅黑" charset="0"/>
                <a:ea typeface="微软雅黑" charset="0"/>
              </a:rPr>
              <a:t>是匹配函数，                  是被推荐给用户</a:t>
            </a:r>
            <a:r>
              <a:rPr lang="en-US" altLang="zh-CN" sz="2000">
                <a:solidFill>
                  <a:srgbClr val="00B0F0"/>
                </a:solidFill>
                <a:latin typeface="微软雅黑" charset="0"/>
                <a:ea typeface="微软雅黑" charset="0"/>
              </a:rPr>
              <a:t>i</a:t>
            </a:r>
            <a:r>
              <a:rPr lang="zh-CN" altLang="en-US" sz="2000">
                <a:solidFill>
                  <a:srgbClr val="00B0F0"/>
                </a:solidFill>
                <a:latin typeface="微软雅黑" charset="0"/>
                <a:ea typeface="微软雅黑" charset="0"/>
              </a:rPr>
              <a:t>的关键词集。</a:t>
            </a:r>
          </a:p>
        </p:txBody>
      </p:sp>
      <p:pic>
        <p:nvPicPr>
          <p:cNvPr id="8" name="图片 7"/>
          <p:cNvPicPr>
            <a:picLocks noChangeAspect="1"/>
          </p:cNvPicPr>
          <p:nvPr/>
        </p:nvPicPr>
        <p:blipFill>
          <a:blip r:embed="rId7"/>
          <a:srcRect/>
          <a:stretch>
            <a:fillRect/>
          </a:stretch>
        </p:blipFill>
        <p:spPr>
          <a:xfrm>
            <a:off x="5518785" y="5732780"/>
            <a:ext cx="390525" cy="323850"/>
          </a:xfrm>
          <a:prstGeom prst="rect">
            <a:avLst/>
          </a:prstGeom>
        </p:spPr>
      </p:pic>
      <p:pic>
        <p:nvPicPr>
          <p:cNvPr id="9" name="图片 8"/>
          <p:cNvPicPr>
            <a:picLocks noChangeAspect="1"/>
          </p:cNvPicPr>
          <p:nvPr/>
        </p:nvPicPr>
        <p:blipFill>
          <a:blip r:embed="rId8"/>
          <a:srcRect/>
          <a:stretch>
            <a:fillRect/>
          </a:stretch>
        </p:blipFill>
        <p:spPr>
          <a:xfrm>
            <a:off x="7751445" y="5732780"/>
            <a:ext cx="428625" cy="333375"/>
          </a:xfrm>
          <a:prstGeom prst="rect">
            <a:avLst/>
          </a:prstGeom>
        </p:spPr>
      </p:pic>
      <p:pic>
        <p:nvPicPr>
          <p:cNvPr id="10" name="图片 9"/>
          <p:cNvPicPr>
            <a:picLocks noChangeAspect="1"/>
          </p:cNvPicPr>
          <p:nvPr/>
        </p:nvPicPr>
        <p:blipFill>
          <a:blip r:embed="rId9"/>
          <a:srcRect/>
          <a:stretch>
            <a:fillRect/>
          </a:stretch>
        </p:blipFill>
        <p:spPr>
          <a:xfrm>
            <a:off x="3790950" y="6092825"/>
            <a:ext cx="1419225" cy="238125"/>
          </a:xfrm>
          <a:prstGeom prst="rect">
            <a:avLst/>
          </a:prstGeom>
        </p:spPr>
      </p:pic>
      <p:sp>
        <p:nvSpPr>
          <p:cNvPr id="4" name="文本框 3"/>
          <p:cNvSpPr txBox="1"/>
          <p:nvPr/>
        </p:nvSpPr>
        <p:spPr>
          <a:xfrm>
            <a:off x="10579100" y="4756785"/>
            <a:ext cx="988695" cy="368300"/>
          </a:xfrm>
          <a:prstGeom prst="rect">
            <a:avLst/>
          </a:prstGeom>
          <a:noFill/>
        </p:spPr>
        <p:txBody>
          <a:bodyPr wrap="square" rtlCol="0">
            <a:spAutoFit/>
          </a:bodyPr>
          <a:lstStyle/>
          <a:p>
            <a:r>
              <a:rPr lang="zh-CN" altLang="en-US"/>
              <a:t>（</a:t>
            </a:r>
            <a:r>
              <a:rPr lang="en-US" altLang="zh-CN"/>
              <a:t>4</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1683</Words>
  <Application>Microsoft Office PowerPoint</Application>
  <PresentationFormat>自定义</PresentationFormat>
  <Paragraphs>114</Paragraphs>
  <Slides>15</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8" baseType="lpstr">
      <vt:lpstr>DFPYeaSong-B5</vt:lpstr>
      <vt:lpstr>Lao UI</vt:lpstr>
      <vt:lpstr>经典繁仿黑</vt:lpstr>
      <vt:lpstr>楷体</vt:lpstr>
      <vt:lpstr>宋体</vt:lpstr>
      <vt:lpstr>微软雅黑</vt:lpstr>
      <vt:lpstr>Arial</vt:lpstr>
      <vt:lpstr>Broadway</vt:lpstr>
      <vt:lpstr>Calibri</vt:lpstr>
      <vt:lpstr>Impact</vt:lpstr>
      <vt:lpstr>Tahoma</vt:lpstr>
      <vt:lpstr>Office 主题</vt:lpstr>
      <vt:lpstr>Equation.KSEE3</vt:lpstr>
      <vt:lpstr>PowerPoint 演示文稿</vt:lpstr>
      <vt:lpstr>一级目录</vt:lpstr>
      <vt:lpstr>二级目录</vt:lpstr>
      <vt:lpstr>正文 · 第一章</vt:lpstr>
      <vt:lpstr>正文 · 第一章</vt:lpstr>
      <vt:lpstr>正文 · 第一章</vt:lpstr>
      <vt:lpstr>二级目录</vt:lpstr>
      <vt:lpstr>正文 · 第二章</vt:lpstr>
      <vt:lpstr>正文 · 第二章</vt:lpstr>
      <vt:lpstr>二级目录</vt:lpstr>
      <vt:lpstr>正文 · 第三章</vt:lpstr>
      <vt:lpstr>正文 · 第三章</vt:lpstr>
      <vt:lpstr>正文 · 第二章</vt:lpstr>
      <vt:lpstr>正文 · 第四章</vt:lpstr>
      <vt:lpstr>正文 · 第四章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dell</cp:lastModifiedBy>
  <cp:revision>447</cp:revision>
  <dcterms:created xsi:type="dcterms:W3CDTF">2015-12-15T08:28:00Z</dcterms:created>
  <dcterms:modified xsi:type="dcterms:W3CDTF">2015-12-16T10:21:10Z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