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4135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B8E7"/>
    <a:srgbClr val="FD7A78"/>
    <a:srgbClr val="FDF3A9"/>
    <a:srgbClr val="57D28B"/>
    <a:srgbClr val="BDD7EE"/>
    <a:srgbClr val="09D3CC"/>
    <a:srgbClr val="90E150"/>
    <a:srgbClr val="123DF6"/>
    <a:srgbClr val="0033CC"/>
    <a:srgbClr val="3A8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3" y="841922"/>
            <a:ext cx="6858020" cy="179101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3" y="2702009"/>
            <a:ext cx="6858020" cy="12420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95" y="273892"/>
            <a:ext cx="1971681" cy="435965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92"/>
            <a:ext cx="5800742" cy="435965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2" y="273892"/>
            <a:ext cx="7886724" cy="43596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282532"/>
            <a:ext cx="7886724" cy="213993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3442710"/>
            <a:ext cx="7886724" cy="11253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2" y="1369462"/>
            <a:ext cx="3886212" cy="32640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64" y="1369462"/>
            <a:ext cx="3886212" cy="32640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3" y="273892"/>
            <a:ext cx="7886724" cy="99434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3" y="1261097"/>
            <a:ext cx="3868352" cy="6180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3" y="1879141"/>
            <a:ext cx="3868352" cy="27639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64" y="1261097"/>
            <a:ext cx="3887403" cy="6180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64" y="1879141"/>
            <a:ext cx="3887403" cy="27639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3" y="342961"/>
            <a:ext cx="2949187" cy="120036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403" y="740701"/>
            <a:ext cx="4629164" cy="365586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3" y="1543325"/>
            <a:ext cx="2949187" cy="28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3" y="342961"/>
            <a:ext cx="2949187" cy="120036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403" y="740701"/>
            <a:ext cx="4629164" cy="365586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3" y="1543325"/>
            <a:ext cx="2949187" cy="28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2" y="273892"/>
            <a:ext cx="7886724" cy="994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2" y="1369462"/>
            <a:ext cx="7886724" cy="3264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2" y="4768111"/>
            <a:ext cx="2057406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9" y="4768111"/>
            <a:ext cx="3086109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69" y="4768111"/>
            <a:ext cx="2057406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091013_ce2d7bcf4a4e7dc75784yfRmWdODS5M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44783" y="1429"/>
            <a:ext cx="6864450" cy="51401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255" y="-11430"/>
            <a:ext cx="9141460" cy="5157470"/>
          </a:xfrm>
          <a:prstGeom prst="rect">
            <a:avLst/>
          </a:prstGeom>
          <a:solidFill>
            <a:srgbClr val="131313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6" name="流程图: 过程 5"/>
          <p:cNvSpPr/>
          <p:nvPr/>
        </p:nvSpPr>
        <p:spPr>
          <a:xfrm>
            <a:off x="779780" y="311150"/>
            <a:ext cx="7469505" cy="4383405"/>
          </a:xfrm>
          <a:prstGeom prst="flowChartProcess">
            <a:avLst/>
          </a:prstGeom>
          <a:solidFill>
            <a:srgbClr val="3A89F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1630680" y="935355"/>
            <a:ext cx="1381760" cy="433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solidFill>
                  <a:schemeClr val="bg1"/>
                </a:solidFill>
                <a:latin typeface="微软雅黑" charset="0"/>
                <a:ea typeface="微软雅黑" charset="0"/>
              </a:rPr>
              <a:t>由米</a:t>
            </a:r>
            <a:endParaRPr lang="zh-CN" altLang="en-US" sz="21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41475" y="1370330"/>
            <a:ext cx="3540125" cy="433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solidFill>
                  <a:schemeClr val="bg1"/>
                </a:solidFill>
                <a:latin typeface="微软雅黑" charset="0"/>
                <a:ea typeface="微软雅黑" charset="0"/>
              </a:rPr>
              <a:t>致力于成为国内最大</a:t>
            </a:r>
            <a:endParaRPr lang="zh-CN" altLang="en-US" sz="21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6090" y="2006600"/>
            <a:ext cx="570293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创艺简黑体" charset="0"/>
                <a:ea typeface="创艺简黑体" charset="0"/>
              </a:rPr>
              <a:t>T</a:t>
            </a:r>
            <a:r>
              <a:rPr lang="zh-CN" altLang="en-US" sz="3600">
                <a:solidFill>
                  <a:schemeClr val="bg1"/>
                </a:solidFill>
                <a:latin typeface="创艺简黑体" charset="0"/>
                <a:ea typeface="创艺简黑体" charset="0"/>
              </a:rPr>
              <a:t>恤定制供应链</a:t>
            </a:r>
            <a:r>
              <a:rPr lang="en-US" altLang="zh-CN" sz="3600">
                <a:solidFill>
                  <a:srgbClr val="123DF6"/>
                </a:solidFill>
                <a:latin typeface="创艺简黑体" charset="0"/>
                <a:ea typeface="创艺简黑体" charset="0"/>
              </a:rPr>
              <a:t>B2B</a:t>
            </a:r>
            <a:r>
              <a:rPr lang="zh-CN" altLang="en-US" sz="3600">
                <a:solidFill>
                  <a:srgbClr val="123DF6"/>
                </a:solidFill>
                <a:latin typeface="创艺简黑体" charset="0"/>
                <a:ea typeface="创艺简黑体" charset="0"/>
              </a:rPr>
              <a:t>平台</a:t>
            </a:r>
            <a:endParaRPr lang="zh-CN" altLang="en-US" sz="3600">
              <a:solidFill>
                <a:srgbClr val="123DF6"/>
              </a:solidFill>
              <a:latin typeface="创艺简黑体" charset="0"/>
              <a:ea typeface="创艺简黑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26460" y="4858385"/>
            <a:ext cx="1616075" cy="238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bg1"/>
                </a:solidFill>
                <a:latin typeface="微软雅黑" charset="0"/>
                <a:ea typeface="微软雅黑" charset="0"/>
              </a:rPr>
              <a:t>武汉由米定制科技有限公司</a:t>
            </a:r>
            <a:endParaRPr lang="zh-CN" altLang="en-US" sz="9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49120" y="2887980"/>
            <a:ext cx="584771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T-shirt customization supply chain B2B platform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-635" y="2540"/>
            <a:ext cx="9150350" cy="5132705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流程图: 过程 1"/>
          <p:cNvSpPr/>
          <p:nvPr/>
        </p:nvSpPr>
        <p:spPr>
          <a:xfrm>
            <a:off x="198755" y="0"/>
            <a:ext cx="1762125" cy="468630"/>
          </a:xfrm>
          <a:prstGeom prst="flowChartProcess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" name="文本框 2"/>
          <p:cNvSpPr txBox="1"/>
          <p:nvPr/>
        </p:nvSpPr>
        <p:spPr>
          <a:xfrm>
            <a:off x="464820" y="36195"/>
            <a:ext cx="1400175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solidFill>
                  <a:schemeClr val="bg1"/>
                </a:solidFill>
                <a:latin typeface="创艺简黑体" charset="0"/>
                <a:ea typeface="创艺简黑体" charset="0"/>
              </a:rPr>
              <a:t>竞争对手</a:t>
            </a:r>
            <a:endParaRPr lang="zh-CN" altLang="en-US" sz="2100">
              <a:solidFill>
                <a:schemeClr val="bg1"/>
              </a:solidFill>
              <a:latin typeface="创艺简黑体" charset="0"/>
              <a:ea typeface="创艺简黑体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12463" y="4789226"/>
            <a:ext cx="1223226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>
                    <a:lumMod val="65000"/>
                    <a:lumOff val="35000"/>
                  </a:schemeClr>
                </a:solidFill>
              </a:rPr>
              <a:t>www.yome360.com</a:t>
            </a:r>
            <a:endParaRPr lang="en-US" altLang="zh-CN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714625" y="685800"/>
            <a:ext cx="0" cy="4025265"/>
          </a:xfrm>
          <a:prstGeom prst="line">
            <a:avLst/>
          </a:prstGeom>
          <a:ln w="1270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49605" y="919480"/>
            <a:ext cx="136144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charset="0"/>
                <a:ea typeface="微软雅黑" charset="0"/>
              </a:rPr>
              <a:t>特有米</a:t>
            </a:r>
            <a:endParaRPr lang="en-US" altLang="zh-CN" sz="2000" b="1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3685" y="1450340"/>
            <a:ext cx="2193925" cy="216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定位：线上</a:t>
            </a:r>
            <a:r>
              <a:rPr lang="en-US" altLang="zh-CN" sz="1600">
                <a:latin typeface="微软雅黑" charset="0"/>
                <a:ea typeface="微软雅黑" charset="0"/>
              </a:rPr>
              <a:t>T</a:t>
            </a:r>
            <a:r>
              <a:rPr lang="zh-CN" altLang="en-US" sz="1600">
                <a:latin typeface="微软雅黑" charset="0"/>
                <a:ea typeface="微软雅黑" charset="0"/>
              </a:rPr>
              <a:t>恤定制销售商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优势：自建供应链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劣势：集成与信息化程度低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79185" y="699135"/>
            <a:ext cx="0" cy="4025265"/>
          </a:xfrm>
          <a:prstGeom prst="line">
            <a:avLst/>
          </a:prstGeom>
          <a:ln w="1270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25495" y="1484630"/>
            <a:ext cx="2193925" cy="2575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定位：服装柔性供应链第一品牌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优势：小规模订单反应快，成本低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劣势：品类广泛，整合复杂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61455" y="1483995"/>
            <a:ext cx="2193925" cy="2575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定位：最专业个性</a:t>
            </a:r>
            <a:r>
              <a:rPr lang="en-US" altLang="zh-CN" sz="1600">
                <a:latin typeface="微软雅黑" charset="0"/>
                <a:ea typeface="微软雅黑" charset="0"/>
              </a:rPr>
              <a:t>t</a:t>
            </a:r>
            <a:r>
              <a:rPr lang="zh-CN" altLang="en-US" sz="1600">
                <a:latin typeface="微软雅黑" charset="0"/>
                <a:ea typeface="微软雅黑" charset="0"/>
              </a:rPr>
              <a:t>恤定制平台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优势：小量订单反应快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劣势：难以形成规模化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18350" y="996315"/>
            <a:ext cx="84772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charset="0"/>
                <a:ea typeface="微软雅黑" charset="0"/>
              </a:rPr>
              <a:t>优 </a:t>
            </a:r>
            <a:r>
              <a:rPr lang="en-US" altLang="zh-CN" sz="2000" b="1">
                <a:latin typeface="微软雅黑" charset="0"/>
                <a:ea typeface="微软雅黑" charset="0"/>
              </a:rPr>
              <a:t>T</a:t>
            </a:r>
            <a:endParaRPr lang="en-US" altLang="zh-CN" sz="2000" b="1"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6975" y="930910"/>
            <a:ext cx="109347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charset="0"/>
                <a:ea typeface="微软雅黑" charset="0"/>
              </a:rPr>
              <a:t>辛巴达</a:t>
            </a:r>
            <a:endParaRPr lang="zh-CN" altLang="en-US" sz="2000" b="1"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31465" y="4549140"/>
            <a:ext cx="337502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</a:rPr>
              <a:t>总结：并无直接竞争关系，行业正在快速成长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97250" y="4113530"/>
            <a:ext cx="207899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</a:rPr>
              <a:t>融资：</a:t>
            </a:r>
            <a:r>
              <a:rPr lang="en-US" altLang="zh-CN" sz="1200">
                <a:latin typeface="微软雅黑" charset="0"/>
                <a:ea typeface="微软雅黑" charset="0"/>
              </a:rPr>
              <a:t>A+</a:t>
            </a:r>
            <a:r>
              <a:rPr lang="zh-CN" altLang="en-US" sz="1200">
                <a:latin typeface="微软雅黑" charset="0"/>
                <a:ea typeface="微软雅黑" charset="0"/>
              </a:rPr>
              <a:t>轮</a:t>
            </a:r>
            <a:r>
              <a:rPr lang="en-US" altLang="zh-CN" sz="1200">
                <a:latin typeface="微软雅黑" charset="0"/>
                <a:ea typeface="微软雅黑" charset="0"/>
              </a:rPr>
              <a:t>1.1</a:t>
            </a:r>
            <a:r>
              <a:rPr lang="zh-CN" altLang="en-US" sz="1200">
                <a:latin typeface="微软雅黑" charset="0"/>
                <a:ea typeface="微软雅黑" charset="0"/>
              </a:rPr>
              <a:t>亿</a:t>
            </a:r>
            <a:r>
              <a:rPr lang="en-US" altLang="zh-CN" sz="1200">
                <a:latin typeface="微软雅黑" charset="0"/>
                <a:ea typeface="微软雅黑" charset="0"/>
              </a:rPr>
              <a:t>RMB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-635" y="1905"/>
            <a:ext cx="9150350" cy="5132705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流程图: 过程 1"/>
          <p:cNvSpPr/>
          <p:nvPr/>
        </p:nvSpPr>
        <p:spPr>
          <a:xfrm>
            <a:off x="198755" y="-6985"/>
            <a:ext cx="1762125" cy="468630"/>
          </a:xfrm>
          <a:prstGeom prst="flowChartProcess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" name="文本框 2"/>
          <p:cNvSpPr txBox="1"/>
          <p:nvPr/>
        </p:nvSpPr>
        <p:spPr>
          <a:xfrm>
            <a:off x="464820" y="29210"/>
            <a:ext cx="1400175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solidFill>
                  <a:schemeClr val="bg1"/>
                </a:solidFill>
                <a:latin typeface="创艺简黑体" charset="0"/>
                <a:ea typeface="创艺简黑体" charset="0"/>
              </a:rPr>
              <a:t>团队介绍</a:t>
            </a:r>
            <a:endParaRPr lang="zh-CN" altLang="en-US" sz="2100">
              <a:solidFill>
                <a:schemeClr val="bg1"/>
              </a:solidFill>
              <a:latin typeface="创艺简黑体" charset="0"/>
              <a:ea typeface="创艺简黑体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12463" y="4789226"/>
            <a:ext cx="1223226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>
                    <a:lumMod val="65000"/>
                    <a:lumOff val="35000"/>
                  </a:schemeClr>
                </a:solidFill>
              </a:rPr>
              <a:t>www.yome360.com</a:t>
            </a:r>
            <a:endParaRPr lang="en-US" altLang="zh-CN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396490" y="1518920"/>
            <a:ext cx="1515745" cy="2137410"/>
          </a:xfrm>
          <a:prstGeom prst="rect">
            <a:avLst/>
          </a:prstGeom>
        </p:spPr>
      </p:pic>
      <p:pic>
        <p:nvPicPr>
          <p:cNvPr id="6" name="图片 5" descr="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49655" y="661035"/>
            <a:ext cx="1330325" cy="1876425"/>
          </a:xfrm>
          <a:prstGeom prst="rect">
            <a:avLst/>
          </a:prstGeom>
        </p:spPr>
      </p:pic>
      <p:pic>
        <p:nvPicPr>
          <p:cNvPr id="7" name="图片 6" descr="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060825" y="831850"/>
            <a:ext cx="1046480" cy="1477645"/>
          </a:xfrm>
          <a:prstGeom prst="rect">
            <a:avLst/>
          </a:prstGeom>
        </p:spPr>
      </p:pic>
      <p:pic>
        <p:nvPicPr>
          <p:cNvPr id="8" name="图片 7" descr="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284980" y="2270125"/>
            <a:ext cx="1163320" cy="1641475"/>
          </a:xfrm>
          <a:prstGeom prst="rect">
            <a:avLst/>
          </a:prstGeom>
        </p:spPr>
      </p:pic>
      <p:pic>
        <p:nvPicPr>
          <p:cNvPr id="9" name="图片 8" descr="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49020" y="2395220"/>
            <a:ext cx="1145540" cy="1615440"/>
          </a:xfrm>
          <a:prstGeom prst="rect">
            <a:avLst/>
          </a:prstGeom>
        </p:spPr>
      </p:pic>
      <p:pic>
        <p:nvPicPr>
          <p:cNvPr id="10" name="图片 9" descr="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569210" y="3589020"/>
            <a:ext cx="1140460" cy="1608455"/>
          </a:xfrm>
          <a:prstGeom prst="rect">
            <a:avLst/>
          </a:prstGeom>
        </p:spPr>
      </p:pic>
      <p:pic>
        <p:nvPicPr>
          <p:cNvPr id="11" name="图片 10" descr="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595880" y="260985"/>
            <a:ext cx="1063625" cy="1501140"/>
          </a:xfrm>
          <a:prstGeom prst="rect">
            <a:avLst/>
          </a:prstGeom>
        </p:spPr>
      </p:pic>
      <p:pic>
        <p:nvPicPr>
          <p:cNvPr id="12" name="图片 11" descr="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900420" y="-186690"/>
            <a:ext cx="2620645" cy="369506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862955" y="2698115"/>
            <a:ext cx="14916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3997F7"/>
                </a:solidFill>
                <a:latin typeface="微软雅黑" charset="0"/>
                <a:ea typeface="微软雅黑" charset="0"/>
              </a:rPr>
              <a:t>团队特点：</a:t>
            </a:r>
            <a:endParaRPr lang="zh-CN" altLang="en-US">
              <a:solidFill>
                <a:srgbClr val="3997F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826760" y="3160395"/>
            <a:ext cx="817880" cy="1513205"/>
          </a:xfrm>
          <a:prstGeom prst="ellipse">
            <a:avLst/>
          </a:prstGeom>
          <a:solidFill>
            <a:srgbClr val="51B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967220" y="3193415"/>
            <a:ext cx="817880" cy="1513205"/>
          </a:xfrm>
          <a:prstGeom prst="ellipse">
            <a:avLst/>
          </a:prstGeom>
          <a:solidFill>
            <a:srgbClr val="51B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075295" y="3161665"/>
            <a:ext cx="817880" cy="1513205"/>
          </a:xfrm>
          <a:prstGeom prst="ellipse">
            <a:avLst/>
          </a:prstGeom>
          <a:solidFill>
            <a:srgbClr val="51B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847080" y="3411855"/>
            <a:ext cx="98425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思维开阔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执行力强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90后团队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88175" y="3439160"/>
            <a:ext cx="98425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共同创业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2年有余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团队稳定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84820" y="3402965"/>
            <a:ext cx="98425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开放心态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快速学习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吸引牛人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125470" y="1515110"/>
            <a:ext cx="21590" cy="361950"/>
          </a:xfrm>
          <a:prstGeom prst="straightConnector1">
            <a:avLst/>
          </a:prstGeom>
          <a:ln w="12700" cmpd="sng">
            <a:solidFill>
              <a:srgbClr val="51B8E7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718560" y="1891665"/>
            <a:ext cx="434340" cy="202565"/>
          </a:xfrm>
          <a:prstGeom prst="straightConnector1">
            <a:avLst/>
          </a:prstGeom>
          <a:ln w="12700" cmpd="sng">
            <a:solidFill>
              <a:srgbClr val="51B8E7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3841750" y="2803525"/>
            <a:ext cx="455930" cy="123190"/>
          </a:xfrm>
          <a:prstGeom prst="straightConnector1">
            <a:avLst/>
          </a:prstGeom>
          <a:ln w="12700" cmpd="sng">
            <a:solidFill>
              <a:srgbClr val="51B8E7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0"/>
            <a:endCxn id="10" idx="0"/>
          </p:cNvCxnSpPr>
          <p:nvPr/>
        </p:nvCxnSpPr>
        <p:spPr>
          <a:xfrm>
            <a:off x="3139440" y="35890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3168015" y="3359150"/>
            <a:ext cx="0" cy="462915"/>
          </a:xfrm>
          <a:prstGeom prst="straightConnector1">
            <a:avLst/>
          </a:prstGeom>
          <a:ln w="12700" cmpd="sng">
            <a:solidFill>
              <a:srgbClr val="51B8E7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139950" y="2888615"/>
            <a:ext cx="354965" cy="100965"/>
          </a:xfrm>
          <a:prstGeom prst="straightConnector1">
            <a:avLst/>
          </a:prstGeom>
          <a:ln w="12700" cmpd="sng">
            <a:solidFill>
              <a:srgbClr val="51B8E7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190750" y="1838325"/>
            <a:ext cx="398145" cy="260985"/>
          </a:xfrm>
          <a:prstGeom prst="straightConnector1">
            <a:avLst/>
          </a:prstGeom>
          <a:ln w="12700" cmpd="sng">
            <a:solidFill>
              <a:srgbClr val="51B8E7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6673215" y="3800475"/>
            <a:ext cx="253365" cy="1517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7806690" y="3826510"/>
            <a:ext cx="253365" cy="1517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-29845" y="-18415"/>
            <a:ext cx="9150350" cy="5132705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流程图: 过程 1"/>
          <p:cNvSpPr/>
          <p:nvPr/>
        </p:nvSpPr>
        <p:spPr>
          <a:xfrm>
            <a:off x="184150" y="-29210"/>
            <a:ext cx="1762125" cy="468630"/>
          </a:xfrm>
          <a:prstGeom prst="flowChartProcess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" name="文本框 2"/>
          <p:cNvSpPr txBox="1"/>
          <p:nvPr/>
        </p:nvSpPr>
        <p:spPr>
          <a:xfrm>
            <a:off x="450215" y="6985"/>
            <a:ext cx="1400175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solidFill>
                  <a:schemeClr val="bg1"/>
                </a:solidFill>
                <a:latin typeface="创艺简黑体" charset="0"/>
                <a:ea typeface="创艺简黑体" charset="0"/>
              </a:rPr>
              <a:t>发展规划</a:t>
            </a:r>
            <a:endParaRPr lang="zh-CN" altLang="en-US" sz="2100">
              <a:solidFill>
                <a:schemeClr val="bg1"/>
              </a:solidFill>
              <a:latin typeface="创艺简黑体" charset="0"/>
              <a:ea typeface="创艺简黑体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97858" y="4781606"/>
            <a:ext cx="1223226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>
                    <a:lumMod val="65000"/>
                    <a:lumOff val="35000"/>
                  </a:schemeClr>
                </a:solidFill>
              </a:rPr>
              <a:t>www.yome360.com</a:t>
            </a:r>
            <a:endParaRPr lang="en-US" altLang="zh-CN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 descr="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6285" y="-3119120"/>
            <a:ext cx="8274685" cy="11663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20715" y="3041650"/>
            <a:ext cx="1144270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000">
                <a:latin typeface="微软雅黑" charset="0"/>
                <a:ea typeface="微软雅黑" charset="0"/>
              </a:rPr>
              <a:t>成为国内最大的定制</a:t>
            </a:r>
            <a:r>
              <a:rPr lang="en-US" altLang="zh-CN" sz="1000">
                <a:latin typeface="微软雅黑" charset="0"/>
                <a:ea typeface="微软雅黑" charset="0"/>
              </a:rPr>
              <a:t>T</a:t>
            </a:r>
            <a:r>
              <a:rPr lang="zh-CN" altLang="en-US" sz="1000">
                <a:latin typeface="微软雅黑" charset="0"/>
                <a:ea typeface="微软雅黑" charset="0"/>
              </a:rPr>
              <a:t>恤供应链</a:t>
            </a:r>
            <a:endParaRPr lang="zh-CN" altLang="en-US" sz="1000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07180" y="2536825"/>
            <a:ext cx="1144270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000">
                <a:latin typeface="微软雅黑" charset="0"/>
                <a:ea typeface="微软雅黑" charset="0"/>
              </a:rPr>
              <a:t>成为国内</a:t>
            </a:r>
            <a:r>
              <a:rPr lang="en-US" altLang="zh-CN" sz="1000">
                <a:latin typeface="微软雅黑" charset="0"/>
                <a:ea typeface="微软雅黑" charset="0"/>
              </a:rPr>
              <a:t>T</a:t>
            </a:r>
            <a:r>
              <a:rPr lang="zh-CN" altLang="en-US" sz="1000">
                <a:latin typeface="微软雅黑" charset="0"/>
                <a:ea typeface="微软雅黑" charset="0"/>
              </a:rPr>
              <a:t>恤优质供应链</a:t>
            </a:r>
            <a:endParaRPr lang="zh-CN" altLang="en-US" sz="1000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8410" y="2135505"/>
            <a:ext cx="1144270" cy="685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000">
                <a:latin typeface="微软雅黑" charset="0"/>
                <a:ea typeface="微软雅黑" charset="0"/>
              </a:rPr>
              <a:t>成为国内知名服装柔性供应链服务商</a:t>
            </a:r>
            <a:endParaRPr lang="zh-CN" altLang="en-US" sz="1000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0450" y="1765300"/>
            <a:ext cx="912495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000">
                <a:latin typeface="微软雅黑" charset="0"/>
                <a:ea typeface="微软雅黑" charset="0"/>
              </a:rPr>
              <a:t>延伸整个服装行业</a:t>
            </a:r>
            <a:endParaRPr lang="zh-CN" altLang="en-US" sz="1000">
              <a:latin typeface="微软雅黑" charset="0"/>
              <a:ea typeface="微软雅黑" charset="0"/>
            </a:endParaRPr>
          </a:p>
        </p:txBody>
      </p:sp>
      <p:sp>
        <p:nvSpPr>
          <p:cNvPr id="9" name="矩形标注 8"/>
          <p:cNvSpPr/>
          <p:nvPr/>
        </p:nvSpPr>
        <p:spPr>
          <a:xfrm rot="10740000">
            <a:off x="5538470" y="3679825"/>
            <a:ext cx="1304925" cy="920115"/>
          </a:xfrm>
          <a:prstGeom prst="wedgeRectCallout">
            <a:avLst/>
          </a:prstGeom>
          <a:noFill/>
          <a:ln w="12700" cmpd="sng">
            <a:solidFill>
              <a:srgbClr val="09D3C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标注 9"/>
          <p:cNvSpPr/>
          <p:nvPr/>
        </p:nvSpPr>
        <p:spPr>
          <a:xfrm rot="10740000">
            <a:off x="3880485" y="3206115"/>
            <a:ext cx="1483995" cy="1114425"/>
          </a:xfrm>
          <a:prstGeom prst="wedgeRectCallout">
            <a:avLst/>
          </a:prstGeom>
          <a:noFill/>
          <a:ln w="12700" cmpd="sng">
            <a:solidFill>
              <a:srgbClr val="09D3C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 rot="10740000">
            <a:off x="2334260" y="2887980"/>
            <a:ext cx="1304925" cy="920115"/>
          </a:xfrm>
          <a:prstGeom prst="wedgeRectCallout">
            <a:avLst/>
          </a:prstGeom>
          <a:noFill/>
          <a:ln w="12700" cmpd="sng">
            <a:solidFill>
              <a:srgbClr val="09D3C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标注 11"/>
          <p:cNvSpPr/>
          <p:nvPr/>
        </p:nvSpPr>
        <p:spPr>
          <a:xfrm rot="10740000">
            <a:off x="727710" y="2359025"/>
            <a:ext cx="1304925" cy="920115"/>
          </a:xfrm>
          <a:prstGeom prst="wedgeRectCallout">
            <a:avLst/>
          </a:prstGeom>
          <a:noFill/>
          <a:ln w="12700" cmpd="sng">
            <a:solidFill>
              <a:srgbClr val="09D3C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97525" y="3771265"/>
            <a:ext cx="1324610" cy="594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100">
                <a:latin typeface="微软雅黑" charset="0"/>
                <a:ea typeface="微软雅黑" charset="0"/>
              </a:rPr>
              <a:t>a, </a:t>
            </a:r>
            <a:r>
              <a:rPr lang="zh-CN" altLang="en-US" sz="1100">
                <a:latin typeface="微软雅黑" charset="0"/>
                <a:ea typeface="微软雅黑" charset="0"/>
              </a:rPr>
              <a:t>集成线下服务</a:t>
            </a:r>
            <a:endParaRPr lang="zh-CN" altLang="en-US" sz="110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100">
                <a:latin typeface="微软雅黑" charset="0"/>
                <a:ea typeface="微软雅黑" charset="0"/>
              </a:rPr>
              <a:t>b, </a:t>
            </a:r>
            <a:r>
              <a:rPr lang="zh-CN" altLang="en-US" sz="1100">
                <a:latin typeface="微软雅黑" charset="0"/>
                <a:ea typeface="微软雅黑" charset="0"/>
              </a:rPr>
              <a:t>处理信息工具</a:t>
            </a:r>
            <a:endParaRPr lang="zh-CN" altLang="en-US" sz="1100"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83025" y="3223260"/>
            <a:ext cx="1440180" cy="1094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100">
                <a:latin typeface="微软雅黑" charset="0"/>
                <a:ea typeface="微软雅黑" charset="0"/>
              </a:rPr>
              <a:t>a, </a:t>
            </a:r>
            <a:r>
              <a:rPr lang="zh-CN" altLang="en-US" sz="1100">
                <a:latin typeface="微软雅黑" charset="0"/>
                <a:ea typeface="微软雅黑" charset="0"/>
              </a:rPr>
              <a:t>处理底衫工厂</a:t>
            </a:r>
            <a:endParaRPr lang="zh-CN" altLang="en-US" sz="1100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latin typeface="微软雅黑" charset="0"/>
                <a:ea typeface="微软雅黑" charset="0"/>
              </a:rPr>
              <a:t>b, </a:t>
            </a:r>
            <a:r>
              <a:rPr lang="zh-CN" altLang="en-US" sz="1100">
                <a:latin typeface="微软雅黑" charset="0"/>
                <a:ea typeface="微软雅黑" charset="0"/>
              </a:rPr>
              <a:t>打通成品</a:t>
            </a:r>
            <a:r>
              <a:rPr lang="en-US" altLang="zh-CN" sz="1100">
                <a:latin typeface="微软雅黑" charset="0"/>
                <a:ea typeface="微软雅黑" charset="0"/>
              </a:rPr>
              <a:t>T</a:t>
            </a:r>
            <a:r>
              <a:rPr lang="zh-CN" altLang="en-US" sz="1100">
                <a:latin typeface="微软雅黑" charset="0"/>
                <a:ea typeface="微软雅黑" charset="0"/>
              </a:rPr>
              <a:t>恤已有销售渠道</a:t>
            </a:r>
            <a:endParaRPr lang="zh-CN" altLang="en-US" sz="1100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latin typeface="微软雅黑" charset="0"/>
                <a:ea typeface="微软雅黑" charset="0"/>
              </a:rPr>
              <a:t>c, </a:t>
            </a:r>
            <a:r>
              <a:rPr lang="zh-CN" altLang="en-US" sz="1100">
                <a:latin typeface="微软雅黑" charset="0"/>
                <a:ea typeface="微软雅黑" charset="0"/>
              </a:rPr>
              <a:t>整合物流，线流，信息流</a:t>
            </a:r>
            <a:endParaRPr lang="zh-CN" altLang="en-US" sz="1100"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39975" y="2848610"/>
            <a:ext cx="132461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微软雅黑" charset="0"/>
                <a:ea typeface="微软雅黑" charset="0"/>
              </a:rPr>
              <a:t>a, </a:t>
            </a:r>
            <a:r>
              <a:rPr lang="zh-CN" altLang="en-US" sz="1200">
                <a:latin typeface="微软雅黑" charset="0"/>
                <a:ea typeface="微软雅黑" charset="0"/>
              </a:rPr>
              <a:t>供应链向服装多品牌发展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微软雅黑" charset="0"/>
                <a:ea typeface="微软雅黑" charset="0"/>
              </a:rPr>
              <a:t>b, C2B</a:t>
            </a:r>
            <a:r>
              <a:rPr lang="zh-CN" altLang="en-US" sz="1200">
                <a:latin typeface="微软雅黑" charset="0"/>
                <a:ea typeface="微软雅黑" charset="0"/>
              </a:rPr>
              <a:t>模式探索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4855" y="2362835"/>
            <a:ext cx="1324610" cy="894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 sz="1200">
                <a:latin typeface="微软雅黑" charset="0"/>
                <a:ea typeface="微软雅黑" charset="0"/>
              </a:rPr>
              <a:t>a, </a:t>
            </a:r>
            <a:r>
              <a:rPr lang="zh-CN" altLang="en-US" sz="1200">
                <a:latin typeface="微软雅黑" charset="0"/>
                <a:ea typeface="微软雅黑" charset="0"/>
              </a:rPr>
              <a:t>成立时尚品牌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200">
                <a:latin typeface="微软雅黑" charset="0"/>
                <a:ea typeface="微软雅黑" charset="0"/>
              </a:rPr>
              <a:t>b, </a:t>
            </a:r>
            <a:r>
              <a:rPr lang="zh-CN" altLang="en-US" sz="1200">
                <a:latin typeface="微软雅黑" charset="0"/>
                <a:ea typeface="微软雅黑" charset="0"/>
              </a:rPr>
              <a:t>优化，快速反应供应链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200">
                <a:latin typeface="微软雅黑" charset="0"/>
                <a:ea typeface="微软雅黑" charset="0"/>
              </a:rPr>
              <a:t>c, </a:t>
            </a:r>
            <a:r>
              <a:rPr lang="zh-CN" altLang="en-US" sz="1200">
                <a:latin typeface="微软雅黑" charset="0"/>
                <a:ea typeface="微软雅黑" charset="0"/>
              </a:rPr>
              <a:t>注重品牌设计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-15240" y="-10795"/>
            <a:ext cx="9150350" cy="5132705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流程图: 过程 1"/>
          <p:cNvSpPr/>
          <p:nvPr/>
        </p:nvSpPr>
        <p:spPr>
          <a:xfrm>
            <a:off x="198755" y="-6985"/>
            <a:ext cx="1762125" cy="468630"/>
          </a:xfrm>
          <a:prstGeom prst="flowChartProcess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" name="文本框 2"/>
          <p:cNvSpPr txBox="1"/>
          <p:nvPr/>
        </p:nvSpPr>
        <p:spPr>
          <a:xfrm>
            <a:off x="464820" y="29210"/>
            <a:ext cx="1400175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solidFill>
                  <a:schemeClr val="bg1"/>
                </a:solidFill>
                <a:latin typeface="创艺简黑体" charset="0"/>
                <a:ea typeface="创艺简黑体" charset="0"/>
              </a:rPr>
              <a:t>融资计划</a:t>
            </a:r>
            <a:endParaRPr lang="zh-CN" altLang="en-US" sz="2100">
              <a:solidFill>
                <a:schemeClr val="bg1"/>
              </a:solidFill>
              <a:latin typeface="创艺简黑体" charset="0"/>
              <a:ea typeface="创艺简黑体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12463" y="4789226"/>
            <a:ext cx="1223226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>
                    <a:lumMod val="65000"/>
                    <a:lumOff val="35000"/>
                  </a:schemeClr>
                </a:solidFill>
              </a:rPr>
              <a:t>www.yome360.com</a:t>
            </a:r>
            <a:endParaRPr lang="en-US" altLang="zh-CN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 descr="1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655435" y="1172845"/>
            <a:ext cx="1708785" cy="2409190"/>
          </a:xfrm>
          <a:prstGeom prst="rect">
            <a:avLst/>
          </a:prstGeom>
        </p:spPr>
      </p:pic>
      <p:sp>
        <p:nvSpPr>
          <p:cNvPr id="6" name="流程图: 可选过程 5"/>
          <p:cNvSpPr/>
          <p:nvPr/>
        </p:nvSpPr>
        <p:spPr>
          <a:xfrm>
            <a:off x="1499870" y="1439545"/>
            <a:ext cx="4371975" cy="1991360"/>
          </a:xfrm>
          <a:prstGeom prst="flowChartAlternateProcess">
            <a:avLst/>
          </a:prstGeom>
          <a:solidFill>
            <a:srgbClr val="BDD7EE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499870" y="2484120"/>
            <a:ext cx="4371975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0"/>
            <a:endCxn id="6" idx="2"/>
          </p:cNvCxnSpPr>
          <p:nvPr/>
        </p:nvCxnSpPr>
        <p:spPr>
          <a:xfrm>
            <a:off x="3686175" y="1439545"/>
            <a:ext cx="0" cy="199136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29755" y="2152015"/>
            <a:ext cx="1129030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charset="0"/>
                <a:ea typeface="微软雅黑" charset="0"/>
              </a:rPr>
              <a:t>1200</a:t>
            </a:r>
            <a:r>
              <a:rPr lang="zh-CN" altLang="en-US" sz="2000">
                <a:solidFill>
                  <a:schemeClr val="bg1"/>
                </a:solidFill>
                <a:latin typeface="微软雅黑" charset="0"/>
                <a:ea typeface="微软雅黑" charset="0"/>
              </a:rPr>
              <a:t>万</a:t>
            </a:r>
            <a:endParaRPr lang="zh-CN" altLang="en-US" sz="20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charset="0"/>
                <a:ea typeface="微软雅黑" charset="0"/>
              </a:rPr>
              <a:t>人民币</a:t>
            </a:r>
            <a:endParaRPr lang="zh-CN" altLang="en-US" sz="20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32305" y="1828165"/>
            <a:ext cx="11734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3997F7"/>
                </a:solidFill>
                <a:latin typeface="微软雅黑" charset="0"/>
                <a:ea typeface="微软雅黑" charset="0"/>
              </a:rPr>
              <a:t>人员扩张</a:t>
            </a:r>
            <a:endParaRPr lang="zh-CN" altLang="en-US">
              <a:solidFill>
                <a:srgbClr val="3997F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74490" y="1834515"/>
            <a:ext cx="11734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3997F7"/>
                </a:solidFill>
                <a:latin typeface="微软雅黑" charset="0"/>
                <a:ea typeface="微软雅黑" charset="0"/>
              </a:rPr>
              <a:t>区域拓展</a:t>
            </a:r>
            <a:endParaRPr lang="zh-CN" altLang="en-US">
              <a:solidFill>
                <a:srgbClr val="3997F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4215" y="2710815"/>
            <a:ext cx="11734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3997F7"/>
                </a:solidFill>
                <a:latin typeface="微软雅黑" charset="0"/>
                <a:ea typeface="微软雅黑" charset="0"/>
              </a:rPr>
              <a:t>渠道建设</a:t>
            </a:r>
            <a:endParaRPr lang="zh-CN" altLang="en-US">
              <a:solidFill>
                <a:srgbClr val="3997F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98620" y="2729865"/>
            <a:ext cx="11734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3997F7"/>
                </a:solidFill>
                <a:latin typeface="微软雅黑" charset="0"/>
                <a:ea typeface="微软雅黑" charset="0"/>
              </a:rPr>
              <a:t>完善产品</a:t>
            </a:r>
            <a:endParaRPr lang="zh-CN" altLang="en-US">
              <a:solidFill>
                <a:srgbClr val="3997F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4415" y="2146935"/>
            <a:ext cx="571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3997F7"/>
                </a:solidFill>
              </a:rPr>
              <a:t>=</a:t>
            </a:r>
            <a:endParaRPr lang="en-US" altLang="zh-CN" sz="4000">
              <a:solidFill>
                <a:srgbClr val="3997F7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8360" y="2226945"/>
            <a:ext cx="550545" cy="5715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474720" y="2263775"/>
            <a:ext cx="347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3997F7"/>
                </a:solidFill>
              </a:rPr>
              <a:t>4</a:t>
            </a:r>
            <a:endParaRPr lang="en-US" altLang="zh-CN" sz="2400">
              <a:solidFill>
                <a:srgbClr val="3997F7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2270" y="4307840"/>
            <a:ext cx="4674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solidFill>
                  <a:schemeClr val="accent5"/>
                </a:solidFill>
                <a:latin typeface="创艺简黑体" charset="0"/>
                <a:ea typeface="创艺简黑体" charset="0"/>
              </a:rPr>
              <a:t>联系方式：苏超超</a:t>
            </a:r>
            <a:r>
              <a:rPr lang="en-US" altLang="zh-CN">
                <a:solidFill>
                  <a:schemeClr val="accent5"/>
                </a:solidFill>
                <a:latin typeface="创艺简黑体" charset="0"/>
                <a:ea typeface="创艺简黑体" charset="0"/>
              </a:rPr>
              <a:t>13296622884</a:t>
            </a:r>
            <a:r>
              <a:rPr lang="zh-CN" altLang="en-US">
                <a:solidFill>
                  <a:schemeClr val="accent5"/>
                </a:solidFill>
                <a:latin typeface="创艺简黑体" charset="0"/>
                <a:ea typeface="创艺简黑体" charset="0"/>
              </a:rPr>
              <a:t>（微信号同）</a:t>
            </a:r>
            <a:endParaRPr lang="zh-CN" altLang="en-US">
              <a:solidFill>
                <a:schemeClr val="accent5"/>
              </a:solidFill>
              <a:latin typeface="创艺简黑体" charset="0"/>
              <a:ea typeface="创艺简黑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流程图: 过程 1"/>
          <p:cNvSpPr/>
          <p:nvPr/>
        </p:nvSpPr>
        <p:spPr>
          <a:xfrm>
            <a:off x="184690" y="0"/>
            <a:ext cx="1364697" cy="468713"/>
          </a:xfrm>
          <a:prstGeom prst="flowChartProcess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" name="文本框 2"/>
          <p:cNvSpPr txBox="1"/>
          <p:nvPr/>
        </p:nvSpPr>
        <p:spPr>
          <a:xfrm>
            <a:off x="242570" y="29845"/>
            <a:ext cx="1854835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solidFill>
                  <a:schemeClr val="bg1"/>
                </a:solidFill>
                <a:latin typeface="创艺简黑体" charset="0"/>
                <a:ea typeface="创艺简黑体" charset="0"/>
              </a:rPr>
              <a:t>关于由米</a:t>
            </a:r>
            <a:endParaRPr lang="zh-CN" altLang="en-US" sz="2100">
              <a:solidFill>
                <a:schemeClr val="bg1"/>
              </a:solidFill>
              <a:latin typeface="创艺简黑体" charset="0"/>
              <a:ea typeface="创艺简黑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4810" y="346710"/>
            <a:ext cx="5038725" cy="368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50">
                <a:latin typeface="微软雅黑" charset="0"/>
                <a:ea typeface="微软雅黑" charset="0"/>
              </a:rPr>
              <a:t>致力于成为国内最大的</a:t>
            </a:r>
            <a:r>
              <a:rPr lang="en-US" altLang="zh-CN" sz="1650">
                <a:latin typeface="微软雅黑" charset="0"/>
                <a:ea typeface="微软雅黑" charset="0"/>
              </a:rPr>
              <a:t>T</a:t>
            </a:r>
            <a:r>
              <a:rPr lang="zh-CN" altLang="en-US" sz="1650">
                <a:latin typeface="微软雅黑" charset="0"/>
                <a:ea typeface="微软雅黑" charset="0"/>
              </a:rPr>
              <a:t>恤定制供应链</a:t>
            </a:r>
            <a:r>
              <a:rPr lang="en-US" altLang="zh-CN" sz="1650">
                <a:latin typeface="微软雅黑" charset="0"/>
                <a:ea typeface="微软雅黑" charset="0"/>
              </a:rPr>
              <a:t>B2B</a:t>
            </a:r>
            <a:r>
              <a:rPr lang="zh-CN" altLang="en-US" sz="1650">
                <a:latin typeface="微软雅黑" charset="0"/>
                <a:ea typeface="微软雅黑" charset="0"/>
              </a:rPr>
              <a:t>平台</a:t>
            </a:r>
            <a:endParaRPr lang="zh-CN" altLang="en-US" sz="1650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37105" y="788670"/>
            <a:ext cx="448373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3997F7"/>
                </a:solidFill>
                <a:latin typeface="微软雅黑" charset="0"/>
                <a:ea typeface="微软雅黑" charset="0"/>
              </a:rPr>
              <a:t>核心团队人员有了连续创业的经验，两年定制供应链经验。</a:t>
            </a:r>
            <a:endParaRPr lang="en-US" altLang="zh-CN" sz="1200">
              <a:solidFill>
                <a:srgbClr val="3997F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14295" y="1232535"/>
            <a:ext cx="379222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3997F7"/>
                </a:solidFill>
                <a:latin typeface="微软雅黑" charset="0"/>
                <a:ea typeface="微软雅黑" charset="0"/>
              </a:rPr>
              <a:t>有丰富的定制供应行业和互联网电商经验。</a:t>
            </a:r>
            <a:endParaRPr lang="zh-CN" altLang="en-US" sz="1200">
              <a:solidFill>
                <a:srgbClr val="3997F7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79296" y="1145583"/>
            <a:ext cx="3015195" cy="42503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34765" y="1901825"/>
            <a:ext cx="165671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3997F7"/>
                </a:solidFill>
                <a:latin typeface="微软雅黑" charset="0"/>
                <a:ea typeface="微软雅黑" charset="0"/>
              </a:rPr>
              <a:t>线下集成化供应链</a:t>
            </a:r>
            <a:endParaRPr lang="zh-CN" altLang="en-US" sz="1200">
              <a:solidFill>
                <a:srgbClr val="3997F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3608" y="2604595"/>
            <a:ext cx="1074133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3997F7"/>
                </a:solidFill>
                <a:latin typeface="微软雅黑" charset="0"/>
                <a:ea typeface="微软雅黑" charset="0"/>
              </a:rPr>
              <a:t>日处理</a:t>
            </a:r>
            <a:r>
              <a:rPr lang="en-US" altLang="zh-CN" sz="1200">
                <a:solidFill>
                  <a:srgbClr val="3997F7"/>
                </a:solidFill>
                <a:latin typeface="微软雅黑" charset="0"/>
                <a:ea typeface="微软雅黑" charset="0"/>
              </a:rPr>
              <a:t>150</a:t>
            </a:r>
            <a:r>
              <a:rPr lang="zh-CN" altLang="en-US" sz="1200">
                <a:solidFill>
                  <a:srgbClr val="3997F7"/>
                </a:solidFill>
                <a:latin typeface="微软雅黑" charset="0"/>
                <a:ea typeface="微软雅黑" charset="0"/>
              </a:rPr>
              <a:t>单</a:t>
            </a:r>
            <a:endParaRPr lang="zh-CN" altLang="en-US" sz="1200">
              <a:solidFill>
                <a:srgbClr val="3997F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84700" y="3300730"/>
            <a:ext cx="242697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3997F7"/>
                </a:solidFill>
                <a:latin typeface="微软雅黑" charset="0"/>
                <a:ea typeface="微软雅黑" charset="0"/>
              </a:rPr>
              <a:t>2015</a:t>
            </a:r>
            <a:r>
              <a:rPr lang="zh-CN" altLang="en-US" sz="1200">
                <a:solidFill>
                  <a:srgbClr val="3997F7"/>
                </a:solidFill>
                <a:latin typeface="微软雅黑" charset="0"/>
                <a:ea typeface="微软雅黑" charset="0"/>
              </a:rPr>
              <a:t>年团体定制营业额</a:t>
            </a:r>
            <a:r>
              <a:rPr lang="en-US" altLang="zh-CN" sz="1200">
                <a:solidFill>
                  <a:srgbClr val="3997F7"/>
                </a:solidFill>
                <a:latin typeface="微软雅黑" charset="0"/>
                <a:ea typeface="微软雅黑" charset="0"/>
              </a:rPr>
              <a:t>2000</a:t>
            </a:r>
            <a:r>
              <a:rPr lang="zh-CN" altLang="en-US" sz="1200">
                <a:solidFill>
                  <a:srgbClr val="3997F7"/>
                </a:solidFill>
                <a:latin typeface="微软雅黑" charset="0"/>
                <a:ea typeface="微软雅黑" charset="0"/>
              </a:rPr>
              <a:t>万</a:t>
            </a:r>
            <a:endParaRPr lang="zh-CN" altLang="en-US" sz="1200">
              <a:solidFill>
                <a:srgbClr val="3997F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8805" y="3999865"/>
            <a:ext cx="245681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3997F7"/>
                </a:solidFill>
                <a:latin typeface="微软雅黑" charset="0"/>
                <a:ea typeface="微软雅黑" charset="0"/>
              </a:rPr>
              <a:t>服务团体定制销售商</a:t>
            </a:r>
            <a:r>
              <a:rPr lang="en-US" altLang="zh-CN" sz="1200">
                <a:solidFill>
                  <a:srgbClr val="3997F7"/>
                </a:solidFill>
                <a:latin typeface="微软雅黑" charset="0"/>
                <a:ea typeface="微软雅黑" charset="0"/>
              </a:rPr>
              <a:t>20</a:t>
            </a:r>
            <a:r>
              <a:rPr lang="zh-CN" altLang="en-US" sz="1200">
                <a:solidFill>
                  <a:srgbClr val="3997F7"/>
                </a:solidFill>
                <a:latin typeface="微软雅黑" charset="0"/>
                <a:ea typeface="微软雅黑" charset="0"/>
              </a:rPr>
              <a:t>家</a:t>
            </a:r>
            <a:endParaRPr lang="zh-CN" altLang="en-US" sz="1200">
              <a:solidFill>
                <a:srgbClr val="3997F7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2" name="图片 11" descr="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53583" y="2024420"/>
            <a:ext cx="1687652" cy="23797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61265" y="3547260"/>
            <a:ext cx="1487115" cy="238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T</a:t>
            </a: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恤定制供应链电商平台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89875" y="3743033"/>
            <a:ext cx="1223226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>
                    <a:lumMod val="65000"/>
                    <a:lumOff val="35000"/>
                  </a:schemeClr>
                </a:solidFill>
              </a:rPr>
              <a:t>www.yome360.com</a:t>
            </a:r>
            <a:endParaRPr lang="en-US" altLang="zh-CN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流程图: 过程 1"/>
          <p:cNvSpPr/>
          <p:nvPr/>
        </p:nvSpPr>
        <p:spPr>
          <a:xfrm>
            <a:off x="198660" y="0"/>
            <a:ext cx="1364697" cy="468713"/>
          </a:xfrm>
          <a:prstGeom prst="flowChartProcess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" name="文本框 2"/>
          <p:cNvSpPr txBox="1"/>
          <p:nvPr/>
        </p:nvSpPr>
        <p:spPr>
          <a:xfrm>
            <a:off x="291465" y="43815"/>
            <a:ext cx="133477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solidFill>
                  <a:schemeClr val="bg1"/>
                </a:solidFill>
                <a:latin typeface="创艺简黑体" charset="0"/>
                <a:ea typeface="创艺简黑体" charset="0"/>
              </a:rPr>
              <a:t>市场分析</a:t>
            </a:r>
            <a:endParaRPr lang="zh-CN" altLang="en-US" sz="2100">
              <a:solidFill>
                <a:schemeClr val="bg1"/>
              </a:solidFill>
              <a:latin typeface="创艺简黑体" charset="0"/>
              <a:ea typeface="创艺简黑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1090" y="1024118"/>
            <a:ext cx="1709563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200">
                <a:latin typeface="微软雅黑" charset="0"/>
                <a:ea typeface="微软雅黑" charset="0"/>
              </a:rPr>
              <a:t>a. </a:t>
            </a:r>
            <a:r>
              <a:rPr lang="zh-CN" altLang="en-US" sz="1200">
                <a:latin typeface="微软雅黑" charset="0"/>
                <a:ea typeface="微软雅黑" charset="0"/>
              </a:rPr>
              <a:t>定制</a:t>
            </a:r>
            <a:r>
              <a:rPr lang="en-US" altLang="zh-CN" sz="1200">
                <a:latin typeface="微软雅黑" charset="0"/>
                <a:ea typeface="微软雅黑" charset="0"/>
              </a:rPr>
              <a:t>T</a:t>
            </a:r>
            <a:r>
              <a:rPr lang="zh-CN" altLang="en-US" sz="1200">
                <a:latin typeface="微软雅黑" charset="0"/>
                <a:ea typeface="微软雅黑" charset="0"/>
              </a:rPr>
              <a:t>恤年销</a:t>
            </a:r>
            <a:r>
              <a:rPr lang="en-US" altLang="zh-CN" sz="1200">
                <a:latin typeface="微软雅黑" charset="0"/>
                <a:ea typeface="微软雅黑" charset="0"/>
              </a:rPr>
              <a:t>15</a:t>
            </a:r>
            <a:r>
              <a:rPr lang="zh-CN" altLang="en-US" sz="1200">
                <a:latin typeface="微软雅黑" charset="0"/>
                <a:ea typeface="微软雅黑" charset="0"/>
              </a:rPr>
              <a:t>亿件，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    并且每年增长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2995" y="1848652"/>
            <a:ext cx="2314031" cy="603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1200">
                <a:latin typeface="微软雅黑" charset="0"/>
                <a:ea typeface="微软雅黑" charset="0"/>
              </a:rPr>
              <a:t>b. </a:t>
            </a:r>
            <a:r>
              <a:rPr lang="zh-CN" altLang="en-US" sz="1200">
                <a:latin typeface="微软雅黑" charset="0"/>
                <a:ea typeface="微软雅黑" charset="0"/>
              </a:rPr>
              <a:t>定制</a:t>
            </a:r>
            <a:r>
              <a:rPr lang="en-US" altLang="zh-CN" sz="1200">
                <a:latin typeface="微软雅黑" charset="0"/>
                <a:ea typeface="微软雅黑" charset="0"/>
              </a:rPr>
              <a:t>T</a:t>
            </a:r>
            <a:r>
              <a:rPr lang="zh-CN" altLang="en-US" sz="1200">
                <a:latin typeface="微软雅黑" charset="0"/>
                <a:ea typeface="微软雅黑" charset="0"/>
              </a:rPr>
              <a:t>恤供应链服务不配套，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   无集成化信息服务</a:t>
            </a:r>
            <a:endParaRPr lang="en-US" sz="1200"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3948" y="2698432"/>
            <a:ext cx="2314031" cy="603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1200">
                <a:latin typeface="微软雅黑" charset="0"/>
                <a:ea typeface="微软雅黑" charset="0"/>
              </a:rPr>
              <a:t>c. T</a:t>
            </a:r>
            <a:r>
              <a:rPr lang="zh-CN" altLang="en-US" sz="1200">
                <a:latin typeface="微软雅黑" charset="0"/>
                <a:ea typeface="微软雅黑" charset="0"/>
              </a:rPr>
              <a:t>恤全品类，年售</a:t>
            </a:r>
            <a:r>
              <a:rPr lang="en-US" altLang="zh-CN" sz="1200">
                <a:latin typeface="微软雅黑" charset="0"/>
                <a:ea typeface="微软雅黑" charset="0"/>
              </a:rPr>
              <a:t>200</a:t>
            </a:r>
            <a:r>
              <a:rPr lang="zh-CN" altLang="en-US" sz="1200">
                <a:latin typeface="微软雅黑" charset="0"/>
                <a:ea typeface="微软雅黑" charset="0"/>
              </a:rPr>
              <a:t>亿件，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     约</a:t>
            </a:r>
            <a:r>
              <a:rPr lang="en-US" altLang="zh-CN" sz="1200">
                <a:latin typeface="微软雅黑" charset="0"/>
                <a:ea typeface="微软雅黑" charset="0"/>
              </a:rPr>
              <a:t>3000</a:t>
            </a:r>
            <a:r>
              <a:rPr lang="zh-CN" altLang="en-US" sz="1200">
                <a:latin typeface="微软雅黑" charset="0"/>
                <a:ea typeface="微软雅黑" charset="0"/>
              </a:rPr>
              <a:t>亿市场规模。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47388" y="4796211"/>
            <a:ext cx="1223226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>
                    <a:lumMod val="65000"/>
                    <a:lumOff val="35000"/>
                  </a:schemeClr>
                </a:solidFill>
              </a:rPr>
              <a:t>www.yome360.com</a:t>
            </a:r>
            <a:endParaRPr lang="en-US" altLang="zh-CN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86812" y="1753386"/>
            <a:ext cx="205633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04436" y="2602213"/>
            <a:ext cx="205633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7294" y="3467236"/>
            <a:ext cx="2056334" cy="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  <a:alpha val="31000"/>
              </a:schemeClr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89670" y="984106"/>
            <a:ext cx="2056334" cy="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  <a:alpha val="31000"/>
              </a:schemeClr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流程图: 过程 17"/>
          <p:cNvSpPr/>
          <p:nvPr/>
        </p:nvSpPr>
        <p:spPr>
          <a:xfrm>
            <a:off x="2705735" y="981075"/>
            <a:ext cx="5992495" cy="2526030"/>
          </a:xfrm>
          <a:prstGeom prst="flowChartProcess">
            <a:avLst/>
          </a:prstGeom>
          <a:noFill/>
          <a:ln>
            <a:solidFill>
              <a:schemeClr val="bg1">
                <a:lumMod val="85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715133" y="1291659"/>
            <a:ext cx="596328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8943" y="1626998"/>
            <a:ext cx="596328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722754" y="1945189"/>
            <a:ext cx="596328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5133" y="2257664"/>
            <a:ext cx="596328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713227" y="2581572"/>
            <a:ext cx="596328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717038" y="2894047"/>
            <a:ext cx="596328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720849" y="3195090"/>
            <a:ext cx="596328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矩形标注 31"/>
          <p:cNvSpPr/>
          <p:nvPr/>
        </p:nvSpPr>
        <p:spPr>
          <a:xfrm>
            <a:off x="3091740" y="2616518"/>
            <a:ext cx="456804" cy="234833"/>
          </a:xfrm>
          <a:prstGeom prst="wedgeRectCallout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7" name="矩形标注 36"/>
          <p:cNvSpPr/>
          <p:nvPr/>
        </p:nvSpPr>
        <p:spPr>
          <a:xfrm>
            <a:off x="4253230" y="2280285"/>
            <a:ext cx="600710" cy="234950"/>
          </a:xfrm>
          <a:prstGeom prst="wedgeRect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8" name="矩形标注 37"/>
          <p:cNvSpPr/>
          <p:nvPr/>
        </p:nvSpPr>
        <p:spPr>
          <a:xfrm>
            <a:off x="5223510" y="2093595"/>
            <a:ext cx="579755" cy="234950"/>
          </a:xfrm>
          <a:prstGeom prst="wedgeRectCallout">
            <a:avLst/>
          </a:prstGeom>
          <a:solidFill>
            <a:srgbClr val="FDF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41" name="矩形标注 40"/>
          <p:cNvSpPr/>
          <p:nvPr/>
        </p:nvSpPr>
        <p:spPr>
          <a:xfrm>
            <a:off x="6078855" y="1807210"/>
            <a:ext cx="875665" cy="234950"/>
          </a:xfrm>
          <a:prstGeom prst="wedgeRectCallout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42" name="矩形标注 41"/>
          <p:cNvSpPr/>
          <p:nvPr/>
        </p:nvSpPr>
        <p:spPr>
          <a:xfrm>
            <a:off x="8037830" y="1292225"/>
            <a:ext cx="557530" cy="234950"/>
          </a:xfrm>
          <a:prstGeom prst="wedgeRectCallout">
            <a:avLst/>
          </a:prstGeom>
          <a:solidFill>
            <a:srgbClr val="FD7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43" name="矩形标注 42"/>
          <p:cNvSpPr/>
          <p:nvPr/>
        </p:nvSpPr>
        <p:spPr>
          <a:xfrm>
            <a:off x="7052945" y="1497330"/>
            <a:ext cx="550545" cy="234950"/>
          </a:xfrm>
          <a:prstGeom prst="wedgeRectCallo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45" name="椭圆 44"/>
          <p:cNvSpPr/>
          <p:nvPr/>
        </p:nvSpPr>
        <p:spPr>
          <a:xfrm>
            <a:off x="3175000" y="2910840"/>
            <a:ext cx="107950" cy="107950"/>
          </a:xfrm>
          <a:prstGeom prst="ellipse">
            <a:avLst/>
          </a:prstGeom>
          <a:noFill/>
          <a:ln>
            <a:solidFill>
              <a:srgbClr val="57D28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57D28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45" idx="4"/>
          </p:cNvCxnSpPr>
          <p:nvPr/>
        </p:nvCxnSpPr>
        <p:spPr>
          <a:xfrm>
            <a:off x="3228975" y="3018790"/>
            <a:ext cx="0" cy="511810"/>
          </a:xfrm>
          <a:prstGeom prst="line">
            <a:avLst/>
          </a:prstGeom>
          <a:ln w="12700" cmpd="sng">
            <a:solidFill>
              <a:srgbClr val="57D28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4371975" y="2588260"/>
            <a:ext cx="107950" cy="10795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A89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stCxn id="48" idx="4"/>
          </p:cNvCxnSpPr>
          <p:nvPr/>
        </p:nvCxnSpPr>
        <p:spPr>
          <a:xfrm>
            <a:off x="4425950" y="2696210"/>
            <a:ext cx="0" cy="82042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5332730" y="2393950"/>
            <a:ext cx="107950" cy="107950"/>
          </a:xfrm>
          <a:prstGeom prst="ellipse">
            <a:avLst/>
          </a:prstGeom>
          <a:noFill/>
          <a:ln>
            <a:solidFill>
              <a:srgbClr val="FDF3A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A89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1" name="直接连接符 50"/>
          <p:cNvCxnSpPr>
            <a:stCxn id="50" idx="4"/>
          </p:cNvCxnSpPr>
          <p:nvPr/>
        </p:nvCxnSpPr>
        <p:spPr>
          <a:xfrm>
            <a:off x="5386705" y="2501900"/>
            <a:ext cx="0" cy="1014095"/>
          </a:xfrm>
          <a:prstGeom prst="line">
            <a:avLst/>
          </a:prstGeom>
          <a:ln w="12700" cmpd="sng">
            <a:solidFill>
              <a:srgbClr val="FDF3A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6166485" y="2106930"/>
            <a:ext cx="107950" cy="107950"/>
          </a:xfrm>
          <a:prstGeom prst="ellipse">
            <a:avLst/>
          </a:prstGeom>
          <a:noFill/>
          <a:ln>
            <a:solidFill>
              <a:srgbClr val="3A8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A89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连接符 52"/>
          <p:cNvCxnSpPr>
            <a:stCxn id="52" idx="4"/>
          </p:cNvCxnSpPr>
          <p:nvPr/>
        </p:nvCxnSpPr>
        <p:spPr>
          <a:xfrm>
            <a:off x="6220460" y="2214880"/>
            <a:ext cx="0" cy="1287145"/>
          </a:xfrm>
          <a:prstGeom prst="line">
            <a:avLst/>
          </a:prstGeom>
          <a:ln w="12700" cmpd="sng">
            <a:solidFill>
              <a:srgbClr val="3A89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7141845" y="1798955"/>
            <a:ext cx="107950" cy="107950"/>
          </a:xfrm>
          <a:prstGeom prst="ellipse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A89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54" idx="4"/>
          </p:cNvCxnSpPr>
          <p:nvPr/>
        </p:nvCxnSpPr>
        <p:spPr>
          <a:xfrm>
            <a:off x="7195820" y="1906905"/>
            <a:ext cx="0" cy="1602740"/>
          </a:xfrm>
          <a:prstGeom prst="line">
            <a:avLst/>
          </a:prstGeom>
          <a:ln w="12700" cmpd="sng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8131810" y="1583690"/>
            <a:ext cx="107950" cy="107950"/>
          </a:xfrm>
          <a:prstGeom prst="ellipse">
            <a:avLst/>
          </a:prstGeom>
          <a:noFill/>
          <a:ln>
            <a:solidFill>
              <a:srgbClr val="FD7A7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A89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7" name="直接连接符 56"/>
          <p:cNvCxnSpPr>
            <a:stCxn id="56" idx="4"/>
          </p:cNvCxnSpPr>
          <p:nvPr/>
        </p:nvCxnSpPr>
        <p:spPr>
          <a:xfrm>
            <a:off x="8185785" y="1691640"/>
            <a:ext cx="0" cy="1824990"/>
          </a:xfrm>
          <a:prstGeom prst="line">
            <a:avLst/>
          </a:prstGeom>
          <a:ln w="12700" cmpd="sng">
            <a:solidFill>
              <a:srgbClr val="FD7A7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99105" y="2610485"/>
            <a:ext cx="712470" cy="254635"/>
          </a:xfrm>
          <a:prstGeom prst="rect">
            <a:avLst/>
          </a:prstGeom>
          <a:solidFill>
            <a:srgbClr val="57D28B"/>
          </a:solidFill>
        </p:spPr>
        <p:txBody>
          <a:bodyPr wrap="square" rtlCol="0">
            <a:spAutoFit/>
          </a:bodyPr>
          <a:p>
            <a:r>
              <a:rPr lang="en-US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200</a:t>
            </a:r>
            <a:r>
              <a:rPr lang="zh-CN" altLang="en-US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单</a:t>
            </a:r>
            <a:endParaRPr lang="zh-CN" altLang="en-US" sz="10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895600" y="3529965"/>
            <a:ext cx="838200" cy="407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微软雅黑" charset="0"/>
                <a:ea typeface="微软雅黑" charset="0"/>
              </a:rPr>
              <a:t>DEMO</a:t>
            </a:r>
            <a:r>
              <a:rPr lang="zh-CN" altLang="en-US" sz="1000">
                <a:latin typeface="微软雅黑" charset="0"/>
                <a:ea typeface="微软雅黑" charset="0"/>
              </a:rPr>
              <a:t>工厂</a:t>
            </a:r>
            <a:endParaRPr lang="zh-CN" altLang="en-US" sz="10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000">
                <a:latin typeface="微软雅黑" charset="0"/>
                <a:ea typeface="微软雅黑" charset="0"/>
              </a:rPr>
              <a:t>日处理量</a:t>
            </a:r>
            <a:endParaRPr lang="zh-CN" altLang="en-US" sz="1000">
              <a:latin typeface="微软雅黑" charset="0"/>
              <a:ea typeface="微软雅黑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079875" y="3562985"/>
            <a:ext cx="933450" cy="407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微软雅黑" charset="0"/>
                <a:ea typeface="微软雅黑" charset="0"/>
                <a:sym typeface="+mn-ea"/>
              </a:rPr>
              <a:t>DEMO</a:t>
            </a:r>
            <a:r>
              <a:rPr lang="zh-CN" altLang="en-US" sz="1000">
                <a:latin typeface="微软雅黑" charset="0"/>
                <a:ea typeface="微软雅黑" charset="0"/>
                <a:sym typeface="+mn-ea"/>
              </a:rPr>
              <a:t>工厂</a:t>
            </a:r>
            <a:endParaRPr lang="zh-CN" altLang="en-US" sz="10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000">
                <a:latin typeface="微软雅黑" charset="0"/>
                <a:ea typeface="微软雅黑" charset="0"/>
                <a:sym typeface="+mn-ea"/>
              </a:rPr>
              <a:t>月度处理量</a:t>
            </a:r>
            <a:endParaRPr lang="zh-CN" altLang="en-US" sz="1000">
              <a:latin typeface="微软雅黑" charset="0"/>
              <a:ea typeface="微软雅黑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024755" y="3541395"/>
            <a:ext cx="903605" cy="407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charset="0"/>
                <a:ea typeface="微软雅黑" charset="0"/>
              </a:rPr>
              <a:t>定制品类</a:t>
            </a:r>
            <a:endParaRPr lang="zh-CN" altLang="en-US" sz="10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000">
                <a:latin typeface="微软雅黑" charset="0"/>
                <a:ea typeface="微软雅黑" charset="0"/>
              </a:rPr>
              <a:t>消费总件数</a:t>
            </a:r>
            <a:endParaRPr lang="zh-CN" altLang="en-US" sz="1000">
              <a:latin typeface="微软雅黑" charset="0"/>
              <a:ea typeface="微软雅黑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918835" y="3556635"/>
            <a:ext cx="825500" cy="407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charset="0"/>
                <a:ea typeface="微软雅黑" charset="0"/>
              </a:rPr>
              <a:t>定制品类</a:t>
            </a:r>
            <a:endParaRPr lang="zh-CN" altLang="en-US" sz="10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000">
                <a:latin typeface="微软雅黑" charset="0"/>
                <a:ea typeface="微软雅黑" charset="0"/>
              </a:rPr>
              <a:t>年消费总</a:t>
            </a:r>
            <a:r>
              <a:rPr lang="zh-CN" altLang="en-US" sz="1000">
                <a:latin typeface="微软雅黑" charset="0"/>
                <a:ea typeface="微软雅黑" charset="0"/>
                <a:sym typeface="+mn-ea"/>
              </a:rPr>
              <a:t>额</a:t>
            </a:r>
            <a:endParaRPr lang="zh-CN" altLang="en-US" sz="1000">
              <a:latin typeface="微软雅黑" charset="0"/>
              <a:ea typeface="微软雅黑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910705" y="3541395"/>
            <a:ext cx="918210" cy="407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charset="0"/>
                <a:ea typeface="微软雅黑" charset="0"/>
              </a:rPr>
              <a:t>集成化供应</a:t>
            </a:r>
            <a:endParaRPr lang="zh-CN" altLang="en-US" sz="10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000">
                <a:latin typeface="微软雅黑" charset="0"/>
                <a:ea typeface="微软雅黑" charset="0"/>
              </a:rPr>
              <a:t>毛利润</a:t>
            </a:r>
            <a:endParaRPr lang="zh-CN" altLang="en-US" sz="1000">
              <a:latin typeface="微软雅黑" charset="0"/>
              <a:ea typeface="微软雅黑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814310" y="3525520"/>
            <a:ext cx="715010" cy="407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charset="0"/>
                <a:ea typeface="微软雅黑" charset="0"/>
              </a:rPr>
              <a:t>供应链</a:t>
            </a:r>
            <a:endParaRPr lang="zh-CN" altLang="en-US" sz="10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000">
                <a:latin typeface="微软雅黑" charset="0"/>
                <a:ea typeface="微软雅黑" charset="0"/>
              </a:rPr>
              <a:t>年毛利润</a:t>
            </a:r>
            <a:endParaRPr lang="zh-CN" altLang="en-US" sz="1000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58945" y="2259330"/>
            <a:ext cx="60706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600</a:t>
            </a:r>
            <a:r>
              <a: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万</a:t>
            </a:r>
            <a:endParaRPr lang="zh-CN" altLang="en-US" sz="12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73345" y="2067560"/>
            <a:ext cx="101981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tx1"/>
                </a:solidFill>
                <a:latin typeface="微软雅黑" charset="0"/>
                <a:ea typeface="微软雅黑" charset="0"/>
              </a:rPr>
              <a:t>15</a:t>
            </a:r>
            <a:r>
              <a:rPr lang="zh-CN" altLang="en-US" sz="1200">
                <a:solidFill>
                  <a:schemeClr val="tx1"/>
                </a:solidFill>
                <a:latin typeface="微软雅黑" charset="0"/>
                <a:ea typeface="微软雅黑" charset="0"/>
              </a:rPr>
              <a:t>亿件</a:t>
            </a:r>
            <a:endParaRPr lang="zh-CN" altLang="en-US" sz="12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73775" y="1793875"/>
            <a:ext cx="103251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约</a:t>
            </a:r>
            <a:r>
              <a:rPr lang="en-US" altLang="zh-CN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200</a:t>
            </a:r>
            <a:r>
              <a: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亿元</a:t>
            </a:r>
            <a:endParaRPr lang="zh-CN" altLang="en-US" sz="12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11035" y="1473200"/>
            <a:ext cx="78105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约</a:t>
            </a:r>
            <a:r>
              <a:rPr lang="en-US" altLang="zh-CN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15%</a:t>
            </a:r>
            <a:endParaRPr lang="en-US" altLang="zh-CN" sz="12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91475" y="1263650"/>
            <a:ext cx="114173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30</a:t>
            </a:r>
            <a:r>
              <a: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亿元</a:t>
            </a:r>
            <a:endParaRPr lang="zh-CN" altLang="en-US" sz="12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55795" y="4231005"/>
            <a:ext cx="1838960" cy="254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charset="0"/>
                <a:ea typeface="微软雅黑" charset="0"/>
              </a:rPr>
              <a:t>供应链</a:t>
            </a:r>
            <a:r>
              <a:rPr lang="en-US" altLang="zh-CN" sz="1000">
                <a:latin typeface="微软雅黑" charset="0"/>
                <a:ea typeface="微软雅黑" charset="0"/>
              </a:rPr>
              <a:t>1.0-</a:t>
            </a:r>
            <a:r>
              <a:rPr lang="zh-CN" altLang="en-US" sz="1000">
                <a:latin typeface="微软雅黑" charset="0"/>
                <a:ea typeface="微软雅黑" charset="0"/>
              </a:rPr>
              <a:t>定制</a:t>
            </a:r>
            <a:r>
              <a:rPr lang="en-US" altLang="zh-CN" sz="1000">
                <a:latin typeface="微软雅黑" charset="0"/>
                <a:ea typeface="微软雅黑" charset="0"/>
              </a:rPr>
              <a:t>T</a:t>
            </a:r>
            <a:r>
              <a:rPr lang="zh-CN" altLang="en-US" sz="1000">
                <a:latin typeface="微软雅黑" charset="0"/>
                <a:ea typeface="微软雅黑" charset="0"/>
              </a:rPr>
              <a:t>恤供应链</a:t>
            </a:r>
            <a:endParaRPr lang="zh-CN" altLang="en-US" sz="1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流程图: 过程 1"/>
          <p:cNvSpPr/>
          <p:nvPr/>
        </p:nvSpPr>
        <p:spPr>
          <a:xfrm>
            <a:off x="205645" y="0"/>
            <a:ext cx="1364697" cy="468713"/>
          </a:xfrm>
          <a:prstGeom prst="flowChartProcess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" name="文本框 2"/>
          <p:cNvSpPr txBox="1"/>
          <p:nvPr/>
        </p:nvSpPr>
        <p:spPr>
          <a:xfrm>
            <a:off x="547370" y="29845"/>
            <a:ext cx="92837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solidFill>
                  <a:schemeClr val="bg1"/>
                </a:solidFill>
                <a:latin typeface="创艺简黑体" charset="0"/>
                <a:ea typeface="创艺简黑体" charset="0"/>
              </a:rPr>
              <a:t>现状</a:t>
            </a:r>
            <a:endParaRPr lang="zh-CN" altLang="en-US" sz="2100">
              <a:solidFill>
                <a:schemeClr val="bg1"/>
              </a:solidFill>
              <a:latin typeface="创艺简黑体" charset="0"/>
              <a:ea typeface="创艺简黑体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66395" y="1113155"/>
            <a:ext cx="883920" cy="883920"/>
          </a:xfrm>
          <a:prstGeom prst="ellipse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1945" y="1068705"/>
            <a:ext cx="978535" cy="978535"/>
          </a:xfrm>
          <a:prstGeom prst="ellipse">
            <a:avLst/>
          </a:prstGeom>
          <a:noFill/>
          <a:ln>
            <a:solidFill>
              <a:srgbClr val="3A8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A89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10410" y="1140460"/>
            <a:ext cx="883920" cy="883920"/>
          </a:xfrm>
          <a:prstGeom prst="ellipse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965960" y="1096010"/>
            <a:ext cx="978535" cy="978535"/>
          </a:xfrm>
          <a:prstGeom prst="ellipse">
            <a:avLst/>
          </a:prstGeom>
          <a:noFill/>
          <a:ln>
            <a:solidFill>
              <a:srgbClr val="3A8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A89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743960" y="1187450"/>
            <a:ext cx="883920" cy="883920"/>
          </a:xfrm>
          <a:prstGeom prst="ellipse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99510" y="1143000"/>
            <a:ext cx="978535" cy="978535"/>
          </a:xfrm>
          <a:prstGeom prst="ellipse">
            <a:avLst/>
          </a:prstGeom>
          <a:noFill/>
          <a:ln>
            <a:solidFill>
              <a:srgbClr val="3A8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A89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561330" y="1250315"/>
            <a:ext cx="883920" cy="883920"/>
          </a:xfrm>
          <a:prstGeom prst="ellipse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516880" y="1205865"/>
            <a:ext cx="978535" cy="978535"/>
          </a:xfrm>
          <a:prstGeom prst="ellipse">
            <a:avLst/>
          </a:prstGeom>
          <a:noFill/>
          <a:ln>
            <a:solidFill>
              <a:srgbClr val="3A8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A89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52995" y="1344295"/>
            <a:ext cx="719455" cy="719455"/>
          </a:xfrm>
          <a:prstGeom prst="ellipse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416165" y="1304925"/>
            <a:ext cx="795655" cy="795655"/>
          </a:xfrm>
          <a:prstGeom prst="ellipse">
            <a:avLst/>
          </a:prstGeom>
          <a:noFill/>
          <a:ln>
            <a:solidFill>
              <a:srgbClr val="3A8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A89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55600" y="1391920"/>
            <a:ext cx="94869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底衫厂商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94865" y="1341120"/>
            <a:ext cx="942340" cy="532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一级批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  发商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29685" y="1376045"/>
            <a:ext cx="942340" cy="532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二级批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  发商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56580" y="1525905"/>
            <a:ext cx="94869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销售商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57135" y="1560195"/>
            <a:ext cx="54610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客户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974205" y="2432685"/>
            <a:ext cx="719455" cy="719455"/>
          </a:xfrm>
          <a:prstGeom prst="ellipse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937375" y="2393315"/>
            <a:ext cx="795655" cy="795655"/>
          </a:xfrm>
          <a:prstGeom prst="ellipse">
            <a:avLst/>
          </a:prstGeom>
          <a:noFill/>
          <a:ln>
            <a:solidFill>
              <a:srgbClr val="3A8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A89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078345" y="2648585"/>
            <a:ext cx="54610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客服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807200" y="242570"/>
            <a:ext cx="719455" cy="719455"/>
          </a:xfrm>
          <a:prstGeom prst="ellipse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770370" y="203200"/>
            <a:ext cx="795655" cy="795655"/>
          </a:xfrm>
          <a:prstGeom prst="ellipse">
            <a:avLst/>
          </a:prstGeom>
          <a:noFill/>
          <a:ln>
            <a:solidFill>
              <a:srgbClr val="3A8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A89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11340" y="458470"/>
            <a:ext cx="54610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设计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267325" y="184150"/>
            <a:ext cx="719455" cy="719455"/>
          </a:xfrm>
          <a:prstGeom prst="ellipse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230495" y="144780"/>
            <a:ext cx="795655" cy="795655"/>
          </a:xfrm>
          <a:prstGeom prst="ellipse">
            <a:avLst/>
          </a:prstGeom>
          <a:noFill/>
          <a:ln>
            <a:solidFill>
              <a:srgbClr val="3A8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A89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281295" y="386715"/>
            <a:ext cx="73850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印花厂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444365" y="2458085"/>
            <a:ext cx="719455" cy="719455"/>
          </a:xfrm>
          <a:prstGeom prst="ellipse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407535" y="2418715"/>
            <a:ext cx="795655" cy="795655"/>
          </a:xfrm>
          <a:prstGeom prst="ellipse">
            <a:avLst/>
          </a:prstGeom>
          <a:noFill/>
          <a:ln>
            <a:solidFill>
              <a:srgbClr val="3A8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A89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548505" y="2673985"/>
            <a:ext cx="54610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物流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1311910" y="1512570"/>
            <a:ext cx="549275" cy="349250"/>
          </a:xfrm>
          <a:prstGeom prst="straightConnector1">
            <a:avLst/>
          </a:prstGeom>
          <a:ln w="12700" cmpd="sng">
            <a:solidFill>
              <a:srgbClr val="09D3C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066415" y="1476375"/>
            <a:ext cx="570865" cy="342900"/>
          </a:xfrm>
          <a:prstGeom prst="straightConnector1">
            <a:avLst/>
          </a:prstGeom>
          <a:ln w="12700" cmpd="sng">
            <a:solidFill>
              <a:srgbClr val="09D3C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4756785" y="1605280"/>
            <a:ext cx="648970" cy="327660"/>
          </a:xfrm>
          <a:prstGeom prst="straightConnector1">
            <a:avLst/>
          </a:prstGeom>
          <a:ln w="12700" cmpd="sng">
            <a:solidFill>
              <a:srgbClr val="09D3C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7" idx="3"/>
          </p:cNvCxnSpPr>
          <p:nvPr/>
        </p:nvCxnSpPr>
        <p:spPr>
          <a:xfrm>
            <a:off x="6605270" y="1685925"/>
            <a:ext cx="776605" cy="182880"/>
          </a:xfrm>
          <a:prstGeom prst="straightConnector1">
            <a:avLst/>
          </a:prstGeom>
          <a:ln w="12700" cmpd="sng">
            <a:solidFill>
              <a:srgbClr val="09D3C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5" idx="3"/>
          </p:cNvCxnSpPr>
          <p:nvPr/>
        </p:nvCxnSpPr>
        <p:spPr>
          <a:xfrm flipV="1">
            <a:off x="6433185" y="882650"/>
            <a:ext cx="45339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5734050" y="970280"/>
            <a:ext cx="107315" cy="19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21" idx="1"/>
          </p:cNvCxnSpPr>
          <p:nvPr/>
        </p:nvCxnSpPr>
        <p:spPr>
          <a:xfrm>
            <a:off x="6436995" y="2043430"/>
            <a:ext cx="642620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" idx="3"/>
            <a:endCxn id="31" idx="7"/>
          </p:cNvCxnSpPr>
          <p:nvPr/>
        </p:nvCxnSpPr>
        <p:spPr>
          <a:xfrm flipH="1">
            <a:off x="5086985" y="2040890"/>
            <a:ext cx="57340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784350" y="2381250"/>
            <a:ext cx="1447800" cy="173863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流程图: 过程 48"/>
          <p:cNvSpPr/>
          <p:nvPr/>
        </p:nvSpPr>
        <p:spPr>
          <a:xfrm>
            <a:off x="1777365" y="2378075"/>
            <a:ext cx="1454785" cy="383540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384165" y="2729230"/>
            <a:ext cx="1447800" cy="1738630"/>
          </a:xfrm>
          <a:prstGeom prst="rect">
            <a:avLst/>
          </a:prstGeom>
          <a:noFill/>
          <a:ln>
            <a:solidFill>
              <a:srgbClr val="3A8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流程图: 过程 50"/>
          <p:cNvSpPr/>
          <p:nvPr/>
        </p:nvSpPr>
        <p:spPr>
          <a:xfrm>
            <a:off x="5377180" y="2726055"/>
            <a:ext cx="1454785" cy="383540"/>
          </a:xfrm>
          <a:prstGeom prst="flowChartProcess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1896745" y="2019935"/>
            <a:ext cx="314325" cy="32194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 rot="3360000">
            <a:off x="3368040" y="1878965"/>
            <a:ext cx="271780" cy="58483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805305" y="2425065"/>
            <a:ext cx="1341120" cy="238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latin typeface="微软雅黑" charset="0"/>
                <a:ea typeface="微软雅黑" charset="0"/>
              </a:rPr>
              <a:t>一级，二级批发商代理</a:t>
            </a:r>
            <a:endParaRPr lang="zh-CN" altLang="en-US" sz="900">
              <a:latin typeface="微软雅黑" charset="0"/>
              <a:ea typeface="微软雅黑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990725" y="2903855"/>
            <a:ext cx="1062990" cy="1324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900">
                <a:latin typeface="微软雅黑" charset="0"/>
                <a:ea typeface="微软雅黑" charset="0"/>
              </a:rPr>
              <a:t>毛利约</a:t>
            </a:r>
            <a:r>
              <a:rPr lang="en-US" altLang="zh-CN" sz="900">
                <a:latin typeface="微软雅黑" charset="0"/>
                <a:ea typeface="微软雅黑" charset="0"/>
              </a:rPr>
              <a:t>10%</a:t>
            </a:r>
            <a:endParaRPr lang="en-US" altLang="zh-CN" sz="900">
              <a:latin typeface="微软雅黑" charset="0"/>
              <a:ea typeface="微软雅黑" charset="0"/>
            </a:endParaRPr>
          </a:p>
          <a:p>
            <a:pPr algn="ctr">
              <a:lnSpc>
                <a:spcPct val="140000"/>
              </a:lnSpc>
            </a:pPr>
            <a:r>
              <a:rPr lang="zh-CN" altLang="en-US" sz="900">
                <a:latin typeface="微软雅黑" charset="0"/>
                <a:ea typeface="微软雅黑" charset="0"/>
              </a:rPr>
              <a:t>区域性代理</a:t>
            </a:r>
            <a:endParaRPr lang="zh-CN" altLang="en-US" sz="900">
              <a:latin typeface="微软雅黑" charset="0"/>
              <a:ea typeface="微软雅黑" charset="0"/>
            </a:endParaRPr>
          </a:p>
          <a:p>
            <a:pPr algn="ctr">
              <a:lnSpc>
                <a:spcPct val="140000"/>
              </a:lnSpc>
            </a:pPr>
            <a:r>
              <a:rPr lang="zh-CN" altLang="en-US" sz="900">
                <a:latin typeface="微软雅黑" charset="0"/>
                <a:ea typeface="微软雅黑" charset="0"/>
              </a:rPr>
              <a:t>分担库存</a:t>
            </a:r>
            <a:endParaRPr lang="zh-CN" altLang="en-US" sz="900">
              <a:latin typeface="微软雅黑" charset="0"/>
              <a:ea typeface="微软雅黑" charset="0"/>
            </a:endParaRPr>
          </a:p>
          <a:p>
            <a:pPr algn="ctr">
              <a:lnSpc>
                <a:spcPct val="140000"/>
              </a:lnSpc>
            </a:pPr>
            <a:r>
              <a:rPr lang="zh-CN" altLang="en-US" sz="900">
                <a:latin typeface="微软雅黑" charset="0"/>
                <a:ea typeface="微软雅黑" charset="0"/>
              </a:rPr>
              <a:t>渠道推广</a:t>
            </a:r>
            <a:endParaRPr lang="zh-CN" altLang="en-US" sz="900">
              <a:latin typeface="微软雅黑" charset="0"/>
              <a:ea typeface="微软雅黑" charset="0"/>
            </a:endParaRPr>
          </a:p>
          <a:p>
            <a:pPr algn="ctr">
              <a:lnSpc>
                <a:spcPct val="140000"/>
              </a:lnSpc>
            </a:pPr>
            <a:r>
              <a:rPr lang="zh-CN" altLang="en-US" sz="900">
                <a:latin typeface="微软雅黑" charset="0"/>
                <a:ea typeface="微软雅黑" charset="0"/>
              </a:rPr>
              <a:t>下级批发商招募</a:t>
            </a:r>
            <a:endParaRPr lang="zh-CN" altLang="en-US" sz="900">
              <a:latin typeface="微软雅黑" charset="0"/>
              <a:ea typeface="微软雅黑" charset="0"/>
            </a:endParaRPr>
          </a:p>
          <a:p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591175" y="3305175"/>
            <a:ext cx="1062990" cy="1324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900">
                <a:latin typeface="微软雅黑" charset="0"/>
                <a:ea typeface="微软雅黑" charset="0"/>
              </a:rPr>
              <a:t>需要多端整合</a:t>
            </a:r>
            <a:endParaRPr lang="zh-CN" altLang="en-US" sz="900">
              <a:latin typeface="微软雅黑" charset="0"/>
              <a:ea typeface="微软雅黑" charset="0"/>
            </a:endParaRPr>
          </a:p>
          <a:p>
            <a:pPr algn="ctr">
              <a:lnSpc>
                <a:spcPct val="140000"/>
              </a:lnSpc>
            </a:pPr>
            <a:r>
              <a:rPr lang="zh-CN" altLang="en-US" sz="900">
                <a:latin typeface="微软雅黑" charset="0"/>
                <a:ea typeface="微软雅黑" charset="0"/>
              </a:rPr>
              <a:t>底衫价格高</a:t>
            </a:r>
            <a:endParaRPr lang="zh-CN" altLang="en-US" sz="900">
              <a:latin typeface="微软雅黑" charset="0"/>
              <a:ea typeface="微软雅黑" charset="0"/>
            </a:endParaRPr>
          </a:p>
          <a:p>
            <a:pPr algn="ctr">
              <a:lnSpc>
                <a:spcPct val="140000"/>
              </a:lnSpc>
            </a:pPr>
            <a:r>
              <a:rPr lang="zh-CN" altLang="en-US" sz="900">
                <a:latin typeface="微软雅黑" charset="0"/>
                <a:ea typeface="微软雅黑" charset="0"/>
              </a:rPr>
              <a:t>服务不优质</a:t>
            </a:r>
            <a:endParaRPr lang="zh-CN" altLang="en-US" sz="900">
              <a:latin typeface="微软雅黑" charset="0"/>
              <a:ea typeface="微软雅黑" charset="0"/>
            </a:endParaRPr>
          </a:p>
          <a:p>
            <a:pPr algn="ctr">
              <a:lnSpc>
                <a:spcPct val="140000"/>
              </a:lnSpc>
            </a:pPr>
            <a:r>
              <a:rPr lang="zh-CN" altLang="en-US" sz="900">
                <a:latin typeface="微软雅黑" charset="0"/>
                <a:ea typeface="微软雅黑" charset="0"/>
              </a:rPr>
              <a:t>配套不到位</a:t>
            </a:r>
            <a:endParaRPr lang="zh-CN" altLang="en-US" sz="900">
              <a:latin typeface="微软雅黑" charset="0"/>
              <a:ea typeface="微软雅黑" charset="0"/>
            </a:endParaRPr>
          </a:p>
          <a:p>
            <a:pPr algn="ctr">
              <a:lnSpc>
                <a:spcPct val="140000"/>
              </a:lnSpc>
            </a:pPr>
            <a:endParaRPr lang="zh-CN" altLang="en-US" sz="900">
              <a:latin typeface="微软雅黑" charset="0"/>
              <a:ea typeface="微软雅黑" charset="0"/>
            </a:endParaRPr>
          </a:p>
          <a:p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3947388" y="4796211"/>
            <a:ext cx="1223226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>
                    <a:lumMod val="65000"/>
                    <a:lumOff val="35000"/>
                  </a:schemeClr>
                </a:solidFill>
              </a:rPr>
              <a:t>www.yome360.com</a:t>
            </a:r>
            <a:endParaRPr lang="en-US" altLang="zh-CN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流程图: 过程 1"/>
          <p:cNvSpPr/>
          <p:nvPr/>
        </p:nvSpPr>
        <p:spPr>
          <a:xfrm>
            <a:off x="205645" y="0"/>
            <a:ext cx="1364697" cy="468713"/>
          </a:xfrm>
          <a:prstGeom prst="flowChartProcess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" name="文本框 2"/>
          <p:cNvSpPr txBox="1"/>
          <p:nvPr/>
        </p:nvSpPr>
        <p:spPr>
          <a:xfrm>
            <a:off x="289560" y="29845"/>
            <a:ext cx="1270635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solidFill>
                  <a:schemeClr val="bg1"/>
                </a:solidFill>
                <a:latin typeface="创艺简黑体" charset="0"/>
                <a:ea typeface="创艺简黑体" charset="0"/>
              </a:rPr>
              <a:t>市场现状</a:t>
            </a:r>
            <a:endParaRPr lang="zh-CN" altLang="en-US" sz="2100">
              <a:solidFill>
                <a:schemeClr val="bg1"/>
              </a:solidFill>
              <a:latin typeface="创艺简黑体" charset="0"/>
              <a:ea typeface="创艺简黑体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076950" y="1042670"/>
            <a:ext cx="859790" cy="859790"/>
          </a:xfrm>
          <a:prstGeom prst="ellipse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57530" y="3865880"/>
            <a:ext cx="83953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184265" y="2767330"/>
            <a:ext cx="815975" cy="815975"/>
          </a:xfrm>
          <a:prstGeom prst="ellipse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023485" y="142875"/>
            <a:ext cx="0" cy="43795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337685" y="1547495"/>
            <a:ext cx="1446530" cy="1446530"/>
          </a:xfrm>
          <a:prstGeom prst="ellipse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13480" y="414655"/>
            <a:ext cx="109918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</a:rPr>
              <a:t>后端服务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37175" y="427990"/>
            <a:ext cx="109918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</a:rPr>
              <a:t>前端服务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08500" y="1863725"/>
            <a:ext cx="1219200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品牌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销售商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65805" y="855345"/>
            <a:ext cx="859790" cy="859790"/>
          </a:xfrm>
          <a:prstGeom prst="ellipse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21305" y="1952625"/>
            <a:ext cx="859790" cy="859790"/>
          </a:xfrm>
          <a:prstGeom prst="ellipse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530600" y="3186430"/>
            <a:ext cx="859790" cy="859790"/>
          </a:xfrm>
          <a:prstGeom prst="ellipse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20820000">
            <a:off x="5758180" y="1781810"/>
            <a:ext cx="370840" cy="185420"/>
          </a:xfrm>
          <a:prstGeom prst="rightArrow">
            <a:avLst/>
          </a:prstGeom>
          <a:noFill/>
          <a:ln>
            <a:solidFill>
              <a:srgbClr val="3A8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2940000">
            <a:off x="5785485" y="2679065"/>
            <a:ext cx="370840" cy="185420"/>
          </a:xfrm>
          <a:prstGeom prst="rightArrow">
            <a:avLst/>
          </a:prstGeom>
          <a:noFill/>
          <a:ln>
            <a:solidFill>
              <a:srgbClr val="3A8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9000000">
            <a:off x="4328795" y="3020695"/>
            <a:ext cx="370840" cy="185420"/>
          </a:xfrm>
          <a:prstGeom prst="rightArrow">
            <a:avLst/>
          </a:prstGeom>
          <a:noFill/>
          <a:ln>
            <a:solidFill>
              <a:srgbClr val="3A8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0620000">
            <a:off x="3820795" y="2284730"/>
            <a:ext cx="370840" cy="185420"/>
          </a:xfrm>
          <a:prstGeom prst="rightArrow">
            <a:avLst/>
          </a:prstGeom>
          <a:noFill/>
          <a:ln>
            <a:solidFill>
              <a:srgbClr val="3A8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2720000">
            <a:off x="4126230" y="1520190"/>
            <a:ext cx="370840" cy="185420"/>
          </a:xfrm>
          <a:prstGeom prst="rightArrow">
            <a:avLst/>
          </a:prstGeom>
          <a:noFill/>
          <a:ln>
            <a:solidFill>
              <a:srgbClr val="3A8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208395" y="1297305"/>
            <a:ext cx="63563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设计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06820" y="3014980"/>
            <a:ext cx="63563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客服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75025" y="996315"/>
            <a:ext cx="635635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印花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服务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938780" y="2107565"/>
            <a:ext cx="635635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底衫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供应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662045" y="3326765"/>
            <a:ext cx="635635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包装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物流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952740" y="3952240"/>
            <a:ext cx="115570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</a:rPr>
              <a:t>标准化程度低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85800" y="662305"/>
            <a:ext cx="150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ctr"/>
            <a:r>
              <a:rPr lang="en-US" altLang="zh-CN"/>
              <a:t>a.</a:t>
            </a:r>
            <a:r>
              <a:rPr lang="zh-CN" altLang="en-US" sz="1400">
                <a:latin typeface="微软雅黑" charset="0"/>
                <a:ea typeface="微软雅黑" charset="0"/>
              </a:rPr>
              <a:t>服务意识低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80085" y="908050"/>
            <a:ext cx="150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ctr"/>
            <a:r>
              <a:rPr lang="en-US" altLang="zh-CN"/>
              <a:t>b.</a:t>
            </a:r>
            <a:r>
              <a:rPr lang="zh-CN" altLang="en-US" sz="1400">
                <a:latin typeface="微软雅黑" charset="0"/>
                <a:ea typeface="微软雅黑" charset="0"/>
              </a:rPr>
              <a:t>信息化程度低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5005" y="1160780"/>
            <a:ext cx="168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ctr"/>
            <a:r>
              <a:rPr lang="en-US" altLang="zh-CN"/>
              <a:t>c.</a:t>
            </a:r>
            <a:r>
              <a:rPr lang="zh-CN" altLang="en-US" sz="1400">
                <a:latin typeface="微软雅黑" charset="0"/>
                <a:ea typeface="微软雅黑" charset="0"/>
              </a:rPr>
              <a:t>技术品类不齐全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35" name="左箭头 34"/>
          <p:cNvSpPr/>
          <p:nvPr/>
        </p:nvSpPr>
        <p:spPr>
          <a:xfrm>
            <a:off x="2398395" y="1069975"/>
            <a:ext cx="677545" cy="192405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左箭头 35"/>
          <p:cNvSpPr/>
          <p:nvPr/>
        </p:nvSpPr>
        <p:spPr>
          <a:xfrm>
            <a:off x="2148840" y="2337435"/>
            <a:ext cx="570865" cy="192405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56285" y="2098040"/>
            <a:ext cx="150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ctr"/>
            <a:r>
              <a:rPr lang="en-US" altLang="zh-CN"/>
              <a:t>a.</a:t>
            </a:r>
            <a:r>
              <a:rPr lang="zh-CN" altLang="en-US" sz="1400">
                <a:latin typeface="微软雅黑" charset="0"/>
                <a:ea typeface="微软雅黑" charset="0"/>
              </a:rPr>
              <a:t>价格差异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37235" y="2350770"/>
            <a:ext cx="168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ctr"/>
            <a:r>
              <a:rPr lang="en-US" altLang="zh-CN"/>
              <a:t>b.</a:t>
            </a:r>
            <a:r>
              <a:rPr lang="zh-CN" altLang="en-US" sz="1400">
                <a:latin typeface="微软雅黑" charset="0"/>
                <a:ea typeface="微软雅黑" charset="0"/>
              </a:rPr>
              <a:t>供应不稳定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2790" y="3258185"/>
            <a:ext cx="208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ctr"/>
            <a:r>
              <a:rPr lang="en-US" altLang="zh-CN"/>
              <a:t>a.</a:t>
            </a:r>
            <a:r>
              <a:rPr lang="en-US" altLang="zh-CN" sz="1400">
                <a:latin typeface="微软雅黑" charset="0"/>
                <a:ea typeface="微软雅黑" charset="0"/>
              </a:rPr>
              <a:t> </a:t>
            </a:r>
            <a:r>
              <a:rPr lang="zh-CN" altLang="en-US" sz="1400">
                <a:latin typeface="微软雅黑" charset="0"/>
                <a:ea typeface="微软雅黑" charset="0"/>
              </a:rPr>
              <a:t>对应形式品牌多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23265" y="3533140"/>
            <a:ext cx="150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ctr"/>
            <a:r>
              <a:rPr lang="en-US" altLang="zh-CN"/>
              <a:t>b. </a:t>
            </a:r>
            <a:r>
              <a:rPr lang="zh-CN" altLang="en-US" sz="1400">
                <a:latin typeface="微软雅黑" charset="0"/>
                <a:ea typeface="微软雅黑" charset="0"/>
              </a:rPr>
              <a:t>物流成本高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49300" y="3799205"/>
            <a:ext cx="168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环节复杂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34060" y="4080510"/>
            <a:ext cx="168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ctr"/>
            <a:r>
              <a:rPr lang="en-US" altLang="zh-CN"/>
              <a:t>d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  <a:r>
              <a:rPr lang="zh-CN" altLang="en-US" sz="1400">
                <a:latin typeface="微软雅黑" charset="0"/>
                <a:ea typeface="微软雅黑" charset="0"/>
              </a:rPr>
              <a:t>可相对标准化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43" name="左箭头 42"/>
          <p:cNvSpPr/>
          <p:nvPr/>
        </p:nvSpPr>
        <p:spPr>
          <a:xfrm>
            <a:off x="2490470" y="3617595"/>
            <a:ext cx="954405" cy="192405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947388" y="4796211"/>
            <a:ext cx="1223226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>
                    <a:lumMod val="65000"/>
                    <a:lumOff val="35000"/>
                  </a:schemeClr>
                </a:solidFill>
              </a:rPr>
              <a:t>www.yome360.com</a:t>
            </a:r>
            <a:endParaRPr lang="en-US" altLang="zh-CN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椭圆 13"/>
          <p:cNvSpPr/>
          <p:nvPr/>
        </p:nvSpPr>
        <p:spPr>
          <a:xfrm>
            <a:off x="1501775" y="544195"/>
            <a:ext cx="5531485" cy="4163060"/>
          </a:xfrm>
          <a:prstGeom prst="ellips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流程图: 过程 1"/>
          <p:cNvSpPr/>
          <p:nvPr/>
        </p:nvSpPr>
        <p:spPr>
          <a:xfrm>
            <a:off x="206375" y="0"/>
            <a:ext cx="1762125" cy="468630"/>
          </a:xfrm>
          <a:prstGeom prst="flowChartProcess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" name="文本框 2"/>
          <p:cNvSpPr txBox="1"/>
          <p:nvPr/>
        </p:nvSpPr>
        <p:spPr>
          <a:xfrm>
            <a:off x="311150" y="22225"/>
            <a:ext cx="1769745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solidFill>
                  <a:schemeClr val="bg1"/>
                </a:solidFill>
                <a:latin typeface="创艺简黑体" charset="0"/>
                <a:ea typeface="创艺简黑体" charset="0"/>
              </a:rPr>
              <a:t>市场的诉求</a:t>
            </a:r>
            <a:endParaRPr lang="en-US" altLang="zh-CN" sz="2100">
              <a:solidFill>
                <a:schemeClr val="bg1"/>
              </a:solidFill>
              <a:latin typeface="创艺简黑体" charset="0"/>
              <a:ea typeface="创艺简黑体" charset="0"/>
            </a:endParaRPr>
          </a:p>
        </p:txBody>
      </p:sp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230880" y="1189990"/>
            <a:ext cx="2275840" cy="3209290"/>
          </a:xfrm>
          <a:prstGeom prst="rect">
            <a:avLst/>
          </a:prstGeom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1455" y="938530"/>
            <a:ext cx="3013710" cy="4249420"/>
          </a:xfrm>
          <a:prstGeom prst="rect">
            <a:avLst/>
          </a:prstGeom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02505" y="-895985"/>
            <a:ext cx="2870835" cy="4047490"/>
          </a:xfrm>
          <a:prstGeom prst="rect">
            <a:avLst/>
          </a:prstGeom>
        </p:spPr>
      </p:pic>
      <p:pic>
        <p:nvPicPr>
          <p:cNvPr id="7" name="图片 6" descr="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747385" y="1865630"/>
            <a:ext cx="2940050" cy="41452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11860" y="2317750"/>
            <a:ext cx="158559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T</a:t>
            </a:r>
            <a:r>
              <a:rPr lang="zh-CN" altLang="en-US" sz="12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恤销售商需求</a:t>
            </a:r>
            <a:endParaRPr lang="zh-CN" altLang="en-US" sz="1200" b="1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5005" y="2620010"/>
            <a:ext cx="1875155" cy="85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生产全套服务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服务标准化、集体化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降低成本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43475" y="685800"/>
            <a:ext cx="2497455" cy="1115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提高印花效率，进行信息化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制定底衫供应与客户的关系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渠道扁平化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>
              <a:lnSpc>
                <a:spcPct val="140000"/>
              </a:lnSpc>
            </a:pP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48020" y="409575"/>
            <a:ext cx="109347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印花厂诉求</a:t>
            </a:r>
            <a:endParaRPr lang="zh-CN" altLang="en-US" sz="1200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43675" y="3198495"/>
            <a:ext cx="126682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底衫供应商诉求</a:t>
            </a:r>
            <a:endParaRPr lang="zh-CN" altLang="en-US" sz="1200" b="1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34710" y="3525520"/>
            <a:ext cx="2497455" cy="1115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提高库存周转率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维系好客户关系并拓展新的客户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规范化的管理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>
              <a:lnSpc>
                <a:spcPct val="140000"/>
              </a:lnSpc>
            </a:pP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26433" y="4789226"/>
            <a:ext cx="1223226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>
                    <a:lumMod val="65000"/>
                    <a:lumOff val="35000"/>
                  </a:schemeClr>
                </a:solidFill>
              </a:rPr>
              <a:t>www.yome360.com</a:t>
            </a:r>
            <a:endParaRPr lang="en-US" altLang="zh-CN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流程图: 过程 1"/>
          <p:cNvSpPr/>
          <p:nvPr/>
        </p:nvSpPr>
        <p:spPr>
          <a:xfrm>
            <a:off x="206375" y="0"/>
            <a:ext cx="1762125" cy="468630"/>
          </a:xfrm>
          <a:prstGeom prst="flowChartProcess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" name="文本框 2"/>
          <p:cNvSpPr txBox="1"/>
          <p:nvPr/>
        </p:nvSpPr>
        <p:spPr>
          <a:xfrm>
            <a:off x="436880" y="22225"/>
            <a:ext cx="144399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solidFill>
                  <a:schemeClr val="bg1"/>
                </a:solidFill>
                <a:latin typeface="创艺简黑体" charset="0"/>
                <a:ea typeface="创艺简黑体" charset="0"/>
              </a:rPr>
              <a:t>业务模式</a:t>
            </a:r>
            <a:endParaRPr lang="zh-CN" altLang="en-US" sz="2100">
              <a:solidFill>
                <a:schemeClr val="bg1"/>
              </a:solidFill>
              <a:latin typeface="创艺简黑体" charset="0"/>
              <a:ea typeface="创艺简黑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88435" y="318135"/>
            <a:ext cx="112331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过去的模式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23970" y="677545"/>
            <a:ext cx="1332230" cy="702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636260" y="575310"/>
            <a:ext cx="789305" cy="789305"/>
          </a:xfrm>
          <a:prstGeom prst="ellipse">
            <a:avLst/>
          </a:prstGeom>
          <a:solidFill>
            <a:srgbClr val="399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340985" y="1562100"/>
            <a:ext cx="789305" cy="789305"/>
          </a:xfrm>
          <a:prstGeom prst="ellipse">
            <a:avLst/>
          </a:prstGeom>
          <a:solidFill>
            <a:srgbClr val="399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534285" y="520700"/>
            <a:ext cx="789305" cy="789305"/>
          </a:xfrm>
          <a:prstGeom prst="ellipse">
            <a:avLst/>
          </a:prstGeom>
          <a:solidFill>
            <a:srgbClr val="399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61615" y="1537970"/>
            <a:ext cx="789305" cy="789305"/>
          </a:xfrm>
          <a:prstGeom prst="ellipse">
            <a:avLst/>
          </a:prstGeom>
          <a:solidFill>
            <a:srgbClr val="399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068445" y="1810385"/>
            <a:ext cx="789305" cy="789305"/>
          </a:xfrm>
          <a:prstGeom prst="ellipse">
            <a:avLst/>
          </a:prstGeom>
          <a:solidFill>
            <a:srgbClr val="399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50665" y="826770"/>
            <a:ext cx="96964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charset="0"/>
                <a:ea typeface="微软雅黑" charset="0"/>
              </a:rPr>
              <a:t>销售商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46750" y="784225"/>
            <a:ext cx="60007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设计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62270" y="1792605"/>
            <a:ext cx="60007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客服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63060" y="1919605"/>
            <a:ext cx="600075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包装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物流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70835" y="1757045"/>
            <a:ext cx="60007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底衫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8900" y="718820"/>
            <a:ext cx="60007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印花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5210810" y="979805"/>
            <a:ext cx="368935" cy="0"/>
          </a:xfrm>
          <a:prstGeom prst="straightConnector1">
            <a:avLst/>
          </a:prstGeom>
          <a:ln w="12700" cmpd="sng">
            <a:solidFill>
              <a:srgbClr val="09D3C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5078730" y="1254760"/>
            <a:ext cx="371475" cy="379095"/>
          </a:xfrm>
          <a:prstGeom prst="straightConnector1">
            <a:avLst/>
          </a:prstGeom>
          <a:ln w="12700" cmpd="sng">
            <a:solidFill>
              <a:srgbClr val="09D3C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4413885" y="1443355"/>
            <a:ext cx="16510" cy="299085"/>
          </a:xfrm>
          <a:prstGeom prst="straightConnector1">
            <a:avLst/>
          </a:prstGeom>
          <a:ln w="12700" cmpd="sng">
            <a:solidFill>
              <a:srgbClr val="09D3C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532505" y="1305560"/>
            <a:ext cx="331470" cy="277495"/>
          </a:xfrm>
          <a:prstGeom prst="straightConnector1">
            <a:avLst/>
          </a:prstGeom>
          <a:ln w="12700" cmpd="sng">
            <a:solidFill>
              <a:srgbClr val="09D3C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378835" y="950595"/>
            <a:ext cx="332740" cy="0"/>
          </a:xfrm>
          <a:prstGeom prst="straightConnector1">
            <a:avLst/>
          </a:prstGeom>
          <a:ln w="12700" cmpd="sng">
            <a:solidFill>
              <a:srgbClr val="09D3C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箭头 31"/>
          <p:cNvSpPr/>
          <p:nvPr/>
        </p:nvSpPr>
        <p:spPr>
          <a:xfrm>
            <a:off x="6563995" y="855345"/>
            <a:ext cx="673100" cy="1955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355840" y="609600"/>
            <a:ext cx="1332230" cy="702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707630" y="744220"/>
            <a:ext cx="7385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charset="0"/>
                <a:ea typeface="微软雅黑" charset="0"/>
              </a:rPr>
              <a:t>客户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9585" y="642620"/>
            <a:ext cx="1795780" cy="11004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57200" y="778510"/>
            <a:ext cx="1737995" cy="725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多点协调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成本、出错率高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978275" y="2668270"/>
            <a:ext cx="112331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我们的模式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034540" y="2917190"/>
            <a:ext cx="5176520" cy="254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charset="0"/>
                <a:ea typeface="微软雅黑" charset="0"/>
              </a:rPr>
              <a:t>优化和缩短供应链，为销售商提供集成化，后端供应链服务，并提供信息化管理工具。</a:t>
            </a:r>
            <a:endParaRPr lang="zh-CN" altLang="en-US" sz="1000">
              <a:latin typeface="微软雅黑" charset="0"/>
              <a:ea typeface="微软雅黑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810635" y="3747135"/>
            <a:ext cx="1332230" cy="702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034155" y="3905885"/>
            <a:ext cx="96964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charset="0"/>
                <a:ea typeface="微软雅黑" charset="0"/>
              </a:rPr>
              <a:t>销售商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431415" y="3388360"/>
            <a:ext cx="972185" cy="1331595"/>
          </a:xfrm>
          <a:prstGeom prst="ellipse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439035" y="3627755"/>
            <a:ext cx="940435" cy="840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团体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T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恤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定制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供应链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528310" y="3225165"/>
            <a:ext cx="789305" cy="789305"/>
          </a:xfrm>
          <a:prstGeom prst="ellipse">
            <a:avLst/>
          </a:prstGeom>
          <a:solidFill>
            <a:srgbClr val="399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638800" y="3434080"/>
            <a:ext cx="60007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设计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555615" y="4203065"/>
            <a:ext cx="789305" cy="789305"/>
          </a:xfrm>
          <a:prstGeom prst="ellipse">
            <a:avLst/>
          </a:prstGeom>
          <a:solidFill>
            <a:srgbClr val="399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676900" y="4433570"/>
            <a:ext cx="60007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客服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8" name="右箭头 47"/>
          <p:cNvSpPr/>
          <p:nvPr/>
        </p:nvSpPr>
        <p:spPr>
          <a:xfrm>
            <a:off x="3469640" y="3997960"/>
            <a:ext cx="274955" cy="1955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251065" y="3741420"/>
            <a:ext cx="1332230" cy="702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602855" y="3876040"/>
            <a:ext cx="7385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charset="0"/>
                <a:ea typeface="微软雅黑" charset="0"/>
              </a:rPr>
              <a:t>客户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115695" y="3185795"/>
            <a:ext cx="789305" cy="789305"/>
          </a:xfrm>
          <a:prstGeom prst="ellipse">
            <a:avLst/>
          </a:prstGeom>
          <a:solidFill>
            <a:srgbClr val="399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102995" y="3314065"/>
            <a:ext cx="823595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集成化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服务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143000" y="4163695"/>
            <a:ext cx="789305" cy="789305"/>
          </a:xfrm>
          <a:prstGeom prst="ellipse">
            <a:avLst/>
          </a:prstGeom>
          <a:solidFill>
            <a:srgbClr val="399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112520" y="4215130"/>
            <a:ext cx="838200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信息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系统化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56" name="曲线连接符 55"/>
          <p:cNvCxnSpPr/>
          <p:nvPr/>
        </p:nvCxnSpPr>
        <p:spPr>
          <a:xfrm flipV="1">
            <a:off x="3416300" y="3436620"/>
            <a:ext cx="2085340" cy="267970"/>
          </a:xfrm>
          <a:prstGeom prst="curvedConnector3">
            <a:avLst>
              <a:gd name="adj1" fmla="val 50030"/>
            </a:avLst>
          </a:prstGeom>
          <a:ln w="12700" cmpd="sng">
            <a:solidFill>
              <a:srgbClr val="09D3C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/>
          <p:nvPr/>
        </p:nvCxnSpPr>
        <p:spPr>
          <a:xfrm>
            <a:off x="3395980" y="4500880"/>
            <a:ext cx="2063750" cy="267970"/>
          </a:xfrm>
          <a:prstGeom prst="curvedConnector3">
            <a:avLst>
              <a:gd name="adj1" fmla="val 50031"/>
            </a:avLst>
          </a:prstGeom>
          <a:ln w="12700" cmpd="sng">
            <a:solidFill>
              <a:srgbClr val="09D3C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右箭头 57"/>
          <p:cNvSpPr/>
          <p:nvPr/>
        </p:nvSpPr>
        <p:spPr>
          <a:xfrm>
            <a:off x="5254625" y="4001770"/>
            <a:ext cx="274955" cy="1955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6365875" y="3969385"/>
            <a:ext cx="666115" cy="1955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 rot="1140000">
            <a:off x="1989455" y="3589655"/>
            <a:ext cx="405130" cy="1955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右箭头 60"/>
          <p:cNvSpPr/>
          <p:nvPr/>
        </p:nvSpPr>
        <p:spPr>
          <a:xfrm rot="20340000">
            <a:off x="2007235" y="4397375"/>
            <a:ext cx="405130" cy="1955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 rot="21000000">
            <a:off x="3954780" y="3303270"/>
            <a:ext cx="85471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</a:rPr>
              <a:t>收集素材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 rot="720000">
            <a:off x="3740785" y="4653915"/>
            <a:ext cx="127762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</a:rPr>
              <a:t>定时信息反馈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0" y="5080"/>
            <a:ext cx="9150350" cy="5132705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流程图: 过程 1"/>
          <p:cNvSpPr/>
          <p:nvPr/>
        </p:nvSpPr>
        <p:spPr>
          <a:xfrm>
            <a:off x="206375" y="0"/>
            <a:ext cx="1762125" cy="468630"/>
          </a:xfrm>
          <a:prstGeom prst="flowChartProcess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" name="文本框 2"/>
          <p:cNvSpPr txBox="1"/>
          <p:nvPr/>
        </p:nvSpPr>
        <p:spPr>
          <a:xfrm>
            <a:off x="325120" y="15240"/>
            <a:ext cx="192151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solidFill>
                  <a:schemeClr val="bg1"/>
                </a:solidFill>
                <a:latin typeface="创艺简黑体" charset="0"/>
                <a:ea typeface="创艺简黑体" charset="0"/>
              </a:rPr>
              <a:t>我们的价值</a:t>
            </a:r>
            <a:endParaRPr lang="zh-CN" altLang="en-US" sz="2100">
              <a:solidFill>
                <a:schemeClr val="bg1"/>
              </a:solidFill>
              <a:latin typeface="创艺简黑体" charset="0"/>
              <a:ea typeface="创艺简黑体" charset="0"/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1127125" y="1056005"/>
            <a:ext cx="2586990" cy="258699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85240" y="1071245"/>
            <a:ext cx="2299335" cy="324294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495800" y="1466215"/>
            <a:ext cx="167005" cy="1670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95800" y="2009140"/>
            <a:ext cx="167005" cy="1670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495800" y="2513330"/>
            <a:ext cx="167005" cy="1670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495800" y="3003550"/>
            <a:ext cx="167005" cy="1670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757295" y="1558925"/>
            <a:ext cx="666115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757295" y="2098040"/>
            <a:ext cx="666115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757295" y="2602230"/>
            <a:ext cx="666115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757295" y="3092450"/>
            <a:ext cx="666115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711065" y="1411605"/>
            <a:ext cx="313563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</a:rPr>
              <a:t>省去中间环节，节约成本，提高效率。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92015" y="1880870"/>
            <a:ext cx="2939415" cy="603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销售商获取信息查询，集成化供应链服务，有丰富选择方案。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93285" y="2419985"/>
            <a:ext cx="293941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形成信息化：用信息系统来提高每个节点的效率。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66615" y="2889250"/>
            <a:ext cx="308356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原来松散和啐片化的底衫供应高，印花高，物流高，重新进行信息化集成，为销售商提供具有</a:t>
            </a:r>
            <a:r>
              <a:rPr lang="en-US" altLang="zh-CN" sz="1200">
                <a:latin typeface="微软雅黑" charset="0"/>
                <a:ea typeface="微软雅黑" charset="0"/>
              </a:rPr>
              <a:t>“</a:t>
            </a:r>
            <a:r>
              <a:rPr lang="zh-CN" altLang="en-US" sz="1200">
                <a:latin typeface="微软雅黑" charset="0"/>
                <a:ea typeface="微软雅黑" charset="0"/>
              </a:rPr>
              <a:t>成本</a:t>
            </a:r>
            <a:r>
              <a:rPr lang="en-US" altLang="zh-CN" sz="1200">
                <a:latin typeface="微软雅黑" charset="0"/>
                <a:ea typeface="微软雅黑" charset="0"/>
              </a:rPr>
              <a:t>"</a:t>
            </a:r>
            <a:r>
              <a:rPr lang="zh-CN" altLang="en-US" sz="1200">
                <a:latin typeface="微软雅黑" charset="0"/>
                <a:ea typeface="微软雅黑" charset="0"/>
              </a:rPr>
              <a:t>、</a:t>
            </a:r>
            <a:r>
              <a:rPr lang="en-US" altLang="zh-CN" sz="1200">
                <a:latin typeface="微软雅黑" charset="0"/>
                <a:ea typeface="微软雅黑" charset="0"/>
              </a:rPr>
              <a:t>“</a:t>
            </a:r>
            <a:r>
              <a:rPr lang="zh-CN" altLang="en-US" sz="1200">
                <a:latin typeface="微软雅黑" charset="0"/>
                <a:ea typeface="微软雅黑" charset="0"/>
              </a:rPr>
              <a:t>服务</a:t>
            </a:r>
            <a:r>
              <a:rPr lang="en-US" altLang="zh-CN" sz="1200">
                <a:latin typeface="微软雅黑" charset="0"/>
                <a:ea typeface="微软雅黑" charset="0"/>
              </a:rPr>
              <a:t>”</a:t>
            </a:r>
            <a:r>
              <a:rPr lang="zh-CN" altLang="en-US" sz="1200">
                <a:latin typeface="微软雅黑" charset="0"/>
                <a:ea typeface="微软雅黑" charset="0"/>
              </a:rPr>
              <a:t>、</a:t>
            </a:r>
            <a:r>
              <a:rPr lang="en-US" altLang="zh-CN" sz="1200">
                <a:latin typeface="微软雅黑" charset="0"/>
                <a:ea typeface="微软雅黑" charset="0"/>
              </a:rPr>
              <a:t>“</a:t>
            </a:r>
            <a:r>
              <a:rPr lang="zh-CN" altLang="en-US" sz="1200">
                <a:latin typeface="微软雅黑" charset="0"/>
                <a:ea typeface="微软雅黑" charset="0"/>
              </a:rPr>
              <a:t>数据</a:t>
            </a:r>
            <a:r>
              <a:rPr lang="en-US" altLang="zh-CN" sz="1200">
                <a:latin typeface="微软雅黑" charset="0"/>
                <a:ea typeface="微软雅黑" charset="0"/>
              </a:rPr>
              <a:t>”</a:t>
            </a:r>
            <a:r>
              <a:rPr lang="zh-CN" altLang="en-US" sz="1200">
                <a:latin typeface="微软雅黑" charset="0"/>
                <a:ea typeface="微软雅黑" charset="0"/>
              </a:rPr>
              <a:t>、优势的供应链服务，不断吸收销售商，不断扩大后端规模，提供整个行业效率。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26433" y="4789226"/>
            <a:ext cx="1223226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>
                    <a:lumMod val="65000"/>
                    <a:lumOff val="35000"/>
                  </a:schemeClr>
                </a:solidFill>
              </a:rPr>
              <a:t>www.yome360.com</a:t>
            </a:r>
            <a:endParaRPr lang="en-US" altLang="zh-CN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-7620" y="-10160"/>
            <a:ext cx="9150350" cy="5132705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流程图: 过程 1"/>
          <p:cNvSpPr/>
          <p:nvPr/>
        </p:nvSpPr>
        <p:spPr>
          <a:xfrm>
            <a:off x="206375" y="0"/>
            <a:ext cx="1762125" cy="468630"/>
          </a:xfrm>
          <a:prstGeom prst="flowChartProcess">
            <a:avLst/>
          </a:prstGeom>
          <a:solidFill>
            <a:srgbClr val="3A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" name="文本框 2"/>
          <p:cNvSpPr txBox="1"/>
          <p:nvPr/>
        </p:nvSpPr>
        <p:spPr>
          <a:xfrm>
            <a:off x="472440" y="36195"/>
            <a:ext cx="1400175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solidFill>
                  <a:schemeClr val="bg1"/>
                </a:solidFill>
                <a:latin typeface="创艺简黑体" charset="0"/>
                <a:ea typeface="创艺简黑体" charset="0"/>
              </a:rPr>
              <a:t>项目进展</a:t>
            </a:r>
            <a:endParaRPr lang="zh-CN" altLang="en-US" sz="2100">
              <a:solidFill>
                <a:schemeClr val="bg1"/>
              </a:solidFill>
              <a:latin typeface="创艺简黑体" charset="0"/>
              <a:ea typeface="创艺简黑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9765" y="854710"/>
            <a:ext cx="170878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3A89FF"/>
                </a:solidFill>
                <a:latin typeface="创艺简粗黑" charset="0"/>
                <a:ea typeface="创艺简粗黑" charset="0"/>
              </a:rPr>
              <a:t>线下供应服务</a:t>
            </a:r>
            <a:endParaRPr lang="zh-CN" altLang="en-US" sz="2000">
              <a:solidFill>
                <a:srgbClr val="3A89FF"/>
              </a:solidFill>
              <a:latin typeface="创艺简粗黑" charset="0"/>
              <a:ea typeface="创艺简粗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48025" y="880110"/>
            <a:ext cx="223710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3A89FF"/>
                </a:solidFill>
                <a:latin typeface="创艺简粗黑" charset="0"/>
                <a:ea typeface="创艺简粗黑" charset="0"/>
              </a:rPr>
              <a:t>线上信息系统处理</a:t>
            </a:r>
            <a:endParaRPr lang="zh-CN" altLang="en-US" sz="2000">
              <a:solidFill>
                <a:srgbClr val="3A89FF"/>
              </a:solidFill>
              <a:latin typeface="创艺简粗黑" charset="0"/>
              <a:ea typeface="创艺简粗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50380" y="906780"/>
            <a:ext cx="127444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3A89FF"/>
                </a:solidFill>
                <a:latin typeface="创艺简粗黑" charset="0"/>
                <a:ea typeface="创艺简粗黑" charset="0"/>
              </a:rPr>
              <a:t>招商进程</a:t>
            </a:r>
            <a:endParaRPr lang="zh-CN" altLang="en-US" sz="2000">
              <a:solidFill>
                <a:srgbClr val="3A89FF"/>
              </a:solidFill>
              <a:latin typeface="创艺简粗黑" charset="0"/>
              <a:ea typeface="创艺简粗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170" y="1433195"/>
            <a:ext cx="210502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一期</a:t>
            </a:r>
            <a:r>
              <a:rPr lang="en-US" altLang="zh-CN" sz="1200">
                <a:latin typeface="微软雅黑" charset="0"/>
                <a:ea typeface="微软雅黑" charset="0"/>
              </a:rPr>
              <a:t>2000</a:t>
            </a:r>
            <a:r>
              <a:rPr lang="zh-CN" altLang="en-US" sz="1200">
                <a:latin typeface="微软雅黑" charset="0"/>
                <a:ea typeface="微软雅黑" charset="0"/>
              </a:rPr>
              <a:t>平米一体化工厂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优质底衫的供应商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印花与物流具有服务意识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每日可处理</a:t>
            </a:r>
            <a:r>
              <a:rPr lang="en-US" altLang="zh-CN" sz="1200">
                <a:latin typeface="微软雅黑" charset="0"/>
                <a:ea typeface="微软雅黑" charset="0"/>
              </a:rPr>
              <a:t>200</a:t>
            </a:r>
            <a:r>
              <a:rPr lang="zh-CN" altLang="en-US" sz="1200">
                <a:latin typeface="微软雅黑" charset="0"/>
                <a:ea typeface="微软雅黑" charset="0"/>
              </a:rPr>
              <a:t>个订单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65500" y="1398270"/>
            <a:ext cx="2070100" cy="1644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7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线上系统</a:t>
            </a:r>
            <a:r>
              <a:rPr lang="en-US" altLang="zh-CN" sz="1200">
                <a:latin typeface="微软雅黑" charset="0"/>
                <a:ea typeface="微软雅黑" charset="0"/>
              </a:rPr>
              <a:t>1.0</a:t>
            </a:r>
            <a:r>
              <a:rPr lang="zh-CN" altLang="en-US" sz="1200">
                <a:latin typeface="微软雅黑" charset="0"/>
                <a:ea typeface="微软雅黑" charset="0"/>
              </a:rPr>
              <a:t>已投入使用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>
              <a:lnSpc>
                <a:spcPct val="17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新版本在改进中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>
              <a:lnSpc>
                <a:spcPct val="17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要改善线下服务节点打通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>
              <a:lnSpc>
                <a:spcPct val="17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要注重下单流程体验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>
              <a:lnSpc>
                <a:spcPct val="17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更要注重数据有储存分析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10375" y="1451610"/>
            <a:ext cx="1772920" cy="1078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8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现有线上销售商厂家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>
              <a:lnSpc>
                <a:spcPct val="18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线下销售商厂家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>
              <a:lnSpc>
                <a:spcPct val="180000"/>
              </a:lnSpc>
            </a:pPr>
            <a:r>
              <a:rPr lang="zh-CN" altLang="en-US" sz="1200">
                <a:latin typeface="微软雅黑" charset="0"/>
                <a:ea typeface="微软雅黑" charset="0"/>
              </a:rPr>
              <a:t>年营业总计约</a:t>
            </a:r>
            <a:r>
              <a:rPr lang="en-US" altLang="zh-CN" sz="1200">
                <a:latin typeface="微软雅黑" charset="0"/>
                <a:ea typeface="微软雅黑" charset="0"/>
              </a:rPr>
              <a:t>1</a:t>
            </a:r>
            <a:r>
              <a:rPr lang="zh-CN" altLang="en-US" sz="1200">
                <a:latin typeface="微软雅黑" charset="0"/>
                <a:ea typeface="微软雅黑" charset="0"/>
              </a:rPr>
              <a:t>亿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785745" y="941070"/>
            <a:ext cx="0" cy="244729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141720" y="944880"/>
            <a:ext cx="0" cy="244729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12463" y="4789226"/>
            <a:ext cx="1223226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>
                    <a:lumMod val="65000"/>
                    <a:lumOff val="35000"/>
                  </a:schemeClr>
                </a:solidFill>
              </a:rPr>
              <a:t>www.yome360.com</a:t>
            </a:r>
            <a:endParaRPr lang="en-US" altLang="zh-CN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图片 11" descr="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0890" y="3108325"/>
            <a:ext cx="1165225" cy="16427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37045" y="2848610"/>
            <a:ext cx="1835150" cy="14230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23970" y="3285490"/>
            <a:ext cx="1227455" cy="1071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1692</Words>
  <Application>Kingsoft Office WPP</Application>
  <PresentationFormat>宽屏</PresentationFormat>
  <Paragraphs>359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</cp:revision>
  <dcterms:created xsi:type="dcterms:W3CDTF">2015-12-16T00:38:00Z</dcterms:created>
  <dcterms:modified xsi:type="dcterms:W3CDTF">2015-12-17T05:39:27Z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