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media/image8.jpg" ContentType="image/png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71" r:id="rId4"/>
    <p:sldId id="266" r:id="rId5"/>
    <p:sldId id="261" r:id="rId6"/>
    <p:sldId id="263" r:id="rId7"/>
    <p:sldId id="267" r:id="rId8"/>
    <p:sldId id="272" r:id="rId9"/>
    <p:sldId id="268" r:id="rId10"/>
    <p:sldId id="270" r:id="rId11"/>
    <p:sldId id="26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于珊珊" initials="于珊珊" lastIdx="1" clrIdx="0">
    <p:extLst>
      <p:ext uri="{19B8F6BF-5375-455C-9EA6-DF929625EA0E}">
        <p15:presenceInfo xmlns:p15="http://schemas.microsoft.com/office/powerpoint/2012/main" userId="fc4a831f90250d0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09T15:46:38.28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09T15:46:38.28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2192" y="0"/>
            <a:ext cx="12179808" cy="6858000"/>
            <a:chOff x="9144" y="0"/>
            <a:chExt cx="9134856" cy="6858000"/>
          </a:xfrm>
        </p:grpSpPr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" y="0"/>
              <a:ext cx="9125712" cy="6858000"/>
            </a:xfrm>
            <a:prstGeom prst="rect">
              <a:avLst/>
            </a:prstGeom>
          </p:spPr>
        </p:pic>
        <p:sp>
          <p:nvSpPr>
            <p:cNvPr id="2" name="矩形 1"/>
            <p:cNvSpPr/>
            <p:nvPr userDrawn="1"/>
          </p:nvSpPr>
          <p:spPr>
            <a:xfrm>
              <a:off x="9144" y="0"/>
              <a:ext cx="9134856" cy="332667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0455-F622-41EE-AE54-F13637D63FF4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8AA4-8AFD-4056-B8C6-D902768E08A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981201" y="2637727"/>
            <a:ext cx="10009032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981201" y="975365"/>
            <a:ext cx="10009033" cy="1626368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3600">
                <a:solidFill>
                  <a:schemeClr val="accent1"/>
                </a:solidFill>
                <a:latin typeface="Baskerville Old Face" panose="02020602080505020303" pitchFamily="18" charset="0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67332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96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0455-F622-41EE-AE54-F13637D63FF4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8AA4-8AFD-4056-B8C6-D902768E0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61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5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5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0455-F622-41EE-AE54-F13637D63FF4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8AA4-8AFD-4056-B8C6-D902768E0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59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0455-F622-41EE-AE54-F13637D63FF4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8AA4-8AFD-4056-B8C6-D902768E0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98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5" y="20320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935186" y="3355026"/>
            <a:ext cx="4321631" cy="42449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0455-F622-41EE-AE54-F13637D63FF4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8AA4-8AFD-4056-B8C6-D902768E0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3794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3" y="1244601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0455-F622-41EE-AE54-F13637D63FF4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8AA4-8AFD-4056-B8C6-D902768E0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483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4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6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6" y="2200274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0455-F622-41EE-AE54-F13637D63FF4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8AA4-8AFD-4056-B8C6-D902768E0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77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0455-F622-41EE-AE54-F13637D63FF4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8AA4-8AFD-4056-B8C6-D902768E0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3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0455-F622-41EE-AE54-F13637D63FF4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8AA4-8AFD-4056-B8C6-D902768E0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00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0455-F622-41EE-AE54-F13637D63FF4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8AA4-8AFD-4056-B8C6-D902768E0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41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0455-F622-41EE-AE54-F13637D63FF4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8AA4-8AFD-4056-B8C6-D902768E0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663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3792"/>
            <a:ext cx="12192000" cy="6854208"/>
            <a:chOff x="0" y="3792"/>
            <a:chExt cx="9144000" cy="6854208"/>
          </a:xfrm>
        </p:grpSpPr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792"/>
              <a:ext cx="9144000" cy="6850415"/>
            </a:xfrm>
            <a:prstGeom prst="rect">
              <a:avLst/>
            </a:prstGeom>
          </p:spPr>
        </p:pic>
        <p:sp>
          <p:nvSpPr>
            <p:cNvPr id="8" name="矩形 7"/>
            <p:cNvSpPr/>
            <p:nvPr userDrawn="1"/>
          </p:nvSpPr>
          <p:spPr>
            <a:xfrm>
              <a:off x="0" y="188640"/>
              <a:ext cx="9144000" cy="666936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80000"/>
                  </a:schemeClr>
                </a:gs>
                <a:gs pos="0">
                  <a:schemeClr val="bg1"/>
                </a:gs>
                <a:gs pos="59000">
                  <a:schemeClr val="bg1">
                    <a:alpha val="88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2324" y="188685"/>
            <a:ext cx="1102112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2182" y="1107964"/>
            <a:ext cx="11009977" cy="5347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50455-F622-41EE-AE54-F13637D63FF4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A8AA4-8AFD-4056-B8C6-D902768E0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59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schemeClr val="bg1">
                <a:alpha val="90000"/>
              </a:schemeClr>
            </a:outerShdw>
          </a:effectLst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57188" indent="-357188" algn="just" defTabSz="9144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1"/>
        </a:buClr>
        <a:buSzPct val="60000"/>
        <a:buFont typeface="Wingdings" panose="05000000000000000000" pitchFamily="2" charset="2"/>
        <a:buChar char=""/>
        <a:defRPr sz="200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7188" indent="-357188" algn="just" defTabSz="914400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rgbClr val="696969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omments" Target="../comments/commen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1484" y="975365"/>
            <a:ext cx="10009033" cy="1626368"/>
          </a:xfrm>
        </p:spPr>
        <p:txBody>
          <a:bodyPr/>
          <a:lstStyle/>
          <a:p>
            <a:r>
              <a:rPr lang="zh-CN" altLang="en-US" sz="4000" dirty="0" smtClean="0">
                <a:solidFill>
                  <a:srgbClr val="0070C0"/>
                </a:solidFill>
              </a:rPr>
              <a:t>度        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654061" y="2290077"/>
            <a:ext cx="2883877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郭萌</a:t>
            </a:r>
            <a:endParaRPr lang="en-US" altLang="zh-CN" sz="3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3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2015.9.10</a:t>
            </a:r>
            <a:endParaRPr lang="zh-CN" altLang="en-US" sz="3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75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5438" y="237845"/>
            <a:ext cx="11021125" cy="699594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百度推出“度秘”的战略定位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46003" y="1142798"/>
            <a:ext cx="96464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据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易观智库统计，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2014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年中国生活服务</a:t>
            </a:r>
            <a:r>
              <a:rPr lang="en-US" altLang="zh-CN" sz="24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O2O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市场规模达</a:t>
            </a:r>
            <a:r>
              <a:rPr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2480.1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亿元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，比上年增长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78.4%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，预计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2015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年这个市场规模将</a:t>
            </a:r>
            <a:r>
              <a:rPr lang="zh-CN" altLang="en-US" sz="2400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超过</a:t>
            </a:r>
            <a:r>
              <a:rPr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4000</a:t>
            </a: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亿元</a:t>
            </a:r>
            <a:r>
              <a:rPr lang="zh-CN" altLang="en-US" sz="2400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  </a:t>
            </a:r>
            <a:endParaRPr lang="en-US" altLang="zh-CN" sz="2400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百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度作为全网最大的互联网流量毋庸置疑会是商家的最大红利：截止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2015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sz="24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Q2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，移动搜索月活跃用户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6.29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亿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手机百度日活跃用户达到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亿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百度地图移动端市场占有率超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70%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、月活跃用户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3.04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亿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百度糯米更是垂直高频的</a:t>
            </a:r>
            <a:r>
              <a:rPr lang="en-US" altLang="zh-CN" sz="24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O2O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入口。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" t="20000" r="8080" b="14285"/>
          <a:stretch/>
        </p:blipFill>
        <p:spPr>
          <a:xfrm>
            <a:off x="6221798" y="3808433"/>
            <a:ext cx="3562756" cy="18476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" t="8666" r="2109" b="14332"/>
          <a:stretch/>
        </p:blipFill>
        <p:spPr>
          <a:xfrm>
            <a:off x="2601799" y="4065358"/>
            <a:ext cx="1900785" cy="1590727"/>
          </a:xfrm>
          <a:prstGeom prst="rect">
            <a:avLst/>
          </a:prstGeom>
        </p:spPr>
      </p:pic>
      <p:sp>
        <p:nvSpPr>
          <p:cNvPr id="6" name="下弧形箭头 5"/>
          <p:cNvSpPr/>
          <p:nvPr/>
        </p:nvSpPr>
        <p:spPr>
          <a:xfrm>
            <a:off x="3808429" y="5533533"/>
            <a:ext cx="3921550" cy="1026161"/>
          </a:xfrm>
          <a:prstGeom prst="curved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75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660651" y="1966914"/>
            <a:ext cx="6607175" cy="25542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 sz="16600" dirty="0">
                <a:solidFill>
                  <a:srgbClr val="00B0F0"/>
                </a:solidFill>
                <a:latin typeface="Impact" panose="020B0806030902050204" pitchFamily="34" charset="0"/>
              </a:rPr>
              <a:t>THANKS</a:t>
            </a:r>
            <a:endParaRPr lang="zh-CN" altLang="zh-CN" dirty="0">
              <a:solidFill>
                <a:srgbClr val="00B0F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71776" y="3133726"/>
            <a:ext cx="6494463" cy="4349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4400" spc="300" dirty="0">
              <a:ln w="3175">
                <a:noFill/>
              </a:ln>
              <a:solidFill>
                <a:schemeClr val="accent1">
                  <a:lumMod val="50000"/>
                </a:schemeClr>
              </a:solidFill>
              <a:latin typeface="方正毡笔黑繁体" panose="03000509000000000000" pitchFamily="65" charset="-122"/>
              <a:ea typeface="方正毡笔黑繁体" panose="03000509000000000000" pitchFamily="65" charset="-122"/>
            </a:endParaRPr>
          </a:p>
        </p:txBody>
      </p:sp>
      <p:sp>
        <p:nvSpPr>
          <p:cNvPr id="9" name="KSO_Shape"/>
          <p:cNvSpPr>
            <a:spLocks/>
          </p:cNvSpPr>
          <p:nvPr/>
        </p:nvSpPr>
        <p:spPr bwMode="auto">
          <a:xfrm>
            <a:off x="9166226" y="1930401"/>
            <a:ext cx="428625" cy="519113"/>
          </a:xfrm>
          <a:custGeom>
            <a:avLst/>
            <a:gdLst>
              <a:gd name="T0" fmla="*/ 371445 w 968375"/>
              <a:gd name="T1" fmla="*/ 4170766 h 1170887"/>
              <a:gd name="T2" fmla="*/ 1792630 w 968375"/>
              <a:gd name="T3" fmla="*/ 4800430 h 1170887"/>
              <a:gd name="T4" fmla="*/ 3197663 w 968375"/>
              <a:gd name="T5" fmla="*/ 4203058 h 1170887"/>
              <a:gd name="T6" fmla="*/ 3407611 w 968375"/>
              <a:gd name="T7" fmla="*/ 4299927 h 1170887"/>
              <a:gd name="T8" fmla="*/ 1792630 w 968375"/>
              <a:gd name="T9" fmla="*/ 5042605 h 1170887"/>
              <a:gd name="T10" fmla="*/ 145346 w 968375"/>
              <a:gd name="T11" fmla="*/ 4267639 h 1170887"/>
              <a:gd name="T12" fmla="*/ 371445 w 968375"/>
              <a:gd name="T13" fmla="*/ 4170766 h 1170887"/>
              <a:gd name="T14" fmla="*/ 3746756 w 968375"/>
              <a:gd name="T15" fmla="*/ 2669270 h 1170887"/>
              <a:gd name="T16" fmla="*/ 4166650 w 968375"/>
              <a:gd name="T17" fmla="*/ 3185913 h 1170887"/>
              <a:gd name="T18" fmla="*/ 3633706 w 968375"/>
              <a:gd name="T19" fmla="*/ 3718701 h 1170887"/>
              <a:gd name="T20" fmla="*/ 3439911 w 968375"/>
              <a:gd name="T21" fmla="*/ 3686415 h 1170887"/>
              <a:gd name="T22" fmla="*/ 3569109 w 968375"/>
              <a:gd name="T23" fmla="*/ 3476526 h 1170887"/>
              <a:gd name="T24" fmla="*/ 3633706 w 968375"/>
              <a:gd name="T25" fmla="*/ 3492671 h 1170887"/>
              <a:gd name="T26" fmla="*/ 3924402 w 968375"/>
              <a:gd name="T27" fmla="*/ 3185913 h 1170887"/>
              <a:gd name="T28" fmla="*/ 3730608 w 968375"/>
              <a:gd name="T29" fmla="*/ 2911445 h 1170887"/>
              <a:gd name="T30" fmla="*/ 3746756 w 968375"/>
              <a:gd name="T31" fmla="*/ 2669270 h 1170887"/>
              <a:gd name="T32" fmla="*/ 3536810 w 968375"/>
              <a:gd name="T33" fmla="*/ 2314074 h 1170887"/>
              <a:gd name="T34" fmla="*/ 3569109 w 968375"/>
              <a:gd name="T35" fmla="*/ 2636978 h 1170887"/>
              <a:gd name="T36" fmla="*/ 1792630 w 968375"/>
              <a:gd name="T37" fmla="*/ 4412946 h 1170887"/>
              <a:gd name="T38" fmla="*/ 0 w 968375"/>
              <a:gd name="T39" fmla="*/ 2636978 h 1170887"/>
              <a:gd name="T40" fmla="*/ 32302 w 968375"/>
              <a:gd name="T41" fmla="*/ 2346365 h 1170887"/>
              <a:gd name="T42" fmla="*/ 1792630 w 968375"/>
              <a:gd name="T43" fmla="*/ 3266639 h 1170887"/>
              <a:gd name="T44" fmla="*/ 3536810 w 968375"/>
              <a:gd name="T45" fmla="*/ 2346365 h 1170887"/>
              <a:gd name="T46" fmla="*/ 3536810 w 968375"/>
              <a:gd name="T47" fmla="*/ 2314074 h 1170887"/>
              <a:gd name="T48" fmla="*/ 1792630 w 968375"/>
              <a:gd name="T49" fmla="*/ 1603686 h 1170887"/>
              <a:gd name="T50" fmla="*/ 3343009 w 968375"/>
              <a:gd name="T51" fmla="*/ 2346365 h 1170887"/>
              <a:gd name="T52" fmla="*/ 3326861 w 968375"/>
              <a:gd name="T53" fmla="*/ 2459381 h 1170887"/>
              <a:gd name="T54" fmla="*/ 1792630 w 968375"/>
              <a:gd name="T55" fmla="*/ 1942738 h 1170887"/>
              <a:gd name="T56" fmla="*/ 242248 w 968375"/>
              <a:gd name="T57" fmla="*/ 2459381 h 1170887"/>
              <a:gd name="T58" fmla="*/ 226095 w 968375"/>
              <a:gd name="T59" fmla="*/ 2346365 h 1170887"/>
              <a:gd name="T60" fmla="*/ 1792630 w 968375"/>
              <a:gd name="T61" fmla="*/ 1603686 h 1170887"/>
              <a:gd name="T62" fmla="*/ 2340261 w 968375"/>
              <a:gd name="T63" fmla="*/ 267425 h 1170887"/>
              <a:gd name="T64" fmla="*/ 2384732 w 968375"/>
              <a:gd name="T65" fmla="*/ 1604557 h 1170887"/>
              <a:gd name="T66" fmla="*/ 2340261 w 968375"/>
              <a:gd name="T67" fmla="*/ 267425 h 1170887"/>
              <a:gd name="T68" fmla="*/ 1183916 w 968375"/>
              <a:gd name="T69" fmla="*/ 178285 h 1170887"/>
              <a:gd name="T70" fmla="*/ 1228390 w 968375"/>
              <a:gd name="T71" fmla="*/ 1515418 h 1170887"/>
              <a:gd name="T72" fmla="*/ 1183916 w 968375"/>
              <a:gd name="T73" fmla="*/ 178285 h 1170887"/>
              <a:gd name="T74" fmla="*/ 1762085 w 968375"/>
              <a:gd name="T75" fmla="*/ 0 h 1170887"/>
              <a:gd name="T76" fmla="*/ 1806562 w 968375"/>
              <a:gd name="T77" fmla="*/ 1337130 h 1170887"/>
              <a:gd name="T78" fmla="*/ 1762085 w 968375"/>
              <a:gd name="T79" fmla="*/ 0 h 117088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968375" h="1170887">
                <a:moveTo>
                  <a:pt x="86328" y="968447"/>
                </a:moveTo>
                <a:cubicBezTo>
                  <a:pt x="120108" y="1054672"/>
                  <a:pt x="258984" y="1114654"/>
                  <a:pt x="416627" y="1114654"/>
                </a:cubicBezTo>
                <a:cubicBezTo>
                  <a:pt x="566762" y="1114654"/>
                  <a:pt x="701884" y="1058421"/>
                  <a:pt x="743172" y="975945"/>
                </a:cubicBezTo>
                <a:cubicBezTo>
                  <a:pt x="791966" y="998438"/>
                  <a:pt x="791966" y="998438"/>
                  <a:pt x="791966" y="998438"/>
                </a:cubicBezTo>
                <a:cubicBezTo>
                  <a:pt x="743172" y="1103407"/>
                  <a:pt x="589283" y="1170887"/>
                  <a:pt x="416627" y="1170887"/>
                </a:cubicBezTo>
                <a:cubicBezTo>
                  <a:pt x="236464" y="1170887"/>
                  <a:pt x="78821" y="1095909"/>
                  <a:pt x="33780" y="990941"/>
                </a:cubicBezTo>
                <a:cubicBezTo>
                  <a:pt x="86328" y="968447"/>
                  <a:pt x="86328" y="968447"/>
                  <a:pt x="86328" y="968447"/>
                </a:cubicBezTo>
                <a:close/>
                <a:moveTo>
                  <a:pt x="870787" y="619801"/>
                </a:moveTo>
                <a:cubicBezTo>
                  <a:pt x="927088" y="634796"/>
                  <a:pt x="968375" y="683532"/>
                  <a:pt x="968375" y="739765"/>
                </a:cubicBezTo>
                <a:cubicBezTo>
                  <a:pt x="968375" y="810994"/>
                  <a:pt x="912074" y="863478"/>
                  <a:pt x="844513" y="863478"/>
                </a:cubicBezTo>
                <a:cubicBezTo>
                  <a:pt x="829500" y="863478"/>
                  <a:pt x="814486" y="863478"/>
                  <a:pt x="799473" y="855981"/>
                </a:cubicBezTo>
                <a:cubicBezTo>
                  <a:pt x="810733" y="840985"/>
                  <a:pt x="821993" y="822241"/>
                  <a:pt x="829500" y="807245"/>
                </a:cubicBezTo>
                <a:cubicBezTo>
                  <a:pt x="833253" y="807245"/>
                  <a:pt x="840760" y="810994"/>
                  <a:pt x="844513" y="810994"/>
                </a:cubicBezTo>
                <a:cubicBezTo>
                  <a:pt x="882047" y="810994"/>
                  <a:pt x="912074" y="777254"/>
                  <a:pt x="912074" y="739765"/>
                </a:cubicBezTo>
                <a:cubicBezTo>
                  <a:pt x="912074" y="713523"/>
                  <a:pt x="893307" y="687281"/>
                  <a:pt x="867034" y="676034"/>
                </a:cubicBezTo>
                <a:cubicBezTo>
                  <a:pt x="870787" y="661038"/>
                  <a:pt x="870787" y="642294"/>
                  <a:pt x="870787" y="619801"/>
                </a:cubicBezTo>
                <a:close/>
                <a:moveTo>
                  <a:pt x="821993" y="537325"/>
                </a:moveTo>
                <a:cubicBezTo>
                  <a:pt x="825746" y="556070"/>
                  <a:pt x="829500" y="582312"/>
                  <a:pt x="829500" y="612303"/>
                </a:cubicBezTo>
                <a:cubicBezTo>
                  <a:pt x="829500" y="840985"/>
                  <a:pt x="645584" y="1024681"/>
                  <a:pt x="416627" y="1024681"/>
                </a:cubicBezTo>
                <a:cubicBezTo>
                  <a:pt x="187669" y="1024681"/>
                  <a:pt x="0" y="840985"/>
                  <a:pt x="0" y="612303"/>
                </a:cubicBezTo>
                <a:cubicBezTo>
                  <a:pt x="0" y="586061"/>
                  <a:pt x="3753" y="563567"/>
                  <a:pt x="7507" y="544823"/>
                </a:cubicBezTo>
                <a:cubicBezTo>
                  <a:pt x="7507" y="664787"/>
                  <a:pt x="187669" y="758510"/>
                  <a:pt x="416627" y="758510"/>
                </a:cubicBezTo>
                <a:cubicBezTo>
                  <a:pt x="641830" y="758510"/>
                  <a:pt x="821993" y="664787"/>
                  <a:pt x="821993" y="544823"/>
                </a:cubicBezTo>
                <a:cubicBezTo>
                  <a:pt x="821993" y="541074"/>
                  <a:pt x="821993" y="541074"/>
                  <a:pt x="821993" y="537325"/>
                </a:cubicBezTo>
                <a:close/>
                <a:moveTo>
                  <a:pt x="416627" y="372374"/>
                </a:moveTo>
                <a:cubicBezTo>
                  <a:pt x="611803" y="372374"/>
                  <a:pt x="776952" y="451101"/>
                  <a:pt x="776952" y="544823"/>
                </a:cubicBezTo>
                <a:cubicBezTo>
                  <a:pt x="776952" y="556070"/>
                  <a:pt x="776952" y="563567"/>
                  <a:pt x="773199" y="571065"/>
                </a:cubicBezTo>
                <a:cubicBezTo>
                  <a:pt x="716898" y="499836"/>
                  <a:pt x="578023" y="451101"/>
                  <a:pt x="416627" y="451101"/>
                </a:cubicBezTo>
                <a:cubicBezTo>
                  <a:pt x="251477" y="451101"/>
                  <a:pt x="112601" y="499836"/>
                  <a:pt x="56301" y="571065"/>
                </a:cubicBezTo>
                <a:cubicBezTo>
                  <a:pt x="52547" y="563567"/>
                  <a:pt x="52547" y="556070"/>
                  <a:pt x="52547" y="544823"/>
                </a:cubicBezTo>
                <a:cubicBezTo>
                  <a:pt x="52547" y="451101"/>
                  <a:pt x="217696" y="372374"/>
                  <a:pt x="416627" y="372374"/>
                </a:cubicBezTo>
                <a:close/>
                <a:moveTo>
                  <a:pt x="543902" y="62096"/>
                </a:moveTo>
                <a:cubicBezTo>
                  <a:pt x="636930" y="186288"/>
                  <a:pt x="492220" y="196637"/>
                  <a:pt x="554238" y="372576"/>
                </a:cubicBezTo>
                <a:cubicBezTo>
                  <a:pt x="409528" y="155240"/>
                  <a:pt x="585248" y="196637"/>
                  <a:pt x="543902" y="62096"/>
                </a:cubicBezTo>
                <a:close/>
                <a:moveTo>
                  <a:pt x="275155" y="41398"/>
                </a:moveTo>
                <a:cubicBezTo>
                  <a:pt x="368183" y="175939"/>
                  <a:pt x="223472" y="175939"/>
                  <a:pt x="285491" y="351878"/>
                </a:cubicBezTo>
                <a:cubicBezTo>
                  <a:pt x="140780" y="144891"/>
                  <a:pt x="316500" y="186288"/>
                  <a:pt x="275155" y="41398"/>
                </a:cubicBezTo>
                <a:close/>
                <a:moveTo>
                  <a:pt x="409528" y="0"/>
                </a:moveTo>
                <a:cubicBezTo>
                  <a:pt x="502556" y="124192"/>
                  <a:pt x="357846" y="134542"/>
                  <a:pt x="419865" y="310480"/>
                </a:cubicBezTo>
                <a:cubicBezTo>
                  <a:pt x="275155" y="103493"/>
                  <a:pt x="450874" y="144891"/>
                  <a:pt x="409528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60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2182" y="941490"/>
            <a:ext cx="11021125" cy="699594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9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日，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2015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百度世界大会上，百度创始人、董事长兼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CEO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李彦宏发布了机器人助理度秘。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92182" y="2009172"/>
            <a:ext cx="11021125" cy="699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 baseline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schemeClr val="bg1">
                      <a:alpha val="90000"/>
                    </a:scheme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4100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“度秘是百度技术从量变到质变的产物”</a:t>
            </a:r>
            <a:endParaRPr lang="zh-CN" altLang="en-US" sz="41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882579" y="3257550"/>
            <a:ext cx="3696932" cy="2858115"/>
            <a:chOff x="2038349" y="3810000"/>
            <a:chExt cx="2943225" cy="196215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58" t="29654" r="42816" b="28138"/>
            <a:stretch/>
          </p:blipFill>
          <p:spPr>
            <a:xfrm>
              <a:off x="2038349" y="3810000"/>
              <a:ext cx="2943225" cy="196215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5236" y="5162550"/>
              <a:ext cx="1176337" cy="387822"/>
            </a:xfrm>
            <a:prstGeom prst="rect">
              <a:avLst/>
            </a:prstGeom>
          </p:spPr>
        </p:pic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067" y="3060910"/>
            <a:ext cx="1568434" cy="101948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5" t="5289" r="2213" b="6232"/>
          <a:stretch/>
        </p:blipFill>
        <p:spPr>
          <a:xfrm>
            <a:off x="1954067" y="4162647"/>
            <a:ext cx="1568434" cy="101948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22" t="27734" r="27196"/>
          <a:stretch/>
        </p:blipFill>
        <p:spPr>
          <a:xfrm>
            <a:off x="2161820" y="5309425"/>
            <a:ext cx="1152927" cy="1126556"/>
          </a:xfrm>
          <a:prstGeom prst="rect">
            <a:avLst/>
          </a:prstGeom>
        </p:spPr>
      </p:pic>
      <p:sp>
        <p:nvSpPr>
          <p:cNvPr id="23" name="下弧形箭头 22"/>
          <p:cNvSpPr/>
          <p:nvPr/>
        </p:nvSpPr>
        <p:spPr>
          <a:xfrm>
            <a:off x="4454646" y="4763739"/>
            <a:ext cx="1504336" cy="934059"/>
          </a:xfrm>
          <a:prstGeom prst="curved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上弧形箭头 23"/>
          <p:cNvSpPr/>
          <p:nvPr/>
        </p:nvSpPr>
        <p:spPr>
          <a:xfrm>
            <a:off x="4454646" y="3844415"/>
            <a:ext cx="1504336" cy="919324"/>
          </a:xfrm>
          <a:prstGeom prst="curved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715929" y="4054925"/>
            <a:ext cx="835742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8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融</a:t>
            </a:r>
            <a:endParaRPr lang="en-US" altLang="zh-CN" sz="2800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合</a:t>
            </a:r>
          </a:p>
        </p:txBody>
      </p:sp>
      <p:sp>
        <p:nvSpPr>
          <p:cNvPr id="27" name="右箭头 26"/>
          <p:cNvSpPr/>
          <p:nvPr/>
        </p:nvSpPr>
        <p:spPr>
          <a:xfrm>
            <a:off x="3867033" y="4581842"/>
            <a:ext cx="412955" cy="36379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>
            <a:off x="6126138" y="4591673"/>
            <a:ext cx="412955" cy="36379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13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592324" y="237845"/>
            <a:ext cx="1102112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 baseline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schemeClr val="bg1">
                      <a:alpha val="90000"/>
                    </a:scheme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案例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02886" y="2365484"/>
            <a:ext cx="52762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rgbClr val="25252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李彦宏与“度秘”互动，并且解释“度秘”</a:t>
            </a:r>
          </a:p>
          <a:p>
            <a:pPr algn="just"/>
            <a:r>
              <a:rPr lang="zh-CN" altLang="en-US" dirty="0">
                <a:solidFill>
                  <a:srgbClr val="25252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李彦宏：你好，“度秘”。</a:t>
            </a:r>
          </a:p>
          <a:p>
            <a:pPr algn="just"/>
            <a:r>
              <a:rPr lang="zh-CN" altLang="en-US" dirty="0">
                <a:solidFill>
                  <a:srgbClr val="25252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度秘：你好，我是“度秘”，有什么可以帮你的吗？</a:t>
            </a:r>
          </a:p>
          <a:p>
            <a:pPr algn="just"/>
            <a:r>
              <a:rPr lang="zh-CN" altLang="en-US" dirty="0">
                <a:solidFill>
                  <a:srgbClr val="25252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李彦宏：在鼓楼附近给我找一家好吃的餐厅。</a:t>
            </a:r>
          </a:p>
          <a:p>
            <a:pPr algn="just"/>
            <a:r>
              <a:rPr lang="zh-CN" altLang="en-US" dirty="0">
                <a:solidFill>
                  <a:srgbClr val="25252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度秘：好的，我知道很多很棒的餐厅呢，说说你的要求吧。</a:t>
            </a:r>
          </a:p>
          <a:p>
            <a:pPr algn="just"/>
            <a:r>
              <a:rPr lang="zh-CN" altLang="en-US" dirty="0">
                <a:solidFill>
                  <a:srgbClr val="25252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李彦宏：它这儿有一些选项，我选“环境好，有氛围的”吧。</a:t>
            </a:r>
          </a:p>
          <a:p>
            <a:pPr algn="just"/>
            <a:r>
              <a:rPr lang="zh-CN" altLang="en-US" dirty="0">
                <a:solidFill>
                  <a:srgbClr val="25252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度秘：好的，为你推荐一家符合要求的餐厅。</a:t>
            </a:r>
          </a:p>
          <a:p>
            <a:pPr algn="just"/>
            <a:r>
              <a:rPr lang="en-US" altLang="zh-CN" dirty="0">
                <a:solidFill>
                  <a:srgbClr val="25252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en-US" altLang="zh-CN" b="0" i="0" dirty="0">
              <a:solidFill>
                <a:srgbClr val="252525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94" y="2123686"/>
            <a:ext cx="5030685" cy="334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71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2324" y="237845"/>
            <a:ext cx="11021125" cy="699594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百度为什么要推出“度秘”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182" y="1530298"/>
            <a:ext cx="2346502" cy="196015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646" y="1530298"/>
            <a:ext cx="2415049" cy="19601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657" y="1530298"/>
            <a:ext cx="2730497" cy="196015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58182" y="3618271"/>
            <a:ext cx="2346502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生活服务线上化蓬勃兴起，程度不断加深。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767645" y="3618271"/>
            <a:ext cx="2415049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搜索框从“信息框”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演进成“服务框”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045655" y="3618271"/>
            <a:ext cx="2730499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服务种类更加垂直细分：传统的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360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行正裂变为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3600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行</a:t>
            </a: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592324" y="4811365"/>
            <a:ext cx="11021125" cy="699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 baseline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schemeClr val="bg1">
                      <a:alpha val="90000"/>
                    </a:scheme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ts val="3000"/>
              </a:lnSpc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96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建立</a:t>
            </a:r>
            <a:r>
              <a:rPr lang="zh-CN" altLang="en-US" sz="9600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在百度服务生态和搜索能力上的“度秘”，将能在人们生活中</a:t>
            </a:r>
            <a:endParaRPr lang="en-US" altLang="zh-CN" sz="9600" dirty="0" smtClean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lnSpc>
                <a:spcPts val="3000"/>
              </a:lnSpc>
            </a:pPr>
            <a:r>
              <a:rPr lang="zh-CN" altLang="en-US" sz="9600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提供实实在在的帮助。</a:t>
            </a:r>
            <a:endParaRPr lang="zh-CN" altLang="en-US" sz="96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465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2324" y="237845"/>
            <a:ext cx="11021125" cy="699594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同类产品对比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4"/>
          <a:stretch/>
        </p:blipFill>
        <p:spPr>
          <a:xfrm>
            <a:off x="2407044" y="1081549"/>
            <a:ext cx="7377913" cy="555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85438" y="237845"/>
            <a:ext cx="11021125" cy="699594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“度秘”为什么这么牛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705" y="2607957"/>
            <a:ext cx="4059100" cy="3163578"/>
          </a:xfrm>
          <a:prstGeom prst="rect">
            <a:avLst/>
          </a:prstGeom>
        </p:spPr>
      </p:pic>
      <p:sp>
        <p:nvSpPr>
          <p:cNvPr id="7" name="对角圆角矩形 6"/>
          <p:cNvSpPr/>
          <p:nvPr/>
        </p:nvSpPr>
        <p:spPr>
          <a:xfrm>
            <a:off x="2200705" y="2092005"/>
            <a:ext cx="4059100" cy="393290"/>
          </a:xfrm>
          <a:prstGeom prst="round2Diag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连接</a:t>
            </a:r>
            <a:r>
              <a:rPr lang="en-US" altLang="zh-CN" sz="20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3600</a:t>
            </a:r>
            <a:r>
              <a:rPr lang="zh-CN" altLang="en-US" sz="20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行实现服务接入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33379" y="2478326"/>
            <a:ext cx="260726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服务接入百度生态后，不仅有机会在手机百度、百度地图、百度糯米等原有的三大入口获得流量导入，同时度秘在获得服务请求时，也将用户需求导给相应的商户。</a:t>
            </a: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585438" y="1269749"/>
            <a:ext cx="1102112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 baseline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schemeClr val="bg1">
                      <a:alpha val="90000"/>
                    </a:scheme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3200" dirty="0" smtClean="0">
                <a:solidFill>
                  <a:srgbClr val="92D050"/>
                </a:solidFill>
              </a:rPr>
              <a:t>“三大基石”</a:t>
            </a:r>
            <a:endParaRPr lang="zh-CN" altLang="en-US" sz="3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26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390" y="891817"/>
            <a:ext cx="5003058" cy="3660519"/>
          </a:xfrm>
          <a:prstGeom prst="rect">
            <a:avLst/>
          </a:prstGeom>
        </p:spPr>
      </p:pic>
      <p:sp>
        <p:nvSpPr>
          <p:cNvPr id="13" name="对角圆角矩形 12"/>
          <p:cNvSpPr/>
          <p:nvPr/>
        </p:nvSpPr>
        <p:spPr>
          <a:xfrm>
            <a:off x="1356390" y="452286"/>
            <a:ext cx="5003057" cy="370316"/>
          </a:xfrm>
          <a:prstGeom prst="round2Diag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全网数据挖掘支撑服务索引</a:t>
            </a:r>
            <a:endParaRPr lang="zh-CN" altLang="en-US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56389" y="4621551"/>
            <a:ext cx="50030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针对每一项接入的服务，百度后台通过全网数据挖掘和机器学习的方式，为服务贴上标签，建立丰富的索引维度，方便用户个性化的查询需求。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891816"/>
            <a:ext cx="3932907" cy="3660519"/>
          </a:xfrm>
          <a:prstGeom prst="rect">
            <a:avLst/>
          </a:prstGeom>
        </p:spPr>
      </p:pic>
      <p:sp>
        <p:nvSpPr>
          <p:cNvPr id="16" name="对角圆角矩形 15"/>
          <p:cNvSpPr/>
          <p:nvPr/>
        </p:nvSpPr>
        <p:spPr>
          <a:xfrm>
            <a:off x="7315200" y="457156"/>
            <a:ext cx="3932907" cy="365446"/>
          </a:xfrm>
          <a:prstGeom prst="round2Diag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智能交互完成服务满足</a:t>
            </a:r>
            <a:endParaRPr lang="zh-CN" altLang="en-US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315200" y="4621941"/>
            <a:ext cx="393290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百度的人工智能、多模交互、自然语言处理等技术都处于行业顶尖水平，让度秘能够更自然的交互，更智能的理解用户需求</a:t>
            </a:r>
          </a:p>
        </p:txBody>
      </p:sp>
    </p:spTree>
    <p:extLst>
      <p:ext uri="{BB962C8B-B14F-4D97-AF65-F5344CB8AC3E}">
        <p14:creationId xmlns:p14="http://schemas.microsoft.com/office/powerpoint/2010/main" val="393635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85438" y="237845"/>
            <a:ext cx="11021125" cy="699594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“度秘”的工作原理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37" y="1774973"/>
            <a:ext cx="5715000" cy="42862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463274" y="1794439"/>
            <a:ext cx="524481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最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上层，就是“度秘”。它可以智能地跟人、跟消费者进行沟通，理解对方的需求，把服务真正的送到需求者手上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中间层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就是全网数据挖掘。百度要对这些已经能够提供的服务打标签。一个餐厅能不能带宠物，有没有明星去过，它的包间里面没有电视机等等，这些特征都需要进行索引。这就是索引真实世界，百度要给服务打标签，建立丰富的索引维度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最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底层，连接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3600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行。通过一个开放接口，让包括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O2O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在内的各种各样的服务，很方便地连接到百度。如在线教育、医疗、金融、餐饮等领域有很多服务，已经实现跟互联网进行对接，另外百度糯米这些自营的服务，还有百度投资的企业以及股权合作企业的服务。比如优步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Uber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），他们的出行服务也都用这种方式连接进来了。</a:t>
            </a:r>
          </a:p>
        </p:txBody>
      </p:sp>
    </p:spTree>
    <p:extLst>
      <p:ext uri="{BB962C8B-B14F-4D97-AF65-F5344CB8AC3E}">
        <p14:creationId xmlns:p14="http://schemas.microsoft.com/office/powerpoint/2010/main" val="57621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85438" y="237845"/>
            <a:ext cx="11021125" cy="699594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“度秘”未来出现在哪里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06" y="1802069"/>
            <a:ext cx="5283325" cy="379248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587154" y="1851652"/>
            <a:ext cx="50030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未来，百度将把度秘所代表的搜索能力全面开放，接入到百度地图、百度糯米等百度系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APP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和合作伙伴的服务中。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现在，度秘已经可以满足餐饮、电影、宠物三个场景延伸到美甲、代驾、教育、医疗、金融等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3600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行。据百度透露，度秘并不能排除开发单独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APP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的可能，甚至将制造度秘机器人，以实物机器人的方式提供服务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971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00120140530A78PPBG">
  <a:themeElements>
    <a:clrScheme name="自定义 1">
      <a:dk1>
        <a:srgbClr val="3D3F41"/>
      </a:dk1>
      <a:lt1>
        <a:srgbClr val="FFFFFF"/>
      </a:lt1>
      <a:dk2>
        <a:srgbClr val="3D3F41"/>
      </a:dk2>
      <a:lt2>
        <a:srgbClr val="FFFFFF"/>
      </a:lt2>
      <a:accent1>
        <a:srgbClr val="4F5A71"/>
      </a:accent1>
      <a:accent2>
        <a:srgbClr val="6A8F94"/>
      </a:accent2>
      <a:accent3>
        <a:srgbClr val="4E6363"/>
      </a:accent3>
      <a:accent4>
        <a:srgbClr val="8B695B"/>
      </a:accent4>
      <a:accent5>
        <a:srgbClr val="B2C6D2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2">
      <a:majorFont>
        <a:latin typeface="Baskerville Old Face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A000120140530A78PPBG</Template>
  <TotalTime>687</TotalTime>
  <Words>798</Words>
  <Application>Microsoft Office PowerPoint</Application>
  <PresentationFormat>宽屏</PresentationFormat>
  <Paragraphs>43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方正毡笔黑繁体</vt:lpstr>
      <vt:lpstr>宋体</vt:lpstr>
      <vt:lpstr>微软雅黑</vt:lpstr>
      <vt:lpstr>幼圆</vt:lpstr>
      <vt:lpstr>Arial</vt:lpstr>
      <vt:lpstr>Arial Black</vt:lpstr>
      <vt:lpstr>Baskerville Old Face</vt:lpstr>
      <vt:lpstr>Calibri</vt:lpstr>
      <vt:lpstr>Impact</vt:lpstr>
      <vt:lpstr>Times New Roman</vt:lpstr>
      <vt:lpstr>Wingdings</vt:lpstr>
      <vt:lpstr>A000120140530A78PPBG</vt:lpstr>
      <vt:lpstr>度        秘 </vt:lpstr>
      <vt:lpstr>    9月8日，2015百度世界大会上，百度创始人、董事长兼CEO李彦宏发布了机器人助理度秘。</vt:lpstr>
      <vt:lpstr>PowerPoint 演示文稿</vt:lpstr>
      <vt:lpstr>百度为什么要推出“度秘”</vt:lpstr>
      <vt:lpstr>同类产品对比</vt:lpstr>
      <vt:lpstr>“度秘”为什么这么牛</vt:lpstr>
      <vt:lpstr>PowerPoint 演示文稿</vt:lpstr>
      <vt:lpstr>“度秘”的工作原理</vt:lpstr>
      <vt:lpstr>“度秘”未来出现在哪里</vt:lpstr>
      <vt:lpstr>百度推出“度秘”的战略定位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于珊珊</dc:creator>
  <cp:lastModifiedBy>于珊珊</cp:lastModifiedBy>
  <cp:revision>38</cp:revision>
  <dcterms:created xsi:type="dcterms:W3CDTF">2015-09-08T12:46:33Z</dcterms:created>
  <dcterms:modified xsi:type="dcterms:W3CDTF">2015-09-10T10:14:40Z</dcterms:modified>
</cp:coreProperties>
</file>