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diagrams/quickStyle1.xml" ContentType="application/vnd.openxmlformats-officedocument.drawingml.diagramStyle+xml"/>
  <Default Extension="jpeg" ContentType="image/jpeg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diagrams/layout2.xml" ContentType="application/vnd.openxmlformats-officedocument.drawingml.diagramLayout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1" r:id="rId3"/>
    <p:sldId id="262" r:id="rId4"/>
    <p:sldId id="265" r:id="rId5"/>
    <p:sldId id="266" r:id="rId6"/>
    <p:sldId id="267" r:id="rId7"/>
    <p:sldId id="273" r:id="rId8"/>
    <p:sldId id="274" r:id="rId9"/>
    <p:sldId id="268" r:id="rId10"/>
    <p:sldId id="263" r:id="rId11"/>
    <p:sldId id="269" r:id="rId12"/>
    <p:sldId id="271" r:id="rId13"/>
    <p:sldId id="270" r:id="rId14"/>
    <p:sldId id="264" r:id="rId15"/>
    <p:sldId id="272" r:id="rId16"/>
    <p:sldId id="275" r:id="rId17"/>
    <p:sldId id="257" r:id="rId18"/>
  </p:sldIdLst>
  <p:sldSz cx="9144000" cy="6858000" type="screen4x3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E3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1" autoAdjust="0"/>
    <p:restoredTop sz="94660"/>
  </p:normalViewPr>
  <p:slideViewPr>
    <p:cSldViewPr>
      <p:cViewPr varScale="1">
        <p:scale>
          <a:sx n="89" d="100"/>
          <a:sy n="89" d="100"/>
        </p:scale>
        <p:origin x="-10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E61B5B-E69A-43BA-8BC3-EFADE91A5B0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8D0B055-93D3-4222-A876-3B6B00D563C2}">
      <dgm:prSet phldrT="[文本]"/>
      <dgm:spPr/>
      <dgm:t>
        <a:bodyPr/>
        <a:lstStyle/>
        <a:p>
          <a:r>
            <a:rPr lang="zh-CN" altLang="en-US" dirty="0" smtClean="0"/>
            <a:t>供应商</a:t>
          </a:r>
          <a:endParaRPr lang="zh-CN" altLang="en-US" dirty="0"/>
        </a:p>
      </dgm:t>
    </dgm:pt>
    <dgm:pt modelId="{B4CA2F41-D178-4A08-9679-04054FE520C5}" type="parTrans" cxnId="{55FEE412-15BE-4584-BB78-36E9FA18B1A3}">
      <dgm:prSet/>
      <dgm:spPr/>
      <dgm:t>
        <a:bodyPr/>
        <a:lstStyle/>
        <a:p>
          <a:endParaRPr lang="zh-CN" altLang="en-US"/>
        </a:p>
      </dgm:t>
    </dgm:pt>
    <dgm:pt modelId="{469C9E36-7C66-4D32-97D0-3D8D2D9B9EFE}" type="sibTrans" cxnId="{55FEE412-15BE-4584-BB78-36E9FA18B1A3}">
      <dgm:prSet/>
      <dgm:spPr/>
      <dgm:t>
        <a:bodyPr/>
        <a:lstStyle/>
        <a:p>
          <a:endParaRPr lang="zh-CN" altLang="en-US"/>
        </a:p>
      </dgm:t>
    </dgm:pt>
    <dgm:pt modelId="{B3B7BA9B-FA71-4CC6-92BD-2CB25E1DA713}">
      <dgm:prSet phldrT="[文本]"/>
      <dgm:spPr/>
      <dgm:t>
        <a:bodyPr/>
        <a:lstStyle/>
        <a:p>
          <a:r>
            <a:rPr lang="zh-CN" altLang="en-US" dirty="0" smtClean="0"/>
            <a:t>平台</a:t>
          </a:r>
          <a:endParaRPr lang="zh-CN" altLang="en-US" dirty="0"/>
        </a:p>
      </dgm:t>
    </dgm:pt>
    <dgm:pt modelId="{E5FDD995-994C-4155-9065-70AB308BCD89}" type="parTrans" cxnId="{E0EA907E-6004-476F-813F-1FD415E59AD2}">
      <dgm:prSet/>
      <dgm:spPr/>
      <dgm:t>
        <a:bodyPr/>
        <a:lstStyle/>
        <a:p>
          <a:endParaRPr lang="zh-CN" altLang="en-US"/>
        </a:p>
      </dgm:t>
    </dgm:pt>
    <dgm:pt modelId="{6ED3F543-99B2-4D88-A7E8-F311A5F7FECF}" type="sibTrans" cxnId="{E0EA907E-6004-476F-813F-1FD415E59AD2}">
      <dgm:prSet/>
      <dgm:spPr/>
      <dgm:t>
        <a:bodyPr/>
        <a:lstStyle/>
        <a:p>
          <a:endParaRPr lang="zh-CN" altLang="en-US"/>
        </a:p>
      </dgm:t>
    </dgm:pt>
    <dgm:pt modelId="{CCC37352-C934-428B-BB19-BA4500F7C3D5}">
      <dgm:prSet phldrT="[文本]"/>
      <dgm:spPr/>
      <dgm:t>
        <a:bodyPr/>
        <a:lstStyle/>
        <a:p>
          <a:r>
            <a:rPr lang="zh-CN" altLang="en-US" dirty="0" smtClean="0"/>
            <a:t>物流</a:t>
          </a:r>
          <a:endParaRPr lang="zh-CN" altLang="en-US" dirty="0"/>
        </a:p>
      </dgm:t>
    </dgm:pt>
    <dgm:pt modelId="{102B0303-796E-48D3-B130-7D000641F409}" type="parTrans" cxnId="{9FC93289-DE5C-4CBA-9079-DF6BCE837091}">
      <dgm:prSet/>
      <dgm:spPr/>
      <dgm:t>
        <a:bodyPr/>
        <a:lstStyle/>
        <a:p>
          <a:endParaRPr lang="zh-CN" altLang="en-US"/>
        </a:p>
      </dgm:t>
    </dgm:pt>
    <dgm:pt modelId="{3CCD4639-FB30-4CCA-B354-E02309659C78}" type="sibTrans" cxnId="{9FC93289-DE5C-4CBA-9079-DF6BCE837091}">
      <dgm:prSet/>
      <dgm:spPr/>
      <dgm:t>
        <a:bodyPr/>
        <a:lstStyle/>
        <a:p>
          <a:endParaRPr lang="zh-CN" altLang="en-US"/>
        </a:p>
      </dgm:t>
    </dgm:pt>
    <dgm:pt modelId="{4F529F4B-6ED7-46E7-A482-376F4404ECB1}">
      <dgm:prSet phldrT="[文本]"/>
      <dgm:spPr/>
      <dgm:t>
        <a:bodyPr/>
        <a:lstStyle/>
        <a:p>
          <a:r>
            <a:rPr lang="zh-CN" altLang="en-US" dirty="0" smtClean="0"/>
            <a:t>最后</a:t>
          </a:r>
          <a:endParaRPr lang="en-US" altLang="zh-CN" dirty="0" smtClean="0"/>
        </a:p>
        <a:p>
          <a:r>
            <a:rPr lang="zh-CN" altLang="en-US" dirty="0" smtClean="0"/>
            <a:t>一公里</a:t>
          </a:r>
          <a:endParaRPr lang="zh-CN" altLang="en-US" dirty="0"/>
        </a:p>
      </dgm:t>
    </dgm:pt>
    <dgm:pt modelId="{4E8885C0-C232-424B-9002-AA4AF9FA60C6}" type="parTrans" cxnId="{192FA3FA-0474-44E3-891F-29A5C2C89D33}">
      <dgm:prSet/>
      <dgm:spPr/>
      <dgm:t>
        <a:bodyPr/>
        <a:lstStyle/>
        <a:p>
          <a:endParaRPr lang="zh-CN" altLang="en-US"/>
        </a:p>
      </dgm:t>
    </dgm:pt>
    <dgm:pt modelId="{32840DAB-C813-4BFB-B73C-9ED9E71072BB}" type="sibTrans" cxnId="{192FA3FA-0474-44E3-891F-29A5C2C89D33}">
      <dgm:prSet/>
      <dgm:spPr/>
      <dgm:t>
        <a:bodyPr/>
        <a:lstStyle/>
        <a:p>
          <a:endParaRPr lang="zh-CN" altLang="en-US"/>
        </a:p>
      </dgm:t>
    </dgm:pt>
    <dgm:pt modelId="{ABFA10FF-AD46-46C4-98D2-B967C18B42B8}" type="pres">
      <dgm:prSet presAssocID="{C4E61B5B-E69A-43BA-8BC3-EFADE91A5B04}" presName="Name0" presStyleCnt="0">
        <dgm:presLayoutVars>
          <dgm:dir/>
          <dgm:resizeHandles val="exact"/>
        </dgm:presLayoutVars>
      </dgm:prSet>
      <dgm:spPr/>
    </dgm:pt>
    <dgm:pt modelId="{A73205DD-A671-4453-B487-0BC1447C1761}" type="pres">
      <dgm:prSet presAssocID="{E8D0B055-93D3-4222-A876-3B6B00D563C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082CBD-EAAD-4BFD-818D-A248D027E881}" type="pres">
      <dgm:prSet presAssocID="{469C9E36-7C66-4D32-97D0-3D8D2D9B9EF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2F25DF81-CFA4-422E-9105-4CC9E45944E5}" type="pres">
      <dgm:prSet presAssocID="{469C9E36-7C66-4D32-97D0-3D8D2D9B9EF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D33F1A58-6DA0-4645-85CC-14D49D8AA295}" type="pres">
      <dgm:prSet presAssocID="{B3B7BA9B-FA71-4CC6-92BD-2CB25E1DA71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CA5A83-35C1-4EAE-A5CE-2E1D8BB9403B}" type="pres">
      <dgm:prSet presAssocID="{6ED3F543-99B2-4D88-A7E8-F311A5F7FECF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6E2E001-5A61-4456-89E4-E0FCBAB826FC}" type="pres">
      <dgm:prSet presAssocID="{6ED3F543-99B2-4D88-A7E8-F311A5F7FECF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15DE53FD-1770-43FC-A0A5-6250C65A20AB}" type="pres">
      <dgm:prSet presAssocID="{CCC37352-C934-428B-BB19-BA4500F7C3D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AF589D-F37E-427E-B56F-009D0D89F4AC}" type="pres">
      <dgm:prSet presAssocID="{3CCD4639-FB30-4CCA-B354-E02309659C78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DC532A1D-8E1D-446B-99DB-A220AC73361D}" type="pres">
      <dgm:prSet presAssocID="{3CCD4639-FB30-4CCA-B354-E02309659C78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71D4F985-E4A4-4480-95D2-EC8FC43161B6}" type="pres">
      <dgm:prSet presAssocID="{4F529F4B-6ED7-46E7-A482-376F4404ECB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2E073AE-7A53-4031-A866-01BA96FC1344}" type="presOf" srcId="{E8D0B055-93D3-4222-A876-3B6B00D563C2}" destId="{A73205DD-A671-4453-B487-0BC1447C1761}" srcOrd="0" destOrd="0" presId="urn:microsoft.com/office/officeart/2005/8/layout/process1"/>
    <dgm:cxn modelId="{9907D5B7-38FC-4586-A5AA-618C50CD6D31}" type="presOf" srcId="{C4E61B5B-E69A-43BA-8BC3-EFADE91A5B04}" destId="{ABFA10FF-AD46-46C4-98D2-B967C18B42B8}" srcOrd="0" destOrd="0" presId="urn:microsoft.com/office/officeart/2005/8/layout/process1"/>
    <dgm:cxn modelId="{192FA3FA-0474-44E3-891F-29A5C2C89D33}" srcId="{C4E61B5B-E69A-43BA-8BC3-EFADE91A5B04}" destId="{4F529F4B-6ED7-46E7-A482-376F4404ECB1}" srcOrd="3" destOrd="0" parTransId="{4E8885C0-C232-424B-9002-AA4AF9FA60C6}" sibTransId="{32840DAB-C813-4BFB-B73C-9ED9E71072BB}"/>
    <dgm:cxn modelId="{E0EA907E-6004-476F-813F-1FD415E59AD2}" srcId="{C4E61B5B-E69A-43BA-8BC3-EFADE91A5B04}" destId="{B3B7BA9B-FA71-4CC6-92BD-2CB25E1DA713}" srcOrd="1" destOrd="0" parTransId="{E5FDD995-994C-4155-9065-70AB308BCD89}" sibTransId="{6ED3F543-99B2-4D88-A7E8-F311A5F7FECF}"/>
    <dgm:cxn modelId="{83E66024-12A4-4850-B2AC-DD77E14CAE2C}" type="presOf" srcId="{6ED3F543-99B2-4D88-A7E8-F311A5F7FECF}" destId="{E6E2E001-5A61-4456-89E4-E0FCBAB826FC}" srcOrd="1" destOrd="0" presId="urn:microsoft.com/office/officeart/2005/8/layout/process1"/>
    <dgm:cxn modelId="{ED606C69-005C-4065-A8ED-A138AF00C7FF}" type="presOf" srcId="{CCC37352-C934-428B-BB19-BA4500F7C3D5}" destId="{15DE53FD-1770-43FC-A0A5-6250C65A20AB}" srcOrd="0" destOrd="0" presId="urn:microsoft.com/office/officeart/2005/8/layout/process1"/>
    <dgm:cxn modelId="{E3CC301D-1E2D-4857-85E9-AA7352671383}" type="presOf" srcId="{469C9E36-7C66-4D32-97D0-3D8D2D9B9EFE}" destId="{64082CBD-EAAD-4BFD-818D-A248D027E881}" srcOrd="0" destOrd="0" presId="urn:microsoft.com/office/officeart/2005/8/layout/process1"/>
    <dgm:cxn modelId="{652124F2-2397-4F1F-BD78-A853EDF18D44}" type="presOf" srcId="{3CCD4639-FB30-4CCA-B354-E02309659C78}" destId="{DC532A1D-8E1D-446B-99DB-A220AC73361D}" srcOrd="1" destOrd="0" presId="urn:microsoft.com/office/officeart/2005/8/layout/process1"/>
    <dgm:cxn modelId="{B816BA9B-8D15-42E0-BC99-091288A524CD}" type="presOf" srcId="{6ED3F543-99B2-4D88-A7E8-F311A5F7FECF}" destId="{BBCA5A83-35C1-4EAE-A5CE-2E1D8BB9403B}" srcOrd="0" destOrd="0" presId="urn:microsoft.com/office/officeart/2005/8/layout/process1"/>
    <dgm:cxn modelId="{F3F392E3-B690-4A31-A3AA-B1CBCC6ADCF3}" type="presOf" srcId="{4F529F4B-6ED7-46E7-A482-376F4404ECB1}" destId="{71D4F985-E4A4-4480-95D2-EC8FC43161B6}" srcOrd="0" destOrd="0" presId="urn:microsoft.com/office/officeart/2005/8/layout/process1"/>
    <dgm:cxn modelId="{55FEE412-15BE-4584-BB78-36E9FA18B1A3}" srcId="{C4E61B5B-E69A-43BA-8BC3-EFADE91A5B04}" destId="{E8D0B055-93D3-4222-A876-3B6B00D563C2}" srcOrd="0" destOrd="0" parTransId="{B4CA2F41-D178-4A08-9679-04054FE520C5}" sibTransId="{469C9E36-7C66-4D32-97D0-3D8D2D9B9EFE}"/>
    <dgm:cxn modelId="{37123DE4-B3F1-4EEA-96A5-4564BAAFED1F}" type="presOf" srcId="{B3B7BA9B-FA71-4CC6-92BD-2CB25E1DA713}" destId="{D33F1A58-6DA0-4645-85CC-14D49D8AA295}" srcOrd="0" destOrd="0" presId="urn:microsoft.com/office/officeart/2005/8/layout/process1"/>
    <dgm:cxn modelId="{18C7D581-A3CD-4FF5-9B76-4C26BD7BA2F1}" type="presOf" srcId="{469C9E36-7C66-4D32-97D0-3D8D2D9B9EFE}" destId="{2F25DF81-CFA4-422E-9105-4CC9E45944E5}" srcOrd="1" destOrd="0" presId="urn:microsoft.com/office/officeart/2005/8/layout/process1"/>
    <dgm:cxn modelId="{9FC93289-DE5C-4CBA-9079-DF6BCE837091}" srcId="{C4E61B5B-E69A-43BA-8BC3-EFADE91A5B04}" destId="{CCC37352-C934-428B-BB19-BA4500F7C3D5}" srcOrd="2" destOrd="0" parTransId="{102B0303-796E-48D3-B130-7D000641F409}" sibTransId="{3CCD4639-FB30-4CCA-B354-E02309659C78}"/>
    <dgm:cxn modelId="{5F7DE622-9C7B-40FB-A905-810116790E88}" type="presOf" srcId="{3CCD4639-FB30-4CCA-B354-E02309659C78}" destId="{B2AF589D-F37E-427E-B56F-009D0D89F4AC}" srcOrd="0" destOrd="0" presId="urn:microsoft.com/office/officeart/2005/8/layout/process1"/>
    <dgm:cxn modelId="{C8B54255-DF67-4B95-AB67-2330DEC45B06}" type="presParOf" srcId="{ABFA10FF-AD46-46C4-98D2-B967C18B42B8}" destId="{A73205DD-A671-4453-B487-0BC1447C1761}" srcOrd="0" destOrd="0" presId="urn:microsoft.com/office/officeart/2005/8/layout/process1"/>
    <dgm:cxn modelId="{D5EBC788-5103-44CA-8D07-9C874C8DE2A2}" type="presParOf" srcId="{ABFA10FF-AD46-46C4-98D2-B967C18B42B8}" destId="{64082CBD-EAAD-4BFD-818D-A248D027E881}" srcOrd="1" destOrd="0" presId="urn:microsoft.com/office/officeart/2005/8/layout/process1"/>
    <dgm:cxn modelId="{F879DA90-67D8-4331-B986-81163A35ABFC}" type="presParOf" srcId="{64082CBD-EAAD-4BFD-818D-A248D027E881}" destId="{2F25DF81-CFA4-422E-9105-4CC9E45944E5}" srcOrd="0" destOrd="0" presId="urn:microsoft.com/office/officeart/2005/8/layout/process1"/>
    <dgm:cxn modelId="{574CC2E8-314D-4E16-B1B8-FEE935017EF3}" type="presParOf" srcId="{ABFA10FF-AD46-46C4-98D2-B967C18B42B8}" destId="{D33F1A58-6DA0-4645-85CC-14D49D8AA295}" srcOrd="2" destOrd="0" presId="urn:microsoft.com/office/officeart/2005/8/layout/process1"/>
    <dgm:cxn modelId="{093AAE82-B72B-4A05-9712-74E8554B1C07}" type="presParOf" srcId="{ABFA10FF-AD46-46C4-98D2-B967C18B42B8}" destId="{BBCA5A83-35C1-4EAE-A5CE-2E1D8BB9403B}" srcOrd="3" destOrd="0" presId="urn:microsoft.com/office/officeart/2005/8/layout/process1"/>
    <dgm:cxn modelId="{EEDEF50F-FEAB-4496-ABC0-D4896B02FC1C}" type="presParOf" srcId="{BBCA5A83-35C1-4EAE-A5CE-2E1D8BB9403B}" destId="{E6E2E001-5A61-4456-89E4-E0FCBAB826FC}" srcOrd="0" destOrd="0" presId="urn:microsoft.com/office/officeart/2005/8/layout/process1"/>
    <dgm:cxn modelId="{5615A504-E16C-4145-B74E-E937BC89958F}" type="presParOf" srcId="{ABFA10FF-AD46-46C4-98D2-B967C18B42B8}" destId="{15DE53FD-1770-43FC-A0A5-6250C65A20AB}" srcOrd="4" destOrd="0" presId="urn:microsoft.com/office/officeart/2005/8/layout/process1"/>
    <dgm:cxn modelId="{0B4A5BD8-717C-4BCF-B505-114EBCF2BA0A}" type="presParOf" srcId="{ABFA10FF-AD46-46C4-98D2-B967C18B42B8}" destId="{B2AF589D-F37E-427E-B56F-009D0D89F4AC}" srcOrd="5" destOrd="0" presId="urn:microsoft.com/office/officeart/2005/8/layout/process1"/>
    <dgm:cxn modelId="{3A1C616F-8C72-4224-A012-1CA6DBC1FC67}" type="presParOf" srcId="{B2AF589D-F37E-427E-B56F-009D0D89F4AC}" destId="{DC532A1D-8E1D-446B-99DB-A220AC73361D}" srcOrd="0" destOrd="0" presId="urn:microsoft.com/office/officeart/2005/8/layout/process1"/>
    <dgm:cxn modelId="{7FE4294E-A0E1-4D00-B745-F2DAF25F4347}" type="presParOf" srcId="{ABFA10FF-AD46-46C4-98D2-B967C18B42B8}" destId="{71D4F985-E4A4-4480-95D2-EC8FC43161B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018DDB-C966-4418-8435-E9D7E8C5897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9B29ADF-345F-46AF-BFF2-682FDF12DE06}">
      <dgm:prSet phldrT="[文本]"/>
      <dgm:spPr/>
      <dgm:t>
        <a:bodyPr/>
        <a:lstStyle/>
        <a:p>
          <a:r>
            <a:rPr lang="zh-CN" altLang="en-US" dirty="0" smtClean="0">
              <a:latin typeface="楷体" pitchFamily="49" charset="-122"/>
              <a:ea typeface="楷体" pitchFamily="49" charset="-122"/>
            </a:rPr>
            <a:t>顾客网购习惯 </a:t>
          </a:r>
          <a:r>
            <a:rPr lang="zh-CN" altLang="en-US" b="1" dirty="0" smtClean="0"/>
            <a:t>≠</a:t>
          </a:r>
          <a:r>
            <a:rPr lang="zh-CN" altLang="en-US" dirty="0" smtClean="0"/>
            <a:t> </a:t>
          </a:r>
          <a:r>
            <a:rPr lang="zh-CN" altLang="en-US" dirty="0" smtClean="0">
              <a:latin typeface="楷体" pitchFamily="49" charset="-122"/>
              <a:ea typeface="楷体" pitchFamily="49" charset="-122"/>
            </a:rPr>
            <a:t>网购生鲜习惯</a:t>
          </a:r>
          <a:endParaRPr lang="zh-CN" altLang="en-US" dirty="0">
            <a:latin typeface="楷体" pitchFamily="49" charset="-122"/>
            <a:ea typeface="楷体" pitchFamily="49" charset="-122"/>
          </a:endParaRPr>
        </a:p>
      </dgm:t>
    </dgm:pt>
    <dgm:pt modelId="{D64EDEEF-8603-4D1E-B841-70ECEDC2C75A}" type="parTrans" cxnId="{D1FC6795-EE08-43E9-A058-BF6A7541E6E2}">
      <dgm:prSet/>
      <dgm:spPr/>
      <dgm:t>
        <a:bodyPr/>
        <a:lstStyle/>
        <a:p>
          <a:endParaRPr lang="zh-CN" altLang="en-US"/>
        </a:p>
      </dgm:t>
    </dgm:pt>
    <dgm:pt modelId="{FB7D75A3-BD86-4EF4-BF4E-EBB0FED91561}" type="sibTrans" cxnId="{D1FC6795-EE08-43E9-A058-BF6A7541E6E2}">
      <dgm:prSet/>
      <dgm:spPr/>
      <dgm:t>
        <a:bodyPr/>
        <a:lstStyle/>
        <a:p>
          <a:endParaRPr lang="zh-CN" altLang="en-US"/>
        </a:p>
      </dgm:t>
    </dgm:pt>
    <dgm:pt modelId="{98AB71AD-E170-4100-A027-8EFB8B9F6A27}">
      <dgm:prSet phldrT="[文本]"/>
      <dgm:spPr/>
      <dgm:t>
        <a:bodyPr/>
        <a:lstStyle/>
        <a:p>
          <a:r>
            <a:rPr lang="zh-CN" altLang="en-US" dirty="0" smtClean="0">
              <a:latin typeface="楷体" pitchFamily="49" charset="-122"/>
              <a:ea typeface="楷体" pitchFamily="49" charset="-122"/>
            </a:rPr>
            <a:t>生</a:t>
          </a:r>
          <a:r>
            <a:rPr lang="zh-CN" altLang="en-US" dirty="0" smtClean="0">
              <a:latin typeface="楷体" pitchFamily="49" charset="-122"/>
              <a:ea typeface="楷体" pitchFamily="49" charset="-122"/>
            </a:rPr>
            <a:t>鲜高频消费 </a:t>
          </a:r>
          <a:r>
            <a:rPr lang="zh-CN" altLang="en-US" b="1" dirty="0" smtClean="0"/>
            <a:t>≠ </a:t>
          </a:r>
          <a:r>
            <a:rPr lang="zh-CN" altLang="en-US" b="0" dirty="0" smtClean="0">
              <a:latin typeface="楷体" pitchFamily="49" charset="-122"/>
              <a:ea typeface="楷体" pitchFamily="49" charset="-122"/>
            </a:rPr>
            <a:t>电商平台高频消费</a:t>
          </a:r>
          <a:endParaRPr lang="zh-CN" altLang="en-US" b="0" dirty="0">
            <a:latin typeface="楷体" pitchFamily="49" charset="-122"/>
            <a:ea typeface="楷体" pitchFamily="49" charset="-122"/>
          </a:endParaRPr>
        </a:p>
      </dgm:t>
    </dgm:pt>
    <dgm:pt modelId="{1FFD6613-3C0A-4F6C-9D4B-2520BC361BB5}" type="parTrans" cxnId="{B2D5CD4A-CA00-4E6A-AB2C-9DB69E98E636}">
      <dgm:prSet/>
      <dgm:spPr/>
      <dgm:t>
        <a:bodyPr/>
        <a:lstStyle/>
        <a:p>
          <a:endParaRPr lang="zh-CN" altLang="en-US"/>
        </a:p>
      </dgm:t>
    </dgm:pt>
    <dgm:pt modelId="{1E45AF9C-DC64-4ECD-BC81-073F71166DDB}" type="sibTrans" cxnId="{B2D5CD4A-CA00-4E6A-AB2C-9DB69E98E636}">
      <dgm:prSet/>
      <dgm:spPr/>
      <dgm:t>
        <a:bodyPr/>
        <a:lstStyle/>
        <a:p>
          <a:endParaRPr lang="zh-CN" altLang="en-US"/>
        </a:p>
      </dgm:t>
    </dgm:pt>
    <dgm:pt modelId="{769EDF43-9496-4FE5-9A61-B6B9C8622D4E}">
      <dgm:prSet phldrT="[文本]"/>
      <dgm:spPr/>
      <dgm:t>
        <a:bodyPr/>
        <a:lstStyle/>
        <a:p>
          <a:r>
            <a:rPr lang="zh-CN" altLang="en-US" dirty="0" smtClean="0">
              <a:latin typeface="楷体" pitchFamily="49" charset="-122"/>
              <a:ea typeface="楷体" pitchFamily="49" charset="-122"/>
            </a:rPr>
            <a:t>顾客的低价诉求 </a:t>
          </a:r>
          <a:r>
            <a:rPr lang="zh-CN" altLang="en-US" dirty="0" smtClean="0"/>
            <a:t> </a:t>
          </a:r>
          <a:r>
            <a:rPr lang="en-US" altLang="zh-CN" dirty="0" smtClean="0">
              <a:latin typeface="Cambria Math" pitchFamily="18" charset="0"/>
              <a:ea typeface="Cambria Math" pitchFamily="18" charset="0"/>
            </a:rPr>
            <a:t>VS</a:t>
          </a:r>
          <a:r>
            <a:rPr lang="en-US" altLang="zh-CN" dirty="0" smtClean="0">
              <a:latin typeface="华文行楷" pitchFamily="2" charset="-122"/>
              <a:ea typeface="华文行楷" pitchFamily="2" charset="-122"/>
            </a:rPr>
            <a:t>  </a:t>
          </a:r>
          <a:r>
            <a:rPr lang="zh-CN" altLang="en-US" dirty="0" smtClean="0">
              <a:latin typeface="楷体" pitchFamily="49" charset="-122"/>
              <a:ea typeface="楷体" pitchFamily="49" charset="-122"/>
            </a:rPr>
            <a:t>电商高企成本</a:t>
          </a:r>
          <a:endParaRPr lang="zh-CN" altLang="en-US" dirty="0">
            <a:latin typeface="楷体" pitchFamily="49" charset="-122"/>
            <a:ea typeface="楷体" pitchFamily="49" charset="-122"/>
          </a:endParaRPr>
        </a:p>
      </dgm:t>
    </dgm:pt>
    <dgm:pt modelId="{58416861-3A7E-4EFA-AA89-E31E6D1DCBAC}" type="parTrans" cxnId="{532067A7-D424-4404-B9B8-947BA3058EB9}">
      <dgm:prSet/>
      <dgm:spPr/>
      <dgm:t>
        <a:bodyPr/>
        <a:lstStyle/>
        <a:p>
          <a:endParaRPr lang="zh-CN" altLang="en-US"/>
        </a:p>
      </dgm:t>
    </dgm:pt>
    <dgm:pt modelId="{311ACEF5-B852-45EE-958A-FF4E1179352B}" type="sibTrans" cxnId="{532067A7-D424-4404-B9B8-947BA3058EB9}">
      <dgm:prSet/>
      <dgm:spPr/>
      <dgm:t>
        <a:bodyPr/>
        <a:lstStyle/>
        <a:p>
          <a:endParaRPr lang="zh-CN" altLang="en-US"/>
        </a:p>
      </dgm:t>
    </dgm:pt>
    <dgm:pt modelId="{F2ED4BA6-3D6F-4A28-83BC-BEE566FF3BD6}" type="pres">
      <dgm:prSet presAssocID="{87018DDB-C966-4418-8435-E9D7E8C5897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CC88665-0EE7-4B49-B1C5-7780004DA1B2}" type="pres">
      <dgm:prSet presAssocID="{49B29ADF-345F-46AF-BFF2-682FDF12DE06}" presName="parentLin" presStyleCnt="0"/>
      <dgm:spPr/>
    </dgm:pt>
    <dgm:pt modelId="{AF56C72E-2D3C-4D2E-9419-07937D1F40A4}" type="pres">
      <dgm:prSet presAssocID="{49B29ADF-345F-46AF-BFF2-682FDF12DE06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9EA26976-640D-494C-A3E5-67AD4A89A0EF}" type="pres">
      <dgm:prSet presAssocID="{49B29ADF-345F-46AF-BFF2-682FDF12DE0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25BD92-368D-4E6B-84DD-AAE99FA68AFF}" type="pres">
      <dgm:prSet presAssocID="{49B29ADF-345F-46AF-BFF2-682FDF12DE06}" presName="negativeSpace" presStyleCnt="0"/>
      <dgm:spPr/>
    </dgm:pt>
    <dgm:pt modelId="{9D0CAF40-1D74-4983-A6DD-70B445C00307}" type="pres">
      <dgm:prSet presAssocID="{49B29ADF-345F-46AF-BFF2-682FDF12DE06}" presName="childText" presStyleLbl="conFgAcc1" presStyleIdx="0" presStyleCnt="3">
        <dgm:presLayoutVars>
          <dgm:bulletEnabled val="1"/>
        </dgm:presLayoutVars>
      </dgm:prSet>
      <dgm:spPr/>
    </dgm:pt>
    <dgm:pt modelId="{FBF16E65-CCCD-46AB-8AFA-61C7685DD11C}" type="pres">
      <dgm:prSet presAssocID="{FB7D75A3-BD86-4EF4-BF4E-EBB0FED91561}" presName="spaceBetweenRectangles" presStyleCnt="0"/>
      <dgm:spPr/>
    </dgm:pt>
    <dgm:pt modelId="{EA63C69A-985D-4EC1-9FB1-22367FC212F1}" type="pres">
      <dgm:prSet presAssocID="{98AB71AD-E170-4100-A027-8EFB8B9F6A27}" presName="parentLin" presStyleCnt="0"/>
      <dgm:spPr/>
    </dgm:pt>
    <dgm:pt modelId="{4D3727F6-FBE5-4878-B459-831A110203A8}" type="pres">
      <dgm:prSet presAssocID="{98AB71AD-E170-4100-A027-8EFB8B9F6A27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5AD89D0A-A57A-4B0C-9E8F-646CB9414334}" type="pres">
      <dgm:prSet presAssocID="{98AB71AD-E170-4100-A027-8EFB8B9F6A2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264A11-202F-4B00-9241-41A2D0EE7A3C}" type="pres">
      <dgm:prSet presAssocID="{98AB71AD-E170-4100-A027-8EFB8B9F6A27}" presName="negativeSpace" presStyleCnt="0"/>
      <dgm:spPr/>
    </dgm:pt>
    <dgm:pt modelId="{D1AEC892-0A77-40A1-B66E-8BA499ED7A09}" type="pres">
      <dgm:prSet presAssocID="{98AB71AD-E170-4100-A027-8EFB8B9F6A27}" presName="childText" presStyleLbl="conFgAcc1" presStyleIdx="1" presStyleCnt="3">
        <dgm:presLayoutVars>
          <dgm:bulletEnabled val="1"/>
        </dgm:presLayoutVars>
      </dgm:prSet>
      <dgm:spPr/>
    </dgm:pt>
    <dgm:pt modelId="{4358D792-2B7D-4314-99DF-7D8CB2D0B83E}" type="pres">
      <dgm:prSet presAssocID="{1E45AF9C-DC64-4ECD-BC81-073F71166DDB}" presName="spaceBetweenRectangles" presStyleCnt="0"/>
      <dgm:spPr/>
    </dgm:pt>
    <dgm:pt modelId="{4C1EB164-5461-4C9E-958E-AEAEE9F32804}" type="pres">
      <dgm:prSet presAssocID="{769EDF43-9496-4FE5-9A61-B6B9C8622D4E}" presName="parentLin" presStyleCnt="0"/>
      <dgm:spPr/>
    </dgm:pt>
    <dgm:pt modelId="{20B3BB59-B522-4636-8E3B-BBB9405EDC4E}" type="pres">
      <dgm:prSet presAssocID="{769EDF43-9496-4FE5-9A61-B6B9C8622D4E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F6FBBA0D-A82F-4636-A6AD-7C4169CA4E3E}" type="pres">
      <dgm:prSet presAssocID="{769EDF43-9496-4FE5-9A61-B6B9C8622D4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F3F022-38BD-4325-8F00-90385A5788FC}" type="pres">
      <dgm:prSet presAssocID="{769EDF43-9496-4FE5-9A61-B6B9C8622D4E}" presName="negativeSpace" presStyleCnt="0"/>
      <dgm:spPr/>
    </dgm:pt>
    <dgm:pt modelId="{E99C95E2-2EBE-4128-ABF9-CB77B7AC9F3F}" type="pres">
      <dgm:prSet presAssocID="{769EDF43-9496-4FE5-9A61-B6B9C8622D4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B3AA977-BFB2-4FE1-ABFD-A63371C2031C}" type="presOf" srcId="{98AB71AD-E170-4100-A027-8EFB8B9F6A27}" destId="{5AD89D0A-A57A-4B0C-9E8F-646CB9414334}" srcOrd="1" destOrd="0" presId="urn:microsoft.com/office/officeart/2005/8/layout/list1"/>
    <dgm:cxn modelId="{328C08D5-1FAD-4757-A7D3-9D6252916A7C}" type="presOf" srcId="{49B29ADF-345F-46AF-BFF2-682FDF12DE06}" destId="{9EA26976-640D-494C-A3E5-67AD4A89A0EF}" srcOrd="1" destOrd="0" presId="urn:microsoft.com/office/officeart/2005/8/layout/list1"/>
    <dgm:cxn modelId="{D7D1C966-9F7F-4C84-B098-09BD62DEA0DE}" type="presOf" srcId="{769EDF43-9496-4FE5-9A61-B6B9C8622D4E}" destId="{20B3BB59-B522-4636-8E3B-BBB9405EDC4E}" srcOrd="0" destOrd="0" presId="urn:microsoft.com/office/officeart/2005/8/layout/list1"/>
    <dgm:cxn modelId="{54B7E5D6-6761-4A8B-9BCE-820EB1EE8138}" type="presOf" srcId="{98AB71AD-E170-4100-A027-8EFB8B9F6A27}" destId="{4D3727F6-FBE5-4878-B459-831A110203A8}" srcOrd="0" destOrd="0" presId="urn:microsoft.com/office/officeart/2005/8/layout/list1"/>
    <dgm:cxn modelId="{32D829CF-17F8-49DA-B413-C1A9612D9D45}" type="presOf" srcId="{769EDF43-9496-4FE5-9A61-B6B9C8622D4E}" destId="{F6FBBA0D-A82F-4636-A6AD-7C4169CA4E3E}" srcOrd="1" destOrd="0" presId="urn:microsoft.com/office/officeart/2005/8/layout/list1"/>
    <dgm:cxn modelId="{D2F23A83-BDCC-4867-BFA2-6D760BEE729F}" type="presOf" srcId="{87018DDB-C966-4418-8435-E9D7E8C5897A}" destId="{F2ED4BA6-3D6F-4A28-83BC-BEE566FF3BD6}" srcOrd="0" destOrd="0" presId="urn:microsoft.com/office/officeart/2005/8/layout/list1"/>
    <dgm:cxn modelId="{532067A7-D424-4404-B9B8-947BA3058EB9}" srcId="{87018DDB-C966-4418-8435-E9D7E8C5897A}" destId="{769EDF43-9496-4FE5-9A61-B6B9C8622D4E}" srcOrd="2" destOrd="0" parTransId="{58416861-3A7E-4EFA-AA89-E31E6D1DCBAC}" sibTransId="{311ACEF5-B852-45EE-958A-FF4E1179352B}"/>
    <dgm:cxn modelId="{B2D5CD4A-CA00-4E6A-AB2C-9DB69E98E636}" srcId="{87018DDB-C966-4418-8435-E9D7E8C5897A}" destId="{98AB71AD-E170-4100-A027-8EFB8B9F6A27}" srcOrd="1" destOrd="0" parTransId="{1FFD6613-3C0A-4F6C-9D4B-2520BC361BB5}" sibTransId="{1E45AF9C-DC64-4ECD-BC81-073F71166DDB}"/>
    <dgm:cxn modelId="{D1FC6795-EE08-43E9-A058-BF6A7541E6E2}" srcId="{87018DDB-C966-4418-8435-E9D7E8C5897A}" destId="{49B29ADF-345F-46AF-BFF2-682FDF12DE06}" srcOrd="0" destOrd="0" parTransId="{D64EDEEF-8603-4D1E-B841-70ECEDC2C75A}" sibTransId="{FB7D75A3-BD86-4EF4-BF4E-EBB0FED91561}"/>
    <dgm:cxn modelId="{D4D33827-5508-47EC-ACEB-51A15C4A1146}" type="presOf" srcId="{49B29ADF-345F-46AF-BFF2-682FDF12DE06}" destId="{AF56C72E-2D3C-4D2E-9419-07937D1F40A4}" srcOrd="0" destOrd="0" presId="urn:microsoft.com/office/officeart/2005/8/layout/list1"/>
    <dgm:cxn modelId="{A46E0FFA-ADD2-4BE3-9549-2C95C22E6183}" type="presParOf" srcId="{F2ED4BA6-3D6F-4A28-83BC-BEE566FF3BD6}" destId="{9CC88665-0EE7-4B49-B1C5-7780004DA1B2}" srcOrd="0" destOrd="0" presId="urn:microsoft.com/office/officeart/2005/8/layout/list1"/>
    <dgm:cxn modelId="{B4622682-1825-4849-A744-6D16F54714D5}" type="presParOf" srcId="{9CC88665-0EE7-4B49-B1C5-7780004DA1B2}" destId="{AF56C72E-2D3C-4D2E-9419-07937D1F40A4}" srcOrd="0" destOrd="0" presId="urn:microsoft.com/office/officeart/2005/8/layout/list1"/>
    <dgm:cxn modelId="{98A74369-301F-4777-AEC0-BACC630004BB}" type="presParOf" srcId="{9CC88665-0EE7-4B49-B1C5-7780004DA1B2}" destId="{9EA26976-640D-494C-A3E5-67AD4A89A0EF}" srcOrd="1" destOrd="0" presId="urn:microsoft.com/office/officeart/2005/8/layout/list1"/>
    <dgm:cxn modelId="{2B796D91-81E2-4A88-B717-BF730C162373}" type="presParOf" srcId="{F2ED4BA6-3D6F-4A28-83BC-BEE566FF3BD6}" destId="{2A25BD92-368D-4E6B-84DD-AAE99FA68AFF}" srcOrd="1" destOrd="0" presId="urn:microsoft.com/office/officeart/2005/8/layout/list1"/>
    <dgm:cxn modelId="{77F59DE5-65F4-4336-9DDC-B25A624D7397}" type="presParOf" srcId="{F2ED4BA6-3D6F-4A28-83BC-BEE566FF3BD6}" destId="{9D0CAF40-1D74-4983-A6DD-70B445C00307}" srcOrd="2" destOrd="0" presId="urn:microsoft.com/office/officeart/2005/8/layout/list1"/>
    <dgm:cxn modelId="{8A87875D-B8FC-4460-BBF1-69D89AB00AD7}" type="presParOf" srcId="{F2ED4BA6-3D6F-4A28-83BC-BEE566FF3BD6}" destId="{FBF16E65-CCCD-46AB-8AFA-61C7685DD11C}" srcOrd="3" destOrd="0" presId="urn:microsoft.com/office/officeart/2005/8/layout/list1"/>
    <dgm:cxn modelId="{978EECF6-47F0-42BD-8C4A-D3CE39CB696F}" type="presParOf" srcId="{F2ED4BA6-3D6F-4A28-83BC-BEE566FF3BD6}" destId="{EA63C69A-985D-4EC1-9FB1-22367FC212F1}" srcOrd="4" destOrd="0" presId="urn:microsoft.com/office/officeart/2005/8/layout/list1"/>
    <dgm:cxn modelId="{E9B60C1B-FE91-434F-A8DF-DC764C3E6E9B}" type="presParOf" srcId="{EA63C69A-985D-4EC1-9FB1-22367FC212F1}" destId="{4D3727F6-FBE5-4878-B459-831A110203A8}" srcOrd="0" destOrd="0" presId="urn:microsoft.com/office/officeart/2005/8/layout/list1"/>
    <dgm:cxn modelId="{2CAD7A1B-2DA2-43E7-BADC-37ED514C1378}" type="presParOf" srcId="{EA63C69A-985D-4EC1-9FB1-22367FC212F1}" destId="{5AD89D0A-A57A-4B0C-9E8F-646CB9414334}" srcOrd="1" destOrd="0" presId="urn:microsoft.com/office/officeart/2005/8/layout/list1"/>
    <dgm:cxn modelId="{80D9F5DD-F747-48C6-882E-F2B92FA6237D}" type="presParOf" srcId="{F2ED4BA6-3D6F-4A28-83BC-BEE566FF3BD6}" destId="{3A264A11-202F-4B00-9241-41A2D0EE7A3C}" srcOrd="5" destOrd="0" presId="urn:microsoft.com/office/officeart/2005/8/layout/list1"/>
    <dgm:cxn modelId="{4710A440-5F02-4BAA-BBD8-7AB9CB9DA1C1}" type="presParOf" srcId="{F2ED4BA6-3D6F-4A28-83BC-BEE566FF3BD6}" destId="{D1AEC892-0A77-40A1-B66E-8BA499ED7A09}" srcOrd="6" destOrd="0" presId="urn:microsoft.com/office/officeart/2005/8/layout/list1"/>
    <dgm:cxn modelId="{E6F3872C-2DA6-426C-81CF-0BF52E26E5A7}" type="presParOf" srcId="{F2ED4BA6-3D6F-4A28-83BC-BEE566FF3BD6}" destId="{4358D792-2B7D-4314-99DF-7D8CB2D0B83E}" srcOrd="7" destOrd="0" presId="urn:microsoft.com/office/officeart/2005/8/layout/list1"/>
    <dgm:cxn modelId="{83F96840-A3B4-431F-B4F7-90FD05DA25CF}" type="presParOf" srcId="{F2ED4BA6-3D6F-4A28-83BC-BEE566FF3BD6}" destId="{4C1EB164-5461-4C9E-958E-AEAEE9F32804}" srcOrd="8" destOrd="0" presId="urn:microsoft.com/office/officeart/2005/8/layout/list1"/>
    <dgm:cxn modelId="{C73A12AE-A717-41BB-BDDA-BDB25795F7E2}" type="presParOf" srcId="{4C1EB164-5461-4C9E-958E-AEAEE9F32804}" destId="{20B3BB59-B522-4636-8E3B-BBB9405EDC4E}" srcOrd="0" destOrd="0" presId="urn:microsoft.com/office/officeart/2005/8/layout/list1"/>
    <dgm:cxn modelId="{A584D1A0-0DA6-4D88-9F46-C6D9CBB5EFB3}" type="presParOf" srcId="{4C1EB164-5461-4C9E-958E-AEAEE9F32804}" destId="{F6FBBA0D-A82F-4636-A6AD-7C4169CA4E3E}" srcOrd="1" destOrd="0" presId="urn:microsoft.com/office/officeart/2005/8/layout/list1"/>
    <dgm:cxn modelId="{4058EB60-C9C2-459A-99D5-73DB906C9849}" type="presParOf" srcId="{F2ED4BA6-3D6F-4A28-83BC-BEE566FF3BD6}" destId="{6BF3F022-38BD-4325-8F00-90385A5788FC}" srcOrd="9" destOrd="0" presId="urn:microsoft.com/office/officeart/2005/8/layout/list1"/>
    <dgm:cxn modelId="{9F4C9BB5-EBA8-4246-8C6C-9DC70B5819B6}" type="presParOf" srcId="{F2ED4BA6-3D6F-4A28-83BC-BEE566FF3BD6}" destId="{E99C95E2-2EBE-4128-ABF9-CB77B7AC9F3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73205DD-A671-4453-B487-0BC1447C1761}">
      <dsp:nvSpPr>
        <dsp:cNvPr id="0" name=""/>
        <dsp:cNvSpPr/>
      </dsp:nvSpPr>
      <dsp:spPr>
        <a:xfrm>
          <a:off x="2626" y="42804"/>
          <a:ext cx="1148348" cy="850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供应商</a:t>
          </a:r>
          <a:endParaRPr lang="zh-CN" altLang="en-US" sz="1800" kern="1200" dirty="0"/>
        </a:p>
      </dsp:txBody>
      <dsp:txXfrm>
        <a:off x="2626" y="42804"/>
        <a:ext cx="1148348" cy="850495"/>
      </dsp:txXfrm>
    </dsp:sp>
    <dsp:sp modelId="{64082CBD-EAAD-4BFD-818D-A248D027E881}">
      <dsp:nvSpPr>
        <dsp:cNvPr id="0" name=""/>
        <dsp:cNvSpPr/>
      </dsp:nvSpPr>
      <dsp:spPr>
        <a:xfrm>
          <a:off x="1265809" y="325656"/>
          <a:ext cx="243449" cy="2847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1265809" y="325656"/>
        <a:ext cx="243449" cy="284790"/>
      </dsp:txXfrm>
    </dsp:sp>
    <dsp:sp modelId="{D33F1A58-6DA0-4645-85CC-14D49D8AA295}">
      <dsp:nvSpPr>
        <dsp:cNvPr id="0" name=""/>
        <dsp:cNvSpPr/>
      </dsp:nvSpPr>
      <dsp:spPr>
        <a:xfrm>
          <a:off x="1610314" y="42804"/>
          <a:ext cx="1148348" cy="850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平台</a:t>
          </a:r>
          <a:endParaRPr lang="zh-CN" altLang="en-US" sz="1800" kern="1200" dirty="0"/>
        </a:p>
      </dsp:txBody>
      <dsp:txXfrm>
        <a:off x="1610314" y="42804"/>
        <a:ext cx="1148348" cy="850495"/>
      </dsp:txXfrm>
    </dsp:sp>
    <dsp:sp modelId="{BBCA5A83-35C1-4EAE-A5CE-2E1D8BB9403B}">
      <dsp:nvSpPr>
        <dsp:cNvPr id="0" name=""/>
        <dsp:cNvSpPr/>
      </dsp:nvSpPr>
      <dsp:spPr>
        <a:xfrm>
          <a:off x="2873497" y="325656"/>
          <a:ext cx="243449" cy="2847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2873497" y="325656"/>
        <a:ext cx="243449" cy="284790"/>
      </dsp:txXfrm>
    </dsp:sp>
    <dsp:sp modelId="{15DE53FD-1770-43FC-A0A5-6250C65A20AB}">
      <dsp:nvSpPr>
        <dsp:cNvPr id="0" name=""/>
        <dsp:cNvSpPr/>
      </dsp:nvSpPr>
      <dsp:spPr>
        <a:xfrm>
          <a:off x="3218001" y="42804"/>
          <a:ext cx="1148348" cy="850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物流</a:t>
          </a:r>
          <a:endParaRPr lang="zh-CN" altLang="en-US" sz="1800" kern="1200" dirty="0"/>
        </a:p>
      </dsp:txBody>
      <dsp:txXfrm>
        <a:off x="3218001" y="42804"/>
        <a:ext cx="1148348" cy="850495"/>
      </dsp:txXfrm>
    </dsp:sp>
    <dsp:sp modelId="{B2AF589D-F37E-427E-B56F-009D0D89F4AC}">
      <dsp:nvSpPr>
        <dsp:cNvPr id="0" name=""/>
        <dsp:cNvSpPr/>
      </dsp:nvSpPr>
      <dsp:spPr>
        <a:xfrm>
          <a:off x="4481184" y="325656"/>
          <a:ext cx="243449" cy="2847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4481184" y="325656"/>
        <a:ext cx="243449" cy="284790"/>
      </dsp:txXfrm>
    </dsp:sp>
    <dsp:sp modelId="{71D4F985-E4A4-4480-95D2-EC8FC43161B6}">
      <dsp:nvSpPr>
        <dsp:cNvPr id="0" name=""/>
        <dsp:cNvSpPr/>
      </dsp:nvSpPr>
      <dsp:spPr>
        <a:xfrm>
          <a:off x="4825689" y="42804"/>
          <a:ext cx="1148348" cy="850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最后</a:t>
          </a:r>
          <a:endParaRPr lang="en-US" altLang="zh-CN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一公里</a:t>
          </a:r>
          <a:endParaRPr lang="zh-CN" altLang="en-US" sz="1800" kern="1200" dirty="0"/>
        </a:p>
      </dsp:txBody>
      <dsp:txXfrm>
        <a:off x="4825689" y="42804"/>
        <a:ext cx="1148348" cy="85049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D0CAF40-1D74-4983-A6DD-70B445C00307}">
      <dsp:nvSpPr>
        <dsp:cNvPr id="0" name=""/>
        <dsp:cNvSpPr/>
      </dsp:nvSpPr>
      <dsp:spPr>
        <a:xfrm>
          <a:off x="0" y="321583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A26976-640D-494C-A3E5-67AD4A89A0EF}">
      <dsp:nvSpPr>
        <dsp:cNvPr id="0" name=""/>
        <dsp:cNvSpPr/>
      </dsp:nvSpPr>
      <dsp:spPr>
        <a:xfrm>
          <a:off x="304800" y="55903"/>
          <a:ext cx="426720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楷体" pitchFamily="49" charset="-122"/>
              <a:ea typeface="楷体" pitchFamily="49" charset="-122"/>
            </a:rPr>
            <a:t>顾客网购习惯 </a:t>
          </a:r>
          <a:r>
            <a:rPr lang="zh-CN" altLang="en-US" sz="1800" b="1" kern="1200" dirty="0" smtClean="0"/>
            <a:t>≠</a:t>
          </a:r>
          <a:r>
            <a:rPr lang="zh-CN" altLang="en-US" sz="1800" kern="1200" dirty="0" smtClean="0"/>
            <a:t> </a:t>
          </a:r>
          <a:r>
            <a:rPr lang="zh-CN" altLang="en-US" sz="1800" kern="1200" dirty="0" smtClean="0">
              <a:latin typeface="楷体" pitchFamily="49" charset="-122"/>
              <a:ea typeface="楷体" pitchFamily="49" charset="-122"/>
            </a:rPr>
            <a:t>网购生鲜习惯</a:t>
          </a:r>
          <a:endParaRPr lang="zh-CN" altLang="en-US" sz="1800" kern="1200" dirty="0">
            <a:latin typeface="楷体" pitchFamily="49" charset="-122"/>
            <a:ea typeface="楷体" pitchFamily="49" charset="-122"/>
          </a:endParaRPr>
        </a:p>
      </dsp:txBody>
      <dsp:txXfrm>
        <a:off x="304800" y="55903"/>
        <a:ext cx="4267200" cy="531360"/>
      </dsp:txXfrm>
    </dsp:sp>
    <dsp:sp modelId="{D1AEC892-0A77-40A1-B66E-8BA499ED7A09}">
      <dsp:nvSpPr>
        <dsp:cNvPr id="0" name=""/>
        <dsp:cNvSpPr/>
      </dsp:nvSpPr>
      <dsp:spPr>
        <a:xfrm>
          <a:off x="0" y="1138064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89D0A-A57A-4B0C-9E8F-646CB9414334}">
      <dsp:nvSpPr>
        <dsp:cNvPr id="0" name=""/>
        <dsp:cNvSpPr/>
      </dsp:nvSpPr>
      <dsp:spPr>
        <a:xfrm>
          <a:off x="304800" y="872384"/>
          <a:ext cx="426720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楷体" pitchFamily="49" charset="-122"/>
              <a:ea typeface="楷体" pitchFamily="49" charset="-122"/>
            </a:rPr>
            <a:t>生</a:t>
          </a:r>
          <a:r>
            <a:rPr lang="zh-CN" altLang="en-US" sz="1800" kern="1200" dirty="0" smtClean="0">
              <a:latin typeface="楷体" pitchFamily="49" charset="-122"/>
              <a:ea typeface="楷体" pitchFamily="49" charset="-122"/>
            </a:rPr>
            <a:t>鲜高频消费 </a:t>
          </a:r>
          <a:r>
            <a:rPr lang="zh-CN" altLang="en-US" sz="1800" b="1" kern="1200" dirty="0" smtClean="0"/>
            <a:t>≠ </a:t>
          </a:r>
          <a:r>
            <a:rPr lang="zh-CN" altLang="en-US" sz="1800" b="0" kern="1200" dirty="0" smtClean="0">
              <a:latin typeface="楷体" pitchFamily="49" charset="-122"/>
              <a:ea typeface="楷体" pitchFamily="49" charset="-122"/>
            </a:rPr>
            <a:t>电商平台高频消费</a:t>
          </a:r>
          <a:endParaRPr lang="zh-CN" altLang="en-US" sz="1800" b="0" kern="1200" dirty="0">
            <a:latin typeface="楷体" pitchFamily="49" charset="-122"/>
            <a:ea typeface="楷体" pitchFamily="49" charset="-122"/>
          </a:endParaRPr>
        </a:p>
      </dsp:txBody>
      <dsp:txXfrm>
        <a:off x="304800" y="872384"/>
        <a:ext cx="4267200" cy="531360"/>
      </dsp:txXfrm>
    </dsp:sp>
    <dsp:sp modelId="{E99C95E2-2EBE-4128-ABF9-CB77B7AC9F3F}">
      <dsp:nvSpPr>
        <dsp:cNvPr id="0" name=""/>
        <dsp:cNvSpPr/>
      </dsp:nvSpPr>
      <dsp:spPr>
        <a:xfrm>
          <a:off x="0" y="1954544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BBA0D-A82F-4636-A6AD-7C4169CA4E3E}">
      <dsp:nvSpPr>
        <dsp:cNvPr id="0" name=""/>
        <dsp:cNvSpPr/>
      </dsp:nvSpPr>
      <dsp:spPr>
        <a:xfrm>
          <a:off x="304800" y="1688864"/>
          <a:ext cx="426720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楷体" pitchFamily="49" charset="-122"/>
              <a:ea typeface="楷体" pitchFamily="49" charset="-122"/>
            </a:rPr>
            <a:t>顾客的低价诉求 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>
              <a:latin typeface="Cambria Math" pitchFamily="18" charset="0"/>
              <a:ea typeface="Cambria Math" pitchFamily="18" charset="0"/>
            </a:rPr>
            <a:t>VS</a:t>
          </a:r>
          <a:r>
            <a:rPr lang="en-US" altLang="zh-CN" sz="1800" kern="1200" dirty="0" smtClean="0">
              <a:latin typeface="华文行楷" pitchFamily="2" charset="-122"/>
              <a:ea typeface="华文行楷" pitchFamily="2" charset="-122"/>
            </a:rPr>
            <a:t>  </a:t>
          </a:r>
          <a:r>
            <a:rPr lang="zh-CN" altLang="en-US" sz="1800" kern="1200" dirty="0" smtClean="0">
              <a:latin typeface="楷体" pitchFamily="49" charset="-122"/>
              <a:ea typeface="楷体" pitchFamily="49" charset="-122"/>
            </a:rPr>
            <a:t>电商高企成本</a:t>
          </a:r>
          <a:endParaRPr lang="zh-CN" altLang="en-US" sz="1800" kern="1200" dirty="0">
            <a:latin typeface="楷体" pitchFamily="49" charset="-122"/>
            <a:ea typeface="楷体" pitchFamily="49" charset="-122"/>
          </a:endParaRPr>
        </a:p>
      </dsp:txBody>
      <dsp:txXfrm>
        <a:off x="304800" y="1688864"/>
        <a:ext cx="4267200" cy="531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EBA41-4761-43D5-9A2D-66593B578CDD}" type="datetimeFigureOut">
              <a:rPr lang="zh-CN" altLang="en-US" smtClean="0"/>
              <a:pPr/>
              <a:t>2015/11/20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FABEA-9786-49BC-BF5A-7E6A22195F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53317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64803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44827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9"/>
          <p:cNvGrpSpPr/>
          <p:nvPr/>
        </p:nvGrpSpPr>
        <p:grpSpPr>
          <a:xfrm>
            <a:off x="210774" y="243071"/>
            <a:ext cx="8748031" cy="6380197"/>
            <a:chOff x="281032" y="243070"/>
            <a:chExt cx="11664041" cy="6380197"/>
          </a:xfrm>
        </p:grpSpPr>
        <p:sp>
          <p:nvSpPr>
            <p:cNvPr id="66" name="任意多边形 65"/>
            <p:cNvSpPr/>
            <p:nvPr/>
          </p:nvSpPr>
          <p:spPr>
            <a:xfrm>
              <a:off x="281032" y="243070"/>
              <a:ext cx="9125961" cy="5890171"/>
            </a:xfrm>
            <a:custGeom>
              <a:avLst/>
              <a:gdLst>
                <a:gd name="connsiteX0" fmla="*/ 0 w 9125961"/>
                <a:gd name="connsiteY0" fmla="*/ 0 h 5890171"/>
                <a:gd name="connsiteX1" fmla="*/ 9125961 w 9125961"/>
                <a:gd name="connsiteY1" fmla="*/ 0 h 5890171"/>
                <a:gd name="connsiteX2" fmla="*/ 3055475 w 9125961"/>
                <a:gd name="connsiteY2" fmla="*/ 5890171 h 5890171"/>
                <a:gd name="connsiteX3" fmla="*/ 0 w 9125961"/>
                <a:gd name="connsiteY3" fmla="*/ 2834696 h 5890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25961" h="5890171">
                  <a:moveTo>
                    <a:pt x="0" y="0"/>
                  </a:moveTo>
                  <a:lnTo>
                    <a:pt x="9125961" y="0"/>
                  </a:lnTo>
                  <a:lnTo>
                    <a:pt x="3055475" y="5890171"/>
                  </a:lnTo>
                  <a:lnTo>
                    <a:pt x="0" y="2834696"/>
                  </a:lnTo>
                  <a:close/>
                </a:path>
              </a:pathLst>
            </a:custGeom>
            <a:solidFill>
              <a:srgbClr val="E0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7" name="任意多边形 66"/>
            <p:cNvSpPr/>
            <p:nvPr/>
          </p:nvSpPr>
          <p:spPr>
            <a:xfrm flipH="1" flipV="1">
              <a:off x="3336391" y="243070"/>
              <a:ext cx="8608682" cy="6380197"/>
            </a:xfrm>
            <a:custGeom>
              <a:avLst/>
              <a:gdLst>
                <a:gd name="connsiteX0" fmla="*/ 2550447 w 8608682"/>
                <a:gd name="connsiteY0" fmla="*/ 6380197 h 6380197"/>
                <a:gd name="connsiteX1" fmla="*/ 0 w 8608682"/>
                <a:gd name="connsiteY1" fmla="*/ 6380197 h 6380197"/>
                <a:gd name="connsiteX2" fmla="*/ 0 w 8608682"/>
                <a:gd name="connsiteY2" fmla="*/ 0 h 6380197"/>
                <a:gd name="connsiteX3" fmla="*/ 8106769 w 8608682"/>
                <a:gd name="connsiteY3" fmla="*/ 0 h 6380197"/>
                <a:gd name="connsiteX4" fmla="*/ 8608682 w 8608682"/>
                <a:gd name="connsiteY4" fmla="*/ 501914 h 638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08682" h="6380197">
                  <a:moveTo>
                    <a:pt x="2550447" y="6380197"/>
                  </a:moveTo>
                  <a:lnTo>
                    <a:pt x="0" y="6380197"/>
                  </a:lnTo>
                  <a:lnTo>
                    <a:pt x="0" y="0"/>
                  </a:lnTo>
                  <a:lnTo>
                    <a:pt x="8106769" y="0"/>
                  </a:lnTo>
                  <a:lnTo>
                    <a:pt x="8608682" y="50191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68" name="直角三角形 67"/>
          <p:cNvSpPr/>
          <p:nvPr/>
        </p:nvSpPr>
        <p:spPr>
          <a:xfrm>
            <a:off x="0" y="3133383"/>
            <a:ext cx="2795286" cy="3727048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任意多边形 70"/>
          <p:cNvSpPr/>
          <p:nvPr/>
        </p:nvSpPr>
        <p:spPr>
          <a:xfrm>
            <a:off x="210774" y="3072964"/>
            <a:ext cx="2654046" cy="3538728"/>
          </a:xfrm>
          <a:custGeom>
            <a:avLst/>
            <a:gdLst>
              <a:gd name="connsiteX0" fmla="*/ 0 w 3538728"/>
              <a:gd name="connsiteY0" fmla="*/ 0 h 3538728"/>
              <a:gd name="connsiteX1" fmla="*/ 3538728 w 3538728"/>
              <a:gd name="connsiteY1" fmla="*/ 3538728 h 3538728"/>
              <a:gd name="connsiteX2" fmla="*/ 3405621 w 3538728"/>
              <a:gd name="connsiteY2" fmla="*/ 3538728 h 3538728"/>
              <a:gd name="connsiteX3" fmla="*/ 0 w 3538728"/>
              <a:gd name="connsiteY3" fmla="*/ 133107 h 353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8728" h="3538728">
                <a:moveTo>
                  <a:pt x="0" y="0"/>
                </a:moveTo>
                <a:lnTo>
                  <a:pt x="3538728" y="3538728"/>
                </a:lnTo>
                <a:lnTo>
                  <a:pt x="3405621" y="3538728"/>
                </a:lnTo>
                <a:lnTo>
                  <a:pt x="0" y="13310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19FB-E778-4B86-98CC-F78D2BAA8F95}" type="datetimeFigureOut">
              <a:rPr lang="zh-CN" altLang="en-US" smtClean="0"/>
              <a:pPr/>
              <a:t>2015/11/20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4B0B-47F0-44CB-8C6D-57A7107B545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5144447" y="3399365"/>
            <a:ext cx="3235388" cy="411460"/>
          </a:xfrm>
          <a:noFill/>
        </p:spPr>
        <p:txBody>
          <a:bodyPr>
            <a:noAutofit/>
          </a:bodyPr>
          <a:lstStyle>
            <a:lvl1pPr marL="0" indent="0" algn="r">
              <a:buNone/>
              <a:defRPr sz="2000" b="0">
                <a:solidFill>
                  <a:schemeClr val="tx1">
                    <a:lumMod val="50000"/>
                  </a:schemeClr>
                </a:solidFill>
                <a:effectLst/>
                <a:latin typeface="+mn-ea"/>
                <a:ea typeface="+mn-ea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2502294" y="2324100"/>
            <a:ext cx="5877541" cy="966758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defRPr sz="3200" b="1" kern="1000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cxnSp>
        <p:nvCxnSpPr>
          <p:cNvPr id="73" name="直接连接符 72"/>
          <p:cNvCxnSpPr/>
          <p:nvPr/>
        </p:nvCxnSpPr>
        <p:spPr>
          <a:xfrm>
            <a:off x="2502294" y="3288054"/>
            <a:ext cx="588000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5144447" y="3916548"/>
            <a:ext cx="32440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直角三角形 15"/>
          <p:cNvSpPr/>
          <p:nvPr/>
        </p:nvSpPr>
        <p:spPr>
          <a:xfrm rot="18914386">
            <a:off x="7191548" y="-651683"/>
            <a:ext cx="1296133" cy="1296133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18914386">
            <a:off x="7454949" y="146231"/>
            <a:ext cx="769329" cy="769329"/>
          </a:xfrm>
          <a:custGeom>
            <a:avLst/>
            <a:gdLst>
              <a:gd name="connsiteX0" fmla="*/ 0 w 1296133"/>
              <a:gd name="connsiteY0" fmla="*/ 0 h 1296133"/>
              <a:gd name="connsiteX1" fmla="*/ 63602 w 1296133"/>
              <a:gd name="connsiteY1" fmla="*/ 63602 h 1296133"/>
              <a:gd name="connsiteX2" fmla="*/ 63602 w 1296133"/>
              <a:gd name="connsiteY2" fmla="*/ 1231995 h 1296133"/>
              <a:gd name="connsiteX3" fmla="*/ 1231995 w 1296133"/>
              <a:gd name="connsiteY3" fmla="*/ 1231995 h 1296133"/>
              <a:gd name="connsiteX4" fmla="*/ 1296133 w 1296133"/>
              <a:gd name="connsiteY4" fmla="*/ 1296133 h 1296133"/>
              <a:gd name="connsiteX5" fmla="*/ 0 w 1296133"/>
              <a:gd name="connsiteY5" fmla="*/ 1296133 h 1296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6133" h="1296133">
                <a:moveTo>
                  <a:pt x="0" y="0"/>
                </a:moveTo>
                <a:lnTo>
                  <a:pt x="63602" y="63602"/>
                </a:lnTo>
                <a:lnTo>
                  <a:pt x="63602" y="1231995"/>
                </a:lnTo>
                <a:lnTo>
                  <a:pt x="1231995" y="1231995"/>
                </a:lnTo>
                <a:lnTo>
                  <a:pt x="1296133" y="1296133"/>
                </a:lnTo>
                <a:lnTo>
                  <a:pt x="0" y="129613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778576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96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19FB-E778-4B86-98CC-F78D2BAA8F95}" type="datetimeFigureOut">
              <a:rPr lang="zh-CN" altLang="en-US" smtClean="0"/>
              <a:pPr/>
              <a:t>2015/11/20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4B0B-47F0-44CB-8C6D-57A7107B54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2416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9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3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19FB-E778-4B86-98CC-F78D2BAA8F95}" type="datetimeFigureOut">
              <a:rPr lang="zh-CN" altLang="en-US" smtClean="0"/>
              <a:pPr/>
              <a:t>2015/11/20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4B0B-47F0-44CB-8C6D-57A7107B54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9474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8650" y="86920"/>
            <a:ext cx="8139644" cy="79601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19FB-E778-4B86-98CC-F78D2BAA8F95}" type="datetimeFigureOut">
              <a:rPr lang="zh-CN" altLang="en-US" smtClean="0"/>
              <a:pPr/>
              <a:t>2015/11/20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4B0B-47F0-44CB-8C6D-57A7107B54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45263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8" y="2108203"/>
            <a:ext cx="5995988" cy="1235075"/>
          </a:xfrm>
        </p:spPr>
        <p:txBody>
          <a:bodyPr anchor="b">
            <a:normAutofit/>
          </a:bodyPr>
          <a:lstStyle>
            <a:lvl1pPr algn="ctr">
              <a:defRPr sz="2025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71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19FB-E778-4B86-98CC-F78D2BAA8F95}" type="datetimeFigureOut">
              <a:rPr lang="zh-CN" altLang="en-US" smtClean="0"/>
              <a:pPr/>
              <a:t>2015/11/20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4B0B-47F0-44CB-8C6D-57A7107B54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0226973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3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1" y="1244603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19FB-E778-4B86-98CC-F78D2BAA8F95}" type="datetimeFigureOut">
              <a:rPr lang="zh-CN" altLang="en-US" smtClean="0"/>
              <a:pPr/>
              <a:t>2015/11/20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4B0B-47F0-44CB-8C6D-57A7107B54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4082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8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8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19FB-E778-4B86-98CC-F78D2BAA8F95}" type="datetimeFigureOut">
              <a:rPr lang="zh-CN" altLang="en-US" smtClean="0"/>
              <a:pPr/>
              <a:t>2015/11/20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4B0B-47F0-44CB-8C6D-57A7107B54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1795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19FB-E778-4B86-98CC-F78D2BAA8F95}" type="datetimeFigureOut">
              <a:rPr lang="zh-CN" altLang="en-US" smtClean="0"/>
              <a:pPr/>
              <a:t>2015/11/20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4B0B-47F0-44CB-8C6D-57A7107B54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70563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19FB-E778-4B86-98CC-F78D2BAA8F95}" type="datetimeFigureOut">
              <a:rPr lang="zh-CN" altLang="en-US" smtClean="0"/>
              <a:pPr/>
              <a:t>2015/11/20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4B0B-47F0-44CB-8C6D-57A7107B54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5256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4" y="533402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2"/>
            <a:ext cx="4629150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4" y="2133602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19FB-E778-4B86-98CC-F78D2BAA8F95}" type="datetimeFigureOut">
              <a:rPr lang="zh-CN" altLang="en-US" smtClean="0"/>
              <a:pPr/>
              <a:t>2015/11/20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4B0B-47F0-44CB-8C6D-57A7107B54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3003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30"/>
            <a:ext cx="4629150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19FB-E778-4B86-98CC-F78D2BAA8F95}" type="datetimeFigureOut">
              <a:rPr lang="zh-CN" altLang="en-US" smtClean="0"/>
              <a:pPr/>
              <a:t>2015/11/20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4B0B-47F0-44CB-8C6D-57A7107B54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0147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7"/>
          <p:cNvGrpSpPr/>
          <p:nvPr/>
        </p:nvGrpSpPr>
        <p:grpSpPr>
          <a:xfrm>
            <a:off x="0" y="210312"/>
            <a:ext cx="555498" cy="512064"/>
            <a:chOff x="0" y="192024"/>
            <a:chExt cx="740664" cy="512064"/>
          </a:xfrm>
        </p:grpSpPr>
        <p:sp>
          <p:nvSpPr>
            <p:cNvPr id="19" name="矩形 18"/>
            <p:cNvSpPr/>
            <p:nvPr/>
          </p:nvSpPr>
          <p:spPr>
            <a:xfrm>
              <a:off x="0" y="192024"/>
              <a:ext cx="576072" cy="51206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矩形 19"/>
            <p:cNvSpPr/>
            <p:nvPr/>
          </p:nvSpPr>
          <p:spPr>
            <a:xfrm>
              <a:off x="630936" y="192024"/>
              <a:ext cx="109728" cy="512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8" name="组合 6"/>
          <p:cNvGrpSpPr/>
          <p:nvPr/>
        </p:nvGrpSpPr>
        <p:grpSpPr>
          <a:xfrm>
            <a:off x="1" y="4394201"/>
            <a:ext cx="1865444" cy="2466231"/>
            <a:chOff x="0" y="3072964"/>
            <a:chExt cx="3819760" cy="3787467"/>
          </a:xfrm>
        </p:grpSpPr>
        <p:sp>
          <p:nvSpPr>
            <p:cNvPr id="22" name="直角三角形 21"/>
            <p:cNvSpPr/>
            <p:nvPr userDrawn="1"/>
          </p:nvSpPr>
          <p:spPr>
            <a:xfrm>
              <a:off x="0" y="3133383"/>
              <a:ext cx="3727048" cy="3727048"/>
            </a:xfrm>
            <a:prstGeom prst="rt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任意多边形 22"/>
            <p:cNvSpPr/>
            <p:nvPr userDrawn="1"/>
          </p:nvSpPr>
          <p:spPr>
            <a:xfrm>
              <a:off x="281032" y="3072964"/>
              <a:ext cx="3538728" cy="3538728"/>
            </a:xfrm>
            <a:custGeom>
              <a:avLst/>
              <a:gdLst>
                <a:gd name="connsiteX0" fmla="*/ 0 w 3538728"/>
                <a:gd name="connsiteY0" fmla="*/ 0 h 3538728"/>
                <a:gd name="connsiteX1" fmla="*/ 3538728 w 3538728"/>
                <a:gd name="connsiteY1" fmla="*/ 3538728 h 3538728"/>
                <a:gd name="connsiteX2" fmla="*/ 3405621 w 3538728"/>
                <a:gd name="connsiteY2" fmla="*/ 3538728 h 3538728"/>
                <a:gd name="connsiteX3" fmla="*/ 0 w 3538728"/>
                <a:gd name="connsiteY3" fmla="*/ 133107 h 3538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8728" h="3538728">
                  <a:moveTo>
                    <a:pt x="0" y="0"/>
                  </a:moveTo>
                  <a:lnTo>
                    <a:pt x="3538728" y="3538728"/>
                  </a:lnTo>
                  <a:lnTo>
                    <a:pt x="3405621" y="3538728"/>
                  </a:lnTo>
                  <a:lnTo>
                    <a:pt x="0" y="133107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F19FB-E778-4B86-98CC-F78D2BAA8F95}" type="datetimeFigureOut">
              <a:rPr lang="zh-CN" altLang="en-US" smtClean="0"/>
              <a:pPr/>
              <a:t>2015/11/20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84B0B-47F0-44CB-8C6D-57A7107B545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28650" y="1133475"/>
            <a:ext cx="8139644" cy="5254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8650" y="124697"/>
            <a:ext cx="7783477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9299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271463" indent="-271463" algn="just" defTabSz="51435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accent1"/>
        </a:buClr>
        <a:buSzPct val="50000"/>
        <a:buFont typeface="Wingdings" panose="05000000000000000000" pitchFamily="2" charset="2"/>
        <a:buChar char="u"/>
        <a:defRPr lang="zh-CN" altLang="en-US" sz="2400" kern="1200" baseline="0" dirty="0" smtClean="0">
          <a:solidFill>
            <a:schemeClr val="accent1"/>
          </a:solidFill>
          <a:latin typeface="+mj-ea"/>
          <a:ea typeface="+mj-ea"/>
          <a:cs typeface="+mn-cs"/>
        </a:defRPr>
      </a:lvl1pPr>
      <a:lvl2pPr marL="271463" indent="-271463" algn="just" defTabSz="514350" rtl="0" eaLnBrk="1" latinLnBrk="0" hangingPunct="1">
        <a:lnSpc>
          <a:spcPct val="120000"/>
        </a:lnSpc>
        <a:spcBef>
          <a:spcPts val="0"/>
        </a:spcBef>
        <a:spcAft>
          <a:spcPts val="9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" Target="slide10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" Target="slide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png"/><Relationship Id="rId1" Type="http://schemas.openxmlformats.org/officeDocument/2006/relationships/tags" Target="../tags/tag2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5148064" y="3429000"/>
            <a:ext cx="3235388" cy="411460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汇报人：刘杰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004048" y="2324100"/>
            <a:ext cx="3375787" cy="966758"/>
          </a:xfrm>
        </p:spPr>
        <p:txBody>
          <a:bodyPr>
            <a:noAutofit/>
          </a:bodyPr>
          <a:lstStyle/>
          <a:p>
            <a:r>
              <a:rPr lang="zh-CN" altLang="en-US" sz="6000" dirty="0" smtClean="0"/>
              <a:t>生鲜电商</a:t>
            </a:r>
            <a:endParaRPr lang="zh-CN" altLang="en-US" sz="6000" dirty="0"/>
          </a:p>
        </p:txBody>
      </p:sp>
    </p:spTree>
    <p:extLst>
      <p:ext uri="{BB962C8B-B14F-4D97-AF65-F5344CB8AC3E}">
        <p14:creationId xmlns="" xmlns:p14="http://schemas.microsoft.com/office/powerpoint/2010/main" val="329197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H_Others_1"/>
          <p:cNvSpPr/>
          <p:nvPr>
            <p:custDataLst>
              <p:tags r:id="rId2"/>
            </p:custDataLst>
          </p:nvPr>
        </p:nvSpPr>
        <p:spPr>
          <a:xfrm>
            <a:off x="1933484" y="2554961"/>
            <a:ext cx="1803016" cy="1803015"/>
          </a:xfrm>
          <a:prstGeom prst="ellipse">
            <a:avLst/>
          </a:prstGeom>
          <a:solidFill>
            <a:srgbClr val="078E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MH_Others_2"/>
          <p:cNvSpPr/>
          <p:nvPr>
            <p:custDataLst>
              <p:tags r:id="rId3"/>
            </p:custDataLst>
          </p:nvPr>
        </p:nvSpPr>
        <p:spPr>
          <a:xfrm>
            <a:off x="1213722" y="1828800"/>
            <a:ext cx="3282308" cy="3282306"/>
          </a:xfrm>
          <a:prstGeom prst="ellipse">
            <a:avLst/>
          </a:prstGeom>
          <a:noFill/>
          <a:ln>
            <a:solidFill>
              <a:srgbClr val="39A7F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MH_Others_3"/>
          <p:cNvSpPr/>
          <p:nvPr>
            <p:custDataLst>
              <p:tags r:id="rId4"/>
            </p:custDataLst>
          </p:nvPr>
        </p:nvSpPr>
        <p:spPr>
          <a:xfrm>
            <a:off x="4245879" y="2695898"/>
            <a:ext cx="269352" cy="269352"/>
          </a:xfrm>
          <a:prstGeom prst="ellipse">
            <a:avLst/>
          </a:prstGeom>
          <a:solidFill>
            <a:srgbClr val="078E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MH_Number"/>
          <p:cNvSpPr/>
          <p:nvPr>
            <p:custDataLst>
              <p:tags r:id="rId5"/>
            </p:custDataLst>
          </p:nvPr>
        </p:nvSpPr>
        <p:spPr>
          <a:xfrm>
            <a:off x="2058338" y="2695898"/>
            <a:ext cx="1538428" cy="1538428"/>
          </a:xfrm>
          <a:prstGeom prst="ellipse">
            <a:avLst/>
          </a:prstGeom>
          <a:solidFill>
            <a:srgbClr val="04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92500" lnSpcReduction="10000"/>
          </a:bodyPr>
          <a:lstStyle/>
          <a:p>
            <a:pPr lvl="0" algn="ctr"/>
            <a:r>
              <a:rPr lang="en-US" altLang="zh-CN" sz="80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8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Title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641486" y="2570421"/>
            <a:ext cx="3579320" cy="191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t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03219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gray">
          <a:xfrm>
            <a:off x="323528" y="307504"/>
            <a:ext cx="4176464" cy="4572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" name="MH_Title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5536" y="260648"/>
            <a:ext cx="4680520" cy="57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t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5948" y="815752"/>
            <a:ext cx="1723549" cy="525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天猫喵鲜生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6747919" cy="4444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96336" y="4005064"/>
            <a:ext cx="965329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预售模式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厂家直供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36096" y="1700808"/>
            <a:ext cx="1584176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668344" y="1272301"/>
            <a:ext cx="965329" cy="932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全场包邮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极速发货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坏单包退</a:t>
            </a:r>
          </a:p>
        </p:txBody>
      </p:sp>
      <p:cxnSp>
        <p:nvCxnSpPr>
          <p:cNvPr id="11" name="直接箭头连接符 10"/>
          <p:cNvCxnSpPr>
            <a:endCxn id="9" idx="1"/>
          </p:cNvCxnSpPr>
          <p:nvPr/>
        </p:nvCxnSpPr>
        <p:spPr>
          <a:xfrm flipV="1">
            <a:off x="7092280" y="1738583"/>
            <a:ext cx="576064" cy="178249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5" idx="1"/>
          </p:cNvCxnSpPr>
          <p:nvPr/>
        </p:nvCxnSpPr>
        <p:spPr>
          <a:xfrm>
            <a:off x="6588224" y="3501008"/>
            <a:ext cx="1008112" cy="830299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gray">
          <a:xfrm>
            <a:off x="323528" y="307504"/>
            <a:ext cx="4176464" cy="4572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" name="MH_Title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5536" y="260648"/>
            <a:ext cx="4680520" cy="57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t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5948" y="815752"/>
            <a:ext cx="1723549" cy="525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天猫喵鲜生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5229200"/>
            <a:ext cx="4824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2015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年喵鲜生平台商品数量超过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万个，涵盖了全球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70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多个国家和地区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，商品大类包括优质水果、水产、肉禽等。借助菜鸟物流，天猫生鲜可实现全国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246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个城市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24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小时送抵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340768"/>
            <a:ext cx="71287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2014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年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月份推出频道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u"/>
            </a:pP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以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C2B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模式，先汇聚订单，再统一采购，并以冷链配送模式，降低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了时令果蔬的上桌的时间和成本。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营销活动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342900" indent="-342900"/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、美国安心肉预售（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7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天卖了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7.5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吨，相当于美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342900" indent="-342900"/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国全国山姆会员店三个多月的销量）；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342900" indent="-342900"/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2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、新西兰活海鲜生蚝预售。一周成交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4600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余单，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342900" indent="-342900"/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总计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万余只生蚝，几乎占据新西兰出口中国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342900" indent="-342900"/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全年总量的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50%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；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342900" indent="-342900"/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3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、“三果演义”活动则突破了鲜果单场活动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15</a:t>
            </a:r>
          </a:p>
          <a:p>
            <a:pPr marL="342900" indent="-342900"/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万单的纪录。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7170" name="Picture 2" descr="http://www.wshang.com/Public/Uploads/blog/140714/s_140533105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2515" y="4725144"/>
            <a:ext cx="3313981" cy="1698847"/>
          </a:xfrm>
          <a:prstGeom prst="rect">
            <a:avLst/>
          </a:prstGeom>
          <a:noFill/>
        </p:spPr>
      </p:pic>
      <p:sp>
        <p:nvSpPr>
          <p:cNvPr id="7172" name="AutoShape 4" descr="http://img0.imgtn.bdimg.com/it/u=2149263787,3412675221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74" name="AutoShape 6" descr="http://img0.imgtn.bdimg.com/it/u=2149263787,3412675221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76" name="AutoShape 8" descr="http://img0.imgtn.bdimg.com/it/u=2149263787,3412675221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178" name="Picture 10" descr="http://pic.jxgdw.com/EasyCms_Images/2014-01-02/71059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00217" y="2636911"/>
            <a:ext cx="3336279" cy="17281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5786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gray">
          <a:xfrm>
            <a:off x="323528" y="307504"/>
            <a:ext cx="4176464" cy="4572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" name="MH_Title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5536" y="260648"/>
            <a:ext cx="4680520" cy="57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t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5948" y="815752"/>
            <a:ext cx="1107996" cy="525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家事易</a:t>
            </a:r>
          </a:p>
        </p:txBody>
      </p:sp>
      <p:sp>
        <p:nvSpPr>
          <p:cNvPr id="5" name="矩形 4"/>
          <p:cNvSpPr/>
          <p:nvPr/>
        </p:nvSpPr>
        <p:spPr>
          <a:xfrm>
            <a:off x="539552" y="2996952"/>
            <a:ext cx="77048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  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家事易电子菜箱目前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武汉市已覆盖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863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个小区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，共铺设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1300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组，覆盖了百万人口，家事易生鲜速递平台上农产品商户超过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百余家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，每天为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5000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多户家庭、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100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余个高校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及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企事业单位食堂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实现了蔬菜及其他农副产品的配送，完成日销售额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24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余万元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，是国内目前屈指可数的同城生鲜农产品网上交易平台。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1700808"/>
            <a:ext cx="7704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   首创“电子菜箱”无人交付式生鲜农产品流通模式，有效地解决了生鲜农产品的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“最后一百米”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交付难题，实现了产销直达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生产和消费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，既丰富了农产品流通渠道，又为城市居民提供便捷的“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净菜配送”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服务。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4941168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   家事易已经在江夏区投资建设了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2000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亩的设施蔬菜基地，集合了一个万亩蔬菜基地地头市场与平台对接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786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H_Others_1"/>
          <p:cNvSpPr/>
          <p:nvPr>
            <p:custDataLst>
              <p:tags r:id="rId2"/>
            </p:custDataLst>
          </p:nvPr>
        </p:nvSpPr>
        <p:spPr>
          <a:xfrm>
            <a:off x="1933484" y="2554961"/>
            <a:ext cx="1803016" cy="1803015"/>
          </a:xfrm>
          <a:prstGeom prst="ellipse">
            <a:avLst/>
          </a:prstGeom>
          <a:solidFill>
            <a:srgbClr val="078E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MH_Others_2"/>
          <p:cNvSpPr/>
          <p:nvPr>
            <p:custDataLst>
              <p:tags r:id="rId3"/>
            </p:custDataLst>
          </p:nvPr>
        </p:nvSpPr>
        <p:spPr>
          <a:xfrm>
            <a:off x="1213722" y="1828800"/>
            <a:ext cx="3282308" cy="3282306"/>
          </a:xfrm>
          <a:prstGeom prst="ellipse">
            <a:avLst/>
          </a:prstGeom>
          <a:noFill/>
          <a:ln>
            <a:solidFill>
              <a:srgbClr val="39A7F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MH_Others_3"/>
          <p:cNvSpPr/>
          <p:nvPr>
            <p:custDataLst>
              <p:tags r:id="rId4"/>
            </p:custDataLst>
          </p:nvPr>
        </p:nvSpPr>
        <p:spPr>
          <a:xfrm>
            <a:off x="4245879" y="2695898"/>
            <a:ext cx="269352" cy="269352"/>
          </a:xfrm>
          <a:prstGeom prst="ellipse">
            <a:avLst/>
          </a:prstGeom>
          <a:solidFill>
            <a:srgbClr val="078E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MH_Number"/>
          <p:cNvSpPr/>
          <p:nvPr>
            <p:custDataLst>
              <p:tags r:id="rId5"/>
            </p:custDataLst>
          </p:nvPr>
        </p:nvSpPr>
        <p:spPr>
          <a:xfrm>
            <a:off x="2058338" y="2695898"/>
            <a:ext cx="1538428" cy="1538428"/>
          </a:xfrm>
          <a:prstGeom prst="ellipse">
            <a:avLst/>
          </a:prstGeom>
          <a:solidFill>
            <a:srgbClr val="04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92500" lnSpcReduction="10000"/>
          </a:bodyPr>
          <a:lstStyle/>
          <a:p>
            <a:pPr lvl="0" algn="ctr"/>
            <a:r>
              <a:rPr lang="en-US" altLang="zh-CN" sz="80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8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Title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641486" y="2570421"/>
            <a:ext cx="3579320" cy="191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t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“家肴”项目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03219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gray">
          <a:xfrm>
            <a:off x="323528" y="307504"/>
            <a:ext cx="4176464" cy="4572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" name="MH_Title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5536" y="260648"/>
            <a:ext cx="4680520" cy="57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t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“家肴”项目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67544" y="1196752"/>
            <a:ext cx="7632848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571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 定位：</a:t>
            </a: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半成品食材配送服务</a:t>
            </a:r>
            <a:r>
              <a:rPr kumimoji="0" lang="en-US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——</a:t>
            </a: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与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广大酒店餐厅合作，通过自建平台“佳肴”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APP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和网站，将特色菜和营养餐的烹制主食材和核心配料打包售卖、配送到消费者家中。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indent="3571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  <a:cs typeface="Calibri" pitchFamily="34" charset="0"/>
              </a:rPr>
              <a:t> 模式：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Calibri" pitchFamily="34" charset="0"/>
              </a:rPr>
              <a:t>预售</a:t>
            </a:r>
          </a:p>
          <a:p>
            <a:pPr marL="0" marR="0" lvl="0" indent="357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 主要目标客户：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白领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宋体" pitchFamily="2" charset="-122"/>
              <a:ea typeface="宋体" pitchFamily="2" charset="-122"/>
              <a:cs typeface="Calibri" pitchFamily="34" charset="0"/>
            </a:endParaRPr>
          </a:p>
          <a:p>
            <a:pPr marL="0" marR="0" lvl="0" indent="357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 业务介绍：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白领工作日期间都是吃快餐居多，在周末都会买一些好菜补充身体营养，但是这类好菜仅仅局限于简单的鸡鸭鱼肉，且营养搭配跟自己身体所需的不一定匹配。“家肴”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APP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针对此类问题，每周推出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营养餐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（家肴自营）和酒店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特色菜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（与各大酒店餐厅合作），消费者根据自己的需求进行选购，然后“家肴”将每道菜的主食材和相关配菜特殊调料进行包装配送，消费者只需按照“家肴”提供的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菜品工序图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将食材和配菜入锅完成烹制即可。（由于酒店特色菜做出的味道与他人不同全因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主食材经过特殊腌制或者拥有不同配菜和一些特殊调料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，“家肴”将这类特殊腌制的主食材和配菜、调料进行包装，确保新鲜送达消费者手中，消费者按照工序图完成下锅过程即可做出酒店菜品类似的美味）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524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gray">
          <a:xfrm>
            <a:off x="323528" y="307504"/>
            <a:ext cx="4176464" cy="4572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" name="MH_Title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5536" y="260648"/>
            <a:ext cx="4680520" cy="57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t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“家肴”项目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556792"/>
            <a:ext cx="453650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一方面，白领有周末在家</a:t>
            </a:r>
            <a:r>
              <a:rPr lang="zh-CN" altLang="zh-CN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吃大餐补充营养</a:t>
            </a:r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的需求；另一方面，酒店餐厅也有</a:t>
            </a:r>
            <a:r>
              <a:rPr lang="zh-CN" altLang="zh-CN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延伸服务半径</a:t>
            </a:r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，拓展盈利渠道的需求，而“家肴”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APP</a:t>
            </a:r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出现，完美的填补了这两大市场空白。“家肴”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APP</a:t>
            </a:r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开辟了家庭用餐方式的新渠道，也开辟了酒店餐厅除团购之外的另一推广营销渠道，是一种全新的互联网商业模式，一经推出将会取得先入者优势——迅速抢占市场份额，引导消费者的需求，增强消费者对平台和这种新模式的认知度，成为新市场的领导者。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8071" y="692696"/>
            <a:ext cx="3622401" cy="5673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052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267744" y="2420888"/>
            <a:ext cx="4375398" cy="13594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8000" b="1" dirty="0" smtClean="0"/>
              <a:t>谢谢大家</a:t>
            </a:r>
            <a:endParaRPr lang="zh-CN" altLang="en-US" sz="8000" b="1" dirty="0"/>
          </a:p>
        </p:txBody>
      </p:sp>
    </p:spTree>
    <p:extLst>
      <p:ext uri="{BB962C8B-B14F-4D97-AF65-F5344CB8AC3E}">
        <p14:creationId xmlns="" xmlns:p14="http://schemas.microsoft.com/office/powerpoint/2010/main" val="37376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H_Others_1"/>
          <p:cNvSpPr/>
          <p:nvPr>
            <p:custDataLst>
              <p:tags r:id="rId2"/>
            </p:custDataLst>
          </p:nvPr>
        </p:nvSpPr>
        <p:spPr>
          <a:xfrm>
            <a:off x="2114884" y="2432418"/>
            <a:ext cx="2044489" cy="2044489"/>
          </a:xfrm>
          <a:prstGeom prst="ellipse">
            <a:avLst/>
          </a:prstGeom>
          <a:solidFill>
            <a:srgbClr val="078E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MH_Others_2"/>
          <p:cNvSpPr/>
          <p:nvPr>
            <p:custDataLst>
              <p:tags r:id="rId3"/>
            </p:custDataLst>
          </p:nvPr>
        </p:nvSpPr>
        <p:spPr>
          <a:xfrm>
            <a:off x="1298726" y="1609004"/>
            <a:ext cx="3721899" cy="3721898"/>
          </a:xfrm>
          <a:prstGeom prst="ellipse">
            <a:avLst/>
          </a:prstGeom>
          <a:noFill/>
          <a:ln>
            <a:solidFill>
              <a:srgbClr val="39A7F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MH_Others_3"/>
          <p:cNvSpPr/>
          <p:nvPr>
            <p:custDataLst>
              <p:tags r:id="rId4"/>
            </p:custDataLst>
          </p:nvPr>
        </p:nvSpPr>
        <p:spPr>
          <a:xfrm>
            <a:off x="2256459" y="2592230"/>
            <a:ext cx="1744466" cy="1744466"/>
          </a:xfrm>
          <a:prstGeom prst="ellipse">
            <a:avLst/>
          </a:prstGeom>
          <a:solidFill>
            <a:srgbClr val="04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lvl="0" algn="ctr"/>
            <a:r>
              <a:rPr lang="zh-CN" altLang="en-US" sz="4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/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Entry_1">
            <a:hlinkClick r:id="rId12" action="ppaction://hlinksldjump"/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85878" y="1333500"/>
            <a:ext cx="3579320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生鲜电商概述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Entry_2">
            <a:hlinkClick r:id="rId13" action="ppaction://hlinksldjump"/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401625" y="2413218"/>
            <a:ext cx="2983745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MH_Entry_3">
            <a:hlinkClick r:id="rId14" action="ppaction://hlinksldjump"/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425788" y="3696684"/>
            <a:ext cx="3013362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“家肴”项目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MH_Number_1">
            <a:hlinkClick r:id="rId12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3835667" y="1575324"/>
            <a:ext cx="551226" cy="551226"/>
          </a:xfrm>
          <a:prstGeom prst="ellipse">
            <a:avLst/>
          </a:prstGeom>
          <a:solidFill>
            <a:srgbClr val="078E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40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4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" name="MH_Number_2">
            <a:hlinkClick r:id="rId13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4662078" y="2526002"/>
            <a:ext cx="551226" cy="551226"/>
          </a:xfrm>
          <a:prstGeom prst="ellipse">
            <a:avLst/>
          </a:prstGeom>
          <a:solidFill>
            <a:srgbClr val="078E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40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4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" name="MH_Number_3">
            <a:hlinkClick r:id="rId14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4684062" y="3785470"/>
            <a:ext cx="551226" cy="551226"/>
          </a:xfrm>
          <a:prstGeom prst="ellipse">
            <a:avLst/>
          </a:prstGeom>
          <a:solidFill>
            <a:srgbClr val="078E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40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4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2206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H_Others_1"/>
          <p:cNvSpPr/>
          <p:nvPr>
            <p:custDataLst>
              <p:tags r:id="rId2"/>
            </p:custDataLst>
          </p:nvPr>
        </p:nvSpPr>
        <p:spPr>
          <a:xfrm>
            <a:off x="1933484" y="2554961"/>
            <a:ext cx="1803016" cy="1803015"/>
          </a:xfrm>
          <a:prstGeom prst="ellipse">
            <a:avLst/>
          </a:prstGeom>
          <a:solidFill>
            <a:srgbClr val="078E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MH_Others_2"/>
          <p:cNvSpPr/>
          <p:nvPr>
            <p:custDataLst>
              <p:tags r:id="rId3"/>
            </p:custDataLst>
          </p:nvPr>
        </p:nvSpPr>
        <p:spPr>
          <a:xfrm>
            <a:off x="1213722" y="1828800"/>
            <a:ext cx="3282308" cy="3282306"/>
          </a:xfrm>
          <a:prstGeom prst="ellipse">
            <a:avLst/>
          </a:prstGeom>
          <a:noFill/>
          <a:ln>
            <a:solidFill>
              <a:srgbClr val="39A7F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MH_Others_3"/>
          <p:cNvSpPr/>
          <p:nvPr>
            <p:custDataLst>
              <p:tags r:id="rId4"/>
            </p:custDataLst>
          </p:nvPr>
        </p:nvSpPr>
        <p:spPr>
          <a:xfrm>
            <a:off x="4245879" y="2695898"/>
            <a:ext cx="269352" cy="269352"/>
          </a:xfrm>
          <a:prstGeom prst="ellipse">
            <a:avLst/>
          </a:prstGeom>
          <a:solidFill>
            <a:srgbClr val="078E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MH_Number"/>
          <p:cNvSpPr/>
          <p:nvPr>
            <p:custDataLst>
              <p:tags r:id="rId5"/>
            </p:custDataLst>
          </p:nvPr>
        </p:nvSpPr>
        <p:spPr>
          <a:xfrm>
            <a:off x="2058338" y="2695898"/>
            <a:ext cx="1538428" cy="1538428"/>
          </a:xfrm>
          <a:prstGeom prst="ellipse">
            <a:avLst/>
          </a:prstGeom>
          <a:solidFill>
            <a:srgbClr val="04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92500" lnSpcReduction="10000"/>
          </a:bodyPr>
          <a:lstStyle/>
          <a:p>
            <a:pPr lvl="0" algn="ctr"/>
            <a:r>
              <a:rPr lang="en-US" altLang="zh-CN" sz="80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8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Title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641486" y="2570421"/>
            <a:ext cx="3579320" cy="191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t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生鲜电商的概述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03219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124744"/>
            <a:ext cx="432048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323528" y="307504"/>
            <a:ext cx="4176464" cy="4572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" name="MH_Title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5536" y="260648"/>
            <a:ext cx="4680520" cy="57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t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生鲜电商的概述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88024" y="1414517"/>
            <a:ext cx="4176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仿宋" pitchFamily="49" charset="-122"/>
                <a:ea typeface="仿宋" pitchFamily="49" charset="-122"/>
              </a:rPr>
              <a:t>定义：</a:t>
            </a:r>
            <a:endParaRPr lang="en-US" altLang="zh-CN" b="1" dirty="0" smtClean="0">
              <a:latin typeface="仿宋" pitchFamily="49" charset="-122"/>
              <a:ea typeface="仿宋" pitchFamily="49" charset="-122"/>
            </a:endParaRPr>
          </a:p>
          <a:p>
            <a:pPr lvl="1">
              <a:buFont typeface="Wingdings" pitchFamily="2" charset="2"/>
              <a:buChar char="u"/>
            </a:pPr>
            <a:r>
              <a:rPr lang="zh-CN" altLang="en-US" b="1" dirty="0" smtClean="0">
                <a:latin typeface="仿宋" pitchFamily="49" charset="-122"/>
                <a:ea typeface="仿宋" pitchFamily="49" charset="-122"/>
              </a:rPr>
              <a:t>未经烹调、制作等深加工过程</a:t>
            </a:r>
            <a:endParaRPr lang="en-US" altLang="zh-CN" b="1" dirty="0" smtClean="0">
              <a:latin typeface="仿宋" pitchFamily="49" charset="-122"/>
              <a:ea typeface="仿宋" pitchFamily="49" charset="-122"/>
            </a:endParaRPr>
          </a:p>
          <a:p>
            <a:pPr lvl="1">
              <a:buFont typeface="Wingdings" pitchFamily="2" charset="2"/>
              <a:buChar char="u"/>
            </a:pPr>
            <a:r>
              <a:rPr lang="zh-CN" altLang="en-US" b="1" dirty="0" smtClean="0">
                <a:latin typeface="仿宋" pitchFamily="49" charset="-122"/>
                <a:ea typeface="仿宋" pitchFamily="49" charset="-122"/>
              </a:rPr>
              <a:t>必要保鲜和简单整理</a:t>
            </a:r>
            <a:endParaRPr lang="zh-CN" altLang="en-US" b="1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88024" y="3501008"/>
            <a:ext cx="3960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仿宋" pitchFamily="49" charset="-122"/>
                <a:ea typeface="仿宋" pitchFamily="49" charset="-122"/>
              </a:rPr>
              <a:t>主要品类：水果、蔬菜、肉品、水产、</a:t>
            </a:r>
            <a:endParaRPr lang="en-US" altLang="zh-CN" b="1" dirty="0" smtClean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b="1" dirty="0" smtClean="0">
                <a:latin typeface="仿宋" pitchFamily="49" charset="-122"/>
                <a:ea typeface="仿宋" pitchFamily="49" charset="-122"/>
              </a:rPr>
              <a:t>          </a:t>
            </a:r>
            <a:r>
              <a:rPr lang="zh-CN" altLang="en-US" b="1" dirty="0" smtClean="0">
                <a:latin typeface="仿宋" pitchFamily="49" charset="-122"/>
                <a:ea typeface="仿宋" pitchFamily="49" charset="-122"/>
              </a:rPr>
              <a:t>干货及日配、熟食和糕点。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03219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411" y="980728"/>
            <a:ext cx="8143050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utoShape 4"/>
          <p:cNvSpPr>
            <a:spLocks noChangeArrowheads="1"/>
          </p:cNvSpPr>
          <p:nvPr/>
        </p:nvSpPr>
        <p:spPr bwMode="gray">
          <a:xfrm>
            <a:off x="323528" y="307504"/>
            <a:ext cx="4176464" cy="4572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0" name="MH_Title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5536" y="260648"/>
            <a:ext cx="4680520" cy="57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t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生鲜电商的概述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908720"/>
            <a:ext cx="800219" cy="525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特征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5948" y="815752"/>
            <a:ext cx="1415772" cy="525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发展历程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1426503"/>
            <a:ext cx="2884123" cy="346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1" dirty="0" smtClean="0"/>
              <a:t>2012</a:t>
            </a:r>
            <a:r>
              <a:rPr lang="zh-CN" altLang="en-US" sz="1400" b="1" dirty="0" smtClean="0"/>
              <a:t>年被视为生鲜电商发展的元年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1" name="AutoShape 4"/>
          <p:cNvSpPr>
            <a:spLocks noChangeArrowheads="1"/>
          </p:cNvSpPr>
          <p:nvPr/>
        </p:nvSpPr>
        <p:spPr bwMode="gray">
          <a:xfrm>
            <a:off x="323528" y="307504"/>
            <a:ext cx="4176464" cy="4572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52" name="MH_Title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5536" y="260648"/>
            <a:ext cx="4680520" cy="57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t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生鲜电商的概述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2008" y="2073941"/>
            <a:ext cx="8676456" cy="4235379"/>
            <a:chOff x="72008" y="2073941"/>
            <a:chExt cx="8676456" cy="4235379"/>
          </a:xfrm>
        </p:grpSpPr>
        <p:sp>
          <p:nvSpPr>
            <p:cNvPr id="9" name="矩形 8"/>
            <p:cNvSpPr/>
            <p:nvPr/>
          </p:nvSpPr>
          <p:spPr>
            <a:xfrm>
              <a:off x="203976" y="3911347"/>
              <a:ext cx="8544488" cy="1370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008" y="2959771"/>
              <a:ext cx="659842" cy="266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7834" y="4729226"/>
              <a:ext cx="989763" cy="278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558152" y="2883644"/>
              <a:ext cx="757318" cy="3425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249485" y="4733509"/>
              <a:ext cx="857795" cy="294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433635" y="2952158"/>
              <a:ext cx="663408" cy="274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097044" y="4733509"/>
              <a:ext cx="759352" cy="3715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822870" y="2883644"/>
              <a:ext cx="855363" cy="411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2" name="Picture 10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416728" y="4733509"/>
              <a:ext cx="1121731" cy="3425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412764" y="2883644"/>
              <a:ext cx="785537" cy="343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4" name="Picture 12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7576386" y="4322428"/>
              <a:ext cx="809630" cy="369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5" name="Picture 13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7396254" y="3294725"/>
              <a:ext cx="823998" cy="274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下箭头 20"/>
            <p:cNvSpPr/>
            <p:nvPr/>
          </p:nvSpPr>
          <p:spPr>
            <a:xfrm>
              <a:off x="269961" y="3294725"/>
              <a:ext cx="197953" cy="548108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上箭头 21"/>
            <p:cNvSpPr/>
            <p:nvPr/>
          </p:nvSpPr>
          <p:spPr>
            <a:xfrm>
              <a:off x="1127755" y="4253914"/>
              <a:ext cx="197953" cy="479594"/>
            </a:xfrm>
            <a:prstGeom prst="upArrow">
              <a:avLst>
                <a:gd name="adj1" fmla="val 57469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95787" y="3979860"/>
              <a:ext cx="593857" cy="354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b="1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2009</a:t>
              </a:r>
              <a:endPara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6" name="下箭头 25"/>
            <p:cNvSpPr/>
            <p:nvPr/>
          </p:nvSpPr>
          <p:spPr>
            <a:xfrm>
              <a:off x="1787597" y="3294725"/>
              <a:ext cx="197953" cy="548108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589644" y="3979860"/>
              <a:ext cx="725826" cy="354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b="1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2010.4</a:t>
              </a:r>
              <a:endPara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269961" y="3911347"/>
              <a:ext cx="131968" cy="13702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193739" y="3911347"/>
              <a:ext cx="131968" cy="13702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787597" y="3911347"/>
              <a:ext cx="131968" cy="13702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上箭头 30"/>
            <p:cNvSpPr/>
            <p:nvPr/>
          </p:nvSpPr>
          <p:spPr>
            <a:xfrm>
              <a:off x="2579407" y="4253914"/>
              <a:ext cx="197953" cy="479594"/>
            </a:xfrm>
            <a:prstGeom prst="upArrow">
              <a:avLst>
                <a:gd name="adj1" fmla="val 57469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15471" y="3979860"/>
              <a:ext cx="791810" cy="354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b="1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2010.10</a:t>
              </a:r>
              <a:endPara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3" name="下箭头 32"/>
            <p:cNvSpPr/>
            <p:nvPr/>
          </p:nvSpPr>
          <p:spPr>
            <a:xfrm>
              <a:off x="3569170" y="3294725"/>
              <a:ext cx="197953" cy="548108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3635154" y="3911347"/>
              <a:ext cx="131968" cy="13702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71218" y="3979860"/>
              <a:ext cx="805246" cy="37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b="1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2011.8</a:t>
              </a:r>
              <a:endPara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" name="上箭头 35"/>
            <p:cNvSpPr/>
            <p:nvPr/>
          </p:nvSpPr>
          <p:spPr>
            <a:xfrm>
              <a:off x="4360981" y="4253914"/>
              <a:ext cx="197953" cy="479594"/>
            </a:xfrm>
            <a:prstGeom prst="upArrow">
              <a:avLst>
                <a:gd name="adj1" fmla="val 57469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97044" y="3979860"/>
              <a:ext cx="791810" cy="354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b="1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2011.10</a:t>
              </a:r>
              <a:endPara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8" name="下箭头 37"/>
            <p:cNvSpPr/>
            <p:nvPr/>
          </p:nvSpPr>
          <p:spPr>
            <a:xfrm>
              <a:off x="5152791" y="3294725"/>
              <a:ext cx="197953" cy="548108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152791" y="3911347"/>
              <a:ext cx="131968" cy="13702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88854" y="3979860"/>
              <a:ext cx="725826" cy="354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b="1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2012.5</a:t>
              </a:r>
              <a:endPara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1" name="上箭头 40"/>
            <p:cNvSpPr/>
            <p:nvPr/>
          </p:nvSpPr>
          <p:spPr>
            <a:xfrm>
              <a:off x="5812633" y="4253914"/>
              <a:ext cx="197953" cy="479594"/>
            </a:xfrm>
            <a:prstGeom prst="upArrow">
              <a:avLst>
                <a:gd name="adj1" fmla="val 57469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548696" y="3979860"/>
              <a:ext cx="725826" cy="326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b="1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2012.7</a:t>
              </a:r>
              <a:endPara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5812633" y="3911347"/>
              <a:ext cx="131968" cy="13702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下箭头 43"/>
            <p:cNvSpPr/>
            <p:nvPr/>
          </p:nvSpPr>
          <p:spPr>
            <a:xfrm>
              <a:off x="6736412" y="3294725"/>
              <a:ext cx="197953" cy="548108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6736412" y="3911347"/>
              <a:ext cx="131968" cy="13702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72475" y="3979860"/>
              <a:ext cx="725826" cy="326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b="1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2013.8</a:t>
              </a:r>
              <a:endPara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3086" name="Picture 14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7797091" y="4939049"/>
              <a:ext cx="951373" cy="435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7" name="Picture 15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7524776" y="5624185"/>
              <a:ext cx="1097265" cy="685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8" name="Picture 16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7528222" y="2073941"/>
              <a:ext cx="857795" cy="878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" name="椭圆 47"/>
            <p:cNvSpPr/>
            <p:nvPr/>
          </p:nvSpPr>
          <p:spPr>
            <a:xfrm>
              <a:off x="2639832" y="3933056"/>
              <a:ext cx="131968" cy="13702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5948" y="815752"/>
            <a:ext cx="800219" cy="525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市场</a:t>
            </a:r>
          </a:p>
        </p:txBody>
      </p:sp>
      <p:sp>
        <p:nvSpPr>
          <p:cNvPr id="51" name="AutoShape 4"/>
          <p:cNvSpPr>
            <a:spLocks noChangeArrowheads="1"/>
          </p:cNvSpPr>
          <p:nvPr/>
        </p:nvSpPr>
        <p:spPr bwMode="gray">
          <a:xfrm>
            <a:off x="323528" y="307504"/>
            <a:ext cx="4176464" cy="4572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52" name="MH_Title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5536" y="260648"/>
            <a:ext cx="4680520" cy="57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t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生鲜电商的概述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11560" y="4653136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第一，生鲜电商市场空间巨大，即便是</a:t>
            </a:r>
            <a:r>
              <a:rPr lang="en-US" altLang="zh-CN" dirty="0" smtClean="0"/>
              <a:t>BAT</a:t>
            </a:r>
            <a:r>
              <a:rPr lang="zh-CN" altLang="en-US" dirty="0" smtClean="0"/>
              <a:t>体量的大佬仍无法吃下所有 市场蛋      </a:t>
            </a:r>
            <a:endParaRPr lang="en-US" altLang="zh-CN" dirty="0" smtClean="0"/>
          </a:p>
          <a:p>
            <a:r>
              <a:rPr lang="en-US" altLang="zh-CN" dirty="0" smtClean="0"/>
              <a:t>              </a:t>
            </a:r>
            <a:r>
              <a:rPr lang="zh-CN" altLang="en-US" dirty="0" smtClean="0"/>
              <a:t>糕，这个行业可以容纳更多的市场玩家；</a:t>
            </a:r>
            <a:endParaRPr lang="en-US" altLang="zh-CN" dirty="0" smtClean="0"/>
          </a:p>
          <a:p>
            <a:r>
              <a:rPr lang="zh-CN" altLang="en-US" dirty="0" smtClean="0"/>
              <a:t>第二，生鲜电商难度很大。产业链繁复冗长，各个环节都存在相应的壁垒，想  </a:t>
            </a:r>
            <a:endParaRPr lang="en-US" altLang="zh-CN" dirty="0" smtClean="0"/>
          </a:p>
          <a:p>
            <a:r>
              <a:rPr lang="en-US" altLang="zh-CN" dirty="0" smtClean="0"/>
              <a:t>             </a:t>
            </a:r>
            <a:r>
              <a:rPr lang="zh-CN" altLang="en-US" dirty="0" smtClean="0"/>
              <a:t>要全面突破可谓不易，有一技之长的电商玩家自然可以获得生存。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915816" y="2924944"/>
            <a:ext cx="4680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数据来源：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《2014-2015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中国农产品电子商务发展报告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》</a:t>
            </a:r>
            <a:endParaRPr lang="zh-CN" altLang="en-US" sz="1400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1043608" y="1412776"/>
          <a:ext cx="6096000" cy="1467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年份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交易规模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同比增长</a:t>
                      </a:r>
                      <a:endParaRPr lang="zh-CN" altLang="en-US" sz="1600" dirty="0"/>
                    </a:p>
                  </a:txBody>
                  <a:tcPr/>
                </a:tc>
              </a:tr>
              <a:tr h="5179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2013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130</a:t>
                      </a:r>
                      <a:r>
                        <a:rPr lang="zh-CN" altLang="en-US" sz="1600" dirty="0" smtClean="0"/>
                        <a:t>亿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221%</a:t>
                      </a:r>
                      <a:endParaRPr lang="zh-CN" altLang="en-US" sz="1600" dirty="0"/>
                    </a:p>
                  </a:txBody>
                  <a:tcPr/>
                </a:tc>
              </a:tr>
              <a:tr h="338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2014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260</a:t>
                      </a:r>
                      <a:r>
                        <a:rPr lang="zh-CN" altLang="en-US" sz="1600" dirty="0" smtClean="0"/>
                        <a:t>亿</a:t>
                      </a:r>
                    </a:p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100%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矩形 52"/>
          <p:cNvSpPr/>
          <p:nvPr/>
        </p:nvSpPr>
        <p:spPr>
          <a:xfrm>
            <a:off x="539552" y="3501008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   申银万国证券还预测，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2015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年及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2016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年，生鲜电商增速将分别为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100%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75%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，对应的交易规模将达到</a:t>
            </a:r>
            <a:r>
              <a:rPr lang="en-US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521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亿元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911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亿元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5948" y="815752"/>
            <a:ext cx="2646878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生鲜市场是蓝海？</a:t>
            </a:r>
          </a:p>
        </p:txBody>
      </p:sp>
      <p:sp>
        <p:nvSpPr>
          <p:cNvPr id="51" name="AutoShape 4"/>
          <p:cNvSpPr>
            <a:spLocks noChangeArrowheads="1"/>
          </p:cNvSpPr>
          <p:nvPr/>
        </p:nvSpPr>
        <p:spPr bwMode="gray">
          <a:xfrm>
            <a:off x="323528" y="307504"/>
            <a:ext cx="4176464" cy="4572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52" name="MH_Title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5536" y="260648"/>
            <a:ext cx="4680520" cy="57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t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生鲜电商的概述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11560" y="1455167"/>
            <a:ext cx="1296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供应链</a:t>
            </a:r>
            <a:endParaRPr lang="zh-CN" altLang="en-US" sz="2400" dirty="0">
              <a:latin typeface="+mj-ea"/>
              <a:ea typeface="+mj-ea"/>
            </a:endParaRPr>
          </a:p>
        </p:txBody>
      </p:sp>
      <p:graphicFrame>
        <p:nvGraphicFramePr>
          <p:cNvPr id="10" name="图示 9"/>
          <p:cNvGraphicFramePr/>
          <p:nvPr/>
        </p:nvGraphicFramePr>
        <p:xfrm>
          <a:off x="1403648" y="2060848"/>
          <a:ext cx="5976664" cy="93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矩形 10"/>
          <p:cNvSpPr/>
          <p:nvPr/>
        </p:nvSpPr>
        <p:spPr>
          <a:xfrm>
            <a:off x="683568" y="3429000"/>
            <a:ext cx="1296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消费者</a:t>
            </a:r>
            <a:endParaRPr lang="zh-CN" altLang="en-US" sz="2400" dirty="0">
              <a:latin typeface="+mj-ea"/>
              <a:ea typeface="+mj-ea"/>
            </a:endParaRPr>
          </a:p>
        </p:txBody>
      </p:sp>
      <p:graphicFrame>
        <p:nvGraphicFramePr>
          <p:cNvPr id="16" name="图示 15"/>
          <p:cNvGraphicFramePr/>
          <p:nvPr/>
        </p:nvGraphicFramePr>
        <p:xfrm>
          <a:off x="1331640" y="3933056"/>
          <a:ext cx="6096000" cy="2464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gray">
          <a:xfrm>
            <a:off x="323528" y="307504"/>
            <a:ext cx="4176464" cy="4572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" name="MH_Title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5536" y="260648"/>
            <a:ext cx="4680520" cy="57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t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生鲜电商的概述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5948" y="815752"/>
            <a:ext cx="1279517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7</a:t>
            </a: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种模式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51520" y="1556792"/>
          <a:ext cx="8496943" cy="4420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956"/>
                <a:gridCol w="2126427"/>
                <a:gridCol w="2664296"/>
                <a:gridCol w="2376264"/>
              </a:tblGrid>
              <a:tr h="4982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+mj-ea"/>
                          <a:ea typeface="+mj-ea"/>
                        </a:rPr>
                        <a:t>分  类</a:t>
                      </a:r>
                      <a:endParaRPr lang="zh-CN" altLang="en-US" sz="2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+mn-cs"/>
                        </a:rPr>
                        <a:t>代  表</a:t>
                      </a:r>
                      <a:endParaRPr lang="zh-CN" altLang="en-US" sz="2000" b="1" kern="1200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+mn-cs"/>
                        </a:rPr>
                        <a:t>优势</a:t>
                      </a:r>
                      <a:endParaRPr lang="zh-CN" altLang="en-US" sz="2000" b="1" kern="1200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+mn-cs"/>
                        </a:rPr>
                        <a:t>劣势</a:t>
                      </a:r>
                      <a:endParaRPr lang="zh-CN" altLang="en-US" sz="2000" b="1" kern="1200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</a:tr>
              <a:tr h="6219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+mj-ea"/>
                          <a:ea typeface="+mj-ea"/>
                        </a:rPr>
                        <a:t>综合电商平台</a:t>
                      </a:r>
                      <a:endParaRPr lang="zh-CN" altLang="en-US" sz="1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latin typeface="+mj-ea"/>
                          <a:ea typeface="+mj-ea"/>
                        </a:rPr>
                        <a:t>天猫、京东、苏宁易购、一号店、亚马逊等</a:t>
                      </a:r>
                      <a:endParaRPr lang="zh-CN" altLang="en-US" sz="1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latin typeface="+mj-ea"/>
                          <a:ea typeface="+mj-ea"/>
                        </a:rPr>
                        <a:t>流量优势；忠实的用户群体；完备的支付体系</a:t>
                      </a:r>
                      <a:endParaRPr lang="zh-CN" altLang="en-US" sz="1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latin typeface="+mj-ea"/>
                          <a:ea typeface="+mj-ea"/>
                        </a:rPr>
                        <a:t>商品标准不统一；平台模式，质量难控；物流问题</a:t>
                      </a:r>
                      <a:endParaRPr lang="zh-CN" altLang="en-US" sz="1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5373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物流电商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顺丰优选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仓储和物流方面的把控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前期的推广成本高；供应链管理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</a:tr>
              <a:tr h="5373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食品供应商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中粮我买网、菜馆网等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供应链管理；仓储；价格优势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物流；运营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</a:tr>
              <a:tr h="613401"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垂直电商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莆田网、优菜网、本来生活网等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专注，比别人更关注细分领域，所以也就比其他平台更懂用户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供应链；物流配送；缺乏品牌知名度；食品冷仓储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</a:tr>
              <a:tr h="537372"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农场直销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多利农庄、沱沱公社等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食品安全；供应链（自产自销）；近距离优势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远距离劣势；无法满足多样化需求；风险更大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</a:tr>
              <a:tr h="537372"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线下超市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华润万家、永辉超市等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近距离配送；冷仓储；供应链管理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配送人工成本；网上运营成本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</a:tr>
              <a:tr h="537372"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社区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O2O</a:t>
                      </a:r>
                      <a:endParaRPr lang="zh-CN" altLang="en-US" sz="1400" b="1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爱鲜蜂、微商、家事易等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送货上门方便；生鲜损耗率最小；菜品新鲜度最高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推广成本高；扩展速度缓慢；品类多而杂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SECTIONID" val="262,263,264,"/>
  <p:tag name="MH_CONTENTSID" val="26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0110636"/>
  <p:tag name="MH_LIBRARY" val="CONTENTS"/>
  <p:tag name="MH_TYPE" val="NUMBER"/>
  <p:tag name="ID" val="626778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0110636"/>
  <p:tag name="MH_LIBRARY" val="CONTENTS"/>
  <p:tag name="MH_TYPE" val="NUMBER"/>
  <p:tag name="ID" val="626778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0110636"/>
  <p:tag name="MH_LIBRARY" val="CONTENTS"/>
  <p:tag name="MH_AUTOCOLOR" val="FALSE"/>
  <p:tag name="MH_TYPE" val="SECTION"/>
  <p:tag name="ID" val="62677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0110636"/>
  <p:tag name="MH_LIBRARY" val="CONTENTS"/>
  <p:tag name="MH_TYPE" val="OTHERS"/>
  <p:tag name="ID" val="62677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0110636"/>
  <p:tag name="MH_LIBRARY" val="CONTENTS"/>
  <p:tag name="MH_TYPE" val="OTHERS"/>
  <p:tag name="ID" val="62677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0110636"/>
  <p:tag name="MH_LIBRARY" val="CONTENTS"/>
  <p:tag name="MH_TYPE" val="OTHERS"/>
  <p:tag name="ID" val="62677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0110636"/>
  <p:tag name="MH_LIBRARY" val="CONTENTS"/>
  <p:tag name="MH_TYPE" val="NUMBER"/>
  <p:tag name="ID" val="626778"/>
  <p:tag name="MH_ORDER" val="NUMB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0110636"/>
  <p:tag name="MH_LIBRARY" val="CONTENTS"/>
  <p:tag name="MH_TYPE" val="TITLE"/>
  <p:tag name="ID" val="626778"/>
  <p:tag name="MH_ORDER" val="NUMB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0110636"/>
  <p:tag name="MH_LIBRARY" val="CONTENTS"/>
  <p:tag name="MH_AUTOCOLOR" val="FALSE"/>
  <p:tag name="MH_TYPE" val="SECTION"/>
  <p:tag name="ID" val="62677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0110636"/>
  <p:tag name="MH_LIBRARY" val="CONTENTS"/>
  <p:tag name="MH_TYPE" val="TITLE"/>
  <p:tag name="ID" val="626778"/>
  <p:tag name="MH_ORDER" val="NUMB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0110636"/>
  <p:tag name="MH_LIBRARY" val="CONTENTS"/>
  <p:tag name="MH_AUTOCOLOR" val="FALSE"/>
  <p:tag name="MH_TYPE" val="CONTENTS"/>
  <p:tag name="ID" val="62677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0110636"/>
  <p:tag name="MH_LIBRARY" val="CONTENTS"/>
  <p:tag name="MH_TYPE" val="TITLE"/>
  <p:tag name="ID" val="626778"/>
  <p:tag name="MH_ORDER" val="NUMB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0110636"/>
  <p:tag name="MH_LIBRARY" val="CONTENTS"/>
  <p:tag name="MH_TYPE" val="TITLE"/>
  <p:tag name="ID" val="626778"/>
  <p:tag name="MH_ORDER" val="NUMB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0110636"/>
  <p:tag name="MH_LIBRARY" val="CONTENTS"/>
  <p:tag name="MH_TYPE" val="TITLE"/>
  <p:tag name="ID" val="626778"/>
  <p:tag name="MH_ORDER" val="NUMB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0110636"/>
  <p:tag name="MH_LIBRARY" val="CONTENTS"/>
  <p:tag name="MH_TYPE" val="TITLE"/>
  <p:tag name="ID" val="626778"/>
  <p:tag name="MH_ORDER" val="NUMB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0110636"/>
  <p:tag name="MH_LIBRARY" val="CONTENTS"/>
  <p:tag name="MH_TYPE" val="TITLE"/>
  <p:tag name="ID" val="626778"/>
  <p:tag name="MH_ORDER" val="NUMB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0110636"/>
  <p:tag name="MH_LIBRARY" val="CONTENTS"/>
  <p:tag name="MH_AUTOCOLOR" val="FALSE"/>
  <p:tag name="MH_TYPE" val="SECTION"/>
  <p:tag name="ID" val="62677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0110636"/>
  <p:tag name="MH_LIBRARY" val="CONTENTS"/>
  <p:tag name="MH_TYPE" val="OTHERS"/>
  <p:tag name="ID" val="62677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0110636"/>
  <p:tag name="MH_LIBRARY" val="CONTENTS"/>
  <p:tag name="MH_TYPE" val="OTHERS"/>
  <p:tag name="ID" val="62677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0110636"/>
  <p:tag name="MH_LIBRARY" val="CONTENTS"/>
  <p:tag name="MH_TYPE" val="OTHERS"/>
  <p:tag name="ID" val="62677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0110636"/>
  <p:tag name="MH_LIBRARY" val="CONTENTS"/>
  <p:tag name="MH_TYPE" val="NUMBER"/>
  <p:tag name="ID" val="626778"/>
  <p:tag name="MH_ORDER" val="NUMB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0110636"/>
  <p:tag name="MH_LIBRARY" val="CONTENTS"/>
  <p:tag name="MH_TYPE" val="OTHERS"/>
  <p:tag name="ID" val="62677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0110636"/>
  <p:tag name="MH_LIBRARY" val="CONTENTS"/>
  <p:tag name="MH_TYPE" val="TITLE"/>
  <p:tag name="ID" val="626778"/>
  <p:tag name="MH_ORDER" val="NUMB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0110636"/>
  <p:tag name="MH_LIBRARY" val="CONTENTS"/>
  <p:tag name="MH_TYPE" val="TITLE"/>
  <p:tag name="ID" val="626778"/>
  <p:tag name="MH_ORDER" val="NUMB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0110636"/>
  <p:tag name="MH_LIBRARY" val="CONTENTS"/>
  <p:tag name="MH_TYPE" val="TITLE"/>
  <p:tag name="ID" val="626778"/>
  <p:tag name="MH_ORDER" val="NUMB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0110636"/>
  <p:tag name="MH_LIBRARY" val="CONTENTS"/>
  <p:tag name="MH_TYPE" val="TITLE"/>
  <p:tag name="ID" val="626778"/>
  <p:tag name="MH_ORDER" val="NUMB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0110636"/>
  <p:tag name="MH_LIBRARY" val="CONTENTS"/>
  <p:tag name="MH_AUTOCOLOR" val="FALSE"/>
  <p:tag name="MH_TYPE" val="SECTION"/>
  <p:tag name="ID" val="62677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0110636"/>
  <p:tag name="MH_LIBRARY" val="CONTENTS"/>
  <p:tag name="MH_TYPE" val="OTHERS"/>
  <p:tag name="ID" val="62677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0110636"/>
  <p:tag name="MH_LIBRARY" val="CONTENTS"/>
  <p:tag name="MH_TYPE" val="OTHERS"/>
  <p:tag name="ID" val="62677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0110636"/>
  <p:tag name="MH_LIBRARY" val="CONTENTS"/>
  <p:tag name="MH_TYPE" val="OTHERS"/>
  <p:tag name="ID" val="62677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0110636"/>
  <p:tag name="MH_LIBRARY" val="CONTENTS"/>
  <p:tag name="MH_TYPE" val="NUMBER"/>
  <p:tag name="ID" val="626778"/>
  <p:tag name="MH_ORDER" val="NUMB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0110636"/>
  <p:tag name="MH_LIBRARY" val="CONTENTS"/>
  <p:tag name="MH_TYPE" val="TITLE"/>
  <p:tag name="ID" val="626778"/>
  <p:tag name="MH_ORDER" val="NUMB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0110636"/>
  <p:tag name="MH_LIBRARY" val="CONTENTS"/>
  <p:tag name="MH_TYPE" val="OTHERS"/>
  <p:tag name="ID" val="62677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0110636"/>
  <p:tag name="MH_LIBRARY" val="CONTENTS"/>
  <p:tag name="MH_TYPE" val="TITLE"/>
  <p:tag name="ID" val="626778"/>
  <p:tag name="MH_ORDER" val="NUMB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0110636"/>
  <p:tag name="MH_LIBRARY" val="CONTENTS"/>
  <p:tag name="MH_TYPE" val="TITLE"/>
  <p:tag name="ID" val="626778"/>
  <p:tag name="MH_ORDER" val="NUMB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0110636"/>
  <p:tag name="MH_LIBRARY" val="CONTENTS"/>
  <p:tag name="MH_TYPE" val="OTHERS"/>
  <p:tag name="ID" val="62677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0110636"/>
  <p:tag name="MH_LIBRARY" val="CONTENTS"/>
  <p:tag name="MH_TYPE" val="ENTRY"/>
  <p:tag name="ID" val="626778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0110636"/>
  <p:tag name="MH_LIBRARY" val="CONTENTS"/>
  <p:tag name="MH_TYPE" val="ENTRY"/>
  <p:tag name="ID" val="626778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0110636"/>
  <p:tag name="MH_LIBRARY" val="CONTENTS"/>
  <p:tag name="MH_TYPE" val="ENTRY"/>
  <p:tag name="ID" val="626778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0110636"/>
  <p:tag name="MH_LIBRARY" val="CONTENTS"/>
  <p:tag name="MH_TYPE" val="NUMBER"/>
  <p:tag name="ID" val="626778"/>
  <p:tag name="MH_ORDER" val="1"/>
</p:tagLst>
</file>

<file path=ppt/theme/theme1.xml><?xml version="1.0" encoding="utf-8"?>
<a:theme xmlns:a="http://schemas.openxmlformats.org/drawingml/2006/main" name="A000120140530A99PPBG">
  <a:themeElements>
    <a:clrScheme name="自定义 769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5D76BA"/>
      </a:accent4>
      <a:accent5>
        <a:srgbClr val="3DBFD1"/>
      </a:accent5>
      <a:accent6>
        <a:srgbClr val="FFC000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A000120151104A05PPBG</Template>
  <TotalTime>973</TotalTime>
  <Words>1320</Words>
  <Application>Microsoft Office PowerPoint</Application>
  <PresentationFormat>全屏显示(4:3)</PresentationFormat>
  <Paragraphs>136</Paragraphs>
  <Slides>17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A000120140530A99PPBG</vt:lpstr>
      <vt:lpstr>生鲜电商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生鲜电商</dc:title>
  <dc:creator>Administrator</dc:creator>
  <cp:lastModifiedBy>Administrator</cp:lastModifiedBy>
  <cp:revision>75</cp:revision>
  <dcterms:created xsi:type="dcterms:W3CDTF">2015-11-20T02:55:16Z</dcterms:created>
  <dcterms:modified xsi:type="dcterms:W3CDTF">2015-11-20T10:48:30Z</dcterms:modified>
</cp:coreProperties>
</file>