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3"/>
  </p:notesMasterIdLst>
  <p:sldIdLst>
    <p:sldId id="284" r:id="rId2"/>
    <p:sldId id="285" r:id="rId3"/>
    <p:sldId id="321" r:id="rId4"/>
    <p:sldId id="258" r:id="rId5"/>
    <p:sldId id="307" r:id="rId6"/>
    <p:sldId id="300" r:id="rId7"/>
    <p:sldId id="301" r:id="rId8"/>
    <p:sldId id="320" r:id="rId9"/>
    <p:sldId id="303" r:id="rId10"/>
    <p:sldId id="286" r:id="rId11"/>
    <p:sldId id="308" r:id="rId12"/>
    <p:sldId id="305" r:id="rId13"/>
    <p:sldId id="311" r:id="rId14"/>
    <p:sldId id="292" r:id="rId15"/>
    <p:sldId id="309" r:id="rId16"/>
    <p:sldId id="310" r:id="rId17"/>
    <p:sldId id="306" r:id="rId18"/>
    <p:sldId id="299" r:id="rId19"/>
    <p:sldId id="314" r:id="rId20"/>
    <p:sldId id="298" r:id="rId21"/>
    <p:sldId id="312" r:id="rId22"/>
    <p:sldId id="316" r:id="rId23"/>
    <p:sldId id="313" r:id="rId24"/>
    <p:sldId id="297" r:id="rId25"/>
    <p:sldId id="317" r:id="rId26"/>
    <p:sldId id="318" r:id="rId27"/>
    <p:sldId id="273" r:id="rId28"/>
    <p:sldId id="276" r:id="rId29"/>
    <p:sldId id="319" r:id="rId30"/>
    <p:sldId id="322" r:id="rId31"/>
    <p:sldId id="26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63A"/>
    <a:srgbClr val="7BE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8633E-CAE2-4841-A190-4471B1FFFAA7}" type="doc">
      <dgm:prSet loTypeId="urn:microsoft.com/office/officeart/2005/8/layout/hProcess9" loCatId="process" qsTypeId="urn:microsoft.com/office/officeart/2005/8/quickstyle/simple5" qsCatId="simple" csTypeId="urn:microsoft.com/office/officeart/2005/8/colors/accent1_2#1" csCatId="accent1" phldr="1"/>
      <dgm:spPr/>
    </dgm:pt>
    <dgm:pt modelId="{D630E4FB-022C-44E5-BA4D-7FA3FA879A99}">
      <dgm:prSet phldrT="[文本]" custT="1"/>
      <dgm:spPr/>
      <dgm:t>
        <a:bodyPr/>
        <a:lstStyle/>
        <a:p>
          <a:r>
            <a:rPr lang="zh-CN" altLang="en-US" sz="2000" dirty="0" smtClean="0"/>
            <a:t>用户需求多元化</a:t>
          </a:r>
          <a:endParaRPr lang="zh-CN" altLang="en-US" sz="2000" dirty="0"/>
        </a:p>
      </dgm:t>
    </dgm:pt>
    <dgm:pt modelId="{27C7D5AC-C3AC-4E3C-97D1-ACCAD4798816}" type="parTrans" cxnId="{CBF83B12-E638-4117-B52F-CC1CBF4AB640}">
      <dgm:prSet/>
      <dgm:spPr/>
      <dgm:t>
        <a:bodyPr/>
        <a:lstStyle/>
        <a:p>
          <a:endParaRPr lang="zh-CN" altLang="en-US"/>
        </a:p>
      </dgm:t>
    </dgm:pt>
    <dgm:pt modelId="{EB43ABFE-07B3-460A-BF11-7E6623BA60EB}" type="sibTrans" cxnId="{CBF83B12-E638-4117-B52F-CC1CBF4AB640}">
      <dgm:prSet/>
      <dgm:spPr/>
      <dgm:t>
        <a:bodyPr/>
        <a:lstStyle/>
        <a:p>
          <a:endParaRPr lang="zh-CN" altLang="en-US"/>
        </a:p>
      </dgm:t>
    </dgm:pt>
    <dgm:pt modelId="{F1F3D856-6271-44E9-AAF1-FC98A3120B82}">
      <dgm:prSet phldrT="[文本]" custT="1"/>
      <dgm:spPr/>
      <dgm:t>
        <a:bodyPr/>
        <a:lstStyle/>
        <a:p>
          <a:r>
            <a:rPr lang="zh-CN" altLang="en-US" sz="2000" dirty="0" smtClean="0"/>
            <a:t>网络服务多元化</a:t>
          </a:r>
          <a:endParaRPr lang="zh-CN" altLang="en-US" sz="2000" dirty="0"/>
        </a:p>
      </dgm:t>
    </dgm:pt>
    <dgm:pt modelId="{B63B05C9-79C8-40E1-B91D-ACE59459D949}" type="parTrans" cxnId="{7E70019B-B67E-45C2-90AC-EECD7F2EFE9A}">
      <dgm:prSet/>
      <dgm:spPr/>
      <dgm:t>
        <a:bodyPr/>
        <a:lstStyle/>
        <a:p>
          <a:endParaRPr lang="zh-CN" altLang="en-US"/>
        </a:p>
      </dgm:t>
    </dgm:pt>
    <dgm:pt modelId="{7017E219-3B6C-4389-BE9F-2D164C6147CE}" type="sibTrans" cxnId="{7E70019B-B67E-45C2-90AC-EECD7F2EFE9A}">
      <dgm:prSet/>
      <dgm:spPr/>
      <dgm:t>
        <a:bodyPr/>
        <a:lstStyle/>
        <a:p>
          <a:endParaRPr lang="zh-CN" altLang="en-US"/>
        </a:p>
      </dgm:t>
    </dgm:pt>
    <dgm:pt modelId="{952FFCAA-C0F4-4C6E-BA7B-619D87BCF94B}">
      <dgm:prSet phldrT="[文本]" custT="1"/>
      <dgm:spPr/>
      <dgm:t>
        <a:bodyPr/>
        <a:lstStyle/>
        <a:p>
          <a:r>
            <a:rPr lang="zh-CN" altLang="en-US" sz="2000" dirty="0" smtClean="0"/>
            <a:t>分众</a:t>
          </a:r>
          <a:endParaRPr lang="zh-CN" altLang="en-US" sz="2000" dirty="0"/>
        </a:p>
      </dgm:t>
    </dgm:pt>
    <dgm:pt modelId="{8632FA68-4AC2-43E4-B683-1284BF14E7D3}" type="parTrans" cxnId="{74285B96-08A5-481F-899A-2C9F790EC605}">
      <dgm:prSet/>
      <dgm:spPr/>
      <dgm:t>
        <a:bodyPr/>
        <a:lstStyle/>
        <a:p>
          <a:endParaRPr lang="zh-CN" altLang="en-US"/>
        </a:p>
      </dgm:t>
    </dgm:pt>
    <dgm:pt modelId="{F4892183-FAF4-4EE1-9751-EFCFE2A5CCE2}" type="sibTrans" cxnId="{74285B96-08A5-481F-899A-2C9F790EC605}">
      <dgm:prSet/>
      <dgm:spPr/>
      <dgm:t>
        <a:bodyPr/>
        <a:lstStyle/>
        <a:p>
          <a:endParaRPr lang="zh-CN" altLang="en-US"/>
        </a:p>
      </dgm:t>
    </dgm:pt>
    <dgm:pt modelId="{0495DBB1-35AF-48CD-822F-8E56903BF3AB}" type="pres">
      <dgm:prSet presAssocID="{9518633E-CAE2-4841-A190-4471B1FFFAA7}" presName="CompostProcess" presStyleCnt="0">
        <dgm:presLayoutVars>
          <dgm:dir/>
          <dgm:resizeHandles val="exact"/>
        </dgm:presLayoutVars>
      </dgm:prSet>
      <dgm:spPr/>
    </dgm:pt>
    <dgm:pt modelId="{3851E2CF-563C-4845-B781-EC6519AEB661}" type="pres">
      <dgm:prSet presAssocID="{9518633E-CAE2-4841-A190-4471B1FFFAA7}" presName="arrow" presStyleLbl="bgShp" presStyleIdx="0" presStyleCnt="1" custScaleX="117647"/>
      <dgm:spPr/>
    </dgm:pt>
    <dgm:pt modelId="{DAAE081A-BFCA-4236-A495-1FD3ACE92CFD}" type="pres">
      <dgm:prSet presAssocID="{9518633E-CAE2-4841-A190-4471B1FFFAA7}" presName="linearProcess" presStyleCnt="0"/>
      <dgm:spPr/>
    </dgm:pt>
    <dgm:pt modelId="{38E56CF0-4ED4-4885-9177-72E630DD137A}" type="pres">
      <dgm:prSet presAssocID="{D630E4FB-022C-44E5-BA4D-7FA3FA879A9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AD181-C8B1-4B0C-8B5B-6BFD14584D16}" type="pres">
      <dgm:prSet presAssocID="{EB43ABFE-07B3-460A-BF11-7E6623BA60EB}" presName="sibTrans" presStyleCnt="0"/>
      <dgm:spPr/>
    </dgm:pt>
    <dgm:pt modelId="{0C22541F-F0A1-4B09-9C1F-DE0875C007F0}" type="pres">
      <dgm:prSet presAssocID="{F1F3D856-6271-44E9-AAF1-FC98A3120B8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F243A-625A-4573-BC13-A9C43B0A1087}" type="pres">
      <dgm:prSet presAssocID="{7017E219-3B6C-4389-BE9F-2D164C6147CE}" presName="sibTrans" presStyleCnt="0"/>
      <dgm:spPr/>
    </dgm:pt>
    <dgm:pt modelId="{5776FEAE-6321-44B7-A4A0-2C4C60DFCC4D}" type="pres">
      <dgm:prSet presAssocID="{952FFCAA-C0F4-4C6E-BA7B-619D87BCF94B}" presName="textNode" presStyleLbl="node1" presStyleIdx="2" presStyleCnt="3" custScaleX="54089" custScaleY="90643" custLinFactNeighborX="-48371" custLinFactNeighborY="1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F83B12-E638-4117-B52F-CC1CBF4AB640}" srcId="{9518633E-CAE2-4841-A190-4471B1FFFAA7}" destId="{D630E4FB-022C-44E5-BA4D-7FA3FA879A99}" srcOrd="0" destOrd="0" parTransId="{27C7D5AC-C3AC-4E3C-97D1-ACCAD4798816}" sibTransId="{EB43ABFE-07B3-460A-BF11-7E6623BA60EB}"/>
    <dgm:cxn modelId="{797EA879-AF15-4F22-8EF9-912BD5349FCF}" type="presOf" srcId="{9518633E-CAE2-4841-A190-4471B1FFFAA7}" destId="{0495DBB1-35AF-48CD-822F-8E56903BF3AB}" srcOrd="0" destOrd="0" presId="urn:microsoft.com/office/officeart/2005/8/layout/hProcess9"/>
    <dgm:cxn modelId="{667E54E6-17A9-436F-9627-C5FCF0EFDD79}" type="presOf" srcId="{952FFCAA-C0F4-4C6E-BA7B-619D87BCF94B}" destId="{5776FEAE-6321-44B7-A4A0-2C4C60DFCC4D}" srcOrd="0" destOrd="0" presId="urn:microsoft.com/office/officeart/2005/8/layout/hProcess9"/>
    <dgm:cxn modelId="{43635BC1-9952-47AE-8F54-BBA692430E8D}" type="presOf" srcId="{F1F3D856-6271-44E9-AAF1-FC98A3120B82}" destId="{0C22541F-F0A1-4B09-9C1F-DE0875C007F0}" srcOrd="0" destOrd="0" presId="urn:microsoft.com/office/officeart/2005/8/layout/hProcess9"/>
    <dgm:cxn modelId="{9DAAC5E0-B99A-4AB4-A320-0117323AEEAA}" type="presOf" srcId="{D630E4FB-022C-44E5-BA4D-7FA3FA879A99}" destId="{38E56CF0-4ED4-4885-9177-72E630DD137A}" srcOrd="0" destOrd="0" presId="urn:microsoft.com/office/officeart/2005/8/layout/hProcess9"/>
    <dgm:cxn modelId="{7E70019B-B67E-45C2-90AC-EECD7F2EFE9A}" srcId="{9518633E-CAE2-4841-A190-4471B1FFFAA7}" destId="{F1F3D856-6271-44E9-AAF1-FC98A3120B82}" srcOrd="1" destOrd="0" parTransId="{B63B05C9-79C8-40E1-B91D-ACE59459D949}" sibTransId="{7017E219-3B6C-4389-BE9F-2D164C6147CE}"/>
    <dgm:cxn modelId="{74285B96-08A5-481F-899A-2C9F790EC605}" srcId="{9518633E-CAE2-4841-A190-4471B1FFFAA7}" destId="{952FFCAA-C0F4-4C6E-BA7B-619D87BCF94B}" srcOrd="2" destOrd="0" parTransId="{8632FA68-4AC2-43E4-B683-1284BF14E7D3}" sibTransId="{F4892183-FAF4-4EE1-9751-EFCFE2A5CCE2}"/>
    <dgm:cxn modelId="{82A923F0-87CA-4EC2-89F7-4D9A0BF0AD0D}" type="presParOf" srcId="{0495DBB1-35AF-48CD-822F-8E56903BF3AB}" destId="{3851E2CF-563C-4845-B781-EC6519AEB661}" srcOrd="0" destOrd="0" presId="urn:microsoft.com/office/officeart/2005/8/layout/hProcess9"/>
    <dgm:cxn modelId="{B26307EC-C60C-4C20-905B-FF44AC6EE0A0}" type="presParOf" srcId="{0495DBB1-35AF-48CD-822F-8E56903BF3AB}" destId="{DAAE081A-BFCA-4236-A495-1FD3ACE92CFD}" srcOrd="1" destOrd="0" presId="urn:microsoft.com/office/officeart/2005/8/layout/hProcess9"/>
    <dgm:cxn modelId="{2397E07E-FEDB-4C56-9DE4-E6076291C6F6}" type="presParOf" srcId="{DAAE081A-BFCA-4236-A495-1FD3ACE92CFD}" destId="{38E56CF0-4ED4-4885-9177-72E630DD137A}" srcOrd="0" destOrd="0" presId="urn:microsoft.com/office/officeart/2005/8/layout/hProcess9"/>
    <dgm:cxn modelId="{8748E02F-2277-4EEC-A705-D3A2EAB44388}" type="presParOf" srcId="{DAAE081A-BFCA-4236-A495-1FD3ACE92CFD}" destId="{B37AD181-C8B1-4B0C-8B5B-6BFD14584D16}" srcOrd="1" destOrd="0" presId="urn:microsoft.com/office/officeart/2005/8/layout/hProcess9"/>
    <dgm:cxn modelId="{2D008828-B04A-48FB-AF60-AEB92F8C34FE}" type="presParOf" srcId="{DAAE081A-BFCA-4236-A495-1FD3ACE92CFD}" destId="{0C22541F-F0A1-4B09-9C1F-DE0875C007F0}" srcOrd="2" destOrd="0" presId="urn:microsoft.com/office/officeart/2005/8/layout/hProcess9"/>
    <dgm:cxn modelId="{E4ADF75F-A1E5-4E73-83B2-D40100E21A04}" type="presParOf" srcId="{DAAE081A-BFCA-4236-A495-1FD3ACE92CFD}" destId="{13CF243A-625A-4573-BC13-A9C43B0A1087}" srcOrd="3" destOrd="0" presId="urn:microsoft.com/office/officeart/2005/8/layout/hProcess9"/>
    <dgm:cxn modelId="{B11E80A3-85BD-4DF7-B63A-1D2ADF652D59}" type="presParOf" srcId="{DAAE081A-BFCA-4236-A495-1FD3ACE92CFD}" destId="{5776FEAE-6321-44B7-A4A0-2C4C60DFCC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8633E-CAE2-4841-A190-4471B1FFFAA7}" type="doc">
      <dgm:prSet loTypeId="urn:microsoft.com/office/officeart/2005/8/layout/hProcess9" loCatId="process" qsTypeId="urn:microsoft.com/office/officeart/2005/8/quickstyle/simple5" qsCatId="simple" csTypeId="urn:microsoft.com/office/officeart/2005/8/colors/accent1_2#2" csCatId="accent1" phldr="1"/>
      <dgm:spPr/>
    </dgm:pt>
    <dgm:pt modelId="{D630E4FB-022C-44E5-BA4D-7FA3FA879A99}">
      <dgm:prSet phldrT="[文本]"/>
      <dgm:spPr/>
      <dgm:t>
        <a:bodyPr/>
        <a:lstStyle/>
        <a:p>
          <a:r>
            <a:rPr lang="zh-CN" altLang="en-US" dirty="0" smtClean="0"/>
            <a:t>单一媒介广告投放</a:t>
          </a:r>
          <a:endParaRPr lang="zh-CN" altLang="en-US" dirty="0"/>
        </a:p>
      </dgm:t>
    </dgm:pt>
    <dgm:pt modelId="{27C7D5AC-C3AC-4E3C-97D1-ACCAD4798816}" type="parTrans" cxnId="{CBF83B12-E638-4117-B52F-CC1CBF4AB640}">
      <dgm:prSet/>
      <dgm:spPr/>
      <dgm:t>
        <a:bodyPr/>
        <a:lstStyle/>
        <a:p>
          <a:endParaRPr lang="zh-CN" altLang="en-US"/>
        </a:p>
      </dgm:t>
    </dgm:pt>
    <dgm:pt modelId="{EB43ABFE-07B3-460A-BF11-7E6623BA60EB}" type="sibTrans" cxnId="{CBF83B12-E638-4117-B52F-CC1CBF4AB640}">
      <dgm:prSet/>
      <dgm:spPr/>
      <dgm:t>
        <a:bodyPr/>
        <a:lstStyle/>
        <a:p>
          <a:endParaRPr lang="zh-CN" altLang="en-US"/>
        </a:p>
      </dgm:t>
    </dgm:pt>
    <dgm:pt modelId="{F1F3D856-6271-44E9-AAF1-FC98A3120B82}">
      <dgm:prSet phldrT="[文本]"/>
      <dgm:spPr/>
      <dgm:t>
        <a:bodyPr/>
        <a:lstStyle/>
        <a:p>
          <a:r>
            <a:rPr lang="zh-CN" altLang="en-US" dirty="0" smtClean="0"/>
            <a:t>扑捉细分用户网络行为轨迹</a:t>
          </a:r>
          <a:endParaRPr lang="zh-CN" altLang="en-US" dirty="0"/>
        </a:p>
      </dgm:t>
    </dgm:pt>
    <dgm:pt modelId="{B63B05C9-79C8-40E1-B91D-ACE59459D949}" type="parTrans" cxnId="{7E70019B-B67E-45C2-90AC-EECD7F2EFE9A}">
      <dgm:prSet/>
      <dgm:spPr/>
      <dgm:t>
        <a:bodyPr/>
        <a:lstStyle/>
        <a:p>
          <a:endParaRPr lang="zh-CN" altLang="en-US"/>
        </a:p>
      </dgm:t>
    </dgm:pt>
    <dgm:pt modelId="{7017E219-3B6C-4389-BE9F-2D164C6147CE}" type="sibTrans" cxnId="{7E70019B-B67E-45C2-90AC-EECD7F2EFE9A}">
      <dgm:prSet/>
      <dgm:spPr/>
      <dgm:t>
        <a:bodyPr/>
        <a:lstStyle/>
        <a:p>
          <a:endParaRPr lang="zh-CN" altLang="en-US"/>
        </a:p>
      </dgm:t>
    </dgm:pt>
    <dgm:pt modelId="{0495DBB1-35AF-48CD-822F-8E56903BF3AB}" type="pres">
      <dgm:prSet presAssocID="{9518633E-CAE2-4841-A190-4471B1FFFAA7}" presName="CompostProcess" presStyleCnt="0">
        <dgm:presLayoutVars>
          <dgm:dir/>
          <dgm:resizeHandles val="exact"/>
        </dgm:presLayoutVars>
      </dgm:prSet>
      <dgm:spPr/>
    </dgm:pt>
    <dgm:pt modelId="{3851E2CF-563C-4845-B781-EC6519AEB661}" type="pres">
      <dgm:prSet presAssocID="{9518633E-CAE2-4841-A190-4471B1FFFAA7}" presName="arrow" presStyleLbl="bgShp" presStyleIdx="0" presStyleCnt="1" custScaleX="117647" custLinFactY="-21914" custLinFactNeighborX="-1252" custLinFactNeighborY="-100000"/>
      <dgm:spPr/>
    </dgm:pt>
    <dgm:pt modelId="{DAAE081A-BFCA-4236-A495-1FD3ACE92CFD}" type="pres">
      <dgm:prSet presAssocID="{9518633E-CAE2-4841-A190-4471B1FFFAA7}" presName="linearProcess" presStyleCnt="0"/>
      <dgm:spPr/>
    </dgm:pt>
    <dgm:pt modelId="{38E56CF0-4ED4-4885-9177-72E630DD137A}" type="pres">
      <dgm:prSet presAssocID="{D630E4FB-022C-44E5-BA4D-7FA3FA879A99}" presName="textNode" presStyleLbl="node1" presStyleIdx="0" presStyleCnt="2" custLinFactNeighborX="-72122" custLinFactNeighborY="-32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AD181-C8B1-4B0C-8B5B-6BFD14584D16}" type="pres">
      <dgm:prSet presAssocID="{EB43ABFE-07B3-460A-BF11-7E6623BA60EB}" presName="sibTrans" presStyleCnt="0"/>
      <dgm:spPr/>
    </dgm:pt>
    <dgm:pt modelId="{0C22541F-F0A1-4B09-9C1F-DE0875C007F0}" type="pres">
      <dgm:prSet presAssocID="{F1F3D856-6271-44E9-AAF1-FC98A3120B82}" presName="textNode" presStyleLbl="node1" presStyleIdx="1" presStyleCnt="2" custLinFactNeighborX="-93618" custLinFactNeighborY="-32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ECF205-53E9-4DD1-9A37-F42BCC9F9EE5}" type="presOf" srcId="{D630E4FB-022C-44E5-BA4D-7FA3FA879A99}" destId="{38E56CF0-4ED4-4885-9177-72E630DD137A}" srcOrd="0" destOrd="0" presId="urn:microsoft.com/office/officeart/2005/8/layout/hProcess9"/>
    <dgm:cxn modelId="{CBF83B12-E638-4117-B52F-CC1CBF4AB640}" srcId="{9518633E-CAE2-4841-A190-4471B1FFFAA7}" destId="{D630E4FB-022C-44E5-BA4D-7FA3FA879A99}" srcOrd="0" destOrd="0" parTransId="{27C7D5AC-C3AC-4E3C-97D1-ACCAD4798816}" sibTransId="{EB43ABFE-07B3-460A-BF11-7E6623BA60EB}"/>
    <dgm:cxn modelId="{7E70019B-B67E-45C2-90AC-EECD7F2EFE9A}" srcId="{9518633E-CAE2-4841-A190-4471B1FFFAA7}" destId="{F1F3D856-6271-44E9-AAF1-FC98A3120B82}" srcOrd="1" destOrd="0" parTransId="{B63B05C9-79C8-40E1-B91D-ACE59459D949}" sibTransId="{7017E219-3B6C-4389-BE9F-2D164C6147CE}"/>
    <dgm:cxn modelId="{097BFFFC-0495-4D27-80C1-C3C6166AFC31}" type="presOf" srcId="{9518633E-CAE2-4841-A190-4471B1FFFAA7}" destId="{0495DBB1-35AF-48CD-822F-8E56903BF3AB}" srcOrd="0" destOrd="0" presId="urn:microsoft.com/office/officeart/2005/8/layout/hProcess9"/>
    <dgm:cxn modelId="{40EB11D0-2B9E-499C-8121-656E081E3F09}" type="presOf" srcId="{F1F3D856-6271-44E9-AAF1-FC98A3120B82}" destId="{0C22541F-F0A1-4B09-9C1F-DE0875C007F0}" srcOrd="0" destOrd="0" presId="urn:microsoft.com/office/officeart/2005/8/layout/hProcess9"/>
    <dgm:cxn modelId="{AA5D34FF-6810-44BA-84BC-D6C551286EEF}" type="presParOf" srcId="{0495DBB1-35AF-48CD-822F-8E56903BF3AB}" destId="{3851E2CF-563C-4845-B781-EC6519AEB661}" srcOrd="0" destOrd="0" presId="urn:microsoft.com/office/officeart/2005/8/layout/hProcess9"/>
    <dgm:cxn modelId="{86F55DF4-FF38-42BC-AEAF-90DEE41F779B}" type="presParOf" srcId="{0495DBB1-35AF-48CD-822F-8E56903BF3AB}" destId="{DAAE081A-BFCA-4236-A495-1FD3ACE92CFD}" srcOrd="1" destOrd="0" presId="urn:microsoft.com/office/officeart/2005/8/layout/hProcess9"/>
    <dgm:cxn modelId="{065CBF07-BF5C-4609-A358-16A33B94F519}" type="presParOf" srcId="{DAAE081A-BFCA-4236-A495-1FD3ACE92CFD}" destId="{38E56CF0-4ED4-4885-9177-72E630DD137A}" srcOrd="0" destOrd="0" presId="urn:microsoft.com/office/officeart/2005/8/layout/hProcess9"/>
    <dgm:cxn modelId="{7C45F92D-706D-4E60-B003-70243E2FF81A}" type="presParOf" srcId="{DAAE081A-BFCA-4236-A495-1FD3ACE92CFD}" destId="{B37AD181-C8B1-4B0C-8B5B-6BFD14584D16}" srcOrd="1" destOrd="0" presId="urn:microsoft.com/office/officeart/2005/8/layout/hProcess9"/>
    <dgm:cxn modelId="{FDE8DAD2-401A-4992-9313-7727CC3AB5F2}" type="presParOf" srcId="{DAAE081A-BFCA-4236-A495-1FD3ACE92CFD}" destId="{0C22541F-F0A1-4B09-9C1F-DE0875C007F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46A5AE-CB4A-4EA4-B54F-831F6D17A3A3}" type="doc">
      <dgm:prSet loTypeId="urn:microsoft.com/office/officeart/2005/8/layout/hierarchy2" loCatId="hierarchy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AA65DFE4-1867-4E0A-B4B8-FC0F4B36C679}">
      <dgm:prSet phldrT="[文本]"/>
      <dgm:spPr>
        <a:solidFill>
          <a:srgbClr val="99CC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 smtClean="0"/>
            <a:t>细分受众</a:t>
          </a:r>
          <a:endParaRPr lang="zh-CN" altLang="en-US" dirty="0"/>
        </a:p>
      </dgm:t>
    </dgm:pt>
    <dgm:pt modelId="{817F6AB9-E034-41C8-AC09-C31B7AEBA315}" type="parTrans" cxnId="{B9E6CC5A-B14C-458C-8C56-5F9E4900B757}">
      <dgm:prSet/>
      <dgm:spPr/>
      <dgm:t>
        <a:bodyPr/>
        <a:lstStyle/>
        <a:p>
          <a:endParaRPr lang="zh-CN" altLang="en-US"/>
        </a:p>
      </dgm:t>
    </dgm:pt>
    <dgm:pt modelId="{3E739071-7413-4072-BDB9-006B1CD2AB2B}" type="sibTrans" cxnId="{B9E6CC5A-B14C-458C-8C56-5F9E4900B757}">
      <dgm:prSet/>
      <dgm:spPr/>
      <dgm:t>
        <a:bodyPr/>
        <a:lstStyle/>
        <a:p>
          <a:endParaRPr lang="zh-CN" altLang="en-US"/>
        </a:p>
      </dgm:t>
    </dgm:pt>
    <dgm:pt modelId="{9EB3FF6E-5344-4503-8730-8908EF98DB29}">
      <dgm:prSet phldrT="[文本]"/>
      <dgm:spPr>
        <a:solidFill>
          <a:srgbClr val="99CC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 smtClean="0"/>
            <a:t>广告主</a:t>
          </a:r>
          <a:endParaRPr lang="zh-CN" altLang="en-US" dirty="0"/>
        </a:p>
      </dgm:t>
    </dgm:pt>
    <dgm:pt modelId="{B323190B-10A1-4793-B039-F3E91C0FACA4}" type="parTrans" cxnId="{BF2D4D27-7EC2-43F1-8219-802BA65B23D1}">
      <dgm:prSet/>
      <dgm:spPr/>
      <dgm:t>
        <a:bodyPr/>
        <a:lstStyle/>
        <a:p>
          <a:endParaRPr lang="zh-CN" altLang="en-US"/>
        </a:p>
      </dgm:t>
    </dgm:pt>
    <dgm:pt modelId="{08191C32-B33F-4B5A-B08D-0C73D70C7B9F}" type="sibTrans" cxnId="{BF2D4D27-7EC2-43F1-8219-802BA65B23D1}">
      <dgm:prSet/>
      <dgm:spPr/>
      <dgm:t>
        <a:bodyPr/>
        <a:lstStyle/>
        <a:p>
          <a:endParaRPr lang="zh-CN" altLang="en-US"/>
        </a:p>
      </dgm:t>
    </dgm:pt>
    <dgm:pt modelId="{D63BFE4B-927F-4EA4-91BA-9E21E3E24A5D}">
      <dgm:prSet phldrT="[文本]" custT="1"/>
      <dgm:spPr>
        <a:solidFill>
          <a:srgbClr val="99CC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400" b="0" dirty="0" smtClean="0">
              <a:solidFill>
                <a:schemeClr val="bg1"/>
              </a:solidFill>
            </a:rPr>
            <a:t>发布意图及目标</a:t>
          </a:r>
          <a:endParaRPr lang="zh-CN" altLang="en-US" sz="1400" dirty="0">
            <a:solidFill>
              <a:schemeClr val="bg1"/>
            </a:solidFill>
          </a:endParaRPr>
        </a:p>
      </dgm:t>
    </dgm:pt>
    <dgm:pt modelId="{B002B0C4-1A38-4591-9E1E-10AE8D130314}" type="parTrans" cxnId="{98413F6A-477A-4DC7-9C43-672B1435749C}">
      <dgm:prSet/>
      <dgm:spPr/>
      <dgm:t>
        <a:bodyPr/>
        <a:lstStyle/>
        <a:p>
          <a:endParaRPr lang="zh-CN" altLang="en-US"/>
        </a:p>
      </dgm:t>
    </dgm:pt>
    <dgm:pt modelId="{EF816B17-1A3E-4DF8-92AD-B52AA2227A84}" type="sibTrans" cxnId="{98413F6A-477A-4DC7-9C43-672B1435749C}">
      <dgm:prSet/>
      <dgm:spPr/>
      <dgm:t>
        <a:bodyPr/>
        <a:lstStyle/>
        <a:p>
          <a:endParaRPr lang="zh-CN" altLang="en-US"/>
        </a:p>
      </dgm:t>
    </dgm:pt>
    <dgm:pt modelId="{AFB84A2B-C449-4619-8B18-9334942149C9}">
      <dgm:prSet phldrT="[文本]" custT="1"/>
      <dgm:spPr>
        <a:solidFill>
          <a:srgbClr val="99CC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400" b="0" dirty="0" smtClean="0">
              <a:solidFill>
                <a:schemeClr val="bg1"/>
              </a:solidFill>
            </a:rPr>
            <a:t>广告创意及排期</a:t>
          </a:r>
        </a:p>
      </dgm:t>
    </dgm:pt>
    <dgm:pt modelId="{1275E3BC-F5EB-4D1D-9FEB-511B3ED92A29}" type="parTrans" cxnId="{80209DA5-3314-4A4B-8C11-2EDCA3CA525D}">
      <dgm:prSet/>
      <dgm:spPr/>
      <dgm:t>
        <a:bodyPr/>
        <a:lstStyle/>
        <a:p>
          <a:endParaRPr lang="zh-CN" altLang="en-US"/>
        </a:p>
      </dgm:t>
    </dgm:pt>
    <dgm:pt modelId="{24ACCCBD-E30B-4486-9924-768CA7262054}" type="sibTrans" cxnId="{80209DA5-3314-4A4B-8C11-2EDCA3CA525D}">
      <dgm:prSet/>
      <dgm:spPr/>
      <dgm:t>
        <a:bodyPr/>
        <a:lstStyle/>
        <a:p>
          <a:endParaRPr lang="zh-CN" altLang="en-US"/>
        </a:p>
      </dgm:t>
    </dgm:pt>
    <dgm:pt modelId="{59AB5675-B166-4849-B22E-602C131D625B}">
      <dgm:prSet phldrT="[文本]"/>
      <dgm:spPr>
        <a:solidFill>
          <a:srgbClr val="99CC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 smtClean="0"/>
            <a:t>     </a:t>
          </a:r>
          <a:endParaRPr lang="en-US" altLang="zh-CN" dirty="0" smtClean="0"/>
        </a:p>
        <a:p>
          <a:pPr algn="ctr"/>
          <a:r>
            <a:rPr lang="en-US" altLang="zh-CN" dirty="0" smtClean="0"/>
            <a:t>     </a:t>
          </a:r>
          <a:r>
            <a:rPr lang="zh-CN" altLang="en-US" dirty="0" smtClean="0"/>
            <a:t> 网络媒体</a:t>
          </a:r>
          <a:r>
            <a:rPr lang="en-US" altLang="zh-CN" dirty="0" smtClean="0"/>
            <a:t>			</a:t>
          </a:r>
          <a:endParaRPr lang="zh-CN" altLang="en-US" dirty="0"/>
        </a:p>
      </dgm:t>
    </dgm:pt>
    <dgm:pt modelId="{E7759542-FBD1-4BC9-89BF-732A97DD157D}" type="parTrans" cxnId="{77BF6D11-3AE1-4AE1-BD77-98C3AAB62A90}">
      <dgm:prSet/>
      <dgm:spPr/>
      <dgm:t>
        <a:bodyPr/>
        <a:lstStyle/>
        <a:p>
          <a:endParaRPr lang="zh-CN" altLang="en-US"/>
        </a:p>
      </dgm:t>
    </dgm:pt>
    <dgm:pt modelId="{8D6E4764-1F38-4AA6-ABAA-E469DEF45C50}" type="sibTrans" cxnId="{77BF6D11-3AE1-4AE1-BD77-98C3AAB62A90}">
      <dgm:prSet/>
      <dgm:spPr/>
      <dgm:t>
        <a:bodyPr/>
        <a:lstStyle/>
        <a:p>
          <a:endParaRPr lang="zh-CN" altLang="en-US"/>
        </a:p>
      </dgm:t>
    </dgm:pt>
    <dgm:pt modelId="{0DD2AA89-FFDE-4077-959F-0D6DA1409910}">
      <dgm:prSet phldrT="[文本]" custT="1"/>
      <dgm:spPr>
        <a:solidFill>
          <a:srgbClr val="99CC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400" b="0" dirty="0" smtClean="0">
              <a:solidFill>
                <a:schemeClr val="bg1"/>
              </a:solidFill>
            </a:rPr>
            <a:t>人群属性价值</a:t>
          </a:r>
        </a:p>
      </dgm:t>
    </dgm:pt>
    <dgm:pt modelId="{9C5001E8-4D3D-4742-8280-1B16EB07FA10}" type="parTrans" cxnId="{0F49C605-D1AC-4E88-97D3-486644F17EA9}">
      <dgm:prSet/>
      <dgm:spPr/>
      <dgm:t>
        <a:bodyPr/>
        <a:lstStyle/>
        <a:p>
          <a:endParaRPr lang="zh-CN" altLang="en-US"/>
        </a:p>
      </dgm:t>
    </dgm:pt>
    <dgm:pt modelId="{90B33092-F6BE-4FBF-9CDE-6C60A34B2FAD}" type="sibTrans" cxnId="{0F49C605-D1AC-4E88-97D3-486644F17EA9}">
      <dgm:prSet/>
      <dgm:spPr/>
      <dgm:t>
        <a:bodyPr/>
        <a:lstStyle/>
        <a:p>
          <a:endParaRPr lang="zh-CN" altLang="en-US"/>
        </a:p>
      </dgm:t>
    </dgm:pt>
    <dgm:pt modelId="{32898B16-B1A4-4A40-9397-5FD476D7045D}">
      <dgm:prSet phldrT="[文本]" custT="1"/>
      <dgm:spPr>
        <a:solidFill>
          <a:srgbClr val="99CC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400" b="0" dirty="0" smtClean="0">
              <a:solidFill>
                <a:schemeClr val="bg1"/>
              </a:solidFill>
            </a:rPr>
            <a:t>观念与消费力价值</a:t>
          </a:r>
        </a:p>
      </dgm:t>
    </dgm:pt>
    <dgm:pt modelId="{82C21107-EC02-4C91-9C5B-BA887E0E3D2C}" type="parTrans" cxnId="{17E2B139-E85D-4795-A460-B6D4097DAE27}">
      <dgm:prSet/>
      <dgm:spPr/>
      <dgm:t>
        <a:bodyPr/>
        <a:lstStyle/>
        <a:p>
          <a:endParaRPr lang="zh-CN" altLang="en-US"/>
        </a:p>
      </dgm:t>
    </dgm:pt>
    <dgm:pt modelId="{3C3B97CE-9801-497A-8B46-C8BE306F1652}" type="sibTrans" cxnId="{17E2B139-E85D-4795-A460-B6D4097DAE27}">
      <dgm:prSet/>
      <dgm:spPr/>
      <dgm:t>
        <a:bodyPr/>
        <a:lstStyle/>
        <a:p>
          <a:endParaRPr lang="zh-CN" altLang="en-US"/>
        </a:p>
      </dgm:t>
    </dgm:pt>
    <dgm:pt modelId="{125F41B5-8192-4BAA-B6DA-D711F4F3C02A}">
      <dgm:prSet custT="1"/>
      <dgm:spPr>
        <a:solidFill>
          <a:srgbClr val="99CC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400" b="0" dirty="0" smtClean="0">
              <a:solidFill>
                <a:schemeClr val="bg1"/>
              </a:solidFill>
            </a:rPr>
            <a:t>网络行为价值</a:t>
          </a:r>
          <a:endParaRPr lang="zh-CN" altLang="en-US" sz="1400" b="0" dirty="0">
            <a:solidFill>
              <a:schemeClr val="bg1"/>
            </a:solidFill>
          </a:endParaRPr>
        </a:p>
      </dgm:t>
    </dgm:pt>
    <dgm:pt modelId="{AA6D905A-43EB-412F-B33E-B71DBD0E0F13}" type="parTrans" cxnId="{72EE1ED4-F5A6-431E-847A-D65D8D7B0C2E}">
      <dgm:prSet/>
      <dgm:spPr/>
      <dgm:t>
        <a:bodyPr/>
        <a:lstStyle/>
        <a:p>
          <a:endParaRPr lang="zh-CN" altLang="en-US"/>
        </a:p>
      </dgm:t>
    </dgm:pt>
    <dgm:pt modelId="{30E9F5E2-81F3-479A-8679-1936DEA8DE4C}" type="sibTrans" cxnId="{72EE1ED4-F5A6-431E-847A-D65D8D7B0C2E}">
      <dgm:prSet/>
      <dgm:spPr/>
      <dgm:t>
        <a:bodyPr/>
        <a:lstStyle/>
        <a:p>
          <a:endParaRPr lang="zh-CN" altLang="en-US"/>
        </a:p>
      </dgm:t>
    </dgm:pt>
    <dgm:pt modelId="{F4DAE909-51AC-4D74-BC94-1900F95AA2E8}">
      <dgm:prSet custT="1"/>
      <dgm:spPr>
        <a:solidFill>
          <a:srgbClr val="99CC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400" b="0" dirty="0" smtClean="0">
              <a:solidFill>
                <a:schemeClr val="bg1"/>
              </a:solidFill>
            </a:rPr>
            <a:t>广告接受度价值</a:t>
          </a:r>
          <a:endParaRPr lang="zh-CN" altLang="en-US" sz="1400" b="0" dirty="0">
            <a:solidFill>
              <a:schemeClr val="bg1"/>
            </a:solidFill>
          </a:endParaRPr>
        </a:p>
      </dgm:t>
    </dgm:pt>
    <dgm:pt modelId="{9667811B-C493-447F-A96B-1FD31CAC5CFB}" type="parTrans" cxnId="{3AA63AEF-4815-41DB-9DFA-C7035DC261AC}">
      <dgm:prSet/>
      <dgm:spPr/>
      <dgm:t>
        <a:bodyPr/>
        <a:lstStyle/>
        <a:p>
          <a:endParaRPr lang="zh-CN" altLang="en-US"/>
        </a:p>
      </dgm:t>
    </dgm:pt>
    <dgm:pt modelId="{4F97C992-54BB-4A94-9AE1-D91503B0DA66}" type="sibTrans" cxnId="{3AA63AEF-4815-41DB-9DFA-C7035DC261AC}">
      <dgm:prSet/>
      <dgm:spPr/>
      <dgm:t>
        <a:bodyPr/>
        <a:lstStyle/>
        <a:p>
          <a:endParaRPr lang="zh-CN" altLang="en-US"/>
        </a:p>
      </dgm:t>
    </dgm:pt>
    <dgm:pt modelId="{7492E85A-D3F1-4A06-9FD4-BC1182026604}" type="pres">
      <dgm:prSet presAssocID="{9F46A5AE-CB4A-4EA4-B54F-831F6D17A3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840167-C91E-44D9-BF47-30EB4305F6F1}" type="pres">
      <dgm:prSet presAssocID="{AA65DFE4-1867-4E0A-B4B8-FC0F4B36C679}" presName="root1" presStyleCnt="0"/>
      <dgm:spPr/>
    </dgm:pt>
    <dgm:pt modelId="{C6CE4F14-77DB-4358-A096-15760810103E}" type="pres">
      <dgm:prSet presAssocID="{AA65DFE4-1867-4E0A-B4B8-FC0F4B36C67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33D089-400F-4FCC-BECB-4EBFA0D6627F}" type="pres">
      <dgm:prSet presAssocID="{AA65DFE4-1867-4E0A-B4B8-FC0F4B36C679}" presName="level2hierChild" presStyleCnt="0"/>
      <dgm:spPr/>
    </dgm:pt>
    <dgm:pt modelId="{5F22E4DA-9171-4B0F-BF04-72BA8E01F818}" type="pres">
      <dgm:prSet presAssocID="{B323190B-10A1-4793-B039-F3E91C0FACA4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248F560A-C2D5-4EE7-AADD-0F4B827F69B0}" type="pres">
      <dgm:prSet presAssocID="{B323190B-10A1-4793-B039-F3E91C0FACA4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14D1165F-0AF2-4A9F-945C-3148219C7BDC}" type="pres">
      <dgm:prSet presAssocID="{9EB3FF6E-5344-4503-8730-8908EF98DB29}" presName="root2" presStyleCnt="0"/>
      <dgm:spPr/>
    </dgm:pt>
    <dgm:pt modelId="{4364288A-B75F-40EF-908D-A5007CB2C11E}" type="pres">
      <dgm:prSet presAssocID="{9EB3FF6E-5344-4503-8730-8908EF98DB2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6AE0B8-CDAE-4C59-B20C-917F4F956B6D}" type="pres">
      <dgm:prSet presAssocID="{9EB3FF6E-5344-4503-8730-8908EF98DB29}" presName="level3hierChild" presStyleCnt="0"/>
      <dgm:spPr/>
    </dgm:pt>
    <dgm:pt modelId="{FD4A023F-52E7-445F-9F42-A392F1012719}" type="pres">
      <dgm:prSet presAssocID="{B002B0C4-1A38-4591-9E1E-10AE8D130314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5221B9AB-2D4A-4DF2-BDE2-A823BB7F5E2C}" type="pres">
      <dgm:prSet presAssocID="{B002B0C4-1A38-4591-9E1E-10AE8D130314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E136BAAC-971B-47AC-ADAF-56BC36ECB6F5}" type="pres">
      <dgm:prSet presAssocID="{D63BFE4B-927F-4EA4-91BA-9E21E3E24A5D}" presName="root2" presStyleCnt="0"/>
      <dgm:spPr/>
    </dgm:pt>
    <dgm:pt modelId="{7EE5F080-C1C8-4158-AEE8-A65A64256675}" type="pres">
      <dgm:prSet presAssocID="{D63BFE4B-927F-4EA4-91BA-9E21E3E24A5D}" presName="LevelTwoTextNode" presStyleLbl="node3" presStyleIdx="0" presStyleCnt="6" custScaleY="528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CD23B3-E5B9-44CA-B25B-4029CF50F3B5}" type="pres">
      <dgm:prSet presAssocID="{D63BFE4B-927F-4EA4-91BA-9E21E3E24A5D}" presName="level3hierChild" presStyleCnt="0"/>
      <dgm:spPr/>
    </dgm:pt>
    <dgm:pt modelId="{C9805AA0-0B1C-4950-B381-3B946B0C5DE7}" type="pres">
      <dgm:prSet presAssocID="{1275E3BC-F5EB-4D1D-9FEB-511B3ED92A29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1E1C2B2E-8498-428E-863E-41DDF60DEEB0}" type="pres">
      <dgm:prSet presAssocID="{1275E3BC-F5EB-4D1D-9FEB-511B3ED92A29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52C3BA27-7586-4BAC-8AF7-99692D4845A9}" type="pres">
      <dgm:prSet presAssocID="{AFB84A2B-C449-4619-8B18-9334942149C9}" presName="root2" presStyleCnt="0"/>
      <dgm:spPr/>
    </dgm:pt>
    <dgm:pt modelId="{7AA99BE0-5A14-40BE-B351-09106A0E91FF}" type="pres">
      <dgm:prSet presAssocID="{AFB84A2B-C449-4619-8B18-9334942149C9}" presName="LevelTwoTextNode" presStyleLbl="node3" presStyleIdx="1" presStyleCnt="6" custScaleY="547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EDEADD-F52D-4DBA-B3FD-CB57B3C05DE9}" type="pres">
      <dgm:prSet presAssocID="{AFB84A2B-C449-4619-8B18-9334942149C9}" presName="level3hierChild" presStyleCnt="0"/>
      <dgm:spPr/>
    </dgm:pt>
    <dgm:pt modelId="{6178C3CD-2339-42F2-9A73-047603C66414}" type="pres">
      <dgm:prSet presAssocID="{E7759542-FBD1-4BC9-89BF-732A97DD157D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FB7B0F9E-6964-4774-AC02-1C4D5956E5C5}" type="pres">
      <dgm:prSet presAssocID="{E7759542-FBD1-4BC9-89BF-732A97DD157D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647ED13E-CD81-4578-8AB5-761E42D05D5F}" type="pres">
      <dgm:prSet presAssocID="{59AB5675-B166-4849-B22E-602C131D625B}" presName="root2" presStyleCnt="0"/>
      <dgm:spPr/>
    </dgm:pt>
    <dgm:pt modelId="{4182D5BC-22D2-4D41-B7C9-A2282F34C5BC}" type="pres">
      <dgm:prSet presAssocID="{59AB5675-B166-4849-B22E-602C131D625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CB252F-2135-454C-9D9E-CAD306CC66AE}" type="pres">
      <dgm:prSet presAssocID="{59AB5675-B166-4849-B22E-602C131D625B}" presName="level3hierChild" presStyleCnt="0"/>
      <dgm:spPr/>
    </dgm:pt>
    <dgm:pt modelId="{C5AF9916-6138-4C27-A4CD-7EE74605C469}" type="pres">
      <dgm:prSet presAssocID="{9C5001E8-4D3D-4742-8280-1B16EB07FA10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DD2455AB-7EE6-4EF6-A7A4-68FB6D2DACE2}" type="pres">
      <dgm:prSet presAssocID="{9C5001E8-4D3D-4742-8280-1B16EB07FA10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E4B7D968-D0CC-45FF-9E1D-0D6DBC40DEEA}" type="pres">
      <dgm:prSet presAssocID="{0DD2AA89-FFDE-4077-959F-0D6DA1409910}" presName="root2" presStyleCnt="0"/>
      <dgm:spPr/>
    </dgm:pt>
    <dgm:pt modelId="{966DC752-CDE9-43BB-80F5-92F67F618098}" type="pres">
      <dgm:prSet presAssocID="{0DD2AA89-FFDE-4077-959F-0D6DA1409910}" presName="LevelTwoTextNode" presStyleLbl="node3" presStyleIdx="2" presStyleCnt="6" custScaleY="460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245DD8-14B8-4BC8-AF5D-D0E2DE9849C1}" type="pres">
      <dgm:prSet presAssocID="{0DD2AA89-FFDE-4077-959F-0D6DA1409910}" presName="level3hierChild" presStyleCnt="0"/>
      <dgm:spPr/>
    </dgm:pt>
    <dgm:pt modelId="{B1D0E1C6-1B8B-4318-967A-CCFA1725535E}" type="pres">
      <dgm:prSet presAssocID="{82C21107-EC02-4C91-9C5B-BA887E0E3D2C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C465BA49-E8C7-4A84-84BF-D6F9A1E8100A}" type="pres">
      <dgm:prSet presAssocID="{82C21107-EC02-4C91-9C5B-BA887E0E3D2C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62DD2AB6-8F82-4BFF-B914-ED4D632F2CBB}" type="pres">
      <dgm:prSet presAssocID="{32898B16-B1A4-4A40-9397-5FD476D7045D}" presName="root2" presStyleCnt="0"/>
      <dgm:spPr/>
    </dgm:pt>
    <dgm:pt modelId="{8D65F1DF-B8D0-4086-B017-FA83800BBA3A}" type="pres">
      <dgm:prSet presAssocID="{32898B16-B1A4-4A40-9397-5FD476D7045D}" presName="LevelTwoTextNode" presStyleLbl="node3" presStyleIdx="3" presStyleCnt="6" custScaleY="557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E3B772-F734-44BB-9667-3A9C53BF5156}" type="pres">
      <dgm:prSet presAssocID="{32898B16-B1A4-4A40-9397-5FD476D7045D}" presName="level3hierChild" presStyleCnt="0"/>
      <dgm:spPr/>
    </dgm:pt>
    <dgm:pt modelId="{100102FC-7EDA-4C8D-AAE9-DDC6C8862111}" type="pres">
      <dgm:prSet presAssocID="{AA6D905A-43EB-412F-B33E-B71DBD0E0F13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AA9C04D2-8C22-4EED-8AE5-D570DF25522E}" type="pres">
      <dgm:prSet presAssocID="{AA6D905A-43EB-412F-B33E-B71DBD0E0F13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86D7D211-F64E-4FD7-B7D0-AF341D708994}" type="pres">
      <dgm:prSet presAssocID="{125F41B5-8192-4BAA-B6DA-D711F4F3C02A}" presName="root2" presStyleCnt="0"/>
      <dgm:spPr/>
    </dgm:pt>
    <dgm:pt modelId="{387FB93B-8587-4D30-9FEB-65BEA520B21D}" type="pres">
      <dgm:prSet presAssocID="{125F41B5-8192-4BAA-B6DA-D711F4F3C02A}" presName="LevelTwoTextNode" presStyleLbl="node3" presStyleIdx="4" presStyleCnt="6" custScaleY="496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348E39-F9D5-4CE6-82E6-C242BADF76BC}" type="pres">
      <dgm:prSet presAssocID="{125F41B5-8192-4BAA-B6DA-D711F4F3C02A}" presName="level3hierChild" presStyleCnt="0"/>
      <dgm:spPr/>
    </dgm:pt>
    <dgm:pt modelId="{3A995C5E-18FE-415B-861A-A443E352B0F3}" type="pres">
      <dgm:prSet presAssocID="{9667811B-C493-447F-A96B-1FD31CAC5CFB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D5CF29AC-F13E-4183-9526-79EA328447F6}" type="pres">
      <dgm:prSet presAssocID="{9667811B-C493-447F-A96B-1FD31CAC5CFB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CEFB3F16-3E10-4C7C-8FAF-E0C7B78D7E6E}" type="pres">
      <dgm:prSet presAssocID="{F4DAE909-51AC-4D74-BC94-1900F95AA2E8}" presName="root2" presStyleCnt="0"/>
      <dgm:spPr/>
    </dgm:pt>
    <dgm:pt modelId="{98E2FCAF-E5D0-4C72-974F-64E6F66B46AE}" type="pres">
      <dgm:prSet presAssocID="{F4DAE909-51AC-4D74-BC94-1900F95AA2E8}" presName="LevelTwoTextNode" presStyleLbl="node3" presStyleIdx="5" presStyleCnt="6" custScaleY="480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E8783D-8DFC-4BFE-B15A-22A7A5E49E3F}" type="pres">
      <dgm:prSet presAssocID="{F4DAE909-51AC-4D74-BC94-1900F95AA2E8}" presName="level3hierChild" presStyleCnt="0"/>
      <dgm:spPr/>
    </dgm:pt>
  </dgm:ptLst>
  <dgm:cxnLst>
    <dgm:cxn modelId="{BF2D4D27-7EC2-43F1-8219-802BA65B23D1}" srcId="{AA65DFE4-1867-4E0A-B4B8-FC0F4B36C679}" destId="{9EB3FF6E-5344-4503-8730-8908EF98DB29}" srcOrd="0" destOrd="0" parTransId="{B323190B-10A1-4793-B039-F3E91C0FACA4}" sibTransId="{08191C32-B33F-4B5A-B08D-0C73D70C7B9F}"/>
    <dgm:cxn modelId="{66313749-704C-42BE-8243-69492CD11D38}" type="presOf" srcId="{9F46A5AE-CB4A-4EA4-B54F-831F6D17A3A3}" destId="{7492E85A-D3F1-4A06-9FD4-BC1182026604}" srcOrd="0" destOrd="0" presId="urn:microsoft.com/office/officeart/2005/8/layout/hierarchy2"/>
    <dgm:cxn modelId="{D2216495-9326-4CEF-922B-2818B4DDA824}" type="presOf" srcId="{B002B0C4-1A38-4591-9E1E-10AE8D130314}" destId="{FD4A023F-52E7-445F-9F42-A392F1012719}" srcOrd="0" destOrd="0" presId="urn:microsoft.com/office/officeart/2005/8/layout/hierarchy2"/>
    <dgm:cxn modelId="{D004D06C-D8BE-4D76-8142-9F076F828587}" type="presOf" srcId="{AA65DFE4-1867-4E0A-B4B8-FC0F4B36C679}" destId="{C6CE4F14-77DB-4358-A096-15760810103E}" srcOrd="0" destOrd="0" presId="urn:microsoft.com/office/officeart/2005/8/layout/hierarchy2"/>
    <dgm:cxn modelId="{47F08FE9-2F62-41AA-A5CE-96EABD6E9D3C}" type="presOf" srcId="{B323190B-10A1-4793-B039-F3E91C0FACA4}" destId="{248F560A-C2D5-4EE7-AADD-0F4B827F69B0}" srcOrd="1" destOrd="0" presId="urn:microsoft.com/office/officeart/2005/8/layout/hierarchy2"/>
    <dgm:cxn modelId="{315629E1-70C5-4298-ADB6-2B8C5B838633}" type="presOf" srcId="{9C5001E8-4D3D-4742-8280-1B16EB07FA10}" destId="{C5AF9916-6138-4C27-A4CD-7EE74605C469}" srcOrd="0" destOrd="0" presId="urn:microsoft.com/office/officeart/2005/8/layout/hierarchy2"/>
    <dgm:cxn modelId="{425CED20-5186-4809-96D6-B083901EBA71}" type="presOf" srcId="{125F41B5-8192-4BAA-B6DA-D711F4F3C02A}" destId="{387FB93B-8587-4D30-9FEB-65BEA520B21D}" srcOrd="0" destOrd="0" presId="urn:microsoft.com/office/officeart/2005/8/layout/hierarchy2"/>
    <dgm:cxn modelId="{72EE1ED4-F5A6-431E-847A-D65D8D7B0C2E}" srcId="{59AB5675-B166-4849-B22E-602C131D625B}" destId="{125F41B5-8192-4BAA-B6DA-D711F4F3C02A}" srcOrd="2" destOrd="0" parTransId="{AA6D905A-43EB-412F-B33E-B71DBD0E0F13}" sibTransId="{30E9F5E2-81F3-479A-8679-1936DEA8DE4C}"/>
    <dgm:cxn modelId="{17E2B139-E85D-4795-A460-B6D4097DAE27}" srcId="{59AB5675-B166-4849-B22E-602C131D625B}" destId="{32898B16-B1A4-4A40-9397-5FD476D7045D}" srcOrd="1" destOrd="0" parTransId="{82C21107-EC02-4C91-9C5B-BA887E0E3D2C}" sibTransId="{3C3B97CE-9801-497A-8B46-C8BE306F1652}"/>
    <dgm:cxn modelId="{D9CBE177-6113-4F28-87FA-88F5FC5191B8}" type="presOf" srcId="{9667811B-C493-447F-A96B-1FD31CAC5CFB}" destId="{3A995C5E-18FE-415B-861A-A443E352B0F3}" srcOrd="0" destOrd="0" presId="urn:microsoft.com/office/officeart/2005/8/layout/hierarchy2"/>
    <dgm:cxn modelId="{80209DA5-3314-4A4B-8C11-2EDCA3CA525D}" srcId="{9EB3FF6E-5344-4503-8730-8908EF98DB29}" destId="{AFB84A2B-C449-4619-8B18-9334942149C9}" srcOrd="1" destOrd="0" parTransId="{1275E3BC-F5EB-4D1D-9FEB-511B3ED92A29}" sibTransId="{24ACCCBD-E30B-4486-9924-768CA7262054}"/>
    <dgm:cxn modelId="{CC0E26BB-C8EE-4A44-9243-53ECEF4466DF}" type="presOf" srcId="{E7759542-FBD1-4BC9-89BF-732A97DD157D}" destId="{6178C3CD-2339-42F2-9A73-047603C66414}" srcOrd="0" destOrd="0" presId="urn:microsoft.com/office/officeart/2005/8/layout/hierarchy2"/>
    <dgm:cxn modelId="{8F0FABE6-C94F-4FC4-B972-02CA76F9701D}" type="presOf" srcId="{9EB3FF6E-5344-4503-8730-8908EF98DB29}" destId="{4364288A-B75F-40EF-908D-A5007CB2C11E}" srcOrd="0" destOrd="0" presId="urn:microsoft.com/office/officeart/2005/8/layout/hierarchy2"/>
    <dgm:cxn modelId="{71F446C8-2E00-497A-9DC3-5A07CDC36235}" type="presOf" srcId="{B002B0C4-1A38-4591-9E1E-10AE8D130314}" destId="{5221B9AB-2D4A-4DF2-BDE2-A823BB7F5E2C}" srcOrd="1" destOrd="0" presId="urn:microsoft.com/office/officeart/2005/8/layout/hierarchy2"/>
    <dgm:cxn modelId="{0F49C605-D1AC-4E88-97D3-486644F17EA9}" srcId="{59AB5675-B166-4849-B22E-602C131D625B}" destId="{0DD2AA89-FFDE-4077-959F-0D6DA1409910}" srcOrd="0" destOrd="0" parTransId="{9C5001E8-4D3D-4742-8280-1B16EB07FA10}" sibTransId="{90B33092-F6BE-4FBF-9CDE-6C60A34B2FAD}"/>
    <dgm:cxn modelId="{1EA2494B-242A-4FDC-866B-5CCAB9155A3D}" type="presOf" srcId="{9667811B-C493-447F-A96B-1FD31CAC5CFB}" destId="{D5CF29AC-F13E-4183-9526-79EA328447F6}" srcOrd="1" destOrd="0" presId="urn:microsoft.com/office/officeart/2005/8/layout/hierarchy2"/>
    <dgm:cxn modelId="{568A064C-B544-4BE2-A482-0B7A9D074D73}" type="presOf" srcId="{82C21107-EC02-4C91-9C5B-BA887E0E3D2C}" destId="{C465BA49-E8C7-4A84-84BF-D6F9A1E8100A}" srcOrd="1" destOrd="0" presId="urn:microsoft.com/office/officeart/2005/8/layout/hierarchy2"/>
    <dgm:cxn modelId="{1964BB18-1FC3-4104-B7EB-1FCBE2FE997C}" type="presOf" srcId="{1275E3BC-F5EB-4D1D-9FEB-511B3ED92A29}" destId="{C9805AA0-0B1C-4950-B381-3B946B0C5DE7}" srcOrd="0" destOrd="0" presId="urn:microsoft.com/office/officeart/2005/8/layout/hierarchy2"/>
    <dgm:cxn modelId="{FC960C1D-BDCB-4D23-9790-58E8799A372F}" type="presOf" srcId="{D63BFE4B-927F-4EA4-91BA-9E21E3E24A5D}" destId="{7EE5F080-C1C8-4158-AEE8-A65A64256675}" srcOrd="0" destOrd="0" presId="urn:microsoft.com/office/officeart/2005/8/layout/hierarchy2"/>
    <dgm:cxn modelId="{3AA63AEF-4815-41DB-9DFA-C7035DC261AC}" srcId="{59AB5675-B166-4849-B22E-602C131D625B}" destId="{F4DAE909-51AC-4D74-BC94-1900F95AA2E8}" srcOrd="3" destOrd="0" parTransId="{9667811B-C493-447F-A96B-1FD31CAC5CFB}" sibTransId="{4F97C992-54BB-4A94-9AE1-D91503B0DA66}"/>
    <dgm:cxn modelId="{0C1588DD-24BC-4946-82DE-BA95D47D2259}" type="presOf" srcId="{AA6D905A-43EB-412F-B33E-B71DBD0E0F13}" destId="{AA9C04D2-8C22-4EED-8AE5-D570DF25522E}" srcOrd="1" destOrd="0" presId="urn:microsoft.com/office/officeart/2005/8/layout/hierarchy2"/>
    <dgm:cxn modelId="{ACFE04C8-E524-4896-BD79-B90581DC7D37}" type="presOf" srcId="{AA6D905A-43EB-412F-B33E-B71DBD0E0F13}" destId="{100102FC-7EDA-4C8D-AAE9-DDC6C8862111}" srcOrd="0" destOrd="0" presId="urn:microsoft.com/office/officeart/2005/8/layout/hierarchy2"/>
    <dgm:cxn modelId="{664D1F09-1820-426C-9150-80EF5B9791E9}" type="presOf" srcId="{9C5001E8-4D3D-4742-8280-1B16EB07FA10}" destId="{DD2455AB-7EE6-4EF6-A7A4-68FB6D2DACE2}" srcOrd="1" destOrd="0" presId="urn:microsoft.com/office/officeart/2005/8/layout/hierarchy2"/>
    <dgm:cxn modelId="{A864BE2A-57BD-4F6A-B251-FF90C611A7C2}" type="presOf" srcId="{32898B16-B1A4-4A40-9397-5FD476D7045D}" destId="{8D65F1DF-B8D0-4086-B017-FA83800BBA3A}" srcOrd="0" destOrd="0" presId="urn:microsoft.com/office/officeart/2005/8/layout/hierarchy2"/>
    <dgm:cxn modelId="{33D17EB2-FD16-458D-B565-7B65F6D2570C}" type="presOf" srcId="{B323190B-10A1-4793-B039-F3E91C0FACA4}" destId="{5F22E4DA-9171-4B0F-BF04-72BA8E01F818}" srcOrd="0" destOrd="0" presId="urn:microsoft.com/office/officeart/2005/8/layout/hierarchy2"/>
    <dgm:cxn modelId="{4B6BF4DC-0D8B-4BE0-906C-BF4D4CA6F005}" type="presOf" srcId="{59AB5675-B166-4849-B22E-602C131D625B}" destId="{4182D5BC-22D2-4D41-B7C9-A2282F34C5BC}" srcOrd="0" destOrd="0" presId="urn:microsoft.com/office/officeart/2005/8/layout/hierarchy2"/>
    <dgm:cxn modelId="{77BF6D11-3AE1-4AE1-BD77-98C3AAB62A90}" srcId="{AA65DFE4-1867-4E0A-B4B8-FC0F4B36C679}" destId="{59AB5675-B166-4849-B22E-602C131D625B}" srcOrd="1" destOrd="0" parTransId="{E7759542-FBD1-4BC9-89BF-732A97DD157D}" sibTransId="{8D6E4764-1F38-4AA6-ABAA-E469DEF45C50}"/>
    <dgm:cxn modelId="{C06CCFD7-25E5-4FE2-BD21-8B84A34E5662}" type="presOf" srcId="{F4DAE909-51AC-4D74-BC94-1900F95AA2E8}" destId="{98E2FCAF-E5D0-4C72-974F-64E6F66B46AE}" srcOrd="0" destOrd="0" presId="urn:microsoft.com/office/officeart/2005/8/layout/hierarchy2"/>
    <dgm:cxn modelId="{74504430-F3BB-4C30-9BFE-6BCBC407E685}" type="presOf" srcId="{0DD2AA89-FFDE-4077-959F-0D6DA1409910}" destId="{966DC752-CDE9-43BB-80F5-92F67F618098}" srcOrd="0" destOrd="0" presId="urn:microsoft.com/office/officeart/2005/8/layout/hierarchy2"/>
    <dgm:cxn modelId="{025C120F-28EC-4FA9-BD48-4838E33D3152}" type="presOf" srcId="{1275E3BC-F5EB-4D1D-9FEB-511B3ED92A29}" destId="{1E1C2B2E-8498-428E-863E-41DDF60DEEB0}" srcOrd="1" destOrd="0" presId="urn:microsoft.com/office/officeart/2005/8/layout/hierarchy2"/>
    <dgm:cxn modelId="{85775A60-F900-49D9-AFB5-3F5027FF9501}" type="presOf" srcId="{82C21107-EC02-4C91-9C5B-BA887E0E3D2C}" destId="{B1D0E1C6-1B8B-4318-967A-CCFA1725535E}" srcOrd="0" destOrd="0" presId="urn:microsoft.com/office/officeart/2005/8/layout/hierarchy2"/>
    <dgm:cxn modelId="{B9E6CC5A-B14C-458C-8C56-5F9E4900B757}" srcId="{9F46A5AE-CB4A-4EA4-B54F-831F6D17A3A3}" destId="{AA65DFE4-1867-4E0A-B4B8-FC0F4B36C679}" srcOrd="0" destOrd="0" parTransId="{817F6AB9-E034-41C8-AC09-C31B7AEBA315}" sibTransId="{3E739071-7413-4072-BDB9-006B1CD2AB2B}"/>
    <dgm:cxn modelId="{98413F6A-477A-4DC7-9C43-672B1435749C}" srcId="{9EB3FF6E-5344-4503-8730-8908EF98DB29}" destId="{D63BFE4B-927F-4EA4-91BA-9E21E3E24A5D}" srcOrd="0" destOrd="0" parTransId="{B002B0C4-1A38-4591-9E1E-10AE8D130314}" sibTransId="{EF816B17-1A3E-4DF8-92AD-B52AA2227A84}"/>
    <dgm:cxn modelId="{2CFAEC48-470C-44CA-A7DE-64CD63434E93}" type="presOf" srcId="{E7759542-FBD1-4BC9-89BF-732A97DD157D}" destId="{FB7B0F9E-6964-4774-AC02-1C4D5956E5C5}" srcOrd="1" destOrd="0" presId="urn:microsoft.com/office/officeart/2005/8/layout/hierarchy2"/>
    <dgm:cxn modelId="{7E411C3B-B271-42A9-8AD8-98B2705883CB}" type="presOf" srcId="{AFB84A2B-C449-4619-8B18-9334942149C9}" destId="{7AA99BE0-5A14-40BE-B351-09106A0E91FF}" srcOrd="0" destOrd="0" presId="urn:microsoft.com/office/officeart/2005/8/layout/hierarchy2"/>
    <dgm:cxn modelId="{25E22852-D6DC-4708-A940-682ABC6C93EF}" type="presParOf" srcId="{7492E85A-D3F1-4A06-9FD4-BC1182026604}" destId="{F5840167-C91E-44D9-BF47-30EB4305F6F1}" srcOrd="0" destOrd="0" presId="urn:microsoft.com/office/officeart/2005/8/layout/hierarchy2"/>
    <dgm:cxn modelId="{D4061E41-7BF4-4940-A9B0-2B37C5481F9F}" type="presParOf" srcId="{F5840167-C91E-44D9-BF47-30EB4305F6F1}" destId="{C6CE4F14-77DB-4358-A096-15760810103E}" srcOrd="0" destOrd="0" presId="urn:microsoft.com/office/officeart/2005/8/layout/hierarchy2"/>
    <dgm:cxn modelId="{BCC831AF-9B3E-44AC-9A21-24F17A6ADF85}" type="presParOf" srcId="{F5840167-C91E-44D9-BF47-30EB4305F6F1}" destId="{1033D089-400F-4FCC-BECB-4EBFA0D6627F}" srcOrd="1" destOrd="0" presId="urn:microsoft.com/office/officeart/2005/8/layout/hierarchy2"/>
    <dgm:cxn modelId="{E9780F58-B5A4-4BDD-847F-D525FE437830}" type="presParOf" srcId="{1033D089-400F-4FCC-BECB-4EBFA0D6627F}" destId="{5F22E4DA-9171-4B0F-BF04-72BA8E01F818}" srcOrd="0" destOrd="0" presId="urn:microsoft.com/office/officeart/2005/8/layout/hierarchy2"/>
    <dgm:cxn modelId="{EFA88E3F-9A6D-4224-B0D1-847925B277C3}" type="presParOf" srcId="{5F22E4DA-9171-4B0F-BF04-72BA8E01F818}" destId="{248F560A-C2D5-4EE7-AADD-0F4B827F69B0}" srcOrd="0" destOrd="0" presId="urn:microsoft.com/office/officeart/2005/8/layout/hierarchy2"/>
    <dgm:cxn modelId="{55F4E7EA-00CE-479A-9EDC-EE1862AD7E59}" type="presParOf" srcId="{1033D089-400F-4FCC-BECB-4EBFA0D6627F}" destId="{14D1165F-0AF2-4A9F-945C-3148219C7BDC}" srcOrd="1" destOrd="0" presId="urn:microsoft.com/office/officeart/2005/8/layout/hierarchy2"/>
    <dgm:cxn modelId="{559678DE-891C-4493-B3D4-E05B1FB642EE}" type="presParOf" srcId="{14D1165F-0AF2-4A9F-945C-3148219C7BDC}" destId="{4364288A-B75F-40EF-908D-A5007CB2C11E}" srcOrd="0" destOrd="0" presId="urn:microsoft.com/office/officeart/2005/8/layout/hierarchy2"/>
    <dgm:cxn modelId="{40794EF8-BAFA-4E8E-987C-FDEB28EDC5C2}" type="presParOf" srcId="{14D1165F-0AF2-4A9F-945C-3148219C7BDC}" destId="{236AE0B8-CDAE-4C59-B20C-917F4F956B6D}" srcOrd="1" destOrd="0" presId="urn:microsoft.com/office/officeart/2005/8/layout/hierarchy2"/>
    <dgm:cxn modelId="{E4999CDD-D231-4C52-ACD6-D068FB01B27F}" type="presParOf" srcId="{236AE0B8-CDAE-4C59-B20C-917F4F956B6D}" destId="{FD4A023F-52E7-445F-9F42-A392F1012719}" srcOrd="0" destOrd="0" presId="urn:microsoft.com/office/officeart/2005/8/layout/hierarchy2"/>
    <dgm:cxn modelId="{9E8B4377-C8C9-40B6-972F-B47F35A6E6E9}" type="presParOf" srcId="{FD4A023F-52E7-445F-9F42-A392F1012719}" destId="{5221B9AB-2D4A-4DF2-BDE2-A823BB7F5E2C}" srcOrd="0" destOrd="0" presId="urn:microsoft.com/office/officeart/2005/8/layout/hierarchy2"/>
    <dgm:cxn modelId="{AE3C329B-D09B-45E7-B29B-A7738FF8329F}" type="presParOf" srcId="{236AE0B8-CDAE-4C59-B20C-917F4F956B6D}" destId="{E136BAAC-971B-47AC-ADAF-56BC36ECB6F5}" srcOrd="1" destOrd="0" presId="urn:microsoft.com/office/officeart/2005/8/layout/hierarchy2"/>
    <dgm:cxn modelId="{0B2CCC6A-B64A-4D4D-A5D3-F51E28C1159F}" type="presParOf" srcId="{E136BAAC-971B-47AC-ADAF-56BC36ECB6F5}" destId="{7EE5F080-C1C8-4158-AEE8-A65A64256675}" srcOrd="0" destOrd="0" presId="urn:microsoft.com/office/officeart/2005/8/layout/hierarchy2"/>
    <dgm:cxn modelId="{53A3A6CF-08F9-4AF9-A94B-176A7F618B09}" type="presParOf" srcId="{E136BAAC-971B-47AC-ADAF-56BC36ECB6F5}" destId="{79CD23B3-E5B9-44CA-B25B-4029CF50F3B5}" srcOrd="1" destOrd="0" presId="urn:microsoft.com/office/officeart/2005/8/layout/hierarchy2"/>
    <dgm:cxn modelId="{F2819719-A5A3-4633-8F7A-9FEF61B7778A}" type="presParOf" srcId="{236AE0B8-CDAE-4C59-B20C-917F4F956B6D}" destId="{C9805AA0-0B1C-4950-B381-3B946B0C5DE7}" srcOrd="2" destOrd="0" presId="urn:microsoft.com/office/officeart/2005/8/layout/hierarchy2"/>
    <dgm:cxn modelId="{A1F41DAC-3E41-4C7E-9ADF-FCB916492C3C}" type="presParOf" srcId="{C9805AA0-0B1C-4950-B381-3B946B0C5DE7}" destId="{1E1C2B2E-8498-428E-863E-41DDF60DEEB0}" srcOrd="0" destOrd="0" presId="urn:microsoft.com/office/officeart/2005/8/layout/hierarchy2"/>
    <dgm:cxn modelId="{125D6296-7D44-49BF-B805-7CA7E9A4AC6C}" type="presParOf" srcId="{236AE0B8-CDAE-4C59-B20C-917F4F956B6D}" destId="{52C3BA27-7586-4BAC-8AF7-99692D4845A9}" srcOrd="3" destOrd="0" presId="urn:microsoft.com/office/officeart/2005/8/layout/hierarchy2"/>
    <dgm:cxn modelId="{F2E2F68F-33DC-4E3B-ABD6-F0F4099377D4}" type="presParOf" srcId="{52C3BA27-7586-4BAC-8AF7-99692D4845A9}" destId="{7AA99BE0-5A14-40BE-B351-09106A0E91FF}" srcOrd="0" destOrd="0" presId="urn:microsoft.com/office/officeart/2005/8/layout/hierarchy2"/>
    <dgm:cxn modelId="{B3CDCD32-9535-4CD5-992A-05FE4F0056A1}" type="presParOf" srcId="{52C3BA27-7586-4BAC-8AF7-99692D4845A9}" destId="{82EDEADD-F52D-4DBA-B3FD-CB57B3C05DE9}" srcOrd="1" destOrd="0" presId="urn:microsoft.com/office/officeart/2005/8/layout/hierarchy2"/>
    <dgm:cxn modelId="{CBCE40F7-A0C2-42FE-BC0E-6B5131E2E5EC}" type="presParOf" srcId="{1033D089-400F-4FCC-BECB-4EBFA0D6627F}" destId="{6178C3CD-2339-42F2-9A73-047603C66414}" srcOrd="2" destOrd="0" presId="urn:microsoft.com/office/officeart/2005/8/layout/hierarchy2"/>
    <dgm:cxn modelId="{E67CE861-00C6-46EF-812C-3E38BA5A3C42}" type="presParOf" srcId="{6178C3CD-2339-42F2-9A73-047603C66414}" destId="{FB7B0F9E-6964-4774-AC02-1C4D5956E5C5}" srcOrd="0" destOrd="0" presId="urn:microsoft.com/office/officeart/2005/8/layout/hierarchy2"/>
    <dgm:cxn modelId="{69862F26-F8D2-4BAF-A4BE-57BEA40D7142}" type="presParOf" srcId="{1033D089-400F-4FCC-BECB-4EBFA0D6627F}" destId="{647ED13E-CD81-4578-8AB5-761E42D05D5F}" srcOrd="3" destOrd="0" presId="urn:microsoft.com/office/officeart/2005/8/layout/hierarchy2"/>
    <dgm:cxn modelId="{CB6E1C63-F989-4F6C-943F-485DD08C2BB7}" type="presParOf" srcId="{647ED13E-CD81-4578-8AB5-761E42D05D5F}" destId="{4182D5BC-22D2-4D41-B7C9-A2282F34C5BC}" srcOrd="0" destOrd="0" presId="urn:microsoft.com/office/officeart/2005/8/layout/hierarchy2"/>
    <dgm:cxn modelId="{1A5AB030-69E4-4314-8767-1E67A250B180}" type="presParOf" srcId="{647ED13E-CD81-4578-8AB5-761E42D05D5F}" destId="{AECB252F-2135-454C-9D9E-CAD306CC66AE}" srcOrd="1" destOrd="0" presId="urn:microsoft.com/office/officeart/2005/8/layout/hierarchy2"/>
    <dgm:cxn modelId="{A6D3BE12-B0B6-4D55-9E3C-DD987D3CD333}" type="presParOf" srcId="{AECB252F-2135-454C-9D9E-CAD306CC66AE}" destId="{C5AF9916-6138-4C27-A4CD-7EE74605C469}" srcOrd="0" destOrd="0" presId="urn:microsoft.com/office/officeart/2005/8/layout/hierarchy2"/>
    <dgm:cxn modelId="{999AC463-9EBB-46CA-AD14-7BC7A8849D8D}" type="presParOf" srcId="{C5AF9916-6138-4C27-A4CD-7EE74605C469}" destId="{DD2455AB-7EE6-4EF6-A7A4-68FB6D2DACE2}" srcOrd="0" destOrd="0" presId="urn:microsoft.com/office/officeart/2005/8/layout/hierarchy2"/>
    <dgm:cxn modelId="{B67C334A-3FA3-4278-BEA2-475833BC2A20}" type="presParOf" srcId="{AECB252F-2135-454C-9D9E-CAD306CC66AE}" destId="{E4B7D968-D0CC-45FF-9E1D-0D6DBC40DEEA}" srcOrd="1" destOrd="0" presId="urn:microsoft.com/office/officeart/2005/8/layout/hierarchy2"/>
    <dgm:cxn modelId="{17D290FE-5A5F-467C-9A1B-A33BC51320BA}" type="presParOf" srcId="{E4B7D968-D0CC-45FF-9E1D-0D6DBC40DEEA}" destId="{966DC752-CDE9-43BB-80F5-92F67F618098}" srcOrd="0" destOrd="0" presId="urn:microsoft.com/office/officeart/2005/8/layout/hierarchy2"/>
    <dgm:cxn modelId="{9A5C8655-B029-49DA-B1CC-9E5E49944FFA}" type="presParOf" srcId="{E4B7D968-D0CC-45FF-9E1D-0D6DBC40DEEA}" destId="{C7245DD8-14B8-4BC8-AF5D-D0E2DE9849C1}" srcOrd="1" destOrd="0" presId="urn:microsoft.com/office/officeart/2005/8/layout/hierarchy2"/>
    <dgm:cxn modelId="{8E60B38D-BC97-4D96-8FBE-48B0F87FC3EE}" type="presParOf" srcId="{AECB252F-2135-454C-9D9E-CAD306CC66AE}" destId="{B1D0E1C6-1B8B-4318-967A-CCFA1725535E}" srcOrd="2" destOrd="0" presId="urn:microsoft.com/office/officeart/2005/8/layout/hierarchy2"/>
    <dgm:cxn modelId="{8A3E1FAF-1828-4EC7-832A-942CE3E050FB}" type="presParOf" srcId="{B1D0E1C6-1B8B-4318-967A-CCFA1725535E}" destId="{C465BA49-E8C7-4A84-84BF-D6F9A1E8100A}" srcOrd="0" destOrd="0" presId="urn:microsoft.com/office/officeart/2005/8/layout/hierarchy2"/>
    <dgm:cxn modelId="{962C8B6E-E1C7-4E80-9422-77CD9A79420C}" type="presParOf" srcId="{AECB252F-2135-454C-9D9E-CAD306CC66AE}" destId="{62DD2AB6-8F82-4BFF-B914-ED4D632F2CBB}" srcOrd="3" destOrd="0" presId="urn:microsoft.com/office/officeart/2005/8/layout/hierarchy2"/>
    <dgm:cxn modelId="{30085EAC-E7A9-4F7B-BB73-46535E2A9929}" type="presParOf" srcId="{62DD2AB6-8F82-4BFF-B914-ED4D632F2CBB}" destId="{8D65F1DF-B8D0-4086-B017-FA83800BBA3A}" srcOrd="0" destOrd="0" presId="urn:microsoft.com/office/officeart/2005/8/layout/hierarchy2"/>
    <dgm:cxn modelId="{C979AD59-B440-43A5-A363-DF0CA0424D7E}" type="presParOf" srcId="{62DD2AB6-8F82-4BFF-B914-ED4D632F2CBB}" destId="{F7E3B772-F734-44BB-9667-3A9C53BF5156}" srcOrd="1" destOrd="0" presId="urn:microsoft.com/office/officeart/2005/8/layout/hierarchy2"/>
    <dgm:cxn modelId="{700C7E57-5375-4A63-963C-111DE640D30E}" type="presParOf" srcId="{AECB252F-2135-454C-9D9E-CAD306CC66AE}" destId="{100102FC-7EDA-4C8D-AAE9-DDC6C8862111}" srcOrd="4" destOrd="0" presId="urn:microsoft.com/office/officeart/2005/8/layout/hierarchy2"/>
    <dgm:cxn modelId="{4D256ACA-BB6B-4451-B676-6FA1EDAEB4B8}" type="presParOf" srcId="{100102FC-7EDA-4C8D-AAE9-DDC6C8862111}" destId="{AA9C04D2-8C22-4EED-8AE5-D570DF25522E}" srcOrd="0" destOrd="0" presId="urn:microsoft.com/office/officeart/2005/8/layout/hierarchy2"/>
    <dgm:cxn modelId="{159D8416-C250-4BB5-A6FC-9C39D9263866}" type="presParOf" srcId="{AECB252F-2135-454C-9D9E-CAD306CC66AE}" destId="{86D7D211-F64E-4FD7-B7D0-AF341D708994}" srcOrd="5" destOrd="0" presId="urn:microsoft.com/office/officeart/2005/8/layout/hierarchy2"/>
    <dgm:cxn modelId="{ECAD68D8-E98E-41E3-89F9-783DDB71D115}" type="presParOf" srcId="{86D7D211-F64E-4FD7-B7D0-AF341D708994}" destId="{387FB93B-8587-4D30-9FEB-65BEA520B21D}" srcOrd="0" destOrd="0" presId="urn:microsoft.com/office/officeart/2005/8/layout/hierarchy2"/>
    <dgm:cxn modelId="{49D5A1E4-DA3E-4C73-BE21-E3ABEC581D10}" type="presParOf" srcId="{86D7D211-F64E-4FD7-B7D0-AF341D708994}" destId="{44348E39-F9D5-4CE6-82E6-C242BADF76BC}" srcOrd="1" destOrd="0" presId="urn:microsoft.com/office/officeart/2005/8/layout/hierarchy2"/>
    <dgm:cxn modelId="{ABADDDDC-08EF-4752-AD4B-D7F0271CBA61}" type="presParOf" srcId="{AECB252F-2135-454C-9D9E-CAD306CC66AE}" destId="{3A995C5E-18FE-415B-861A-A443E352B0F3}" srcOrd="6" destOrd="0" presId="urn:microsoft.com/office/officeart/2005/8/layout/hierarchy2"/>
    <dgm:cxn modelId="{E58DD7B2-6EFA-436E-AEE1-CBA4FE4B073D}" type="presParOf" srcId="{3A995C5E-18FE-415B-861A-A443E352B0F3}" destId="{D5CF29AC-F13E-4183-9526-79EA328447F6}" srcOrd="0" destOrd="0" presId="urn:microsoft.com/office/officeart/2005/8/layout/hierarchy2"/>
    <dgm:cxn modelId="{9AEDA494-D8FB-473E-A0D1-6B69C36A6825}" type="presParOf" srcId="{AECB252F-2135-454C-9D9E-CAD306CC66AE}" destId="{CEFB3F16-3E10-4C7C-8FAF-E0C7B78D7E6E}" srcOrd="7" destOrd="0" presId="urn:microsoft.com/office/officeart/2005/8/layout/hierarchy2"/>
    <dgm:cxn modelId="{3D9F6B97-79B4-453E-9366-84BA8CDFC2F1}" type="presParOf" srcId="{CEFB3F16-3E10-4C7C-8FAF-E0C7B78D7E6E}" destId="{98E2FCAF-E5D0-4C72-974F-64E6F66B46AE}" srcOrd="0" destOrd="0" presId="urn:microsoft.com/office/officeart/2005/8/layout/hierarchy2"/>
    <dgm:cxn modelId="{ACC68921-9DB8-49D3-89C6-8A5D31B7D126}" type="presParOf" srcId="{CEFB3F16-3E10-4C7C-8FAF-E0C7B78D7E6E}" destId="{55E8783D-8DFC-4BFE-B15A-22A7A5E49E3F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1E2CF-563C-4845-B781-EC6519AEB661}">
      <dsp:nvSpPr>
        <dsp:cNvPr id="0" name=""/>
        <dsp:cNvSpPr/>
      </dsp:nvSpPr>
      <dsp:spPr>
        <a:xfrm>
          <a:off x="1" y="0"/>
          <a:ext cx="6715168" cy="12064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E56CF0-4ED4-4885-9177-72E630DD137A}">
      <dsp:nvSpPr>
        <dsp:cNvPr id="0" name=""/>
        <dsp:cNvSpPr/>
      </dsp:nvSpPr>
      <dsp:spPr>
        <a:xfrm>
          <a:off x="462450" y="361944"/>
          <a:ext cx="2014551" cy="4825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用户需求多元化</a:t>
          </a:r>
          <a:endParaRPr lang="zh-CN" altLang="en-US" sz="2000" kern="1200" dirty="0"/>
        </a:p>
      </dsp:txBody>
      <dsp:txXfrm>
        <a:off x="486008" y="385502"/>
        <a:ext cx="1967435" cy="435476"/>
      </dsp:txXfrm>
    </dsp:sp>
    <dsp:sp modelId="{0C22541F-F0A1-4B09-9C1F-DE0875C007F0}">
      <dsp:nvSpPr>
        <dsp:cNvPr id="0" name=""/>
        <dsp:cNvSpPr/>
      </dsp:nvSpPr>
      <dsp:spPr>
        <a:xfrm>
          <a:off x="2812760" y="361944"/>
          <a:ext cx="2014551" cy="4825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网络服务多元化</a:t>
          </a:r>
          <a:endParaRPr lang="zh-CN" altLang="en-US" sz="2000" kern="1200" dirty="0"/>
        </a:p>
      </dsp:txBody>
      <dsp:txXfrm>
        <a:off x="2836318" y="385502"/>
        <a:ext cx="1967435" cy="435476"/>
      </dsp:txXfrm>
    </dsp:sp>
    <dsp:sp modelId="{5776FEAE-6321-44B7-A4A0-2C4C60DFCC4D}">
      <dsp:nvSpPr>
        <dsp:cNvPr id="0" name=""/>
        <dsp:cNvSpPr/>
      </dsp:nvSpPr>
      <dsp:spPr>
        <a:xfrm>
          <a:off x="5000661" y="389347"/>
          <a:ext cx="1089650" cy="4374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分众</a:t>
          </a:r>
          <a:endParaRPr lang="zh-CN" altLang="en-US" sz="2000" kern="1200" dirty="0"/>
        </a:p>
      </dsp:txBody>
      <dsp:txXfrm>
        <a:off x="5022015" y="410701"/>
        <a:ext cx="1046942" cy="394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1E2CF-563C-4845-B781-EC6519AEB661}">
      <dsp:nvSpPr>
        <dsp:cNvPr id="0" name=""/>
        <dsp:cNvSpPr/>
      </dsp:nvSpPr>
      <dsp:spPr>
        <a:xfrm>
          <a:off x="0" y="0"/>
          <a:ext cx="6715168" cy="12064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E56CF0-4ED4-4885-9177-72E630DD137A}">
      <dsp:nvSpPr>
        <dsp:cNvPr id="0" name=""/>
        <dsp:cNvSpPr/>
      </dsp:nvSpPr>
      <dsp:spPr>
        <a:xfrm>
          <a:off x="0" y="346086"/>
          <a:ext cx="3157573" cy="4825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单一媒介广告投放</a:t>
          </a:r>
          <a:endParaRPr lang="zh-CN" altLang="en-US" sz="1900" kern="1200" dirty="0"/>
        </a:p>
      </dsp:txBody>
      <dsp:txXfrm>
        <a:off x="23558" y="369644"/>
        <a:ext cx="3110457" cy="435476"/>
      </dsp:txXfrm>
    </dsp:sp>
    <dsp:sp modelId="{0C22541F-F0A1-4B09-9C1F-DE0875C007F0}">
      <dsp:nvSpPr>
        <dsp:cNvPr id="0" name=""/>
        <dsp:cNvSpPr/>
      </dsp:nvSpPr>
      <dsp:spPr>
        <a:xfrm>
          <a:off x="3286148" y="346086"/>
          <a:ext cx="3157573" cy="4825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扑捉细分用户网络行为轨迹</a:t>
          </a:r>
          <a:endParaRPr lang="zh-CN" altLang="en-US" sz="1900" kern="1200" dirty="0"/>
        </a:p>
      </dsp:txBody>
      <dsp:txXfrm>
        <a:off x="3309706" y="369644"/>
        <a:ext cx="3110457" cy="435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E4F14-77DB-4358-A096-15760810103E}">
      <dsp:nvSpPr>
        <dsp:cNvPr id="0" name=""/>
        <dsp:cNvSpPr/>
      </dsp:nvSpPr>
      <dsp:spPr>
        <a:xfrm>
          <a:off x="1587" y="1386481"/>
          <a:ext cx="1603374" cy="801687"/>
        </a:xfrm>
        <a:prstGeom prst="roundRect">
          <a:avLst>
            <a:gd name="adj" fmla="val 10000"/>
          </a:avLst>
        </a:prstGeom>
        <a:solidFill>
          <a:srgbClr val="99CC0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细分受众</a:t>
          </a:r>
          <a:endParaRPr lang="zh-CN" altLang="en-US" sz="1500" kern="1200" dirty="0"/>
        </a:p>
      </dsp:txBody>
      <dsp:txXfrm>
        <a:off x="25068" y="1409962"/>
        <a:ext cx="1556412" cy="754725"/>
      </dsp:txXfrm>
    </dsp:sp>
    <dsp:sp modelId="{5F22E4DA-9171-4B0F-BF04-72BA8E01F818}">
      <dsp:nvSpPr>
        <dsp:cNvPr id="0" name=""/>
        <dsp:cNvSpPr/>
      </dsp:nvSpPr>
      <dsp:spPr>
        <a:xfrm rot="18531445">
          <a:off x="1414507" y="1371549"/>
          <a:ext cx="102225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2225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0081" y="1363746"/>
        <a:ext cx="51112" cy="51112"/>
      </dsp:txXfrm>
    </dsp:sp>
    <dsp:sp modelId="{4364288A-B75F-40EF-908D-A5007CB2C11E}">
      <dsp:nvSpPr>
        <dsp:cNvPr id="0" name=""/>
        <dsp:cNvSpPr/>
      </dsp:nvSpPr>
      <dsp:spPr>
        <a:xfrm>
          <a:off x="2246312" y="590437"/>
          <a:ext cx="1603374" cy="801687"/>
        </a:xfrm>
        <a:prstGeom prst="roundRect">
          <a:avLst>
            <a:gd name="adj" fmla="val 10000"/>
          </a:avLst>
        </a:prstGeom>
        <a:solidFill>
          <a:srgbClr val="99CC0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广告主</a:t>
          </a:r>
          <a:endParaRPr lang="zh-CN" altLang="en-US" sz="1500" kern="1200" dirty="0"/>
        </a:p>
      </dsp:txBody>
      <dsp:txXfrm>
        <a:off x="2269793" y="613918"/>
        <a:ext cx="1556412" cy="754725"/>
      </dsp:txXfrm>
    </dsp:sp>
    <dsp:sp modelId="{FD4A023F-52E7-445F-9F42-A392F1012719}">
      <dsp:nvSpPr>
        <dsp:cNvPr id="0" name=""/>
        <dsp:cNvSpPr/>
      </dsp:nvSpPr>
      <dsp:spPr>
        <a:xfrm rot="20186911">
          <a:off x="3820548" y="833751"/>
          <a:ext cx="69962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99628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52871" y="834014"/>
        <a:ext cx="34981" cy="34981"/>
      </dsp:txXfrm>
    </dsp:sp>
    <dsp:sp modelId="{7EE5F080-C1C8-4158-AEE8-A65A64256675}">
      <dsp:nvSpPr>
        <dsp:cNvPr id="0" name=""/>
        <dsp:cNvSpPr/>
      </dsp:nvSpPr>
      <dsp:spPr>
        <a:xfrm>
          <a:off x="4491037" y="500039"/>
          <a:ext cx="1603374" cy="423379"/>
        </a:xfrm>
        <a:prstGeom prst="roundRect">
          <a:avLst>
            <a:gd name="adj" fmla="val 10000"/>
          </a:avLst>
        </a:prstGeom>
        <a:solidFill>
          <a:srgbClr val="99CC0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bg1"/>
              </a:solidFill>
            </a:rPr>
            <a:t>发布意图及目标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>
        <a:off x="4503437" y="512439"/>
        <a:ext cx="1578574" cy="398579"/>
      </dsp:txXfrm>
    </dsp:sp>
    <dsp:sp modelId="{C9805AA0-0B1C-4950-B381-3B946B0C5DE7}">
      <dsp:nvSpPr>
        <dsp:cNvPr id="0" name=""/>
        <dsp:cNvSpPr/>
      </dsp:nvSpPr>
      <dsp:spPr>
        <a:xfrm rot="1378088">
          <a:off x="3822076" y="1109435"/>
          <a:ext cx="696572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96572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52948" y="1109775"/>
        <a:ext cx="34828" cy="34828"/>
      </dsp:txXfrm>
    </dsp:sp>
    <dsp:sp modelId="{7AA99BE0-5A14-40BE-B351-09106A0E91FF}">
      <dsp:nvSpPr>
        <dsp:cNvPr id="0" name=""/>
        <dsp:cNvSpPr/>
      </dsp:nvSpPr>
      <dsp:spPr>
        <a:xfrm>
          <a:off x="4491037" y="1043671"/>
          <a:ext cx="1603374" cy="438851"/>
        </a:xfrm>
        <a:prstGeom prst="roundRect">
          <a:avLst>
            <a:gd name="adj" fmla="val 10000"/>
          </a:avLst>
        </a:prstGeom>
        <a:solidFill>
          <a:srgbClr val="99CC0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bg1"/>
              </a:solidFill>
            </a:rPr>
            <a:t>广告创意及排期</a:t>
          </a:r>
        </a:p>
      </dsp:txBody>
      <dsp:txXfrm>
        <a:off x="4503891" y="1056525"/>
        <a:ext cx="1577666" cy="413143"/>
      </dsp:txXfrm>
    </dsp:sp>
    <dsp:sp modelId="{6178C3CD-2339-42F2-9A73-047603C66414}">
      <dsp:nvSpPr>
        <dsp:cNvPr id="0" name=""/>
        <dsp:cNvSpPr/>
      </dsp:nvSpPr>
      <dsp:spPr>
        <a:xfrm rot="3068555">
          <a:off x="1414507" y="2167592"/>
          <a:ext cx="102225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2225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0081" y="2159790"/>
        <a:ext cx="51112" cy="51112"/>
      </dsp:txXfrm>
    </dsp:sp>
    <dsp:sp modelId="{4182D5BC-22D2-4D41-B7C9-A2282F34C5BC}">
      <dsp:nvSpPr>
        <dsp:cNvPr id="0" name=""/>
        <dsp:cNvSpPr/>
      </dsp:nvSpPr>
      <dsp:spPr>
        <a:xfrm>
          <a:off x="2246312" y="2182524"/>
          <a:ext cx="1603374" cy="801687"/>
        </a:xfrm>
        <a:prstGeom prst="roundRect">
          <a:avLst>
            <a:gd name="adj" fmla="val 10000"/>
          </a:avLst>
        </a:prstGeom>
        <a:solidFill>
          <a:srgbClr val="99CC0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     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    </a:t>
          </a:r>
          <a:r>
            <a:rPr lang="zh-CN" altLang="en-US" sz="1500" kern="1200" dirty="0" smtClean="0"/>
            <a:t> 网络媒体</a:t>
          </a:r>
          <a:r>
            <a:rPr lang="en-US" altLang="zh-CN" sz="1500" kern="1200" dirty="0" smtClean="0"/>
            <a:t>			</a:t>
          </a:r>
          <a:endParaRPr lang="zh-CN" altLang="en-US" sz="1500" kern="1200" dirty="0"/>
        </a:p>
      </dsp:txBody>
      <dsp:txXfrm>
        <a:off x="2269793" y="2206005"/>
        <a:ext cx="1556412" cy="754725"/>
      </dsp:txXfrm>
    </dsp:sp>
    <dsp:sp modelId="{C5AF9916-6138-4C27-A4CD-7EE74605C469}">
      <dsp:nvSpPr>
        <dsp:cNvPr id="0" name=""/>
        <dsp:cNvSpPr/>
      </dsp:nvSpPr>
      <dsp:spPr>
        <a:xfrm rot="18531775">
          <a:off x="3659293" y="2167671"/>
          <a:ext cx="102213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22138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44809" y="2159871"/>
        <a:ext cx="51106" cy="51106"/>
      </dsp:txXfrm>
    </dsp:sp>
    <dsp:sp modelId="{966DC752-CDE9-43BB-80F5-92F67F618098}">
      <dsp:nvSpPr>
        <dsp:cNvPr id="0" name=""/>
        <dsp:cNvSpPr/>
      </dsp:nvSpPr>
      <dsp:spPr>
        <a:xfrm>
          <a:off x="4491037" y="1602776"/>
          <a:ext cx="1603374" cy="369409"/>
        </a:xfrm>
        <a:prstGeom prst="roundRect">
          <a:avLst>
            <a:gd name="adj" fmla="val 10000"/>
          </a:avLst>
        </a:prstGeom>
        <a:solidFill>
          <a:srgbClr val="99CC0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bg1"/>
              </a:solidFill>
            </a:rPr>
            <a:t>人群属性价值</a:t>
          </a:r>
        </a:p>
      </dsp:txBody>
      <dsp:txXfrm>
        <a:off x="4501857" y="1613596"/>
        <a:ext cx="1581734" cy="347769"/>
      </dsp:txXfrm>
    </dsp:sp>
    <dsp:sp modelId="{B1D0E1C6-1B8B-4318-967A-CCFA1725535E}">
      <dsp:nvSpPr>
        <dsp:cNvPr id="0" name=""/>
        <dsp:cNvSpPr/>
      </dsp:nvSpPr>
      <dsp:spPr>
        <a:xfrm rot="20242582">
          <a:off x="3822955" y="2431975"/>
          <a:ext cx="69481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9481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52992" y="2432358"/>
        <a:ext cx="34740" cy="34740"/>
      </dsp:txXfrm>
    </dsp:sp>
    <dsp:sp modelId="{8D65F1DF-B8D0-4086-B017-FA83800BBA3A}">
      <dsp:nvSpPr>
        <dsp:cNvPr id="0" name=""/>
        <dsp:cNvSpPr/>
      </dsp:nvSpPr>
      <dsp:spPr>
        <a:xfrm>
          <a:off x="4491037" y="2092439"/>
          <a:ext cx="1603374" cy="447301"/>
        </a:xfrm>
        <a:prstGeom prst="roundRect">
          <a:avLst>
            <a:gd name="adj" fmla="val 10000"/>
          </a:avLst>
        </a:prstGeom>
        <a:solidFill>
          <a:srgbClr val="99CC0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bg1"/>
              </a:solidFill>
            </a:rPr>
            <a:t>观念与消费力价值</a:t>
          </a:r>
        </a:p>
      </dsp:txBody>
      <dsp:txXfrm>
        <a:off x="4504138" y="2105540"/>
        <a:ext cx="1577172" cy="421099"/>
      </dsp:txXfrm>
    </dsp:sp>
    <dsp:sp modelId="{100102FC-7EDA-4C8D-AAE9-DDC6C8862111}">
      <dsp:nvSpPr>
        <dsp:cNvPr id="0" name=""/>
        <dsp:cNvSpPr/>
      </dsp:nvSpPr>
      <dsp:spPr>
        <a:xfrm rot="1396153">
          <a:off x="3821293" y="2703514"/>
          <a:ext cx="6981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98137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52909" y="2703815"/>
        <a:ext cx="34906" cy="34906"/>
      </dsp:txXfrm>
    </dsp:sp>
    <dsp:sp modelId="{387FB93B-8587-4D30-9FEB-65BEA520B21D}">
      <dsp:nvSpPr>
        <dsp:cNvPr id="0" name=""/>
        <dsp:cNvSpPr/>
      </dsp:nvSpPr>
      <dsp:spPr>
        <a:xfrm>
          <a:off x="4491037" y="2659993"/>
          <a:ext cx="1603374" cy="398350"/>
        </a:xfrm>
        <a:prstGeom prst="roundRect">
          <a:avLst>
            <a:gd name="adj" fmla="val 10000"/>
          </a:avLst>
        </a:prstGeom>
        <a:solidFill>
          <a:srgbClr val="99CC0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bg1"/>
              </a:solidFill>
            </a:rPr>
            <a:t>网络行为价值</a:t>
          </a:r>
          <a:endParaRPr lang="zh-CN" altLang="en-US" sz="1400" b="0" kern="1200" dirty="0">
            <a:solidFill>
              <a:schemeClr val="bg1"/>
            </a:solidFill>
          </a:endParaRPr>
        </a:p>
      </dsp:txBody>
      <dsp:txXfrm>
        <a:off x="4502704" y="2671660"/>
        <a:ext cx="1580040" cy="375016"/>
      </dsp:txXfrm>
    </dsp:sp>
    <dsp:sp modelId="{3A995C5E-18FE-415B-861A-A443E352B0F3}">
      <dsp:nvSpPr>
        <dsp:cNvPr id="0" name=""/>
        <dsp:cNvSpPr/>
      </dsp:nvSpPr>
      <dsp:spPr>
        <a:xfrm rot="3051289">
          <a:off x="3662392" y="2959569"/>
          <a:ext cx="101593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1593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44964" y="2951925"/>
        <a:ext cx="50796" cy="50796"/>
      </dsp:txXfrm>
    </dsp:sp>
    <dsp:sp modelId="{98E2FCAF-E5D0-4C72-974F-64E6F66B46AE}">
      <dsp:nvSpPr>
        <dsp:cNvPr id="0" name=""/>
        <dsp:cNvSpPr/>
      </dsp:nvSpPr>
      <dsp:spPr>
        <a:xfrm>
          <a:off x="4491037" y="3178597"/>
          <a:ext cx="1603374" cy="385363"/>
        </a:xfrm>
        <a:prstGeom prst="roundRect">
          <a:avLst>
            <a:gd name="adj" fmla="val 10000"/>
          </a:avLst>
        </a:prstGeom>
        <a:solidFill>
          <a:srgbClr val="99CC0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bg1"/>
              </a:solidFill>
            </a:rPr>
            <a:t>广告接受度价值</a:t>
          </a:r>
          <a:endParaRPr lang="zh-CN" altLang="en-US" sz="1400" b="0" kern="1200" dirty="0">
            <a:solidFill>
              <a:schemeClr val="bg1"/>
            </a:solidFill>
          </a:endParaRPr>
        </a:p>
      </dsp:txBody>
      <dsp:txXfrm>
        <a:off x="4502324" y="3189884"/>
        <a:ext cx="1580800" cy="362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489E4-A5A8-4453-A97F-378E79A134B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8D84A-952C-4DC7-9308-C0DCFCA1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2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D84A-952C-4DC7-9308-C0DCFCA190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4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E38A316-C89B-4700-A18C-5C5FE0F1EFC9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7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E7E07-E495-4C6A-8DE0-631E0A9FD014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0136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对广告主、媒体及用户同时关联分析，往往才能真正实现整合营销价值；</a:t>
            </a:r>
          </a:p>
        </p:txBody>
      </p:sp>
    </p:spTree>
    <p:extLst>
      <p:ext uri="{BB962C8B-B14F-4D97-AF65-F5344CB8AC3E}">
        <p14:creationId xmlns:p14="http://schemas.microsoft.com/office/powerpoint/2010/main" val="58050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627281" y="5576803"/>
            <a:ext cx="6935694" cy="384176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627281" y="4847001"/>
            <a:ext cx="6935694" cy="70595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25425" y="228600"/>
            <a:ext cx="8689975" cy="4178300"/>
            <a:chOff x="225425" y="228600"/>
            <a:chExt cx="8689975" cy="4178300"/>
          </a:xfrm>
        </p:grpSpPr>
        <p:pic>
          <p:nvPicPr>
            <p:cNvPr id="15" name="Picture 4" descr="WorldNetwork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25" y="228600"/>
              <a:ext cx="8689975" cy="417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组合 15"/>
            <p:cNvGrpSpPr/>
            <p:nvPr userDrawn="1"/>
          </p:nvGrpSpPr>
          <p:grpSpPr>
            <a:xfrm>
              <a:off x="1490662" y="1423143"/>
              <a:ext cx="447675" cy="447675"/>
              <a:chOff x="1519237" y="1651743"/>
              <a:chExt cx="447675" cy="44767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KSO_Shape"/>
              <p:cNvSpPr>
                <a:spLocks/>
              </p:cNvSpPr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 userDrawn="1"/>
          </p:nvGrpSpPr>
          <p:grpSpPr>
            <a:xfrm>
              <a:off x="2747962" y="2985243"/>
              <a:ext cx="447675" cy="447675"/>
              <a:chOff x="1519237" y="1651743"/>
              <a:chExt cx="447675" cy="44767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KSO_Shape"/>
              <p:cNvSpPr>
                <a:spLocks/>
              </p:cNvSpPr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4738687" y="3117723"/>
              <a:ext cx="447675" cy="447675"/>
              <a:chOff x="1519237" y="1651743"/>
              <a:chExt cx="447675" cy="447675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KSO_Shape"/>
              <p:cNvSpPr>
                <a:spLocks/>
              </p:cNvSpPr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>
              <a:off x="6100762" y="1566018"/>
              <a:ext cx="447675" cy="447675"/>
              <a:chOff x="1519237" y="1651743"/>
              <a:chExt cx="447675" cy="447675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KSO_Shape"/>
              <p:cNvSpPr>
                <a:spLocks/>
              </p:cNvSpPr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488626" y="1185440"/>
              <a:ext cx="447675" cy="447675"/>
              <a:chOff x="1519237" y="1651743"/>
              <a:chExt cx="447675" cy="447675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KSO_Shape"/>
              <p:cNvSpPr>
                <a:spLocks/>
              </p:cNvSpPr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31" name="直接连接符 30"/>
            <p:cNvCxnSpPr>
              <a:stCxn id="17" idx="5"/>
              <a:endCxn id="20" idx="1"/>
            </p:cNvCxnSpPr>
            <p:nvPr userDrawn="1"/>
          </p:nvCxnSpPr>
          <p:spPr>
            <a:xfrm>
              <a:off x="1872777" y="1805258"/>
              <a:ext cx="940745" cy="1245545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0" idx="5"/>
              <a:endCxn id="23" idx="2"/>
            </p:cNvCxnSpPr>
            <p:nvPr userDrawn="1"/>
          </p:nvCxnSpPr>
          <p:spPr>
            <a:xfrm flipV="1">
              <a:off x="3130077" y="3341561"/>
              <a:ext cx="1608610" cy="25797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3" idx="7"/>
              <a:endCxn id="26" idx="3"/>
            </p:cNvCxnSpPr>
            <p:nvPr userDrawn="1"/>
          </p:nvCxnSpPr>
          <p:spPr>
            <a:xfrm flipV="1">
              <a:off x="5120802" y="1948133"/>
              <a:ext cx="1045520" cy="123515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0" idx="7"/>
              <a:endCxn id="26" idx="2"/>
            </p:cNvCxnSpPr>
            <p:nvPr userDrawn="1"/>
          </p:nvCxnSpPr>
          <p:spPr>
            <a:xfrm flipV="1">
              <a:off x="3130077" y="1789856"/>
              <a:ext cx="2970685" cy="1260947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7" idx="6"/>
              <a:endCxn id="23" idx="1"/>
            </p:cNvCxnSpPr>
            <p:nvPr userDrawn="1"/>
          </p:nvCxnSpPr>
          <p:spPr>
            <a:xfrm>
              <a:off x="1938337" y="1646981"/>
              <a:ext cx="2865910" cy="1536302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6" idx="6"/>
              <a:endCxn id="29" idx="2"/>
            </p:cNvCxnSpPr>
            <p:nvPr userDrawn="1"/>
          </p:nvCxnSpPr>
          <p:spPr>
            <a:xfrm flipV="1">
              <a:off x="6548437" y="1409278"/>
              <a:ext cx="940189" cy="380578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3" idx="6"/>
              <a:endCxn id="29" idx="3"/>
            </p:cNvCxnSpPr>
            <p:nvPr userDrawn="1"/>
          </p:nvCxnSpPr>
          <p:spPr>
            <a:xfrm flipV="1">
              <a:off x="5186362" y="1567555"/>
              <a:ext cx="2367824" cy="1774006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958378" y="4960077"/>
            <a:ext cx="602228" cy="602228"/>
            <a:chOff x="625003" y="5195170"/>
            <a:chExt cx="447675" cy="447675"/>
          </a:xfrm>
        </p:grpSpPr>
        <p:sp>
          <p:nvSpPr>
            <p:cNvPr id="39" name="椭圆 38"/>
            <p:cNvSpPr/>
            <p:nvPr userDrawn="1"/>
          </p:nvSpPr>
          <p:spPr>
            <a:xfrm>
              <a:off x="625003" y="5195170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KSO_Shape"/>
            <p:cNvSpPr>
              <a:spLocks/>
            </p:cNvSpPr>
            <p:nvPr userDrawn="1"/>
          </p:nvSpPr>
          <p:spPr bwMode="auto">
            <a:xfrm>
              <a:off x="715491" y="5248402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1812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6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5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3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9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6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6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WorldNetwork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/>
        </p:blipFill>
        <p:spPr bwMode="auto">
          <a:xfrm>
            <a:off x="-9525" y="-19051"/>
            <a:ext cx="9153525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-9525" y="-19052"/>
            <a:ext cx="9153525" cy="1066801"/>
          </a:xfrm>
          <a:prstGeom prst="rect">
            <a:avLst/>
          </a:prstGeom>
          <a:solidFill>
            <a:srgbClr val="0080B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3DA67-523C-4110-AC13-4A8D5EF573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D07A-34C3-41FC-A883-D196869BAE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66725" y="1123951"/>
            <a:ext cx="8215844" cy="521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6726" y="175818"/>
            <a:ext cx="8215844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m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262" y="57782"/>
            <a:ext cx="8292045" cy="699594"/>
          </a:xfrm>
        </p:spPr>
        <p:txBody>
          <a:bodyPr>
            <a:normAutofit/>
          </a:bodyPr>
          <a:lstStyle/>
          <a:p>
            <a:r>
              <a:rPr lang="zh-CN" altLang="en-US" dirty="0"/>
              <a:t>社会化媒体盛行，全球</a:t>
            </a:r>
            <a:r>
              <a:rPr lang="zh-CN" altLang="en-US" dirty="0" smtClean="0"/>
              <a:t>蔚然成风</a:t>
            </a:r>
            <a:endParaRPr lang="zh-CN" altLang="en-US" dirty="0"/>
          </a:p>
        </p:txBody>
      </p:sp>
      <p:pic>
        <p:nvPicPr>
          <p:cNvPr id="4" name="Picture 2" descr="http://hiphotos.baidu.com/ly19831212/pic/item/2e1b3208178e67c062d98688.jpg"/>
          <p:cNvPicPr>
            <a:picLocks noChangeAspect="1" noChangeArrowheads="1"/>
          </p:cNvPicPr>
          <p:nvPr/>
        </p:nvPicPr>
        <p:blipFill>
          <a:blip r:embed="rId2">
            <a:lum brigh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172662"/>
            <a:ext cx="8715375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0"/>
          <p:cNvSpPr>
            <a:spLocks noChangeArrowheads="1"/>
          </p:cNvSpPr>
          <p:nvPr/>
        </p:nvSpPr>
        <p:spPr bwMode="auto">
          <a:xfrm>
            <a:off x="785813" y="1928813"/>
            <a:ext cx="1357312" cy="428625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Facebook</a:t>
            </a:r>
          </a:p>
        </p:txBody>
      </p:sp>
      <p:sp>
        <p:nvSpPr>
          <p:cNvPr id="6" name="圆角矩形 11"/>
          <p:cNvSpPr>
            <a:spLocks noChangeArrowheads="1"/>
          </p:cNvSpPr>
          <p:nvPr/>
        </p:nvSpPr>
        <p:spPr bwMode="auto">
          <a:xfrm>
            <a:off x="571500" y="2428875"/>
            <a:ext cx="1357313" cy="428625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MySpace</a:t>
            </a:r>
          </a:p>
        </p:txBody>
      </p:sp>
      <p:sp>
        <p:nvSpPr>
          <p:cNvPr id="7" name="圆角矩形 12"/>
          <p:cNvSpPr>
            <a:spLocks noChangeArrowheads="1"/>
          </p:cNvSpPr>
          <p:nvPr/>
        </p:nvSpPr>
        <p:spPr bwMode="auto">
          <a:xfrm>
            <a:off x="928688" y="3000375"/>
            <a:ext cx="1357312" cy="428625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Twitter</a:t>
            </a:r>
          </a:p>
        </p:txBody>
      </p:sp>
      <p:sp>
        <p:nvSpPr>
          <p:cNvPr id="8" name="圆角矩形 13"/>
          <p:cNvSpPr>
            <a:spLocks noChangeArrowheads="1"/>
          </p:cNvSpPr>
          <p:nvPr/>
        </p:nvSpPr>
        <p:spPr bwMode="auto">
          <a:xfrm>
            <a:off x="1571625" y="3786188"/>
            <a:ext cx="1357313" cy="428625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Hi5</a:t>
            </a:r>
          </a:p>
        </p:txBody>
      </p:sp>
      <p:sp>
        <p:nvSpPr>
          <p:cNvPr id="9" name="圆角矩形 14"/>
          <p:cNvSpPr>
            <a:spLocks noChangeArrowheads="1"/>
          </p:cNvSpPr>
          <p:nvPr/>
        </p:nvSpPr>
        <p:spPr bwMode="auto">
          <a:xfrm>
            <a:off x="1714500" y="4429125"/>
            <a:ext cx="1357313" cy="428625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Orkut</a:t>
            </a:r>
          </a:p>
        </p:txBody>
      </p:sp>
      <p:sp>
        <p:nvSpPr>
          <p:cNvPr id="10" name="圆角矩形 15"/>
          <p:cNvSpPr>
            <a:spLocks noChangeArrowheads="1"/>
          </p:cNvSpPr>
          <p:nvPr/>
        </p:nvSpPr>
        <p:spPr bwMode="auto">
          <a:xfrm>
            <a:off x="3286125" y="2571750"/>
            <a:ext cx="1357313" cy="428625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Skyrock</a:t>
            </a:r>
          </a:p>
        </p:txBody>
      </p:sp>
      <p:sp>
        <p:nvSpPr>
          <p:cNvPr id="11" name="圆角矩形 16"/>
          <p:cNvSpPr>
            <a:spLocks noChangeArrowheads="1"/>
          </p:cNvSpPr>
          <p:nvPr/>
        </p:nvSpPr>
        <p:spPr bwMode="auto">
          <a:xfrm>
            <a:off x="4643438" y="1766892"/>
            <a:ext cx="1357313" cy="428625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err="1"/>
              <a:t>Vkontakte</a:t>
            </a:r>
            <a:endParaRPr lang="en-US" altLang="zh-CN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5643563" y="2000250"/>
            <a:ext cx="1357312" cy="428625"/>
          </a:xfrm>
          <a:prstGeom prst="roundRect">
            <a:avLst/>
          </a:prstGeom>
          <a:solidFill>
            <a:srgbClr val="99CC00"/>
          </a:solidFill>
          <a:ln w="127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1" dirty="0">
                <a:latin typeface="+mn-ea"/>
                <a:ea typeface="+mn-ea"/>
              </a:rPr>
              <a:t>开心网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322094" y="2695580"/>
            <a:ext cx="1500187" cy="428625"/>
          </a:xfrm>
          <a:prstGeom prst="roundRect">
            <a:avLst/>
          </a:prstGeom>
          <a:solidFill>
            <a:srgbClr val="99CC00"/>
          </a:solidFill>
          <a:ln w="127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latin typeface="+mn-ea"/>
                <a:ea typeface="+mn-ea"/>
              </a:rPr>
              <a:t>QQ</a:t>
            </a:r>
            <a:r>
              <a:rPr lang="zh-CN" altLang="en-US" b="1" dirty="0">
                <a:latin typeface="+mn-ea"/>
                <a:ea typeface="+mn-ea"/>
              </a:rPr>
              <a:t>空间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朋友圈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4" name="圆角矩形 19"/>
          <p:cNvSpPr>
            <a:spLocks noChangeArrowheads="1"/>
          </p:cNvSpPr>
          <p:nvPr/>
        </p:nvSpPr>
        <p:spPr bwMode="auto">
          <a:xfrm>
            <a:off x="6215063" y="3929063"/>
            <a:ext cx="1357312" cy="428625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Friendster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6929438" y="2286000"/>
            <a:ext cx="1214437" cy="500063"/>
          </a:xfrm>
          <a:prstGeom prst="roundRect">
            <a:avLst/>
          </a:prstGeom>
          <a:solidFill>
            <a:srgbClr val="99CC00"/>
          </a:solidFill>
          <a:ln w="127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err="1">
                <a:latin typeface="+mn-ea"/>
                <a:ea typeface="+mn-ea"/>
              </a:rPr>
              <a:t>CyWorld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7143750" y="2928938"/>
            <a:ext cx="1214438" cy="500062"/>
          </a:xfrm>
          <a:prstGeom prst="roundRect">
            <a:avLst/>
          </a:prstGeom>
          <a:solidFill>
            <a:srgbClr val="99CC00"/>
          </a:solidFill>
          <a:ln w="127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err="1">
                <a:latin typeface="+mn-ea"/>
                <a:ea typeface="+mn-ea"/>
              </a:rPr>
              <a:t>Mixi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83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研究意义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48712" y="2534784"/>
            <a:ext cx="7511218" cy="2975296"/>
            <a:chOff x="648712" y="2334491"/>
            <a:chExt cx="7511218" cy="2975296"/>
          </a:xfrm>
        </p:grpSpPr>
        <p:sp>
          <p:nvSpPr>
            <p:cNvPr id="10" name="MH_SubTitle_1"/>
            <p:cNvSpPr/>
            <p:nvPr/>
          </p:nvSpPr>
          <p:spPr>
            <a:xfrm>
              <a:off x="648712" y="2758353"/>
              <a:ext cx="3248199" cy="406400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  <p:txBody>
            <a:bodyPr lIns="0" tIns="0" rIns="252000" bIns="0" anchor="ctr">
              <a:norm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MH_SubTitle_2"/>
            <p:cNvSpPr/>
            <p:nvPr/>
          </p:nvSpPr>
          <p:spPr>
            <a:xfrm>
              <a:off x="648712" y="3505153"/>
              <a:ext cx="3386713" cy="406400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  <p:txBody>
            <a:bodyPr lIns="0" tIns="0" rIns="252000" bIns="0" anchor="ctr">
              <a:norm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使用社会化媒体的</a:t>
              </a:r>
              <a:r>
                <a:rPr lang="zh-CN" altLang="en-US" sz="1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人数</a:t>
              </a:r>
              <a:r>
                <a:rPr lang="zh-CN" altLang="en-US" sz="12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和使用时间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都在增加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SubTitle_3"/>
            <p:cNvSpPr/>
            <p:nvPr/>
          </p:nvSpPr>
          <p:spPr>
            <a:xfrm>
              <a:off x="779346" y="4251958"/>
              <a:ext cx="3034288" cy="406400"/>
            </a:xfrm>
            <a:custGeom>
              <a:avLst/>
              <a:gdLst>
                <a:gd name="connsiteX0" fmla="*/ 184972 w 2026745"/>
                <a:gd name="connsiteY0" fmla="*/ 0 h 406077"/>
                <a:gd name="connsiteX1" fmla="*/ 1841773 w 2026745"/>
                <a:gd name="connsiteY1" fmla="*/ 0 h 406077"/>
                <a:gd name="connsiteX2" fmla="*/ 2026745 w 2026745"/>
                <a:gd name="connsiteY2" fmla="*/ 184973 h 406077"/>
                <a:gd name="connsiteX3" fmla="*/ 2026745 w 2026745"/>
                <a:gd name="connsiteY3" fmla="*/ 221105 h 406077"/>
                <a:gd name="connsiteX4" fmla="*/ 1841773 w 2026745"/>
                <a:gd name="connsiteY4" fmla="*/ 406077 h 406077"/>
                <a:gd name="connsiteX5" fmla="*/ 184972 w 2026745"/>
                <a:gd name="connsiteY5" fmla="*/ 406077 h 406077"/>
                <a:gd name="connsiteX6" fmla="*/ 0 w 2026745"/>
                <a:gd name="connsiteY6" fmla="*/ 221105 h 406077"/>
                <a:gd name="connsiteX7" fmla="*/ 0 w 2026745"/>
                <a:gd name="connsiteY7" fmla="*/ 184973 h 406077"/>
                <a:gd name="connsiteX8" fmla="*/ 184972 w 2026745"/>
                <a:gd name="connsiteY8" fmla="*/ 0 h 40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7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6"/>
                    <a:pt x="2026745" y="184973"/>
                  </a:cubicBezTo>
                  <a:lnTo>
                    <a:pt x="2026745" y="221105"/>
                  </a:lnTo>
                  <a:cubicBezTo>
                    <a:pt x="2026745" y="323262"/>
                    <a:pt x="1943930" y="406077"/>
                    <a:pt x="1841773" y="406077"/>
                  </a:cubicBezTo>
                  <a:lnTo>
                    <a:pt x="184972" y="406077"/>
                  </a:lnTo>
                  <a:cubicBezTo>
                    <a:pt x="82815" y="406077"/>
                    <a:pt x="0" y="323262"/>
                    <a:pt x="0" y="221105"/>
                  </a:cubicBezTo>
                  <a:lnTo>
                    <a:pt x="0" y="184973"/>
                  </a:lnTo>
                  <a:cubicBezTo>
                    <a:pt x="0" y="82816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  <p:txBody>
            <a:bodyPr lIns="0" tIns="0" rIns="252000" bIns="0" anchor="ctr">
              <a:norm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信息泛滥，用户购物搜索成本增大</a:t>
              </a:r>
            </a:p>
          </p:txBody>
        </p:sp>
        <p:sp>
          <p:nvSpPr>
            <p:cNvPr id="13" name="MH_SubTitle_4"/>
            <p:cNvSpPr/>
            <p:nvPr/>
          </p:nvSpPr>
          <p:spPr>
            <a:xfrm>
              <a:off x="5391149" y="2771724"/>
              <a:ext cx="2768781" cy="406400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  <p:txBody>
            <a:bodyPr lIns="25200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品牌营销和产品推广的一部分</a:t>
              </a:r>
              <a:endParaRPr lang="zh-CN" altLang="en-US" sz="1200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MH_SubTitle_5"/>
            <p:cNvSpPr/>
            <p:nvPr/>
          </p:nvSpPr>
          <p:spPr>
            <a:xfrm>
              <a:off x="5095875" y="3561252"/>
              <a:ext cx="2872624" cy="404813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  <p:txBody>
            <a:bodyPr lIns="252000" tIns="0" rIns="0" bIns="0" anchor="ctr">
              <a:normAutofit/>
            </a:bodyPr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社交和电商</a:t>
              </a:r>
              <a:r>
                <a:rPr lang="zh-CN" altLang="en-US" sz="1200" kern="0" dirty="0" smtClean="0">
                  <a:solidFill>
                    <a:srgbClr val="414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是两个不同的专业</a:t>
              </a:r>
              <a:endParaRPr lang="zh-CN" altLang="en-US" sz="1200" kern="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SubTitle_6"/>
            <p:cNvSpPr/>
            <p:nvPr/>
          </p:nvSpPr>
          <p:spPr>
            <a:xfrm>
              <a:off x="5476874" y="4288239"/>
              <a:ext cx="2683055" cy="406400"/>
            </a:xfrm>
            <a:custGeom>
              <a:avLst/>
              <a:gdLst>
                <a:gd name="connsiteX0" fmla="*/ 184972 w 2026745"/>
                <a:gd name="connsiteY0" fmla="*/ 0 h 406077"/>
                <a:gd name="connsiteX1" fmla="*/ 1841773 w 2026745"/>
                <a:gd name="connsiteY1" fmla="*/ 0 h 406077"/>
                <a:gd name="connsiteX2" fmla="*/ 2026745 w 2026745"/>
                <a:gd name="connsiteY2" fmla="*/ 184973 h 406077"/>
                <a:gd name="connsiteX3" fmla="*/ 2026745 w 2026745"/>
                <a:gd name="connsiteY3" fmla="*/ 221105 h 406077"/>
                <a:gd name="connsiteX4" fmla="*/ 1841773 w 2026745"/>
                <a:gd name="connsiteY4" fmla="*/ 406077 h 406077"/>
                <a:gd name="connsiteX5" fmla="*/ 184972 w 2026745"/>
                <a:gd name="connsiteY5" fmla="*/ 406077 h 406077"/>
                <a:gd name="connsiteX6" fmla="*/ 0 w 2026745"/>
                <a:gd name="connsiteY6" fmla="*/ 221105 h 406077"/>
                <a:gd name="connsiteX7" fmla="*/ 0 w 2026745"/>
                <a:gd name="connsiteY7" fmla="*/ 184973 h 406077"/>
                <a:gd name="connsiteX8" fmla="*/ 184972 w 2026745"/>
                <a:gd name="connsiteY8" fmla="*/ 0 h 40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7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6"/>
                    <a:pt x="2026745" y="184973"/>
                  </a:cubicBezTo>
                  <a:lnTo>
                    <a:pt x="2026745" y="221105"/>
                  </a:lnTo>
                  <a:cubicBezTo>
                    <a:pt x="2026745" y="323262"/>
                    <a:pt x="1943930" y="406077"/>
                    <a:pt x="1841773" y="406077"/>
                  </a:cubicBezTo>
                  <a:lnTo>
                    <a:pt x="184972" y="406077"/>
                  </a:lnTo>
                  <a:cubicBezTo>
                    <a:pt x="82815" y="406077"/>
                    <a:pt x="0" y="323262"/>
                    <a:pt x="0" y="221105"/>
                  </a:cubicBezTo>
                  <a:lnTo>
                    <a:pt x="0" y="184973"/>
                  </a:lnTo>
                  <a:cubicBezTo>
                    <a:pt x="0" y="82816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 cap="flat" cmpd="sng" algn="ctr">
              <a:solidFill>
                <a:srgbClr val="99CB38"/>
              </a:solidFill>
              <a:prstDash val="solid"/>
              <a:miter lim="800000"/>
            </a:ln>
            <a:effectLst/>
          </p:spPr>
          <p:txBody>
            <a:bodyPr lIns="252000" tIns="0" rIns="0" bIns="0" anchor="ctr">
              <a:normAutofit fontScale="77500" lnSpcReduction="20000"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用户属性</a:t>
              </a:r>
              <a:r>
                <a:rPr lang="zh-CN" altLang="en-US" sz="1600" dirty="0">
                  <a:latin typeface="Arial" panose="020B0604020202020204" pitchFamily="34" charset="0"/>
                  <a:ea typeface="微软雅黑" panose="020B0503020204020204" pitchFamily="34" charset="-122"/>
                </a:rPr>
                <a:t>是营销最基础的数据</a:t>
              </a:r>
            </a:p>
          </p:txBody>
        </p:sp>
        <p:sp>
          <p:nvSpPr>
            <p:cNvPr id="16" name="MH_Other_1"/>
            <p:cNvSpPr/>
            <p:nvPr/>
          </p:nvSpPr>
          <p:spPr>
            <a:xfrm rot="1069622">
              <a:off x="2025185" y="2340080"/>
              <a:ext cx="2667132" cy="2963875"/>
            </a:xfrm>
            <a:custGeom>
              <a:avLst/>
              <a:gdLst/>
              <a:ahLst/>
              <a:cxnLst/>
              <a:rect l="l" t="t" r="r" b="b"/>
              <a:pathLst>
                <a:path w="3436648" h="3744044">
                  <a:moveTo>
                    <a:pt x="1564626" y="0"/>
                  </a:moveTo>
                  <a:cubicBezTo>
                    <a:pt x="2598515" y="0"/>
                    <a:pt x="3436648" y="838133"/>
                    <a:pt x="3436648" y="1872022"/>
                  </a:cubicBezTo>
                  <a:cubicBezTo>
                    <a:pt x="3436648" y="2905911"/>
                    <a:pt x="2598515" y="3744044"/>
                    <a:pt x="1564626" y="3744044"/>
                  </a:cubicBezTo>
                  <a:cubicBezTo>
                    <a:pt x="1382192" y="3744044"/>
                    <a:pt x="1205852" y="3717948"/>
                    <a:pt x="1039512" y="3667999"/>
                  </a:cubicBezTo>
                  <a:cubicBezTo>
                    <a:pt x="1150762" y="3690559"/>
                    <a:pt x="1265885" y="3702108"/>
                    <a:pt x="1383706" y="3702108"/>
                  </a:cubicBezTo>
                  <a:cubicBezTo>
                    <a:pt x="2358045" y="3702108"/>
                    <a:pt x="3147902" y="2912251"/>
                    <a:pt x="3147902" y="1937912"/>
                  </a:cubicBezTo>
                  <a:cubicBezTo>
                    <a:pt x="3147902" y="963573"/>
                    <a:pt x="2358045" y="173716"/>
                    <a:pt x="1383706" y="173716"/>
                  </a:cubicBezTo>
                  <a:cubicBezTo>
                    <a:pt x="822226" y="173716"/>
                    <a:pt x="322009" y="436016"/>
                    <a:pt x="0" y="845630"/>
                  </a:cubicBezTo>
                  <a:cubicBezTo>
                    <a:pt x="333766" y="336060"/>
                    <a:pt x="909951" y="0"/>
                    <a:pt x="1564626" y="0"/>
                  </a:cubicBez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17" name="MH_Other_2"/>
            <p:cNvSpPr/>
            <p:nvPr/>
          </p:nvSpPr>
          <p:spPr>
            <a:xfrm>
              <a:off x="3343275" y="2672628"/>
              <a:ext cx="547688" cy="547688"/>
            </a:xfrm>
            <a:prstGeom prst="ellipse">
              <a:avLst/>
            </a:prstGeom>
            <a:solidFill>
              <a:srgbClr val="99CB38"/>
            </a:solidFill>
            <a:ln w="4445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latin typeface="Bodoni MT" panose="02070603080606020203" pitchFamily="18" charset="0"/>
                  <a:ea typeface="微软雅黑" panose="020B0503020204020204" pitchFamily="34" charset="-122"/>
                </a:rPr>
                <a:t>1</a:t>
              </a:r>
              <a:endParaRPr lang="zh-CN" altLang="en-US" sz="2400" kern="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MH_Other_3"/>
            <p:cNvSpPr/>
            <p:nvPr/>
          </p:nvSpPr>
          <p:spPr>
            <a:xfrm>
              <a:off x="3638550" y="3419428"/>
              <a:ext cx="547688" cy="547687"/>
            </a:xfrm>
            <a:prstGeom prst="ellipse">
              <a:avLst/>
            </a:prstGeom>
            <a:solidFill>
              <a:srgbClr val="99CB38"/>
            </a:solidFill>
            <a:ln w="4445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latin typeface="Bodoni MT" panose="02070603080606020203" pitchFamily="18" charset="0"/>
                  <a:ea typeface="微软雅黑" panose="020B0503020204020204" pitchFamily="34" charset="-122"/>
                </a:rPr>
                <a:t>2</a:t>
              </a:r>
              <a:endParaRPr lang="zh-CN" altLang="en-US" sz="2400" kern="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4"/>
            <p:cNvSpPr/>
            <p:nvPr/>
          </p:nvSpPr>
          <p:spPr>
            <a:xfrm>
              <a:off x="3416758" y="4166233"/>
              <a:ext cx="547688" cy="547688"/>
            </a:xfrm>
            <a:prstGeom prst="ellipse">
              <a:avLst/>
            </a:prstGeom>
            <a:solidFill>
              <a:srgbClr val="99CB38"/>
            </a:solidFill>
            <a:ln w="4445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latin typeface="Bodoni MT" panose="02070603080606020203" pitchFamily="18" charset="0"/>
                  <a:ea typeface="微软雅黑" panose="020B0503020204020204" pitchFamily="34" charset="-122"/>
                </a:rPr>
                <a:t>3</a:t>
              </a:r>
              <a:endParaRPr lang="zh-CN" altLang="en-US" sz="2400" kern="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MH_Other_5"/>
            <p:cNvSpPr/>
            <p:nvPr/>
          </p:nvSpPr>
          <p:spPr>
            <a:xfrm rot="20530378" flipH="1">
              <a:off x="4487319" y="2334491"/>
              <a:ext cx="2632411" cy="2975296"/>
            </a:xfrm>
            <a:custGeom>
              <a:avLst/>
              <a:gdLst/>
              <a:ahLst/>
              <a:cxnLst/>
              <a:rect l="l" t="t" r="r" b="b"/>
              <a:pathLst>
                <a:path w="3436648" h="3744044">
                  <a:moveTo>
                    <a:pt x="1564626" y="0"/>
                  </a:moveTo>
                  <a:cubicBezTo>
                    <a:pt x="2598515" y="0"/>
                    <a:pt x="3436648" y="838133"/>
                    <a:pt x="3436648" y="1872022"/>
                  </a:cubicBezTo>
                  <a:cubicBezTo>
                    <a:pt x="3436648" y="2905911"/>
                    <a:pt x="2598515" y="3744044"/>
                    <a:pt x="1564626" y="3744044"/>
                  </a:cubicBezTo>
                  <a:cubicBezTo>
                    <a:pt x="1382192" y="3744044"/>
                    <a:pt x="1205852" y="3717948"/>
                    <a:pt x="1039512" y="3667999"/>
                  </a:cubicBezTo>
                  <a:cubicBezTo>
                    <a:pt x="1150762" y="3690559"/>
                    <a:pt x="1265885" y="3702108"/>
                    <a:pt x="1383706" y="3702108"/>
                  </a:cubicBezTo>
                  <a:cubicBezTo>
                    <a:pt x="2358045" y="3702108"/>
                    <a:pt x="3147902" y="2912251"/>
                    <a:pt x="3147902" y="1937912"/>
                  </a:cubicBezTo>
                  <a:cubicBezTo>
                    <a:pt x="3147902" y="963573"/>
                    <a:pt x="2358045" y="173716"/>
                    <a:pt x="1383706" y="173716"/>
                  </a:cubicBezTo>
                  <a:cubicBezTo>
                    <a:pt x="822226" y="173716"/>
                    <a:pt x="322009" y="436016"/>
                    <a:pt x="0" y="845630"/>
                  </a:cubicBezTo>
                  <a:cubicBezTo>
                    <a:pt x="333766" y="336060"/>
                    <a:pt x="909951" y="0"/>
                    <a:pt x="1564626" y="0"/>
                  </a:cubicBez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21" name="MH_Other_6"/>
            <p:cNvSpPr/>
            <p:nvPr/>
          </p:nvSpPr>
          <p:spPr>
            <a:xfrm>
              <a:off x="5267325" y="2703417"/>
              <a:ext cx="549275" cy="547687"/>
            </a:xfrm>
            <a:prstGeom prst="ellipse">
              <a:avLst/>
            </a:prstGeom>
            <a:solidFill>
              <a:srgbClr val="99CB38"/>
            </a:solidFill>
            <a:ln w="4445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latin typeface="Bodoni MT" panose="02070603080606020203" pitchFamily="18" charset="0"/>
                  <a:ea typeface="微软雅黑" panose="020B0503020204020204" pitchFamily="34" charset="-122"/>
                </a:rPr>
                <a:t>4</a:t>
              </a:r>
              <a:endParaRPr lang="zh-CN" altLang="en-US" sz="2400" kern="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7"/>
            <p:cNvSpPr/>
            <p:nvPr/>
          </p:nvSpPr>
          <p:spPr>
            <a:xfrm>
              <a:off x="4972050" y="3473940"/>
              <a:ext cx="549275" cy="549275"/>
            </a:xfrm>
            <a:prstGeom prst="ellipse">
              <a:avLst/>
            </a:prstGeom>
            <a:solidFill>
              <a:srgbClr val="99CB38"/>
            </a:solidFill>
            <a:ln w="4445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latin typeface="Bodoni MT" panose="02070603080606020203" pitchFamily="18" charset="0"/>
                  <a:ea typeface="微软雅黑" panose="020B0503020204020204" pitchFamily="34" charset="-122"/>
                </a:rPr>
                <a:t>5</a:t>
              </a:r>
              <a:endParaRPr lang="zh-CN" altLang="en-US" sz="2400" kern="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MH_Other_8"/>
            <p:cNvSpPr/>
            <p:nvPr/>
          </p:nvSpPr>
          <p:spPr>
            <a:xfrm>
              <a:off x="5354638" y="4202514"/>
              <a:ext cx="547687" cy="547688"/>
            </a:xfrm>
            <a:prstGeom prst="ellipse">
              <a:avLst/>
            </a:prstGeom>
            <a:solidFill>
              <a:srgbClr val="99CB38"/>
            </a:solidFill>
            <a:ln w="4445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latin typeface="Bodoni MT" panose="02070603080606020203" pitchFamily="18" charset="0"/>
                  <a:ea typeface="微软雅黑" panose="020B0503020204020204" pitchFamily="34" charset="-122"/>
                </a:rPr>
                <a:t>6</a:t>
              </a:r>
              <a:endParaRPr lang="zh-CN" altLang="en-US" sz="2400" kern="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48712" y="2778038"/>
              <a:ext cx="2913238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</a:rPr>
                <a:t>用户社交需求</a:t>
              </a:r>
              <a:r>
                <a:rPr lang="zh-CN" altLang="en-US" sz="12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一直</a:t>
              </a:r>
              <a:r>
                <a:rPr lang="zh-CN" altLang="en-US" sz="12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存在，刚性</a:t>
              </a:r>
              <a:r>
                <a:rPr lang="zh-CN" altLang="en-US" sz="12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需求</a:t>
              </a:r>
              <a:r>
                <a:rPr lang="zh-CN" altLang="en-US" sz="12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显著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27" y="1704530"/>
            <a:ext cx="535774" cy="7411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22" y="1642727"/>
            <a:ext cx="1350868" cy="9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MH_Pa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研究意义</a:t>
            </a:r>
            <a:endParaRPr lang="zh-CN" altLang="en-US" dirty="0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770" y="2255520"/>
            <a:ext cx="6704820" cy="37060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用户消费行为研究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>
            <a:off x="1515288" y="2227218"/>
            <a:ext cx="5483724" cy="3511718"/>
            <a:chOff x="2891243" y="1269276"/>
            <a:chExt cx="5483724" cy="3511718"/>
          </a:xfrm>
        </p:grpSpPr>
        <p:grpSp>
          <p:nvGrpSpPr>
            <p:cNvPr id="27" name="组合 26"/>
            <p:cNvGrpSpPr/>
            <p:nvPr/>
          </p:nvGrpSpPr>
          <p:grpSpPr>
            <a:xfrm>
              <a:off x="4990009" y="1269276"/>
              <a:ext cx="1358543" cy="1841857"/>
              <a:chOff x="4990009" y="1269276"/>
              <a:chExt cx="1358543" cy="1841857"/>
            </a:xfrm>
          </p:grpSpPr>
          <p:sp>
            <p:nvSpPr>
              <p:cNvPr id="5" name="六边形 4"/>
              <p:cNvSpPr/>
              <p:nvPr/>
            </p:nvSpPr>
            <p:spPr>
              <a:xfrm rot="16200000">
                <a:off x="4748352" y="1510933"/>
                <a:ext cx="1841857" cy="1358543"/>
              </a:xfrm>
              <a:prstGeom prst="hexagon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5" idx="5"/>
                <a:endCxn id="5" idx="1"/>
              </p:cNvCxnSpPr>
              <p:nvPr/>
            </p:nvCxnSpPr>
            <p:spPr>
              <a:xfrm>
                <a:off x="4990009" y="1608912"/>
                <a:ext cx="13585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5268687" y="1358536"/>
                <a:ext cx="1001485" cy="30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研究主题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277397" y="1628496"/>
              <a:ext cx="117565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用户行为</a:t>
              </a:r>
              <a:endParaRPr lang="en-US" altLang="zh-CN" sz="1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企业业绩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网络分析</a:t>
              </a:r>
              <a:endParaRPr lang="en-US" altLang="zh-CN" sz="1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策略使用</a:t>
              </a:r>
              <a:endParaRPr lang="en-US" altLang="zh-CN" sz="1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商业模式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企业战略</a:t>
              </a:r>
              <a:endParaRPr lang="en-US" altLang="zh-CN" sz="1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网站设计</a:t>
              </a:r>
            </a:p>
          </p:txBody>
        </p:sp>
        <p:cxnSp>
          <p:nvCxnSpPr>
            <p:cNvPr id="11" name="肘形连接符 10"/>
            <p:cNvCxnSpPr/>
            <p:nvPr/>
          </p:nvCxnSpPr>
          <p:spPr>
            <a:xfrm>
              <a:off x="4140941" y="1590773"/>
              <a:ext cx="849068" cy="51046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2895615" y="1338707"/>
              <a:ext cx="1245326" cy="1642212"/>
              <a:chOff x="2564673" y="1338707"/>
              <a:chExt cx="1245326" cy="164221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564673" y="1399489"/>
                <a:ext cx="1245326" cy="15814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2564673" y="1622376"/>
                <a:ext cx="12453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760619" y="1338707"/>
                <a:ext cx="896983" cy="34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商业行为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036548" y="1282099"/>
              <a:ext cx="1245326" cy="1642212"/>
              <a:chOff x="2564673" y="1338707"/>
              <a:chExt cx="1245326" cy="164221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564673" y="1399489"/>
                <a:ext cx="1245326" cy="15814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2564673" y="1622376"/>
                <a:ext cx="12453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2760619" y="1338707"/>
                <a:ext cx="896983" cy="30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理论基础</a:t>
                </a:r>
              </a:p>
            </p:txBody>
          </p:sp>
        </p:grpSp>
        <p:cxnSp>
          <p:nvCxnSpPr>
            <p:cNvPr id="37" name="肘形连接符 36"/>
            <p:cNvCxnSpPr/>
            <p:nvPr/>
          </p:nvCxnSpPr>
          <p:spPr>
            <a:xfrm>
              <a:off x="6326838" y="2677280"/>
              <a:ext cx="714058" cy="697431"/>
            </a:xfrm>
            <a:prstGeom prst="bentConnector3">
              <a:avLst>
                <a:gd name="adj1" fmla="val 5243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7032187" y="2923663"/>
              <a:ext cx="1245326" cy="1642212"/>
              <a:chOff x="2564673" y="1338707"/>
              <a:chExt cx="1245326" cy="164221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564673" y="1399489"/>
                <a:ext cx="1245326" cy="15814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2564673" y="1622376"/>
                <a:ext cx="12453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760619" y="1338707"/>
                <a:ext cx="896983" cy="30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关键指标</a:t>
                </a:r>
              </a:p>
            </p:txBody>
          </p:sp>
        </p:grpSp>
        <p:cxnSp>
          <p:nvCxnSpPr>
            <p:cNvPr id="55" name="肘形连接符 54"/>
            <p:cNvCxnSpPr/>
            <p:nvPr/>
          </p:nvCxnSpPr>
          <p:spPr>
            <a:xfrm flipV="1">
              <a:off x="6348552" y="1590773"/>
              <a:ext cx="683635" cy="51046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flipV="1">
              <a:off x="4189908" y="2692123"/>
              <a:ext cx="807724" cy="71371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2917370" y="2988973"/>
              <a:ext cx="1245326" cy="1642212"/>
              <a:chOff x="2564673" y="1338707"/>
              <a:chExt cx="1245326" cy="1642212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564673" y="1399489"/>
                <a:ext cx="1245326" cy="15814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>
                <a:off x="2564673" y="1622376"/>
                <a:ext cx="12453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2760619" y="1338707"/>
                <a:ext cx="896983" cy="30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社会媒体</a:t>
                </a:r>
              </a:p>
            </p:txBody>
          </p:sp>
        </p:grpSp>
        <p:cxnSp>
          <p:nvCxnSpPr>
            <p:cNvPr id="67" name="直接箭头连接符 66"/>
            <p:cNvCxnSpPr>
              <a:stCxn id="5" idx="3"/>
            </p:cNvCxnSpPr>
            <p:nvPr/>
          </p:nvCxnSpPr>
          <p:spPr>
            <a:xfrm flipH="1">
              <a:off x="5669280" y="3111133"/>
              <a:ext cx="1" cy="4071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5094525" y="3474701"/>
              <a:ext cx="1245326" cy="1306293"/>
              <a:chOff x="7228133" y="4807124"/>
              <a:chExt cx="1245326" cy="1306293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7228133" y="4807124"/>
                <a:ext cx="1245326" cy="1306293"/>
                <a:chOff x="2564673" y="1338707"/>
                <a:chExt cx="1245326" cy="1642212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2564673" y="1399489"/>
                  <a:ext cx="1245326" cy="158143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0" name="直接连接符 69"/>
                <p:cNvCxnSpPr/>
                <p:nvPr/>
              </p:nvCxnSpPr>
              <p:spPr>
                <a:xfrm>
                  <a:off x="2564673" y="1677119"/>
                  <a:ext cx="124532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文本框 70"/>
                <p:cNvSpPr txBox="1"/>
                <p:nvPr/>
              </p:nvSpPr>
              <p:spPr>
                <a:xfrm>
                  <a:off x="2760619" y="1338707"/>
                  <a:ext cx="896983" cy="388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200" b="1" dirty="0" smtClean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研究方法</a:t>
                  </a:r>
                </a:p>
              </p:txBody>
            </p:sp>
          </p:grpSp>
          <p:sp>
            <p:nvSpPr>
              <p:cNvPr id="72" name="文本框 71"/>
              <p:cNvSpPr txBox="1"/>
              <p:nvPr/>
            </p:nvSpPr>
            <p:spPr>
              <a:xfrm>
                <a:off x="7476333" y="5138054"/>
                <a:ext cx="89698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技术设计</a:t>
                </a:r>
                <a:endParaRPr lang="en-US" altLang="zh-CN" sz="1000" dirty="0" smtClean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 smtClean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概念演进</a:t>
                </a:r>
                <a:endParaRPr lang="en-US" altLang="zh-CN" sz="1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 smtClean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案例研究</a:t>
                </a:r>
                <a:endParaRPr lang="en-US" altLang="zh-CN" sz="1000" dirty="0" smtClean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实证</a:t>
                </a:r>
                <a:r>
                  <a:rPr lang="zh-CN" altLang="en-US" sz="1000" dirty="0" smtClean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考察</a:t>
                </a:r>
                <a:endParaRPr lang="en-US" altLang="zh-CN" sz="1000" dirty="0" smtClean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纵向研究</a:t>
                </a:r>
                <a:endParaRPr lang="en-US" altLang="zh-CN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2948930" y="1706876"/>
              <a:ext cx="10918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营销</a:t>
              </a:r>
              <a:endParaRPr lang="en-US" altLang="zh-CN" sz="1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广告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排名</a:t>
              </a:r>
              <a:r>
                <a:rPr lang="en-US" altLang="zh-CN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评论</a:t>
              </a:r>
              <a:r>
                <a:rPr lang="en-US" altLang="zh-CN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口碑</a:t>
              </a:r>
              <a:r>
                <a:rPr lang="en-US" altLang="zh-CN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索引</a:t>
              </a:r>
              <a:r>
                <a:rPr lang="en-US" altLang="zh-CN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/</a:t>
              </a:r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推荐</a:t>
              </a:r>
              <a:endParaRPr lang="en-US" altLang="zh-CN" sz="1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信息获取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交易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协作</a:t>
              </a:r>
              <a:endParaRPr lang="zh-CN" altLang="en-US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235226" y="1527066"/>
              <a:ext cx="10918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传播理论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动机理论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社会关系</a:t>
              </a:r>
              <a:endParaRPr lang="en-US" altLang="zh-CN" sz="1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信任理论</a:t>
              </a: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社会交换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社会认同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社会影响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社会支持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消费者行为</a:t>
              </a:r>
              <a:endParaRPr lang="en-US" altLang="zh-CN" sz="1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283118" y="3168632"/>
              <a:ext cx="10918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用户忠诚度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网站使用率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财务收益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市场</a:t>
              </a:r>
              <a:r>
                <a:rPr lang="en-US" altLang="zh-CN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/</a:t>
              </a: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收入增长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消费者态度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购物倾向</a:t>
              </a:r>
              <a:endParaRPr lang="en-US" altLang="zh-CN" sz="1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消费者满意度</a:t>
              </a:r>
              <a:endParaRPr lang="en-US" altLang="zh-CN" sz="1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点击率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用户感知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891243" y="3298793"/>
              <a:ext cx="12942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博</a:t>
              </a: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客、维基、微博（</a:t>
              </a:r>
              <a:r>
                <a:rPr lang="en-US" altLang="zh-CN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Twitter</a:t>
              </a: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，</a:t>
              </a:r>
              <a:r>
                <a:rPr lang="en-US" altLang="zh-CN" sz="1000" dirty="0" err="1" smtClean="0">
                  <a:latin typeface="Arial" panose="020B0604020202020204" pitchFamily="34" charset="0"/>
                  <a:ea typeface="微软雅黑" panose="020B0503020204020204" pitchFamily="34" charset="-122"/>
                </a:rPr>
                <a:t>Plutk</a:t>
              </a: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）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社交网站（</a:t>
              </a:r>
              <a:r>
                <a:rPr lang="en-US" altLang="zh-CN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Facebook</a:t>
              </a: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，</a:t>
              </a:r>
              <a:r>
                <a:rPr lang="en-US" altLang="zh-CN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LinkedIn</a:t>
              </a: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）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视频网站（</a:t>
              </a:r>
              <a:r>
                <a:rPr lang="en-US" altLang="zh-CN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YouTube</a:t>
              </a: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，</a:t>
              </a:r>
              <a:r>
                <a:rPr lang="en-US" altLang="zh-CN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Flickr</a:t>
              </a: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）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购物网站（</a:t>
              </a:r>
              <a:r>
                <a:rPr lang="en-US" altLang="zh-CN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Amazon</a:t>
              </a: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98528" y="1266261"/>
            <a:ext cx="1286135" cy="506656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261254" y="1314992"/>
            <a:ext cx="156754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研究框架</a:t>
            </a:r>
          </a:p>
        </p:txBody>
      </p:sp>
    </p:spTree>
    <p:extLst>
      <p:ext uri="{BB962C8B-B14F-4D97-AF65-F5344CB8AC3E}">
        <p14:creationId xmlns:p14="http://schemas.microsoft.com/office/powerpoint/2010/main" val="33760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用户消费行为研究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8528" y="1266261"/>
            <a:ext cx="1355795" cy="506656"/>
            <a:chOff x="98528" y="1266261"/>
            <a:chExt cx="1355795" cy="506656"/>
          </a:xfrm>
        </p:grpSpPr>
        <p:sp>
          <p:nvSpPr>
            <p:cNvPr id="5" name="圆角矩形 4"/>
            <p:cNvSpPr/>
            <p:nvPr/>
          </p:nvSpPr>
          <p:spPr>
            <a:xfrm>
              <a:off x="98528" y="1266261"/>
              <a:ext cx="1286135" cy="50665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0620" y="1341117"/>
              <a:ext cx="132370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相关理论模型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14" y="1772917"/>
            <a:ext cx="63912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用户消费行为研究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23" y="1685827"/>
            <a:ext cx="6693461" cy="1796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07" y="4040180"/>
            <a:ext cx="5628378" cy="22029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52353" y="3654321"/>
            <a:ext cx="36576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理性行为理论模型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72253" y="6284239"/>
            <a:ext cx="365760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计划行为理论模型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8528" y="1266261"/>
            <a:ext cx="1355795" cy="506656"/>
            <a:chOff x="98528" y="1266261"/>
            <a:chExt cx="1355795" cy="506656"/>
          </a:xfrm>
        </p:grpSpPr>
        <p:sp>
          <p:nvSpPr>
            <p:cNvPr id="11" name="圆角矩形 10"/>
            <p:cNvSpPr/>
            <p:nvPr/>
          </p:nvSpPr>
          <p:spPr>
            <a:xfrm>
              <a:off x="98528" y="1266261"/>
              <a:ext cx="1286135" cy="50665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0620" y="1341117"/>
              <a:ext cx="132370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相关理论模型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2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用户消费行为研究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799137" y="1662077"/>
            <a:ext cx="5798999" cy="1537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35555" y="3360650"/>
            <a:ext cx="3004457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技术接受模型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34" y="3727671"/>
            <a:ext cx="4635090" cy="230498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8528" y="1266261"/>
            <a:ext cx="1355795" cy="506656"/>
            <a:chOff x="98528" y="1266261"/>
            <a:chExt cx="1355795" cy="506656"/>
          </a:xfrm>
        </p:grpSpPr>
        <p:sp>
          <p:nvSpPr>
            <p:cNvPr id="8" name="圆角矩形 7"/>
            <p:cNvSpPr/>
            <p:nvPr/>
          </p:nvSpPr>
          <p:spPr>
            <a:xfrm>
              <a:off x="98528" y="1266261"/>
              <a:ext cx="1286135" cy="50665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620" y="1341117"/>
              <a:ext cx="132370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相关理论模型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863634" y="2182685"/>
            <a:ext cx="809897" cy="40930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874" y="1685827"/>
            <a:ext cx="966652" cy="39552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65497" y="2182684"/>
            <a:ext cx="846434" cy="40930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44687" y="2190207"/>
            <a:ext cx="790650" cy="40930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25374" y="2192578"/>
            <a:ext cx="815952" cy="40930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>
          <a:xfrm flipV="1">
            <a:off x="2673531" y="1876494"/>
            <a:ext cx="344814" cy="51084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3505199" y="2097559"/>
            <a:ext cx="1" cy="71399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77718" y="2363587"/>
            <a:ext cx="340627" cy="59867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996241" y="1883588"/>
            <a:ext cx="702395" cy="30661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用户消费行为研究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8528" y="1266261"/>
            <a:ext cx="1355795" cy="506656"/>
            <a:chOff x="98528" y="1266261"/>
            <a:chExt cx="1355795" cy="506656"/>
          </a:xfrm>
        </p:grpSpPr>
        <p:sp>
          <p:nvSpPr>
            <p:cNvPr id="5" name="圆角矩形 4"/>
            <p:cNvSpPr/>
            <p:nvPr/>
          </p:nvSpPr>
          <p:spPr>
            <a:xfrm>
              <a:off x="98528" y="1266261"/>
              <a:ext cx="1286135" cy="50665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0620" y="1341117"/>
              <a:ext cx="132370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相关理论模型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95" y="1266261"/>
            <a:ext cx="4082296" cy="19364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2" y="3078381"/>
            <a:ext cx="4278156" cy="21792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52371" y="3515497"/>
            <a:ext cx="14416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在社会支持理论上加入</a:t>
            </a: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信任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因素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617" y="4825098"/>
            <a:ext cx="4215740" cy="18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用户消费行为研究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8528" y="1266261"/>
            <a:ext cx="1286135" cy="506656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2627" y="1946819"/>
            <a:ext cx="6085750" cy="39314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5131" y="1314993"/>
            <a:ext cx="114082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信任理论</a:t>
            </a:r>
          </a:p>
        </p:txBody>
      </p:sp>
    </p:spTree>
    <p:extLst>
      <p:ext uri="{BB962C8B-B14F-4D97-AF65-F5344CB8AC3E}">
        <p14:creationId xmlns:p14="http://schemas.microsoft.com/office/powerpoint/2010/main" val="27299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用户行为研究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302" y="3439286"/>
            <a:ext cx="4829820" cy="317940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8528" y="1266261"/>
            <a:ext cx="1355795" cy="506656"/>
            <a:chOff x="98528" y="1266261"/>
            <a:chExt cx="1355795" cy="506656"/>
          </a:xfrm>
        </p:grpSpPr>
        <p:sp>
          <p:nvSpPr>
            <p:cNvPr id="6" name="圆角矩形 5"/>
            <p:cNvSpPr/>
            <p:nvPr/>
          </p:nvSpPr>
          <p:spPr>
            <a:xfrm>
              <a:off x="98528" y="1266261"/>
              <a:ext cx="1286135" cy="50665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0620" y="1341117"/>
              <a:ext cx="132370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相关理论模型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6726" y="4531354"/>
            <a:ext cx="279071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增加感知风险，证明感知易用性对用户的使用意向影响不大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703" y="1189900"/>
            <a:ext cx="4448509" cy="20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用户行为研究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3" y="1503046"/>
            <a:ext cx="5490482" cy="41727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96937" y="5862319"/>
            <a:ext cx="372726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动机理论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8528" y="1266261"/>
            <a:ext cx="1355795" cy="506656"/>
            <a:chOff x="98528" y="1266261"/>
            <a:chExt cx="1355795" cy="506656"/>
          </a:xfrm>
        </p:grpSpPr>
        <p:sp>
          <p:nvSpPr>
            <p:cNvPr id="7" name="圆角矩形 6"/>
            <p:cNvSpPr/>
            <p:nvPr/>
          </p:nvSpPr>
          <p:spPr>
            <a:xfrm>
              <a:off x="98528" y="1266261"/>
              <a:ext cx="1286135" cy="50665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0620" y="1341117"/>
              <a:ext cx="132370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相关理论模型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2020389" y="4110446"/>
            <a:ext cx="1611085" cy="696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31" y="3204748"/>
            <a:ext cx="4505325" cy="35071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" y="3395919"/>
            <a:ext cx="4340504" cy="3458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3" y="65263"/>
            <a:ext cx="4223658" cy="3376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18" y="213308"/>
            <a:ext cx="4311235" cy="27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用户行为研究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67" y="1685827"/>
            <a:ext cx="3712764" cy="191153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489201" y="1544994"/>
            <a:ext cx="1089886" cy="334482"/>
            <a:chOff x="6801392" y="1921091"/>
            <a:chExt cx="2516779" cy="384765"/>
          </a:xfrm>
        </p:grpSpPr>
        <p:sp>
          <p:nvSpPr>
            <p:cNvPr id="7" name="矩形标注 6"/>
            <p:cNvSpPr/>
            <p:nvPr/>
          </p:nvSpPr>
          <p:spPr>
            <a:xfrm>
              <a:off x="6801392" y="1961146"/>
              <a:ext cx="2039067" cy="344710"/>
            </a:xfrm>
            <a:prstGeom prst="wedgeRectCallout">
              <a:avLst>
                <a:gd name="adj1" fmla="val -59240"/>
                <a:gd name="adj2" fmla="val 76884"/>
              </a:avLst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844937" y="1921091"/>
              <a:ext cx="2473234" cy="34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假设条件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8528" y="1266261"/>
            <a:ext cx="1460302" cy="506656"/>
            <a:chOff x="98528" y="1266261"/>
            <a:chExt cx="1460302" cy="506656"/>
          </a:xfrm>
        </p:grpSpPr>
        <p:sp>
          <p:nvSpPr>
            <p:cNvPr id="10" name="圆角矩形 9"/>
            <p:cNvSpPr/>
            <p:nvPr/>
          </p:nvSpPr>
          <p:spPr>
            <a:xfrm>
              <a:off x="98528" y="1266261"/>
              <a:ext cx="1286135" cy="50665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35127" y="1341117"/>
              <a:ext cx="132370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研究过程</a:t>
              </a: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2" y="5234195"/>
            <a:ext cx="3034713" cy="1353461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834743" y="2168435"/>
            <a:ext cx="4824545" cy="388249"/>
            <a:chOff x="5834743" y="1741713"/>
            <a:chExt cx="2167180" cy="388249"/>
          </a:xfrm>
        </p:grpSpPr>
        <p:sp>
          <p:nvSpPr>
            <p:cNvPr id="18" name="圆角矩形 17"/>
            <p:cNvSpPr/>
            <p:nvPr/>
          </p:nvSpPr>
          <p:spPr>
            <a:xfrm>
              <a:off x="5834743" y="1741713"/>
              <a:ext cx="1088572" cy="388249"/>
            </a:xfrm>
            <a:prstGeom prst="roundRect">
              <a:avLst/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885740" y="1759125"/>
              <a:ext cx="211618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研究模型（基于相关理论）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65217" y="3182980"/>
            <a:ext cx="2521132" cy="396959"/>
            <a:chOff x="5865217" y="2956561"/>
            <a:chExt cx="2521132" cy="396959"/>
          </a:xfrm>
        </p:grpSpPr>
        <p:sp>
          <p:nvSpPr>
            <p:cNvPr id="20" name="圆角矩形 19"/>
            <p:cNvSpPr/>
            <p:nvPr/>
          </p:nvSpPr>
          <p:spPr>
            <a:xfrm>
              <a:off x="5865217" y="2965271"/>
              <a:ext cx="2375471" cy="388249"/>
            </a:xfrm>
            <a:prstGeom prst="roundRect">
              <a:avLst/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865217" y="2956561"/>
              <a:ext cx="2521132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数据收集（调查问卷、网站）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78274" y="4223653"/>
            <a:ext cx="2521132" cy="1049383"/>
            <a:chOff x="5878274" y="4040780"/>
            <a:chExt cx="2521132" cy="652486"/>
          </a:xfrm>
        </p:grpSpPr>
        <p:sp>
          <p:nvSpPr>
            <p:cNvPr id="23" name="圆角矩形 22"/>
            <p:cNvSpPr/>
            <p:nvPr/>
          </p:nvSpPr>
          <p:spPr>
            <a:xfrm>
              <a:off x="5895692" y="4049490"/>
              <a:ext cx="2375471" cy="388249"/>
            </a:xfrm>
            <a:prstGeom prst="roundRect">
              <a:avLst/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878274" y="4040780"/>
              <a:ext cx="252113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数据分析（结构方程模型、因子分析、主成分分析）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17459" y="5299166"/>
            <a:ext cx="2599513" cy="388250"/>
            <a:chOff x="5895692" y="4049489"/>
            <a:chExt cx="2599513" cy="388250"/>
          </a:xfrm>
        </p:grpSpPr>
        <p:sp>
          <p:nvSpPr>
            <p:cNvPr id="28" name="圆角矩形 27"/>
            <p:cNvSpPr/>
            <p:nvPr/>
          </p:nvSpPr>
          <p:spPr>
            <a:xfrm>
              <a:off x="5895692" y="4049490"/>
              <a:ext cx="2375471" cy="388249"/>
            </a:xfrm>
            <a:prstGeom prst="roundRect">
              <a:avLst/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74073" y="4049489"/>
              <a:ext cx="2521132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结果讨论，提出营销建议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265" y="2851147"/>
            <a:ext cx="1616911" cy="1045742"/>
          </a:xfrm>
          <a:prstGeom prst="rect">
            <a:avLst/>
          </a:prstGeom>
        </p:spPr>
      </p:pic>
      <p:sp>
        <p:nvSpPr>
          <p:cNvPr id="37" name="下箭头 36"/>
          <p:cNvSpPr/>
          <p:nvPr/>
        </p:nvSpPr>
        <p:spPr>
          <a:xfrm>
            <a:off x="6940731" y="2556684"/>
            <a:ext cx="209004" cy="635006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6956076" y="3597357"/>
            <a:ext cx="209004" cy="635006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6977738" y="4904889"/>
            <a:ext cx="171998" cy="363799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3" idx="3"/>
            <a:endCxn id="18" idx="1"/>
          </p:cNvCxnSpPr>
          <p:nvPr/>
        </p:nvCxnSpPr>
        <p:spPr>
          <a:xfrm flipV="1">
            <a:off x="4028031" y="2362560"/>
            <a:ext cx="1806712" cy="27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0" idx="3"/>
            <a:endCxn id="21" idx="1"/>
          </p:cNvCxnSpPr>
          <p:nvPr/>
        </p:nvCxnSpPr>
        <p:spPr>
          <a:xfrm flipV="1">
            <a:off x="5672176" y="3369185"/>
            <a:ext cx="193041" cy="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482196" y="5474056"/>
            <a:ext cx="2408524" cy="2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27" y="3781651"/>
            <a:ext cx="2581140" cy="1307696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 flipV="1">
            <a:off x="3137628" y="4481434"/>
            <a:ext cx="2740646" cy="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Organization Chart 2"/>
          <p:cNvGrpSpPr>
            <a:grpSpLocks noChangeAspect="1"/>
          </p:cNvGrpSpPr>
          <p:nvPr/>
        </p:nvGrpSpPr>
        <p:grpSpPr bwMode="auto">
          <a:xfrm>
            <a:off x="326498" y="570279"/>
            <a:ext cx="8496300" cy="6264275"/>
            <a:chOff x="204" y="345"/>
            <a:chExt cx="5352" cy="3856"/>
          </a:xfrm>
        </p:grpSpPr>
        <p:cxnSp>
          <p:nvCxnSpPr>
            <p:cNvPr id="75" name="_s2052"/>
            <p:cNvCxnSpPr>
              <a:cxnSpLocks noChangeShapeType="1"/>
              <a:stCxn id="145" idx="1"/>
              <a:endCxn id="143" idx="2"/>
            </p:cNvCxnSpPr>
            <p:nvPr/>
          </p:nvCxnSpPr>
          <p:spPr bwMode="auto">
            <a:xfrm rot="10800000">
              <a:off x="4726" y="2636"/>
              <a:ext cx="150" cy="40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_s2053"/>
            <p:cNvCxnSpPr>
              <a:cxnSpLocks noChangeShapeType="1"/>
              <a:stCxn id="144" idx="1"/>
              <a:endCxn id="143" idx="2"/>
            </p:cNvCxnSpPr>
            <p:nvPr/>
          </p:nvCxnSpPr>
          <p:spPr bwMode="auto">
            <a:xfrm rot="10800000">
              <a:off x="4726" y="2636"/>
              <a:ext cx="150" cy="205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_s2054"/>
            <p:cNvCxnSpPr>
              <a:cxnSpLocks noChangeShapeType="1"/>
              <a:stCxn id="143" idx="1"/>
              <a:endCxn id="139" idx="2"/>
            </p:cNvCxnSpPr>
            <p:nvPr/>
          </p:nvCxnSpPr>
          <p:spPr bwMode="auto">
            <a:xfrm rot="10800000">
              <a:off x="4119" y="2051"/>
              <a:ext cx="184" cy="515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_s2055"/>
            <p:cNvCxnSpPr>
              <a:cxnSpLocks noChangeShapeType="1"/>
              <a:stCxn id="142" idx="1"/>
              <a:endCxn id="139" idx="2"/>
            </p:cNvCxnSpPr>
            <p:nvPr/>
          </p:nvCxnSpPr>
          <p:spPr bwMode="auto">
            <a:xfrm rot="10800000">
              <a:off x="4119" y="2051"/>
              <a:ext cx="184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_s2056"/>
            <p:cNvCxnSpPr>
              <a:cxnSpLocks noChangeShapeType="1"/>
              <a:stCxn id="141" idx="1"/>
              <a:endCxn id="139" idx="2"/>
            </p:cNvCxnSpPr>
            <p:nvPr/>
          </p:nvCxnSpPr>
          <p:spPr bwMode="auto">
            <a:xfrm rot="10800000">
              <a:off x="4119" y="2051"/>
              <a:ext cx="184" cy="10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_s2057"/>
            <p:cNvCxnSpPr>
              <a:cxnSpLocks noChangeShapeType="1"/>
              <a:stCxn id="140" idx="1"/>
              <a:endCxn id="137" idx="3"/>
            </p:cNvCxnSpPr>
            <p:nvPr/>
          </p:nvCxnSpPr>
          <p:spPr bwMode="auto">
            <a:xfrm rot="10800000" flipV="1">
              <a:off x="4541" y="1416"/>
              <a:ext cx="170" cy="1"/>
            </a:xfrm>
            <a:prstGeom prst="bentConnector3">
              <a:avLst>
                <a:gd name="adj1" fmla="val 4235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_s2058"/>
            <p:cNvCxnSpPr>
              <a:cxnSpLocks noChangeShapeType="1"/>
              <a:stCxn id="139" idx="1"/>
              <a:endCxn id="113" idx="2"/>
            </p:cNvCxnSpPr>
            <p:nvPr/>
          </p:nvCxnSpPr>
          <p:spPr bwMode="auto">
            <a:xfrm rot="10800000">
              <a:off x="3484" y="862"/>
              <a:ext cx="212" cy="112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_s2059"/>
            <p:cNvCxnSpPr>
              <a:cxnSpLocks noChangeShapeType="1"/>
              <a:stCxn id="138" idx="1"/>
              <a:endCxn id="113" idx="2"/>
            </p:cNvCxnSpPr>
            <p:nvPr/>
          </p:nvCxnSpPr>
          <p:spPr bwMode="auto">
            <a:xfrm rot="10800000">
              <a:off x="3484" y="862"/>
              <a:ext cx="212" cy="83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_s2060"/>
            <p:cNvCxnSpPr>
              <a:cxnSpLocks noChangeShapeType="1"/>
              <a:stCxn id="137" idx="1"/>
              <a:endCxn id="113" idx="2"/>
            </p:cNvCxnSpPr>
            <p:nvPr/>
          </p:nvCxnSpPr>
          <p:spPr bwMode="auto">
            <a:xfrm rot="10800000">
              <a:off x="3484" y="862"/>
              <a:ext cx="212" cy="555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_s2061"/>
            <p:cNvCxnSpPr>
              <a:cxnSpLocks noChangeShapeType="1"/>
              <a:stCxn id="136" idx="1"/>
              <a:endCxn id="124" idx="2"/>
            </p:cNvCxnSpPr>
            <p:nvPr/>
          </p:nvCxnSpPr>
          <p:spPr bwMode="auto">
            <a:xfrm rot="10800000">
              <a:off x="2318" y="3736"/>
              <a:ext cx="140" cy="33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_s2062"/>
            <p:cNvCxnSpPr>
              <a:cxnSpLocks noChangeShapeType="1"/>
              <a:stCxn id="135" idx="1"/>
              <a:endCxn id="124" idx="2"/>
            </p:cNvCxnSpPr>
            <p:nvPr/>
          </p:nvCxnSpPr>
          <p:spPr bwMode="auto">
            <a:xfrm rot="10800000">
              <a:off x="2318" y="3736"/>
              <a:ext cx="140" cy="13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_s2063"/>
            <p:cNvCxnSpPr>
              <a:cxnSpLocks noChangeShapeType="1"/>
              <a:stCxn id="134" idx="1"/>
              <a:endCxn id="123" idx="2"/>
            </p:cNvCxnSpPr>
            <p:nvPr/>
          </p:nvCxnSpPr>
          <p:spPr bwMode="auto">
            <a:xfrm rot="10800000">
              <a:off x="2318" y="2947"/>
              <a:ext cx="141" cy="541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_s2064"/>
            <p:cNvCxnSpPr>
              <a:cxnSpLocks noChangeShapeType="1"/>
              <a:stCxn id="133" idx="1"/>
              <a:endCxn id="123" idx="2"/>
            </p:cNvCxnSpPr>
            <p:nvPr/>
          </p:nvCxnSpPr>
          <p:spPr bwMode="auto">
            <a:xfrm rot="10800000">
              <a:off x="2318" y="2947"/>
              <a:ext cx="141" cy="33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_s2065"/>
            <p:cNvCxnSpPr>
              <a:cxnSpLocks noChangeShapeType="1"/>
              <a:stCxn id="132" idx="1"/>
              <a:endCxn id="123" idx="2"/>
            </p:cNvCxnSpPr>
            <p:nvPr/>
          </p:nvCxnSpPr>
          <p:spPr bwMode="auto">
            <a:xfrm rot="10800000">
              <a:off x="2318" y="2947"/>
              <a:ext cx="141" cy="13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_s2066"/>
            <p:cNvCxnSpPr>
              <a:cxnSpLocks noChangeShapeType="1"/>
              <a:stCxn id="131" idx="1"/>
              <a:endCxn id="122" idx="2"/>
            </p:cNvCxnSpPr>
            <p:nvPr/>
          </p:nvCxnSpPr>
          <p:spPr bwMode="auto">
            <a:xfrm rot="10800000">
              <a:off x="2318" y="2159"/>
              <a:ext cx="141" cy="541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_s2067"/>
            <p:cNvCxnSpPr>
              <a:cxnSpLocks noChangeShapeType="1"/>
              <a:stCxn id="130" idx="1"/>
              <a:endCxn id="122" idx="2"/>
            </p:cNvCxnSpPr>
            <p:nvPr/>
          </p:nvCxnSpPr>
          <p:spPr bwMode="auto">
            <a:xfrm rot="10800000">
              <a:off x="2318" y="2159"/>
              <a:ext cx="141" cy="33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_s2068"/>
            <p:cNvCxnSpPr>
              <a:cxnSpLocks noChangeShapeType="1"/>
              <a:stCxn id="129" idx="1"/>
              <a:endCxn id="122" idx="2"/>
            </p:cNvCxnSpPr>
            <p:nvPr/>
          </p:nvCxnSpPr>
          <p:spPr bwMode="auto">
            <a:xfrm rot="10800000">
              <a:off x="2318" y="2159"/>
              <a:ext cx="141" cy="13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_s2069"/>
            <p:cNvCxnSpPr>
              <a:cxnSpLocks noChangeShapeType="1"/>
              <a:stCxn id="128" idx="1"/>
              <a:endCxn id="121" idx="2"/>
            </p:cNvCxnSpPr>
            <p:nvPr/>
          </p:nvCxnSpPr>
          <p:spPr bwMode="auto">
            <a:xfrm rot="10800000">
              <a:off x="2319" y="1596"/>
              <a:ext cx="141" cy="30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_s2070"/>
            <p:cNvCxnSpPr>
              <a:cxnSpLocks noChangeShapeType="1"/>
              <a:stCxn id="127" idx="1"/>
              <a:endCxn id="121" idx="2"/>
            </p:cNvCxnSpPr>
            <p:nvPr/>
          </p:nvCxnSpPr>
          <p:spPr bwMode="auto">
            <a:xfrm rot="10800000">
              <a:off x="2319" y="1596"/>
              <a:ext cx="141" cy="9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_s2071"/>
            <p:cNvCxnSpPr>
              <a:cxnSpLocks noChangeShapeType="1"/>
              <a:stCxn id="126" idx="1"/>
              <a:endCxn id="120" idx="2"/>
            </p:cNvCxnSpPr>
            <p:nvPr/>
          </p:nvCxnSpPr>
          <p:spPr bwMode="auto">
            <a:xfrm rot="10800000">
              <a:off x="2304" y="1040"/>
              <a:ext cx="141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_s2072"/>
            <p:cNvCxnSpPr>
              <a:cxnSpLocks noChangeShapeType="1"/>
              <a:stCxn id="125" idx="1"/>
              <a:endCxn id="120" idx="2"/>
            </p:cNvCxnSpPr>
            <p:nvPr/>
          </p:nvCxnSpPr>
          <p:spPr bwMode="auto">
            <a:xfrm rot="10800000">
              <a:off x="2304" y="1040"/>
              <a:ext cx="141" cy="10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_s2073"/>
            <p:cNvCxnSpPr>
              <a:cxnSpLocks noChangeShapeType="1"/>
              <a:stCxn id="124" idx="1"/>
              <a:endCxn id="112" idx="2"/>
            </p:cNvCxnSpPr>
            <p:nvPr/>
          </p:nvCxnSpPr>
          <p:spPr bwMode="auto">
            <a:xfrm rot="10800000">
              <a:off x="1579" y="855"/>
              <a:ext cx="317" cy="2811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_s2074"/>
            <p:cNvCxnSpPr>
              <a:cxnSpLocks noChangeShapeType="1"/>
              <a:stCxn id="123" idx="1"/>
              <a:endCxn id="112" idx="2"/>
            </p:cNvCxnSpPr>
            <p:nvPr/>
          </p:nvCxnSpPr>
          <p:spPr bwMode="auto">
            <a:xfrm rot="10800000">
              <a:off x="1579" y="855"/>
              <a:ext cx="317" cy="202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_s2075"/>
            <p:cNvCxnSpPr>
              <a:cxnSpLocks noChangeShapeType="1"/>
              <a:stCxn id="122" idx="1"/>
              <a:endCxn id="112" idx="2"/>
            </p:cNvCxnSpPr>
            <p:nvPr/>
          </p:nvCxnSpPr>
          <p:spPr bwMode="auto">
            <a:xfrm rot="10800000">
              <a:off x="1579" y="855"/>
              <a:ext cx="317" cy="123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_s2076"/>
            <p:cNvCxnSpPr>
              <a:cxnSpLocks noChangeShapeType="1"/>
              <a:stCxn id="121" idx="1"/>
              <a:endCxn id="112" idx="2"/>
            </p:cNvCxnSpPr>
            <p:nvPr/>
          </p:nvCxnSpPr>
          <p:spPr bwMode="auto">
            <a:xfrm rot="10800000">
              <a:off x="1579" y="855"/>
              <a:ext cx="317" cy="67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_s2077"/>
            <p:cNvCxnSpPr>
              <a:cxnSpLocks noChangeShapeType="1"/>
              <a:stCxn id="120" idx="1"/>
              <a:endCxn id="112" idx="2"/>
            </p:cNvCxnSpPr>
            <p:nvPr/>
          </p:nvCxnSpPr>
          <p:spPr bwMode="auto">
            <a:xfrm rot="10800000">
              <a:off x="1579" y="855"/>
              <a:ext cx="303" cy="11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_s2078"/>
            <p:cNvCxnSpPr>
              <a:cxnSpLocks noChangeShapeType="1"/>
              <a:stCxn id="119" idx="1"/>
              <a:endCxn id="111" idx="2"/>
            </p:cNvCxnSpPr>
            <p:nvPr/>
          </p:nvCxnSpPr>
          <p:spPr bwMode="auto">
            <a:xfrm rot="10800000">
              <a:off x="627" y="866"/>
              <a:ext cx="121" cy="149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_s2079"/>
            <p:cNvCxnSpPr>
              <a:cxnSpLocks noChangeShapeType="1"/>
              <a:stCxn id="118" idx="1"/>
              <a:endCxn id="111" idx="2"/>
            </p:cNvCxnSpPr>
            <p:nvPr/>
          </p:nvCxnSpPr>
          <p:spPr bwMode="auto">
            <a:xfrm rot="10800000">
              <a:off x="627" y="866"/>
              <a:ext cx="121" cy="129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_s2080"/>
            <p:cNvCxnSpPr>
              <a:cxnSpLocks noChangeShapeType="1"/>
              <a:stCxn id="117" idx="1"/>
              <a:endCxn id="111" idx="2"/>
            </p:cNvCxnSpPr>
            <p:nvPr/>
          </p:nvCxnSpPr>
          <p:spPr bwMode="auto">
            <a:xfrm rot="10800000">
              <a:off x="627" y="866"/>
              <a:ext cx="121" cy="109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_s2081"/>
            <p:cNvCxnSpPr>
              <a:cxnSpLocks noChangeShapeType="1"/>
              <a:stCxn id="116" idx="1"/>
              <a:endCxn id="111" idx="2"/>
            </p:cNvCxnSpPr>
            <p:nvPr/>
          </p:nvCxnSpPr>
          <p:spPr bwMode="auto">
            <a:xfrm rot="10800000">
              <a:off x="627" y="866"/>
              <a:ext cx="121" cy="88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_s2082"/>
            <p:cNvCxnSpPr>
              <a:cxnSpLocks noChangeShapeType="1"/>
              <a:stCxn id="115" idx="1"/>
              <a:endCxn id="111" idx="2"/>
            </p:cNvCxnSpPr>
            <p:nvPr/>
          </p:nvCxnSpPr>
          <p:spPr bwMode="auto">
            <a:xfrm rot="10800000">
              <a:off x="627" y="866"/>
              <a:ext cx="121" cy="68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_s2083"/>
            <p:cNvCxnSpPr>
              <a:cxnSpLocks noChangeShapeType="1"/>
              <a:stCxn id="114" idx="1"/>
              <a:endCxn id="111" idx="2"/>
            </p:cNvCxnSpPr>
            <p:nvPr/>
          </p:nvCxnSpPr>
          <p:spPr bwMode="auto">
            <a:xfrm rot="10800000">
              <a:off x="627" y="866"/>
              <a:ext cx="121" cy="48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_s2084"/>
            <p:cNvCxnSpPr>
              <a:cxnSpLocks noChangeShapeType="1"/>
              <a:stCxn id="113" idx="0"/>
              <a:endCxn id="110" idx="2"/>
            </p:cNvCxnSpPr>
            <p:nvPr/>
          </p:nvCxnSpPr>
          <p:spPr bwMode="auto">
            <a:xfrm rot="5400000" flipH="1">
              <a:off x="3200" y="392"/>
              <a:ext cx="146" cy="423"/>
            </a:xfrm>
            <a:prstGeom prst="bentConnector3">
              <a:avLst>
                <a:gd name="adj1" fmla="val 4931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_s2085"/>
            <p:cNvCxnSpPr>
              <a:cxnSpLocks noChangeShapeType="1"/>
              <a:stCxn id="112" idx="0"/>
              <a:endCxn id="110" idx="2"/>
            </p:cNvCxnSpPr>
            <p:nvPr/>
          </p:nvCxnSpPr>
          <p:spPr bwMode="auto">
            <a:xfrm rot="16200000">
              <a:off x="2250" y="-140"/>
              <a:ext cx="139" cy="1482"/>
            </a:xfrm>
            <a:prstGeom prst="bentConnector3">
              <a:avLst>
                <a:gd name="adj1" fmla="val 5036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_s2086"/>
            <p:cNvCxnSpPr>
              <a:cxnSpLocks noChangeShapeType="1"/>
              <a:stCxn id="111" idx="0"/>
              <a:endCxn id="110" idx="2"/>
            </p:cNvCxnSpPr>
            <p:nvPr/>
          </p:nvCxnSpPr>
          <p:spPr bwMode="auto">
            <a:xfrm rot="16200000">
              <a:off x="1769" y="-611"/>
              <a:ext cx="150" cy="2434"/>
            </a:xfrm>
            <a:prstGeom prst="bentConnector3">
              <a:avLst>
                <a:gd name="adj1" fmla="val 48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_s2087"/>
            <p:cNvSpPr>
              <a:spLocks noChangeArrowheads="1"/>
            </p:cNvSpPr>
            <p:nvPr/>
          </p:nvSpPr>
          <p:spPr bwMode="auto">
            <a:xfrm>
              <a:off x="2154" y="346"/>
              <a:ext cx="1814" cy="185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5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群族</a:t>
              </a:r>
              <a:r>
                <a:rPr kumimoji="0" lang="en-US" altLang="zh-CN" sz="15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---</a:t>
              </a:r>
              <a:r>
                <a:rPr lang="zh-CN" altLang="en-US" sz="15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用户</a:t>
              </a:r>
              <a:r>
                <a:rPr kumimoji="0" lang="zh-CN" altLang="en-US" sz="15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特征</a:t>
              </a:r>
            </a:p>
          </p:txBody>
        </p:sp>
        <p:sp>
          <p:nvSpPr>
            <p:cNvPr id="111" name="_s2088"/>
            <p:cNvSpPr>
              <a:spLocks noChangeArrowheads="1"/>
            </p:cNvSpPr>
            <p:nvPr/>
          </p:nvSpPr>
          <p:spPr bwMode="auto">
            <a:xfrm>
              <a:off x="204" y="681"/>
              <a:ext cx="846" cy="18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人群基本属性特征</a:t>
              </a:r>
            </a:p>
          </p:txBody>
        </p:sp>
        <p:sp>
          <p:nvSpPr>
            <p:cNvPr id="112" name="_s2089"/>
            <p:cNvSpPr>
              <a:spLocks noChangeArrowheads="1"/>
            </p:cNvSpPr>
            <p:nvPr/>
          </p:nvSpPr>
          <p:spPr bwMode="auto">
            <a:xfrm>
              <a:off x="1156" y="670"/>
              <a:ext cx="846" cy="18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人群心里属性特征</a:t>
              </a:r>
            </a:p>
          </p:txBody>
        </p:sp>
        <p:sp>
          <p:nvSpPr>
            <p:cNvPr id="113" name="_s2090"/>
            <p:cNvSpPr>
              <a:spLocks noChangeArrowheads="1"/>
            </p:cNvSpPr>
            <p:nvPr/>
          </p:nvSpPr>
          <p:spPr bwMode="auto">
            <a:xfrm>
              <a:off x="3061" y="677"/>
              <a:ext cx="846" cy="18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人群网络行为特征</a:t>
              </a:r>
            </a:p>
          </p:txBody>
        </p:sp>
        <p:sp>
          <p:nvSpPr>
            <p:cNvPr id="114" name="_s2091"/>
            <p:cNvSpPr>
              <a:spLocks noChangeArrowheads="1"/>
            </p:cNvSpPr>
            <p:nvPr/>
          </p:nvSpPr>
          <p:spPr bwMode="auto">
            <a:xfrm>
              <a:off x="748" y="1276"/>
              <a:ext cx="453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性别</a:t>
              </a:r>
            </a:p>
          </p:txBody>
        </p:sp>
        <p:sp>
          <p:nvSpPr>
            <p:cNvPr id="115" name="_s2092"/>
            <p:cNvSpPr>
              <a:spLocks noChangeArrowheads="1"/>
            </p:cNvSpPr>
            <p:nvPr/>
          </p:nvSpPr>
          <p:spPr bwMode="auto">
            <a:xfrm>
              <a:off x="748" y="1480"/>
              <a:ext cx="453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年龄</a:t>
              </a:r>
            </a:p>
          </p:txBody>
        </p:sp>
        <p:sp>
          <p:nvSpPr>
            <p:cNvPr id="116" name="_s2093"/>
            <p:cNvSpPr>
              <a:spLocks noChangeArrowheads="1"/>
            </p:cNvSpPr>
            <p:nvPr/>
          </p:nvSpPr>
          <p:spPr bwMode="auto">
            <a:xfrm>
              <a:off x="748" y="1683"/>
              <a:ext cx="453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学历</a:t>
              </a:r>
            </a:p>
          </p:txBody>
        </p:sp>
        <p:sp>
          <p:nvSpPr>
            <p:cNvPr id="117" name="_s2094"/>
            <p:cNvSpPr>
              <a:spLocks noChangeArrowheads="1"/>
            </p:cNvSpPr>
            <p:nvPr/>
          </p:nvSpPr>
          <p:spPr bwMode="auto">
            <a:xfrm>
              <a:off x="748" y="1886"/>
              <a:ext cx="453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收入</a:t>
              </a:r>
            </a:p>
          </p:txBody>
        </p:sp>
        <p:sp>
          <p:nvSpPr>
            <p:cNvPr id="118" name="_s2095"/>
            <p:cNvSpPr>
              <a:spLocks noChangeArrowheads="1"/>
            </p:cNvSpPr>
            <p:nvPr/>
          </p:nvSpPr>
          <p:spPr bwMode="auto">
            <a:xfrm>
              <a:off x="748" y="2090"/>
              <a:ext cx="453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职业</a:t>
              </a:r>
            </a:p>
          </p:txBody>
        </p:sp>
        <p:sp>
          <p:nvSpPr>
            <p:cNvPr id="119" name="_s2096"/>
            <p:cNvSpPr>
              <a:spLocks noChangeArrowheads="1"/>
            </p:cNvSpPr>
            <p:nvPr/>
          </p:nvSpPr>
          <p:spPr bwMode="auto">
            <a:xfrm>
              <a:off x="748" y="2293"/>
              <a:ext cx="453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职位</a:t>
              </a:r>
            </a:p>
          </p:txBody>
        </p:sp>
        <p:sp>
          <p:nvSpPr>
            <p:cNvPr id="120" name="_s2097"/>
            <p:cNvSpPr>
              <a:spLocks noChangeArrowheads="1"/>
            </p:cNvSpPr>
            <p:nvPr/>
          </p:nvSpPr>
          <p:spPr bwMode="auto">
            <a:xfrm>
              <a:off x="1882" y="901"/>
              <a:ext cx="844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经济性价值观</a:t>
              </a:r>
            </a:p>
          </p:txBody>
        </p:sp>
        <p:sp>
          <p:nvSpPr>
            <p:cNvPr id="121" name="_s2098"/>
            <p:cNvSpPr>
              <a:spLocks noChangeArrowheads="1"/>
            </p:cNvSpPr>
            <p:nvPr/>
          </p:nvSpPr>
          <p:spPr bwMode="auto">
            <a:xfrm>
              <a:off x="1896" y="1457"/>
              <a:ext cx="845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品牌价值观</a:t>
              </a:r>
            </a:p>
          </p:txBody>
        </p:sp>
        <p:sp>
          <p:nvSpPr>
            <p:cNvPr id="122" name="_s2099"/>
            <p:cNvSpPr>
              <a:spLocks noChangeArrowheads="1"/>
            </p:cNvSpPr>
            <p:nvPr/>
          </p:nvSpPr>
          <p:spPr bwMode="auto">
            <a:xfrm>
              <a:off x="1896" y="2019"/>
              <a:ext cx="844" cy="14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社会性价值观</a:t>
              </a:r>
            </a:p>
          </p:txBody>
        </p:sp>
        <p:sp>
          <p:nvSpPr>
            <p:cNvPr id="123" name="_s2100"/>
            <p:cNvSpPr>
              <a:spLocks noChangeArrowheads="1"/>
            </p:cNvSpPr>
            <p:nvPr/>
          </p:nvSpPr>
          <p:spPr bwMode="auto">
            <a:xfrm>
              <a:off x="1896" y="2808"/>
              <a:ext cx="844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生活价值观</a:t>
              </a:r>
            </a:p>
          </p:txBody>
        </p:sp>
        <p:sp>
          <p:nvSpPr>
            <p:cNvPr id="124" name="_s2101"/>
            <p:cNvSpPr>
              <a:spLocks noChangeArrowheads="1"/>
            </p:cNvSpPr>
            <p:nvPr/>
          </p:nvSpPr>
          <p:spPr bwMode="auto">
            <a:xfrm>
              <a:off x="1896" y="3597"/>
              <a:ext cx="843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广告意识</a:t>
              </a:r>
            </a:p>
          </p:txBody>
        </p:sp>
        <p:sp>
          <p:nvSpPr>
            <p:cNvPr id="125" name="_s2102"/>
            <p:cNvSpPr>
              <a:spLocks noChangeArrowheads="1"/>
            </p:cNvSpPr>
            <p:nvPr/>
          </p:nvSpPr>
          <p:spPr bwMode="auto">
            <a:xfrm>
              <a:off x="2445" y="1079"/>
              <a:ext cx="844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时尚新潮意思</a:t>
              </a:r>
            </a:p>
          </p:txBody>
        </p:sp>
        <p:sp>
          <p:nvSpPr>
            <p:cNvPr id="126" name="_s2103"/>
            <p:cNvSpPr>
              <a:spLocks noChangeArrowheads="1"/>
            </p:cNvSpPr>
            <p:nvPr/>
          </p:nvSpPr>
          <p:spPr bwMode="auto">
            <a:xfrm>
              <a:off x="2445" y="1282"/>
              <a:ext cx="844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理性消费意识</a:t>
              </a:r>
            </a:p>
          </p:txBody>
        </p:sp>
        <p:sp>
          <p:nvSpPr>
            <p:cNvPr id="127" name="_s2104"/>
            <p:cNvSpPr>
              <a:spLocks noChangeArrowheads="1"/>
            </p:cNvSpPr>
            <p:nvPr/>
          </p:nvSpPr>
          <p:spPr bwMode="auto">
            <a:xfrm>
              <a:off x="2460" y="1625"/>
              <a:ext cx="844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强品牌意识</a:t>
              </a:r>
            </a:p>
          </p:txBody>
        </p:sp>
        <p:sp>
          <p:nvSpPr>
            <p:cNvPr id="128" name="_s2105"/>
            <p:cNvSpPr>
              <a:spLocks noChangeArrowheads="1"/>
            </p:cNvSpPr>
            <p:nvPr/>
          </p:nvSpPr>
          <p:spPr bwMode="auto">
            <a:xfrm>
              <a:off x="2460" y="1828"/>
              <a:ext cx="842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弱品牌意识</a:t>
              </a:r>
            </a:p>
          </p:txBody>
        </p:sp>
        <p:sp>
          <p:nvSpPr>
            <p:cNvPr id="129" name="_s2106"/>
            <p:cNvSpPr>
              <a:spLocks noChangeArrowheads="1"/>
            </p:cNvSpPr>
            <p:nvPr/>
          </p:nvSpPr>
          <p:spPr bwMode="auto">
            <a:xfrm>
              <a:off x="2459" y="2224"/>
              <a:ext cx="842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社交群居性</a:t>
              </a:r>
            </a:p>
          </p:txBody>
        </p:sp>
        <p:sp>
          <p:nvSpPr>
            <p:cNvPr id="130" name="_s2107"/>
            <p:cNvSpPr>
              <a:spLocks noChangeArrowheads="1"/>
            </p:cNvSpPr>
            <p:nvPr/>
          </p:nvSpPr>
          <p:spPr bwMode="auto">
            <a:xfrm>
              <a:off x="2459" y="2427"/>
              <a:ext cx="844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孤寂排斥性</a:t>
              </a:r>
            </a:p>
          </p:txBody>
        </p:sp>
        <p:sp>
          <p:nvSpPr>
            <p:cNvPr id="131" name="_s2108"/>
            <p:cNvSpPr>
              <a:spLocks noChangeArrowheads="1"/>
            </p:cNvSpPr>
            <p:nvPr/>
          </p:nvSpPr>
          <p:spPr bwMode="auto">
            <a:xfrm>
              <a:off x="2459" y="2631"/>
              <a:ext cx="844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个性表现性</a:t>
              </a:r>
            </a:p>
          </p:txBody>
        </p:sp>
        <p:sp>
          <p:nvSpPr>
            <p:cNvPr id="132" name="_s2109"/>
            <p:cNvSpPr>
              <a:spLocks noChangeArrowheads="1"/>
            </p:cNvSpPr>
            <p:nvPr/>
          </p:nvSpPr>
          <p:spPr bwMode="auto">
            <a:xfrm>
              <a:off x="2459" y="3011"/>
              <a:ext cx="844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积极进取型</a:t>
              </a:r>
            </a:p>
          </p:txBody>
        </p:sp>
        <p:sp>
          <p:nvSpPr>
            <p:cNvPr id="133" name="_s2110"/>
            <p:cNvSpPr>
              <a:spLocks noChangeArrowheads="1"/>
            </p:cNvSpPr>
            <p:nvPr/>
          </p:nvSpPr>
          <p:spPr bwMode="auto">
            <a:xfrm>
              <a:off x="2459" y="3215"/>
              <a:ext cx="845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生活享乐性</a:t>
              </a:r>
            </a:p>
          </p:txBody>
        </p:sp>
        <p:sp>
          <p:nvSpPr>
            <p:cNvPr id="134" name="_s2111"/>
            <p:cNvSpPr>
              <a:spLocks noChangeArrowheads="1"/>
            </p:cNvSpPr>
            <p:nvPr/>
          </p:nvSpPr>
          <p:spPr bwMode="auto">
            <a:xfrm>
              <a:off x="2459" y="3419"/>
              <a:ext cx="845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消极生活性</a:t>
              </a:r>
            </a:p>
          </p:txBody>
        </p:sp>
        <p:sp>
          <p:nvSpPr>
            <p:cNvPr id="135" name="_s2112"/>
            <p:cNvSpPr>
              <a:spLocks noChangeArrowheads="1"/>
            </p:cNvSpPr>
            <p:nvPr/>
          </p:nvSpPr>
          <p:spPr bwMode="auto">
            <a:xfrm>
              <a:off x="2458" y="3799"/>
              <a:ext cx="845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广告意识强</a:t>
              </a:r>
            </a:p>
          </p:txBody>
        </p:sp>
        <p:sp>
          <p:nvSpPr>
            <p:cNvPr id="136" name="_s2113"/>
            <p:cNvSpPr>
              <a:spLocks noChangeArrowheads="1"/>
            </p:cNvSpPr>
            <p:nvPr/>
          </p:nvSpPr>
          <p:spPr bwMode="auto">
            <a:xfrm>
              <a:off x="2458" y="4003"/>
              <a:ext cx="844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广告意识弱</a:t>
              </a:r>
            </a:p>
          </p:txBody>
        </p:sp>
        <p:sp>
          <p:nvSpPr>
            <p:cNvPr id="137" name="_s2114"/>
            <p:cNvSpPr>
              <a:spLocks noChangeArrowheads="1"/>
            </p:cNvSpPr>
            <p:nvPr/>
          </p:nvSpPr>
          <p:spPr bwMode="auto">
            <a:xfrm>
              <a:off x="3696" y="1347"/>
              <a:ext cx="845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右</a:t>
              </a:r>
            </a:p>
          </p:txBody>
        </p:sp>
        <p:sp>
          <p:nvSpPr>
            <p:cNvPr id="138" name="_s2115"/>
            <p:cNvSpPr>
              <a:spLocks noChangeArrowheads="1"/>
            </p:cNvSpPr>
            <p:nvPr/>
          </p:nvSpPr>
          <p:spPr bwMode="auto">
            <a:xfrm>
              <a:off x="3696" y="1624"/>
              <a:ext cx="843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中</a:t>
              </a:r>
            </a:p>
          </p:txBody>
        </p:sp>
        <p:sp>
          <p:nvSpPr>
            <p:cNvPr id="139" name="_s2116"/>
            <p:cNvSpPr>
              <a:spLocks noChangeArrowheads="1"/>
            </p:cNvSpPr>
            <p:nvPr/>
          </p:nvSpPr>
          <p:spPr bwMode="auto">
            <a:xfrm>
              <a:off x="3696" y="1912"/>
              <a:ext cx="845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左</a:t>
              </a:r>
            </a:p>
          </p:txBody>
        </p:sp>
        <p:sp>
          <p:nvSpPr>
            <p:cNvPr id="140" name="_s2117"/>
            <p:cNvSpPr>
              <a:spLocks noChangeArrowheads="1"/>
            </p:cNvSpPr>
            <p:nvPr/>
          </p:nvSpPr>
          <p:spPr bwMode="auto">
            <a:xfrm>
              <a:off x="4711" y="1346"/>
              <a:ext cx="842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网络生活带来刺激</a:t>
              </a:r>
            </a:p>
          </p:txBody>
        </p:sp>
        <p:sp>
          <p:nvSpPr>
            <p:cNvPr id="141" name="_s2118"/>
            <p:cNvSpPr>
              <a:spLocks noChangeArrowheads="1"/>
            </p:cNvSpPr>
            <p:nvPr/>
          </p:nvSpPr>
          <p:spPr bwMode="auto">
            <a:xfrm>
              <a:off x="4303" y="2090"/>
              <a:ext cx="842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对网络缺乏安全感</a:t>
              </a:r>
            </a:p>
          </p:txBody>
        </p:sp>
        <p:sp>
          <p:nvSpPr>
            <p:cNvPr id="142" name="_s2119"/>
            <p:cNvSpPr>
              <a:spLocks noChangeArrowheads="1"/>
            </p:cNvSpPr>
            <p:nvPr/>
          </p:nvSpPr>
          <p:spPr bwMode="auto">
            <a:xfrm>
              <a:off x="4303" y="2293"/>
              <a:ext cx="845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对网络不熟悉</a:t>
              </a:r>
            </a:p>
          </p:txBody>
        </p:sp>
        <p:sp>
          <p:nvSpPr>
            <p:cNvPr id="143" name="_s2120"/>
            <p:cNvSpPr>
              <a:spLocks noChangeArrowheads="1"/>
            </p:cNvSpPr>
            <p:nvPr/>
          </p:nvSpPr>
          <p:spPr bwMode="auto">
            <a:xfrm>
              <a:off x="4303" y="2497"/>
              <a:ext cx="845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对网络排斥</a:t>
              </a:r>
            </a:p>
          </p:txBody>
        </p:sp>
        <p:sp>
          <p:nvSpPr>
            <p:cNvPr id="144" name="_s2121"/>
            <p:cNvSpPr>
              <a:spLocks noChangeArrowheads="1"/>
            </p:cNvSpPr>
            <p:nvPr/>
          </p:nvSpPr>
          <p:spPr bwMode="auto">
            <a:xfrm>
              <a:off x="4876" y="2772"/>
              <a:ext cx="680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可以离开网络</a:t>
              </a:r>
            </a:p>
          </p:txBody>
        </p:sp>
        <p:sp>
          <p:nvSpPr>
            <p:cNvPr id="145" name="_s2122"/>
            <p:cNvSpPr>
              <a:spLocks noChangeArrowheads="1"/>
            </p:cNvSpPr>
            <p:nvPr/>
          </p:nvSpPr>
          <p:spPr bwMode="auto">
            <a:xfrm>
              <a:off x="4876" y="2975"/>
              <a:ext cx="680" cy="13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不能离开网络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176374" y="235264"/>
            <a:ext cx="1355795" cy="506656"/>
            <a:chOff x="98528" y="1266261"/>
            <a:chExt cx="1355795" cy="506656"/>
          </a:xfrm>
        </p:grpSpPr>
        <p:sp>
          <p:nvSpPr>
            <p:cNvPr id="147" name="圆角矩形 146"/>
            <p:cNvSpPr/>
            <p:nvPr/>
          </p:nvSpPr>
          <p:spPr>
            <a:xfrm>
              <a:off x="98528" y="1266261"/>
              <a:ext cx="1286135" cy="50665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30620" y="1341117"/>
              <a:ext cx="132370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用户特征分析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990323" y="2336836"/>
            <a:ext cx="1424923" cy="321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2969219" y="5805752"/>
            <a:ext cx="1424923" cy="321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4819449" y="1095821"/>
            <a:ext cx="1424923" cy="321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用户行为研究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8" y="1845536"/>
            <a:ext cx="5753100" cy="433387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8528" y="1266261"/>
            <a:ext cx="1355795" cy="506656"/>
            <a:chOff x="98528" y="1266261"/>
            <a:chExt cx="1355795" cy="506656"/>
          </a:xfrm>
        </p:grpSpPr>
        <p:sp>
          <p:nvSpPr>
            <p:cNvPr id="5" name="圆角矩形 4"/>
            <p:cNvSpPr/>
            <p:nvPr/>
          </p:nvSpPr>
          <p:spPr>
            <a:xfrm>
              <a:off x="98528" y="1266261"/>
              <a:ext cx="1286135" cy="50665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0620" y="1341117"/>
              <a:ext cx="132370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影响因素细分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3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用户行为研究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8528" y="1266261"/>
            <a:ext cx="1355795" cy="506656"/>
            <a:chOff x="98528" y="1266261"/>
            <a:chExt cx="1355795" cy="506656"/>
          </a:xfrm>
        </p:grpSpPr>
        <p:sp>
          <p:nvSpPr>
            <p:cNvPr id="4" name="圆角矩形 3"/>
            <p:cNvSpPr/>
            <p:nvPr/>
          </p:nvSpPr>
          <p:spPr>
            <a:xfrm>
              <a:off x="98528" y="1266261"/>
              <a:ext cx="1286135" cy="50665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620" y="1341117"/>
              <a:ext cx="132370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影响因素总结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19163" y="1608138"/>
            <a:ext cx="7392987" cy="4575175"/>
            <a:chOff x="919163" y="1608138"/>
            <a:chExt cx="7392987" cy="4575175"/>
          </a:xfrm>
        </p:grpSpPr>
        <p:sp>
          <p:nvSpPr>
            <p:cNvPr id="7" name="MH_SubTitle_6"/>
            <p:cNvSpPr>
              <a:spLocks noChangeAspect="1"/>
            </p:cNvSpPr>
            <p:nvPr/>
          </p:nvSpPr>
          <p:spPr bwMode="auto">
            <a:xfrm>
              <a:off x="7159625" y="3894138"/>
              <a:ext cx="1152525" cy="1501775"/>
            </a:xfrm>
            <a:custGeom>
              <a:avLst/>
              <a:gdLst>
                <a:gd name="connsiteX0" fmla="*/ 252000 w 504000"/>
                <a:gd name="connsiteY0" fmla="*/ 0 h 885825"/>
                <a:gd name="connsiteX1" fmla="*/ 504000 w 504000"/>
                <a:gd name="connsiteY1" fmla="*/ 228600 h 885825"/>
                <a:gd name="connsiteX2" fmla="*/ 504000 w 504000"/>
                <a:gd name="connsiteY2" fmla="*/ 657225 h 885825"/>
                <a:gd name="connsiteX3" fmla="*/ 252000 w 504000"/>
                <a:gd name="connsiteY3" fmla="*/ 885825 h 885825"/>
                <a:gd name="connsiteX4" fmla="*/ 0 w 504000"/>
                <a:gd name="connsiteY4" fmla="*/ 657225 h 885825"/>
                <a:gd name="connsiteX5" fmla="*/ 0 w 504000"/>
                <a:gd name="connsiteY5" fmla="*/ 228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885825">
                  <a:moveTo>
                    <a:pt x="252000" y="0"/>
                  </a:moveTo>
                  <a:lnTo>
                    <a:pt x="504000" y="228600"/>
                  </a:lnTo>
                  <a:lnTo>
                    <a:pt x="504000" y="657225"/>
                  </a:lnTo>
                  <a:lnTo>
                    <a:pt x="252000" y="885825"/>
                  </a:lnTo>
                  <a:lnTo>
                    <a:pt x="0" y="657225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10" dirty="0" smtClean="0">
                  <a:solidFill>
                    <a:srgbClr val="FFFFFF"/>
                  </a:solidFill>
                </a:rPr>
                <a:t>实际奖励</a:t>
              </a:r>
              <a:endParaRPr lang="en-US" altLang="zh-CN" sz="1600" kern="10" dirty="0">
                <a:solidFill>
                  <a:srgbClr val="FFFFFF"/>
                </a:solidFill>
              </a:endParaRPr>
            </a:p>
          </p:txBody>
        </p:sp>
        <p:sp>
          <p:nvSpPr>
            <p:cNvPr id="8" name="MH_SubTitle_5"/>
            <p:cNvSpPr>
              <a:spLocks noChangeAspect="1"/>
            </p:cNvSpPr>
            <p:nvPr/>
          </p:nvSpPr>
          <p:spPr bwMode="auto">
            <a:xfrm>
              <a:off x="5273675" y="3313113"/>
              <a:ext cx="1079500" cy="1408112"/>
            </a:xfrm>
            <a:custGeom>
              <a:avLst/>
              <a:gdLst>
                <a:gd name="connsiteX0" fmla="*/ 252000 w 504000"/>
                <a:gd name="connsiteY0" fmla="*/ 0 h 885825"/>
                <a:gd name="connsiteX1" fmla="*/ 504000 w 504000"/>
                <a:gd name="connsiteY1" fmla="*/ 228600 h 885825"/>
                <a:gd name="connsiteX2" fmla="*/ 504000 w 504000"/>
                <a:gd name="connsiteY2" fmla="*/ 657225 h 885825"/>
                <a:gd name="connsiteX3" fmla="*/ 252000 w 504000"/>
                <a:gd name="connsiteY3" fmla="*/ 885825 h 885825"/>
                <a:gd name="connsiteX4" fmla="*/ 0 w 504000"/>
                <a:gd name="connsiteY4" fmla="*/ 657225 h 885825"/>
                <a:gd name="connsiteX5" fmla="*/ 0 w 504000"/>
                <a:gd name="connsiteY5" fmla="*/ 228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885825">
                  <a:moveTo>
                    <a:pt x="252000" y="0"/>
                  </a:moveTo>
                  <a:lnTo>
                    <a:pt x="504000" y="228600"/>
                  </a:lnTo>
                  <a:lnTo>
                    <a:pt x="504000" y="657225"/>
                  </a:lnTo>
                  <a:lnTo>
                    <a:pt x="252000" y="885825"/>
                  </a:lnTo>
                  <a:lnTo>
                    <a:pt x="0" y="657225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10" dirty="0" smtClean="0">
                  <a:solidFill>
                    <a:srgbClr val="FFFFFF"/>
                  </a:solidFill>
                </a:rPr>
                <a:t>相似度</a:t>
              </a:r>
              <a:r>
                <a:rPr lang="en-US" altLang="zh-CN" sz="2000" kern="10" dirty="0" smtClean="0">
                  <a:solidFill>
                    <a:srgbClr val="FFFFFF"/>
                  </a:solidFill>
                </a:rPr>
                <a:t> </a:t>
              </a:r>
              <a:endParaRPr lang="en-US" altLang="zh-CN" sz="2000" kern="10" dirty="0">
                <a:solidFill>
                  <a:srgbClr val="FFFFFF"/>
                </a:solidFill>
              </a:endParaRPr>
            </a:p>
          </p:txBody>
        </p:sp>
        <p:sp>
          <p:nvSpPr>
            <p:cNvPr id="9" name="MH_SubTitle_4"/>
            <p:cNvSpPr>
              <a:spLocks noChangeAspect="1"/>
            </p:cNvSpPr>
            <p:nvPr/>
          </p:nvSpPr>
          <p:spPr bwMode="auto">
            <a:xfrm>
              <a:off x="4216400" y="4446588"/>
              <a:ext cx="1331913" cy="1736725"/>
            </a:xfrm>
            <a:custGeom>
              <a:avLst/>
              <a:gdLst>
                <a:gd name="connsiteX0" fmla="*/ 252000 w 504000"/>
                <a:gd name="connsiteY0" fmla="*/ 0 h 885825"/>
                <a:gd name="connsiteX1" fmla="*/ 504000 w 504000"/>
                <a:gd name="connsiteY1" fmla="*/ 228600 h 885825"/>
                <a:gd name="connsiteX2" fmla="*/ 504000 w 504000"/>
                <a:gd name="connsiteY2" fmla="*/ 657225 h 885825"/>
                <a:gd name="connsiteX3" fmla="*/ 252000 w 504000"/>
                <a:gd name="connsiteY3" fmla="*/ 885825 h 885825"/>
                <a:gd name="connsiteX4" fmla="*/ 0 w 504000"/>
                <a:gd name="connsiteY4" fmla="*/ 657225 h 885825"/>
                <a:gd name="connsiteX5" fmla="*/ 0 w 504000"/>
                <a:gd name="connsiteY5" fmla="*/ 228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885825">
                  <a:moveTo>
                    <a:pt x="252000" y="0"/>
                  </a:moveTo>
                  <a:lnTo>
                    <a:pt x="504000" y="228600"/>
                  </a:lnTo>
                  <a:lnTo>
                    <a:pt x="504000" y="657225"/>
                  </a:lnTo>
                  <a:lnTo>
                    <a:pt x="252000" y="885825"/>
                  </a:lnTo>
                  <a:lnTo>
                    <a:pt x="0" y="657225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kern="10" dirty="0" smtClean="0">
                  <a:solidFill>
                    <a:srgbClr val="FFFFFF"/>
                  </a:solidFill>
                </a:rPr>
                <a:t>感知有用性</a:t>
              </a:r>
              <a:r>
                <a:rPr lang="en-US" altLang="zh-CN" sz="2400" kern="10" dirty="0" smtClean="0">
                  <a:solidFill>
                    <a:srgbClr val="FFFFFF"/>
                  </a:solidFill>
                </a:rPr>
                <a:t> </a:t>
              </a:r>
              <a:endParaRPr lang="en-US" altLang="zh-CN" sz="2400" kern="10" dirty="0">
                <a:solidFill>
                  <a:srgbClr val="FFFFFF"/>
                </a:solidFill>
              </a:endParaRPr>
            </a:p>
          </p:txBody>
        </p:sp>
        <p:sp>
          <p:nvSpPr>
            <p:cNvPr id="10" name="MH_SubTitle_3"/>
            <p:cNvSpPr>
              <a:spLocks noChangeAspect="1"/>
            </p:cNvSpPr>
            <p:nvPr/>
          </p:nvSpPr>
          <p:spPr bwMode="auto">
            <a:xfrm>
              <a:off x="3151188" y="3694113"/>
              <a:ext cx="865187" cy="1127125"/>
            </a:xfrm>
            <a:custGeom>
              <a:avLst/>
              <a:gdLst>
                <a:gd name="connsiteX0" fmla="*/ 252000 w 504000"/>
                <a:gd name="connsiteY0" fmla="*/ 0 h 885825"/>
                <a:gd name="connsiteX1" fmla="*/ 504000 w 504000"/>
                <a:gd name="connsiteY1" fmla="*/ 228600 h 885825"/>
                <a:gd name="connsiteX2" fmla="*/ 504000 w 504000"/>
                <a:gd name="connsiteY2" fmla="*/ 657225 h 885825"/>
                <a:gd name="connsiteX3" fmla="*/ 252000 w 504000"/>
                <a:gd name="connsiteY3" fmla="*/ 885825 h 885825"/>
                <a:gd name="connsiteX4" fmla="*/ 0 w 504000"/>
                <a:gd name="connsiteY4" fmla="*/ 657225 h 885825"/>
                <a:gd name="connsiteX5" fmla="*/ 0 w 504000"/>
                <a:gd name="connsiteY5" fmla="*/ 228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885825">
                  <a:moveTo>
                    <a:pt x="252000" y="0"/>
                  </a:moveTo>
                  <a:lnTo>
                    <a:pt x="504000" y="228600"/>
                  </a:lnTo>
                  <a:lnTo>
                    <a:pt x="504000" y="657225"/>
                  </a:lnTo>
                  <a:lnTo>
                    <a:pt x="252000" y="885825"/>
                  </a:lnTo>
                  <a:lnTo>
                    <a:pt x="0" y="657225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  <a:latin typeface="+mn-lt"/>
                  <a:ea typeface="+mn-ea"/>
                </a:rPr>
                <a:t>位置</a:t>
              </a:r>
              <a:endParaRPr lang="zh-CN" altLang="en-US" sz="2400" b="1" dirty="0" smtClea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MH_SubTitle_2"/>
            <p:cNvSpPr>
              <a:spLocks noChangeAspect="1"/>
            </p:cNvSpPr>
            <p:nvPr/>
          </p:nvSpPr>
          <p:spPr bwMode="auto">
            <a:xfrm>
              <a:off x="1385888" y="4113213"/>
              <a:ext cx="1116012" cy="1455737"/>
            </a:xfrm>
            <a:custGeom>
              <a:avLst/>
              <a:gdLst>
                <a:gd name="connsiteX0" fmla="*/ 252000 w 504000"/>
                <a:gd name="connsiteY0" fmla="*/ 0 h 885825"/>
                <a:gd name="connsiteX1" fmla="*/ 504000 w 504000"/>
                <a:gd name="connsiteY1" fmla="*/ 228600 h 885825"/>
                <a:gd name="connsiteX2" fmla="*/ 504000 w 504000"/>
                <a:gd name="connsiteY2" fmla="*/ 657225 h 885825"/>
                <a:gd name="connsiteX3" fmla="*/ 252000 w 504000"/>
                <a:gd name="connsiteY3" fmla="*/ 885825 h 885825"/>
                <a:gd name="connsiteX4" fmla="*/ 0 w 504000"/>
                <a:gd name="connsiteY4" fmla="*/ 657225 h 885825"/>
                <a:gd name="connsiteX5" fmla="*/ 0 w 504000"/>
                <a:gd name="connsiteY5" fmla="*/ 228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885825">
                  <a:moveTo>
                    <a:pt x="252000" y="0"/>
                  </a:moveTo>
                  <a:lnTo>
                    <a:pt x="504000" y="228600"/>
                  </a:lnTo>
                  <a:lnTo>
                    <a:pt x="504000" y="657225"/>
                  </a:lnTo>
                  <a:lnTo>
                    <a:pt x="252000" y="885825"/>
                  </a:lnTo>
                  <a:lnTo>
                    <a:pt x="0" y="657225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10" dirty="0" smtClean="0">
                  <a:solidFill>
                    <a:srgbClr val="FFFFFF"/>
                  </a:solidFill>
                </a:rPr>
                <a:t>风险</a:t>
              </a:r>
              <a:r>
                <a:rPr lang="en-US" altLang="zh-CN" sz="2000" kern="10" dirty="0" smtClean="0">
                  <a:solidFill>
                    <a:srgbClr val="FFFFFF"/>
                  </a:solidFill>
                </a:rPr>
                <a:t> </a:t>
              </a:r>
              <a:endParaRPr lang="en-US" altLang="zh-CN" sz="2000" kern="10" dirty="0">
                <a:solidFill>
                  <a:srgbClr val="FFFFFF"/>
                </a:solidFill>
              </a:endParaRPr>
            </a:p>
          </p:txBody>
        </p:sp>
        <p:sp>
          <p:nvSpPr>
            <p:cNvPr id="12" name="MH_SubTitle_1"/>
            <p:cNvSpPr>
              <a:spLocks noChangeAspect="1"/>
            </p:cNvSpPr>
            <p:nvPr/>
          </p:nvSpPr>
          <p:spPr bwMode="auto">
            <a:xfrm>
              <a:off x="919163" y="2513013"/>
              <a:ext cx="1044575" cy="1362075"/>
            </a:xfrm>
            <a:custGeom>
              <a:avLst/>
              <a:gdLst>
                <a:gd name="connsiteX0" fmla="*/ 252000 w 504000"/>
                <a:gd name="connsiteY0" fmla="*/ 0 h 885825"/>
                <a:gd name="connsiteX1" fmla="*/ 504000 w 504000"/>
                <a:gd name="connsiteY1" fmla="*/ 228600 h 885825"/>
                <a:gd name="connsiteX2" fmla="*/ 504000 w 504000"/>
                <a:gd name="connsiteY2" fmla="*/ 657225 h 885825"/>
                <a:gd name="connsiteX3" fmla="*/ 252000 w 504000"/>
                <a:gd name="connsiteY3" fmla="*/ 885825 h 885825"/>
                <a:gd name="connsiteX4" fmla="*/ 0 w 504000"/>
                <a:gd name="connsiteY4" fmla="*/ 657225 h 885825"/>
                <a:gd name="connsiteX5" fmla="*/ 0 w 504000"/>
                <a:gd name="connsiteY5" fmla="*/ 228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885825">
                  <a:moveTo>
                    <a:pt x="252000" y="0"/>
                  </a:moveTo>
                  <a:lnTo>
                    <a:pt x="504000" y="228600"/>
                  </a:lnTo>
                  <a:lnTo>
                    <a:pt x="504000" y="657225"/>
                  </a:lnTo>
                  <a:lnTo>
                    <a:pt x="252000" y="885825"/>
                  </a:lnTo>
                  <a:lnTo>
                    <a:pt x="0" y="657225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10" dirty="0" smtClean="0">
                  <a:solidFill>
                    <a:srgbClr val="FFFFFF"/>
                  </a:solidFill>
                </a:rPr>
                <a:t>信任</a:t>
              </a:r>
              <a:r>
                <a:rPr lang="en-US" altLang="zh-CN" sz="2000" kern="10" dirty="0" smtClean="0">
                  <a:solidFill>
                    <a:srgbClr val="FFFFFF"/>
                  </a:solidFill>
                </a:rPr>
                <a:t> </a:t>
              </a:r>
              <a:endParaRPr lang="en-US" altLang="zh-CN" sz="2000" kern="10" dirty="0">
                <a:solidFill>
                  <a:srgbClr val="FFFFFF"/>
                </a:solidFill>
              </a:endParaRPr>
            </a:p>
          </p:txBody>
        </p:sp>
        <p:sp>
          <p:nvSpPr>
            <p:cNvPr id="13" name="MH_Other_1"/>
            <p:cNvSpPr/>
            <p:nvPr/>
          </p:nvSpPr>
          <p:spPr bwMode="auto">
            <a:xfrm>
              <a:off x="4319588" y="1608138"/>
              <a:ext cx="504825" cy="657225"/>
            </a:xfrm>
            <a:custGeom>
              <a:avLst/>
              <a:gdLst>
                <a:gd name="connsiteX0" fmla="*/ 222672 w 504000"/>
                <a:gd name="connsiteY0" fmla="*/ 159412 h 657225"/>
                <a:gd name="connsiteX1" fmla="*/ 222672 w 504000"/>
                <a:gd name="connsiteY1" fmla="*/ 375989 h 657225"/>
                <a:gd name="connsiteX2" fmla="*/ 130176 w 504000"/>
                <a:gd name="connsiteY2" fmla="*/ 375989 h 657225"/>
                <a:gd name="connsiteX3" fmla="*/ 252001 w 504000"/>
                <a:gd name="connsiteY3" fmla="*/ 497813 h 657225"/>
                <a:gd name="connsiteX4" fmla="*/ 373825 w 504000"/>
                <a:gd name="connsiteY4" fmla="*/ 375989 h 657225"/>
                <a:gd name="connsiteX5" fmla="*/ 281329 w 504000"/>
                <a:gd name="connsiteY5" fmla="*/ 375989 h 657225"/>
                <a:gd name="connsiteX6" fmla="*/ 281329 w 504000"/>
                <a:gd name="connsiteY6" fmla="*/ 159412 h 657225"/>
                <a:gd name="connsiteX7" fmla="*/ 252000 w 504000"/>
                <a:gd name="connsiteY7" fmla="*/ 0 h 657225"/>
                <a:gd name="connsiteX8" fmla="*/ 504000 w 504000"/>
                <a:gd name="connsiteY8" fmla="*/ 169607 h 657225"/>
                <a:gd name="connsiteX9" fmla="*/ 504000 w 504000"/>
                <a:gd name="connsiteY9" fmla="*/ 487619 h 657225"/>
                <a:gd name="connsiteX10" fmla="*/ 252000 w 504000"/>
                <a:gd name="connsiteY10" fmla="*/ 657225 h 657225"/>
                <a:gd name="connsiteX11" fmla="*/ 0 w 504000"/>
                <a:gd name="connsiteY11" fmla="*/ 487619 h 657225"/>
                <a:gd name="connsiteX12" fmla="*/ 0 w 504000"/>
                <a:gd name="connsiteY12" fmla="*/ 169607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000" h="657225">
                  <a:moveTo>
                    <a:pt x="222672" y="159412"/>
                  </a:moveTo>
                  <a:lnTo>
                    <a:pt x="222672" y="375989"/>
                  </a:lnTo>
                  <a:lnTo>
                    <a:pt x="130176" y="375989"/>
                  </a:lnTo>
                  <a:lnTo>
                    <a:pt x="252001" y="497813"/>
                  </a:lnTo>
                  <a:lnTo>
                    <a:pt x="373825" y="375989"/>
                  </a:lnTo>
                  <a:lnTo>
                    <a:pt x="281329" y="375989"/>
                  </a:lnTo>
                  <a:lnTo>
                    <a:pt x="281329" y="159412"/>
                  </a:lnTo>
                  <a:close/>
                  <a:moveTo>
                    <a:pt x="252000" y="0"/>
                  </a:moveTo>
                  <a:lnTo>
                    <a:pt x="504000" y="169607"/>
                  </a:lnTo>
                  <a:lnTo>
                    <a:pt x="504000" y="487619"/>
                  </a:lnTo>
                  <a:lnTo>
                    <a:pt x="252000" y="657225"/>
                  </a:lnTo>
                  <a:lnTo>
                    <a:pt x="0" y="487619"/>
                  </a:lnTo>
                  <a:lnTo>
                    <a:pt x="0" y="1696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kern="10" dirty="0">
                <a:solidFill>
                  <a:srgbClr val="FFFFFF"/>
                </a:solidFill>
                <a:latin typeface="+mn-ea"/>
              </a:endParaRPr>
            </a:p>
          </p:txBody>
        </p:sp>
        <p:cxnSp>
          <p:nvCxnSpPr>
            <p:cNvPr id="14" name="MH_Other_2"/>
            <p:cNvCxnSpPr/>
            <p:nvPr/>
          </p:nvCxnSpPr>
          <p:spPr>
            <a:xfrm flipH="1">
              <a:off x="1885950" y="2098675"/>
              <a:ext cx="2414588" cy="871538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MH_Other_3"/>
            <p:cNvCxnSpPr/>
            <p:nvPr/>
          </p:nvCxnSpPr>
          <p:spPr>
            <a:xfrm flipH="1">
              <a:off x="2155825" y="2171700"/>
              <a:ext cx="2254250" cy="2179638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MH_Other_4"/>
            <p:cNvCxnSpPr/>
            <p:nvPr/>
          </p:nvCxnSpPr>
          <p:spPr>
            <a:xfrm flipH="1">
              <a:off x="4635500" y="2219325"/>
              <a:ext cx="22225" cy="256857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MH_Other_5"/>
            <p:cNvCxnSpPr/>
            <p:nvPr/>
          </p:nvCxnSpPr>
          <p:spPr>
            <a:xfrm>
              <a:off x="4745038" y="2173288"/>
              <a:ext cx="782637" cy="150653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MH_Other_6"/>
            <p:cNvCxnSpPr/>
            <p:nvPr/>
          </p:nvCxnSpPr>
          <p:spPr>
            <a:xfrm>
              <a:off x="4860925" y="2136775"/>
              <a:ext cx="2663825" cy="206057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MH_Other_7"/>
            <p:cNvCxnSpPr/>
            <p:nvPr/>
          </p:nvCxnSpPr>
          <p:spPr>
            <a:xfrm flipH="1">
              <a:off x="3805238" y="2236788"/>
              <a:ext cx="688975" cy="168592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0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用户行为研究</a:t>
            </a:r>
          </a:p>
        </p:txBody>
      </p:sp>
      <p:sp>
        <p:nvSpPr>
          <p:cNvPr id="3" name="椭圆 2"/>
          <p:cNvSpPr/>
          <p:nvPr/>
        </p:nvSpPr>
        <p:spPr>
          <a:xfrm>
            <a:off x="1358543" y="3178884"/>
            <a:ext cx="966651" cy="5860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4726" y="3252958"/>
            <a:ext cx="105373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企业主体</a:t>
            </a:r>
          </a:p>
        </p:txBody>
      </p:sp>
      <p:sp>
        <p:nvSpPr>
          <p:cNvPr id="5" name="椭圆 4"/>
          <p:cNvSpPr/>
          <p:nvPr/>
        </p:nvSpPr>
        <p:spPr>
          <a:xfrm>
            <a:off x="1171300" y="4219306"/>
            <a:ext cx="1362515" cy="84037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0586" y="4435198"/>
            <a:ext cx="1053737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用户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主体</a:t>
            </a:r>
          </a:p>
        </p:txBody>
      </p:sp>
      <p:sp>
        <p:nvSpPr>
          <p:cNvPr id="7" name="椭圆 6"/>
          <p:cNvSpPr/>
          <p:nvPr/>
        </p:nvSpPr>
        <p:spPr>
          <a:xfrm>
            <a:off x="2812488" y="4354289"/>
            <a:ext cx="1193073" cy="7228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51825" y="4502334"/>
            <a:ext cx="1053737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影响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机制</a:t>
            </a:r>
          </a:p>
        </p:txBody>
      </p:sp>
      <p:sp>
        <p:nvSpPr>
          <p:cNvPr id="9" name="椭圆 8"/>
          <p:cNvSpPr/>
          <p:nvPr/>
        </p:nvSpPr>
        <p:spPr>
          <a:xfrm>
            <a:off x="2764517" y="3317245"/>
            <a:ext cx="1193073" cy="7228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903853" y="3506296"/>
            <a:ext cx="1053737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影响因素</a:t>
            </a:r>
          </a:p>
        </p:txBody>
      </p:sp>
      <p:sp>
        <p:nvSpPr>
          <p:cNvPr id="13" name="椭圆 12"/>
          <p:cNvSpPr/>
          <p:nvPr/>
        </p:nvSpPr>
        <p:spPr>
          <a:xfrm>
            <a:off x="4079147" y="3749042"/>
            <a:ext cx="1193073" cy="7228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57820" y="3938092"/>
            <a:ext cx="1053737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价值</a:t>
            </a:r>
          </a:p>
        </p:txBody>
      </p:sp>
      <p:sp>
        <p:nvSpPr>
          <p:cNvPr id="15" name="椭圆 14"/>
          <p:cNvSpPr/>
          <p:nvPr/>
        </p:nvSpPr>
        <p:spPr>
          <a:xfrm>
            <a:off x="5516879" y="3585398"/>
            <a:ext cx="1193073" cy="7228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13861" y="3317245"/>
            <a:ext cx="1053737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财务收益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8528" y="1266261"/>
            <a:ext cx="1355795" cy="506656"/>
            <a:chOff x="98528" y="1266261"/>
            <a:chExt cx="1355795" cy="506656"/>
          </a:xfrm>
        </p:grpSpPr>
        <p:sp>
          <p:nvSpPr>
            <p:cNvPr id="18" name="圆角矩形 17"/>
            <p:cNvSpPr/>
            <p:nvPr/>
          </p:nvSpPr>
          <p:spPr>
            <a:xfrm>
              <a:off x="98528" y="1266261"/>
              <a:ext cx="1286135" cy="50665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0620" y="1341117"/>
              <a:ext cx="1323703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消费行为建模</a:t>
              </a: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29" y="3252958"/>
            <a:ext cx="152400" cy="33801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" y="4250629"/>
            <a:ext cx="1117856" cy="73105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32" y="3499029"/>
            <a:ext cx="788565" cy="82198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0" y="3337288"/>
            <a:ext cx="152400" cy="33801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3" idx="6"/>
            <a:endCxn id="9" idx="2"/>
          </p:cNvCxnSpPr>
          <p:nvPr/>
        </p:nvCxnSpPr>
        <p:spPr>
          <a:xfrm>
            <a:off x="2325194" y="3471927"/>
            <a:ext cx="439323" cy="20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6"/>
            <a:endCxn id="9" idx="2"/>
          </p:cNvCxnSpPr>
          <p:nvPr/>
        </p:nvCxnSpPr>
        <p:spPr>
          <a:xfrm flipV="1">
            <a:off x="2533815" y="3678651"/>
            <a:ext cx="230702" cy="96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6"/>
            <a:endCxn id="7" idx="1"/>
          </p:cNvCxnSpPr>
          <p:nvPr/>
        </p:nvCxnSpPr>
        <p:spPr>
          <a:xfrm>
            <a:off x="2325194" y="3471927"/>
            <a:ext cx="662015" cy="988215"/>
          </a:xfrm>
          <a:prstGeom prst="straightConnector1">
            <a:avLst/>
          </a:prstGeom>
          <a:ln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6"/>
            <a:endCxn id="7" idx="1"/>
          </p:cNvCxnSpPr>
          <p:nvPr/>
        </p:nvCxnSpPr>
        <p:spPr>
          <a:xfrm flipV="1">
            <a:off x="2533815" y="4460142"/>
            <a:ext cx="453394" cy="1793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0"/>
            <a:endCxn id="9" idx="4"/>
          </p:cNvCxnSpPr>
          <p:nvPr/>
        </p:nvCxnSpPr>
        <p:spPr>
          <a:xfrm flipH="1" flipV="1">
            <a:off x="3361054" y="4040056"/>
            <a:ext cx="47971" cy="31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6"/>
          </p:cNvCxnSpPr>
          <p:nvPr/>
        </p:nvCxnSpPr>
        <p:spPr>
          <a:xfrm>
            <a:off x="3957590" y="3678651"/>
            <a:ext cx="205107" cy="2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5" idx="2"/>
          </p:cNvCxnSpPr>
          <p:nvPr/>
        </p:nvCxnSpPr>
        <p:spPr>
          <a:xfrm flipV="1">
            <a:off x="5289227" y="3946804"/>
            <a:ext cx="227652" cy="16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7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营销策略分析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407" y="2708264"/>
            <a:ext cx="4438650" cy="3343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51016" y="1915886"/>
            <a:ext cx="5468983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行为数据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扑面而来，跨平台营销已成为可能</a:t>
            </a:r>
          </a:p>
        </p:txBody>
      </p:sp>
    </p:spTree>
    <p:extLst>
      <p:ext uri="{BB962C8B-B14F-4D97-AF65-F5344CB8AC3E}">
        <p14:creationId xmlns:p14="http://schemas.microsoft.com/office/powerpoint/2010/main" val="16015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营销策略分析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" y="1353094"/>
            <a:ext cx="7747636" cy="53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805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网民行为日趋复杂 </a:t>
            </a:r>
            <a:r>
              <a:rPr lang="zh-CN" altLang="en-US" dirty="0"/>
              <a:t>企业</a:t>
            </a:r>
            <a:r>
              <a:rPr lang="zh-CN" altLang="en-US" sz="3200" dirty="0" smtClean="0"/>
              <a:t>进行多维度整合营销</a:t>
            </a:r>
          </a:p>
        </p:txBody>
      </p:sp>
      <p:sp>
        <p:nvSpPr>
          <p:cNvPr id="3" name="Freeform 78"/>
          <p:cNvSpPr>
            <a:spLocks/>
          </p:cNvSpPr>
          <p:nvPr/>
        </p:nvSpPr>
        <p:spPr bwMode="auto">
          <a:xfrm>
            <a:off x="1062038" y="3457575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78"/>
          <p:cNvSpPr>
            <a:spLocks/>
          </p:cNvSpPr>
          <p:nvPr/>
        </p:nvSpPr>
        <p:spPr bwMode="auto">
          <a:xfrm>
            <a:off x="952500" y="4657725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Freeform 78"/>
          <p:cNvSpPr>
            <a:spLocks/>
          </p:cNvSpPr>
          <p:nvPr/>
        </p:nvSpPr>
        <p:spPr bwMode="auto">
          <a:xfrm>
            <a:off x="1490663" y="4043363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Freeform 78"/>
          <p:cNvSpPr>
            <a:spLocks/>
          </p:cNvSpPr>
          <p:nvPr/>
        </p:nvSpPr>
        <p:spPr bwMode="auto">
          <a:xfrm>
            <a:off x="3286125" y="2867025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7" name="Freeform 78"/>
          <p:cNvSpPr>
            <a:spLocks/>
          </p:cNvSpPr>
          <p:nvPr/>
        </p:nvSpPr>
        <p:spPr bwMode="auto">
          <a:xfrm>
            <a:off x="2347913" y="3448050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Freeform 78"/>
          <p:cNvSpPr>
            <a:spLocks/>
          </p:cNvSpPr>
          <p:nvPr/>
        </p:nvSpPr>
        <p:spPr bwMode="auto">
          <a:xfrm>
            <a:off x="2847975" y="4038600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78"/>
          <p:cNvSpPr>
            <a:spLocks/>
          </p:cNvSpPr>
          <p:nvPr/>
        </p:nvSpPr>
        <p:spPr bwMode="auto">
          <a:xfrm>
            <a:off x="2205038" y="4633913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78"/>
          <p:cNvSpPr>
            <a:spLocks/>
          </p:cNvSpPr>
          <p:nvPr/>
        </p:nvSpPr>
        <p:spPr bwMode="auto">
          <a:xfrm>
            <a:off x="3490913" y="4633913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1" name="Freeform 78"/>
          <p:cNvSpPr>
            <a:spLocks/>
          </p:cNvSpPr>
          <p:nvPr/>
        </p:nvSpPr>
        <p:spPr bwMode="auto">
          <a:xfrm>
            <a:off x="4067175" y="4029075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Freeform 78"/>
          <p:cNvSpPr>
            <a:spLocks/>
          </p:cNvSpPr>
          <p:nvPr/>
        </p:nvSpPr>
        <p:spPr bwMode="auto">
          <a:xfrm>
            <a:off x="3633788" y="3448050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3" name="Freeform 78"/>
          <p:cNvSpPr>
            <a:spLocks/>
          </p:cNvSpPr>
          <p:nvPr/>
        </p:nvSpPr>
        <p:spPr bwMode="auto">
          <a:xfrm>
            <a:off x="4581525" y="2857500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4" name="Freeform 78"/>
          <p:cNvSpPr>
            <a:spLocks/>
          </p:cNvSpPr>
          <p:nvPr/>
        </p:nvSpPr>
        <p:spPr bwMode="auto">
          <a:xfrm>
            <a:off x="4910138" y="3433763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78"/>
          <p:cNvSpPr>
            <a:spLocks/>
          </p:cNvSpPr>
          <p:nvPr/>
        </p:nvSpPr>
        <p:spPr bwMode="auto">
          <a:xfrm>
            <a:off x="4757738" y="4624388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78"/>
          <p:cNvSpPr>
            <a:spLocks/>
          </p:cNvSpPr>
          <p:nvPr/>
        </p:nvSpPr>
        <p:spPr bwMode="auto">
          <a:xfrm>
            <a:off x="5348288" y="4019550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7" name="Freeform 78"/>
          <p:cNvSpPr>
            <a:spLocks/>
          </p:cNvSpPr>
          <p:nvPr/>
        </p:nvSpPr>
        <p:spPr bwMode="auto">
          <a:xfrm>
            <a:off x="5976938" y="4619625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78"/>
          <p:cNvSpPr>
            <a:spLocks/>
          </p:cNvSpPr>
          <p:nvPr/>
        </p:nvSpPr>
        <p:spPr bwMode="auto">
          <a:xfrm>
            <a:off x="6124575" y="3429000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78"/>
          <p:cNvSpPr>
            <a:spLocks/>
          </p:cNvSpPr>
          <p:nvPr/>
        </p:nvSpPr>
        <p:spPr bwMode="auto">
          <a:xfrm>
            <a:off x="6705600" y="4019550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>
            <a:off x="2895600" y="5233988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21" name="Freeform 78"/>
          <p:cNvSpPr>
            <a:spLocks/>
          </p:cNvSpPr>
          <p:nvPr/>
        </p:nvSpPr>
        <p:spPr bwMode="auto">
          <a:xfrm>
            <a:off x="4133850" y="5233988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22" name="Freeform 78"/>
          <p:cNvSpPr>
            <a:spLocks/>
          </p:cNvSpPr>
          <p:nvPr/>
        </p:nvSpPr>
        <p:spPr bwMode="auto">
          <a:xfrm>
            <a:off x="5929313" y="2876550"/>
            <a:ext cx="1714500" cy="571500"/>
          </a:xfrm>
          <a:custGeom>
            <a:avLst/>
            <a:gdLst/>
            <a:ahLst/>
            <a:cxnLst>
              <a:cxn ang="0">
                <a:pos x="4426" y="739"/>
              </a:cxn>
              <a:cxn ang="0">
                <a:pos x="3466" y="19"/>
              </a:cxn>
              <a:cxn ang="0">
                <a:pos x="0" y="0"/>
              </a:cxn>
              <a:cxn ang="0">
                <a:pos x="384" y="749"/>
              </a:cxn>
              <a:cxn ang="0">
                <a:pos x="4426" y="739"/>
              </a:cxn>
            </a:cxnLst>
            <a:rect l="0" t="0" r="r" b="b"/>
            <a:pathLst>
              <a:path w="4426" h="749">
                <a:moveTo>
                  <a:pt x="4426" y="739"/>
                </a:moveTo>
                <a:lnTo>
                  <a:pt x="3466" y="19"/>
                </a:lnTo>
                <a:lnTo>
                  <a:pt x="0" y="0"/>
                </a:lnTo>
                <a:lnTo>
                  <a:pt x="384" y="749"/>
                </a:lnTo>
                <a:lnTo>
                  <a:pt x="4426" y="739"/>
                </a:lnTo>
                <a:close/>
              </a:path>
            </a:pathLst>
          </a:custGeom>
          <a:solidFill>
            <a:srgbClr val="C0CFE6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28398" dir="69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3074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2288" y="4162425"/>
            <a:ext cx="9747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2050" y="4691063"/>
            <a:ext cx="9382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9650" y="2947988"/>
            <a:ext cx="1096963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5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5475" y="4162425"/>
            <a:ext cx="92392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6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19850" y="3557588"/>
            <a:ext cx="1009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7" name="Picture 3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19538" y="3490913"/>
            <a:ext cx="7858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8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33663" y="3519488"/>
            <a:ext cx="7858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9" name="Picture 1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91350" y="4090988"/>
            <a:ext cx="857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0" name="Picture 2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19600" y="5305425"/>
            <a:ext cx="9779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1" name="Picture 2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705725" y="3519488"/>
            <a:ext cx="857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2" name="Picture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776413" y="4090988"/>
            <a:ext cx="928687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3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133725" y="5305425"/>
            <a:ext cx="9144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4" name="Picture 9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419350" y="4733925"/>
            <a:ext cx="9636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圆角矩形标注 39"/>
          <p:cNvSpPr/>
          <p:nvPr/>
        </p:nvSpPr>
        <p:spPr>
          <a:xfrm>
            <a:off x="500063" y="1928813"/>
            <a:ext cx="1785937" cy="1214437"/>
          </a:xfrm>
          <a:prstGeom prst="wedgeRoundRectCallout">
            <a:avLst>
              <a:gd name="adj1" fmla="val 51344"/>
              <a:gd name="adj2" fmla="val 96551"/>
              <a:gd name="adj3" fmla="val 16667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网络行为轨迹的多样性和复杂性，使得网络媒体整合营销成为必然</a:t>
            </a:r>
          </a:p>
        </p:txBody>
      </p:sp>
      <p:pic>
        <p:nvPicPr>
          <p:cNvPr id="42" name="图片 41" descr="xiaoren.gif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00113" y="4149725"/>
            <a:ext cx="428625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75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43848E-6 C 0.00643 -0.04233 0.01285 -0.08465 0.02535 -0.10477 C 0.03785 -0.12489 0.06771 -0.10801 0.07483 -0.12096 C 0.08195 -0.13391 0.05365 -0.17045 0.06806 -0.18294 C 0.08247 -0.19543 0.12431 -0.20121 0.16146 -0.19543 C 0.19861 -0.18965 0.26476 -0.14015 0.2908 -0.14756 C 0.31684 -0.15496 0.30226 -0.21925 0.31736 -0.23983 C 0.33247 -0.26041 0.34914 -0.27313 0.38143 -0.27175 C 0.41372 -0.27036 0.47761 -0.22665 0.51077 -0.23104 C 0.54393 -0.23544 0.56042 -0.2988 0.58004 -0.29857 C 0.59966 -0.29834 0.62327 -0.25116 0.62813 -0.22919 C 0.63299 -0.20722 0.60434 -0.15981 0.60938 -0.16698 C 0.61441 -0.17415 0.63664 -0.26041 0.65868 -0.27175 C 0.68073 -0.28308 0.72379 -0.25186 0.7415 -0.23451 C 0.75921 -0.21717 0.77032 -0.19427 0.76546 -0.16698 C 0.76059 -0.13969 0.71476 -0.10269 0.71216 -0.07124 C 0.70955 -0.03978 0.76146 0.00531 0.74948 0.02127 C 0.7375 0.03723 0.67084 0.03723 0.64011 0.02474 C 0.60938 0.01225 0.57657 -0.05852 0.56546 -0.05343 C 0.55434 -0.04834 0.58559 0.0437 0.57344 0.05504 C 0.56129 0.06637 0.49775 -6.43848E-6 0.49202 0.0141 C 0.48629 0.02821 0.55261 0.12603 0.53872 0.14014 C 0.52483 0.15425 0.45486 0.10406 0.40816 0.09944 C 0.36146 0.09481 0.3007 0.12326 0.25868 0.11193 C 0.21667 0.10059 0.15191 0.06244 0.15608 0.03191 C 0.16025 0.00138 0.24028 -0.06592 0.28403 -0.07124 C 0.32778 -0.07656 0.37657 0.00531 0.41875 -6.43848E-6 C 0.46094 -0.00533 0.54775 -0.0791 0.53733 -0.10315 C 0.52691 -0.1272 0.43177 -0.15102 0.35608 -0.14385 C 0.28039 -0.13669 0.03802 -0.05852 0.08282 -0.06037 C 0.12761 -0.06222 0.5349 -0.13946 0.62535 -0.15449 " pathEditMode="relative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04863"/>
          </a:xfrm>
        </p:spPr>
        <p:txBody>
          <a:bodyPr/>
          <a:lstStyle/>
          <a:p>
            <a:r>
              <a:rPr lang="zh-CN" altLang="en-US" sz="2800" smtClean="0"/>
              <a:t>总结：整合营销的实现机理</a:t>
            </a:r>
          </a:p>
        </p:txBody>
      </p:sp>
      <p:graphicFrame>
        <p:nvGraphicFramePr>
          <p:cNvPr id="14" name="图示 13"/>
          <p:cNvGraphicFramePr/>
          <p:nvPr/>
        </p:nvGraphicFramePr>
        <p:xfrm>
          <a:off x="285720" y="928670"/>
          <a:ext cx="6715172" cy="120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图示 14"/>
          <p:cNvGraphicFramePr/>
          <p:nvPr/>
        </p:nvGraphicFramePr>
        <p:xfrm>
          <a:off x="285720" y="1928802"/>
          <a:ext cx="6715172" cy="120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58372" name="组合 15"/>
          <p:cNvGrpSpPr>
            <a:grpSpLocks/>
          </p:cNvGrpSpPr>
          <p:nvPr/>
        </p:nvGrpSpPr>
        <p:grpSpPr bwMode="auto">
          <a:xfrm>
            <a:off x="7572375" y="1143000"/>
            <a:ext cx="1000125" cy="2000250"/>
            <a:chOff x="1469726" y="379179"/>
            <a:chExt cx="2014552" cy="482592"/>
          </a:xfrm>
        </p:grpSpPr>
        <p:sp>
          <p:nvSpPr>
            <p:cNvPr id="17" name="圆角矩形 16"/>
            <p:cNvSpPr/>
            <p:nvPr/>
          </p:nvSpPr>
          <p:spPr>
            <a:xfrm>
              <a:off x="1469726" y="379179"/>
              <a:ext cx="2014552" cy="48259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1469726" y="396415"/>
              <a:ext cx="1966587" cy="435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/>
                <a:t>用户细分与媒体组合</a:t>
              </a:r>
            </a:p>
          </p:txBody>
        </p:sp>
      </p:grp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2245283961"/>
              </p:ext>
            </p:extLst>
          </p:nvPr>
        </p:nvGraphicFramePr>
        <p:xfrm>
          <a:off x="214282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1" name="直接连接符 20"/>
          <p:cNvCxnSpPr/>
          <p:nvPr/>
        </p:nvCxnSpPr>
        <p:spPr bwMode="auto">
          <a:xfrm>
            <a:off x="6143625" y="3571875"/>
            <a:ext cx="1428750" cy="1000125"/>
          </a:xfrm>
          <a:prstGeom prst="line">
            <a:avLst/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flipV="1">
            <a:off x="6143625" y="4786313"/>
            <a:ext cx="1428750" cy="1357312"/>
          </a:xfrm>
          <a:prstGeom prst="line">
            <a:avLst/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" name="组合 24"/>
          <p:cNvGrpSpPr/>
          <p:nvPr/>
        </p:nvGrpSpPr>
        <p:grpSpPr>
          <a:xfrm>
            <a:off x="7358082" y="4214818"/>
            <a:ext cx="1535906" cy="767953"/>
            <a:chOff x="129778" y="1132483"/>
            <a:chExt cx="1535906" cy="76795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6" name="圆角矩形 25"/>
            <p:cNvSpPr/>
            <p:nvPr/>
          </p:nvSpPr>
          <p:spPr>
            <a:xfrm>
              <a:off x="129778" y="1132483"/>
              <a:ext cx="1535906" cy="767953"/>
            </a:xfrm>
            <a:prstGeom prst="roundRect">
              <a:avLst>
                <a:gd name="adj" fmla="val 10000"/>
              </a:avLst>
            </a:prstGeom>
            <a:solidFill>
              <a:srgbClr val="99CC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圆角矩形 4"/>
            <p:cNvSpPr/>
            <p:nvPr/>
          </p:nvSpPr>
          <p:spPr>
            <a:xfrm>
              <a:off x="152271" y="1154976"/>
              <a:ext cx="1490920" cy="72296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600" dirty="0"/>
                <a:t>整合营销价值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357938" y="4214813"/>
            <a:ext cx="3571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关联分析</a:t>
            </a:r>
          </a:p>
        </p:txBody>
      </p:sp>
    </p:spTree>
    <p:extLst>
      <p:ext uri="{BB962C8B-B14F-4D97-AF65-F5344CB8AC3E}">
        <p14:creationId xmlns:p14="http://schemas.microsoft.com/office/powerpoint/2010/main" val="23265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营销策略分析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7" y="1315568"/>
            <a:ext cx="75438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7838" y="5733306"/>
            <a:ext cx="4055977" cy="375928"/>
          </a:xfrm>
        </p:spPr>
        <p:txBody>
          <a:bodyPr/>
          <a:lstStyle/>
          <a:p>
            <a:r>
              <a:rPr lang="en-US" altLang="zh-CN" sz="1200" dirty="0" smtClean="0"/>
              <a:t>2016.01.06  </a:t>
            </a:r>
            <a:r>
              <a:rPr lang="zh-CN" altLang="en-US" sz="1200" dirty="0" smtClean="0"/>
              <a:t>王</a:t>
            </a:r>
            <a:r>
              <a:rPr lang="zh-CN" altLang="en-US" sz="1200" dirty="0"/>
              <a:t>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社会化商务下用户消费行为研究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2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​​ 3"/>
          <p:cNvSpPr>
            <a:spLocks noChangeArrowheads="1"/>
          </p:cNvSpPr>
          <p:nvPr/>
        </p:nvSpPr>
        <p:spPr bwMode="auto">
          <a:xfrm>
            <a:off x="1670401" y="1256318"/>
            <a:ext cx="2220480" cy="848160"/>
          </a:xfrm>
          <a:prstGeom prst="roundRect">
            <a:avLst>
              <a:gd name="adj" fmla="val 16667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社会化媒体营销</a:t>
            </a:r>
          </a:p>
        </p:txBody>
      </p:sp>
      <p:sp>
        <p:nvSpPr>
          <p:cNvPr id="5" name="不等于号 4"/>
          <p:cNvSpPr>
            <a:spLocks/>
          </p:cNvSpPr>
          <p:nvPr/>
        </p:nvSpPr>
        <p:spPr bwMode="auto">
          <a:xfrm>
            <a:off x="4086720" y="1516957"/>
            <a:ext cx="783360" cy="391680"/>
          </a:xfrm>
          <a:custGeom>
            <a:avLst/>
            <a:gdLst>
              <a:gd name="T0" fmla="*/ 114470 w 864096"/>
              <a:gd name="T1" fmla="*/ 88951 h 432048"/>
              <a:gd name="T2" fmla="*/ 423967 w 864096"/>
              <a:gd name="T3" fmla="*/ 88951 h 432048"/>
              <a:gd name="T4" fmla="*/ 456343 w 864096"/>
              <a:gd name="T5" fmla="*/ 0 h 432048"/>
              <a:gd name="T6" fmla="*/ 551777 w 864096"/>
              <a:gd name="T7" fmla="*/ 34735 h 432048"/>
              <a:gd name="T8" fmla="*/ 532044 w 864096"/>
              <a:gd name="T9" fmla="*/ 88951 h 432048"/>
              <a:gd name="T10" fmla="*/ 749130 w 864096"/>
              <a:gd name="T11" fmla="*/ 88951 h 432048"/>
              <a:gd name="T12" fmla="*/ 749130 w 864096"/>
              <a:gd name="T13" fmla="*/ 190511 h 432048"/>
              <a:gd name="T14" fmla="*/ 495080 w 864096"/>
              <a:gd name="T15" fmla="*/ 190511 h 432048"/>
              <a:gd name="T16" fmla="*/ 476597 w 864096"/>
              <a:gd name="T17" fmla="*/ 241289 h 432048"/>
              <a:gd name="T18" fmla="*/ 749130 w 864096"/>
              <a:gd name="T19" fmla="*/ 241289 h 432048"/>
              <a:gd name="T20" fmla="*/ 749130 w 864096"/>
              <a:gd name="T21" fmla="*/ 342849 h 432048"/>
              <a:gd name="T22" fmla="*/ 439633 w 864096"/>
              <a:gd name="T23" fmla="*/ 342849 h 432048"/>
              <a:gd name="T24" fmla="*/ 407257 w 864096"/>
              <a:gd name="T25" fmla="*/ 431800 h 432048"/>
              <a:gd name="T26" fmla="*/ 311823 w 864096"/>
              <a:gd name="T27" fmla="*/ 397065 h 432048"/>
              <a:gd name="T28" fmla="*/ 331556 w 864096"/>
              <a:gd name="T29" fmla="*/ 342849 h 432048"/>
              <a:gd name="T30" fmla="*/ 114470 w 864096"/>
              <a:gd name="T31" fmla="*/ 342849 h 432048"/>
              <a:gd name="T32" fmla="*/ 114470 w 864096"/>
              <a:gd name="T33" fmla="*/ 241289 h 432048"/>
              <a:gd name="T34" fmla="*/ 368520 w 864096"/>
              <a:gd name="T35" fmla="*/ 241289 h 432048"/>
              <a:gd name="T36" fmla="*/ 387003 w 864096"/>
              <a:gd name="T37" fmla="*/ 190511 h 432048"/>
              <a:gd name="T38" fmla="*/ 114470 w 864096"/>
              <a:gd name="T39" fmla="*/ 190511 h 432048"/>
              <a:gd name="T40" fmla="*/ 114470 w 864096"/>
              <a:gd name="T41" fmla="*/ 88951 h 43204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64096" h="432048">
                <a:moveTo>
                  <a:pt x="114536" y="89002"/>
                </a:moveTo>
                <a:lnTo>
                  <a:pt x="424211" y="89002"/>
                </a:lnTo>
                <a:lnTo>
                  <a:pt x="456605" y="0"/>
                </a:lnTo>
                <a:lnTo>
                  <a:pt x="552094" y="34755"/>
                </a:lnTo>
                <a:lnTo>
                  <a:pt x="532350" y="89002"/>
                </a:lnTo>
                <a:lnTo>
                  <a:pt x="749560" y="89002"/>
                </a:lnTo>
                <a:lnTo>
                  <a:pt x="749560" y="190620"/>
                </a:lnTo>
                <a:lnTo>
                  <a:pt x="495364" y="190620"/>
                </a:lnTo>
                <a:lnTo>
                  <a:pt x="476871" y="241428"/>
                </a:lnTo>
                <a:lnTo>
                  <a:pt x="749560" y="241428"/>
                </a:lnTo>
                <a:lnTo>
                  <a:pt x="749560" y="343046"/>
                </a:lnTo>
                <a:lnTo>
                  <a:pt x="439885" y="343046"/>
                </a:lnTo>
                <a:lnTo>
                  <a:pt x="407491" y="432048"/>
                </a:lnTo>
                <a:lnTo>
                  <a:pt x="312002" y="397293"/>
                </a:lnTo>
                <a:lnTo>
                  <a:pt x="331746" y="343046"/>
                </a:lnTo>
                <a:lnTo>
                  <a:pt x="114536" y="343046"/>
                </a:lnTo>
                <a:lnTo>
                  <a:pt x="114536" y="241428"/>
                </a:lnTo>
                <a:lnTo>
                  <a:pt x="368732" y="241428"/>
                </a:lnTo>
                <a:lnTo>
                  <a:pt x="387225" y="190620"/>
                </a:lnTo>
                <a:lnTo>
                  <a:pt x="114536" y="190620"/>
                </a:lnTo>
                <a:lnTo>
                  <a:pt x="114536" y="89002"/>
                </a:lnTo>
                <a:close/>
              </a:path>
            </a:pathLst>
          </a:custGeom>
          <a:solidFill>
            <a:srgbClr val="8FD63A"/>
          </a:solidFill>
          <a:ln>
            <a:noFill/>
          </a:ln>
        </p:spPr>
        <p:txBody>
          <a:bodyPr/>
          <a:lstStyle/>
          <a:p>
            <a:endParaRPr lang="zh-CN" altLang="en-US" sz="1633"/>
          </a:p>
        </p:txBody>
      </p:sp>
      <p:sp>
        <p:nvSpPr>
          <p:cNvPr id="6" name="圆角矩形​​ 5"/>
          <p:cNvSpPr>
            <a:spLocks noChangeArrowheads="1"/>
          </p:cNvSpPr>
          <p:nvPr/>
        </p:nvSpPr>
        <p:spPr bwMode="auto">
          <a:xfrm>
            <a:off x="5132161" y="1256318"/>
            <a:ext cx="2220480" cy="848160"/>
          </a:xfrm>
          <a:prstGeom prst="roundRect">
            <a:avLst>
              <a:gd name="adj" fmla="val 16667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口碑营销</a:t>
            </a:r>
          </a:p>
        </p:txBody>
      </p:sp>
      <p:sp>
        <p:nvSpPr>
          <p:cNvPr id="7" name="圆角矩形​​ 6"/>
          <p:cNvSpPr>
            <a:spLocks noChangeArrowheads="1"/>
          </p:cNvSpPr>
          <p:nvPr/>
        </p:nvSpPr>
        <p:spPr bwMode="auto">
          <a:xfrm>
            <a:off x="1670401" y="2272958"/>
            <a:ext cx="2220480" cy="849600"/>
          </a:xfrm>
          <a:prstGeom prst="roundRect">
            <a:avLst>
              <a:gd name="adj" fmla="val 16667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</a:t>
            </a:r>
          </a:p>
        </p:txBody>
      </p:sp>
      <p:sp>
        <p:nvSpPr>
          <p:cNvPr id="8" name="圆角矩形​​ 7"/>
          <p:cNvSpPr>
            <a:spLocks noChangeArrowheads="1"/>
          </p:cNvSpPr>
          <p:nvPr/>
        </p:nvSpPr>
        <p:spPr bwMode="auto">
          <a:xfrm>
            <a:off x="5132161" y="2272958"/>
            <a:ext cx="2220480" cy="849600"/>
          </a:xfrm>
          <a:prstGeom prst="roundRect">
            <a:avLst>
              <a:gd name="adj" fmla="val 16667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</a:t>
            </a:r>
          </a:p>
        </p:txBody>
      </p:sp>
      <p:sp>
        <p:nvSpPr>
          <p:cNvPr id="9" name="圆角矩形​​ 8"/>
          <p:cNvSpPr>
            <a:spLocks noChangeArrowheads="1"/>
          </p:cNvSpPr>
          <p:nvPr/>
        </p:nvSpPr>
        <p:spPr bwMode="auto">
          <a:xfrm>
            <a:off x="1670401" y="3289598"/>
            <a:ext cx="2220480" cy="849600"/>
          </a:xfrm>
          <a:prstGeom prst="roundRect">
            <a:avLst>
              <a:gd name="adj" fmla="val 16667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社会化媒体营销</a:t>
            </a:r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</a:t>
            </a:r>
            <a:r>
              <a:rPr lang="en-US" altLang="zh-CN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>
            <a:spLocks noChangeArrowheads="1"/>
          </p:cNvSpPr>
          <p:nvPr/>
        </p:nvSpPr>
        <p:spPr bwMode="auto">
          <a:xfrm>
            <a:off x="4282561" y="2496157"/>
            <a:ext cx="456480" cy="393120"/>
          </a:xfrm>
          <a:prstGeom prst="chevron">
            <a:avLst>
              <a:gd name="adj" fmla="val 49764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不等于号 11"/>
          <p:cNvSpPr>
            <a:spLocks/>
          </p:cNvSpPr>
          <p:nvPr/>
        </p:nvSpPr>
        <p:spPr bwMode="auto">
          <a:xfrm>
            <a:off x="4119841" y="3410557"/>
            <a:ext cx="783360" cy="391680"/>
          </a:xfrm>
          <a:custGeom>
            <a:avLst/>
            <a:gdLst>
              <a:gd name="T0" fmla="*/ 114470 w 864096"/>
              <a:gd name="T1" fmla="*/ 88951 h 432048"/>
              <a:gd name="T2" fmla="*/ 423967 w 864096"/>
              <a:gd name="T3" fmla="*/ 88951 h 432048"/>
              <a:gd name="T4" fmla="*/ 456343 w 864096"/>
              <a:gd name="T5" fmla="*/ 0 h 432048"/>
              <a:gd name="T6" fmla="*/ 551777 w 864096"/>
              <a:gd name="T7" fmla="*/ 34735 h 432048"/>
              <a:gd name="T8" fmla="*/ 532044 w 864096"/>
              <a:gd name="T9" fmla="*/ 88951 h 432048"/>
              <a:gd name="T10" fmla="*/ 749130 w 864096"/>
              <a:gd name="T11" fmla="*/ 88951 h 432048"/>
              <a:gd name="T12" fmla="*/ 749130 w 864096"/>
              <a:gd name="T13" fmla="*/ 190511 h 432048"/>
              <a:gd name="T14" fmla="*/ 495080 w 864096"/>
              <a:gd name="T15" fmla="*/ 190511 h 432048"/>
              <a:gd name="T16" fmla="*/ 476597 w 864096"/>
              <a:gd name="T17" fmla="*/ 241289 h 432048"/>
              <a:gd name="T18" fmla="*/ 749130 w 864096"/>
              <a:gd name="T19" fmla="*/ 241289 h 432048"/>
              <a:gd name="T20" fmla="*/ 749130 w 864096"/>
              <a:gd name="T21" fmla="*/ 342849 h 432048"/>
              <a:gd name="T22" fmla="*/ 439633 w 864096"/>
              <a:gd name="T23" fmla="*/ 342849 h 432048"/>
              <a:gd name="T24" fmla="*/ 407257 w 864096"/>
              <a:gd name="T25" fmla="*/ 431800 h 432048"/>
              <a:gd name="T26" fmla="*/ 311823 w 864096"/>
              <a:gd name="T27" fmla="*/ 397065 h 432048"/>
              <a:gd name="T28" fmla="*/ 331556 w 864096"/>
              <a:gd name="T29" fmla="*/ 342849 h 432048"/>
              <a:gd name="T30" fmla="*/ 114470 w 864096"/>
              <a:gd name="T31" fmla="*/ 342849 h 432048"/>
              <a:gd name="T32" fmla="*/ 114470 w 864096"/>
              <a:gd name="T33" fmla="*/ 241289 h 432048"/>
              <a:gd name="T34" fmla="*/ 368520 w 864096"/>
              <a:gd name="T35" fmla="*/ 241289 h 432048"/>
              <a:gd name="T36" fmla="*/ 387003 w 864096"/>
              <a:gd name="T37" fmla="*/ 190511 h 432048"/>
              <a:gd name="T38" fmla="*/ 114470 w 864096"/>
              <a:gd name="T39" fmla="*/ 190511 h 432048"/>
              <a:gd name="T40" fmla="*/ 114470 w 864096"/>
              <a:gd name="T41" fmla="*/ 88951 h 43204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64096" h="432048">
                <a:moveTo>
                  <a:pt x="114536" y="89002"/>
                </a:moveTo>
                <a:lnTo>
                  <a:pt x="424211" y="89002"/>
                </a:lnTo>
                <a:lnTo>
                  <a:pt x="456605" y="0"/>
                </a:lnTo>
                <a:lnTo>
                  <a:pt x="552094" y="34755"/>
                </a:lnTo>
                <a:lnTo>
                  <a:pt x="532350" y="89002"/>
                </a:lnTo>
                <a:lnTo>
                  <a:pt x="749560" y="89002"/>
                </a:lnTo>
                <a:lnTo>
                  <a:pt x="749560" y="190620"/>
                </a:lnTo>
                <a:lnTo>
                  <a:pt x="495364" y="190620"/>
                </a:lnTo>
                <a:lnTo>
                  <a:pt x="476871" y="241428"/>
                </a:lnTo>
                <a:lnTo>
                  <a:pt x="749560" y="241428"/>
                </a:lnTo>
                <a:lnTo>
                  <a:pt x="749560" y="343046"/>
                </a:lnTo>
                <a:lnTo>
                  <a:pt x="439885" y="343046"/>
                </a:lnTo>
                <a:lnTo>
                  <a:pt x="407491" y="432048"/>
                </a:lnTo>
                <a:lnTo>
                  <a:pt x="312002" y="397293"/>
                </a:lnTo>
                <a:lnTo>
                  <a:pt x="331746" y="343046"/>
                </a:lnTo>
                <a:lnTo>
                  <a:pt x="114536" y="343046"/>
                </a:lnTo>
                <a:lnTo>
                  <a:pt x="114536" y="241428"/>
                </a:lnTo>
                <a:lnTo>
                  <a:pt x="368732" y="241428"/>
                </a:lnTo>
                <a:lnTo>
                  <a:pt x="387225" y="190620"/>
                </a:lnTo>
                <a:lnTo>
                  <a:pt x="114536" y="190620"/>
                </a:lnTo>
                <a:lnTo>
                  <a:pt x="114536" y="89002"/>
                </a:lnTo>
                <a:close/>
              </a:path>
            </a:pathLst>
          </a:custGeom>
          <a:solidFill>
            <a:srgbClr val="8FD63A"/>
          </a:solidFill>
          <a:ln>
            <a:noFill/>
          </a:ln>
        </p:spPr>
        <p:txBody>
          <a:bodyPr/>
          <a:lstStyle/>
          <a:p>
            <a:endParaRPr lang="zh-CN" altLang="en-US" sz="1633"/>
          </a:p>
        </p:txBody>
      </p:sp>
      <p:sp>
        <p:nvSpPr>
          <p:cNvPr id="13" name="圆角矩形​​ 12"/>
          <p:cNvSpPr>
            <a:spLocks noChangeArrowheads="1"/>
          </p:cNvSpPr>
          <p:nvPr/>
        </p:nvSpPr>
        <p:spPr bwMode="auto">
          <a:xfrm>
            <a:off x="5132161" y="3289598"/>
            <a:ext cx="2220480" cy="849600"/>
          </a:xfrm>
          <a:prstGeom prst="roundRect">
            <a:avLst>
              <a:gd name="adj" fmla="val 16667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廉价</a:t>
            </a:r>
          </a:p>
        </p:txBody>
      </p:sp>
      <p:sp>
        <p:nvSpPr>
          <p:cNvPr id="14" name="圆角矩形​​ 13"/>
          <p:cNvSpPr>
            <a:spLocks noChangeArrowheads="1"/>
          </p:cNvSpPr>
          <p:nvPr/>
        </p:nvSpPr>
        <p:spPr bwMode="auto">
          <a:xfrm>
            <a:off x="1670401" y="4307677"/>
            <a:ext cx="2220480" cy="849600"/>
          </a:xfrm>
          <a:prstGeom prst="roundRect">
            <a:avLst>
              <a:gd name="adj" fmla="val 16667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短期投入</a:t>
            </a:r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​​ 14"/>
          <p:cNvSpPr>
            <a:spLocks noChangeArrowheads="1"/>
          </p:cNvSpPr>
          <p:nvPr/>
        </p:nvSpPr>
        <p:spPr bwMode="auto">
          <a:xfrm>
            <a:off x="5159521" y="4307677"/>
            <a:ext cx="2221920" cy="849600"/>
          </a:xfrm>
          <a:prstGeom prst="roundRect">
            <a:avLst>
              <a:gd name="adj" fmla="val 16667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持续投入</a:t>
            </a:r>
          </a:p>
        </p:txBody>
      </p:sp>
      <p:sp>
        <p:nvSpPr>
          <p:cNvPr id="16" name="燕尾形 15"/>
          <p:cNvSpPr>
            <a:spLocks noChangeArrowheads="1"/>
          </p:cNvSpPr>
          <p:nvPr/>
        </p:nvSpPr>
        <p:spPr bwMode="auto">
          <a:xfrm flipH="1">
            <a:off x="4281121" y="4566877"/>
            <a:ext cx="394560" cy="391680"/>
          </a:xfrm>
          <a:prstGeom prst="chevron">
            <a:avLst>
              <a:gd name="adj" fmla="val 50088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​​ 16"/>
          <p:cNvSpPr>
            <a:spLocks noChangeArrowheads="1"/>
          </p:cNvSpPr>
          <p:nvPr/>
        </p:nvSpPr>
        <p:spPr bwMode="auto">
          <a:xfrm>
            <a:off x="1670401" y="5324317"/>
            <a:ext cx="2220480" cy="849600"/>
          </a:xfrm>
          <a:prstGeom prst="roundRect">
            <a:avLst>
              <a:gd name="adj" fmla="val 16667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​​ 17"/>
          <p:cNvSpPr>
            <a:spLocks noChangeArrowheads="1"/>
          </p:cNvSpPr>
          <p:nvPr/>
        </p:nvSpPr>
        <p:spPr bwMode="auto">
          <a:xfrm>
            <a:off x="5168161" y="5324317"/>
            <a:ext cx="2221920" cy="849600"/>
          </a:xfrm>
          <a:prstGeom prst="roundRect">
            <a:avLst>
              <a:gd name="adj" fmla="val 16667"/>
            </a:avLst>
          </a:prstGeom>
          <a:solidFill>
            <a:srgbClr val="8FD63A"/>
          </a:solidFill>
          <a:ln>
            <a:noFill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45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endParaRPr lang="en-US" altLang="zh-CN" sz="145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于号 18"/>
          <p:cNvSpPr>
            <a:spLocks/>
          </p:cNvSpPr>
          <p:nvPr/>
        </p:nvSpPr>
        <p:spPr bwMode="auto">
          <a:xfrm>
            <a:off x="4119841" y="5527357"/>
            <a:ext cx="849600" cy="391680"/>
          </a:xfrm>
          <a:custGeom>
            <a:avLst/>
            <a:gdLst>
              <a:gd name="T0" fmla="*/ 124150 w 937314"/>
              <a:gd name="T1" fmla="*/ 88951 h 432048"/>
              <a:gd name="T2" fmla="*/ 812475 w 937314"/>
              <a:gd name="T3" fmla="*/ 88951 h 432048"/>
              <a:gd name="T4" fmla="*/ 812475 w 937314"/>
              <a:gd name="T5" fmla="*/ 190511 h 432048"/>
              <a:gd name="T6" fmla="*/ 124150 w 937314"/>
              <a:gd name="T7" fmla="*/ 190511 h 432048"/>
              <a:gd name="T8" fmla="*/ 124150 w 937314"/>
              <a:gd name="T9" fmla="*/ 88951 h 432048"/>
              <a:gd name="T10" fmla="*/ 124150 w 937314"/>
              <a:gd name="T11" fmla="*/ 241289 h 432048"/>
              <a:gd name="T12" fmla="*/ 812475 w 937314"/>
              <a:gd name="T13" fmla="*/ 241289 h 432048"/>
              <a:gd name="T14" fmla="*/ 812475 w 937314"/>
              <a:gd name="T15" fmla="*/ 342849 h 432048"/>
              <a:gd name="T16" fmla="*/ 124150 w 937314"/>
              <a:gd name="T17" fmla="*/ 342849 h 432048"/>
              <a:gd name="T18" fmla="*/ 124150 w 937314"/>
              <a:gd name="T19" fmla="*/ 241289 h 4320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37314" h="432048">
                <a:moveTo>
                  <a:pt x="124241" y="89002"/>
                </a:moveTo>
                <a:lnTo>
                  <a:pt x="813073" y="89002"/>
                </a:lnTo>
                <a:lnTo>
                  <a:pt x="813073" y="190620"/>
                </a:lnTo>
                <a:lnTo>
                  <a:pt x="124241" y="190620"/>
                </a:lnTo>
                <a:lnTo>
                  <a:pt x="124241" y="89002"/>
                </a:lnTo>
                <a:close/>
                <a:moveTo>
                  <a:pt x="124241" y="241428"/>
                </a:moveTo>
                <a:lnTo>
                  <a:pt x="813073" y="241428"/>
                </a:lnTo>
                <a:lnTo>
                  <a:pt x="813073" y="343046"/>
                </a:lnTo>
                <a:lnTo>
                  <a:pt x="124241" y="343046"/>
                </a:lnTo>
                <a:lnTo>
                  <a:pt x="124241" y="241428"/>
                </a:lnTo>
                <a:close/>
              </a:path>
            </a:pathLst>
          </a:custGeom>
          <a:solidFill>
            <a:srgbClr val="8FD63A"/>
          </a:solidFill>
          <a:ln>
            <a:noFill/>
          </a:ln>
        </p:spPr>
        <p:txBody>
          <a:bodyPr/>
          <a:lstStyle/>
          <a:p>
            <a:endParaRPr lang="zh-CN" altLang="en-US" sz="1633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466726" y="175818"/>
            <a:ext cx="8215844" cy="796011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营销策略分析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73132" y="2621158"/>
            <a:ext cx="90252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结合所处的社会化网络环境进行营销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20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3639" y="2733694"/>
            <a:ext cx="78550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/>
              <a:t>Thank you for watching!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67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2"/>
          <p:cNvSpPr>
            <a:spLocks/>
          </p:cNvSpPr>
          <p:nvPr/>
        </p:nvSpPr>
        <p:spPr bwMode="auto">
          <a:xfrm>
            <a:off x="957263" y="709613"/>
            <a:ext cx="2482850" cy="2813050"/>
          </a:xfrm>
          <a:custGeom>
            <a:avLst/>
            <a:gdLst>
              <a:gd name="T0" fmla="*/ 0 w 1131888"/>
              <a:gd name="T1" fmla="*/ 0 h 1282701"/>
              <a:gd name="T2" fmla="*/ 1131888 w 1131888"/>
              <a:gd name="T3" fmla="*/ 1282701 h 1282701"/>
            </a:gdLst>
            <a:ahLst/>
            <a:cxnLst/>
            <a:rect l="T0" t="T1" r="T2" b="T3"/>
            <a:pathLst>
              <a:path w="1131888" h="1282701">
                <a:moveTo>
                  <a:pt x="428228" y="1258888"/>
                </a:moveTo>
                <a:cubicBezTo>
                  <a:pt x="431800" y="1258888"/>
                  <a:pt x="428228" y="1274763"/>
                  <a:pt x="428228" y="1282701"/>
                </a:cubicBezTo>
                <a:cubicBezTo>
                  <a:pt x="417512" y="1278732"/>
                  <a:pt x="428228" y="1266826"/>
                  <a:pt x="428228" y="1258888"/>
                </a:cubicBezTo>
                <a:close/>
                <a:moveTo>
                  <a:pt x="46038" y="1222375"/>
                </a:moveTo>
                <a:cubicBezTo>
                  <a:pt x="34528" y="1241085"/>
                  <a:pt x="15346" y="1256053"/>
                  <a:pt x="3836" y="1274763"/>
                </a:cubicBezTo>
                <a:lnTo>
                  <a:pt x="0" y="1274763"/>
                </a:lnTo>
                <a:cubicBezTo>
                  <a:pt x="0" y="1274763"/>
                  <a:pt x="0" y="1274763"/>
                  <a:pt x="0" y="1271021"/>
                </a:cubicBezTo>
                <a:cubicBezTo>
                  <a:pt x="15346" y="1252311"/>
                  <a:pt x="30692" y="1237343"/>
                  <a:pt x="46038" y="1222375"/>
                </a:cubicBezTo>
                <a:close/>
                <a:moveTo>
                  <a:pt x="811337" y="1149747"/>
                </a:moveTo>
                <a:cubicBezTo>
                  <a:pt x="812701" y="1148670"/>
                  <a:pt x="815182" y="1148443"/>
                  <a:pt x="819150" y="1150257"/>
                </a:cubicBezTo>
                <a:cubicBezTo>
                  <a:pt x="813197" y="1163864"/>
                  <a:pt x="807244" y="1152979"/>
                  <a:pt x="811337" y="1149747"/>
                </a:cubicBezTo>
                <a:close/>
                <a:moveTo>
                  <a:pt x="374967" y="1130300"/>
                </a:moveTo>
                <a:cubicBezTo>
                  <a:pt x="374967" y="1130300"/>
                  <a:pt x="378777" y="1130300"/>
                  <a:pt x="378777" y="1130300"/>
                </a:cubicBezTo>
                <a:cubicBezTo>
                  <a:pt x="378777" y="1130300"/>
                  <a:pt x="382587" y="1130300"/>
                  <a:pt x="378777" y="1134080"/>
                </a:cubicBezTo>
                <a:cubicBezTo>
                  <a:pt x="371157" y="1156758"/>
                  <a:pt x="355917" y="1183217"/>
                  <a:pt x="348297" y="1205895"/>
                </a:cubicBezTo>
                <a:cubicBezTo>
                  <a:pt x="348297" y="1205895"/>
                  <a:pt x="344487" y="1209675"/>
                  <a:pt x="344487" y="1205895"/>
                </a:cubicBezTo>
                <a:cubicBezTo>
                  <a:pt x="352107" y="1179437"/>
                  <a:pt x="367347" y="1156758"/>
                  <a:pt x="374967" y="1130300"/>
                </a:cubicBezTo>
                <a:close/>
                <a:moveTo>
                  <a:pt x="129117" y="1108075"/>
                </a:moveTo>
                <a:cubicBezTo>
                  <a:pt x="136525" y="1119641"/>
                  <a:pt x="121708" y="1131208"/>
                  <a:pt x="114300" y="1135063"/>
                </a:cubicBezTo>
                <a:cubicBezTo>
                  <a:pt x="118004" y="1123497"/>
                  <a:pt x="129117" y="1119641"/>
                  <a:pt x="129117" y="1108075"/>
                </a:cubicBezTo>
                <a:close/>
                <a:moveTo>
                  <a:pt x="1033462" y="1093788"/>
                </a:moveTo>
                <a:cubicBezTo>
                  <a:pt x="1045368" y="1097492"/>
                  <a:pt x="1049337" y="1104901"/>
                  <a:pt x="1049337" y="1116013"/>
                </a:cubicBezTo>
                <a:cubicBezTo>
                  <a:pt x="1033462" y="1116013"/>
                  <a:pt x="1037431" y="1104901"/>
                  <a:pt x="1033462" y="1093788"/>
                </a:cubicBezTo>
                <a:close/>
                <a:moveTo>
                  <a:pt x="833437" y="1074738"/>
                </a:moveTo>
                <a:cubicBezTo>
                  <a:pt x="837247" y="1074738"/>
                  <a:pt x="837247" y="1074738"/>
                  <a:pt x="837247" y="1074738"/>
                </a:cubicBezTo>
                <a:cubicBezTo>
                  <a:pt x="841057" y="1089706"/>
                  <a:pt x="852487" y="1104674"/>
                  <a:pt x="852487" y="1123384"/>
                </a:cubicBezTo>
                <a:cubicBezTo>
                  <a:pt x="852487" y="1127126"/>
                  <a:pt x="848677" y="1123384"/>
                  <a:pt x="848677" y="1123384"/>
                </a:cubicBezTo>
                <a:cubicBezTo>
                  <a:pt x="848677" y="1108416"/>
                  <a:pt x="833437" y="1093448"/>
                  <a:pt x="833437" y="1074738"/>
                </a:cubicBezTo>
                <a:close/>
                <a:moveTo>
                  <a:pt x="401955" y="1069975"/>
                </a:moveTo>
                <a:cubicBezTo>
                  <a:pt x="409575" y="1077516"/>
                  <a:pt x="398145" y="1088827"/>
                  <a:pt x="394335" y="1100138"/>
                </a:cubicBezTo>
                <a:cubicBezTo>
                  <a:pt x="390525" y="1092597"/>
                  <a:pt x="401955" y="1081286"/>
                  <a:pt x="401955" y="1069975"/>
                </a:cubicBezTo>
                <a:close/>
                <a:moveTo>
                  <a:pt x="636984" y="1058863"/>
                </a:moveTo>
                <a:cubicBezTo>
                  <a:pt x="640556" y="1058863"/>
                  <a:pt x="640556" y="1062655"/>
                  <a:pt x="640556" y="1062655"/>
                </a:cubicBezTo>
                <a:cubicBezTo>
                  <a:pt x="640556" y="1127126"/>
                  <a:pt x="640556" y="1195388"/>
                  <a:pt x="647700" y="1259859"/>
                </a:cubicBezTo>
                <a:cubicBezTo>
                  <a:pt x="647700" y="1259859"/>
                  <a:pt x="647700" y="1263651"/>
                  <a:pt x="644128" y="1263651"/>
                </a:cubicBezTo>
                <a:cubicBezTo>
                  <a:pt x="644128" y="1263651"/>
                  <a:pt x="640556" y="1259859"/>
                  <a:pt x="640556" y="1259859"/>
                </a:cubicBezTo>
                <a:cubicBezTo>
                  <a:pt x="633412" y="1195388"/>
                  <a:pt x="633412" y="1130918"/>
                  <a:pt x="633412" y="1062655"/>
                </a:cubicBezTo>
                <a:cubicBezTo>
                  <a:pt x="633412" y="1062655"/>
                  <a:pt x="636984" y="1058863"/>
                  <a:pt x="636984" y="1058863"/>
                </a:cubicBezTo>
                <a:close/>
                <a:moveTo>
                  <a:pt x="140653" y="1058863"/>
                </a:moveTo>
                <a:cubicBezTo>
                  <a:pt x="147638" y="1058863"/>
                  <a:pt x="137160" y="1066272"/>
                  <a:pt x="137160" y="1069976"/>
                </a:cubicBezTo>
                <a:cubicBezTo>
                  <a:pt x="130175" y="1066272"/>
                  <a:pt x="137160" y="1058863"/>
                  <a:pt x="140653" y="1058863"/>
                </a:cubicBezTo>
                <a:close/>
                <a:moveTo>
                  <a:pt x="852487" y="1054781"/>
                </a:moveTo>
                <a:cubicBezTo>
                  <a:pt x="860425" y="1050925"/>
                  <a:pt x="860425" y="1070202"/>
                  <a:pt x="868362" y="1074058"/>
                </a:cubicBezTo>
                <a:cubicBezTo>
                  <a:pt x="860425" y="1077913"/>
                  <a:pt x="856456" y="1058636"/>
                  <a:pt x="852487" y="1054781"/>
                </a:cubicBezTo>
                <a:close/>
                <a:moveTo>
                  <a:pt x="625475" y="1025525"/>
                </a:moveTo>
                <a:cubicBezTo>
                  <a:pt x="628650" y="1029335"/>
                  <a:pt x="628650" y="1036955"/>
                  <a:pt x="628650" y="1044575"/>
                </a:cubicBezTo>
                <a:cubicBezTo>
                  <a:pt x="622300" y="1044575"/>
                  <a:pt x="625475" y="1033145"/>
                  <a:pt x="625475" y="1025525"/>
                </a:cubicBezTo>
                <a:close/>
                <a:moveTo>
                  <a:pt x="1064260" y="1018117"/>
                </a:moveTo>
                <a:cubicBezTo>
                  <a:pt x="1068070" y="1019969"/>
                  <a:pt x="1070928" y="1019043"/>
                  <a:pt x="1073309" y="1018117"/>
                </a:cubicBezTo>
                <a:cubicBezTo>
                  <a:pt x="1075690" y="1017191"/>
                  <a:pt x="1077595" y="1016265"/>
                  <a:pt x="1079500" y="1018117"/>
                </a:cubicBezTo>
                <a:cubicBezTo>
                  <a:pt x="1075690" y="1025526"/>
                  <a:pt x="1079500" y="1032934"/>
                  <a:pt x="1071880" y="1036638"/>
                </a:cubicBezTo>
                <a:cubicBezTo>
                  <a:pt x="1060450" y="1036638"/>
                  <a:pt x="1064260" y="1025526"/>
                  <a:pt x="1064260" y="1018117"/>
                </a:cubicBezTo>
                <a:close/>
                <a:moveTo>
                  <a:pt x="1022350" y="1014413"/>
                </a:moveTo>
                <a:cubicBezTo>
                  <a:pt x="1022350" y="1014413"/>
                  <a:pt x="1026179" y="1014413"/>
                  <a:pt x="1030008" y="1014413"/>
                </a:cubicBezTo>
                <a:cubicBezTo>
                  <a:pt x="1052980" y="1033066"/>
                  <a:pt x="1072123" y="1055450"/>
                  <a:pt x="1087438" y="1081565"/>
                </a:cubicBezTo>
                <a:cubicBezTo>
                  <a:pt x="1087438" y="1081565"/>
                  <a:pt x="1087438" y="1085295"/>
                  <a:pt x="1087438" y="1085295"/>
                </a:cubicBezTo>
                <a:cubicBezTo>
                  <a:pt x="1083610" y="1089026"/>
                  <a:pt x="1079781" y="1085295"/>
                  <a:pt x="1079781" y="1085295"/>
                </a:cubicBezTo>
                <a:cubicBezTo>
                  <a:pt x="1064466" y="1059181"/>
                  <a:pt x="1045322" y="1040528"/>
                  <a:pt x="1022350" y="1021874"/>
                </a:cubicBezTo>
                <a:cubicBezTo>
                  <a:pt x="1022350" y="1021874"/>
                  <a:pt x="1022350" y="1018144"/>
                  <a:pt x="1022350" y="1014413"/>
                </a:cubicBezTo>
                <a:close/>
                <a:moveTo>
                  <a:pt x="885825" y="998992"/>
                </a:moveTo>
                <a:cubicBezTo>
                  <a:pt x="893445" y="995363"/>
                  <a:pt x="901065" y="1013506"/>
                  <a:pt x="904875" y="1017135"/>
                </a:cubicBezTo>
                <a:cubicBezTo>
                  <a:pt x="897255" y="1020763"/>
                  <a:pt x="893445" y="1002620"/>
                  <a:pt x="885825" y="998992"/>
                </a:cubicBezTo>
                <a:close/>
                <a:moveTo>
                  <a:pt x="647700" y="990600"/>
                </a:moveTo>
                <a:cubicBezTo>
                  <a:pt x="647700" y="990600"/>
                  <a:pt x="647700" y="990600"/>
                  <a:pt x="651669" y="990600"/>
                </a:cubicBezTo>
                <a:cubicBezTo>
                  <a:pt x="651669" y="990600"/>
                  <a:pt x="651669" y="990600"/>
                  <a:pt x="651669" y="994370"/>
                </a:cubicBezTo>
                <a:cubicBezTo>
                  <a:pt x="651669" y="1013222"/>
                  <a:pt x="655638" y="1032074"/>
                  <a:pt x="655638" y="1047155"/>
                </a:cubicBezTo>
                <a:cubicBezTo>
                  <a:pt x="655638" y="1050925"/>
                  <a:pt x="655638" y="1050925"/>
                  <a:pt x="651669" y="1050925"/>
                </a:cubicBezTo>
                <a:cubicBezTo>
                  <a:pt x="651669" y="1050925"/>
                  <a:pt x="651669" y="1050925"/>
                  <a:pt x="651669" y="1047155"/>
                </a:cubicBezTo>
                <a:cubicBezTo>
                  <a:pt x="651669" y="1032074"/>
                  <a:pt x="647700" y="1013222"/>
                  <a:pt x="647700" y="994370"/>
                </a:cubicBezTo>
                <a:cubicBezTo>
                  <a:pt x="647700" y="994370"/>
                  <a:pt x="647700" y="994370"/>
                  <a:pt x="647700" y="990600"/>
                </a:cubicBezTo>
                <a:close/>
                <a:moveTo>
                  <a:pt x="247054" y="990600"/>
                </a:moveTo>
                <a:cubicBezTo>
                  <a:pt x="247054" y="990600"/>
                  <a:pt x="247054" y="990600"/>
                  <a:pt x="250825" y="990600"/>
                </a:cubicBezTo>
                <a:cubicBezTo>
                  <a:pt x="231973" y="1013222"/>
                  <a:pt x="213122" y="1032074"/>
                  <a:pt x="194270" y="1050925"/>
                </a:cubicBezTo>
                <a:lnTo>
                  <a:pt x="190500" y="1050925"/>
                </a:lnTo>
                <a:cubicBezTo>
                  <a:pt x="209351" y="1032074"/>
                  <a:pt x="228203" y="1009452"/>
                  <a:pt x="247054" y="990600"/>
                </a:cubicBezTo>
                <a:close/>
                <a:moveTo>
                  <a:pt x="675580" y="988678"/>
                </a:moveTo>
                <a:cubicBezTo>
                  <a:pt x="675283" y="991506"/>
                  <a:pt x="672306" y="1004938"/>
                  <a:pt x="674687" y="990799"/>
                </a:cubicBezTo>
                <a:cubicBezTo>
                  <a:pt x="675481" y="987971"/>
                  <a:pt x="675679" y="987736"/>
                  <a:pt x="675580" y="988678"/>
                </a:cubicBezTo>
                <a:close/>
                <a:moveTo>
                  <a:pt x="780073" y="976313"/>
                </a:moveTo>
                <a:cubicBezTo>
                  <a:pt x="780073" y="976313"/>
                  <a:pt x="783858" y="976313"/>
                  <a:pt x="783858" y="976313"/>
                </a:cubicBezTo>
                <a:cubicBezTo>
                  <a:pt x="795215" y="1009991"/>
                  <a:pt x="810358" y="1043668"/>
                  <a:pt x="821715" y="1077346"/>
                </a:cubicBezTo>
                <a:cubicBezTo>
                  <a:pt x="821715" y="1081088"/>
                  <a:pt x="817929" y="1077346"/>
                  <a:pt x="817929" y="1077346"/>
                </a:cubicBezTo>
                <a:cubicBezTo>
                  <a:pt x="802787" y="1043668"/>
                  <a:pt x="791430" y="1009991"/>
                  <a:pt x="780073" y="980055"/>
                </a:cubicBezTo>
                <a:cubicBezTo>
                  <a:pt x="776287" y="976313"/>
                  <a:pt x="780073" y="976313"/>
                  <a:pt x="780073" y="976313"/>
                </a:cubicBezTo>
                <a:close/>
                <a:moveTo>
                  <a:pt x="277812" y="976313"/>
                </a:moveTo>
                <a:cubicBezTo>
                  <a:pt x="277812" y="976313"/>
                  <a:pt x="277812" y="976313"/>
                  <a:pt x="277812" y="980017"/>
                </a:cubicBezTo>
                <a:cubicBezTo>
                  <a:pt x="274002" y="987426"/>
                  <a:pt x="266382" y="991130"/>
                  <a:pt x="258762" y="998538"/>
                </a:cubicBezTo>
                <a:cubicBezTo>
                  <a:pt x="258762" y="998538"/>
                  <a:pt x="258762" y="998538"/>
                  <a:pt x="258762" y="994834"/>
                </a:cubicBezTo>
                <a:cubicBezTo>
                  <a:pt x="266382" y="991130"/>
                  <a:pt x="270192" y="983721"/>
                  <a:pt x="277812" y="976313"/>
                </a:cubicBezTo>
                <a:close/>
                <a:moveTo>
                  <a:pt x="519642" y="957263"/>
                </a:moveTo>
                <a:cubicBezTo>
                  <a:pt x="523875" y="957263"/>
                  <a:pt x="523875" y="960967"/>
                  <a:pt x="523875" y="960967"/>
                </a:cubicBezTo>
                <a:cubicBezTo>
                  <a:pt x="519642" y="968376"/>
                  <a:pt x="515409" y="979488"/>
                  <a:pt x="515409" y="986897"/>
                </a:cubicBezTo>
                <a:cubicBezTo>
                  <a:pt x="515409" y="986897"/>
                  <a:pt x="515409" y="990601"/>
                  <a:pt x="511175" y="990601"/>
                </a:cubicBezTo>
                <a:cubicBezTo>
                  <a:pt x="511175" y="990601"/>
                  <a:pt x="511175" y="986897"/>
                  <a:pt x="511175" y="986897"/>
                </a:cubicBezTo>
                <a:cubicBezTo>
                  <a:pt x="511175" y="975784"/>
                  <a:pt x="515409" y="968376"/>
                  <a:pt x="519642" y="960967"/>
                </a:cubicBezTo>
                <a:cubicBezTo>
                  <a:pt x="519642" y="957263"/>
                  <a:pt x="519642" y="957263"/>
                  <a:pt x="519642" y="957263"/>
                </a:cubicBezTo>
                <a:close/>
                <a:moveTo>
                  <a:pt x="958850" y="952500"/>
                </a:moveTo>
                <a:cubicBezTo>
                  <a:pt x="966259" y="960041"/>
                  <a:pt x="973667" y="971352"/>
                  <a:pt x="981075" y="978893"/>
                </a:cubicBezTo>
                <a:cubicBezTo>
                  <a:pt x="981075" y="978893"/>
                  <a:pt x="981075" y="978893"/>
                  <a:pt x="981075" y="982663"/>
                </a:cubicBezTo>
                <a:cubicBezTo>
                  <a:pt x="973667" y="975122"/>
                  <a:pt x="966259" y="963811"/>
                  <a:pt x="958850" y="956271"/>
                </a:cubicBezTo>
                <a:lnTo>
                  <a:pt x="958850" y="952500"/>
                </a:lnTo>
                <a:close/>
                <a:moveTo>
                  <a:pt x="455612" y="952500"/>
                </a:moveTo>
                <a:cubicBezTo>
                  <a:pt x="455612" y="952500"/>
                  <a:pt x="455612" y="952500"/>
                  <a:pt x="455612" y="956293"/>
                </a:cubicBezTo>
                <a:cubicBezTo>
                  <a:pt x="443971" y="975254"/>
                  <a:pt x="436209" y="998009"/>
                  <a:pt x="424568" y="1020763"/>
                </a:cubicBezTo>
                <a:lnTo>
                  <a:pt x="420687" y="1020763"/>
                </a:lnTo>
                <a:cubicBezTo>
                  <a:pt x="432329" y="998009"/>
                  <a:pt x="440090" y="971462"/>
                  <a:pt x="455612" y="952500"/>
                </a:cubicBezTo>
                <a:close/>
                <a:moveTo>
                  <a:pt x="1030865" y="949325"/>
                </a:moveTo>
                <a:cubicBezTo>
                  <a:pt x="1030865" y="949325"/>
                  <a:pt x="1030865" y="949325"/>
                  <a:pt x="1034617" y="949325"/>
                </a:cubicBezTo>
                <a:cubicBezTo>
                  <a:pt x="1045874" y="960755"/>
                  <a:pt x="1057130" y="972185"/>
                  <a:pt x="1068387" y="983615"/>
                </a:cubicBezTo>
                <a:cubicBezTo>
                  <a:pt x="1068387" y="983615"/>
                  <a:pt x="1068387" y="983615"/>
                  <a:pt x="1068387" y="987425"/>
                </a:cubicBezTo>
                <a:cubicBezTo>
                  <a:pt x="1068387" y="987425"/>
                  <a:pt x="1064635" y="987425"/>
                  <a:pt x="1064635" y="987425"/>
                </a:cubicBezTo>
                <a:cubicBezTo>
                  <a:pt x="1053378" y="975995"/>
                  <a:pt x="1042121" y="964565"/>
                  <a:pt x="1030865" y="953135"/>
                </a:cubicBezTo>
                <a:cubicBezTo>
                  <a:pt x="1027112" y="953135"/>
                  <a:pt x="1027112" y="953135"/>
                  <a:pt x="1030865" y="949325"/>
                </a:cubicBezTo>
                <a:close/>
                <a:moveTo>
                  <a:pt x="927735" y="946150"/>
                </a:moveTo>
                <a:cubicBezTo>
                  <a:pt x="927735" y="946150"/>
                  <a:pt x="931545" y="946150"/>
                  <a:pt x="931545" y="949936"/>
                </a:cubicBezTo>
                <a:cubicBezTo>
                  <a:pt x="939165" y="961293"/>
                  <a:pt x="950595" y="972649"/>
                  <a:pt x="962025" y="987792"/>
                </a:cubicBezTo>
                <a:cubicBezTo>
                  <a:pt x="962025" y="991578"/>
                  <a:pt x="962025" y="991578"/>
                  <a:pt x="962025" y="995363"/>
                </a:cubicBezTo>
                <a:cubicBezTo>
                  <a:pt x="958215" y="995363"/>
                  <a:pt x="958215" y="995363"/>
                  <a:pt x="954405" y="991578"/>
                </a:cubicBezTo>
                <a:cubicBezTo>
                  <a:pt x="946785" y="980221"/>
                  <a:pt x="931545" y="968864"/>
                  <a:pt x="923925" y="949936"/>
                </a:cubicBezTo>
                <a:cubicBezTo>
                  <a:pt x="923925" y="949936"/>
                  <a:pt x="923925" y="946150"/>
                  <a:pt x="927735" y="946150"/>
                </a:cubicBezTo>
                <a:close/>
                <a:moveTo>
                  <a:pt x="852488" y="942069"/>
                </a:moveTo>
                <a:cubicBezTo>
                  <a:pt x="864394" y="938213"/>
                  <a:pt x="868363" y="953635"/>
                  <a:pt x="864394" y="961346"/>
                </a:cubicBezTo>
                <a:cubicBezTo>
                  <a:pt x="844550" y="965201"/>
                  <a:pt x="844550" y="949779"/>
                  <a:pt x="852488" y="942069"/>
                </a:cubicBezTo>
                <a:close/>
                <a:moveTo>
                  <a:pt x="795337" y="941388"/>
                </a:moveTo>
                <a:cubicBezTo>
                  <a:pt x="802957" y="949099"/>
                  <a:pt x="814387" y="960665"/>
                  <a:pt x="810577" y="968376"/>
                </a:cubicBezTo>
                <a:cubicBezTo>
                  <a:pt x="799147" y="964521"/>
                  <a:pt x="799147" y="949099"/>
                  <a:pt x="795337" y="941388"/>
                </a:cubicBezTo>
                <a:close/>
                <a:moveTo>
                  <a:pt x="594784" y="941388"/>
                </a:moveTo>
                <a:cubicBezTo>
                  <a:pt x="598488" y="941388"/>
                  <a:pt x="598488" y="941388"/>
                  <a:pt x="598488" y="945225"/>
                </a:cubicBezTo>
                <a:cubicBezTo>
                  <a:pt x="594784" y="956734"/>
                  <a:pt x="594784" y="972080"/>
                  <a:pt x="591080" y="987426"/>
                </a:cubicBezTo>
                <a:cubicBezTo>
                  <a:pt x="591080" y="987426"/>
                  <a:pt x="587375" y="987426"/>
                  <a:pt x="587375" y="987426"/>
                </a:cubicBezTo>
                <a:cubicBezTo>
                  <a:pt x="591080" y="972080"/>
                  <a:pt x="591080" y="956734"/>
                  <a:pt x="594784" y="945225"/>
                </a:cubicBezTo>
                <a:cubicBezTo>
                  <a:pt x="594784" y="941388"/>
                  <a:pt x="594784" y="941388"/>
                  <a:pt x="594784" y="941388"/>
                </a:cubicBezTo>
                <a:close/>
                <a:moveTo>
                  <a:pt x="474133" y="930275"/>
                </a:moveTo>
                <a:cubicBezTo>
                  <a:pt x="474133" y="930275"/>
                  <a:pt x="474133" y="930275"/>
                  <a:pt x="477837" y="930275"/>
                </a:cubicBezTo>
                <a:cubicBezTo>
                  <a:pt x="474133" y="945284"/>
                  <a:pt x="466725" y="956541"/>
                  <a:pt x="459316" y="971550"/>
                </a:cubicBezTo>
                <a:cubicBezTo>
                  <a:pt x="455612" y="971550"/>
                  <a:pt x="455612" y="971550"/>
                  <a:pt x="455612" y="967798"/>
                </a:cubicBezTo>
                <a:cubicBezTo>
                  <a:pt x="463021" y="956541"/>
                  <a:pt x="470429" y="941532"/>
                  <a:pt x="474133" y="930275"/>
                </a:cubicBezTo>
                <a:close/>
                <a:moveTo>
                  <a:pt x="754697" y="927100"/>
                </a:moveTo>
                <a:cubicBezTo>
                  <a:pt x="758507" y="941917"/>
                  <a:pt x="766127" y="956733"/>
                  <a:pt x="769937" y="967846"/>
                </a:cubicBezTo>
                <a:cubicBezTo>
                  <a:pt x="769937" y="967846"/>
                  <a:pt x="769937" y="967846"/>
                  <a:pt x="766127" y="971550"/>
                </a:cubicBezTo>
                <a:cubicBezTo>
                  <a:pt x="762317" y="956733"/>
                  <a:pt x="754697" y="941917"/>
                  <a:pt x="750887" y="930804"/>
                </a:cubicBezTo>
                <a:lnTo>
                  <a:pt x="754697" y="927100"/>
                </a:lnTo>
                <a:close/>
                <a:moveTo>
                  <a:pt x="254938" y="927100"/>
                </a:moveTo>
                <a:cubicBezTo>
                  <a:pt x="258763" y="930880"/>
                  <a:pt x="258763" y="930880"/>
                  <a:pt x="254938" y="934660"/>
                </a:cubicBezTo>
                <a:cubicBezTo>
                  <a:pt x="231992" y="957338"/>
                  <a:pt x="209045" y="983797"/>
                  <a:pt x="182274" y="1006475"/>
                </a:cubicBezTo>
                <a:lnTo>
                  <a:pt x="180789" y="1006475"/>
                </a:lnTo>
                <a:lnTo>
                  <a:pt x="178468" y="1007514"/>
                </a:lnTo>
                <a:lnTo>
                  <a:pt x="164340" y="1027528"/>
                </a:lnTo>
                <a:cubicBezTo>
                  <a:pt x="156667" y="1034835"/>
                  <a:pt x="148034" y="1040680"/>
                  <a:pt x="140361" y="1044576"/>
                </a:cubicBezTo>
                <a:lnTo>
                  <a:pt x="136525" y="1044576"/>
                </a:lnTo>
                <a:cubicBezTo>
                  <a:pt x="136525" y="1044576"/>
                  <a:pt x="136525" y="1044576"/>
                  <a:pt x="140361" y="1040679"/>
                </a:cubicBezTo>
                <a:cubicBezTo>
                  <a:pt x="148034" y="1036783"/>
                  <a:pt x="155707" y="1030938"/>
                  <a:pt x="162421" y="1024119"/>
                </a:cubicBezTo>
                <a:lnTo>
                  <a:pt x="172592" y="1010143"/>
                </a:lnTo>
                <a:lnTo>
                  <a:pt x="167040" y="1012627"/>
                </a:lnTo>
                <a:cubicBezTo>
                  <a:pt x="162189" y="1016596"/>
                  <a:pt x="157338" y="1021557"/>
                  <a:pt x="151517" y="1025526"/>
                </a:cubicBezTo>
                <a:cubicBezTo>
                  <a:pt x="151517" y="1025526"/>
                  <a:pt x="151517" y="1025526"/>
                  <a:pt x="147637" y="1025526"/>
                </a:cubicBezTo>
                <a:cubicBezTo>
                  <a:pt x="147637" y="1025526"/>
                  <a:pt x="147637" y="1025526"/>
                  <a:pt x="147637" y="1021557"/>
                </a:cubicBezTo>
                <a:cubicBezTo>
                  <a:pt x="159279" y="1013620"/>
                  <a:pt x="167040" y="1001713"/>
                  <a:pt x="178681" y="1001713"/>
                </a:cubicBezTo>
                <a:lnTo>
                  <a:pt x="178726" y="1001713"/>
                </a:lnTo>
                <a:lnTo>
                  <a:pt x="179443" y="1001713"/>
                </a:lnTo>
                <a:lnTo>
                  <a:pt x="251114" y="930880"/>
                </a:lnTo>
                <a:cubicBezTo>
                  <a:pt x="251114" y="927100"/>
                  <a:pt x="254938" y="927100"/>
                  <a:pt x="254938" y="927100"/>
                </a:cubicBezTo>
                <a:close/>
                <a:moveTo>
                  <a:pt x="975085" y="910365"/>
                </a:moveTo>
                <a:cubicBezTo>
                  <a:pt x="976060" y="909902"/>
                  <a:pt x="977034" y="909902"/>
                  <a:pt x="977034" y="911754"/>
                </a:cubicBezTo>
                <a:cubicBezTo>
                  <a:pt x="992620" y="919163"/>
                  <a:pt x="1004310" y="933979"/>
                  <a:pt x="1016000" y="948796"/>
                </a:cubicBezTo>
                <a:cubicBezTo>
                  <a:pt x="1016000" y="948796"/>
                  <a:pt x="1016000" y="948796"/>
                  <a:pt x="1016000" y="952500"/>
                </a:cubicBezTo>
                <a:cubicBezTo>
                  <a:pt x="1016000" y="952500"/>
                  <a:pt x="1012104" y="952500"/>
                  <a:pt x="1012104" y="952500"/>
                </a:cubicBezTo>
                <a:cubicBezTo>
                  <a:pt x="1000414" y="937683"/>
                  <a:pt x="988724" y="926571"/>
                  <a:pt x="973137" y="915458"/>
                </a:cubicBezTo>
                <a:cubicBezTo>
                  <a:pt x="973137" y="915458"/>
                  <a:pt x="973137" y="911754"/>
                  <a:pt x="973137" y="911754"/>
                </a:cubicBezTo>
                <a:cubicBezTo>
                  <a:pt x="973137" y="911754"/>
                  <a:pt x="974111" y="910828"/>
                  <a:pt x="975085" y="910365"/>
                </a:cubicBezTo>
                <a:close/>
                <a:moveTo>
                  <a:pt x="964382" y="895608"/>
                </a:moveTo>
                <a:cubicBezTo>
                  <a:pt x="965002" y="895072"/>
                  <a:pt x="965498" y="895429"/>
                  <a:pt x="965994" y="896144"/>
                </a:cubicBezTo>
                <a:cubicBezTo>
                  <a:pt x="966986" y="897573"/>
                  <a:pt x="967979" y="900430"/>
                  <a:pt x="969963" y="900430"/>
                </a:cubicBezTo>
                <a:cubicBezTo>
                  <a:pt x="969963" y="908050"/>
                  <a:pt x="965994" y="896620"/>
                  <a:pt x="962025" y="900430"/>
                </a:cubicBezTo>
                <a:cubicBezTo>
                  <a:pt x="963017" y="897573"/>
                  <a:pt x="963762" y="896144"/>
                  <a:pt x="964382" y="895608"/>
                </a:cubicBezTo>
                <a:close/>
                <a:moveTo>
                  <a:pt x="556684" y="889000"/>
                </a:moveTo>
                <a:cubicBezTo>
                  <a:pt x="560388" y="896409"/>
                  <a:pt x="556684" y="922338"/>
                  <a:pt x="549275" y="922338"/>
                </a:cubicBezTo>
                <a:cubicBezTo>
                  <a:pt x="549275" y="911225"/>
                  <a:pt x="552980" y="903817"/>
                  <a:pt x="556684" y="889000"/>
                </a:cubicBezTo>
                <a:close/>
                <a:moveTo>
                  <a:pt x="387350" y="877888"/>
                </a:moveTo>
                <a:cubicBezTo>
                  <a:pt x="387350" y="885429"/>
                  <a:pt x="371929" y="900510"/>
                  <a:pt x="360362" y="908051"/>
                </a:cubicBezTo>
                <a:cubicBezTo>
                  <a:pt x="368073" y="896740"/>
                  <a:pt x="379639" y="889199"/>
                  <a:pt x="387350" y="877888"/>
                </a:cubicBezTo>
                <a:close/>
                <a:moveTo>
                  <a:pt x="155257" y="877888"/>
                </a:moveTo>
                <a:cubicBezTo>
                  <a:pt x="155257" y="885429"/>
                  <a:pt x="166687" y="904281"/>
                  <a:pt x="155257" y="908051"/>
                </a:cubicBezTo>
                <a:cubicBezTo>
                  <a:pt x="147637" y="904281"/>
                  <a:pt x="155257" y="885429"/>
                  <a:pt x="155257" y="877888"/>
                </a:cubicBezTo>
                <a:close/>
                <a:moveTo>
                  <a:pt x="258127" y="866246"/>
                </a:moveTo>
                <a:cubicBezTo>
                  <a:pt x="258127" y="866246"/>
                  <a:pt x="258127" y="866246"/>
                  <a:pt x="261937" y="866246"/>
                </a:cubicBezTo>
                <a:cubicBezTo>
                  <a:pt x="261937" y="866246"/>
                  <a:pt x="261937" y="866246"/>
                  <a:pt x="261937" y="869951"/>
                </a:cubicBezTo>
                <a:cubicBezTo>
                  <a:pt x="250507" y="881063"/>
                  <a:pt x="231457" y="899584"/>
                  <a:pt x="216217" y="903288"/>
                </a:cubicBezTo>
                <a:cubicBezTo>
                  <a:pt x="216217" y="903288"/>
                  <a:pt x="216217" y="903288"/>
                  <a:pt x="212407" y="903288"/>
                </a:cubicBezTo>
                <a:cubicBezTo>
                  <a:pt x="212407" y="903288"/>
                  <a:pt x="212407" y="903288"/>
                  <a:pt x="212407" y="899584"/>
                </a:cubicBezTo>
                <a:cubicBezTo>
                  <a:pt x="216217" y="899584"/>
                  <a:pt x="216217" y="899584"/>
                  <a:pt x="216217" y="899584"/>
                </a:cubicBezTo>
                <a:lnTo>
                  <a:pt x="215991" y="897648"/>
                </a:lnTo>
                <a:lnTo>
                  <a:pt x="238124" y="885693"/>
                </a:lnTo>
                <a:cubicBezTo>
                  <a:pt x="245744" y="879211"/>
                  <a:pt x="252412" y="871803"/>
                  <a:pt x="258127" y="866246"/>
                </a:cubicBezTo>
                <a:close/>
                <a:moveTo>
                  <a:pt x="208597" y="858838"/>
                </a:moveTo>
                <a:cubicBezTo>
                  <a:pt x="212407" y="864394"/>
                  <a:pt x="213359" y="871803"/>
                  <a:pt x="213836" y="879211"/>
                </a:cubicBezTo>
                <a:lnTo>
                  <a:pt x="215991" y="897648"/>
                </a:lnTo>
                <a:lnTo>
                  <a:pt x="212407" y="899584"/>
                </a:lnTo>
                <a:cubicBezTo>
                  <a:pt x="208597" y="888471"/>
                  <a:pt x="212407" y="869951"/>
                  <a:pt x="204787" y="862542"/>
                </a:cubicBezTo>
                <a:lnTo>
                  <a:pt x="208597" y="858838"/>
                </a:lnTo>
                <a:close/>
                <a:moveTo>
                  <a:pt x="1007110" y="842963"/>
                </a:moveTo>
                <a:cubicBezTo>
                  <a:pt x="1026160" y="854220"/>
                  <a:pt x="1041400" y="869229"/>
                  <a:pt x="1060450" y="880486"/>
                </a:cubicBezTo>
                <a:cubicBezTo>
                  <a:pt x="1060450" y="884238"/>
                  <a:pt x="1060450" y="884238"/>
                  <a:pt x="1060450" y="884238"/>
                </a:cubicBezTo>
                <a:cubicBezTo>
                  <a:pt x="1041400" y="872981"/>
                  <a:pt x="1022350" y="857972"/>
                  <a:pt x="1007110" y="846715"/>
                </a:cubicBezTo>
                <a:cubicBezTo>
                  <a:pt x="1003300" y="846715"/>
                  <a:pt x="1003300" y="842963"/>
                  <a:pt x="1007110" y="842963"/>
                </a:cubicBezTo>
                <a:close/>
                <a:moveTo>
                  <a:pt x="1117600" y="840106"/>
                </a:moveTo>
                <a:cubicBezTo>
                  <a:pt x="1117600" y="836613"/>
                  <a:pt x="1124744" y="847091"/>
                  <a:pt x="1131888" y="847091"/>
                </a:cubicBezTo>
                <a:cubicBezTo>
                  <a:pt x="1128316" y="854076"/>
                  <a:pt x="1121172" y="843598"/>
                  <a:pt x="1117600" y="840106"/>
                </a:cubicBezTo>
                <a:close/>
                <a:moveTo>
                  <a:pt x="353219" y="839788"/>
                </a:moveTo>
                <a:cubicBezTo>
                  <a:pt x="353219" y="839788"/>
                  <a:pt x="357188" y="839788"/>
                  <a:pt x="357188" y="839788"/>
                </a:cubicBezTo>
                <a:cubicBezTo>
                  <a:pt x="357188" y="843757"/>
                  <a:pt x="353219" y="843757"/>
                  <a:pt x="353219" y="847726"/>
                </a:cubicBezTo>
                <a:cubicBezTo>
                  <a:pt x="353219" y="847726"/>
                  <a:pt x="349250" y="847726"/>
                  <a:pt x="349250" y="847726"/>
                </a:cubicBezTo>
                <a:cubicBezTo>
                  <a:pt x="349250" y="843757"/>
                  <a:pt x="353219" y="843757"/>
                  <a:pt x="353219" y="839788"/>
                </a:cubicBezTo>
                <a:close/>
                <a:moveTo>
                  <a:pt x="1108968" y="834331"/>
                </a:moveTo>
                <a:cubicBezTo>
                  <a:pt x="1110456" y="834827"/>
                  <a:pt x="1112441" y="835819"/>
                  <a:pt x="1114425" y="835819"/>
                </a:cubicBezTo>
                <a:cubicBezTo>
                  <a:pt x="1110456" y="839788"/>
                  <a:pt x="1110456" y="835819"/>
                  <a:pt x="1106487" y="835819"/>
                </a:cubicBezTo>
                <a:cubicBezTo>
                  <a:pt x="1106487" y="833835"/>
                  <a:pt x="1107479" y="833835"/>
                  <a:pt x="1108968" y="834331"/>
                </a:cubicBezTo>
                <a:close/>
                <a:moveTo>
                  <a:pt x="1016000" y="820738"/>
                </a:moveTo>
                <a:cubicBezTo>
                  <a:pt x="1027113" y="828449"/>
                  <a:pt x="1045634" y="840015"/>
                  <a:pt x="1056746" y="847726"/>
                </a:cubicBezTo>
                <a:cubicBezTo>
                  <a:pt x="1041929" y="843871"/>
                  <a:pt x="1027113" y="832304"/>
                  <a:pt x="1016000" y="820738"/>
                </a:cubicBezTo>
                <a:close/>
                <a:moveTo>
                  <a:pt x="943610" y="820738"/>
                </a:moveTo>
                <a:cubicBezTo>
                  <a:pt x="943610" y="820738"/>
                  <a:pt x="943610" y="820738"/>
                  <a:pt x="947420" y="820738"/>
                </a:cubicBezTo>
                <a:cubicBezTo>
                  <a:pt x="974090" y="835679"/>
                  <a:pt x="989330" y="861826"/>
                  <a:pt x="1012190" y="876768"/>
                </a:cubicBezTo>
                <a:cubicBezTo>
                  <a:pt x="1012190" y="876768"/>
                  <a:pt x="1016000" y="880503"/>
                  <a:pt x="1012190" y="880503"/>
                </a:cubicBezTo>
                <a:cubicBezTo>
                  <a:pt x="1012190" y="884238"/>
                  <a:pt x="1012190" y="884238"/>
                  <a:pt x="1008380" y="880503"/>
                </a:cubicBezTo>
                <a:cubicBezTo>
                  <a:pt x="981710" y="865562"/>
                  <a:pt x="970280" y="839415"/>
                  <a:pt x="943610" y="824473"/>
                </a:cubicBezTo>
                <a:cubicBezTo>
                  <a:pt x="943610" y="824473"/>
                  <a:pt x="939800" y="820738"/>
                  <a:pt x="943610" y="820738"/>
                </a:cubicBezTo>
                <a:close/>
                <a:moveTo>
                  <a:pt x="431172" y="817441"/>
                </a:moveTo>
                <a:lnTo>
                  <a:pt x="428451" y="821211"/>
                </a:lnTo>
                <a:lnTo>
                  <a:pt x="432219" y="817441"/>
                </a:lnTo>
                <a:lnTo>
                  <a:pt x="431172" y="817441"/>
                </a:lnTo>
                <a:close/>
                <a:moveTo>
                  <a:pt x="890587" y="812800"/>
                </a:moveTo>
                <a:cubicBezTo>
                  <a:pt x="897731" y="816769"/>
                  <a:pt x="904875" y="816769"/>
                  <a:pt x="904875" y="828675"/>
                </a:cubicBezTo>
                <a:cubicBezTo>
                  <a:pt x="894159" y="828675"/>
                  <a:pt x="890587" y="824706"/>
                  <a:pt x="890587" y="812800"/>
                </a:cubicBezTo>
                <a:close/>
                <a:moveTo>
                  <a:pt x="882650" y="801688"/>
                </a:moveTo>
                <a:cubicBezTo>
                  <a:pt x="893763" y="801688"/>
                  <a:pt x="882650" y="817563"/>
                  <a:pt x="882650" y="801688"/>
                </a:cubicBezTo>
                <a:close/>
                <a:moveTo>
                  <a:pt x="291107" y="783705"/>
                </a:moveTo>
                <a:cubicBezTo>
                  <a:pt x="295076" y="782291"/>
                  <a:pt x="300037" y="783234"/>
                  <a:pt x="304006" y="787004"/>
                </a:cubicBezTo>
                <a:cubicBezTo>
                  <a:pt x="304006" y="794545"/>
                  <a:pt x="307975" y="802085"/>
                  <a:pt x="300037" y="805856"/>
                </a:cubicBezTo>
                <a:cubicBezTo>
                  <a:pt x="288131" y="809626"/>
                  <a:pt x="288131" y="802085"/>
                  <a:pt x="284162" y="794545"/>
                </a:cubicBezTo>
                <a:cubicBezTo>
                  <a:pt x="284162" y="788889"/>
                  <a:pt x="287138" y="785119"/>
                  <a:pt x="291107" y="783705"/>
                </a:cubicBezTo>
                <a:close/>
                <a:moveTo>
                  <a:pt x="954722" y="774700"/>
                </a:moveTo>
                <a:cubicBezTo>
                  <a:pt x="954722" y="778669"/>
                  <a:pt x="958532" y="778669"/>
                  <a:pt x="966152" y="778669"/>
                </a:cubicBezTo>
                <a:cubicBezTo>
                  <a:pt x="962342" y="782638"/>
                  <a:pt x="966152" y="786606"/>
                  <a:pt x="969962" y="786606"/>
                </a:cubicBezTo>
                <a:cubicBezTo>
                  <a:pt x="966152" y="790575"/>
                  <a:pt x="950912" y="786606"/>
                  <a:pt x="954722" y="774700"/>
                </a:cubicBezTo>
                <a:close/>
                <a:moveTo>
                  <a:pt x="363538" y="774700"/>
                </a:moveTo>
                <a:cubicBezTo>
                  <a:pt x="363538" y="778510"/>
                  <a:pt x="333375" y="793750"/>
                  <a:pt x="363538" y="774700"/>
                </a:cubicBezTo>
                <a:close/>
                <a:moveTo>
                  <a:pt x="376953" y="766336"/>
                </a:moveTo>
                <a:lnTo>
                  <a:pt x="371684" y="772014"/>
                </a:lnTo>
                <a:cubicBezTo>
                  <a:pt x="369793" y="775800"/>
                  <a:pt x="369793" y="773907"/>
                  <a:pt x="371212" y="771068"/>
                </a:cubicBezTo>
                <a:lnTo>
                  <a:pt x="376953" y="766336"/>
                </a:lnTo>
                <a:close/>
                <a:moveTo>
                  <a:pt x="378142" y="765357"/>
                </a:moveTo>
                <a:lnTo>
                  <a:pt x="376953" y="766336"/>
                </a:lnTo>
                <a:lnTo>
                  <a:pt x="377832" y="765389"/>
                </a:lnTo>
                <a:lnTo>
                  <a:pt x="378142" y="765357"/>
                </a:lnTo>
                <a:close/>
                <a:moveTo>
                  <a:pt x="973137" y="738188"/>
                </a:moveTo>
                <a:cubicBezTo>
                  <a:pt x="976993" y="738188"/>
                  <a:pt x="1000125" y="741892"/>
                  <a:pt x="1000125" y="749301"/>
                </a:cubicBezTo>
                <a:cubicBezTo>
                  <a:pt x="992414" y="745597"/>
                  <a:pt x="980848" y="741892"/>
                  <a:pt x="973137" y="738188"/>
                </a:cubicBezTo>
                <a:close/>
                <a:moveTo>
                  <a:pt x="118427" y="673100"/>
                </a:moveTo>
                <a:cubicBezTo>
                  <a:pt x="118427" y="673100"/>
                  <a:pt x="118427" y="673100"/>
                  <a:pt x="122237" y="673100"/>
                </a:cubicBezTo>
                <a:cubicBezTo>
                  <a:pt x="122237" y="673100"/>
                  <a:pt x="122237" y="673100"/>
                  <a:pt x="118427" y="676804"/>
                </a:cubicBezTo>
                <a:cubicBezTo>
                  <a:pt x="106997" y="680509"/>
                  <a:pt x="95567" y="680509"/>
                  <a:pt x="84137" y="684213"/>
                </a:cubicBezTo>
                <a:lnTo>
                  <a:pt x="84137" y="680509"/>
                </a:lnTo>
                <a:cubicBezTo>
                  <a:pt x="95567" y="676804"/>
                  <a:pt x="106997" y="676804"/>
                  <a:pt x="118427" y="673100"/>
                </a:cubicBezTo>
                <a:close/>
                <a:moveTo>
                  <a:pt x="250825" y="654579"/>
                </a:moveTo>
                <a:cubicBezTo>
                  <a:pt x="250825" y="661988"/>
                  <a:pt x="238919" y="658284"/>
                  <a:pt x="234950" y="658284"/>
                </a:cubicBezTo>
                <a:cubicBezTo>
                  <a:pt x="234950" y="650875"/>
                  <a:pt x="246856" y="658284"/>
                  <a:pt x="250825" y="654579"/>
                </a:cubicBezTo>
                <a:close/>
                <a:moveTo>
                  <a:pt x="275379" y="649010"/>
                </a:moveTo>
                <a:cubicBezTo>
                  <a:pt x="280171" y="648415"/>
                  <a:pt x="285139" y="648653"/>
                  <a:pt x="288925" y="650558"/>
                </a:cubicBezTo>
                <a:cubicBezTo>
                  <a:pt x="281354" y="654368"/>
                  <a:pt x="277568" y="654368"/>
                  <a:pt x="273782" y="654368"/>
                </a:cubicBezTo>
                <a:cubicBezTo>
                  <a:pt x="248229" y="660083"/>
                  <a:pt x="261006" y="650796"/>
                  <a:pt x="275379" y="649010"/>
                </a:cubicBezTo>
                <a:close/>
                <a:moveTo>
                  <a:pt x="976237" y="615768"/>
                </a:moveTo>
                <a:cubicBezTo>
                  <a:pt x="979049" y="615733"/>
                  <a:pt x="983177" y="615901"/>
                  <a:pt x="988920" y="616347"/>
                </a:cubicBezTo>
                <a:cubicBezTo>
                  <a:pt x="996577" y="616347"/>
                  <a:pt x="1000406" y="619919"/>
                  <a:pt x="1008063" y="619919"/>
                </a:cubicBezTo>
                <a:cubicBezTo>
                  <a:pt x="1001363" y="626170"/>
                  <a:pt x="956555" y="616012"/>
                  <a:pt x="976237" y="615768"/>
                </a:cubicBezTo>
                <a:close/>
                <a:moveTo>
                  <a:pt x="1030684" y="590550"/>
                </a:moveTo>
                <a:cubicBezTo>
                  <a:pt x="1034256" y="590550"/>
                  <a:pt x="1037828" y="590550"/>
                  <a:pt x="1041400" y="593725"/>
                </a:cubicBezTo>
                <a:cubicBezTo>
                  <a:pt x="1041400" y="596900"/>
                  <a:pt x="1027112" y="596900"/>
                  <a:pt x="1030684" y="590550"/>
                </a:cubicBezTo>
                <a:close/>
                <a:moveTo>
                  <a:pt x="295275" y="575204"/>
                </a:moveTo>
                <a:cubicBezTo>
                  <a:pt x="299244" y="571500"/>
                  <a:pt x="303212" y="571500"/>
                  <a:pt x="311150" y="575204"/>
                </a:cubicBezTo>
                <a:cubicBezTo>
                  <a:pt x="307181" y="578909"/>
                  <a:pt x="299244" y="582613"/>
                  <a:pt x="295275" y="575204"/>
                </a:cubicBezTo>
                <a:close/>
                <a:moveTo>
                  <a:pt x="1076325" y="566738"/>
                </a:moveTo>
                <a:cubicBezTo>
                  <a:pt x="1076325" y="566738"/>
                  <a:pt x="1079500" y="566738"/>
                  <a:pt x="1079500" y="566738"/>
                </a:cubicBezTo>
                <a:cubicBezTo>
                  <a:pt x="1079500" y="570707"/>
                  <a:pt x="1079500" y="570707"/>
                  <a:pt x="1079500" y="574676"/>
                </a:cubicBezTo>
                <a:cubicBezTo>
                  <a:pt x="1079500" y="574676"/>
                  <a:pt x="1076325" y="574676"/>
                  <a:pt x="1076325" y="574676"/>
                </a:cubicBezTo>
                <a:cubicBezTo>
                  <a:pt x="1076325" y="570707"/>
                  <a:pt x="1076325" y="570707"/>
                  <a:pt x="1076325" y="566738"/>
                </a:cubicBezTo>
                <a:close/>
                <a:moveTo>
                  <a:pt x="997131" y="554038"/>
                </a:moveTo>
                <a:cubicBezTo>
                  <a:pt x="1006042" y="554038"/>
                  <a:pt x="1015423" y="555625"/>
                  <a:pt x="1019175" y="558800"/>
                </a:cubicBezTo>
                <a:cubicBezTo>
                  <a:pt x="1004166" y="558800"/>
                  <a:pt x="992909" y="558800"/>
                  <a:pt x="977900" y="558800"/>
                </a:cubicBezTo>
                <a:cubicBezTo>
                  <a:pt x="979776" y="555625"/>
                  <a:pt x="988219" y="554038"/>
                  <a:pt x="997131" y="554038"/>
                </a:cubicBezTo>
                <a:close/>
                <a:moveTo>
                  <a:pt x="1061085" y="552450"/>
                </a:moveTo>
                <a:cubicBezTo>
                  <a:pt x="1064895" y="552450"/>
                  <a:pt x="1072515" y="552450"/>
                  <a:pt x="1080135" y="552450"/>
                </a:cubicBezTo>
                <a:cubicBezTo>
                  <a:pt x="1083945" y="552450"/>
                  <a:pt x="1087755" y="552450"/>
                  <a:pt x="1091565" y="552450"/>
                </a:cubicBezTo>
                <a:cubicBezTo>
                  <a:pt x="1095375" y="552450"/>
                  <a:pt x="1095375" y="555625"/>
                  <a:pt x="1095375" y="555625"/>
                </a:cubicBezTo>
                <a:cubicBezTo>
                  <a:pt x="1095375" y="558800"/>
                  <a:pt x="1091565" y="558800"/>
                  <a:pt x="1091565" y="558800"/>
                </a:cubicBezTo>
                <a:cubicBezTo>
                  <a:pt x="1087755" y="558800"/>
                  <a:pt x="1083945" y="558800"/>
                  <a:pt x="1080135" y="558800"/>
                </a:cubicBezTo>
                <a:cubicBezTo>
                  <a:pt x="1076325" y="558800"/>
                  <a:pt x="1068705" y="558800"/>
                  <a:pt x="1061085" y="558800"/>
                </a:cubicBezTo>
                <a:cubicBezTo>
                  <a:pt x="1057275" y="558800"/>
                  <a:pt x="1057275" y="558800"/>
                  <a:pt x="1057275" y="555625"/>
                </a:cubicBezTo>
                <a:cubicBezTo>
                  <a:pt x="1057275" y="555625"/>
                  <a:pt x="1057275" y="552450"/>
                  <a:pt x="1061085" y="552450"/>
                </a:cubicBezTo>
                <a:close/>
                <a:moveTo>
                  <a:pt x="246063" y="552450"/>
                </a:moveTo>
                <a:cubicBezTo>
                  <a:pt x="246063" y="555625"/>
                  <a:pt x="242491" y="558800"/>
                  <a:pt x="235347" y="558800"/>
                </a:cubicBezTo>
                <a:cubicBezTo>
                  <a:pt x="231775" y="552450"/>
                  <a:pt x="242491" y="552450"/>
                  <a:pt x="246063" y="552450"/>
                </a:cubicBezTo>
                <a:close/>
                <a:moveTo>
                  <a:pt x="985185" y="543024"/>
                </a:moveTo>
                <a:cubicBezTo>
                  <a:pt x="991451" y="541536"/>
                  <a:pt x="998198" y="542528"/>
                  <a:pt x="1000125" y="548481"/>
                </a:cubicBezTo>
                <a:cubicBezTo>
                  <a:pt x="992414" y="548481"/>
                  <a:pt x="984704" y="552450"/>
                  <a:pt x="973137" y="552450"/>
                </a:cubicBezTo>
                <a:cubicBezTo>
                  <a:pt x="973137" y="548481"/>
                  <a:pt x="978920" y="544513"/>
                  <a:pt x="985185" y="543024"/>
                </a:cubicBezTo>
                <a:close/>
                <a:moveTo>
                  <a:pt x="1057275" y="537104"/>
                </a:moveTo>
                <a:cubicBezTo>
                  <a:pt x="1053420" y="540809"/>
                  <a:pt x="1041854" y="544513"/>
                  <a:pt x="1030287" y="540809"/>
                </a:cubicBezTo>
                <a:cubicBezTo>
                  <a:pt x="1037998" y="533400"/>
                  <a:pt x="1045709" y="540809"/>
                  <a:pt x="1057275" y="537104"/>
                </a:cubicBezTo>
                <a:close/>
                <a:moveTo>
                  <a:pt x="321526" y="536333"/>
                </a:moveTo>
                <a:lnTo>
                  <a:pt x="322500" y="537308"/>
                </a:lnTo>
                <a:lnTo>
                  <a:pt x="322500" y="536473"/>
                </a:lnTo>
                <a:lnTo>
                  <a:pt x="321526" y="536333"/>
                </a:lnTo>
                <a:close/>
                <a:moveTo>
                  <a:pt x="977900" y="525463"/>
                </a:moveTo>
                <a:cubicBezTo>
                  <a:pt x="970139" y="533401"/>
                  <a:pt x="958497" y="533401"/>
                  <a:pt x="942975" y="533401"/>
                </a:cubicBezTo>
                <a:cubicBezTo>
                  <a:pt x="950736" y="529432"/>
                  <a:pt x="966259" y="529432"/>
                  <a:pt x="977900" y="525463"/>
                </a:cubicBezTo>
                <a:close/>
                <a:moveTo>
                  <a:pt x="1109663" y="492125"/>
                </a:moveTo>
                <a:cubicBezTo>
                  <a:pt x="1109663" y="495697"/>
                  <a:pt x="1109663" y="495697"/>
                  <a:pt x="1109663" y="495697"/>
                </a:cubicBezTo>
                <a:cubicBezTo>
                  <a:pt x="1083090" y="499269"/>
                  <a:pt x="1056516" y="502841"/>
                  <a:pt x="1026146" y="506413"/>
                </a:cubicBezTo>
                <a:cubicBezTo>
                  <a:pt x="1026146" y="506413"/>
                  <a:pt x="1022350" y="506413"/>
                  <a:pt x="1022350" y="502841"/>
                </a:cubicBezTo>
                <a:cubicBezTo>
                  <a:pt x="1022350" y="502841"/>
                  <a:pt x="1026146" y="499269"/>
                  <a:pt x="1026146" y="499269"/>
                </a:cubicBezTo>
                <a:cubicBezTo>
                  <a:pt x="1052720" y="499269"/>
                  <a:pt x="1079294" y="492125"/>
                  <a:pt x="1109663" y="492125"/>
                </a:cubicBezTo>
                <a:close/>
                <a:moveTo>
                  <a:pt x="311785" y="465138"/>
                </a:moveTo>
                <a:cubicBezTo>
                  <a:pt x="323215" y="465138"/>
                  <a:pt x="327025" y="484188"/>
                  <a:pt x="319405" y="484188"/>
                </a:cubicBezTo>
                <a:cubicBezTo>
                  <a:pt x="307975" y="484188"/>
                  <a:pt x="311785" y="472758"/>
                  <a:pt x="311785" y="465138"/>
                </a:cubicBezTo>
                <a:close/>
                <a:moveTo>
                  <a:pt x="1128127" y="454025"/>
                </a:moveTo>
                <a:cubicBezTo>
                  <a:pt x="1128127" y="454025"/>
                  <a:pt x="1131888" y="454025"/>
                  <a:pt x="1131888" y="454025"/>
                </a:cubicBezTo>
                <a:cubicBezTo>
                  <a:pt x="1131888" y="457767"/>
                  <a:pt x="1128127" y="457767"/>
                  <a:pt x="1128127" y="461509"/>
                </a:cubicBezTo>
                <a:cubicBezTo>
                  <a:pt x="1071701" y="468993"/>
                  <a:pt x="1019037" y="498929"/>
                  <a:pt x="962612" y="506413"/>
                </a:cubicBezTo>
                <a:cubicBezTo>
                  <a:pt x="962612" y="506413"/>
                  <a:pt x="958850" y="506413"/>
                  <a:pt x="958850" y="502671"/>
                </a:cubicBezTo>
                <a:cubicBezTo>
                  <a:pt x="958850" y="502671"/>
                  <a:pt x="958850" y="498929"/>
                  <a:pt x="962612" y="498929"/>
                </a:cubicBezTo>
                <a:cubicBezTo>
                  <a:pt x="1019037" y="495187"/>
                  <a:pt x="1071701" y="465251"/>
                  <a:pt x="1128127" y="454025"/>
                </a:cubicBezTo>
                <a:close/>
                <a:moveTo>
                  <a:pt x="1041893" y="369082"/>
                </a:moveTo>
                <a:cubicBezTo>
                  <a:pt x="1042367" y="368608"/>
                  <a:pt x="1042367" y="368608"/>
                  <a:pt x="1042367" y="370503"/>
                </a:cubicBezTo>
                <a:cubicBezTo>
                  <a:pt x="1046163" y="370503"/>
                  <a:pt x="1046163" y="370503"/>
                  <a:pt x="1046163" y="374292"/>
                </a:cubicBezTo>
                <a:cubicBezTo>
                  <a:pt x="1019590" y="412187"/>
                  <a:pt x="993016" y="446293"/>
                  <a:pt x="966443" y="484188"/>
                </a:cubicBezTo>
                <a:cubicBezTo>
                  <a:pt x="966443" y="484188"/>
                  <a:pt x="962646" y="484188"/>
                  <a:pt x="962646" y="484188"/>
                </a:cubicBezTo>
                <a:cubicBezTo>
                  <a:pt x="962646" y="480399"/>
                  <a:pt x="958850" y="480399"/>
                  <a:pt x="962646" y="480399"/>
                </a:cubicBezTo>
                <a:cubicBezTo>
                  <a:pt x="989220" y="442503"/>
                  <a:pt x="1015794" y="408398"/>
                  <a:pt x="1038571" y="370503"/>
                </a:cubicBezTo>
                <a:cubicBezTo>
                  <a:pt x="1040469" y="370503"/>
                  <a:pt x="1041418" y="369555"/>
                  <a:pt x="1041893" y="369082"/>
                </a:cubicBezTo>
                <a:close/>
                <a:moveTo>
                  <a:pt x="106986" y="358775"/>
                </a:moveTo>
                <a:cubicBezTo>
                  <a:pt x="141174" y="374121"/>
                  <a:pt x="175362" y="389467"/>
                  <a:pt x="205751" y="400977"/>
                </a:cubicBezTo>
                <a:cubicBezTo>
                  <a:pt x="209550" y="400977"/>
                  <a:pt x="209550" y="400977"/>
                  <a:pt x="209550" y="404813"/>
                </a:cubicBezTo>
                <a:cubicBezTo>
                  <a:pt x="209550" y="404813"/>
                  <a:pt x="205751" y="404813"/>
                  <a:pt x="205751" y="404813"/>
                </a:cubicBezTo>
                <a:cubicBezTo>
                  <a:pt x="175362" y="393304"/>
                  <a:pt x="137375" y="377958"/>
                  <a:pt x="106986" y="366448"/>
                </a:cubicBezTo>
                <a:cubicBezTo>
                  <a:pt x="103187" y="366448"/>
                  <a:pt x="103187" y="362612"/>
                  <a:pt x="103187" y="362612"/>
                </a:cubicBezTo>
                <a:cubicBezTo>
                  <a:pt x="103187" y="358775"/>
                  <a:pt x="106986" y="358775"/>
                  <a:pt x="106986" y="358775"/>
                </a:cubicBezTo>
                <a:close/>
                <a:moveTo>
                  <a:pt x="327025" y="339725"/>
                </a:moveTo>
                <a:cubicBezTo>
                  <a:pt x="334010" y="339725"/>
                  <a:pt x="340996" y="347663"/>
                  <a:pt x="344488" y="355600"/>
                </a:cubicBezTo>
                <a:cubicBezTo>
                  <a:pt x="337503" y="351631"/>
                  <a:pt x="334010" y="343694"/>
                  <a:pt x="327025" y="339725"/>
                </a:cubicBezTo>
                <a:close/>
                <a:moveTo>
                  <a:pt x="46037" y="339725"/>
                </a:moveTo>
                <a:cubicBezTo>
                  <a:pt x="49873" y="339725"/>
                  <a:pt x="49873" y="339725"/>
                  <a:pt x="53710" y="339725"/>
                </a:cubicBezTo>
                <a:cubicBezTo>
                  <a:pt x="53710" y="339725"/>
                  <a:pt x="53710" y="339725"/>
                  <a:pt x="57546" y="339725"/>
                </a:cubicBezTo>
                <a:cubicBezTo>
                  <a:pt x="57546" y="339725"/>
                  <a:pt x="61383" y="339725"/>
                  <a:pt x="65219" y="339725"/>
                </a:cubicBezTo>
                <a:cubicBezTo>
                  <a:pt x="65219" y="339725"/>
                  <a:pt x="65219" y="339725"/>
                  <a:pt x="69056" y="339725"/>
                </a:cubicBezTo>
                <a:cubicBezTo>
                  <a:pt x="69056" y="339725"/>
                  <a:pt x="69056" y="339725"/>
                  <a:pt x="72892" y="343581"/>
                </a:cubicBezTo>
                <a:cubicBezTo>
                  <a:pt x="72892" y="347436"/>
                  <a:pt x="72892" y="351291"/>
                  <a:pt x="76729" y="351291"/>
                </a:cubicBezTo>
                <a:cubicBezTo>
                  <a:pt x="80565" y="355147"/>
                  <a:pt x="84402" y="355147"/>
                  <a:pt x="92075" y="359002"/>
                </a:cubicBezTo>
                <a:cubicBezTo>
                  <a:pt x="92075" y="359002"/>
                  <a:pt x="92075" y="362858"/>
                  <a:pt x="92075" y="366713"/>
                </a:cubicBezTo>
                <a:cubicBezTo>
                  <a:pt x="92075" y="366713"/>
                  <a:pt x="88238" y="366713"/>
                  <a:pt x="88238" y="366713"/>
                </a:cubicBezTo>
                <a:cubicBezTo>
                  <a:pt x="80565" y="366713"/>
                  <a:pt x="76729" y="362858"/>
                  <a:pt x="72892" y="359002"/>
                </a:cubicBezTo>
                <a:lnTo>
                  <a:pt x="64522" y="347786"/>
                </a:lnTo>
                <a:lnTo>
                  <a:pt x="65219" y="347436"/>
                </a:lnTo>
                <a:cubicBezTo>
                  <a:pt x="65219" y="343581"/>
                  <a:pt x="65219" y="343581"/>
                  <a:pt x="65219" y="343581"/>
                </a:cubicBezTo>
                <a:cubicBezTo>
                  <a:pt x="61383" y="343581"/>
                  <a:pt x="61383" y="343581"/>
                  <a:pt x="61383" y="343581"/>
                </a:cubicBezTo>
                <a:lnTo>
                  <a:pt x="64522" y="347786"/>
                </a:lnTo>
                <a:lnTo>
                  <a:pt x="57546" y="351291"/>
                </a:lnTo>
                <a:cubicBezTo>
                  <a:pt x="53710" y="351291"/>
                  <a:pt x="49873" y="347436"/>
                  <a:pt x="46037" y="347436"/>
                </a:cubicBezTo>
                <a:cubicBezTo>
                  <a:pt x="46037" y="343581"/>
                  <a:pt x="46037" y="343581"/>
                  <a:pt x="46037" y="339725"/>
                </a:cubicBezTo>
                <a:close/>
                <a:moveTo>
                  <a:pt x="387350" y="317500"/>
                </a:moveTo>
                <a:cubicBezTo>
                  <a:pt x="387350" y="317500"/>
                  <a:pt x="387350" y="317500"/>
                  <a:pt x="391121" y="317500"/>
                </a:cubicBezTo>
                <a:cubicBezTo>
                  <a:pt x="398661" y="325041"/>
                  <a:pt x="409972" y="336352"/>
                  <a:pt x="417513" y="347663"/>
                </a:cubicBezTo>
                <a:cubicBezTo>
                  <a:pt x="417513" y="347663"/>
                  <a:pt x="417513" y="347663"/>
                  <a:pt x="413743" y="347663"/>
                </a:cubicBezTo>
                <a:cubicBezTo>
                  <a:pt x="406202" y="336352"/>
                  <a:pt x="398661" y="328811"/>
                  <a:pt x="387350" y="321271"/>
                </a:cubicBezTo>
                <a:cubicBezTo>
                  <a:pt x="387350" y="321271"/>
                  <a:pt x="387350" y="321271"/>
                  <a:pt x="387350" y="317500"/>
                </a:cubicBezTo>
                <a:close/>
                <a:moveTo>
                  <a:pt x="924877" y="287338"/>
                </a:moveTo>
                <a:cubicBezTo>
                  <a:pt x="924877" y="287338"/>
                  <a:pt x="924877" y="287338"/>
                  <a:pt x="928687" y="287338"/>
                </a:cubicBezTo>
                <a:cubicBezTo>
                  <a:pt x="928687" y="287338"/>
                  <a:pt x="928687" y="287338"/>
                  <a:pt x="928687" y="291042"/>
                </a:cubicBezTo>
                <a:cubicBezTo>
                  <a:pt x="917257" y="302155"/>
                  <a:pt x="902017" y="309563"/>
                  <a:pt x="894397" y="320676"/>
                </a:cubicBezTo>
                <a:lnTo>
                  <a:pt x="890587" y="320676"/>
                </a:lnTo>
                <a:cubicBezTo>
                  <a:pt x="890587" y="320676"/>
                  <a:pt x="890587" y="320676"/>
                  <a:pt x="890587" y="316972"/>
                </a:cubicBezTo>
                <a:cubicBezTo>
                  <a:pt x="902017" y="305859"/>
                  <a:pt x="917257" y="298451"/>
                  <a:pt x="924877" y="287338"/>
                </a:cubicBezTo>
                <a:close/>
                <a:moveTo>
                  <a:pt x="390525" y="271992"/>
                </a:moveTo>
                <a:cubicBezTo>
                  <a:pt x="390525" y="268288"/>
                  <a:pt x="405342" y="294218"/>
                  <a:pt x="412750" y="301626"/>
                </a:cubicBezTo>
                <a:cubicBezTo>
                  <a:pt x="409046" y="301626"/>
                  <a:pt x="394229" y="283105"/>
                  <a:pt x="390525" y="271992"/>
                </a:cubicBezTo>
                <a:close/>
                <a:moveTo>
                  <a:pt x="311149" y="260350"/>
                </a:moveTo>
                <a:cubicBezTo>
                  <a:pt x="315118" y="264160"/>
                  <a:pt x="323056" y="271780"/>
                  <a:pt x="327025" y="279400"/>
                </a:cubicBezTo>
                <a:cubicBezTo>
                  <a:pt x="319087" y="271780"/>
                  <a:pt x="303212" y="267970"/>
                  <a:pt x="311149" y="260350"/>
                </a:cubicBezTo>
                <a:close/>
                <a:moveTo>
                  <a:pt x="731044" y="226021"/>
                </a:moveTo>
                <a:cubicBezTo>
                  <a:pt x="731044" y="229791"/>
                  <a:pt x="727472" y="237332"/>
                  <a:pt x="727472" y="241102"/>
                </a:cubicBezTo>
                <a:cubicBezTo>
                  <a:pt x="727472" y="244872"/>
                  <a:pt x="727472" y="244872"/>
                  <a:pt x="727472" y="244872"/>
                </a:cubicBezTo>
                <a:lnTo>
                  <a:pt x="728673" y="244872"/>
                </a:lnTo>
                <a:lnTo>
                  <a:pt x="734484" y="230642"/>
                </a:lnTo>
                <a:lnTo>
                  <a:pt x="734484" y="229791"/>
                </a:lnTo>
                <a:lnTo>
                  <a:pt x="731044" y="229791"/>
                </a:lnTo>
                <a:cubicBezTo>
                  <a:pt x="731044" y="229791"/>
                  <a:pt x="731044" y="229791"/>
                  <a:pt x="731044" y="226021"/>
                </a:cubicBezTo>
                <a:close/>
                <a:moveTo>
                  <a:pt x="508635" y="223441"/>
                </a:moveTo>
                <a:cubicBezTo>
                  <a:pt x="504825" y="215900"/>
                  <a:pt x="523875" y="246063"/>
                  <a:pt x="516255" y="242293"/>
                </a:cubicBezTo>
                <a:cubicBezTo>
                  <a:pt x="516255" y="234752"/>
                  <a:pt x="508635" y="234752"/>
                  <a:pt x="508635" y="223441"/>
                </a:cubicBezTo>
                <a:close/>
                <a:moveTo>
                  <a:pt x="276860" y="219075"/>
                </a:moveTo>
                <a:cubicBezTo>
                  <a:pt x="276860" y="219075"/>
                  <a:pt x="280670" y="219075"/>
                  <a:pt x="280670" y="219075"/>
                </a:cubicBezTo>
                <a:cubicBezTo>
                  <a:pt x="284480" y="226748"/>
                  <a:pt x="295910" y="230585"/>
                  <a:pt x="303530" y="238258"/>
                </a:cubicBezTo>
                <a:cubicBezTo>
                  <a:pt x="311150" y="242094"/>
                  <a:pt x="322580" y="249767"/>
                  <a:pt x="326390" y="257440"/>
                </a:cubicBezTo>
                <a:cubicBezTo>
                  <a:pt x="330200" y="261277"/>
                  <a:pt x="326390" y="261277"/>
                  <a:pt x="326390" y="261277"/>
                </a:cubicBezTo>
                <a:cubicBezTo>
                  <a:pt x="326390" y="265113"/>
                  <a:pt x="322580" y="265113"/>
                  <a:pt x="322580" y="261277"/>
                </a:cubicBezTo>
                <a:cubicBezTo>
                  <a:pt x="318770" y="253604"/>
                  <a:pt x="307340" y="245931"/>
                  <a:pt x="299720" y="242094"/>
                </a:cubicBezTo>
                <a:cubicBezTo>
                  <a:pt x="292100" y="238258"/>
                  <a:pt x="280670" y="230585"/>
                  <a:pt x="276860" y="222912"/>
                </a:cubicBezTo>
                <a:cubicBezTo>
                  <a:pt x="273050" y="222912"/>
                  <a:pt x="273050" y="219075"/>
                  <a:pt x="276860" y="219075"/>
                </a:cubicBezTo>
                <a:close/>
                <a:moveTo>
                  <a:pt x="693102" y="203200"/>
                </a:moveTo>
                <a:cubicBezTo>
                  <a:pt x="693102" y="207037"/>
                  <a:pt x="696912" y="207037"/>
                  <a:pt x="696912" y="210873"/>
                </a:cubicBezTo>
                <a:cubicBezTo>
                  <a:pt x="693102" y="222383"/>
                  <a:pt x="689292" y="233892"/>
                  <a:pt x="685482" y="245402"/>
                </a:cubicBezTo>
                <a:cubicBezTo>
                  <a:pt x="685482" y="249238"/>
                  <a:pt x="681672" y="249238"/>
                  <a:pt x="681672" y="249238"/>
                </a:cubicBezTo>
                <a:cubicBezTo>
                  <a:pt x="677862" y="249238"/>
                  <a:pt x="677862" y="245402"/>
                  <a:pt x="677862" y="245402"/>
                </a:cubicBezTo>
                <a:cubicBezTo>
                  <a:pt x="681672" y="233892"/>
                  <a:pt x="685482" y="218546"/>
                  <a:pt x="689292" y="207037"/>
                </a:cubicBezTo>
                <a:cubicBezTo>
                  <a:pt x="689292" y="207037"/>
                  <a:pt x="689292" y="203200"/>
                  <a:pt x="693102" y="203200"/>
                </a:cubicBezTo>
                <a:close/>
                <a:moveTo>
                  <a:pt x="193675" y="192088"/>
                </a:moveTo>
                <a:cubicBezTo>
                  <a:pt x="193675" y="192088"/>
                  <a:pt x="193675" y="192088"/>
                  <a:pt x="197427" y="192088"/>
                </a:cubicBezTo>
                <a:cubicBezTo>
                  <a:pt x="212436" y="199849"/>
                  <a:pt x="219941" y="215371"/>
                  <a:pt x="234950" y="223133"/>
                </a:cubicBezTo>
                <a:cubicBezTo>
                  <a:pt x="234950" y="223133"/>
                  <a:pt x="234950" y="223133"/>
                  <a:pt x="234950" y="227013"/>
                </a:cubicBezTo>
                <a:cubicBezTo>
                  <a:pt x="219941" y="219252"/>
                  <a:pt x="208684" y="203730"/>
                  <a:pt x="193675" y="192088"/>
                </a:cubicBezTo>
                <a:close/>
                <a:moveTo>
                  <a:pt x="508943" y="190649"/>
                </a:moveTo>
                <a:cubicBezTo>
                  <a:pt x="509588" y="191691"/>
                  <a:pt x="510382" y="194469"/>
                  <a:pt x="511175" y="200025"/>
                </a:cubicBezTo>
                <a:cubicBezTo>
                  <a:pt x="506413" y="200025"/>
                  <a:pt x="507008" y="187524"/>
                  <a:pt x="508943" y="190649"/>
                </a:cubicBezTo>
                <a:close/>
                <a:moveTo>
                  <a:pt x="401637" y="185738"/>
                </a:moveTo>
                <a:cubicBezTo>
                  <a:pt x="413067" y="189367"/>
                  <a:pt x="416877" y="200252"/>
                  <a:pt x="420687" y="211138"/>
                </a:cubicBezTo>
                <a:cubicBezTo>
                  <a:pt x="413067" y="203881"/>
                  <a:pt x="405447" y="192995"/>
                  <a:pt x="401637" y="185738"/>
                </a:cubicBezTo>
                <a:close/>
                <a:moveTo>
                  <a:pt x="753533" y="177800"/>
                </a:moveTo>
                <a:cubicBezTo>
                  <a:pt x="757237" y="177800"/>
                  <a:pt x="757237" y="177800"/>
                  <a:pt x="757237" y="181542"/>
                </a:cubicBezTo>
                <a:cubicBezTo>
                  <a:pt x="749829" y="196510"/>
                  <a:pt x="746125" y="215220"/>
                  <a:pt x="738716" y="230188"/>
                </a:cubicBezTo>
                <a:lnTo>
                  <a:pt x="737725" y="230188"/>
                </a:lnTo>
                <a:lnTo>
                  <a:pt x="738188" y="230642"/>
                </a:lnTo>
                <a:lnTo>
                  <a:pt x="734531" y="248553"/>
                </a:lnTo>
                <a:lnTo>
                  <a:pt x="734616" y="248643"/>
                </a:lnTo>
                <a:lnTo>
                  <a:pt x="734484" y="248782"/>
                </a:lnTo>
                <a:lnTo>
                  <a:pt x="734484" y="248785"/>
                </a:lnTo>
                <a:lnTo>
                  <a:pt x="734454" y="248813"/>
                </a:lnTo>
                <a:lnTo>
                  <a:pt x="734257" y="249021"/>
                </a:lnTo>
                <a:lnTo>
                  <a:pt x="735013" y="249815"/>
                </a:lnTo>
                <a:cubicBezTo>
                  <a:pt x="731441" y="261072"/>
                  <a:pt x="727869" y="272329"/>
                  <a:pt x="724297" y="283586"/>
                </a:cubicBezTo>
                <a:lnTo>
                  <a:pt x="724213" y="283674"/>
                </a:lnTo>
                <a:lnTo>
                  <a:pt x="727322" y="283674"/>
                </a:lnTo>
                <a:cubicBezTo>
                  <a:pt x="723539" y="291245"/>
                  <a:pt x="734889" y="291245"/>
                  <a:pt x="734889" y="298817"/>
                </a:cubicBezTo>
                <a:cubicBezTo>
                  <a:pt x="784073" y="310173"/>
                  <a:pt x="821907" y="336672"/>
                  <a:pt x="852174" y="374528"/>
                </a:cubicBezTo>
                <a:lnTo>
                  <a:pt x="852487" y="374528"/>
                </a:lnTo>
                <a:lnTo>
                  <a:pt x="852487" y="374197"/>
                </a:lnTo>
                <a:cubicBezTo>
                  <a:pt x="856297" y="374197"/>
                  <a:pt x="860107" y="366486"/>
                  <a:pt x="863917" y="366486"/>
                </a:cubicBezTo>
                <a:cubicBezTo>
                  <a:pt x="871537" y="362631"/>
                  <a:pt x="875347" y="358776"/>
                  <a:pt x="882967" y="358776"/>
                </a:cubicBezTo>
                <a:lnTo>
                  <a:pt x="886777" y="358776"/>
                </a:lnTo>
                <a:cubicBezTo>
                  <a:pt x="886777" y="362631"/>
                  <a:pt x="886777" y="362631"/>
                  <a:pt x="886777" y="362631"/>
                </a:cubicBezTo>
                <a:cubicBezTo>
                  <a:pt x="890587" y="358776"/>
                  <a:pt x="890587" y="358776"/>
                  <a:pt x="890587" y="358776"/>
                </a:cubicBezTo>
                <a:cubicBezTo>
                  <a:pt x="890587" y="358776"/>
                  <a:pt x="890587" y="358776"/>
                  <a:pt x="886777" y="358776"/>
                </a:cubicBezTo>
                <a:cubicBezTo>
                  <a:pt x="886777" y="347210"/>
                  <a:pt x="894397" y="339499"/>
                  <a:pt x="902017" y="331788"/>
                </a:cubicBezTo>
                <a:cubicBezTo>
                  <a:pt x="905827" y="331788"/>
                  <a:pt x="909637" y="331788"/>
                  <a:pt x="909637" y="335643"/>
                </a:cubicBezTo>
                <a:cubicBezTo>
                  <a:pt x="909637" y="335643"/>
                  <a:pt x="909637" y="339499"/>
                  <a:pt x="905827" y="339499"/>
                </a:cubicBezTo>
                <a:cubicBezTo>
                  <a:pt x="902017" y="343354"/>
                  <a:pt x="894397" y="351065"/>
                  <a:pt x="894397" y="358776"/>
                </a:cubicBezTo>
                <a:cubicBezTo>
                  <a:pt x="894397" y="358776"/>
                  <a:pt x="894397" y="358776"/>
                  <a:pt x="894397" y="362631"/>
                </a:cubicBezTo>
                <a:cubicBezTo>
                  <a:pt x="894397" y="362631"/>
                  <a:pt x="890587" y="366486"/>
                  <a:pt x="890587" y="366486"/>
                </a:cubicBezTo>
                <a:cubicBezTo>
                  <a:pt x="890587" y="366486"/>
                  <a:pt x="890587" y="366486"/>
                  <a:pt x="886777" y="366486"/>
                </a:cubicBezTo>
                <a:cubicBezTo>
                  <a:pt x="886777" y="366486"/>
                  <a:pt x="882967" y="366486"/>
                  <a:pt x="882967" y="366486"/>
                </a:cubicBezTo>
                <a:cubicBezTo>
                  <a:pt x="879157" y="366486"/>
                  <a:pt x="875347" y="366486"/>
                  <a:pt x="871537" y="370342"/>
                </a:cubicBezTo>
                <a:lnTo>
                  <a:pt x="861111" y="380892"/>
                </a:lnTo>
                <a:lnTo>
                  <a:pt x="863524" y="382099"/>
                </a:lnTo>
                <a:cubicBezTo>
                  <a:pt x="863524" y="382099"/>
                  <a:pt x="863524" y="385885"/>
                  <a:pt x="863524" y="385885"/>
                </a:cubicBezTo>
                <a:cubicBezTo>
                  <a:pt x="863524" y="393456"/>
                  <a:pt x="874874" y="385885"/>
                  <a:pt x="871091" y="382099"/>
                </a:cubicBezTo>
                <a:cubicBezTo>
                  <a:pt x="872982" y="383992"/>
                  <a:pt x="873928" y="387778"/>
                  <a:pt x="875820" y="391090"/>
                </a:cubicBezTo>
                <a:lnTo>
                  <a:pt x="885846" y="397018"/>
                </a:lnTo>
                <a:lnTo>
                  <a:pt x="909358" y="381795"/>
                </a:lnTo>
                <a:cubicBezTo>
                  <a:pt x="916828" y="377925"/>
                  <a:pt x="924299" y="370186"/>
                  <a:pt x="931769" y="362447"/>
                </a:cubicBezTo>
                <a:cubicBezTo>
                  <a:pt x="931769" y="366316"/>
                  <a:pt x="931769" y="366316"/>
                  <a:pt x="931769" y="366316"/>
                </a:cubicBezTo>
                <a:cubicBezTo>
                  <a:pt x="935505" y="366316"/>
                  <a:pt x="935505" y="366316"/>
                  <a:pt x="935505" y="366316"/>
                </a:cubicBezTo>
                <a:cubicBezTo>
                  <a:pt x="931769" y="362447"/>
                  <a:pt x="931769" y="362447"/>
                  <a:pt x="931769" y="362447"/>
                </a:cubicBezTo>
                <a:lnTo>
                  <a:pt x="929744" y="360349"/>
                </a:lnTo>
                <a:lnTo>
                  <a:pt x="920397" y="364173"/>
                </a:lnTo>
                <a:cubicBezTo>
                  <a:pt x="916517" y="367030"/>
                  <a:pt x="912636" y="370840"/>
                  <a:pt x="908756" y="374650"/>
                </a:cubicBezTo>
                <a:cubicBezTo>
                  <a:pt x="908756" y="374650"/>
                  <a:pt x="904875" y="374650"/>
                  <a:pt x="904875" y="374650"/>
                </a:cubicBezTo>
                <a:cubicBezTo>
                  <a:pt x="904875" y="370840"/>
                  <a:pt x="904875" y="370840"/>
                  <a:pt x="904875" y="370840"/>
                </a:cubicBezTo>
                <a:cubicBezTo>
                  <a:pt x="908756" y="367030"/>
                  <a:pt x="912636" y="363220"/>
                  <a:pt x="917002" y="360363"/>
                </a:cubicBezTo>
                <a:lnTo>
                  <a:pt x="930410" y="356116"/>
                </a:lnTo>
                <a:lnTo>
                  <a:pt x="935505" y="350838"/>
                </a:lnTo>
                <a:lnTo>
                  <a:pt x="935939" y="351288"/>
                </a:lnTo>
                <a:lnTo>
                  <a:pt x="946871" y="339726"/>
                </a:lnTo>
                <a:cubicBezTo>
                  <a:pt x="954376" y="339726"/>
                  <a:pt x="958128" y="335757"/>
                  <a:pt x="965633" y="331788"/>
                </a:cubicBezTo>
                <a:cubicBezTo>
                  <a:pt x="965633" y="331788"/>
                  <a:pt x="969385" y="331788"/>
                  <a:pt x="969385" y="335757"/>
                </a:cubicBezTo>
                <a:cubicBezTo>
                  <a:pt x="973137" y="335757"/>
                  <a:pt x="973137" y="339726"/>
                  <a:pt x="969385" y="343694"/>
                </a:cubicBezTo>
                <a:cubicBezTo>
                  <a:pt x="961880" y="347663"/>
                  <a:pt x="958128" y="347663"/>
                  <a:pt x="950624" y="351632"/>
                </a:cubicBezTo>
                <a:cubicBezTo>
                  <a:pt x="946871" y="355601"/>
                  <a:pt x="943119" y="355601"/>
                  <a:pt x="943119" y="359569"/>
                </a:cubicBezTo>
                <a:lnTo>
                  <a:pt x="942975" y="359646"/>
                </a:lnTo>
                <a:lnTo>
                  <a:pt x="942975" y="362447"/>
                </a:lnTo>
                <a:cubicBezTo>
                  <a:pt x="942975" y="366316"/>
                  <a:pt x="942975" y="366316"/>
                  <a:pt x="942975" y="366316"/>
                </a:cubicBezTo>
                <a:cubicBezTo>
                  <a:pt x="942975" y="366316"/>
                  <a:pt x="942975" y="366316"/>
                  <a:pt x="942975" y="370186"/>
                </a:cubicBezTo>
                <a:cubicBezTo>
                  <a:pt x="931769" y="381795"/>
                  <a:pt x="924299" y="389534"/>
                  <a:pt x="913093" y="393403"/>
                </a:cubicBezTo>
                <a:lnTo>
                  <a:pt x="891249" y="412261"/>
                </a:lnTo>
                <a:lnTo>
                  <a:pt x="899466" y="436517"/>
                </a:lnTo>
                <a:cubicBezTo>
                  <a:pt x="903250" y="444561"/>
                  <a:pt x="907033" y="452133"/>
                  <a:pt x="908925" y="461596"/>
                </a:cubicBezTo>
                <a:cubicBezTo>
                  <a:pt x="908925" y="465382"/>
                  <a:pt x="912708" y="465382"/>
                  <a:pt x="916492" y="465382"/>
                </a:cubicBezTo>
                <a:cubicBezTo>
                  <a:pt x="920275" y="476739"/>
                  <a:pt x="920275" y="488096"/>
                  <a:pt x="927842" y="491881"/>
                </a:cubicBezTo>
                <a:cubicBezTo>
                  <a:pt x="916492" y="522166"/>
                  <a:pt x="942975" y="541094"/>
                  <a:pt x="942975" y="571378"/>
                </a:cubicBezTo>
                <a:cubicBezTo>
                  <a:pt x="942975" y="616805"/>
                  <a:pt x="916492" y="662232"/>
                  <a:pt x="912708" y="711445"/>
                </a:cubicBezTo>
                <a:cubicBezTo>
                  <a:pt x="893791" y="726587"/>
                  <a:pt x="882441" y="749301"/>
                  <a:pt x="871091" y="772014"/>
                </a:cubicBezTo>
                <a:cubicBezTo>
                  <a:pt x="874874" y="783371"/>
                  <a:pt x="890008" y="783371"/>
                  <a:pt x="886224" y="798513"/>
                </a:cubicBezTo>
                <a:cubicBezTo>
                  <a:pt x="871091" y="798513"/>
                  <a:pt x="874874" y="783371"/>
                  <a:pt x="863524" y="779585"/>
                </a:cubicBezTo>
                <a:cubicBezTo>
                  <a:pt x="833257" y="809870"/>
                  <a:pt x="795423" y="836369"/>
                  <a:pt x="761373" y="866654"/>
                </a:cubicBezTo>
                <a:cubicBezTo>
                  <a:pt x="715972" y="881796"/>
                  <a:pt x="681922" y="881796"/>
                  <a:pt x="640305" y="893153"/>
                </a:cubicBezTo>
                <a:lnTo>
                  <a:pt x="639762" y="893153"/>
                </a:lnTo>
                <a:lnTo>
                  <a:pt x="639762" y="903941"/>
                </a:lnTo>
                <a:cubicBezTo>
                  <a:pt x="639762" y="918882"/>
                  <a:pt x="639762" y="930088"/>
                  <a:pt x="639762" y="941294"/>
                </a:cubicBezTo>
                <a:cubicBezTo>
                  <a:pt x="639762" y="945030"/>
                  <a:pt x="639762" y="948765"/>
                  <a:pt x="639762" y="952500"/>
                </a:cubicBezTo>
                <a:cubicBezTo>
                  <a:pt x="639762" y="952500"/>
                  <a:pt x="639762" y="952500"/>
                  <a:pt x="636587" y="952500"/>
                </a:cubicBezTo>
                <a:cubicBezTo>
                  <a:pt x="636587" y="948765"/>
                  <a:pt x="636587" y="945030"/>
                  <a:pt x="636587" y="941294"/>
                </a:cubicBezTo>
                <a:cubicBezTo>
                  <a:pt x="636587" y="926353"/>
                  <a:pt x="636587" y="915147"/>
                  <a:pt x="636587" y="903941"/>
                </a:cubicBezTo>
                <a:lnTo>
                  <a:pt x="636587" y="893153"/>
                </a:lnTo>
                <a:lnTo>
                  <a:pt x="636521" y="893153"/>
                </a:lnTo>
                <a:cubicBezTo>
                  <a:pt x="636521" y="896938"/>
                  <a:pt x="636521" y="896938"/>
                  <a:pt x="636521" y="896938"/>
                </a:cubicBezTo>
                <a:cubicBezTo>
                  <a:pt x="632738" y="896938"/>
                  <a:pt x="636521" y="893153"/>
                  <a:pt x="632738" y="889367"/>
                </a:cubicBezTo>
                <a:cubicBezTo>
                  <a:pt x="628954" y="885581"/>
                  <a:pt x="621388" y="893153"/>
                  <a:pt x="610038" y="893153"/>
                </a:cubicBezTo>
                <a:lnTo>
                  <a:pt x="609600" y="892715"/>
                </a:lnTo>
                <a:lnTo>
                  <a:pt x="609600" y="899760"/>
                </a:lnTo>
                <a:cubicBezTo>
                  <a:pt x="609600" y="903641"/>
                  <a:pt x="609600" y="911402"/>
                  <a:pt x="609600" y="919163"/>
                </a:cubicBezTo>
                <a:cubicBezTo>
                  <a:pt x="609600" y="919163"/>
                  <a:pt x="606425" y="919163"/>
                  <a:pt x="606425" y="919163"/>
                </a:cubicBezTo>
                <a:cubicBezTo>
                  <a:pt x="606425" y="919163"/>
                  <a:pt x="603250" y="919163"/>
                  <a:pt x="603250" y="919163"/>
                </a:cubicBezTo>
                <a:cubicBezTo>
                  <a:pt x="606425" y="911402"/>
                  <a:pt x="606425" y="903641"/>
                  <a:pt x="606425" y="899760"/>
                </a:cubicBezTo>
                <a:lnTo>
                  <a:pt x="606425" y="889538"/>
                </a:lnTo>
                <a:lnTo>
                  <a:pt x="606254" y="889367"/>
                </a:lnTo>
                <a:cubicBezTo>
                  <a:pt x="606254" y="893153"/>
                  <a:pt x="606254" y="893153"/>
                  <a:pt x="606254" y="893153"/>
                </a:cubicBezTo>
                <a:cubicBezTo>
                  <a:pt x="587337" y="885581"/>
                  <a:pt x="564637" y="874225"/>
                  <a:pt x="541937" y="881796"/>
                </a:cubicBezTo>
                <a:lnTo>
                  <a:pt x="540792" y="880651"/>
                </a:lnTo>
                <a:lnTo>
                  <a:pt x="535663" y="906596"/>
                </a:lnTo>
                <a:cubicBezTo>
                  <a:pt x="532607" y="914930"/>
                  <a:pt x="529114" y="922338"/>
                  <a:pt x="527368" y="929747"/>
                </a:cubicBezTo>
                <a:cubicBezTo>
                  <a:pt x="527368" y="933451"/>
                  <a:pt x="527368" y="933451"/>
                  <a:pt x="527368" y="933451"/>
                </a:cubicBezTo>
                <a:cubicBezTo>
                  <a:pt x="523875" y="933451"/>
                  <a:pt x="523875" y="929747"/>
                  <a:pt x="523875" y="929747"/>
                </a:cubicBezTo>
                <a:cubicBezTo>
                  <a:pt x="525622" y="920486"/>
                  <a:pt x="529114" y="912152"/>
                  <a:pt x="532170" y="903817"/>
                </a:cubicBezTo>
                <a:lnTo>
                  <a:pt x="537141" y="881107"/>
                </a:lnTo>
                <a:lnTo>
                  <a:pt x="514507" y="865707"/>
                </a:lnTo>
                <a:cubicBezTo>
                  <a:pt x="505049" y="862868"/>
                  <a:pt x="494644" y="860975"/>
                  <a:pt x="485186" y="855297"/>
                </a:cubicBezTo>
                <a:cubicBezTo>
                  <a:pt x="481402" y="855297"/>
                  <a:pt x="477619" y="843940"/>
                  <a:pt x="473836" y="843940"/>
                </a:cubicBezTo>
                <a:cubicBezTo>
                  <a:pt x="464377" y="840154"/>
                  <a:pt x="458702" y="835423"/>
                  <a:pt x="452554" y="831164"/>
                </a:cubicBezTo>
                <a:lnTo>
                  <a:pt x="428439" y="821228"/>
                </a:lnTo>
                <a:lnTo>
                  <a:pt x="412750" y="842963"/>
                </a:lnTo>
                <a:cubicBezTo>
                  <a:pt x="412750" y="842963"/>
                  <a:pt x="412750" y="842963"/>
                  <a:pt x="412750" y="839193"/>
                </a:cubicBezTo>
                <a:lnTo>
                  <a:pt x="414694" y="836307"/>
                </a:lnTo>
                <a:lnTo>
                  <a:pt x="410964" y="841058"/>
                </a:lnTo>
                <a:cubicBezTo>
                  <a:pt x="407723" y="844868"/>
                  <a:pt x="404019" y="847725"/>
                  <a:pt x="398462" y="847725"/>
                </a:cubicBezTo>
                <a:lnTo>
                  <a:pt x="418672" y="830403"/>
                </a:lnTo>
                <a:lnTo>
                  <a:pt x="427404" y="817441"/>
                </a:lnTo>
                <a:lnTo>
                  <a:pt x="425598" y="817441"/>
                </a:lnTo>
                <a:cubicBezTo>
                  <a:pt x="424652" y="817441"/>
                  <a:pt x="424652" y="817441"/>
                  <a:pt x="424652" y="817441"/>
                </a:cubicBezTo>
                <a:cubicBezTo>
                  <a:pt x="424652" y="813655"/>
                  <a:pt x="424652" y="813655"/>
                  <a:pt x="424652" y="809870"/>
                </a:cubicBezTo>
                <a:cubicBezTo>
                  <a:pt x="417085" y="806084"/>
                  <a:pt x="417085" y="794727"/>
                  <a:pt x="405735" y="798513"/>
                </a:cubicBezTo>
                <a:cubicBezTo>
                  <a:pt x="401951" y="783371"/>
                  <a:pt x="390601" y="779585"/>
                  <a:pt x="386818" y="764443"/>
                </a:cubicBezTo>
                <a:lnTo>
                  <a:pt x="378142" y="765357"/>
                </a:lnTo>
                <a:lnTo>
                  <a:pt x="379251" y="764443"/>
                </a:lnTo>
                <a:cubicBezTo>
                  <a:pt x="375468" y="753086"/>
                  <a:pt x="367901" y="745515"/>
                  <a:pt x="360334" y="734158"/>
                </a:cubicBezTo>
                <a:cubicBezTo>
                  <a:pt x="352767" y="737944"/>
                  <a:pt x="352767" y="749301"/>
                  <a:pt x="337634" y="745515"/>
                </a:cubicBezTo>
                <a:cubicBezTo>
                  <a:pt x="330067" y="737944"/>
                  <a:pt x="333851" y="719016"/>
                  <a:pt x="345201" y="715230"/>
                </a:cubicBezTo>
                <a:cubicBezTo>
                  <a:pt x="341417" y="707659"/>
                  <a:pt x="341417" y="700088"/>
                  <a:pt x="337634" y="692517"/>
                </a:cubicBezTo>
                <a:lnTo>
                  <a:pt x="330767" y="692517"/>
                </a:lnTo>
                <a:lnTo>
                  <a:pt x="299536" y="701651"/>
                </a:lnTo>
                <a:cubicBezTo>
                  <a:pt x="288256" y="705893"/>
                  <a:pt x="276977" y="710606"/>
                  <a:pt x="265697" y="714376"/>
                </a:cubicBezTo>
                <a:cubicBezTo>
                  <a:pt x="261937" y="714376"/>
                  <a:pt x="261937" y="714376"/>
                  <a:pt x="261937" y="710606"/>
                </a:cubicBezTo>
                <a:cubicBezTo>
                  <a:pt x="261937" y="710606"/>
                  <a:pt x="261937" y="710606"/>
                  <a:pt x="261937" y="706835"/>
                </a:cubicBezTo>
                <a:cubicBezTo>
                  <a:pt x="284496" y="699295"/>
                  <a:pt x="307055" y="691754"/>
                  <a:pt x="329615" y="684213"/>
                </a:cubicBezTo>
                <a:lnTo>
                  <a:pt x="330057" y="684656"/>
                </a:lnTo>
                <a:lnTo>
                  <a:pt x="328825" y="649042"/>
                </a:lnTo>
                <a:cubicBezTo>
                  <a:pt x="326609" y="630321"/>
                  <a:pt x="322663" y="610669"/>
                  <a:pt x="319980" y="591083"/>
                </a:cubicBezTo>
                <a:lnTo>
                  <a:pt x="318770" y="535937"/>
                </a:lnTo>
                <a:lnTo>
                  <a:pt x="309404" y="534592"/>
                </a:lnTo>
                <a:cubicBezTo>
                  <a:pt x="304165" y="534592"/>
                  <a:pt x="298450" y="534592"/>
                  <a:pt x="292735" y="532607"/>
                </a:cubicBezTo>
                <a:cubicBezTo>
                  <a:pt x="292735" y="532607"/>
                  <a:pt x="288925" y="528638"/>
                  <a:pt x="292735" y="528638"/>
                </a:cubicBezTo>
                <a:cubicBezTo>
                  <a:pt x="298450" y="530623"/>
                  <a:pt x="304165" y="530623"/>
                  <a:pt x="309880" y="530623"/>
                </a:cubicBezTo>
                <a:lnTo>
                  <a:pt x="322993" y="532140"/>
                </a:lnTo>
                <a:lnTo>
                  <a:pt x="327229" y="520273"/>
                </a:lnTo>
                <a:cubicBezTo>
                  <a:pt x="328175" y="514595"/>
                  <a:pt x="328175" y="508916"/>
                  <a:pt x="326283" y="507023"/>
                </a:cubicBezTo>
                <a:cubicBezTo>
                  <a:pt x="341417" y="472953"/>
                  <a:pt x="356551" y="442669"/>
                  <a:pt x="371684" y="408598"/>
                </a:cubicBezTo>
                <a:cubicBezTo>
                  <a:pt x="394385" y="393456"/>
                  <a:pt x="413302" y="370743"/>
                  <a:pt x="428435" y="344243"/>
                </a:cubicBezTo>
                <a:cubicBezTo>
                  <a:pt x="458702" y="340458"/>
                  <a:pt x="485186" y="325316"/>
                  <a:pt x="507886" y="306388"/>
                </a:cubicBezTo>
                <a:cubicBezTo>
                  <a:pt x="511670" y="306388"/>
                  <a:pt x="511670" y="306388"/>
                  <a:pt x="511670" y="306388"/>
                </a:cubicBezTo>
                <a:lnTo>
                  <a:pt x="512198" y="305859"/>
                </a:lnTo>
                <a:lnTo>
                  <a:pt x="511969" y="305859"/>
                </a:lnTo>
                <a:cubicBezTo>
                  <a:pt x="500063" y="294746"/>
                  <a:pt x="500063" y="283634"/>
                  <a:pt x="492125" y="272521"/>
                </a:cubicBezTo>
                <a:cubicBezTo>
                  <a:pt x="492125" y="268817"/>
                  <a:pt x="492125" y="268817"/>
                  <a:pt x="492125" y="268817"/>
                </a:cubicBezTo>
                <a:cubicBezTo>
                  <a:pt x="496094" y="265113"/>
                  <a:pt x="496094" y="268817"/>
                  <a:pt x="496094" y="268817"/>
                </a:cubicBezTo>
                <a:cubicBezTo>
                  <a:pt x="504032" y="279930"/>
                  <a:pt x="508001" y="294746"/>
                  <a:pt x="515938" y="302155"/>
                </a:cubicBezTo>
                <a:lnTo>
                  <a:pt x="515938" y="302440"/>
                </a:lnTo>
                <a:lnTo>
                  <a:pt x="526803" y="298817"/>
                </a:lnTo>
                <a:cubicBezTo>
                  <a:pt x="530586" y="296924"/>
                  <a:pt x="534370" y="295031"/>
                  <a:pt x="538153" y="295031"/>
                </a:cubicBezTo>
                <a:cubicBezTo>
                  <a:pt x="534370" y="287460"/>
                  <a:pt x="534370" y="279889"/>
                  <a:pt x="530586" y="272317"/>
                </a:cubicBezTo>
                <a:cubicBezTo>
                  <a:pt x="538153" y="276103"/>
                  <a:pt x="534370" y="283674"/>
                  <a:pt x="538153" y="287460"/>
                </a:cubicBezTo>
                <a:cubicBezTo>
                  <a:pt x="575987" y="287460"/>
                  <a:pt x="606254" y="287460"/>
                  <a:pt x="632738" y="279889"/>
                </a:cubicBezTo>
                <a:lnTo>
                  <a:pt x="636587" y="283740"/>
                </a:lnTo>
                <a:lnTo>
                  <a:pt x="636587" y="275696"/>
                </a:lnTo>
                <a:cubicBezTo>
                  <a:pt x="636587" y="268288"/>
                  <a:pt x="636587" y="264584"/>
                  <a:pt x="636587" y="260879"/>
                </a:cubicBezTo>
                <a:cubicBezTo>
                  <a:pt x="636587" y="260879"/>
                  <a:pt x="636587" y="260879"/>
                  <a:pt x="636587" y="257175"/>
                </a:cubicBezTo>
                <a:cubicBezTo>
                  <a:pt x="636587" y="257175"/>
                  <a:pt x="636587" y="257175"/>
                  <a:pt x="640556" y="257175"/>
                </a:cubicBezTo>
                <a:cubicBezTo>
                  <a:pt x="640556" y="257175"/>
                  <a:pt x="644525" y="257175"/>
                  <a:pt x="644525" y="257175"/>
                </a:cubicBezTo>
                <a:cubicBezTo>
                  <a:pt x="644525" y="257175"/>
                  <a:pt x="644525" y="257175"/>
                  <a:pt x="644525" y="260879"/>
                </a:cubicBezTo>
                <a:cubicBezTo>
                  <a:pt x="644525" y="264584"/>
                  <a:pt x="640556" y="271992"/>
                  <a:pt x="640556" y="275696"/>
                </a:cubicBezTo>
                <a:lnTo>
                  <a:pt x="641214" y="276924"/>
                </a:lnTo>
                <a:lnTo>
                  <a:pt x="643996" y="264319"/>
                </a:lnTo>
                <a:cubicBezTo>
                  <a:pt x="648229" y="260483"/>
                  <a:pt x="643996" y="252810"/>
                  <a:pt x="648229" y="245137"/>
                </a:cubicBezTo>
                <a:cubicBezTo>
                  <a:pt x="648229" y="245137"/>
                  <a:pt x="648229" y="241300"/>
                  <a:pt x="648229" y="241300"/>
                </a:cubicBezTo>
                <a:cubicBezTo>
                  <a:pt x="652462" y="241300"/>
                  <a:pt x="652462" y="245137"/>
                  <a:pt x="652462" y="245137"/>
                </a:cubicBezTo>
                <a:cubicBezTo>
                  <a:pt x="652462" y="252810"/>
                  <a:pt x="652462" y="260483"/>
                  <a:pt x="652462" y="268156"/>
                </a:cubicBezTo>
                <a:lnTo>
                  <a:pt x="645460" y="284021"/>
                </a:lnTo>
                <a:lnTo>
                  <a:pt x="650236" y="280835"/>
                </a:lnTo>
                <a:cubicBezTo>
                  <a:pt x="651655" y="279889"/>
                  <a:pt x="651655" y="279889"/>
                  <a:pt x="651655" y="279889"/>
                </a:cubicBezTo>
                <a:cubicBezTo>
                  <a:pt x="670572" y="283674"/>
                  <a:pt x="681922" y="279889"/>
                  <a:pt x="700839" y="287460"/>
                </a:cubicBezTo>
                <a:cubicBezTo>
                  <a:pt x="712189" y="279889"/>
                  <a:pt x="712189" y="268532"/>
                  <a:pt x="715972" y="257175"/>
                </a:cubicBezTo>
                <a:cubicBezTo>
                  <a:pt x="723539" y="264746"/>
                  <a:pt x="712189" y="272317"/>
                  <a:pt x="712189" y="283674"/>
                </a:cubicBezTo>
                <a:cubicBezTo>
                  <a:pt x="715972" y="283674"/>
                  <a:pt x="715972" y="279889"/>
                  <a:pt x="719756" y="279889"/>
                </a:cubicBezTo>
                <a:lnTo>
                  <a:pt x="721201" y="281335"/>
                </a:lnTo>
                <a:lnTo>
                  <a:pt x="727694" y="250645"/>
                </a:lnTo>
                <a:lnTo>
                  <a:pt x="723900" y="248643"/>
                </a:lnTo>
                <a:cubicBezTo>
                  <a:pt x="723900" y="248643"/>
                  <a:pt x="723900" y="248643"/>
                  <a:pt x="723900" y="244872"/>
                </a:cubicBezTo>
                <a:cubicBezTo>
                  <a:pt x="723900" y="244872"/>
                  <a:pt x="723900" y="244872"/>
                  <a:pt x="723900" y="241102"/>
                </a:cubicBezTo>
                <a:cubicBezTo>
                  <a:pt x="723900" y="237332"/>
                  <a:pt x="727472" y="229791"/>
                  <a:pt x="727472" y="226021"/>
                </a:cubicBezTo>
                <a:cubicBezTo>
                  <a:pt x="727472" y="226021"/>
                  <a:pt x="727472" y="226021"/>
                  <a:pt x="731044" y="222250"/>
                </a:cubicBezTo>
                <a:lnTo>
                  <a:pt x="735679" y="224696"/>
                </a:lnTo>
                <a:lnTo>
                  <a:pt x="753533" y="177800"/>
                </a:lnTo>
                <a:close/>
                <a:moveTo>
                  <a:pt x="502022" y="171541"/>
                </a:moveTo>
                <a:cubicBezTo>
                  <a:pt x="502692" y="172409"/>
                  <a:pt x="509389" y="188384"/>
                  <a:pt x="504031" y="177271"/>
                </a:cubicBezTo>
                <a:cubicBezTo>
                  <a:pt x="502245" y="172641"/>
                  <a:pt x="501799" y="171252"/>
                  <a:pt x="502022" y="171541"/>
                </a:cubicBezTo>
                <a:close/>
                <a:moveTo>
                  <a:pt x="174624" y="109538"/>
                </a:moveTo>
                <a:cubicBezTo>
                  <a:pt x="182562" y="109538"/>
                  <a:pt x="178593" y="120651"/>
                  <a:pt x="182562" y="128059"/>
                </a:cubicBezTo>
                <a:cubicBezTo>
                  <a:pt x="166687" y="131763"/>
                  <a:pt x="166687" y="116946"/>
                  <a:pt x="174624" y="109538"/>
                </a:cubicBezTo>
                <a:close/>
                <a:moveTo>
                  <a:pt x="174625" y="97440"/>
                </a:moveTo>
                <a:cubicBezTo>
                  <a:pt x="178424" y="93663"/>
                  <a:pt x="178424" y="93663"/>
                  <a:pt x="178424" y="97440"/>
                </a:cubicBezTo>
                <a:cubicBezTo>
                  <a:pt x="205014" y="135212"/>
                  <a:pt x="250598" y="161652"/>
                  <a:pt x="277189" y="199424"/>
                </a:cubicBezTo>
                <a:cubicBezTo>
                  <a:pt x="280988" y="199424"/>
                  <a:pt x="280988" y="203201"/>
                  <a:pt x="277189" y="203201"/>
                </a:cubicBezTo>
                <a:cubicBezTo>
                  <a:pt x="277189" y="203201"/>
                  <a:pt x="277189" y="203201"/>
                  <a:pt x="273390" y="203201"/>
                </a:cubicBezTo>
                <a:cubicBezTo>
                  <a:pt x="246800" y="165429"/>
                  <a:pt x="201216" y="138989"/>
                  <a:pt x="174625" y="101217"/>
                </a:cubicBezTo>
                <a:cubicBezTo>
                  <a:pt x="174625" y="97440"/>
                  <a:pt x="174625" y="97440"/>
                  <a:pt x="174625" y="97440"/>
                </a:cubicBezTo>
                <a:close/>
                <a:moveTo>
                  <a:pt x="432435" y="71438"/>
                </a:moveTo>
                <a:cubicBezTo>
                  <a:pt x="440055" y="82695"/>
                  <a:pt x="443865" y="97704"/>
                  <a:pt x="447675" y="112713"/>
                </a:cubicBezTo>
                <a:cubicBezTo>
                  <a:pt x="447675" y="112713"/>
                  <a:pt x="447675" y="112713"/>
                  <a:pt x="443865" y="112713"/>
                </a:cubicBezTo>
                <a:cubicBezTo>
                  <a:pt x="440055" y="97704"/>
                  <a:pt x="436245" y="86447"/>
                  <a:pt x="428625" y="75190"/>
                </a:cubicBezTo>
                <a:cubicBezTo>
                  <a:pt x="428625" y="71438"/>
                  <a:pt x="428625" y="71438"/>
                  <a:pt x="432435" y="71438"/>
                </a:cubicBezTo>
                <a:close/>
                <a:moveTo>
                  <a:pt x="166687" y="63500"/>
                </a:moveTo>
                <a:cubicBezTo>
                  <a:pt x="166687" y="63500"/>
                  <a:pt x="166687" y="63500"/>
                  <a:pt x="170472" y="63500"/>
                </a:cubicBezTo>
                <a:cubicBezTo>
                  <a:pt x="185615" y="75010"/>
                  <a:pt x="200757" y="94192"/>
                  <a:pt x="215900" y="109538"/>
                </a:cubicBezTo>
                <a:cubicBezTo>
                  <a:pt x="215900" y="109538"/>
                  <a:pt x="215900" y="109538"/>
                  <a:pt x="212114" y="109538"/>
                </a:cubicBezTo>
                <a:cubicBezTo>
                  <a:pt x="196972" y="98029"/>
                  <a:pt x="185615" y="78846"/>
                  <a:pt x="166687" y="67337"/>
                </a:cubicBezTo>
                <a:lnTo>
                  <a:pt x="166687" y="63500"/>
                </a:lnTo>
                <a:close/>
                <a:moveTo>
                  <a:pt x="155801" y="19050"/>
                </a:moveTo>
                <a:cubicBezTo>
                  <a:pt x="166687" y="26459"/>
                  <a:pt x="163058" y="44980"/>
                  <a:pt x="155801" y="48684"/>
                </a:cubicBezTo>
                <a:cubicBezTo>
                  <a:pt x="148544" y="52388"/>
                  <a:pt x="148544" y="44980"/>
                  <a:pt x="141287" y="44980"/>
                </a:cubicBezTo>
                <a:lnTo>
                  <a:pt x="155801" y="19050"/>
                </a:lnTo>
                <a:close/>
                <a:moveTo>
                  <a:pt x="367336" y="0"/>
                </a:moveTo>
                <a:cubicBezTo>
                  <a:pt x="371135" y="0"/>
                  <a:pt x="371135" y="0"/>
                  <a:pt x="371135" y="3786"/>
                </a:cubicBezTo>
                <a:cubicBezTo>
                  <a:pt x="374933" y="11357"/>
                  <a:pt x="378732" y="22714"/>
                  <a:pt x="386329" y="34070"/>
                </a:cubicBezTo>
                <a:cubicBezTo>
                  <a:pt x="386329" y="37856"/>
                  <a:pt x="390128" y="41641"/>
                  <a:pt x="390128" y="49213"/>
                </a:cubicBezTo>
                <a:cubicBezTo>
                  <a:pt x="393927" y="52998"/>
                  <a:pt x="393927" y="64355"/>
                  <a:pt x="397725" y="71926"/>
                </a:cubicBezTo>
                <a:cubicBezTo>
                  <a:pt x="405323" y="87068"/>
                  <a:pt x="412920" y="102211"/>
                  <a:pt x="424316" y="109782"/>
                </a:cubicBezTo>
                <a:cubicBezTo>
                  <a:pt x="435712" y="117353"/>
                  <a:pt x="443309" y="128710"/>
                  <a:pt x="450907" y="143852"/>
                </a:cubicBezTo>
                <a:cubicBezTo>
                  <a:pt x="454706" y="155209"/>
                  <a:pt x="458504" y="166566"/>
                  <a:pt x="462303" y="177922"/>
                </a:cubicBezTo>
                <a:cubicBezTo>
                  <a:pt x="466102" y="177922"/>
                  <a:pt x="466102" y="181708"/>
                  <a:pt x="469900" y="185493"/>
                </a:cubicBezTo>
                <a:cubicBezTo>
                  <a:pt x="469900" y="189279"/>
                  <a:pt x="469900" y="189279"/>
                  <a:pt x="469900" y="193065"/>
                </a:cubicBezTo>
                <a:cubicBezTo>
                  <a:pt x="469900" y="193065"/>
                  <a:pt x="469900" y="196850"/>
                  <a:pt x="469900" y="196850"/>
                </a:cubicBezTo>
                <a:cubicBezTo>
                  <a:pt x="466102" y="196850"/>
                  <a:pt x="466102" y="196850"/>
                  <a:pt x="466102" y="193065"/>
                </a:cubicBezTo>
                <a:cubicBezTo>
                  <a:pt x="462303" y="193065"/>
                  <a:pt x="462303" y="189279"/>
                  <a:pt x="462303" y="185493"/>
                </a:cubicBezTo>
                <a:cubicBezTo>
                  <a:pt x="462303" y="185493"/>
                  <a:pt x="458504" y="185493"/>
                  <a:pt x="458504" y="181708"/>
                </a:cubicBezTo>
                <a:cubicBezTo>
                  <a:pt x="450907" y="170351"/>
                  <a:pt x="447108" y="155209"/>
                  <a:pt x="443309" y="143852"/>
                </a:cubicBezTo>
                <a:cubicBezTo>
                  <a:pt x="439511" y="132495"/>
                  <a:pt x="431913" y="121139"/>
                  <a:pt x="420517" y="113567"/>
                </a:cubicBezTo>
                <a:cubicBezTo>
                  <a:pt x="409121" y="105996"/>
                  <a:pt x="405323" y="98425"/>
                  <a:pt x="397725" y="83283"/>
                </a:cubicBezTo>
                <a:cubicBezTo>
                  <a:pt x="390128" y="71926"/>
                  <a:pt x="386329" y="60569"/>
                  <a:pt x="382531" y="49213"/>
                </a:cubicBezTo>
                <a:cubicBezTo>
                  <a:pt x="382531" y="45427"/>
                  <a:pt x="378732" y="37856"/>
                  <a:pt x="378732" y="34070"/>
                </a:cubicBezTo>
                <a:cubicBezTo>
                  <a:pt x="374933" y="26499"/>
                  <a:pt x="371135" y="15142"/>
                  <a:pt x="367336" y="3786"/>
                </a:cubicBezTo>
                <a:cubicBezTo>
                  <a:pt x="363537" y="3786"/>
                  <a:pt x="367336" y="0"/>
                  <a:pt x="367336" y="0"/>
                </a:cubicBezTo>
                <a:close/>
                <a:moveTo>
                  <a:pt x="334010" y="0"/>
                </a:moveTo>
                <a:cubicBezTo>
                  <a:pt x="360680" y="7541"/>
                  <a:pt x="364490" y="33933"/>
                  <a:pt x="368300" y="60325"/>
                </a:cubicBezTo>
                <a:cubicBezTo>
                  <a:pt x="334010" y="90488"/>
                  <a:pt x="330200" y="30163"/>
                  <a:pt x="33401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00" tIns="0" rIns="0" bIns="21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sz="440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75" name="Freeform 133"/>
          <p:cNvSpPr>
            <a:spLocks/>
          </p:cNvSpPr>
          <p:nvPr/>
        </p:nvSpPr>
        <p:spPr bwMode="auto">
          <a:xfrm>
            <a:off x="3821113" y="2454275"/>
            <a:ext cx="409575" cy="593725"/>
          </a:xfrm>
          <a:custGeom>
            <a:avLst/>
            <a:gdLst>
              <a:gd name="T0" fmla="*/ 2147483646 w 98"/>
              <a:gd name="T1" fmla="*/ 2147483646 h 143"/>
              <a:gd name="T2" fmla="*/ 2147483646 w 98"/>
              <a:gd name="T3" fmla="*/ 2147483646 h 143"/>
              <a:gd name="T4" fmla="*/ 2147483646 w 98"/>
              <a:gd name="T5" fmla="*/ 2147483646 h 143"/>
              <a:gd name="T6" fmla="*/ 2147483646 w 98"/>
              <a:gd name="T7" fmla="*/ 2147483646 h 143"/>
              <a:gd name="T8" fmla="*/ 2147483646 w 98"/>
              <a:gd name="T9" fmla="*/ 2147483646 h 143"/>
              <a:gd name="T10" fmla="*/ 2147483646 w 98"/>
              <a:gd name="T11" fmla="*/ 2147483646 h 143"/>
              <a:gd name="T12" fmla="*/ 2147483646 w 98"/>
              <a:gd name="T13" fmla="*/ 2147483646 h 143"/>
              <a:gd name="T14" fmla="*/ 2147483646 w 98"/>
              <a:gd name="T15" fmla="*/ 2147483646 h 143"/>
              <a:gd name="T16" fmla="*/ 2147483646 w 98"/>
              <a:gd name="T17" fmla="*/ 2147483646 h 143"/>
              <a:gd name="T18" fmla="*/ 2147483646 w 98"/>
              <a:gd name="T19" fmla="*/ 2147483646 h 143"/>
              <a:gd name="T20" fmla="*/ 2147483646 w 98"/>
              <a:gd name="T21" fmla="*/ 2147483646 h 143"/>
              <a:gd name="T22" fmla="*/ 2147483646 w 98"/>
              <a:gd name="T23" fmla="*/ 2147483646 h 143"/>
              <a:gd name="T24" fmla="*/ 2147483646 w 98"/>
              <a:gd name="T25" fmla="*/ 2147483646 h 143"/>
              <a:gd name="T26" fmla="*/ 2147483646 w 98"/>
              <a:gd name="T27" fmla="*/ 2147483646 h 143"/>
              <a:gd name="T28" fmla="*/ 2147483646 w 98"/>
              <a:gd name="T29" fmla="*/ 2147483646 h 143"/>
              <a:gd name="T30" fmla="*/ 2147483646 w 98"/>
              <a:gd name="T31" fmla="*/ 2147483646 h 143"/>
              <a:gd name="T32" fmla="*/ 2147483646 w 98"/>
              <a:gd name="T33" fmla="*/ 2147483646 h 143"/>
              <a:gd name="T34" fmla="*/ 2147483646 w 98"/>
              <a:gd name="T35" fmla="*/ 2147483646 h 143"/>
              <a:gd name="T36" fmla="*/ 2147483646 w 98"/>
              <a:gd name="T37" fmla="*/ 2147483646 h 143"/>
              <a:gd name="T38" fmla="*/ 2147483646 w 98"/>
              <a:gd name="T39" fmla="*/ 2147483646 h 143"/>
              <a:gd name="T40" fmla="*/ 2147483646 w 98"/>
              <a:gd name="T41" fmla="*/ 2147483646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8" h="143">
                <a:moveTo>
                  <a:pt x="82" y="24"/>
                </a:moveTo>
                <a:cubicBezTo>
                  <a:pt x="85" y="29"/>
                  <a:pt x="91" y="30"/>
                  <a:pt x="92" y="37"/>
                </a:cubicBezTo>
                <a:cubicBezTo>
                  <a:pt x="90" y="45"/>
                  <a:pt x="95" y="55"/>
                  <a:pt x="96" y="62"/>
                </a:cubicBezTo>
                <a:cubicBezTo>
                  <a:pt x="98" y="74"/>
                  <a:pt x="95" y="85"/>
                  <a:pt x="89" y="91"/>
                </a:cubicBezTo>
                <a:cubicBezTo>
                  <a:pt x="86" y="96"/>
                  <a:pt x="83" y="100"/>
                  <a:pt x="79" y="102"/>
                </a:cubicBezTo>
                <a:cubicBezTo>
                  <a:pt x="83" y="109"/>
                  <a:pt x="84" y="117"/>
                  <a:pt x="82" y="126"/>
                </a:cubicBezTo>
                <a:cubicBezTo>
                  <a:pt x="79" y="128"/>
                  <a:pt x="79" y="133"/>
                  <a:pt x="76" y="135"/>
                </a:cubicBezTo>
                <a:cubicBezTo>
                  <a:pt x="67" y="143"/>
                  <a:pt x="62" y="129"/>
                  <a:pt x="59" y="119"/>
                </a:cubicBezTo>
                <a:cubicBezTo>
                  <a:pt x="58" y="109"/>
                  <a:pt x="61" y="104"/>
                  <a:pt x="64" y="100"/>
                </a:cubicBezTo>
                <a:cubicBezTo>
                  <a:pt x="64" y="96"/>
                  <a:pt x="61" y="97"/>
                  <a:pt x="61" y="94"/>
                </a:cubicBezTo>
                <a:cubicBezTo>
                  <a:pt x="55" y="95"/>
                  <a:pt x="49" y="88"/>
                  <a:pt x="42" y="86"/>
                </a:cubicBezTo>
                <a:cubicBezTo>
                  <a:pt x="40" y="86"/>
                  <a:pt x="39" y="87"/>
                  <a:pt x="37" y="87"/>
                </a:cubicBezTo>
                <a:cubicBezTo>
                  <a:pt x="33" y="87"/>
                  <a:pt x="28" y="83"/>
                  <a:pt x="25" y="87"/>
                </a:cubicBezTo>
                <a:cubicBezTo>
                  <a:pt x="17" y="85"/>
                  <a:pt x="11" y="79"/>
                  <a:pt x="6" y="71"/>
                </a:cubicBezTo>
                <a:cubicBezTo>
                  <a:pt x="3" y="67"/>
                  <a:pt x="1" y="64"/>
                  <a:pt x="1" y="60"/>
                </a:cubicBezTo>
                <a:cubicBezTo>
                  <a:pt x="0" y="53"/>
                  <a:pt x="2" y="46"/>
                  <a:pt x="1" y="37"/>
                </a:cubicBezTo>
                <a:cubicBezTo>
                  <a:pt x="7" y="27"/>
                  <a:pt x="13" y="14"/>
                  <a:pt x="24" y="13"/>
                </a:cubicBezTo>
                <a:cubicBezTo>
                  <a:pt x="33" y="5"/>
                  <a:pt x="46" y="0"/>
                  <a:pt x="56" y="9"/>
                </a:cubicBezTo>
                <a:cubicBezTo>
                  <a:pt x="57" y="8"/>
                  <a:pt x="57" y="8"/>
                  <a:pt x="59" y="8"/>
                </a:cubicBezTo>
                <a:cubicBezTo>
                  <a:pt x="63" y="11"/>
                  <a:pt x="66" y="13"/>
                  <a:pt x="69" y="16"/>
                </a:cubicBezTo>
                <a:cubicBezTo>
                  <a:pt x="74" y="14"/>
                  <a:pt x="85" y="12"/>
                  <a:pt x="82" y="24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矩形 6"/>
          <p:cNvSpPr>
            <a:spLocks noChangeArrowheads="1"/>
          </p:cNvSpPr>
          <p:nvPr/>
        </p:nvSpPr>
        <p:spPr bwMode="auto">
          <a:xfrm>
            <a:off x="4441825" y="2263775"/>
            <a:ext cx="3976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社会化商务简介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7" name="Freeform 133"/>
          <p:cNvSpPr>
            <a:spLocks/>
          </p:cNvSpPr>
          <p:nvPr/>
        </p:nvSpPr>
        <p:spPr bwMode="auto">
          <a:xfrm>
            <a:off x="3821113" y="3441700"/>
            <a:ext cx="409575" cy="593725"/>
          </a:xfrm>
          <a:custGeom>
            <a:avLst/>
            <a:gdLst>
              <a:gd name="T0" fmla="*/ 2147483646 w 98"/>
              <a:gd name="T1" fmla="*/ 2147483646 h 143"/>
              <a:gd name="T2" fmla="*/ 2147483646 w 98"/>
              <a:gd name="T3" fmla="*/ 2147483646 h 143"/>
              <a:gd name="T4" fmla="*/ 2147483646 w 98"/>
              <a:gd name="T5" fmla="*/ 2147483646 h 143"/>
              <a:gd name="T6" fmla="*/ 2147483646 w 98"/>
              <a:gd name="T7" fmla="*/ 2147483646 h 143"/>
              <a:gd name="T8" fmla="*/ 2147483646 w 98"/>
              <a:gd name="T9" fmla="*/ 2147483646 h 143"/>
              <a:gd name="T10" fmla="*/ 2147483646 w 98"/>
              <a:gd name="T11" fmla="*/ 2147483646 h 143"/>
              <a:gd name="T12" fmla="*/ 2147483646 w 98"/>
              <a:gd name="T13" fmla="*/ 2147483646 h 143"/>
              <a:gd name="T14" fmla="*/ 2147483646 w 98"/>
              <a:gd name="T15" fmla="*/ 2147483646 h 143"/>
              <a:gd name="T16" fmla="*/ 2147483646 w 98"/>
              <a:gd name="T17" fmla="*/ 2147483646 h 143"/>
              <a:gd name="T18" fmla="*/ 2147483646 w 98"/>
              <a:gd name="T19" fmla="*/ 2147483646 h 143"/>
              <a:gd name="T20" fmla="*/ 2147483646 w 98"/>
              <a:gd name="T21" fmla="*/ 2147483646 h 143"/>
              <a:gd name="T22" fmla="*/ 2147483646 w 98"/>
              <a:gd name="T23" fmla="*/ 2147483646 h 143"/>
              <a:gd name="T24" fmla="*/ 2147483646 w 98"/>
              <a:gd name="T25" fmla="*/ 2147483646 h 143"/>
              <a:gd name="T26" fmla="*/ 2147483646 w 98"/>
              <a:gd name="T27" fmla="*/ 2147483646 h 143"/>
              <a:gd name="T28" fmla="*/ 2147483646 w 98"/>
              <a:gd name="T29" fmla="*/ 2147483646 h 143"/>
              <a:gd name="T30" fmla="*/ 2147483646 w 98"/>
              <a:gd name="T31" fmla="*/ 2147483646 h 143"/>
              <a:gd name="T32" fmla="*/ 2147483646 w 98"/>
              <a:gd name="T33" fmla="*/ 2147483646 h 143"/>
              <a:gd name="T34" fmla="*/ 2147483646 w 98"/>
              <a:gd name="T35" fmla="*/ 2147483646 h 143"/>
              <a:gd name="T36" fmla="*/ 2147483646 w 98"/>
              <a:gd name="T37" fmla="*/ 2147483646 h 143"/>
              <a:gd name="T38" fmla="*/ 2147483646 w 98"/>
              <a:gd name="T39" fmla="*/ 2147483646 h 143"/>
              <a:gd name="T40" fmla="*/ 2147483646 w 98"/>
              <a:gd name="T41" fmla="*/ 2147483646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8" h="143">
                <a:moveTo>
                  <a:pt x="82" y="24"/>
                </a:moveTo>
                <a:cubicBezTo>
                  <a:pt x="85" y="29"/>
                  <a:pt x="91" y="30"/>
                  <a:pt x="92" y="37"/>
                </a:cubicBezTo>
                <a:cubicBezTo>
                  <a:pt x="90" y="45"/>
                  <a:pt x="95" y="55"/>
                  <a:pt x="96" y="62"/>
                </a:cubicBezTo>
                <a:cubicBezTo>
                  <a:pt x="98" y="74"/>
                  <a:pt x="95" y="85"/>
                  <a:pt x="89" y="91"/>
                </a:cubicBezTo>
                <a:cubicBezTo>
                  <a:pt x="86" y="96"/>
                  <a:pt x="83" y="100"/>
                  <a:pt x="79" y="102"/>
                </a:cubicBezTo>
                <a:cubicBezTo>
                  <a:pt x="83" y="109"/>
                  <a:pt x="84" y="117"/>
                  <a:pt x="82" y="126"/>
                </a:cubicBezTo>
                <a:cubicBezTo>
                  <a:pt x="79" y="128"/>
                  <a:pt x="79" y="133"/>
                  <a:pt x="76" y="135"/>
                </a:cubicBezTo>
                <a:cubicBezTo>
                  <a:pt x="67" y="143"/>
                  <a:pt x="62" y="129"/>
                  <a:pt x="59" y="119"/>
                </a:cubicBezTo>
                <a:cubicBezTo>
                  <a:pt x="58" y="109"/>
                  <a:pt x="61" y="104"/>
                  <a:pt x="64" y="100"/>
                </a:cubicBezTo>
                <a:cubicBezTo>
                  <a:pt x="64" y="96"/>
                  <a:pt x="61" y="97"/>
                  <a:pt x="61" y="94"/>
                </a:cubicBezTo>
                <a:cubicBezTo>
                  <a:pt x="55" y="95"/>
                  <a:pt x="49" y="88"/>
                  <a:pt x="42" y="86"/>
                </a:cubicBezTo>
                <a:cubicBezTo>
                  <a:pt x="40" y="86"/>
                  <a:pt x="39" y="87"/>
                  <a:pt x="37" y="87"/>
                </a:cubicBezTo>
                <a:cubicBezTo>
                  <a:pt x="33" y="87"/>
                  <a:pt x="28" y="83"/>
                  <a:pt x="25" y="87"/>
                </a:cubicBezTo>
                <a:cubicBezTo>
                  <a:pt x="17" y="85"/>
                  <a:pt x="11" y="79"/>
                  <a:pt x="6" y="71"/>
                </a:cubicBezTo>
                <a:cubicBezTo>
                  <a:pt x="3" y="67"/>
                  <a:pt x="1" y="64"/>
                  <a:pt x="1" y="60"/>
                </a:cubicBezTo>
                <a:cubicBezTo>
                  <a:pt x="0" y="53"/>
                  <a:pt x="2" y="46"/>
                  <a:pt x="1" y="37"/>
                </a:cubicBezTo>
                <a:cubicBezTo>
                  <a:pt x="7" y="27"/>
                  <a:pt x="13" y="14"/>
                  <a:pt x="24" y="13"/>
                </a:cubicBezTo>
                <a:cubicBezTo>
                  <a:pt x="33" y="5"/>
                  <a:pt x="46" y="0"/>
                  <a:pt x="56" y="9"/>
                </a:cubicBezTo>
                <a:cubicBezTo>
                  <a:pt x="57" y="8"/>
                  <a:pt x="57" y="8"/>
                  <a:pt x="59" y="8"/>
                </a:cubicBezTo>
                <a:cubicBezTo>
                  <a:pt x="63" y="11"/>
                  <a:pt x="66" y="13"/>
                  <a:pt x="69" y="16"/>
                </a:cubicBezTo>
                <a:cubicBezTo>
                  <a:pt x="74" y="14"/>
                  <a:pt x="85" y="12"/>
                  <a:pt x="82" y="24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矩形 9"/>
          <p:cNvSpPr>
            <a:spLocks noChangeArrowheads="1"/>
          </p:cNvSpPr>
          <p:nvPr/>
        </p:nvSpPr>
        <p:spPr bwMode="auto">
          <a:xfrm>
            <a:off x="4441825" y="3251200"/>
            <a:ext cx="3976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研究意义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9" name="Freeform 133"/>
          <p:cNvSpPr>
            <a:spLocks/>
          </p:cNvSpPr>
          <p:nvPr/>
        </p:nvSpPr>
        <p:spPr bwMode="auto">
          <a:xfrm>
            <a:off x="3821113" y="4429125"/>
            <a:ext cx="409575" cy="593725"/>
          </a:xfrm>
          <a:custGeom>
            <a:avLst/>
            <a:gdLst>
              <a:gd name="T0" fmla="*/ 2147483646 w 98"/>
              <a:gd name="T1" fmla="*/ 2147483646 h 143"/>
              <a:gd name="T2" fmla="*/ 2147483646 w 98"/>
              <a:gd name="T3" fmla="*/ 2147483646 h 143"/>
              <a:gd name="T4" fmla="*/ 2147483646 w 98"/>
              <a:gd name="T5" fmla="*/ 2147483646 h 143"/>
              <a:gd name="T6" fmla="*/ 2147483646 w 98"/>
              <a:gd name="T7" fmla="*/ 2147483646 h 143"/>
              <a:gd name="T8" fmla="*/ 2147483646 w 98"/>
              <a:gd name="T9" fmla="*/ 2147483646 h 143"/>
              <a:gd name="T10" fmla="*/ 2147483646 w 98"/>
              <a:gd name="T11" fmla="*/ 2147483646 h 143"/>
              <a:gd name="T12" fmla="*/ 2147483646 w 98"/>
              <a:gd name="T13" fmla="*/ 2147483646 h 143"/>
              <a:gd name="T14" fmla="*/ 2147483646 w 98"/>
              <a:gd name="T15" fmla="*/ 2147483646 h 143"/>
              <a:gd name="T16" fmla="*/ 2147483646 w 98"/>
              <a:gd name="T17" fmla="*/ 2147483646 h 143"/>
              <a:gd name="T18" fmla="*/ 2147483646 w 98"/>
              <a:gd name="T19" fmla="*/ 2147483646 h 143"/>
              <a:gd name="T20" fmla="*/ 2147483646 w 98"/>
              <a:gd name="T21" fmla="*/ 2147483646 h 143"/>
              <a:gd name="T22" fmla="*/ 2147483646 w 98"/>
              <a:gd name="T23" fmla="*/ 2147483646 h 143"/>
              <a:gd name="T24" fmla="*/ 2147483646 w 98"/>
              <a:gd name="T25" fmla="*/ 2147483646 h 143"/>
              <a:gd name="T26" fmla="*/ 2147483646 w 98"/>
              <a:gd name="T27" fmla="*/ 2147483646 h 143"/>
              <a:gd name="T28" fmla="*/ 2147483646 w 98"/>
              <a:gd name="T29" fmla="*/ 2147483646 h 143"/>
              <a:gd name="T30" fmla="*/ 2147483646 w 98"/>
              <a:gd name="T31" fmla="*/ 2147483646 h 143"/>
              <a:gd name="T32" fmla="*/ 2147483646 w 98"/>
              <a:gd name="T33" fmla="*/ 2147483646 h 143"/>
              <a:gd name="T34" fmla="*/ 2147483646 w 98"/>
              <a:gd name="T35" fmla="*/ 2147483646 h 143"/>
              <a:gd name="T36" fmla="*/ 2147483646 w 98"/>
              <a:gd name="T37" fmla="*/ 2147483646 h 143"/>
              <a:gd name="T38" fmla="*/ 2147483646 w 98"/>
              <a:gd name="T39" fmla="*/ 2147483646 h 143"/>
              <a:gd name="T40" fmla="*/ 2147483646 w 98"/>
              <a:gd name="T41" fmla="*/ 2147483646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8" h="143">
                <a:moveTo>
                  <a:pt x="82" y="24"/>
                </a:moveTo>
                <a:cubicBezTo>
                  <a:pt x="85" y="29"/>
                  <a:pt x="91" y="30"/>
                  <a:pt x="92" y="37"/>
                </a:cubicBezTo>
                <a:cubicBezTo>
                  <a:pt x="90" y="45"/>
                  <a:pt x="95" y="55"/>
                  <a:pt x="96" y="62"/>
                </a:cubicBezTo>
                <a:cubicBezTo>
                  <a:pt x="98" y="74"/>
                  <a:pt x="95" y="85"/>
                  <a:pt x="89" y="91"/>
                </a:cubicBezTo>
                <a:cubicBezTo>
                  <a:pt x="86" y="96"/>
                  <a:pt x="83" y="100"/>
                  <a:pt x="79" y="102"/>
                </a:cubicBezTo>
                <a:cubicBezTo>
                  <a:pt x="83" y="109"/>
                  <a:pt x="84" y="117"/>
                  <a:pt x="82" y="126"/>
                </a:cubicBezTo>
                <a:cubicBezTo>
                  <a:pt x="79" y="128"/>
                  <a:pt x="79" y="133"/>
                  <a:pt x="76" y="135"/>
                </a:cubicBezTo>
                <a:cubicBezTo>
                  <a:pt x="67" y="143"/>
                  <a:pt x="62" y="129"/>
                  <a:pt x="59" y="119"/>
                </a:cubicBezTo>
                <a:cubicBezTo>
                  <a:pt x="58" y="109"/>
                  <a:pt x="61" y="104"/>
                  <a:pt x="64" y="100"/>
                </a:cubicBezTo>
                <a:cubicBezTo>
                  <a:pt x="64" y="96"/>
                  <a:pt x="61" y="97"/>
                  <a:pt x="61" y="94"/>
                </a:cubicBezTo>
                <a:cubicBezTo>
                  <a:pt x="55" y="95"/>
                  <a:pt x="49" y="88"/>
                  <a:pt x="42" y="86"/>
                </a:cubicBezTo>
                <a:cubicBezTo>
                  <a:pt x="40" y="86"/>
                  <a:pt x="39" y="87"/>
                  <a:pt x="37" y="87"/>
                </a:cubicBezTo>
                <a:cubicBezTo>
                  <a:pt x="33" y="87"/>
                  <a:pt x="28" y="83"/>
                  <a:pt x="25" y="87"/>
                </a:cubicBezTo>
                <a:cubicBezTo>
                  <a:pt x="17" y="85"/>
                  <a:pt x="11" y="79"/>
                  <a:pt x="6" y="71"/>
                </a:cubicBezTo>
                <a:cubicBezTo>
                  <a:pt x="3" y="67"/>
                  <a:pt x="1" y="64"/>
                  <a:pt x="1" y="60"/>
                </a:cubicBezTo>
                <a:cubicBezTo>
                  <a:pt x="0" y="53"/>
                  <a:pt x="2" y="46"/>
                  <a:pt x="1" y="37"/>
                </a:cubicBezTo>
                <a:cubicBezTo>
                  <a:pt x="7" y="27"/>
                  <a:pt x="13" y="14"/>
                  <a:pt x="24" y="13"/>
                </a:cubicBezTo>
                <a:cubicBezTo>
                  <a:pt x="33" y="5"/>
                  <a:pt x="46" y="0"/>
                  <a:pt x="56" y="9"/>
                </a:cubicBezTo>
                <a:cubicBezTo>
                  <a:pt x="57" y="8"/>
                  <a:pt x="57" y="8"/>
                  <a:pt x="59" y="8"/>
                </a:cubicBezTo>
                <a:cubicBezTo>
                  <a:pt x="63" y="11"/>
                  <a:pt x="66" y="13"/>
                  <a:pt x="69" y="16"/>
                </a:cubicBezTo>
                <a:cubicBezTo>
                  <a:pt x="74" y="14"/>
                  <a:pt x="85" y="12"/>
                  <a:pt x="82" y="24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矩形 12"/>
          <p:cNvSpPr>
            <a:spLocks noChangeArrowheads="1"/>
          </p:cNvSpPr>
          <p:nvPr/>
        </p:nvSpPr>
        <p:spPr bwMode="auto">
          <a:xfrm>
            <a:off x="4441825" y="4238625"/>
            <a:ext cx="397668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用户消费行为研究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81" name="Freeform 133"/>
          <p:cNvSpPr>
            <a:spLocks/>
          </p:cNvSpPr>
          <p:nvPr/>
        </p:nvSpPr>
        <p:spPr bwMode="auto">
          <a:xfrm>
            <a:off x="3821113" y="5414963"/>
            <a:ext cx="409575" cy="593725"/>
          </a:xfrm>
          <a:custGeom>
            <a:avLst/>
            <a:gdLst>
              <a:gd name="T0" fmla="*/ 2147483646 w 98"/>
              <a:gd name="T1" fmla="*/ 2147483646 h 143"/>
              <a:gd name="T2" fmla="*/ 2147483646 w 98"/>
              <a:gd name="T3" fmla="*/ 2147483646 h 143"/>
              <a:gd name="T4" fmla="*/ 2147483646 w 98"/>
              <a:gd name="T5" fmla="*/ 2147483646 h 143"/>
              <a:gd name="T6" fmla="*/ 2147483646 w 98"/>
              <a:gd name="T7" fmla="*/ 2147483646 h 143"/>
              <a:gd name="T8" fmla="*/ 2147483646 w 98"/>
              <a:gd name="T9" fmla="*/ 2147483646 h 143"/>
              <a:gd name="T10" fmla="*/ 2147483646 w 98"/>
              <a:gd name="T11" fmla="*/ 2147483646 h 143"/>
              <a:gd name="T12" fmla="*/ 2147483646 w 98"/>
              <a:gd name="T13" fmla="*/ 2147483646 h 143"/>
              <a:gd name="T14" fmla="*/ 2147483646 w 98"/>
              <a:gd name="T15" fmla="*/ 2147483646 h 143"/>
              <a:gd name="T16" fmla="*/ 2147483646 w 98"/>
              <a:gd name="T17" fmla="*/ 2147483646 h 143"/>
              <a:gd name="T18" fmla="*/ 2147483646 w 98"/>
              <a:gd name="T19" fmla="*/ 2147483646 h 143"/>
              <a:gd name="T20" fmla="*/ 2147483646 w 98"/>
              <a:gd name="T21" fmla="*/ 2147483646 h 143"/>
              <a:gd name="T22" fmla="*/ 2147483646 w 98"/>
              <a:gd name="T23" fmla="*/ 2147483646 h 143"/>
              <a:gd name="T24" fmla="*/ 2147483646 w 98"/>
              <a:gd name="T25" fmla="*/ 2147483646 h 143"/>
              <a:gd name="T26" fmla="*/ 2147483646 w 98"/>
              <a:gd name="T27" fmla="*/ 2147483646 h 143"/>
              <a:gd name="T28" fmla="*/ 2147483646 w 98"/>
              <a:gd name="T29" fmla="*/ 2147483646 h 143"/>
              <a:gd name="T30" fmla="*/ 2147483646 w 98"/>
              <a:gd name="T31" fmla="*/ 2147483646 h 143"/>
              <a:gd name="T32" fmla="*/ 2147483646 w 98"/>
              <a:gd name="T33" fmla="*/ 2147483646 h 143"/>
              <a:gd name="T34" fmla="*/ 2147483646 w 98"/>
              <a:gd name="T35" fmla="*/ 2147483646 h 143"/>
              <a:gd name="T36" fmla="*/ 2147483646 w 98"/>
              <a:gd name="T37" fmla="*/ 2147483646 h 143"/>
              <a:gd name="T38" fmla="*/ 2147483646 w 98"/>
              <a:gd name="T39" fmla="*/ 2147483646 h 143"/>
              <a:gd name="T40" fmla="*/ 2147483646 w 98"/>
              <a:gd name="T41" fmla="*/ 2147483646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8" h="143">
                <a:moveTo>
                  <a:pt x="82" y="24"/>
                </a:moveTo>
                <a:cubicBezTo>
                  <a:pt x="85" y="29"/>
                  <a:pt x="91" y="30"/>
                  <a:pt x="92" y="37"/>
                </a:cubicBezTo>
                <a:cubicBezTo>
                  <a:pt x="90" y="45"/>
                  <a:pt x="95" y="55"/>
                  <a:pt x="96" y="62"/>
                </a:cubicBezTo>
                <a:cubicBezTo>
                  <a:pt x="98" y="74"/>
                  <a:pt x="95" y="85"/>
                  <a:pt x="89" y="91"/>
                </a:cubicBezTo>
                <a:cubicBezTo>
                  <a:pt x="86" y="96"/>
                  <a:pt x="83" y="100"/>
                  <a:pt x="79" y="102"/>
                </a:cubicBezTo>
                <a:cubicBezTo>
                  <a:pt x="83" y="109"/>
                  <a:pt x="84" y="117"/>
                  <a:pt x="82" y="126"/>
                </a:cubicBezTo>
                <a:cubicBezTo>
                  <a:pt x="79" y="128"/>
                  <a:pt x="79" y="133"/>
                  <a:pt x="76" y="135"/>
                </a:cubicBezTo>
                <a:cubicBezTo>
                  <a:pt x="67" y="143"/>
                  <a:pt x="62" y="129"/>
                  <a:pt x="59" y="119"/>
                </a:cubicBezTo>
                <a:cubicBezTo>
                  <a:pt x="58" y="109"/>
                  <a:pt x="61" y="104"/>
                  <a:pt x="64" y="100"/>
                </a:cubicBezTo>
                <a:cubicBezTo>
                  <a:pt x="64" y="96"/>
                  <a:pt x="61" y="97"/>
                  <a:pt x="61" y="94"/>
                </a:cubicBezTo>
                <a:cubicBezTo>
                  <a:pt x="55" y="95"/>
                  <a:pt x="49" y="88"/>
                  <a:pt x="42" y="86"/>
                </a:cubicBezTo>
                <a:cubicBezTo>
                  <a:pt x="40" y="86"/>
                  <a:pt x="39" y="87"/>
                  <a:pt x="37" y="87"/>
                </a:cubicBezTo>
                <a:cubicBezTo>
                  <a:pt x="33" y="87"/>
                  <a:pt x="28" y="83"/>
                  <a:pt x="25" y="87"/>
                </a:cubicBezTo>
                <a:cubicBezTo>
                  <a:pt x="17" y="85"/>
                  <a:pt x="11" y="79"/>
                  <a:pt x="6" y="71"/>
                </a:cubicBezTo>
                <a:cubicBezTo>
                  <a:pt x="3" y="67"/>
                  <a:pt x="1" y="64"/>
                  <a:pt x="1" y="60"/>
                </a:cubicBezTo>
                <a:cubicBezTo>
                  <a:pt x="0" y="53"/>
                  <a:pt x="2" y="46"/>
                  <a:pt x="1" y="37"/>
                </a:cubicBezTo>
                <a:cubicBezTo>
                  <a:pt x="7" y="27"/>
                  <a:pt x="13" y="14"/>
                  <a:pt x="24" y="13"/>
                </a:cubicBezTo>
                <a:cubicBezTo>
                  <a:pt x="33" y="5"/>
                  <a:pt x="46" y="0"/>
                  <a:pt x="56" y="9"/>
                </a:cubicBezTo>
                <a:cubicBezTo>
                  <a:pt x="57" y="8"/>
                  <a:pt x="57" y="8"/>
                  <a:pt x="59" y="8"/>
                </a:cubicBezTo>
                <a:cubicBezTo>
                  <a:pt x="63" y="11"/>
                  <a:pt x="66" y="13"/>
                  <a:pt x="69" y="16"/>
                </a:cubicBezTo>
                <a:cubicBezTo>
                  <a:pt x="74" y="14"/>
                  <a:pt x="85" y="12"/>
                  <a:pt x="82" y="24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矩形 15"/>
          <p:cNvSpPr>
            <a:spLocks noChangeArrowheads="1"/>
          </p:cNvSpPr>
          <p:nvPr/>
        </p:nvSpPr>
        <p:spPr bwMode="auto">
          <a:xfrm>
            <a:off x="4441825" y="5224463"/>
            <a:ext cx="3976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营销策略分析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1093" y="2412174"/>
            <a:ext cx="40969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社会化商务，也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称社交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电子商务（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social commerce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是电子商务的一种新的衍生模式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它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借助</a:t>
            </a:r>
            <a:r>
              <a:rPr lang="zh-CN" altLang="en-US" sz="2000" dirty="0">
                <a:solidFill>
                  <a:schemeClr val="accent1"/>
                </a:solidFill>
              </a:rPr>
              <a:t>社交网站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1"/>
                </a:solidFill>
              </a:rPr>
              <a:t>SNS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zh-CN" altLang="en-US" sz="2000" dirty="0">
                <a:solidFill>
                  <a:schemeClr val="accent1"/>
                </a:solidFill>
              </a:rPr>
              <a:t>微博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zh-CN" altLang="en-US" sz="2000" dirty="0">
                <a:solidFill>
                  <a:schemeClr val="accent1"/>
                </a:solidFill>
              </a:rPr>
              <a:t>社交媒介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zh-CN" altLang="en-US" sz="2000" dirty="0">
                <a:solidFill>
                  <a:schemeClr val="accent1"/>
                </a:solidFill>
              </a:rPr>
              <a:t>网络媒介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的传播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途径通过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社交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互动、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UGC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等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手段来辅助商品的</a:t>
            </a:r>
            <a:r>
              <a:rPr lang="zh-CN" altLang="en-US" sz="2000" dirty="0">
                <a:solidFill>
                  <a:schemeClr val="accent1"/>
                </a:solidFill>
              </a:rPr>
              <a:t>购买和销售</a:t>
            </a:r>
            <a:r>
              <a:rPr lang="zh-CN" altLang="en-US" sz="2000" dirty="0" smtClean="0">
                <a:solidFill>
                  <a:schemeClr val="accent1"/>
                </a:solidFill>
              </a:rPr>
              <a:t>行为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社会化商务简介</a:t>
            </a:r>
            <a:endParaRPr lang="zh-CN" altLang="en-US" dirty="0"/>
          </a:p>
        </p:txBody>
      </p:sp>
      <p:sp>
        <p:nvSpPr>
          <p:cNvPr id="10" name="MH_Other_4"/>
          <p:cNvSpPr/>
          <p:nvPr/>
        </p:nvSpPr>
        <p:spPr>
          <a:xfrm>
            <a:off x="5436420" y="1943109"/>
            <a:ext cx="938211" cy="890807"/>
          </a:xfrm>
          <a:prstGeom prst="ellipse">
            <a:avLst/>
          </a:prstGeom>
          <a:solidFill>
            <a:srgbClr val="E4E4E4"/>
          </a:solidFill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cs typeface="宋体" panose="02010600030101010101" pitchFamily="2" charset="-122"/>
              </a:rPr>
              <a:t>用户</a:t>
            </a:r>
            <a:endParaRPr lang="zh-CN" altLang="en-US" sz="2400" b="1" kern="0" dirty="0">
              <a:solidFill>
                <a:schemeClr val="accent1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3" name="MH_Other_7"/>
          <p:cNvSpPr/>
          <p:nvPr/>
        </p:nvSpPr>
        <p:spPr>
          <a:xfrm>
            <a:off x="5701577" y="4693828"/>
            <a:ext cx="127000" cy="519113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MH_Other_9"/>
          <p:cNvSpPr/>
          <p:nvPr/>
        </p:nvSpPr>
        <p:spPr>
          <a:xfrm flipH="1">
            <a:off x="5120631" y="3181579"/>
            <a:ext cx="988607" cy="962617"/>
          </a:xfrm>
          <a:prstGeom prst="ellipse">
            <a:avLst/>
          </a:prstGeom>
          <a:solidFill>
            <a:srgbClr val="E4E4E4"/>
          </a:solidFill>
        </p:spPr>
        <p:txBody>
          <a:bodyPr lIns="0" tIns="0" rIns="0" bIns="0"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chemeClr val="accent2"/>
                </a:solidFill>
                <a:latin typeface="+mn-lt"/>
                <a:ea typeface="+mn-ea"/>
                <a:cs typeface="宋体" panose="02010600030101010101" pitchFamily="2" charset="-122"/>
              </a:rPr>
              <a:t>社交化</a:t>
            </a:r>
            <a:endParaRPr lang="zh-CN" altLang="en-US" sz="2400" b="1" kern="0" dirty="0">
              <a:solidFill>
                <a:schemeClr val="accent2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6" name="MH_Other_10"/>
          <p:cNvSpPr/>
          <p:nvPr/>
        </p:nvSpPr>
        <p:spPr>
          <a:xfrm>
            <a:off x="5390607" y="4470425"/>
            <a:ext cx="965597" cy="912122"/>
          </a:xfrm>
          <a:prstGeom prst="ellipse">
            <a:avLst/>
          </a:prstGeom>
          <a:solidFill>
            <a:srgbClr val="E4E4E4"/>
          </a:solidFill>
        </p:spPr>
        <p:txBody>
          <a:bodyPr lIns="0" tIns="0" rIns="0" bIns="0" anchor="ctr">
            <a:normAutofit fontScale="92500"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chemeClr val="accent3"/>
                </a:solidFill>
                <a:latin typeface="+mn-lt"/>
                <a:ea typeface="+mn-ea"/>
                <a:cs typeface="宋体" panose="02010600030101010101" pitchFamily="2" charset="-122"/>
              </a:rPr>
              <a:t>社交电商</a:t>
            </a:r>
            <a:endParaRPr lang="zh-CN" altLang="en-US" sz="2400" b="1" kern="0" dirty="0">
              <a:solidFill>
                <a:schemeClr val="accent3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7" name="MH_SubTitle_1"/>
          <p:cNvSpPr/>
          <p:nvPr/>
        </p:nvSpPr>
        <p:spPr>
          <a:xfrm>
            <a:off x="6867346" y="1779839"/>
            <a:ext cx="1928312" cy="1029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  <a:cs typeface="宋体" panose="02010600030101010101" pitchFamily="2" charset="-122"/>
              </a:rPr>
              <a:t>商家</a:t>
            </a:r>
            <a:endParaRPr lang="en-US" altLang="zh-CN" sz="1600" kern="0" dirty="0" smtClean="0">
              <a:latin typeface="+mn-lt"/>
              <a:ea typeface="+mn-ea"/>
              <a:cs typeface="宋体" panose="02010600030101010101" pitchFamily="2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latin typeface="+mn-lt"/>
                <a:ea typeface="+mn-ea"/>
              </a:rPr>
              <a:t>消费者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18" name="MH_SubTitle_3"/>
          <p:cNvSpPr/>
          <p:nvPr/>
        </p:nvSpPr>
        <p:spPr>
          <a:xfrm>
            <a:off x="6496591" y="4392636"/>
            <a:ext cx="2867025" cy="1190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  <a:cs typeface="宋体" panose="02010600030101010101" pitchFamily="2" charset="-122"/>
              </a:rPr>
              <a:t>用户分享推荐</a:t>
            </a:r>
            <a:endParaRPr lang="en-US" altLang="zh-CN" sz="1600" kern="0" dirty="0" smtClean="0">
              <a:latin typeface="+mn-lt"/>
              <a:ea typeface="+mn-ea"/>
              <a:cs typeface="宋体" panose="02010600030101010101" pitchFamily="2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  <a:cs typeface="宋体" panose="02010600030101010101" pitchFamily="2" charset="-122"/>
              </a:rPr>
              <a:t>发生电子商务活动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19" name="MH_SubTitle_2"/>
          <p:cNvSpPr/>
          <p:nvPr/>
        </p:nvSpPr>
        <p:spPr>
          <a:xfrm>
            <a:off x="6184178" y="3150002"/>
            <a:ext cx="2088966" cy="9767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  <a:cs typeface="宋体" panose="02010600030101010101" pitchFamily="2" charset="-122"/>
              </a:rPr>
              <a:t>使用社会化媒体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" name="右弧形箭头 1"/>
          <p:cNvSpPr/>
          <p:nvPr/>
        </p:nvSpPr>
        <p:spPr>
          <a:xfrm>
            <a:off x="5777978" y="1636604"/>
            <a:ext cx="840538" cy="1655235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左弧形箭头 3"/>
          <p:cNvSpPr/>
          <p:nvPr/>
        </p:nvSpPr>
        <p:spPr>
          <a:xfrm>
            <a:off x="5045693" y="2926920"/>
            <a:ext cx="657346" cy="1554276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右弧形箭头 19"/>
          <p:cNvSpPr/>
          <p:nvPr/>
        </p:nvSpPr>
        <p:spPr>
          <a:xfrm>
            <a:off x="5740761" y="4132226"/>
            <a:ext cx="755830" cy="1719934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9530" y="1712495"/>
            <a:ext cx="85502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社会化媒体</a:t>
            </a:r>
            <a:r>
              <a:rPr lang="zh-CN" altLang="en-US" sz="2000" dirty="0" smtClean="0"/>
              <a:t>即（</a:t>
            </a:r>
            <a:r>
              <a:rPr lang="en-US" altLang="zh-CN" sz="2000" dirty="0" smtClean="0"/>
              <a:t>social media</a:t>
            </a:r>
            <a:r>
              <a:rPr lang="zh-CN" altLang="en-US" sz="2000" dirty="0" smtClean="0"/>
              <a:t>）是</a:t>
            </a:r>
            <a:r>
              <a:rPr lang="zh-CN" altLang="en-US" sz="2000" dirty="0"/>
              <a:t>一种新型在线</a:t>
            </a:r>
            <a:r>
              <a:rPr lang="zh-CN" altLang="en-US" sz="2000" dirty="0" smtClean="0"/>
              <a:t>媒体将</a:t>
            </a:r>
            <a:r>
              <a:rPr lang="zh-CN" altLang="en-US" sz="2000" dirty="0"/>
              <a:t>以往</a:t>
            </a:r>
            <a:r>
              <a:rPr lang="zh-CN" altLang="en-US" sz="2000" dirty="0" smtClean="0"/>
              <a:t>媒体</a:t>
            </a:r>
            <a:r>
              <a:rPr lang="zh-CN" altLang="en-US" sz="2000" dirty="0"/>
              <a:t>一对多的传播方式转变为多对多的“对话”。中国社会化媒体经过多年的</a:t>
            </a:r>
            <a:r>
              <a:rPr lang="zh-CN" altLang="en-US" sz="2000" dirty="0" smtClean="0"/>
              <a:t>发展类别</a:t>
            </a:r>
            <a:r>
              <a:rPr lang="zh-CN" altLang="en-US" sz="2000" dirty="0"/>
              <a:t>呈现多样性。主要可以概括为以下几个类别包括论坛社区、社交网站、博客、微博、位置签到、问答</a:t>
            </a:r>
            <a:r>
              <a:rPr lang="zh-CN" altLang="en-US" sz="2000" dirty="0" smtClean="0"/>
              <a:t>、维</a:t>
            </a:r>
            <a:r>
              <a:rPr lang="zh-CN" altLang="en-US" sz="2000" dirty="0"/>
              <a:t>基等等类型</a:t>
            </a:r>
            <a:r>
              <a:rPr lang="zh-CN" altLang="en-US" sz="2400" dirty="0"/>
              <a:t>。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社会化商务简介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65" y="3425502"/>
            <a:ext cx="6867525" cy="2886075"/>
          </a:xfrm>
          <a:prstGeom prst="rect">
            <a:avLst/>
          </a:prstGeom>
        </p:spPr>
      </p:pic>
      <p:sp>
        <p:nvSpPr>
          <p:cNvPr id="5" name="MH_Other_11"/>
          <p:cNvSpPr>
            <a:spLocks noChangeAspect="1"/>
          </p:cNvSpPr>
          <p:nvPr/>
        </p:nvSpPr>
        <p:spPr>
          <a:xfrm>
            <a:off x="7106195" y="5778805"/>
            <a:ext cx="291050" cy="271349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4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社会化商务简介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447676" y="2118077"/>
            <a:ext cx="8340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即</a:t>
            </a:r>
            <a:r>
              <a:rPr lang="en-US" altLang="zh-CN" sz="2000" dirty="0"/>
              <a:t>Social Network 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SNS</a:t>
            </a:r>
            <a:r>
              <a:rPr lang="zh-CN" altLang="en-US" sz="2000" dirty="0" smtClean="0"/>
              <a:t>）是</a:t>
            </a:r>
            <a:r>
              <a:rPr lang="zh-CN" altLang="en-US" sz="2000" dirty="0"/>
              <a:t>指以“互动交友”为</a:t>
            </a:r>
            <a:r>
              <a:rPr lang="zh-CN" altLang="en-US" sz="2000" dirty="0" smtClean="0"/>
              <a:t>基础基于</a:t>
            </a:r>
            <a:r>
              <a:rPr lang="zh-CN" altLang="en-US" sz="2000" dirty="0"/>
              <a:t>用户之间共同的兴趣、爱好、活动</a:t>
            </a:r>
            <a:r>
              <a:rPr lang="zh-CN" altLang="en-US" sz="2000" dirty="0" smtClean="0"/>
              <a:t>等，或者</a:t>
            </a:r>
            <a:r>
              <a:rPr lang="zh-CN" altLang="en-US" sz="2000" dirty="0"/>
              <a:t>用户间真实的</a:t>
            </a:r>
            <a:r>
              <a:rPr lang="zh-CN" altLang="en-US" sz="2000" dirty="0" smtClean="0"/>
              <a:t>人际关系以</a:t>
            </a:r>
            <a:r>
              <a:rPr lang="zh-CN" altLang="en-US" sz="2000" dirty="0"/>
              <a:t>实名或者非实名的方式在网络平台上构建的一种社会关系网络服务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属于</a:t>
            </a:r>
            <a:r>
              <a:rPr lang="zh-CN" altLang="en-US" sz="2000" dirty="0"/>
              <a:t>目前社会化媒体中较为主流的一种形式</a:t>
            </a:r>
            <a:r>
              <a:rPr lang="zh-CN" altLang="en-US" sz="2400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447676" y="1251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社交</a:t>
            </a:r>
            <a:r>
              <a:rPr lang="zh-CN" altLang="en-US" sz="3200" dirty="0" smtClean="0"/>
              <a:t>网络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16" y="3770811"/>
            <a:ext cx="3624091" cy="30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SubTitle_3"/>
          <p:cNvSpPr txBox="1">
            <a:spLocks noChangeArrowheads="1"/>
          </p:cNvSpPr>
          <p:nvPr/>
        </p:nvSpPr>
        <p:spPr bwMode="auto">
          <a:xfrm>
            <a:off x="3092079" y="2234095"/>
            <a:ext cx="1797844" cy="43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受消费者行为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的影响而变化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MH_SubTitle_4"/>
          <p:cNvSpPr txBox="1">
            <a:spLocks noChangeArrowheads="1"/>
          </p:cNvSpPr>
          <p:nvPr/>
        </p:nvSpPr>
        <p:spPr bwMode="auto">
          <a:xfrm>
            <a:off x="1701183" y="4790541"/>
            <a:ext cx="1797844" cy="43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CN" altLang="en-US" sz="15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基于网络的平台</a:t>
            </a:r>
            <a:endParaRPr lang="en-US" altLang="zh-CN" sz="15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MH_SubTitle_1"/>
          <p:cNvSpPr txBox="1">
            <a:spLocks noChangeArrowheads="1"/>
          </p:cNvSpPr>
          <p:nvPr/>
        </p:nvSpPr>
        <p:spPr bwMode="auto">
          <a:xfrm>
            <a:off x="6666097" y="4240462"/>
            <a:ext cx="1797844" cy="43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被动消费需求</a:t>
            </a:r>
            <a:endParaRPr lang="en-US" altLang="zh-CN" sz="15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MH_SubTitle_2"/>
          <p:cNvSpPr txBox="1">
            <a:spLocks noChangeArrowheads="1"/>
          </p:cNvSpPr>
          <p:nvPr/>
        </p:nvSpPr>
        <p:spPr bwMode="auto">
          <a:xfrm>
            <a:off x="6714241" y="2310928"/>
            <a:ext cx="179784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normAutofit/>
          </a:bodyPr>
          <a:lstStyle>
            <a:defPPr>
              <a:defRPr lang="zh-CN"/>
            </a:defPPr>
            <a:lvl1pPr algn="r" eaLnBrk="1" hangingPunct="1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>
              <a:defRPr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r>
              <a:rPr lang="zh-CN" altLang="en-US" sz="1500" dirty="0" smtClean="0">
                <a:solidFill>
                  <a:schemeClr val="tx1">
                    <a:lumMod val="50000"/>
                  </a:schemeClr>
                </a:solidFill>
              </a:rPr>
              <a:t>社会化平台</a:t>
            </a:r>
            <a:endParaRPr lang="en-US" altLang="zh-CN" sz="15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91162" y="2931942"/>
            <a:ext cx="3358236" cy="1820170"/>
            <a:chOff x="2384978" y="2108135"/>
            <a:chExt cx="4255295" cy="2168129"/>
          </a:xfrm>
        </p:grpSpPr>
        <p:sp>
          <p:nvSpPr>
            <p:cNvPr id="4" name="MH_Other_1"/>
            <p:cNvSpPr/>
            <p:nvPr/>
          </p:nvSpPr>
          <p:spPr>
            <a:xfrm>
              <a:off x="3617275" y="2297445"/>
              <a:ext cx="1790700" cy="1789510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MH_Other_2"/>
            <p:cNvSpPr/>
            <p:nvPr/>
          </p:nvSpPr>
          <p:spPr>
            <a:xfrm>
              <a:off x="5865176" y="2108135"/>
              <a:ext cx="775097" cy="77628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MH_Other_3"/>
            <p:cNvSpPr/>
            <p:nvPr/>
          </p:nvSpPr>
          <p:spPr>
            <a:xfrm>
              <a:off x="5865176" y="3499976"/>
              <a:ext cx="775097" cy="77628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MH_Other_4"/>
            <p:cNvSpPr/>
            <p:nvPr/>
          </p:nvSpPr>
          <p:spPr>
            <a:xfrm>
              <a:off x="2384978" y="2108135"/>
              <a:ext cx="775097" cy="77628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5"/>
            <p:cNvSpPr/>
            <p:nvPr/>
          </p:nvSpPr>
          <p:spPr>
            <a:xfrm>
              <a:off x="2384978" y="3499976"/>
              <a:ext cx="775097" cy="77628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MH_Other_6"/>
            <p:cNvCxnSpPr/>
            <p:nvPr/>
          </p:nvCxnSpPr>
          <p:spPr>
            <a:xfrm>
              <a:off x="3143407" y="2624867"/>
              <a:ext cx="545306" cy="19764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MH_Other_7"/>
            <p:cNvCxnSpPr/>
            <p:nvPr/>
          </p:nvCxnSpPr>
          <p:spPr>
            <a:xfrm flipV="1">
              <a:off x="3142216" y="3567842"/>
              <a:ext cx="550069" cy="2047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MH_Other_8"/>
            <p:cNvCxnSpPr/>
            <p:nvPr/>
          </p:nvCxnSpPr>
          <p:spPr>
            <a:xfrm flipH="1">
              <a:off x="5332966" y="2614151"/>
              <a:ext cx="557213" cy="19883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MH_Other_9"/>
            <p:cNvCxnSpPr/>
            <p:nvPr/>
          </p:nvCxnSpPr>
          <p:spPr>
            <a:xfrm>
              <a:off x="5346063" y="3545220"/>
              <a:ext cx="545306" cy="20359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9" name="MH_Other_10"/>
            <p:cNvSpPr>
              <a:spLocks noEditPoints="1"/>
            </p:cNvSpPr>
            <p:nvPr/>
          </p:nvSpPr>
          <p:spPr bwMode="auto">
            <a:xfrm>
              <a:off x="3995894" y="2792745"/>
              <a:ext cx="1033463" cy="651272"/>
            </a:xfrm>
            <a:custGeom>
              <a:avLst/>
              <a:gdLst>
                <a:gd name="T0" fmla="*/ 2147483646 w 3545"/>
                <a:gd name="T1" fmla="*/ 2147483646 h 2230"/>
                <a:gd name="T2" fmla="*/ 2147483646 w 3545"/>
                <a:gd name="T3" fmla="*/ 2147483646 h 2230"/>
                <a:gd name="T4" fmla="*/ 2147483646 w 3545"/>
                <a:gd name="T5" fmla="*/ 2147483646 h 2230"/>
                <a:gd name="T6" fmla="*/ 2147483646 w 3545"/>
                <a:gd name="T7" fmla="*/ 2147483646 h 2230"/>
                <a:gd name="T8" fmla="*/ 2147483646 w 3545"/>
                <a:gd name="T9" fmla="*/ 2147483646 h 2230"/>
                <a:gd name="T10" fmla="*/ 2147483646 w 3545"/>
                <a:gd name="T11" fmla="*/ 2147483646 h 2230"/>
                <a:gd name="T12" fmla="*/ 2147483646 w 3545"/>
                <a:gd name="T13" fmla="*/ 2147483646 h 2230"/>
                <a:gd name="T14" fmla="*/ 2147483646 w 3545"/>
                <a:gd name="T15" fmla="*/ 2147483646 h 2230"/>
                <a:gd name="T16" fmla="*/ 2147483646 w 3545"/>
                <a:gd name="T17" fmla="*/ 2147483646 h 2230"/>
                <a:gd name="T18" fmla="*/ 2147483646 w 3545"/>
                <a:gd name="T19" fmla="*/ 2147483646 h 2230"/>
                <a:gd name="T20" fmla="*/ 2147483646 w 3545"/>
                <a:gd name="T21" fmla="*/ 2147483646 h 2230"/>
                <a:gd name="T22" fmla="*/ 2147483646 w 3545"/>
                <a:gd name="T23" fmla="*/ 2147483646 h 2230"/>
                <a:gd name="T24" fmla="*/ 2147483646 w 3545"/>
                <a:gd name="T25" fmla="*/ 2147483646 h 2230"/>
                <a:gd name="T26" fmla="*/ 2147483646 w 3545"/>
                <a:gd name="T27" fmla="*/ 2147483646 h 2230"/>
                <a:gd name="T28" fmla="*/ 2147483646 w 3545"/>
                <a:gd name="T29" fmla="*/ 2147483646 h 2230"/>
                <a:gd name="T30" fmla="*/ 2147483646 w 3545"/>
                <a:gd name="T31" fmla="*/ 2147483646 h 2230"/>
                <a:gd name="T32" fmla="*/ 2147483646 w 3545"/>
                <a:gd name="T33" fmla="*/ 2147483646 h 2230"/>
                <a:gd name="T34" fmla="*/ 2147483646 w 3545"/>
                <a:gd name="T35" fmla="*/ 2147483646 h 2230"/>
                <a:gd name="T36" fmla="*/ 2147483646 w 3545"/>
                <a:gd name="T37" fmla="*/ 2147483646 h 2230"/>
                <a:gd name="T38" fmla="*/ 2147483646 w 3545"/>
                <a:gd name="T39" fmla="*/ 2147483646 h 2230"/>
                <a:gd name="T40" fmla="*/ 2147483646 w 3545"/>
                <a:gd name="T41" fmla="*/ 2147483646 h 2230"/>
                <a:gd name="T42" fmla="*/ 2147483646 w 3545"/>
                <a:gd name="T43" fmla="*/ 2147483646 h 2230"/>
                <a:gd name="T44" fmla="*/ 2147483646 w 3545"/>
                <a:gd name="T45" fmla="*/ 2147483646 h 2230"/>
                <a:gd name="T46" fmla="*/ 2147483646 w 3545"/>
                <a:gd name="T47" fmla="*/ 2147483646 h 2230"/>
                <a:gd name="T48" fmla="*/ 2147483646 w 3545"/>
                <a:gd name="T49" fmla="*/ 2147483646 h 2230"/>
                <a:gd name="T50" fmla="*/ 2147483646 w 3545"/>
                <a:gd name="T51" fmla="*/ 2147483646 h 2230"/>
                <a:gd name="T52" fmla="*/ 2147483646 w 3545"/>
                <a:gd name="T53" fmla="*/ 2147483646 h 2230"/>
                <a:gd name="T54" fmla="*/ 2147483646 w 3545"/>
                <a:gd name="T55" fmla="*/ 2147483646 h 2230"/>
                <a:gd name="T56" fmla="*/ 2147483646 w 3545"/>
                <a:gd name="T57" fmla="*/ 2147483646 h 2230"/>
                <a:gd name="T58" fmla="*/ 2147483646 w 3545"/>
                <a:gd name="T59" fmla="*/ 2147483646 h 2230"/>
                <a:gd name="T60" fmla="*/ 2147483646 w 3545"/>
                <a:gd name="T61" fmla="*/ 2147483646 h 2230"/>
                <a:gd name="T62" fmla="*/ 2147483646 w 3545"/>
                <a:gd name="T63" fmla="*/ 2147483646 h 2230"/>
                <a:gd name="T64" fmla="*/ 2147483646 w 3545"/>
                <a:gd name="T65" fmla="*/ 2147483646 h 2230"/>
                <a:gd name="T66" fmla="*/ 2147483646 w 3545"/>
                <a:gd name="T67" fmla="*/ 2147483646 h 2230"/>
                <a:gd name="T68" fmla="*/ 2147483646 w 3545"/>
                <a:gd name="T69" fmla="*/ 2147483646 h 2230"/>
                <a:gd name="T70" fmla="*/ 2147483646 w 3545"/>
                <a:gd name="T71" fmla="*/ 2147483646 h 2230"/>
                <a:gd name="T72" fmla="*/ 2147483646 w 3545"/>
                <a:gd name="T73" fmla="*/ 2147483646 h 2230"/>
                <a:gd name="T74" fmla="*/ 2147483646 w 3545"/>
                <a:gd name="T75" fmla="*/ 2147483646 h 2230"/>
                <a:gd name="T76" fmla="*/ 2147483646 w 3545"/>
                <a:gd name="T77" fmla="*/ 2147483646 h 2230"/>
                <a:gd name="T78" fmla="*/ 2147483646 w 3545"/>
                <a:gd name="T79" fmla="*/ 2147483646 h 2230"/>
                <a:gd name="T80" fmla="*/ 2147483646 w 3545"/>
                <a:gd name="T81" fmla="*/ 2147483646 h 2230"/>
                <a:gd name="T82" fmla="*/ 2147483646 w 3545"/>
                <a:gd name="T83" fmla="*/ 2147483646 h 2230"/>
                <a:gd name="T84" fmla="*/ 2147483646 w 3545"/>
                <a:gd name="T85" fmla="*/ 2147483646 h 2230"/>
                <a:gd name="T86" fmla="*/ 2147483646 w 3545"/>
                <a:gd name="T87" fmla="*/ 2147483646 h 2230"/>
                <a:gd name="T88" fmla="*/ 2147483646 w 3545"/>
                <a:gd name="T89" fmla="*/ 2147483646 h 2230"/>
                <a:gd name="T90" fmla="*/ 2147483646 w 3545"/>
                <a:gd name="T91" fmla="*/ 2147483646 h 2230"/>
                <a:gd name="T92" fmla="*/ 2147483646 w 3545"/>
                <a:gd name="T93" fmla="*/ 2147483646 h 2230"/>
                <a:gd name="T94" fmla="*/ 2147483646 w 3545"/>
                <a:gd name="T95" fmla="*/ 2147483646 h 2230"/>
                <a:gd name="T96" fmla="*/ 2147483646 w 3545"/>
                <a:gd name="T97" fmla="*/ 2147483646 h 2230"/>
                <a:gd name="T98" fmla="*/ 2147483646 w 3545"/>
                <a:gd name="T99" fmla="*/ 2147483646 h 2230"/>
                <a:gd name="T100" fmla="*/ 2147483646 w 3545"/>
                <a:gd name="T101" fmla="*/ 2147483646 h 2230"/>
                <a:gd name="T102" fmla="*/ 2147483646 w 3545"/>
                <a:gd name="T103" fmla="*/ 2147483646 h 2230"/>
                <a:gd name="T104" fmla="*/ 2147483646 w 3545"/>
                <a:gd name="T105" fmla="*/ 2147483646 h 2230"/>
                <a:gd name="T106" fmla="*/ 2147483646 w 3545"/>
                <a:gd name="T107" fmla="*/ 2147483646 h 2230"/>
                <a:gd name="T108" fmla="*/ 2147483646 w 3545"/>
                <a:gd name="T109" fmla="*/ 2147483646 h 2230"/>
                <a:gd name="T110" fmla="*/ 2147483646 w 3545"/>
                <a:gd name="T111" fmla="*/ 2147483646 h 2230"/>
                <a:gd name="T112" fmla="*/ 2147483646 w 3545"/>
                <a:gd name="T113" fmla="*/ 2147483646 h 22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545" h="2230">
                  <a:moveTo>
                    <a:pt x="2903" y="1449"/>
                  </a:moveTo>
                  <a:lnTo>
                    <a:pt x="2964" y="1453"/>
                  </a:lnTo>
                  <a:lnTo>
                    <a:pt x="3023" y="1459"/>
                  </a:lnTo>
                  <a:lnTo>
                    <a:pt x="3079" y="1470"/>
                  </a:lnTo>
                  <a:lnTo>
                    <a:pt x="3132" y="1485"/>
                  </a:lnTo>
                  <a:lnTo>
                    <a:pt x="3183" y="1505"/>
                  </a:lnTo>
                  <a:lnTo>
                    <a:pt x="3230" y="1528"/>
                  </a:lnTo>
                  <a:lnTo>
                    <a:pt x="3274" y="1557"/>
                  </a:lnTo>
                  <a:lnTo>
                    <a:pt x="3317" y="1589"/>
                  </a:lnTo>
                  <a:lnTo>
                    <a:pt x="3354" y="1626"/>
                  </a:lnTo>
                  <a:lnTo>
                    <a:pt x="3389" y="1667"/>
                  </a:lnTo>
                  <a:lnTo>
                    <a:pt x="3421" y="1713"/>
                  </a:lnTo>
                  <a:lnTo>
                    <a:pt x="3449" y="1762"/>
                  </a:lnTo>
                  <a:lnTo>
                    <a:pt x="3474" y="1816"/>
                  </a:lnTo>
                  <a:lnTo>
                    <a:pt x="3495" y="1875"/>
                  </a:lnTo>
                  <a:lnTo>
                    <a:pt x="3513" y="1938"/>
                  </a:lnTo>
                  <a:lnTo>
                    <a:pt x="3526" y="2004"/>
                  </a:lnTo>
                  <a:lnTo>
                    <a:pt x="3536" y="2075"/>
                  </a:lnTo>
                  <a:lnTo>
                    <a:pt x="3542" y="2151"/>
                  </a:lnTo>
                  <a:lnTo>
                    <a:pt x="3545" y="2230"/>
                  </a:lnTo>
                  <a:lnTo>
                    <a:pt x="2261" y="2230"/>
                  </a:lnTo>
                  <a:lnTo>
                    <a:pt x="2262" y="2151"/>
                  </a:lnTo>
                  <a:lnTo>
                    <a:pt x="2269" y="2075"/>
                  </a:lnTo>
                  <a:lnTo>
                    <a:pt x="2278" y="2004"/>
                  </a:lnTo>
                  <a:lnTo>
                    <a:pt x="2292" y="1938"/>
                  </a:lnTo>
                  <a:lnTo>
                    <a:pt x="2310" y="1875"/>
                  </a:lnTo>
                  <a:lnTo>
                    <a:pt x="2331" y="1816"/>
                  </a:lnTo>
                  <a:lnTo>
                    <a:pt x="2355" y="1762"/>
                  </a:lnTo>
                  <a:lnTo>
                    <a:pt x="2383" y="1713"/>
                  </a:lnTo>
                  <a:lnTo>
                    <a:pt x="2416" y="1667"/>
                  </a:lnTo>
                  <a:lnTo>
                    <a:pt x="2450" y="1626"/>
                  </a:lnTo>
                  <a:lnTo>
                    <a:pt x="2489" y="1589"/>
                  </a:lnTo>
                  <a:lnTo>
                    <a:pt x="2530" y="1557"/>
                  </a:lnTo>
                  <a:lnTo>
                    <a:pt x="2574" y="1528"/>
                  </a:lnTo>
                  <a:lnTo>
                    <a:pt x="2622" y="1505"/>
                  </a:lnTo>
                  <a:lnTo>
                    <a:pt x="2673" y="1485"/>
                  </a:lnTo>
                  <a:lnTo>
                    <a:pt x="2726" y="1470"/>
                  </a:lnTo>
                  <a:lnTo>
                    <a:pt x="2782" y="1459"/>
                  </a:lnTo>
                  <a:lnTo>
                    <a:pt x="2841" y="1453"/>
                  </a:lnTo>
                  <a:lnTo>
                    <a:pt x="2903" y="1449"/>
                  </a:lnTo>
                  <a:close/>
                  <a:moveTo>
                    <a:pt x="642" y="1449"/>
                  </a:moveTo>
                  <a:lnTo>
                    <a:pt x="703" y="1453"/>
                  </a:lnTo>
                  <a:lnTo>
                    <a:pt x="763" y="1459"/>
                  </a:lnTo>
                  <a:lnTo>
                    <a:pt x="819" y="1470"/>
                  </a:lnTo>
                  <a:lnTo>
                    <a:pt x="872" y="1485"/>
                  </a:lnTo>
                  <a:lnTo>
                    <a:pt x="923" y="1505"/>
                  </a:lnTo>
                  <a:lnTo>
                    <a:pt x="970" y="1528"/>
                  </a:lnTo>
                  <a:lnTo>
                    <a:pt x="1014" y="1557"/>
                  </a:lnTo>
                  <a:lnTo>
                    <a:pt x="1055" y="1589"/>
                  </a:lnTo>
                  <a:lnTo>
                    <a:pt x="1094" y="1626"/>
                  </a:lnTo>
                  <a:lnTo>
                    <a:pt x="1129" y="1667"/>
                  </a:lnTo>
                  <a:lnTo>
                    <a:pt x="1161" y="1713"/>
                  </a:lnTo>
                  <a:lnTo>
                    <a:pt x="1189" y="1762"/>
                  </a:lnTo>
                  <a:lnTo>
                    <a:pt x="1214" y="1816"/>
                  </a:lnTo>
                  <a:lnTo>
                    <a:pt x="1235" y="1875"/>
                  </a:lnTo>
                  <a:lnTo>
                    <a:pt x="1252" y="1938"/>
                  </a:lnTo>
                  <a:lnTo>
                    <a:pt x="1266" y="2004"/>
                  </a:lnTo>
                  <a:lnTo>
                    <a:pt x="1276" y="2075"/>
                  </a:lnTo>
                  <a:lnTo>
                    <a:pt x="1282" y="2151"/>
                  </a:lnTo>
                  <a:lnTo>
                    <a:pt x="1285" y="2230"/>
                  </a:lnTo>
                  <a:lnTo>
                    <a:pt x="0" y="2230"/>
                  </a:lnTo>
                  <a:lnTo>
                    <a:pt x="2" y="2151"/>
                  </a:lnTo>
                  <a:lnTo>
                    <a:pt x="8" y="2075"/>
                  </a:lnTo>
                  <a:lnTo>
                    <a:pt x="18" y="2004"/>
                  </a:lnTo>
                  <a:lnTo>
                    <a:pt x="31" y="1938"/>
                  </a:lnTo>
                  <a:lnTo>
                    <a:pt x="49" y="1875"/>
                  </a:lnTo>
                  <a:lnTo>
                    <a:pt x="70" y="1816"/>
                  </a:lnTo>
                  <a:lnTo>
                    <a:pt x="95" y="1762"/>
                  </a:lnTo>
                  <a:lnTo>
                    <a:pt x="123" y="1713"/>
                  </a:lnTo>
                  <a:lnTo>
                    <a:pt x="154" y="1667"/>
                  </a:lnTo>
                  <a:lnTo>
                    <a:pt x="190" y="1626"/>
                  </a:lnTo>
                  <a:lnTo>
                    <a:pt x="228" y="1589"/>
                  </a:lnTo>
                  <a:lnTo>
                    <a:pt x="270" y="1557"/>
                  </a:lnTo>
                  <a:lnTo>
                    <a:pt x="314" y="1528"/>
                  </a:lnTo>
                  <a:lnTo>
                    <a:pt x="362" y="1505"/>
                  </a:lnTo>
                  <a:lnTo>
                    <a:pt x="413" y="1485"/>
                  </a:lnTo>
                  <a:lnTo>
                    <a:pt x="466" y="1470"/>
                  </a:lnTo>
                  <a:lnTo>
                    <a:pt x="522" y="1459"/>
                  </a:lnTo>
                  <a:lnTo>
                    <a:pt x="580" y="1453"/>
                  </a:lnTo>
                  <a:lnTo>
                    <a:pt x="642" y="1449"/>
                  </a:lnTo>
                  <a:close/>
                  <a:moveTo>
                    <a:pt x="1778" y="1072"/>
                  </a:moveTo>
                  <a:lnTo>
                    <a:pt x="1829" y="1073"/>
                  </a:lnTo>
                  <a:lnTo>
                    <a:pt x="1882" y="1077"/>
                  </a:lnTo>
                  <a:lnTo>
                    <a:pt x="1937" y="1084"/>
                  </a:lnTo>
                  <a:lnTo>
                    <a:pt x="1995" y="1092"/>
                  </a:lnTo>
                  <a:lnTo>
                    <a:pt x="2054" y="1104"/>
                  </a:lnTo>
                  <a:lnTo>
                    <a:pt x="2113" y="1118"/>
                  </a:lnTo>
                  <a:lnTo>
                    <a:pt x="2174" y="1136"/>
                  </a:lnTo>
                  <a:lnTo>
                    <a:pt x="2232" y="1155"/>
                  </a:lnTo>
                  <a:lnTo>
                    <a:pt x="2289" y="1177"/>
                  </a:lnTo>
                  <a:lnTo>
                    <a:pt x="2345" y="1200"/>
                  </a:lnTo>
                  <a:lnTo>
                    <a:pt x="2398" y="1226"/>
                  </a:lnTo>
                  <a:lnTo>
                    <a:pt x="2448" y="1256"/>
                  </a:lnTo>
                  <a:lnTo>
                    <a:pt x="2493" y="1287"/>
                  </a:lnTo>
                  <a:lnTo>
                    <a:pt x="2534" y="1320"/>
                  </a:lnTo>
                  <a:lnTo>
                    <a:pt x="2569" y="1355"/>
                  </a:lnTo>
                  <a:lnTo>
                    <a:pt x="2512" y="1383"/>
                  </a:lnTo>
                  <a:lnTo>
                    <a:pt x="2458" y="1415"/>
                  </a:lnTo>
                  <a:lnTo>
                    <a:pt x="2407" y="1452"/>
                  </a:lnTo>
                  <a:lnTo>
                    <a:pt x="2361" y="1494"/>
                  </a:lnTo>
                  <a:lnTo>
                    <a:pt x="2316" y="1539"/>
                  </a:lnTo>
                  <a:lnTo>
                    <a:pt x="2277" y="1590"/>
                  </a:lnTo>
                  <a:lnTo>
                    <a:pt x="2242" y="1645"/>
                  </a:lnTo>
                  <a:lnTo>
                    <a:pt x="2209" y="1704"/>
                  </a:lnTo>
                  <a:lnTo>
                    <a:pt x="2182" y="1768"/>
                  </a:lnTo>
                  <a:lnTo>
                    <a:pt x="2158" y="1835"/>
                  </a:lnTo>
                  <a:lnTo>
                    <a:pt x="2139" y="1906"/>
                  </a:lnTo>
                  <a:lnTo>
                    <a:pt x="2123" y="1981"/>
                  </a:lnTo>
                  <a:lnTo>
                    <a:pt x="2112" y="2060"/>
                  </a:lnTo>
                  <a:lnTo>
                    <a:pt x="2106" y="2143"/>
                  </a:lnTo>
                  <a:lnTo>
                    <a:pt x="2103" y="2230"/>
                  </a:lnTo>
                  <a:lnTo>
                    <a:pt x="1453" y="2230"/>
                  </a:lnTo>
                  <a:lnTo>
                    <a:pt x="1451" y="2143"/>
                  </a:lnTo>
                  <a:lnTo>
                    <a:pt x="1443" y="2060"/>
                  </a:lnTo>
                  <a:lnTo>
                    <a:pt x="1433" y="1981"/>
                  </a:lnTo>
                  <a:lnTo>
                    <a:pt x="1417" y="1906"/>
                  </a:lnTo>
                  <a:lnTo>
                    <a:pt x="1398" y="1835"/>
                  </a:lnTo>
                  <a:lnTo>
                    <a:pt x="1374" y="1768"/>
                  </a:lnTo>
                  <a:lnTo>
                    <a:pt x="1346" y="1704"/>
                  </a:lnTo>
                  <a:lnTo>
                    <a:pt x="1315" y="1645"/>
                  </a:lnTo>
                  <a:lnTo>
                    <a:pt x="1279" y="1590"/>
                  </a:lnTo>
                  <a:lnTo>
                    <a:pt x="1239" y="1539"/>
                  </a:lnTo>
                  <a:lnTo>
                    <a:pt x="1196" y="1494"/>
                  </a:lnTo>
                  <a:lnTo>
                    <a:pt x="1149" y="1452"/>
                  </a:lnTo>
                  <a:lnTo>
                    <a:pt x="1099" y="1415"/>
                  </a:lnTo>
                  <a:lnTo>
                    <a:pt x="1045" y="1383"/>
                  </a:lnTo>
                  <a:lnTo>
                    <a:pt x="986" y="1355"/>
                  </a:lnTo>
                  <a:lnTo>
                    <a:pt x="1022" y="1320"/>
                  </a:lnTo>
                  <a:lnTo>
                    <a:pt x="1062" y="1287"/>
                  </a:lnTo>
                  <a:lnTo>
                    <a:pt x="1107" y="1256"/>
                  </a:lnTo>
                  <a:lnTo>
                    <a:pt x="1155" y="1226"/>
                  </a:lnTo>
                  <a:lnTo>
                    <a:pt x="1207" y="1200"/>
                  </a:lnTo>
                  <a:lnTo>
                    <a:pt x="1262" y="1177"/>
                  </a:lnTo>
                  <a:lnTo>
                    <a:pt x="1318" y="1155"/>
                  </a:lnTo>
                  <a:lnTo>
                    <a:pt x="1376" y="1136"/>
                  </a:lnTo>
                  <a:lnTo>
                    <a:pt x="1436" y="1118"/>
                  </a:lnTo>
                  <a:lnTo>
                    <a:pt x="1495" y="1104"/>
                  </a:lnTo>
                  <a:lnTo>
                    <a:pt x="1555" y="1092"/>
                  </a:lnTo>
                  <a:lnTo>
                    <a:pt x="1613" y="1084"/>
                  </a:lnTo>
                  <a:lnTo>
                    <a:pt x="1670" y="1077"/>
                  </a:lnTo>
                  <a:lnTo>
                    <a:pt x="1725" y="1073"/>
                  </a:lnTo>
                  <a:lnTo>
                    <a:pt x="1778" y="1072"/>
                  </a:lnTo>
                  <a:close/>
                  <a:moveTo>
                    <a:pt x="2877" y="728"/>
                  </a:moveTo>
                  <a:lnTo>
                    <a:pt x="2922" y="732"/>
                  </a:lnTo>
                  <a:lnTo>
                    <a:pt x="2967" y="741"/>
                  </a:lnTo>
                  <a:lnTo>
                    <a:pt x="3008" y="758"/>
                  </a:lnTo>
                  <a:lnTo>
                    <a:pt x="3047" y="779"/>
                  </a:lnTo>
                  <a:lnTo>
                    <a:pt x="3081" y="805"/>
                  </a:lnTo>
                  <a:lnTo>
                    <a:pt x="3111" y="836"/>
                  </a:lnTo>
                  <a:lnTo>
                    <a:pt x="3137" y="870"/>
                  </a:lnTo>
                  <a:lnTo>
                    <a:pt x="3159" y="909"/>
                  </a:lnTo>
                  <a:lnTo>
                    <a:pt x="3175" y="950"/>
                  </a:lnTo>
                  <a:lnTo>
                    <a:pt x="3185" y="995"/>
                  </a:lnTo>
                  <a:lnTo>
                    <a:pt x="3188" y="1040"/>
                  </a:lnTo>
                  <a:lnTo>
                    <a:pt x="3185" y="1087"/>
                  </a:lnTo>
                  <a:lnTo>
                    <a:pt x="3175" y="1130"/>
                  </a:lnTo>
                  <a:lnTo>
                    <a:pt x="3159" y="1172"/>
                  </a:lnTo>
                  <a:lnTo>
                    <a:pt x="3137" y="1210"/>
                  </a:lnTo>
                  <a:lnTo>
                    <a:pt x="3111" y="1245"/>
                  </a:lnTo>
                  <a:lnTo>
                    <a:pt x="3081" y="1276"/>
                  </a:lnTo>
                  <a:lnTo>
                    <a:pt x="3047" y="1302"/>
                  </a:lnTo>
                  <a:lnTo>
                    <a:pt x="3008" y="1324"/>
                  </a:lnTo>
                  <a:lnTo>
                    <a:pt x="2967" y="1339"/>
                  </a:lnTo>
                  <a:lnTo>
                    <a:pt x="2922" y="1349"/>
                  </a:lnTo>
                  <a:lnTo>
                    <a:pt x="2877" y="1352"/>
                  </a:lnTo>
                  <a:lnTo>
                    <a:pt x="2830" y="1349"/>
                  </a:lnTo>
                  <a:lnTo>
                    <a:pt x="2786" y="1339"/>
                  </a:lnTo>
                  <a:lnTo>
                    <a:pt x="2745" y="1324"/>
                  </a:lnTo>
                  <a:lnTo>
                    <a:pt x="2707" y="1302"/>
                  </a:lnTo>
                  <a:lnTo>
                    <a:pt x="2673" y="1276"/>
                  </a:lnTo>
                  <a:lnTo>
                    <a:pt x="2641" y="1245"/>
                  </a:lnTo>
                  <a:lnTo>
                    <a:pt x="2615" y="1210"/>
                  </a:lnTo>
                  <a:lnTo>
                    <a:pt x="2594" y="1172"/>
                  </a:lnTo>
                  <a:lnTo>
                    <a:pt x="2579" y="1130"/>
                  </a:lnTo>
                  <a:lnTo>
                    <a:pt x="2569" y="1087"/>
                  </a:lnTo>
                  <a:lnTo>
                    <a:pt x="2566" y="1040"/>
                  </a:lnTo>
                  <a:lnTo>
                    <a:pt x="2569" y="995"/>
                  </a:lnTo>
                  <a:lnTo>
                    <a:pt x="2579" y="950"/>
                  </a:lnTo>
                  <a:lnTo>
                    <a:pt x="2594" y="909"/>
                  </a:lnTo>
                  <a:lnTo>
                    <a:pt x="2615" y="870"/>
                  </a:lnTo>
                  <a:lnTo>
                    <a:pt x="2641" y="836"/>
                  </a:lnTo>
                  <a:lnTo>
                    <a:pt x="2673" y="805"/>
                  </a:lnTo>
                  <a:lnTo>
                    <a:pt x="2707" y="779"/>
                  </a:lnTo>
                  <a:lnTo>
                    <a:pt x="2745" y="758"/>
                  </a:lnTo>
                  <a:lnTo>
                    <a:pt x="2786" y="741"/>
                  </a:lnTo>
                  <a:lnTo>
                    <a:pt x="2830" y="732"/>
                  </a:lnTo>
                  <a:lnTo>
                    <a:pt x="2877" y="728"/>
                  </a:lnTo>
                  <a:close/>
                  <a:moveTo>
                    <a:pt x="616" y="728"/>
                  </a:moveTo>
                  <a:lnTo>
                    <a:pt x="662" y="732"/>
                  </a:lnTo>
                  <a:lnTo>
                    <a:pt x="707" y="741"/>
                  </a:lnTo>
                  <a:lnTo>
                    <a:pt x="748" y="758"/>
                  </a:lnTo>
                  <a:lnTo>
                    <a:pt x="785" y="779"/>
                  </a:lnTo>
                  <a:lnTo>
                    <a:pt x="820" y="805"/>
                  </a:lnTo>
                  <a:lnTo>
                    <a:pt x="851" y="836"/>
                  </a:lnTo>
                  <a:lnTo>
                    <a:pt x="877" y="870"/>
                  </a:lnTo>
                  <a:lnTo>
                    <a:pt x="899" y="909"/>
                  </a:lnTo>
                  <a:lnTo>
                    <a:pt x="914" y="950"/>
                  </a:lnTo>
                  <a:lnTo>
                    <a:pt x="924" y="995"/>
                  </a:lnTo>
                  <a:lnTo>
                    <a:pt x="928" y="1040"/>
                  </a:lnTo>
                  <a:lnTo>
                    <a:pt x="924" y="1087"/>
                  </a:lnTo>
                  <a:lnTo>
                    <a:pt x="914" y="1130"/>
                  </a:lnTo>
                  <a:lnTo>
                    <a:pt x="899" y="1172"/>
                  </a:lnTo>
                  <a:lnTo>
                    <a:pt x="877" y="1210"/>
                  </a:lnTo>
                  <a:lnTo>
                    <a:pt x="851" y="1245"/>
                  </a:lnTo>
                  <a:lnTo>
                    <a:pt x="820" y="1276"/>
                  </a:lnTo>
                  <a:lnTo>
                    <a:pt x="785" y="1302"/>
                  </a:lnTo>
                  <a:lnTo>
                    <a:pt x="748" y="1324"/>
                  </a:lnTo>
                  <a:lnTo>
                    <a:pt x="707" y="1339"/>
                  </a:lnTo>
                  <a:lnTo>
                    <a:pt x="662" y="1349"/>
                  </a:lnTo>
                  <a:lnTo>
                    <a:pt x="616" y="1352"/>
                  </a:lnTo>
                  <a:lnTo>
                    <a:pt x="570" y="1349"/>
                  </a:lnTo>
                  <a:lnTo>
                    <a:pt x="526" y="1339"/>
                  </a:lnTo>
                  <a:lnTo>
                    <a:pt x="485" y="1324"/>
                  </a:lnTo>
                  <a:lnTo>
                    <a:pt x="447" y="1302"/>
                  </a:lnTo>
                  <a:lnTo>
                    <a:pt x="412" y="1276"/>
                  </a:lnTo>
                  <a:lnTo>
                    <a:pt x="381" y="1245"/>
                  </a:lnTo>
                  <a:lnTo>
                    <a:pt x="355" y="1210"/>
                  </a:lnTo>
                  <a:lnTo>
                    <a:pt x="334" y="1172"/>
                  </a:lnTo>
                  <a:lnTo>
                    <a:pt x="319" y="1130"/>
                  </a:lnTo>
                  <a:lnTo>
                    <a:pt x="308" y="1087"/>
                  </a:lnTo>
                  <a:lnTo>
                    <a:pt x="305" y="1040"/>
                  </a:lnTo>
                  <a:lnTo>
                    <a:pt x="308" y="995"/>
                  </a:lnTo>
                  <a:lnTo>
                    <a:pt x="319" y="950"/>
                  </a:lnTo>
                  <a:lnTo>
                    <a:pt x="334" y="909"/>
                  </a:lnTo>
                  <a:lnTo>
                    <a:pt x="355" y="870"/>
                  </a:lnTo>
                  <a:lnTo>
                    <a:pt x="381" y="836"/>
                  </a:lnTo>
                  <a:lnTo>
                    <a:pt x="412" y="805"/>
                  </a:lnTo>
                  <a:lnTo>
                    <a:pt x="447" y="779"/>
                  </a:lnTo>
                  <a:lnTo>
                    <a:pt x="485" y="758"/>
                  </a:lnTo>
                  <a:lnTo>
                    <a:pt x="526" y="741"/>
                  </a:lnTo>
                  <a:lnTo>
                    <a:pt x="570" y="732"/>
                  </a:lnTo>
                  <a:lnTo>
                    <a:pt x="616" y="728"/>
                  </a:lnTo>
                  <a:close/>
                  <a:moveTo>
                    <a:pt x="1790" y="0"/>
                  </a:moveTo>
                  <a:lnTo>
                    <a:pt x="1844" y="3"/>
                  </a:lnTo>
                  <a:lnTo>
                    <a:pt x="1896" y="12"/>
                  </a:lnTo>
                  <a:lnTo>
                    <a:pt x="1946" y="27"/>
                  </a:lnTo>
                  <a:lnTo>
                    <a:pt x="1992" y="46"/>
                  </a:lnTo>
                  <a:lnTo>
                    <a:pt x="2036" y="71"/>
                  </a:lnTo>
                  <a:lnTo>
                    <a:pt x="2077" y="101"/>
                  </a:lnTo>
                  <a:lnTo>
                    <a:pt x="2115" y="135"/>
                  </a:lnTo>
                  <a:lnTo>
                    <a:pt x="2149" y="172"/>
                  </a:lnTo>
                  <a:lnTo>
                    <a:pt x="2178" y="213"/>
                  </a:lnTo>
                  <a:lnTo>
                    <a:pt x="2203" y="258"/>
                  </a:lnTo>
                  <a:lnTo>
                    <a:pt x="2223" y="305"/>
                  </a:lnTo>
                  <a:lnTo>
                    <a:pt x="2237" y="355"/>
                  </a:lnTo>
                  <a:lnTo>
                    <a:pt x="2247" y="406"/>
                  </a:lnTo>
                  <a:lnTo>
                    <a:pt x="2250" y="460"/>
                  </a:lnTo>
                  <a:lnTo>
                    <a:pt x="2247" y="514"/>
                  </a:lnTo>
                  <a:lnTo>
                    <a:pt x="2237" y="565"/>
                  </a:lnTo>
                  <a:lnTo>
                    <a:pt x="2223" y="615"/>
                  </a:lnTo>
                  <a:lnTo>
                    <a:pt x="2203" y="662"/>
                  </a:lnTo>
                  <a:lnTo>
                    <a:pt x="2178" y="707"/>
                  </a:lnTo>
                  <a:lnTo>
                    <a:pt x="2149" y="748"/>
                  </a:lnTo>
                  <a:lnTo>
                    <a:pt x="2115" y="786"/>
                  </a:lnTo>
                  <a:lnTo>
                    <a:pt x="2077" y="819"/>
                  </a:lnTo>
                  <a:lnTo>
                    <a:pt x="2036" y="849"/>
                  </a:lnTo>
                  <a:lnTo>
                    <a:pt x="1992" y="874"/>
                  </a:lnTo>
                  <a:lnTo>
                    <a:pt x="1946" y="893"/>
                  </a:lnTo>
                  <a:lnTo>
                    <a:pt x="1896" y="908"/>
                  </a:lnTo>
                  <a:lnTo>
                    <a:pt x="1844" y="917"/>
                  </a:lnTo>
                  <a:lnTo>
                    <a:pt x="1790" y="920"/>
                  </a:lnTo>
                  <a:lnTo>
                    <a:pt x="1737" y="917"/>
                  </a:lnTo>
                  <a:lnTo>
                    <a:pt x="1685" y="908"/>
                  </a:lnTo>
                  <a:lnTo>
                    <a:pt x="1636" y="893"/>
                  </a:lnTo>
                  <a:lnTo>
                    <a:pt x="1589" y="874"/>
                  </a:lnTo>
                  <a:lnTo>
                    <a:pt x="1545" y="849"/>
                  </a:lnTo>
                  <a:lnTo>
                    <a:pt x="1504" y="819"/>
                  </a:lnTo>
                  <a:lnTo>
                    <a:pt x="1466" y="786"/>
                  </a:lnTo>
                  <a:lnTo>
                    <a:pt x="1433" y="748"/>
                  </a:lnTo>
                  <a:lnTo>
                    <a:pt x="1403" y="707"/>
                  </a:lnTo>
                  <a:lnTo>
                    <a:pt x="1378" y="662"/>
                  </a:lnTo>
                  <a:lnTo>
                    <a:pt x="1358" y="615"/>
                  </a:lnTo>
                  <a:lnTo>
                    <a:pt x="1344" y="565"/>
                  </a:lnTo>
                  <a:lnTo>
                    <a:pt x="1334" y="514"/>
                  </a:lnTo>
                  <a:lnTo>
                    <a:pt x="1331" y="460"/>
                  </a:lnTo>
                  <a:lnTo>
                    <a:pt x="1334" y="406"/>
                  </a:lnTo>
                  <a:lnTo>
                    <a:pt x="1344" y="355"/>
                  </a:lnTo>
                  <a:lnTo>
                    <a:pt x="1358" y="305"/>
                  </a:lnTo>
                  <a:lnTo>
                    <a:pt x="1378" y="258"/>
                  </a:lnTo>
                  <a:lnTo>
                    <a:pt x="1403" y="213"/>
                  </a:lnTo>
                  <a:lnTo>
                    <a:pt x="1433" y="172"/>
                  </a:lnTo>
                  <a:lnTo>
                    <a:pt x="1466" y="135"/>
                  </a:lnTo>
                  <a:lnTo>
                    <a:pt x="1504" y="101"/>
                  </a:lnTo>
                  <a:lnTo>
                    <a:pt x="1545" y="71"/>
                  </a:lnTo>
                  <a:lnTo>
                    <a:pt x="1589" y="46"/>
                  </a:lnTo>
                  <a:lnTo>
                    <a:pt x="1636" y="27"/>
                  </a:lnTo>
                  <a:lnTo>
                    <a:pt x="1685" y="12"/>
                  </a:lnTo>
                  <a:lnTo>
                    <a:pt x="1737" y="3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MH_Other_11"/>
            <p:cNvSpPr>
              <a:spLocks noChangeAspect="1"/>
            </p:cNvSpPr>
            <p:nvPr/>
          </p:nvSpPr>
          <p:spPr>
            <a:xfrm>
              <a:off x="2582623" y="2323639"/>
              <a:ext cx="386953" cy="360760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MH_Other_12"/>
            <p:cNvSpPr>
              <a:spLocks noChangeAspect="1"/>
            </p:cNvSpPr>
            <p:nvPr/>
          </p:nvSpPr>
          <p:spPr>
            <a:xfrm>
              <a:off x="6079487" y="2365311"/>
              <a:ext cx="386954" cy="315515"/>
            </a:xfrm>
            <a:custGeom>
              <a:avLst/>
              <a:gdLst/>
              <a:ahLst/>
              <a:cxnLst/>
              <a:rect l="l" t="t" r="r" b="b"/>
              <a:pathLst>
                <a:path w="684048" h="556307">
                  <a:moveTo>
                    <a:pt x="222901" y="383453"/>
                  </a:moveTo>
                  <a:cubicBezTo>
                    <a:pt x="218315" y="383977"/>
                    <a:pt x="213613" y="385281"/>
                    <a:pt x="209039" y="387420"/>
                  </a:cubicBezTo>
                  <a:cubicBezTo>
                    <a:pt x="190739" y="395979"/>
                    <a:pt x="181407" y="414680"/>
                    <a:pt x="188193" y="429191"/>
                  </a:cubicBezTo>
                  <a:cubicBezTo>
                    <a:pt x="194980" y="443702"/>
                    <a:pt x="215317" y="448527"/>
                    <a:pt x="233616" y="439969"/>
                  </a:cubicBezTo>
                  <a:cubicBezTo>
                    <a:pt x="251915" y="431410"/>
                    <a:pt x="261248" y="412709"/>
                    <a:pt x="254461" y="398198"/>
                  </a:cubicBezTo>
                  <a:cubicBezTo>
                    <a:pt x="249371" y="387315"/>
                    <a:pt x="236659" y="381879"/>
                    <a:pt x="222901" y="383453"/>
                  </a:cubicBezTo>
                  <a:close/>
                  <a:moveTo>
                    <a:pt x="284035" y="369073"/>
                  </a:moveTo>
                  <a:cubicBezTo>
                    <a:pt x="281538" y="368297"/>
                    <a:pt x="278657" y="368441"/>
                    <a:pt x="275985" y="369691"/>
                  </a:cubicBezTo>
                  <a:cubicBezTo>
                    <a:pt x="270641" y="372190"/>
                    <a:pt x="268154" y="378164"/>
                    <a:pt x="270432" y="383034"/>
                  </a:cubicBezTo>
                  <a:cubicBezTo>
                    <a:pt x="272710" y="387904"/>
                    <a:pt x="278888" y="389825"/>
                    <a:pt x="284233" y="387325"/>
                  </a:cubicBezTo>
                  <a:cubicBezTo>
                    <a:pt x="289577" y="384826"/>
                    <a:pt x="292063" y="378852"/>
                    <a:pt x="289785" y="373982"/>
                  </a:cubicBezTo>
                  <a:cubicBezTo>
                    <a:pt x="288647" y="371547"/>
                    <a:pt x="286533" y="369850"/>
                    <a:pt x="284035" y="369073"/>
                  </a:cubicBezTo>
                  <a:close/>
                  <a:moveTo>
                    <a:pt x="266604" y="297070"/>
                  </a:moveTo>
                  <a:cubicBezTo>
                    <a:pt x="319078" y="300338"/>
                    <a:pt x="362309" y="335548"/>
                    <a:pt x="367763" y="383070"/>
                  </a:cubicBezTo>
                  <a:cubicBezTo>
                    <a:pt x="373996" y="437381"/>
                    <a:pt x="328527" y="487207"/>
                    <a:pt x="266205" y="494360"/>
                  </a:cubicBezTo>
                  <a:cubicBezTo>
                    <a:pt x="203883" y="501513"/>
                    <a:pt x="148308" y="463284"/>
                    <a:pt x="142074" y="408972"/>
                  </a:cubicBezTo>
                  <a:cubicBezTo>
                    <a:pt x="135841" y="354661"/>
                    <a:pt x="181310" y="304835"/>
                    <a:pt x="243632" y="297682"/>
                  </a:cubicBezTo>
                  <a:cubicBezTo>
                    <a:pt x="251423" y="296788"/>
                    <a:pt x="259108" y="296603"/>
                    <a:pt x="266604" y="297070"/>
                  </a:cubicBezTo>
                  <a:close/>
                  <a:moveTo>
                    <a:pt x="297042" y="252387"/>
                  </a:moveTo>
                  <a:cubicBezTo>
                    <a:pt x="283618" y="252176"/>
                    <a:pt x="269820" y="252839"/>
                    <a:pt x="255793" y="254449"/>
                  </a:cubicBezTo>
                  <a:cubicBezTo>
                    <a:pt x="143583" y="267328"/>
                    <a:pt x="59288" y="335880"/>
                    <a:pt x="67516" y="407566"/>
                  </a:cubicBezTo>
                  <a:cubicBezTo>
                    <a:pt x="75743" y="479252"/>
                    <a:pt x="173377" y="526925"/>
                    <a:pt x="285587" y="514046"/>
                  </a:cubicBezTo>
                  <a:cubicBezTo>
                    <a:pt x="397797" y="501168"/>
                    <a:pt x="482091" y="432615"/>
                    <a:pt x="473864" y="360929"/>
                  </a:cubicBezTo>
                  <a:cubicBezTo>
                    <a:pt x="466665" y="298204"/>
                    <a:pt x="391015" y="253864"/>
                    <a:pt x="297042" y="252387"/>
                  </a:cubicBezTo>
                  <a:close/>
                  <a:moveTo>
                    <a:pt x="509416" y="97868"/>
                  </a:moveTo>
                  <a:cubicBezTo>
                    <a:pt x="544841" y="99182"/>
                    <a:pt x="588107" y="127580"/>
                    <a:pt x="590257" y="183051"/>
                  </a:cubicBezTo>
                  <a:cubicBezTo>
                    <a:pt x="592352" y="199448"/>
                    <a:pt x="588214" y="215684"/>
                    <a:pt x="579852" y="229407"/>
                  </a:cubicBezTo>
                  <a:lnTo>
                    <a:pt x="580228" y="229581"/>
                  </a:lnTo>
                  <a:cubicBezTo>
                    <a:pt x="580244" y="229743"/>
                    <a:pt x="580186" y="229872"/>
                    <a:pt x="580126" y="230000"/>
                  </a:cubicBezTo>
                  <a:lnTo>
                    <a:pt x="578707" y="232024"/>
                  </a:lnTo>
                  <a:cubicBezTo>
                    <a:pt x="578590" y="232839"/>
                    <a:pt x="578192" y="233485"/>
                    <a:pt x="577787" y="234126"/>
                  </a:cubicBezTo>
                  <a:lnTo>
                    <a:pt x="577385" y="233908"/>
                  </a:lnTo>
                  <a:cubicBezTo>
                    <a:pt x="572286" y="241165"/>
                    <a:pt x="563167" y="244302"/>
                    <a:pt x="554750" y="241632"/>
                  </a:cubicBezTo>
                  <a:lnTo>
                    <a:pt x="548315" y="238643"/>
                  </a:lnTo>
                  <a:cubicBezTo>
                    <a:pt x="539522" y="233101"/>
                    <a:pt x="536249" y="221620"/>
                    <a:pt x="540834" y="211750"/>
                  </a:cubicBezTo>
                  <a:lnTo>
                    <a:pt x="541088" y="211402"/>
                  </a:lnTo>
                  <a:lnTo>
                    <a:pt x="541243" y="211474"/>
                  </a:lnTo>
                  <a:cubicBezTo>
                    <a:pt x="549302" y="193084"/>
                    <a:pt x="546794" y="175359"/>
                    <a:pt x="541863" y="165391"/>
                  </a:cubicBezTo>
                  <a:cubicBezTo>
                    <a:pt x="534763" y="151042"/>
                    <a:pt x="514479" y="135118"/>
                    <a:pt x="480142" y="145181"/>
                  </a:cubicBezTo>
                  <a:lnTo>
                    <a:pt x="480025" y="144483"/>
                  </a:lnTo>
                  <a:cubicBezTo>
                    <a:pt x="471706" y="144624"/>
                    <a:pt x="464282" y="140887"/>
                    <a:pt x="461009" y="134412"/>
                  </a:cubicBezTo>
                  <a:lnTo>
                    <a:pt x="458966" y="128175"/>
                  </a:lnTo>
                  <a:cubicBezTo>
                    <a:pt x="457496" y="119354"/>
                    <a:pt x="463572" y="110158"/>
                    <a:pt x="473636" y="106144"/>
                  </a:cubicBezTo>
                  <a:lnTo>
                    <a:pt x="473571" y="105761"/>
                  </a:lnTo>
                  <a:cubicBezTo>
                    <a:pt x="485121" y="99922"/>
                    <a:pt x="497817" y="97438"/>
                    <a:pt x="509416" y="97868"/>
                  </a:cubicBezTo>
                  <a:close/>
                  <a:moveTo>
                    <a:pt x="286518" y="82088"/>
                  </a:moveTo>
                  <a:cubicBezTo>
                    <a:pt x="376738" y="91976"/>
                    <a:pt x="317665" y="163994"/>
                    <a:pt x="337363" y="184000"/>
                  </a:cubicBezTo>
                  <a:cubicBezTo>
                    <a:pt x="387081" y="179119"/>
                    <a:pt x="437510" y="146098"/>
                    <a:pt x="486517" y="169358"/>
                  </a:cubicBezTo>
                  <a:cubicBezTo>
                    <a:pt x="533076" y="203014"/>
                    <a:pt x="494312" y="233925"/>
                    <a:pt x="501054" y="264835"/>
                  </a:cubicBezTo>
                  <a:cubicBezTo>
                    <a:pt x="649340" y="323962"/>
                    <a:pt x="585744" y="409170"/>
                    <a:pt x="562675" y="436725"/>
                  </a:cubicBezTo>
                  <a:cubicBezTo>
                    <a:pt x="354965" y="648778"/>
                    <a:pt x="45454" y="533772"/>
                    <a:pt x="10807" y="435328"/>
                  </a:cubicBezTo>
                  <a:cubicBezTo>
                    <a:pt x="-41075" y="330306"/>
                    <a:pt x="100878" y="89491"/>
                    <a:pt x="286518" y="82088"/>
                  </a:cubicBezTo>
                  <a:close/>
                  <a:moveTo>
                    <a:pt x="489068" y="0"/>
                  </a:moveTo>
                  <a:cubicBezTo>
                    <a:pt x="596753" y="0"/>
                    <a:pt x="684048" y="87296"/>
                    <a:pt x="684048" y="194980"/>
                  </a:cubicBezTo>
                  <a:cubicBezTo>
                    <a:pt x="684048" y="216847"/>
                    <a:pt x="680448" y="237874"/>
                    <a:pt x="672966" y="257215"/>
                  </a:cubicBezTo>
                  <a:lnTo>
                    <a:pt x="672379" y="257003"/>
                  </a:lnTo>
                  <a:cubicBezTo>
                    <a:pt x="668967" y="265617"/>
                    <a:pt x="657523" y="269364"/>
                    <a:pt x="645725" y="265916"/>
                  </a:cubicBezTo>
                  <a:lnTo>
                    <a:pt x="637884" y="262819"/>
                  </a:lnTo>
                  <a:cubicBezTo>
                    <a:pt x="627530" y="257587"/>
                    <a:pt x="621785" y="247890"/>
                    <a:pt x="624308" y="239644"/>
                  </a:cubicBezTo>
                  <a:lnTo>
                    <a:pt x="623975" y="239524"/>
                  </a:lnTo>
                  <a:cubicBezTo>
                    <a:pt x="629260" y="225659"/>
                    <a:pt x="631774" y="210613"/>
                    <a:pt x="631774" y="194980"/>
                  </a:cubicBezTo>
                  <a:cubicBezTo>
                    <a:pt x="631774" y="116165"/>
                    <a:pt x="567883" y="52274"/>
                    <a:pt x="489068" y="52274"/>
                  </a:cubicBezTo>
                  <a:lnTo>
                    <a:pt x="469942" y="54202"/>
                  </a:lnTo>
                  <a:lnTo>
                    <a:pt x="469951" y="54239"/>
                  </a:lnTo>
                  <a:cubicBezTo>
                    <a:pt x="469861" y="54366"/>
                    <a:pt x="469744" y="54397"/>
                    <a:pt x="469627" y="54427"/>
                  </a:cubicBezTo>
                  <a:cubicBezTo>
                    <a:pt x="460634" y="56697"/>
                    <a:pt x="450861" y="49439"/>
                    <a:pt x="446718" y="37636"/>
                  </a:cubicBezTo>
                  <a:lnTo>
                    <a:pt x="444619" y="29323"/>
                  </a:lnTo>
                  <a:cubicBezTo>
                    <a:pt x="442667" y="16995"/>
                    <a:pt x="447797" y="5987"/>
                    <a:pt x="456757" y="3699"/>
                  </a:cubicBezTo>
                  <a:lnTo>
                    <a:pt x="456661" y="3267"/>
                  </a:lnTo>
                  <a:cubicBezTo>
                    <a:pt x="467135" y="923"/>
                    <a:pt x="477994" y="0"/>
                    <a:pt x="489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MH_Other_13"/>
            <p:cNvSpPr>
              <a:spLocks noChangeAspect="1"/>
            </p:cNvSpPr>
            <p:nvPr/>
          </p:nvSpPr>
          <p:spPr>
            <a:xfrm>
              <a:off x="2579050" y="3750007"/>
              <a:ext cx="386954" cy="352425"/>
            </a:xfrm>
            <a:custGeom>
              <a:avLst/>
              <a:gdLst/>
              <a:ahLst/>
              <a:cxnLst/>
              <a:rect l="l" t="t" r="r" b="b"/>
              <a:pathLst>
                <a:path w="2284089" h="2079602">
                  <a:moveTo>
                    <a:pt x="86815" y="1071782"/>
                  </a:moveTo>
                  <a:lnTo>
                    <a:pt x="88113" y="1072322"/>
                  </a:lnTo>
                  <a:lnTo>
                    <a:pt x="87547" y="1073116"/>
                  </a:lnTo>
                  <a:close/>
                  <a:moveTo>
                    <a:pt x="1788507" y="635242"/>
                  </a:moveTo>
                  <a:lnTo>
                    <a:pt x="1788786" y="635715"/>
                  </a:lnTo>
                  <a:lnTo>
                    <a:pt x="1787932" y="635786"/>
                  </a:lnTo>
                  <a:close/>
                  <a:moveTo>
                    <a:pt x="569538" y="592800"/>
                  </a:moveTo>
                  <a:cubicBezTo>
                    <a:pt x="668960" y="592800"/>
                    <a:pt x="749558" y="673398"/>
                    <a:pt x="749558" y="772820"/>
                  </a:cubicBezTo>
                  <a:cubicBezTo>
                    <a:pt x="749558" y="872242"/>
                    <a:pt x="668960" y="952840"/>
                    <a:pt x="569538" y="952840"/>
                  </a:cubicBezTo>
                  <a:cubicBezTo>
                    <a:pt x="527872" y="952840"/>
                    <a:pt x="489512" y="938685"/>
                    <a:pt x="460796" y="912621"/>
                  </a:cubicBezTo>
                  <a:cubicBezTo>
                    <a:pt x="160953" y="1199491"/>
                    <a:pt x="32382" y="1622905"/>
                    <a:pt x="123061" y="2029688"/>
                  </a:cubicBezTo>
                  <a:lnTo>
                    <a:pt x="122792" y="2030674"/>
                  </a:lnTo>
                  <a:lnTo>
                    <a:pt x="122422" y="2030846"/>
                  </a:lnTo>
                  <a:cubicBezTo>
                    <a:pt x="128206" y="2047921"/>
                    <a:pt x="121912" y="2063921"/>
                    <a:pt x="108319" y="2072242"/>
                  </a:cubicBezTo>
                  <a:lnTo>
                    <a:pt x="93617" y="2078368"/>
                  </a:lnTo>
                  <a:cubicBezTo>
                    <a:pt x="78806" y="2082076"/>
                    <a:pt x="61999" y="2077403"/>
                    <a:pt x="49824" y="2064742"/>
                  </a:cubicBezTo>
                  <a:lnTo>
                    <a:pt x="48258" y="2065474"/>
                  </a:lnTo>
                  <a:cubicBezTo>
                    <a:pt x="46175" y="2062722"/>
                    <a:pt x="43765" y="2060412"/>
                    <a:pt x="41206" y="2058388"/>
                  </a:cubicBezTo>
                  <a:lnTo>
                    <a:pt x="34720" y="2047096"/>
                  </a:lnTo>
                  <a:lnTo>
                    <a:pt x="29758" y="2036793"/>
                  </a:lnTo>
                  <a:lnTo>
                    <a:pt x="31015" y="2036666"/>
                  </a:lnTo>
                  <a:cubicBezTo>
                    <a:pt x="-62810" y="1599721"/>
                    <a:pt x="78484" y="1146303"/>
                    <a:pt x="402804" y="840118"/>
                  </a:cubicBezTo>
                  <a:cubicBezTo>
                    <a:pt x="394149" y="819400"/>
                    <a:pt x="389518" y="796651"/>
                    <a:pt x="389518" y="772820"/>
                  </a:cubicBezTo>
                  <a:cubicBezTo>
                    <a:pt x="389518" y="673398"/>
                    <a:pt x="470116" y="592800"/>
                    <a:pt x="569538" y="592800"/>
                  </a:cubicBezTo>
                  <a:close/>
                  <a:moveTo>
                    <a:pt x="568738" y="204473"/>
                  </a:moveTo>
                  <a:cubicBezTo>
                    <a:pt x="882635" y="204683"/>
                    <a:pt x="1136929" y="459316"/>
                    <a:pt x="1136718" y="773212"/>
                  </a:cubicBezTo>
                  <a:cubicBezTo>
                    <a:pt x="1136509" y="1087108"/>
                    <a:pt x="881877" y="1341401"/>
                    <a:pt x="567981" y="1341192"/>
                  </a:cubicBezTo>
                  <a:cubicBezTo>
                    <a:pt x="515830" y="1341157"/>
                    <a:pt x="465323" y="1334100"/>
                    <a:pt x="418388" y="1317655"/>
                  </a:cubicBezTo>
                  <a:lnTo>
                    <a:pt x="417956" y="1319386"/>
                  </a:lnTo>
                  <a:cubicBezTo>
                    <a:pt x="417638" y="1319460"/>
                    <a:pt x="417352" y="1319392"/>
                    <a:pt x="417065" y="1319320"/>
                  </a:cubicBezTo>
                  <a:lnTo>
                    <a:pt x="411259" y="1315754"/>
                  </a:lnTo>
                  <a:lnTo>
                    <a:pt x="403881" y="1313786"/>
                  </a:lnTo>
                  <a:lnTo>
                    <a:pt x="397389" y="1307474"/>
                  </a:lnTo>
                  <a:lnTo>
                    <a:pt x="397466" y="1307280"/>
                  </a:lnTo>
                  <a:cubicBezTo>
                    <a:pt x="386426" y="1300408"/>
                    <a:pt x="380901" y="1288764"/>
                    <a:pt x="382056" y="1276919"/>
                  </a:cubicBezTo>
                  <a:lnTo>
                    <a:pt x="385152" y="1264503"/>
                  </a:lnTo>
                  <a:cubicBezTo>
                    <a:pt x="392324" y="1247126"/>
                    <a:pt x="413982" y="1238019"/>
                    <a:pt x="435969" y="1243501"/>
                  </a:cubicBezTo>
                  <a:lnTo>
                    <a:pt x="436787" y="1243861"/>
                  </a:lnTo>
                  <a:lnTo>
                    <a:pt x="436371" y="1245530"/>
                  </a:lnTo>
                  <a:cubicBezTo>
                    <a:pt x="438704" y="1243635"/>
                    <a:pt x="440910" y="1244132"/>
                    <a:pt x="443287" y="1244881"/>
                  </a:cubicBezTo>
                  <a:cubicBezTo>
                    <a:pt x="482765" y="1257317"/>
                    <a:pt x="524743" y="1262958"/>
                    <a:pt x="568032" y="1262985"/>
                  </a:cubicBezTo>
                  <a:cubicBezTo>
                    <a:pt x="838737" y="1263167"/>
                    <a:pt x="1058333" y="1043864"/>
                    <a:pt x="1058513" y="773160"/>
                  </a:cubicBezTo>
                  <a:cubicBezTo>
                    <a:pt x="1058694" y="502455"/>
                    <a:pt x="839390" y="282860"/>
                    <a:pt x="568686" y="282679"/>
                  </a:cubicBezTo>
                  <a:cubicBezTo>
                    <a:pt x="297982" y="282499"/>
                    <a:pt x="78387" y="501802"/>
                    <a:pt x="78206" y="772506"/>
                  </a:cubicBezTo>
                  <a:cubicBezTo>
                    <a:pt x="78151" y="855495"/>
                    <a:pt x="98723" y="933681"/>
                    <a:pt x="137242" y="1001052"/>
                  </a:cubicBezTo>
                  <a:lnTo>
                    <a:pt x="136711" y="1001518"/>
                  </a:lnTo>
                  <a:cubicBezTo>
                    <a:pt x="151076" y="1018274"/>
                    <a:pt x="152475" y="1041066"/>
                    <a:pt x="140479" y="1055055"/>
                  </a:cubicBezTo>
                  <a:lnTo>
                    <a:pt x="130816" y="1063444"/>
                  </a:lnTo>
                  <a:cubicBezTo>
                    <a:pt x="115403" y="1073277"/>
                    <a:pt x="93261" y="1068839"/>
                    <a:pt x="78796" y="1052472"/>
                  </a:cubicBezTo>
                  <a:lnTo>
                    <a:pt x="77048" y="1054008"/>
                  </a:lnTo>
                  <a:cubicBezTo>
                    <a:pt x="27228" y="971942"/>
                    <a:pt x="-68" y="875382"/>
                    <a:pt x="0" y="772454"/>
                  </a:cubicBezTo>
                  <a:cubicBezTo>
                    <a:pt x="209" y="458557"/>
                    <a:pt x="254842" y="204264"/>
                    <a:pt x="568738" y="204473"/>
                  </a:cubicBezTo>
                  <a:close/>
                  <a:moveTo>
                    <a:pt x="1744110" y="193576"/>
                  </a:moveTo>
                  <a:cubicBezTo>
                    <a:pt x="1813698" y="193576"/>
                    <a:pt x="1870110" y="249988"/>
                    <a:pt x="1870110" y="319576"/>
                  </a:cubicBezTo>
                  <a:cubicBezTo>
                    <a:pt x="1870110" y="364088"/>
                    <a:pt x="1847030" y="403208"/>
                    <a:pt x="1810937" y="423685"/>
                  </a:cubicBezTo>
                  <a:cubicBezTo>
                    <a:pt x="1876006" y="638245"/>
                    <a:pt x="2050455" y="802592"/>
                    <a:pt x="2267371" y="853783"/>
                  </a:cubicBezTo>
                  <a:lnTo>
                    <a:pt x="2267774" y="854132"/>
                  </a:lnTo>
                  <a:lnTo>
                    <a:pt x="2267775" y="854344"/>
                  </a:lnTo>
                  <a:cubicBezTo>
                    <a:pt x="2277024" y="855501"/>
                    <a:pt x="2283147" y="862058"/>
                    <a:pt x="2284089" y="870289"/>
                  </a:cubicBezTo>
                  <a:lnTo>
                    <a:pt x="2283762" y="878542"/>
                  </a:lnTo>
                  <a:cubicBezTo>
                    <a:pt x="2282280" y="886298"/>
                    <a:pt x="2276441" y="893093"/>
                    <a:pt x="2267869" y="895919"/>
                  </a:cubicBezTo>
                  <a:lnTo>
                    <a:pt x="2267872" y="896816"/>
                  </a:lnTo>
                  <a:cubicBezTo>
                    <a:pt x="2266131" y="897167"/>
                    <a:pt x="2264526" y="897771"/>
                    <a:pt x="2263022" y="898508"/>
                  </a:cubicBezTo>
                  <a:lnTo>
                    <a:pt x="2256327" y="898986"/>
                  </a:lnTo>
                  <a:lnTo>
                    <a:pt x="2250426" y="898975"/>
                  </a:lnTo>
                  <a:lnTo>
                    <a:pt x="2250640" y="898359"/>
                  </a:lnTo>
                  <a:cubicBezTo>
                    <a:pt x="2021208" y="842323"/>
                    <a:pt x="1836902" y="668133"/>
                    <a:pt x="1766709" y="441014"/>
                  </a:cubicBezTo>
                  <a:cubicBezTo>
                    <a:pt x="1759690" y="444854"/>
                    <a:pt x="1751984" y="445576"/>
                    <a:pt x="1744110" y="445576"/>
                  </a:cubicBezTo>
                  <a:cubicBezTo>
                    <a:pt x="1674522" y="445576"/>
                    <a:pt x="1618110" y="389164"/>
                    <a:pt x="1618110" y="319576"/>
                  </a:cubicBezTo>
                  <a:cubicBezTo>
                    <a:pt x="1618110" y="249988"/>
                    <a:pt x="1674522" y="193576"/>
                    <a:pt x="1744110" y="193576"/>
                  </a:cubicBezTo>
                  <a:close/>
                  <a:moveTo>
                    <a:pt x="1750820" y="59"/>
                  </a:moveTo>
                  <a:cubicBezTo>
                    <a:pt x="1792352" y="864"/>
                    <a:pt x="1834412" y="9826"/>
                    <a:pt x="1874735" y="27812"/>
                  </a:cubicBezTo>
                  <a:cubicBezTo>
                    <a:pt x="2036029" y="99753"/>
                    <a:pt x="2108463" y="288828"/>
                    <a:pt x="2036521" y="450121"/>
                  </a:cubicBezTo>
                  <a:cubicBezTo>
                    <a:pt x="2024569" y="476919"/>
                    <a:pt x="2009383" y="501264"/>
                    <a:pt x="1990190" y="521625"/>
                  </a:cubicBezTo>
                  <a:lnTo>
                    <a:pt x="1990981" y="522243"/>
                  </a:lnTo>
                  <a:cubicBezTo>
                    <a:pt x="1990946" y="522424"/>
                    <a:pt x="1990845" y="522555"/>
                    <a:pt x="1990743" y="522686"/>
                  </a:cubicBezTo>
                  <a:lnTo>
                    <a:pt x="1987581" y="524854"/>
                  </a:lnTo>
                  <a:lnTo>
                    <a:pt x="1984881" y="528197"/>
                  </a:lnTo>
                  <a:lnTo>
                    <a:pt x="1980151" y="530089"/>
                  </a:lnTo>
                  <a:lnTo>
                    <a:pt x="1980069" y="530005"/>
                  </a:lnTo>
                  <a:cubicBezTo>
                    <a:pt x="1974010" y="534107"/>
                    <a:pt x="1966761" y="534282"/>
                    <a:pt x="1960937" y="530978"/>
                  </a:cubicBezTo>
                  <a:lnTo>
                    <a:pt x="1955264" y="526545"/>
                  </a:lnTo>
                  <a:cubicBezTo>
                    <a:pt x="1947973" y="518882"/>
                    <a:pt x="1948249" y="505665"/>
                    <a:pt x="1956098" y="495619"/>
                  </a:cubicBezTo>
                  <a:lnTo>
                    <a:pt x="1956471" y="495281"/>
                  </a:lnTo>
                  <a:lnTo>
                    <a:pt x="1957233" y="495877"/>
                  </a:lnTo>
                  <a:cubicBezTo>
                    <a:pt x="1956793" y="494244"/>
                    <a:pt x="1957553" y="493224"/>
                    <a:pt x="1958482" y="492173"/>
                  </a:cubicBezTo>
                  <a:cubicBezTo>
                    <a:pt x="1973908" y="474728"/>
                    <a:pt x="1986414" y="454442"/>
                    <a:pt x="1996335" y="432198"/>
                  </a:cubicBezTo>
                  <a:cubicBezTo>
                    <a:pt x="2058378" y="293098"/>
                    <a:pt x="1995911" y="130039"/>
                    <a:pt x="1856811" y="67997"/>
                  </a:cubicBezTo>
                  <a:cubicBezTo>
                    <a:pt x="1717711" y="5955"/>
                    <a:pt x="1554653" y="68422"/>
                    <a:pt x="1492610" y="207522"/>
                  </a:cubicBezTo>
                  <a:cubicBezTo>
                    <a:pt x="1430568" y="346622"/>
                    <a:pt x="1493036" y="509680"/>
                    <a:pt x="1632135" y="571722"/>
                  </a:cubicBezTo>
                  <a:cubicBezTo>
                    <a:pt x="1674779" y="590742"/>
                    <a:pt x="1719674" y="598061"/>
                    <a:pt x="1763118" y="593680"/>
                  </a:cubicBezTo>
                  <a:lnTo>
                    <a:pt x="1763235" y="594059"/>
                  </a:lnTo>
                  <a:cubicBezTo>
                    <a:pt x="1775135" y="590511"/>
                    <a:pt x="1787171" y="595008"/>
                    <a:pt x="1791616" y="604375"/>
                  </a:cubicBezTo>
                  <a:lnTo>
                    <a:pt x="1793716" y="611261"/>
                  </a:lnTo>
                  <a:cubicBezTo>
                    <a:pt x="1795243" y="621434"/>
                    <a:pt x="1787895" y="631799"/>
                    <a:pt x="1776172" y="635489"/>
                  </a:cubicBezTo>
                  <a:lnTo>
                    <a:pt x="1776562" y="636738"/>
                  </a:lnTo>
                  <a:cubicBezTo>
                    <a:pt x="1722979" y="643565"/>
                    <a:pt x="1667101" y="635498"/>
                    <a:pt x="1614211" y="611908"/>
                  </a:cubicBezTo>
                  <a:cubicBezTo>
                    <a:pt x="1452917" y="539967"/>
                    <a:pt x="1380483" y="350892"/>
                    <a:pt x="1452425" y="189598"/>
                  </a:cubicBezTo>
                  <a:cubicBezTo>
                    <a:pt x="1506381" y="68628"/>
                    <a:pt x="1626225" y="-2359"/>
                    <a:pt x="1750820" y="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MH_Other_14"/>
            <p:cNvSpPr>
              <a:spLocks noChangeAspect="1"/>
            </p:cNvSpPr>
            <p:nvPr/>
          </p:nvSpPr>
          <p:spPr>
            <a:xfrm>
              <a:off x="6059248" y="3795251"/>
              <a:ext cx="386953" cy="258366"/>
            </a:xfrm>
            <a:custGeom>
              <a:avLst/>
              <a:gdLst/>
              <a:ahLst/>
              <a:cxnLst/>
              <a:rect l="l" t="t" r="r" b="b"/>
              <a:pathLst>
                <a:path w="4974795" h="3320682">
                  <a:moveTo>
                    <a:pt x="1897867" y="1805825"/>
                  </a:moveTo>
                  <a:lnTo>
                    <a:pt x="2485737" y="2315734"/>
                  </a:lnTo>
                  <a:lnTo>
                    <a:pt x="3073607" y="1805825"/>
                  </a:lnTo>
                  <a:lnTo>
                    <a:pt x="4820061" y="3320682"/>
                  </a:lnTo>
                  <a:lnTo>
                    <a:pt x="151413" y="3320682"/>
                  </a:lnTo>
                  <a:close/>
                  <a:moveTo>
                    <a:pt x="0" y="159634"/>
                  </a:moveTo>
                  <a:lnTo>
                    <a:pt x="1788328" y="1710812"/>
                  </a:lnTo>
                  <a:lnTo>
                    <a:pt x="0" y="3261996"/>
                  </a:lnTo>
                  <a:close/>
                  <a:moveTo>
                    <a:pt x="4974795" y="156753"/>
                  </a:moveTo>
                  <a:lnTo>
                    <a:pt x="4974795" y="3264872"/>
                  </a:lnTo>
                  <a:lnTo>
                    <a:pt x="3183146" y="1710812"/>
                  </a:lnTo>
                  <a:close/>
                  <a:moveTo>
                    <a:pt x="35040" y="0"/>
                  </a:moveTo>
                  <a:lnTo>
                    <a:pt x="4936434" y="0"/>
                  </a:lnTo>
                  <a:lnTo>
                    <a:pt x="2485737" y="21257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92" name="MH_Pa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社会化商务用户消费特征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39590" y="2010103"/>
            <a:ext cx="2936358" cy="1994400"/>
            <a:chOff x="1576357" y="2010674"/>
            <a:chExt cx="5230018" cy="3691626"/>
          </a:xfrm>
        </p:grpSpPr>
        <p:sp>
          <p:nvSpPr>
            <p:cNvPr id="31" name="MH_Other_1"/>
            <p:cNvSpPr>
              <a:spLocks/>
            </p:cNvSpPr>
            <p:nvPr/>
          </p:nvSpPr>
          <p:spPr bwMode="auto">
            <a:xfrm rot="18746405">
              <a:off x="3482042" y="2036169"/>
              <a:ext cx="856065" cy="805075"/>
            </a:xfrm>
            <a:custGeom>
              <a:avLst/>
              <a:gdLst>
                <a:gd name="T0" fmla="*/ 7139448 w 21600"/>
                <a:gd name="T1" fmla="*/ 0 h 21356"/>
                <a:gd name="T2" fmla="*/ 47640451 w 21600"/>
                <a:gd name="T3" fmla="*/ 47134805 h 21356"/>
                <a:gd name="T4" fmla="*/ 0 w 21600"/>
                <a:gd name="T5" fmla="*/ 47134805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prstDash val="solid"/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MH_Other_2"/>
            <p:cNvSpPr>
              <a:spLocks noEditPoints="1"/>
            </p:cNvSpPr>
            <p:nvPr/>
          </p:nvSpPr>
          <p:spPr bwMode="auto">
            <a:xfrm rot="-324743">
              <a:off x="3960813" y="2424113"/>
              <a:ext cx="1957387" cy="1958975"/>
            </a:xfrm>
            <a:custGeom>
              <a:avLst/>
              <a:gdLst>
                <a:gd name="T0" fmla="*/ 2147483646 w 1816"/>
                <a:gd name="T1" fmla="*/ 2147483646 h 1816"/>
                <a:gd name="T2" fmla="*/ 2147483646 w 1816"/>
                <a:gd name="T3" fmla="*/ 2147483646 h 1816"/>
                <a:gd name="T4" fmla="*/ 2147483646 w 1816"/>
                <a:gd name="T5" fmla="*/ 2147483646 h 1816"/>
                <a:gd name="T6" fmla="*/ 2147483646 w 1816"/>
                <a:gd name="T7" fmla="*/ 2147483646 h 1816"/>
                <a:gd name="T8" fmla="*/ 2147483646 w 1816"/>
                <a:gd name="T9" fmla="*/ 2147483646 h 1816"/>
                <a:gd name="T10" fmla="*/ 2147483646 w 1816"/>
                <a:gd name="T11" fmla="*/ 2147483646 h 1816"/>
                <a:gd name="T12" fmla="*/ 2147483646 w 1816"/>
                <a:gd name="T13" fmla="*/ 2147483646 h 1816"/>
                <a:gd name="T14" fmla="*/ 2147483646 w 1816"/>
                <a:gd name="T15" fmla="*/ 2147483646 h 1816"/>
                <a:gd name="T16" fmla="*/ 2147483646 w 1816"/>
                <a:gd name="T17" fmla="*/ 2147483646 h 1816"/>
                <a:gd name="T18" fmla="*/ 2147483646 w 1816"/>
                <a:gd name="T19" fmla="*/ 2147483646 h 1816"/>
                <a:gd name="T20" fmla="*/ 2147483646 w 1816"/>
                <a:gd name="T21" fmla="*/ 2147483646 h 1816"/>
                <a:gd name="T22" fmla="*/ 2147483646 w 1816"/>
                <a:gd name="T23" fmla="*/ 2147483646 h 1816"/>
                <a:gd name="T24" fmla="*/ 0 w 1816"/>
                <a:gd name="T25" fmla="*/ 2147483646 h 1816"/>
                <a:gd name="T26" fmla="*/ 2147483646 w 1816"/>
                <a:gd name="T27" fmla="*/ 2147483646 h 1816"/>
                <a:gd name="T28" fmla="*/ 2147483646 w 1816"/>
                <a:gd name="T29" fmla="*/ 2147483646 h 1816"/>
                <a:gd name="T30" fmla="*/ 2147483646 w 1816"/>
                <a:gd name="T31" fmla="*/ 2147483646 h 1816"/>
                <a:gd name="T32" fmla="*/ 2147483646 w 1816"/>
                <a:gd name="T33" fmla="*/ 2147483646 h 1816"/>
                <a:gd name="T34" fmla="*/ 2147483646 w 1816"/>
                <a:gd name="T35" fmla="*/ 2147483646 h 1816"/>
                <a:gd name="T36" fmla="*/ 2147483646 w 1816"/>
                <a:gd name="T37" fmla="*/ 2147483646 h 1816"/>
                <a:gd name="T38" fmla="*/ 2147483646 w 1816"/>
                <a:gd name="T39" fmla="*/ 2147483646 h 1816"/>
                <a:gd name="T40" fmla="*/ 2147483646 w 1816"/>
                <a:gd name="T41" fmla="*/ 2147483646 h 1816"/>
                <a:gd name="T42" fmla="*/ 2147483646 w 1816"/>
                <a:gd name="T43" fmla="*/ 2147483646 h 1816"/>
                <a:gd name="T44" fmla="*/ 2147483646 w 1816"/>
                <a:gd name="T45" fmla="*/ 2147483646 h 1816"/>
                <a:gd name="T46" fmla="*/ 2147483646 w 1816"/>
                <a:gd name="T47" fmla="*/ 2147483646 h 1816"/>
                <a:gd name="T48" fmla="*/ 2147483646 w 1816"/>
                <a:gd name="T49" fmla="*/ 2147483646 h 1816"/>
                <a:gd name="T50" fmla="*/ 2147483646 w 1816"/>
                <a:gd name="T51" fmla="*/ 2147483646 h 1816"/>
                <a:gd name="T52" fmla="*/ 2147483646 w 1816"/>
                <a:gd name="T53" fmla="*/ 2147483646 h 1816"/>
                <a:gd name="T54" fmla="*/ 2147483646 w 1816"/>
                <a:gd name="T55" fmla="*/ 2147483646 h 1816"/>
                <a:gd name="T56" fmla="*/ 2147483646 w 1816"/>
                <a:gd name="T57" fmla="*/ 2147483646 h 1816"/>
                <a:gd name="T58" fmla="*/ 2147483646 w 1816"/>
                <a:gd name="T59" fmla="*/ 2147483646 h 1816"/>
                <a:gd name="T60" fmla="*/ 2147483646 w 1816"/>
                <a:gd name="T61" fmla="*/ 2147483646 h 1816"/>
                <a:gd name="T62" fmla="*/ 2147483646 w 1816"/>
                <a:gd name="T63" fmla="*/ 2147483646 h 1816"/>
                <a:gd name="T64" fmla="*/ 2147483646 w 1816"/>
                <a:gd name="T65" fmla="*/ 2147483646 h 1816"/>
                <a:gd name="T66" fmla="*/ 2147483646 w 1816"/>
                <a:gd name="T67" fmla="*/ 2147483646 h 1816"/>
                <a:gd name="T68" fmla="*/ 2147483646 w 1816"/>
                <a:gd name="T69" fmla="*/ 2147483646 h 1816"/>
                <a:gd name="T70" fmla="*/ 2147483646 w 1816"/>
                <a:gd name="T71" fmla="*/ 2147483646 h 1816"/>
                <a:gd name="T72" fmla="*/ 2147483646 w 1816"/>
                <a:gd name="T73" fmla="*/ 2147483646 h 1816"/>
                <a:gd name="T74" fmla="*/ 2147483646 w 1816"/>
                <a:gd name="T75" fmla="*/ 2147483646 h 1816"/>
                <a:gd name="T76" fmla="*/ 2147483646 w 1816"/>
                <a:gd name="T77" fmla="*/ 2147483646 h 1816"/>
                <a:gd name="T78" fmla="*/ 2147483646 w 1816"/>
                <a:gd name="T79" fmla="*/ 2147483646 h 1816"/>
                <a:gd name="T80" fmla="*/ 2147483646 w 1816"/>
                <a:gd name="T81" fmla="*/ 2147483646 h 1816"/>
                <a:gd name="T82" fmla="*/ 2147483646 w 1816"/>
                <a:gd name="T83" fmla="*/ 2147483646 h 1816"/>
                <a:gd name="T84" fmla="*/ 2147483646 w 1816"/>
                <a:gd name="T85" fmla="*/ 2147483646 h 1816"/>
                <a:gd name="T86" fmla="*/ 2147483646 w 1816"/>
                <a:gd name="T87" fmla="*/ 2147483646 h 1816"/>
                <a:gd name="T88" fmla="*/ 2147483646 w 1816"/>
                <a:gd name="T89" fmla="*/ 2147483646 h 1816"/>
                <a:gd name="T90" fmla="*/ 2147483646 w 1816"/>
                <a:gd name="T91" fmla="*/ 2147483646 h 1816"/>
                <a:gd name="T92" fmla="*/ 2147483646 w 1816"/>
                <a:gd name="T93" fmla="*/ 2147483646 h 1816"/>
                <a:gd name="T94" fmla="*/ 2147483646 w 1816"/>
                <a:gd name="T95" fmla="*/ 2147483646 h 1816"/>
                <a:gd name="T96" fmla="*/ 2147483646 w 1816"/>
                <a:gd name="T97" fmla="*/ 2147483646 h 1816"/>
                <a:gd name="T98" fmla="*/ 2147483646 w 1816"/>
                <a:gd name="T99" fmla="*/ 2147483646 h 1816"/>
                <a:gd name="T100" fmla="*/ 2147483646 w 1816"/>
                <a:gd name="T101" fmla="*/ 2147483646 h 1816"/>
                <a:gd name="T102" fmla="*/ 2147483646 w 1816"/>
                <a:gd name="T103" fmla="*/ 2147483646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C4C4C4">
                <a:alpha val="7960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MH_Other_3"/>
            <p:cNvSpPr>
              <a:spLocks noEditPoints="1"/>
            </p:cNvSpPr>
            <p:nvPr/>
          </p:nvSpPr>
          <p:spPr bwMode="auto">
            <a:xfrm rot="-324743">
              <a:off x="1576357" y="2474325"/>
              <a:ext cx="2506856" cy="2559920"/>
            </a:xfrm>
            <a:custGeom>
              <a:avLst/>
              <a:gdLst>
                <a:gd name="T0" fmla="*/ 2147483646 w 2622"/>
                <a:gd name="T1" fmla="*/ 2147483646 h 2622"/>
                <a:gd name="T2" fmla="*/ 2147483646 w 2622"/>
                <a:gd name="T3" fmla="*/ 2147483646 h 2622"/>
                <a:gd name="T4" fmla="*/ 2147483646 w 2622"/>
                <a:gd name="T5" fmla="*/ 2147483646 h 2622"/>
                <a:gd name="T6" fmla="*/ 2147483646 w 2622"/>
                <a:gd name="T7" fmla="*/ 2147483646 h 2622"/>
                <a:gd name="T8" fmla="*/ 2147483646 w 2622"/>
                <a:gd name="T9" fmla="*/ 2147483646 h 2622"/>
                <a:gd name="T10" fmla="*/ 2147483646 w 2622"/>
                <a:gd name="T11" fmla="*/ 2147483646 h 2622"/>
                <a:gd name="T12" fmla="*/ 2147483646 w 2622"/>
                <a:gd name="T13" fmla="*/ 2147483646 h 2622"/>
                <a:gd name="T14" fmla="*/ 2147483646 w 2622"/>
                <a:gd name="T15" fmla="*/ 2147483646 h 2622"/>
                <a:gd name="T16" fmla="*/ 2147483646 w 2622"/>
                <a:gd name="T17" fmla="*/ 2147483646 h 2622"/>
                <a:gd name="T18" fmla="*/ 2147483646 w 2622"/>
                <a:gd name="T19" fmla="*/ 2147483646 h 2622"/>
                <a:gd name="T20" fmla="*/ 2147483646 w 2622"/>
                <a:gd name="T21" fmla="*/ 2147483646 h 2622"/>
                <a:gd name="T22" fmla="*/ 2147483646 w 2622"/>
                <a:gd name="T23" fmla="*/ 2147483646 h 2622"/>
                <a:gd name="T24" fmla="*/ 2147483646 w 2622"/>
                <a:gd name="T25" fmla="*/ 2147483646 h 2622"/>
                <a:gd name="T26" fmla="*/ 2147483646 w 2622"/>
                <a:gd name="T27" fmla="*/ 2147483646 h 2622"/>
                <a:gd name="T28" fmla="*/ 2147483646 w 2622"/>
                <a:gd name="T29" fmla="*/ 2147483646 h 2622"/>
                <a:gd name="T30" fmla="*/ 2147483646 w 2622"/>
                <a:gd name="T31" fmla="*/ 2147483646 h 2622"/>
                <a:gd name="T32" fmla="*/ 2147483646 w 2622"/>
                <a:gd name="T33" fmla="*/ 2147483646 h 2622"/>
                <a:gd name="T34" fmla="*/ 2147483646 w 2622"/>
                <a:gd name="T35" fmla="*/ 2147483646 h 2622"/>
                <a:gd name="T36" fmla="*/ 2147483646 w 2622"/>
                <a:gd name="T37" fmla="*/ 2147483646 h 2622"/>
                <a:gd name="T38" fmla="*/ 2147483646 w 2622"/>
                <a:gd name="T39" fmla="*/ 2147483646 h 2622"/>
                <a:gd name="T40" fmla="*/ 2147483646 w 2622"/>
                <a:gd name="T41" fmla="*/ 2147483646 h 2622"/>
                <a:gd name="T42" fmla="*/ 2147483646 w 2622"/>
                <a:gd name="T43" fmla="*/ 2147483646 h 2622"/>
                <a:gd name="T44" fmla="*/ 2147483646 w 2622"/>
                <a:gd name="T45" fmla="*/ 2147483646 h 2622"/>
                <a:gd name="T46" fmla="*/ 2147483646 w 2622"/>
                <a:gd name="T47" fmla="*/ 2147483646 h 2622"/>
                <a:gd name="T48" fmla="*/ 2147483646 w 2622"/>
                <a:gd name="T49" fmla="*/ 2147483646 h 2622"/>
                <a:gd name="T50" fmla="*/ 2147483646 w 2622"/>
                <a:gd name="T51" fmla="*/ 2147483646 h 2622"/>
                <a:gd name="T52" fmla="*/ 2147483646 w 2622"/>
                <a:gd name="T53" fmla="*/ 2147483646 h 2622"/>
                <a:gd name="T54" fmla="*/ 2147483646 w 2622"/>
                <a:gd name="T55" fmla="*/ 2147483646 h 2622"/>
                <a:gd name="T56" fmla="*/ 2147483646 w 2622"/>
                <a:gd name="T57" fmla="*/ 2147483646 h 2622"/>
                <a:gd name="T58" fmla="*/ 2147483646 w 2622"/>
                <a:gd name="T59" fmla="*/ 2147483646 h 2622"/>
                <a:gd name="T60" fmla="*/ 2147483646 w 2622"/>
                <a:gd name="T61" fmla="*/ 2147483646 h 2622"/>
                <a:gd name="T62" fmla="*/ 2147483646 w 2622"/>
                <a:gd name="T63" fmla="*/ 2147483646 h 2622"/>
                <a:gd name="T64" fmla="*/ 2147483646 w 2622"/>
                <a:gd name="T65" fmla="*/ 2147483646 h 2622"/>
                <a:gd name="T66" fmla="*/ 2147483646 w 2622"/>
                <a:gd name="T67" fmla="*/ 2147483646 h 2622"/>
                <a:gd name="T68" fmla="*/ 2147483646 w 2622"/>
                <a:gd name="T69" fmla="*/ 2147483646 h 2622"/>
                <a:gd name="T70" fmla="*/ 2147483646 w 2622"/>
                <a:gd name="T71" fmla="*/ 2147483646 h 2622"/>
                <a:gd name="T72" fmla="*/ 2147483646 w 2622"/>
                <a:gd name="T73" fmla="*/ 2147483646 h 2622"/>
                <a:gd name="T74" fmla="*/ 2147483646 w 2622"/>
                <a:gd name="T75" fmla="*/ 2147483646 h 2622"/>
                <a:gd name="T76" fmla="*/ 2147483646 w 2622"/>
                <a:gd name="T77" fmla="*/ 2147483646 h 2622"/>
                <a:gd name="T78" fmla="*/ 2147483646 w 2622"/>
                <a:gd name="T79" fmla="*/ 2147483646 h 2622"/>
                <a:gd name="T80" fmla="*/ 2147483646 w 2622"/>
                <a:gd name="T81" fmla="*/ 2147483646 h 2622"/>
                <a:gd name="T82" fmla="*/ 2147483646 w 2622"/>
                <a:gd name="T83" fmla="*/ 2147483646 h 2622"/>
                <a:gd name="T84" fmla="*/ 2147483646 w 2622"/>
                <a:gd name="T85" fmla="*/ 2147483646 h 2622"/>
                <a:gd name="T86" fmla="*/ 2147483646 w 2622"/>
                <a:gd name="T87" fmla="*/ 2147483646 h 2622"/>
                <a:gd name="T88" fmla="*/ 2147483646 w 2622"/>
                <a:gd name="T89" fmla="*/ 2147483646 h 2622"/>
                <a:gd name="T90" fmla="*/ 2147483646 w 2622"/>
                <a:gd name="T91" fmla="*/ 2147483646 h 2622"/>
                <a:gd name="T92" fmla="*/ 2147483646 w 2622"/>
                <a:gd name="T93" fmla="*/ 2147483646 h 2622"/>
                <a:gd name="T94" fmla="*/ 2147483646 w 2622"/>
                <a:gd name="T95" fmla="*/ 2147483646 h 2622"/>
                <a:gd name="T96" fmla="*/ 2147483646 w 2622"/>
                <a:gd name="T97" fmla="*/ 2147483646 h 2622"/>
                <a:gd name="T98" fmla="*/ 2147483646 w 2622"/>
                <a:gd name="T99" fmla="*/ 2147483646 h 2622"/>
                <a:gd name="T100" fmla="*/ 2147483646 w 2622"/>
                <a:gd name="T101" fmla="*/ 2147483646 h 2622"/>
                <a:gd name="T102" fmla="*/ 2147483646 w 2622"/>
                <a:gd name="T103" fmla="*/ 2147483646 h 2622"/>
                <a:gd name="T104" fmla="*/ 2147483646 w 2622"/>
                <a:gd name="T105" fmla="*/ 2147483646 h 2622"/>
                <a:gd name="T106" fmla="*/ 2147483646 w 2622"/>
                <a:gd name="T107" fmla="*/ 2147483646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C4C4C4">
                <a:alpha val="7960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MH_Other_4"/>
            <p:cNvSpPr>
              <a:spLocks noChangeArrowheads="1"/>
            </p:cNvSpPr>
            <p:nvPr/>
          </p:nvSpPr>
          <p:spPr bwMode="auto">
            <a:xfrm rot="21275257">
              <a:off x="1839564" y="2747840"/>
              <a:ext cx="1970563" cy="201102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1" lang="ko-KR" altLang="en-US" smtClean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5" name="MH_Other_5"/>
            <p:cNvSpPr>
              <a:spLocks noChangeArrowheads="1"/>
            </p:cNvSpPr>
            <p:nvPr/>
          </p:nvSpPr>
          <p:spPr bwMode="auto">
            <a:xfrm rot="21275257">
              <a:off x="4268788" y="2733675"/>
              <a:ext cx="1341437" cy="134143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1" lang="ko-KR" altLang="en-US" smtClean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6" name="MH_Other_6"/>
            <p:cNvSpPr>
              <a:spLocks noEditPoints="1"/>
            </p:cNvSpPr>
            <p:nvPr/>
          </p:nvSpPr>
          <p:spPr bwMode="auto">
            <a:xfrm rot="-324743">
              <a:off x="5070475" y="3986213"/>
              <a:ext cx="1714500" cy="1716087"/>
            </a:xfrm>
            <a:custGeom>
              <a:avLst/>
              <a:gdLst>
                <a:gd name="T0" fmla="*/ 2147483646 w 1816"/>
                <a:gd name="T1" fmla="*/ 2147483646 h 1816"/>
                <a:gd name="T2" fmla="*/ 2147483646 w 1816"/>
                <a:gd name="T3" fmla="*/ 2147483646 h 1816"/>
                <a:gd name="T4" fmla="*/ 2147483646 w 1816"/>
                <a:gd name="T5" fmla="*/ 2147483646 h 1816"/>
                <a:gd name="T6" fmla="*/ 2147483646 w 1816"/>
                <a:gd name="T7" fmla="*/ 2147483646 h 1816"/>
                <a:gd name="T8" fmla="*/ 2147483646 w 1816"/>
                <a:gd name="T9" fmla="*/ 2147483646 h 1816"/>
                <a:gd name="T10" fmla="*/ 2147483646 w 1816"/>
                <a:gd name="T11" fmla="*/ 2147483646 h 1816"/>
                <a:gd name="T12" fmla="*/ 2147483646 w 1816"/>
                <a:gd name="T13" fmla="*/ 2147483646 h 1816"/>
                <a:gd name="T14" fmla="*/ 2147483646 w 1816"/>
                <a:gd name="T15" fmla="*/ 2147483646 h 1816"/>
                <a:gd name="T16" fmla="*/ 2147483646 w 1816"/>
                <a:gd name="T17" fmla="*/ 2147483646 h 1816"/>
                <a:gd name="T18" fmla="*/ 2147483646 w 1816"/>
                <a:gd name="T19" fmla="*/ 2147483646 h 1816"/>
                <a:gd name="T20" fmla="*/ 2147483646 w 1816"/>
                <a:gd name="T21" fmla="*/ 2147483646 h 1816"/>
                <a:gd name="T22" fmla="*/ 2147483646 w 1816"/>
                <a:gd name="T23" fmla="*/ 2147483646 h 1816"/>
                <a:gd name="T24" fmla="*/ 0 w 1816"/>
                <a:gd name="T25" fmla="*/ 2147483646 h 1816"/>
                <a:gd name="T26" fmla="*/ 2147483646 w 1816"/>
                <a:gd name="T27" fmla="*/ 2147483646 h 1816"/>
                <a:gd name="T28" fmla="*/ 2147483646 w 1816"/>
                <a:gd name="T29" fmla="*/ 2147483646 h 1816"/>
                <a:gd name="T30" fmla="*/ 2147483646 w 1816"/>
                <a:gd name="T31" fmla="*/ 2147483646 h 1816"/>
                <a:gd name="T32" fmla="*/ 2147483646 w 1816"/>
                <a:gd name="T33" fmla="*/ 2147483646 h 1816"/>
                <a:gd name="T34" fmla="*/ 2147483646 w 1816"/>
                <a:gd name="T35" fmla="*/ 2147483646 h 1816"/>
                <a:gd name="T36" fmla="*/ 2147483646 w 1816"/>
                <a:gd name="T37" fmla="*/ 2147483646 h 1816"/>
                <a:gd name="T38" fmla="*/ 2147483646 w 1816"/>
                <a:gd name="T39" fmla="*/ 2147483646 h 1816"/>
                <a:gd name="T40" fmla="*/ 2147483646 w 1816"/>
                <a:gd name="T41" fmla="*/ 2147483646 h 1816"/>
                <a:gd name="T42" fmla="*/ 2147483646 w 1816"/>
                <a:gd name="T43" fmla="*/ 2147483646 h 1816"/>
                <a:gd name="T44" fmla="*/ 2147483646 w 1816"/>
                <a:gd name="T45" fmla="*/ 2147483646 h 1816"/>
                <a:gd name="T46" fmla="*/ 2147483646 w 1816"/>
                <a:gd name="T47" fmla="*/ 2147483646 h 1816"/>
                <a:gd name="T48" fmla="*/ 2147483646 w 1816"/>
                <a:gd name="T49" fmla="*/ 2147483646 h 1816"/>
                <a:gd name="T50" fmla="*/ 2147483646 w 1816"/>
                <a:gd name="T51" fmla="*/ 2147483646 h 1816"/>
                <a:gd name="T52" fmla="*/ 2147483646 w 1816"/>
                <a:gd name="T53" fmla="*/ 2147483646 h 1816"/>
                <a:gd name="T54" fmla="*/ 2147483646 w 1816"/>
                <a:gd name="T55" fmla="*/ 2147483646 h 1816"/>
                <a:gd name="T56" fmla="*/ 2147483646 w 1816"/>
                <a:gd name="T57" fmla="*/ 2147483646 h 1816"/>
                <a:gd name="T58" fmla="*/ 2147483646 w 1816"/>
                <a:gd name="T59" fmla="*/ 2147483646 h 1816"/>
                <a:gd name="T60" fmla="*/ 2147483646 w 1816"/>
                <a:gd name="T61" fmla="*/ 2147483646 h 1816"/>
                <a:gd name="T62" fmla="*/ 2147483646 w 1816"/>
                <a:gd name="T63" fmla="*/ 2147483646 h 1816"/>
                <a:gd name="T64" fmla="*/ 2147483646 w 1816"/>
                <a:gd name="T65" fmla="*/ 2147483646 h 1816"/>
                <a:gd name="T66" fmla="*/ 2147483646 w 1816"/>
                <a:gd name="T67" fmla="*/ 2147483646 h 1816"/>
                <a:gd name="T68" fmla="*/ 2147483646 w 1816"/>
                <a:gd name="T69" fmla="*/ 2147483646 h 1816"/>
                <a:gd name="T70" fmla="*/ 2147483646 w 1816"/>
                <a:gd name="T71" fmla="*/ 2147483646 h 1816"/>
                <a:gd name="T72" fmla="*/ 2147483646 w 1816"/>
                <a:gd name="T73" fmla="*/ 2147483646 h 1816"/>
                <a:gd name="T74" fmla="*/ 2147483646 w 1816"/>
                <a:gd name="T75" fmla="*/ 2147483646 h 1816"/>
                <a:gd name="T76" fmla="*/ 2147483646 w 1816"/>
                <a:gd name="T77" fmla="*/ 2147483646 h 1816"/>
                <a:gd name="T78" fmla="*/ 2147483646 w 1816"/>
                <a:gd name="T79" fmla="*/ 2147483646 h 1816"/>
                <a:gd name="T80" fmla="*/ 2147483646 w 1816"/>
                <a:gd name="T81" fmla="*/ 2147483646 h 1816"/>
                <a:gd name="T82" fmla="*/ 2147483646 w 1816"/>
                <a:gd name="T83" fmla="*/ 2147483646 h 1816"/>
                <a:gd name="T84" fmla="*/ 2147483646 w 1816"/>
                <a:gd name="T85" fmla="*/ 2147483646 h 1816"/>
                <a:gd name="T86" fmla="*/ 2147483646 w 1816"/>
                <a:gd name="T87" fmla="*/ 2147483646 h 1816"/>
                <a:gd name="T88" fmla="*/ 2147483646 w 1816"/>
                <a:gd name="T89" fmla="*/ 2147483646 h 1816"/>
                <a:gd name="T90" fmla="*/ 2147483646 w 1816"/>
                <a:gd name="T91" fmla="*/ 2147483646 h 1816"/>
                <a:gd name="T92" fmla="*/ 2147483646 w 1816"/>
                <a:gd name="T93" fmla="*/ 2147483646 h 1816"/>
                <a:gd name="T94" fmla="*/ 2147483646 w 1816"/>
                <a:gd name="T95" fmla="*/ 2147483646 h 1816"/>
                <a:gd name="T96" fmla="*/ 2147483646 w 1816"/>
                <a:gd name="T97" fmla="*/ 2147483646 h 1816"/>
                <a:gd name="T98" fmla="*/ 2147483646 w 1816"/>
                <a:gd name="T99" fmla="*/ 2147483646 h 1816"/>
                <a:gd name="T100" fmla="*/ 2147483646 w 1816"/>
                <a:gd name="T101" fmla="*/ 2147483646 h 1816"/>
                <a:gd name="T102" fmla="*/ 2147483646 w 1816"/>
                <a:gd name="T103" fmla="*/ 2147483646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C4C4C4">
                <a:alpha val="7960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MH_Other_7"/>
            <p:cNvSpPr>
              <a:spLocks noChangeArrowheads="1"/>
            </p:cNvSpPr>
            <p:nvPr/>
          </p:nvSpPr>
          <p:spPr bwMode="auto">
            <a:xfrm rot="21275257">
              <a:off x="5338763" y="4257675"/>
              <a:ext cx="1176337" cy="1174750"/>
            </a:xfrm>
            <a:prstGeom prst="ellipse">
              <a:avLst/>
            </a:prstGeom>
            <a:gradFill rotWithShape="1"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1" lang="ko-KR" altLang="en-US" smtClean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8" name="MH_Other_8"/>
            <p:cNvSpPr>
              <a:spLocks/>
            </p:cNvSpPr>
            <p:nvPr/>
          </p:nvSpPr>
          <p:spPr bwMode="auto">
            <a:xfrm rot="7501686">
              <a:off x="3913981" y="3936207"/>
              <a:ext cx="1419225" cy="1154112"/>
            </a:xfrm>
            <a:custGeom>
              <a:avLst/>
              <a:gdLst>
                <a:gd name="T0" fmla="*/ 115621791 w 21600"/>
                <a:gd name="T1" fmla="*/ 0 h 15695"/>
                <a:gd name="T2" fmla="*/ 168290462 w 21600"/>
                <a:gd name="T3" fmla="*/ 152955741 h 15695"/>
                <a:gd name="T4" fmla="*/ 0 w 21600"/>
                <a:gd name="T5" fmla="*/ 152955741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76200">
              <a:solidFill>
                <a:schemeClr val="accent3"/>
              </a:solidFill>
              <a:prstDash val="solid"/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MH_Other_9"/>
            <p:cNvSpPr>
              <a:spLocks/>
            </p:cNvSpPr>
            <p:nvPr/>
          </p:nvSpPr>
          <p:spPr bwMode="auto">
            <a:xfrm rot="184200">
              <a:off x="5814164" y="2950719"/>
              <a:ext cx="714715" cy="1003447"/>
            </a:xfrm>
            <a:custGeom>
              <a:avLst/>
              <a:gdLst>
                <a:gd name="T0" fmla="*/ 2673113 w 21600"/>
                <a:gd name="T1" fmla="*/ 0 h 31203"/>
                <a:gd name="T2" fmla="*/ 15875916 w 21600"/>
                <a:gd name="T3" fmla="*/ 25874024 h 31203"/>
                <a:gd name="T4" fmla="*/ 0 w 21600"/>
                <a:gd name="T5" fmla="*/ 17708743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76200">
              <a:solidFill>
                <a:schemeClr val="accent2"/>
              </a:solidFill>
              <a:prstDash val="solid"/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81353" y="3138381"/>
              <a:ext cx="1388902" cy="1244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社交化平台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495913" y="3036632"/>
              <a:ext cx="1059945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商家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288587" y="4475594"/>
              <a:ext cx="1517788" cy="71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消费者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044071" y="5003411"/>
            <a:ext cx="5245282" cy="1410778"/>
            <a:chOff x="3526963" y="5242571"/>
            <a:chExt cx="5245282" cy="1410778"/>
          </a:xfrm>
        </p:grpSpPr>
        <p:sp>
          <p:nvSpPr>
            <p:cNvPr id="57" name="文本框 56"/>
            <p:cNvSpPr txBox="1"/>
            <p:nvPr/>
          </p:nvSpPr>
          <p:spPr>
            <a:xfrm>
              <a:off x="6263068" y="5658153"/>
              <a:ext cx="2509177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社交中互动</a:t>
              </a:r>
              <a:endParaRPr lang="en-US" altLang="zh-CN" sz="105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50" dirty="0">
                  <a:latin typeface="Arial" panose="020B0604020202020204" pitchFamily="34" charset="0"/>
                  <a:ea typeface="微软雅黑" panose="020B0503020204020204" pitchFamily="34" charset="-122"/>
                </a:rPr>
                <a:t>促</a:t>
              </a:r>
              <a:r>
                <a:rPr lang="zh-CN" altLang="en-US" sz="105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发他人需求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526963" y="5242571"/>
              <a:ext cx="4428323" cy="1410778"/>
              <a:chOff x="3526963" y="5242571"/>
              <a:chExt cx="4428323" cy="1410778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3532372" y="5617029"/>
                <a:ext cx="1170494" cy="661851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3857886" y="6135766"/>
                <a:ext cx="1375954" cy="308674"/>
                <a:chOff x="3971102" y="6135766"/>
                <a:chExt cx="1375954" cy="308674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4040778" y="6139546"/>
                  <a:ext cx="689841" cy="27812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3971102" y="6135766"/>
                  <a:ext cx="1375954" cy="308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2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发生消费</a:t>
                  </a:r>
                </a:p>
              </p:txBody>
            </p:sp>
          </p:grpSp>
          <p:sp>
            <p:nvSpPr>
              <p:cNvPr id="44" name="下弧形箭头 43"/>
              <p:cNvSpPr/>
              <p:nvPr/>
            </p:nvSpPr>
            <p:spPr>
              <a:xfrm>
                <a:off x="4354286" y="6444440"/>
                <a:ext cx="788326" cy="208909"/>
              </a:xfrm>
              <a:prstGeom prst="curved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526963" y="5704113"/>
                <a:ext cx="2509177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5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没有强烈需求</a:t>
                </a:r>
                <a:endParaRPr lang="en-US" altLang="zh-CN" sz="1050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05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社交促发产生需求</a:t>
                </a: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938804" y="5603967"/>
                <a:ext cx="1170494" cy="661851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5242425" y="5506234"/>
                <a:ext cx="1375954" cy="308674"/>
                <a:chOff x="3971102" y="6135766"/>
                <a:chExt cx="1375954" cy="308674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>
                  <a:off x="4040778" y="6139546"/>
                  <a:ext cx="689841" cy="27812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3971102" y="6135766"/>
                  <a:ext cx="1375954" cy="308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2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发生消费</a:t>
                  </a:r>
                </a:p>
              </p:txBody>
            </p:sp>
          </p:grpSp>
          <p:sp>
            <p:nvSpPr>
              <p:cNvPr id="52" name="圆角矩形 51"/>
              <p:cNvSpPr/>
              <p:nvPr/>
            </p:nvSpPr>
            <p:spPr>
              <a:xfrm>
                <a:off x="6253818" y="5621376"/>
                <a:ext cx="1170494" cy="661851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6579332" y="6140113"/>
                <a:ext cx="1375954" cy="308674"/>
                <a:chOff x="3971102" y="6135766"/>
                <a:chExt cx="1375954" cy="30867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4040778" y="6139546"/>
                  <a:ext cx="689841" cy="27812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3971102" y="6135766"/>
                  <a:ext cx="1375954" cy="308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2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发生消费</a:t>
                  </a:r>
                </a:p>
              </p:txBody>
            </p:sp>
          </p:grpSp>
          <p:sp>
            <p:nvSpPr>
              <p:cNvPr id="56" name="文本框 55"/>
              <p:cNvSpPr txBox="1"/>
              <p:nvPr/>
            </p:nvSpPr>
            <p:spPr>
              <a:xfrm>
                <a:off x="4938804" y="5748978"/>
                <a:ext cx="2509177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5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促</a:t>
                </a:r>
                <a:r>
                  <a:rPr lang="zh-CN" altLang="en-US" sz="105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发他人需求</a:t>
                </a:r>
                <a:endParaRPr lang="en-US" altLang="zh-CN" sz="1050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05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社交中互动</a:t>
                </a:r>
              </a:p>
            </p:txBody>
          </p:sp>
          <p:sp>
            <p:nvSpPr>
              <p:cNvPr id="46" name="上弧形箭头 45"/>
              <p:cNvSpPr/>
              <p:nvPr/>
            </p:nvSpPr>
            <p:spPr>
              <a:xfrm>
                <a:off x="5843510" y="5242571"/>
                <a:ext cx="861395" cy="257498"/>
              </a:xfrm>
              <a:prstGeom prst="curved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911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09451" y="2040323"/>
            <a:ext cx="2171700" cy="56197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695406" y="944527"/>
            <a:ext cx="2637148" cy="2462634"/>
            <a:chOff x="5721487" y="4047934"/>
            <a:chExt cx="3020167" cy="267788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1495" y="5845113"/>
              <a:ext cx="1200150" cy="56197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5359" y="4047934"/>
              <a:ext cx="2457450" cy="1685925"/>
            </a:xfrm>
            <a:prstGeom prst="rect">
              <a:avLst/>
            </a:prstGeom>
          </p:spPr>
        </p:pic>
        <p:sp>
          <p:nvSpPr>
            <p:cNvPr id="19" name="圆角矩形 18"/>
            <p:cNvSpPr/>
            <p:nvPr/>
          </p:nvSpPr>
          <p:spPr>
            <a:xfrm>
              <a:off x="5721487" y="4047934"/>
              <a:ext cx="3020167" cy="267788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MH_Other_11"/>
          <p:cNvSpPr>
            <a:spLocks noChangeAspect="1"/>
          </p:cNvSpPr>
          <p:nvPr/>
        </p:nvSpPr>
        <p:spPr>
          <a:xfrm>
            <a:off x="5773659" y="4829570"/>
            <a:ext cx="683060" cy="636824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473018" y="3966496"/>
            <a:ext cx="3102852" cy="2362973"/>
            <a:chOff x="5379957" y="1637461"/>
            <a:chExt cx="3102852" cy="2362973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164" y="2752144"/>
              <a:ext cx="1838325" cy="5715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5255" y="1873968"/>
              <a:ext cx="742950" cy="638175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5379957" y="1637461"/>
              <a:ext cx="3102852" cy="2362973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7839" y="589767"/>
            <a:ext cx="3252666" cy="1574786"/>
            <a:chOff x="33649" y="607904"/>
            <a:chExt cx="3252666" cy="157478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7180" y="819035"/>
              <a:ext cx="1200150" cy="115252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33790" y="1125814"/>
              <a:ext cx="1152525" cy="619125"/>
            </a:xfrm>
            <a:prstGeom prst="rect">
              <a:avLst/>
            </a:prstGeom>
          </p:spPr>
        </p:pic>
        <p:sp>
          <p:nvSpPr>
            <p:cNvPr id="27" name="椭圆 26"/>
            <p:cNvSpPr/>
            <p:nvPr/>
          </p:nvSpPr>
          <p:spPr>
            <a:xfrm>
              <a:off x="33649" y="607904"/>
              <a:ext cx="3252666" cy="1574786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74171" y="569899"/>
            <a:ext cx="8325395" cy="3255450"/>
          </a:xfrm>
          <a:prstGeom prst="roundRect">
            <a:avLst/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952" y="2223065"/>
            <a:ext cx="3867150" cy="1371600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61554" y="4065349"/>
            <a:ext cx="4363002" cy="2582386"/>
            <a:chOff x="313501" y="3934718"/>
            <a:chExt cx="4363002" cy="258238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1482" y="5134615"/>
              <a:ext cx="2514906" cy="76109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87885" y="4156357"/>
              <a:ext cx="1418310" cy="81707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05095" y="4973427"/>
              <a:ext cx="907403" cy="922278"/>
            </a:xfrm>
            <a:prstGeom prst="rect">
              <a:avLst/>
            </a:prstGeom>
          </p:spPr>
        </p:pic>
        <p:sp>
          <p:nvSpPr>
            <p:cNvPr id="31" name="椭圆 30"/>
            <p:cNvSpPr/>
            <p:nvPr/>
          </p:nvSpPr>
          <p:spPr>
            <a:xfrm>
              <a:off x="313501" y="3934718"/>
              <a:ext cx="4363002" cy="2582386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75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SubTitle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</p:tagLst>
</file>

<file path=ppt/theme/theme1.xml><?xml version="1.0" encoding="utf-8"?>
<a:theme xmlns:a="http://schemas.openxmlformats.org/drawingml/2006/main" name="A000120140530A99PPBG">
  <a:themeElements>
    <a:clrScheme name="自定义 60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890D0"/>
      </a:accent1>
      <a:accent2>
        <a:srgbClr val="2D9C9F"/>
      </a:accent2>
      <a:accent3>
        <a:srgbClr val="80C34D"/>
      </a:accent3>
      <a:accent4>
        <a:srgbClr val="BAD43B"/>
      </a:accent4>
      <a:accent5>
        <a:srgbClr val="EC9126"/>
      </a:accent5>
      <a:accent6>
        <a:srgbClr val="C00000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A000120150608A12PPBG</Template>
  <TotalTime>2093</TotalTime>
  <Words>958</Words>
  <Application>Microsoft Office PowerPoint</Application>
  <PresentationFormat>全屏显示(4:3)</PresentationFormat>
  <Paragraphs>255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Gulim</vt:lpstr>
      <vt:lpstr>华文行楷</vt:lpstr>
      <vt:lpstr>华文细黑</vt:lpstr>
      <vt:lpstr>华文新魏</vt:lpstr>
      <vt:lpstr>华文中宋</vt:lpstr>
      <vt:lpstr>宋体</vt:lpstr>
      <vt:lpstr>微软雅黑</vt:lpstr>
      <vt:lpstr>幼圆</vt:lpstr>
      <vt:lpstr>Arial</vt:lpstr>
      <vt:lpstr>Bodoni MT</vt:lpstr>
      <vt:lpstr>Calibri</vt:lpstr>
      <vt:lpstr>Times New Roman</vt:lpstr>
      <vt:lpstr>Wingdings</vt:lpstr>
      <vt:lpstr>A000120140530A99PPBG</vt:lpstr>
      <vt:lpstr>社会化媒体盛行，全球蔚然成风</vt:lpstr>
      <vt:lpstr>PowerPoint 演示文稿</vt:lpstr>
      <vt:lpstr>社会化商务下用户消费行为研究</vt:lpstr>
      <vt:lpstr>PowerPoint 演示文稿</vt:lpstr>
      <vt:lpstr>1.社会化商务简介</vt:lpstr>
      <vt:lpstr>1.社会化商务简介</vt:lpstr>
      <vt:lpstr>1.社会化商务简介</vt:lpstr>
      <vt:lpstr>社会化商务用户消费特征</vt:lpstr>
      <vt:lpstr>PowerPoint 演示文稿</vt:lpstr>
      <vt:lpstr>2.研究意义</vt:lpstr>
      <vt:lpstr>2.研究意义</vt:lpstr>
      <vt:lpstr>3.用户消费行为研究</vt:lpstr>
      <vt:lpstr>3.用户消费行为研究</vt:lpstr>
      <vt:lpstr>3.用户消费行为研究</vt:lpstr>
      <vt:lpstr>3.用户消费行为研究</vt:lpstr>
      <vt:lpstr>3.用户消费行为研究</vt:lpstr>
      <vt:lpstr>3.用户消费行为研究</vt:lpstr>
      <vt:lpstr>3.用户行为研究</vt:lpstr>
      <vt:lpstr>3.用户行为研究</vt:lpstr>
      <vt:lpstr>3.用户行为研究</vt:lpstr>
      <vt:lpstr>PowerPoint 演示文稿</vt:lpstr>
      <vt:lpstr>3.用户行为研究</vt:lpstr>
      <vt:lpstr>3.用户行为研究</vt:lpstr>
      <vt:lpstr>3.用户行为研究</vt:lpstr>
      <vt:lpstr>4.营销策略分析</vt:lpstr>
      <vt:lpstr>4.营销策略分析</vt:lpstr>
      <vt:lpstr>网民行为日趋复杂 企业进行多维度整合营销</vt:lpstr>
      <vt:lpstr>总结：整合营销的实现机理</vt:lpstr>
      <vt:lpstr>4.营销策略分析</vt:lpstr>
      <vt:lpstr>4.营销策略分析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202</cp:revision>
  <dcterms:created xsi:type="dcterms:W3CDTF">2015-12-31T07:27:26Z</dcterms:created>
  <dcterms:modified xsi:type="dcterms:W3CDTF">2016-01-06T10:25:43Z</dcterms:modified>
</cp:coreProperties>
</file>